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9"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5143500" type="screen16x9"/>
  <p:notesSz cx="6858000" cy="9144000"/>
  <p:embeddedFontLst>
    <p:embeddedFont>
      <p:font typeface="Calibri" panose="020F0502020204030204" pitchFamily="34" charset="0"/>
      <p:regular r:id="rId71"/>
      <p:bold r:id="rId72"/>
      <p:italic r:id="rId73"/>
      <p:boldItalic r:id="rId74"/>
    </p:embeddedFont>
    <p:embeddedFont>
      <p:font typeface="Roboto" panose="02000000000000000000" pitchFamily="2" charset="0"/>
      <p:regular r:id="rId75"/>
      <p:bold r:id="rId76"/>
      <p:italic r:id="rId77"/>
      <p:boldItalic r:id="rId78"/>
    </p:embeddedFont>
    <p:embeddedFont>
      <p:font typeface="Rockwell" panose="02060603020205020403" pitchFamily="18" charset="0"/>
      <p:regular r:id="rId79"/>
      <p:bold r:id="rId80"/>
      <p:italic r:id="rId81"/>
      <p:boldItalic r:id="rId82"/>
    </p:embeddedFont>
    <p:embeddedFont>
      <p:font typeface="Trebuchet MS" panose="020B060302020202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0A82DB-840C-4848-90DC-E207AF648C8A}">
  <a:tblStyle styleId="{570A82DB-840C-4848-90DC-E207AF648C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57297CA-F444-45A7-A8D7-8C5D7AC681E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B78A6C3-2495-449F-A7D4-E225D86DE2A6}"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C9D40E40-9E10-4F3F-B3A3-346C43D1FA62}" styleName="Table_3">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FFF4E6"/>
          </a:solidFill>
        </a:fill>
      </a:tcStyle>
    </a:lastRow>
    <a:seCell>
      <a:tcTxStyle/>
      <a:tcStyle>
        <a:tcBdr/>
      </a:tcStyle>
    </a:seCell>
    <a:swCell>
      <a:tcTxStyle/>
      <a:tcStyle>
        <a:tcBdr/>
      </a:tcStyle>
    </a:swCell>
    <a:firstRow>
      <a:tcTxStyle b="on" i="off"/>
      <a:tcStyle>
        <a:tcBdr/>
        <a:fill>
          <a:solidFill>
            <a:srgbClr val="FFF4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4.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8481c2df62_0_26:notes"/>
          <p:cNvSpPr>
            <a:spLocks noGrp="1" noRot="1" noChangeAspect="1"/>
          </p:cNvSpPr>
          <p:nvPr>
            <p:ph type="sldImg" idx="2"/>
          </p:nvPr>
        </p:nvSpPr>
        <p:spPr>
          <a:xfrm>
            <a:off x="670891" y="1131605"/>
            <a:ext cx="5367000" cy="305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8481c2df62_0_26:notes"/>
          <p:cNvSpPr txBox="1">
            <a:spLocks noGrp="1"/>
          </p:cNvSpPr>
          <p:nvPr>
            <p:ph type="body" idx="1"/>
          </p:nvPr>
        </p:nvSpPr>
        <p:spPr>
          <a:xfrm>
            <a:off x="670891" y="4356681"/>
            <a:ext cx="5367000" cy="3564300"/>
          </a:xfrm>
          <a:prstGeom prst="rect">
            <a:avLst/>
          </a:prstGeom>
          <a:noFill/>
          <a:ln>
            <a:noFill/>
          </a:ln>
        </p:spPr>
        <p:txBody>
          <a:bodyPr spcFirstLastPara="1" wrap="square" lIns="89650" tIns="44825" rIns="89650" bIns="44825" anchor="t" anchorCtr="0">
            <a:noAutofit/>
          </a:bodyPr>
          <a:lstStyle/>
          <a:p>
            <a:pPr marL="0" lvl="0" indent="0" algn="l" rtl="0">
              <a:lnSpc>
                <a:spcPct val="100000"/>
              </a:lnSpc>
              <a:spcBef>
                <a:spcPts val="0"/>
              </a:spcBef>
              <a:spcAft>
                <a:spcPts val="0"/>
              </a:spcAft>
              <a:buSzPts val="1400"/>
              <a:buNone/>
            </a:pPr>
            <a:endParaRPr/>
          </a:p>
        </p:txBody>
      </p:sp>
      <p:sp>
        <p:nvSpPr>
          <p:cNvPr id="410" name="Google Shape;410;g28481c2df62_0_26:notes"/>
          <p:cNvSpPr txBox="1">
            <a:spLocks noGrp="1"/>
          </p:cNvSpPr>
          <p:nvPr>
            <p:ph type="sldNum" idx="12"/>
          </p:nvPr>
        </p:nvSpPr>
        <p:spPr>
          <a:xfrm>
            <a:off x="3800166" y="8598630"/>
            <a:ext cx="2907300" cy="454200"/>
          </a:xfrm>
          <a:prstGeom prst="rect">
            <a:avLst/>
          </a:prstGeom>
          <a:noFill/>
          <a:ln>
            <a:noFill/>
          </a:ln>
        </p:spPr>
        <p:txBody>
          <a:bodyPr spcFirstLastPara="1" wrap="square" lIns="89650" tIns="44825" rIns="89650" bIns="44825"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8481c2df62_0_34: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8481c2df62_0_34:notes"/>
          <p:cNvSpPr>
            <a:spLocks noGrp="1" noRot="1" noChangeAspect="1"/>
          </p:cNvSpPr>
          <p:nvPr>
            <p:ph type="sldImg" idx="2"/>
          </p:nvPr>
        </p:nvSpPr>
        <p:spPr>
          <a:xfrm>
            <a:off x="389299" y="674249"/>
            <a:ext cx="5930100" cy="337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8481c2df62_0_4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28481c2df62_0_4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481c2df62_0_6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28481c2df62_0_6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8481c2df62_0_6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28481c2df62_0_68: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8481c2df62_0_76: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28481c2df62_0_76: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8481c2df62_0_8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28481c2df62_0_8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8481c2df62_0_87: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28481c2df62_0_87: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8481c2df62_0_93:notes"/>
          <p:cNvSpPr>
            <a:spLocks noGrp="1" noRot="1" noChangeAspect="1"/>
          </p:cNvSpPr>
          <p:nvPr>
            <p:ph type="sldImg" idx="2"/>
          </p:nvPr>
        </p:nvSpPr>
        <p:spPr>
          <a:xfrm>
            <a:off x="372717" y="678963"/>
            <a:ext cx="5963400" cy="339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28481c2df62_0_93: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8481c2df62_0_9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28481c2df62_0_9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f42db68f4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f42db68f4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31" name="Google Shape;331;g1f42db68f41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8481c2df62_0_106: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28481c2df62_0_106: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8481c2df62_0_11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28481c2df62_0_11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8481c2df62_0_11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g28481c2df62_0_11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481c2df62_0_12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g28481c2df62_0_12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8481c2df62_0_13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28481c2df62_0_13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8481c2df62_0_14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28481c2df62_0_141: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8481c2df62_0_149: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28481c2df62_0_14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8481c2df62_0_155:notes"/>
          <p:cNvSpPr>
            <a:spLocks noGrp="1" noRot="1" noChangeAspect="1"/>
          </p:cNvSpPr>
          <p:nvPr>
            <p:ph type="sldImg" idx="2"/>
          </p:nvPr>
        </p:nvSpPr>
        <p:spPr>
          <a:xfrm>
            <a:off x="372717" y="678963"/>
            <a:ext cx="5963400" cy="339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8481c2df62_0_155: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8481c2df62_0_16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g28481c2df62_0_168: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8481c2df62_0_17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g28481c2df62_0_17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f42db68f41_0_4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f42db68f41_0_4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8481c2df62_0_18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28481c2df62_0_182: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577" name="Google Shape;577;g28481c2df62_0_182: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l" rtl="0">
              <a:lnSpc>
                <a:spcPct val="100000"/>
              </a:lnSpc>
              <a:spcBef>
                <a:spcPts val="0"/>
              </a:spcBef>
              <a:spcAft>
                <a:spcPts val="0"/>
              </a:spcAft>
              <a:buNone/>
            </a:pPr>
            <a:fld id="{00000000-1234-1234-1234-123412341234}" type="slidenum">
              <a:rPr lang="en" sz="1400"/>
              <a:t>30</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8481c2df62_0_18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g28481c2df62_0_18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8481c2df62_0_19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28481c2df62_0_195: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592" name="Google Shape;592;g28481c2df62_0_195: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l" rtl="0">
              <a:lnSpc>
                <a:spcPct val="100000"/>
              </a:lnSpc>
              <a:spcBef>
                <a:spcPts val="0"/>
              </a:spcBef>
              <a:spcAft>
                <a:spcPts val="0"/>
              </a:spcAft>
              <a:buNone/>
            </a:pPr>
            <a:fld id="{00000000-1234-1234-1234-123412341234}" type="slidenum">
              <a:rPr lang="en"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8481c2df62_0_203: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g28481c2df62_0_203: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8481c2df62_0_20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g28481c2df62_0_20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8481c2df62_0_23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0" name="Google Shape;630;g28481c2df62_0_231: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8481c2df62_0_237: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g28481c2df62_0_237: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8481c2df62_0_24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g28481c2df62_0_244: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8481c2df62_0_25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g28481c2df62_0_25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8481c2df62_0_26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g28481c2df62_0_26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1260d2459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1260d2459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8481c2df62_0_26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28481c2df62_0_26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8481c2df62_0_276: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g28481c2df62_0_276: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85aa5a8e96_0_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g285aa5a8e96_0_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8481c2df62_0_288: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28481c2df62_0_288: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8481c2df62_0_293:notes"/>
          <p:cNvSpPr txBox="1">
            <a:spLocks noGrp="1"/>
          </p:cNvSpPr>
          <p:nvPr>
            <p:ph type="body" idx="1"/>
          </p:nvPr>
        </p:nvSpPr>
        <p:spPr>
          <a:xfrm>
            <a:off x="716914" y="4580764"/>
            <a:ext cx="5735400" cy="3747900"/>
          </a:xfrm>
          <a:prstGeom prst="rect">
            <a:avLst/>
          </a:prstGeom>
          <a:noFill/>
          <a:ln>
            <a:noFill/>
          </a:ln>
        </p:spPr>
        <p:txBody>
          <a:bodyPr spcFirstLastPara="1" wrap="square" lIns="95025" tIns="47500" rIns="95025" bIns="47500" anchor="t" anchorCtr="0">
            <a:noAutofit/>
          </a:bodyPr>
          <a:lstStyle/>
          <a:p>
            <a:pPr marL="139700" lvl="0" indent="0" algn="l" rtl="0">
              <a:lnSpc>
                <a:spcPct val="100000"/>
              </a:lnSpc>
              <a:spcBef>
                <a:spcPts val="0"/>
              </a:spcBef>
              <a:spcAft>
                <a:spcPts val="0"/>
              </a:spcAft>
              <a:buSzPts val="1400"/>
              <a:buNone/>
            </a:pPr>
            <a:endParaRPr>
              <a:solidFill>
                <a:srgbClr val="000000"/>
              </a:solidFill>
            </a:endParaRPr>
          </a:p>
        </p:txBody>
      </p:sp>
      <p:sp>
        <p:nvSpPr>
          <p:cNvPr id="700" name="Google Shape;700;g28481c2df62_0_293:notes"/>
          <p:cNvSpPr>
            <a:spLocks noGrp="1" noRot="1" noChangeAspect="1"/>
          </p:cNvSpPr>
          <p:nvPr>
            <p:ph type="sldImg" idx="2"/>
          </p:nvPr>
        </p:nvSpPr>
        <p:spPr>
          <a:xfrm>
            <a:off x="763802" y="1189758"/>
            <a:ext cx="5642700" cy="3212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8481c2df62_0_29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28481c2df62_0_299: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08" name="Google Shape;708;g28481c2df62_0_299: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8481c2df62_0_30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28481c2df62_0_309: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19" name="Google Shape;719;g28481c2df62_0_309: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8481c2df62_0_316: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8481c2df62_0_316: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27" name="Google Shape;727;g28481c2df62_0_316: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8481c2df62_0_323: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28481c2df62_0_323: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35" name="Google Shape;735;g28481c2df62_0_323: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8481c2df62_0_35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g28481c2df62_0_350: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63" name="Google Shape;763;g28481c2df62_0_350: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f42db68f41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f42db68f4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8481c2df62_0_37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28481c2df62_0_375: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789" name="Google Shape;789;g28481c2df62_0_375: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r" rtl="0">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8481c2df62_0_40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4" name="Google Shape;814;g28481c2df62_0_40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8481c2df62_0_40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g28481c2df62_0_409: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8481c2df62_0_41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1" name="Google Shape;831;g28481c2df62_0_415: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8481c2df62_0_421: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8" name="Google Shape;838;g28481c2df62_0_421: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8481c2df62_0_427: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28481c2df62_0_427: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a:p>
            <a:pPr marL="444500" marR="0" lvl="0" indent="-215900" algn="l" rtl="0">
              <a:lnSpc>
                <a:spcPct val="100000"/>
              </a:lnSpc>
              <a:spcBef>
                <a:spcPts val="0"/>
              </a:spcBef>
              <a:spcAft>
                <a:spcPts val="0"/>
              </a:spcAft>
              <a:buSzPts val="1400"/>
              <a:buNone/>
            </a:pPr>
            <a:endParaRPr/>
          </a:p>
        </p:txBody>
      </p:sp>
      <p:sp>
        <p:nvSpPr>
          <p:cNvPr id="846" name="Google Shape;846;g28481c2df62_0_427: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l" rtl="0">
              <a:lnSpc>
                <a:spcPct val="100000"/>
              </a:lnSpc>
              <a:spcBef>
                <a:spcPts val="0"/>
              </a:spcBef>
              <a:spcAft>
                <a:spcPts val="0"/>
              </a:spcAft>
              <a:buNone/>
            </a:pPr>
            <a:fld id="{00000000-1234-1234-1234-123412341234}" type="slidenum">
              <a:rPr lang="en" sz="1400"/>
              <a:t>55</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8481c2df62_0_433: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g28481c2df62_0_433: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853" name="Google Shape;853;g28481c2df62_0_433: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l" rtl="0">
              <a:lnSpc>
                <a:spcPct val="100000"/>
              </a:lnSpc>
              <a:spcBef>
                <a:spcPts val="0"/>
              </a:spcBef>
              <a:spcAft>
                <a:spcPts val="0"/>
              </a:spcAft>
              <a:buNone/>
            </a:pPr>
            <a:fld id="{00000000-1234-1234-1234-123412341234}" type="slidenum">
              <a:rPr lang="en" sz="1400"/>
              <a:t>56</a:t>
            </a:fld>
            <a:endParaRPr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8481c2df62_0_44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28481c2df62_0_440:notes"/>
          <p:cNvSpPr txBox="1">
            <a:spLocks noGrp="1"/>
          </p:cNvSpPr>
          <p:nvPr>
            <p:ph type="body" idx="1"/>
          </p:nvPr>
        </p:nvSpPr>
        <p:spPr>
          <a:xfrm>
            <a:off x="685800" y="4400550"/>
            <a:ext cx="5486400" cy="3600300"/>
          </a:xfrm>
          <a:prstGeom prst="rect">
            <a:avLst/>
          </a:prstGeom>
          <a:noFill/>
          <a:ln>
            <a:noFill/>
          </a:ln>
        </p:spPr>
        <p:txBody>
          <a:bodyPr spcFirstLastPara="1" wrap="square" lIns="91525" tIns="45750" rIns="91525" bIns="45750" anchor="t" anchorCtr="0">
            <a:noAutofit/>
          </a:bodyPr>
          <a:lstStyle/>
          <a:p>
            <a:pPr marL="444500" marR="0" lvl="0" indent="-215900" algn="l" rtl="0">
              <a:lnSpc>
                <a:spcPct val="100000"/>
              </a:lnSpc>
              <a:spcBef>
                <a:spcPts val="0"/>
              </a:spcBef>
              <a:spcAft>
                <a:spcPts val="0"/>
              </a:spcAft>
              <a:buSzPts val="1400"/>
              <a:buNone/>
            </a:pPr>
            <a:endParaRPr/>
          </a:p>
        </p:txBody>
      </p:sp>
      <p:sp>
        <p:nvSpPr>
          <p:cNvPr id="861" name="Google Shape;861;g28481c2df62_0_440:notes"/>
          <p:cNvSpPr txBox="1">
            <a:spLocks noGrp="1"/>
          </p:cNvSpPr>
          <p:nvPr>
            <p:ph type="sldNum" idx="12"/>
          </p:nvPr>
        </p:nvSpPr>
        <p:spPr>
          <a:xfrm>
            <a:off x="3884613" y="8685214"/>
            <a:ext cx="2971800" cy="459000"/>
          </a:xfrm>
          <a:prstGeom prst="rect">
            <a:avLst/>
          </a:prstGeom>
          <a:noFill/>
          <a:ln>
            <a:noFill/>
          </a:ln>
        </p:spPr>
        <p:txBody>
          <a:bodyPr spcFirstLastPara="1" wrap="square" lIns="91525" tIns="45750" rIns="91525" bIns="45750" anchor="b" anchorCtr="0">
            <a:noAutofit/>
          </a:bodyPr>
          <a:lstStyle/>
          <a:p>
            <a:pPr marL="0" lvl="0" indent="0" algn="l" rtl="0">
              <a:lnSpc>
                <a:spcPct val="100000"/>
              </a:lnSpc>
              <a:spcBef>
                <a:spcPts val="0"/>
              </a:spcBef>
              <a:spcAft>
                <a:spcPts val="0"/>
              </a:spcAft>
              <a:buNone/>
            </a:pPr>
            <a:fld id="{00000000-1234-1234-1234-123412341234}" type="slidenum">
              <a:rPr lang="en" sz="1400"/>
              <a:t>57</a:t>
            </a:fld>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8481c2df62_0_446: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g28481c2df62_0_446: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8481c2df62_0_452: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g28481c2df62_0_452: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8481c2df62_0_1: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8481c2df62_0_1:notes"/>
          <p:cNvSpPr>
            <a:spLocks noGrp="1" noRot="1" noChangeAspect="1"/>
          </p:cNvSpPr>
          <p:nvPr>
            <p:ph type="sldImg" idx="2"/>
          </p:nvPr>
        </p:nvSpPr>
        <p:spPr>
          <a:xfrm>
            <a:off x="372717" y="678963"/>
            <a:ext cx="5963400" cy="3394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8481c2df62_0_45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1" name="Google Shape;881;g28481c2df62_0_458: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8481c2df62_0_46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g28481c2df62_0_464: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8481c2df62_0_47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g28481c2df62_0_47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8481c2df62_0_49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g28481c2df62_0_490: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8481c2df62_0_497: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4" name="Google Shape;924;g28481c2df62_0_497: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8481c2df62_0_508: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6" name="Google Shape;936;g28481c2df62_0_508: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8481c2df62_0_514: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3" name="Google Shape;943;g28481c2df62_0_514:notes"/>
          <p:cNvSpPr>
            <a:spLocks noGrp="1" noRot="1" noChangeAspect="1"/>
          </p:cNvSpPr>
          <p:nvPr>
            <p:ph type="sldImg" idx="2"/>
          </p:nvPr>
        </p:nvSpPr>
        <p:spPr>
          <a:xfrm>
            <a:off x="718496" y="1142608"/>
            <a:ext cx="5421000" cy="3085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1825e3ad79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1825e3ad79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41a4c1706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41a4c1706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1825e3ad7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1825e3ad7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5aa5a8e9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5aa5a8e9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481c2df62_0_18:notes"/>
          <p:cNvSpPr>
            <a:spLocks noGrp="1" noRot="1" noChangeAspect="1"/>
          </p:cNvSpPr>
          <p:nvPr>
            <p:ph type="sldImg" idx="2"/>
          </p:nvPr>
        </p:nvSpPr>
        <p:spPr>
          <a:xfrm>
            <a:off x="670891" y="1131605"/>
            <a:ext cx="5367000" cy="305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8481c2df62_0_18:notes"/>
          <p:cNvSpPr txBox="1">
            <a:spLocks noGrp="1"/>
          </p:cNvSpPr>
          <p:nvPr>
            <p:ph type="body" idx="1"/>
          </p:nvPr>
        </p:nvSpPr>
        <p:spPr>
          <a:xfrm>
            <a:off x="670891" y="4356681"/>
            <a:ext cx="5367000" cy="3564600"/>
          </a:xfrm>
          <a:prstGeom prst="rect">
            <a:avLst/>
          </a:prstGeom>
          <a:noFill/>
          <a:ln>
            <a:noFill/>
          </a:ln>
        </p:spPr>
        <p:txBody>
          <a:bodyPr spcFirstLastPara="1" wrap="square" lIns="89800" tIns="89800" rIns="89800" bIns="898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28481c2df62_0_18:notes"/>
          <p:cNvSpPr txBox="1">
            <a:spLocks noGrp="1"/>
          </p:cNvSpPr>
          <p:nvPr>
            <p:ph type="sldNum" idx="12"/>
          </p:nvPr>
        </p:nvSpPr>
        <p:spPr>
          <a:xfrm>
            <a:off x="3800165" y="8598630"/>
            <a:ext cx="2907300" cy="454200"/>
          </a:xfrm>
          <a:prstGeom prst="rect">
            <a:avLst/>
          </a:prstGeom>
          <a:noFill/>
          <a:ln>
            <a:noFill/>
          </a:ln>
        </p:spPr>
        <p:txBody>
          <a:bodyPr spcFirstLastPara="1" wrap="square" lIns="89800" tIns="89800" rIns="89800" bIns="898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1" name="Google Shape;301;p39"/>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39"/>
          <p:cNvPicPr preferRelativeResize="0"/>
          <p:nvPr/>
        </p:nvPicPr>
        <p:blipFill rotWithShape="1">
          <a:blip r:embed="rId2">
            <a:alphaModFix/>
          </a:blip>
          <a:srcRect/>
          <a:stretch/>
        </p:blipFill>
        <p:spPr>
          <a:xfrm>
            <a:off x="8086705" y="4629152"/>
            <a:ext cx="857291" cy="364738"/>
          </a:xfrm>
          <a:prstGeom prst="rect">
            <a:avLst/>
          </a:prstGeom>
          <a:noFill/>
          <a:ln>
            <a:noFill/>
          </a:ln>
        </p:spPr>
      </p:pic>
      <p:sp>
        <p:nvSpPr>
          <p:cNvPr id="303" name="Google Shape;303;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39"/>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305" name="Google Shape;305;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308" name="Google Shape;308;p40"/>
          <p:cNvSpPr txBox="1">
            <a:spLocks noGrp="1"/>
          </p:cNvSpPr>
          <p:nvPr>
            <p:ph type="body" idx="2"/>
          </p:nvPr>
        </p:nvSpPr>
        <p:spPr>
          <a:xfrm>
            <a:off x="4629150" y="1097280"/>
            <a:ext cx="3886200" cy="3437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309" name="Google Shape;309;p40"/>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310" name="Google Shape;310;p40"/>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1" name="Google Shape;311;p4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12" name="Google Shape;312;p40"/>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600">
                <a:solidFill>
                  <a:srgbClr val="7F7F7F"/>
                </a:solidFill>
                <a:latin typeface="Calibri"/>
                <a:ea typeface="Calibri"/>
                <a:cs typeface="Calibri"/>
                <a:sym typeface="Calibri"/>
              </a:defRPr>
            </a:lvl1pPr>
            <a:lvl2pPr marL="0" lvl="1" indent="0" algn="l" rtl="0">
              <a:spcBef>
                <a:spcPts val="0"/>
              </a:spcBef>
              <a:buNone/>
              <a:defRPr sz="1600">
                <a:solidFill>
                  <a:srgbClr val="7F7F7F"/>
                </a:solidFill>
                <a:latin typeface="Calibri"/>
                <a:ea typeface="Calibri"/>
                <a:cs typeface="Calibri"/>
                <a:sym typeface="Calibri"/>
              </a:defRPr>
            </a:lvl2pPr>
            <a:lvl3pPr marL="0" lvl="2" indent="0" algn="l" rtl="0">
              <a:spcBef>
                <a:spcPts val="0"/>
              </a:spcBef>
              <a:buNone/>
              <a:defRPr sz="1600">
                <a:solidFill>
                  <a:srgbClr val="7F7F7F"/>
                </a:solidFill>
                <a:latin typeface="Calibri"/>
                <a:ea typeface="Calibri"/>
                <a:cs typeface="Calibri"/>
                <a:sym typeface="Calibri"/>
              </a:defRPr>
            </a:lvl3pPr>
            <a:lvl4pPr marL="0" lvl="3" indent="0" algn="l" rtl="0">
              <a:spcBef>
                <a:spcPts val="0"/>
              </a:spcBef>
              <a:buNone/>
              <a:defRPr sz="1600">
                <a:solidFill>
                  <a:srgbClr val="7F7F7F"/>
                </a:solidFill>
                <a:latin typeface="Calibri"/>
                <a:ea typeface="Calibri"/>
                <a:cs typeface="Calibri"/>
                <a:sym typeface="Calibri"/>
              </a:defRPr>
            </a:lvl4pPr>
            <a:lvl5pPr marL="0" lvl="4" indent="0" algn="l" rtl="0">
              <a:spcBef>
                <a:spcPts val="0"/>
              </a:spcBef>
              <a:buNone/>
              <a:defRPr sz="1600">
                <a:solidFill>
                  <a:srgbClr val="7F7F7F"/>
                </a:solidFill>
                <a:latin typeface="Calibri"/>
                <a:ea typeface="Calibri"/>
                <a:cs typeface="Calibri"/>
                <a:sym typeface="Calibri"/>
              </a:defRPr>
            </a:lvl5pPr>
            <a:lvl6pPr marL="0" lvl="5" indent="0" algn="l" rtl="0">
              <a:spcBef>
                <a:spcPts val="0"/>
              </a:spcBef>
              <a:buNone/>
              <a:defRPr sz="1600">
                <a:solidFill>
                  <a:srgbClr val="7F7F7F"/>
                </a:solidFill>
                <a:latin typeface="Calibri"/>
                <a:ea typeface="Calibri"/>
                <a:cs typeface="Calibri"/>
                <a:sym typeface="Calibri"/>
              </a:defRPr>
            </a:lvl6pPr>
            <a:lvl7pPr marL="0" lvl="6" indent="0" algn="l" rtl="0">
              <a:spcBef>
                <a:spcPts val="0"/>
              </a:spcBef>
              <a:buNone/>
              <a:defRPr sz="1600">
                <a:solidFill>
                  <a:srgbClr val="7F7F7F"/>
                </a:solidFill>
                <a:latin typeface="Calibri"/>
                <a:ea typeface="Calibri"/>
                <a:cs typeface="Calibri"/>
                <a:sym typeface="Calibri"/>
              </a:defRPr>
            </a:lvl7pPr>
            <a:lvl8pPr marL="0" lvl="7" indent="0" algn="l" rtl="0">
              <a:spcBef>
                <a:spcPts val="0"/>
              </a:spcBef>
              <a:buNone/>
              <a:defRPr sz="1600">
                <a:solidFill>
                  <a:srgbClr val="7F7F7F"/>
                </a:solidFill>
                <a:latin typeface="Calibri"/>
                <a:ea typeface="Calibri"/>
                <a:cs typeface="Calibri"/>
                <a:sym typeface="Calibri"/>
              </a:defRPr>
            </a:lvl8pPr>
            <a:lvl9pPr marL="0" lvl="8" indent="0" algn="l" rtl="0">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3"/>
        <p:cNvGrpSpPr/>
        <p:nvPr/>
      </p:nvGrpSpPr>
      <p:grpSpPr>
        <a:xfrm>
          <a:off x="0" y="0"/>
          <a:ext cx="0" cy="0"/>
          <a:chOff x="0" y="0"/>
          <a:chExt cx="0" cy="0"/>
        </a:xfrm>
      </p:grpSpPr>
      <p:pic>
        <p:nvPicPr>
          <p:cNvPr id="314" name="Google Shape;314;p4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15" name="Google Shape;315;p4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4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7"/>
        <p:cNvGrpSpPr/>
        <p:nvPr/>
      </p:nvGrpSpPr>
      <p:grpSpPr>
        <a:xfrm>
          <a:off x="0" y="0"/>
          <a:ext cx="0" cy="0"/>
          <a:chOff x="0" y="0"/>
          <a:chExt cx="0" cy="0"/>
        </a:xfrm>
      </p:grpSpPr>
      <p:sp>
        <p:nvSpPr>
          <p:cNvPr id="318" name="Google Shape;318;p42"/>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19" name="Google Shape;319;p42"/>
          <p:cNvSpPr txBox="1">
            <a:spLocks noGrp="1"/>
          </p:cNvSpPr>
          <p:nvPr>
            <p:ph type="title"/>
          </p:nvPr>
        </p:nvSpPr>
        <p:spPr>
          <a:xfrm>
            <a:off x="245193" y="190885"/>
            <a:ext cx="6081900" cy="567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accountability/tap"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s/d/10J4ypPNbrcsH22rkmvtgMtkXapUV99tF9K-kdQabyAk/edit#gid=0"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postsecondary/gg_diplomaendorsement"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7.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0J4ypPNbrcsH22rkmvtgMtkXapUV99tF9K-kdQabyAk/edit#gid=0" TargetMode="External"/><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accountability/accountabilityworkgroup"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hyperlink" Target="https://satsuite.collegeboard.org/digital/faq" TargetMode="External"/><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hyperlink" Target="https://satsuite.collegeboard.org/media/pdf/national-sat-validity-study.pdf" TargetMode="External"/><Relationship Id="rId2" Type="http://schemas.openxmlformats.org/officeDocument/2006/relationships/notesSlide" Target="../notesSlides/notesSlide54.xml"/><Relationship Id="rId1" Type="http://schemas.openxmlformats.org/officeDocument/2006/relationships/slideLayout" Target="../slideLayouts/slideLayout37.xml"/><Relationship Id="rId4" Type="http://schemas.openxmlformats.org/officeDocument/2006/relationships/hyperlink" Target="https://satsuite.collegeboard.org/digital/faq"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41.xml"/><Relationship Id="rId5" Type="http://schemas.openxmlformats.org/officeDocument/2006/relationships/image" Target="../media/image46.png"/><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hyperlink" Target="https://www.cde.state.co.us/localaccountabilitysystemgrant" TargetMode="External"/><Relationship Id="rId5" Type="http://schemas.openxmlformats.org/officeDocument/2006/relationships/hyperlink" Target="https://leg.colorado.gov/audits/evaluation-colorado%E2%80%99s-k-12-education-accountability-system" TargetMode="External"/><Relationship Id="rId4" Type="http://schemas.openxmlformats.org/officeDocument/2006/relationships/hyperlink" Target="https://www.cde.state.co.us/accountability/accountability-task-for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0J4ypPNbrcsH22rkmvtgMtkXapUV99tF9K-kdQabyAk/edit#gid=0"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cxnSp>
        <p:nvCxnSpPr>
          <p:cNvPr id="324" name="Google Shape;324;p4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25" name="Google Shape;325;p4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a:t>
            </a:fld>
            <a:endParaRPr/>
          </a:p>
        </p:txBody>
      </p:sp>
      <p:sp>
        <p:nvSpPr>
          <p:cNvPr id="326" name="Google Shape;326;p43"/>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Accountability Work Group</a:t>
            </a:r>
            <a:endParaRPr/>
          </a:p>
          <a:p>
            <a:pPr marL="0" lvl="0" indent="0" algn="ctr" rtl="0">
              <a:spcBef>
                <a:spcPts val="0"/>
              </a:spcBef>
              <a:spcAft>
                <a:spcPts val="0"/>
              </a:spcAft>
              <a:buNone/>
            </a:pPr>
            <a:r>
              <a:rPr lang="en"/>
              <a:t>Input Session</a:t>
            </a:r>
            <a:endParaRPr/>
          </a:p>
        </p:txBody>
      </p:sp>
      <p:sp>
        <p:nvSpPr>
          <p:cNvPr id="327" name="Google Shape;327;p4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September 29,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b="1"/>
              <a:t>Performance Frameworks </a:t>
            </a:r>
            <a:r>
              <a:rPr lang="en"/>
              <a:t>| </a:t>
            </a:r>
            <a:r>
              <a:rPr lang="en">
                <a:latin typeface="Arial"/>
                <a:ea typeface="Arial"/>
                <a:cs typeface="Arial"/>
                <a:sym typeface="Arial"/>
              </a:rPr>
              <a:t>Purpose</a:t>
            </a:r>
            <a:endParaRPr>
              <a:latin typeface="Arial"/>
              <a:ea typeface="Arial"/>
              <a:cs typeface="Arial"/>
              <a:sym typeface="Arial"/>
            </a:endParaRPr>
          </a:p>
        </p:txBody>
      </p:sp>
      <p:sp>
        <p:nvSpPr>
          <p:cNvPr id="413" name="Google Shape;413;p52"/>
          <p:cNvSpPr txBox="1">
            <a:spLocks noGrp="1"/>
          </p:cNvSpPr>
          <p:nvPr>
            <p:ph type="body" idx="1"/>
          </p:nvPr>
        </p:nvSpPr>
        <p:spPr>
          <a:xfrm>
            <a:off x="352425" y="1191160"/>
            <a:ext cx="4876800" cy="3480600"/>
          </a:xfrm>
          <a:prstGeom prst="rect">
            <a:avLst/>
          </a:prstGeom>
          <a:noFill/>
          <a:ln>
            <a:noFill/>
          </a:ln>
        </p:spPr>
        <p:txBody>
          <a:bodyPr spcFirstLastPara="1" wrap="square" lIns="0" tIns="0" rIns="0" bIns="0" anchor="t" anchorCtr="0">
            <a:noAutofit/>
          </a:bodyPr>
          <a:lstStyle/>
          <a:p>
            <a:pPr marL="457200" lvl="0" indent="-329882" algn="l" rtl="0">
              <a:lnSpc>
                <a:spcPct val="95000"/>
              </a:lnSpc>
              <a:spcBef>
                <a:spcPts val="1000"/>
              </a:spcBef>
              <a:spcAft>
                <a:spcPts val="0"/>
              </a:spcAft>
              <a:buSzPts val="1595"/>
              <a:buChar char="•"/>
            </a:pPr>
            <a:r>
              <a:rPr lang="en" sz="1595"/>
              <a:t>Provides a </a:t>
            </a:r>
            <a:r>
              <a:rPr lang="en" sz="1595" b="1"/>
              <a:t>statewide evaluation</a:t>
            </a:r>
            <a:r>
              <a:rPr lang="en" sz="1595"/>
              <a:t> </a:t>
            </a:r>
            <a:r>
              <a:rPr lang="en" sz="1595" b="1"/>
              <a:t>of student performance</a:t>
            </a:r>
            <a:r>
              <a:rPr lang="en" sz="1595"/>
              <a:t> that highlights areas of success and areas for improvement.</a:t>
            </a:r>
            <a:endParaRPr sz="1595"/>
          </a:p>
          <a:p>
            <a:pPr marL="457200" lvl="0" indent="-329882" algn="l" rtl="0">
              <a:lnSpc>
                <a:spcPct val="95000"/>
              </a:lnSpc>
              <a:spcBef>
                <a:spcPts val="1000"/>
              </a:spcBef>
              <a:spcAft>
                <a:spcPts val="0"/>
              </a:spcAft>
              <a:buSzPts val="1595"/>
              <a:buChar char="•"/>
            </a:pPr>
            <a:r>
              <a:rPr lang="en" sz="1595"/>
              <a:t>Identify those districts and schools whose students are </a:t>
            </a:r>
            <a:r>
              <a:rPr lang="en" sz="1595" b="1"/>
              <a:t>lowest-performing </a:t>
            </a:r>
            <a:r>
              <a:rPr lang="en" sz="1595"/>
              <a:t>based on academic achievement, growth and postsecondary workforce readiness data, and direct state support and intervention appropriately.</a:t>
            </a:r>
            <a:endParaRPr sz="1595"/>
          </a:p>
          <a:p>
            <a:pPr marL="457200" lvl="0" indent="-329882" algn="l" rtl="0">
              <a:lnSpc>
                <a:spcPct val="95000"/>
              </a:lnSpc>
              <a:spcBef>
                <a:spcPts val="1000"/>
              </a:spcBef>
              <a:spcAft>
                <a:spcPts val="0"/>
              </a:spcAft>
              <a:buSzPts val="1595"/>
              <a:buChar char="•"/>
            </a:pPr>
            <a:r>
              <a:rPr lang="en" sz="1595"/>
              <a:t>Identify those districts and schools whose students are the </a:t>
            </a:r>
            <a:r>
              <a:rPr lang="en" sz="1595" b="1"/>
              <a:t>highest-performing</a:t>
            </a:r>
            <a:r>
              <a:rPr lang="en" sz="1595"/>
              <a:t> based on academic achievement, growth and postsecondary and workforce readiness data, recognize them and learn from their practices.</a:t>
            </a:r>
            <a:endParaRPr sz="1595"/>
          </a:p>
        </p:txBody>
      </p:sp>
      <p:sp>
        <p:nvSpPr>
          <p:cNvPr id="414" name="Google Shape;414;p52"/>
          <p:cNvSpPr txBox="1">
            <a:spLocks noGrp="1"/>
          </p:cNvSpPr>
          <p:nvPr>
            <p:ph type="sldNum" idx="12"/>
          </p:nvPr>
        </p:nvSpPr>
        <p:spPr>
          <a:xfrm>
            <a:off x="78580" y="4815872"/>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pic>
        <p:nvPicPr>
          <p:cNvPr id="415" name="Google Shape;415;p52"/>
          <p:cNvPicPr preferRelativeResize="0"/>
          <p:nvPr/>
        </p:nvPicPr>
        <p:blipFill rotWithShape="1">
          <a:blip r:embed="rId3">
            <a:alphaModFix/>
          </a:blip>
          <a:srcRect/>
          <a:stretch/>
        </p:blipFill>
        <p:spPr>
          <a:xfrm>
            <a:off x="5669319" y="1191160"/>
            <a:ext cx="2341692" cy="3028050"/>
          </a:xfrm>
          <a:prstGeom prst="rect">
            <a:avLst/>
          </a:prstGeom>
          <a:noFill/>
          <a:ln>
            <a:noFill/>
          </a:ln>
          <a:effectLst>
            <a:outerShdw blurRad="57150" dist="19050" dir="5400000" algn="bl" rotWithShape="0">
              <a:srgbClr val="000000">
                <a:alpha val="49800"/>
              </a:srgbClr>
            </a:outerShdw>
          </a:effec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3"/>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b="1"/>
              <a:t>Performance Frameworks </a:t>
            </a:r>
            <a:r>
              <a:rPr lang="en">
                <a:latin typeface="Arial"/>
                <a:ea typeface="Arial"/>
                <a:cs typeface="Arial"/>
                <a:sym typeface="Arial"/>
              </a:rPr>
              <a:t>| Performance Indicators</a:t>
            </a:r>
            <a:endParaRPr>
              <a:latin typeface="Arial"/>
              <a:ea typeface="Arial"/>
              <a:cs typeface="Arial"/>
              <a:sym typeface="Arial"/>
            </a:endParaRPr>
          </a:p>
        </p:txBody>
      </p:sp>
      <p:sp>
        <p:nvSpPr>
          <p:cNvPr id="421" name="Google Shape;421;p53"/>
          <p:cNvSpPr txBox="1">
            <a:spLocks noGrp="1"/>
          </p:cNvSpPr>
          <p:nvPr>
            <p:ph type="sldNum" idx="12"/>
          </p:nvPr>
        </p:nvSpPr>
        <p:spPr>
          <a:xfrm>
            <a:off x="216000" y="4749701"/>
            <a:ext cx="2240700" cy="24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graphicFrame>
        <p:nvGraphicFramePr>
          <p:cNvPr id="422" name="Google Shape;422;p53"/>
          <p:cNvGraphicFramePr/>
          <p:nvPr/>
        </p:nvGraphicFramePr>
        <p:xfrm>
          <a:off x="314325" y="1343026"/>
          <a:ext cx="3000000" cy="3000000"/>
        </p:xfrm>
        <a:graphic>
          <a:graphicData uri="http://schemas.openxmlformats.org/drawingml/2006/table">
            <a:tbl>
              <a:tblPr>
                <a:noFill/>
                <a:tableStyleId>{570A82DB-840C-4848-90DC-E207AF648C8A}</a:tableStyleId>
              </a:tblPr>
              <a:tblGrid>
                <a:gridCol w="2358250">
                  <a:extLst>
                    <a:ext uri="{9D8B030D-6E8A-4147-A177-3AD203B41FA5}">
                      <a16:colId xmlns:a16="http://schemas.microsoft.com/office/drawing/2014/main" val="20000"/>
                    </a:ext>
                  </a:extLst>
                </a:gridCol>
                <a:gridCol w="6159725">
                  <a:extLst>
                    <a:ext uri="{9D8B030D-6E8A-4147-A177-3AD203B41FA5}">
                      <a16:colId xmlns:a16="http://schemas.microsoft.com/office/drawing/2014/main" val="20001"/>
                    </a:ext>
                  </a:extLst>
                </a:gridCol>
              </a:tblGrid>
              <a:tr h="272450">
                <a:tc>
                  <a:txBody>
                    <a:bodyPr/>
                    <a:lstStyle/>
                    <a:p>
                      <a:pPr marL="0" marR="0" lvl="0" indent="0" algn="ctr" rtl="0">
                        <a:lnSpc>
                          <a:spcPct val="115000"/>
                        </a:lnSpc>
                        <a:spcBef>
                          <a:spcPts val="0"/>
                        </a:spcBef>
                        <a:spcAft>
                          <a:spcPts val="0"/>
                        </a:spcAft>
                        <a:buClr>
                          <a:srgbClr val="000000"/>
                        </a:buClr>
                        <a:buSzPts val="900"/>
                        <a:buFont typeface="Arial"/>
                        <a:buNone/>
                      </a:pPr>
                      <a:r>
                        <a:rPr lang="en" sz="900" b="1" u="none" strike="noStrike" cap="none">
                          <a:solidFill>
                            <a:schemeClr val="dk1"/>
                          </a:solidFill>
                          <a:latin typeface="Calibri"/>
                          <a:ea typeface="Calibri"/>
                          <a:cs typeface="Calibri"/>
                          <a:sym typeface="Calibri"/>
                        </a:rPr>
                        <a:t>Performance Indicator</a:t>
                      </a:r>
                      <a:endParaRPr sz="900" b="1" u="none" strike="noStrike" cap="none">
                        <a:solidFill>
                          <a:schemeClr val="dk1"/>
                        </a:solidFill>
                        <a:latin typeface="Calibri"/>
                        <a:ea typeface="Calibri"/>
                        <a:cs typeface="Calibri"/>
                        <a:sym typeface="Calibri"/>
                      </a:endParaRPr>
                    </a:p>
                  </a:txBody>
                  <a:tcPr marL="91425" marR="91425" marT="51425" marB="51425">
                    <a:lnL w="9525" cap="flat" cmpd="sng">
                      <a:solidFill>
                        <a:srgbClr val="D8D8D8">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b="1" u="none" strike="noStrike" cap="none">
                          <a:solidFill>
                            <a:schemeClr val="dk1"/>
                          </a:solidFill>
                          <a:latin typeface="Calibri"/>
                          <a:ea typeface="Calibri"/>
                          <a:cs typeface="Calibri"/>
                          <a:sym typeface="Calibri"/>
                        </a:rPr>
                        <a:t>Performance Data</a:t>
                      </a:r>
                      <a:endParaRPr sz="900" b="1" u="none" strike="noStrike" cap="none">
                        <a:solidFill>
                          <a:schemeClr val="dk1"/>
                        </a:solidFill>
                        <a:latin typeface="Calibri"/>
                        <a:ea typeface="Calibri"/>
                        <a:cs typeface="Calibri"/>
                        <a:sym typeface="Calibri"/>
                      </a:endParaRPr>
                    </a:p>
                  </a:txBody>
                  <a:tcPr marL="91425" marR="91425" marT="51425" marB="51425">
                    <a:lnL w="9525" cap="flat" cmpd="sng">
                      <a:solidFill>
                        <a:srgbClr val="000000">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625025">
                <a:tc>
                  <a:txBody>
                    <a:bodyPr/>
                    <a:lstStyle/>
                    <a:p>
                      <a:pPr marL="0" marR="0" lvl="0" indent="0" algn="ctr" rtl="0">
                        <a:lnSpc>
                          <a:spcPct val="115000"/>
                        </a:lnSpc>
                        <a:spcBef>
                          <a:spcPts val="0"/>
                        </a:spcBef>
                        <a:spcAft>
                          <a:spcPts val="0"/>
                        </a:spcAft>
                        <a:buClr>
                          <a:srgbClr val="000000"/>
                        </a:buClr>
                        <a:buSzPts val="1000"/>
                        <a:buFont typeface="Arial"/>
                        <a:buNone/>
                      </a:pPr>
                      <a:r>
                        <a:rPr lang="en" sz="1000" b="1" u="none" strike="noStrike" cap="none">
                          <a:solidFill>
                            <a:schemeClr val="lt1"/>
                          </a:solidFill>
                          <a:latin typeface="Calibri"/>
                          <a:ea typeface="Calibri"/>
                          <a:cs typeface="Calibri"/>
                          <a:sym typeface="Calibri"/>
                        </a:rPr>
                        <a:t>Academic Achievement</a:t>
                      </a:r>
                      <a:endParaRPr sz="1000" b="1" u="none" strike="noStrike" cap="none">
                        <a:solidFill>
                          <a:schemeClr val="lt1"/>
                        </a:solidFill>
                        <a:latin typeface="Calibri"/>
                        <a:ea typeface="Calibri"/>
                        <a:cs typeface="Calibri"/>
                        <a:sym typeface="Calibri"/>
                      </a:endParaRPr>
                    </a:p>
                  </a:txBody>
                  <a:tcPr marL="91425" marR="9142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solidFill>
                  </a:tcPr>
                </a:tc>
                <a:tc>
                  <a:txBody>
                    <a:bodyPr/>
                    <a:lstStyle/>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Mean Scale Score</a:t>
                      </a:r>
                      <a:endParaRPr sz="800" i="1"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English Language Arts and Math Assessments</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Overall and for disaggregated groups</a:t>
                      </a:r>
                      <a:endParaRPr sz="800" u="none" strike="noStrike" cap="none">
                        <a:latin typeface="Calibri"/>
                        <a:ea typeface="Calibri"/>
                        <a:cs typeface="Calibri"/>
                        <a:sym typeface="Calibri"/>
                      </a:endParaRPr>
                    </a:p>
                  </a:txBody>
                  <a:tcPr marL="91425" marR="9142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077682">
                        <a:alpha val="40000"/>
                      </a:srgbClr>
                    </a:solidFill>
                  </a:tcPr>
                </a:tc>
                <a:extLst>
                  <a:ext uri="{0D108BD9-81ED-4DB2-BD59-A6C34878D82A}">
                    <a16:rowId xmlns:a16="http://schemas.microsoft.com/office/drawing/2014/main" val="10001"/>
                  </a:ext>
                </a:extLst>
              </a:tr>
              <a:tr h="721600">
                <a:tc>
                  <a:txBody>
                    <a:bodyPr/>
                    <a:lstStyle/>
                    <a:p>
                      <a:pPr marL="0" marR="0" lvl="0" indent="0" algn="ctr" rtl="0">
                        <a:lnSpc>
                          <a:spcPct val="115000"/>
                        </a:lnSpc>
                        <a:spcBef>
                          <a:spcPts val="0"/>
                        </a:spcBef>
                        <a:spcAft>
                          <a:spcPts val="0"/>
                        </a:spcAft>
                        <a:buClr>
                          <a:srgbClr val="000000"/>
                        </a:buClr>
                        <a:buSzPts val="1000"/>
                        <a:buFont typeface="Arial"/>
                        <a:buNone/>
                      </a:pPr>
                      <a:r>
                        <a:rPr lang="en" sz="1000" b="1" u="none" strike="noStrike" cap="none">
                          <a:solidFill>
                            <a:schemeClr val="lt1"/>
                          </a:solidFill>
                          <a:latin typeface="Calibri"/>
                          <a:ea typeface="Calibri"/>
                          <a:cs typeface="Calibri"/>
                          <a:sym typeface="Calibri"/>
                        </a:rPr>
                        <a:t>Academic Growth</a:t>
                      </a:r>
                      <a:endParaRPr sz="1000" b="1" u="none" strike="noStrike" cap="none">
                        <a:solidFill>
                          <a:schemeClr val="lt1"/>
                        </a:solidFill>
                        <a:latin typeface="Calibri"/>
                        <a:ea typeface="Calibri"/>
                        <a:cs typeface="Calibri"/>
                        <a:sym typeface="Calibri"/>
                      </a:endParaRPr>
                    </a:p>
                  </a:txBody>
                  <a:tcPr marL="91425" marR="9142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1F3864"/>
                    </a:solidFill>
                  </a:tcPr>
                </a:tc>
                <a:tc>
                  <a:txBody>
                    <a:bodyPr/>
                    <a:lstStyle/>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Median Student Growth Percentile</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English language arts, mathematics and English language proficiency assessments</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English language proficiency On Track metric</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Overall and for disaggregated groups</a:t>
                      </a:r>
                      <a:endParaRPr sz="800" u="none" strike="noStrike" cap="none">
                        <a:latin typeface="Calibri"/>
                        <a:ea typeface="Calibri"/>
                        <a:cs typeface="Calibri"/>
                        <a:sym typeface="Calibri"/>
                      </a:endParaRPr>
                    </a:p>
                  </a:txBody>
                  <a:tcPr marL="91425" marR="9142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2F5496">
                        <a:alpha val="40000"/>
                      </a:srgbClr>
                    </a:solidFill>
                  </a:tcPr>
                </a:tc>
                <a:extLst>
                  <a:ext uri="{0D108BD9-81ED-4DB2-BD59-A6C34878D82A}">
                    <a16:rowId xmlns:a16="http://schemas.microsoft.com/office/drawing/2014/main" val="10002"/>
                  </a:ext>
                </a:extLst>
              </a:tr>
              <a:tr h="1065475">
                <a:tc>
                  <a:txBody>
                    <a:bodyPr/>
                    <a:lstStyle/>
                    <a:p>
                      <a:pPr marL="0" marR="0" lvl="0" indent="0" algn="ctr" rtl="0">
                        <a:lnSpc>
                          <a:spcPct val="115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Postsecondary and Workforce Readiness</a:t>
                      </a:r>
                      <a:endParaRPr sz="1000" b="1" u="none" strike="noStrike" cap="none">
                        <a:latin typeface="Calibri"/>
                        <a:ea typeface="Calibri"/>
                        <a:cs typeface="Calibri"/>
                        <a:sym typeface="Calibri"/>
                      </a:endParaRPr>
                    </a:p>
                  </a:txBody>
                  <a:tcPr marL="91425" marR="91425" marT="51425" marB="51425" anchor="ctr">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solidFill>
                  </a:tcPr>
                </a:tc>
                <a:tc>
                  <a:txBody>
                    <a:bodyPr/>
                    <a:lstStyle/>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SAT – Evidence-Based Reading &amp; Writing and Mathematics</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Graduation Rate</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Dropout Rate</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Matriculation Rate (includes 2-year and 4-year Credential/Diploma or Enrollment, Career and Technical Education Enrollment, and Military Enlistment)</a:t>
                      </a:r>
                      <a:endParaRPr sz="800" u="none" strike="noStrike" cap="none">
                        <a:latin typeface="Calibri"/>
                        <a:ea typeface="Calibri"/>
                        <a:cs typeface="Calibri"/>
                        <a:sym typeface="Calibri"/>
                      </a:endParaRPr>
                    </a:p>
                    <a:p>
                      <a:pPr marL="254000" marR="0" lvl="0" indent="-165100" algn="l" rtl="0">
                        <a:lnSpc>
                          <a:spcPct val="100000"/>
                        </a:lnSpc>
                        <a:spcBef>
                          <a:spcPts val="0"/>
                        </a:spcBef>
                        <a:spcAft>
                          <a:spcPts val="0"/>
                        </a:spcAft>
                        <a:buClr>
                          <a:srgbClr val="000000"/>
                        </a:buClr>
                        <a:buSzPts val="800"/>
                        <a:buFont typeface="Arial"/>
                        <a:buChar char="●"/>
                      </a:pPr>
                      <a:r>
                        <a:rPr lang="en" sz="800" u="none" strike="noStrike" cap="none">
                          <a:latin typeface="Calibri"/>
                          <a:ea typeface="Calibri"/>
                          <a:cs typeface="Calibri"/>
                          <a:sym typeface="Calibri"/>
                        </a:rPr>
                        <a:t>Overall and for disaggregated groups (except for Matriculation rate)</a:t>
                      </a:r>
                      <a:endParaRPr sz="800" u="none" strike="noStrike" cap="none"/>
                    </a:p>
                  </a:txBody>
                  <a:tcPr marL="91425" marR="91425" marT="51425" marB="51425">
                    <a:lnL w="9525" cap="flat" cmpd="sng">
                      <a:solidFill>
                        <a:srgbClr val="D8D8D8">
                          <a:alpha val="0"/>
                        </a:srgbClr>
                      </a:solidFill>
                      <a:prstDash val="solid"/>
                      <a:round/>
                      <a:headEnd type="none" w="sm" len="sm"/>
                      <a:tailEnd type="none" w="sm" len="sm"/>
                    </a:lnL>
                    <a:lnR w="9525" cap="flat" cmpd="sng">
                      <a:solidFill>
                        <a:srgbClr val="D8D8D8">
                          <a:alpha val="0"/>
                        </a:srgbClr>
                      </a:solidFill>
                      <a:prstDash val="solid"/>
                      <a:round/>
                      <a:headEnd type="none" w="sm" len="sm"/>
                      <a:tailEnd type="none" w="sm" len="sm"/>
                    </a:lnR>
                    <a:lnT w="9525" cap="flat" cmpd="sng">
                      <a:solidFill>
                        <a:srgbClr val="D8D8D8">
                          <a:alpha val="0"/>
                        </a:srgbClr>
                      </a:solidFill>
                      <a:prstDash val="solid"/>
                      <a:round/>
                      <a:headEnd type="none" w="sm" len="sm"/>
                      <a:tailEnd type="none" w="sm" len="sm"/>
                    </a:lnT>
                    <a:lnB w="9525" cap="flat" cmpd="sng">
                      <a:solidFill>
                        <a:srgbClr val="D8D8D8">
                          <a:alpha val="0"/>
                        </a:srgbClr>
                      </a:solidFill>
                      <a:prstDash val="solid"/>
                      <a:round/>
                      <a:headEnd type="none" w="sm" len="sm"/>
                      <a:tailEnd type="none" w="sm" len="sm"/>
                    </a:lnB>
                    <a:solidFill>
                      <a:srgbClr val="CCC9E4">
                        <a:alpha val="400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a:t>School and District Performance Framework Ratings</a:t>
            </a:r>
            <a:endParaRPr/>
          </a:p>
        </p:txBody>
      </p:sp>
      <p:pic>
        <p:nvPicPr>
          <p:cNvPr id="428" name="Google Shape;428;p54"/>
          <p:cNvPicPr preferRelativeResize="0">
            <a:picLocks noGrp="1"/>
          </p:cNvPicPr>
          <p:nvPr>
            <p:ph type="body" idx="4294967295"/>
          </p:nvPr>
        </p:nvPicPr>
        <p:blipFill rotWithShape="1">
          <a:blip r:embed="rId3">
            <a:alphaModFix/>
          </a:blip>
          <a:srcRect/>
          <a:stretch/>
        </p:blipFill>
        <p:spPr>
          <a:xfrm>
            <a:off x="6073920" y="1725419"/>
            <a:ext cx="2465400" cy="1034700"/>
          </a:xfrm>
          <a:prstGeom prst="rect">
            <a:avLst/>
          </a:prstGeom>
          <a:noFill/>
          <a:ln>
            <a:noFill/>
          </a:ln>
        </p:spPr>
      </p:pic>
      <p:pic>
        <p:nvPicPr>
          <p:cNvPr id="429" name="Google Shape;429;p54"/>
          <p:cNvPicPr preferRelativeResize="0"/>
          <p:nvPr/>
        </p:nvPicPr>
        <p:blipFill rotWithShape="1">
          <a:blip r:embed="rId4">
            <a:alphaModFix/>
          </a:blip>
          <a:srcRect/>
          <a:stretch/>
        </p:blipFill>
        <p:spPr>
          <a:xfrm>
            <a:off x="6073920" y="2881719"/>
            <a:ext cx="1825796" cy="1074809"/>
          </a:xfrm>
          <a:prstGeom prst="rect">
            <a:avLst/>
          </a:prstGeom>
          <a:noFill/>
          <a:ln>
            <a:noFill/>
          </a:ln>
        </p:spPr>
      </p:pic>
      <p:sp>
        <p:nvSpPr>
          <p:cNvPr id="430" name="Google Shape;430;p54"/>
          <p:cNvSpPr txBox="1"/>
          <p:nvPr/>
        </p:nvSpPr>
        <p:spPr>
          <a:xfrm>
            <a:off x="5973675" y="1464000"/>
            <a:ext cx="2778600" cy="2678100"/>
          </a:xfrm>
          <a:prstGeom prst="rect">
            <a:avLst/>
          </a:prstGeom>
          <a:noFill/>
          <a:ln w="349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Arial"/>
                <a:ea typeface="Arial"/>
                <a:cs typeface="Arial"/>
                <a:sym typeface="Arial"/>
              </a:rPr>
              <a:t>Ratings</a:t>
            </a:r>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aphicFrame>
        <p:nvGraphicFramePr>
          <p:cNvPr id="431" name="Google Shape;431;p54"/>
          <p:cNvGraphicFramePr/>
          <p:nvPr/>
        </p:nvGraphicFramePr>
        <p:xfrm>
          <a:off x="156172" y="1418493"/>
          <a:ext cx="3000000" cy="3000000"/>
        </p:xfrm>
        <a:graphic>
          <a:graphicData uri="http://schemas.openxmlformats.org/drawingml/2006/table">
            <a:tbl>
              <a:tblPr firstRow="1" bandRow="1">
                <a:noFill/>
                <a:tableStyleId>{657297CA-F444-45A7-A8D7-8C5D7AC681E0}</a:tableStyleId>
              </a:tblPr>
              <a:tblGrid>
                <a:gridCol w="1404300">
                  <a:extLst>
                    <a:ext uri="{9D8B030D-6E8A-4147-A177-3AD203B41FA5}">
                      <a16:colId xmlns:a16="http://schemas.microsoft.com/office/drawing/2014/main" val="20000"/>
                    </a:ext>
                  </a:extLst>
                </a:gridCol>
                <a:gridCol w="1522650">
                  <a:extLst>
                    <a:ext uri="{9D8B030D-6E8A-4147-A177-3AD203B41FA5}">
                      <a16:colId xmlns:a16="http://schemas.microsoft.com/office/drawing/2014/main" val="20001"/>
                    </a:ext>
                  </a:extLst>
                </a:gridCol>
              </a:tblGrid>
              <a:tr h="505475">
                <a:tc>
                  <a:txBody>
                    <a:bodyPr/>
                    <a:lstStyle/>
                    <a:p>
                      <a:pPr marL="0" marR="0" lvl="0" indent="0" algn="ctr" rtl="0">
                        <a:lnSpc>
                          <a:spcPct val="100000"/>
                        </a:lnSpc>
                        <a:spcBef>
                          <a:spcPts val="0"/>
                        </a:spcBef>
                        <a:spcAft>
                          <a:spcPts val="0"/>
                        </a:spcAft>
                        <a:buNone/>
                      </a:pPr>
                      <a:r>
                        <a:rPr lang="en" sz="1100" u="none" strike="noStrike" cap="none">
                          <a:solidFill>
                            <a:schemeClr val="dk1"/>
                          </a:solidFill>
                        </a:rPr>
                        <a:t>Performance Indicator</a:t>
                      </a:r>
                      <a:endParaRPr sz="1100" u="none" strike="noStrike" cap="none">
                        <a:solidFill>
                          <a:schemeClr val="dk1"/>
                        </a:solidFill>
                        <a:latin typeface="Calibri"/>
                        <a:ea typeface="Calibri"/>
                        <a:cs typeface="Calibri"/>
                        <a:sym typeface="Calibri"/>
                      </a:endParaRPr>
                    </a:p>
                  </a:txBody>
                  <a:tcPr marL="91350" marR="91350" marT="34250" marB="34250" anchor="ctr">
                    <a:solidFill>
                      <a:srgbClr val="D8D8D8"/>
                    </a:solidFill>
                  </a:tcPr>
                </a:tc>
                <a:tc>
                  <a:txBody>
                    <a:bodyPr/>
                    <a:lstStyle/>
                    <a:p>
                      <a:pPr marL="0" marR="0" lvl="0" indent="0" algn="ctr" rtl="0">
                        <a:lnSpc>
                          <a:spcPct val="100000"/>
                        </a:lnSpc>
                        <a:spcBef>
                          <a:spcPts val="0"/>
                        </a:spcBef>
                        <a:spcAft>
                          <a:spcPts val="0"/>
                        </a:spcAft>
                        <a:buNone/>
                      </a:pPr>
                      <a:r>
                        <a:rPr lang="en" sz="1100" u="none" strike="noStrike" cap="none">
                          <a:solidFill>
                            <a:schemeClr val="dk1"/>
                          </a:solidFill>
                        </a:rPr>
                        <a:t>Weight</a:t>
                      </a:r>
                      <a:endParaRPr sz="1100" u="none" strike="noStrike" cap="none">
                        <a:solidFill>
                          <a:schemeClr val="dk1"/>
                        </a:solidFill>
                        <a:latin typeface="Calibri"/>
                        <a:ea typeface="Calibri"/>
                        <a:cs typeface="Calibri"/>
                        <a:sym typeface="Calibri"/>
                      </a:endParaRPr>
                    </a:p>
                  </a:txBody>
                  <a:tcPr marL="91350" marR="91350" marT="34250" marB="34250" anchor="ctr">
                    <a:solidFill>
                      <a:srgbClr val="D8D8D8"/>
                    </a:solidFill>
                  </a:tcPr>
                </a:tc>
                <a:extLst>
                  <a:ext uri="{0D108BD9-81ED-4DB2-BD59-A6C34878D82A}">
                    <a16:rowId xmlns:a16="http://schemas.microsoft.com/office/drawing/2014/main" val="10000"/>
                  </a:ext>
                </a:extLst>
              </a:tr>
              <a:tr h="829475">
                <a:tc>
                  <a:txBody>
                    <a:bodyPr/>
                    <a:lstStyle/>
                    <a:p>
                      <a:pPr marL="0" marR="0" lvl="0" indent="0" algn="ctr" rtl="0">
                        <a:lnSpc>
                          <a:spcPct val="100000"/>
                        </a:lnSpc>
                        <a:spcBef>
                          <a:spcPts val="0"/>
                        </a:spcBef>
                        <a:spcAft>
                          <a:spcPts val="0"/>
                        </a:spcAft>
                        <a:buNone/>
                      </a:pPr>
                      <a:r>
                        <a:rPr lang="en" sz="700" b="1" u="none" strike="noStrike" cap="none">
                          <a:solidFill>
                            <a:schemeClr val="lt1"/>
                          </a:solidFill>
                        </a:rPr>
                        <a:t>Academic Achievement</a:t>
                      </a:r>
                      <a:endParaRPr sz="1100"/>
                    </a:p>
                    <a:p>
                      <a:pPr marL="0" marR="0" lvl="0" indent="0" algn="ctr" rtl="0">
                        <a:lnSpc>
                          <a:spcPct val="100000"/>
                        </a:lnSpc>
                        <a:spcBef>
                          <a:spcPts val="0"/>
                        </a:spcBef>
                        <a:spcAft>
                          <a:spcPts val="0"/>
                        </a:spcAft>
                        <a:buNone/>
                      </a:pPr>
                      <a:br>
                        <a:rPr lang="en" sz="700" b="1" u="none" strike="noStrike" cap="none">
                          <a:solidFill>
                            <a:schemeClr val="lt1"/>
                          </a:solidFill>
                        </a:rPr>
                      </a:br>
                      <a:endParaRPr sz="700" b="1" u="none" strike="noStrike" cap="none">
                        <a:solidFill>
                          <a:schemeClr val="lt1"/>
                        </a:solidFill>
                        <a:latin typeface="Calibri"/>
                        <a:ea typeface="Calibri"/>
                        <a:cs typeface="Calibri"/>
                        <a:sym typeface="Calibri"/>
                      </a:endParaRPr>
                    </a:p>
                  </a:txBody>
                  <a:tcPr marL="91350" marR="91350" marT="34250" marB="34250" anchor="ctr">
                    <a:solidFill>
                      <a:srgbClr val="077682"/>
                    </a:solidFill>
                  </a:tcPr>
                </a:tc>
                <a:tc>
                  <a:txBody>
                    <a:bodyPr/>
                    <a:lstStyle/>
                    <a:p>
                      <a:pPr marL="0" marR="0" lvl="0" indent="0" algn="ctr" rtl="0">
                        <a:lnSpc>
                          <a:spcPct val="100000"/>
                        </a:lnSpc>
                        <a:spcBef>
                          <a:spcPts val="0"/>
                        </a:spcBef>
                        <a:spcAft>
                          <a:spcPts val="0"/>
                        </a:spcAft>
                        <a:buNone/>
                      </a:pPr>
                      <a:r>
                        <a:rPr lang="en" sz="700" b="1" u="none" strike="noStrike" cap="none">
                          <a:solidFill>
                            <a:schemeClr val="lt1"/>
                          </a:solidFill>
                        </a:rPr>
                        <a:t>40%</a:t>
                      </a:r>
                      <a:endParaRPr sz="1100"/>
                    </a:p>
                    <a:p>
                      <a:pPr marL="0" marR="0" lvl="0" indent="0" algn="ctr" rtl="0">
                        <a:lnSpc>
                          <a:spcPct val="100000"/>
                        </a:lnSpc>
                        <a:spcBef>
                          <a:spcPts val="0"/>
                        </a:spcBef>
                        <a:spcAft>
                          <a:spcPts val="0"/>
                        </a:spcAft>
                        <a:buNone/>
                      </a:pPr>
                      <a:r>
                        <a:rPr lang="en" sz="700" b="1" u="none" strike="noStrike" cap="none">
                          <a:solidFill>
                            <a:schemeClr val="lt1"/>
                          </a:solidFill>
                        </a:rPr>
                        <a:t>Elementary &amp; Middle Schools</a:t>
                      </a:r>
                      <a:endParaRPr sz="1100"/>
                    </a:p>
                    <a:p>
                      <a:pPr marL="0" marR="0" lvl="0" indent="0" algn="ctr" rtl="0">
                        <a:lnSpc>
                          <a:spcPct val="100000"/>
                        </a:lnSpc>
                        <a:spcBef>
                          <a:spcPts val="0"/>
                        </a:spcBef>
                        <a:spcAft>
                          <a:spcPts val="0"/>
                        </a:spcAft>
                        <a:buNone/>
                      </a:pPr>
                      <a:endParaRPr sz="700" b="1" u="none" strike="noStrike" cap="none">
                        <a:solidFill>
                          <a:schemeClr val="lt1"/>
                        </a:solidFill>
                      </a:endParaRPr>
                    </a:p>
                    <a:p>
                      <a:pPr marL="0" marR="0" lvl="0" indent="0" algn="ctr" rtl="0">
                        <a:lnSpc>
                          <a:spcPct val="100000"/>
                        </a:lnSpc>
                        <a:spcBef>
                          <a:spcPts val="0"/>
                        </a:spcBef>
                        <a:spcAft>
                          <a:spcPts val="0"/>
                        </a:spcAft>
                        <a:buNone/>
                      </a:pPr>
                      <a:r>
                        <a:rPr lang="en" sz="700" b="1" u="none" strike="noStrike" cap="none">
                          <a:solidFill>
                            <a:schemeClr val="lt1"/>
                          </a:solidFill>
                        </a:rPr>
                        <a:t>30% </a:t>
                      </a:r>
                      <a:endParaRPr sz="1100"/>
                    </a:p>
                    <a:p>
                      <a:pPr marL="0" marR="0" lvl="0" indent="0" algn="ctr" rtl="0">
                        <a:lnSpc>
                          <a:spcPct val="100000"/>
                        </a:lnSpc>
                        <a:spcBef>
                          <a:spcPts val="0"/>
                        </a:spcBef>
                        <a:spcAft>
                          <a:spcPts val="0"/>
                        </a:spcAft>
                        <a:buNone/>
                      </a:pPr>
                      <a:r>
                        <a:rPr lang="en" sz="700" b="1" u="none" strike="noStrike" cap="none">
                          <a:solidFill>
                            <a:schemeClr val="lt1"/>
                          </a:solidFill>
                        </a:rPr>
                        <a:t>High Schools &amp; Districts</a:t>
                      </a:r>
                      <a:br>
                        <a:rPr lang="en" sz="700" b="1" u="none" strike="noStrike" cap="none">
                          <a:solidFill>
                            <a:schemeClr val="lt1"/>
                          </a:solidFill>
                        </a:rPr>
                      </a:br>
                      <a:endParaRPr sz="700" b="1" u="none" strike="noStrike" cap="none">
                        <a:solidFill>
                          <a:schemeClr val="lt1"/>
                        </a:solidFill>
                        <a:latin typeface="Calibri"/>
                        <a:ea typeface="Calibri"/>
                        <a:cs typeface="Calibri"/>
                        <a:sym typeface="Calibri"/>
                      </a:endParaRPr>
                    </a:p>
                  </a:txBody>
                  <a:tcPr marL="91350" marR="91350" marT="34250" marB="34250" anchor="ctr">
                    <a:solidFill>
                      <a:srgbClr val="077682"/>
                    </a:solidFill>
                  </a:tcPr>
                </a:tc>
                <a:extLst>
                  <a:ext uri="{0D108BD9-81ED-4DB2-BD59-A6C34878D82A}">
                    <a16:rowId xmlns:a16="http://schemas.microsoft.com/office/drawing/2014/main" val="10001"/>
                  </a:ext>
                </a:extLst>
              </a:tr>
              <a:tr h="829475">
                <a:tc>
                  <a:txBody>
                    <a:bodyPr/>
                    <a:lstStyle/>
                    <a:p>
                      <a:pPr marL="0" marR="0" lvl="0" indent="0" algn="ctr" rtl="0">
                        <a:lnSpc>
                          <a:spcPct val="100000"/>
                        </a:lnSpc>
                        <a:spcBef>
                          <a:spcPts val="0"/>
                        </a:spcBef>
                        <a:spcAft>
                          <a:spcPts val="0"/>
                        </a:spcAft>
                        <a:buNone/>
                      </a:pPr>
                      <a:r>
                        <a:rPr lang="en" sz="700" b="1" u="none" strike="noStrike" cap="none">
                          <a:solidFill>
                            <a:schemeClr val="lt1"/>
                          </a:solidFill>
                        </a:rPr>
                        <a:t>Academic Growth</a:t>
                      </a:r>
                      <a:endParaRPr sz="700" b="1" u="none" strike="noStrike" cap="none">
                        <a:solidFill>
                          <a:schemeClr val="lt1"/>
                        </a:solidFill>
                        <a:latin typeface="Calibri"/>
                        <a:ea typeface="Calibri"/>
                        <a:cs typeface="Calibri"/>
                        <a:sym typeface="Calibri"/>
                      </a:endParaRPr>
                    </a:p>
                  </a:txBody>
                  <a:tcPr marL="91350" marR="91350" marT="34250" marB="34250" anchor="ctr">
                    <a:solidFill>
                      <a:srgbClr val="1F3864"/>
                    </a:solidFill>
                  </a:tcPr>
                </a:tc>
                <a:tc>
                  <a:txBody>
                    <a:bodyPr/>
                    <a:lstStyle/>
                    <a:p>
                      <a:pPr marL="0" marR="0" lvl="0" indent="0" algn="ctr" rtl="0">
                        <a:lnSpc>
                          <a:spcPct val="100000"/>
                        </a:lnSpc>
                        <a:spcBef>
                          <a:spcPts val="0"/>
                        </a:spcBef>
                        <a:spcAft>
                          <a:spcPts val="0"/>
                        </a:spcAft>
                        <a:buNone/>
                      </a:pPr>
                      <a:r>
                        <a:rPr lang="en" sz="700" b="1" u="none" strike="noStrike" cap="none">
                          <a:solidFill>
                            <a:schemeClr val="lt1"/>
                          </a:solidFill>
                        </a:rPr>
                        <a:t>60%</a:t>
                      </a:r>
                      <a:endParaRPr sz="1100"/>
                    </a:p>
                    <a:p>
                      <a:pPr marL="0" marR="0" lvl="0" indent="0" algn="ctr" rtl="0">
                        <a:lnSpc>
                          <a:spcPct val="100000"/>
                        </a:lnSpc>
                        <a:spcBef>
                          <a:spcPts val="0"/>
                        </a:spcBef>
                        <a:spcAft>
                          <a:spcPts val="0"/>
                        </a:spcAft>
                        <a:buNone/>
                      </a:pPr>
                      <a:r>
                        <a:rPr lang="en" sz="700" b="1" u="none" strike="noStrike" cap="none">
                          <a:solidFill>
                            <a:schemeClr val="lt1"/>
                          </a:solidFill>
                        </a:rPr>
                        <a:t>Elementary &amp; Middle Schools</a:t>
                      </a:r>
                      <a:endParaRPr sz="1100"/>
                    </a:p>
                    <a:p>
                      <a:pPr marL="0" marR="0" lvl="0" indent="0" algn="ctr" rtl="0">
                        <a:lnSpc>
                          <a:spcPct val="100000"/>
                        </a:lnSpc>
                        <a:spcBef>
                          <a:spcPts val="0"/>
                        </a:spcBef>
                        <a:spcAft>
                          <a:spcPts val="0"/>
                        </a:spcAft>
                        <a:buNone/>
                      </a:pPr>
                      <a:endParaRPr sz="700" b="1" u="none" strike="noStrike" cap="none">
                        <a:solidFill>
                          <a:schemeClr val="lt1"/>
                        </a:solidFill>
                      </a:endParaRPr>
                    </a:p>
                    <a:p>
                      <a:pPr marL="0" marR="0" lvl="0" indent="0" algn="ctr" rtl="0">
                        <a:lnSpc>
                          <a:spcPct val="100000"/>
                        </a:lnSpc>
                        <a:spcBef>
                          <a:spcPts val="0"/>
                        </a:spcBef>
                        <a:spcAft>
                          <a:spcPts val="0"/>
                        </a:spcAft>
                        <a:buNone/>
                      </a:pPr>
                      <a:r>
                        <a:rPr lang="en" sz="700" b="1" u="none" strike="noStrike" cap="none">
                          <a:solidFill>
                            <a:schemeClr val="lt1"/>
                          </a:solidFill>
                        </a:rPr>
                        <a:t>40% </a:t>
                      </a:r>
                      <a:endParaRPr sz="1100"/>
                    </a:p>
                    <a:p>
                      <a:pPr marL="0" marR="0" lvl="0" indent="0" algn="ctr" rtl="0">
                        <a:lnSpc>
                          <a:spcPct val="100000"/>
                        </a:lnSpc>
                        <a:spcBef>
                          <a:spcPts val="0"/>
                        </a:spcBef>
                        <a:spcAft>
                          <a:spcPts val="0"/>
                        </a:spcAft>
                        <a:buNone/>
                      </a:pPr>
                      <a:r>
                        <a:rPr lang="en" sz="700" b="1" u="none" strike="noStrike" cap="none">
                          <a:solidFill>
                            <a:schemeClr val="lt1"/>
                          </a:solidFill>
                        </a:rPr>
                        <a:t>High Schools &amp; Districts</a:t>
                      </a:r>
                      <a:br>
                        <a:rPr lang="en" sz="700" b="1" u="none" strike="noStrike" cap="none">
                          <a:solidFill>
                            <a:schemeClr val="lt1"/>
                          </a:solidFill>
                        </a:rPr>
                      </a:br>
                      <a:endParaRPr sz="700" b="1" u="none" strike="noStrike" cap="none">
                        <a:solidFill>
                          <a:schemeClr val="lt1"/>
                        </a:solidFill>
                        <a:latin typeface="Calibri"/>
                        <a:ea typeface="Calibri"/>
                        <a:cs typeface="Calibri"/>
                        <a:sym typeface="Calibri"/>
                      </a:endParaRPr>
                    </a:p>
                  </a:txBody>
                  <a:tcPr marL="91350" marR="91350" marT="34250" marB="34250" anchor="ctr">
                    <a:solidFill>
                      <a:srgbClr val="1F3864"/>
                    </a:solidFill>
                  </a:tcPr>
                </a:tc>
                <a:extLst>
                  <a:ext uri="{0D108BD9-81ED-4DB2-BD59-A6C34878D82A}">
                    <a16:rowId xmlns:a16="http://schemas.microsoft.com/office/drawing/2014/main" val="10002"/>
                  </a:ext>
                </a:extLst>
              </a:tr>
              <a:tr h="413975">
                <a:tc>
                  <a:txBody>
                    <a:bodyPr/>
                    <a:lstStyle/>
                    <a:p>
                      <a:pPr marL="0" marR="0" lvl="0" indent="0" algn="ctr" rtl="0">
                        <a:lnSpc>
                          <a:spcPct val="100000"/>
                        </a:lnSpc>
                        <a:spcBef>
                          <a:spcPts val="0"/>
                        </a:spcBef>
                        <a:spcAft>
                          <a:spcPts val="0"/>
                        </a:spcAft>
                        <a:buNone/>
                      </a:pPr>
                      <a:r>
                        <a:rPr lang="en" sz="700" b="1" u="none" strike="noStrike" cap="none"/>
                        <a:t>Postsecondary and Workforce Readiness</a:t>
                      </a:r>
                      <a:endParaRPr sz="700" b="1" u="none" strike="noStrike" cap="none">
                        <a:solidFill>
                          <a:schemeClr val="lt1"/>
                        </a:solidFill>
                        <a:latin typeface="Calibri"/>
                        <a:ea typeface="Calibri"/>
                        <a:cs typeface="Calibri"/>
                        <a:sym typeface="Calibri"/>
                      </a:endParaRPr>
                    </a:p>
                  </a:txBody>
                  <a:tcPr marL="91350" marR="91350" marT="34250" marB="34250" anchor="ctr">
                    <a:solidFill>
                      <a:srgbClr val="CCC9E4"/>
                    </a:solidFill>
                  </a:tcPr>
                </a:tc>
                <a:tc>
                  <a:txBody>
                    <a:bodyPr/>
                    <a:lstStyle/>
                    <a:p>
                      <a:pPr marL="0" marR="0" lvl="0" indent="0" algn="ctr" rtl="0">
                        <a:lnSpc>
                          <a:spcPct val="100000"/>
                        </a:lnSpc>
                        <a:spcBef>
                          <a:spcPts val="0"/>
                        </a:spcBef>
                        <a:spcAft>
                          <a:spcPts val="0"/>
                        </a:spcAft>
                        <a:buNone/>
                      </a:pPr>
                      <a:r>
                        <a:rPr lang="en" sz="700" b="1" u="none" strike="noStrike" cap="none"/>
                        <a:t>30% </a:t>
                      </a:r>
                      <a:endParaRPr sz="1100"/>
                    </a:p>
                    <a:p>
                      <a:pPr marL="0" marR="0" lvl="0" indent="0" algn="ctr" rtl="0">
                        <a:lnSpc>
                          <a:spcPct val="100000"/>
                        </a:lnSpc>
                        <a:spcBef>
                          <a:spcPts val="0"/>
                        </a:spcBef>
                        <a:spcAft>
                          <a:spcPts val="0"/>
                        </a:spcAft>
                        <a:buNone/>
                      </a:pPr>
                      <a:r>
                        <a:rPr lang="en" sz="700" b="1" u="none" strike="noStrike" cap="none"/>
                        <a:t>High Schools &amp; Districts</a:t>
                      </a:r>
                      <a:br>
                        <a:rPr lang="en" sz="700" b="1" u="none" strike="noStrike" cap="none"/>
                      </a:br>
                      <a:endParaRPr sz="700" b="1" u="none" strike="noStrike" cap="none">
                        <a:solidFill>
                          <a:schemeClr val="dk1"/>
                        </a:solidFill>
                        <a:latin typeface="Calibri"/>
                        <a:ea typeface="Calibri"/>
                        <a:cs typeface="Calibri"/>
                        <a:sym typeface="Calibri"/>
                      </a:endParaRPr>
                    </a:p>
                  </a:txBody>
                  <a:tcPr marL="91350" marR="91350" marT="34250" marB="34250" anchor="ctr">
                    <a:solidFill>
                      <a:srgbClr val="CCC9E4"/>
                    </a:solidFill>
                  </a:tcPr>
                </a:tc>
                <a:extLst>
                  <a:ext uri="{0D108BD9-81ED-4DB2-BD59-A6C34878D82A}">
                    <a16:rowId xmlns:a16="http://schemas.microsoft.com/office/drawing/2014/main" val="10003"/>
                  </a:ext>
                </a:extLst>
              </a:tr>
            </a:tbl>
          </a:graphicData>
        </a:graphic>
      </p:graphicFrame>
      <p:sp>
        <p:nvSpPr>
          <p:cNvPr id="432" name="Google Shape;432;p54"/>
          <p:cNvSpPr/>
          <p:nvPr/>
        </p:nvSpPr>
        <p:spPr>
          <a:xfrm>
            <a:off x="3094113" y="2675181"/>
            <a:ext cx="647100" cy="547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433" name="Google Shape;433;p54"/>
          <p:cNvPicPr preferRelativeResize="0"/>
          <p:nvPr/>
        </p:nvPicPr>
        <p:blipFill rotWithShape="1">
          <a:blip r:embed="rId5">
            <a:alphaModFix/>
          </a:blip>
          <a:srcRect/>
          <a:stretch/>
        </p:blipFill>
        <p:spPr>
          <a:xfrm>
            <a:off x="3702200" y="2760075"/>
            <a:ext cx="1732200" cy="1569600"/>
          </a:xfrm>
          <a:prstGeom prst="rect">
            <a:avLst/>
          </a:prstGeom>
          <a:noFill/>
          <a:ln>
            <a:noFill/>
          </a:ln>
        </p:spPr>
      </p:pic>
      <p:pic>
        <p:nvPicPr>
          <p:cNvPr id="434" name="Google Shape;434;p54"/>
          <p:cNvPicPr preferRelativeResize="0"/>
          <p:nvPr/>
        </p:nvPicPr>
        <p:blipFill rotWithShape="1">
          <a:blip r:embed="rId6">
            <a:alphaModFix/>
          </a:blip>
          <a:srcRect/>
          <a:stretch/>
        </p:blipFill>
        <p:spPr>
          <a:xfrm>
            <a:off x="3702075" y="1379350"/>
            <a:ext cx="1732200" cy="1569600"/>
          </a:xfrm>
          <a:prstGeom prst="rect">
            <a:avLst/>
          </a:prstGeom>
          <a:noFill/>
          <a:ln>
            <a:noFill/>
          </a:ln>
        </p:spPr>
      </p:pic>
      <p:sp>
        <p:nvSpPr>
          <p:cNvPr id="435" name="Google Shape;435;p54"/>
          <p:cNvSpPr/>
          <p:nvPr/>
        </p:nvSpPr>
        <p:spPr>
          <a:xfrm>
            <a:off x="5287117" y="2675181"/>
            <a:ext cx="647100" cy="547500"/>
          </a:xfrm>
          <a:prstGeom prst="rightArrow">
            <a:avLst>
              <a:gd name="adj1" fmla="val 50000"/>
              <a:gd name="adj2" fmla="val 50000"/>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36" name="Google Shape;436;p54"/>
          <p:cNvSpPr txBox="1"/>
          <p:nvPr/>
        </p:nvSpPr>
        <p:spPr>
          <a:xfrm>
            <a:off x="3045741" y="1360124"/>
            <a:ext cx="2778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0" i="0" u="none" strike="noStrike" cap="none">
                <a:solidFill>
                  <a:srgbClr val="A5A5A5"/>
                </a:solidFill>
                <a:latin typeface="Arial"/>
                <a:ea typeface="Arial"/>
                <a:cs typeface="Arial"/>
                <a:sym typeface="Arial"/>
              </a:rPr>
              <a:t>Elementary &amp; Middle Schools</a:t>
            </a:r>
            <a:endParaRPr/>
          </a:p>
        </p:txBody>
      </p:sp>
      <p:sp>
        <p:nvSpPr>
          <p:cNvPr id="437" name="Google Shape;437;p54"/>
          <p:cNvSpPr txBox="1"/>
          <p:nvPr/>
        </p:nvSpPr>
        <p:spPr>
          <a:xfrm>
            <a:off x="3139066" y="4204077"/>
            <a:ext cx="2778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0" i="0" u="none" strike="noStrike" cap="none">
                <a:solidFill>
                  <a:srgbClr val="A5A5A5"/>
                </a:solidFill>
                <a:latin typeface="Arial"/>
                <a:ea typeface="Arial"/>
                <a:cs typeface="Arial"/>
                <a:sym typeface="Arial"/>
              </a:rPr>
              <a:t>High Schools &amp; Districts</a:t>
            </a:r>
            <a:endParaRPr/>
          </a:p>
        </p:txBody>
      </p:sp>
      <p:sp>
        <p:nvSpPr>
          <p:cNvPr id="438" name="Google Shape;438;p54"/>
          <p:cNvSpPr txBox="1">
            <a:spLocks noGrp="1"/>
          </p:cNvSpPr>
          <p:nvPr>
            <p:ph type="sldNum" idx="12"/>
          </p:nvPr>
        </p:nvSpPr>
        <p:spPr>
          <a:xfrm>
            <a:off x="99955" y="4794472"/>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title"/>
          </p:nvPr>
        </p:nvSpPr>
        <p:spPr>
          <a:xfrm>
            <a:off x="245193" y="190885"/>
            <a:ext cx="6441300" cy="567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
              <a:t>Tentative Timeline for New Measures</a:t>
            </a:r>
            <a:endParaRPr/>
          </a:p>
        </p:txBody>
      </p:sp>
      <p:sp>
        <p:nvSpPr>
          <p:cNvPr id="444" name="Google Shape;444;p55"/>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graphicFrame>
        <p:nvGraphicFramePr>
          <p:cNvPr id="445" name="Google Shape;445;p55"/>
          <p:cNvGraphicFramePr/>
          <p:nvPr/>
        </p:nvGraphicFramePr>
        <p:xfrm>
          <a:off x="590550" y="1290637"/>
          <a:ext cx="3000000" cy="3000000"/>
        </p:xfrm>
        <a:graphic>
          <a:graphicData uri="http://schemas.openxmlformats.org/drawingml/2006/table">
            <a:tbl>
              <a:tblPr firstRow="1" bandRow="1">
                <a:noFill/>
                <a:tableStyleId>{657297CA-F444-45A7-A8D7-8C5D7AC681E0}</a:tableStyleId>
              </a:tblPr>
              <a:tblGrid>
                <a:gridCol w="24384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323550">
                <a:tc>
                  <a:txBody>
                    <a:bodyPr/>
                    <a:lstStyle/>
                    <a:p>
                      <a:pPr marL="0" marR="0" lvl="0" indent="0" algn="ctr" rtl="0">
                        <a:lnSpc>
                          <a:spcPct val="100000"/>
                        </a:lnSpc>
                        <a:spcBef>
                          <a:spcPts val="0"/>
                        </a:spcBef>
                        <a:spcAft>
                          <a:spcPts val="0"/>
                        </a:spcAft>
                        <a:buNone/>
                      </a:pPr>
                      <a:r>
                        <a:rPr lang="en" sz="1100" u="none" strike="noStrike" cap="none"/>
                        <a:t>Date</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Activity</a:t>
                      </a:r>
                      <a:endParaRPr sz="1100"/>
                    </a:p>
                  </a:txBody>
                  <a:tcPr marL="91450" marR="91450" marT="34300" marB="34300"/>
                </a:tc>
                <a:extLst>
                  <a:ext uri="{0D108BD9-81ED-4DB2-BD59-A6C34878D82A}">
                    <a16:rowId xmlns:a16="http://schemas.microsoft.com/office/drawing/2014/main" val="10000"/>
                  </a:ext>
                </a:extLst>
              </a:tr>
              <a:tr h="323550">
                <a:tc>
                  <a:txBody>
                    <a:bodyPr/>
                    <a:lstStyle/>
                    <a:p>
                      <a:pPr marL="0" marR="0" lvl="0" indent="0" algn="l" rtl="0">
                        <a:lnSpc>
                          <a:spcPct val="100000"/>
                        </a:lnSpc>
                        <a:spcBef>
                          <a:spcPts val="0"/>
                        </a:spcBef>
                        <a:spcAft>
                          <a:spcPts val="0"/>
                        </a:spcAft>
                        <a:buNone/>
                      </a:pPr>
                      <a:r>
                        <a:rPr lang="en" sz="1100" u="none" strike="noStrike" cap="none"/>
                        <a:t>September 2023</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SBE Meeting:  Introduction to new measures</a:t>
                      </a:r>
                      <a:endParaRPr sz="1100"/>
                    </a:p>
                  </a:txBody>
                  <a:tcPr marL="91450" marR="91450" marT="34300" marB="34300"/>
                </a:tc>
                <a:extLst>
                  <a:ext uri="{0D108BD9-81ED-4DB2-BD59-A6C34878D82A}">
                    <a16:rowId xmlns:a16="http://schemas.microsoft.com/office/drawing/2014/main" val="10001"/>
                  </a:ext>
                </a:extLst>
              </a:tr>
              <a:tr h="323550">
                <a:tc>
                  <a:txBody>
                    <a:bodyPr/>
                    <a:lstStyle/>
                    <a:p>
                      <a:pPr marL="0" marR="0" lvl="0" indent="0" algn="l" rtl="0">
                        <a:lnSpc>
                          <a:spcPct val="100000"/>
                        </a:lnSpc>
                        <a:spcBef>
                          <a:spcPts val="0"/>
                        </a:spcBef>
                        <a:spcAft>
                          <a:spcPts val="0"/>
                        </a:spcAft>
                        <a:buNone/>
                      </a:pPr>
                      <a:r>
                        <a:rPr lang="en" sz="1100" u="none" strike="noStrike" cap="none"/>
                        <a:t>October 2023</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SBE Meeting:  Discussion on proposed 2024 targets for all metrics in frameworks</a:t>
                      </a:r>
                      <a:endParaRPr sz="1100"/>
                    </a:p>
                  </a:txBody>
                  <a:tcPr marL="91450" marR="91450" marT="34300" marB="34300"/>
                </a:tc>
                <a:extLst>
                  <a:ext uri="{0D108BD9-81ED-4DB2-BD59-A6C34878D82A}">
                    <a16:rowId xmlns:a16="http://schemas.microsoft.com/office/drawing/2014/main" val="10002"/>
                  </a:ext>
                </a:extLst>
              </a:tr>
              <a:tr h="323550">
                <a:tc>
                  <a:txBody>
                    <a:bodyPr/>
                    <a:lstStyle/>
                    <a:p>
                      <a:pPr marL="0" marR="0" lvl="0" indent="0" algn="l" rtl="0">
                        <a:lnSpc>
                          <a:spcPct val="100000"/>
                        </a:lnSpc>
                        <a:spcBef>
                          <a:spcPts val="0"/>
                        </a:spcBef>
                        <a:spcAft>
                          <a:spcPts val="0"/>
                        </a:spcAft>
                        <a:buNone/>
                      </a:pPr>
                      <a:r>
                        <a:rPr lang="en" sz="1100" u="none" strike="noStrike" cap="none"/>
                        <a:t>November 2023</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SBE Meeting:  Vote on 2024 statewide targets and new measures</a:t>
                      </a:r>
                      <a:endParaRPr sz="1100"/>
                    </a:p>
                  </a:txBody>
                  <a:tcPr marL="91450" marR="91450" marT="34300" marB="34300"/>
                </a:tc>
                <a:extLst>
                  <a:ext uri="{0D108BD9-81ED-4DB2-BD59-A6C34878D82A}">
                    <a16:rowId xmlns:a16="http://schemas.microsoft.com/office/drawing/2014/main" val="10003"/>
                  </a:ext>
                </a:extLst>
              </a:tr>
              <a:tr h="323550">
                <a:tc>
                  <a:txBody>
                    <a:bodyPr/>
                    <a:lstStyle/>
                    <a:p>
                      <a:pPr marL="0" marR="0" lvl="0" indent="0" algn="l" rtl="0">
                        <a:lnSpc>
                          <a:spcPct val="100000"/>
                        </a:lnSpc>
                        <a:spcBef>
                          <a:spcPts val="0"/>
                        </a:spcBef>
                        <a:spcAft>
                          <a:spcPts val="0"/>
                        </a:spcAft>
                        <a:buNone/>
                      </a:pPr>
                      <a:r>
                        <a:rPr lang="en" sz="1100" u="none" strike="noStrike" cap="none"/>
                        <a:t>Early 2024</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CDE provides districts with informational reports for new measures</a:t>
                      </a:r>
                      <a:endParaRPr sz="1100"/>
                    </a:p>
                  </a:txBody>
                  <a:tcPr marL="91450" marR="91450" marT="34300" marB="34300"/>
                </a:tc>
                <a:extLst>
                  <a:ext uri="{0D108BD9-81ED-4DB2-BD59-A6C34878D82A}">
                    <a16:rowId xmlns:a16="http://schemas.microsoft.com/office/drawing/2014/main" val="10004"/>
                  </a:ext>
                </a:extLst>
              </a:tr>
              <a:tr h="323550">
                <a:tc>
                  <a:txBody>
                    <a:bodyPr/>
                    <a:lstStyle/>
                    <a:p>
                      <a:pPr marL="0" marR="0" lvl="0" indent="0" algn="l" rtl="0">
                        <a:lnSpc>
                          <a:spcPct val="100000"/>
                        </a:lnSpc>
                        <a:spcBef>
                          <a:spcPts val="0"/>
                        </a:spcBef>
                        <a:spcAft>
                          <a:spcPts val="0"/>
                        </a:spcAft>
                        <a:buNone/>
                      </a:pPr>
                      <a:r>
                        <a:rPr lang="en" sz="1100" u="none" strike="noStrike" cap="none"/>
                        <a:t>August 2024</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Preliminary frameworks released, including new measures for points</a:t>
                      </a:r>
                      <a:endParaRPr sz="1100"/>
                    </a:p>
                  </a:txBody>
                  <a:tcPr marL="91450" marR="91450" marT="34300" marB="3430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aphicFrame>
        <p:nvGraphicFramePr>
          <p:cNvPr id="450" name="Google Shape;450;p56"/>
          <p:cNvGraphicFramePr/>
          <p:nvPr/>
        </p:nvGraphicFramePr>
        <p:xfrm>
          <a:off x="245193" y="1186814"/>
          <a:ext cx="3000000" cy="3000000"/>
        </p:xfrm>
        <a:graphic>
          <a:graphicData uri="http://schemas.openxmlformats.org/drawingml/2006/table">
            <a:tbl>
              <a:tblPr firstRow="1" bandRow="1">
                <a:noFill/>
                <a:tableStyleId>{0B78A6C3-2495-449F-A7D4-E225D86DE2A6}</a:tableStyleId>
              </a:tblPr>
              <a:tblGrid>
                <a:gridCol w="2685725">
                  <a:extLst>
                    <a:ext uri="{9D8B030D-6E8A-4147-A177-3AD203B41FA5}">
                      <a16:colId xmlns:a16="http://schemas.microsoft.com/office/drawing/2014/main" val="20000"/>
                    </a:ext>
                  </a:extLst>
                </a:gridCol>
                <a:gridCol w="1861425">
                  <a:extLst>
                    <a:ext uri="{9D8B030D-6E8A-4147-A177-3AD203B41FA5}">
                      <a16:colId xmlns:a16="http://schemas.microsoft.com/office/drawing/2014/main" val="20001"/>
                    </a:ext>
                  </a:extLst>
                </a:gridCol>
                <a:gridCol w="1244900">
                  <a:extLst>
                    <a:ext uri="{9D8B030D-6E8A-4147-A177-3AD203B41FA5}">
                      <a16:colId xmlns:a16="http://schemas.microsoft.com/office/drawing/2014/main" val="20002"/>
                    </a:ext>
                  </a:extLst>
                </a:gridCol>
                <a:gridCol w="1311000">
                  <a:extLst>
                    <a:ext uri="{9D8B030D-6E8A-4147-A177-3AD203B41FA5}">
                      <a16:colId xmlns:a16="http://schemas.microsoft.com/office/drawing/2014/main" val="20003"/>
                    </a:ext>
                  </a:extLst>
                </a:gridCol>
                <a:gridCol w="1404450">
                  <a:extLst>
                    <a:ext uri="{9D8B030D-6E8A-4147-A177-3AD203B41FA5}">
                      <a16:colId xmlns:a16="http://schemas.microsoft.com/office/drawing/2014/main" val="20004"/>
                    </a:ext>
                  </a:extLst>
                </a:gridCol>
              </a:tblGrid>
              <a:tr h="408000">
                <a:tc>
                  <a:txBody>
                    <a:bodyPr/>
                    <a:lstStyle/>
                    <a:p>
                      <a:pPr marL="0" marR="0" lvl="0" indent="0" algn="ctr" rtl="0">
                        <a:lnSpc>
                          <a:spcPct val="100000"/>
                        </a:lnSpc>
                        <a:spcBef>
                          <a:spcPts val="0"/>
                        </a:spcBef>
                        <a:spcAft>
                          <a:spcPts val="0"/>
                        </a:spcAft>
                        <a:buNone/>
                      </a:pPr>
                      <a:r>
                        <a:rPr lang="en" sz="1100" u="none" strike="noStrike" cap="none"/>
                        <a:t>Performance Framework Indicators</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Summary of Changes</a:t>
                      </a:r>
                      <a:endParaRPr sz="1100" u="none" strike="noStrike" cap="none"/>
                    </a:p>
                  </a:txBody>
                  <a:tcPr marL="91450" marR="91450" marT="34300" marB="34300"/>
                </a:tc>
                <a:tc>
                  <a:txBody>
                    <a:bodyPr/>
                    <a:lstStyle/>
                    <a:p>
                      <a:pPr marL="0" marR="0" lvl="0" indent="0" algn="ctr" rtl="0">
                        <a:lnSpc>
                          <a:spcPct val="100000"/>
                        </a:lnSpc>
                        <a:spcBef>
                          <a:spcPts val="0"/>
                        </a:spcBef>
                        <a:spcAft>
                          <a:spcPts val="0"/>
                        </a:spcAft>
                        <a:buNone/>
                      </a:pPr>
                      <a:r>
                        <a:rPr lang="en" sz="900" u="none" strike="noStrike" cap="none"/>
                        <a:t>Elementary &amp; Middle School</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High School</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District</a:t>
                      </a:r>
                      <a:endParaRPr sz="1100"/>
                    </a:p>
                  </a:txBody>
                  <a:tcPr marL="91450" marR="91450" marT="34300" marB="34300"/>
                </a:tc>
                <a:extLst>
                  <a:ext uri="{0D108BD9-81ED-4DB2-BD59-A6C34878D82A}">
                    <a16:rowId xmlns:a16="http://schemas.microsoft.com/office/drawing/2014/main" val="10000"/>
                  </a:ext>
                </a:extLst>
              </a:tr>
              <a:tr h="5280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Academic Achievement: </a:t>
                      </a:r>
                      <a:endParaRPr sz="1100"/>
                    </a:p>
                    <a:p>
                      <a:pPr marL="0" marR="0" lvl="0" indent="0" algn="l" rtl="0">
                        <a:lnSpc>
                          <a:spcPct val="100000"/>
                        </a:lnSpc>
                        <a:spcBef>
                          <a:spcPts val="0"/>
                        </a:spcBef>
                        <a:spcAft>
                          <a:spcPts val="0"/>
                        </a:spcAft>
                        <a:buClr>
                          <a:srgbClr val="000000"/>
                        </a:buClr>
                        <a:buSzPts val="1100"/>
                        <a:buFont typeface="Arial"/>
                        <a:buNone/>
                      </a:pPr>
                      <a:r>
                        <a:rPr lang="en" sz="1100" i="1" u="none" strike="noStrike" cap="none"/>
                        <a:t>Re-introduction of Science Achievement and Participation</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New sub-indicator</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extLst>
                  <a:ext uri="{0D108BD9-81ED-4DB2-BD59-A6C34878D82A}">
                    <a16:rowId xmlns:a16="http://schemas.microsoft.com/office/drawing/2014/main" val="10001"/>
                  </a:ext>
                </a:extLst>
              </a:tr>
              <a:tr h="292025">
                <a:tc>
                  <a:txBody>
                    <a:bodyPr/>
                    <a:lstStyle/>
                    <a:p>
                      <a:pPr marL="0" marR="0" lvl="0" indent="0" algn="l" rtl="0">
                        <a:lnSpc>
                          <a:spcPct val="100000"/>
                        </a:lnSpc>
                        <a:spcBef>
                          <a:spcPts val="0"/>
                        </a:spcBef>
                        <a:spcAft>
                          <a:spcPts val="0"/>
                        </a:spcAft>
                        <a:buNone/>
                      </a:pPr>
                      <a:r>
                        <a:rPr lang="en" sz="1100" u="none" strike="noStrike" cap="none"/>
                        <a:t>Growth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No Changes</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extLst>
                  <a:ext uri="{0D108BD9-81ED-4DB2-BD59-A6C34878D82A}">
                    <a16:rowId xmlns:a16="http://schemas.microsoft.com/office/drawing/2014/main" val="10002"/>
                  </a:ext>
                </a:extLst>
              </a:tr>
              <a:tr h="432000">
                <a:tc>
                  <a:txBody>
                    <a:bodyPr/>
                    <a:lstStyle/>
                    <a:p>
                      <a:pPr marL="0" marR="0" lvl="0" indent="0" algn="l" rtl="0">
                        <a:lnSpc>
                          <a:spcPct val="100000"/>
                        </a:lnSpc>
                        <a:spcBef>
                          <a:spcPts val="0"/>
                        </a:spcBef>
                        <a:spcAft>
                          <a:spcPts val="0"/>
                        </a:spcAft>
                        <a:buNone/>
                      </a:pPr>
                      <a:r>
                        <a:rPr lang="en" sz="1100" u="none" strike="noStrike" cap="none">
                          <a:solidFill>
                            <a:schemeClr val="dk1"/>
                          </a:solidFill>
                        </a:rPr>
                        <a:t>On Track Growth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New indicator</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rgbClr val="FF0000"/>
                          </a:solidFill>
                        </a:rPr>
                        <a:t>✔</a:t>
                      </a:r>
                      <a:endParaRPr sz="1100" u="none" strike="noStrike" cap="none">
                        <a:solidFill>
                          <a:srgbClr val="FF0000"/>
                        </a:solidFill>
                      </a:endParaRPr>
                    </a:p>
                    <a:p>
                      <a:pPr marL="0" marR="0" lvl="0" indent="0" algn="ctr" rtl="0">
                        <a:lnSpc>
                          <a:spcPct val="100000"/>
                        </a:lnSpc>
                        <a:spcBef>
                          <a:spcPts val="0"/>
                        </a:spcBef>
                        <a:spcAft>
                          <a:spcPts val="0"/>
                        </a:spcAft>
                        <a:buNone/>
                      </a:pP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800" u="none" strike="noStrike" cap="none">
                          <a:solidFill>
                            <a:srgbClr val="FF0000"/>
                          </a:solidFil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3"/>
                  </a:ext>
                </a:extLst>
              </a:tr>
              <a:tr h="432000">
                <a:tc>
                  <a:txBody>
                    <a:bodyPr/>
                    <a:lstStyle/>
                    <a:p>
                      <a:pPr marL="0" marR="0" lvl="0" indent="0" algn="l" rtl="0">
                        <a:lnSpc>
                          <a:spcPct val="100000"/>
                        </a:lnSpc>
                        <a:spcBef>
                          <a:spcPts val="0"/>
                        </a:spcBef>
                        <a:spcAft>
                          <a:spcPts val="0"/>
                        </a:spcAft>
                        <a:buNone/>
                      </a:pPr>
                      <a:r>
                        <a:rPr lang="en" sz="1100" u="none" strike="noStrike" cap="none"/>
                        <a:t>PWR:  </a:t>
                      </a:r>
                      <a:r>
                        <a:rPr lang="en" sz="1100" i="1" u="none" strike="noStrike" cap="none"/>
                        <a:t>Higher Bar for English Language Arts and Math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Add as a new sub-indicator within PWR</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chemeClr val="dk1"/>
                          </a:solidFill>
                        </a:rPr>
                        <a:t>-</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Arial"/>
                          <a:ea typeface="Arial"/>
                          <a:cs typeface="Arial"/>
                          <a:sym typeface="Aria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4"/>
                  </a:ext>
                </a:extLst>
              </a:tr>
              <a:tr h="576000">
                <a:tc>
                  <a:txBody>
                    <a:bodyPr/>
                    <a:lstStyle/>
                    <a:p>
                      <a:pPr marL="0" marR="0" lvl="0" indent="0" algn="l" rtl="0">
                        <a:lnSpc>
                          <a:spcPct val="100000"/>
                        </a:lnSpc>
                        <a:spcBef>
                          <a:spcPts val="0"/>
                        </a:spcBef>
                        <a:spcAft>
                          <a:spcPts val="0"/>
                        </a:spcAft>
                        <a:buNone/>
                      </a:pPr>
                      <a:r>
                        <a:rPr lang="en" sz="1100" u="none" strike="noStrike" cap="none"/>
                        <a:t>PWR:  </a:t>
                      </a:r>
                      <a:r>
                        <a:rPr lang="en" sz="1100" i="1" u="none" strike="noStrike" cap="none"/>
                        <a:t>Higher Bar for Other Courses</a:t>
                      </a:r>
                      <a:endParaRPr sz="1100"/>
                    </a:p>
                  </a:txBody>
                  <a:tcPr marL="91450" marR="91450" marT="34300" marB="34300"/>
                </a:tc>
                <a:tc>
                  <a:txBody>
                    <a:bodyPr/>
                    <a:lstStyle/>
                    <a:p>
                      <a:pPr marL="0" marR="0" lvl="0" indent="0" algn="l" rtl="0">
                        <a:lnSpc>
                          <a:spcPct val="100000"/>
                        </a:lnSpc>
                        <a:spcBef>
                          <a:spcPts val="0"/>
                        </a:spcBef>
                        <a:spcAft>
                          <a:spcPts val="0"/>
                        </a:spcAft>
                        <a:buClr>
                          <a:srgbClr val="FF0000"/>
                        </a:buClr>
                        <a:buSzPts val="1100"/>
                        <a:buFont typeface="Arial"/>
                        <a:buNone/>
                      </a:pPr>
                      <a:r>
                        <a:rPr lang="en" sz="1100" u="none" strike="noStrike" cap="none">
                          <a:solidFill>
                            <a:srgbClr val="FF0000"/>
                          </a:solidFill>
                        </a:rPr>
                        <a:t>Add as a new sub-indicator within PWR</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chemeClr val="dk1"/>
                          </a:solidFill>
                        </a:rPr>
                        <a:t>-</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Arial"/>
                          <a:ea typeface="Arial"/>
                          <a:cs typeface="Arial"/>
                          <a:sym typeface="Aria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5"/>
                  </a:ext>
                </a:extLst>
              </a:tr>
            </a:tbl>
          </a:graphicData>
        </a:graphic>
      </p:graphicFrame>
      <p:sp>
        <p:nvSpPr>
          <p:cNvPr id="451" name="Google Shape;451;p56"/>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Summary of Potential Changes within Performance Frameworks</a:t>
            </a:r>
            <a:endParaRPr/>
          </a:p>
        </p:txBody>
      </p:sp>
      <p:sp>
        <p:nvSpPr>
          <p:cNvPr id="452" name="Google Shape;452;p56"/>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
        <p:nvSpPr>
          <p:cNvPr id="453" name="Google Shape;453;p56"/>
          <p:cNvSpPr txBox="1"/>
          <p:nvPr/>
        </p:nvSpPr>
        <p:spPr>
          <a:xfrm>
            <a:off x="223071" y="3956685"/>
            <a:ext cx="5324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PWR = Postsecondary &amp; Workforce Readiness</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AP = Advanced Placement</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CE = Concurrent Enrollment</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IB = International Baccalaureate</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CCR = College and Career Readiness</a:t>
            </a:r>
            <a:endParaRPr/>
          </a:p>
          <a:p>
            <a:pPr marL="0" marR="0" lvl="0" indent="0" algn="l" rtl="0">
              <a:lnSpc>
                <a:spcPct val="100000"/>
              </a:lnSpc>
              <a:spcBef>
                <a:spcPts val="0"/>
              </a:spcBef>
              <a:spcAft>
                <a:spcPts val="0"/>
              </a:spcAft>
              <a:buNone/>
            </a:pPr>
            <a:endParaRPr sz="1000" b="0" i="0" u="none" strike="noStrike" cap="none">
              <a:solidFill>
                <a:srgbClr val="A5A5A5"/>
              </a:solidFill>
              <a:latin typeface="Arial"/>
              <a:ea typeface="Arial"/>
              <a:cs typeface="Arial"/>
              <a:sym typeface="Arial"/>
            </a:endParaRPr>
          </a:p>
        </p:txBody>
      </p:sp>
      <p:sp>
        <p:nvSpPr>
          <p:cNvPr id="454" name="Google Shape;454;p56"/>
          <p:cNvSpPr/>
          <p:nvPr/>
        </p:nvSpPr>
        <p:spPr>
          <a:xfrm>
            <a:off x="6015210" y="2449142"/>
            <a:ext cx="2737500" cy="3993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aphicFrame>
        <p:nvGraphicFramePr>
          <p:cNvPr id="459" name="Google Shape;459;p57"/>
          <p:cNvGraphicFramePr/>
          <p:nvPr/>
        </p:nvGraphicFramePr>
        <p:xfrm>
          <a:off x="0" y="0"/>
          <a:ext cx="3000000" cy="3000000"/>
        </p:xfrm>
        <a:graphic>
          <a:graphicData uri="http://schemas.openxmlformats.org/drawingml/2006/table">
            <a:tbl>
              <a:tblPr firstRow="1" bandRow="1">
                <a:noFill/>
                <a:tableStyleId>{C9D40E40-9E10-4F3F-B3A3-346C43D1FA62}</a:tableStyleId>
              </a:tblPr>
              <a:tblGrid>
                <a:gridCol w="1114425">
                  <a:extLst>
                    <a:ext uri="{9D8B030D-6E8A-4147-A177-3AD203B41FA5}">
                      <a16:colId xmlns:a16="http://schemas.microsoft.com/office/drawing/2014/main" val="20000"/>
                    </a:ext>
                  </a:extLst>
                </a:gridCol>
              </a:tblGrid>
              <a:tr h="278150">
                <a:tc>
                  <a:txBody>
                    <a:bodyPr/>
                    <a:lstStyle/>
                    <a:p>
                      <a:pPr marL="0" marR="0" lvl="0" indent="0" algn="ctr" rtl="0">
                        <a:lnSpc>
                          <a:spcPct val="100000"/>
                        </a:lnSpc>
                        <a:spcBef>
                          <a:spcPts val="0"/>
                        </a:spcBef>
                        <a:spcAft>
                          <a:spcPts val="0"/>
                        </a:spcAft>
                        <a:buNone/>
                      </a:pPr>
                      <a:r>
                        <a:rPr lang="en" sz="1100" u="none" strike="noStrike" cap="none">
                          <a:solidFill>
                            <a:schemeClr val="lt1"/>
                          </a:solidFill>
                        </a:rPr>
                        <a:t>New Measures</a:t>
                      </a:r>
                      <a:endParaRPr sz="1100"/>
                    </a:p>
                  </a:txBody>
                  <a:tcPr marL="91450" marR="91450" marT="34300" marB="34300">
                    <a:solidFill>
                      <a:srgbClr val="262626"/>
                    </a:solidFill>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None/>
                      </a:pPr>
                      <a:r>
                        <a:rPr lang="en" sz="800" u="none" strike="noStrike" cap="none"/>
                        <a:t>On Track Growth</a:t>
                      </a:r>
                      <a:endParaRPr sz="1100"/>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None/>
                      </a:pPr>
                      <a:r>
                        <a:rPr lang="en" sz="800" u="none" strike="noStrike" cap="none"/>
                        <a:t>PWR:  Higher Bar for ELA &amp; Math</a:t>
                      </a:r>
                      <a:endParaRPr sz="1100"/>
                    </a:p>
                  </a:txBody>
                  <a:tcPr marL="91450" marR="91450" marT="34300" marB="34300">
                    <a:solidFill>
                      <a:srgbClr val="D8D8D8"/>
                    </a:solidFill>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None/>
                      </a:pPr>
                      <a:r>
                        <a:rPr lang="en" sz="800" u="none" strike="noStrike" cap="none"/>
                        <a:t>PWR:  Higher Bar for Other Courses</a:t>
                      </a:r>
                      <a:endParaRPr sz="1100"/>
                    </a:p>
                  </a:txBody>
                  <a:tcPr marL="91450" marR="91450" marT="34300" marB="34300">
                    <a:solidFill>
                      <a:srgbClr val="D8D8D8"/>
                    </a:solidFill>
                  </a:tcPr>
                </a:tc>
                <a:extLst>
                  <a:ext uri="{0D108BD9-81ED-4DB2-BD59-A6C34878D82A}">
                    <a16:rowId xmlns:a16="http://schemas.microsoft.com/office/drawing/2014/main" val="10003"/>
                  </a:ext>
                </a:extLst>
              </a:tr>
            </a:tbl>
          </a:graphicData>
        </a:graphic>
      </p:graphicFrame>
      <p:sp>
        <p:nvSpPr>
          <p:cNvPr id="460" name="Google Shape;460;p57"/>
          <p:cNvSpPr txBox="1">
            <a:spLocks noGrp="1"/>
          </p:cNvSpPr>
          <p:nvPr>
            <p:ph type="ctrTitle"/>
          </p:nvPr>
        </p:nvSpPr>
        <p:spPr>
          <a:xfrm>
            <a:off x="311700" y="192092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On Track Growth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8"/>
          <p:cNvSpPr txBox="1">
            <a:spLocks noGrp="1"/>
          </p:cNvSpPr>
          <p:nvPr>
            <p:ph type="body" idx="1"/>
          </p:nvPr>
        </p:nvSpPr>
        <p:spPr>
          <a:xfrm>
            <a:off x="628650" y="1097280"/>
            <a:ext cx="7886700" cy="3573900"/>
          </a:xfrm>
          <a:prstGeom prst="rect">
            <a:avLst/>
          </a:prstGeom>
          <a:noFill/>
          <a:ln>
            <a:noFill/>
          </a:ln>
        </p:spPr>
        <p:txBody>
          <a:bodyPr spcFirstLastPara="1" wrap="square" lIns="0" tIns="0" rIns="0" bIns="45700" anchor="t" anchorCtr="0">
            <a:normAutofit fontScale="85000" lnSpcReduction="10000"/>
          </a:bodyPr>
          <a:lstStyle/>
          <a:p>
            <a:pPr marL="0" lvl="0" indent="0" algn="l" rtl="0">
              <a:lnSpc>
                <a:spcPct val="90000"/>
              </a:lnSpc>
              <a:spcBef>
                <a:spcPts val="1000"/>
              </a:spcBef>
              <a:spcAft>
                <a:spcPts val="0"/>
              </a:spcAft>
              <a:buSzPct val="114285"/>
              <a:buNone/>
            </a:pPr>
            <a:r>
              <a:rPr lang="en" sz="2100" b="1">
                <a:solidFill>
                  <a:srgbClr val="2F5496"/>
                </a:solidFill>
                <a:highlight>
                  <a:srgbClr val="C0C0C0"/>
                </a:highlight>
              </a:rPr>
              <a:t>Statutory Requirement</a:t>
            </a:r>
            <a:endParaRPr/>
          </a:p>
          <a:p>
            <a:pPr marL="342900" lvl="0" indent="-320040" algn="l" rtl="0">
              <a:lnSpc>
                <a:spcPct val="90000"/>
              </a:lnSpc>
              <a:spcBef>
                <a:spcPts val="1000"/>
              </a:spcBef>
              <a:spcAft>
                <a:spcPts val="0"/>
              </a:spcAft>
              <a:buSzPct val="114285"/>
              <a:buFont typeface="Arial"/>
              <a:buChar char="•"/>
            </a:pPr>
            <a:r>
              <a:rPr lang="en" sz="2100"/>
              <a:t>Required performance indicator for inclusion in annually-determined school and district rating calculations. </a:t>
            </a:r>
            <a:endParaRPr/>
          </a:p>
          <a:p>
            <a:pPr marL="342900" lvl="0" indent="-320040" algn="l" rtl="0">
              <a:lnSpc>
                <a:spcPct val="90000"/>
              </a:lnSpc>
              <a:spcBef>
                <a:spcPts val="1000"/>
              </a:spcBef>
              <a:spcAft>
                <a:spcPts val="0"/>
              </a:spcAft>
              <a:buSzPct val="114285"/>
              <a:buFont typeface="Arial"/>
              <a:buChar char="•"/>
            </a:pPr>
            <a:r>
              <a:rPr lang="en" sz="2100" i="1"/>
              <a:t>Student academic growth to standards, based on students progress toward meeting the state standards… or for students who meet grade-level expectations on the state standards, progress toward higher levels of achievement, if available, as measure by the statewide assessments.</a:t>
            </a:r>
            <a:r>
              <a:rPr lang="en" sz="2100"/>
              <a:t> (22-11-204(1)(a)(III))</a:t>
            </a:r>
            <a:br>
              <a:rPr lang="en" sz="2100"/>
            </a:br>
            <a:endParaRPr sz="2500"/>
          </a:p>
          <a:p>
            <a:pPr marL="0" lvl="0" indent="0" algn="l" rtl="0">
              <a:lnSpc>
                <a:spcPct val="90000"/>
              </a:lnSpc>
              <a:spcBef>
                <a:spcPts val="1000"/>
              </a:spcBef>
              <a:spcAft>
                <a:spcPts val="0"/>
              </a:spcAft>
              <a:buSzPct val="114285"/>
              <a:buNone/>
            </a:pPr>
            <a:r>
              <a:rPr lang="en" sz="2100" b="1">
                <a:solidFill>
                  <a:srgbClr val="2F5496"/>
                </a:solidFill>
                <a:highlight>
                  <a:srgbClr val="C0C0C0"/>
                </a:highlight>
              </a:rPr>
              <a:t>In Other Words…</a:t>
            </a:r>
            <a:endParaRPr/>
          </a:p>
          <a:p>
            <a:pPr marL="342900" lvl="0" indent="-320040" algn="l" rtl="0">
              <a:lnSpc>
                <a:spcPct val="90000"/>
              </a:lnSpc>
              <a:spcBef>
                <a:spcPts val="1000"/>
              </a:spcBef>
              <a:spcAft>
                <a:spcPts val="0"/>
              </a:spcAft>
              <a:buSzPct val="114285"/>
              <a:buFont typeface="Arial"/>
              <a:buChar char="•"/>
            </a:pPr>
            <a:r>
              <a:rPr lang="en" sz="2100"/>
              <a:t>The growth to standard or on-track growth metric needs to measure a student’s progress towards meeting a target level of performance within a given timeframe. </a:t>
            </a:r>
            <a:endParaRPr/>
          </a:p>
          <a:p>
            <a:pPr marL="342900" lvl="0" indent="-320040" algn="l" rtl="0">
              <a:lnSpc>
                <a:spcPct val="90000"/>
              </a:lnSpc>
              <a:spcBef>
                <a:spcPts val="1000"/>
              </a:spcBef>
              <a:spcAft>
                <a:spcPts val="0"/>
              </a:spcAft>
              <a:buSzPct val="114285"/>
              <a:buFont typeface="Arial"/>
              <a:buChar char="•"/>
            </a:pPr>
            <a:r>
              <a:rPr lang="en" sz="2100"/>
              <a:t>This metric needs to update/incorporate observed progress over time.</a:t>
            </a:r>
            <a:endParaRPr/>
          </a:p>
        </p:txBody>
      </p:sp>
      <p:sp>
        <p:nvSpPr>
          <p:cNvPr id="466" name="Google Shape;466;p58"/>
          <p:cNvSpPr txBox="1"/>
          <p:nvPr/>
        </p:nvSpPr>
        <p:spPr>
          <a:xfrm>
            <a:off x="245193" y="190885"/>
            <a:ext cx="6081900" cy="567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Definition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9"/>
          <p:cNvSpPr txBox="1">
            <a:spLocks noGrp="1"/>
          </p:cNvSpPr>
          <p:nvPr>
            <p:ph type="body" idx="1"/>
          </p:nvPr>
        </p:nvSpPr>
        <p:spPr>
          <a:xfrm>
            <a:off x="477823" y="1018357"/>
            <a:ext cx="7886700" cy="39414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 b="1">
                <a:solidFill>
                  <a:srgbClr val="2F5496"/>
                </a:solidFill>
                <a:highlight>
                  <a:srgbClr val="C0C0C0"/>
                </a:highlight>
              </a:rPr>
              <a:t>Relevant History</a:t>
            </a:r>
            <a:endParaRPr/>
          </a:p>
          <a:p>
            <a:pPr marL="342900" lvl="0" indent="-342900" algn="l" rtl="0">
              <a:lnSpc>
                <a:spcPct val="90000"/>
              </a:lnSpc>
              <a:spcBef>
                <a:spcPts val="1000"/>
              </a:spcBef>
              <a:spcAft>
                <a:spcPts val="0"/>
              </a:spcAft>
              <a:buSzPts val="2400"/>
              <a:buChar char="•"/>
            </a:pPr>
            <a:r>
              <a:rPr lang="en">
                <a:solidFill>
                  <a:schemeClr val="dk1"/>
                </a:solidFill>
              </a:rPr>
              <a:t>Spring and fall 2019, state board members considered options for adjusting the elementary and middle school performance frameworks and approved the following:</a:t>
            </a:r>
            <a:endParaRPr/>
          </a:p>
          <a:p>
            <a:pPr marL="800100" lvl="1" indent="-355600" algn="l" rtl="0">
              <a:lnSpc>
                <a:spcPct val="90000"/>
              </a:lnSpc>
              <a:spcBef>
                <a:spcPts val="500"/>
              </a:spcBef>
              <a:spcAft>
                <a:spcPts val="0"/>
              </a:spcAft>
              <a:buSzPts val="2000"/>
              <a:buChar char="•"/>
            </a:pPr>
            <a:r>
              <a:rPr lang="en"/>
              <a:t>Incorporate an On Track Growth indicator for CMAS grades 3-8, including</a:t>
            </a:r>
            <a:endParaRPr/>
          </a:p>
          <a:p>
            <a:pPr marL="1257300" lvl="2" indent="-342900" algn="l" rtl="0">
              <a:lnSpc>
                <a:spcPct val="90000"/>
              </a:lnSpc>
              <a:spcBef>
                <a:spcPts val="500"/>
              </a:spcBef>
              <a:spcAft>
                <a:spcPts val="0"/>
              </a:spcAft>
              <a:buSzPts val="1800"/>
              <a:buChar char="•"/>
            </a:pPr>
            <a:r>
              <a:rPr lang="en"/>
              <a:t>Catch Up: Students not yet meeting grade-level expectations, are expected to advance to the next performance level within two years  </a:t>
            </a:r>
            <a:endParaRPr/>
          </a:p>
          <a:p>
            <a:pPr marL="1257300" lvl="2" indent="-342900" algn="l" rtl="0">
              <a:lnSpc>
                <a:spcPct val="90000"/>
              </a:lnSpc>
              <a:spcBef>
                <a:spcPts val="500"/>
              </a:spcBef>
              <a:spcAft>
                <a:spcPts val="0"/>
              </a:spcAft>
              <a:buSzPts val="1800"/>
              <a:buChar char="•"/>
            </a:pPr>
            <a:r>
              <a:rPr lang="en"/>
              <a:t>Keep Up: Students meeting or exceeding grade-level expectations are expected to maintain grade-level performance over a three-year period.  </a:t>
            </a:r>
            <a:br>
              <a:rPr lang="en"/>
            </a:br>
            <a:r>
              <a:rPr lang="en"/>
              <a:t> </a:t>
            </a:r>
            <a:endParaRPr/>
          </a:p>
          <a:p>
            <a:pPr marL="914400" lvl="1" indent="-355600" algn="l" rtl="0">
              <a:lnSpc>
                <a:spcPct val="90000"/>
              </a:lnSpc>
              <a:spcBef>
                <a:spcPts val="500"/>
              </a:spcBef>
              <a:spcAft>
                <a:spcPts val="0"/>
              </a:spcAft>
              <a:buSzPts val="2000"/>
              <a:buChar char="•"/>
            </a:pPr>
            <a:r>
              <a:rPr lang="en"/>
              <a:t>Indicator weighting should be at 10%, taking 5% from Achievement and 5% from Growth</a:t>
            </a:r>
            <a:endParaRPr/>
          </a:p>
          <a:p>
            <a:pPr marL="457200" lvl="0" indent="-381000" algn="l" rtl="0">
              <a:lnSpc>
                <a:spcPct val="90000"/>
              </a:lnSpc>
              <a:spcBef>
                <a:spcPts val="1000"/>
              </a:spcBef>
              <a:spcAft>
                <a:spcPts val="0"/>
              </a:spcAft>
              <a:buClr>
                <a:schemeClr val="dk1"/>
              </a:buClr>
              <a:buSzPts val="2400"/>
              <a:buChar char="•"/>
            </a:pPr>
            <a:r>
              <a:rPr lang="en"/>
              <a:t>The high school and district approach were delayed to integrate with other anticipated PWR measures.  This work was further delayed by the pandemic.</a:t>
            </a:r>
            <a:endParaRPr/>
          </a:p>
        </p:txBody>
      </p:sp>
      <p:sp>
        <p:nvSpPr>
          <p:cNvPr id="472" name="Google Shape;472;p59"/>
          <p:cNvSpPr txBox="1">
            <a:spLocks noGrp="1"/>
          </p:cNvSpPr>
          <p:nvPr>
            <p:ph type="sldNum" idx="12"/>
          </p:nvPr>
        </p:nvSpPr>
        <p:spPr>
          <a:xfrm>
            <a:off x="5" y="47542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
        <p:nvSpPr>
          <p:cNvPr id="473" name="Google Shape;473;p59"/>
          <p:cNvSpPr txBox="1"/>
          <p:nvPr/>
        </p:nvSpPr>
        <p:spPr>
          <a:xfrm>
            <a:off x="245193" y="190885"/>
            <a:ext cx="6081900" cy="567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History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0"/>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b="1"/>
              <a:t>On-Track Growth </a:t>
            </a:r>
            <a:r>
              <a:rPr lang="en" b="1">
                <a:latin typeface="Arial"/>
                <a:ea typeface="Arial"/>
                <a:cs typeface="Arial"/>
                <a:sym typeface="Arial"/>
              </a:rPr>
              <a:t>|</a:t>
            </a:r>
            <a:r>
              <a:rPr lang="en">
                <a:latin typeface="Arial"/>
                <a:ea typeface="Arial"/>
                <a:cs typeface="Arial"/>
                <a:sym typeface="Arial"/>
              </a:rPr>
              <a:t> Student Example</a:t>
            </a:r>
            <a:endParaRPr>
              <a:latin typeface="Arial"/>
              <a:ea typeface="Arial"/>
              <a:cs typeface="Arial"/>
              <a:sym typeface="Arial"/>
            </a:endParaRPr>
          </a:p>
        </p:txBody>
      </p:sp>
      <p:sp>
        <p:nvSpPr>
          <p:cNvPr id="479" name="Google Shape;479;p60"/>
          <p:cNvSpPr txBox="1">
            <a:spLocks noGrp="1"/>
          </p:cNvSpPr>
          <p:nvPr>
            <p:ph type="sldNum" idx="12"/>
          </p:nvPr>
        </p:nvSpPr>
        <p:spPr>
          <a:xfrm>
            <a:off x="121355" y="4773097"/>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pic>
        <p:nvPicPr>
          <p:cNvPr id="480" name="Google Shape;480;p60"/>
          <p:cNvPicPr preferRelativeResize="0"/>
          <p:nvPr/>
        </p:nvPicPr>
        <p:blipFill rotWithShape="1">
          <a:blip r:embed="rId3">
            <a:alphaModFix/>
          </a:blip>
          <a:srcRect/>
          <a:stretch/>
        </p:blipFill>
        <p:spPr>
          <a:xfrm>
            <a:off x="761375" y="1197175"/>
            <a:ext cx="7880999" cy="2999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1"/>
          <p:cNvSpPr txBox="1">
            <a:spLocks noGrp="1"/>
          </p:cNvSpPr>
          <p:nvPr>
            <p:ph type="sldNum" idx="12"/>
          </p:nvPr>
        </p:nvSpPr>
        <p:spPr>
          <a:xfrm>
            <a:off x="121330" y="479447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pic>
        <p:nvPicPr>
          <p:cNvPr id="486" name="Google Shape;486;p61"/>
          <p:cNvPicPr preferRelativeResize="0"/>
          <p:nvPr/>
        </p:nvPicPr>
        <p:blipFill rotWithShape="1">
          <a:blip r:embed="rId3">
            <a:alphaModFix/>
          </a:blip>
          <a:srcRect/>
          <a:stretch/>
        </p:blipFill>
        <p:spPr>
          <a:xfrm>
            <a:off x="4697446" y="1044785"/>
            <a:ext cx="3334915" cy="3488892"/>
          </a:xfrm>
          <a:prstGeom prst="rect">
            <a:avLst/>
          </a:prstGeom>
          <a:noFill/>
          <a:ln>
            <a:noFill/>
          </a:ln>
        </p:spPr>
      </p:pic>
      <p:sp>
        <p:nvSpPr>
          <p:cNvPr id="487" name="Google Shape;487;p61"/>
          <p:cNvSpPr txBox="1">
            <a:spLocks noGrp="1"/>
          </p:cNvSpPr>
          <p:nvPr>
            <p:ph type="body" idx="1"/>
          </p:nvPr>
        </p:nvSpPr>
        <p:spPr>
          <a:xfrm>
            <a:off x="467493" y="1189403"/>
            <a:ext cx="4230000" cy="3480600"/>
          </a:xfrm>
          <a:prstGeom prst="rect">
            <a:avLst/>
          </a:prstGeom>
          <a:noFill/>
          <a:ln>
            <a:noFill/>
          </a:ln>
        </p:spPr>
        <p:txBody>
          <a:bodyPr spcFirstLastPara="1" wrap="square" lIns="0" tIns="0" rIns="0" bIns="45700" anchor="t" anchorCtr="0">
            <a:normAutofit fontScale="92500" lnSpcReduction="20000"/>
          </a:bodyPr>
          <a:lstStyle/>
          <a:p>
            <a:pPr marL="342900" lvl="0" indent="-331470" algn="l" rtl="0">
              <a:lnSpc>
                <a:spcPct val="90000"/>
              </a:lnSpc>
              <a:spcBef>
                <a:spcPts val="1000"/>
              </a:spcBef>
              <a:spcAft>
                <a:spcPts val="0"/>
              </a:spcAft>
              <a:buSzPct val="133333"/>
              <a:buFont typeface="Arial"/>
              <a:buChar char="•"/>
            </a:pPr>
            <a:r>
              <a:rPr lang="en" sz="1800"/>
              <a:t>Points Eligible for On-Track Growth will follow same approach Achievement and Growth metrics.  </a:t>
            </a:r>
            <a:endParaRPr/>
          </a:p>
          <a:p>
            <a:pPr marL="800100" lvl="1" indent="-333375" algn="l" rtl="0">
              <a:lnSpc>
                <a:spcPct val="90000"/>
              </a:lnSpc>
              <a:spcBef>
                <a:spcPts val="1000"/>
              </a:spcBef>
              <a:spcAft>
                <a:spcPts val="0"/>
              </a:spcAft>
              <a:buSzPct val="142857"/>
              <a:buFont typeface="Arial"/>
              <a:buChar char="•"/>
            </a:pPr>
            <a:r>
              <a:rPr lang="en" sz="1400"/>
              <a:t>All Disaggregated groups combined = ½ All Students group weight.</a:t>
            </a:r>
            <a:br>
              <a:rPr lang="en" sz="1400"/>
            </a:br>
            <a:endParaRPr sz="1400"/>
          </a:p>
          <a:p>
            <a:pPr marL="342900" lvl="0" indent="-331470" algn="l" rtl="0">
              <a:lnSpc>
                <a:spcPct val="90000"/>
              </a:lnSpc>
              <a:spcBef>
                <a:spcPts val="1000"/>
              </a:spcBef>
              <a:spcAft>
                <a:spcPts val="0"/>
              </a:spcAft>
              <a:buSzPct val="133333"/>
              <a:buFont typeface="Arial"/>
              <a:buChar char="•"/>
            </a:pPr>
            <a:r>
              <a:rPr lang="en" sz="1800"/>
              <a:t>Sub-indicator cuts set at the 15</a:t>
            </a:r>
            <a:r>
              <a:rPr lang="en" sz="1800" baseline="30000"/>
              <a:t>th</a:t>
            </a:r>
            <a:r>
              <a:rPr lang="en" sz="1800"/>
              <a:t>-50</a:t>
            </a:r>
            <a:r>
              <a:rPr lang="en" sz="1800" baseline="30000"/>
              <a:t>th</a:t>
            </a:r>
            <a:r>
              <a:rPr lang="en" sz="1800"/>
              <a:t>-85</a:t>
            </a:r>
            <a:r>
              <a:rPr lang="en" sz="1800" baseline="30000"/>
              <a:t>th</a:t>
            </a:r>
            <a:r>
              <a:rPr lang="en" sz="1800"/>
              <a:t> percentiles of All Students distributions.</a:t>
            </a:r>
            <a:br>
              <a:rPr lang="en" sz="1800"/>
            </a:br>
            <a:endParaRPr sz="1800">
              <a:latin typeface="Calibri"/>
              <a:ea typeface="Calibri"/>
              <a:cs typeface="Calibri"/>
              <a:sym typeface="Calibri"/>
            </a:endParaRPr>
          </a:p>
          <a:p>
            <a:pPr marL="342900" lvl="0" indent="-331470" algn="l" rtl="0">
              <a:lnSpc>
                <a:spcPct val="90000"/>
              </a:lnSpc>
              <a:spcBef>
                <a:spcPts val="1000"/>
              </a:spcBef>
              <a:spcAft>
                <a:spcPts val="0"/>
              </a:spcAft>
              <a:buSzPct val="133333"/>
              <a:buFont typeface="Arial"/>
              <a:buChar char="•"/>
            </a:pPr>
            <a:r>
              <a:rPr lang="en" sz="1800">
                <a:latin typeface="Calibri"/>
                <a:ea typeface="Calibri"/>
                <a:cs typeface="Calibri"/>
                <a:sym typeface="Calibri"/>
              </a:rPr>
              <a:t>English Language Proficiency (ELP) On-Track measures will move from Growth to On-Track Growth indicator.  </a:t>
            </a:r>
            <a:br>
              <a:rPr lang="en" sz="1800">
                <a:latin typeface="Calibri"/>
                <a:ea typeface="Calibri"/>
                <a:cs typeface="Calibri"/>
                <a:sym typeface="Calibri"/>
              </a:rPr>
            </a:br>
            <a:endParaRPr sz="1800">
              <a:latin typeface="Calibri"/>
              <a:ea typeface="Calibri"/>
              <a:cs typeface="Calibri"/>
              <a:sym typeface="Calibri"/>
            </a:endParaRPr>
          </a:p>
          <a:p>
            <a:pPr marL="342900" lvl="0" indent="-331470" algn="l" rtl="0">
              <a:lnSpc>
                <a:spcPct val="90000"/>
              </a:lnSpc>
              <a:spcBef>
                <a:spcPts val="1000"/>
              </a:spcBef>
              <a:spcAft>
                <a:spcPts val="0"/>
              </a:spcAft>
              <a:buSzPct val="133333"/>
              <a:buFont typeface="Arial"/>
              <a:buChar char="•"/>
            </a:pPr>
            <a:r>
              <a:rPr lang="en" sz="1800">
                <a:latin typeface="Calibri"/>
                <a:ea typeface="Calibri"/>
                <a:cs typeface="Calibri"/>
                <a:sym typeface="Calibri"/>
              </a:rPr>
              <a:t>State board approved  revised indicator weightings for elementary &amp; middle schools</a:t>
            </a:r>
            <a:endParaRPr sz="1800"/>
          </a:p>
        </p:txBody>
      </p:sp>
      <p:sp>
        <p:nvSpPr>
          <p:cNvPr id="488" name="Google Shape;488;p61"/>
          <p:cNvSpPr txBox="1">
            <a:spLocks noGrp="1"/>
          </p:cNvSpPr>
          <p:nvPr>
            <p:ph type="title"/>
          </p:nvPr>
        </p:nvSpPr>
        <p:spPr>
          <a:xfrm>
            <a:off x="244475" y="190500"/>
            <a:ext cx="6083400" cy="567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Integration into Frameworks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100"/>
              <a:buNone/>
            </a:pPr>
            <a:r>
              <a:rPr lang="en">
                <a:latin typeface="Rockwell"/>
                <a:ea typeface="Rockwell"/>
                <a:cs typeface="Rockwell"/>
                <a:sym typeface="Rockwell"/>
              </a:rPr>
              <a:t>Welcome</a:t>
            </a:r>
            <a:endParaRPr>
              <a:latin typeface="Rockwell"/>
              <a:ea typeface="Rockwell"/>
              <a:cs typeface="Rockwell"/>
              <a:sym typeface="Rockwell"/>
            </a:endParaRPr>
          </a:p>
        </p:txBody>
      </p:sp>
      <p:pic>
        <p:nvPicPr>
          <p:cNvPr id="334" name="Google Shape;334;p44" descr="Clip art image of welcome sign"/>
          <p:cNvPicPr preferRelativeResize="0"/>
          <p:nvPr/>
        </p:nvPicPr>
        <p:blipFill rotWithShape="1">
          <a:blip r:embed="rId3">
            <a:alphaModFix/>
          </a:blip>
          <a:srcRect/>
          <a:stretch/>
        </p:blipFill>
        <p:spPr>
          <a:xfrm>
            <a:off x="1622377" y="1920240"/>
            <a:ext cx="5715000" cy="2057400"/>
          </a:xfrm>
          <a:prstGeom prst="rect">
            <a:avLst/>
          </a:prstGeom>
          <a:noFill/>
          <a:ln>
            <a:noFill/>
          </a:ln>
        </p:spPr>
      </p:pic>
      <p:sp>
        <p:nvSpPr>
          <p:cNvPr id="335" name="Google Shape;335;p4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2"/>
          <p:cNvSpPr txBox="1">
            <a:spLocks noGrp="1"/>
          </p:cNvSpPr>
          <p:nvPr>
            <p:ph type="body" idx="1"/>
          </p:nvPr>
        </p:nvSpPr>
        <p:spPr>
          <a:xfrm>
            <a:off x="541867" y="1054946"/>
            <a:ext cx="8082900" cy="39237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
              <a:t>Differences in proficiency expectations and number of levels for CMAS v. PSAT</a:t>
            </a:r>
            <a:endParaRPr/>
          </a:p>
          <a:p>
            <a:pPr marL="457200" lvl="0" indent="-381000" algn="l" rtl="0">
              <a:lnSpc>
                <a:spcPct val="90000"/>
              </a:lnSpc>
              <a:spcBef>
                <a:spcPts val="1000"/>
              </a:spcBef>
              <a:spcAft>
                <a:spcPts val="0"/>
              </a:spcAft>
              <a:buClr>
                <a:schemeClr val="dk1"/>
              </a:buClr>
              <a:buSzPts val="2400"/>
              <a:buChar char="•"/>
            </a:pPr>
            <a:r>
              <a:rPr lang="en"/>
              <a:t>PSAT/SAT will be transitioning to a Computer Adaptive format in spring 2024</a:t>
            </a:r>
            <a:endParaRPr/>
          </a:p>
          <a:p>
            <a:pPr marL="914400" lvl="1" indent="-355600" algn="l" rtl="0">
              <a:lnSpc>
                <a:spcPct val="90000"/>
              </a:lnSpc>
              <a:spcBef>
                <a:spcPts val="500"/>
              </a:spcBef>
              <a:spcAft>
                <a:spcPts val="0"/>
              </a:spcAft>
              <a:buSzPts val="2000"/>
              <a:buChar char="•"/>
            </a:pPr>
            <a:r>
              <a:rPr lang="en"/>
              <a:t>According to College Board, scores on the digital PSAT/SAT will mean the same thing as the paper and pencil assessments</a:t>
            </a:r>
            <a:endParaRPr/>
          </a:p>
          <a:p>
            <a:pPr marL="914400" lvl="1" indent="-355600" algn="l" rtl="0">
              <a:lnSpc>
                <a:spcPct val="90000"/>
              </a:lnSpc>
              <a:spcBef>
                <a:spcPts val="500"/>
              </a:spcBef>
              <a:spcAft>
                <a:spcPts val="0"/>
              </a:spcAft>
              <a:buSzPts val="2000"/>
              <a:buChar char="•"/>
            </a:pPr>
            <a:r>
              <a:rPr lang="en"/>
              <a:t>On Track Growth uses score progressions across prior years to estimate how much growth a student would need to make in future years to reach a target level of proficiency</a:t>
            </a:r>
            <a:endParaRPr/>
          </a:p>
          <a:p>
            <a:pPr marL="914400" lvl="1" indent="-355600" algn="l" rtl="0">
              <a:lnSpc>
                <a:spcPct val="90000"/>
              </a:lnSpc>
              <a:spcBef>
                <a:spcPts val="500"/>
              </a:spcBef>
              <a:spcAft>
                <a:spcPts val="0"/>
              </a:spcAft>
              <a:buSzPts val="2000"/>
              <a:buChar char="•"/>
            </a:pPr>
            <a:r>
              <a:rPr lang="en"/>
              <a:t>Current high school On Track Growth estimates are based on paper and pencil score progressions and may not align with upcoming progression from paper to digital or future digital to digital progressions</a:t>
            </a:r>
            <a:endParaRPr/>
          </a:p>
          <a:p>
            <a:pPr marL="914400" lvl="1" indent="-355600" algn="l" rtl="0">
              <a:lnSpc>
                <a:spcPct val="90000"/>
              </a:lnSpc>
              <a:spcBef>
                <a:spcPts val="500"/>
              </a:spcBef>
              <a:spcAft>
                <a:spcPts val="0"/>
              </a:spcAft>
              <a:buSzPts val="2000"/>
              <a:buChar char="•"/>
            </a:pPr>
            <a:r>
              <a:rPr lang="en"/>
              <a:t>Would need two consecutive years of digital PSAT/SAT scores to ensure accuracy of progressions and On Track Growth calculations</a:t>
            </a:r>
            <a:endParaRPr/>
          </a:p>
        </p:txBody>
      </p:sp>
      <p:sp>
        <p:nvSpPr>
          <p:cNvPr id="494" name="Google Shape;494;p62"/>
          <p:cNvSpPr txBox="1">
            <a:spLocks noGrp="1"/>
          </p:cNvSpPr>
          <p:nvPr>
            <p:ph type="sldNum" idx="12"/>
          </p:nvPr>
        </p:nvSpPr>
        <p:spPr>
          <a:xfrm>
            <a:off x="142730" y="47731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20</a:t>
            </a:fld>
            <a:endParaRPr/>
          </a:p>
        </p:txBody>
      </p:sp>
      <p:sp>
        <p:nvSpPr>
          <p:cNvPr id="495" name="Google Shape;495;p62"/>
          <p:cNvSpPr txBox="1">
            <a:spLocks noGrp="1"/>
          </p:cNvSpPr>
          <p:nvPr>
            <p:ph type="title"/>
          </p:nvPr>
        </p:nvSpPr>
        <p:spPr>
          <a:xfrm>
            <a:off x="244475" y="190500"/>
            <a:ext cx="6083400" cy="567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Outstanding Issues for High School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3"/>
          <p:cNvSpPr txBox="1">
            <a:spLocks noGrp="1"/>
          </p:cNvSpPr>
          <p:nvPr>
            <p:ph type="body" idx="1"/>
          </p:nvPr>
        </p:nvSpPr>
        <p:spPr>
          <a:xfrm>
            <a:off x="519475" y="1133700"/>
            <a:ext cx="5199000" cy="3628800"/>
          </a:xfrm>
          <a:prstGeom prst="rect">
            <a:avLst/>
          </a:prstGeom>
          <a:noFill/>
          <a:ln>
            <a:noFill/>
          </a:ln>
        </p:spPr>
        <p:txBody>
          <a:bodyPr spcFirstLastPara="1" wrap="square" lIns="0" tIns="0" rIns="0" bIns="45700" anchor="t" anchorCtr="0">
            <a:normAutofit lnSpcReduction="20000"/>
          </a:bodyPr>
          <a:lstStyle/>
          <a:p>
            <a:pPr marL="457200" lvl="0" indent="-351093" algn="l" rtl="0">
              <a:lnSpc>
                <a:spcPct val="90000"/>
              </a:lnSpc>
              <a:spcBef>
                <a:spcPts val="1000"/>
              </a:spcBef>
              <a:spcAft>
                <a:spcPts val="0"/>
              </a:spcAft>
              <a:buClr>
                <a:schemeClr val="dk1"/>
              </a:buClr>
              <a:buSzPts val="1929"/>
              <a:buChar char="•"/>
            </a:pPr>
            <a:r>
              <a:rPr lang="en" sz="1929">
                <a:solidFill>
                  <a:schemeClr val="dk1"/>
                </a:solidFill>
              </a:rPr>
              <a:t>Recommendation:  Postpone implementation of the new high school On Track Growth metric </a:t>
            </a:r>
            <a:br>
              <a:rPr lang="en" sz="1929">
                <a:solidFill>
                  <a:schemeClr val="dk1"/>
                </a:solidFill>
              </a:rPr>
            </a:br>
            <a:endParaRPr sz="1929">
              <a:solidFill>
                <a:schemeClr val="dk1"/>
              </a:solidFill>
            </a:endParaRPr>
          </a:p>
          <a:p>
            <a:pPr marL="457200" lvl="0" indent="-351093" algn="l" rtl="0">
              <a:lnSpc>
                <a:spcPct val="90000"/>
              </a:lnSpc>
              <a:spcBef>
                <a:spcPts val="1000"/>
              </a:spcBef>
              <a:spcAft>
                <a:spcPts val="0"/>
              </a:spcAft>
              <a:buClr>
                <a:schemeClr val="dk1"/>
              </a:buClr>
              <a:buSzPts val="1929"/>
              <a:buChar char="•"/>
            </a:pPr>
            <a:r>
              <a:rPr lang="en" sz="1929">
                <a:solidFill>
                  <a:schemeClr val="dk1"/>
                </a:solidFill>
              </a:rPr>
              <a:t>Rationale:  Transition to digital PSAT/SAT needs to be studied further before using as a new metric in the frameworks. </a:t>
            </a:r>
            <a:br>
              <a:rPr lang="en" sz="1929">
                <a:solidFill>
                  <a:schemeClr val="dk1"/>
                </a:solidFill>
              </a:rPr>
            </a:br>
            <a:endParaRPr sz="1929">
              <a:solidFill>
                <a:schemeClr val="dk1"/>
              </a:solidFill>
            </a:endParaRPr>
          </a:p>
          <a:p>
            <a:pPr marL="457200" lvl="0" indent="-393356" algn="l" rtl="0">
              <a:lnSpc>
                <a:spcPct val="90000"/>
              </a:lnSpc>
              <a:spcBef>
                <a:spcPts val="1000"/>
              </a:spcBef>
              <a:spcAft>
                <a:spcPts val="0"/>
              </a:spcAft>
              <a:buClr>
                <a:schemeClr val="dk1"/>
              </a:buClr>
              <a:buSzPts val="2595"/>
              <a:buChar char="•"/>
            </a:pPr>
            <a:r>
              <a:rPr lang="en">
                <a:solidFill>
                  <a:schemeClr val="dk1"/>
                </a:solidFill>
              </a:rPr>
              <a:t>Implications:  </a:t>
            </a:r>
            <a:endParaRPr/>
          </a:p>
          <a:p>
            <a:pPr marL="914400" lvl="1" indent="-365897" algn="l" rtl="0">
              <a:lnSpc>
                <a:spcPct val="90000"/>
              </a:lnSpc>
              <a:spcBef>
                <a:spcPts val="500"/>
              </a:spcBef>
              <a:spcAft>
                <a:spcPts val="0"/>
              </a:spcAft>
              <a:buSzPts val="2162"/>
              <a:buChar char="•"/>
            </a:pPr>
            <a:r>
              <a:rPr lang="en">
                <a:solidFill>
                  <a:schemeClr val="dk1"/>
                </a:solidFill>
              </a:rPr>
              <a:t>CDE and TAP could study 2024 and 2025 state assessment results. </a:t>
            </a:r>
            <a:endParaRPr/>
          </a:p>
          <a:p>
            <a:pPr marL="914400" lvl="1" indent="-365897" algn="l" rtl="0">
              <a:lnSpc>
                <a:spcPct val="90000"/>
              </a:lnSpc>
              <a:spcBef>
                <a:spcPts val="500"/>
              </a:spcBef>
              <a:spcAft>
                <a:spcPts val="0"/>
              </a:spcAft>
              <a:buSzPts val="2162"/>
              <a:buChar char="•"/>
            </a:pPr>
            <a:r>
              <a:rPr lang="en">
                <a:solidFill>
                  <a:schemeClr val="dk1"/>
                </a:solidFill>
              </a:rPr>
              <a:t>State board could consider a proposal in fall 2025.  </a:t>
            </a:r>
            <a:endParaRPr/>
          </a:p>
          <a:p>
            <a:pPr marL="914400" lvl="1" indent="-365897" algn="l" rtl="0">
              <a:lnSpc>
                <a:spcPct val="90000"/>
              </a:lnSpc>
              <a:spcBef>
                <a:spcPts val="500"/>
              </a:spcBef>
              <a:spcAft>
                <a:spcPts val="0"/>
              </a:spcAft>
              <a:buSzPts val="2162"/>
              <a:buChar char="•"/>
            </a:pPr>
            <a:r>
              <a:rPr lang="en">
                <a:solidFill>
                  <a:schemeClr val="dk1"/>
                </a:solidFill>
              </a:rPr>
              <a:t>Provide informational reports to districts in early 2026 and then incorporate new metric on frameworks for points on 2026 frameworks.</a:t>
            </a:r>
            <a:endParaRPr>
              <a:solidFill>
                <a:schemeClr val="dk1"/>
              </a:solidFill>
            </a:endParaRPr>
          </a:p>
        </p:txBody>
      </p:sp>
      <p:sp>
        <p:nvSpPr>
          <p:cNvPr id="501" name="Google Shape;501;p63"/>
          <p:cNvSpPr txBox="1">
            <a:spLocks noGrp="1"/>
          </p:cNvSpPr>
          <p:nvPr>
            <p:ph type="sldNum" idx="12"/>
          </p:nvPr>
        </p:nvSpPr>
        <p:spPr>
          <a:xfrm>
            <a:off x="110630" y="47623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
        <p:nvSpPr>
          <p:cNvPr id="502" name="Google Shape;502;p63"/>
          <p:cNvSpPr txBox="1"/>
          <p:nvPr/>
        </p:nvSpPr>
        <p:spPr>
          <a:xfrm>
            <a:off x="223071" y="260600"/>
            <a:ext cx="6314100" cy="471600"/>
          </a:xfrm>
          <a:prstGeom prst="rect">
            <a:avLst/>
          </a:prstGeom>
          <a:noFill/>
          <a:ln>
            <a:noFill/>
          </a:ln>
        </p:spPr>
        <p:txBody>
          <a:bodyPr spcFirstLastPara="1" wrap="square" lIns="0" tIns="0" rIns="0" bIns="0" anchor="ctr" anchorCtr="0">
            <a:normAutofit fontScale="77500" lnSpcReduction="20000"/>
          </a:bodyPr>
          <a:lstStyle/>
          <a:p>
            <a:pPr marL="0" marR="0" lvl="0" indent="0" algn="l" rtl="0">
              <a:lnSpc>
                <a:spcPct val="90000"/>
              </a:lnSpc>
              <a:spcBef>
                <a:spcPts val="0"/>
              </a:spcBef>
              <a:spcAft>
                <a:spcPts val="0"/>
              </a:spcAft>
              <a:buClr>
                <a:srgbClr val="2F5496"/>
              </a:buClr>
              <a:buSzPct val="92663"/>
              <a:buFont typeface="Aria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TAP Recommendations for High School</a:t>
            </a:r>
            <a:endParaRPr sz="2800" b="1" i="0" u="none" strike="noStrike" cap="none">
              <a:solidFill>
                <a:schemeClr val="lt1"/>
              </a:solidFill>
              <a:latin typeface="Rockwell"/>
              <a:ea typeface="Rockwell"/>
              <a:cs typeface="Rockwell"/>
              <a:sym typeface="Rockwell"/>
            </a:endParaRPr>
          </a:p>
        </p:txBody>
      </p:sp>
      <p:sp>
        <p:nvSpPr>
          <p:cNvPr id="503" name="Google Shape;503;p63"/>
          <p:cNvSpPr txBox="1"/>
          <p:nvPr/>
        </p:nvSpPr>
        <p:spPr>
          <a:xfrm>
            <a:off x="6291625" y="1133700"/>
            <a:ext cx="2643300" cy="3163800"/>
          </a:xfrm>
          <a:prstGeom prst="rect">
            <a:avLst/>
          </a:prstGeom>
          <a:solidFill>
            <a:srgbClr val="FFF2CC"/>
          </a:solidFill>
          <a:ln w="38100" cap="flat" cmpd="sng">
            <a:solidFill>
              <a:srgbClr val="FFD966"/>
            </a:solidFill>
            <a:prstDash val="solid"/>
            <a:round/>
            <a:headEnd type="none" w="sm" len="sm"/>
            <a:tailEnd type="none" w="sm" len="sm"/>
          </a:ln>
        </p:spPr>
        <p:txBody>
          <a:bodyPr spcFirstLastPara="1" wrap="square" lIns="0" tIns="0" rIns="0" bIns="45700" anchor="t" anchorCtr="0">
            <a:normAutofit fontScale="77500" lnSpcReduction="20000"/>
          </a:bodyPr>
          <a:lstStyle/>
          <a:p>
            <a:pPr marL="76200" marR="0" lvl="0" indent="0" algn="ctr" rtl="0">
              <a:lnSpc>
                <a:spcPct val="90000"/>
              </a:lnSpc>
              <a:spcBef>
                <a:spcPts val="1000"/>
              </a:spcBef>
              <a:spcAft>
                <a:spcPts val="0"/>
              </a:spcAft>
              <a:buClr>
                <a:schemeClr val="dk1"/>
              </a:buClr>
              <a:buSzPct val="108107"/>
              <a:buFont typeface="Arial"/>
              <a:buNone/>
            </a:pPr>
            <a:endParaRPr sz="2400" b="1">
              <a:solidFill>
                <a:srgbClr val="0B5394"/>
              </a:solidFill>
              <a:latin typeface="Calibri"/>
              <a:ea typeface="Calibri"/>
              <a:cs typeface="Calibri"/>
              <a:sym typeface="Calibri"/>
            </a:endParaRPr>
          </a:p>
          <a:p>
            <a:pPr marL="76200" marR="130628" lvl="0" indent="0" algn="ctr" rtl="0">
              <a:lnSpc>
                <a:spcPct val="90000"/>
              </a:lnSpc>
              <a:spcBef>
                <a:spcPts val="1000"/>
              </a:spcBef>
              <a:spcAft>
                <a:spcPts val="0"/>
              </a:spcAft>
              <a:buClr>
                <a:schemeClr val="dk1"/>
              </a:buClr>
              <a:buSzPct val="108107"/>
              <a:buFont typeface="Arial"/>
              <a:buNone/>
            </a:pPr>
            <a:r>
              <a:rPr lang="en" sz="2400" b="1" i="0" u="none" strike="noStrike" cap="none">
                <a:solidFill>
                  <a:srgbClr val="0B5394"/>
                </a:solidFill>
                <a:latin typeface="Calibri"/>
                <a:ea typeface="Calibri"/>
                <a:cs typeface="Calibri"/>
                <a:sym typeface="Calibri"/>
              </a:rPr>
              <a:t>What is TAP?</a:t>
            </a:r>
            <a:endParaRPr>
              <a:solidFill>
                <a:srgbClr val="0B5394"/>
              </a:solidFill>
            </a:endParaRPr>
          </a:p>
          <a:p>
            <a:pPr marL="457200" marR="130628" lvl="0" indent="-356286" algn="l" rtl="0">
              <a:lnSpc>
                <a:spcPct val="90000"/>
              </a:lnSpc>
              <a:spcBef>
                <a:spcPts val="1000"/>
              </a:spcBef>
              <a:spcAft>
                <a:spcPts val="0"/>
              </a:spcAft>
              <a:buClr>
                <a:srgbClr val="0B5394"/>
              </a:buClr>
              <a:buSzPct val="172972"/>
              <a:buFont typeface="Arial"/>
              <a:buChar char="•"/>
            </a:pPr>
            <a:r>
              <a:rPr lang="en" sz="1500" b="0" i="0" u="none" strike="noStrike" cap="none">
                <a:solidFill>
                  <a:srgbClr val="0B5394"/>
                </a:solidFill>
                <a:latin typeface="Calibri"/>
                <a:ea typeface="Calibri"/>
                <a:cs typeface="Calibri"/>
                <a:sym typeface="Calibri"/>
              </a:rPr>
              <a:t>CDE’s Technical Advisory Panel on the Colorado Growth Model and Accountability System</a:t>
            </a:r>
            <a:endParaRPr>
              <a:solidFill>
                <a:srgbClr val="0B5394"/>
              </a:solidFill>
            </a:endParaRPr>
          </a:p>
          <a:p>
            <a:pPr marL="457200" marR="130628" lvl="0" indent="-356286" algn="l" rtl="0">
              <a:lnSpc>
                <a:spcPct val="90000"/>
              </a:lnSpc>
              <a:spcBef>
                <a:spcPts val="1000"/>
              </a:spcBef>
              <a:spcAft>
                <a:spcPts val="0"/>
              </a:spcAft>
              <a:buClr>
                <a:srgbClr val="0B5394"/>
              </a:buClr>
              <a:buSzPct val="172972"/>
              <a:buFont typeface="Arial"/>
              <a:buChar char="•"/>
            </a:pPr>
            <a:r>
              <a:rPr lang="en" sz="1500" b="0" i="0" u="none" strike="noStrike" cap="none">
                <a:solidFill>
                  <a:srgbClr val="0B5394"/>
                </a:solidFill>
                <a:latin typeface="Calibri"/>
                <a:ea typeface="Calibri"/>
                <a:cs typeface="Calibri"/>
                <a:sym typeface="Calibri"/>
              </a:rPr>
              <a:t>State and national experts appointed by the Commissioner</a:t>
            </a:r>
            <a:endParaRPr>
              <a:solidFill>
                <a:srgbClr val="0B5394"/>
              </a:solidFill>
            </a:endParaRPr>
          </a:p>
          <a:p>
            <a:pPr marL="457200" marR="130628" lvl="0" indent="-356286" algn="l" rtl="0">
              <a:lnSpc>
                <a:spcPct val="90000"/>
              </a:lnSpc>
              <a:spcBef>
                <a:spcPts val="1000"/>
              </a:spcBef>
              <a:spcAft>
                <a:spcPts val="0"/>
              </a:spcAft>
              <a:buClr>
                <a:srgbClr val="0B5394"/>
              </a:buClr>
              <a:buSzPct val="172972"/>
              <a:buFont typeface="Arial"/>
              <a:buChar char="•"/>
            </a:pPr>
            <a:r>
              <a:rPr lang="en" sz="1500" b="0" i="0" u="none" strike="noStrike" cap="none">
                <a:solidFill>
                  <a:srgbClr val="0B5394"/>
                </a:solidFill>
                <a:latin typeface="Calibri"/>
                <a:ea typeface="Calibri"/>
                <a:cs typeface="Calibri"/>
                <a:sym typeface="Calibri"/>
              </a:rPr>
              <a:t>Authorized by state statute.  State board must consider TAP recommendations when considering framework calculations.</a:t>
            </a:r>
            <a:endParaRPr>
              <a:solidFill>
                <a:srgbClr val="0B5394"/>
              </a:solidFill>
            </a:endParaRPr>
          </a:p>
          <a:p>
            <a:pPr marL="457200" marR="130628" lvl="0" indent="-356286" algn="l" rtl="0">
              <a:lnSpc>
                <a:spcPct val="90000"/>
              </a:lnSpc>
              <a:spcBef>
                <a:spcPts val="1000"/>
              </a:spcBef>
              <a:spcAft>
                <a:spcPts val="0"/>
              </a:spcAft>
              <a:buClr>
                <a:srgbClr val="0B5394"/>
              </a:buClr>
              <a:buSzPct val="172972"/>
              <a:buFont typeface="Arial"/>
              <a:buChar char="•"/>
            </a:pPr>
            <a:r>
              <a:rPr lang="en" sz="1500" b="0" i="0" u="none" strike="noStrike" cap="none">
                <a:solidFill>
                  <a:srgbClr val="0B5394"/>
                </a:solidFill>
                <a:latin typeface="Calibri"/>
                <a:ea typeface="Calibri"/>
                <a:cs typeface="Calibri"/>
                <a:sym typeface="Calibri"/>
              </a:rPr>
              <a:t>Website: </a:t>
            </a:r>
            <a:r>
              <a:rPr lang="en" sz="1500" b="0" i="0" u="sng" strike="noStrike" cap="none">
                <a:solidFill>
                  <a:srgbClr val="0B539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https://www.cde.state.co.us/accountability/tap</a:t>
            </a:r>
            <a:r>
              <a:rPr lang="en" sz="1500" b="0" i="0" u="none" strike="noStrike" cap="none">
                <a:solidFill>
                  <a:srgbClr val="0B5394"/>
                </a:solidFill>
                <a:latin typeface="Calibri"/>
                <a:ea typeface="Calibri"/>
                <a:cs typeface="Calibri"/>
                <a:sym typeface="Calibri"/>
              </a:rPr>
              <a:t> </a:t>
            </a:r>
            <a:endParaRPr>
              <a:solidFill>
                <a:srgbClr val="0B539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4"/>
          <p:cNvSpPr txBox="1">
            <a:spLocks noGrp="1"/>
          </p:cNvSpPr>
          <p:nvPr>
            <p:ph type="body" idx="1"/>
          </p:nvPr>
        </p:nvSpPr>
        <p:spPr>
          <a:xfrm>
            <a:off x="519467" y="1133694"/>
            <a:ext cx="7778400" cy="3441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None/>
            </a:pPr>
            <a:r>
              <a:rPr lang="en" sz="2400">
                <a:solidFill>
                  <a:schemeClr val="dk1"/>
                </a:solidFill>
              </a:rPr>
              <a:t>Recommendation:  </a:t>
            </a:r>
            <a:endParaRPr/>
          </a:p>
          <a:p>
            <a:pPr marL="914400" lvl="1" indent="-330200" algn="l" rtl="0">
              <a:lnSpc>
                <a:spcPct val="90000"/>
              </a:lnSpc>
              <a:spcBef>
                <a:spcPts val="500"/>
              </a:spcBef>
              <a:spcAft>
                <a:spcPts val="0"/>
              </a:spcAft>
              <a:buSzPts val="1600"/>
              <a:buChar char="•"/>
            </a:pPr>
            <a:r>
              <a:rPr lang="en" sz="1600">
                <a:solidFill>
                  <a:schemeClr val="dk1"/>
                </a:solidFill>
              </a:rPr>
              <a:t>Postpone inclusion of new indicator and roll out all On Track Growth measures at the same time.  Informational reports could still be shared as available.  </a:t>
            </a:r>
            <a:br>
              <a:rPr lang="en" sz="1600">
                <a:solidFill>
                  <a:schemeClr val="dk1"/>
                </a:solidFill>
              </a:rPr>
            </a:br>
            <a:endParaRPr sz="1600">
              <a:solidFill>
                <a:schemeClr val="dk1"/>
              </a:solidFill>
            </a:endParaRPr>
          </a:p>
          <a:p>
            <a:pPr marL="914400" lvl="1" indent="-330200" algn="l" rtl="0">
              <a:lnSpc>
                <a:spcPct val="90000"/>
              </a:lnSpc>
              <a:spcBef>
                <a:spcPts val="500"/>
              </a:spcBef>
              <a:spcAft>
                <a:spcPts val="0"/>
              </a:spcAft>
              <a:buSzPts val="1600"/>
              <a:buChar char="•"/>
            </a:pPr>
            <a:r>
              <a:rPr lang="en" sz="1600">
                <a:solidFill>
                  <a:schemeClr val="dk1"/>
                </a:solidFill>
              </a:rPr>
              <a:t>If On Track Growth needs to move forward for elementary and middle schools, then something should also be incorporated for districts at the same time. </a:t>
            </a:r>
            <a:endParaRPr sz="1600">
              <a:solidFill>
                <a:schemeClr val="dk1"/>
              </a:solidFill>
            </a:endParaRPr>
          </a:p>
        </p:txBody>
      </p:sp>
      <p:sp>
        <p:nvSpPr>
          <p:cNvPr id="509" name="Google Shape;509;p64"/>
          <p:cNvSpPr txBox="1">
            <a:spLocks noGrp="1"/>
          </p:cNvSpPr>
          <p:nvPr>
            <p:ph type="sldNum" idx="12"/>
          </p:nvPr>
        </p:nvSpPr>
        <p:spPr>
          <a:xfrm>
            <a:off x="180305" y="471962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22</a:t>
            </a:fld>
            <a:endParaRPr/>
          </a:p>
        </p:txBody>
      </p:sp>
      <p:sp>
        <p:nvSpPr>
          <p:cNvPr id="510" name="Google Shape;510;p64"/>
          <p:cNvSpPr txBox="1"/>
          <p:nvPr/>
        </p:nvSpPr>
        <p:spPr>
          <a:xfrm>
            <a:off x="223071" y="260600"/>
            <a:ext cx="6314100" cy="471600"/>
          </a:xfrm>
          <a:prstGeom prst="rect">
            <a:avLst/>
          </a:prstGeom>
          <a:noFill/>
          <a:ln>
            <a:noFill/>
          </a:ln>
        </p:spPr>
        <p:txBody>
          <a:bodyPr spcFirstLastPara="1" wrap="square" lIns="0" tIns="0" rIns="0" bIns="0" anchor="ctr" anchorCtr="0">
            <a:normAutofit fontScale="77500" lnSpcReduction="20000"/>
          </a:bodyPr>
          <a:lstStyle/>
          <a:p>
            <a:pPr marL="0" marR="0" lvl="0" indent="0" algn="l" rtl="0">
              <a:lnSpc>
                <a:spcPct val="90000"/>
              </a:lnSpc>
              <a:spcBef>
                <a:spcPts val="0"/>
              </a:spcBef>
              <a:spcAft>
                <a:spcPts val="0"/>
              </a:spcAft>
              <a:buClr>
                <a:srgbClr val="2F5496"/>
              </a:buClr>
              <a:buSzPct val="92663"/>
              <a:buFont typeface="Aria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TAP Recommendations for Districts</a:t>
            </a:r>
            <a:endParaRPr sz="2800" b="1" i="0" u="none" strike="noStrike" cap="none">
              <a:solidFill>
                <a:schemeClr val="lt1"/>
              </a:solidFill>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sldNum" idx="12"/>
          </p:nvPr>
        </p:nvSpPr>
        <p:spPr>
          <a:xfrm>
            <a:off x="120630" y="47196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23</a:t>
            </a:fld>
            <a:endParaRPr/>
          </a:p>
        </p:txBody>
      </p:sp>
      <p:pic>
        <p:nvPicPr>
          <p:cNvPr id="516" name="Google Shape;516;p65"/>
          <p:cNvPicPr preferRelativeResize="0"/>
          <p:nvPr/>
        </p:nvPicPr>
        <p:blipFill rotWithShape="1">
          <a:blip r:embed="rId3">
            <a:alphaModFix/>
          </a:blip>
          <a:srcRect/>
          <a:stretch/>
        </p:blipFill>
        <p:spPr>
          <a:xfrm>
            <a:off x="895961" y="2507203"/>
            <a:ext cx="2849772" cy="1994840"/>
          </a:xfrm>
          <a:prstGeom prst="rect">
            <a:avLst/>
          </a:prstGeom>
          <a:noFill/>
          <a:ln>
            <a:noFill/>
          </a:ln>
        </p:spPr>
      </p:pic>
      <p:pic>
        <p:nvPicPr>
          <p:cNvPr id="517" name="Google Shape;517;p65"/>
          <p:cNvPicPr preferRelativeResize="0"/>
          <p:nvPr/>
        </p:nvPicPr>
        <p:blipFill rotWithShape="1">
          <a:blip r:embed="rId4">
            <a:alphaModFix/>
          </a:blip>
          <a:srcRect r="4598"/>
          <a:stretch/>
        </p:blipFill>
        <p:spPr>
          <a:xfrm>
            <a:off x="5523500" y="1279300"/>
            <a:ext cx="3620500" cy="3178750"/>
          </a:xfrm>
          <a:prstGeom prst="rect">
            <a:avLst/>
          </a:prstGeom>
          <a:noFill/>
          <a:ln>
            <a:noFill/>
          </a:ln>
        </p:spPr>
      </p:pic>
      <p:sp>
        <p:nvSpPr>
          <p:cNvPr id="518" name="Google Shape;518;p65"/>
          <p:cNvSpPr txBox="1"/>
          <p:nvPr/>
        </p:nvSpPr>
        <p:spPr>
          <a:xfrm>
            <a:off x="261002" y="2464424"/>
            <a:ext cx="985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b="0" i="0" u="none" strike="noStrike" cap="none">
                <a:solidFill>
                  <a:srgbClr val="7F7F7F"/>
                </a:solidFill>
                <a:latin typeface="Calibri"/>
                <a:ea typeface="Calibri"/>
                <a:cs typeface="Calibri"/>
                <a:sym typeface="Calibri"/>
              </a:rPr>
              <a:t>Current</a:t>
            </a:r>
            <a:r>
              <a:rPr lang="en" b="0" i="0" u="none" strike="noStrike" cap="none">
                <a:solidFill>
                  <a:srgbClr val="000000"/>
                </a:solidFill>
                <a:latin typeface="Calibri"/>
                <a:ea typeface="Calibri"/>
                <a:cs typeface="Calibri"/>
                <a:sym typeface="Calibri"/>
              </a:rPr>
              <a:t> </a:t>
            </a:r>
            <a:endParaRPr sz="1000"/>
          </a:p>
        </p:txBody>
      </p:sp>
      <p:sp>
        <p:nvSpPr>
          <p:cNvPr id="519" name="Google Shape;519;p65"/>
          <p:cNvSpPr txBox="1"/>
          <p:nvPr/>
        </p:nvSpPr>
        <p:spPr>
          <a:xfrm>
            <a:off x="300031" y="1097553"/>
            <a:ext cx="4681500" cy="1323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Follow weighting approach for elementary and middle school (i.e., 10% for OTG; 5% from achievement and 5% from growth).</a:t>
            </a:r>
            <a:endParaRPr/>
          </a:p>
          <a:p>
            <a:pPr marL="285750" marR="0" lvl="0" indent="-28575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libri"/>
                <a:ea typeface="Calibri"/>
                <a:cs typeface="Calibri"/>
                <a:sym typeface="Calibri"/>
              </a:rPr>
              <a:t>English Language Proficiency On Track Growth would move into this new performance indicator.</a:t>
            </a:r>
            <a:endParaRPr/>
          </a:p>
        </p:txBody>
      </p:sp>
      <p:sp>
        <p:nvSpPr>
          <p:cNvPr id="520" name="Google Shape;520;p65"/>
          <p:cNvSpPr txBox="1">
            <a:spLocks noGrp="1"/>
          </p:cNvSpPr>
          <p:nvPr>
            <p:ph type="title"/>
          </p:nvPr>
        </p:nvSpPr>
        <p:spPr>
          <a:xfrm>
            <a:off x="244475" y="190500"/>
            <a:ext cx="6083400" cy="567900"/>
          </a:xfrm>
          <a:prstGeom prst="rect">
            <a:avLst/>
          </a:prstGeom>
          <a:noFill/>
          <a:ln>
            <a:noFill/>
          </a:ln>
        </p:spPr>
        <p:txBody>
          <a:bodyPr spcFirstLastPara="1" wrap="square" lIns="0" tIns="0" rIns="0" bIns="0" anchor="ctr" anchorCtr="0">
            <a:normAutofit fontScale="90000"/>
          </a:bodyPr>
          <a:lstStyle/>
          <a:p>
            <a:pPr marL="0" marR="0" lvl="0" indent="0" algn="l" rtl="0">
              <a:lnSpc>
                <a:spcPct val="90000"/>
              </a:lnSpc>
              <a:spcBef>
                <a:spcPts val="0"/>
              </a:spcBef>
              <a:spcAft>
                <a:spcPts val="0"/>
              </a:spcAft>
              <a:buClr>
                <a:srgbClr val="2F5496"/>
              </a:buClr>
              <a:buSzPct val="92663"/>
              <a:buFont typeface="Arial"/>
              <a:buNone/>
            </a:pPr>
            <a:r>
              <a:rPr lang="en" sz="2800" b="1" i="0" u="none" strike="noStrike" cap="none">
                <a:solidFill>
                  <a:schemeClr val="lt1"/>
                </a:solidFill>
                <a:latin typeface="Rockwell"/>
                <a:ea typeface="Rockwell"/>
                <a:cs typeface="Rockwell"/>
                <a:sym typeface="Rockwell"/>
              </a:rPr>
              <a:t>On Track Growth</a:t>
            </a:r>
            <a:r>
              <a:rPr lang="en" sz="2800" b="0" i="0" u="none" strike="noStrike" cap="none">
                <a:solidFill>
                  <a:schemeClr val="lt1"/>
                </a:solidFill>
                <a:latin typeface="Arial"/>
                <a:ea typeface="Arial"/>
                <a:cs typeface="Arial"/>
                <a:sym typeface="Arial"/>
              </a:rPr>
              <a:t>| Proposal for District Weighting</a:t>
            </a:r>
            <a:endParaRPr sz="2800" b="1" i="0" u="none" strike="noStrike" cap="none">
              <a:solidFill>
                <a:schemeClr val="lt1"/>
              </a:solidFill>
              <a:latin typeface="Rockwell"/>
              <a:ea typeface="Rockwell"/>
              <a:cs typeface="Rockwell"/>
              <a:sym typeface="Rockwell"/>
            </a:endParaRPr>
          </a:p>
        </p:txBody>
      </p:sp>
      <p:sp>
        <p:nvSpPr>
          <p:cNvPr id="521" name="Google Shape;521;p65"/>
          <p:cNvSpPr/>
          <p:nvPr/>
        </p:nvSpPr>
        <p:spPr>
          <a:xfrm>
            <a:off x="4299045" y="3462872"/>
            <a:ext cx="955200" cy="261300"/>
          </a:xfrm>
          <a:prstGeom prst="rightArrow">
            <a:avLst>
              <a:gd name="adj1" fmla="val 50000"/>
              <a:gd name="adj2" fmla="val 50000"/>
            </a:avLst>
          </a:prstGeom>
          <a:solidFill>
            <a:srgbClr val="7F7F7F"/>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6"/>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b="1"/>
              <a:t>On Track Growth</a:t>
            </a:r>
            <a:r>
              <a:rPr lang="en">
                <a:latin typeface="Arial"/>
                <a:ea typeface="Arial"/>
                <a:cs typeface="Arial"/>
                <a:sym typeface="Arial"/>
              </a:rPr>
              <a:t>| </a:t>
            </a:r>
            <a:r>
              <a:rPr lang="en"/>
              <a:t>Discussion with the AWG</a:t>
            </a:r>
            <a:endParaRPr/>
          </a:p>
        </p:txBody>
      </p:sp>
      <p:sp>
        <p:nvSpPr>
          <p:cNvPr id="527" name="Google Shape;527;p66"/>
          <p:cNvSpPr txBox="1">
            <a:spLocks noGrp="1"/>
          </p:cNvSpPr>
          <p:nvPr>
            <p:ph type="body" idx="1"/>
          </p:nvPr>
        </p:nvSpPr>
        <p:spPr>
          <a:xfrm>
            <a:off x="628650" y="1097276"/>
            <a:ext cx="7886700" cy="3376800"/>
          </a:xfrm>
          <a:prstGeom prst="rect">
            <a:avLst/>
          </a:prstGeom>
          <a:noFill/>
          <a:ln>
            <a:noFill/>
          </a:ln>
        </p:spPr>
        <p:txBody>
          <a:bodyPr spcFirstLastPara="1" wrap="square" lIns="0" tIns="0" rIns="0" bIns="45700" anchor="t" anchorCtr="0">
            <a:normAutofit lnSpcReduction="20000"/>
          </a:bodyPr>
          <a:lstStyle/>
          <a:p>
            <a:pPr marL="0" lvl="0" indent="0" algn="l" rtl="0">
              <a:lnSpc>
                <a:spcPct val="90000"/>
              </a:lnSpc>
              <a:spcBef>
                <a:spcPts val="1000"/>
              </a:spcBef>
              <a:spcAft>
                <a:spcPts val="0"/>
              </a:spcAft>
              <a:buNone/>
            </a:pPr>
            <a:r>
              <a:rPr lang="en"/>
              <a:t>Group Discussion (unmute or use the chat):</a:t>
            </a:r>
            <a:endParaRPr/>
          </a:p>
          <a:p>
            <a:pPr marL="457200" lvl="0" indent="-381000" algn="l" rtl="0">
              <a:lnSpc>
                <a:spcPct val="90000"/>
              </a:lnSpc>
              <a:spcBef>
                <a:spcPts val="1000"/>
              </a:spcBef>
              <a:spcAft>
                <a:spcPts val="0"/>
              </a:spcAft>
              <a:buClr>
                <a:schemeClr val="dk1"/>
              </a:buClr>
              <a:buSzPts val="2400"/>
              <a:buChar char="•"/>
            </a:pPr>
            <a:r>
              <a:rPr lang="en"/>
              <a:t>What additional questions do you have about the on track growth measure?</a:t>
            </a:r>
            <a:endParaRPr/>
          </a:p>
          <a:p>
            <a:pPr marL="457200" lvl="0" indent="-381000" algn="l" rtl="0">
              <a:lnSpc>
                <a:spcPct val="90000"/>
              </a:lnSpc>
              <a:spcBef>
                <a:spcPts val="1000"/>
              </a:spcBef>
              <a:spcAft>
                <a:spcPts val="0"/>
              </a:spcAft>
              <a:buClr>
                <a:schemeClr val="dk1"/>
              </a:buClr>
              <a:buSzPts val="2400"/>
              <a:buChar char="•"/>
            </a:pPr>
            <a:r>
              <a:rPr lang="en"/>
              <a:t>The TAP provided their recommendation from a technical standpoint.  What can the AWG add to the conversation with the state board?  What do you want them to hear?</a:t>
            </a:r>
            <a:endParaRPr/>
          </a:p>
          <a:p>
            <a:pPr marL="457200" lvl="0" indent="-381000" algn="l" rtl="0">
              <a:lnSpc>
                <a:spcPct val="90000"/>
              </a:lnSpc>
              <a:spcBef>
                <a:spcPts val="1000"/>
              </a:spcBef>
              <a:spcAft>
                <a:spcPts val="0"/>
              </a:spcAft>
              <a:buClr>
                <a:schemeClr val="dk1"/>
              </a:buClr>
              <a:buSzPts val="2400"/>
              <a:buChar char="•"/>
            </a:pPr>
            <a:r>
              <a:rPr lang="en"/>
              <a:t>If the state board moves forward with adding these measures, what do you recommend CDE think about in managing the change process?  What will the field need?</a:t>
            </a:r>
            <a:br>
              <a:rPr lang="en"/>
            </a:br>
            <a:endParaRPr/>
          </a:p>
          <a:p>
            <a:pPr marL="0" lvl="0" indent="0" algn="l" rtl="0">
              <a:lnSpc>
                <a:spcPct val="90000"/>
              </a:lnSpc>
              <a:spcBef>
                <a:spcPts val="1000"/>
              </a:spcBef>
              <a:spcAft>
                <a:spcPts val="0"/>
              </a:spcAft>
              <a:buNone/>
            </a:pPr>
            <a:r>
              <a:rPr lang="en"/>
              <a:t>Individual Reflections (benefits, considerations, notes/requests in the </a:t>
            </a:r>
            <a:r>
              <a:rPr lang="en" b="1">
                <a:solidFill>
                  <a:srgbClr val="4372C3"/>
                </a:solidFill>
              </a:rPr>
              <a:t>blue </a:t>
            </a:r>
            <a:r>
              <a:rPr lang="en"/>
              <a:t>columns)</a:t>
            </a:r>
            <a:endParaRPr/>
          </a:p>
          <a:p>
            <a:pPr marL="457200" lvl="0" indent="-342900" algn="l" rtl="0">
              <a:spcBef>
                <a:spcPts val="800"/>
              </a:spcBef>
              <a:spcAft>
                <a:spcPts val="0"/>
              </a:spcAft>
              <a:buSzPts val="1800"/>
              <a:buChar char="•"/>
            </a:pPr>
            <a:r>
              <a:rPr lang="en" u="sng">
                <a:solidFill>
                  <a:schemeClr val="hlink"/>
                </a:solidFill>
                <a:hlinkClick r:id="rId3"/>
              </a:rPr>
              <a:t>https://docs.google.com/spreadsheets/d/10J4ypPNbrcsH22rkmvtgMtkXapUV99tF9K-kdQabyAk/edit#gid=0</a:t>
            </a:r>
            <a:r>
              <a:rPr lang="en"/>
              <a:t> </a:t>
            </a:r>
            <a:endParaRPr/>
          </a:p>
        </p:txBody>
      </p:sp>
      <p:sp>
        <p:nvSpPr>
          <p:cNvPr id="528" name="Google Shape;528;p66"/>
          <p:cNvSpPr txBox="1">
            <a:spLocks noGrp="1"/>
          </p:cNvSpPr>
          <p:nvPr>
            <p:ph type="sldNum" idx="12"/>
          </p:nvPr>
        </p:nvSpPr>
        <p:spPr>
          <a:xfrm>
            <a:off x="132030" y="47730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Summary of Potential Changes within Performance Frameworks</a:t>
            </a:r>
            <a:endParaRPr/>
          </a:p>
        </p:txBody>
      </p:sp>
      <p:graphicFrame>
        <p:nvGraphicFramePr>
          <p:cNvPr id="534" name="Google Shape;534;p67"/>
          <p:cNvGraphicFramePr/>
          <p:nvPr/>
        </p:nvGraphicFramePr>
        <p:xfrm>
          <a:off x="245193" y="1187898"/>
          <a:ext cx="3000000" cy="3000000"/>
        </p:xfrm>
        <a:graphic>
          <a:graphicData uri="http://schemas.openxmlformats.org/drawingml/2006/table">
            <a:tbl>
              <a:tblPr firstRow="1" bandRow="1">
                <a:noFill/>
                <a:tableStyleId>{0B78A6C3-2495-449F-A7D4-E225D86DE2A6}</a:tableStyleId>
              </a:tblPr>
              <a:tblGrid>
                <a:gridCol w="2685725">
                  <a:extLst>
                    <a:ext uri="{9D8B030D-6E8A-4147-A177-3AD203B41FA5}">
                      <a16:colId xmlns:a16="http://schemas.microsoft.com/office/drawing/2014/main" val="20000"/>
                    </a:ext>
                  </a:extLst>
                </a:gridCol>
                <a:gridCol w="1839400">
                  <a:extLst>
                    <a:ext uri="{9D8B030D-6E8A-4147-A177-3AD203B41FA5}">
                      <a16:colId xmlns:a16="http://schemas.microsoft.com/office/drawing/2014/main" val="20001"/>
                    </a:ext>
                  </a:extLst>
                </a:gridCol>
                <a:gridCol w="1288975">
                  <a:extLst>
                    <a:ext uri="{9D8B030D-6E8A-4147-A177-3AD203B41FA5}">
                      <a16:colId xmlns:a16="http://schemas.microsoft.com/office/drawing/2014/main" val="20002"/>
                    </a:ext>
                  </a:extLst>
                </a:gridCol>
                <a:gridCol w="1355075">
                  <a:extLst>
                    <a:ext uri="{9D8B030D-6E8A-4147-A177-3AD203B41FA5}">
                      <a16:colId xmlns:a16="http://schemas.microsoft.com/office/drawing/2014/main" val="20003"/>
                    </a:ext>
                  </a:extLst>
                </a:gridCol>
                <a:gridCol w="1338350">
                  <a:extLst>
                    <a:ext uri="{9D8B030D-6E8A-4147-A177-3AD203B41FA5}">
                      <a16:colId xmlns:a16="http://schemas.microsoft.com/office/drawing/2014/main" val="20004"/>
                    </a:ext>
                  </a:extLst>
                </a:gridCol>
              </a:tblGrid>
              <a:tr h="408000">
                <a:tc>
                  <a:txBody>
                    <a:bodyPr/>
                    <a:lstStyle/>
                    <a:p>
                      <a:pPr marL="0" marR="0" lvl="0" indent="0" algn="ctr" rtl="0">
                        <a:lnSpc>
                          <a:spcPct val="100000"/>
                        </a:lnSpc>
                        <a:spcBef>
                          <a:spcPts val="0"/>
                        </a:spcBef>
                        <a:spcAft>
                          <a:spcPts val="0"/>
                        </a:spcAft>
                        <a:buNone/>
                      </a:pPr>
                      <a:r>
                        <a:rPr lang="en" sz="1100" u="none" strike="noStrike" cap="none"/>
                        <a:t>Performance Framework Indicators</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Summary of Changes</a:t>
                      </a:r>
                      <a:endParaRPr sz="1100" u="none" strike="noStrike" cap="none"/>
                    </a:p>
                  </a:txBody>
                  <a:tcPr marL="91450" marR="91450" marT="34300" marB="34300"/>
                </a:tc>
                <a:tc>
                  <a:txBody>
                    <a:bodyPr/>
                    <a:lstStyle/>
                    <a:p>
                      <a:pPr marL="0" marR="0" lvl="0" indent="0" algn="ctr" rtl="0">
                        <a:lnSpc>
                          <a:spcPct val="100000"/>
                        </a:lnSpc>
                        <a:spcBef>
                          <a:spcPts val="0"/>
                        </a:spcBef>
                        <a:spcAft>
                          <a:spcPts val="0"/>
                        </a:spcAft>
                        <a:buNone/>
                      </a:pPr>
                      <a:r>
                        <a:rPr lang="en" sz="900" u="none" strike="noStrike" cap="none"/>
                        <a:t>Elementary &amp; Middle School</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High School</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District</a:t>
                      </a:r>
                      <a:endParaRPr sz="1100"/>
                    </a:p>
                  </a:txBody>
                  <a:tcPr marL="91450" marR="91450" marT="34300" marB="34300"/>
                </a:tc>
                <a:extLst>
                  <a:ext uri="{0D108BD9-81ED-4DB2-BD59-A6C34878D82A}">
                    <a16:rowId xmlns:a16="http://schemas.microsoft.com/office/drawing/2014/main" val="10000"/>
                  </a:ext>
                </a:extLst>
              </a:tr>
              <a:tr h="528000">
                <a:tc>
                  <a:txBody>
                    <a:bodyPr/>
                    <a:lstStyle/>
                    <a:p>
                      <a:pPr marL="0" marR="0" lvl="0" indent="0" algn="l" rtl="0">
                        <a:lnSpc>
                          <a:spcPct val="100000"/>
                        </a:lnSpc>
                        <a:spcBef>
                          <a:spcPts val="0"/>
                        </a:spcBef>
                        <a:spcAft>
                          <a:spcPts val="0"/>
                        </a:spcAft>
                        <a:buClr>
                          <a:srgbClr val="000000"/>
                        </a:buClr>
                        <a:buSzPts val="1100"/>
                        <a:buFont typeface="Arial"/>
                        <a:buNone/>
                      </a:pPr>
                      <a:r>
                        <a:rPr lang="en" sz="1100" i="0" u="none" strike="noStrike" cap="none"/>
                        <a:t>Academic Achievement: </a:t>
                      </a:r>
                      <a:endParaRPr sz="1100"/>
                    </a:p>
                    <a:p>
                      <a:pPr marL="0" marR="0" lvl="0" indent="0" algn="l" rtl="0">
                        <a:lnSpc>
                          <a:spcPct val="100000"/>
                        </a:lnSpc>
                        <a:spcBef>
                          <a:spcPts val="0"/>
                        </a:spcBef>
                        <a:spcAft>
                          <a:spcPts val="0"/>
                        </a:spcAft>
                        <a:buClr>
                          <a:srgbClr val="000000"/>
                        </a:buClr>
                        <a:buSzPts val="1100"/>
                        <a:buFont typeface="Arial"/>
                        <a:buNone/>
                      </a:pPr>
                      <a:r>
                        <a:rPr lang="en" sz="1100" i="0" u="none" strike="noStrike" cap="none"/>
                        <a:t>Re-introduction of Science Achievement and Participation</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New sub-indicator</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rgbClr val="FF0000"/>
                          </a:solidFill>
                        </a:rPr>
                        <a:t>✔</a:t>
                      </a:r>
                      <a:endParaRPr sz="1100" u="none" strike="noStrike" cap="none">
                        <a:solidFill>
                          <a:srgbClr val="FF0000"/>
                        </a:solidFill>
                      </a:endParaRPr>
                    </a:p>
                  </a:txBody>
                  <a:tcPr marL="91450" marR="91450" marT="34300" marB="34300"/>
                </a:tc>
                <a:extLst>
                  <a:ext uri="{0D108BD9-81ED-4DB2-BD59-A6C34878D82A}">
                    <a16:rowId xmlns:a16="http://schemas.microsoft.com/office/drawing/2014/main" val="10001"/>
                  </a:ext>
                </a:extLst>
              </a:tr>
              <a:tr h="292025">
                <a:tc>
                  <a:txBody>
                    <a:bodyPr/>
                    <a:lstStyle/>
                    <a:p>
                      <a:pPr marL="0" marR="0" lvl="0" indent="0" algn="l" rtl="0">
                        <a:lnSpc>
                          <a:spcPct val="100000"/>
                        </a:lnSpc>
                        <a:spcBef>
                          <a:spcPts val="0"/>
                        </a:spcBef>
                        <a:spcAft>
                          <a:spcPts val="0"/>
                        </a:spcAft>
                        <a:buNone/>
                      </a:pPr>
                      <a:r>
                        <a:rPr lang="en" sz="1100" i="0" u="none" strike="noStrike" cap="none"/>
                        <a:t>Growth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t>No Changes</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extLst>
                  <a:ext uri="{0D108BD9-81ED-4DB2-BD59-A6C34878D82A}">
                    <a16:rowId xmlns:a16="http://schemas.microsoft.com/office/drawing/2014/main" val="10002"/>
                  </a:ext>
                </a:extLst>
              </a:tr>
              <a:tr h="432000">
                <a:tc>
                  <a:txBody>
                    <a:bodyPr/>
                    <a:lstStyle/>
                    <a:p>
                      <a:pPr marL="0" marR="0" lvl="0" indent="0" algn="l" rtl="0">
                        <a:lnSpc>
                          <a:spcPct val="100000"/>
                        </a:lnSpc>
                        <a:spcBef>
                          <a:spcPts val="0"/>
                        </a:spcBef>
                        <a:spcAft>
                          <a:spcPts val="0"/>
                        </a:spcAft>
                        <a:buNone/>
                      </a:pPr>
                      <a:r>
                        <a:rPr lang="en" sz="1100" i="0" u="none" strike="noStrike" cap="none">
                          <a:solidFill>
                            <a:schemeClr val="dk1"/>
                          </a:solidFill>
                        </a:rPr>
                        <a:t>On Track Growth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New indicator</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rgbClr val="FF0000"/>
                          </a:solidFill>
                        </a:rPr>
                        <a:t>✔</a:t>
                      </a:r>
                      <a:endParaRPr sz="1100" u="none" strike="noStrike" cap="none">
                        <a:solidFill>
                          <a:srgbClr val="FF0000"/>
                        </a:solidFill>
                      </a:endParaRPr>
                    </a:p>
                    <a:p>
                      <a:pPr marL="0" marR="0" lvl="0" indent="0" algn="ctr" rtl="0">
                        <a:lnSpc>
                          <a:spcPct val="100000"/>
                        </a:lnSpc>
                        <a:spcBef>
                          <a:spcPts val="0"/>
                        </a:spcBef>
                        <a:spcAft>
                          <a:spcPts val="0"/>
                        </a:spcAft>
                        <a:buNone/>
                      </a:pP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800" u="none" strike="noStrike" cap="none">
                          <a:solidFill>
                            <a:srgbClr val="FF0000"/>
                          </a:solidFil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3"/>
                  </a:ext>
                </a:extLst>
              </a:tr>
              <a:tr h="432000">
                <a:tc>
                  <a:txBody>
                    <a:bodyPr/>
                    <a:lstStyle/>
                    <a:p>
                      <a:pPr marL="0" marR="0" lvl="0" indent="0" algn="l" rtl="0">
                        <a:lnSpc>
                          <a:spcPct val="100000"/>
                        </a:lnSpc>
                        <a:spcBef>
                          <a:spcPts val="0"/>
                        </a:spcBef>
                        <a:spcAft>
                          <a:spcPts val="0"/>
                        </a:spcAft>
                        <a:buNone/>
                      </a:pPr>
                      <a:r>
                        <a:rPr lang="en" sz="1100" i="0" u="none" strike="noStrike" cap="none"/>
                        <a:t>PWR:  Higher Bar for English Language Arts and Math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100" u="none" strike="noStrike" cap="none">
                          <a:solidFill>
                            <a:srgbClr val="FF0000"/>
                          </a:solidFill>
                        </a:rPr>
                        <a:t>Add as a new sub-indicator within PWR</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chemeClr val="dk1"/>
                          </a:solidFill>
                        </a:rPr>
                        <a:t>-</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Arial"/>
                          <a:ea typeface="Arial"/>
                          <a:cs typeface="Arial"/>
                          <a:sym typeface="Aria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4"/>
                  </a:ext>
                </a:extLst>
              </a:tr>
              <a:tr h="576000">
                <a:tc>
                  <a:txBody>
                    <a:bodyPr/>
                    <a:lstStyle/>
                    <a:p>
                      <a:pPr marL="0" marR="0" lvl="0" indent="0" algn="l" rtl="0">
                        <a:lnSpc>
                          <a:spcPct val="100000"/>
                        </a:lnSpc>
                        <a:spcBef>
                          <a:spcPts val="0"/>
                        </a:spcBef>
                        <a:spcAft>
                          <a:spcPts val="0"/>
                        </a:spcAft>
                        <a:buNone/>
                      </a:pPr>
                      <a:r>
                        <a:rPr lang="en" sz="1100" i="0" u="none" strike="noStrike" cap="none"/>
                        <a:t>PWR:  Higher Bar for Other Courses</a:t>
                      </a:r>
                      <a:endParaRPr sz="1100"/>
                    </a:p>
                  </a:txBody>
                  <a:tcPr marL="91450" marR="91450" marT="34300" marB="34300"/>
                </a:tc>
                <a:tc>
                  <a:txBody>
                    <a:bodyPr/>
                    <a:lstStyle/>
                    <a:p>
                      <a:pPr marL="0" marR="0" lvl="0" indent="0" algn="l" rtl="0">
                        <a:lnSpc>
                          <a:spcPct val="100000"/>
                        </a:lnSpc>
                        <a:spcBef>
                          <a:spcPts val="0"/>
                        </a:spcBef>
                        <a:spcAft>
                          <a:spcPts val="0"/>
                        </a:spcAft>
                        <a:buClr>
                          <a:srgbClr val="FF0000"/>
                        </a:buClr>
                        <a:buSzPts val="1100"/>
                        <a:buFont typeface="Arial"/>
                        <a:buNone/>
                      </a:pPr>
                      <a:r>
                        <a:rPr lang="en" sz="1100" u="none" strike="noStrike" cap="none">
                          <a:solidFill>
                            <a:srgbClr val="FF0000"/>
                          </a:solidFill>
                        </a:rPr>
                        <a:t>Add as a new sub-indicator within PWR</a:t>
                      </a:r>
                      <a:endParaRPr sz="1100" u="none" strike="noStrike" cap="none">
                        <a:solidFill>
                          <a:srgbClr val="FF0000"/>
                        </a:solidFill>
                      </a:endParaRPr>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solidFill>
                            <a:schemeClr val="dk1"/>
                          </a:solidFill>
                        </a:rPr>
                        <a:t>-</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FF0000"/>
                          </a:solidFill>
                          <a:latin typeface="Arial"/>
                          <a:ea typeface="Arial"/>
                          <a:cs typeface="Arial"/>
                          <a:sym typeface="Arial"/>
                        </a:rPr>
                        <a:t>More discussion needed</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a:solidFill>
                            <a:srgbClr val="FF0000"/>
                          </a:solidFill>
                        </a:rPr>
                        <a:t>More discussion needed</a:t>
                      </a:r>
                      <a:endParaRPr sz="1100"/>
                    </a:p>
                  </a:txBody>
                  <a:tcPr marL="91450" marR="91450" marT="34300" marB="34300"/>
                </a:tc>
                <a:extLst>
                  <a:ext uri="{0D108BD9-81ED-4DB2-BD59-A6C34878D82A}">
                    <a16:rowId xmlns:a16="http://schemas.microsoft.com/office/drawing/2014/main" val="10005"/>
                  </a:ext>
                </a:extLst>
              </a:tr>
            </a:tbl>
          </a:graphicData>
        </a:graphic>
      </p:graphicFrame>
      <p:sp>
        <p:nvSpPr>
          <p:cNvPr id="535" name="Google Shape;535;p67"/>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
        <p:nvSpPr>
          <p:cNvPr id="536" name="Google Shape;536;p67"/>
          <p:cNvSpPr txBox="1"/>
          <p:nvPr/>
        </p:nvSpPr>
        <p:spPr>
          <a:xfrm>
            <a:off x="223071" y="3990552"/>
            <a:ext cx="5324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PWR = Postsecondary &amp; Workforce Readiness</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AP = Advanced Placement</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CE = Concurrent Enrollment</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IB = International Baccalaureate</a:t>
            </a:r>
            <a:endParaRPr/>
          </a:p>
          <a:p>
            <a:pPr marL="0" marR="0" lvl="0" indent="0" algn="l" rtl="0">
              <a:lnSpc>
                <a:spcPct val="100000"/>
              </a:lnSpc>
              <a:spcBef>
                <a:spcPts val="0"/>
              </a:spcBef>
              <a:spcAft>
                <a:spcPts val="0"/>
              </a:spcAft>
              <a:buNone/>
            </a:pPr>
            <a:r>
              <a:rPr lang="en" sz="1000" b="0" i="0" u="none" strike="noStrike" cap="none">
                <a:solidFill>
                  <a:srgbClr val="A5A5A5"/>
                </a:solidFill>
                <a:latin typeface="Arial"/>
                <a:ea typeface="Arial"/>
                <a:cs typeface="Arial"/>
                <a:sym typeface="Arial"/>
              </a:rPr>
              <a:t>CCR = College and Career Readiness</a:t>
            </a:r>
            <a:endParaRPr/>
          </a:p>
          <a:p>
            <a:pPr marL="0" marR="0" lvl="0" indent="0" algn="l" rtl="0">
              <a:lnSpc>
                <a:spcPct val="100000"/>
              </a:lnSpc>
              <a:spcBef>
                <a:spcPts val="0"/>
              </a:spcBef>
              <a:spcAft>
                <a:spcPts val="0"/>
              </a:spcAft>
              <a:buNone/>
            </a:pPr>
            <a:endParaRPr sz="1000" b="0" i="0" u="none" strike="noStrike" cap="none">
              <a:solidFill>
                <a:srgbClr val="A5A5A5"/>
              </a:solidFill>
              <a:latin typeface="Arial"/>
              <a:ea typeface="Arial"/>
              <a:cs typeface="Arial"/>
              <a:sym typeface="Arial"/>
            </a:endParaRPr>
          </a:p>
        </p:txBody>
      </p:sp>
      <p:sp>
        <p:nvSpPr>
          <p:cNvPr id="537" name="Google Shape;537;p67"/>
          <p:cNvSpPr/>
          <p:nvPr/>
        </p:nvSpPr>
        <p:spPr>
          <a:xfrm>
            <a:off x="6059277" y="2866663"/>
            <a:ext cx="2693400" cy="1009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aphicFrame>
        <p:nvGraphicFramePr>
          <p:cNvPr id="542" name="Google Shape;542;p68"/>
          <p:cNvGraphicFramePr/>
          <p:nvPr/>
        </p:nvGraphicFramePr>
        <p:xfrm>
          <a:off x="0" y="0"/>
          <a:ext cx="3000000" cy="3000000"/>
        </p:xfrm>
        <a:graphic>
          <a:graphicData uri="http://schemas.openxmlformats.org/drawingml/2006/table">
            <a:tbl>
              <a:tblPr firstRow="1" bandRow="1">
                <a:noFill/>
                <a:tableStyleId>{C9D40E40-9E10-4F3F-B3A3-346C43D1FA62}</a:tableStyleId>
              </a:tblPr>
              <a:tblGrid>
                <a:gridCol w="1114425">
                  <a:extLst>
                    <a:ext uri="{9D8B030D-6E8A-4147-A177-3AD203B41FA5}">
                      <a16:colId xmlns:a16="http://schemas.microsoft.com/office/drawing/2014/main" val="20000"/>
                    </a:ext>
                  </a:extLst>
                </a:gridCol>
              </a:tblGrid>
              <a:tr h="278150">
                <a:tc>
                  <a:txBody>
                    <a:bodyPr/>
                    <a:lstStyle/>
                    <a:p>
                      <a:pPr marL="0" marR="0" lvl="0" indent="0" algn="ctr" rtl="0">
                        <a:lnSpc>
                          <a:spcPct val="100000"/>
                        </a:lnSpc>
                        <a:spcBef>
                          <a:spcPts val="0"/>
                        </a:spcBef>
                        <a:spcAft>
                          <a:spcPts val="0"/>
                        </a:spcAft>
                        <a:buNone/>
                      </a:pPr>
                      <a:r>
                        <a:rPr lang="en" sz="1100" u="none" strike="noStrike" cap="none">
                          <a:solidFill>
                            <a:schemeClr val="lt1"/>
                          </a:solidFill>
                        </a:rPr>
                        <a:t>New Measures</a:t>
                      </a:r>
                      <a:endParaRPr sz="1100"/>
                    </a:p>
                  </a:txBody>
                  <a:tcPr marL="91450" marR="91450" marT="34300" marB="34300">
                    <a:solidFill>
                      <a:srgbClr val="262626"/>
                    </a:solidFill>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None/>
                      </a:pPr>
                      <a:r>
                        <a:rPr lang="en" sz="800" u="none" strike="noStrike" cap="none"/>
                        <a:t>On Track Growth</a:t>
                      </a:r>
                      <a:endParaRPr sz="1100"/>
                    </a:p>
                  </a:txBody>
                  <a:tcPr marL="91450" marR="91450" marT="34300" marB="34300">
                    <a:solidFill>
                      <a:srgbClr val="D8D8D8"/>
                    </a:solidFill>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None/>
                      </a:pPr>
                      <a:r>
                        <a:rPr lang="en" sz="800" u="none" strike="noStrike" cap="none"/>
                        <a:t>PWR:  Higher Bar for ELA &amp; Math</a:t>
                      </a:r>
                      <a:endParaRPr sz="1100"/>
                    </a:p>
                  </a:txBody>
                  <a:tcPr marL="91450" marR="91450" marT="34300" marB="34300">
                    <a:solidFill>
                      <a:srgbClr val="FEE599"/>
                    </a:solidFill>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None/>
                      </a:pPr>
                      <a:r>
                        <a:rPr lang="en" sz="800" u="none" strike="noStrike" cap="none"/>
                        <a:t>PWR:  Higher Bar for Other Courses</a:t>
                      </a:r>
                      <a:endParaRPr sz="1100"/>
                    </a:p>
                  </a:txBody>
                  <a:tcPr marL="91450" marR="91450" marT="34300" marB="34300">
                    <a:solidFill>
                      <a:srgbClr val="FEE599"/>
                    </a:solidFill>
                  </a:tcPr>
                </a:tc>
                <a:extLst>
                  <a:ext uri="{0D108BD9-81ED-4DB2-BD59-A6C34878D82A}">
                    <a16:rowId xmlns:a16="http://schemas.microsoft.com/office/drawing/2014/main" val="10003"/>
                  </a:ext>
                </a:extLst>
              </a:tr>
            </a:tbl>
          </a:graphicData>
        </a:graphic>
      </p:graphicFrame>
      <p:sp>
        <p:nvSpPr>
          <p:cNvPr id="543" name="Google Shape;543;p68"/>
          <p:cNvSpPr txBox="1">
            <a:spLocks noGrp="1"/>
          </p:cNvSpPr>
          <p:nvPr>
            <p:ph type="ctrTitle"/>
          </p:nvPr>
        </p:nvSpPr>
        <p:spPr>
          <a:xfrm>
            <a:off x="354475" y="205612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New Higher Bar Sub Indicators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9"/>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sz="2400" b="1">
                <a:solidFill>
                  <a:schemeClr val="lt1"/>
                </a:solidFill>
              </a:rPr>
              <a:t>PWR Indicator </a:t>
            </a:r>
            <a:r>
              <a:rPr lang="en" sz="2400" b="1">
                <a:solidFill>
                  <a:schemeClr val="lt1"/>
                </a:solidFill>
                <a:latin typeface="Arial"/>
                <a:ea typeface="Arial"/>
                <a:cs typeface="Arial"/>
                <a:sym typeface="Arial"/>
              </a:rPr>
              <a:t>|</a:t>
            </a:r>
            <a:r>
              <a:rPr lang="en" sz="2400">
                <a:solidFill>
                  <a:schemeClr val="lt1"/>
                </a:solidFill>
                <a:latin typeface="Arial"/>
                <a:ea typeface="Arial"/>
                <a:cs typeface="Arial"/>
                <a:sym typeface="Arial"/>
              </a:rPr>
              <a:t> Current Framework</a:t>
            </a:r>
            <a:endParaRPr sz="2400"/>
          </a:p>
        </p:txBody>
      </p:sp>
      <p:sp>
        <p:nvSpPr>
          <p:cNvPr id="549" name="Google Shape;549;p69"/>
          <p:cNvSpPr txBox="1">
            <a:spLocks noGrp="1"/>
          </p:cNvSpPr>
          <p:nvPr>
            <p:ph type="body" idx="1"/>
          </p:nvPr>
        </p:nvSpPr>
        <p:spPr>
          <a:xfrm>
            <a:off x="628650" y="1097280"/>
            <a:ext cx="4821600" cy="3480600"/>
          </a:xfrm>
          <a:prstGeom prst="rect">
            <a:avLst/>
          </a:prstGeom>
          <a:noFill/>
          <a:ln>
            <a:noFill/>
          </a:ln>
        </p:spPr>
        <p:txBody>
          <a:bodyPr spcFirstLastPara="1" wrap="square" lIns="0" tIns="0" rIns="0" bIns="0" anchor="t" anchorCtr="0">
            <a:normAutofit lnSpcReduction="10000"/>
          </a:bodyPr>
          <a:lstStyle/>
          <a:p>
            <a:pPr marL="457200" lvl="0" indent="-381000" algn="l" rtl="0">
              <a:lnSpc>
                <a:spcPct val="90000"/>
              </a:lnSpc>
              <a:spcBef>
                <a:spcPts val="1000"/>
              </a:spcBef>
              <a:spcAft>
                <a:spcPts val="0"/>
              </a:spcAft>
              <a:buClr>
                <a:schemeClr val="dk1"/>
              </a:buClr>
              <a:buSzPts val="2400"/>
              <a:buChar char="•"/>
            </a:pPr>
            <a:r>
              <a:rPr lang="en"/>
              <a:t>Only available for high schools and districts</a:t>
            </a:r>
            <a:br>
              <a:rPr lang="en"/>
            </a:br>
            <a:endParaRPr/>
          </a:p>
          <a:p>
            <a:pPr marL="457200" lvl="0" indent="-381000" algn="l" rtl="0">
              <a:lnSpc>
                <a:spcPct val="90000"/>
              </a:lnSpc>
              <a:spcBef>
                <a:spcPts val="1000"/>
              </a:spcBef>
              <a:spcAft>
                <a:spcPts val="0"/>
              </a:spcAft>
              <a:buClr>
                <a:schemeClr val="dk1"/>
              </a:buClr>
              <a:buSzPts val="2400"/>
              <a:buChar char="•"/>
            </a:pPr>
            <a:r>
              <a:rPr lang="en"/>
              <a:t>Contributes </a:t>
            </a:r>
            <a:r>
              <a:rPr lang="en" b="1"/>
              <a:t>30% of the points</a:t>
            </a:r>
            <a:r>
              <a:rPr lang="en"/>
              <a:t> in determining overall high school or district plan types</a:t>
            </a:r>
            <a:br>
              <a:rPr lang="en"/>
            </a:br>
            <a:endParaRPr/>
          </a:p>
          <a:p>
            <a:pPr marL="457200" lvl="0" indent="-381000" algn="l" rtl="0">
              <a:lnSpc>
                <a:spcPct val="90000"/>
              </a:lnSpc>
              <a:spcBef>
                <a:spcPts val="1000"/>
              </a:spcBef>
              <a:spcAft>
                <a:spcPts val="0"/>
              </a:spcAft>
              <a:buClr>
                <a:schemeClr val="dk1"/>
              </a:buClr>
              <a:buSzPts val="2400"/>
              <a:buChar char="•"/>
            </a:pPr>
            <a:r>
              <a:rPr lang="en"/>
              <a:t>Currently consists of five sub-indicators:</a:t>
            </a:r>
            <a:endParaRPr/>
          </a:p>
          <a:p>
            <a:pPr marL="914400" lvl="1" indent="-355600" algn="l" rtl="0">
              <a:lnSpc>
                <a:spcPct val="90000"/>
              </a:lnSpc>
              <a:spcBef>
                <a:spcPts val="500"/>
              </a:spcBef>
              <a:spcAft>
                <a:spcPts val="0"/>
              </a:spcAft>
              <a:buSzPts val="2000"/>
              <a:buChar char="•"/>
            </a:pPr>
            <a:r>
              <a:rPr lang="en"/>
              <a:t>SAT Evidence-Based Reading/Writing</a:t>
            </a:r>
            <a:endParaRPr/>
          </a:p>
          <a:p>
            <a:pPr marL="914400" lvl="1" indent="-355600" algn="l" rtl="0">
              <a:lnSpc>
                <a:spcPct val="90000"/>
              </a:lnSpc>
              <a:spcBef>
                <a:spcPts val="500"/>
              </a:spcBef>
              <a:spcAft>
                <a:spcPts val="0"/>
              </a:spcAft>
              <a:buSzPts val="2000"/>
              <a:buChar char="•"/>
            </a:pPr>
            <a:r>
              <a:rPr lang="en"/>
              <a:t>SAT Math</a:t>
            </a:r>
            <a:endParaRPr/>
          </a:p>
          <a:p>
            <a:pPr marL="914400" lvl="1" indent="-355600" algn="l" rtl="0">
              <a:lnSpc>
                <a:spcPct val="90000"/>
              </a:lnSpc>
              <a:spcBef>
                <a:spcPts val="500"/>
              </a:spcBef>
              <a:spcAft>
                <a:spcPts val="0"/>
              </a:spcAft>
              <a:buSzPts val="2000"/>
              <a:buChar char="•"/>
            </a:pPr>
            <a:r>
              <a:rPr lang="en"/>
              <a:t>Dropout Rates</a:t>
            </a:r>
            <a:endParaRPr/>
          </a:p>
          <a:p>
            <a:pPr marL="914400" lvl="1" indent="-355600" algn="l" rtl="0">
              <a:lnSpc>
                <a:spcPct val="90000"/>
              </a:lnSpc>
              <a:spcBef>
                <a:spcPts val="500"/>
              </a:spcBef>
              <a:spcAft>
                <a:spcPts val="0"/>
              </a:spcAft>
              <a:buSzPts val="2000"/>
              <a:buChar char="•"/>
            </a:pPr>
            <a:r>
              <a:rPr lang="en"/>
              <a:t>Matriculation Rates</a:t>
            </a:r>
            <a:endParaRPr/>
          </a:p>
          <a:p>
            <a:pPr marL="914400" lvl="1" indent="-355600" algn="l" rtl="0">
              <a:lnSpc>
                <a:spcPct val="90000"/>
              </a:lnSpc>
              <a:spcBef>
                <a:spcPts val="500"/>
              </a:spcBef>
              <a:spcAft>
                <a:spcPts val="0"/>
              </a:spcAft>
              <a:buSzPts val="2000"/>
              <a:buChar char="•"/>
            </a:pPr>
            <a:r>
              <a:rPr lang="en"/>
              <a:t>Graduation Rates</a:t>
            </a:r>
            <a:endParaRPr/>
          </a:p>
        </p:txBody>
      </p:sp>
      <p:sp>
        <p:nvSpPr>
          <p:cNvPr id="550" name="Google Shape;550;p69"/>
          <p:cNvSpPr txBox="1">
            <a:spLocks noGrp="1"/>
          </p:cNvSpPr>
          <p:nvPr>
            <p:ph type="sldNum" idx="12"/>
          </p:nvPr>
        </p:nvSpPr>
        <p:spPr>
          <a:xfrm>
            <a:off x="99955" y="4762397"/>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sp>
        <p:nvSpPr>
          <p:cNvPr id="551" name="Google Shape;551;p69"/>
          <p:cNvSpPr/>
          <p:nvPr/>
        </p:nvSpPr>
        <p:spPr>
          <a:xfrm>
            <a:off x="5803954" y="1237779"/>
            <a:ext cx="3097500" cy="3119400"/>
          </a:xfrm>
          <a:prstGeom prst="rect">
            <a:avLst/>
          </a:prstGeom>
          <a:solidFill>
            <a:srgbClr val="F2F2F2"/>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52" name="Google Shape;552;p69" title="Points scored"/>
          <p:cNvPicPr preferRelativeResize="0"/>
          <p:nvPr/>
        </p:nvPicPr>
        <p:blipFill rotWithShape="1">
          <a:blip r:embed="rId3">
            <a:alphaModFix/>
          </a:blip>
          <a:srcRect/>
          <a:stretch/>
        </p:blipFill>
        <p:spPr>
          <a:xfrm>
            <a:off x="6876876" y="1237780"/>
            <a:ext cx="1301775" cy="1190684"/>
          </a:xfrm>
          <a:prstGeom prst="rect">
            <a:avLst/>
          </a:prstGeom>
          <a:noFill/>
          <a:ln>
            <a:noFill/>
          </a:ln>
        </p:spPr>
      </p:pic>
      <p:sp>
        <p:nvSpPr>
          <p:cNvPr id="553" name="Google Shape;553;p69"/>
          <p:cNvSpPr txBox="1"/>
          <p:nvPr/>
        </p:nvSpPr>
        <p:spPr>
          <a:xfrm>
            <a:off x="6905175" y="1586717"/>
            <a:ext cx="5871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000" b="1" i="0" u="none" strike="noStrike" cap="none">
                <a:solidFill>
                  <a:schemeClr val="lt1"/>
                </a:solidFill>
                <a:latin typeface="Calibri"/>
                <a:ea typeface="Calibri"/>
                <a:cs typeface="Calibri"/>
                <a:sym typeface="Calibri"/>
              </a:rPr>
              <a:t>PWR 30%</a:t>
            </a:r>
            <a:endParaRPr sz="1000" b="1" i="0" u="none" strike="noStrike" cap="none">
              <a:solidFill>
                <a:schemeClr val="lt1"/>
              </a:solidFill>
              <a:latin typeface="Calibri"/>
              <a:ea typeface="Calibri"/>
              <a:cs typeface="Calibri"/>
              <a:sym typeface="Calibri"/>
            </a:endParaRPr>
          </a:p>
        </p:txBody>
      </p:sp>
      <p:sp>
        <p:nvSpPr>
          <p:cNvPr id="554" name="Google Shape;554;p69"/>
          <p:cNvSpPr txBox="1"/>
          <p:nvPr/>
        </p:nvSpPr>
        <p:spPr>
          <a:xfrm>
            <a:off x="7159813" y="1988942"/>
            <a:ext cx="735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700" b="1" i="0" u="none" strike="noStrike" cap="none">
                <a:solidFill>
                  <a:schemeClr val="lt1"/>
                </a:solidFill>
                <a:latin typeface="Calibri"/>
                <a:ea typeface="Calibri"/>
                <a:cs typeface="Calibri"/>
                <a:sym typeface="Calibri"/>
              </a:rPr>
              <a:t>Growth </a:t>
            </a:r>
            <a:endParaRPr sz="7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 sz="800" b="1" i="0" u="none" strike="noStrike" cap="none">
                <a:solidFill>
                  <a:schemeClr val="lt1"/>
                </a:solidFill>
                <a:latin typeface="Calibri"/>
                <a:ea typeface="Calibri"/>
                <a:cs typeface="Calibri"/>
                <a:sym typeface="Calibri"/>
              </a:rPr>
              <a:t>40%</a:t>
            </a:r>
            <a:endParaRPr sz="800" b="1" i="0" u="none" strike="noStrike" cap="none">
              <a:solidFill>
                <a:schemeClr val="lt1"/>
              </a:solidFill>
              <a:latin typeface="Calibri"/>
              <a:ea typeface="Calibri"/>
              <a:cs typeface="Calibri"/>
              <a:sym typeface="Calibri"/>
            </a:endParaRPr>
          </a:p>
        </p:txBody>
      </p:sp>
      <p:sp>
        <p:nvSpPr>
          <p:cNvPr id="555" name="Google Shape;555;p69"/>
          <p:cNvSpPr txBox="1"/>
          <p:nvPr/>
        </p:nvSpPr>
        <p:spPr>
          <a:xfrm>
            <a:off x="7329775" y="1644533"/>
            <a:ext cx="9228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700" b="1" i="0" u="none" strike="noStrike" cap="none">
                <a:solidFill>
                  <a:schemeClr val="lt1"/>
                </a:solidFill>
                <a:latin typeface="Calibri"/>
                <a:ea typeface="Calibri"/>
                <a:cs typeface="Calibri"/>
                <a:sym typeface="Calibri"/>
              </a:rPr>
              <a:t>Achievement </a:t>
            </a:r>
            <a:endParaRPr sz="7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 sz="800" b="1" i="0" u="none" strike="noStrike" cap="none">
                <a:solidFill>
                  <a:schemeClr val="lt1"/>
                </a:solidFill>
                <a:latin typeface="Calibri"/>
                <a:ea typeface="Calibri"/>
                <a:cs typeface="Calibri"/>
                <a:sym typeface="Calibri"/>
              </a:rPr>
              <a:t>30%</a:t>
            </a:r>
            <a:endParaRPr sz="800" b="1" i="0" u="none" strike="noStrike" cap="none">
              <a:solidFill>
                <a:schemeClr val="lt1"/>
              </a:solidFill>
              <a:latin typeface="Calibri"/>
              <a:ea typeface="Calibri"/>
              <a:cs typeface="Calibri"/>
              <a:sym typeface="Calibri"/>
            </a:endParaRPr>
          </a:p>
        </p:txBody>
      </p:sp>
      <p:graphicFrame>
        <p:nvGraphicFramePr>
          <p:cNvPr id="556" name="Google Shape;556;p69"/>
          <p:cNvGraphicFramePr/>
          <p:nvPr/>
        </p:nvGraphicFramePr>
        <p:xfrm>
          <a:off x="5899226" y="2457636"/>
          <a:ext cx="3000000" cy="3000000"/>
        </p:xfrm>
        <a:graphic>
          <a:graphicData uri="http://schemas.openxmlformats.org/drawingml/2006/table">
            <a:tbl>
              <a:tblPr>
                <a:noFill/>
                <a:tableStyleId>{570A82DB-840C-4848-90DC-E207AF648C8A}</a:tableStyleId>
              </a:tblPr>
              <a:tblGrid>
                <a:gridCol w="2955075">
                  <a:extLst>
                    <a:ext uri="{9D8B030D-6E8A-4147-A177-3AD203B41FA5}">
                      <a16:colId xmlns:a16="http://schemas.microsoft.com/office/drawing/2014/main" val="20000"/>
                    </a:ext>
                  </a:extLst>
                </a:gridCol>
              </a:tblGrid>
              <a:tr h="228575">
                <a:tc>
                  <a:txBody>
                    <a:bodyPr/>
                    <a:lstStyle/>
                    <a:p>
                      <a:pPr marL="0" marR="0" lvl="0" indent="0" algn="ctr" rtl="0">
                        <a:lnSpc>
                          <a:spcPct val="100000"/>
                        </a:lnSpc>
                        <a:spcBef>
                          <a:spcPts val="0"/>
                        </a:spcBef>
                        <a:spcAft>
                          <a:spcPts val="0"/>
                        </a:spcAft>
                        <a:buClr>
                          <a:srgbClr val="000000"/>
                        </a:buClr>
                        <a:buSzPts val="600"/>
                        <a:buFont typeface="Arial"/>
                        <a:buNone/>
                      </a:pPr>
                      <a:r>
                        <a:rPr lang="en" sz="600" b="1" u="none" strike="noStrike" cap="none">
                          <a:solidFill>
                            <a:schemeClr val="lt1"/>
                          </a:solidFill>
                        </a:rPr>
                        <a:t>Current PWR Indicator: </a:t>
                      </a:r>
                      <a:r>
                        <a:rPr lang="en" sz="600" u="none" strike="noStrike" cap="none">
                          <a:solidFill>
                            <a:schemeClr val="lt1"/>
                          </a:solidFill>
                        </a:rPr>
                        <a:t>Points by Sub-Indicator &amp; Level</a:t>
                      </a:r>
                      <a:endParaRPr sz="600" u="none" strike="noStrike" cap="none">
                        <a:solidFill>
                          <a:schemeClr val="lt1"/>
                        </a:solidFill>
                      </a:endParaRPr>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331450">
                <a:tc>
                  <a:txBody>
                    <a:bodyPr/>
                    <a:lstStyle/>
                    <a:p>
                      <a:pPr marL="0" marR="0" lvl="0" indent="0" algn="l" rtl="0">
                        <a:lnSpc>
                          <a:spcPct val="100000"/>
                        </a:lnSpc>
                        <a:spcBef>
                          <a:spcPts val="0"/>
                        </a:spcBef>
                        <a:spcAft>
                          <a:spcPts val="0"/>
                        </a:spcAft>
                        <a:buClr>
                          <a:srgbClr val="000000"/>
                        </a:buClr>
                        <a:buSzPts val="700"/>
                        <a:buFont typeface="Arial"/>
                        <a:buNone/>
                      </a:pPr>
                      <a:r>
                        <a:rPr lang="en" sz="700" b="1" u="sng" strike="noStrike" cap="none"/>
                        <a:t>SAT EBRW (8 points):</a:t>
                      </a:r>
                      <a:r>
                        <a:rPr lang="en" sz="700" b="1" u="none" strike="noStrike" cap="none"/>
                        <a:t> </a:t>
                      </a:r>
                      <a:r>
                        <a:rPr lang="en" sz="700" u="none" strike="noStrike" cap="none"/>
                        <a:t>Mean Scale Score</a:t>
                      </a:r>
                      <a:endParaRPr sz="700" u="none" strike="noStrike" cap="none"/>
                    </a:p>
                    <a:p>
                      <a:pPr marL="0" marR="0" lvl="0" indent="0" algn="l" rtl="0">
                        <a:lnSpc>
                          <a:spcPct val="100000"/>
                        </a:lnSpc>
                        <a:spcBef>
                          <a:spcPts val="0"/>
                        </a:spcBef>
                        <a:spcAft>
                          <a:spcPts val="0"/>
                        </a:spcAft>
                        <a:buClr>
                          <a:srgbClr val="000000"/>
                        </a:buClr>
                        <a:buSzPts val="600"/>
                        <a:buFont typeface="Arial"/>
                        <a:buNone/>
                      </a:pPr>
                      <a:r>
                        <a:rPr lang="en" sz="600" u="none" strike="noStrike" cap="none"/>
                        <a:t>[All Students (4) &amp; Disaggregated (1 each)]</a:t>
                      </a:r>
                      <a:endParaRPr sz="600" u="none" strike="noStrike" cap="none"/>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1450">
                <a:tc>
                  <a:txBody>
                    <a:bodyPr/>
                    <a:lstStyle/>
                    <a:p>
                      <a:pPr marL="0" marR="0" lvl="0" indent="0" algn="l" rtl="0">
                        <a:lnSpc>
                          <a:spcPct val="100000"/>
                        </a:lnSpc>
                        <a:spcBef>
                          <a:spcPts val="0"/>
                        </a:spcBef>
                        <a:spcAft>
                          <a:spcPts val="0"/>
                        </a:spcAft>
                        <a:buClr>
                          <a:schemeClr val="dk1"/>
                        </a:buClr>
                        <a:buSzPts val="800"/>
                        <a:buFont typeface="Arial"/>
                        <a:buNone/>
                      </a:pPr>
                      <a:r>
                        <a:rPr lang="en" sz="700" b="1" u="sng" strike="noStrike" cap="none">
                          <a:solidFill>
                            <a:schemeClr val="dk1"/>
                          </a:solidFill>
                        </a:rPr>
                        <a:t>SAT Math (8 points):</a:t>
                      </a:r>
                      <a:r>
                        <a:rPr lang="en" sz="700" b="1" u="none" strike="noStrike" cap="none">
                          <a:solidFill>
                            <a:schemeClr val="dk1"/>
                          </a:solidFill>
                        </a:rPr>
                        <a:t> </a:t>
                      </a:r>
                      <a:r>
                        <a:rPr lang="en" sz="700" u="none" strike="noStrike" cap="none">
                          <a:solidFill>
                            <a:schemeClr val="dk1"/>
                          </a:solidFill>
                        </a:rPr>
                        <a:t>Mean Scale Score</a:t>
                      </a:r>
                      <a:endParaRPr sz="7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600" u="none" strike="noStrike" cap="none">
                          <a:solidFill>
                            <a:schemeClr val="dk1"/>
                          </a:solidFill>
                        </a:rPr>
                        <a:t>[All Students (4) &amp; Disaggregated (1 each)]</a:t>
                      </a:r>
                      <a:endParaRPr sz="800" u="none" strike="noStrike" cap="none"/>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1450">
                <a:tc>
                  <a:txBody>
                    <a:bodyPr/>
                    <a:lstStyle/>
                    <a:p>
                      <a:pPr marL="0" marR="0" lvl="0" indent="0" algn="l" rtl="0">
                        <a:lnSpc>
                          <a:spcPct val="100000"/>
                        </a:lnSpc>
                        <a:spcBef>
                          <a:spcPts val="0"/>
                        </a:spcBef>
                        <a:spcAft>
                          <a:spcPts val="0"/>
                        </a:spcAft>
                        <a:buClr>
                          <a:schemeClr val="dk1"/>
                        </a:buClr>
                        <a:buSzPts val="800"/>
                        <a:buFont typeface="Arial"/>
                        <a:buNone/>
                      </a:pPr>
                      <a:r>
                        <a:rPr lang="en" sz="700" b="1" u="sng" strike="noStrike" cap="none">
                          <a:solidFill>
                            <a:schemeClr val="dk1"/>
                          </a:solidFill>
                        </a:rPr>
                        <a:t>Dropout (16 points):</a:t>
                      </a:r>
                      <a:r>
                        <a:rPr lang="en" sz="700" b="1" u="none" strike="noStrike" cap="none">
                          <a:solidFill>
                            <a:schemeClr val="dk1"/>
                          </a:solidFill>
                        </a:rPr>
                        <a:t> </a:t>
                      </a:r>
                      <a:r>
                        <a:rPr lang="en" sz="700" u="none" strike="noStrike" cap="none">
                          <a:solidFill>
                            <a:schemeClr val="dk1"/>
                          </a:solidFill>
                        </a:rPr>
                        <a:t>Rate</a:t>
                      </a:r>
                      <a:endParaRPr sz="7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600" u="none" strike="noStrike" cap="none">
                          <a:solidFill>
                            <a:schemeClr val="dk1"/>
                          </a:solidFill>
                        </a:rPr>
                        <a:t>[All Students (8) &amp; Disaggregated (2 each)]</a:t>
                      </a:r>
                      <a:endParaRPr sz="800" u="none" strike="noStrike" cap="none"/>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1450">
                <a:tc>
                  <a:txBody>
                    <a:bodyPr/>
                    <a:lstStyle/>
                    <a:p>
                      <a:pPr marL="0" marR="0" lvl="0" indent="0" algn="l" rtl="0">
                        <a:lnSpc>
                          <a:spcPct val="100000"/>
                        </a:lnSpc>
                        <a:spcBef>
                          <a:spcPts val="0"/>
                        </a:spcBef>
                        <a:spcAft>
                          <a:spcPts val="0"/>
                        </a:spcAft>
                        <a:buClr>
                          <a:schemeClr val="dk1"/>
                        </a:buClr>
                        <a:buSzPts val="800"/>
                        <a:buFont typeface="Arial"/>
                        <a:buNone/>
                      </a:pPr>
                      <a:r>
                        <a:rPr lang="en" sz="700" b="1" u="sng" strike="noStrike" cap="none">
                          <a:solidFill>
                            <a:schemeClr val="dk1"/>
                          </a:solidFill>
                        </a:rPr>
                        <a:t>Matriculation (4 points):</a:t>
                      </a:r>
                      <a:r>
                        <a:rPr lang="en" sz="700" b="1" u="none" strike="noStrike" cap="none">
                          <a:solidFill>
                            <a:schemeClr val="dk1"/>
                          </a:solidFill>
                        </a:rPr>
                        <a:t> </a:t>
                      </a:r>
                      <a:r>
                        <a:rPr lang="en" sz="700" u="none" strike="noStrike" cap="none">
                          <a:solidFill>
                            <a:schemeClr val="dk1"/>
                          </a:solidFill>
                        </a:rPr>
                        <a:t>Rate</a:t>
                      </a:r>
                      <a:endParaRPr sz="700" u="none" strike="noStrike" cap="none">
                        <a:solidFill>
                          <a:schemeClr val="dk1"/>
                        </a:solidFill>
                      </a:endParaRPr>
                    </a:p>
                    <a:p>
                      <a:pPr marL="0" marR="0" lvl="0" indent="0" algn="l" rtl="0">
                        <a:lnSpc>
                          <a:spcPct val="100000"/>
                        </a:lnSpc>
                        <a:spcBef>
                          <a:spcPts val="0"/>
                        </a:spcBef>
                        <a:spcAft>
                          <a:spcPts val="0"/>
                        </a:spcAft>
                        <a:buClr>
                          <a:srgbClr val="000000"/>
                        </a:buClr>
                        <a:buSzPts val="600"/>
                        <a:buFont typeface="Arial"/>
                        <a:buNone/>
                      </a:pPr>
                      <a:r>
                        <a:rPr lang="en" sz="600" u="none" strike="noStrike" cap="none">
                          <a:solidFill>
                            <a:schemeClr val="dk1"/>
                          </a:solidFill>
                        </a:rPr>
                        <a:t>[All Students (4)]</a:t>
                      </a:r>
                      <a:endParaRPr sz="800" u="none" strike="noStrike" cap="none"/>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1450">
                <a:tc>
                  <a:txBody>
                    <a:bodyPr/>
                    <a:lstStyle/>
                    <a:p>
                      <a:pPr marL="0" marR="0" lvl="0" indent="0" algn="l" rtl="0">
                        <a:lnSpc>
                          <a:spcPct val="100000"/>
                        </a:lnSpc>
                        <a:spcBef>
                          <a:spcPts val="0"/>
                        </a:spcBef>
                        <a:spcAft>
                          <a:spcPts val="0"/>
                        </a:spcAft>
                        <a:buClr>
                          <a:schemeClr val="dk1"/>
                        </a:buClr>
                        <a:buSzPts val="800"/>
                        <a:buFont typeface="Arial"/>
                        <a:buNone/>
                      </a:pPr>
                      <a:r>
                        <a:rPr lang="en" sz="700" b="1" u="sng" strike="noStrike" cap="none">
                          <a:solidFill>
                            <a:schemeClr val="dk1"/>
                          </a:solidFill>
                        </a:rPr>
                        <a:t>Graduation (16 points):</a:t>
                      </a:r>
                      <a:r>
                        <a:rPr lang="en" sz="700" b="1" u="none" strike="noStrike" cap="none">
                          <a:solidFill>
                            <a:schemeClr val="dk1"/>
                          </a:solidFill>
                        </a:rPr>
                        <a:t> </a:t>
                      </a:r>
                      <a:r>
                        <a:rPr lang="en" sz="700" u="none" strike="noStrike" cap="none">
                          <a:solidFill>
                            <a:schemeClr val="dk1"/>
                          </a:solidFill>
                        </a:rPr>
                        <a:t>Rate</a:t>
                      </a:r>
                      <a:endParaRPr sz="7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600" u="none" strike="noStrike" cap="none">
                          <a:solidFill>
                            <a:schemeClr val="dk1"/>
                          </a:solidFill>
                        </a:rPr>
                        <a:t>[All Students (8) &amp; Disaggregated (2 each)]</a:t>
                      </a:r>
                      <a:endParaRPr sz="600" u="none" strike="noStrike" cap="none">
                        <a:solidFill>
                          <a:schemeClr val="dk1"/>
                        </a:solidFill>
                      </a:endParaRPr>
                    </a:p>
                  </a:txBody>
                  <a:tcPr marL="91425" marR="9142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57" name="Google Shape;557;p69"/>
          <p:cNvSpPr/>
          <p:nvPr/>
        </p:nvSpPr>
        <p:spPr>
          <a:xfrm rot="10800000">
            <a:off x="6084400" y="1683035"/>
            <a:ext cx="891600" cy="774600"/>
          </a:xfrm>
          <a:prstGeom prst="bentUpArrow">
            <a:avLst>
              <a:gd name="adj1" fmla="val 25000"/>
              <a:gd name="adj2" fmla="val 25000"/>
              <a:gd name="adj3" fmla="val 25000"/>
            </a:avLst>
          </a:prstGeom>
          <a:solidFill>
            <a:srgbClr val="FF6F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0"/>
          <p:cNvSpPr txBox="1">
            <a:spLocks noGrp="1"/>
          </p:cNvSpPr>
          <p:nvPr>
            <p:ph type="body" idx="1"/>
          </p:nvPr>
        </p:nvSpPr>
        <p:spPr>
          <a:xfrm>
            <a:off x="628650" y="1097280"/>
            <a:ext cx="7886700" cy="3573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 sz="2100" b="1">
                <a:solidFill>
                  <a:srgbClr val="2F5496"/>
                </a:solidFill>
                <a:highlight>
                  <a:srgbClr val="C0C0C0"/>
                </a:highlight>
              </a:rPr>
              <a:t>Statutory Requirement</a:t>
            </a:r>
            <a:endParaRPr/>
          </a:p>
        </p:txBody>
      </p:sp>
      <p:sp>
        <p:nvSpPr>
          <p:cNvPr id="563" name="Google Shape;563;p70"/>
          <p:cNvSpPr txBox="1"/>
          <p:nvPr/>
        </p:nvSpPr>
        <p:spPr>
          <a:xfrm>
            <a:off x="245193" y="190885"/>
            <a:ext cx="6081900" cy="567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400" b="1" i="0" u="none" strike="noStrike" cap="none">
                <a:solidFill>
                  <a:schemeClr val="lt1"/>
                </a:solidFill>
                <a:latin typeface="Rockwell"/>
                <a:ea typeface="Rockwell"/>
                <a:cs typeface="Rockwell"/>
                <a:sym typeface="Rockwell"/>
              </a:rPr>
              <a:t>PWR: Higher Bar for ELA &amp; Math (SB 17-272)</a:t>
            </a:r>
            <a:r>
              <a:rPr lang="en" sz="2400" b="0" i="0" u="none" strike="noStrike" cap="none">
                <a:solidFill>
                  <a:schemeClr val="lt1"/>
                </a:solidFill>
                <a:latin typeface="Arial"/>
                <a:ea typeface="Arial"/>
                <a:cs typeface="Arial"/>
                <a:sym typeface="Arial"/>
              </a:rPr>
              <a:t>| Definition</a:t>
            </a:r>
            <a:endParaRPr sz="2400"/>
          </a:p>
        </p:txBody>
      </p:sp>
      <p:sp>
        <p:nvSpPr>
          <p:cNvPr id="564" name="Google Shape;564;p70"/>
          <p:cNvSpPr txBox="1"/>
          <p:nvPr/>
        </p:nvSpPr>
        <p:spPr>
          <a:xfrm>
            <a:off x="628650" y="1467073"/>
            <a:ext cx="8297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300" b="1" i="1" u="none" strike="noStrike" cap="none">
                <a:solidFill>
                  <a:srgbClr val="000000"/>
                </a:solidFill>
                <a:latin typeface="Arial"/>
                <a:ea typeface="Arial"/>
                <a:cs typeface="Arial"/>
                <a:sym typeface="Arial"/>
              </a:rPr>
              <a:t>C.R.S. 22-11-204(4)(a)</a:t>
            </a:r>
            <a:r>
              <a:rPr lang="en" sz="1300" b="1" i="1" u="none" strike="noStrike" cap="none">
                <a:solidFill>
                  <a:schemeClr val="dk1"/>
                </a:solidFill>
                <a:latin typeface="Arial"/>
                <a:ea typeface="Arial"/>
                <a:cs typeface="Arial"/>
                <a:sym typeface="Arial"/>
              </a:rPr>
              <a:t>(V) </a:t>
            </a:r>
            <a:r>
              <a:rPr lang="en" sz="1300" b="0" i="1" u="none" strike="noStrike" cap="none">
                <a:solidFill>
                  <a:schemeClr val="dk1"/>
                </a:solidFill>
                <a:latin typeface="Arial"/>
                <a:ea typeface="Arial"/>
                <a:cs typeface="Arial"/>
                <a:sym typeface="Arial"/>
              </a:rPr>
              <a:t>Beginning in the 2020-21 school year, the percentage of students enrolled in the public high school who demonstrate college and career readiness, based on the demonstration options available to the students enrolled in the public high school, at the higher achievement level adopted by the state board that indicates a student is prepared, without needing remediation, to enroll in general education core courses;</a:t>
            </a:r>
            <a:endParaRPr sz="1300"/>
          </a:p>
          <a:p>
            <a:pPr marL="0" marR="0" lvl="0" indent="0" algn="l" rtl="0">
              <a:lnSpc>
                <a:spcPct val="100000"/>
              </a:lnSpc>
              <a:spcBef>
                <a:spcPts val="0"/>
              </a:spcBef>
              <a:spcAft>
                <a:spcPts val="0"/>
              </a:spcAft>
              <a:buNone/>
            </a:pPr>
            <a:endParaRPr sz="13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 sz="1300" b="1" i="1" u="none" strike="noStrike" cap="none">
                <a:solidFill>
                  <a:srgbClr val="000000"/>
                </a:solidFill>
                <a:latin typeface="Arial"/>
                <a:ea typeface="Arial"/>
                <a:cs typeface="Arial"/>
                <a:sym typeface="Arial"/>
              </a:rPr>
              <a:t>C.R.S. </a:t>
            </a:r>
            <a:r>
              <a:rPr lang="en" sz="1300" b="1" i="1" u="none" strike="noStrike" cap="none">
                <a:solidFill>
                  <a:schemeClr val="dk1"/>
                </a:solidFill>
                <a:latin typeface="Arial"/>
                <a:ea typeface="Arial"/>
                <a:cs typeface="Arial"/>
                <a:sym typeface="Arial"/>
              </a:rPr>
              <a:t>22-11-104(2)(a): </a:t>
            </a:r>
            <a:r>
              <a:rPr lang="en" sz="1300" b="0" i="1" u="none" strike="noStrike" cap="none">
                <a:solidFill>
                  <a:schemeClr val="dk1"/>
                </a:solidFill>
                <a:latin typeface="Arial"/>
                <a:ea typeface="Arial"/>
                <a:cs typeface="Arial"/>
                <a:sym typeface="Arial"/>
              </a:rPr>
              <a:t>"For each of the demonstration options by which a high school student may demonstrate college and career readiness, as recommended by the state board in the high school graduation guidelines adopted pursuant to section 22-2-106 (1)(a.5), the state board shall adopt achievement standards that indicate that a student has demonstrated a level of college and career readiness sufficient for high school graduation and higher achievement standards that indicate that a student is prepared, without needing remediation, to enroll in general education core courses. At a minimum, the higher achievement standards must include: (I)  Specified, higher scores on the assessments included in the demonstration options, which scores indicate a student is prepared to enroll in general education core courses without need for remediation; and (II)  Receipt of college course credits for concurrent enrollment in career and technical education courses or general education core courses or higher-level courses."</a:t>
            </a:r>
            <a:endParaRPr sz="1300"/>
          </a:p>
        </p:txBody>
      </p:sp>
      <p:sp>
        <p:nvSpPr>
          <p:cNvPr id="565" name="Google Shape;565;p70"/>
          <p:cNvSpPr txBox="1">
            <a:spLocks noGrp="1"/>
          </p:cNvSpPr>
          <p:nvPr>
            <p:ph type="sldNum" idx="12"/>
          </p:nvPr>
        </p:nvSpPr>
        <p:spPr>
          <a:xfrm>
            <a:off x="142705" y="4761072"/>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body" idx="1"/>
          </p:nvPr>
        </p:nvSpPr>
        <p:spPr>
          <a:xfrm>
            <a:off x="628650" y="1097280"/>
            <a:ext cx="7886700" cy="3573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 sz="2100" b="1">
                <a:solidFill>
                  <a:srgbClr val="2F5496"/>
                </a:solidFill>
                <a:highlight>
                  <a:srgbClr val="C0C0C0"/>
                </a:highlight>
              </a:rPr>
              <a:t>Statutory Requirement</a:t>
            </a:r>
            <a:endParaRPr/>
          </a:p>
        </p:txBody>
      </p:sp>
      <p:sp>
        <p:nvSpPr>
          <p:cNvPr id="571" name="Google Shape;571;p71"/>
          <p:cNvSpPr txBox="1"/>
          <p:nvPr/>
        </p:nvSpPr>
        <p:spPr>
          <a:xfrm>
            <a:off x="245193" y="190885"/>
            <a:ext cx="6278400" cy="567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400" b="1" i="0" u="none" strike="noStrike" cap="none">
                <a:solidFill>
                  <a:schemeClr val="lt1"/>
                </a:solidFill>
                <a:latin typeface="Rockwell"/>
                <a:ea typeface="Rockwell"/>
                <a:cs typeface="Rockwell"/>
                <a:sym typeface="Rockwell"/>
              </a:rPr>
              <a:t>PWR: Higher Bar for Other Content </a:t>
            </a:r>
            <a:r>
              <a:rPr lang="en" sz="2400" b="1">
                <a:solidFill>
                  <a:schemeClr val="lt1"/>
                </a:solidFill>
                <a:latin typeface="Rockwell"/>
                <a:ea typeface="Rockwell"/>
                <a:cs typeface="Rockwell"/>
                <a:sym typeface="Rockwell"/>
              </a:rPr>
              <a:t>Courses </a:t>
            </a:r>
            <a:r>
              <a:rPr lang="en" sz="2400" b="1" i="0" u="none" strike="noStrike" cap="none">
                <a:solidFill>
                  <a:schemeClr val="lt1"/>
                </a:solidFill>
                <a:latin typeface="Rockwell"/>
                <a:ea typeface="Rockwell"/>
                <a:cs typeface="Rockwell"/>
                <a:sym typeface="Rockwell"/>
              </a:rPr>
              <a:t>(HB 18-1019)</a:t>
            </a:r>
            <a:r>
              <a:rPr lang="en" sz="2400" b="0" i="0" u="none" strike="noStrike" cap="none">
                <a:solidFill>
                  <a:schemeClr val="lt1"/>
                </a:solidFill>
                <a:latin typeface="Arial"/>
                <a:ea typeface="Arial"/>
                <a:cs typeface="Arial"/>
                <a:sym typeface="Arial"/>
              </a:rPr>
              <a:t>| Definition</a:t>
            </a:r>
            <a:endParaRPr sz="2400"/>
          </a:p>
        </p:txBody>
      </p:sp>
      <p:sp>
        <p:nvSpPr>
          <p:cNvPr id="572" name="Google Shape;572;p71"/>
          <p:cNvSpPr txBox="1"/>
          <p:nvPr/>
        </p:nvSpPr>
        <p:spPr>
          <a:xfrm>
            <a:off x="628650" y="1467073"/>
            <a:ext cx="82971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1" u="none" strike="noStrike" cap="none">
                <a:solidFill>
                  <a:srgbClr val="000000"/>
                </a:solidFill>
                <a:latin typeface="Arial"/>
                <a:ea typeface="Arial"/>
                <a:cs typeface="Arial"/>
                <a:sym typeface="Arial"/>
              </a:rPr>
              <a:t>C.R.S. 22-11-204(4)(a)</a:t>
            </a:r>
            <a:r>
              <a:rPr lang="en" sz="1400" b="1" i="1" u="none" strike="noStrike" cap="none">
                <a:solidFill>
                  <a:schemeClr val="dk1"/>
                </a:solidFill>
                <a:latin typeface="Arial"/>
                <a:ea typeface="Arial"/>
                <a:cs typeface="Arial"/>
                <a:sym typeface="Arial"/>
              </a:rPr>
              <a:t>(VI)</a:t>
            </a:r>
            <a:r>
              <a:rPr lang="en" sz="1400" b="0" i="1" u="none" strike="noStrike" cap="none">
                <a:solidFill>
                  <a:schemeClr val="dk1"/>
                </a:solidFill>
                <a:latin typeface="Arial"/>
                <a:ea typeface="Arial"/>
                <a:cs typeface="Arial"/>
                <a:sym typeface="Arial"/>
              </a:rPr>
              <a:t> Beginning in the 2020-21 school year, the percentage of students enrolled in the public high school who successfully complete an advanced placement course in a subject other than English language arts or math and earn a score of three or higher on the end-of-course advanced placement exam, the percentage of students who successfully complete a concurrent enrollment course in a subject other than English language arts or math and earn a grade of "B" or higher in the course, and the percentage of students who successfully complete an international baccalaureate course in a subject other than English language arts or math and earn a score of four or higher.</a:t>
            </a:r>
            <a:endParaRPr/>
          </a:p>
        </p:txBody>
      </p:sp>
      <p:sp>
        <p:nvSpPr>
          <p:cNvPr id="573" name="Google Shape;573;p71"/>
          <p:cNvSpPr txBox="1">
            <a:spLocks noGrp="1"/>
          </p:cNvSpPr>
          <p:nvPr>
            <p:ph type="sldNum" idx="12"/>
          </p:nvPr>
        </p:nvSpPr>
        <p:spPr>
          <a:xfrm>
            <a:off x="245205" y="4783797"/>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 - Game on!</a:t>
            </a:r>
            <a:endParaRPr/>
          </a:p>
        </p:txBody>
      </p:sp>
      <p:sp>
        <p:nvSpPr>
          <p:cNvPr id="341" name="Google Shape;341;p45"/>
          <p:cNvSpPr txBox="1">
            <a:spLocks noGrp="1"/>
          </p:cNvSpPr>
          <p:nvPr>
            <p:ph type="body" idx="1"/>
          </p:nvPr>
        </p:nvSpPr>
        <p:spPr>
          <a:xfrm>
            <a:off x="457200" y="1143000"/>
            <a:ext cx="3157500" cy="3191700"/>
          </a:xfrm>
          <a:prstGeom prst="rect">
            <a:avLst/>
          </a:prstGeom>
        </p:spPr>
        <p:txBody>
          <a:bodyPr spcFirstLastPara="1" wrap="square" lIns="0" tIns="0" rIns="0" bIns="0" anchor="t" anchorCtr="0">
            <a:normAutofit fontScale="92500" lnSpcReduction="20000"/>
          </a:bodyPr>
          <a:lstStyle/>
          <a:p>
            <a:pPr marL="457200" lvl="0" indent="-322580" algn="l" rtl="0">
              <a:spcBef>
                <a:spcPts val="0"/>
              </a:spcBef>
              <a:spcAft>
                <a:spcPts val="0"/>
              </a:spcAft>
              <a:buSzPct val="88888"/>
              <a:buChar char="●"/>
            </a:pPr>
            <a:r>
              <a:rPr lang="en"/>
              <a:t>If needed, please update your name in zoom</a:t>
            </a:r>
            <a:endParaRPr/>
          </a:p>
          <a:p>
            <a:pPr marL="457200" lvl="0" indent="-322580" algn="l" rtl="0">
              <a:spcBef>
                <a:spcPts val="0"/>
              </a:spcBef>
              <a:spcAft>
                <a:spcPts val="0"/>
              </a:spcAft>
              <a:buSzPct val="88888"/>
              <a:buChar char="●"/>
            </a:pPr>
            <a:r>
              <a:rPr lang="en"/>
              <a:t>Please include name and organization</a:t>
            </a:r>
            <a:endParaRPr/>
          </a:p>
          <a:p>
            <a:pPr marL="457200" lvl="0" indent="-322580" algn="l" rtl="0">
              <a:spcBef>
                <a:spcPts val="0"/>
              </a:spcBef>
              <a:spcAft>
                <a:spcPts val="0"/>
              </a:spcAft>
              <a:buSzPct val="88888"/>
              <a:buChar char="●"/>
            </a:pPr>
            <a:r>
              <a:rPr lang="en"/>
              <a:t>What are your favorite things about fall or fall activities?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42" name="Google Shape;342;p4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343" name="Google Shape;343;p45"/>
          <p:cNvPicPr preferRelativeResize="0"/>
          <p:nvPr/>
        </p:nvPicPr>
        <p:blipFill>
          <a:blip r:embed="rId3">
            <a:alphaModFix/>
          </a:blip>
          <a:stretch>
            <a:fillRect/>
          </a:stretch>
        </p:blipFill>
        <p:spPr>
          <a:xfrm>
            <a:off x="5250575" y="953700"/>
            <a:ext cx="3741024" cy="2006401"/>
          </a:xfrm>
          <a:prstGeom prst="rect">
            <a:avLst/>
          </a:prstGeom>
          <a:noFill/>
          <a:ln>
            <a:noFill/>
          </a:ln>
        </p:spPr>
      </p:pic>
      <p:pic>
        <p:nvPicPr>
          <p:cNvPr id="344" name="Google Shape;344;p45"/>
          <p:cNvPicPr preferRelativeResize="0"/>
          <p:nvPr/>
        </p:nvPicPr>
        <p:blipFill>
          <a:blip r:embed="rId4">
            <a:alphaModFix/>
          </a:blip>
          <a:stretch>
            <a:fillRect/>
          </a:stretch>
        </p:blipFill>
        <p:spPr>
          <a:xfrm>
            <a:off x="3522301" y="3112506"/>
            <a:ext cx="2386801" cy="1404845"/>
          </a:xfrm>
          <a:prstGeom prst="rect">
            <a:avLst/>
          </a:prstGeom>
          <a:noFill/>
          <a:ln>
            <a:noFill/>
          </a:ln>
        </p:spPr>
      </p:pic>
      <p:pic>
        <p:nvPicPr>
          <p:cNvPr id="345" name="Google Shape;345;p45"/>
          <p:cNvPicPr preferRelativeResize="0"/>
          <p:nvPr/>
        </p:nvPicPr>
        <p:blipFill>
          <a:blip r:embed="rId5">
            <a:alphaModFix/>
          </a:blip>
          <a:stretch>
            <a:fillRect/>
          </a:stretch>
        </p:blipFill>
        <p:spPr>
          <a:xfrm>
            <a:off x="6001424" y="3025817"/>
            <a:ext cx="2386800" cy="15782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2"/>
          <p:cNvSpPr txBox="1">
            <a:spLocks noGrp="1"/>
          </p:cNvSpPr>
          <p:nvPr>
            <p:ph type="title"/>
          </p:nvPr>
        </p:nvSpPr>
        <p:spPr>
          <a:xfrm>
            <a:off x="234493" y="199874"/>
            <a:ext cx="6081900" cy="440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Definitions</a:t>
            </a:r>
            <a:endParaRPr sz="2400"/>
          </a:p>
        </p:txBody>
      </p:sp>
      <p:sp>
        <p:nvSpPr>
          <p:cNvPr id="580" name="Google Shape;580;p72"/>
          <p:cNvSpPr txBox="1">
            <a:spLocks noGrp="1"/>
          </p:cNvSpPr>
          <p:nvPr>
            <p:ph type="body" idx="1"/>
          </p:nvPr>
        </p:nvSpPr>
        <p:spPr>
          <a:xfrm>
            <a:off x="419100" y="1120140"/>
            <a:ext cx="8305800" cy="3578100"/>
          </a:xfrm>
          <a:prstGeom prst="rect">
            <a:avLst/>
          </a:prstGeom>
          <a:noFill/>
          <a:ln>
            <a:noFill/>
          </a:ln>
        </p:spPr>
        <p:txBody>
          <a:bodyPr spcFirstLastPara="1" wrap="square" lIns="0" tIns="0" rIns="0" bIns="45700" anchor="t" anchorCtr="0">
            <a:normAutofit fontScale="62500" lnSpcReduction="10000"/>
          </a:bodyPr>
          <a:lstStyle/>
          <a:p>
            <a:pPr marL="0" lvl="1" indent="0" algn="l" rtl="0">
              <a:lnSpc>
                <a:spcPct val="90000"/>
              </a:lnSpc>
              <a:spcBef>
                <a:spcPts val="1000"/>
              </a:spcBef>
              <a:spcAft>
                <a:spcPts val="0"/>
              </a:spcAft>
              <a:buSzPct val="70237"/>
              <a:buNone/>
            </a:pPr>
            <a:r>
              <a:rPr lang="en" sz="3350" b="1">
                <a:solidFill>
                  <a:srgbClr val="2F5496"/>
                </a:solidFill>
                <a:highlight>
                  <a:srgbClr val="C0C0C0"/>
                </a:highlight>
              </a:rPr>
              <a:t>In Other Words…</a:t>
            </a:r>
            <a:endParaRPr sz="3350"/>
          </a:p>
          <a:p>
            <a:pPr marL="342900" lvl="1" indent="-364728" algn="l" rtl="0">
              <a:lnSpc>
                <a:spcPct val="90000"/>
              </a:lnSpc>
              <a:spcBef>
                <a:spcPts val="1000"/>
              </a:spcBef>
              <a:spcAft>
                <a:spcPts val="0"/>
              </a:spcAft>
              <a:buSzPct val="131578"/>
              <a:buChar char="•"/>
            </a:pPr>
            <a:r>
              <a:rPr lang="en" sz="2850"/>
              <a:t>Two new sub-indicators added to the PWR indicator</a:t>
            </a:r>
            <a:br>
              <a:rPr lang="en" sz="3750" b="1"/>
            </a:br>
            <a:endParaRPr sz="3750" b="1"/>
          </a:p>
          <a:p>
            <a:pPr marL="342900" lvl="1" indent="-329009" algn="l" rtl="0">
              <a:lnSpc>
                <a:spcPct val="90000"/>
              </a:lnSpc>
              <a:spcBef>
                <a:spcPts val="1000"/>
              </a:spcBef>
              <a:spcAft>
                <a:spcPts val="0"/>
              </a:spcAft>
              <a:buSzPct val="100000"/>
              <a:buChar char="•"/>
            </a:pPr>
            <a:r>
              <a:rPr lang="en" sz="2850"/>
              <a:t>SB17-272- Higher Bar for ELA &amp; Math</a:t>
            </a:r>
            <a:endParaRPr sz="2850"/>
          </a:p>
          <a:p>
            <a:pPr marL="914400" lvl="1" indent="-313928" algn="l" rtl="0">
              <a:lnSpc>
                <a:spcPct val="90000"/>
              </a:lnSpc>
              <a:spcBef>
                <a:spcPts val="500"/>
              </a:spcBef>
              <a:spcAft>
                <a:spcPts val="0"/>
              </a:spcAft>
              <a:buSzPct val="100000"/>
              <a:buChar char="•"/>
            </a:pPr>
            <a:r>
              <a:rPr lang="en" sz="2150"/>
              <a:t>Higher achievement levels in ELA and Math.  Used cut scores adopted by the state board for the </a:t>
            </a:r>
            <a:r>
              <a:rPr lang="en" sz="2150" u="sng">
                <a:solidFill>
                  <a:schemeClr val="hlink"/>
                </a:solidFill>
                <a:hlinkClick r:id="rId3"/>
              </a:rPr>
              <a:t>Endorsed Diploma</a:t>
            </a:r>
            <a:endParaRPr sz="2150"/>
          </a:p>
          <a:p>
            <a:pPr marL="914400" lvl="1" indent="-313928" algn="l" rtl="0">
              <a:lnSpc>
                <a:spcPct val="90000"/>
              </a:lnSpc>
              <a:spcBef>
                <a:spcPts val="500"/>
              </a:spcBef>
              <a:spcAft>
                <a:spcPts val="0"/>
              </a:spcAft>
              <a:buSzPct val="100000"/>
              <a:buChar char="•"/>
            </a:pPr>
            <a:r>
              <a:rPr lang="en" sz="2150"/>
              <a:t>Eligible assessments include Accuplacer, ACT, ACT Work Keys, AP, ASVAB, Concurrent Enrollment, IB, SAT</a:t>
            </a:r>
            <a:endParaRPr sz="2150"/>
          </a:p>
          <a:p>
            <a:pPr marL="0" lvl="0" indent="0" algn="l" rtl="0">
              <a:lnSpc>
                <a:spcPct val="90000"/>
              </a:lnSpc>
              <a:spcBef>
                <a:spcPts val="1000"/>
              </a:spcBef>
              <a:spcAft>
                <a:spcPts val="0"/>
              </a:spcAft>
              <a:buSzPct val="156862"/>
              <a:buNone/>
            </a:pPr>
            <a:endParaRPr/>
          </a:p>
          <a:p>
            <a:pPr marL="457200" lvl="0" indent="-341709" algn="l" rtl="0">
              <a:lnSpc>
                <a:spcPct val="90000"/>
              </a:lnSpc>
              <a:spcBef>
                <a:spcPts val="1000"/>
              </a:spcBef>
              <a:spcAft>
                <a:spcPts val="0"/>
              </a:spcAft>
              <a:buClr>
                <a:schemeClr val="dk1"/>
              </a:buClr>
              <a:buSzPct val="100000"/>
              <a:buChar char="•"/>
            </a:pPr>
            <a:r>
              <a:rPr lang="en" sz="2850"/>
              <a:t>HB18-1019- Higher Bar for Other Courses</a:t>
            </a:r>
            <a:endParaRPr sz="2850"/>
          </a:p>
          <a:p>
            <a:pPr marL="914400" lvl="1" indent="-304006" algn="l" rtl="0">
              <a:lnSpc>
                <a:spcPct val="90000"/>
              </a:lnSpc>
              <a:spcBef>
                <a:spcPts val="500"/>
              </a:spcBef>
              <a:spcAft>
                <a:spcPts val="0"/>
              </a:spcAft>
              <a:buSzPct val="100000"/>
              <a:buChar char="•"/>
            </a:pPr>
            <a:r>
              <a:rPr lang="en" sz="1900"/>
              <a:t>Successful completion of Advanced Placement (AP), International Baccalaureate (IB), and/or Concurrent Enrollment (CE) for non-ELA and non-Math courses.</a:t>
            </a:r>
            <a:endParaRPr sz="1900"/>
          </a:p>
          <a:p>
            <a:pPr marL="1371600" lvl="2" indent="-304006" algn="l" rtl="0">
              <a:lnSpc>
                <a:spcPct val="90000"/>
              </a:lnSpc>
              <a:spcBef>
                <a:spcPts val="500"/>
              </a:spcBef>
              <a:spcAft>
                <a:spcPts val="0"/>
              </a:spcAft>
              <a:buSzPct val="100000"/>
              <a:buChar char="•"/>
            </a:pPr>
            <a:r>
              <a:rPr lang="en" sz="1900"/>
              <a:t>AP examination score of 3 or higher</a:t>
            </a:r>
            <a:endParaRPr sz="1900"/>
          </a:p>
          <a:p>
            <a:pPr marL="1371600" lvl="2" indent="-304006" algn="l" rtl="0">
              <a:lnSpc>
                <a:spcPct val="90000"/>
              </a:lnSpc>
              <a:spcBef>
                <a:spcPts val="500"/>
              </a:spcBef>
              <a:spcAft>
                <a:spcPts val="0"/>
              </a:spcAft>
              <a:buSzPct val="100000"/>
              <a:buChar char="•"/>
            </a:pPr>
            <a:r>
              <a:rPr lang="en" sz="1900"/>
              <a:t>IB examination score of 4 or higher</a:t>
            </a:r>
            <a:endParaRPr sz="1900"/>
          </a:p>
          <a:p>
            <a:pPr marL="1371600" lvl="2" indent="-304006" algn="l" rtl="0">
              <a:lnSpc>
                <a:spcPct val="90000"/>
              </a:lnSpc>
              <a:spcBef>
                <a:spcPts val="500"/>
              </a:spcBef>
              <a:spcAft>
                <a:spcPts val="0"/>
              </a:spcAft>
              <a:buSzPct val="100000"/>
              <a:buChar char="•"/>
            </a:pPr>
            <a:r>
              <a:rPr lang="en" sz="1900"/>
              <a:t>CE course grade of B or higher</a:t>
            </a:r>
            <a:endParaRPr sz="1900"/>
          </a:p>
        </p:txBody>
      </p:sp>
      <p:sp>
        <p:nvSpPr>
          <p:cNvPr id="581" name="Google Shape;581;p72"/>
          <p:cNvSpPr txBox="1">
            <a:spLocks noGrp="1"/>
          </p:cNvSpPr>
          <p:nvPr>
            <p:ph type="sldNum" idx="12"/>
          </p:nvPr>
        </p:nvSpPr>
        <p:spPr>
          <a:xfrm>
            <a:off x="92805" y="47075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3"/>
          <p:cNvSpPr txBox="1">
            <a:spLocks noGrp="1"/>
          </p:cNvSpPr>
          <p:nvPr>
            <p:ph type="body" idx="1"/>
          </p:nvPr>
        </p:nvSpPr>
        <p:spPr>
          <a:xfrm>
            <a:off x="477825" y="1018351"/>
            <a:ext cx="7886700" cy="34443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 sz="2100" b="1">
                <a:solidFill>
                  <a:srgbClr val="2F5496"/>
                </a:solidFill>
                <a:highlight>
                  <a:srgbClr val="C0C0C0"/>
                </a:highlight>
              </a:rPr>
              <a:t>Relevant History</a:t>
            </a:r>
            <a:endParaRPr sz="2100"/>
          </a:p>
          <a:p>
            <a:pPr marL="342900" lvl="0" indent="-342900" algn="l" rtl="0">
              <a:lnSpc>
                <a:spcPct val="90000"/>
              </a:lnSpc>
              <a:spcBef>
                <a:spcPts val="1000"/>
              </a:spcBef>
              <a:spcAft>
                <a:spcPts val="0"/>
              </a:spcAft>
              <a:buSzPts val="2400"/>
              <a:buChar char="•"/>
            </a:pPr>
            <a:r>
              <a:rPr lang="en">
                <a:solidFill>
                  <a:schemeClr val="dk1"/>
                </a:solidFill>
              </a:rPr>
              <a:t>Began discussion with state board in spring 2020. Further work was delayed by the pandemic.</a:t>
            </a:r>
            <a:br>
              <a:rPr lang="en">
                <a:solidFill>
                  <a:schemeClr val="dk1"/>
                </a:solidFill>
              </a:rPr>
            </a:br>
            <a:endParaRPr>
              <a:solidFill>
                <a:schemeClr val="dk1"/>
              </a:solidFill>
            </a:endParaRPr>
          </a:p>
          <a:p>
            <a:pPr marL="342900" lvl="0" indent="-342900" algn="l" rtl="0">
              <a:lnSpc>
                <a:spcPct val="90000"/>
              </a:lnSpc>
              <a:spcBef>
                <a:spcPts val="1000"/>
              </a:spcBef>
              <a:spcAft>
                <a:spcPts val="0"/>
              </a:spcAft>
              <a:buSzPts val="2400"/>
              <a:buChar char="•"/>
            </a:pPr>
            <a:r>
              <a:rPr lang="en">
                <a:solidFill>
                  <a:schemeClr val="dk1"/>
                </a:solidFill>
              </a:rPr>
              <a:t>Renewed discussions with TAP in 2021 through fall 2023 to study measures and formalize recommendations.</a:t>
            </a:r>
            <a:endParaRPr>
              <a:solidFill>
                <a:schemeClr val="dk1"/>
              </a:solidFill>
            </a:endParaRPr>
          </a:p>
        </p:txBody>
      </p:sp>
      <p:sp>
        <p:nvSpPr>
          <p:cNvPr id="587" name="Google Shape;587;p73"/>
          <p:cNvSpPr txBox="1">
            <a:spLocks noGrp="1"/>
          </p:cNvSpPr>
          <p:nvPr>
            <p:ph type="sldNum" idx="12"/>
          </p:nvPr>
        </p:nvSpPr>
        <p:spPr>
          <a:xfrm>
            <a:off x="132030" y="47542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31</a:t>
            </a:fld>
            <a:endParaRPr/>
          </a:p>
        </p:txBody>
      </p:sp>
      <p:sp>
        <p:nvSpPr>
          <p:cNvPr id="588" name="Google Shape;588;p73"/>
          <p:cNvSpPr txBox="1"/>
          <p:nvPr/>
        </p:nvSpPr>
        <p:spPr>
          <a:xfrm>
            <a:off x="245193" y="190885"/>
            <a:ext cx="6081900" cy="567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800"/>
              <a:buFont typeface="Rockwell"/>
              <a:buNone/>
            </a:pPr>
            <a:r>
              <a:rPr lang="en" sz="2400" b="1" i="0" u="none" strike="noStrike" cap="none">
                <a:solidFill>
                  <a:schemeClr val="lt1"/>
                </a:solidFill>
                <a:latin typeface="Rockwell"/>
                <a:ea typeface="Rockwell"/>
                <a:cs typeface="Rockwell"/>
                <a:sym typeface="Rockwell"/>
              </a:rPr>
              <a:t>PWR: Higher Bar Measures</a:t>
            </a:r>
            <a:r>
              <a:rPr lang="en" sz="2400" b="0" i="0" u="none" strike="noStrike" cap="none">
                <a:solidFill>
                  <a:schemeClr val="lt1"/>
                </a:solidFill>
                <a:latin typeface="Arial"/>
                <a:ea typeface="Arial"/>
                <a:cs typeface="Arial"/>
                <a:sym typeface="Arial"/>
              </a:rPr>
              <a:t>| History</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74"/>
          <p:cNvPicPr preferRelativeResize="0"/>
          <p:nvPr/>
        </p:nvPicPr>
        <p:blipFill rotWithShape="1">
          <a:blip r:embed="rId3">
            <a:alphaModFix/>
          </a:blip>
          <a:srcRect/>
          <a:stretch/>
        </p:blipFill>
        <p:spPr>
          <a:xfrm>
            <a:off x="870690" y="1488770"/>
            <a:ext cx="5551964" cy="866974"/>
          </a:xfrm>
          <a:prstGeom prst="rect">
            <a:avLst/>
          </a:prstGeom>
          <a:noFill/>
          <a:ln>
            <a:noFill/>
          </a:ln>
        </p:spPr>
      </p:pic>
      <p:sp>
        <p:nvSpPr>
          <p:cNvPr id="595" name="Google Shape;595;p74"/>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Proposed Calculation Methodology</a:t>
            </a:r>
            <a:endParaRPr sz="2400"/>
          </a:p>
        </p:txBody>
      </p:sp>
      <p:sp>
        <p:nvSpPr>
          <p:cNvPr id="596" name="Google Shape;596;p74"/>
          <p:cNvSpPr txBox="1">
            <a:spLocks noGrp="1"/>
          </p:cNvSpPr>
          <p:nvPr>
            <p:ph type="body" idx="1"/>
          </p:nvPr>
        </p:nvSpPr>
        <p:spPr>
          <a:xfrm>
            <a:off x="628650" y="1097280"/>
            <a:ext cx="7962300" cy="3508500"/>
          </a:xfrm>
          <a:prstGeom prst="rect">
            <a:avLst/>
          </a:prstGeom>
          <a:noFill/>
          <a:ln>
            <a:noFill/>
          </a:ln>
        </p:spPr>
        <p:txBody>
          <a:bodyPr spcFirstLastPara="1" wrap="square" lIns="0" tIns="0" rIns="0" bIns="45700" anchor="t" anchorCtr="0">
            <a:normAutofit lnSpcReduction="20000"/>
          </a:bodyPr>
          <a:lstStyle/>
          <a:p>
            <a:pPr marL="0" marR="0" lvl="0" indent="0" algn="l" rtl="0">
              <a:lnSpc>
                <a:spcPct val="90000"/>
              </a:lnSpc>
              <a:spcBef>
                <a:spcPts val="0"/>
              </a:spcBef>
              <a:spcAft>
                <a:spcPts val="0"/>
              </a:spcAft>
              <a:buSzPts val="2400"/>
              <a:buNone/>
            </a:pPr>
            <a:r>
              <a:rPr lang="en" sz="1800" b="0" i="0" u="none" strike="noStrike">
                <a:solidFill>
                  <a:srgbClr val="000000"/>
                </a:solidFill>
                <a:latin typeface="Calibri"/>
                <a:ea typeface="Calibri"/>
                <a:cs typeface="Calibri"/>
                <a:sym typeface="Calibri"/>
              </a:rPr>
              <a:t>At the February 2021 meeting, TAP recommended using the same calculation methodology for both sub-indicators:</a:t>
            </a:r>
            <a:br>
              <a:rPr lang="en" sz="1800" b="0" i="0" u="none" strike="noStrike">
                <a:solidFill>
                  <a:srgbClr val="000000"/>
                </a:solidFill>
                <a:latin typeface="Calibri"/>
                <a:ea typeface="Calibri"/>
                <a:cs typeface="Calibri"/>
                <a:sym typeface="Calibri"/>
              </a:rPr>
            </a:br>
            <a:br>
              <a:rPr lang="en" sz="1800" b="0" i="0" u="none" strike="noStrike">
                <a:solidFill>
                  <a:srgbClr val="000000"/>
                </a:solidFill>
                <a:latin typeface="Calibri"/>
                <a:ea typeface="Calibri"/>
                <a:cs typeface="Calibri"/>
                <a:sym typeface="Calibri"/>
              </a:rPr>
            </a:br>
            <a:br>
              <a:rPr lang="en" sz="1800" b="0" i="0" u="none" strike="noStrike">
                <a:solidFill>
                  <a:srgbClr val="000000"/>
                </a:solidFill>
                <a:latin typeface="Calibri"/>
                <a:ea typeface="Calibri"/>
                <a:cs typeface="Calibri"/>
                <a:sym typeface="Calibri"/>
              </a:rPr>
            </a:br>
            <a:br>
              <a:rPr lang="en" sz="1800" b="0" i="0" u="none" strike="noStrike">
                <a:solidFill>
                  <a:srgbClr val="000000"/>
                </a:solidFill>
                <a:latin typeface="Calibri"/>
                <a:ea typeface="Calibri"/>
                <a:cs typeface="Calibri"/>
                <a:sym typeface="Calibri"/>
              </a:rPr>
            </a:br>
            <a:br>
              <a:rPr lang="en" sz="1800" b="0" i="0" u="none" strike="noStrike">
                <a:solidFill>
                  <a:srgbClr val="000000"/>
                </a:solidFill>
                <a:latin typeface="Calibri"/>
                <a:ea typeface="Calibri"/>
                <a:cs typeface="Calibri"/>
                <a:sym typeface="Calibri"/>
              </a:rPr>
            </a:br>
            <a:br>
              <a:rPr lang="en" sz="1800" b="0" i="0" u="none" strike="noStrike">
                <a:solidFill>
                  <a:srgbClr val="000000"/>
                </a:solidFill>
                <a:latin typeface="Calibri"/>
                <a:ea typeface="Calibri"/>
                <a:cs typeface="Calibri"/>
                <a:sym typeface="Calibri"/>
              </a:rPr>
            </a:br>
            <a:endParaRPr sz="1800" b="0" i="0" u="none" strike="noStrike">
              <a:latin typeface="Arial"/>
              <a:ea typeface="Arial"/>
              <a:cs typeface="Arial"/>
              <a:sym typeface="Arial"/>
            </a:endParaRPr>
          </a:p>
          <a:p>
            <a:pPr marL="347472" marR="0" lvl="0" indent="-347472" algn="l" rtl="0">
              <a:lnSpc>
                <a:spcPct val="90000"/>
              </a:lnSpc>
              <a:spcBef>
                <a:spcPts val="0"/>
              </a:spcBef>
              <a:spcAft>
                <a:spcPts val="0"/>
              </a:spcAft>
              <a:buSzPts val="2400"/>
              <a:buChar char="•"/>
            </a:pPr>
            <a:r>
              <a:rPr lang="en" sz="1800" b="0" i="0" u="none" strike="noStrike">
                <a:solidFill>
                  <a:srgbClr val="000000"/>
                </a:solidFill>
                <a:latin typeface="Calibri"/>
                <a:ea typeface="Calibri"/>
                <a:cs typeface="Calibri"/>
                <a:sym typeface="Calibri"/>
              </a:rPr>
              <a:t>Graduation Guidelines reporting is required for graduates</a:t>
            </a:r>
            <a:endParaRPr sz="1800" b="0" i="0" u="none" strike="noStrike">
              <a:latin typeface="Arial"/>
              <a:ea typeface="Arial"/>
              <a:cs typeface="Arial"/>
              <a:sym typeface="Arial"/>
            </a:endParaRPr>
          </a:p>
          <a:p>
            <a:pPr marL="347472" marR="0" lvl="0" indent="-347472" algn="l" rtl="0">
              <a:lnSpc>
                <a:spcPct val="90000"/>
              </a:lnSpc>
              <a:spcBef>
                <a:spcPts val="0"/>
              </a:spcBef>
              <a:spcAft>
                <a:spcPts val="0"/>
              </a:spcAft>
              <a:buSzPts val="2400"/>
              <a:buChar char="•"/>
            </a:pPr>
            <a:r>
              <a:rPr lang="en" sz="1800" b="0" i="0" u="none" strike="noStrike">
                <a:solidFill>
                  <a:srgbClr val="000000"/>
                </a:solidFill>
                <a:latin typeface="Calibri"/>
                <a:ea typeface="Calibri"/>
                <a:cs typeface="Calibri"/>
                <a:sym typeface="Calibri"/>
              </a:rPr>
              <a:t>Consistency in the denominator between the two sub-indicators</a:t>
            </a:r>
            <a:endParaRPr sz="1800" b="0" i="0" u="none" strike="noStrike">
              <a:latin typeface="Arial"/>
              <a:ea typeface="Arial"/>
              <a:cs typeface="Arial"/>
              <a:sym typeface="Arial"/>
            </a:endParaRPr>
          </a:p>
          <a:p>
            <a:pPr marL="347472" marR="0" lvl="0" indent="-347472" algn="l" rtl="0">
              <a:lnSpc>
                <a:spcPct val="90000"/>
              </a:lnSpc>
              <a:spcBef>
                <a:spcPts val="0"/>
              </a:spcBef>
              <a:spcAft>
                <a:spcPts val="0"/>
              </a:spcAft>
              <a:buSzPts val="2400"/>
              <a:buChar char="•"/>
            </a:pPr>
            <a:r>
              <a:rPr lang="en" sz="1800" b="0" i="0" u="none" strike="noStrike">
                <a:solidFill>
                  <a:srgbClr val="000000"/>
                </a:solidFill>
                <a:latin typeface="Calibri"/>
                <a:ea typeface="Calibri"/>
                <a:cs typeface="Calibri"/>
                <a:sym typeface="Calibri"/>
              </a:rPr>
              <a:t>Counting at graduation allows for a complete dataset across the state</a:t>
            </a:r>
            <a:endParaRPr sz="1800">
              <a:latin typeface="Arial"/>
              <a:ea typeface="Arial"/>
              <a:cs typeface="Arial"/>
              <a:sym typeface="Arial"/>
            </a:endParaRPr>
          </a:p>
          <a:p>
            <a:pPr marL="804672" lvl="1" indent="-347472" algn="l" rtl="0">
              <a:lnSpc>
                <a:spcPct val="90000"/>
              </a:lnSpc>
              <a:spcBef>
                <a:spcPts val="0"/>
              </a:spcBef>
              <a:spcAft>
                <a:spcPts val="0"/>
              </a:spcAft>
              <a:buSzPts val="2000"/>
              <a:buChar char="•"/>
            </a:pPr>
            <a:r>
              <a:rPr lang="en" sz="1400" b="0" i="0" u="none" strike="noStrike">
                <a:solidFill>
                  <a:srgbClr val="000000"/>
                </a:solidFill>
                <a:latin typeface="Calibri"/>
                <a:ea typeface="Calibri"/>
                <a:cs typeface="Calibri"/>
                <a:sym typeface="Calibri"/>
              </a:rPr>
              <a:t>About 85% of IB examinations are taken in the final year of high school</a:t>
            </a:r>
            <a:endParaRPr sz="1400">
              <a:latin typeface="Arial"/>
              <a:ea typeface="Arial"/>
              <a:cs typeface="Arial"/>
              <a:sym typeface="Arial"/>
            </a:endParaRPr>
          </a:p>
          <a:p>
            <a:pPr marL="804672" lvl="1" indent="-347472" algn="l" rtl="0">
              <a:lnSpc>
                <a:spcPct val="90000"/>
              </a:lnSpc>
              <a:spcBef>
                <a:spcPts val="0"/>
              </a:spcBef>
              <a:spcAft>
                <a:spcPts val="0"/>
              </a:spcAft>
              <a:buSzPts val="2000"/>
              <a:buChar char="•"/>
            </a:pPr>
            <a:r>
              <a:rPr lang="en" sz="1400">
                <a:solidFill>
                  <a:srgbClr val="000000"/>
                </a:solidFill>
                <a:latin typeface="Calibri"/>
                <a:ea typeface="Calibri"/>
                <a:cs typeface="Calibri"/>
                <a:sym typeface="Calibri"/>
              </a:rPr>
              <a:t>About 65% of AP examinations are taken in the final two years of high school</a:t>
            </a:r>
            <a:br>
              <a:rPr lang="en" sz="1800" b="0" i="0" u="none" strike="noStrike">
                <a:solidFill>
                  <a:srgbClr val="000000"/>
                </a:solidFill>
                <a:latin typeface="Calibri"/>
                <a:ea typeface="Calibri"/>
                <a:cs typeface="Calibri"/>
                <a:sym typeface="Calibri"/>
              </a:rPr>
            </a:br>
            <a:endParaRPr sz="1800">
              <a:latin typeface="Arial"/>
              <a:ea typeface="Arial"/>
              <a:cs typeface="Arial"/>
              <a:sym typeface="Arial"/>
            </a:endParaRPr>
          </a:p>
          <a:p>
            <a:pPr marL="347472" lvl="0" indent="-347472" algn="l" rtl="0">
              <a:lnSpc>
                <a:spcPct val="90000"/>
              </a:lnSpc>
              <a:spcBef>
                <a:spcPts val="0"/>
              </a:spcBef>
              <a:spcAft>
                <a:spcPts val="0"/>
              </a:spcAft>
              <a:buSzPts val="2400"/>
              <a:buChar char="•"/>
            </a:pPr>
            <a:r>
              <a:rPr lang="en" sz="1800">
                <a:solidFill>
                  <a:srgbClr val="000000"/>
                </a:solidFill>
                <a:latin typeface="Calibri"/>
                <a:ea typeface="Calibri"/>
                <a:cs typeface="Calibri"/>
                <a:sym typeface="Calibri"/>
              </a:rPr>
              <a:t>A graduate is counted in the numerator if they met the requirement at any time during grades 9-12. </a:t>
            </a:r>
            <a:endParaRPr/>
          </a:p>
        </p:txBody>
      </p:sp>
      <p:sp>
        <p:nvSpPr>
          <p:cNvPr id="597" name="Google Shape;597;p74"/>
          <p:cNvSpPr txBox="1">
            <a:spLocks noGrp="1"/>
          </p:cNvSpPr>
          <p:nvPr>
            <p:ph type="sldNum" idx="12"/>
          </p:nvPr>
        </p:nvSpPr>
        <p:spPr>
          <a:xfrm>
            <a:off x="121330" y="47730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5"/>
          <p:cNvSpPr txBox="1">
            <a:spLocks noGrp="1"/>
          </p:cNvSpPr>
          <p:nvPr>
            <p:ph type="title"/>
          </p:nvPr>
        </p:nvSpPr>
        <p:spPr>
          <a:xfrm>
            <a:off x="303124" y="17956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Data Sources</a:t>
            </a:r>
            <a:endParaRPr sz="2400"/>
          </a:p>
        </p:txBody>
      </p:sp>
      <p:sp>
        <p:nvSpPr>
          <p:cNvPr id="603" name="Google Shape;603;p75"/>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33</a:t>
            </a:fld>
            <a:endParaRPr/>
          </a:p>
        </p:txBody>
      </p:sp>
      <p:graphicFrame>
        <p:nvGraphicFramePr>
          <p:cNvPr id="604" name="Google Shape;604;p75"/>
          <p:cNvGraphicFramePr/>
          <p:nvPr/>
        </p:nvGraphicFramePr>
        <p:xfrm>
          <a:off x="245193" y="967223"/>
          <a:ext cx="3000000" cy="3000000"/>
        </p:xfrm>
        <a:graphic>
          <a:graphicData uri="http://schemas.openxmlformats.org/drawingml/2006/table">
            <a:tbl>
              <a:tblPr firstRow="1" bandRow="1">
                <a:noFill/>
                <a:tableStyleId>{657297CA-F444-45A7-A8D7-8C5D7AC681E0}</a:tableStyleId>
              </a:tblPr>
              <a:tblGrid>
                <a:gridCol w="2825875">
                  <a:extLst>
                    <a:ext uri="{9D8B030D-6E8A-4147-A177-3AD203B41FA5}">
                      <a16:colId xmlns:a16="http://schemas.microsoft.com/office/drawing/2014/main" val="20000"/>
                    </a:ext>
                  </a:extLst>
                </a:gridCol>
                <a:gridCol w="2661000">
                  <a:extLst>
                    <a:ext uri="{9D8B030D-6E8A-4147-A177-3AD203B41FA5}">
                      <a16:colId xmlns:a16="http://schemas.microsoft.com/office/drawing/2014/main" val="20001"/>
                    </a:ext>
                  </a:extLst>
                </a:gridCol>
                <a:gridCol w="1433025">
                  <a:extLst>
                    <a:ext uri="{9D8B030D-6E8A-4147-A177-3AD203B41FA5}">
                      <a16:colId xmlns:a16="http://schemas.microsoft.com/office/drawing/2014/main" val="20002"/>
                    </a:ext>
                  </a:extLst>
                </a:gridCol>
                <a:gridCol w="1755850">
                  <a:extLst>
                    <a:ext uri="{9D8B030D-6E8A-4147-A177-3AD203B41FA5}">
                      <a16:colId xmlns:a16="http://schemas.microsoft.com/office/drawing/2014/main" val="20003"/>
                    </a:ext>
                  </a:extLst>
                </a:gridCol>
              </a:tblGrid>
              <a:tr h="499025">
                <a:tc>
                  <a:txBody>
                    <a:bodyPr/>
                    <a:lstStyle/>
                    <a:p>
                      <a:pPr marL="0" marR="0" lvl="0" indent="0" algn="l" rtl="0">
                        <a:lnSpc>
                          <a:spcPct val="100000"/>
                        </a:lnSpc>
                        <a:spcBef>
                          <a:spcPts val="0"/>
                        </a:spcBef>
                        <a:spcAft>
                          <a:spcPts val="0"/>
                        </a:spcAft>
                        <a:buNone/>
                      </a:pPr>
                      <a:r>
                        <a:rPr lang="en" sz="1200" u="none" strike="noStrike" cap="none"/>
                        <a:t>Measure</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200" u="none" strike="noStrike" cap="none"/>
                        <a:t>Data Source</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200" u="none" strike="noStrike" cap="none"/>
                        <a:t>Higher Bar ELA &amp; Math</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1200" u="none" strike="noStrike" cap="none"/>
                        <a:t>Higher Bar Other Courses</a:t>
                      </a:r>
                      <a:endParaRPr sz="1100"/>
                    </a:p>
                  </a:txBody>
                  <a:tcPr marL="91450" marR="91450" marT="34300" marB="34300"/>
                </a:tc>
                <a:extLst>
                  <a:ext uri="{0D108BD9-81ED-4DB2-BD59-A6C34878D82A}">
                    <a16:rowId xmlns:a16="http://schemas.microsoft.com/office/drawing/2014/main" val="10000"/>
                  </a:ext>
                </a:extLst>
              </a:tr>
              <a:tr h="357150">
                <a:tc>
                  <a:txBody>
                    <a:bodyPr/>
                    <a:lstStyle/>
                    <a:p>
                      <a:pPr marL="0" marR="0" lvl="0" indent="0" algn="l" rtl="0">
                        <a:lnSpc>
                          <a:spcPct val="100000"/>
                        </a:lnSpc>
                        <a:spcBef>
                          <a:spcPts val="0"/>
                        </a:spcBef>
                        <a:spcAft>
                          <a:spcPts val="0"/>
                        </a:spcAft>
                        <a:buNone/>
                      </a:pPr>
                      <a:r>
                        <a:rPr lang="en" sz="900" u="none" strike="noStrike" cap="none"/>
                        <a:t>Accuplacer</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None/>
                      </a:pPr>
                      <a:endParaRPr sz="1200" u="none" strike="noStrike" cap="none"/>
                    </a:p>
                  </a:txBody>
                  <a:tcPr marL="91450" marR="91450" marT="34300" marB="34300"/>
                </a:tc>
                <a:extLst>
                  <a:ext uri="{0D108BD9-81ED-4DB2-BD59-A6C34878D82A}">
                    <a16:rowId xmlns:a16="http://schemas.microsoft.com/office/drawing/2014/main" val="10001"/>
                  </a:ext>
                </a:extLst>
              </a:tr>
              <a:tr h="357150">
                <a:tc>
                  <a:txBody>
                    <a:bodyPr/>
                    <a:lstStyle/>
                    <a:p>
                      <a:pPr marL="0" marR="0" lvl="0" indent="0" algn="l" rtl="0">
                        <a:lnSpc>
                          <a:spcPct val="100000"/>
                        </a:lnSpc>
                        <a:spcBef>
                          <a:spcPts val="0"/>
                        </a:spcBef>
                        <a:spcAft>
                          <a:spcPts val="0"/>
                        </a:spcAft>
                        <a:buNone/>
                      </a:pPr>
                      <a:r>
                        <a:rPr lang="en" sz="900" u="none" strike="noStrike" cap="none"/>
                        <a:t>ACT</a:t>
                      </a:r>
                      <a:endParaRPr sz="1100"/>
                    </a:p>
                  </a:txBody>
                  <a:tcPr marL="91450" marR="91450" marT="34300" marB="3430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None/>
                      </a:pPr>
                      <a:endParaRPr sz="1200" u="none" strike="noStrike" cap="none"/>
                    </a:p>
                  </a:txBody>
                  <a:tcPr marL="91450" marR="91450" marT="34300" marB="34300"/>
                </a:tc>
                <a:extLst>
                  <a:ext uri="{0D108BD9-81ED-4DB2-BD59-A6C34878D82A}">
                    <a16:rowId xmlns:a16="http://schemas.microsoft.com/office/drawing/2014/main" val="10002"/>
                  </a:ext>
                </a:extLst>
              </a:tr>
              <a:tr h="357150">
                <a:tc>
                  <a:txBody>
                    <a:bodyPr/>
                    <a:lstStyle/>
                    <a:p>
                      <a:pPr marL="0" marR="0" lvl="0" indent="0" algn="l" rtl="0">
                        <a:lnSpc>
                          <a:spcPct val="100000"/>
                        </a:lnSpc>
                        <a:spcBef>
                          <a:spcPts val="0"/>
                        </a:spcBef>
                        <a:spcAft>
                          <a:spcPts val="0"/>
                        </a:spcAft>
                        <a:buNone/>
                      </a:pPr>
                      <a:r>
                        <a:rPr lang="en" sz="900" u="none" strike="noStrike" cap="none"/>
                        <a:t>ACT WorkKeys</a:t>
                      </a:r>
                      <a:endParaRPr sz="1100"/>
                    </a:p>
                  </a:txBody>
                  <a:tcPr marL="91450" marR="91450" marT="34300" marB="3430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None/>
                      </a:pPr>
                      <a:endParaRPr sz="1200" u="none" strike="noStrike" cap="none"/>
                    </a:p>
                  </a:txBody>
                  <a:tcPr marL="91450" marR="91450" marT="34300" marB="34300"/>
                </a:tc>
                <a:extLst>
                  <a:ext uri="{0D108BD9-81ED-4DB2-BD59-A6C34878D82A}">
                    <a16:rowId xmlns:a16="http://schemas.microsoft.com/office/drawing/2014/main" val="10003"/>
                  </a:ext>
                </a:extLst>
              </a:tr>
              <a:tr h="357250">
                <a:tc>
                  <a:txBody>
                    <a:bodyPr/>
                    <a:lstStyle/>
                    <a:p>
                      <a:pPr marL="0" marR="0" lvl="0" indent="0" algn="l" rtl="0">
                        <a:lnSpc>
                          <a:spcPct val="100000"/>
                        </a:lnSpc>
                        <a:spcBef>
                          <a:spcPts val="0"/>
                        </a:spcBef>
                        <a:spcAft>
                          <a:spcPts val="0"/>
                        </a:spcAft>
                        <a:buNone/>
                      </a:pPr>
                      <a:r>
                        <a:rPr lang="en" sz="900" u="none" strike="noStrike" cap="none"/>
                        <a:t>Advanced Placement (AP)</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900" u="none" strike="noStrike" cap="none"/>
                        <a:t>College Board, </a:t>
                      </a:r>
                      <a:endParaRPr sz="1100"/>
                    </a:p>
                    <a:p>
                      <a:pPr marL="0" marR="0" lvl="0" indent="0" algn="l" rtl="0">
                        <a:lnSpc>
                          <a:spcPct val="100000"/>
                        </a:lnSpc>
                        <a:spcBef>
                          <a:spcPts val="0"/>
                        </a:spcBef>
                        <a:spcAft>
                          <a:spcPts val="0"/>
                        </a:spcAft>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extLst>
                  <a:ext uri="{0D108BD9-81ED-4DB2-BD59-A6C34878D82A}">
                    <a16:rowId xmlns:a16="http://schemas.microsoft.com/office/drawing/2014/main" val="10004"/>
                  </a:ext>
                </a:extLst>
              </a:tr>
              <a:tr h="357150">
                <a:tc>
                  <a:txBody>
                    <a:bodyPr/>
                    <a:lstStyle/>
                    <a:p>
                      <a:pPr marL="0" marR="0" lvl="0" indent="0" algn="l" rtl="0">
                        <a:lnSpc>
                          <a:spcPct val="100000"/>
                        </a:lnSpc>
                        <a:spcBef>
                          <a:spcPts val="0"/>
                        </a:spcBef>
                        <a:spcAft>
                          <a:spcPts val="0"/>
                        </a:spcAft>
                        <a:buNone/>
                      </a:pPr>
                      <a:r>
                        <a:rPr lang="en" sz="900" u="none" strike="noStrike" cap="none"/>
                        <a:t>ASVAB</a:t>
                      </a:r>
                      <a:endParaRPr sz="1100"/>
                    </a:p>
                  </a:txBody>
                  <a:tcPr marL="91450" marR="91450" marT="34300" marB="3430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None/>
                      </a:pPr>
                      <a:endParaRPr sz="1200" u="none" strike="noStrike" cap="none"/>
                    </a:p>
                  </a:txBody>
                  <a:tcPr marL="91450" marR="91450" marT="34300" marB="34300"/>
                </a:tc>
                <a:extLst>
                  <a:ext uri="{0D108BD9-81ED-4DB2-BD59-A6C34878D82A}">
                    <a16:rowId xmlns:a16="http://schemas.microsoft.com/office/drawing/2014/main" val="10005"/>
                  </a:ext>
                </a:extLst>
              </a:tr>
              <a:tr h="413150">
                <a:tc>
                  <a:txBody>
                    <a:bodyPr/>
                    <a:lstStyle/>
                    <a:p>
                      <a:pPr marL="0" marR="0" lvl="0" indent="0" algn="l" rtl="0">
                        <a:lnSpc>
                          <a:spcPct val="100000"/>
                        </a:lnSpc>
                        <a:spcBef>
                          <a:spcPts val="0"/>
                        </a:spcBef>
                        <a:spcAft>
                          <a:spcPts val="0"/>
                        </a:spcAft>
                        <a:buNone/>
                      </a:pPr>
                      <a:r>
                        <a:rPr lang="en" sz="900" u="none" strike="noStrike" cap="none"/>
                        <a:t>Concurrent Enrollment (CE)</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900" u="none" strike="noStrike" cap="none"/>
                        <a:t>CO Dept. of Higher Ed., </a:t>
                      </a:r>
                      <a:endParaRPr sz="1100"/>
                    </a:p>
                    <a:p>
                      <a:pPr marL="0" marR="0" lvl="0" indent="0" algn="l" rtl="0">
                        <a:lnSpc>
                          <a:spcPct val="100000"/>
                        </a:lnSpc>
                        <a:spcBef>
                          <a:spcPts val="0"/>
                        </a:spcBef>
                        <a:spcAft>
                          <a:spcPts val="0"/>
                        </a:spcAft>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extLst>
                  <a:ext uri="{0D108BD9-81ED-4DB2-BD59-A6C34878D82A}">
                    <a16:rowId xmlns:a16="http://schemas.microsoft.com/office/drawing/2014/main" val="10006"/>
                  </a:ext>
                </a:extLst>
              </a:tr>
              <a:tr h="357150">
                <a:tc>
                  <a:txBody>
                    <a:bodyPr/>
                    <a:lstStyle/>
                    <a:p>
                      <a:pPr marL="0" marR="0" lvl="0" indent="0" algn="l" rtl="0">
                        <a:lnSpc>
                          <a:spcPct val="100000"/>
                        </a:lnSpc>
                        <a:spcBef>
                          <a:spcPts val="0"/>
                        </a:spcBef>
                        <a:spcAft>
                          <a:spcPts val="0"/>
                        </a:spcAft>
                        <a:buNone/>
                      </a:pPr>
                      <a:r>
                        <a:rPr lang="en" sz="900" u="none" strike="noStrike" cap="none"/>
                        <a:t>International Baccalaureate (IB)</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900" u="none" strike="noStrike" cap="none"/>
                        <a:t>International Baccalaureate </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extLst>
                  <a:ext uri="{0D108BD9-81ED-4DB2-BD59-A6C34878D82A}">
                    <a16:rowId xmlns:a16="http://schemas.microsoft.com/office/drawing/2014/main" val="10007"/>
                  </a:ext>
                </a:extLst>
              </a:tr>
              <a:tr h="357250">
                <a:tc>
                  <a:txBody>
                    <a:bodyPr/>
                    <a:lstStyle/>
                    <a:p>
                      <a:pPr marL="0" marR="0" lvl="0" indent="0" algn="l" rtl="0">
                        <a:lnSpc>
                          <a:spcPct val="100000"/>
                        </a:lnSpc>
                        <a:spcBef>
                          <a:spcPts val="0"/>
                        </a:spcBef>
                        <a:spcAft>
                          <a:spcPts val="0"/>
                        </a:spcAft>
                        <a:buNone/>
                      </a:pPr>
                      <a:r>
                        <a:rPr lang="en" sz="900" u="none" strike="noStrike" cap="none"/>
                        <a:t>SAT</a:t>
                      </a:r>
                      <a:endParaRPr sz="1100"/>
                    </a:p>
                  </a:txBody>
                  <a:tcPr marL="91450" marR="91450" marT="34300" marB="34300"/>
                </a:tc>
                <a:tc>
                  <a:txBody>
                    <a:bodyPr/>
                    <a:lstStyle/>
                    <a:p>
                      <a:pPr marL="0" marR="0" lvl="0" indent="0" algn="l" rtl="0">
                        <a:lnSpc>
                          <a:spcPct val="100000"/>
                        </a:lnSpc>
                        <a:spcBef>
                          <a:spcPts val="0"/>
                        </a:spcBef>
                        <a:spcAft>
                          <a:spcPts val="0"/>
                        </a:spcAft>
                        <a:buNone/>
                      </a:pPr>
                      <a:r>
                        <a:rPr lang="en" sz="900" u="none" strike="noStrike" cap="none"/>
                        <a:t>CO SAT, </a:t>
                      </a:r>
                      <a:endParaRPr sz="1100"/>
                    </a:p>
                    <a:p>
                      <a:pPr marL="0" marR="0" lvl="0" indent="0" algn="l" rtl="0">
                        <a:lnSpc>
                          <a:spcPct val="100000"/>
                        </a:lnSpc>
                        <a:spcBef>
                          <a:spcPts val="0"/>
                        </a:spcBef>
                        <a:spcAft>
                          <a:spcPts val="0"/>
                        </a:spcAft>
                        <a:buClr>
                          <a:srgbClr val="000000"/>
                        </a:buClr>
                        <a:buSzPts val="900"/>
                        <a:buFont typeface="Arial"/>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solidFill>
                            <a:schemeClr val="dk1"/>
                          </a:solidFill>
                        </a:rPr>
                        <a:t>✔</a:t>
                      </a:r>
                      <a:endParaRPr sz="1200" u="none" strike="noStrike" cap="none">
                        <a:solidFill>
                          <a:schemeClr val="dk1"/>
                        </a:solidFill>
                      </a:endParaRPr>
                    </a:p>
                  </a:txBody>
                  <a:tcPr marL="91450" marR="91450" marT="34300" marB="34300"/>
                </a:tc>
                <a:tc>
                  <a:txBody>
                    <a:bodyPr/>
                    <a:lstStyle/>
                    <a:p>
                      <a:pPr marL="0" marR="0" lvl="0" indent="0" algn="ctr" rtl="0">
                        <a:lnSpc>
                          <a:spcPct val="100000"/>
                        </a:lnSpc>
                        <a:spcBef>
                          <a:spcPts val="0"/>
                        </a:spcBef>
                        <a:spcAft>
                          <a:spcPts val="0"/>
                        </a:spcAft>
                        <a:buNone/>
                      </a:pPr>
                      <a:endParaRPr sz="1200" u="none" strike="noStrike" cap="none"/>
                    </a:p>
                  </a:txBody>
                  <a:tcPr marL="91450" marR="91450" marT="34300" marB="34300"/>
                </a:tc>
                <a:extLst>
                  <a:ext uri="{0D108BD9-81ED-4DB2-BD59-A6C34878D82A}">
                    <a16:rowId xmlns:a16="http://schemas.microsoft.com/office/drawing/2014/main" val="10008"/>
                  </a:ext>
                </a:extLst>
              </a:tr>
              <a:tr h="357250">
                <a:tc>
                  <a:txBody>
                    <a:bodyPr/>
                    <a:lstStyle/>
                    <a:p>
                      <a:pPr marL="0" marR="0" lvl="0" indent="0" algn="l" rtl="0">
                        <a:lnSpc>
                          <a:spcPct val="100000"/>
                        </a:lnSpc>
                        <a:spcBef>
                          <a:spcPts val="0"/>
                        </a:spcBef>
                        <a:spcAft>
                          <a:spcPts val="0"/>
                        </a:spcAft>
                        <a:buNone/>
                      </a:pPr>
                      <a:r>
                        <a:rPr lang="en" sz="900" u="none" strike="noStrike" cap="none"/>
                        <a:t>Capstone Projects and Performance Assessments</a:t>
                      </a:r>
                      <a:endParaRPr sz="1100"/>
                    </a:p>
                  </a:txBody>
                  <a:tcPr marL="91450" marR="91450" marT="34300" marB="3430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900" u="none" strike="noStrike" cap="none"/>
                        <a:t>n/a</a:t>
                      </a:r>
                      <a:endParaRPr sz="1100"/>
                    </a:p>
                  </a:txBody>
                  <a:tcPr marL="91450" marR="91450" marT="34300" marB="34300"/>
                </a:tc>
                <a:tc>
                  <a:txBody>
                    <a:bodyPr/>
                    <a:lstStyle/>
                    <a:p>
                      <a:pPr marL="0" marR="0" lvl="0" indent="0" algn="ctr" rtl="0">
                        <a:lnSpc>
                          <a:spcPct val="100000"/>
                        </a:lnSpc>
                        <a:spcBef>
                          <a:spcPts val="0"/>
                        </a:spcBef>
                        <a:spcAft>
                          <a:spcPts val="0"/>
                        </a:spcAft>
                        <a:buNone/>
                      </a:pPr>
                      <a:endParaRPr sz="900" u="none" strike="noStrike" cap="none"/>
                    </a:p>
                  </a:txBody>
                  <a:tcPr marL="91450" marR="91450" marT="34300" marB="34300"/>
                </a:tc>
                <a:extLst>
                  <a:ext uri="{0D108BD9-81ED-4DB2-BD59-A6C34878D82A}">
                    <a16:rowId xmlns:a16="http://schemas.microsoft.com/office/drawing/2014/main" val="10009"/>
                  </a:ext>
                </a:extLst>
              </a:tr>
              <a:tr h="357250">
                <a:tc>
                  <a:txBody>
                    <a:bodyPr/>
                    <a:lstStyle/>
                    <a:p>
                      <a:pPr marL="0" marR="0" lvl="0" indent="0" algn="l" rtl="0">
                        <a:lnSpc>
                          <a:spcPct val="100000"/>
                        </a:lnSpc>
                        <a:spcBef>
                          <a:spcPts val="0"/>
                        </a:spcBef>
                        <a:spcAft>
                          <a:spcPts val="0"/>
                        </a:spcAft>
                        <a:buNone/>
                      </a:pPr>
                      <a:r>
                        <a:rPr lang="en" sz="900" u="none" strike="noStrike" cap="none"/>
                        <a:t>Industry Credentials</a:t>
                      </a:r>
                      <a:endParaRPr sz="1100"/>
                    </a:p>
                  </a:txBody>
                  <a:tcPr marL="91450" marR="91450" marT="34300" marB="3430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CO, Dept. of Higher Ed., Grad Guidelines Collection</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900" u="none" strike="noStrike" cap="none"/>
                        <a:t>n/a</a:t>
                      </a:r>
                      <a:endParaRPr sz="1100"/>
                    </a:p>
                  </a:txBody>
                  <a:tcPr marL="91450" marR="91450" marT="34300" marB="34300"/>
                </a:tc>
                <a:tc>
                  <a:txBody>
                    <a:bodyPr/>
                    <a:lstStyle/>
                    <a:p>
                      <a:pPr marL="0" marR="0" lvl="0" indent="0" algn="ctr" rtl="0">
                        <a:lnSpc>
                          <a:spcPct val="100000"/>
                        </a:lnSpc>
                        <a:spcBef>
                          <a:spcPts val="0"/>
                        </a:spcBef>
                        <a:spcAft>
                          <a:spcPts val="0"/>
                        </a:spcAft>
                        <a:buNone/>
                      </a:pPr>
                      <a:endParaRPr sz="900" u="none" strike="noStrike" cap="none"/>
                    </a:p>
                  </a:txBody>
                  <a:tcPr marL="91450" marR="91450" marT="34300" marB="34300"/>
                </a:tc>
                <a:extLst>
                  <a:ext uri="{0D108BD9-81ED-4DB2-BD59-A6C34878D82A}">
                    <a16:rowId xmlns:a16="http://schemas.microsoft.com/office/drawing/2014/main" val="100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6"/>
          <p:cNvSpPr txBox="1">
            <a:spLocks noGrp="1"/>
          </p:cNvSpPr>
          <p:nvPr>
            <p:ph type="title"/>
          </p:nvPr>
        </p:nvSpPr>
        <p:spPr>
          <a:xfrm>
            <a:off x="332674" y="233036"/>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Data Sources</a:t>
            </a:r>
            <a:endParaRPr sz="2400"/>
          </a:p>
        </p:txBody>
      </p:sp>
      <p:sp>
        <p:nvSpPr>
          <p:cNvPr id="610" name="Google Shape;610;p76"/>
          <p:cNvSpPr txBox="1">
            <a:spLocks noGrp="1"/>
          </p:cNvSpPr>
          <p:nvPr>
            <p:ph type="body" idx="1"/>
          </p:nvPr>
        </p:nvSpPr>
        <p:spPr>
          <a:xfrm>
            <a:off x="459314" y="1097280"/>
            <a:ext cx="8368500" cy="3480600"/>
          </a:xfrm>
          <a:prstGeom prst="rect">
            <a:avLst/>
          </a:prstGeom>
          <a:noFill/>
          <a:ln>
            <a:noFill/>
          </a:ln>
        </p:spPr>
        <p:txBody>
          <a:bodyPr spcFirstLastPara="1" wrap="square" lIns="0" tIns="0" rIns="0" bIns="45700" anchor="t" anchorCtr="0">
            <a:normAutofit/>
          </a:bodyPr>
          <a:lstStyle/>
          <a:p>
            <a:pPr marL="457200" lvl="0" indent="-368300" algn="l" rtl="0">
              <a:lnSpc>
                <a:spcPct val="90000"/>
              </a:lnSpc>
              <a:spcBef>
                <a:spcPts val="1000"/>
              </a:spcBef>
              <a:spcAft>
                <a:spcPts val="0"/>
              </a:spcAft>
              <a:buClr>
                <a:schemeClr val="dk1"/>
              </a:buClr>
              <a:buSzPts val="2200"/>
              <a:buChar char="•"/>
            </a:pPr>
            <a:r>
              <a:rPr lang="en" sz="1600"/>
              <a:t>Data sharing agreement with Colorado Department of Higher Education finalized at the end of 2021</a:t>
            </a:r>
            <a:endParaRPr sz="1600"/>
          </a:p>
          <a:p>
            <a:pPr marL="457200" lvl="0" indent="-368300" algn="l" rtl="0">
              <a:lnSpc>
                <a:spcPct val="90000"/>
              </a:lnSpc>
              <a:spcBef>
                <a:spcPts val="1000"/>
              </a:spcBef>
              <a:spcAft>
                <a:spcPts val="0"/>
              </a:spcAft>
              <a:buClr>
                <a:schemeClr val="dk1"/>
              </a:buClr>
              <a:buSzPts val="2200"/>
              <a:buChar char="•"/>
            </a:pPr>
            <a:r>
              <a:rPr lang="en" sz="1600"/>
              <a:t>Annual updates to data sharing agreements with College Board and International Baccalaureate</a:t>
            </a:r>
            <a:endParaRPr sz="1600"/>
          </a:p>
          <a:p>
            <a:pPr marL="457200" lvl="0" indent="-368300" algn="l" rtl="0">
              <a:lnSpc>
                <a:spcPct val="90000"/>
              </a:lnSpc>
              <a:spcBef>
                <a:spcPts val="1000"/>
              </a:spcBef>
              <a:spcAft>
                <a:spcPts val="0"/>
              </a:spcAft>
              <a:buClr>
                <a:schemeClr val="dk1"/>
              </a:buClr>
              <a:buSzPts val="2200"/>
              <a:buChar char="•"/>
            </a:pPr>
            <a:r>
              <a:rPr lang="en" sz="1600"/>
              <a:t>Requires timely receipt of three external data files</a:t>
            </a:r>
            <a:endParaRPr sz="1600"/>
          </a:p>
          <a:p>
            <a:pPr marL="457200" lvl="0" indent="-368300" algn="l" rtl="0">
              <a:lnSpc>
                <a:spcPct val="90000"/>
              </a:lnSpc>
              <a:spcBef>
                <a:spcPts val="1000"/>
              </a:spcBef>
              <a:spcAft>
                <a:spcPts val="0"/>
              </a:spcAft>
              <a:buClr>
                <a:schemeClr val="dk1"/>
              </a:buClr>
              <a:buSzPts val="2200"/>
              <a:buChar char="•"/>
            </a:pPr>
            <a:r>
              <a:rPr lang="en" sz="1600"/>
              <a:t>Combines six separate data sources (654,480 records in 2022)</a:t>
            </a:r>
            <a:endParaRPr sz="1600"/>
          </a:p>
          <a:p>
            <a:pPr marL="457200" lvl="0" indent="-228600" algn="l" rtl="0">
              <a:lnSpc>
                <a:spcPct val="90000"/>
              </a:lnSpc>
              <a:spcBef>
                <a:spcPts val="1000"/>
              </a:spcBef>
              <a:spcAft>
                <a:spcPts val="0"/>
              </a:spcAft>
              <a:buClr>
                <a:schemeClr val="dk1"/>
              </a:buClr>
              <a:buSzPts val="2400"/>
              <a:buNone/>
            </a:pPr>
            <a:endParaRPr sz="1600"/>
          </a:p>
        </p:txBody>
      </p:sp>
      <p:sp>
        <p:nvSpPr>
          <p:cNvPr id="611" name="Google Shape;611;p76"/>
          <p:cNvSpPr txBox="1">
            <a:spLocks noGrp="1"/>
          </p:cNvSpPr>
          <p:nvPr>
            <p:ph type="sldNum" idx="12"/>
          </p:nvPr>
        </p:nvSpPr>
        <p:spPr>
          <a:xfrm>
            <a:off x="121330" y="479222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34</a:t>
            </a:fld>
            <a:endParaRPr/>
          </a:p>
        </p:txBody>
      </p:sp>
      <p:grpSp>
        <p:nvGrpSpPr>
          <p:cNvPr id="612" name="Google Shape;612;p76"/>
          <p:cNvGrpSpPr/>
          <p:nvPr/>
        </p:nvGrpSpPr>
        <p:grpSpPr>
          <a:xfrm>
            <a:off x="662194" y="3099103"/>
            <a:ext cx="8058778" cy="1934472"/>
            <a:chOff x="922156" y="5136211"/>
            <a:chExt cx="8058778" cy="1584854"/>
          </a:xfrm>
        </p:grpSpPr>
        <p:sp>
          <p:nvSpPr>
            <p:cNvPr id="613" name="Google Shape;613;p76"/>
            <p:cNvSpPr txBox="1"/>
            <p:nvPr/>
          </p:nvSpPr>
          <p:spPr>
            <a:xfrm>
              <a:off x="6757934" y="5680380"/>
              <a:ext cx="2223000" cy="529500"/>
            </a:xfrm>
            <a:prstGeom prst="rect">
              <a:avLst/>
            </a:prstGeom>
            <a:noFill/>
            <a:ln w="63500" cap="flat" cmpd="thickThin">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Final student level numerator and denominator flags for both higher bar metrics</a:t>
              </a:r>
              <a:endParaRPr/>
            </a:p>
          </p:txBody>
        </p:sp>
        <p:sp>
          <p:nvSpPr>
            <p:cNvPr id="614" name="Google Shape;614;p76"/>
            <p:cNvSpPr txBox="1"/>
            <p:nvPr/>
          </p:nvSpPr>
          <p:spPr>
            <a:xfrm>
              <a:off x="922156" y="5136211"/>
              <a:ext cx="2307900" cy="227100"/>
            </a:xfrm>
            <a:prstGeom prst="rect">
              <a:avLst/>
            </a:prstGeom>
            <a:solidFill>
              <a:srgbClr val="FEE5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Advanced Placement Exams</a:t>
              </a:r>
              <a:endParaRPr/>
            </a:p>
          </p:txBody>
        </p:sp>
        <p:sp>
          <p:nvSpPr>
            <p:cNvPr id="615" name="Google Shape;615;p76"/>
            <p:cNvSpPr txBox="1"/>
            <p:nvPr/>
          </p:nvSpPr>
          <p:spPr>
            <a:xfrm>
              <a:off x="922156" y="6493965"/>
              <a:ext cx="2307900" cy="227100"/>
            </a:xfrm>
            <a:prstGeom prst="rect">
              <a:avLst/>
            </a:prstGeom>
            <a:solidFill>
              <a:srgbClr val="9CC2E5"/>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 SAT</a:t>
              </a:r>
              <a:endParaRPr/>
            </a:p>
          </p:txBody>
        </p:sp>
        <p:sp>
          <p:nvSpPr>
            <p:cNvPr id="616" name="Google Shape;616;p76"/>
            <p:cNvSpPr txBox="1"/>
            <p:nvPr/>
          </p:nvSpPr>
          <p:spPr>
            <a:xfrm>
              <a:off x="922170" y="5363308"/>
              <a:ext cx="2307900" cy="3783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International Baccalaureate Exams</a:t>
              </a:r>
              <a:endParaRPr/>
            </a:p>
          </p:txBody>
        </p:sp>
        <p:sp>
          <p:nvSpPr>
            <p:cNvPr id="617" name="Google Shape;617;p76"/>
            <p:cNvSpPr txBox="1"/>
            <p:nvPr/>
          </p:nvSpPr>
          <p:spPr>
            <a:xfrm>
              <a:off x="922156" y="5754171"/>
              <a:ext cx="2307900" cy="378300"/>
            </a:xfrm>
            <a:prstGeom prst="rect">
              <a:avLst/>
            </a:prstGeom>
            <a:solidFill>
              <a:srgbClr val="E1EF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Concurrent Enrollment from CDHE</a:t>
              </a:r>
              <a:endParaRPr/>
            </a:p>
          </p:txBody>
        </p:sp>
        <p:sp>
          <p:nvSpPr>
            <p:cNvPr id="618" name="Google Shape;618;p76"/>
            <p:cNvSpPr txBox="1"/>
            <p:nvPr/>
          </p:nvSpPr>
          <p:spPr>
            <a:xfrm>
              <a:off x="922170" y="6110231"/>
              <a:ext cx="2307900" cy="378300"/>
            </a:xfrm>
            <a:prstGeom prst="rect">
              <a:avLst/>
            </a:prstGeom>
            <a:solidFill>
              <a:srgbClr val="E4BAF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Graduation Guidelines Collection</a:t>
              </a:r>
              <a:endParaRPr/>
            </a:p>
          </p:txBody>
        </p:sp>
        <p:cxnSp>
          <p:nvCxnSpPr>
            <p:cNvPr id="619" name="Google Shape;619;p76"/>
            <p:cNvCxnSpPr>
              <a:stCxn id="617" idx="3"/>
            </p:cNvCxnSpPr>
            <p:nvPr/>
          </p:nvCxnSpPr>
          <p:spPr>
            <a:xfrm rot="10800000" flipH="1">
              <a:off x="3230056" y="5801421"/>
              <a:ext cx="514500" cy="141900"/>
            </a:xfrm>
            <a:prstGeom prst="straightConnector1">
              <a:avLst/>
            </a:prstGeom>
            <a:noFill/>
            <a:ln w="9525" cap="flat" cmpd="sng">
              <a:solidFill>
                <a:srgbClr val="5597D3"/>
              </a:solidFill>
              <a:prstDash val="solid"/>
              <a:round/>
              <a:headEnd type="none" w="sm" len="sm"/>
              <a:tailEnd type="triangle" w="med" len="med"/>
            </a:ln>
          </p:spPr>
        </p:cxnSp>
        <p:sp>
          <p:nvSpPr>
            <p:cNvPr id="620" name="Google Shape;620;p76"/>
            <p:cNvSpPr txBox="1"/>
            <p:nvPr/>
          </p:nvSpPr>
          <p:spPr>
            <a:xfrm>
              <a:off x="3974075" y="5563195"/>
              <a:ext cx="1926600" cy="5295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Aggregated student numerator combining across data sources</a:t>
              </a:r>
              <a:endParaRPr/>
            </a:p>
          </p:txBody>
        </p:sp>
        <p:cxnSp>
          <p:nvCxnSpPr>
            <p:cNvPr id="621" name="Google Shape;621;p76"/>
            <p:cNvCxnSpPr>
              <a:stCxn id="616" idx="3"/>
            </p:cNvCxnSpPr>
            <p:nvPr/>
          </p:nvCxnSpPr>
          <p:spPr>
            <a:xfrm>
              <a:off x="3230070" y="5552458"/>
              <a:ext cx="568500" cy="135600"/>
            </a:xfrm>
            <a:prstGeom prst="straightConnector1">
              <a:avLst/>
            </a:prstGeom>
            <a:noFill/>
            <a:ln w="9525" cap="flat" cmpd="sng">
              <a:solidFill>
                <a:srgbClr val="5597D3"/>
              </a:solidFill>
              <a:prstDash val="solid"/>
              <a:round/>
              <a:headEnd type="none" w="sm" len="sm"/>
              <a:tailEnd type="triangle" w="med" len="med"/>
            </a:ln>
          </p:spPr>
        </p:cxnSp>
        <p:cxnSp>
          <p:nvCxnSpPr>
            <p:cNvPr id="622" name="Google Shape;622;p76"/>
            <p:cNvCxnSpPr>
              <a:stCxn id="614" idx="3"/>
            </p:cNvCxnSpPr>
            <p:nvPr/>
          </p:nvCxnSpPr>
          <p:spPr>
            <a:xfrm>
              <a:off x="3230056" y="5249761"/>
              <a:ext cx="552000" cy="323700"/>
            </a:xfrm>
            <a:prstGeom prst="straightConnector1">
              <a:avLst/>
            </a:prstGeom>
            <a:noFill/>
            <a:ln w="9525" cap="flat" cmpd="sng">
              <a:solidFill>
                <a:srgbClr val="5597D3"/>
              </a:solidFill>
              <a:prstDash val="solid"/>
              <a:round/>
              <a:headEnd type="none" w="sm" len="sm"/>
              <a:tailEnd type="triangle" w="med" len="med"/>
            </a:ln>
          </p:spPr>
        </p:cxnSp>
        <p:cxnSp>
          <p:nvCxnSpPr>
            <p:cNvPr id="623" name="Google Shape;623;p76"/>
            <p:cNvCxnSpPr>
              <a:stCxn id="618" idx="3"/>
            </p:cNvCxnSpPr>
            <p:nvPr/>
          </p:nvCxnSpPr>
          <p:spPr>
            <a:xfrm rot="10800000" flipH="1">
              <a:off x="3230070" y="5876381"/>
              <a:ext cx="531000" cy="423000"/>
            </a:xfrm>
            <a:prstGeom prst="straightConnector1">
              <a:avLst/>
            </a:prstGeom>
            <a:noFill/>
            <a:ln w="9525" cap="flat" cmpd="sng">
              <a:solidFill>
                <a:srgbClr val="5597D3"/>
              </a:solidFill>
              <a:prstDash val="solid"/>
              <a:round/>
              <a:headEnd type="none" w="sm" len="sm"/>
              <a:tailEnd type="triangle" w="med" len="med"/>
            </a:ln>
          </p:spPr>
        </p:cxnSp>
        <p:cxnSp>
          <p:nvCxnSpPr>
            <p:cNvPr id="624" name="Google Shape;624;p76"/>
            <p:cNvCxnSpPr>
              <a:stCxn id="615" idx="3"/>
            </p:cNvCxnSpPr>
            <p:nvPr/>
          </p:nvCxnSpPr>
          <p:spPr>
            <a:xfrm rot="10800000" flipH="1">
              <a:off x="3230056" y="5921715"/>
              <a:ext cx="617400" cy="685800"/>
            </a:xfrm>
            <a:prstGeom prst="straightConnector1">
              <a:avLst/>
            </a:prstGeom>
            <a:noFill/>
            <a:ln w="9525" cap="flat" cmpd="sng">
              <a:solidFill>
                <a:srgbClr val="5597D3"/>
              </a:solidFill>
              <a:prstDash val="solid"/>
              <a:round/>
              <a:headEnd type="none" w="sm" len="sm"/>
              <a:tailEnd type="triangle" w="med" len="med"/>
            </a:ln>
          </p:spPr>
        </p:cxnSp>
        <p:cxnSp>
          <p:nvCxnSpPr>
            <p:cNvPr id="625" name="Google Shape;625;p76"/>
            <p:cNvCxnSpPr>
              <a:stCxn id="620" idx="3"/>
            </p:cNvCxnSpPr>
            <p:nvPr/>
          </p:nvCxnSpPr>
          <p:spPr>
            <a:xfrm>
              <a:off x="5900675" y="5827945"/>
              <a:ext cx="681300" cy="0"/>
            </a:xfrm>
            <a:prstGeom prst="straightConnector1">
              <a:avLst/>
            </a:prstGeom>
            <a:noFill/>
            <a:ln w="9525" cap="flat" cmpd="sng">
              <a:solidFill>
                <a:srgbClr val="5597D3"/>
              </a:solidFill>
              <a:prstDash val="solid"/>
              <a:round/>
              <a:headEnd type="none" w="sm" len="sm"/>
              <a:tailEnd type="triangle" w="med" len="med"/>
            </a:ln>
          </p:spPr>
        </p:cxnSp>
        <p:sp>
          <p:nvSpPr>
            <p:cNvPr id="626" name="Google Shape;626;p76"/>
            <p:cNvSpPr txBox="1"/>
            <p:nvPr/>
          </p:nvSpPr>
          <p:spPr>
            <a:xfrm>
              <a:off x="4039350" y="6248023"/>
              <a:ext cx="1861500" cy="378300"/>
            </a:xfrm>
            <a:prstGeom prst="rect">
              <a:avLst/>
            </a:prstGeom>
            <a:solidFill>
              <a:srgbClr val="F4B08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Matriculation File to establish denominator</a:t>
              </a:r>
              <a:endParaRPr/>
            </a:p>
          </p:txBody>
        </p:sp>
        <p:cxnSp>
          <p:nvCxnSpPr>
            <p:cNvPr id="627" name="Google Shape;627;p76"/>
            <p:cNvCxnSpPr>
              <a:stCxn id="626" idx="3"/>
            </p:cNvCxnSpPr>
            <p:nvPr/>
          </p:nvCxnSpPr>
          <p:spPr>
            <a:xfrm rot="10800000" flipH="1">
              <a:off x="5900850" y="6109273"/>
              <a:ext cx="686100" cy="327900"/>
            </a:xfrm>
            <a:prstGeom prst="straightConnector1">
              <a:avLst/>
            </a:prstGeom>
            <a:noFill/>
            <a:ln w="9525" cap="flat" cmpd="sng">
              <a:solidFill>
                <a:srgbClr val="5597D3"/>
              </a:solidFill>
              <a:prstDash val="solid"/>
              <a:round/>
              <a:headEnd type="none" w="sm" len="sm"/>
              <a:tailEnd type="triangle" w="med" len="med"/>
            </a:ln>
          </p:spPr>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7"/>
          <p:cNvSpPr txBox="1">
            <a:spLocks noGrp="1"/>
          </p:cNvSpPr>
          <p:nvPr>
            <p:ph type="title"/>
          </p:nvPr>
        </p:nvSpPr>
        <p:spPr>
          <a:xfrm>
            <a:off x="332674" y="211636"/>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Defining ELA &amp; Math</a:t>
            </a:r>
            <a:endParaRPr sz="2400"/>
          </a:p>
        </p:txBody>
      </p:sp>
      <p:sp>
        <p:nvSpPr>
          <p:cNvPr id="633" name="Google Shape;633;p77"/>
          <p:cNvSpPr txBox="1">
            <a:spLocks noGrp="1"/>
          </p:cNvSpPr>
          <p:nvPr>
            <p:ph type="body" idx="1"/>
          </p:nvPr>
        </p:nvSpPr>
        <p:spPr>
          <a:xfrm>
            <a:off x="628650" y="1237970"/>
            <a:ext cx="7886700" cy="2447700"/>
          </a:xfrm>
          <a:prstGeom prst="rect">
            <a:avLst/>
          </a:prstGeom>
          <a:noFill/>
          <a:ln>
            <a:noFill/>
          </a:ln>
        </p:spPr>
        <p:txBody>
          <a:bodyPr spcFirstLastPara="1" wrap="square" lIns="0" tIns="0" rIns="0" bIns="45700" anchor="t" anchorCtr="0">
            <a:normAutofit fontScale="92500" lnSpcReduction="20000"/>
          </a:bodyPr>
          <a:lstStyle/>
          <a:p>
            <a:pPr marL="457200" lvl="0" indent="-369570" algn="l" rtl="0">
              <a:lnSpc>
                <a:spcPct val="90000"/>
              </a:lnSpc>
              <a:spcBef>
                <a:spcPts val="1000"/>
              </a:spcBef>
              <a:spcAft>
                <a:spcPts val="0"/>
              </a:spcAft>
              <a:buSzPct val="133333"/>
              <a:buChar char="•"/>
            </a:pPr>
            <a:r>
              <a:rPr lang="en">
                <a:solidFill>
                  <a:schemeClr val="dk1"/>
                </a:solidFill>
              </a:rPr>
              <a:t>More than 623 distinct subject and course titles in 2022</a:t>
            </a:r>
            <a:endParaRPr>
              <a:solidFill>
                <a:schemeClr val="dk1"/>
              </a:solidFill>
            </a:endParaRPr>
          </a:p>
          <a:p>
            <a:pPr marL="457200" lvl="0" indent="-369570" algn="l" rtl="0">
              <a:lnSpc>
                <a:spcPct val="90000"/>
              </a:lnSpc>
              <a:spcBef>
                <a:spcPts val="1000"/>
              </a:spcBef>
              <a:spcAft>
                <a:spcPts val="0"/>
              </a:spcAft>
              <a:buSzPct val="133333"/>
              <a:buChar char="•"/>
            </a:pPr>
            <a:r>
              <a:rPr lang="en">
                <a:solidFill>
                  <a:schemeClr val="dk1"/>
                </a:solidFill>
              </a:rPr>
              <a:t>Districts get to choose which subjects/courses qualify as ELA and Math </a:t>
            </a:r>
            <a:endParaRPr>
              <a:solidFill>
                <a:schemeClr val="dk1"/>
              </a:solidFill>
            </a:endParaRPr>
          </a:p>
          <a:p>
            <a:pPr marL="457200" lvl="0" indent="-369570" algn="l" rtl="0">
              <a:lnSpc>
                <a:spcPct val="90000"/>
              </a:lnSpc>
              <a:spcBef>
                <a:spcPts val="1000"/>
              </a:spcBef>
              <a:spcAft>
                <a:spcPts val="0"/>
              </a:spcAft>
              <a:buSzPct val="133333"/>
              <a:buChar char="•"/>
            </a:pPr>
            <a:r>
              <a:rPr lang="en">
                <a:solidFill>
                  <a:schemeClr val="dk1"/>
                </a:solidFill>
              </a:rPr>
              <a:t>Most allow a variety of social sciences and arts/humanities courses to count for ELA and science/technology courses to count for Math</a:t>
            </a:r>
            <a:endParaRPr>
              <a:solidFill>
                <a:schemeClr val="dk1"/>
              </a:solidFill>
            </a:endParaRPr>
          </a:p>
          <a:p>
            <a:pPr marL="457200" lvl="0" indent="-369570" algn="l" rtl="0">
              <a:lnSpc>
                <a:spcPct val="90000"/>
              </a:lnSpc>
              <a:spcBef>
                <a:spcPts val="1000"/>
              </a:spcBef>
              <a:spcAft>
                <a:spcPts val="0"/>
              </a:spcAft>
              <a:buSzPct val="133333"/>
              <a:buChar char="•"/>
            </a:pPr>
            <a:r>
              <a:rPr lang="en">
                <a:solidFill>
                  <a:schemeClr val="dk1"/>
                </a:solidFill>
              </a:rPr>
              <a:t>Subject/course titles are not collected as part of Grad Guidelines</a:t>
            </a:r>
            <a:endParaRPr>
              <a:solidFill>
                <a:schemeClr val="dk1"/>
              </a:solidFill>
            </a:endParaRPr>
          </a:p>
          <a:p>
            <a:pPr marL="457200" lvl="0" indent="-369570" algn="l" rtl="0">
              <a:lnSpc>
                <a:spcPct val="90000"/>
              </a:lnSpc>
              <a:spcBef>
                <a:spcPts val="1000"/>
              </a:spcBef>
              <a:spcAft>
                <a:spcPts val="0"/>
              </a:spcAft>
              <a:buSzPct val="133333"/>
              <a:buChar char="•"/>
            </a:pPr>
            <a:r>
              <a:rPr lang="en">
                <a:solidFill>
                  <a:schemeClr val="dk1"/>
                </a:solidFill>
              </a:rPr>
              <a:t>Implication is that some courses will be double-counted for both the ELA/Math and the other course higher bar measures.</a:t>
            </a:r>
            <a:endParaRPr>
              <a:solidFill>
                <a:schemeClr val="dk1"/>
              </a:solidFill>
            </a:endParaRPr>
          </a:p>
          <a:p>
            <a:pPr marL="457200" lvl="0" indent="-228600" algn="l" rtl="0">
              <a:lnSpc>
                <a:spcPct val="90000"/>
              </a:lnSpc>
              <a:spcBef>
                <a:spcPts val="1000"/>
              </a:spcBef>
              <a:spcAft>
                <a:spcPts val="0"/>
              </a:spcAft>
              <a:buClr>
                <a:schemeClr val="dk1"/>
              </a:buClr>
              <a:buSzPct val="133333"/>
              <a:buNone/>
            </a:pPr>
            <a:endParaRPr/>
          </a:p>
        </p:txBody>
      </p:sp>
      <p:sp>
        <p:nvSpPr>
          <p:cNvPr id="634" name="Google Shape;634;p77"/>
          <p:cNvSpPr txBox="1">
            <a:spLocks noGrp="1"/>
          </p:cNvSpPr>
          <p:nvPr>
            <p:ph type="sldNum" idx="12"/>
          </p:nvPr>
        </p:nvSpPr>
        <p:spPr>
          <a:xfrm>
            <a:off x="164105" y="47837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8"/>
          <p:cNvSpPr txBox="1">
            <a:spLocks noGrp="1"/>
          </p:cNvSpPr>
          <p:nvPr>
            <p:ph type="title"/>
          </p:nvPr>
        </p:nvSpPr>
        <p:spPr>
          <a:xfrm>
            <a:off x="245194" y="181779"/>
            <a:ext cx="6265800" cy="576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a:t>
            </a:r>
            <a:br>
              <a:rPr lang="en" sz="2400">
                <a:latin typeface="Arial"/>
                <a:ea typeface="Arial"/>
                <a:cs typeface="Arial"/>
                <a:sym typeface="Arial"/>
              </a:rPr>
            </a:br>
            <a:r>
              <a:rPr lang="en" sz="2400">
                <a:latin typeface="Arial"/>
                <a:ea typeface="Arial"/>
                <a:cs typeface="Arial"/>
                <a:sym typeface="Arial"/>
              </a:rPr>
              <a:t>2022 Totals</a:t>
            </a:r>
            <a:endParaRPr sz="2400"/>
          </a:p>
        </p:txBody>
      </p:sp>
      <p:sp>
        <p:nvSpPr>
          <p:cNvPr id="640" name="Google Shape;640;p78"/>
          <p:cNvSpPr txBox="1">
            <a:spLocks noGrp="1"/>
          </p:cNvSpPr>
          <p:nvPr>
            <p:ph type="sldNum" idx="12"/>
          </p:nvPr>
        </p:nvSpPr>
        <p:spPr>
          <a:xfrm>
            <a:off x="142705" y="475172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36</a:t>
            </a:fld>
            <a:endParaRPr/>
          </a:p>
        </p:txBody>
      </p:sp>
      <p:sp>
        <p:nvSpPr>
          <p:cNvPr id="641" name="Google Shape;641;p78"/>
          <p:cNvSpPr txBox="1">
            <a:spLocks noGrp="1"/>
          </p:cNvSpPr>
          <p:nvPr>
            <p:ph type="body" idx="1"/>
          </p:nvPr>
        </p:nvSpPr>
        <p:spPr>
          <a:xfrm>
            <a:off x="1557868" y="4165599"/>
            <a:ext cx="6108000" cy="8631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SzPts val="2400"/>
              <a:buNone/>
            </a:pPr>
            <a:r>
              <a:rPr lang="en" sz="1800"/>
              <a:t>Note that measure counts include duplicate records and do not add up to the unique student total</a:t>
            </a:r>
            <a:endParaRPr/>
          </a:p>
        </p:txBody>
      </p:sp>
      <p:pic>
        <p:nvPicPr>
          <p:cNvPr id="642" name="Google Shape;642;p78"/>
          <p:cNvPicPr preferRelativeResize="0"/>
          <p:nvPr/>
        </p:nvPicPr>
        <p:blipFill rotWithShape="1">
          <a:blip r:embed="rId3">
            <a:alphaModFix/>
          </a:blip>
          <a:srcRect/>
          <a:stretch/>
        </p:blipFill>
        <p:spPr>
          <a:xfrm>
            <a:off x="1309512" y="1236134"/>
            <a:ext cx="4826529" cy="275801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9"/>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Aggregate Measures &amp; Cut-scores</a:t>
            </a:r>
            <a:endParaRPr sz="2400"/>
          </a:p>
        </p:txBody>
      </p:sp>
      <p:sp>
        <p:nvSpPr>
          <p:cNvPr id="648" name="Google Shape;648;p79"/>
          <p:cNvSpPr txBox="1">
            <a:spLocks noGrp="1"/>
          </p:cNvSpPr>
          <p:nvPr>
            <p:ph type="body" idx="1"/>
          </p:nvPr>
        </p:nvSpPr>
        <p:spPr>
          <a:xfrm>
            <a:off x="628650" y="1046479"/>
            <a:ext cx="7886700" cy="1317300"/>
          </a:xfrm>
          <a:prstGeom prst="rect">
            <a:avLst/>
          </a:prstGeom>
          <a:noFill/>
          <a:ln>
            <a:noFill/>
          </a:ln>
        </p:spPr>
        <p:txBody>
          <a:bodyPr spcFirstLastPara="1" wrap="square" lIns="0" tIns="0" rIns="0"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
              <a:t>For each school and district, CDE calculates the percent of students meeting the higher bar in one or more courses.</a:t>
            </a:r>
            <a:endParaRPr/>
          </a:p>
          <a:p>
            <a:pPr marL="457200" lvl="0" indent="-342900" algn="l" rtl="0">
              <a:lnSpc>
                <a:spcPct val="90000"/>
              </a:lnSpc>
              <a:spcBef>
                <a:spcPts val="1000"/>
              </a:spcBef>
              <a:spcAft>
                <a:spcPts val="0"/>
              </a:spcAft>
              <a:buClr>
                <a:schemeClr val="dk1"/>
              </a:buClr>
              <a:buSzPts val="1800"/>
              <a:buChar char="•"/>
            </a:pPr>
            <a:r>
              <a:rPr lang="en"/>
              <a:t>Cut-scores for each sub-indicator set at the 15</a:t>
            </a:r>
            <a:r>
              <a:rPr lang="en" baseline="30000"/>
              <a:t>th</a:t>
            </a:r>
            <a:r>
              <a:rPr lang="en"/>
              <a:t>-50</a:t>
            </a:r>
            <a:r>
              <a:rPr lang="en" baseline="30000"/>
              <a:t>th</a:t>
            </a:r>
            <a:r>
              <a:rPr lang="en"/>
              <a:t>-85</a:t>
            </a:r>
            <a:r>
              <a:rPr lang="en" baseline="30000"/>
              <a:t>th</a:t>
            </a:r>
            <a:r>
              <a:rPr lang="en"/>
              <a:t> percentiles of the school distribution.</a:t>
            </a:r>
            <a:endParaRPr/>
          </a:p>
        </p:txBody>
      </p:sp>
      <p:sp>
        <p:nvSpPr>
          <p:cNvPr id="649" name="Google Shape;649;p79"/>
          <p:cNvSpPr txBox="1">
            <a:spLocks noGrp="1"/>
          </p:cNvSpPr>
          <p:nvPr>
            <p:ph type="sldNum" idx="12"/>
          </p:nvPr>
        </p:nvSpPr>
        <p:spPr>
          <a:xfrm>
            <a:off x="78580" y="481797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37</a:t>
            </a:fld>
            <a:endParaRPr/>
          </a:p>
        </p:txBody>
      </p:sp>
      <p:pic>
        <p:nvPicPr>
          <p:cNvPr id="650" name="Google Shape;650;p79"/>
          <p:cNvPicPr preferRelativeResize="0"/>
          <p:nvPr/>
        </p:nvPicPr>
        <p:blipFill rotWithShape="1">
          <a:blip r:embed="rId3">
            <a:alphaModFix/>
          </a:blip>
          <a:srcRect/>
          <a:stretch/>
        </p:blipFill>
        <p:spPr>
          <a:xfrm>
            <a:off x="515760" y="2586697"/>
            <a:ext cx="2818546" cy="2436768"/>
          </a:xfrm>
          <a:prstGeom prst="rect">
            <a:avLst/>
          </a:prstGeom>
          <a:noFill/>
          <a:ln>
            <a:noFill/>
          </a:ln>
        </p:spPr>
      </p:pic>
      <p:pic>
        <p:nvPicPr>
          <p:cNvPr id="651" name="Google Shape;651;p79"/>
          <p:cNvPicPr preferRelativeResize="0"/>
          <p:nvPr/>
        </p:nvPicPr>
        <p:blipFill rotWithShape="1">
          <a:blip r:embed="rId4">
            <a:alphaModFix/>
          </a:blip>
          <a:srcRect/>
          <a:stretch/>
        </p:blipFill>
        <p:spPr>
          <a:xfrm>
            <a:off x="4284284" y="2586697"/>
            <a:ext cx="2839081" cy="2436769"/>
          </a:xfrm>
          <a:prstGeom prst="rect">
            <a:avLst/>
          </a:prstGeom>
          <a:noFill/>
          <a:ln>
            <a:noFill/>
          </a:ln>
        </p:spPr>
      </p:pic>
      <p:sp>
        <p:nvSpPr>
          <p:cNvPr id="652" name="Google Shape;652;p79"/>
          <p:cNvSpPr txBox="1"/>
          <p:nvPr/>
        </p:nvSpPr>
        <p:spPr>
          <a:xfrm>
            <a:off x="7207128" y="3145649"/>
            <a:ext cx="1402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Note that AECs and schools with less than 16 graduates in 2022 are excluded</a:t>
            </a:r>
            <a:endParaRPr sz="1000"/>
          </a:p>
        </p:txBody>
      </p:sp>
      <p:sp>
        <p:nvSpPr>
          <p:cNvPr id="653" name="Google Shape;653;p79"/>
          <p:cNvSpPr txBox="1"/>
          <p:nvPr/>
        </p:nvSpPr>
        <p:spPr>
          <a:xfrm>
            <a:off x="993422" y="2370666"/>
            <a:ext cx="268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2022 Higher Bar ELA &amp; Math</a:t>
            </a:r>
            <a:endParaRPr/>
          </a:p>
        </p:txBody>
      </p:sp>
      <p:sp>
        <p:nvSpPr>
          <p:cNvPr id="654" name="Google Shape;654;p79"/>
          <p:cNvSpPr txBox="1"/>
          <p:nvPr/>
        </p:nvSpPr>
        <p:spPr>
          <a:xfrm>
            <a:off x="4616014" y="2375627"/>
            <a:ext cx="295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2022 Higher Bar Other Courses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0"/>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Framework Weighting &amp; Impact Data</a:t>
            </a:r>
            <a:endParaRPr sz="2400"/>
          </a:p>
        </p:txBody>
      </p:sp>
      <p:sp>
        <p:nvSpPr>
          <p:cNvPr id="660" name="Google Shape;660;p80"/>
          <p:cNvSpPr txBox="1">
            <a:spLocks noGrp="1"/>
          </p:cNvSpPr>
          <p:nvPr>
            <p:ph type="body" idx="1"/>
          </p:nvPr>
        </p:nvSpPr>
        <p:spPr>
          <a:xfrm>
            <a:off x="628650" y="1056195"/>
            <a:ext cx="7886700" cy="24477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
              <a:t>Investigated three potential weighting scenarios for including new higher bar measures into the PWR indicator- 1, 2, or 4 points for each measure</a:t>
            </a:r>
            <a:endParaRPr/>
          </a:p>
          <a:p>
            <a:pPr marL="457200" lvl="0" indent="-381000" algn="l" rtl="0">
              <a:lnSpc>
                <a:spcPct val="90000"/>
              </a:lnSpc>
              <a:spcBef>
                <a:spcPts val="1000"/>
              </a:spcBef>
              <a:spcAft>
                <a:spcPts val="0"/>
              </a:spcAft>
              <a:buClr>
                <a:schemeClr val="dk1"/>
              </a:buClr>
              <a:buSzPts val="2400"/>
              <a:buChar char="•"/>
            </a:pPr>
            <a:r>
              <a:rPr lang="en"/>
              <a:t>Calculated impact on 2022 high school SPF ratings</a:t>
            </a:r>
            <a:endParaRPr/>
          </a:p>
          <a:p>
            <a:pPr marL="457200" lvl="0" indent="-381000" algn="l" rtl="0">
              <a:lnSpc>
                <a:spcPct val="90000"/>
              </a:lnSpc>
              <a:spcBef>
                <a:spcPts val="1000"/>
              </a:spcBef>
              <a:spcAft>
                <a:spcPts val="0"/>
              </a:spcAft>
              <a:buClr>
                <a:schemeClr val="dk1"/>
              </a:buClr>
              <a:buSzPts val="2400"/>
              <a:buChar char="•"/>
            </a:pPr>
            <a:r>
              <a:rPr lang="en"/>
              <a:t>Most (93-96%) schools would earn the same rating, those changing would likely decrease a category</a:t>
            </a:r>
            <a:endParaRPr/>
          </a:p>
          <a:p>
            <a:pPr marL="457200" lvl="0" indent="-228600" algn="l" rtl="0">
              <a:lnSpc>
                <a:spcPct val="90000"/>
              </a:lnSpc>
              <a:spcBef>
                <a:spcPts val="1000"/>
              </a:spcBef>
              <a:spcAft>
                <a:spcPts val="0"/>
              </a:spcAft>
              <a:buClr>
                <a:schemeClr val="dk1"/>
              </a:buClr>
              <a:buSzPts val="2400"/>
              <a:buNone/>
            </a:pPr>
            <a:endParaRPr/>
          </a:p>
        </p:txBody>
      </p:sp>
      <p:sp>
        <p:nvSpPr>
          <p:cNvPr id="661" name="Google Shape;661;p80"/>
          <p:cNvSpPr txBox="1">
            <a:spLocks noGrp="1"/>
          </p:cNvSpPr>
          <p:nvPr>
            <p:ph type="sldNum" idx="12"/>
          </p:nvPr>
        </p:nvSpPr>
        <p:spPr>
          <a:xfrm>
            <a:off x="89255" y="47730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38</a:t>
            </a:fld>
            <a:endParaRPr/>
          </a:p>
        </p:txBody>
      </p:sp>
      <p:pic>
        <p:nvPicPr>
          <p:cNvPr id="662" name="Google Shape;662;p80"/>
          <p:cNvPicPr preferRelativeResize="0"/>
          <p:nvPr/>
        </p:nvPicPr>
        <p:blipFill rotWithShape="1">
          <a:blip r:embed="rId3">
            <a:alphaModFix/>
          </a:blip>
          <a:srcRect/>
          <a:stretch/>
        </p:blipFill>
        <p:spPr>
          <a:xfrm>
            <a:off x="3215364" y="2793467"/>
            <a:ext cx="4207936" cy="197964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81"/>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Impact Data by District Setting </a:t>
            </a:r>
            <a:endParaRPr sz="2400"/>
          </a:p>
        </p:txBody>
      </p:sp>
      <p:sp>
        <p:nvSpPr>
          <p:cNvPr id="668" name="Google Shape;668;p81"/>
          <p:cNvSpPr txBox="1">
            <a:spLocks noGrp="1"/>
          </p:cNvSpPr>
          <p:nvPr>
            <p:ph type="sldNum" idx="12"/>
          </p:nvPr>
        </p:nvSpPr>
        <p:spPr>
          <a:xfrm>
            <a:off x="174780" y="474102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39</a:t>
            </a:fld>
            <a:endParaRPr/>
          </a:p>
        </p:txBody>
      </p:sp>
      <p:pic>
        <p:nvPicPr>
          <p:cNvPr id="669" name="Google Shape;669;p81"/>
          <p:cNvPicPr preferRelativeResize="0"/>
          <p:nvPr/>
        </p:nvPicPr>
        <p:blipFill rotWithShape="1">
          <a:blip r:embed="rId3">
            <a:alphaModFix/>
          </a:blip>
          <a:srcRect/>
          <a:stretch/>
        </p:blipFill>
        <p:spPr>
          <a:xfrm>
            <a:off x="3009222" y="2514879"/>
            <a:ext cx="4252161" cy="2326652"/>
          </a:xfrm>
          <a:prstGeom prst="rect">
            <a:avLst/>
          </a:prstGeom>
          <a:noFill/>
          <a:ln>
            <a:noFill/>
          </a:ln>
        </p:spPr>
      </p:pic>
      <p:sp>
        <p:nvSpPr>
          <p:cNvPr id="670" name="Google Shape;670;p81"/>
          <p:cNvSpPr txBox="1">
            <a:spLocks noGrp="1"/>
          </p:cNvSpPr>
          <p:nvPr>
            <p:ph type="body" idx="1"/>
          </p:nvPr>
        </p:nvSpPr>
        <p:spPr>
          <a:xfrm>
            <a:off x="628650" y="1046713"/>
            <a:ext cx="7886700" cy="1613100"/>
          </a:xfrm>
          <a:prstGeom prst="rect">
            <a:avLst/>
          </a:prstGeom>
          <a:noFill/>
          <a:ln>
            <a:noFill/>
          </a:ln>
        </p:spPr>
        <p:txBody>
          <a:bodyPr spcFirstLastPara="1" wrap="square" lIns="0" tIns="0" rIns="0" bIns="45700" anchor="t" anchorCtr="0">
            <a:normAutofit fontScale="92500" lnSpcReduction="10000"/>
          </a:bodyPr>
          <a:lstStyle/>
          <a:p>
            <a:pPr marL="457200" lvl="0" indent="-380999" algn="l" rtl="0">
              <a:lnSpc>
                <a:spcPct val="90000"/>
              </a:lnSpc>
              <a:spcBef>
                <a:spcPts val="1000"/>
              </a:spcBef>
              <a:spcAft>
                <a:spcPts val="0"/>
              </a:spcAft>
              <a:buClr>
                <a:schemeClr val="dk1"/>
              </a:buClr>
              <a:buSzPct val="144143"/>
              <a:buChar char="•"/>
            </a:pPr>
            <a:r>
              <a:rPr lang="en"/>
              <a:t>Questions about equity of access as AP and IB programs tend to concentrate in larger population centers </a:t>
            </a:r>
            <a:endParaRPr/>
          </a:p>
          <a:p>
            <a:pPr marL="457200" lvl="0" indent="-380999" algn="l" rtl="0">
              <a:lnSpc>
                <a:spcPct val="90000"/>
              </a:lnSpc>
              <a:spcBef>
                <a:spcPts val="1000"/>
              </a:spcBef>
              <a:spcAft>
                <a:spcPts val="0"/>
              </a:spcAft>
              <a:buClr>
                <a:schemeClr val="dk1"/>
              </a:buClr>
              <a:buSzPct val="144143"/>
              <a:buChar char="•"/>
            </a:pPr>
            <a:r>
              <a:rPr lang="en"/>
              <a:t>Concurrent Enrollment opportunities are available to all districts and utilized by most </a:t>
            </a:r>
            <a:endParaRPr/>
          </a:p>
          <a:p>
            <a:pPr marL="457200" lvl="0" indent="-380999" algn="l" rtl="0">
              <a:lnSpc>
                <a:spcPct val="90000"/>
              </a:lnSpc>
              <a:spcBef>
                <a:spcPts val="1000"/>
              </a:spcBef>
              <a:spcAft>
                <a:spcPts val="0"/>
              </a:spcAft>
              <a:buClr>
                <a:schemeClr val="dk1"/>
              </a:buClr>
              <a:buSzPct val="144143"/>
              <a:buChar char="•"/>
            </a:pPr>
            <a:r>
              <a:rPr lang="en"/>
              <a:t>Outlying towns and urban-suburban settings would experience slightly disproportional decreases in ratings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p:nvPr/>
        </p:nvSpPr>
        <p:spPr>
          <a:xfrm>
            <a:off x="888125" y="1334550"/>
            <a:ext cx="7508700" cy="21798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100"/>
              <a:buFont typeface="Arial"/>
              <a:buNone/>
            </a:pPr>
            <a:r>
              <a:rPr lang="en">
                <a:latin typeface="Rockwell"/>
                <a:ea typeface="Rockwell"/>
                <a:cs typeface="Rockwell"/>
                <a:sym typeface="Rockwell"/>
              </a:rPr>
              <a:t>Purpose of AWG</a:t>
            </a:r>
            <a:endParaRPr>
              <a:latin typeface="Rockwell"/>
              <a:ea typeface="Rockwell"/>
              <a:cs typeface="Rockwell"/>
              <a:sym typeface="Rockwell"/>
            </a:endParaRPr>
          </a:p>
        </p:txBody>
      </p:sp>
      <p:sp>
        <p:nvSpPr>
          <p:cNvPr id="352" name="Google Shape;352;p46"/>
          <p:cNvSpPr txBox="1">
            <a:spLocks noGrp="1"/>
          </p:cNvSpPr>
          <p:nvPr>
            <p:ph type="body" idx="1"/>
          </p:nvPr>
        </p:nvSpPr>
        <p:spPr>
          <a:xfrm>
            <a:off x="1391850" y="1777800"/>
            <a:ext cx="6360300" cy="1587900"/>
          </a:xfrm>
          <a:prstGeom prst="rect">
            <a:avLst/>
          </a:prstGeom>
        </p:spPr>
        <p:txBody>
          <a:bodyPr spcFirstLastPara="1" wrap="square" lIns="0" tIns="0" rIns="0" bIns="0" anchor="t" anchorCtr="0">
            <a:normAutofit lnSpcReduction="10000"/>
          </a:bodyPr>
          <a:lstStyle/>
          <a:p>
            <a:pPr marL="0" lvl="0" indent="0" algn="l" rtl="0">
              <a:lnSpc>
                <a:spcPct val="90000"/>
              </a:lnSpc>
              <a:spcBef>
                <a:spcPts val="800"/>
              </a:spcBef>
              <a:spcAft>
                <a:spcPts val="0"/>
              </a:spcAft>
              <a:buNone/>
            </a:pPr>
            <a:r>
              <a:rPr lang="en" sz="2000"/>
              <a:t>The Accountability Work Group (AWG) serves as an advisory group on policy implementation and CDE practice in support of federal and state accountability. This group will consider input from other stakeholders, when possible, in developing recommendations for policies and practices.</a:t>
            </a:r>
            <a:endParaRPr sz="2000"/>
          </a:p>
          <a:p>
            <a:pPr marL="457200" lvl="0" indent="0" algn="l" rtl="0">
              <a:lnSpc>
                <a:spcPct val="90000"/>
              </a:lnSpc>
              <a:spcBef>
                <a:spcPts val="800"/>
              </a:spcBef>
              <a:spcAft>
                <a:spcPts val="0"/>
              </a:spcAft>
              <a:buNone/>
            </a:pPr>
            <a:endParaRPr/>
          </a:p>
        </p:txBody>
      </p:sp>
      <p:sp>
        <p:nvSpPr>
          <p:cNvPr id="353" name="Google Shape;353;p4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2"/>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latin typeface="Rockwell"/>
                <a:ea typeface="Rockwell"/>
                <a:cs typeface="Rockwell"/>
                <a:sym typeface="Rockwell"/>
              </a:rPr>
              <a:t>PWR: Higher Bar Measures </a:t>
            </a:r>
            <a:r>
              <a:rPr lang="en" sz="2400">
                <a:latin typeface="Arial"/>
                <a:ea typeface="Arial"/>
                <a:cs typeface="Arial"/>
                <a:sym typeface="Arial"/>
              </a:rPr>
              <a:t>| TAP Considerations &amp; Recommendations</a:t>
            </a:r>
            <a:endParaRPr sz="2400"/>
          </a:p>
        </p:txBody>
      </p:sp>
      <p:sp>
        <p:nvSpPr>
          <p:cNvPr id="676" name="Google Shape;676;p82"/>
          <p:cNvSpPr txBox="1">
            <a:spLocks noGrp="1"/>
          </p:cNvSpPr>
          <p:nvPr>
            <p:ph type="body" idx="1"/>
          </p:nvPr>
        </p:nvSpPr>
        <p:spPr>
          <a:xfrm>
            <a:off x="628650" y="1127745"/>
            <a:ext cx="7886700" cy="2447700"/>
          </a:xfrm>
          <a:prstGeom prst="rect">
            <a:avLst/>
          </a:prstGeom>
          <a:noFill/>
          <a:ln>
            <a:noFill/>
          </a:ln>
        </p:spPr>
        <p:txBody>
          <a:bodyPr spcFirstLastPara="1" wrap="square" lIns="0" tIns="0" rIns="0" bIns="45700" anchor="t" anchorCtr="0">
            <a:normAutofit fontScale="77500" lnSpcReduction="20000"/>
          </a:bodyPr>
          <a:lstStyle/>
          <a:p>
            <a:pPr marL="457200" lvl="0" indent="-346710" algn="l" rtl="0">
              <a:lnSpc>
                <a:spcPct val="90000"/>
              </a:lnSpc>
              <a:spcBef>
                <a:spcPts val="1000"/>
              </a:spcBef>
              <a:spcAft>
                <a:spcPts val="0"/>
              </a:spcAft>
              <a:buClr>
                <a:schemeClr val="dk1"/>
              </a:buClr>
              <a:buSzPct val="100000"/>
              <a:buChar char="•"/>
            </a:pPr>
            <a:r>
              <a:rPr lang="en" sz="2400">
                <a:solidFill>
                  <a:schemeClr val="dk1"/>
                </a:solidFill>
              </a:rPr>
              <a:t>Considerations:</a:t>
            </a:r>
            <a:endParaRPr/>
          </a:p>
          <a:p>
            <a:pPr marL="914400" lvl="1" indent="-317182" algn="l" rtl="0">
              <a:lnSpc>
                <a:spcPct val="90000"/>
              </a:lnSpc>
              <a:spcBef>
                <a:spcPts val="500"/>
              </a:spcBef>
              <a:spcAft>
                <a:spcPts val="0"/>
              </a:spcAft>
              <a:buSzPct val="100000"/>
              <a:buChar char="•"/>
            </a:pPr>
            <a:r>
              <a:rPr lang="en" sz="1800">
                <a:solidFill>
                  <a:schemeClr val="dk1"/>
                </a:solidFill>
              </a:rPr>
              <a:t>Complex data from multiple external sources are of lower quality than other measures in the frameworks</a:t>
            </a:r>
            <a:endParaRPr sz="1800">
              <a:solidFill>
                <a:schemeClr val="dk1"/>
              </a:solidFill>
            </a:endParaRPr>
          </a:p>
          <a:p>
            <a:pPr marL="914400" lvl="1" indent="-317182" algn="l" rtl="0">
              <a:lnSpc>
                <a:spcPct val="90000"/>
              </a:lnSpc>
              <a:spcBef>
                <a:spcPts val="500"/>
              </a:spcBef>
              <a:spcAft>
                <a:spcPts val="0"/>
              </a:spcAft>
              <a:buSzPct val="100000"/>
              <a:buChar char="•"/>
            </a:pPr>
            <a:r>
              <a:rPr lang="en" sz="1800">
                <a:solidFill>
                  <a:schemeClr val="dk1"/>
                </a:solidFill>
                <a:latin typeface="Calibri"/>
                <a:ea typeface="Calibri"/>
                <a:cs typeface="Calibri"/>
                <a:sym typeface="Calibri"/>
              </a:rPr>
              <a:t>Built-in coding inconsistencies results in double-counting between higher bar measures</a:t>
            </a:r>
            <a:endParaRPr sz="1800">
              <a:solidFill>
                <a:schemeClr val="dk1"/>
              </a:solidFill>
            </a:endParaRPr>
          </a:p>
          <a:p>
            <a:pPr marL="914400" lvl="1" indent="-317182" algn="l" rtl="0">
              <a:lnSpc>
                <a:spcPct val="90000"/>
              </a:lnSpc>
              <a:spcBef>
                <a:spcPts val="500"/>
              </a:spcBef>
              <a:spcAft>
                <a:spcPts val="0"/>
              </a:spcAft>
              <a:buSzPct val="100000"/>
              <a:buChar char="•"/>
            </a:pPr>
            <a:r>
              <a:rPr lang="en" sz="1800">
                <a:solidFill>
                  <a:schemeClr val="dk1"/>
                </a:solidFill>
                <a:latin typeface="Calibri"/>
                <a:ea typeface="Calibri"/>
                <a:cs typeface="Calibri"/>
                <a:sym typeface="Calibri"/>
              </a:rPr>
              <a:t>Data is labor-intensive to gather and maintain</a:t>
            </a:r>
            <a:endParaRPr sz="1800">
              <a:solidFill>
                <a:schemeClr val="dk1"/>
              </a:solidFill>
            </a:endParaRPr>
          </a:p>
          <a:p>
            <a:pPr marL="914400" lvl="1" indent="-317182" algn="l" rtl="0">
              <a:lnSpc>
                <a:spcPct val="90000"/>
              </a:lnSpc>
              <a:spcBef>
                <a:spcPts val="500"/>
              </a:spcBef>
              <a:spcAft>
                <a:spcPts val="0"/>
              </a:spcAft>
              <a:buSzPct val="100000"/>
              <a:buChar char="•"/>
            </a:pPr>
            <a:r>
              <a:rPr lang="en" sz="1800">
                <a:solidFill>
                  <a:schemeClr val="dk1"/>
                </a:solidFill>
              </a:rPr>
              <a:t>Anticipate minimal impact on SPF ratings and highly correlated with other PWR sub-indicators</a:t>
            </a:r>
            <a:endParaRPr sz="1800">
              <a:solidFill>
                <a:schemeClr val="dk1"/>
              </a:solidFill>
            </a:endParaRPr>
          </a:p>
          <a:p>
            <a:pPr marL="914400" lvl="1" indent="-317182" algn="l" rtl="0">
              <a:lnSpc>
                <a:spcPct val="90000"/>
              </a:lnSpc>
              <a:spcBef>
                <a:spcPts val="500"/>
              </a:spcBef>
              <a:spcAft>
                <a:spcPts val="0"/>
              </a:spcAft>
              <a:buSzPct val="100000"/>
              <a:buChar char="•"/>
            </a:pPr>
            <a:r>
              <a:rPr lang="en" sz="1800">
                <a:solidFill>
                  <a:schemeClr val="dk1"/>
                </a:solidFill>
              </a:rPr>
              <a:t>Overall concern that calculations are not reproducible and therefore not transparent. </a:t>
            </a:r>
            <a:endParaRPr sz="1800">
              <a:solidFill>
                <a:schemeClr val="dk1"/>
              </a:solidFill>
            </a:endParaRPr>
          </a:p>
          <a:p>
            <a:pPr marL="914400" lvl="1" indent="-228600" algn="l" rtl="0">
              <a:lnSpc>
                <a:spcPct val="90000"/>
              </a:lnSpc>
              <a:spcBef>
                <a:spcPts val="500"/>
              </a:spcBef>
              <a:spcAft>
                <a:spcPts val="0"/>
              </a:spcAft>
              <a:buSzPct val="133333"/>
              <a:buNone/>
            </a:pPr>
            <a:endParaRPr>
              <a:solidFill>
                <a:schemeClr val="dk1"/>
              </a:solidFill>
            </a:endParaRPr>
          </a:p>
          <a:p>
            <a:pPr marL="457200" lvl="0" indent="-346710" algn="l" rtl="0">
              <a:lnSpc>
                <a:spcPct val="90000"/>
              </a:lnSpc>
              <a:spcBef>
                <a:spcPts val="1000"/>
              </a:spcBef>
              <a:spcAft>
                <a:spcPts val="0"/>
              </a:spcAft>
              <a:buClr>
                <a:schemeClr val="dk1"/>
              </a:buClr>
              <a:buSzPct val="100000"/>
              <a:buChar char="•"/>
            </a:pPr>
            <a:r>
              <a:rPr lang="en" sz="2400">
                <a:solidFill>
                  <a:schemeClr val="dk1"/>
                </a:solidFill>
              </a:rPr>
              <a:t>Recommendation:  </a:t>
            </a:r>
            <a:endParaRPr/>
          </a:p>
          <a:p>
            <a:pPr marL="914400" lvl="1" indent="-317182" algn="l" rtl="0">
              <a:lnSpc>
                <a:spcPct val="90000"/>
              </a:lnSpc>
              <a:spcBef>
                <a:spcPts val="500"/>
              </a:spcBef>
              <a:spcAft>
                <a:spcPts val="0"/>
              </a:spcAft>
              <a:buSzPct val="100000"/>
              <a:buChar char="•"/>
            </a:pPr>
            <a:r>
              <a:rPr lang="en" sz="1800">
                <a:solidFill>
                  <a:schemeClr val="dk1"/>
                </a:solidFill>
              </a:rPr>
              <a:t>New Higher Bar measures should not be added to the </a:t>
            </a:r>
            <a:r>
              <a:rPr lang="en" sz="1800" b="0" i="0" u="none" strike="noStrike">
                <a:solidFill>
                  <a:schemeClr val="dk1"/>
                </a:solidFill>
                <a:latin typeface="Calibri"/>
                <a:ea typeface="Calibri"/>
                <a:cs typeface="Calibri"/>
                <a:sym typeface="Calibri"/>
              </a:rPr>
              <a:t>school and district performance frameworks at this time until the data quality and transparency concerns can be addressed.</a:t>
            </a:r>
            <a:endParaRPr sz="1800">
              <a:solidFill>
                <a:schemeClr val="dk1"/>
              </a:solidFill>
            </a:endParaRPr>
          </a:p>
        </p:txBody>
      </p:sp>
      <p:sp>
        <p:nvSpPr>
          <p:cNvPr id="677" name="Google Shape;677;p82"/>
          <p:cNvSpPr txBox="1">
            <a:spLocks noGrp="1"/>
          </p:cNvSpPr>
          <p:nvPr>
            <p:ph type="sldNum" idx="12"/>
          </p:nvPr>
        </p:nvSpPr>
        <p:spPr>
          <a:xfrm>
            <a:off x="144030" y="47730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40</a:t>
            </a:fld>
            <a:endParaRPr/>
          </a:p>
        </p:txBody>
      </p:sp>
      <p:sp>
        <p:nvSpPr>
          <p:cNvPr id="678" name="Google Shape;678;p82"/>
          <p:cNvSpPr txBox="1"/>
          <p:nvPr/>
        </p:nvSpPr>
        <p:spPr>
          <a:xfrm>
            <a:off x="2201426" y="3915731"/>
            <a:ext cx="4516800" cy="307800"/>
          </a:xfrm>
          <a:prstGeom prst="rect">
            <a:avLst/>
          </a:prstGeom>
          <a:solidFill>
            <a:srgbClr val="B3C6E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See TAP’s full statement on </a:t>
            </a:r>
            <a:r>
              <a:rPr lang="en" b="1"/>
              <a:t>next slide.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3"/>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b="1">
                <a:latin typeface="Rockwell"/>
                <a:ea typeface="Rockwell"/>
                <a:cs typeface="Rockwell"/>
                <a:sym typeface="Rockwell"/>
              </a:rPr>
              <a:t>PWR: Higher Bar Measures </a:t>
            </a:r>
            <a:r>
              <a:rPr lang="en">
                <a:latin typeface="Arial"/>
                <a:ea typeface="Arial"/>
                <a:cs typeface="Arial"/>
                <a:sym typeface="Arial"/>
              </a:rPr>
              <a:t>| TAP Rationale </a:t>
            </a:r>
            <a:endParaRPr/>
          </a:p>
        </p:txBody>
      </p:sp>
      <p:sp>
        <p:nvSpPr>
          <p:cNvPr id="684" name="Google Shape;684;p83"/>
          <p:cNvSpPr txBox="1">
            <a:spLocks noGrp="1"/>
          </p:cNvSpPr>
          <p:nvPr>
            <p:ph type="body" idx="1"/>
          </p:nvPr>
        </p:nvSpPr>
        <p:spPr>
          <a:xfrm>
            <a:off x="628650" y="1002720"/>
            <a:ext cx="7886700" cy="2447700"/>
          </a:xfrm>
          <a:prstGeom prst="rect">
            <a:avLst/>
          </a:prstGeom>
          <a:noFill/>
          <a:ln>
            <a:noFill/>
          </a:ln>
        </p:spPr>
        <p:txBody>
          <a:bodyPr spcFirstLastPara="1" wrap="square" lIns="0" tIns="0" rIns="0" bIns="45700" anchor="t" anchorCtr="0">
            <a:noAutofit/>
          </a:bodyPr>
          <a:lstStyle/>
          <a:p>
            <a:pPr marL="76200" lvl="0" indent="0" algn="l" rtl="0">
              <a:lnSpc>
                <a:spcPct val="90000"/>
              </a:lnSpc>
              <a:spcBef>
                <a:spcPts val="0"/>
              </a:spcBef>
              <a:spcAft>
                <a:spcPts val="0"/>
              </a:spcAft>
              <a:buSzPts val="2400"/>
              <a:buNone/>
            </a:pPr>
            <a:r>
              <a:rPr lang="en" sz="1600" b="0" i="0" u="none" strike="noStrike">
                <a:solidFill>
                  <a:srgbClr val="000000"/>
                </a:solidFill>
                <a:latin typeface="Calibri"/>
                <a:ea typeface="Calibri"/>
                <a:cs typeface="Calibri"/>
                <a:sym typeface="Calibri"/>
              </a:rPr>
              <a:t>The proposed higher bar data are highly complex and incorporate data from multiple sources coming from outside CDE including self-reported data from schools and districts. As a result, these data are not of the same quality as most other data used in the performance frameworks. Additionally, there are built-in inconsistencies in how some of the data is coded and it will be labor-intensive to gather and maintain these data. Finally, because of these challenges with the data, it is likely that the measure will not be as accessible and transparent to many users as are other measures on the current performance framework.  Moreover, CDE research shows that these higher bar measures will be highly correlated with other PWR measures and therefore will not result in further differentiating performance between schools and districts on the PWR indicator.  At the same time, the addition of these measures may reduce the ease with which these frameworks can be understood or explained to schools and communities.  Based on these concerns and others around data quality and equity of impacts, and in alignment with the statute that states that these accountability measures must be “fair, balanced, objective, and transparent” [C.R.S. 22-11-102 (2)(e)], it is the professional and technical opinion of the Technical Advisory Panel (TAP) that the available data needed to calculate these new measures does not meet the statutory requirements and, therefore, should not be included in the school and district performance frameworks at this time.</a:t>
            </a:r>
            <a:br>
              <a:rPr lang="en" sz="1600"/>
            </a:br>
            <a:endParaRPr sz="1600"/>
          </a:p>
        </p:txBody>
      </p:sp>
      <p:sp>
        <p:nvSpPr>
          <p:cNvPr id="685" name="Google Shape;685;p83"/>
          <p:cNvSpPr txBox="1">
            <a:spLocks noGrp="1"/>
          </p:cNvSpPr>
          <p:nvPr>
            <p:ph type="sldNum" idx="12"/>
          </p:nvPr>
        </p:nvSpPr>
        <p:spPr>
          <a:xfrm>
            <a:off x="121330" y="4751722"/>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84"/>
          <p:cNvSpPr txBox="1">
            <a:spLocks noGrp="1"/>
          </p:cNvSpPr>
          <p:nvPr>
            <p:ph type="title"/>
          </p:nvPr>
        </p:nvSpPr>
        <p:spPr>
          <a:xfrm>
            <a:off x="332674" y="20096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111"/>
              <a:buFont typeface="Rockwell"/>
              <a:buNone/>
            </a:pPr>
            <a:r>
              <a:rPr lang="en" sz="2400" b="1"/>
              <a:t>PWR: Higher Bar Measures</a:t>
            </a:r>
            <a:r>
              <a:rPr lang="en" sz="2400">
                <a:latin typeface="Arial"/>
                <a:ea typeface="Arial"/>
                <a:cs typeface="Arial"/>
                <a:sym typeface="Arial"/>
              </a:rPr>
              <a:t>| </a:t>
            </a:r>
            <a:r>
              <a:rPr lang="en" sz="2400"/>
              <a:t>Discussion with the AWG</a:t>
            </a:r>
            <a:endParaRPr sz="2400"/>
          </a:p>
        </p:txBody>
      </p:sp>
      <p:sp>
        <p:nvSpPr>
          <p:cNvPr id="691" name="Google Shape;691;p84"/>
          <p:cNvSpPr txBox="1">
            <a:spLocks noGrp="1"/>
          </p:cNvSpPr>
          <p:nvPr>
            <p:ph type="body" idx="1"/>
          </p:nvPr>
        </p:nvSpPr>
        <p:spPr>
          <a:xfrm>
            <a:off x="628650" y="1097276"/>
            <a:ext cx="7886700" cy="3376800"/>
          </a:xfrm>
          <a:prstGeom prst="rect">
            <a:avLst/>
          </a:prstGeom>
          <a:noFill/>
          <a:ln>
            <a:noFill/>
          </a:ln>
        </p:spPr>
        <p:txBody>
          <a:bodyPr spcFirstLastPara="1" wrap="square" lIns="0" tIns="0" rIns="0" bIns="45700" anchor="t" anchorCtr="0">
            <a:normAutofit lnSpcReduction="20000"/>
          </a:bodyPr>
          <a:lstStyle/>
          <a:p>
            <a:pPr marL="0" lvl="0" indent="0" algn="l" rtl="0">
              <a:lnSpc>
                <a:spcPct val="90000"/>
              </a:lnSpc>
              <a:spcBef>
                <a:spcPts val="1000"/>
              </a:spcBef>
              <a:spcAft>
                <a:spcPts val="0"/>
              </a:spcAft>
              <a:buNone/>
            </a:pPr>
            <a:r>
              <a:rPr lang="en"/>
              <a:t>Group Discussion (unmute or use the chat):</a:t>
            </a:r>
            <a:endParaRPr/>
          </a:p>
          <a:p>
            <a:pPr marL="457200" lvl="0" indent="-381000" algn="l" rtl="0">
              <a:lnSpc>
                <a:spcPct val="90000"/>
              </a:lnSpc>
              <a:spcBef>
                <a:spcPts val="1000"/>
              </a:spcBef>
              <a:spcAft>
                <a:spcPts val="0"/>
              </a:spcAft>
              <a:buClr>
                <a:schemeClr val="dk1"/>
              </a:buClr>
              <a:buSzPts val="2400"/>
              <a:buChar char="•"/>
            </a:pPr>
            <a:r>
              <a:rPr lang="en"/>
              <a:t>What additional questions do you have about the PWR higher bar measures?</a:t>
            </a:r>
            <a:endParaRPr/>
          </a:p>
          <a:p>
            <a:pPr marL="457200" lvl="0" indent="-381000" algn="l" rtl="0">
              <a:lnSpc>
                <a:spcPct val="90000"/>
              </a:lnSpc>
              <a:spcBef>
                <a:spcPts val="1000"/>
              </a:spcBef>
              <a:spcAft>
                <a:spcPts val="0"/>
              </a:spcAft>
              <a:buClr>
                <a:schemeClr val="dk1"/>
              </a:buClr>
              <a:buSzPts val="2400"/>
              <a:buChar char="•"/>
            </a:pPr>
            <a:r>
              <a:rPr lang="en"/>
              <a:t>The TAP provided their recommendation from a technical standpoint.  What can the AWG add to the conversation with the state board?  What do you want them to hear?</a:t>
            </a:r>
            <a:endParaRPr/>
          </a:p>
          <a:p>
            <a:pPr marL="457200" lvl="0" indent="-381000" algn="l" rtl="0">
              <a:lnSpc>
                <a:spcPct val="90000"/>
              </a:lnSpc>
              <a:spcBef>
                <a:spcPts val="1000"/>
              </a:spcBef>
              <a:spcAft>
                <a:spcPts val="0"/>
              </a:spcAft>
              <a:buClr>
                <a:schemeClr val="dk1"/>
              </a:buClr>
              <a:buSzPts val="2400"/>
              <a:buChar char="•"/>
            </a:pPr>
            <a:r>
              <a:rPr lang="en"/>
              <a:t>If the state board moves forward with adding these measures, what do you recommend CDE think about in managing the change process?  What will the field need?</a:t>
            </a:r>
            <a:br>
              <a:rPr lang="en"/>
            </a:br>
            <a:endParaRPr/>
          </a:p>
          <a:p>
            <a:pPr marL="0" lvl="0" indent="0" algn="l" rtl="0">
              <a:lnSpc>
                <a:spcPct val="90000"/>
              </a:lnSpc>
              <a:spcBef>
                <a:spcPts val="1000"/>
              </a:spcBef>
              <a:spcAft>
                <a:spcPts val="0"/>
              </a:spcAft>
              <a:buNone/>
            </a:pPr>
            <a:r>
              <a:rPr lang="en"/>
              <a:t>Individual Reflections (benefits, considerations, notes/requests in the </a:t>
            </a:r>
            <a:r>
              <a:rPr lang="en" b="1">
                <a:solidFill>
                  <a:srgbClr val="00B050"/>
                </a:solidFill>
              </a:rPr>
              <a:t>green </a:t>
            </a:r>
            <a:r>
              <a:rPr lang="en"/>
              <a:t>columns)</a:t>
            </a:r>
            <a:endParaRPr/>
          </a:p>
          <a:p>
            <a:pPr marL="457200" lvl="0" indent="-342900" algn="l" rtl="0">
              <a:spcBef>
                <a:spcPts val="800"/>
              </a:spcBef>
              <a:spcAft>
                <a:spcPts val="0"/>
              </a:spcAft>
              <a:buSzPts val="1800"/>
              <a:buChar char="•"/>
            </a:pPr>
            <a:r>
              <a:rPr lang="en" u="sng">
                <a:solidFill>
                  <a:schemeClr val="hlink"/>
                </a:solidFill>
                <a:hlinkClick r:id="rId3"/>
              </a:rPr>
              <a:t>https://docs.google.com/spreadsheets/d/10J4ypPNbrcsH22rkmvtgMtkXapUV99tF9K-kdQabyAk/edit#gid=0</a:t>
            </a:r>
            <a:r>
              <a:rPr lang="en"/>
              <a:t> </a:t>
            </a:r>
            <a:endParaRPr/>
          </a:p>
        </p:txBody>
      </p:sp>
      <p:sp>
        <p:nvSpPr>
          <p:cNvPr id="692" name="Google Shape;692;p84"/>
          <p:cNvSpPr txBox="1">
            <a:spLocks noGrp="1"/>
          </p:cNvSpPr>
          <p:nvPr>
            <p:ph type="sldNum" idx="12"/>
          </p:nvPr>
        </p:nvSpPr>
        <p:spPr>
          <a:xfrm>
            <a:off x="132030" y="477309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5"/>
          <p:cNvSpPr txBox="1">
            <a:spLocks noGrp="1"/>
          </p:cNvSpPr>
          <p:nvPr>
            <p:ph type="ctrTitle"/>
          </p:nvPr>
        </p:nvSpPr>
        <p:spPr>
          <a:xfrm>
            <a:off x="311700" y="16689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6"/>
          <p:cNvSpPr txBox="1">
            <a:spLocks noGrp="1"/>
          </p:cNvSpPr>
          <p:nvPr>
            <p:ph type="sldNum" idx="4294967295"/>
          </p:nvPr>
        </p:nvSpPr>
        <p:spPr>
          <a:xfrm>
            <a:off x="220133" y="4767263"/>
            <a:ext cx="4086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5A5A5"/>
              </a:buClr>
              <a:buSzPts val="1200"/>
              <a:buFont typeface="Calibri"/>
              <a:buNone/>
            </a:pPr>
            <a:fld id="{00000000-1234-1234-1234-123412341234}" type="slidenum">
              <a:rPr lang="en" sz="1200" b="0" i="0" u="none" strike="noStrike" cap="none">
                <a:solidFill>
                  <a:srgbClr val="A5A5A5"/>
                </a:solidFill>
                <a:latin typeface="Calibri"/>
                <a:ea typeface="Calibri"/>
                <a:cs typeface="Calibri"/>
                <a:sym typeface="Calibri"/>
              </a:rPr>
              <a:t>44</a:t>
            </a:fld>
            <a:endParaRPr sz="1200" b="0" i="0" u="none" strike="noStrike" cap="none">
              <a:solidFill>
                <a:srgbClr val="A5A5A5"/>
              </a:solidFill>
              <a:latin typeface="Calibri"/>
              <a:ea typeface="Calibri"/>
              <a:cs typeface="Calibri"/>
              <a:sym typeface="Calibri"/>
            </a:endParaRPr>
          </a:p>
        </p:txBody>
      </p:sp>
      <p:sp>
        <p:nvSpPr>
          <p:cNvPr id="703" name="Google Shape;703;p86"/>
          <p:cNvSpPr txBox="1"/>
          <p:nvPr/>
        </p:nvSpPr>
        <p:spPr>
          <a:xfrm>
            <a:off x="23539" y="1061590"/>
            <a:ext cx="8974800" cy="5295000"/>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0000"/>
              </a:lnSpc>
              <a:spcBef>
                <a:spcPts val="0"/>
              </a:spcBef>
              <a:spcAft>
                <a:spcPts val="0"/>
              </a:spcAft>
              <a:buClr>
                <a:srgbClr val="2E75B5"/>
              </a:buClr>
              <a:buSzPts val="1400"/>
              <a:buFont typeface="Arial"/>
              <a:buChar char="•"/>
            </a:pPr>
            <a:r>
              <a:rPr lang="en" sz="2000" b="0" i="0" u="none" strike="noStrike" cap="none">
                <a:solidFill>
                  <a:srgbClr val="000000"/>
                </a:solidFill>
                <a:latin typeface="Calibri"/>
                <a:ea typeface="Calibri"/>
                <a:cs typeface="Calibri"/>
                <a:sym typeface="Calibri"/>
              </a:rPr>
              <a:t>On Track Growth describes </a:t>
            </a:r>
            <a:r>
              <a:rPr lang="en" sz="2000" b="1" i="0" u="none" strike="noStrike" cap="none">
                <a:solidFill>
                  <a:srgbClr val="0070C0"/>
                </a:solidFill>
                <a:latin typeface="Calibri"/>
                <a:ea typeface="Calibri"/>
                <a:cs typeface="Calibri"/>
                <a:sym typeface="Calibri"/>
              </a:rPr>
              <a:t>student growth towards meeting grade level expectations</a:t>
            </a:r>
            <a:r>
              <a:rPr lang="en" sz="2000" b="1" i="0" u="none" strike="noStrike" cap="none">
                <a:solidFill>
                  <a:srgbClr val="000000"/>
                </a:solidFill>
                <a:latin typeface="Calibri"/>
                <a:ea typeface="Calibri"/>
                <a:cs typeface="Calibri"/>
                <a:sym typeface="Calibri"/>
              </a:rPr>
              <a:t> </a:t>
            </a:r>
            <a:r>
              <a:rPr lang="en" sz="2000" b="0" i="0" u="none" strike="noStrike" cap="none">
                <a:solidFill>
                  <a:srgbClr val="000000"/>
                </a:solidFill>
                <a:latin typeface="Calibri"/>
                <a:ea typeface="Calibri"/>
                <a:cs typeface="Calibri"/>
                <a:sym typeface="Calibri"/>
              </a:rPr>
              <a:t>as defined by the underlying assessment (i.e. on CMAS, how much growth would a 3rd grader need to show to be ‘on track’ to reaching the next performance level within a certain amount of time?)</a:t>
            </a:r>
            <a:endParaRPr/>
          </a:p>
          <a:p>
            <a:pPr marL="425450" marR="0" lvl="0" indent="-196850" algn="just" rtl="0">
              <a:lnSpc>
                <a:spcPct val="100000"/>
              </a:lnSpc>
              <a:spcBef>
                <a:spcPts val="0"/>
              </a:spcBef>
              <a:spcAft>
                <a:spcPts val="0"/>
              </a:spcAft>
              <a:buClr>
                <a:srgbClr val="2E75B5"/>
              </a:buClr>
              <a:buSzPts val="1400"/>
              <a:buFont typeface="Arial"/>
              <a:buNone/>
            </a:pPr>
            <a:endParaRPr sz="10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2E75B5"/>
              </a:buClr>
              <a:buSzPts val="1400"/>
              <a:buFont typeface="Arial"/>
              <a:buChar char="•"/>
            </a:pPr>
            <a:r>
              <a:rPr lang="en" sz="2000" b="0" i="0" u="none" strike="noStrike" cap="none">
                <a:solidFill>
                  <a:srgbClr val="000000"/>
                </a:solidFill>
                <a:latin typeface="Calibri"/>
                <a:ea typeface="Calibri"/>
                <a:cs typeface="Calibri"/>
                <a:sym typeface="Calibri"/>
              </a:rPr>
              <a:t>CDE staff worked with the </a:t>
            </a:r>
            <a:r>
              <a:rPr lang="en" sz="2000" b="1" i="0" u="none" strike="noStrike" cap="none">
                <a:solidFill>
                  <a:srgbClr val="0070C0"/>
                </a:solidFill>
                <a:latin typeface="Calibri"/>
                <a:ea typeface="Calibri"/>
                <a:cs typeface="Calibri"/>
                <a:sym typeface="Calibri"/>
              </a:rPr>
              <a:t>Technical Advisory Panel (TAP) </a:t>
            </a:r>
            <a:r>
              <a:rPr lang="en" sz="2000" b="0" i="0" u="none" strike="noStrike" cap="none">
                <a:solidFill>
                  <a:srgbClr val="000000"/>
                </a:solidFill>
                <a:latin typeface="Calibri"/>
                <a:ea typeface="Calibri"/>
                <a:cs typeface="Calibri"/>
                <a:sym typeface="Calibri"/>
              </a:rPr>
              <a:t>to develop this metric. The development timeline has allowed time to evaluate impact data (models) prior to rulemaking sessions.</a:t>
            </a:r>
            <a:endParaRPr/>
          </a:p>
          <a:p>
            <a:pPr marL="425450" marR="0" lvl="0" indent="-196850" algn="just" rtl="0">
              <a:lnSpc>
                <a:spcPct val="100000"/>
              </a:lnSpc>
              <a:spcBef>
                <a:spcPts val="0"/>
              </a:spcBef>
              <a:spcAft>
                <a:spcPts val="0"/>
              </a:spcAft>
              <a:buClr>
                <a:srgbClr val="2E75B5"/>
              </a:buClr>
              <a:buSzPts val="1400"/>
              <a:buFont typeface="Arial"/>
              <a:buNone/>
            </a:pPr>
            <a:endParaRPr sz="10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2E75B5"/>
              </a:buClr>
              <a:buSzPts val="1400"/>
              <a:buFont typeface="Arial"/>
              <a:buChar char="•"/>
            </a:pPr>
            <a:r>
              <a:rPr lang="en" sz="2000" b="0" i="0" u="none" strike="noStrike" cap="none">
                <a:solidFill>
                  <a:srgbClr val="000000"/>
                </a:solidFill>
                <a:latin typeface="Calibri"/>
                <a:ea typeface="Calibri"/>
                <a:cs typeface="Calibri"/>
                <a:sym typeface="Calibri"/>
              </a:rPr>
              <a:t>The </a:t>
            </a:r>
            <a:r>
              <a:rPr lang="en" sz="2000" b="1" i="0" u="none" strike="noStrike" cap="none">
                <a:solidFill>
                  <a:srgbClr val="0070C0"/>
                </a:solidFill>
                <a:latin typeface="Calibri"/>
                <a:ea typeface="Calibri"/>
                <a:cs typeface="Calibri"/>
                <a:sym typeface="Calibri"/>
              </a:rPr>
              <a:t>TAP analyzed historical student growth data </a:t>
            </a:r>
            <a:r>
              <a:rPr lang="en" sz="2000" b="0" i="0" u="none" strike="noStrike" cap="none">
                <a:solidFill>
                  <a:srgbClr val="000000"/>
                </a:solidFill>
                <a:latin typeface="Calibri"/>
                <a:ea typeface="Calibri"/>
                <a:cs typeface="Calibri"/>
                <a:sym typeface="Calibri"/>
              </a:rPr>
              <a:t>to ensure that student-level goals are ambitious, yet attainable. </a:t>
            </a:r>
            <a:endParaRPr/>
          </a:p>
          <a:p>
            <a:pPr marL="457200" marR="0" lvl="0" indent="-228600" algn="just" rtl="0">
              <a:lnSpc>
                <a:spcPct val="100000"/>
              </a:lnSpc>
              <a:spcBef>
                <a:spcPts val="0"/>
              </a:spcBef>
              <a:spcAft>
                <a:spcPts val="0"/>
              </a:spcAft>
              <a:buClr>
                <a:srgbClr val="2E75B5"/>
              </a:buClr>
              <a:buSzPts val="1400"/>
              <a:buFont typeface="Arial"/>
              <a:buNone/>
            </a:pPr>
            <a:endParaRPr sz="10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2E75B5"/>
              </a:buClr>
              <a:buSzPts val="1400"/>
              <a:buFont typeface="Arial"/>
              <a:buChar char="•"/>
            </a:pPr>
            <a:r>
              <a:rPr lang="en" sz="2000" b="0" i="0" u="none" strike="noStrike" cap="none">
                <a:solidFill>
                  <a:srgbClr val="000000"/>
                </a:solidFill>
                <a:latin typeface="Calibri"/>
                <a:ea typeface="Calibri"/>
                <a:cs typeface="Calibri"/>
                <a:sym typeface="Calibri"/>
              </a:rPr>
              <a:t>Due to the current lack of state performance expectations for the PSAT and SAT assessments, the proposed on track growth metric applies to </a:t>
            </a:r>
            <a:r>
              <a:rPr lang="en" sz="2000" b="1" i="0" u="none" strike="noStrike" cap="none">
                <a:solidFill>
                  <a:srgbClr val="0070C0"/>
                </a:solidFill>
                <a:latin typeface="Calibri"/>
                <a:ea typeface="Calibri"/>
                <a:cs typeface="Calibri"/>
                <a:sym typeface="Calibri"/>
              </a:rPr>
              <a:t>grades 3 through 8</a:t>
            </a:r>
            <a:r>
              <a:rPr lang="en" sz="2000" b="0" i="0" u="none" strike="noStrike" cap="none">
                <a:solidFill>
                  <a:srgbClr val="000000"/>
                </a:solidFill>
                <a:latin typeface="Calibri"/>
                <a:ea typeface="Calibri"/>
                <a:cs typeface="Calibri"/>
                <a:sym typeface="Calibri"/>
              </a:rPr>
              <a:t>.</a:t>
            </a:r>
            <a:endParaRPr/>
          </a:p>
          <a:p>
            <a:pPr marL="139700" marR="0" lvl="0" indent="0" algn="just"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139700" marR="0" lvl="0" indent="0" algn="just"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139700" marR="0" lvl="0" indent="0" algn="ctr" rtl="0">
              <a:lnSpc>
                <a:spcPct val="100000"/>
              </a:lnSpc>
              <a:spcBef>
                <a:spcPts val="0"/>
              </a:spcBef>
              <a:spcAft>
                <a:spcPts val="0"/>
              </a:spcAft>
              <a:buNone/>
            </a:pPr>
            <a:r>
              <a:rPr lang="en" sz="1800" b="0" i="0" u="none" strike="noStrike" cap="none">
                <a:solidFill>
                  <a:srgbClr val="000000"/>
                </a:solidFill>
                <a:latin typeface="Calibri"/>
                <a:ea typeface="Calibri"/>
                <a:cs typeface="Calibri"/>
                <a:sym typeface="Calibri"/>
              </a:rPr>
              <a:t>All of the TAP’s conversations are recorded and posted online, and there is time at each meeting for public comment: </a:t>
            </a:r>
            <a:r>
              <a:rPr lang="en" sz="1600" b="1" i="0" u="none" strike="noStrike" cap="none">
                <a:solidFill>
                  <a:srgbClr val="000000"/>
                </a:solidFill>
                <a:latin typeface="Calibri"/>
                <a:ea typeface="Calibri"/>
                <a:cs typeface="Calibri"/>
                <a:sym typeface="Calibri"/>
              </a:rPr>
              <a:t>https://www.cde.state.co.us/accountability/tap</a:t>
            </a:r>
            <a:endParaRPr/>
          </a:p>
        </p:txBody>
      </p:sp>
      <p:sp>
        <p:nvSpPr>
          <p:cNvPr id="704" name="Google Shape;704;p86"/>
          <p:cNvSpPr txBox="1"/>
          <p:nvPr/>
        </p:nvSpPr>
        <p:spPr>
          <a:xfrm>
            <a:off x="220133" y="258930"/>
            <a:ext cx="8838000" cy="36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 sz="2400" b="0" i="0" u="none" strike="noStrike" cap="none">
                <a:solidFill>
                  <a:schemeClr val="lt1"/>
                </a:solidFill>
                <a:latin typeface="Arial"/>
                <a:ea typeface="Arial"/>
                <a:cs typeface="Arial"/>
                <a:sym typeface="Arial"/>
              </a:rPr>
              <a:t>On Track Growth Metric Development</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7"/>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a:t>Historical Student Growth Observations</a:t>
            </a:r>
            <a:endParaRPr/>
          </a:p>
        </p:txBody>
      </p:sp>
      <p:sp>
        <p:nvSpPr>
          <p:cNvPr id="711" name="Google Shape;711;p87"/>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45</a:t>
            </a:fld>
            <a:endParaRPr/>
          </a:p>
        </p:txBody>
      </p:sp>
      <p:pic>
        <p:nvPicPr>
          <p:cNvPr id="712" name="Google Shape;712;p87"/>
          <p:cNvPicPr preferRelativeResize="0"/>
          <p:nvPr/>
        </p:nvPicPr>
        <p:blipFill rotWithShape="1">
          <a:blip r:embed="rId3">
            <a:alphaModFix/>
          </a:blip>
          <a:srcRect/>
          <a:stretch/>
        </p:blipFill>
        <p:spPr>
          <a:xfrm>
            <a:off x="854703" y="1639819"/>
            <a:ext cx="5575945" cy="1274750"/>
          </a:xfrm>
          <a:prstGeom prst="rect">
            <a:avLst/>
          </a:prstGeom>
          <a:noFill/>
          <a:ln>
            <a:noFill/>
          </a:ln>
        </p:spPr>
      </p:pic>
      <p:sp>
        <p:nvSpPr>
          <p:cNvPr id="713" name="Google Shape;713;p87"/>
          <p:cNvSpPr txBox="1"/>
          <p:nvPr/>
        </p:nvSpPr>
        <p:spPr>
          <a:xfrm>
            <a:off x="95077" y="996479"/>
            <a:ext cx="8869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Calibri"/>
                <a:ea typeface="Calibri"/>
                <a:cs typeface="Calibri"/>
                <a:sym typeface="Calibri"/>
              </a:rPr>
              <a:t>Observed Performance of Students Testing </a:t>
            </a:r>
            <a:r>
              <a:rPr lang="en" sz="2400" b="1" i="0" u="none" strike="noStrike" cap="none">
                <a:solidFill>
                  <a:srgbClr val="FF0000"/>
                </a:solidFill>
                <a:latin typeface="Calibri"/>
                <a:ea typeface="Calibri"/>
                <a:cs typeface="Calibri"/>
                <a:sym typeface="Calibri"/>
              </a:rPr>
              <a:t>Below</a:t>
            </a:r>
            <a:r>
              <a:rPr lang="en" sz="2400" b="0" i="0" u="none" strike="noStrike" cap="none">
                <a:solidFill>
                  <a:schemeClr val="dk1"/>
                </a:solidFill>
                <a:latin typeface="Calibri"/>
                <a:ea typeface="Calibri"/>
                <a:cs typeface="Calibri"/>
                <a:sym typeface="Calibri"/>
              </a:rPr>
              <a:t> Grade Level CMAS Expectations (</a:t>
            </a:r>
            <a:r>
              <a:rPr lang="en" sz="2400" b="0" i="1" u="none" strike="noStrike" cap="none">
                <a:solidFill>
                  <a:schemeClr val="dk1"/>
                </a:solidFill>
                <a:latin typeface="Calibri"/>
                <a:ea typeface="Calibri"/>
                <a:cs typeface="Calibri"/>
                <a:sym typeface="Calibri"/>
              </a:rPr>
              <a:t>57% of students overall</a:t>
            </a:r>
            <a:r>
              <a:rPr lang="en" sz="2400" b="0" i="0" u="none" strike="noStrike" cap="none">
                <a:solidFill>
                  <a:schemeClr val="dk1"/>
                </a:solidFill>
                <a:latin typeface="Calibri"/>
                <a:ea typeface="Calibri"/>
                <a:cs typeface="Calibri"/>
                <a:sym typeface="Calibri"/>
              </a:rPr>
              <a:t>)</a:t>
            </a:r>
            <a:endParaRPr/>
          </a:p>
        </p:txBody>
      </p:sp>
      <p:sp>
        <p:nvSpPr>
          <p:cNvPr id="714" name="Google Shape;714;p87"/>
          <p:cNvSpPr txBox="1"/>
          <p:nvPr/>
        </p:nvSpPr>
        <p:spPr>
          <a:xfrm>
            <a:off x="15489" y="3241406"/>
            <a:ext cx="9028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0" i="0" u="none" strike="noStrike" cap="none">
                <a:solidFill>
                  <a:schemeClr val="dk1"/>
                </a:solidFill>
                <a:latin typeface="Calibri"/>
                <a:ea typeface="Calibri"/>
                <a:cs typeface="Calibri"/>
                <a:sym typeface="Calibri"/>
              </a:rPr>
              <a:t>Observed Performance of Students Testing </a:t>
            </a:r>
            <a:r>
              <a:rPr lang="en" sz="2400" b="1" i="0" u="none" strike="noStrike" cap="none">
                <a:solidFill>
                  <a:srgbClr val="00B050"/>
                </a:solidFill>
                <a:latin typeface="Calibri"/>
                <a:ea typeface="Calibri"/>
                <a:cs typeface="Calibri"/>
                <a:sym typeface="Calibri"/>
              </a:rPr>
              <a:t>At or Above </a:t>
            </a:r>
            <a:r>
              <a:rPr lang="en" sz="2400" b="0" i="0" u="none" strike="noStrike" cap="none">
                <a:solidFill>
                  <a:schemeClr val="dk1"/>
                </a:solidFill>
                <a:latin typeface="Calibri"/>
                <a:ea typeface="Calibri"/>
                <a:cs typeface="Calibri"/>
                <a:sym typeface="Calibri"/>
              </a:rPr>
              <a:t>Grade Level CMAS Expectations (</a:t>
            </a:r>
            <a:r>
              <a:rPr lang="en" sz="2400" b="0" i="1" u="none" strike="noStrike" cap="none">
                <a:solidFill>
                  <a:schemeClr val="dk1"/>
                </a:solidFill>
                <a:latin typeface="Calibri"/>
                <a:ea typeface="Calibri"/>
                <a:cs typeface="Calibri"/>
                <a:sym typeface="Calibri"/>
              </a:rPr>
              <a:t>43% of students overall</a:t>
            </a:r>
            <a:r>
              <a:rPr lang="en" sz="2400" b="0" i="0" u="none" strike="noStrike" cap="none">
                <a:solidFill>
                  <a:schemeClr val="dk1"/>
                </a:solidFill>
                <a:latin typeface="Calibri"/>
                <a:ea typeface="Calibri"/>
                <a:cs typeface="Calibri"/>
                <a:sym typeface="Calibri"/>
              </a:rPr>
              <a:t>)</a:t>
            </a:r>
            <a:endParaRPr/>
          </a:p>
        </p:txBody>
      </p:sp>
      <p:pic>
        <p:nvPicPr>
          <p:cNvPr id="715" name="Google Shape;715;p87"/>
          <p:cNvPicPr preferRelativeResize="0"/>
          <p:nvPr/>
        </p:nvPicPr>
        <p:blipFill rotWithShape="1">
          <a:blip r:embed="rId4">
            <a:alphaModFix/>
          </a:blip>
          <a:srcRect/>
          <a:stretch/>
        </p:blipFill>
        <p:spPr>
          <a:xfrm>
            <a:off x="1922489" y="3920866"/>
            <a:ext cx="3974269" cy="110924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8"/>
          <p:cNvSpPr txBox="1">
            <a:spLocks noGrp="1"/>
          </p:cNvSpPr>
          <p:nvPr>
            <p:ph type="title"/>
          </p:nvPr>
        </p:nvSpPr>
        <p:spPr>
          <a:xfrm>
            <a:off x="135082" y="250710"/>
            <a:ext cx="8894700" cy="532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 </a:t>
            </a:r>
            <a:r>
              <a:rPr lang="en" b="1"/>
              <a:t>On Track Growth Methodology</a:t>
            </a:r>
            <a:br>
              <a:rPr lang="en">
                <a:solidFill>
                  <a:srgbClr val="A5A5A5"/>
                </a:solidFill>
              </a:rPr>
            </a:br>
            <a:endParaRPr/>
          </a:p>
        </p:txBody>
      </p:sp>
      <p:sp>
        <p:nvSpPr>
          <p:cNvPr id="722" name="Google Shape;722;p88"/>
          <p:cNvSpPr txBox="1">
            <a:spLocks noGrp="1"/>
          </p:cNvSpPr>
          <p:nvPr>
            <p:ph type="body" idx="1"/>
          </p:nvPr>
        </p:nvSpPr>
        <p:spPr>
          <a:xfrm>
            <a:off x="476998" y="988175"/>
            <a:ext cx="7550100" cy="3263400"/>
          </a:xfrm>
          <a:prstGeom prst="rect">
            <a:avLst/>
          </a:prstGeom>
          <a:noFill/>
          <a:ln>
            <a:noFill/>
          </a:ln>
        </p:spPr>
        <p:txBody>
          <a:bodyPr spcFirstLastPara="1" wrap="square" lIns="0" tIns="0" rIns="0" bIns="45700" anchor="t" anchorCtr="0">
            <a:normAutofit lnSpcReduction="10000"/>
          </a:bodyPr>
          <a:lstStyle/>
          <a:p>
            <a:pPr marL="342900" lvl="0" indent="-342900" algn="l" rtl="0">
              <a:lnSpc>
                <a:spcPct val="90000"/>
              </a:lnSpc>
              <a:spcBef>
                <a:spcPts val="1000"/>
              </a:spcBef>
              <a:spcAft>
                <a:spcPts val="0"/>
              </a:spcAft>
              <a:buSzPts val="2400"/>
              <a:buFont typeface="Arial"/>
              <a:buChar char="•"/>
            </a:pPr>
            <a:r>
              <a:rPr lang="en">
                <a:solidFill>
                  <a:srgbClr val="0066CC"/>
                </a:solidFill>
              </a:rPr>
              <a:t>What target(s)?</a:t>
            </a:r>
            <a:endParaRPr/>
          </a:p>
          <a:p>
            <a:pPr marL="685800" lvl="1" indent="0" algn="l" rtl="0">
              <a:lnSpc>
                <a:spcPct val="90000"/>
              </a:lnSpc>
              <a:spcBef>
                <a:spcPts val="500"/>
              </a:spcBef>
              <a:spcAft>
                <a:spcPts val="0"/>
              </a:spcAft>
              <a:buSzPts val="2000"/>
              <a:buNone/>
            </a:pPr>
            <a:r>
              <a:rPr lang="en"/>
              <a:t>Should the target be set to “Meets State Expectations” or should interim targets be used for Catch Up trajectories?</a:t>
            </a:r>
            <a:endParaRPr/>
          </a:p>
          <a:p>
            <a:pPr marL="685800" lvl="1" indent="0" algn="l" rtl="0">
              <a:lnSpc>
                <a:spcPct val="90000"/>
              </a:lnSpc>
              <a:spcBef>
                <a:spcPts val="500"/>
              </a:spcBef>
              <a:spcAft>
                <a:spcPts val="0"/>
              </a:spcAft>
              <a:buSzPts val="2000"/>
              <a:buNone/>
            </a:pPr>
            <a:endParaRPr sz="1800"/>
          </a:p>
          <a:p>
            <a:pPr marL="342900" lvl="0" indent="-342900" algn="l" rtl="0">
              <a:lnSpc>
                <a:spcPct val="90000"/>
              </a:lnSpc>
              <a:spcBef>
                <a:spcPts val="1000"/>
              </a:spcBef>
              <a:spcAft>
                <a:spcPts val="0"/>
              </a:spcAft>
              <a:buSzPts val="2400"/>
              <a:buFont typeface="Arial"/>
              <a:buChar char="•"/>
            </a:pPr>
            <a:r>
              <a:rPr lang="en">
                <a:solidFill>
                  <a:srgbClr val="0066CC"/>
                </a:solidFill>
              </a:rPr>
              <a:t>How long to achieve the target(s)?</a:t>
            </a:r>
            <a:endParaRPr/>
          </a:p>
          <a:p>
            <a:pPr marL="685800" lvl="1" indent="0" algn="l" rtl="0">
              <a:lnSpc>
                <a:spcPct val="90000"/>
              </a:lnSpc>
              <a:spcBef>
                <a:spcPts val="500"/>
              </a:spcBef>
              <a:spcAft>
                <a:spcPts val="0"/>
              </a:spcAft>
              <a:buSzPts val="2000"/>
              <a:buNone/>
            </a:pPr>
            <a:r>
              <a:rPr lang="en"/>
              <a:t>How many years should students be given to attain their target performance level?  Should that vary by grade, content area, and/or initial performance level?</a:t>
            </a:r>
            <a:endParaRPr/>
          </a:p>
          <a:p>
            <a:pPr marL="685800" lvl="1" indent="0" algn="l" rtl="0">
              <a:lnSpc>
                <a:spcPct val="90000"/>
              </a:lnSpc>
              <a:spcBef>
                <a:spcPts val="500"/>
              </a:spcBef>
              <a:spcAft>
                <a:spcPts val="0"/>
              </a:spcAft>
              <a:buSzPts val="2000"/>
              <a:buNone/>
            </a:pPr>
            <a:endParaRPr sz="1800"/>
          </a:p>
          <a:p>
            <a:pPr marL="342900" lvl="0" indent="-342900" algn="l" rtl="0">
              <a:lnSpc>
                <a:spcPct val="90000"/>
              </a:lnSpc>
              <a:spcBef>
                <a:spcPts val="1000"/>
              </a:spcBef>
              <a:spcAft>
                <a:spcPts val="0"/>
              </a:spcAft>
              <a:buSzPts val="2400"/>
              <a:buFont typeface="Arial"/>
              <a:buChar char="•"/>
            </a:pPr>
            <a:r>
              <a:rPr lang="en">
                <a:solidFill>
                  <a:srgbClr val="0066CC"/>
                </a:solidFill>
              </a:rPr>
              <a:t>How does the target update over time?</a:t>
            </a:r>
            <a:endParaRPr/>
          </a:p>
          <a:p>
            <a:pPr marL="685800" lvl="1" indent="0" algn="l" rtl="0">
              <a:lnSpc>
                <a:spcPct val="90000"/>
              </a:lnSpc>
              <a:spcBef>
                <a:spcPts val="500"/>
              </a:spcBef>
              <a:spcAft>
                <a:spcPts val="0"/>
              </a:spcAft>
              <a:buSzPts val="2000"/>
              <a:buNone/>
            </a:pPr>
            <a:r>
              <a:rPr lang="en"/>
              <a:t>Does the clock start over every year or should this be a set trajectory where we track student progress from the first test result? To be successfully on-track, do students have to maintain the gains made?</a:t>
            </a:r>
            <a:endParaRPr/>
          </a:p>
        </p:txBody>
      </p:sp>
      <p:sp>
        <p:nvSpPr>
          <p:cNvPr id="723" name="Google Shape;723;p88"/>
          <p:cNvSpPr txBox="1">
            <a:spLocks noGrp="1"/>
          </p:cNvSpPr>
          <p:nvPr>
            <p:ph type="sldNum" idx="12"/>
          </p:nvPr>
        </p:nvSpPr>
        <p:spPr>
          <a:xfrm>
            <a:off x="220133" y="4767263"/>
            <a:ext cx="4086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9"/>
          <p:cNvSpPr txBox="1">
            <a:spLocks noGrp="1"/>
          </p:cNvSpPr>
          <p:nvPr>
            <p:ph type="title"/>
          </p:nvPr>
        </p:nvSpPr>
        <p:spPr>
          <a:xfrm>
            <a:off x="135082" y="250710"/>
            <a:ext cx="8894700" cy="532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 </a:t>
            </a:r>
            <a:r>
              <a:rPr lang="en" b="1"/>
              <a:t>On Track Growth Methodology</a:t>
            </a:r>
            <a:br>
              <a:rPr lang="en">
                <a:solidFill>
                  <a:srgbClr val="A5A5A5"/>
                </a:solidFill>
              </a:rPr>
            </a:br>
            <a:endParaRPr/>
          </a:p>
        </p:txBody>
      </p:sp>
      <p:sp>
        <p:nvSpPr>
          <p:cNvPr id="730" name="Google Shape;730;p89"/>
          <p:cNvSpPr txBox="1">
            <a:spLocks noGrp="1"/>
          </p:cNvSpPr>
          <p:nvPr>
            <p:ph type="body" idx="1"/>
          </p:nvPr>
        </p:nvSpPr>
        <p:spPr>
          <a:xfrm>
            <a:off x="312107" y="988175"/>
            <a:ext cx="8562000" cy="3263400"/>
          </a:xfrm>
          <a:prstGeom prst="rect">
            <a:avLst/>
          </a:prstGeom>
          <a:noFill/>
          <a:ln>
            <a:noFill/>
          </a:ln>
        </p:spPr>
        <p:txBody>
          <a:bodyPr spcFirstLastPara="1" wrap="square" lIns="0" tIns="0" rIns="0" bIns="45700" anchor="t" anchorCtr="0">
            <a:normAutofit lnSpcReduction="20000"/>
          </a:bodyPr>
          <a:lstStyle/>
          <a:p>
            <a:pPr marL="342900" lvl="0" indent="-342900" algn="just" rtl="0">
              <a:lnSpc>
                <a:spcPct val="90000"/>
              </a:lnSpc>
              <a:spcBef>
                <a:spcPts val="1000"/>
              </a:spcBef>
              <a:spcAft>
                <a:spcPts val="0"/>
              </a:spcAft>
              <a:buSzPts val="2400"/>
              <a:buFont typeface="Arial"/>
              <a:buChar char="•"/>
            </a:pPr>
            <a:r>
              <a:rPr lang="en">
                <a:solidFill>
                  <a:srgbClr val="0066CC"/>
                </a:solidFill>
              </a:rPr>
              <a:t>How long to achieve the target(s)?</a:t>
            </a:r>
            <a:endParaRPr/>
          </a:p>
          <a:p>
            <a:pPr marL="685800" lvl="1" indent="0" algn="just" rtl="0">
              <a:lnSpc>
                <a:spcPct val="90000"/>
              </a:lnSpc>
              <a:spcBef>
                <a:spcPts val="500"/>
              </a:spcBef>
              <a:spcAft>
                <a:spcPts val="0"/>
              </a:spcAft>
              <a:buSzPts val="2000"/>
              <a:buNone/>
            </a:pPr>
            <a:r>
              <a:rPr lang="en"/>
              <a:t>How many years should students be given to attain their target performance level?  Should that vary by grade, content area, and/or initial performance level?</a:t>
            </a:r>
            <a:endParaRPr/>
          </a:p>
          <a:p>
            <a:pPr marL="685800" lvl="1" indent="0" algn="just" rtl="0">
              <a:lnSpc>
                <a:spcPct val="90000"/>
              </a:lnSpc>
              <a:spcBef>
                <a:spcPts val="500"/>
              </a:spcBef>
              <a:spcAft>
                <a:spcPts val="0"/>
              </a:spcAft>
              <a:buSzPts val="2000"/>
              <a:buNone/>
            </a:pPr>
            <a:endParaRPr sz="800"/>
          </a:p>
          <a:p>
            <a:pPr marL="571500" lvl="0" indent="-342900" algn="just" rtl="0">
              <a:lnSpc>
                <a:spcPct val="90000"/>
              </a:lnSpc>
              <a:spcBef>
                <a:spcPts val="1000"/>
              </a:spcBef>
              <a:spcAft>
                <a:spcPts val="0"/>
              </a:spcAft>
              <a:buClr>
                <a:schemeClr val="accent1"/>
              </a:buClr>
              <a:buSzPts val="2400"/>
              <a:buFont typeface="Noto Sans Symbols"/>
              <a:buChar char="✔"/>
            </a:pPr>
            <a:r>
              <a:rPr lang="en" sz="2000">
                <a:latin typeface="Calibri"/>
                <a:ea typeface="Calibri"/>
                <a:cs typeface="Calibri"/>
                <a:sym typeface="Calibri"/>
              </a:rPr>
              <a:t>For Catch Up students, more time means they are more likely to attain their target performance level and the required growth expectations are more attainable than previous definitions.  </a:t>
            </a:r>
            <a:endParaRPr/>
          </a:p>
          <a:p>
            <a:pPr marL="571500" lvl="0" indent="-342900" algn="just" rtl="0">
              <a:lnSpc>
                <a:spcPct val="90000"/>
              </a:lnSpc>
              <a:spcBef>
                <a:spcPts val="1000"/>
              </a:spcBef>
              <a:spcAft>
                <a:spcPts val="0"/>
              </a:spcAft>
              <a:buClr>
                <a:schemeClr val="accent1"/>
              </a:buClr>
              <a:buSzPts val="2400"/>
              <a:buFont typeface="Noto Sans Symbols"/>
              <a:buChar char="✔"/>
            </a:pPr>
            <a:r>
              <a:rPr lang="en" sz="2000">
                <a:latin typeface="Calibri"/>
                <a:ea typeface="Calibri"/>
                <a:cs typeface="Calibri"/>
                <a:sym typeface="Calibri"/>
              </a:rPr>
              <a:t>For Keep Up students longer timeframes make it harder to maintain grade level performance and ensure the growth targets are more ambitious. </a:t>
            </a:r>
            <a:endParaRPr/>
          </a:p>
          <a:p>
            <a:pPr marL="571500" lvl="0" indent="-342900" algn="just" rtl="0">
              <a:lnSpc>
                <a:spcPct val="90000"/>
              </a:lnSpc>
              <a:spcBef>
                <a:spcPts val="1000"/>
              </a:spcBef>
              <a:spcAft>
                <a:spcPts val="0"/>
              </a:spcAft>
              <a:buClr>
                <a:schemeClr val="accent1"/>
              </a:buClr>
              <a:buSzPts val="2400"/>
              <a:buFont typeface="Noto Sans Symbols"/>
              <a:buChar char="✔"/>
            </a:pPr>
            <a:r>
              <a:rPr lang="en" sz="2000">
                <a:latin typeface="Calibri"/>
                <a:ea typeface="Calibri"/>
                <a:cs typeface="Calibri"/>
                <a:sym typeface="Calibri"/>
              </a:rPr>
              <a:t>To balance the desire in the field for attainable Catch Up targets and ambitious Keep Up targets, the TAP recommended using </a:t>
            </a:r>
            <a:r>
              <a:rPr lang="en" sz="2000" b="1">
                <a:latin typeface="Calibri"/>
                <a:ea typeface="Calibri"/>
                <a:cs typeface="Calibri"/>
                <a:sym typeface="Calibri"/>
              </a:rPr>
              <a:t>3-years</a:t>
            </a:r>
            <a:r>
              <a:rPr lang="en" sz="2000">
                <a:latin typeface="Calibri"/>
                <a:ea typeface="Calibri"/>
                <a:cs typeface="Calibri"/>
                <a:sym typeface="Calibri"/>
              </a:rPr>
              <a:t> as the timeframe for all students to attain/maintain their target performance level. </a:t>
            </a:r>
            <a:endParaRPr/>
          </a:p>
        </p:txBody>
      </p:sp>
      <p:sp>
        <p:nvSpPr>
          <p:cNvPr id="731" name="Google Shape;731;p89"/>
          <p:cNvSpPr txBox="1">
            <a:spLocks noGrp="1"/>
          </p:cNvSpPr>
          <p:nvPr>
            <p:ph type="sldNum" idx="12"/>
          </p:nvPr>
        </p:nvSpPr>
        <p:spPr>
          <a:xfrm>
            <a:off x="220133" y="4767263"/>
            <a:ext cx="4086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0"/>
          <p:cNvSpPr txBox="1">
            <a:spLocks noGrp="1"/>
          </p:cNvSpPr>
          <p:nvPr>
            <p:ph type="title"/>
          </p:nvPr>
        </p:nvSpPr>
        <p:spPr>
          <a:xfrm>
            <a:off x="135082" y="250710"/>
            <a:ext cx="8894700" cy="532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 </a:t>
            </a:r>
            <a:r>
              <a:rPr lang="en" b="1"/>
              <a:t>On Track Growth Methodology</a:t>
            </a:r>
            <a:br>
              <a:rPr lang="en">
                <a:solidFill>
                  <a:srgbClr val="A5A5A5"/>
                </a:solidFill>
              </a:rPr>
            </a:br>
            <a:endParaRPr/>
          </a:p>
        </p:txBody>
      </p:sp>
      <p:sp>
        <p:nvSpPr>
          <p:cNvPr id="738" name="Google Shape;738;p90"/>
          <p:cNvSpPr txBox="1">
            <a:spLocks noGrp="1"/>
          </p:cNvSpPr>
          <p:nvPr>
            <p:ph type="body" idx="1"/>
          </p:nvPr>
        </p:nvSpPr>
        <p:spPr>
          <a:xfrm>
            <a:off x="222168" y="988175"/>
            <a:ext cx="8112300" cy="3263400"/>
          </a:xfrm>
          <a:prstGeom prst="rect">
            <a:avLst/>
          </a:prstGeom>
          <a:noFill/>
          <a:ln>
            <a:noFill/>
          </a:ln>
        </p:spPr>
        <p:txBody>
          <a:bodyPr spcFirstLastPara="1" wrap="square" lIns="0" tIns="0" rIns="0" bIns="45700" anchor="t" anchorCtr="0">
            <a:normAutofit lnSpcReduction="10000"/>
          </a:bodyPr>
          <a:lstStyle/>
          <a:p>
            <a:pPr marL="342900" lvl="0" indent="-342900" algn="just" rtl="0">
              <a:lnSpc>
                <a:spcPct val="90000"/>
              </a:lnSpc>
              <a:spcBef>
                <a:spcPts val="1000"/>
              </a:spcBef>
              <a:spcAft>
                <a:spcPts val="0"/>
              </a:spcAft>
              <a:buSzPts val="2400"/>
              <a:buFont typeface="Arial"/>
              <a:buChar char="•"/>
            </a:pPr>
            <a:r>
              <a:rPr lang="en">
                <a:solidFill>
                  <a:srgbClr val="0066CC"/>
                </a:solidFill>
                <a:latin typeface="Calibri"/>
                <a:ea typeface="Calibri"/>
                <a:cs typeface="Calibri"/>
                <a:sym typeface="Calibri"/>
              </a:rPr>
              <a:t>What</a:t>
            </a:r>
            <a:r>
              <a:rPr lang="en" sz="2000">
                <a:solidFill>
                  <a:srgbClr val="0066CC"/>
                </a:solidFill>
                <a:latin typeface="Calibri"/>
                <a:ea typeface="Calibri"/>
                <a:cs typeface="Calibri"/>
                <a:sym typeface="Calibri"/>
              </a:rPr>
              <a:t> target(s)?</a:t>
            </a:r>
            <a:endParaRPr/>
          </a:p>
          <a:p>
            <a:pPr marL="685800" lvl="1" indent="0" algn="just" rtl="0">
              <a:lnSpc>
                <a:spcPct val="90000"/>
              </a:lnSpc>
              <a:spcBef>
                <a:spcPts val="500"/>
              </a:spcBef>
              <a:spcAft>
                <a:spcPts val="0"/>
              </a:spcAft>
              <a:buSzPts val="2000"/>
              <a:buNone/>
            </a:pPr>
            <a:r>
              <a:rPr lang="en">
                <a:latin typeface="Calibri"/>
                <a:ea typeface="Calibri"/>
                <a:cs typeface="Calibri"/>
                <a:sym typeface="Calibri"/>
              </a:rPr>
              <a:t>Should the target be set to “Meets State Expectations” or should interim targets be used for Catch Up trajectories?</a:t>
            </a:r>
            <a:endParaRPr/>
          </a:p>
          <a:p>
            <a:pPr marL="685800" lvl="1" indent="0" algn="just" rtl="0">
              <a:lnSpc>
                <a:spcPct val="90000"/>
              </a:lnSpc>
              <a:spcBef>
                <a:spcPts val="500"/>
              </a:spcBef>
              <a:spcAft>
                <a:spcPts val="0"/>
              </a:spcAft>
              <a:buSzPts val="2000"/>
              <a:buNone/>
            </a:pPr>
            <a:endParaRPr sz="800">
              <a:latin typeface="Calibri"/>
              <a:ea typeface="Calibri"/>
              <a:cs typeface="Calibri"/>
              <a:sym typeface="Calibri"/>
            </a:endParaRPr>
          </a:p>
          <a:p>
            <a:pPr marL="571500" lvl="0" indent="-342900" algn="just" rtl="0">
              <a:lnSpc>
                <a:spcPct val="90000"/>
              </a:lnSpc>
              <a:spcBef>
                <a:spcPts val="1000"/>
              </a:spcBef>
              <a:spcAft>
                <a:spcPts val="0"/>
              </a:spcAft>
              <a:buClr>
                <a:schemeClr val="accent1"/>
              </a:buClr>
              <a:buSzPts val="2400"/>
              <a:buFont typeface="Noto Sans Symbols"/>
              <a:buChar char="✔"/>
            </a:pPr>
            <a:r>
              <a:rPr lang="en" sz="2000">
                <a:latin typeface="Calibri"/>
                <a:ea typeface="Calibri"/>
                <a:cs typeface="Calibri"/>
                <a:sym typeface="Calibri"/>
              </a:rPr>
              <a:t>The TAP recommended using a </a:t>
            </a:r>
            <a:r>
              <a:rPr lang="en" sz="2000" b="1">
                <a:latin typeface="Calibri"/>
                <a:ea typeface="Calibri"/>
                <a:cs typeface="Calibri"/>
                <a:sym typeface="Calibri"/>
              </a:rPr>
              <a:t>stepping-stone approach </a:t>
            </a:r>
            <a:r>
              <a:rPr lang="en" sz="2000">
                <a:latin typeface="Calibri"/>
                <a:ea typeface="Calibri"/>
                <a:cs typeface="Calibri"/>
                <a:sym typeface="Calibri"/>
              </a:rPr>
              <a:t>where students scoring below grade level are expected to increase one or more performance levels within a given timeframe. This provides a pathway for low-performing students making more than typical growth to be considered on track towards reaching higher levels of achievement.  </a:t>
            </a:r>
            <a:endParaRPr/>
          </a:p>
          <a:p>
            <a:pPr marL="571500" lvl="0" indent="-342900" algn="just" rtl="0">
              <a:lnSpc>
                <a:spcPct val="90000"/>
              </a:lnSpc>
              <a:spcBef>
                <a:spcPts val="1000"/>
              </a:spcBef>
              <a:spcAft>
                <a:spcPts val="0"/>
              </a:spcAft>
              <a:buClr>
                <a:schemeClr val="accent1"/>
              </a:buClr>
              <a:buSzPts val="2400"/>
              <a:buFont typeface="Noto Sans Symbols"/>
              <a:buChar char="✔"/>
            </a:pPr>
            <a:r>
              <a:rPr lang="en" sz="2000">
                <a:latin typeface="Calibri"/>
                <a:ea typeface="Calibri"/>
                <a:cs typeface="Calibri"/>
                <a:sym typeface="Calibri"/>
              </a:rPr>
              <a:t>For students at/above grade level, the expectation is that they will maintain grade level performance into future years. </a:t>
            </a:r>
            <a:endParaRPr/>
          </a:p>
        </p:txBody>
      </p:sp>
      <p:grpSp>
        <p:nvGrpSpPr>
          <p:cNvPr id="739" name="Google Shape;739;p90"/>
          <p:cNvGrpSpPr/>
          <p:nvPr/>
        </p:nvGrpSpPr>
        <p:grpSpPr>
          <a:xfrm>
            <a:off x="2595050" y="3956013"/>
            <a:ext cx="3974822" cy="1091099"/>
            <a:chOff x="1320075" y="584"/>
            <a:chExt cx="3974822" cy="1454799"/>
          </a:xfrm>
        </p:grpSpPr>
        <p:sp>
          <p:nvSpPr>
            <p:cNvPr id="740" name="Google Shape;740;p90"/>
            <p:cNvSpPr/>
            <p:nvPr/>
          </p:nvSpPr>
          <p:spPr>
            <a:xfrm rot="5400000">
              <a:off x="1466325" y="656170"/>
              <a:ext cx="440400" cy="732900"/>
            </a:xfrm>
            <a:prstGeom prst="corner">
              <a:avLst>
                <a:gd name="adj1" fmla="val 16120"/>
                <a:gd name="adj2" fmla="val 1611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0"/>
            <p:cNvSpPr/>
            <p:nvPr/>
          </p:nvSpPr>
          <p:spPr>
            <a:xfrm>
              <a:off x="1392706" y="875183"/>
              <a:ext cx="661800" cy="5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0"/>
            <p:cNvSpPr txBox="1"/>
            <p:nvPr/>
          </p:nvSpPr>
          <p:spPr>
            <a:xfrm>
              <a:off x="1392706" y="875183"/>
              <a:ext cx="661800" cy="580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Level 1</a:t>
              </a:r>
              <a:endParaRPr/>
            </a:p>
          </p:txBody>
        </p:sp>
        <p:sp>
          <p:nvSpPr>
            <p:cNvPr id="743" name="Google Shape;743;p90"/>
            <p:cNvSpPr/>
            <p:nvPr/>
          </p:nvSpPr>
          <p:spPr>
            <a:xfrm>
              <a:off x="1929589" y="602217"/>
              <a:ext cx="124800" cy="124800"/>
            </a:xfrm>
            <a:prstGeom prst="triangle">
              <a:avLst>
                <a:gd name="adj" fmla="val 10000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0"/>
            <p:cNvSpPr/>
            <p:nvPr/>
          </p:nvSpPr>
          <p:spPr>
            <a:xfrm rot="5400000">
              <a:off x="2276423" y="455711"/>
              <a:ext cx="440400" cy="732900"/>
            </a:xfrm>
            <a:prstGeom prst="corner">
              <a:avLst>
                <a:gd name="adj1" fmla="val 16120"/>
                <a:gd name="adj2" fmla="val 1611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0"/>
            <p:cNvSpPr/>
            <p:nvPr/>
          </p:nvSpPr>
          <p:spPr>
            <a:xfrm>
              <a:off x="2202804" y="674723"/>
              <a:ext cx="661800" cy="5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0"/>
            <p:cNvSpPr txBox="1"/>
            <p:nvPr/>
          </p:nvSpPr>
          <p:spPr>
            <a:xfrm>
              <a:off x="2202804" y="674723"/>
              <a:ext cx="661800" cy="580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Level 2	</a:t>
              </a:r>
              <a:endParaRPr/>
            </a:p>
          </p:txBody>
        </p:sp>
        <p:sp>
          <p:nvSpPr>
            <p:cNvPr id="747" name="Google Shape;747;p90"/>
            <p:cNvSpPr/>
            <p:nvPr/>
          </p:nvSpPr>
          <p:spPr>
            <a:xfrm>
              <a:off x="2739686" y="401757"/>
              <a:ext cx="124800" cy="124800"/>
            </a:xfrm>
            <a:prstGeom prst="triangle">
              <a:avLst>
                <a:gd name="adj" fmla="val 10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0"/>
            <p:cNvSpPr/>
            <p:nvPr/>
          </p:nvSpPr>
          <p:spPr>
            <a:xfrm rot="5400000">
              <a:off x="3086521" y="255252"/>
              <a:ext cx="440400" cy="732900"/>
            </a:xfrm>
            <a:prstGeom prst="corner">
              <a:avLst>
                <a:gd name="adj1" fmla="val 16120"/>
                <a:gd name="adj2" fmla="val 16110"/>
              </a:avLst>
            </a:prstGeom>
            <a:blipFill rotWithShape="0">
              <a:blip r:embed="rId3">
                <a:alphaModFix/>
              </a:blip>
              <a:stretch>
                <a:fillRect l="6" t="-16" r="6" b="-16"/>
              </a:stretch>
            </a:blip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0"/>
            <p:cNvSpPr/>
            <p:nvPr/>
          </p:nvSpPr>
          <p:spPr>
            <a:xfrm>
              <a:off x="3012901" y="474264"/>
              <a:ext cx="661800" cy="5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0"/>
            <p:cNvSpPr txBox="1"/>
            <p:nvPr/>
          </p:nvSpPr>
          <p:spPr>
            <a:xfrm>
              <a:off x="3012901" y="474264"/>
              <a:ext cx="661800" cy="580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Level 3</a:t>
              </a:r>
              <a:endParaRPr/>
            </a:p>
          </p:txBody>
        </p:sp>
        <p:sp>
          <p:nvSpPr>
            <p:cNvPr id="751" name="Google Shape;751;p90"/>
            <p:cNvSpPr/>
            <p:nvPr/>
          </p:nvSpPr>
          <p:spPr>
            <a:xfrm>
              <a:off x="3549784" y="201298"/>
              <a:ext cx="124800" cy="124800"/>
            </a:xfrm>
            <a:prstGeom prst="triangle">
              <a:avLst>
                <a:gd name="adj" fmla="val 10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0"/>
            <p:cNvSpPr/>
            <p:nvPr/>
          </p:nvSpPr>
          <p:spPr>
            <a:xfrm rot="5400000">
              <a:off x="3896618" y="54792"/>
              <a:ext cx="440400" cy="732900"/>
            </a:xfrm>
            <a:prstGeom prst="corner">
              <a:avLst>
                <a:gd name="adj1" fmla="val 16120"/>
                <a:gd name="adj2" fmla="val 1611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0"/>
            <p:cNvSpPr/>
            <p:nvPr/>
          </p:nvSpPr>
          <p:spPr>
            <a:xfrm>
              <a:off x="3822999" y="273804"/>
              <a:ext cx="661800" cy="5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0"/>
            <p:cNvSpPr txBox="1"/>
            <p:nvPr/>
          </p:nvSpPr>
          <p:spPr>
            <a:xfrm>
              <a:off x="3822999" y="273804"/>
              <a:ext cx="661800" cy="580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Level 4</a:t>
              </a:r>
              <a:endParaRPr/>
            </a:p>
          </p:txBody>
        </p:sp>
        <p:sp>
          <p:nvSpPr>
            <p:cNvPr id="755" name="Google Shape;755;p90"/>
            <p:cNvSpPr/>
            <p:nvPr/>
          </p:nvSpPr>
          <p:spPr>
            <a:xfrm>
              <a:off x="4359881" y="838"/>
              <a:ext cx="124800" cy="124800"/>
            </a:xfrm>
            <a:prstGeom prst="triangle">
              <a:avLst>
                <a:gd name="adj" fmla="val 10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0"/>
            <p:cNvSpPr/>
            <p:nvPr/>
          </p:nvSpPr>
          <p:spPr>
            <a:xfrm rot="5400000">
              <a:off x="4706716" y="-145666"/>
              <a:ext cx="440400" cy="732900"/>
            </a:xfrm>
            <a:prstGeom prst="corner">
              <a:avLst>
                <a:gd name="adj1" fmla="val 16120"/>
                <a:gd name="adj2" fmla="val 1611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0"/>
            <p:cNvSpPr/>
            <p:nvPr/>
          </p:nvSpPr>
          <p:spPr>
            <a:xfrm>
              <a:off x="4633097" y="73345"/>
              <a:ext cx="661800" cy="58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0"/>
            <p:cNvSpPr txBox="1"/>
            <p:nvPr/>
          </p:nvSpPr>
          <p:spPr>
            <a:xfrm>
              <a:off x="4633097" y="73345"/>
              <a:ext cx="661800" cy="580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Level 5</a:t>
              </a:r>
              <a:endParaRPr/>
            </a:p>
          </p:txBody>
        </p:sp>
      </p:grpSp>
      <p:sp>
        <p:nvSpPr>
          <p:cNvPr id="759" name="Google Shape;759;p90"/>
          <p:cNvSpPr txBox="1">
            <a:spLocks noGrp="1"/>
          </p:cNvSpPr>
          <p:nvPr>
            <p:ph type="sldNum" idx="12"/>
          </p:nvPr>
        </p:nvSpPr>
        <p:spPr>
          <a:xfrm>
            <a:off x="220133" y="4767263"/>
            <a:ext cx="4086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1"/>
          <p:cNvSpPr txBox="1"/>
          <p:nvPr/>
        </p:nvSpPr>
        <p:spPr>
          <a:xfrm>
            <a:off x="274320" y="205740"/>
            <a:ext cx="7886700" cy="532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Arial"/>
                <a:ea typeface="Arial"/>
                <a:cs typeface="Arial"/>
                <a:sym typeface="Arial"/>
              </a:rPr>
              <a:t>On Track to Catch Up Methodology</a:t>
            </a:r>
            <a:endParaRPr/>
          </a:p>
        </p:txBody>
      </p:sp>
      <p:sp>
        <p:nvSpPr>
          <p:cNvPr id="766" name="Google Shape;766;p91"/>
          <p:cNvSpPr txBox="1">
            <a:spLocks noGrp="1"/>
          </p:cNvSpPr>
          <p:nvPr>
            <p:ph type="body" idx="1"/>
          </p:nvPr>
        </p:nvSpPr>
        <p:spPr>
          <a:xfrm>
            <a:off x="845517" y="4140980"/>
            <a:ext cx="8738400" cy="656700"/>
          </a:xfrm>
          <a:prstGeom prst="rect">
            <a:avLst/>
          </a:prstGeom>
          <a:noFill/>
          <a:ln>
            <a:noFill/>
          </a:ln>
        </p:spPr>
        <p:txBody>
          <a:bodyPr spcFirstLastPara="1" wrap="square" lIns="0" tIns="0" rIns="0" bIns="45700" anchor="t" anchorCtr="0">
            <a:normAutofit lnSpcReduction="10000"/>
          </a:bodyPr>
          <a:lstStyle/>
          <a:p>
            <a:pPr marL="457200" lvl="0" indent="-381000" algn="l" rtl="0">
              <a:lnSpc>
                <a:spcPct val="90000"/>
              </a:lnSpc>
              <a:spcBef>
                <a:spcPts val="0"/>
              </a:spcBef>
              <a:spcAft>
                <a:spcPts val="0"/>
              </a:spcAft>
              <a:buSzPts val="2400"/>
              <a:buChar char="•"/>
            </a:pPr>
            <a:r>
              <a:rPr lang="en" sz="2000">
                <a:solidFill>
                  <a:schemeClr val="accent1"/>
                </a:solidFill>
              </a:rPr>
              <a:t>grade 3	         grade 4	              grade 5	      grade 6              </a:t>
            </a:r>
            <a:endParaRPr/>
          </a:p>
          <a:p>
            <a:pPr marL="457200" lvl="0" indent="-381000" algn="l" rtl="0">
              <a:lnSpc>
                <a:spcPct val="90000"/>
              </a:lnSpc>
              <a:spcBef>
                <a:spcPts val="0"/>
              </a:spcBef>
              <a:spcAft>
                <a:spcPts val="0"/>
              </a:spcAft>
              <a:buSzPts val="2400"/>
              <a:buChar char="•"/>
            </a:pPr>
            <a:r>
              <a:rPr lang="en" sz="2000">
                <a:solidFill>
                  <a:schemeClr val="accent1"/>
                </a:solidFill>
              </a:rPr>
              <a:t>2017-</a:t>
            </a:r>
            <a:r>
              <a:rPr lang="en" sz="1400">
                <a:solidFill>
                  <a:schemeClr val="accent1"/>
                </a:solidFill>
              </a:rPr>
              <a:t>Prior Year</a:t>
            </a:r>
            <a:r>
              <a:rPr lang="en" sz="2000">
                <a:solidFill>
                  <a:schemeClr val="accent1"/>
                </a:solidFill>
              </a:rPr>
              <a:t>           2018-</a:t>
            </a:r>
            <a:r>
              <a:rPr lang="en" sz="1400">
                <a:solidFill>
                  <a:schemeClr val="accent1"/>
                </a:solidFill>
              </a:rPr>
              <a:t>Current/Year 1     </a:t>
            </a:r>
            <a:r>
              <a:rPr lang="en" sz="2000">
                <a:solidFill>
                  <a:schemeClr val="accent1"/>
                </a:solidFill>
              </a:rPr>
              <a:t>  2019-</a:t>
            </a:r>
            <a:r>
              <a:rPr lang="en" sz="1400">
                <a:solidFill>
                  <a:schemeClr val="accent1"/>
                </a:solidFill>
              </a:rPr>
              <a:t>Year 2</a:t>
            </a:r>
            <a:r>
              <a:rPr lang="en" sz="2000">
                <a:solidFill>
                  <a:schemeClr val="accent1"/>
                </a:solidFill>
              </a:rPr>
              <a:t>	      2020-</a:t>
            </a:r>
            <a:r>
              <a:rPr lang="en" sz="1400">
                <a:solidFill>
                  <a:schemeClr val="accent1"/>
                </a:solidFill>
              </a:rPr>
              <a:t>Year 3</a:t>
            </a:r>
            <a:endParaRPr/>
          </a:p>
        </p:txBody>
      </p:sp>
      <p:cxnSp>
        <p:nvCxnSpPr>
          <p:cNvPr id="767" name="Google Shape;767;p91"/>
          <p:cNvCxnSpPr/>
          <p:nvPr/>
        </p:nvCxnSpPr>
        <p:spPr>
          <a:xfrm rot="10800000" flipH="1">
            <a:off x="989698" y="4082108"/>
            <a:ext cx="7920000" cy="19200"/>
          </a:xfrm>
          <a:prstGeom prst="straightConnector1">
            <a:avLst/>
          </a:prstGeom>
          <a:noFill/>
          <a:ln w="9525" cap="flat" cmpd="sng">
            <a:solidFill>
              <a:srgbClr val="5597D3"/>
            </a:solidFill>
            <a:prstDash val="solid"/>
            <a:round/>
            <a:headEnd type="none" w="sm" len="sm"/>
            <a:tailEnd type="none" w="sm" len="sm"/>
          </a:ln>
        </p:spPr>
      </p:cxnSp>
      <p:cxnSp>
        <p:nvCxnSpPr>
          <p:cNvPr id="768" name="Google Shape;768;p91"/>
          <p:cNvCxnSpPr/>
          <p:nvPr/>
        </p:nvCxnSpPr>
        <p:spPr>
          <a:xfrm rot="10800000" flipH="1">
            <a:off x="989698" y="2812964"/>
            <a:ext cx="7920000" cy="19200"/>
          </a:xfrm>
          <a:prstGeom prst="straightConnector1">
            <a:avLst/>
          </a:prstGeom>
          <a:noFill/>
          <a:ln w="9525" cap="flat" cmpd="sng">
            <a:solidFill>
              <a:srgbClr val="5597D3"/>
            </a:solidFill>
            <a:prstDash val="solid"/>
            <a:round/>
            <a:headEnd type="none" w="sm" len="sm"/>
            <a:tailEnd type="none" w="sm" len="sm"/>
          </a:ln>
        </p:spPr>
      </p:cxnSp>
      <p:cxnSp>
        <p:nvCxnSpPr>
          <p:cNvPr id="769" name="Google Shape;769;p91"/>
          <p:cNvCxnSpPr/>
          <p:nvPr/>
        </p:nvCxnSpPr>
        <p:spPr>
          <a:xfrm rot="10800000" flipH="1">
            <a:off x="989698" y="3426029"/>
            <a:ext cx="7920000" cy="19200"/>
          </a:xfrm>
          <a:prstGeom prst="straightConnector1">
            <a:avLst/>
          </a:prstGeom>
          <a:noFill/>
          <a:ln w="9525" cap="flat" cmpd="sng">
            <a:solidFill>
              <a:srgbClr val="5597D3"/>
            </a:solidFill>
            <a:prstDash val="solid"/>
            <a:round/>
            <a:headEnd type="none" w="sm" len="sm"/>
            <a:tailEnd type="none" w="sm" len="sm"/>
          </a:ln>
        </p:spPr>
      </p:cxnSp>
      <p:sp>
        <p:nvSpPr>
          <p:cNvPr id="770" name="Google Shape;770;p91"/>
          <p:cNvSpPr txBox="1"/>
          <p:nvPr/>
        </p:nvSpPr>
        <p:spPr>
          <a:xfrm>
            <a:off x="-113039" y="3035792"/>
            <a:ext cx="160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accent1"/>
                </a:solidFill>
                <a:latin typeface="Arial"/>
                <a:ea typeface="Arial"/>
                <a:cs typeface="Arial"/>
                <a:sym typeface="Arial"/>
              </a:rPr>
              <a:t>CMAS Level 3</a:t>
            </a:r>
            <a:endParaRPr/>
          </a:p>
        </p:txBody>
      </p:sp>
      <p:cxnSp>
        <p:nvCxnSpPr>
          <p:cNvPr id="771" name="Google Shape;771;p91"/>
          <p:cNvCxnSpPr/>
          <p:nvPr/>
        </p:nvCxnSpPr>
        <p:spPr>
          <a:xfrm rot="10800000" flipH="1">
            <a:off x="1368627" y="3441250"/>
            <a:ext cx="2509200" cy="464400"/>
          </a:xfrm>
          <a:prstGeom prst="straightConnector1">
            <a:avLst/>
          </a:prstGeom>
          <a:noFill/>
          <a:ln w="9525" cap="flat" cmpd="sng">
            <a:solidFill>
              <a:srgbClr val="FF0000"/>
            </a:solidFill>
            <a:prstDash val="dash"/>
            <a:round/>
            <a:headEnd type="none" w="sm" len="sm"/>
            <a:tailEnd type="triangle" w="med" len="med"/>
          </a:ln>
        </p:spPr>
      </p:cxnSp>
      <p:cxnSp>
        <p:nvCxnSpPr>
          <p:cNvPr id="772" name="Google Shape;772;p91"/>
          <p:cNvCxnSpPr/>
          <p:nvPr/>
        </p:nvCxnSpPr>
        <p:spPr>
          <a:xfrm rot="10800000" flipH="1">
            <a:off x="1359462" y="3425650"/>
            <a:ext cx="4633200" cy="480000"/>
          </a:xfrm>
          <a:prstGeom prst="straightConnector1">
            <a:avLst/>
          </a:prstGeom>
          <a:noFill/>
          <a:ln w="9525" cap="flat" cmpd="sng">
            <a:solidFill>
              <a:srgbClr val="FF0000"/>
            </a:solidFill>
            <a:prstDash val="dash"/>
            <a:round/>
            <a:headEnd type="none" w="sm" len="sm"/>
            <a:tailEnd type="triangle" w="med" len="med"/>
          </a:ln>
        </p:spPr>
      </p:cxnSp>
      <p:cxnSp>
        <p:nvCxnSpPr>
          <p:cNvPr id="773" name="Google Shape;773;p91"/>
          <p:cNvCxnSpPr/>
          <p:nvPr/>
        </p:nvCxnSpPr>
        <p:spPr>
          <a:xfrm rot="10800000" flipH="1">
            <a:off x="1359462" y="3441250"/>
            <a:ext cx="6716400" cy="464400"/>
          </a:xfrm>
          <a:prstGeom prst="straightConnector1">
            <a:avLst/>
          </a:prstGeom>
          <a:noFill/>
          <a:ln w="9525" cap="flat" cmpd="sng">
            <a:solidFill>
              <a:srgbClr val="FF0000"/>
            </a:solidFill>
            <a:prstDash val="dash"/>
            <a:round/>
            <a:headEnd type="none" w="sm" len="sm"/>
            <a:tailEnd type="triangle" w="med" len="med"/>
          </a:ln>
        </p:spPr>
      </p:cxnSp>
      <p:sp>
        <p:nvSpPr>
          <p:cNvPr id="774" name="Google Shape;774;p91"/>
          <p:cNvSpPr txBox="1"/>
          <p:nvPr/>
        </p:nvSpPr>
        <p:spPr>
          <a:xfrm>
            <a:off x="3521805" y="3200397"/>
            <a:ext cx="789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FF0000"/>
                </a:solidFill>
                <a:latin typeface="Arial"/>
                <a:ea typeface="Arial"/>
                <a:cs typeface="Arial"/>
                <a:sym typeface="Arial"/>
              </a:rPr>
              <a:t>TGP=69</a:t>
            </a:r>
            <a:endParaRPr/>
          </a:p>
        </p:txBody>
      </p:sp>
      <p:sp>
        <p:nvSpPr>
          <p:cNvPr id="775" name="Google Shape;775;p91"/>
          <p:cNvSpPr txBox="1"/>
          <p:nvPr/>
        </p:nvSpPr>
        <p:spPr>
          <a:xfrm>
            <a:off x="530704" y="1150700"/>
            <a:ext cx="8129700" cy="105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000"/>
              </a:spcBef>
              <a:spcAft>
                <a:spcPts val="0"/>
              </a:spcAft>
              <a:buClr>
                <a:srgbClr val="5C6670"/>
              </a:buClr>
              <a:buSzPts val="2400"/>
              <a:buFont typeface="Arial"/>
              <a:buNone/>
            </a:pPr>
            <a:r>
              <a:rPr lang="en" sz="2100" b="0" i="0" u="none" strike="noStrike" cap="none">
                <a:solidFill>
                  <a:srgbClr val="5C6670"/>
                </a:solidFill>
                <a:latin typeface="Trebuchet MS"/>
                <a:ea typeface="Trebuchet MS"/>
                <a:cs typeface="Trebuchet MS"/>
                <a:sym typeface="Trebuchet MS"/>
              </a:rPr>
              <a:t>Each student’s observed Student Growth Percentile (SGP) is compared against the year 3 Target Growth Percentile (TGP) to determine if they are On Track to reach the next performance level within 3 years.</a:t>
            </a:r>
            <a:endParaRPr/>
          </a:p>
        </p:txBody>
      </p:sp>
      <p:cxnSp>
        <p:nvCxnSpPr>
          <p:cNvPr id="776" name="Google Shape;776;p91"/>
          <p:cNvCxnSpPr/>
          <p:nvPr/>
        </p:nvCxnSpPr>
        <p:spPr>
          <a:xfrm rot="10800000" flipH="1">
            <a:off x="1359462" y="3689321"/>
            <a:ext cx="2518500" cy="210900"/>
          </a:xfrm>
          <a:prstGeom prst="straightConnector1">
            <a:avLst/>
          </a:prstGeom>
          <a:noFill/>
          <a:ln w="34925" cap="flat" cmpd="sng">
            <a:solidFill>
              <a:srgbClr val="00B050"/>
            </a:solidFill>
            <a:prstDash val="solid"/>
            <a:round/>
            <a:headEnd type="none" w="sm" len="sm"/>
            <a:tailEnd type="triangle" w="med" len="med"/>
          </a:ln>
        </p:spPr>
      </p:cxnSp>
      <p:sp>
        <p:nvSpPr>
          <p:cNvPr id="777" name="Google Shape;777;p91"/>
          <p:cNvSpPr txBox="1"/>
          <p:nvPr/>
        </p:nvSpPr>
        <p:spPr>
          <a:xfrm>
            <a:off x="1630009" y="3425738"/>
            <a:ext cx="115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B050"/>
                </a:solidFill>
                <a:latin typeface="Arial"/>
                <a:ea typeface="Arial"/>
                <a:cs typeface="Arial"/>
                <a:sym typeface="Arial"/>
              </a:rPr>
              <a:t>SGP= 53</a:t>
            </a:r>
            <a:endParaRPr/>
          </a:p>
        </p:txBody>
      </p:sp>
      <p:sp>
        <p:nvSpPr>
          <p:cNvPr id="778" name="Google Shape;778;p91"/>
          <p:cNvSpPr txBox="1"/>
          <p:nvPr/>
        </p:nvSpPr>
        <p:spPr>
          <a:xfrm>
            <a:off x="3455075" y="2848634"/>
            <a:ext cx="1040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Didn’t make it in 1 year</a:t>
            </a:r>
            <a:endParaRPr/>
          </a:p>
        </p:txBody>
      </p:sp>
      <p:sp>
        <p:nvSpPr>
          <p:cNvPr id="779" name="Google Shape;779;p91"/>
          <p:cNvSpPr txBox="1"/>
          <p:nvPr/>
        </p:nvSpPr>
        <p:spPr>
          <a:xfrm>
            <a:off x="5287683" y="2846333"/>
            <a:ext cx="1402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NOT on track to make it in 2 years</a:t>
            </a:r>
            <a:endParaRPr/>
          </a:p>
        </p:txBody>
      </p:sp>
      <p:sp>
        <p:nvSpPr>
          <p:cNvPr id="780" name="Google Shape;780;p91"/>
          <p:cNvSpPr txBox="1"/>
          <p:nvPr/>
        </p:nvSpPr>
        <p:spPr>
          <a:xfrm>
            <a:off x="7258298" y="2840030"/>
            <a:ext cx="1402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On track to make it in 3 years</a:t>
            </a:r>
            <a:endParaRPr/>
          </a:p>
        </p:txBody>
      </p:sp>
      <p:cxnSp>
        <p:nvCxnSpPr>
          <p:cNvPr id="781" name="Google Shape;781;p91"/>
          <p:cNvCxnSpPr/>
          <p:nvPr/>
        </p:nvCxnSpPr>
        <p:spPr>
          <a:xfrm rot="10800000" flipH="1">
            <a:off x="2457199" y="3360136"/>
            <a:ext cx="5609700" cy="448500"/>
          </a:xfrm>
          <a:prstGeom prst="straightConnector1">
            <a:avLst/>
          </a:prstGeom>
          <a:noFill/>
          <a:ln w="34925" cap="flat" cmpd="sng">
            <a:solidFill>
              <a:srgbClr val="00B050"/>
            </a:solidFill>
            <a:prstDash val="dash"/>
            <a:round/>
            <a:headEnd type="none" w="sm" len="sm"/>
            <a:tailEnd type="triangle" w="med" len="med"/>
          </a:ln>
        </p:spPr>
      </p:cxnSp>
      <p:sp>
        <p:nvSpPr>
          <p:cNvPr id="782" name="Google Shape;782;p91"/>
          <p:cNvSpPr txBox="1"/>
          <p:nvPr/>
        </p:nvSpPr>
        <p:spPr>
          <a:xfrm>
            <a:off x="5572928" y="3186725"/>
            <a:ext cx="839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FF0000"/>
                </a:solidFill>
                <a:latin typeface="Arial"/>
                <a:ea typeface="Arial"/>
                <a:cs typeface="Arial"/>
                <a:sym typeface="Arial"/>
              </a:rPr>
              <a:t>TGP=58</a:t>
            </a:r>
            <a:endParaRPr/>
          </a:p>
        </p:txBody>
      </p:sp>
      <p:sp>
        <p:nvSpPr>
          <p:cNvPr id="783" name="Google Shape;783;p91"/>
          <p:cNvSpPr txBox="1"/>
          <p:nvPr/>
        </p:nvSpPr>
        <p:spPr>
          <a:xfrm>
            <a:off x="7851562" y="3445894"/>
            <a:ext cx="127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FF0000"/>
                </a:solidFill>
                <a:latin typeface="Arial"/>
                <a:ea typeface="Arial"/>
                <a:cs typeface="Arial"/>
                <a:sym typeface="Arial"/>
              </a:rPr>
              <a:t>TGP=50</a:t>
            </a:r>
            <a:endParaRPr/>
          </a:p>
        </p:txBody>
      </p:sp>
      <p:sp>
        <p:nvSpPr>
          <p:cNvPr id="784" name="Google Shape;784;p91"/>
          <p:cNvSpPr txBox="1"/>
          <p:nvPr/>
        </p:nvSpPr>
        <p:spPr>
          <a:xfrm>
            <a:off x="-113040" y="3689320"/>
            <a:ext cx="160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accent1"/>
                </a:solidFill>
                <a:latin typeface="Arial"/>
                <a:ea typeface="Arial"/>
                <a:cs typeface="Arial"/>
                <a:sym typeface="Arial"/>
              </a:rPr>
              <a:t>CMAS Level 2</a:t>
            </a:r>
            <a:endParaRPr/>
          </a:p>
        </p:txBody>
      </p:sp>
      <p:sp>
        <p:nvSpPr>
          <p:cNvPr id="785" name="Google Shape;785;p91"/>
          <p:cNvSpPr txBox="1">
            <a:spLocks noGrp="1"/>
          </p:cNvSpPr>
          <p:nvPr>
            <p:ph type="sldNum" idx="12"/>
          </p:nvPr>
        </p:nvSpPr>
        <p:spPr>
          <a:xfrm>
            <a:off x="220133" y="4767263"/>
            <a:ext cx="4086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
              <a:t>Welcome and Overview</a:t>
            </a:r>
            <a:endParaRPr/>
          </a:p>
          <a:p>
            <a:pPr marL="457200" lvl="0" indent="-342900" algn="l" rtl="0">
              <a:spcBef>
                <a:spcPts val="0"/>
              </a:spcBef>
              <a:spcAft>
                <a:spcPts val="0"/>
              </a:spcAft>
              <a:buSzPts val="1800"/>
              <a:buChar char="●"/>
            </a:pPr>
            <a:r>
              <a:rPr lang="en"/>
              <a:t>Shortened Focus- New Measures Input</a:t>
            </a:r>
            <a:endParaRPr/>
          </a:p>
          <a:p>
            <a:pPr marL="457200" lvl="0" indent="-342900" algn="l" rtl="0">
              <a:spcBef>
                <a:spcPts val="0"/>
              </a:spcBef>
              <a:spcAft>
                <a:spcPts val="0"/>
              </a:spcAft>
              <a:buSzPts val="1800"/>
              <a:buChar char="●"/>
            </a:pPr>
            <a:r>
              <a:rPr lang="en"/>
              <a:t>Next Meeting</a:t>
            </a:r>
            <a:endParaRPr/>
          </a:p>
        </p:txBody>
      </p:sp>
      <p:sp>
        <p:nvSpPr>
          <p:cNvPr id="359" name="Google Shape;359;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60" name="Google Shape;360;p47"/>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This meeting is being recorded. Slides and the recording will be posted to the </a:t>
            </a:r>
            <a:r>
              <a:rPr lang="en" u="sng">
                <a:solidFill>
                  <a:schemeClr val="hlink"/>
                </a:solidFill>
                <a:latin typeface="Calibri"/>
                <a:ea typeface="Calibri"/>
                <a:cs typeface="Calibri"/>
                <a:sym typeface="Calibri"/>
                <a:hlinkClick r:id="rId3"/>
              </a:rPr>
              <a:t>CDE website</a:t>
            </a:r>
            <a:r>
              <a:rPr lang="en">
                <a:solidFill>
                  <a:schemeClr val="dk1"/>
                </a:solidFill>
                <a:latin typeface="Calibri"/>
                <a:ea typeface="Calibri"/>
                <a:cs typeface="Calibri"/>
                <a:sym typeface="Calibri"/>
              </a:rPr>
              <a:t>. Small group breakouts are not recorded at this time.</a:t>
            </a:r>
            <a:endParaRPr>
              <a:solidFill>
                <a:schemeClr val="dk1"/>
              </a:solidFill>
              <a:latin typeface="Calibri"/>
              <a:ea typeface="Calibri"/>
              <a:cs typeface="Calibri"/>
              <a:sym typeface="Calibri"/>
            </a:endParaRPr>
          </a:p>
        </p:txBody>
      </p:sp>
      <p:pic>
        <p:nvPicPr>
          <p:cNvPr id="361" name="Google Shape;361;p47"/>
          <p:cNvPicPr preferRelativeResize="0">
            <a:picLocks noGrp="1"/>
          </p:cNvPicPr>
          <p:nvPr>
            <p:ph type="pic" idx="2"/>
          </p:nvPr>
        </p:nvPicPr>
        <p:blipFill rotWithShape="1">
          <a:blip r:embed="rId4">
            <a:alphaModFix/>
          </a:blip>
          <a:srcRect l="6926" r="6918"/>
          <a:stretch/>
        </p:blipFill>
        <p:spPr>
          <a:xfrm>
            <a:off x="6247462" y="1134950"/>
            <a:ext cx="530365" cy="615598"/>
          </a:xfrm>
          <a:prstGeom prst="rect">
            <a:avLst/>
          </a:prstGeom>
        </p:spPr>
      </p:pic>
      <p:sp>
        <p:nvSpPr>
          <p:cNvPr id="362" name="Google Shape;362;p47"/>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Practices</a:t>
            </a:r>
            <a:endParaRPr b="1">
              <a:latin typeface="Calibri"/>
              <a:ea typeface="Calibri"/>
              <a:cs typeface="Calibri"/>
              <a:sym typeface="Calibri"/>
            </a:endParaRPr>
          </a:p>
        </p:txBody>
      </p:sp>
      <p:sp>
        <p:nvSpPr>
          <p:cNvPr id="363" name="Google Shape;363;p47"/>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Please mute your sound if you are not speaking. Be on screen if tech allows. </a:t>
            </a:r>
            <a:endParaRPr>
              <a:solidFill>
                <a:schemeClr val="dk1"/>
              </a:solidFill>
              <a:latin typeface="Calibri"/>
              <a:ea typeface="Calibri"/>
              <a:cs typeface="Calibri"/>
              <a:sym typeface="Calibri"/>
            </a:endParaRPr>
          </a:p>
        </p:txBody>
      </p:sp>
      <p:sp>
        <p:nvSpPr>
          <p:cNvPr id="364" name="Google Shape;364;p47"/>
          <p:cNvSpPr txBox="1"/>
          <p:nvPr/>
        </p:nvSpPr>
        <p:spPr>
          <a:xfrm>
            <a:off x="5716600" y="3542413"/>
            <a:ext cx="3378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Calibri"/>
                <a:ea typeface="Calibri"/>
                <a:cs typeface="Calibri"/>
                <a:sym typeface="Calibri"/>
              </a:rPr>
              <a:t>Non‐members:</a:t>
            </a:r>
            <a:r>
              <a:rPr lang="en">
                <a:solidFill>
                  <a:schemeClr val="dk1"/>
                </a:solidFill>
                <a:latin typeface="Calibri"/>
                <a:ea typeface="Calibri"/>
                <a:cs typeface="Calibri"/>
                <a:sym typeface="Calibri"/>
              </a:rPr>
              <a:t> add your Name/Affiliation to the chat box. All non‐AWG members should hold any comments until the end of the meeting to ensure we have sufficient time to address all meeting agenda items.</a:t>
            </a:r>
            <a:endParaRPr>
              <a:solidFill>
                <a:schemeClr val="dk1"/>
              </a:solidFill>
              <a:latin typeface="Calibri"/>
              <a:ea typeface="Calibri"/>
              <a:cs typeface="Calibri"/>
              <a:sym typeface="Calibri"/>
            </a:endParaRPr>
          </a:p>
        </p:txBody>
      </p:sp>
      <p:sp>
        <p:nvSpPr>
          <p:cNvPr id="365" name="Google Shape;365;p4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2"/>
          <p:cNvSpPr txBox="1"/>
          <p:nvPr/>
        </p:nvSpPr>
        <p:spPr>
          <a:xfrm>
            <a:off x="274320" y="205740"/>
            <a:ext cx="7886700" cy="532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Arial"/>
                <a:ea typeface="Arial"/>
                <a:cs typeface="Arial"/>
                <a:sym typeface="Arial"/>
              </a:rPr>
              <a:t>On Track to Keep Up Methodology</a:t>
            </a:r>
            <a:endParaRPr/>
          </a:p>
        </p:txBody>
      </p:sp>
      <p:sp>
        <p:nvSpPr>
          <p:cNvPr id="792" name="Google Shape;792;p92"/>
          <p:cNvSpPr txBox="1">
            <a:spLocks noGrp="1"/>
          </p:cNvSpPr>
          <p:nvPr>
            <p:ph type="body" idx="1"/>
          </p:nvPr>
        </p:nvSpPr>
        <p:spPr>
          <a:xfrm>
            <a:off x="850348" y="4159468"/>
            <a:ext cx="8738400" cy="656700"/>
          </a:xfrm>
          <a:prstGeom prst="rect">
            <a:avLst/>
          </a:prstGeom>
          <a:noFill/>
          <a:ln>
            <a:noFill/>
          </a:ln>
        </p:spPr>
        <p:txBody>
          <a:bodyPr spcFirstLastPara="1" wrap="square" lIns="0" tIns="0" rIns="0" bIns="45700" anchor="t" anchorCtr="0">
            <a:normAutofit lnSpcReduction="10000"/>
          </a:bodyPr>
          <a:lstStyle/>
          <a:p>
            <a:pPr marL="457200" lvl="0" indent="-381000" algn="l" rtl="0">
              <a:lnSpc>
                <a:spcPct val="90000"/>
              </a:lnSpc>
              <a:spcBef>
                <a:spcPts val="0"/>
              </a:spcBef>
              <a:spcAft>
                <a:spcPts val="0"/>
              </a:spcAft>
              <a:buSzPts val="2400"/>
              <a:buChar char="•"/>
            </a:pPr>
            <a:r>
              <a:rPr lang="en" sz="2000">
                <a:solidFill>
                  <a:schemeClr val="accent1"/>
                </a:solidFill>
              </a:rPr>
              <a:t>grade 3	         grade 4	              grade 5	      grade 6              </a:t>
            </a:r>
            <a:endParaRPr/>
          </a:p>
          <a:p>
            <a:pPr marL="457200" lvl="0" indent="-381000" algn="l" rtl="0">
              <a:lnSpc>
                <a:spcPct val="90000"/>
              </a:lnSpc>
              <a:spcBef>
                <a:spcPts val="0"/>
              </a:spcBef>
              <a:spcAft>
                <a:spcPts val="0"/>
              </a:spcAft>
              <a:buSzPts val="2400"/>
              <a:buChar char="•"/>
            </a:pPr>
            <a:r>
              <a:rPr lang="en" sz="2000">
                <a:solidFill>
                  <a:schemeClr val="accent1"/>
                </a:solidFill>
              </a:rPr>
              <a:t>2017-</a:t>
            </a:r>
            <a:r>
              <a:rPr lang="en" sz="1400">
                <a:solidFill>
                  <a:schemeClr val="accent1"/>
                </a:solidFill>
              </a:rPr>
              <a:t>Prior Year</a:t>
            </a:r>
            <a:r>
              <a:rPr lang="en" sz="2000">
                <a:solidFill>
                  <a:schemeClr val="accent1"/>
                </a:solidFill>
              </a:rPr>
              <a:t>           2018-</a:t>
            </a:r>
            <a:r>
              <a:rPr lang="en" sz="1400">
                <a:solidFill>
                  <a:schemeClr val="accent1"/>
                </a:solidFill>
              </a:rPr>
              <a:t>Current/Year 1     </a:t>
            </a:r>
            <a:r>
              <a:rPr lang="en" sz="2000">
                <a:solidFill>
                  <a:schemeClr val="accent1"/>
                </a:solidFill>
              </a:rPr>
              <a:t>  2019-</a:t>
            </a:r>
            <a:r>
              <a:rPr lang="en" sz="1400">
                <a:solidFill>
                  <a:schemeClr val="accent1"/>
                </a:solidFill>
              </a:rPr>
              <a:t>Year 2</a:t>
            </a:r>
            <a:r>
              <a:rPr lang="en" sz="2000">
                <a:solidFill>
                  <a:schemeClr val="accent1"/>
                </a:solidFill>
              </a:rPr>
              <a:t>	      2020-</a:t>
            </a:r>
            <a:r>
              <a:rPr lang="en" sz="1400">
                <a:solidFill>
                  <a:schemeClr val="accent1"/>
                </a:solidFill>
              </a:rPr>
              <a:t>Year 3</a:t>
            </a:r>
            <a:endParaRPr/>
          </a:p>
        </p:txBody>
      </p:sp>
      <p:cxnSp>
        <p:nvCxnSpPr>
          <p:cNvPr id="793" name="Google Shape;793;p92"/>
          <p:cNvCxnSpPr/>
          <p:nvPr/>
        </p:nvCxnSpPr>
        <p:spPr>
          <a:xfrm rot="10800000" flipH="1">
            <a:off x="1004689" y="4106441"/>
            <a:ext cx="7920000" cy="19200"/>
          </a:xfrm>
          <a:prstGeom prst="straightConnector1">
            <a:avLst/>
          </a:prstGeom>
          <a:noFill/>
          <a:ln w="9525" cap="flat" cmpd="sng">
            <a:solidFill>
              <a:srgbClr val="5597D3"/>
            </a:solidFill>
            <a:prstDash val="solid"/>
            <a:round/>
            <a:headEnd type="none" w="sm" len="sm"/>
            <a:tailEnd type="none" w="sm" len="sm"/>
          </a:ln>
        </p:spPr>
      </p:cxnSp>
      <p:cxnSp>
        <p:nvCxnSpPr>
          <p:cNvPr id="794" name="Google Shape;794;p92"/>
          <p:cNvCxnSpPr/>
          <p:nvPr/>
        </p:nvCxnSpPr>
        <p:spPr>
          <a:xfrm rot="10800000" flipH="1">
            <a:off x="1004689" y="2846692"/>
            <a:ext cx="7920000" cy="19200"/>
          </a:xfrm>
          <a:prstGeom prst="straightConnector1">
            <a:avLst/>
          </a:prstGeom>
          <a:noFill/>
          <a:ln w="9525" cap="flat" cmpd="sng">
            <a:solidFill>
              <a:srgbClr val="5597D3"/>
            </a:solidFill>
            <a:prstDash val="solid"/>
            <a:round/>
            <a:headEnd type="none" w="sm" len="sm"/>
            <a:tailEnd type="none" w="sm" len="sm"/>
          </a:ln>
        </p:spPr>
      </p:cxnSp>
      <p:cxnSp>
        <p:nvCxnSpPr>
          <p:cNvPr id="795" name="Google Shape;795;p92"/>
          <p:cNvCxnSpPr/>
          <p:nvPr/>
        </p:nvCxnSpPr>
        <p:spPr>
          <a:xfrm rot="10800000" flipH="1">
            <a:off x="1004689" y="3459757"/>
            <a:ext cx="7920000" cy="19200"/>
          </a:xfrm>
          <a:prstGeom prst="straightConnector1">
            <a:avLst/>
          </a:prstGeom>
          <a:noFill/>
          <a:ln w="9525" cap="flat" cmpd="sng">
            <a:solidFill>
              <a:srgbClr val="5597D3"/>
            </a:solidFill>
            <a:prstDash val="solid"/>
            <a:round/>
            <a:headEnd type="none" w="sm" len="sm"/>
            <a:tailEnd type="none" w="sm" len="sm"/>
          </a:ln>
        </p:spPr>
      </p:cxnSp>
      <p:cxnSp>
        <p:nvCxnSpPr>
          <p:cNvPr id="796" name="Google Shape;796;p92"/>
          <p:cNvCxnSpPr/>
          <p:nvPr/>
        </p:nvCxnSpPr>
        <p:spPr>
          <a:xfrm>
            <a:off x="1282610" y="3168173"/>
            <a:ext cx="2610300" cy="306600"/>
          </a:xfrm>
          <a:prstGeom prst="straightConnector1">
            <a:avLst/>
          </a:prstGeom>
          <a:noFill/>
          <a:ln w="9525" cap="flat" cmpd="sng">
            <a:solidFill>
              <a:srgbClr val="FF0000"/>
            </a:solidFill>
            <a:prstDash val="dash"/>
            <a:round/>
            <a:headEnd type="none" w="sm" len="sm"/>
            <a:tailEnd type="triangle" w="med" len="med"/>
          </a:ln>
        </p:spPr>
      </p:cxnSp>
      <p:cxnSp>
        <p:nvCxnSpPr>
          <p:cNvPr id="797" name="Google Shape;797;p92"/>
          <p:cNvCxnSpPr/>
          <p:nvPr/>
        </p:nvCxnSpPr>
        <p:spPr>
          <a:xfrm>
            <a:off x="1282610" y="3168173"/>
            <a:ext cx="4725000" cy="291300"/>
          </a:xfrm>
          <a:prstGeom prst="straightConnector1">
            <a:avLst/>
          </a:prstGeom>
          <a:noFill/>
          <a:ln w="9525" cap="flat" cmpd="sng">
            <a:solidFill>
              <a:srgbClr val="FF0000"/>
            </a:solidFill>
            <a:prstDash val="dash"/>
            <a:round/>
            <a:headEnd type="none" w="sm" len="sm"/>
            <a:tailEnd type="triangle" w="med" len="med"/>
          </a:ln>
        </p:spPr>
      </p:cxnSp>
      <p:cxnSp>
        <p:nvCxnSpPr>
          <p:cNvPr id="798" name="Google Shape;798;p92"/>
          <p:cNvCxnSpPr/>
          <p:nvPr/>
        </p:nvCxnSpPr>
        <p:spPr>
          <a:xfrm>
            <a:off x="1349114" y="3168173"/>
            <a:ext cx="6708300" cy="291300"/>
          </a:xfrm>
          <a:prstGeom prst="straightConnector1">
            <a:avLst/>
          </a:prstGeom>
          <a:noFill/>
          <a:ln w="9525" cap="flat" cmpd="sng">
            <a:solidFill>
              <a:srgbClr val="FF0000"/>
            </a:solidFill>
            <a:prstDash val="dash"/>
            <a:round/>
            <a:headEnd type="none" w="sm" len="sm"/>
            <a:tailEnd type="triangle" w="med" len="med"/>
          </a:ln>
        </p:spPr>
      </p:cxnSp>
      <p:sp>
        <p:nvSpPr>
          <p:cNvPr id="799" name="Google Shape;799;p92"/>
          <p:cNvSpPr txBox="1"/>
          <p:nvPr/>
        </p:nvSpPr>
        <p:spPr>
          <a:xfrm>
            <a:off x="3497929" y="3540482"/>
            <a:ext cx="789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FF0000"/>
                </a:solidFill>
                <a:latin typeface="Arial"/>
                <a:ea typeface="Arial"/>
                <a:cs typeface="Arial"/>
                <a:sym typeface="Arial"/>
              </a:rPr>
              <a:t>TGP=30</a:t>
            </a:r>
            <a:endParaRPr/>
          </a:p>
        </p:txBody>
      </p:sp>
      <p:sp>
        <p:nvSpPr>
          <p:cNvPr id="800" name="Google Shape;800;p92"/>
          <p:cNvSpPr txBox="1"/>
          <p:nvPr/>
        </p:nvSpPr>
        <p:spPr>
          <a:xfrm>
            <a:off x="5587919" y="3614117"/>
            <a:ext cx="839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FF0000"/>
                </a:solidFill>
                <a:latin typeface="Arial"/>
                <a:ea typeface="Arial"/>
                <a:cs typeface="Arial"/>
                <a:sym typeface="Arial"/>
              </a:rPr>
              <a:t>TGP=39</a:t>
            </a:r>
            <a:endParaRPr/>
          </a:p>
        </p:txBody>
      </p:sp>
      <p:sp>
        <p:nvSpPr>
          <p:cNvPr id="801" name="Google Shape;801;p92"/>
          <p:cNvSpPr txBox="1"/>
          <p:nvPr/>
        </p:nvSpPr>
        <p:spPr>
          <a:xfrm>
            <a:off x="7969075" y="3447706"/>
            <a:ext cx="117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FF0000"/>
                </a:solidFill>
                <a:latin typeface="Arial"/>
                <a:ea typeface="Arial"/>
                <a:cs typeface="Arial"/>
                <a:sym typeface="Arial"/>
              </a:rPr>
              <a:t>TGP=49</a:t>
            </a:r>
            <a:endParaRPr/>
          </a:p>
        </p:txBody>
      </p:sp>
      <p:sp>
        <p:nvSpPr>
          <p:cNvPr id="802" name="Google Shape;802;p92"/>
          <p:cNvSpPr txBox="1"/>
          <p:nvPr/>
        </p:nvSpPr>
        <p:spPr>
          <a:xfrm>
            <a:off x="704876" y="1191010"/>
            <a:ext cx="8129700" cy="1258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1000"/>
              </a:spcBef>
              <a:spcAft>
                <a:spcPts val="0"/>
              </a:spcAft>
              <a:buClr>
                <a:srgbClr val="5C6670"/>
              </a:buClr>
              <a:buSzPts val="2400"/>
              <a:buFont typeface="Arial"/>
              <a:buNone/>
            </a:pPr>
            <a:r>
              <a:rPr lang="en" sz="2100" b="0" i="0" u="none" strike="noStrike" cap="none">
                <a:solidFill>
                  <a:srgbClr val="5C6670"/>
                </a:solidFill>
                <a:latin typeface="Trebuchet MS"/>
                <a:ea typeface="Trebuchet MS"/>
                <a:cs typeface="Trebuchet MS"/>
                <a:sym typeface="Trebuchet MS"/>
              </a:rPr>
              <a:t>The student’s observed Student Growth Percentile (SGP) is compared against the Target Growth Percentiles (TGPs) for each year to determine if they are On Track or Not On Track to maintain grade level proficiency across 1, 2 and 3 years. </a:t>
            </a:r>
            <a:endParaRPr/>
          </a:p>
        </p:txBody>
      </p:sp>
      <p:cxnSp>
        <p:nvCxnSpPr>
          <p:cNvPr id="803" name="Google Shape;803;p92"/>
          <p:cNvCxnSpPr/>
          <p:nvPr/>
        </p:nvCxnSpPr>
        <p:spPr>
          <a:xfrm>
            <a:off x="1282610" y="3179879"/>
            <a:ext cx="2610300" cy="224400"/>
          </a:xfrm>
          <a:prstGeom prst="straightConnector1">
            <a:avLst/>
          </a:prstGeom>
          <a:noFill/>
          <a:ln w="34925" cap="flat" cmpd="sng">
            <a:solidFill>
              <a:srgbClr val="00B050"/>
            </a:solidFill>
            <a:prstDash val="solid"/>
            <a:round/>
            <a:headEnd type="none" w="sm" len="sm"/>
            <a:tailEnd type="triangle" w="med" len="med"/>
          </a:ln>
        </p:spPr>
      </p:cxnSp>
      <p:sp>
        <p:nvSpPr>
          <p:cNvPr id="804" name="Google Shape;804;p92"/>
          <p:cNvSpPr txBox="1"/>
          <p:nvPr/>
        </p:nvSpPr>
        <p:spPr>
          <a:xfrm>
            <a:off x="1559338" y="2902530"/>
            <a:ext cx="115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B050"/>
                </a:solidFill>
                <a:latin typeface="Arial"/>
                <a:ea typeface="Arial"/>
                <a:cs typeface="Arial"/>
                <a:sym typeface="Arial"/>
              </a:rPr>
              <a:t>SGP= 42</a:t>
            </a:r>
            <a:endParaRPr/>
          </a:p>
        </p:txBody>
      </p:sp>
      <p:sp>
        <p:nvSpPr>
          <p:cNvPr id="805" name="Google Shape;805;p92"/>
          <p:cNvSpPr txBox="1"/>
          <p:nvPr/>
        </p:nvSpPr>
        <p:spPr>
          <a:xfrm>
            <a:off x="3435377" y="3724705"/>
            <a:ext cx="1040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Maintained for year 1</a:t>
            </a:r>
            <a:endParaRPr/>
          </a:p>
        </p:txBody>
      </p:sp>
      <p:sp>
        <p:nvSpPr>
          <p:cNvPr id="806" name="Google Shape;806;p92"/>
          <p:cNvSpPr txBox="1"/>
          <p:nvPr/>
        </p:nvSpPr>
        <p:spPr>
          <a:xfrm>
            <a:off x="5296873" y="2957438"/>
            <a:ext cx="1554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NOT on track to maintain for 2 years</a:t>
            </a:r>
            <a:endParaRPr/>
          </a:p>
        </p:txBody>
      </p:sp>
      <p:cxnSp>
        <p:nvCxnSpPr>
          <p:cNvPr id="807" name="Google Shape;807;p92"/>
          <p:cNvCxnSpPr/>
          <p:nvPr/>
        </p:nvCxnSpPr>
        <p:spPr>
          <a:xfrm>
            <a:off x="3309069" y="3353846"/>
            <a:ext cx="4740000" cy="408600"/>
          </a:xfrm>
          <a:prstGeom prst="straightConnector1">
            <a:avLst/>
          </a:prstGeom>
          <a:noFill/>
          <a:ln w="34925" cap="flat" cmpd="sng">
            <a:solidFill>
              <a:srgbClr val="00B050"/>
            </a:solidFill>
            <a:prstDash val="dash"/>
            <a:round/>
            <a:headEnd type="none" w="sm" len="sm"/>
            <a:tailEnd type="triangle" w="med" len="med"/>
          </a:ln>
        </p:spPr>
      </p:cxnSp>
      <p:sp>
        <p:nvSpPr>
          <p:cNvPr id="808" name="Google Shape;808;p92"/>
          <p:cNvSpPr txBox="1"/>
          <p:nvPr/>
        </p:nvSpPr>
        <p:spPr>
          <a:xfrm>
            <a:off x="7280245" y="2990346"/>
            <a:ext cx="1554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B050"/>
                </a:solidFill>
                <a:latin typeface="Arial"/>
                <a:ea typeface="Arial"/>
                <a:cs typeface="Arial"/>
                <a:sym typeface="Arial"/>
              </a:rPr>
              <a:t>NOT on track to maintain for 3 years</a:t>
            </a:r>
            <a:endParaRPr/>
          </a:p>
        </p:txBody>
      </p:sp>
      <p:sp>
        <p:nvSpPr>
          <p:cNvPr id="809" name="Google Shape;809;p92"/>
          <p:cNvSpPr txBox="1"/>
          <p:nvPr/>
        </p:nvSpPr>
        <p:spPr>
          <a:xfrm>
            <a:off x="-113039" y="3035792"/>
            <a:ext cx="160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accent1"/>
                </a:solidFill>
                <a:latin typeface="Arial"/>
                <a:ea typeface="Arial"/>
                <a:cs typeface="Arial"/>
                <a:sym typeface="Arial"/>
              </a:rPr>
              <a:t>CMAS Level 4</a:t>
            </a:r>
            <a:endParaRPr/>
          </a:p>
        </p:txBody>
      </p:sp>
      <p:sp>
        <p:nvSpPr>
          <p:cNvPr id="810" name="Google Shape;810;p92"/>
          <p:cNvSpPr txBox="1"/>
          <p:nvPr/>
        </p:nvSpPr>
        <p:spPr>
          <a:xfrm>
            <a:off x="-113040" y="3689320"/>
            <a:ext cx="1605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accent1"/>
                </a:solidFill>
                <a:latin typeface="Arial"/>
                <a:ea typeface="Arial"/>
                <a:cs typeface="Arial"/>
                <a:sym typeface="Arial"/>
              </a:rPr>
              <a:t>CMAS Level 3</a:t>
            </a:r>
            <a:endParaRPr/>
          </a:p>
        </p:txBody>
      </p:sp>
      <p:sp>
        <p:nvSpPr>
          <p:cNvPr id="811" name="Google Shape;811;p92"/>
          <p:cNvSpPr txBox="1">
            <a:spLocks noGrp="1"/>
          </p:cNvSpPr>
          <p:nvPr>
            <p:ph type="sldNum" idx="12"/>
          </p:nvPr>
        </p:nvSpPr>
        <p:spPr>
          <a:xfrm>
            <a:off x="220133" y="4767263"/>
            <a:ext cx="4086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93"/>
          <p:cNvSpPr txBox="1">
            <a:spLocks noGrp="1"/>
          </p:cNvSpPr>
          <p:nvPr>
            <p:ph type="title"/>
          </p:nvPr>
        </p:nvSpPr>
        <p:spPr>
          <a:xfrm>
            <a:off x="245193" y="190885"/>
            <a:ext cx="6978600" cy="567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Re-capping 2019 Decisions for CMAS g3-8 ELA &amp; Math On Track Growth Metric</a:t>
            </a:r>
            <a:endParaRPr/>
          </a:p>
        </p:txBody>
      </p:sp>
      <p:sp>
        <p:nvSpPr>
          <p:cNvPr id="817" name="Google Shape;817;p93"/>
          <p:cNvSpPr txBox="1">
            <a:spLocks noGrp="1"/>
          </p:cNvSpPr>
          <p:nvPr>
            <p:ph type="body" idx="1"/>
          </p:nvPr>
        </p:nvSpPr>
        <p:spPr>
          <a:xfrm>
            <a:off x="1214755" y="1097280"/>
            <a:ext cx="7550100" cy="3855300"/>
          </a:xfrm>
          <a:prstGeom prst="rect">
            <a:avLst/>
          </a:prstGeom>
          <a:noFill/>
          <a:ln>
            <a:noFill/>
          </a:ln>
        </p:spPr>
        <p:txBody>
          <a:bodyPr spcFirstLastPara="1" wrap="square" lIns="0" tIns="0" rIns="0" bIns="45700" anchor="t" anchorCtr="0">
            <a:normAutofit fontScale="85000" lnSpcReduction="20000"/>
          </a:bodyPr>
          <a:lstStyle/>
          <a:p>
            <a:pPr marL="342900" lvl="0" indent="-320040" algn="l" rtl="0">
              <a:lnSpc>
                <a:spcPct val="90000"/>
              </a:lnSpc>
              <a:spcBef>
                <a:spcPts val="1000"/>
              </a:spcBef>
              <a:spcAft>
                <a:spcPts val="0"/>
              </a:spcAft>
              <a:buSzPct val="133333"/>
              <a:buFont typeface="Arial"/>
              <a:buChar char="•"/>
            </a:pPr>
            <a:r>
              <a:rPr lang="en">
                <a:solidFill>
                  <a:srgbClr val="0066CC"/>
                </a:solidFill>
              </a:rPr>
              <a:t>What target(s)?</a:t>
            </a:r>
            <a:endParaRPr/>
          </a:p>
          <a:p>
            <a:pPr marL="1028700" lvl="1" indent="-323850" algn="l" rtl="0">
              <a:lnSpc>
                <a:spcPct val="90000"/>
              </a:lnSpc>
              <a:spcBef>
                <a:spcPts val="500"/>
              </a:spcBef>
              <a:spcAft>
                <a:spcPts val="0"/>
              </a:spcAft>
              <a:buSzPct val="111111"/>
              <a:buChar char="•"/>
            </a:pPr>
            <a:r>
              <a:rPr lang="en" sz="1800"/>
              <a:t>Should the target be set to “Meets State Expectations” or should interim targets be used for Catch Up trajectories?</a:t>
            </a:r>
            <a:endParaRPr/>
          </a:p>
          <a:p>
            <a:pPr marL="1028700" lvl="1" indent="-323850" algn="l" rtl="0">
              <a:lnSpc>
                <a:spcPct val="90000"/>
              </a:lnSpc>
              <a:spcBef>
                <a:spcPts val="500"/>
              </a:spcBef>
              <a:spcAft>
                <a:spcPts val="0"/>
              </a:spcAft>
              <a:buSzPct val="133333"/>
              <a:buChar char="•"/>
            </a:pPr>
            <a:r>
              <a:rPr lang="en">
                <a:solidFill>
                  <a:srgbClr val="00B050"/>
                </a:solidFill>
              </a:rPr>
              <a:t>Increase 1 proficiency level each year</a:t>
            </a:r>
            <a:endParaRPr/>
          </a:p>
          <a:p>
            <a:pPr marL="342900" lvl="0" indent="-320040" algn="l" rtl="0">
              <a:lnSpc>
                <a:spcPct val="90000"/>
              </a:lnSpc>
              <a:spcBef>
                <a:spcPts val="1000"/>
              </a:spcBef>
              <a:spcAft>
                <a:spcPts val="0"/>
              </a:spcAft>
              <a:buSzPct val="133333"/>
              <a:buFont typeface="Arial"/>
              <a:buChar char="•"/>
            </a:pPr>
            <a:r>
              <a:rPr lang="en">
                <a:solidFill>
                  <a:srgbClr val="0066CC"/>
                </a:solidFill>
              </a:rPr>
              <a:t>How long to achieve the target(s)?</a:t>
            </a:r>
            <a:endParaRPr/>
          </a:p>
          <a:p>
            <a:pPr marL="1028700" lvl="1" indent="-323850" algn="l" rtl="0">
              <a:lnSpc>
                <a:spcPct val="90000"/>
              </a:lnSpc>
              <a:spcBef>
                <a:spcPts val="500"/>
              </a:spcBef>
              <a:spcAft>
                <a:spcPts val="0"/>
              </a:spcAft>
              <a:buSzPct val="111111"/>
              <a:buChar char="•"/>
            </a:pPr>
            <a:r>
              <a:rPr lang="en" sz="1800"/>
              <a:t>How many years should students be given to attain their target performance level? </a:t>
            </a:r>
            <a:endParaRPr/>
          </a:p>
          <a:p>
            <a:pPr marL="1028700" lvl="1" indent="-323850" algn="l" rtl="0">
              <a:lnSpc>
                <a:spcPct val="90000"/>
              </a:lnSpc>
              <a:spcBef>
                <a:spcPts val="500"/>
              </a:spcBef>
              <a:spcAft>
                <a:spcPts val="0"/>
              </a:spcAft>
              <a:buSzPct val="133333"/>
              <a:buChar char="•"/>
            </a:pPr>
            <a:r>
              <a:rPr lang="en">
                <a:solidFill>
                  <a:srgbClr val="00B050"/>
                </a:solidFill>
              </a:rPr>
              <a:t>2 years </a:t>
            </a:r>
            <a:endParaRPr/>
          </a:p>
          <a:p>
            <a:pPr marL="342900" lvl="0" indent="-320040" algn="l" rtl="0">
              <a:lnSpc>
                <a:spcPct val="90000"/>
              </a:lnSpc>
              <a:spcBef>
                <a:spcPts val="1000"/>
              </a:spcBef>
              <a:spcAft>
                <a:spcPts val="0"/>
              </a:spcAft>
              <a:buSzPct val="133333"/>
              <a:buFont typeface="Arial"/>
              <a:buChar char="•"/>
            </a:pPr>
            <a:r>
              <a:rPr lang="en">
                <a:solidFill>
                  <a:srgbClr val="0066CC"/>
                </a:solidFill>
              </a:rPr>
              <a:t>How does the target update over time?</a:t>
            </a:r>
            <a:endParaRPr/>
          </a:p>
          <a:p>
            <a:pPr marL="1028700" lvl="1" indent="-323850" algn="l" rtl="0">
              <a:lnSpc>
                <a:spcPct val="90000"/>
              </a:lnSpc>
              <a:spcBef>
                <a:spcPts val="500"/>
              </a:spcBef>
              <a:spcAft>
                <a:spcPts val="0"/>
              </a:spcAft>
              <a:buSzPct val="111111"/>
              <a:buChar char="•"/>
            </a:pPr>
            <a:r>
              <a:rPr lang="en" sz="1800"/>
              <a:t>Does the clock start over every year or should this be a set trajectory where we track student progress from the first test result? </a:t>
            </a:r>
            <a:endParaRPr/>
          </a:p>
          <a:p>
            <a:pPr marL="1028700" lvl="1" indent="-323850" algn="l" rtl="0">
              <a:lnSpc>
                <a:spcPct val="90000"/>
              </a:lnSpc>
              <a:spcBef>
                <a:spcPts val="500"/>
              </a:spcBef>
              <a:spcAft>
                <a:spcPts val="0"/>
              </a:spcAft>
              <a:buSzPct val="133333"/>
              <a:buChar char="•"/>
            </a:pPr>
            <a:r>
              <a:rPr lang="en">
                <a:solidFill>
                  <a:srgbClr val="00B050"/>
                </a:solidFill>
              </a:rPr>
              <a:t>Resets every year</a:t>
            </a:r>
            <a:endParaRPr/>
          </a:p>
          <a:p>
            <a:pPr marL="342900" lvl="0" indent="-320040" algn="l" rtl="0">
              <a:lnSpc>
                <a:spcPct val="90000"/>
              </a:lnSpc>
              <a:spcBef>
                <a:spcPts val="1000"/>
              </a:spcBef>
              <a:spcAft>
                <a:spcPts val="0"/>
              </a:spcAft>
              <a:buSzPct val="133333"/>
              <a:buFont typeface="Arial"/>
              <a:buChar char="•"/>
            </a:pPr>
            <a:r>
              <a:rPr lang="en">
                <a:solidFill>
                  <a:srgbClr val="0066CC"/>
                </a:solidFill>
              </a:rPr>
              <a:t>Do we report students below proficient (Catch Up) and above proficient (Keep Up) separately? Or combined?</a:t>
            </a:r>
            <a:endParaRPr/>
          </a:p>
          <a:p>
            <a:pPr marL="1028700" lvl="1" indent="-323850" algn="l" rtl="0">
              <a:lnSpc>
                <a:spcPct val="90000"/>
              </a:lnSpc>
              <a:spcBef>
                <a:spcPts val="500"/>
              </a:spcBef>
              <a:spcAft>
                <a:spcPts val="0"/>
              </a:spcAft>
              <a:buSzPct val="100000"/>
              <a:buChar char="•"/>
            </a:pPr>
            <a:r>
              <a:rPr lang="en" sz="2000">
                <a:solidFill>
                  <a:srgbClr val="00B050"/>
                </a:solidFill>
              </a:rPr>
              <a:t>Report combined On-Track metric</a:t>
            </a:r>
            <a:endParaRPr/>
          </a:p>
          <a:p>
            <a:pPr marL="1028700" lvl="1" indent="-215900" algn="l" rtl="0">
              <a:lnSpc>
                <a:spcPct val="90000"/>
              </a:lnSpc>
              <a:spcBef>
                <a:spcPts val="500"/>
              </a:spcBef>
              <a:spcAft>
                <a:spcPts val="0"/>
              </a:spcAft>
              <a:buSzPct val="133333"/>
              <a:buNone/>
            </a:pPr>
            <a:endParaRPr>
              <a:solidFill>
                <a:srgbClr val="00B050"/>
              </a:solidFill>
            </a:endParaRPr>
          </a:p>
        </p:txBody>
      </p:sp>
      <p:pic>
        <p:nvPicPr>
          <p:cNvPr id="818" name="Google Shape;818;p93" descr="Image result for check clipart"/>
          <p:cNvPicPr preferRelativeResize="0"/>
          <p:nvPr/>
        </p:nvPicPr>
        <p:blipFill rotWithShape="1">
          <a:blip r:embed="rId3">
            <a:alphaModFix/>
          </a:blip>
          <a:srcRect/>
          <a:stretch/>
        </p:blipFill>
        <p:spPr>
          <a:xfrm>
            <a:off x="568960" y="1097280"/>
            <a:ext cx="484346" cy="448828"/>
          </a:xfrm>
          <a:prstGeom prst="rect">
            <a:avLst/>
          </a:prstGeom>
          <a:noFill/>
          <a:ln>
            <a:noFill/>
          </a:ln>
        </p:spPr>
      </p:pic>
      <p:pic>
        <p:nvPicPr>
          <p:cNvPr id="819" name="Google Shape;819;p93" descr="Image result for check clipart"/>
          <p:cNvPicPr preferRelativeResize="0"/>
          <p:nvPr/>
        </p:nvPicPr>
        <p:blipFill rotWithShape="1">
          <a:blip r:embed="rId3">
            <a:alphaModFix/>
          </a:blip>
          <a:srcRect/>
          <a:stretch/>
        </p:blipFill>
        <p:spPr>
          <a:xfrm>
            <a:off x="568959" y="2103162"/>
            <a:ext cx="484346" cy="448828"/>
          </a:xfrm>
          <a:prstGeom prst="rect">
            <a:avLst/>
          </a:prstGeom>
          <a:noFill/>
          <a:ln>
            <a:noFill/>
          </a:ln>
        </p:spPr>
      </p:pic>
      <p:pic>
        <p:nvPicPr>
          <p:cNvPr id="820" name="Google Shape;820;p93" descr="Image result for check clipart"/>
          <p:cNvPicPr preferRelativeResize="0"/>
          <p:nvPr/>
        </p:nvPicPr>
        <p:blipFill rotWithShape="1">
          <a:blip r:embed="rId3">
            <a:alphaModFix/>
          </a:blip>
          <a:srcRect/>
          <a:stretch/>
        </p:blipFill>
        <p:spPr>
          <a:xfrm>
            <a:off x="579118" y="3122344"/>
            <a:ext cx="484346" cy="448828"/>
          </a:xfrm>
          <a:prstGeom prst="rect">
            <a:avLst/>
          </a:prstGeom>
          <a:noFill/>
          <a:ln>
            <a:noFill/>
          </a:ln>
        </p:spPr>
      </p:pic>
      <p:pic>
        <p:nvPicPr>
          <p:cNvPr id="821" name="Google Shape;821;p93" descr="Image result for check clipart"/>
          <p:cNvPicPr preferRelativeResize="0"/>
          <p:nvPr/>
        </p:nvPicPr>
        <p:blipFill rotWithShape="1">
          <a:blip r:embed="rId3">
            <a:alphaModFix/>
          </a:blip>
          <a:srcRect/>
          <a:stretch/>
        </p:blipFill>
        <p:spPr>
          <a:xfrm>
            <a:off x="599438" y="4126312"/>
            <a:ext cx="484346" cy="44882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94"/>
          <p:cNvSpPr txBox="1">
            <a:spLocks noGrp="1"/>
          </p:cNvSpPr>
          <p:nvPr>
            <p:ph type="title"/>
          </p:nvPr>
        </p:nvSpPr>
        <p:spPr>
          <a:xfrm>
            <a:off x="245193" y="190885"/>
            <a:ext cx="6460500" cy="567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Re-capping 2019 Decisions for Reporting On-Track Growth</a:t>
            </a:r>
            <a:endParaRPr/>
          </a:p>
        </p:txBody>
      </p:sp>
      <p:sp>
        <p:nvSpPr>
          <p:cNvPr id="827" name="Google Shape;827;p94"/>
          <p:cNvSpPr txBox="1">
            <a:spLocks noGrp="1"/>
          </p:cNvSpPr>
          <p:nvPr>
            <p:ph type="body" idx="1"/>
          </p:nvPr>
        </p:nvSpPr>
        <p:spPr>
          <a:xfrm>
            <a:off x="628650" y="1097279"/>
            <a:ext cx="7886700" cy="3669900"/>
          </a:xfrm>
          <a:prstGeom prst="rect">
            <a:avLst/>
          </a:prstGeom>
          <a:noFill/>
          <a:ln>
            <a:noFill/>
          </a:ln>
        </p:spPr>
        <p:txBody>
          <a:bodyPr spcFirstLastPara="1" wrap="square" lIns="0" tIns="0" rIns="0" bIns="45700" anchor="t" anchorCtr="0">
            <a:normAutofit lnSpcReduction="10000"/>
          </a:bodyPr>
          <a:lstStyle/>
          <a:p>
            <a:pPr marL="342900" lvl="0" indent="-342900" algn="l" rtl="0">
              <a:lnSpc>
                <a:spcPct val="90000"/>
              </a:lnSpc>
              <a:spcBef>
                <a:spcPts val="1000"/>
              </a:spcBef>
              <a:spcAft>
                <a:spcPts val="0"/>
              </a:spcAft>
              <a:buSzPts val="2400"/>
              <a:buFont typeface="Arial"/>
              <a:buChar char="•"/>
            </a:pPr>
            <a:r>
              <a:rPr lang="en"/>
              <a:t>On-Track Growth will be added as a standalone indicator in the school and district performance frameworks. </a:t>
            </a:r>
            <a:endParaRPr/>
          </a:p>
          <a:p>
            <a:pPr marL="342900" lvl="0" indent="-342900" algn="l" rtl="0">
              <a:lnSpc>
                <a:spcPct val="90000"/>
              </a:lnSpc>
              <a:spcBef>
                <a:spcPts val="1000"/>
              </a:spcBef>
              <a:spcAft>
                <a:spcPts val="0"/>
              </a:spcAft>
              <a:buSzPts val="2400"/>
              <a:buFont typeface="Arial"/>
              <a:buChar char="•"/>
            </a:pPr>
            <a:r>
              <a:rPr lang="en"/>
              <a:t>A minimum N of 20 will be applied for public reporting</a:t>
            </a:r>
            <a:endParaRPr/>
          </a:p>
          <a:p>
            <a:pPr marL="342900" lvl="0" indent="-342900" algn="l" rtl="0">
              <a:lnSpc>
                <a:spcPct val="90000"/>
              </a:lnSpc>
              <a:spcBef>
                <a:spcPts val="1000"/>
              </a:spcBef>
              <a:spcAft>
                <a:spcPts val="0"/>
              </a:spcAft>
              <a:buSzPts val="2400"/>
              <a:buFont typeface="Arial"/>
              <a:buChar char="•"/>
            </a:pPr>
            <a:r>
              <a:rPr lang="en"/>
              <a:t>For points, report only the All Trajectories group- for both All Students and Disaggregated Groups.</a:t>
            </a:r>
            <a:endParaRPr/>
          </a:p>
          <a:p>
            <a:pPr marL="342900" lvl="0" indent="-342900" algn="l" rtl="0">
              <a:lnSpc>
                <a:spcPct val="90000"/>
              </a:lnSpc>
              <a:spcBef>
                <a:spcPts val="1000"/>
              </a:spcBef>
              <a:spcAft>
                <a:spcPts val="0"/>
              </a:spcAft>
              <a:buSzPts val="2400"/>
              <a:buFont typeface="Arial"/>
              <a:buChar char="•"/>
            </a:pPr>
            <a:r>
              <a:rPr lang="en"/>
              <a:t>For informational purposes, report the Catch Up and Keep Up results. If either the Catch Up or Keep Up group does not meet minimum N, both categories are suppressed (location still TBD).</a:t>
            </a:r>
            <a:endParaRPr/>
          </a:p>
          <a:p>
            <a:pPr marL="342900" lvl="0" indent="-342900" algn="l" rtl="0">
              <a:lnSpc>
                <a:spcPct val="90000"/>
              </a:lnSpc>
              <a:spcBef>
                <a:spcPts val="1000"/>
              </a:spcBef>
              <a:spcAft>
                <a:spcPts val="0"/>
              </a:spcAft>
              <a:buSzPts val="2400"/>
              <a:buFont typeface="Arial"/>
              <a:buChar char="•"/>
            </a:pPr>
            <a:r>
              <a:rPr lang="en"/>
              <a:t>Sub-indicator cuts set at the 15</a:t>
            </a:r>
            <a:r>
              <a:rPr lang="en" baseline="30000"/>
              <a:t>th</a:t>
            </a:r>
            <a:r>
              <a:rPr lang="en"/>
              <a:t>-50</a:t>
            </a:r>
            <a:r>
              <a:rPr lang="en" baseline="30000"/>
              <a:t>th</a:t>
            </a:r>
            <a:r>
              <a:rPr lang="en"/>
              <a:t>-85</a:t>
            </a:r>
            <a:r>
              <a:rPr lang="en" baseline="30000"/>
              <a:t>th</a:t>
            </a:r>
            <a:r>
              <a:rPr lang="en"/>
              <a:t> percentiles of All Students distributions</a:t>
            </a:r>
            <a:endParaRPr/>
          </a:p>
          <a:p>
            <a:pPr marL="342900" lvl="0" indent="-190500" algn="l" rtl="0">
              <a:lnSpc>
                <a:spcPct val="90000"/>
              </a:lnSpc>
              <a:spcBef>
                <a:spcPts val="1000"/>
              </a:spcBef>
              <a:spcAft>
                <a:spcPts val="0"/>
              </a:spcAft>
              <a:buSzPts val="2400"/>
              <a:buFont typeface="Arial"/>
              <a:buNone/>
            </a:pPr>
            <a:endParaRPr/>
          </a:p>
          <a:p>
            <a:pPr marL="342900" lvl="0" indent="-190500" algn="l" rtl="0">
              <a:lnSpc>
                <a:spcPct val="90000"/>
              </a:lnSpc>
              <a:spcBef>
                <a:spcPts val="1000"/>
              </a:spcBef>
              <a:spcAft>
                <a:spcPts val="0"/>
              </a:spcAft>
              <a:buSzPts val="2400"/>
              <a:buFont typeface="Arial"/>
              <a:buNone/>
            </a:pPr>
            <a:endParaRPr/>
          </a:p>
        </p:txBody>
      </p:sp>
      <p:sp>
        <p:nvSpPr>
          <p:cNvPr id="828" name="Google Shape;828;p94"/>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95"/>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a:t>Considerations for the 2024 Digital SAT</a:t>
            </a:r>
            <a:endParaRPr/>
          </a:p>
        </p:txBody>
      </p:sp>
      <p:sp>
        <p:nvSpPr>
          <p:cNvPr id="834" name="Google Shape;834;p95"/>
          <p:cNvSpPr txBox="1">
            <a:spLocks noGrp="1"/>
          </p:cNvSpPr>
          <p:nvPr>
            <p:ph type="body" idx="1"/>
          </p:nvPr>
        </p:nvSpPr>
        <p:spPr>
          <a:xfrm>
            <a:off x="628650" y="1097279"/>
            <a:ext cx="7886700" cy="3723000"/>
          </a:xfrm>
          <a:prstGeom prst="rect">
            <a:avLst/>
          </a:prstGeom>
          <a:noFill/>
          <a:ln>
            <a:noFill/>
          </a:ln>
        </p:spPr>
        <p:txBody>
          <a:bodyPr spcFirstLastPara="1" wrap="square" lIns="0" tIns="0" rIns="0" bIns="45700" anchor="t" anchorCtr="0">
            <a:normAutofit fontScale="77500" lnSpcReduction="20000"/>
          </a:bodyPr>
          <a:lstStyle/>
          <a:p>
            <a:pPr marL="457200" lvl="0" indent="-367552" algn="l" rtl="0">
              <a:lnSpc>
                <a:spcPct val="90000"/>
              </a:lnSpc>
              <a:spcBef>
                <a:spcPts val="1000"/>
              </a:spcBef>
              <a:spcAft>
                <a:spcPts val="0"/>
              </a:spcAft>
              <a:buSzPct val="156862"/>
              <a:buChar char="•"/>
            </a:pPr>
            <a:r>
              <a:rPr lang="en" b="0" i="0">
                <a:solidFill>
                  <a:srgbClr val="1E1E1E"/>
                </a:solidFill>
                <a:latin typeface="Calibri"/>
                <a:ea typeface="Calibri"/>
                <a:cs typeface="Calibri"/>
                <a:sym typeface="Calibri"/>
              </a:rPr>
              <a:t>The digital test will be </a:t>
            </a:r>
            <a:r>
              <a:rPr lang="en" b="1" i="0">
                <a:solidFill>
                  <a:srgbClr val="1E1E1E"/>
                </a:solidFill>
                <a:latin typeface="Calibri"/>
                <a:ea typeface="Calibri"/>
                <a:cs typeface="Calibri"/>
                <a:sym typeface="Calibri"/>
              </a:rPr>
              <a:t>adaptive</a:t>
            </a:r>
            <a:r>
              <a:rPr lang="en" b="0" i="0">
                <a:solidFill>
                  <a:srgbClr val="1E1E1E"/>
                </a:solidFill>
                <a:latin typeface="Calibri"/>
                <a:ea typeface="Calibri"/>
                <a:cs typeface="Calibri"/>
                <a:sym typeface="Calibri"/>
              </a:rPr>
              <a:t>, so it can continue to measure the same core reading, writing, and math knowledge and skills much more efficiently, shortening the overall length of the test while also allowing students more time per question.</a:t>
            </a:r>
            <a:endParaRPr/>
          </a:p>
          <a:p>
            <a:pPr marL="457200" lvl="0" indent="-367552" algn="l" rtl="0">
              <a:lnSpc>
                <a:spcPct val="90000"/>
              </a:lnSpc>
              <a:spcBef>
                <a:spcPts val="1000"/>
              </a:spcBef>
              <a:spcAft>
                <a:spcPts val="0"/>
              </a:spcAft>
              <a:buSzPct val="156862"/>
              <a:buChar char="•"/>
            </a:pPr>
            <a:r>
              <a:rPr lang="en" b="0" i="0">
                <a:solidFill>
                  <a:srgbClr val="1E1E1E"/>
                </a:solidFill>
                <a:latin typeface="Calibri"/>
                <a:ea typeface="Calibri"/>
                <a:cs typeface="Calibri"/>
                <a:sym typeface="Calibri"/>
              </a:rPr>
              <a:t>This means that for the digital SAT Suite, each test section (Reading and Writing, Math) is divided into two parts called </a:t>
            </a:r>
            <a:r>
              <a:rPr lang="en" b="0" i="1">
                <a:solidFill>
                  <a:srgbClr val="1E1E1E"/>
                </a:solidFill>
                <a:latin typeface="Calibri"/>
                <a:ea typeface="Calibri"/>
                <a:cs typeface="Calibri"/>
                <a:sym typeface="Calibri"/>
              </a:rPr>
              <a:t>modules</a:t>
            </a:r>
            <a:r>
              <a:rPr lang="en" b="0" i="0">
                <a:solidFill>
                  <a:srgbClr val="1E1E1E"/>
                </a:solidFill>
                <a:latin typeface="Calibri"/>
                <a:ea typeface="Calibri"/>
                <a:cs typeface="Calibri"/>
                <a:sym typeface="Calibri"/>
              </a:rPr>
              <a:t>. Students answer a set of questions in the first module before moving on to the next. The questions that students are given in the second module depend on how they performed on the first module. Students will be able to practice with the new digital adaptive format starting this fall.</a:t>
            </a:r>
            <a:endParaRPr/>
          </a:p>
          <a:p>
            <a:pPr marL="457200" lvl="0" indent="-367552" algn="l" rtl="0">
              <a:lnSpc>
                <a:spcPct val="90000"/>
              </a:lnSpc>
              <a:spcBef>
                <a:spcPts val="1000"/>
              </a:spcBef>
              <a:spcAft>
                <a:spcPts val="0"/>
              </a:spcAft>
              <a:buSzPct val="156862"/>
              <a:buChar char="•"/>
            </a:pPr>
            <a:r>
              <a:rPr lang="en" b="0" i="0">
                <a:solidFill>
                  <a:srgbClr val="1E1E1E"/>
                </a:solidFill>
                <a:latin typeface="Calibri"/>
                <a:ea typeface="Calibri"/>
                <a:cs typeface="Calibri"/>
                <a:sym typeface="Calibri"/>
              </a:rPr>
              <a:t>Many large-scale assessments use adaptive testing, and more than 30 years of research shows the benefits of adaptive testing, including:</a:t>
            </a:r>
            <a:endParaRPr/>
          </a:p>
          <a:p>
            <a:pPr marL="914400" lvl="1" indent="-344394"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More precise measurement</a:t>
            </a:r>
            <a:endParaRPr/>
          </a:p>
          <a:p>
            <a:pPr marL="914400" lvl="1" indent="-344394"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Tailored questions to meet students’ needs</a:t>
            </a:r>
            <a:endParaRPr/>
          </a:p>
          <a:p>
            <a:pPr marL="914400" lvl="1" indent="-344394"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Shorter tests</a:t>
            </a:r>
            <a:endParaRPr/>
          </a:p>
          <a:p>
            <a:pPr marL="914400" lvl="1" indent="-344394"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More secure testing</a:t>
            </a:r>
            <a:endParaRPr/>
          </a:p>
          <a:p>
            <a:pPr marL="457200" lvl="1" indent="0" algn="l" rtl="0">
              <a:lnSpc>
                <a:spcPct val="90000"/>
              </a:lnSpc>
              <a:spcBef>
                <a:spcPts val="500"/>
              </a:spcBef>
              <a:spcAft>
                <a:spcPts val="0"/>
              </a:spcAft>
              <a:buSzPct val="156862"/>
              <a:buNone/>
            </a:pPr>
            <a:endParaRPr/>
          </a:p>
          <a:p>
            <a:pPr marL="0" lvl="0" indent="0" algn="l" rtl="0">
              <a:lnSpc>
                <a:spcPct val="90000"/>
              </a:lnSpc>
              <a:spcBef>
                <a:spcPts val="1000"/>
              </a:spcBef>
              <a:spcAft>
                <a:spcPts val="0"/>
              </a:spcAft>
              <a:buSzPct val="156862"/>
              <a:buNone/>
            </a:pPr>
            <a:r>
              <a:rPr lang="en"/>
              <a:t>From: </a:t>
            </a:r>
            <a:r>
              <a:rPr lang="en" u="sng">
                <a:solidFill>
                  <a:schemeClr val="hlink"/>
                </a:solidFill>
                <a:hlinkClick r:id="rId3"/>
              </a:rPr>
              <a:t>https://satsuite.collegeboard.org/digital/faq</a:t>
            </a:r>
            <a:r>
              <a:rPr lang="en"/>
              <a:t> </a:t>
            </a:r>
            <a:endParaRPr/>
          </a:p>
        </p:txBody>
      </p:sp>
      <p:sp>
        <p:nvSpPr>
          <p:cNvPr id="835" name="Google Shape;835;p95"/>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96"/>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a:t>Considerations for the 2024 Digital SAT</a:t>
            </a:r>
            <a:endParaRPr/>
          </a:p>
        </p:txBody>
      </p:sp>
      <p:sp>
        <p:nvSpPr>
          <p:cNvPr id="841" name="Google Shape;841;p96"/>
          <p:cNvSpPr txBox="1">
            <a:spLocks noGrp="1"/>
          </p:cNvSpPr>
          <p:nvPr>
            <p:ph type="body" idx="1"/>
          </p:nvPr>
        </p:nvSpPr>
        <p:spPr>
          <a:xfrm>
            <a:off x="628650" y="1097280"/>
            <a:ext cx="7886700" cy="3590100"/>
          </a:xfrm>
          <a:prstGeom prst="rect">
            <a:avLst/>
          </a:prstGeom>
          <a:noFill/>
          <a:ln>
            <a:noFill/>
          </a:ln>
        </p:spPr>
        <p:txBody>
          <a:bodyPr spcFirstLastPara="1" wrap="square" lIns="0" tIns="0" rIns="0" bIns="45700" anchor="t" anchorCtr="0">
            <a:normAutofit fontScale="85000" lnSpcReduction="20000"/>
          </a:bodyPr>
          <a:lstStyle/>
          <a:p>
            <a:pPr marL="457200" lvl="0" indent="-381000" algn="l" rtl="0">
              <a:lnSpc>
                <a:spcPct val="90000"/>
              </a:lnSpc>
              <a:spcBef>
                <a:spcPts val="1000"/>
              </a:spcBef>
              <a:spcAft>
                <a:spcPts val="0"/>
              </a:spcAft>
              <a:buSzPct val="156862"/>
              <a:buChar char="•"/>
            </a:pPr>
            <a:r>
              <a:rPr lang="en" b="0" i="0">
                <a:solidFill>
                  <a:srgbClr val="1E1E1E"/>
                </a:solidFill>
                <a:latin typeface="Calibri"/>
                <a:ea typeface="Calibri"/>
                <a:cs typeface="Calibri"/>
                <a:sym typeface="Calibri"/>
              </a:rPr>
              <a:t>The SAT will still be scored on a 1600 scale, and educators and students can continue to monitor growth across the suite over time. And scores on the SAT will mean the same thing, so a score of 1050 on the digital SAT corresponds to a score of 1050 on the paper and pencil SAT.</a:t>
            </a:r>
            <a:endParaRPr/>
          </a:p>
          <a:p>
            <a:pPr marL="457200" lvl="0" indent="-228600" algn="l" rtl="0">
              <a:lnSpc>
                <a:spcPct val="90000"/>
              </a:lnSpc>
              <a:spcBef>
                <a:spcPts val="1000"/>
              </a:spcBef>
              <a:spcAft>
                <a:spcPts val="0"/>
              </a:spcAft>
              <a:buSzPct val="156862"/>
              <a:buNone/>
            </a:pPr>
            <a:endParaRPr b="0" i="0">
              <a:solidFill>
                <a:srgbClr val="1E1E1E"/>
              </a:solidFill>
              <a:latin typeface="Calibri"/>
              <a:ea typeface="Calibri"/>
              <a:cs typeface="Calibri"/>
              <a:sym typeface="Calibri"/>
            </a:endParaRPr>
          </a:p>
          <a:p>
            <a:pPr marL="457200" lvl="0" indent="-381000" algn="l" rtl="0">
              <a:lnSpc>
                <a:spcPct val="90000"/>
              </a:lnSpc>
              <a:spcBef>
                <a:spcPts val="1000"/>
              </a:spcBef>
              <a:spcAft>
                <a:spcPts val="0"/>
              </a:spcAft>
              <a:buSzPct val="156862"/>
              <a:buChar char="•"/>
            </a:pPr>
            <a:r>
              <a:rPr lang="en" b="0" i="0">
                <a:solidFill>
                  <a:srgbClr val="1E1E1E"/>
                </a:solidFill>
                <a:latin typeface="Calibri"/>
                <a:ea typeface="Calibri"/>
                <a:cs typeface="Calibri"/>
                <a:sym typeface="Calibri"/>
              </a:rPr>
              <a:t>We expect that the digital SAT will maintain strong reliability and </a:t>
            </a:r>
            <a:r>
              <a:rPr lang="en" b="0" i="0" u="sng">
                <a:solidFill>
                  <a:srgbClr val="324DC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predictive validity</a:t>
            </a:r>
            <a:r>
              <a:rPr lang="en" b="0" i="0">
                <a:solidFill>
                  <a:srgbClr val="1E1E1E"/>
                </a:solidFill>
                <a:latin typeface="Calibri"/>
                <a:ea typeface="Calibri"/>
                <a:cs typeface="Calibri"/>
                <a:sym typeface="Calibri"/>
              </a:rPr>
              <a:t>. We’re conducting extensive research and analysis, including comprehensive predictive validity studies, as we transition to a digital SAT:</a:t>
            </a:r>
            <a:endParaRPr/>
          </a:p>
          <a:p>
            <a:pPr marL="914400" lvl="1" indent="-355599"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Spring/summer 2022: Validity study examining digital SAT relationships with other educational measures</a:t>
            </a:r>
            <a:endParaRPr/>
          </a:p>
          <a:p>
            <a:pPr marL="914400" lvl="1" indent="-355599"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Fall 2023: Preliminary predictive validity study examining college outcomes</a:t>
            </a:r>
            <a:endParaRPr/>
          </a:p>
          <a:p>
            <a:pPr marL="914400" lvl="1" indent="-355599" algn="l" rtl="0">
              <a:lnSpc>
                <a:spcPct val="90000"/>
              </a:lnSpc>
              <a:spcBef>
                <a:spcPts val="500"/>
              </a:spcBef>
              <a:spcAft>
                <a:spcPts val="0"/>
              </a:spcAft>
              <a:buSzPct val="156862"/>
              <a:buChar char="•"/>
            </a:pPr>
            <a:r>
              <a:rPr lang="en" b="0" i="0">
                <a:solidFill>
                  <a:srgbClr val="1E1E1E"/>
                </a:solidFill>
                <a:latin typeface="Calibri"/>
                <a:ea typeface="Calibri"/>
                <a:cs typeface="Calibri"/>
                <a:sym typeface="Calibri"/>
              </a:rPr>
              <a:t>Ongoing: Extensive research to ensure the digital SAT offers comparable levels of reliability to the current paper and pencil SAT</a:t>
            </a:r>
            <a:endParaRPr/>
          </a:p>
          <a:p>
            <a:pPr marL="457200" lvl="0" indent="-228600" algn="l" rtl="0">
              <a:lnSpc>
                <a:spcPct val="90000"/>
              </a:lnSpc>
              <a:spcBef>
                <a:spcPts val="1000"/>
              </a:spcBef>
              <a:spcAft>
                <a:spcPts val="0"/>
              </a:spcAft>
              <a:buSzPct val="156862"/>
              <a:buNone/>
            </a:pPr>
            <a:endParaRPr/>
          </a:p>
          <a:p>
            <a:pPr marL="0" lvl="0" indent="0" algn="l" rtl="0">
              <a:lnSpc>
                <a:spcPct val="90000"/>
              </a:lnSpc>
              <a:spcBef>
                <a:spcPts val="1000"/>
              </a:spcBef>
              <a:spcAft>
                <a:spcPts val="0"/>
              </a:spcAft>
              <a:buSzPct val="156862"/>
              <a:buNone/>
            </a:pPr>
            <a:r>
              <a:rPr lang="en"/>
              <a:t>From: </a:t>
            </a:r>
            <a:r>
              <a:rPr lang="en" u="sng">
                <a:solidFill>
                  <a:schemeClr val="hlink"/>
                </a:solidFill>
                <a:hlinkClick r:id="rId4"/>
              </a:rPr>
              <a:t>https://satsuite.collegeboard.org/digital/faq</a:t>
            </a:r>
            <a:r>
              <a:rPr lang="en"/>
              <a:t> </a:t>
            </a:r>
            <a:endParaRPr/>
          </a:p>
        </p:txBody>
      </p:sp>
      <p:sp>
        <p:nvSpPr>
          <p:cNvPr id="842" name="Google Shape;842;p96"/>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97"/>
          <p:cNvSpPr txBox="1">
            <a:spLocks noGrp="1"/>
          </p:cNvSpPr>
          <p:nvPr>
            <p:ph type="title"/>
          </p:nvPr>
        </p:nvSpPr>
        <p:spPr>
          <a:xfrm>
            <a:off x="245193" y="190885"/>
            <a:ext cx="6978600" cy="567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a:t>PSAT/SAT On Track Growth Metric Decisions</a:t>
            </a:r>
            <a:endParaRPr/>
          </a:p>
        </p:txBody>
      </p:sp>
      <p:sp>
        <p:nvSpPr>
          <p:cNvPr id="849" name="Google Shape;849;p97"/>
          <p:cNvSpPr txBox="1">
            <a:spLocks noGrp="1"/>
          </p:cNvSpPr>
          <p:nvPr>
            <p:ph type="body" idx="1"/>
          </p:nvPr>
        </p:nvSpPr>
        <p:spPr>
          <a:xfrm>
            <a:off x="670469" y="1154430"/>
            <a:ext cx="7809600" cy="3855300"/>
          </a:xfrm>
          <a:prstGeom prst="rect">
            <a:avLst/>
          </a:prstGeom>
          <a:noFill/>
          <a:ln>
            <a:noFill/>
          </a:ln>
        </p:spPr>
        <p:txBody>
          <a:bodyPr spcFirstLastPara="1" wrap="square" lIns="0" tIns="0" rIns="0" bIns="45700" anchor="t" anchorCtr="0">
            <a:normAutofit/>
          </a:bodyPr>
          <a:lstStyle/>
          <a:p>
            <a:pPr marL="342900" lvl="0" indent="-342900" algn="l" rtl="0">
              <a:lnSpc>
                <a:spcPct val="90000"/>
              </a:lnSpc>
              <a:spcBef>
                <a:spcPts val="1000"/>
              </a:spcBef>
              <a:spcAft>
                <a:spcPts val="0"/>
              </a:spcAft>
              <a:buSzPts val="2400"/>
              <a:buFont typeface="Arial"/>
              <a:buChar char="•"/>
            </a:pPr>
            <a:r>
              <a:rPr lang="en">
                <a:solidFill>
                  <a:srgbClr val="0066CC"/>
                </a:solidFill>
              </a:rPr>
              <a:t>What target(s)?</a:t>
            </a:r>
            <a:endParaRPr/>
          </a:p>
          <a:p>
            <a:pPr marL="1028700" lvl="1" indent="-342900" algn="l" rtl="0">
              <a:lnSpc>
                <a:spcPct val="90000"/>
              </a:lnSpc>
              <a:spcBef>
                <a:spcPts val="500"/>
              </a:spcBef>
              <a:spcAft>
                <a:spcPts val="0"/>
              </a:spcAft>
              <a:buSzPts val="2000"/>
              <a:buChar char="•"/>
            </a:pPr>
            <a:r>
              <a:rPr lang="en" sz="1800"/>
              <a:t>Should the target be set to “Meets State Expectations” or should interim targets be used for Catch Up trajectories?</a:t>
            </a:r>
            <a:endParaRPr/>
          </a:p>
          <a:p>
            <a:pPr marL="1028700" lvl="1" indent="-342900" algn="l" rtl="0">
              <a:lnSpc>
                <a:spcPct val="90000"/>
              </a:lnSpc>
              <a:spcBef>
                <a:spcPts val="500"/>
              </a:spcBef>
              <a:spcAft>
                <a:spcPts val="0"/>
              </a:spcAft>
              <a:buSzPts val="2000"/>
              <a:buChar char="•"/>
            </a:pPr>
            <a:r>
              <a:rPr lang="en">
                <a:solidFill>
                  <a:srgbClr val="00B050"/>
                </a:solidFill>
              </a:rPr>
              <a:t>CMAS increases 1 proficiency level each year</a:t>
            </a:r>
            <a:endParaRPr/>
          </a:p>
          <a:p>
            <a:pPr marL="914400" lvl="1" indent="0" algn="l" rtl="0">
              <a:lnSpc>
                <a:spcPct val="90000"/>
              </a:lnSpc>
              <a:spcBef>
                <a:spcPts val="500"/>
              </a:spcBef>
              <a:spcAft>
                <a:spcPts val="0"/>
              </a:spcAft>
              <a:buSzPts val="2000"/>
              <a:buNone/>
            </a:pPr>
            <a:endParaRPr>
              <a:solidFill>
                <a:srgbClr val="00B050"/>
              </a:solidFill>
            </a:endParaRPr>
          </a:p>
          <a:p>
            <a:pPr marL="457200" lvl="0" indent="0" algn="l" rtl="0">
              <a:lnSpc>
                <a:spcPct val="90000"/>
              </a:lnSpc>
              <a:spcBef>
                <a:spcPts val="1000"/>
              </a:spcBef>
              <a:spcAft>
                <a:spcPts val="0"/>
              </a:spcAft>
              <a:buSzPts val="2400"/>
              <a:buNone/>
            </a:pPr>
            <a:r>
              <a:rPr lang="en"/>
              <a:t>Notes for PSAT/SAT Analysis</a:t>
            </a:r>
            <a:endParaRPr/>
          </a:p>
          <a:p>
            <a:pPr marL="1028700" lvl="1" indent="-342900" algn="l" rtl="0">
              <a:lnSpc>
                <a:spcPct val="90000"/>
              </a:lnSpc>
              <a:spcBef>
                <a:spcPts val="500"/>
              </a:spcBef>
              <a:spcAft>
                <a:spcPts val="0"/>
              </a:spcAft>
              <a:buSzPts val="2000"/>
              <a:buChar char="•"/>
            </a:pPr>
            <a:r>
              <a:rPr lang="en"/>
              <a:t>PSAT/SAT has only 4 proficiency levels</a:t>
            </a:r>
            <a:endParaRPr/>
          </a:p>
          <a:p>
            <a:pPr marL="1028700" lvl="1" indent="-342900" algn="l" rtl="0">
              <a:lnSpc>
                <a:spcPct val="90000"/>
              </a:lnSpc>
              <a:spcBef>
                <a:spcPts val="500"/>
              </a:spcBef>
              <a:spcAft>
                <a:spcPts val="0"/>
              </a:spcAft>
              <a:buSzPts val="2000"/>
              <a:buChar char="•"/>
            </a:pPr>
            <a:r>
              <a:rPr lang="en"/>
              <a:t>Lower participation than usual in 2021 (58% g8 Math, 73% g9 and 10 PSAT) with over-representation of higher achieving students</a:t>
            </a:r>
            <a:endParaRPr/>
          </a:p>
          <a:p>
            <a:pPr marL="1028700" lvl="1" indent="-342900" algn="l" rtl="0">
              <a:lnSpc>
                <a:spcPct val="90000"/>
              </a:lnSpc>
              <a:spcBef>
                <a:spcPts val="500"/>
              </a:spcBef>
              <a:spcAft>
                <a:spcPts val="0"/>
              </a:spcAft>
              <a:buSzPts val="2000"/>
              <a:buChar char="•"/>
            </a:pPr>
            <a:r>
              <a:rPr lang="en"/>
              <a:t>We are in an extended protest period for the HS college entrance suite of assessments procurement. Therefore, we will focus solely on what can be done with high school growth for the fall of 2023.</a:t>
            </a:r>
            <a:endParaRPr>
              <a:solidFill>
                <a:srgbClr val="00B05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98"/>
          <p:cNvSpPr txBox="1">
            <a:spLocks noGrp="1"/>
          </p:cNvSpPr>
          <p:nvPr>
            <p:ph type="title"/>
          </p:nvPr>
        </p:nvSpPr>
        <p:spPr>
          <a:xfrm>
            <a:off x="245193" y="396689"/>
            <a:ext cx="8782200" cy="361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 sz="2000"/>
              <a:t>Data Sources, SB17-272</a:t>
            </a:r>
            <a:endParaRPr/>
          </a:p>
        </p:txBody>
      </p:sp>
      <p:graphicFrame>
        <p:nvGraphicFramePr>
          <p:cNvPr id="856" name="Google Shape;856;p98"/>
          <p:cNvGraphicFramePr/>
          <p:nvPr/>
        </p:nvGraphicFramePr>
        <p:xfrm>
          <a:off x="245193" y="912510"/>
          <a:ext cx="3000000" cy="3000000"/>
        </p:xfrm>
        <a:graphic>
          <a:graphicData uri="http://schemas.openxmlformats.org/drawingml/2006/table">
            <a:tbl>
              <a:tblPr>
                <a:noFill/>
                <a:tableStyleId>{657297CA-F444-45A7-A8D7-8C5D7AC681E0}</a:tableStyleId>
              </a:tblPr>
              <a:tblGrid>
                <a:gridCol w="7476400">
                  <a:extLst>
                    <a:ext uri="{9D8B030D-6E8A-4147-A177-3AD203B41FA5}">
                      <a16:colId xmlns:a16="http://schemas.microsoft.com/office/drawing/2014/main" val="20000"/>
                    </a:ext>
                  </a:extLst>
                </a:gridCol>
              </a:tblGrid>
              <a:tr h="3400275">
                <a:tc>
                  <a:txBody>
                    <a:bodyPr/>
                    <a:lstStyle/>
                    <a:p>
                      <a:pPr marL="0" marR="0" lvl="0" indent="0" algn="l" rtl="0">
                        <a:lnSpc>
                          <a:spcPct val="100000"/>
                        </a:lnSpc>
                        <a:spcBef>
                          <a:spcPts val="0"/>
                        </a:spcBef>
                        <a:spcAft>
                          <a:spcPts val="0"/>
                        </a:spcAft>
                        <a:buNone/>
                      </a:pPr>
                      <a:r>
                        <a:rPr lang="en" sz="1400" u="none" strike="noStrike" cap="none"/>
                        <a:t>For the ELA and Math higher achievement measure, we would obtain examination scores from the Graduation Guidelines data collection: </a:t>
                      </a:r>
                      <a:endParaRPr sz="1100"/>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r>
                        <a:rPr lang="en" sz="1500" u="none" strike="noStrike" cap="none"/>
                        <a:t> </a:t>
                      </a:r>
                      <a:endParaRPr sz="1100"/>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None/>
                      </a:pPr>
                      <a:endParaRPr sz="1500" u="none" strike="noStrike" cap="none"/>
                    </a:p>
                  </a:txBody>
                  <a:tcPr marL="8250" marR="8250" marT="6200" marB="0" anchor="b">
                    <a:solidFill>
                      <a:schemeClr val="lt1"/>
                    </a:solidFill>
                  </a:tcPr>
                </a:tc>
                <a:extLst>
                  <a:ext uri="{0D108BD9-81ED-4DB2-BD59-A6C34878D82A}">
                    <a16:rowId xmlns:a16="http://schemas.microsoft.com/office/drawing/2014/main" val="10000"/>
                  </a:ext>
                </a:extLst>
              </a:tr>
              <a:tr h="206225">
                <a:tc>
                  <a:txBody>
                    <a:bodyPr/>
                    <a:lstStyle/>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Arial"/>
                        <a:ea typeface="Arial"/>
                        <a:cs typeface="Arial"/>
                        <a:sym typeface="Arial"/>
                      </a:endParaRPr>
                    </a:p>
                  </a:txBody>
                  <a:tcPr marL="8250" marR="8250" marT="6200" marB="0" anchor="b">
                    <a:solidFill>
                      <a:schemeClr val="lt1"/>
                    </a:solidFill>
                  </a:tcPr>
                </a:tc>
                <a:extLst>
                  <a:ext uri="{0D108BD9-81ED-4DB2-BD59-A6C34878D82A}">
                    <a16:rowId xmlns:a16="http://schemas.microsoft.com/office/drawing/2014/main" val="10001"/>
                  </a:ext>
                </a:extLst>
              </a:tr>
              <a:tr h="200450">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8250" marR="8250" marT="6200" marB="0" anchor="b">
                    <a:solidFill>
                      <a:schemeClr val="lt1"/>
                    </a:solidFill>
                  </a:tcPr>
                </a:tc>
                <a:extLst>
                  <a:ext uri="{0D108BD9-81ED-4DB2-BD59-A6C34878D82A}">
                    <a16:rowId xmlns:a16="http://schemas.microsoft.com/office/drawing/2014/main" val="10002"/>
                  </a:ext>
                </a:extLst>
              </a:tr>
              <a:tr h="200450">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txBody>
                  <a:tcPr marL="8250" marR="8250" marT="6200" marB="0" anchor="b">
                    <a:solidFill>
                      <a:schemeClr val="lt1"/>
                    </a:solidFill>
                  </a:tcPr>
                </a:tc>
                <a:extLst>
                  <a:ext uri="{0D108BD9-81ED-4DB2-BD59-A6C34878D82A}">
                    <a16:rowId xmlns:a16="http://schemas.microsoft.com/office/drawing/2014/main" val="10003"/>
                  </a:ext>
                </a:extLst>
              </a:tr>
            </a:tbl>
          </a:graphicData>
        </a:graphic>
      </p:graphicFrame>
      <p:pic>
        <p:nvPicPr>
          <p:cNvPr id="857" name="Google Shape;857;p98" descr="Table&#10;&#10;Description automatically generated"/>
          <p:cNvPicPr preferRelativeResize="0"/>
          <p:nvPr/>
        </p:nvPicPr>
        <p:blipFill rotWithShape="1">
          <a:blip r:embed="rId3">
            <a:alphaModFix/>
          </a:blip>
          <a:srcRect/>
          <a:stretch/>
        </p:blipFill>
        <p:spPr>
          <a:xfrm>
            <a:off x="2115127" y="1389479"/>
            <a:ext cx="3581400" cy="367845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99"/>
          <p:cNvSpPr txBox="1">
            <a:spLocks noGrp="1"/>
          </p:cNvSpPr>
          <p:nvPr>
            <p:ph type="title"/>
          </p:nvPr>
        </p:nvSpPr>
        <p:spPr>
          <a:xfrm>
            <a:off x="245193" y="266700"/>
            <a:ext cx="8782200" cy="4914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
              <a:t>Higher Bar Metric Additional Details &amp; Timeline</a:t>
            </a:r>
            <a:endParaRPr/>
          </a:p>
        </p:txBody>
      </p:sp>
      <p:sp>
        <p:nvSpPr>
          <p:cNvPr id="864" name="Google Shape;864;p99"/>
          <p:cNvSpPr txBox="1"/>
          <p:nvPr/>
        </p:nvSpPr>
        <p:spPr>
          <a:xfrm>
            <a:off x="452120" y="1127760"/>
            <a:ext cx="83364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Three Graduation Guidelines options </a:t>
            </a:r>
            <a:r>
              <a:rPr lang="en" sz="2400" b="0" i="1" u="none" strike="noStrike" cap="none">
                <a:solidFill>
                  <a:srgbClr val="000000"/>
                </a:solidFill>
                <a:latin typeface="Arial"/>
                <a:ea typeface="Arial"/>
                <a:cs typeface="Arial"/>
                <a:sym typeface="Arial"/>
              </a:rPr>
              <a:t>are not </a:t>
            </a:r>
            <a:r>
              <a:rPr lang="en" sz="2400" b="0" i="0" u="none" strike="noStrike" cap="none">
                <a:solidFill>
                  <a:srgbClr val="000000"/>
                </a:solidFill>
                <a:latin typeface="Arial"/>
                <a:ea typeface="Arial"/>
                <a:cs typeface="Arial"/>
                <a:sym typeface="Arial"/>
              </a:rPr>
              <a:t>included as options for the higher achievement bar measure: </a:t>
            </a:r>
            <a:endParaRPr/>
          </a:p>
          <a:p>
            <a:pPr marL="914400" marR="0" lvl="1" indent="-457200" algn="l" rtl="0">
              <a:lnSpc>
                <a:spcPct val="100000"/>
              </a:lnSpc>
              <a:spcBef>
                <a:spcPts val="0"/>
              </a:spcBef>
              <a:spcAft>
                <a:spcPts val="0"/>
              </a:spcAft>
              <a:buClr>
                <a:srgbClr val="000000"/>
              </a:buClr>
              <a:buSzPts val="2400"/>
              <a:buFont typeface="Arial"/>
              <a:buAutoNum type="arabicParenR"/>
            </a:pPr>
            <a:r>
              <a:rPr lang="en" sz="2400" b="0" i="0" u="none" strike="noStrike" cap="none">
                <a:solidFill>
                  <a:srgbClr val="000000"/>
                </a:solidFill>
                <a:latin typeface="Arial"/>
                <a:ea typeface="Arial"/>
                <a:cs typeface="Arial"/>
                <a:sym typeface="Arial"/>
              </a:rPr>
              <a:t>District Capstones</a:t>
            </a:r>
            <a:endParaRPr/>
          </a:p>
          <a:p>
            <a:pPr marL="914400" marR="0" lvl="1" indent="-457200" algn="l" rtl="0">
              <a:lnSpc>
                <a:spcPct val="100000"/>
              </a:lnSpc>
              <a:spcBef>
                <a:spcPts val="0"/>
              </a:spcBef>
              <a:spcAft>
                <a:spcPts val="0"/>
              </a:spcAft>
              <a:buClr>
                <a:srgbClr val="000000"/>
              </a:buClr>
              <a:buSzPts val="2400"/>
              <a:buFont typeface="Arial"/>
              <a:buAutoNum type="arabicParenR"/>
            </a:pPr>
            <a:r>
              <a:rPr lang="en" sz="2400" b="0" i="0" u="none" strike="noStrike" cap="none">
                <a:solidFill>
                  <a:srgbClr val="000000"/>
                </a:solidFill>
                <a:latin typeface="Arial"/>
                <a:ea typeface="Arial"/>
                <a:cs typeface="Arial"/>
                <a:sym typeface="Arial"/>
              </a:rPr>
              <a:t>Collaboratively developed, standards-based performance assessments</a:t>
            </a:r>
            <a:endParaRPr/>
          </a:p>
          <a:p>
            <a:pPr marL="914400" marR="0" lvl="1" indent="-457200" algn="l" rtl="0">
              <a:lnSpc>
                <a:spcPct val="100000"/>
              </a:lnSpc>
              <a:spcBef>
                <a:spcPts val="0"/>
              </a:spcBef>
              <a:spcAft>
                <a:spcPts val="0"/>
              </a:spcAft>
              <a:buClr>
                <a:srgbClr val="000000"/>
              </a:buClr>
              <a:buSzPts val="2400"/>
              <a:buFont typeface="Arial"/>
              <a:buAutoNum type="arabicParenR"/>
            </a:pPr>
            <a:r>
              <a:rPr lang="en" sz="2400" b="0" i="0" u="none" strike="noStrike" cap="none">
                <a:solidFill>
                  <a:srgbClr val="000000"/>
                </a:solidFill>
                <a:latin typeface="Arial"/>
                <a:ea typeface="Arial"/>
                <a:cs typeface="Arial"/>
                <a:sym typeface="Arial"/>
              </a:rPr>
              <a:t>Industry Certificates</a:t>
            </a:r>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Graduation Guidelines Timeline</a:t>
            </a:r>
            <a:endParaRPr/>
          </a:p>
          <a:p>
            <a:pPr marL="800100" marR="0" lvl="1" indent="-3429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The Graduation Guidelines policy will be fully implemented across the state beginning with the Class of 2022. </a:t>
            </a:r>
            <a:endParaRPr/>
          </a:p>
          <a:p>
            <a:pPr marL="800100" marR="0" lvl="1" indent="-3429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The first complete Graduation Guidelines dataset will be available in January 2023.</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00"/>
          <p:cNvSpPr txBox="1">
            <a:spLocks noGrp="1"/>
          </p:cNvSpPr>
          <p:nvPr>
            <p:ph type="title"/>
          </p:nvPr>
        </p:nvSpPr>
        <p:spPr>
          <a:xfrm>
            <a:off x="245193" y="289560"/>
            <a:ext cx="6081900" cy="468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
              <a:t>CDE Direct Data Sources</a:t>
            </a:r>
            <a:endParaRPr/>
          </a:p>
        </p:txBody>
      </p:sp>
      <p:sp>
        <p:nvSpPr>
          <p:cNvPr id="870" name="Google Shape;870;p100"/>
          <p:cNvSpPr txBox="1">
            <a:spLocks noGrp="1"/>
          </p:cNvSpPr>
          <p:nvPr>
            <p:ph type="body" idx="1"/>
          </p:nvPr>
        </p:nvSpPr>
        <p:spPr>
          <a:xfrm>
            <a:off x="628650" y="1097280"/>
            <a:ext cx="7886700" cy="3787200"/>
          </a:xfrm>
          <a:prstGeom prst="rect">
            <a:avLst/>
          </a:prstGeom>
          <a:noFill/>
          <a:ln>
            <a:noFill/>
          </a:ln>
        </p:spPr>
        <p:txBody>
          <a:bodyPr spcFirstLastPara="1" wrap="square" lIns="0" tIns="0" rIns="0" bIns="45700" anchor="t" anchorCtr="0">
            <a:normAutofit fontScale="92500" lnSpcReduction="20000"/>
          </a:bodyPr>
          <a:lstStyle/>
          <a:p>
            <a:pPr marL="457200" lvl="0" indent="-369570" algn="l" rtl="0">
              <a:lnSpc>
                <a:spcPct val="90000"/>
              </a:lnSpc>
              <a:spcBef>
                <a:spcPts val="1000"/>
              </a:spcBef>
              <a:spcAft>
                <a:spcPts val="0"/>
              </a:spcAft>
              <a:buClr>
                <a:schemeClr val="dk1"/>
              </a:buClr>
              <a:buSzPct val="133333"/>
              <a:buChar char="•"/>
            </a:pPr>
            <a:r>
              <a:rPr lang="en"/>
              <a:t>AP exam data </a:t>
            </a:r>
            <a:endParaRPr/>
          </a:p>
          <a:p>
            <a:pPr marL="914400" lvl="1" indent="-346075" algn="l" rtl="0">
              <a:lnSpc>
                <a:spcPct val="90000"/>
              </a:lnSpc>
              <a:spcBef>
                <a:spcPts val="500"/>
              </a:spcBef>
              <a:spcAft>
                <a:spcPts val="0"/>
              </a:spcAft>
              <a:buSzPct val="133333"/>
              <a:buChar char="•"/>
            </a:pPr>
            <a:r>
              <a:rPr lang="en"/>
              <a:t>Provided annually by College Board</a:t>
            </a:r>
            <a:endParaRPr/>
          </a:p>
          <a:p>
            <a:pPr marL="914400" lvl="1" indent="-346075" algn="l" rtl="0">
              <a:lnSpc>
                <a:spcPct val="90000"/>
              </a:lnSpc>
              <a:spcBef>
                <a:spcPts val="500"/>
              </a:spcBef>
              <a:spcAft>
                <a:spcPts val="0"/>
              </a:spcAft>
              <a:buSzPct val="133333"/>
              <a:buChar char="•"/>
            </a:pPr>
            <a:r>
              <a:rPr lang="en"/>
              <a:t>Years available- 2017, 2018, 2019, 2021, and 2022</a:t>
            </a:r>
            <a:endParaRPr/>
          </a:p>
          <a:p>
            <a:pPr marL="914400" lvl="1" indent="-346075" algn="l" rtl="0">
              <a:lnSpc>
                <a:spcPct val="90000"/>
              </a:lnSpc>
              <a:spcBef>
                <a:spcPts val="500"/>
              </a:spcBef>
              <a:spcAft>
                <a:spcPts val="0"/>
              </a:spcAft>
              <a:buSzPct val="133333"/>
              <a:buChar char="•"/>
            </a:pPr>
            <a:r>
              <a:rPr lang="en"/>
              <a:t>38 distinct exam titles</a:t>
            </a:r>
            <a:endParaRPr/>
          </a:p>
          <a:p>
            <a:pPr marL="457200" lvl="0" indent="-369570" algn="l" rtl="0">
              <a:lnSpc>
                <a:spcPct val="90000"/>
              </a:lnSpc>
              <a:spcBef>
                <a:spcPts val="1000"/>
              </a:spcBef>
              <a:spcAft>
                <a:spcPts val="0"/>
              </a:spcAft>
              <a:buClr>
                <a:schemeClr val="dk1"/>
              </a:buClr>
              <a:buSzPct val="133333"/>
              <a:buChar char="•"/>
            </a:pPr>
            <a:r>
              <a:rPr lang="en"/>
              <a:t>IB exam data </a:t>
            </a:r>
            <a:endParaRPr/>
          </a:p>
          <a:p>
            <a:pPr marL="914400" lvl="1" indent="-346075" algn="l" rtl="0">
              <a:lnSpc>
                <a:spcPct val="90000"/>
              </a:lnSpc>
              <a:spcBef>
                <a:spcPts val="500"/>
              </a:spcBef>
              <a:spcAft>
                <a:spcPts val="0"/>
              </a:spcAft>
              <a:buSzPct val="133333"/>
              <a:buChar char="•"/>
            </a:pPr>
            <a:r>
              <a:rPr lang="en"/>
              <a:t>Provided annually by the International Baccalaureate Organization</a:t>
            </a:r>
            <a:endParaRPr/>
          </a:p>
          <a:p>
            <a:pPr marL="914400" lvl="1" indent="-346075" algn="l" rtl="0">
              <a:lnSpc>
                <a:spcPct val="90000"/>
              </a:lnSpc>
              <a:spcBef>
                <a:spcPts val="500"/>
              </a:spcBef>
              <a:spcAft>
                <a:spcPts val="0"/>
              </a:spcAft>
              <a:buSzPct val="133333"/>
              <a:buChar char="•"/>
            </a:pPr>
            <a:r>
              <a:rPr lang="en"/>
              <a:t>Years available-  2018, 2019, 2020*, 2021, and 2022</a:t>
            </a:r>
            <a:endParaRPr/>
          </a:p>
          <a:p>
            <a:pPr marL="914400" lvl="1" indent="-346075" algn="l" rtl="0">
              <a:lnSpc>
                <a:spcPct val="90000"/>
              </a:lnSpc>
              <a:spcBef>
                <a:spcPts val="500"/>
              </a:spcBef>
              <a:spcAft>
                <a:spcPts val="0"/>
              </a:spcAft>
              <a:buSzPct val="133333"/>
              <a:buChar char="•"/>
            </a:pPr>
            <a:r>
              <a:rPr lang="en"/>
              <a:t>51 distinct exam/course titles</a:t>
            </a:r>
            <a:endParaRPr/>
          </a:p>
          <a:p>
            <a:pPr marL="457200" lvl="0" indent="-369570" algn="l" rtl="0">
              <a:lnSpc>
                <a:spcPct val="90000"/>
              </a:lnSpc>
              <a:spcBef>
                <a:spcPts val="1000"/>
              </a:spcBef>
              <a:spcAft>
                <a:spcPts val="0"/>
              </a:spcAft>
              <a:buClr>
                <a:schemeClr val="dk1"/>
              </a:buClr>
              <a:buSzPct val="133333"/>
              <a:buChar char="•"/>
            </a:pPr>
            <a:r>
              <a:rPr lang="en"/>
              <a:t>Concurrent Enrollment data </a:t>
            </a:r>
            <a:endParaRPr/>
          </a:p>
          <a:p>
            <a:pPr marL="914400" lvl="1" indent="-346075" algn="l" rtl="0">
              <a:lnSpc>
                <a:spcPct val="90000"/>
              </a:lnSpc>
              <a:spcBef>
                <a:spcPts val="500"/>
              </a:spcBef>
              <a:spcAft>
                <a:spcPts val="0"/>
              </a:spcAft>
              <a:buSzPct val="133333"/>
              <a:buChar char="•"/>
            </a:pPr>
            <a:r>
              <a:rPr lang="en"/>
              <a:t>Provided annually by the Colorado Department of Higher Education, representing 32 universities, colleges and technical colleges</a:t>
            </a:r>
            <a:endParaRPr/>
          </a:p>
          <a:p>
            <a:pPr marL="914400" lvl="1" indent="-346075" algn="l" rtl="0">
              <a:lnSpc>
                <a:spcPct val="90000"/>
              </a:lnSpc>
              <a:spcBef>
                <a:spcPts val="500"/>
              </a:spcBef>
              <a:spcAft>
                <a:spcPts val="0"/>
              </a:spcAft>
              <a:buSzPct val="133333"/>
              <a:buChar char="•"/>
            </a:pPr>
            <a:r>
              <a:rPr lang="en"/>
              <a:t>Years available- 2018, 2019, 2020, 2021, and 2022 </a:t>
            </a:r>
            <a:endParaRPr/>
          </a:p>
          <a:p>
            <a:pPr marL="914400" lvl="1" indent="-346075" algn="l" rtl="0">
              <a:lnSpc>
                <a:spcPct val="90000"/>
              </a:lnSpc>
              <a:spcBef>
                <a:spcPts val="500"/>
              </a:spcBef>
              <a:spcAft>
                <a:spcPts val="0"/>
              </a:spcAft>
              <a:buSzPct val="133333"/>
              <a:buChar char="•"/>
            </a:pPr>
            <a:r>
              <a:rPr lang="en"/>
              <a:t>534 distinct course titles (no common coding practices between institutions)</a:t>
            </a:r>
            <a:endParaRPr/>
          </a:p>
          <a:p>
            <a:pPr marL="914400" lvl="1" indent="-228600" algn="l" rtl="0">
              <a:lnSpc>
                <a:spcPct val="90000"/>
              </a:lnSpc>
              <a:spcBef>
                <a:spcPts val="500"/>
              </a:spcBef>
              <a:spcAft>
                <a:spcPts val="0"/>
              </a:spcAft>
              <a:buSzPct val="133333"/>
              <a:buNone/>
            </a:pPr>
            <a:endParaRPr/>
          </a:p>
        </p:txBody>
      </p:sp>
      <p:sp>
        <p:nvSpPr>
          <p:cNvPr id="871" name="Google Shape;871;p100"/>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01"/>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for Identifying ELA and Math AP Exams</a:t>
            </a:r>
            <a:endParaRPr/>
          </a:p>
        </p:txBody>
      </p:sp>
      <p:sp>
        <p:nvSpPr>
          <p:cNvPr id="877" name="Google Shape;877;p101"/>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59</a:t>
            </a:fld>
            <a:endParaRPr/>
          </a:p>
        </p:txBody>
      </p:sp>
      <p:graphicFrame>
        <p:nvGraphicFramePr>
          <p:cNvPr id="878" name="Google Shape;878;p101"/>
          <p:cNvGraphicFramePr/>
          <p:nvPr/>
        </p:nvGraphicFramePr>
        <p:xfrm>
          <a:off x="245192" y="1074420"/>
          <a:ext cx="3000000" cy="3000000"/>
        </p:xfrm>
        <a:graphic>
          <a:graphicData uri="http://schemas.openxmlformats.org/drawingml/2006/table">
            <a:tbl>
              <a:tblPr>
                <a:noFill/>
                <a:tableStyleId>{570A82DB-840C-4848-90DC-E207AF648C8A}</a:tableStyleId>
              </a:tblPr>
              <a:tblGrid>
                <a:gridCol w="3113550">
                  <a:extLst>
                    <a:ext uri="{9D8B030D-6E8A-4147-A177-3AD203B41FA5}">
                      <a16:colId xmlns:a16="http://schemas.microsoft.com/office/drawing/2014/main" val="20000"/>
                    </a:ext>
                  </a:extLst>
                </a:gridCol>
                <a:gridCol w="2695800">
                  <a:extLst>
                    <a:ext uri="{9D8B030D-6E8A-4147-A177-3AD203B41FA5}">
                      <a16:colId xmlns:a16="http://schemas.microsoft.com/office/drawing/2014/main" val="20001"/>
                    </a:ext>
                  </a:extLst>
                </a:gridCol>
                <a:gridCol w="2876100">
                  <a:extLst>
                    <a:ext uri="{9D8B030D-6E8A-4147-A177-3AD203B41FA5}">
                      <a16:colId xmlns:a16="http://schemas.microsoft.com/office/drawing/2014/main" val="20002"/>
                    </a:ext>
                  </a:extLst>
                </a:gridCol>
              </a:tblGrid>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AP Capstone Research</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Environmental Science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Physics C: Electricity and Magnetism</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AP Capstone Seminar</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European 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Physics C: Mechanics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Art 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French Language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Psychology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Biology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German Language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Language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Calculus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Human Geography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Literature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Calculus BC</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Italian Language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Statistics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extLst>
                  <a:ext uri="{0D108BD9-81ED-4DB2-BD59-A6C34878D82A}">
                    <a16:rowId xmlns:a16="http://schemas.microsoft.com/office/drawing/2014/main" val="10005"/>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Chemistry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Japanese Language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Studio Art: 2-D Design Portfolio</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Chinese Language and Culture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Latin</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Studio Art: 3-D Design Portfolio</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Comparative Government and Politics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Macroeconomics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Studio Art: Drawing Portfolio</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0600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Computer Science A</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Microeconomics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United States Government and Politics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Computer Science Principles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Music Theory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United States 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English Language and Composition</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Physics 1</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World 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350">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English Literature and Composition</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Physics 2</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500" b="0" i="0" u="none" strike="noStrike" cap="none">
                          <a:solidFill>
                            <a:srgbClr val="000000"/>
                          </a:solidFill>
                          <a:latin typeface="Calibri"/>
                          <a:ea typeface="Calibri"/>
                          <a:cs typeface="Calibri"/>
                          <a:sym typeface="Calibri"/>
                        </a:rPr>
                        <a:t> </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a:t>Overarching Accountability Timeline</a:t>
            </a:r>
            <a:endParaRPr/>
          </a:p>
        </p:txBody>
      </p:sp>
      <p:sp>
        <p:nvSpPr>
          <p:cNvPr id="371" name="Google Shape;371;p48"/>
          <p:cNvSpPr txBox="1">
            <a:spLocks noGrp="1"/>
          </p:cNvSpPr>
          <p:nvPr>
            <p:ph type="sldNum" idx="12"/>
          </p:nvPr>
        </p:nvSpPr>
        <p:spPr>
          <a:xfrm>
            <a:off x="132030" y="4794472"/>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
        <p:nvSpPr>
          <p:cNvPr id="372" name="Google Shape;372;p48"/>
          <p:cNvSpPr/>
          <p:nvPr/>
        </p:nvSpPr>
        <p:spPr>
          <a:xfrm>
            <a:off x="3606802" y="1143105"/>
            <a:ext cx="2102400" cy="2921400"/>
          </a:xfrm>
          <a:prstGeom prst="downArrow">
            <a:avLst>
              <a:gd name="adj1" fmla="val 50000"/>
              <a:gd name="adj2" fmla="val 50000"/>
            </a:avLst>
          </a:prstGeom>
          <a:solidFill>
            <a:srgbClr val="077682"/>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48"/>
          <p:cNvSpPr/>
          <p:nvPr/>
        </p:nvSpPr>
        <p:spPr>
          <a:xfrm>
            <a:off x="6139542" y="1371600"/>
            <a:ext cx="1842300" cy="459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rgbClr val="453E7D"/>
                </a:solidFill>
                <a:latin typeface="Arial"/>
                <a:ea typeface="Arial"/>
                <a:cs typeface="Arial"/>
                <a:sym typeface="Arial"/>
              </a:rPr>
              <a:t>1241 Task Force Begins*</a:t>
            </a:r>
            <a:endParaRPr sz="1400" b="0" i="0" u="none" strike="noStrike" cap="none">
              <a:solidFill>
                <a:srgbClr val="000000"/>
              </a:solidFill>
              <a:latin typeface="Arial"/>
              <a:ea typeface="Arial"/>
              <a:cs typeface="Arial"/>
              <a:sym typeface="Arial"/>
            </a:endParaRPr>
          </a:p>
        </p:txBody>
      </p:sp>
      <p:sp>
        <p:nvSpPr>
          <p:cNvPr id="374" name="Google Shape;374;p48"/>
          <p:cNvSpPr txBox="1"/>
          <p:nvPr/>
        </p:nvSpPr>
        <p:spPr>
          <a:xfrm>
            <a:off x="4140200" y="1484701"/>
            <a:ext cx="101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Fall 2023</a:t>
            </a:r>
            <a:endParaRPr sz="1400" b="0" i="0" u="none" strike="noStrike" cap="none">
              <a:solidFill>
                <a:srgbClr val="000000"/>
              </a:solidFill>
              <a:latin typeface="Arial"/>
              <a:ea typeface="Arial"/>
              <a:cs typeface="Arial"/>
              <a:sym typeface="Arial"/>
            </a:endParaRPr>
          </a:p>
        </p:txBody>
      </p:sp>
      <p:sp>
        <p:nvSpPr>
          <p:cNvPr id="375" name="Google Shape;375;p48"/>
          <p:cNvSpPr txBox="1"/>
          <p:nvPr/>
        </p:nvSpPr>
        <p:spPr>
          <a:xfrm>
            <a:off x="4140200" y="1937930"/>
            <a:ext cx="1010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Winter 2024</a:t>
            </a:r>
            <a:endParaRPr sz="1400" b="0" i="0" u="none" strike="noStrike" cap="none">
              <a:solidFill>
                <a:srgbClr val="000000"/>
              </a:solidFill>
              <a:latin typeface="Arial"/>
              <a:ea typeface="Arial"/>
              <a:cs typeface="Arial"/>
              <a:sym typeface="Arial"/>
            </a:endParaRPr>
          </a:p>
        </p:txBody>
      </p:sp>
      <p:sp>
        <p:nvSpPr>
          <p:cNvPr id="376" name="Google Shape;376;p48"/>
          <p:cNvSpPr/>
          <p:nvPr/>
        </p:nvSpPr>
        <p:spPr>
          <a:xfrm>
            <a:off x="1328057" y="1378709"/>
            <a:ext cx="1842300" cy="459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rgbClr val="055861"/>
                </a:solidFill>
                <a:latin typeface="Arial"/>
                <a:ea typeface="Arial"/>
                <a:cs typeface="Arial"/>
                <a:sym typeface="Arial"/>
              </a:rPr>
              <a:t>2023 Frameworks Released</a:t>
            </a:r>
            <a:endParaRPr sz="1400" b="0" i="0" u="none" strike="noStrike" cap="none">
              <a:solidFill>
                <a:srgbClr val="000000"/>
              </a:solidFill>
              <a:latin typeface="Arial"/>
              <a:ea typeface="Arial"/>
              <a:cs typeface="Arial"/>
              <a:sym typeface="Arial"/>
            </a:endParaRPr>
          </a:p>
        </p:txBody>
      </p:sp>
      <p:sp>
        <p:nvSpPr>
          <p:cNvPr id="377" name="Google Shape;377;p48"/>
          <p:cNvSpPr/>
          <p:nvPr/>
        </p:nvSpPr>
        <p:spPr>
          <a:xfrm>
            <a:off x="1328057" y="1944014"/>
            <a:ext cx="1842300" cy="459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rgbClr val="055861"/>
                </a:solidFill>
                <a:latin typeface="Arial"/>
                <a:ea typeface="Arial"/>
                <a:cs typeface="Arial"/>
                <a:sym typeface="Arial"/>
              </a:rPr>
              <a:t>2023 Supplemental Framework Report</a:t>
            </a:r>
            <a:endParaRPr sz="1400" b="0" i="0" u="none" strike="noStrike" cap="none">
              <a:solidFill>
                <a:srgbClr val="000000"/>
              </a:solidFill>
              <a:latin typeface="Arial"/>
              <a:ea typeface="Arial"/>
              <a:cs typeface="Arial"/>
              <a:sym typeface="Arial"/>
            </a:endParaRPr>
          </a:p>
        </p:txBody>
      </p:sp>
      <p:sp>
        <p:nvSpPr>
          <p:cNvPr id="378" name="Google Shape;378;p48"/>
          <p:cNvSpPr/>
          <p:nvPr/>
        </p:nvSpPr>
        <p:spPr>
          <a:xfrm>
            <a:off x="6139542" y="2350457"/>
            <a:ext cx="1842300" cy="459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rgbClr val="453E7D"/>
                </a:solidFill>
                <a:latin typeface="Arial"/>
                <a:ea typeface="Arial"/>
                <a:cs typeface="Arial"/>
                <a:sym typeface="Arial"/>
              </a:rPr>
              <a:t>Interim Report Due</a:t>
            </a:r>
            <a:endParaRPr sz="1400" b="0" i="0" u="none" strike="noStrike" cap="none">
              <a:solidFill>
                <a:srgbClr val="000000"/>
              </a:solidFill>
              <a:latin typeface="Arial"/>
              <a:ea typeface="Arial"/>
              <a:cs typeface="Arial"/>
              <a:sym typeface="Arial"/>
            </a:endParaRPr>
          </a:p>
        </p:txBody>
      </p:sp>
      <p:sp>
        <p:nvSpPr>
          <p:cNvPr id="379" name="Google Shape;379;p48"/>
          <p:cNvSpPr txBox="1"/>
          <p:nvPr/>
        </p:nvSpPr>
        <p:spPr>
          <a:xfrm>
            <a:off x="4140200" y="3036564"/>
            <a:ext cx="1010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Fall 2024</a:t>
            </a:r>
            <a:endParaRPr sz="1400" b="0" i="0" u="none" strike="noStrike" cap="none">
              <a:solidFill>
                <a:srgbClr val="000000"/>
              </a:solidFill>
              <a:latin typeface="Arial"/>
              <a:ea typeface="Arial"/>
              <a:cs typeface="Arial"/>
              <a:sym typeface="Arial"/>
            </a:endParaRPr>
          </a:p>
        </p:txBody>
      </p:sp>
      <p:sp>
        <p:nvSpPr>
          <p:cNvPr id="380" name="Google Shape;380;p48"/>
          <p:cNvSpPr/>
          <p:nvPr/>
        </p:nvSpPr>
        <p:spPr>
          <a:xfrm>
            <a:off x="1328050" y="2909800"/>
            <a:ext cx="1842300" cy="6201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b="0" i="0" u="none" strike="noStrike" cap="none">
                <a:solidFill>
                  <a:srgbClr val="055861"/>
                </a:solidFill>
                <a:latin typeface="Arial"/>
                <a:ea typeface="Arial"/>
                <a:cs typeface="Arial"/>
                <a:sym typeface="Arial"/>
              </a:rPr>
              <a:t>2024 Framework with New Measures for Points</a:t>
            </a:r>
            <a:endParaRPr b="0" i="0" u="none" strike="noStrike" cap="none">
              <a:solidFill>
                <a:srgbClr val="000000"/>
              </a:solidFill>
              <a:latin typeface="Arial"/>
              <a:ea typeface="Arial"/>
              <a:cs typeface="Arial"/>
              <a:sym typeface="Arial"/>
            </a:endParaRPr>
          </a:p>
        </p:txBody>
      </p:sp>
      <p:sp>
        <p:nvSpPr>
          <p:cNvPr id="381" name="Google Shape;381;p48"/>
          <p:cNvSpPr/>
          <p:nvPr/>
        </p:nvSpPr>
        <p:spPr>
          <a:xfrm>
            <a:off x="6139542" y="2911461"/>
            <a:ext cx="1842300" cy="4593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rgbClr val="453E7D"/>
                </a:solidFill>
                <a:latin typeface="Arial"/>
                <a:ea typeface="Arial"/>
                <a:cs typeface="Arial"/>
                <a:sym typeface="Arial"/>
              </a:rPr>
              <a:t>Final Report Due</a:t>
            </a:r>
            <a:endParaRPr sz="1400" b="0" i="0" u="none" strike="noStrike" cap="none">
              <a:solidFill>
                <a:srgbClr val="000000"/>
              </a:solidFill>
              <a:latin typeface="Arial"/>
              <a:ea typeface="Arial"/>
              <a:cs typeface="Arial"/>
              <a:sym typeface="Arial"/>
            </a:endParaRPr>
          </a:p>
        </p:txBody>
      </p:sp>
      <p:sp>
        <p:nvSpPr>
          <p:cNvPr id="382" name="Google Shape;382;p48"/>
          <p:cNvSpPr txBox="1"/>
          <p:nvPr/>
        </p:nvSpPr>
        <p:spPr>
          <a:xfrm>
            <a:off x="6451599" y="3529984"/>
            <a:ext cx="1842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Per </a:t>
            </a:r>
            <a:r>
              <a:rPr lang="en"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400" b="0" i="0" u="none" strike="noStrike" cap="none">
              <a:solidFill>
                <a:srgbClr val="000000"/>
              </a:solidFill>
              <a:latin typeface="Arial"/>
              <a:ea typeface="Arial"/>
              <a:cs typeface="Arial"/>
              <a:sym typeface="Arial"/>
            </a:endParaRPr>
          </a:p>
        </p:txBody>
      </p:sp>
      <p:sp>
        <p:nvSpPr>
          <p:cNvPr id="383" name="Google Shape;383;p48"/>
          <p:cNvSpPr txBox="1"/>
          <p:nvPr/>
        </p:nvSpPr>
        <p:spPr>
          <a:xfrm>
            <a:off x="4140200" y="2418657"/>
            <a:ext cx="1010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Spring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02"/>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for Identifying ELA and Math for IB Exams</a:t>
            </a:r>
            <a:endParaRPr/>
          </a:p>
        </p:txBody>
      </p:sp>
      <p:sp>
        <p:nvSpPr>
          <p:cNvPr id="884" name="Google Shape;884;p102"/>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60</a:t>
            </a:fld>
            <a:endParaRPr/>
          </a:p>
        </p:txBody>
      </p:sp>
      <p:graphicFrame>
        <p:nvGraphicFramePr>
          <p:cNvPr id="885" name="Google Shape;885;p102"/>
          <p:cNvGraphicFramePr/>
          <p:nvPr/>
        </p:nvGraphicFramePr>
        <p:xfrm>
          <a:off x="619760" y="1028700"/>
          <a:ext cx="3000000" cy="3000000"/>
        </p:xfrm>
        <a:graphic>
          <a:graphicData uri="http://schemas.openxmlformats.org/drawingml/2006/table">
            <a:tbl>
              <a:tblPr>
                <a:noFill/>
                <a:tableStyleId>{570A82DB-840C-4848-90DC-E207AF648C8A}</a:tableStyleId>
              </a:tblPr>
              <a:tblGrid>
                <a:gridCol w="2360675">
                  <a:extLst>
                    <a:ext uri="{9D8B030D-6E8A-4147-A177-3AD203B41FA5}">
                      <a16:colId xmlns:a16="http://schemas.microsoft.com/office/drawing/2014/main" val="20000"/>
                    </a:ext>
                  </a:extLst>
                </a:gridCol>
                <a:gridCol w="2314700">
                  <a:extLst>
                    <a:ext uri="{9D8B030D-6E8A-4147-A177-3AD203B41FA5}">
                      <a16:colId xmlns:a16="http://schemas.microsoft.com/office/drawing/2014/main" val="20001"/>
                    </a:ext>
                  </a:extLst>
                </a:gridCol>
                <a:gridCol w="2314700">
                  <a:extLst>
                    <a:ext uri="{9D8B030D-6E8A-4147-A177-3AD203B41FA5}">
                      <a16:colId xmlns:a16="http://schemas.microsoft.com/office/drawing/2014/main" val="20002"/>
                    </a:ext>
                  </a:extLst>
                </a:gridCol>
              </a:tblGrid>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ART 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FURTH. MATHS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PHILOSOPHY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BIOLOGY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GEOGRAPHY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PHYSICS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BUS MAN</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GERMAN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PSYCHOLOGY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CHEMISTRY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GERMAN 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REF PROJECT</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CHINESE 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GLOB. POL</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RUSSIAN A</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CLASS.GREEK</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HISTORY</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SOC.CUL.ANTH.</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COMPUTER SC.</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ITALIAN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A</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DANCE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ITGS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A LAL</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DESIGN TECH.</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JAPANESE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A LIT</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ECONOMICS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LATIN</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ENGLISH A</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LIT AND PERF</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SPANISH 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ENGLISH A LAL</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MANDARIN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SPORTS EX SCI</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ENGLISH A LIT</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MATH ANALYSIS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THEATRE</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ENV. AND SOC.</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MATH APPS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THEORY KNOWL.</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FILM</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MATH.STUDIES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VISUAL ARTS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FRENCH AB.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MATHEMATICS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CBAD"/>
                    </a:solidFill>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WLD. STUDIES</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30825">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FRENCH B</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MUSIC</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100" b="0" i="0" u="none" strike="noStrike" cap="none">
                          <a:solidFill>
                            <a:srgbClr val="000000"/>
                          </a:solidFill>
                          <a:latin typeface="Arial"/>
                          <a:ea typeface="Arial"/>
                          <a:cs typeface="Arial"/>
                          <a:sym typeface="Arial"/>
                        </a:rPr>
                        <a:t>WORLD RELIG.</a:t>
                      </a:r>
                      <a:endParaRPr sz="1100"/>
                    </a:p>
                  </a:txBody>
                  <a:tcPr marL="7625" marR="7625" marT="57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03"/>
          <p:cNvSpPr txBox="1">
            <a:spLocks noGrp="1"/>
          </p:cNvSpPr>
          <p:nvPr>
            <p:ph type="title"/>
          </p:nvPr>
        </p:nvSpPr>
        <p:spPr>
          <a:xfrm>
            <a:off x="245193" y="190885"/>
            <a:ext cx="7191900" cy="567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TAP Recommendation for Identifying ELA and Math for Concurrent Enrollment Courses</a:t>
            </a:r>
            <a:endParaRPr/>
          </a:p>
        </p:txBody>
      </p:sp>
      <p:sp>
        <p:nvSpPr>
          <p:cNvPr id="891" name="Google Shape;891;p103"/>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61</a:t>
            </a:fld>
            <a:endParaRPr/>
          </a:p>
        </p:txBody>
      </p:sp>
      <p:graphicFrame>
        <p:nvGraphicFramePr>
          <p:cNvPr id="892" name="Google Shape;892;p103"/>
          <p:cNvGraphicFramePr/>
          <p:nvPr/>
        </p:nvGraphicFramePr>
        <p:xfrm>
          <a:off x="163237" y="1104900"/>
          <a:ext cx="3000000" cy="3000000"/>
        </p:xfrm>
        <a:graphic>
          <a:graphicData uri="http://schemas.openxmlformats.org/drawingml/2006/table">
            <a:tbl>
              <a:tblPr>
                <a:noFill/>
                <a:tableStyleId>{570A82DB-840C-4848-90DC-E207AF648C8A}</a:tableStyleId>
              </a:tblPr>
              <a:tblGrid>
                <a:gridCol w="587825">
                  <a:extLst>
                    <a:ext uri="{9D8B030D-6E8A-4147-A177-3AD203B41FA5}">
                      <a16:colId xmlns:a16="http://schemas.microsoft.com/office/drawing/2014/main" val="20000"/>
                    </a:ext>
                  </a:extLst>
                </a:gridCol>
                <a:gridCol w="587825">
                  <a:extLst>
                    <a:ext uri="{9D8B030D-6E8A-4147-A177-3AD203B41FA5}">
                      <a16:colId xmlns:a16="http://schemas.microsoft.com/office/drawing/2014/main" val="20001"/>
                    </a:ext>
                  </a:extLst>
                </a:gridCol>
                <a:gridCol w="587825">
                  <a:extLst>
                    <a:ext uri="{9D8B030D-6E8A-4147-A177-3AD203B41FA5}">
                      <a16:colId xmlns:a16="http://schemas.microsoft.com/office/drawing/2014/main" val="20002"/>
                    </a:ext>
                  </a:extLst>
                </a:gridCol>
                <a:gridCol w="587825">
                  <a:extLst>
                    <a:ext uri="{9D8B030D-6E8A-4147-A177-3AD203B41FA5}">
                      <a16:colId xmlns:a16="http://schemas.microsoft.com/office/drawing/2014/main" val="20003"/>
                    </a:ext>
                  </a:extLst>
                </a:gridCol>
                <a:gridCol w="587825">
                  <a:extLst>
                    <a:ext uri="{9D8B030D-6E8A-4147-A177-3AD203B41FA5}">
                      <a16:colId xmlns:a16="http://schemas.microsoft.com/office/drawing/2014/main" val="20004"/>
                    </a:ext>
                  </a:extLst>
                </a:gridCol>
                <a:gridCol w="587825">
                  <a:extLst>
                    <a:ext uri="{9D8B030D-6E8A-4147-A177-3AD203B41FA5}">
                      <a16:colId xmlns:a16="http://schemas.microsoft.com/office/drawing/2014/main" val="20005"/>
                    </a:ext>
                  </a:extLst>
                </a:gridCol>
                <a:gridCol w="587825">
                  <a:extLst>
                    <a:ext uri="{9D8B030D-6E8A-4147-A177-3AD203B41FA5}">
                      <a16:colId xmlns:a16="http://schemas.microsoft.com/office/drawing/2014/main" val="20006"/>
                    </a:ext>
                  </a:extLst>
                </a:gridCol>
                <a:gridCol w="587825">
                  <a:extLst>
                    <a:ext uri="{9D8B030D-6E8A-4147-A177-3AD203B41FA5}">
                      <a16:colId xmlns:a16="http://schemas.microsoft.com/office/drawing/2014/main" val="20007"/>
                    </a:ext>
                  </a:extLst>
                </a:gridCol>
                <a:gridCol w="587825">
                  <a:extLst>
                    <a:ext uri="{9D8B030D-6E8A-4147-A177-3AD203B41FA5}">
                      <a16:colId xmlns:a16="http://schemas.microsoft.com/office/drawing/2014/main" val="20008"/>
                    </a:ext>
                  </a:extLst>
                </a:gridCol>
                <a:gridCol w="587825">
                  <a:extLst>
                    <a:ext uri="{9D8B030D-6E8A-4147-A177-3AD203B41FA5}">
                      <a16:colId xmlns:a16="http://schemas.microsoft.com/office/drawing/2014/main" val="20009"/>
                    </a:ext>
                  </a:extLst>
                </a:gridCol>
                <a:gridCol w="587825">
                  <a:extLst>
                    <a:ext uri="{9D8B030D-6E8A-4147-A177-3AD203B41FA5}">
                      <a16:colId xmlns:a16="http://schemas.microsoft.com/office/drawing/2014/main" val="20010"/>
                    </a:ext>
                  </a:extLst>
                </a:gridCol>
                <a:gridCol w="587825">
                  <a:extLst>
                    <a:ext uri="{9D8B030D-6E8A-4147-A177-3AD203B41FA5}">
                      <a16:colId xmlns:a16="http://schemas.microsoft.com/office/drawing/2014/main" val="20011"/>
                    </a:ext>
                  </a:extLst>
                </a:gridCol>
                <a:gridCol w="587825">
                  <a:extLst>
                    <a:ext uri="{9D8B030D-6E8A-4147-A177-3AD203B41FA5}">
                      <a16:colId xmlns:a16="http://schemas.microsoft.com/office/drawing/2014/main" val="20012"/>
                    </a:ext>
                  </a:extLst>
                </a:gridCol>
                <a:gridCol w="587825">
                  <a:extLst>
                    <a:ext uri="{9D8B030D-6E8A-4147-A177-3AD203B41FA5}">
                      <a16:colId xmlns:a16="http://schemas.microsoft.com/office/drawing/2014/main" val="20013"/>
                    </a:ext>
                  </a:extLst>
                </a:gridCol>
                <a:gridCol w="587825">
                  <a:extLst>
                    <a:ext uri="{9D8B030D-6E8A-4147-A177-3AD203B41FA5}">
                      <a16:colId xmlns:a16="http://schemas.microsoft.com/office/drawing/2014/main" val="20014"/>
                    </a:ext>
                  </a:extLst>
                </a:gridCol>
              </a:tblGrid>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AAA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APPM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COMP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ECE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HOS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IWKS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MTR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ODEA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0C0C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REE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SWK</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AAS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BUSA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COMR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ECO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ENTP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FSW</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HPE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JMP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MARK</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OENG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RLST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TECI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ABUS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ART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CAD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ECON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ENV</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FVM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HPPE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JOU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OHPR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PHYS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TED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ACC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ARTE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CADT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ENVS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HPR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JPN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MASS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MUSA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OHVA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PLU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RTE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THE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ACCT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ASC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COUN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EDEC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HSCI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JPNS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MUSC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OMAP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PMUS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RTV</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THEA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ACT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ASE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CAS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CPD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EDHD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EPER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GEOG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HSE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JPS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MATC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MUSP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OMAT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POL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THTR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ADE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ASI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CCR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CRIM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EDU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ESL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GEOL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JRNL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MATH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ONAT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POLS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SBM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TRI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AEC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ASL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CET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CRJ</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EDUC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ESS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HTL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KI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MCCN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NRE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ONUA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POS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SCI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TSTC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AES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CHE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CRJU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EGG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GEY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HUM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KIN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MET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NUA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OPHT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PRA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SES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TSTG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AGB</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CHEM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CRMJ</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EGT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ETH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GIS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HUMN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KINA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MGD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NUR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OSH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PRO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SKB</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UEDU</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AUT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CHI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EIC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ETST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GPS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HVA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KINE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MGDA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NURA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OUT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SOC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UNIV</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AVT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CHIN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CSC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ELCE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EXHP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GRMN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HWE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LAT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MGMT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NUT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OWEL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PSC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SOCO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US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CHS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CSCI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ELT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FILM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GWS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LATN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MGT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OACT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PSCI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SOCY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VA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AGRS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CIS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CUA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EMS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FIN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HEQ</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IHP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LEA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MKT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OASE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PBHL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PSY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SPA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VET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AGY</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BIO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CJ</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CUAR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EMTS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FINE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HGP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IMA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LIT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MKTG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OBAR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PED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PSYC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SPAN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WEL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BIOL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CJC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CWB</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FIW</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HHP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IND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MOAP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OCIS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PES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PTA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SPCH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WELD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AIM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BIOM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CLDE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DAN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FMT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HIS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INDS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MOT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OCN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PTE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SPED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WEST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0C0C0"/>
                      </a:solidFill>
                      <a:prstDash val="solid"/>
                      <a:round/>
                      <a:headEnd type="none" w="sm" len="sm"/>
                      <a:tailEnd type="none" w="sm" len="sm"/>
                    </a:lnB>
                  </a:tcPr>
                </a:tc>
                <a:extLst>
                  <a:ext uri="{0D108BD9-81ED-4DB2-BD59-A6C34878D82A}">
                    <a16:rowId xmlns:a16="http://schemas.microsoft.com/office/drawing/2014/main" val="10016"/>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AME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BTE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CNG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DEA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ENGC</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HIST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INOV</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MAMT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OCNG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PHI</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PUAD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SPN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WRTG</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extLst>
                  <a:ext uri="{0D108BD9-81ED-4DB2-BD59-A6C34878D82A}">
                    <a16:rowId xmlns:a16="http://schemas.microsoft.com/office/drawing/2014/main" val="10017"/>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ANT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BUAD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DPM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ENGL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99"/>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FRE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HLDR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IPP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MTE</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OCOS</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PHIL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PVT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0C0C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STAT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WST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70675">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ANTH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BUGB</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COMM</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EBIO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ENGR</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FREN</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HLT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ITL</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MAP</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MTH</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OCUA</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PHO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READ</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0C0C0"/>
                      </a:solidFill>
                      <a:prstDash val="solid"/>
                      <a:round/>
                      <a:headEnd type="none" w="sm" len="sm"/>
                      <a:tailEnd type="none" w="sm" len="sm"/>
                    </a:lnT>
                    <a:lnB w="9525" cap="flat" cmpd="sng">
                      <a:solidFill>
                        <a:srgbClr val="C0C0C0"/>
                      </a:solidFill>
                      <a:prstDash val="solid"/>
                      <a:round/>
                      <a:headEnd type="none" w="sm" len="sm"/>
                      <a:tailEnd type="none" w="sm" len="sm"/>
                    </a:lnB>
                    <a:solidFill>
                      <a:srgbClr val="F4B084"/>
                    </a:solidFill>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SVT</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b="0" i="0" u="none" strike="noStrike" cap="none">
                          <a:solidFill>
                            <a:srgbClr val="000000"/>
                          </a:solidFill>
                          <a:latin typeface="Arial"/>
                          <a:ea typeface="Arial"/>
                          <a:cs typeface="Arial"/>
                          <a:sym typeface="Arial"/>
                        </a:rPr>
                        <a:t>ZOO</a:t>
                      </a:r>
                      <a:endParaRPr sz="1100"/>
                    </a:p>
                  </a:txBody>
                  <a:tcPr marL="7625" marR="7625" marT="57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04"/>
          <p:cNvSpPr txBox="1">
            <a:spLocks noGrp="1"/>
          </p:cNvSpPr>
          <p:nvPr>
            <p:ph type="title"/>
          </p:nvPr>
        </p:nvSpPr>
        <p:spPr>
          <a:xfrm>
            <a:off x="245193" y="371553"/>
            <a:ext cx="8341500" cy="386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3111"/>
              <a:buFont typeface="Rockwell"/>
              <a:buNone/>
            </a:pPr>
            <a:r>
              <a:rPr lang="en"/>
              <a:t>Data Sources for Higher Bar and Non-ELA/Math Metrics </a:t>
            </a:r>
            <a:endParaRPr/>
          </a:p>
        </p:txBody>
      </p:sp>
      <p:sp>
        <p:nvSpPr>
          <p:cNvPr id="898" name="Google Shape;898;p104"/>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62</a:t>
            </a:fld>
            <a:endParaRPr/>
          </a:p>
        </p:txBody>
      </p:sp>
      <p:sp>
        <p:nvSpPr>
          <p:cNvPr id="899" name="Google Shape;899;p104"/>
          <p:cNvSpPr txBox="1"/>
          <p:nvPr/>
        </p:nvSpPr>
        <p:spPr>
          <a:xfrm>
            <a:off x="6363422" y="2149067"/>
            <a:ext cx="2223000" cy="1385400"/>
          </a:xfrm>
          <a:prstGeom prst="rect">
            <a:avLst/>
          </a:prstGeom>
          <a:noFill/>
          <a:ln w="63500" cap="flat" cmpd="thickThin">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Unique by Student ID. Includes “best-of” numerator value from all available files for Higher Bar metric and Non-ELA/Math metric</a:t>
            </a:r>
            <a:endParaRPr/>
          </a:p>
        </p:txBody>
      </p:sp>
      <p:sp>
        <p:nvSpPr>
          <p:cNvPr id="900" name="Google Shape;900;p104"/>
          <p:cNvSpPr txBox="1"/>
          <p:nvPr/>
        </p:nvSpPr>
        <p:spPr>
          <a:xfrm>
            <a:off x="620483" y="1310738"/>
            <a:ext cx="2307900" cy="523200"/>
          </a:xfrm>
          <a:prstGeom prst="rect">
            <a:avLst/>
          </a:prstGeom>
          <a:solidFill>
            <a:srgbClr val="FEE5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Advanced Placement Exams</a:t>
            </a:r>
            <a:endParaRPr/>
          </a:p>
        </p:txBody>
      </p:sp>
      <p:sp>
        <p:nvSpPr>
          <p:cNvPr id="901" name="Google Shape;901;p104"/>
          <p:cNvSpPr txBox="1"/>
          <p:nvPr/>
        </p:nvSpPr>
        <p:spPr>
          <a:xfrm>
            <a:off x="620479" y="4088655"/>
            <a:ext cx="2307900" cy="307800"/>
          </a:xfrm>
          <a:prstGeom prst="rect">
            <a:avLst/>
          </a:prstGeom>
          <a:solidFill>
            <a:srgbClr val="9CC2E5"/>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CO SAT</a:t>
            </a:r>
            <a:endParaRPr/>
          </a:p>
        </p:txBody>
      </p:sp>
      <p:sp>
        <p:nvSpPr>
          <p:cNvPr id="902" name="Google Shape;902;p104"/>
          <p:cNvSpPr txBox="1"/>
          <p:nvPr/>
        </p:nvSpPr>
        <p:spPr>
          <a:xfrm>
            <a:off x="620481" y="1986365"/>
            <a:ext cx="2307900" cy="5232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International Baccalaureate Exams</a:t>
            </a:r>
            <a:endParaRPr/>
          </a:p>
        </p:txBody>
      </p:sp>
      <p:sp>
        <p:nvSpPr>
          <p:cNvPr id="903" name="Google Shape;903;p104"/>
          <p:cNvSpPr txBox="1"/>
          <p:nvPr/>
        </p:nvSpPr>
        <p:spPr>
          <a:xfrm>
            <a:off x="620480" y="2674050"/>
            <a:ext cx="2307900" cy="523200"/>
          </a:xfrm>
          <a:prstGeom prst="rect">
            <a:avLst/>
          </a:prstGeom>
          <a:solidFill>
            <a:srgbClr val="E1EF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Concurrent Enrollment from CDHE</a:t>
            </a:r>
            <a:endParaRPr/>
          </a:p>
        </p:txBody>
      </p:sp>
      <p:sp>
        <p:nvSpPr>
          <p:cNvPr id="904" name="Google Shape;904;p104"/>
          <p:cNvSpPr txBox="1"/>
          <p:nvPr/>
        </p:nvSpPr>
        <p:spPr>
          <a:xfrm>
            <a:off x="620479" y="3375703"/>
            <a:ext cx="2307900" cy="523200"/>
          </a:xfrm>
          <a:prstGeom prst="rect">
            <a:avLst/>
          </a:prstGeom>
          <a:solidFill>
            <a:srgbClr val="E4BAF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Graduation Guidelines Collection</a:t>
            </a:r>
            <a:endParaRPr/>
          </a:p>
        </p:txBody>
      </p:sp>
      <p:cxnSp>
        <p:nvCxnSpPr>
          <p:cNvPr id="905" name="Google Shape;905;p104"/>
          <p:cNvCxnSpPr>
            <a:stCxn id="900" idx="3"/>
          </p:cNvCxnSpPr>
          <p:nvPr/>
        </p:nvCxnSpPr>
        <p:spPr>
          <a:xfrm>
            <a:off x="2928383" y="1572338"/>
            <a:ext cx="532200" cy="386700"/>
          </a:xfrm>
          <a:prstGeom prst="straightConnector1">
            <a:avLst/>
          </a:prstGeom>
          <a:noFill/>
          <a:ln w="9525" cap="flat" cmpd="sng">
            <a:solidFill>
              <a:srgbClr val="5597D3"/>
            </a:solidFill>
            <a:prstDash val="solid"/>
            <a:round/>
            <a:headEnd type="none" w="sm" len="sm"/>
            <a:tailEnd type="triangle" w="med" len="med"/>
          </a:ln>
        </p:spPr>
      </p:cxnSp>
      <p:sp>
        <p:nvSpPr>
          <p:cNvPr id="906" name="Google Shape;906;p104"/>
          <p:cNvSpPr txBox="1"/>
          <p:nvPr/>
        </p:nvSpPr>
        <p:spPr>
          <a:xfrm>
            <a:off x="3460428" y="1743125"/>
            <a:ext cx="2223000" cy="1600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Aggregated student level file. Contains 1 student record from each contributing file that provides “best-of” outcome for that data stream.</a:t>
            </a:r>
            <a:endParaRPr/>
          </a:p>
        </p:txBody>
      </p:sp>
      <p:cxnSp>
        <p:nvCxnSpPr>
          <p:cNvPr id="907" name="Google Shape;907;p104"/>
          <p:cNvCxnSpPr>
            <a:stCxn id="902" idx="3"/>
          </p:cNvCxnSpPr>
          <p:nvPr/>
        </p:nvCxnSpPr>
        <p:spPr>
          <a:xfrm rot="10800000" flipH="1">
            <a:off x="2928381" y="2147165"/>
            <a:ext cx="521400" cy="100800"/>
          </a:xfrm>
          <a:prstGeom prst="straightConnector1">
            <a:avLst/>
          </a:prstGeom>
          <a:noFill/>
          <a:ln w="9525" cap="flat" cmpd="sng">
            <a:solidFill>
              <a:srgbClr val="5597D3"/>
            </a:solidFill>
            <a:prstDash val="solid"/>
            <a:round/>
            <a:headEnd type="none" w="sm" len="sm"/>
            <a:tailEnd type="triangle" w="med" len="med"/>
          </a:ln>
        </p:spPr>
      </p:cxnSp>
      <p:cxnSp>
        <p:nvCxnSpPr>
          <p:cNvPr id="908" name="Google Shape;908;p104"/>
          <p:cNvCxnSpPr/>
          <p:nvPr/>
        </p:nvCxnSpPr>
        <p:spPr>
          <a:xfrm rot="10800000" flipH="1">
            <a:off x="2917355" y="2307392"/>
            <a:ext cx="532200" cy="654000"/>
          </a:xfrm>
          <a:prstGeom prst="straightConnector1">
            <a:avLst/>
          </a:prstGeom>
          <a:noFill/>
          <a:ln w="9525" cap="flat" cmpd="sng">
            <a:solidFill>
              <a:srgbClr val="5597D3"/>
            </a:solidFill>
            <a:prstDash val="solid"/>
            <a:round/>
            <a:headEnd type="none" w="sm" len="sm"/>
            <a:tailEnd type="triangle" w="med" len="med"/>
          </a:ln>
        </p:spPr>
      </p:cxnSp>
      <p:cxnSp>
        <p:nvCxnSpPr>
          <p:cNvPr id="909" name="Google Shape;909;p104"/>
          <p:cNvCxnSpPr/>
          <p:nvPr/>
        </p:nvCxnSpPr>
        <p:spPr>
          <a:xfrm rot="10800000" flipH="1">
            <a:off x="2928250" y="2641373"/>
            <a:ext cx="554100" cy="909600"/>
          </a:xfrm>
          <a:prstGeom prst="straightConnector1">
            <a:avLst/>
          </a:prstGeom>
          <a:noFill/>
          <a:ln w="9525" cap="flat" cmpd="sng">
            <a:solidFill>
              <a:srgbClr val="5597D3"/>
            </a:solidFill>
            <a:prstDash val="solid"/>
            <a:round/>
            <a:headEnd type="none" w="sm" len="sm"/>
            <a:tailEnd type="triangle" w="med" len="med"/>
          </a:ln>
        </p:spPr>
      </p:cxnSp>
      <p:cxnSp>
        <p:nvCxnSpPr>
          <p:cNvPr id="910" name="Google Shape;910;p104"/>
          <p:cNvCxnSpPr>
            <a:stCxn id="901" idx="3"/>
          </p:cNvCxnSpPr>
          <p:nvPr/>
        </p:nvCxnSpPr>
        <p:spPr>
          <a:xfrm rot="10800000" flipH="1">
            <a:off x="2928379" y="3055455"/>
            <a:ext cx="521400" cy="1187100"/>
          </a:xfrm>
          <a:prstGeom prst="straightConnector1">
            <a:avLst/>
          </a:prstGeom>
          <a:noFill/>
          <a:ln w="9525" cap="flat" cmpd="sng">
            <a:solidFill>
              <a:srgbClr val="5597D3"/>
            </a:solidFill>
            <a:prstDash val="solid"/>
            <a:round/>
            <a:headEnd type="none" w="sm" len="sm"/>
            <a:tailEnd type="triangle" w="med" len="med"/>
          </a:ln>
        </p:spPr>
      </p:cxnSp>
      <p:cxnSp>
        <p:nvCxnSpPr>
          <p:cNvPr id="911" name="Google Shape;911;p104"/>
          <p:cNvCxnSpPr/>
          <p:nvPr/>
        </p:nvCxnSpPr>
        <p:spPr>
          <a:xfrm>
            <a:off x="5683572" y="2483903"/>
            <a:ext cx="679800" cy="283800"/>
          </a:xfrm>
          <a:prstGeom prst="straightConnector1">
            <a:avLst/>
          </a:prstGeom>
          <a:noFill/>
          <a:ln w="9525" cap="flat" cmpd="sng">
            <a:solidFill>
              <a:srgbClr val="5597D3"/>
            </a:solidFill>
            <a:prstDash val="solid"/>
            <a:round/>
            <a:headEnd type="none" w="sm" len="sm"/>
            <a:tailEnd type="triangle" w="med" len="med"/>
          </a:ln>
        </p:spPr>
      </p:cxnSp>
      <p:sp>
        <p:nvSpPr>
          <p:cNvPr id="912" name="Google Shape;912;p104"/>
          <p:cNvSpPr txBox="1"/>
          <p:nvPr/>
        </p:nvSpPr>
        <p:spPr>
          <a:xfrm>
            <a:off x="3570508" y="3559979"/>
            <a:ext cx="1861500" cy="738900"/>
          </a:xfrm>
          <a:prstGeom prst="rect">
            <a:avLst/>
          </a:prstGeom>
          <a:solidFill>
            <a:srgbClr val="F4B08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Matriculation File to establish denominator</a:t>
            </a:r>
            <a:endParaRPr/>
          </a:p>
        </p:txBody>
      </p:sp>
      <p:cxnSp>
        <p:nvCxnSpPr>
          <p:cNvPr id="913" name="Google Shape;913;p104"/>
          <p:cNvCxnSpPr>
            <a:stCxn id="912" idx="3"/>
          </p:cNvCxnSpPr>
          <p:nvPr/>
        </p:nvCxnSpPr>
        <p:spPr>
          <a:xfrm rot="10800000" flipH="1">
            <a:off x="5432008" y="3063329"/>
            <a:ext cx="931500" cy="866100"/>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05"/>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
              <a:t>Potential PWR Weighting Scenarios</a:t>
            </a:r>
            <a:endParaRPr/>
          </a:p>
        </p:txBody>
      </p:sp>
      <p:sp>
        <p:nvSpPr>
          <p:cNvPr id="919" name="Google Shape;919;p105"/>
          <p:cNvSpPr txBox="1">
            <a:spLocks noGrp="1"/>
          </p:cNvSpPr>
          <p:nvPr>
            <p:ph type="body" idx="1"/>
          </p:nvPr>
        </p:nvSpPr>
        <p:spPr>
          <a:xfrm>
            <a:off x="628650" y="1097279"/>
            <a:ext cx="7886700" cy="726000"/>
          </a:xfrm>
          <a:prstGeom prst="rect">
            <a:avLst/>
          </a:prstGeom>
          <a:noFill/>
          <a:ln>
            <a:noFill/>
          </a:ln>
        </p:spPr>
        <p:txBody>
          <a:bodyPr spcFirstLastPara="1" wrap="square" lIns="0" tIns="0" rIns="0" bIns="45700" anchor="t" anchorCtr="0">
            <a:normAutofit lnSpcReduction="20000"/>
          </a:bodyPr>
          <a:lstStyle/>
          <a:p>
            <a:pPr marL="457200" lvl="0" indent="-393356" algn="l" rtl="0">
              <a:lnSpc>
                <a:spcPct val="90000"/>
              </a:lnSpc>
              <a:spcBef>
                <a:spcPts val="1000"/>
              </a:spcBef>
              <a:spcAft>
                <a:spcPts val="0"/>
              </a:spcAft>
              <a:buClr>
                <a:schemeClr val="dk1"/>
              </a:buClr>
              <a:buSzPts val="2595"/>
              <a:buChar char="•"/>
            </a:pPr>
            <a:r>
              <a:rPr lang="en"/>
              <a:t>Investigated 3 potential scenarios for incorporating the new PWR metrics- 1 point, 2 points, or 4 points for All Students Group and no points for disaggregated groups</a:t>
            </a:r>
            <a:endParaRPr/>
          </a:p>
        </p:txBody>
      </p:sp>
      <p:sp>
        <p:nvSpPr>
          <p:cNvPr id="920" name="Google Shape;920;p105"/>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63</a:t>
            </a:fld>
            <a:endParaRPr/>
          </a:p>
        </p:txBody>
      </p:sp>
      <p:graphicFrame>
        <p:nvGraphicFramePr>
          <p:cNvPr id="921" name="Google Shape;921;p105"/>
          <p:cNvGraphicFramePr/>
          <p:nvPr/>
        </p:nvGraphicFramePr>
        <p:xfrm>
          <a:off x="953728" y="1838017"/>
          <a:ext cx="3000000" cy="3000000"/>
        </p:xfrm>
        <a:graphic>
          <a:graphicData uri="http://schemas.openxmlformats.org/drawingml/2006/table">
            <a:tbl>
              <a:tblPr firstRow="1" bandRow="1">
                <a:noFill/>
                <a:tableStyleId>{657297CA-F444-45A7-A8D7-8C5D7AC681E0}</a:tableStyleId>
              </a:tblPr>
              <a:tblGrid>
                <a:gridCol w="2703875">
                  <a:extLst>
                    <a:ext uri="{9D8B030D-6E8A-4147-A177-3AD203B41FA5}">
                      <a16:colId xmlns:a16="http://schemas.microsoft.com/office/drawing/2014/main" val="20000"/>
                    </a:ext>
                  </a:extLst>
                </a:gridCol>
                <a:gridCol w="1101225">
                  <a:extLst>
                    <a:ext uri="{9D8B030D-6E8A-4147-A177-3AD203B41FA5}">
                      <a16:colId xmlns:a16="http://schemas.microsoft.com/office/drawing/2014/main" val="20001"/>
                    </a:ext>
                  </a:extLst>
                </a:gridCol>
                <a:gridCol w="1160200">
                  <a:extLst>
                    <a:ext uri="{9D8B030D-6E8A-4147-A177-3AD203B41FA5}">
                      <a16:colId xmlns:a16="http://schemas.microsoft.com/office/drawing/2014/main" val="20002"/>
                    </a:ext>
                  </a:extLst>
                </a:gridCol>
                <a:gridCol w="1071725">
                  <a:extLst>
                    <a:ext uri="{9D8B030D-6E8A-4147-A177-3AD203B41FA5}">
                      <a16:colId xmlns:a16="http://schemas.microsoft.com/office/drawing/2014/main" val="20003"/>
                    </a:ext>
                  </a:extLst>
                </a:gridCol>
                <a:gridCol w="1061875">
                  <a:extLst>
                    <a:ext uri="{9D8B030D-6E8A-4147-A177-3AD203B41FA5}">
                      <a16:colId xmlns:a16="http://schemas.microsoft.com/office/drawing/2014/main" val="20004"/>
                    </a:ext>
                  </a:extLst>
                </a:gridCol>
              </a:tblGrid>
              <a:tr h="278150">
                <a:tc>
                  <a:txBody>
                    <a:bodyPr/>
                    <a:lstStyle/>
                    <a:p>
                      <a:pPr marL="0" marR="0" lvl="0" indent="0" algn="l" rtl="0">
                        <a:lnSpc>
                          <a:spcPct val="100000"/>
                        </a:lnSpc>
                        <a:spcBef>
                          <a:spcPts val="0"/>
                        </a:spcBef>
                        <a:spcAft>
                          <a:spcPts val="0"/>
                        </a:spcAft>
                        <a:buNone/>
                      </a:pPr>
                      <a:endParaRPr sz="1100" u="none" strike="noStrike" cap="none"/>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All Students</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Disaggregated </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None/>
                      </a:pPr>
                      <a:r>
                        <a:rPr lang="en" sz="1100" u="none" strike="noStrike" cap="none"/>
                        <a:t>SAT EBRW</a:t>
                      </a:r>
                      <a:endParaRPr sz="1100"/>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None/>
                      </a:pPr>
                      <a:r>
                        <a:rPr lang="en" sz="1100" u="none" strike="noStrike" cap="none"/>
                        <a:t>SAT Math</a:t>
                      </a:r>
                      <a:endParaRPr sz="1100"/>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None/>
                      </a:pPr>
                      <a:r>
                        <a:rPr lang="en" sz="1100" u="none" strike="noStrike" cap="none"/>
                        <a:t>Dropout Rate</a:t>
                      </a:r>
                      <a:endParaRPr sz="1100"/>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8</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8</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None/>
                      </a:pPr>
                      <a:r>
                        <a:rPr lang="en" sz="1100" u="none" strike="noStrike" cap="none"/>
                        <a:t>Matriculation Rate</a:t>
                      </a:r>
                      <a:endParaRPr sz="1100"/>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4"/>
                  </a:ext>
                </a:extLst>
              </a:tr>
              <a:tr h="278150">
                <a:tc>
                  <a:txBody>
                    <a:bodyPr/>
                    <a:lstStyle/>
                    <a:p>
                      <a:pPr marL="0" marR="0" lvl="0" indent="0" algn="l" rtl="0">
                        <a:lnSpc>
                          <a:spcPct val="100000"/>
                        </a:lnSpc>
                        <a:spcBef>
                          <a:spcPts val="0"/>
                        </a:spcBef>
                        <a:spcAft>
                          <a:spcPts val="0"/>
                        </a:spcAft>
                        <a:buNone/>
                      </a:pPr>
                      <a:r>
                        <a:rPr lang="en" sz="1100" u="none" strike="noStrike" cap="none"/>
                        <a:t>Graduation Rate</a:t>
                      </a:r>
                      <a:endParaRPr sz="1100"/>
                    </a:p>
                  </a:txBody>
                  <a:tcPr marL="91450" marR="91450" marT="34300" marB="34300"/>
                </a:tc>
                <a:tc gridSpan="2">
                  <a:txBody>
                    <a:bodyPr/>
                    <a:lstStyle/>
                    <a:p>
                      <a:pPr marL="0" marR="0" lvl="0" indent="0" algn="ctr" rtl="0">
                        <a:lnSpc>
                          <a:spcPct val="100000"/>
                        </a:lnSpc>
                        <a:spcBef>
                          <a:spcPts val="0"/>
                        </a:spcBef>
                        <a:spcAft>
                          <a:spcPts val="0"/>
                        </a:spcAft>
                        <a:buNone/>
                      </a:pPr>
                      <a:r>
                        <a:rPr lang="en" sz="1100" u="none" strike="noStrike" cap="none"/>
                        <a:t>8</a:t>
                      </a:r>
                      <a:endParaRPr sz="1100"/>
                    </a:p>
                  </a:txBody>
                  <a:tcPr marL="91450" marR="91450" marT="34300" marB="34300"/>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 sz="1100" u="none" strike="noStrike" cap="none"/>
                        <a:t>8</a:t>
                      </a:r>
                      <a:endParaRPr sz="1100"/>
                    </a:p>
                  </a:txBody>
                  <a:tcPr marL="91450" marR="91450" marT="34300" marB="34300"/>
                </a:tc>
                <a:tc hMerge="1">
                  <a:txBody>
                    <a:bodyPr/>
                    <a:lstStyle/>
                    <a:p>
                      <a:endParaRPr lang="en-US"/>
                    </a:p>
                  </a:txBody>
                  <a:tcPr/>
                </a:tc>
                <a:extLst>
                  <a:ext uri="{0D108BD9-81ED-4DB2-BD59-A6C34878D82A}">
                    <a16:rowId xmlns:a16="http://schemas.microsoft.com/office/drawing/2014/main" val="10005"/>
                  </a:ext>
                </a:extLst>
              </a:tr>
              <a:tr h="278150">
                <a:tc>
                  <a:txBody>
                    <a:bodyPr/>
                    <a:lstStyle/>
                    <a:p>
                      <a:pPr marL="0" marR="0" lvl="0" indent="0" algn="l" rtl="0">
                        <a:lnSpc>
                          <a:spcPct val="100000"/>
                        </a:lnSpc>
                        <a:spcBef>
                          <a:spcPts val="0"/>
                        </a:spcBef>
                        <a:spcAft>
                          <a:spcPts val="0"/>
                        </a:spcAft>
                        <a:buNone/>
                      </a:pPr>
                      <a:endParaRPr sz="1100" u="none" strike="noStrike" cap="none"/>
                    </a:p>
                  </a:txBody>
                  <a:tcPr marL="91450" marR="91450" marT="34300" marB="34300">
                    <a:solidFill>
                      <a:schemeClr val="accent1"/>
                    </a:solidFill>
                  </a:tcPr>
                </a:tc>
                <a:tc>
                  <a:txBody>
                    <a:bodyPr/>
                    <a:lstStyle/>
                    <a:p>
                      <a:pPr marL="0" marR="0" lvl="0" indent="0" algn="ctr" rtl="0">
                        <a:lnSpc>
                          <a:spcPct val="100000"/>
                        </a:lnSpc>
                        <a:spcBef>
                          <a:spcPts val="0"/>
                        </a:spcBef>
                        <a:spcAft>
                          <a:spcPts val="0"/>
                        </a:spcAft>
                        <a:buNone/>
                      </a:pPr>
                      <a:r>
                        <a:rPr lang="en" sz="1100" b="1" u="none" strike="noStrike" cap="none">
                          <a:solidFill>
                            <a:schemeClr val="lt1"/>
                          </a:solidFill>
                        </a:rPr>
                        <a:t>Current</a:t>
                      </a:r>
                      <a:endParaRPr sz="1100"/>
                    </a:p>
                  </a:txBody>
                  <a:tcPr marL="91450" marR="91450" marT="34300" marB="34300">
                    <a:solidFill>
                      <a:schemeClr val="accent1"/>
                    </a:solidFill>
                  </a:tcPr>
                </a:tc>
                <a:tc>
                  <a:txBody>
                    <a:bodyPr/>
                    <a:lstStyle/>
                    <a:p>
                      <a:pPr marL="0" marR="0" lvl="0" indent="0" algn="ctr" rtl="0">
                        <a:lnSpc>
                          <a:spcPct val="100000"/>
                        </a:lnSpc>
                        <a:spcBef>
                          <a:spcPts val="0"/>
                        </a:spcBef>
                        <a:spcAft>
                          <a:spcPts val="0"/>
                        </a:spcAft>
                        <a:buNone/>
                      </a:pPr>
                      <a:r>
                        <a:rPr lang="en" sz="1100" b="1" u="none" strike="noStrike" cap="none">
                          <a:solidFill>
                            <a:schemeClr val="lt1"/>
                          </a:solidFill>
                        </a:rPr>
                        <a:t>1 Point</a:t>
                      </a:r>
                      <a:endParaRPr sz="1100"/>
                    </a:p>
                  </a:txBody>
                  <a:tcPr marL="91450" marR="91450" marT="34300" marB="34300">
                    <a:solidFill>
                      <a:schemeClr val="accent1"/>
                    </a:solidFill>
                  </a:tcPr>
                </a:tc>
                <a:tc>
                  <a:txBody>
                    <a:bodyPr/>
                    <a:lstStyle/>
                    <a:p>
                      <a:pPr marL="0" marR="0" lvl="0" indent="0" algn="ctr" rtl="0">
                        <a:lnSpc>
                          <a:spcPct val="100000"/>
                        </a:lnSpc>
                        <a:spcBef>
                          <a:spcPts val="0"/>
                        </a:spcBef>
                        <a:spcAft>
                          <a:spcPts val="0"/>
                        </a:spcAft>
                        <a:buNone/>
                      </a:pPr>
                      <a:r>
                        <a:rPr lang="en" sz="1100" b="1" u="none" strike="noStrike" cap="none">
                          <a:solidFill>
                            <a:schemeClr val="lt1"/>
                          </a:solidFill>
                        </a:rPr>
                        <a:t>2 Points</a:t>
                      </a:r>
                      <a:endParaRPr sz="1100"/>
                    </a:p>
                  </a:txBody>
                  <a:tcPr marL="91450" marR="91450" marT="34300" marB="34300">
                    <a:solidFill>
                      <a:schemeClr val="accent1"/>
                    </a:solidFill>
                  </a:tcPr>
                </a:tc>
                <a:tc>
                  <a:txBody>
                    <a:bodyPr/>
                    <a:lstStyle/>
                    <a:p>
                      <a:pPr marL="0" marR="0" lvl="0" indent="0" algn="ctr" rtl="0">
                        <a:lnSpc>
                          <a:spcPct val="100000"/>
                        </a:lnSpc>
                        <a:spcBef>
                          <a:spcPts val="0"/>
                        </a:spcBef>
                        <a:spcAft>
                          <a:spcPts val="0"/>
                        </a:spcAft>
                        <a:buNone/>
                      </a:pPr>
                      <a:r>
                        <a:rPr lang="en" sz="1100" b="1" u="none" strike="noStrike" cap="none">
                          <a:solidFill>
                            <a:schemeClr val="lt1"/>
                          </a:solidFill>
                        </a:rPr>
                        <a:t>4 Points</a:t>
                      </a:r>
                      <a:endParaRPr sz="1100"/>
                    </a:p>
                  </a:txBody>
                  <a:tcPr marL="91450" marR="91450" marT="34300" marB="34300">
                    <a:solidFill>
                      <a:schemeClr val="accent1"/>
                    </a:solidFill>
                  </a:tcPr>
                </a:tc>
                <a:extLst>
                  <a:ext uri="{0D108BD9-81ED-4DB2-BD59-A6C34878D82A}">
                    <a16:rowId xmlns:a16="http://schemas.microsoft.com/office/drawing/2014/main" val="10006"/>
                  </a:ext>
                </a:extLst>
              </a:tr>
              <a:tr h="278150">
                <a:tc>
                  <a:txBody>
                    <a:bodyPr/>
                    <a:lstStyle/>
                    <a:p>
                      <a:pPr marL="0" marR="0" lvl="0" indent="0" algn="l" rtl="0">
                        <a:lnSpc>
                          <a:spcPct val="100000"/>
                        </a:lnSpc>
                        <a:spcBef>
                          <a:spcPts val="0"/>
                        </a:spcBef>
                        <a:spcAft>
                          <a:spcPts val="0"/>
                        </a:spcAft>
                        <a:buNone/>
                      </a:pPr>
                      <a:r>
                        <a:rPr lang="en" sz="1100" u="none" strike="noStrike" cap="none"/>
                        <a:t>Higher Bar ELA &amp; Math</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1</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2</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extLst>
                  <a:ext uri="{0D108BD9-81ED-4DB2-BD59-A6C34878D82A}">
                    <a16:rowId xmlns:a16="http://schemas.microsoft.com/office/drawing/2014/main" val="10007"/>
                  </a:ext>
                </a:extLst>
              </a:tr>
              <a:tr h="278150">
                <a:tc>
                  <a:txBody>
                    <a:bodyPr/>
                    <a:lstStyle/>
                    <a:p>
                      <a:pPr marL="0" marR="0" lvl="0" indent="0" algn="l" rtl="0">
                        <a:lnSpc>
                          <a:spcPct val="100000"/>
                        </a:lnSpc>
                        <a:spcBef>
                          <a:spcPts val="0"/>
                        </a:spcBef>
                        <a:spcAft>
                          <a:spcPts val="0"/>
                        </a:spcAft>
                        <a:buNone/>
                      </a:pPr>
                      <a:r>
                        <a:rPr lang="en" sz="1100" u="none" strike="noStrike" cap="none"/>
                        <a:t>Higher Bar Non-ELA/Math</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1</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2</a:t>
                      </a:r>
                      <a:endParaRPr sz="1100"/>
                    </a:p>
                  </a:txBody>
                  <a:tcPr marL="91450" marR="91450" marT="34300" marB="34300"/>
                </a:tc>
                <a:tc>
                  <a:txBody>
                    <a:bodyPr/>
                    <a:lstStyle/>
                    <a:p>
                      <a:pPr marL="0" marR="0" lvl="0" indent="0" algn="ctr" rtl="0">
                        <a:lnSpc>
                          <a:spcPct val="100000"/>
                        </a:lnSpc>
                        <a:spcBef>
                          <a:spcPts val="0"/>
                        </a:spcBef>
                        <a:spcAft>
                          <a:spcPts val="0"/>
                        </a:spcAft>
                        <a:buNone/>
                      </a:pPr>
                      <a:r>
                        <a:rPr lang="en" sz="1100" u="none" strike="noStrike" cap="none"/>
                        <a:t>4</a:t>
                      </a:r>
                      <a:endParaRPr sz="1100"/>
                    </a:p>
                  </a:txBody>
                  <a:tcPr marL="91450" marR="91450" marT="34300" marB="34300"/>
                </a:tc>
                <a:extLst>
                  <a:ext uri="{0D108BD9-81ED-4DB2-BD59-A6C34878D82A}">
                    <a16:rowId xmlns:a16="http://schemas.microsoft.com/office/drawing/2014/main" val="10008"/>
                  </a:ext>
                </a:extLst>
              </a:tr>
              <a:tr h="278150">
                <a:tc>
                  <a:txBody>
                    <a:bodyPr/>
                    <a:lstStyle/>
                    <a:p>
                      <a:pPr marL="0" marR="0" lvl="0" indent="0" algn="l" rtl="0">
                        <a:lnSpc>
                          <a:spcPct val="100000"/>
                        </a:lnSpc>
                        <a:spcBef>
                          <a:spcPts val="0"/>
                        </a:spcBef>
                        <a:spcAft>
                          <a:spcPts val="0"/>
                        </a:spcAft>
                        <a:buNone/>
                      </a:pPr>
                      <a:r>
                        <a:rPr lang="en" sz="1100" b="1" u="none" strike="noStrike" cap="none"/>
                        <a:t>Total PWR Points</a:t>
                      </a:r>
                      <a:endParaRPr sz="1100"/>
                    </a:p>
                  </a:txBody>
                  <a:tcPr marL="91450" marR="91450" marT="34300" marB="34300">
                    <a:solidFill>
                      <a:srgbClr val="A8D08C"/>
                    </a:solidFill>
                  </a:tcPr>
                </a:tc>
                <a:tc>
                  <a:txBody>
                    <a:bodyPr/>
                    <a:lstStyle/>
                    <a:p>
                      <a:pPr marL="0" marR="0" lvl="0" indent="0" algn="ctr" rtl="0">
                        <a:lnSpc>
                          <a:spcPct val="100000"/>
                        </a:lnSpc>
                        <a:spcBef>
                          <a:spcPts val="0"/>
                        </a:spcBef>
                        <a:spcAft>
                          <a:spcPts val="0"/>
                        </a:spcAft>
                        <a:buNone/>
                      </a:pPr>
                      <a:r>
                        <a:rPr lang="en" sz="1100" b="1" u="none" strike="noStrike" cap="none"/>
                        <a:t>52</a:t>
                      </a:r>
                      <a:endParaRPr sz="1100"/>
                    </a:p>
                  </a:txBody>
                  <a:tcPr marL="91450" marR="91450" marT="34300" marB="34300">
                    <a:solidFill>
                      <a:srgbClr val="A8D08C"/>
                    </a:solidFill>
                  </a:tcPr>
                </a:tc>
                <a:tc>
                  <a:txBody>
                    <a:bodyPr/>
                    <a:lstStyle/>
                    <a:p>
                      <a:pPr marL="0" marR="0" lvl="0" indent="0" algn="ctr" rtl="0">
                        <a:lnSpc>
                          <a:spcPct val="100000"/>
                        </a:lnSpc>
                        <a:spcBef>
                          <a:spcPts val="0"/>
                        </a:spcBef>
                        <a:spcAft>
                          <a:spcPts val="0"/>
                        </a:spcAft>
                        <a:buNone/>
                      </a:pPr>
                      <a:r>
                        <a:rPr lang="en" sz="1100" b="1" u="none" strike="noStrike" cap="none"/>
                        <a:t>54</a:t>
                      </a:r>
                      <a:endParaRPr sz="1100"/>
                    </a:p>
                  </a:txBody>
                  <a:tcPr marL="91450" marR="91450" marT="34300" marB="34300">
                    <a:solidFill>
                      <a:srgbClr val="A8D08C"/>
                    </a:solidFill>
                  </a:tcPr>
                </a:tc>
                <a:tc>
                  <a:txBody>
                    <a:bodyPr/>
                    <a:lstStyle/>
                    <a:p>
                      <a:pPr marL="0" marR="0" lvl="0" indent="0" algn="ctr" rtl="0">
                        <a:lnSpc>
                          <a:spcPct val="100000"/>
                        </a:lnSpc>
                        <a:spcBef>
                          <a:spcPts val="0"/>
                        </a:spcBef>
                        <a:spcAft>
                          <a:spcPts val="0"/>
                        </a:spcAft>
                        <a:buNone/>
                      </a:pPr>
                      <a:r>
                        <a:rPr lang="en" sz="1100" b="1" u="none" strike="noStrike" cap="none"/>
                        <a:t>56</a:t>
                      </a:r>
                      <a:endParaRPr sz="1100"/>
                    </a:p>
                  </a:txBody>
                  <a:tcPr marL="91450" marR="91450" marT="34300" marB="34300">
                    <a:solidFill>
                      <a:srgbClr val="A8D08C"/>
                    </a:solidFill>
                  </a:tcPr>
                </a:tc>
                <a:tc>
                  <a:txBody>
                    <a:bodyPr/>
                    <a:lstStyle/>
                    <a:p>
                      <a:pPr marL="0" marR="0" lvl="0" indent="0" algn="ctr" rtl="0">
                        <a:lnSpc>
                          <a:spcPct val="100000"/>
                        </a:lnSpc>
                        <a:spcBef>
                          <a:spcPts val="0"/>
                        </a:spcBef>
                        <a:spcAft>
                          <a:spcPts val="0"/>
                        </a:spcAft>
                        <a:buNone/>
                      </a:pPr>
                      <a:r>
                        <a:rPr lang="en" sz="1100" b="1" u="none" strike="noStrike" cap="none"/>
                        <a:t>60</a:t>
                      </a:r>
                      <a:endParaRPr sz="1100"/>
                    </a:p>
                  </a:txBody>
                  <a:tcPr marL="91450" marR="91450" marT="34300" marB="34300">
                    <a:solidFill>
                      <a:srgbClr val="A8D08C"/>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106"/>
          <p:cNvPicPr preferRelativeResize="0"/>
          <p:nvPr/>
        </p:nvPicPr>
        <p:blipFill rotWithShape="1">
          <a:blip r:embed="rId3">
            <a:alphaModFix/>
          </a:blip>
          <a:srcRect/>
          <a:stretch/>
        </p:blipFill>
        <p:spPr>
          <a:xfrm>
            <a:off x="82161" y="720160"/>
            <a:ext cx="3252380" cy="2606040"/>
          </a:xfrm>
          <a:prstGeom prst="rect">
            <a:avLst/>
          </a:prstGeom>
          <a:noFill/>
          <a:ln>
            <a:noFill/>
          </a:ln>
        </p:spPr>
      </p:pic>
      <p:pic>
        <p:nvPicPr>
          <p:cNvPr id="927" name="Google Shape;927;p106"/>
          <p:cNvPicPr preferRelativeResize="0"/>
          <p:nvPr/>
        </p:nvPicPr>
        <p:blipFill rotWithShape="1">
          <a:blip r:embed="rId4">
            <a:alphaModFix/>
          </a:blip>
          <a:srcRect r="24499"/>
          <a:stretch/>
        </p:blipFill>
        <p:spPr>
          <a:xfrm>
            <a:off x="2878730" y="1663086"/>
            <a:ext cx="3274094" cy="2606040"/>
          </a:xfrm>
          <a:prstGeom prst="rect">
            <a:avLst/>
          </a:prstGeom>
          <a:noFill/>
          <a:ln>
            <a:noFill/>
          </a:ln>
        </p:spPr>
      </p:pic>
      <p:sp>
        <p:nvSpPr>
          <p:cNvPr id="928" name="Google Shape;928;p106"/>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64</a:t>
            </a:fld>
            <a:endParaRPr/>
          </a:p>
        </p:txBody>
      </p:sp>
      <p:sp>
        <p:nvSpPr>
          <p:cNvPr id="929" name="Google Shape;929;p106"/>
          <p:cNvSpPr txBox="1">
            <a:spLocks noGrp="1"/>
          </p:cNvSpPr>
          <p:nvPr>
            <p:ph type="title"/>
          </p:nvPr>
        </p:nvSpPr>
        <p:spPr>
          <a:xfrm>
            <a:off x="245193" y="190886"/>
            <a:ext cx="7737000" cy="3012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dk1"/>
              </a:buClr>
              <a:buSzPct val="111111"/>
              <a:buFont typeface="Rockwell"/>
              <a:buNone/>
            </a:pPr>
            <a:r>
              <a:rPr lang="en"/>
              <a:t>2022 School Level Impact Data by Potential Weighting Scenario (adding 2022 Higher Bar Data)</a:t>
            </a:r>
            <a:endParaRPr/>
          </a:p>
        </p:txBody>
      </p:sp>
      <p:sp>
        <p:nvSpPr>
          <p:cNvPr id="930" name="Google Shape;930;p106"/>
          <p:cNvSpPr txBox="1"/>
          <p:nvPr/>
        </p:nvSpPr>
        <p:spPr>
          <a:xfrm>
            <a:off x="755241" y="839507"/>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1 Point</a:t>
            </a:r>
            <a:endParaRPr/>
          </a:p>
        </p:txBody>
      </p:sp>
      <p:sp>
        <p:nvSpPr>
          <p:cNvPr id="931" name="Google Shape;931;p106"/>
          <p:cNvSpPr txBox="1"/>
          <p:nvPr/>
        </p:nvSpPr>
        <p:spPr>
          <a:xfrm>
            <a:off x="3500410" y="1802658"/>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2 Points</a:t>
            </a:r>
            <a:endParaRPr/>
          </a:p>
        </p:txBody>
      </p:sp>
      <p:pic>
        <p:nvPicPr>
          <p:cNvPr id="932" name="Google Shape;932;p106"/>
          <p:cNvPicPr preferRelativeResize="0"/>
          <p:nvPr/>
        </p:nvPicPr>
        <p:blipFill rotWithShape="1">
          <a:blip r:embed="rId5">
            <a:alphaModFix/>
          </a:blip>
          <a:srcRect r="24499"/>
          <a:stretch/>
        </p:blipFill>
        <p:spPr>
          <a:xfrm>
            <a:off x="5731368" y="2474687"/>
            <a:ext cx="3274094" cy="2606040"/>
          </a:xfrm>
          <a:prstGeom prst="rect">
            <a:avLst/>
          </a:prstGeom>
          <a:noFill/>
          <a:ln>
            <a:noFill/>
          </a:ln>
        </p:spPr>
      </p:pic>
      <p:sp>
        <p:nvSpPr>
          <p:cNvPr id="933" name="Google Shape;933;p106"/>
          <p:cNvSpPr txBox="1"/>
          <p:nvPr/>
        </p:nvSpPr>
        <p:spPr>
          <a:xfrm>
            <a:off x="6382887" y="2647782"/>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4 Points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7"/>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2022 School Level Impact Data by Potential Weighting Scenario (adding 2022 HB Data)</a:t>
            </a:r>
            <a:endParaRPr/>
          </a:p>
        </p:txBody>
      </p:sp>
      <p:sp>
        <p:nvSpPr>
          <p:cNvPr id="939" name="Google Shape;939;p107"/>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65</a:t>
            </a:fld>
            <a:endParaRPr/>
          </a:p>
        </p:txBody>
      </p:sp>
      <p:pic>
        <p:nvPicPr>
          <p:cNvPr id="940" name="Google Shape;940;p107"/>
          <p:cNvPicPr preferRelativeResize="0"/>
          <p:nvPr/>
        </p:nvPicPr>
        <p:blipFill rotWithShape="1">
          <a:blip r:embed="rId3">
            <a:alphaModFix/>
          </a:blip>
          <a:srcRect/>
          <a:stretch/>
        </p:blipFill>
        <p:spPr>
          <a:xfrm>
            <a:off x="94358" y="1136125"/>
            <a:ext cx="6736495" cy="301094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8"/>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48148"/>
              <a:buFont typeface="Rockwell"/>
              <a:buNone/>
            </a:pPr>
            <a:r>
              <a:rPr lang="en"/>
              <a:t>2022 Distribution of District N-counts Included in Matriculation Rate</a:t>
            </a:r>
            <a:endParaRPr/>
          </a:p>
        </p:txBody>
      </p:sp>
      <p:sp>
        <p:nvSpPr>
          <p:cNvPr id="946" name="Google Shape;946;p108"/>
          <p:cNvSpPr txBox="1">
            <a:spLocks noGrp="1"/>
          </p:cNvSpPr>
          <p:nvPr>
            <p:ph type="body" idx="1"/>
          </p:nvPr>
        </p:nvSpPr>
        <p:spPr>
          <a:xfrm>
            <a:off x="628650" y="1161825"/>
            <a:ext cx="3513000" cy="34161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
              <a:t>Note that almost 30% of districts did not meet the minimum reporting N of 16 for matriculation rate.</a:t>
            </a:r>
            <a:endParaRPr/>
          </a:p>
          <a:p>
            <a:pPr marL="457200" lvl="0" indent="-381000" algn="l" rtl="0">
              <a:lnSpc>
                <a:spcPct val="90000"/>
              </a:lnSpc>
              <a:spcBef>
                <a:spcPts val="1000"/>
              </a:spcBef>
              <a:spcAft>
                <a:spcPts val="0"/>
              </a:spcAft>
              <a:buClr>
                <a:schemeClr val="dk1"/>
              </a:buClr>
              <a:buSzPts val="2400"/>
              <a:buChar char="•"/>
            </a:pPr>
            <a:r>
              <a:rPr lang="en"/>
              <a:t>This means these districts will not have results for either of the new Higher Bar measures</a:t>
            </a:r>
            <a:endParaRPr/>
          </a:p>
        </p:txBody>
      </p:sp>
      <p:sp>
        <p:nvSpPr>
          <p:cNvPr id="947" name="Google Shape;947;p108"/>
          <p:cNvSpPr txBox="1">
            <a:spLocks noGrp="1"/>
          </p:cNvSpPr>
          <p:nvPr>
            <p:ph type="sldNum" idx="12"/>
          </p:nvPr>
        </p:nvSpPr>
        <p:spPr>
          <a:xfrm>
            <a:off x="249655" y="3575447"/>
            <a:ext cx="2057400" cy="20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66</a:t>
            </a:fld>
            <a:endParaRPr/>
          </a:p>
        </p:txBody>
      </p:sp>
      <p:pic>
        <p:nvPicPr>
          <p:cNvPr id="948" name="Google Shape;948;p108"/>
          <p:cNvPicPr preferRelativeResize="0"/>
          <p:nvPr/>
        </p:nvPicPr>
        <p:blipFill rotWithShape="1">
          <a:blip r:embed="rId3">
            <a:alphaModFix/>
          </a:blip>
          <a:srcRect r="24374"/>
          <a:stretch/>
        </p:blipFill>
        <p:spPr>
          <a:xfrm>
            <a:off x="4270785" y="1097280"/>
            <a:ext cx="4373656" cy="347547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67</a:t>
            </a:fld>
            <a:endParaRPr/>
          </a:p>
        </p:txBody>
      </p:sp>
      <p:sp>
        <p:nvSpPr>
          <p:cNvPr id="954" name="Google Shape;954;p10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Meeting</a:t>
            </a:r>
            <a:endParaRPr/>
          </a:p>
        </p:txBody>
      </p:sp>
      <p:sp>
        <p:nvSpPr>
          <p:cNvPr id="955" name="Google Shape;955;p109"/>
          <p:cNvSpPr txBox="1">
            <a:spLocks noGrp="1"/>
          </p:cNvSpPr>
          <p:nvPr>
            <p:ph type="body" idx="1"/>
          </p:nvPr>
        </p:nvSpPr>
        <p:spPr>
          <a:xfrm>
            <a:off x="457200" y="1143000"/>
            <a:ext cx="5132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Scheduled for November 3rd</a:t>
            </a:r>
            <a:endParaRPr/>
          </a:p>
          <a:p>
            <a:pPr marL="0" lvl="0" indent="0" algn="l" rtl="0">
              <a:spcBef>
                <a:spcPts val="1200"/>
              </a:spcBef>
              <a:spcAft>
                <a:spcPts val="0"/>
              </a:spcAft>
              <a:buNone/>
            </a:pPr>
            <a:r>
              <a:rPr lang="en"/>
              <a:t>AND….</a:t>
            </a:r>
            <a:endParaRPr/>
          </a:p>
          <a:p>
            <a:pPr marL="0" lvl="0" indent="0" algn="l" rtl="0">
              <a:spcBef>
                <a:spcPts val="1200"/>
              </a:spcBef>
              <a:spcAft>
                <a:spcPts val="1200"/>
              </a:spcAft>
              <a:buNone/>
            </a:pPr>
            <a:endParaRPr/>
          </a:p>
        </p:txBody>
      </p:sp>
      <p:pic>
        <p:nvPicPr>
          <p:cNvPr id="956" name="Google Shape;956;p109"/>
          <p:cNvPicPr preferRelativeResize="0"/>
          <p:nvPr/>
        </p:nvPicPr>
        <p:blipFill>
          <a:blip r:embed="rId3">
            <a:alphaModFix/>
          </a:blip>
          <a:stretch>
            <a:fillRect/>
          </a:stretch>
        </p:blipFill>
        <p:spPr>
          <a:xfrm>
            <a:off x="5147529" y="1256055"/>
            <a:ext cx="3363546" cy="2753225"/>
          </a:xfrm>
          <a:prstGeom prst="rect">
            <a:avLst/>
          </a:prstGeom>
          <a:noFill/>
          <a:ln>
            <a:noFill/>
          </a:ln>
        </p:spPr>
      </p:pic>
      <p:pic>
        <p:nvPicPr>
          <p:cNvPr id="957" name="Google Shape;957;p109"/>
          <p:cNvPicPr preferRelativeResize="0"/>
          <p:nvPr/>
        </p:nvPicPr>
        <p:blipFill>
          <a:blip r:embed="rId4">
            <a:alphaModFix/>
          </a:blip>
          <a:stretch>
            <a:fillRect/>
          </a:stretch>
        </p:blipFill>
        <p:spPr>
          <a:xfrm>
            <a:off x="1429700" y="2637775"/>
            <a:ext cx="1875675" cy="15526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1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68</a:t>
            </a:fld>
            <a:endParaRPr/>
          </a:p>
        </p:txBody>
      </p:sp>
      <p:sp>
        <p:nvSpPr>
          <p:cNvPr id="963" name="Google Shape;963;p11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32674" y="153882"/>
            <a:ext cx="6048900" cy="6738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2000">
                <a:latin typeface="Rockwell"/>
                <a:ea typeface="Rockwell"/>
                <a:cs typeface="Rockwell"/>
                <a:sym typeface="Rockwell"/>
              </a:rPr>
              <a:t>Updates - </a:t>
            </a:r>
            <a:r>
              <a:rPr lang="en" sz="1700">
                <a:latin typeface="Calibri"/>
                <a:ea typeface="Calibri"/>
                <a:cs typeface="Calibri"/>
                <a:sym typeface="Calibri"/>
              </a:rPr>
              <a:t>Accountability in 2023 Legislative Session</a:t>
            </a:r>
            <a:endParaRPr sz="2000">
              <a:latin typeface="Rockwell"/>
              <a:ea typeface="Rockwell"/>
              <a:cs typeface="Rockwell"/>
              <a:sym typeface="Rockwell"/>
            </a:endParaRPr>
          </a:p>
        </p:txBody>
      </p:sp>
      <p:sp>
        <p:nvSpPr>
          <p:cNvPr id="389" name="Google Shape;389;p49"/>
          <p:cNvSpPr txBox="1">
            <a:spLocks noGrp="1"/>
          </p:cNvSpPr>
          <p:nvPr>
            <p:ph type="body" idx="1"/>
          </p:nvPr>
        </p:nvSpPr>
        <p:spPr>
          <a:xfrm>
            <a:off x="397475" y="1099800"/>
            <a:ext cx="8197200" cy="3263400"/>
          </a:xfrm>
          <a:prstGeom prst="rect">
            <a:avLst/>
          </a:prstGeom>
        </p:spPr>
        <p:txBody>
          <a:bodyPr spcFirstLastPara="1" wrap="square" lIns="571500" tIns="91425" rIns="91425" bIns="91425" anchor="t" anchorCtr="0">
            <a:normAutofit fontScale="85000" lnSpcReduction="20000"/>
          </a:bodyPr>
          <a:lstStyle/>
          <a:p>
            <a:pPr marL="0" lvl="0" indent="0" algn="l" rtl="0">
              <a:lnSpc>
                <a:spcPct val="115000"/>
              </a:lnSpc>
              <a:spcBef>
                <a:spcPts val="0"/>
              </a:spcBef>
              <a:spcAft>
                <a:spcPts val="0"/>
              </a:spcAft>
              <a:buClr>
                <a:schemeClr val="dk1"/>
              </a:buClr>
              <a:buSzPct val="64705"/>
              <a:buFont typeface="Arial"/>
              <a:buNone/>
            </a:pPr>
            <a:r>
              <a:rPr lang="en" sz="1700">
                <a:solidFill>
                  <a:schemeClr val="dk1"/>
                </a:solidFill>
              </a:rPr>
              <a:t>H.B. 23-1241: Task Force to Study K-12 Accountability System</a:t>
            </a:r>
            <a:endParaRPr sz="1700">
              <a:solidFill>
                <a:schemeClr val="dk1"/>
              </a:solidFill>
            </a:endParaRPr>
          </a:p>
          <a:p>
            <a:pPr marL="457200" lvl="0" indent="-325755" algn="l" rtl="0">
              <a:spcBef>
                <a:spcPts val="800"/>
              </a:spcBef>
              <a:spcAft>
                <a:spcPts val="0"/>
              </a:spcAft>
              <a:buSzPct val="112500"/>
              <a:buChar char="●"/>
            </a:pPr>
            <a:r>
              <a:rPr lang="en" sz="1600">
                <a:solidFill>
                  <a:schemeClr val="dk1"/>
                </a:solidFill>
              </a:rPr>
              <a:t>Link to Bill: </a:t>
            </a:r>
            <a:r>
              <a:rPr lang="en" sz="1600">
                <a:solidFill>
                  <a:schemeClr val="dk1"/>
                </a:solidFill>
                <a:uFill>
                  <a:noFill/>
                </a:uFill>
                <a:hlinkClick r:id="rId3">
                  <a:extLst>
                    <a:ext uri="{A12FA001-AC4F-418D-AE19-62706E023703}">
                      <ahyp:hlinkClr xmlns:ahyp="http://schemas.microsoft.com/office/drawing/2018/hyperlinkcolor" val="tx"/>
                    </a:ext>
                  </a:extLst>
                </a:hlinkClick>
              </a:rPr>
              <a:t> </a:t>
            </a:r>
            <a:r>
              <a:rPr lang="en" sz="1600" u="sng">
                <a:solidFill>
                  <a:schemeClr val="hlink"/>
                </a:solidFill>
                <a:hlinkClick r:id="rId3"/>
              </a:rPr>
              <a:t>https://leg.colorado.gov/bills/hb23-1241</a:t>
            </a:r>
            <a:endParaRPr sz="1600" u="sng">
              <a:solidFill>
                <a:schemeClr val="hlink"/>
              </a:solidFill>
            </a:endParaRPr>
          </a:p>
          <a:p>
            <a:pPr marL="457200" lvl="0" indent="-325755" algn="l" rtl="0">
              <a:spcBef>
                <a:spcPts val="0"/>
              </a:spcBef>
              <a:spcAft>
                <a:spcPts val="0"/>
              </a:spcAft>
              <a:buClr>
                <a:schemeClr val="dk1"/>
              </a:buClr>
              <a:buSzPct val="112500"/>
              <a:buChar char="●"/>
            </a:pPr>
            <a:r>
              <a:rPr lang="en" sz="1600">
                <a:solidFill>
                  <a:schemeClr val="dk1"/>
                </a:solidFill>
              </a:rPr>
              <a:t>Purpose:  Creates a representative task force of 26-members that studies academic opportunities, inequities, promising practices in schools, and improvements to the accountability and accreditation system.</a:t>
            </a:r>
            <a:endParaRPr sz="1600">
              <a:solidFill>
                <a:schemeClr val="dk1"/>
              </a:solidFill>
            </a:endParaRPr>
          </a:p>
          <a:p>
            <a:pPr marL="457200" lvl="0" indent="-325755" algn="l" rtl="0">
              <a:spcBef>
                <a:spcPts val="0"/>
              </a:spcBef>
              <a:spcAft>
                <a:spcPts val="0"/>
              </a:spcAft>
              <a:buSzPct val="112500"/>
              <a:buChar char="●"/>
            </a:pPr>
            <a:r>
              <a:rPr lang="en" sz="1600">
                <a:solidFill>
                  <a:schemeClr val="dk1"/>
                </a:solidFill>
              </a:rPr>
              <a:t>Website: </a:t>
            </a:r>
            <a:r>
              <a:rPr lang="en" sz="1600" u="sng">
                <a:solidFill>
                  <a:schemeClr val="hlink"/>
                </a:solidFill>
                <a:hlinkClick r:id="rId4"/>
              </a:rPr>
              <a:t>https://www.cde.state.co.us/accountability/accountability-task-force</a:t>
            </a:r>
            <a:r>
              <a:rPr lang="en" sz="1600">
                <a:solidFill>
                  <a:schemeClr val="dk1"/>
                </a:solidFill>
              </a:rPr>
              <a:t> </a:t>
            </a:r>
            <a:endParaRPr sz="1600">
              <a:solidFill>
                <a:schemeClr val="dk1"/>
              </a:solidFill>
            </a:endParaRPr>
          </a:p>
          <a:p>
            <a:pPr marL="457200" lvl="0" indent="-325755" algn="l" rtl="0">
              <a:spcBef>
                <a:spcPts val="0"/>
              </a:spcBef>
              <a:spcAft>
                <a:spcPts val="0"/>
              </a:spcAft>
              <a:buSzPct val="112500"/>
              <a:buChar char="●"/>
            </a:pPr>
            <a:r>
              <a:rPr lang="en" sz="1600">
                <a:solidFill>
                  <a:schemeClr val="dk1"/>
                </a:solidFill>
              </a:rPr>
              <a:t>Builds upon: </a:t>
            </a:r>
            <a:r>
              <a:rPr lang="en" sz="1600">
                <a:solidFill>
                  <a:schemeClr val="dk1"/>
                </a:solidFill>
                <a:uFill>
                  <a:noFill/>
                </a:uFill>
                <a:hlinkClick r:id="rId5">
                  <a:extLst>
                    <a:ext uri="{A12FA001-AC4F-418D-AE19-62706E023703}">
                      <ahyp:hlinkClr xmlns:ahyp="http://schemas.microsoft.com/office/drawing/2018/hyperlinkcolor" val="tx"/>
                    </a:ext>
                  </a:extLst>
                </a:hlinkClick>
              </a:rPr>
              <a:t> </a:t>
            </a:r>
            <a:r>
              <a:rPr lang="en" sz="1600" u="sng">
                <a:solidFill>
                  <a:schemeClr val="hlink"/>
                </a:solidFill>
                <a:hlinkClick r:id="rId5"/>
              </a:rPr>
              <a:t>Accountability Audit</a:t>
            </a:r>
            <a:r>
              <a:rPr lang="en" sz="1600">
                <a:solidFill>
                  <a:schemeClr val="dk1"/>
                </a:solidFill>
              </a:rPr>
              <a:t> and the</a:t>
            </a:r>
            <a:r>
              <a:rPr lang="en" sz="1600">
                <a:solidFill>
                  <a:schemeClr val="dk1"/>
                </a:solidFill>
                <a:uFill>
                  <a:noFill/>
                </a:uFill>
                <a:hlinkClick r:id="rId6">
                  <a:extLst>
                    <a:ext uri="{A12FA001-AC4F-418D-AE19-62706E023703}">
                      <ahyp:hlinkClr xmlns:ahyp="http://schemas.microsoft.com/office/drawing/2018/hyperlinkcolor" val="tx"/>
                    </a:ext>
                  </a:extLst>
                </a:hlinkClick>
              </a:rPr>
              <a:t> </a:t>
            </a:r>
            <a:r>
              <a:rPr lang="en" sz="1600" u="sng">
                <a:solidFill>
                  <a:schemeClr val="hlink"/>
                </a:solidFill>
                <a:hlinkClick r:id="rId6"/>
              </a:rPr>
              <a:t>Local Accountability System Grant</a:t>
            </a:r>
            <a:endParaRPr sz="1600" u="sng">
              <a:solidFill>
                <a:schemeClr val="hlink"/>
              </a:solidFill>
            </a:endParaRPr>
          </a:p>
          <a:p>
            <a:pPr marL="457200" lvl="0" indent="-325755" algn="l" rtl="0">
              <a:spcBef>
                <a:spcPts val="0"/>
              </a:spcBef>
              <a:spcAft>
                <a:spcPts val="0"/>
              </a:spcAft>
              <a:buClr>
                <a:schemeClr val="dk1"/>
              </a:buClr>
              <a:buSzPct val="112500"/>
              <a:buChar char="●"/>
            </a:pPr>
            <a:r>
              <a:rPr lang="en" sz="1600">
                <a:solidFill>
                  <a:schemeClr val="dk1"/>
                </a:solidFill>
              </a:rPr>
              <a:t>Timeline:</a:t>
            </a:r>
            <a:endParaRPr sz="1600">
              <a:solidFill>
                <a:schemeClr val="dk1"/>
              </a:solidFill>
            </a:endParaRPr>
          </a:p>
          <a:p>
            <a:pPr marL="914400" lvl="1" indent="-309562" algn="l" rtl="0">
              <a:spcBef>
                <a:spcPts val="0"/>
              </a:spcBef>
              <a:spcAft>
                <a:spcPts val="0"/>
              </a:spcAft>
              <a:buClr>
                <a:schemeClr val="dk1"/>
              </a:buClr>
              <a:buSzPct val="93750"/>
              <a:buChar char="○"/>
            </a:pPr>
            <a:r>
              <a:rPr lang="en" sz="1600">
                <a:solidFill>
                  <a:schemeClr val="dk1"/>
                </a:solidFill>
              </a:rPr>
              <a:t>July 1, 2023:  Task force members appointed</a:t>
            </a:r>
            <a:endParaRPr sz="1600">
              <a:solidFill>
                <a:schemeClr val="dk1"/>
              </a:solidFill>
            </a:endParaRPr>
          </a:p>
          <a:p>
            <a:pPr marL="914400" lvl="1" indent="-309562" algn="l" rtl="0">
              <a:spcBef>
                <a:spcPts val="0"/>
              </a:spcBef>
              <a:spcAft>
                <a:spcPts val="0"/>
              </a:spcAft>
              <a:buClr>
                <a:schemeClr val="dk1"/>
              </a:buClr>
              <a:buSzPct val="93750"/>
              <a:buChar char="○"/>
            </a:pPr>
            <a:r>
              <a:rPr lang="en" sz="1600">
                <a:solidFill>
                  <a:schemeClr val="dk1"/>
                </a:solidFill>
              </a:rPr>
              <a:t>August 15, 2023:  Department contracts with a facilitator</a:t>
            </a:r>
            <a:endParaRPr sz="1600">
              <a:solidFill>
                <a:schemeClr val="dk1"/>
              </a:solidFill>
            </a:endParaRPr>
          </a:p>
          <a:p>
            <a:pPr marL="914400" lvl="1" indent="-309562" algn="l" rtl="0">
              <a:spcBef>
                <a:spcPts val="0"/>
              </a:spcBef>
              <a:spcAft>
                <a:spcPts val="0"/>
              </a:spcAft>
              <a:buClr>
                <a:schemeClr val="dk1"/>
              </a:buClr>
              <a:buSzPct val="93750"/>
              <a:buChar char="○"/>
            </a:pPr>
            <a:r>
              <a:rPr lang="en" sz="1600">
                <a:solidFill>
                  <a:schemeClr val="dk1"/>
                </a:solidFill>
              </a:rPr>
              <a:t>No later than September 1, 2023:  Convene first meeting</a:t>
            </a:r>
            <a:endParaRPr sz="1600">
              <a:solidFill>
                <a:schemeClr val="dk1"/>
              </a:solidFill>
            </a:endParaRPr>
          </a:p>
          <a:p>
            <a:pPr marL="914400" lvl="1" indent="-309562" algn="l" rtl="0">
              <a:spcBef>
                <a:spcPts val="0"/>
              </a:spcBef>
              <a:spcAft>
                <a:spcPts val="0"/>
              </a:spcAft>
              <a:buClr>
                <a:schemeClr val="dk1"/>
              </a:buClr>
              <a:buSzPct val="93750"/>
              <a:buChar char="○"/>
            </a:pPr>
            <a:r>
              <a:rPr lang="en" sz="1600">
                <a:solidFill>
                  <a:schemeClr val="dk1"/>
                </a:solidFill>
              </a:rPr>
              <a:t>March 1, 2024:  Interim report</a:t>
            </a:r>
            <a:endParaRPr sz="1600">
              <a:solidFill>
                <a:schemeClr val="dk1"/>
              </a:solidFill>
            </a:endParaRPr>
          </a:p>
          <a:p>
            <a:pPr marL="914400" lvl="1" indent="-309562" algn="l" rtl="0">
              <a:spcBef>
                <a:spcPts val="0"/>
              </a:spcBef>
              <a:spcAft>
                <a:spcPts val="0"/>
              </a:spcAft>
              <a:buClr>
                <a:schemeClr val="dk1"/>
              </a:buClr>
              <a:buSzPct val="93750"/>
              <a:buChar char="○"/>
            </a:pPr>
            <a:r>
              <a:rPr lang="en" sz="1600">
                <a:solidFill>
                  <a:schemeClr val="dk1"/>
                </a:solidFill>
              </a:rPr>
              <a:t>November 15, 2024:  Final report reflecting findings and recommendations to the education committees of the house of representatives and senate, the governor, the state board, the commissioner of education and the department.</a:t>
            </a:r>
            <a:endParaRPr sz="1600">
              <a:solidFill>
                <a:schemeClr val="dk1"/>
              </a:solidFill>
            </a:endParaRPr>
          </a:p>
          <a:p>
            <a:pPr marL="0" lvl="0" indent="0" algn="l" rtl="0">
              <a:spcBef>
                <a:spcPts val="800"/>
              </a:spcBef>
              <a:spcAft>
                <a:spcPts val="0"/>
              </a:spcAft>
              <a:buNone/>
            </a:pPr>
            <a:r>
              <a:rPr lang="en"/>
              <a:t>  </a:t>
            </a:r>
            <a:endParaRPr/>
          </a:p>
        </p:txBody>
      </p:sp>
      <p:sp>
        <p:nvSpPr>
          <p:cNvPr id="390" name="Google Shape;390;p4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What do we need from the AWG today?</a:t>
            </a:r>
            <a:endParaRPr/>
          </a:p>
        </p:txBody>
      </p:sp>
      <p:sp>
        <p:nvSpPr>
          <p:cNvPr id="396" name="Google Shape;396;p5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Build awareness on the potential new measures</a:t>
            </a:r>
            <a:br>
              <a:rPr lang="en"/>
            </a:br>
            <a:endParaRPr/>
          </a:p>
          <a:p>
            <a:pPr marL="457200" lvl="0" indent="-342900" algn="l" rtl="0">
              <a:spcBef>
                <a:spcPts val="0"/>
              </a:spcBef>
              <a:spcAft>
                <a:spcPts val="0"/>
              </a:spcAft>
              <a:buSzPts val="1800"/>
              <a:buChar char="•"/>
            </a:pPr>
            <a:r>
              <a:rPr lang="en"/>
              <a:t>Before state board votes in November, gather feedback on any benefits and considerations</a:t>
            </a:r>
            <a:br>
              <a:rPr lang="en"/>
            </a:br>
            <a:endParaRPr/>
          </a:p>
          <a:p>
            <a:pPr marL="457200" lvl="0" indent="-342900" algn="l" rtl="0">
              <a:spcBef>
                <a:spcPts val="0"/>
              </a:spcBef>
              <a:spcAft>
                <a:spcPts val="0"/>
              </a:spcAft>
              <a:buSzPts val="1800"/>
              <a:buChar char="•"/>
            </a:pPr>
            <a:r>
              <a:rPr lang="en"/>
              <a:t>Document AWG members feedback here:  </a:t>
            </a:r>
            <a:r>
              <a:rPr lang="en" u="sng">
                <a:solidFill>
                  <a:schemeClr val="hlink"/>
                </a:solidFill>
                <a:hlinkClick r:id="rId3"/>
              </a:rPr>
              <a:t>https://docs.google.com/spreadsheets/d/10J4ypPNbrcsH22rkmvtgMtkXapUV99tF9K-kdQabyAk/edit#gid=0</a:t>
            </a:r>
            <a:r>
              <a:rPr lang="en"/>
              <a:t> </a:t>
            </a:r>
            <a:endParaRPr/>
          </a:p>
        </p:txBody>
      </p:sp>
      <p:sp>
        <p:nvSpPr>
          <p:cNvPr id="397" name="Google Shape;397;p5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1"/>
          <p:cNvPicPr preferRelativeResize="0"/>
          <p:nvPr/>
        </p:nvPicPr>
        <p:blipFill rotWithShape="1">
          <a:blip r:embed="rId3">
            <a:alphaModFix/>
          </a:blip>
          <a:srcRect/>
          <a:stretch/>
        </p:blipFill>
        <p:spPr>
          <a:xfrm>
            <a:off x="1670300" y="1093000"/>
            <a:ext cx="6921251" cy="3191975"/>
          </a:xfrm>
          <a:prstGeom prst="rect">
            <a:avLst/>
          </a:prstGeom>
          <a:noFill/>
          <a:ln>
            <a:noFill/>
          </a:ln>
        </p:spPr>
      </p:pic>
      <p:sp>
        <p:nvSpPr>
          <p:cNvPr id="404" name="Google Shape;404;p51"/>
          <p:cNvSpPr txBox="1">
            <a:spLocks noGrp="1"/>
          </p:cNvSpPr>
          <p:nvPr>
            <p:ph type="title"/>
          </p:nvPr>
        </p:nvSpPr>
        <p:spPr>
          <a:xfrm>
            <a:off x="332674" y="115411"/>
            <a:ext cx="6048900" cy="505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800"/>
              <a:buFont typeface="Rockwell"/>
              <a:buNone/>
            </a:pPr>
            <a:r>
              <a:rPr lang="en" b="1"/>
              <a:t>Accountability Theory of Action</a:t>
            </a:r>
            <a:endParaRPr b="1"/>
          </a:p>
        </p:txBody>
      </p:sp>
      <p:sp>
        <p:nvSpPr>
          <p:cNvPr id="405" name="Google Shape;405;p51"/>
          <p:cNvSpPr txBox="1">
            <a:spLocks noGrp="1"/>
          </p:cNvSpPr>
          <p:nvPr>
            <p:ph type="sldNum" idx="12"/>
          </p:nvPr>
        </p:nvSpPr>
        <p:spPr>
          <a:xfrm>
            <a:off x="99930" y="4781397"/>
            <a:ext cx="2057400" cy="20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
        <p:nvSpPr>
          <p:cNvPr id="406" name="Google Shape;406;p51"/>
          <p:cNvSpPr/>
          <p:nvPr/>
        </p:nvSpPr>
        <p:spPr>
          <a:xfrm rot="-5400000">
            <a:off x="-241500" y="2471361"/>
            <a:ext cx="3041700" cy="459600"/>
          </a:xfrm>
          <a:prstGeom prst="rect">
            <a:avLst/>
          </a:prstGeom>
          <a:solidFill>
            <a:srgbClr val="28478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Accreditation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6395</Words>
  <Application>Microsoft Office PowerPoint</Application>
  <PresentationFormat>On-screen Show (16:9)</PresentationFormat>
  <Paragraphs>1091</Paragraphs>
  <Slides>68</Slides>
  <Notes>68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Trebuchet MS</vt:lpstr>
      <vt:lpstr>Noto Sans Symbols</vt:lpstr>
      <vt:lpstr>Roboto</vt:lpstr>
      <vt:lpstr>Arial</vt:lpstr>
      <vt:lpstr>Calibri</vt:lpstr>
      <vt:lpstr>Rockwell</vt:lpstr>
      <vt:lpstr>CDE </vt:lpstr>
      <vt:lpstr>Accountability Work Group Input Session</vt:lpstr>
      <vt:lpstr>Welcome</vt:lpstr>
      <vt:lpstr>Introductions - Game on!</vt:lpstr>
      <vt:lpstr>Purpose of AWG</vt:lpstr>
      <vt:lpstr>Agenda</vt:lpstr>
      <vt:lpstr>Overarching Accountability Timeline</vt:lpstr>
      <vt:lpstr>Updates - Accountability in 2023 Legislative Session</vt:lpstr>
      <vt:lpstr>What do we need from the AWG today?</vt:lpstr>
      <vt:lpstr>Accountability Theory of Action</vt:lpstr>
      <vt:lpstr>Performance Frameworks | Purpose</vt:lpstr>
      <vt:lpstr>Performance Frameworks | Performance Indicators</vt:lpstr>
      <vt:lpstr>School and District Performance Framework Ratings</vt:lpstr>
      <vt:lpstr>Tentative Timeline for New Measures</vt:lpstr>
      <vt:lpstr>Summary of Potential Changes within Performance Frameworks</vt:lpstr>
      <vt:lpstr>On Track Growth</vt:lpstr>
      <vt:lpstr>PowerPoint Presentation</vt:lpstr>
      <vt:lpstr>PowerPoint Presentation</vt:lpstr>
      <vt:lpstr>On-Track Growth | Student Example</vt:lpstr>
      <vt:lpstr>On Track Growth| Integration into Frameworks</vt:lpstr>
      <vt:lpstr>On Track Growth| Outstanding Issues for High School</vt:lpstr>
      <vt:lpstr>PowerPoint Presentation</vt:lpstr>
      <vt:lpstr>PowerPoint Presentation</vt:lpstr>
      <vt:lpstr>On Track Growth| Proposal for District Weighting</vt:lpstr>
      <vt:lpstr>On Track Growth| Discussion with the AWG</vt:lpstr>
      <vt:lpstr>Summary of Potential Changes within Performance Frameworks</vt:lpstr>
      <vt:lpstr>New Higher Bar Sub Indicators</vt:lpstr>
      <vt:lpstr>PWR Indicator | Current Framework</vt:lpstr>
      <vt:lpstr>PowerPoint Presentation</vt:lpstr>
      <vt:lpstr>PowerPoint Presentation</vt:lpstr>
      <vt:lpstr>PWR: Higher Bar Measures | Definitions</vt:lpstr>
      <vt:lpstr>PowerPoint Presentation</vt:lpstr>
      <vt:lpstr>PWR: Higher Bar Measures | Proposed Calculation Methodology</vt:lpstr>
      <vt:lpstr>PWR: Higher Bar Measures | Data Sources</vt:lpstr>
      <vt:lpstr>PWR: Higher Bar Measures | Data Sources</vt:lpstr>
      <vt:lpstr>PWR: Higher Bar Measures | Defining ELA &amp; Math</vt:lpstr>
      <vt:lpstr>PWR: Higher Bar Measures |    2022 Totals</vt:lpstr>
      <vt:lpstr>PWR: Higher Bar Measures | Aggregate Measures &amp; Cut-scores</vt:lpstr>
      <vt:lpstr>PWR: Higher Bar Measures | Framework Weighting &amp; Impact Data</vt:lpstr>
      <vt:lpstr>PWR: Higher Bar Measures | Impact Data by District Setting </vt:lpstr>
      <vt:lpstr>PWR: Higher Bar Measures | TAP Considerations &amp; Recommendations</vt:lpstr>
      <vt:lpstr>PWR: Higher Bar Measures | TAP Rationale </vt:lpstr>
      <vt:lpstr>PWR: Higher Bar Measures| Discussion with the AWG</vt:lpstr>
      <vt:lpstr>References</vt:lpstr>
      <vt:lpstr>PowerPoint Presentation</vt:lpstr>
      <vt:lpstr>Historical Student Growth Observations</vt:lpstr>
      <vt:lpstr>TAP Recommendation | On Track Growth Methodology </vt:lpstr>
      <vt:lpstr>TAP Recommendation | On Track Growth Methodology </vt:lpstr>
      <vt:lpstr>TAP Recommendation | On Track Growth Methodology </vt:lpstr>
      <vt:lpstr>PowerPoint Presentation</vt:lpstr>
      <vt:lpstr>PowerPoint Presentation</vt:lpstr>
      <vt:lpstr>Re-capping 2019 Decisions for CMAS g3-8 ELA &amp; Math On Track Growth Metric</vt:lpstr>
      <vt:lpstr>Re-capping 2019 Decisions for Reporting On-Track Growth</vt:lpstr>
      <vt:lpstr>Considerations for the 2024 Digital SAT</vt:lpstr>
      <vt:lpstr>Considerations for the 2024 Digital SAT</vt:lpstr>
      <vt:lpstr>PSAT/SAT On Track Growth Metric Decisions</vt:lpstr>
      <vt:lpstr>Data Sources, SB17-272</vt:lpstr>
      <vt:lpstr>Higher Bar Metric Additional Details &amp; Timeline</vt:lpstr>
      <vt:lpstr>CDE Direct Data Sources</vt:lpstr>
      <vt:lpstr>TAP Recommendation for Identifying ELA and Math AP Exams</vt:lpstr>
      <vt:lpstr>TAP Recommendation for Identifying ELA and Math for IB Exams</vt:lpstr>
      <vt:lpstr>TAP Recommendation for Identifying ELA and Math for Concurrent Enrollment Courses</vt:lpstr>
      <vt:lpstr>Data Sources for Higher Bar and Non-ELA/Math Metrics </vt:lpstr>
      <vt:lpstr>Potential PWR Weighting Scenarios</vt:lpstr>
      <vt:lpstr>2022 School Level Impact Data by Potential Weighting Scenario (adding 2022 Higher Bar Data)</vt:lpstr>
      <vt:lpstr>2022 School Level Impact Data by Potential Weighting Scenario (adding 2022 HB Data)</vt:lpstr>
      <vt:lpstr>2022 Distribution of District N-counts Included in Matriculation Rate</vt:lpstr>
      <vt:lpstr>Next Meeting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 Group Input Session</dc:title>
  <cp:lastModifiedBy>Thompson, April</cp:lastModifiedBy>
  <cp:revision>1</cp:revision>
  <dcterms:modified xsi:type="dcterms:W3CDTF">2023-10-09T14:59:39Z</dcterms:modified>
</cp:coreProperties>
</file>