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Pacifico" panose="00000500000000000000" pitchFamily="2" charset="0"/>
      <p:regular r:id="rId42"/>
    </p:embeddedFont>
    <p:embeddedFont>
      <p:font typeface="Roboto" panose="02000000000000000000" pitchFamily="2" charset="0"/>
      <p:regular r:id="rId43"/>
      <p:bold r:id="rId44"/>
      <p:italic r:id="rId45"/>
      <p:boldItalic r:id="rId46"/>
    </p:embeddedFont>
    <p:embeddedFont>
      <p:font typeface="Rockwell" panose="02060603020205020403" pitchFamily="18" charset="0"/>
      <p:regular r:id="rId47"/>
      <p:bold r:id="rId48"/>
      <p:italic r:id="rId49"/>
      <p:boldItalic r:id="rId50"/>
    </p:embeddedFont>
    <p:embeddedFont>
      <p:font typeface="Trebuchet MS" panose="020B0603020202020204" pitchFamily="34"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5ae9e78901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5ae9e78901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5ae9e78901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15ae9e78901_0_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448" name="Google Shape;448;g15ae9e78901_0_5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5d00405279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5d00405279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5ae9e78901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15ae9e78901_0_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5ae9e78901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g15ae9e78901_0_1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5ae9e78901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5ae9e78901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5ac3f95b7c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15ac3f95b7c_0_6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endParaRPr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5ac3f95b7c_0_6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15ac3f95b7c_0_6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5ac3f95b7c_0_595:notes"/>
          <p:cNvSpPr txBox="1">
            <a:spLocks noGrp="1"/>
          </p:cNvSpPr>
          <p:nvPr>
            <p:ph type="body" idx="1"/>
          </p:nvPr>
        </p:nvSpPr>
        <p:spPr>
          <a:xfrm>
            <a:off x="685800" y="4400550"/>
            <a:ext cx="5486400" cy="36006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100"/>
              <a:buNone/>
            </a:pPr>
            <a:endParaRPr/>
          </a:p>
        </p:txBody>
      </p:sp>
      <p:sp>
        <p:nvSpPr>
          <p:cNvPr id="513" name="Google Shape;513;g15ac3f95b7c_0_5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5ac3f95b7c_0_326:notes"/>
          <p:cNvSpPr txBox="1">
            <a:spLocks noGrp="1"/>
          </p:cNvSpPr>
          <p:nvPr>
            <p:ph type="body" idx="1"/>
          </p:nvPr>
        </p:nvSpPr>
        <p:spPr>
          <a:xfrm>
            <a:off x="685800" y="4400550"/>
            <a:ext cx="5486400" cy="36006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100"/>
              <a:buNone/>
            </a:pPr>
            <a:endParaRPr/>
          </a:p>
        </p:txBody>
      </p:sp>
      <p:sp>
        <p:nvSpPr>
          <p:cNvPr id="520" name="Google Shape;520;g15ac3f95b7c_0_3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5ac3f95b7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5ac3f95b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5ac3f95b7c_0_335:notes"/>
          <p:cNvSpPr txBox="1">
            <a:spLocks noGrp="1"/>
          </p:cNvSpPr>
          <p:nvPr>
            <p:ph type="body" idx="1"/>
          </p:nvPr>
        </p:nvSpPr>
        <p:spPr>
          <a:xfrm>
            <a:off x="685800" y="4400550"/>
            <a:ext cx="5486400" cy="36006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100"/>
              <a:buNone/>
            </a:pPr>
            <a:endParaRPr/>
          </a:p>
        </p:txBody>
      </p:sp>
      <p:sp>
        <p:nvSpPr>
          <p:cNvPr id="530" name="Google Shape;530;g15ac3f95b7c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5ac3f95b7c_0_344:notes"/>
          <p:cNvSpPr txBox="1">
            <a:spLocks noGrp="1"/>
          </p:cNvSpPr>
          <p:nvPr>
            <p:ph type="body" idx="1"/>
          </p:nvPr>
        </p:nvSpPr>
        <p:spPr>
          <a:xfrm>
            <a:off x="685800" y="4400550"/>
            <a:ext cx="5486400" cy="3600600"/>
          </a:xfrm>
          <a:prstGeom prst="rect">
            <a:avLst/>
          </a:prstGeom>
          <a:noFill/>
          <a:ln>
            <a:noFill/>
          </a:ln>
        </p:spPr>
        <p:txBody>
          <a:bodyPr spcFirstLastPara="1" wrap="square" lIns="89450" tIns="89450" rIns="89450" bIns="89450" anchor="t" anchorCtr="0">
            <a:noAutofit/>
          </a:bodyPr>
          <a:lstStyle/>
          <a:p>
            <a:pPr marL="0" lvl="0" indent="0" algn="l" rtl="0">
              <a:lnSpc>
                <a:spcPct val="100000"/>
              </a:lnSpc>
              <a:spcBef>
                <a:spcPts val="0"/>
              </a:spcBef>
              <a:spcAft>
                <a:spcPts val="0"/>
              </a:spcAft>
              <a:buSzPts val="1100"/>
              <a:buNone/>
            </a:pPr>
            <a:endParaRPr/>
          </a:p>
        </p:txBody>
      </p:sp>
      <p:sp>
        <p:nvSpPr>
          <p:cNvPr id="540" name="Google Shape;540;g15ac3f95b7c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5d00405279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5d00405279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Given the transitional nature of the 2022 frameworks, and given that this framework cycle is the first in which AECs received Insufficient State Data plan types, comparisons to previous years’ rating distributions are less clear and useful than in previous years.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5ac3f95b7c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15ac3f95b7c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5ac3f95b7c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15ac3f95b7c_0_8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
              <a:t>FYI- 51 of the 90 AEC’s are identified under ESSA (Comprehensive low performing, Comprehensive Low Grad, Targeted Support and Additional Targeted)</a:t>
            </a:r>
            <a:endParaRPr/>
          </a:p>
        </p:txBody>
      </p:sp>
      <p:sp>
        <p:nvSpPr>
          <p:cNvPr id="566" name="Google Shape;566;g15ac3f95b7c_0_85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5ac3f95b7c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15ac3f95b7c_0_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5ac3f95b7c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5ac3f95b7c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ff452201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ff452201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f45220176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ff45220176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5ae9e78901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g15ae9e78901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5ac3f95b7c_0_1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5ac3f95b7c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5df34637f5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5df34637f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5df34637f5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5df34637f5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5df34637f5_0_4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5df34637f5_0_4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1" name="Google Shape;671;g15df34637f5_0_4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15df34637f5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15df34637f5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g15df34637f5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5df34637f5_0_4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5df34637f5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5df34637f5_0_6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5df34637f5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5ac3f95b7c_0_3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5ac3f95b7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5ae9e78901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5ae9e78901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e0af38be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5e0af38b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5d00405279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5d00405279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ae9e7890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g15ae9e7890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403" name="Google Shape;403;g15ae9e78901_0_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5ae9e78901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15ae9e78901_0_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3"/>
        <p:cNvGrpSpPr/>
        <p:nvPr/>
      </p:nvGrpSpPr>
      <p:grpSpPr>
        <a:xfrm>
          <a:off x="0" y="0"/>
          <a:ext cx="0" cy="0"/>
          <a:chOff x="0" y="0"/>
          <a:chExt cx="0" cy="0"/>
        </a:xfrm>
      </p:grpSpPr>
      <p:sp>
        <p:nvSpPr>
          <p:cNvPr id="294" name="Google Shape;294;p38"/>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5" name="Google Shape;295;p38"/>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6" name="Google Shape;296;p38"/>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297" name="Google Shape;297;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8" name="Google Shape;298;p38"/>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299" name="Google Shape;299;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0"/>
        <p:cNvGrpSpPr/>
        <p:nvPr/>
      </p:nvGrpSpPr>
      <p:grpSpPr>
        <a:xfrm>
          <a:off x="0" y="0"/>
          <a:ext cx="0" cy="0"/>
          <a:chOff x="0" y="0"/>
          <a:chExt cx="0" cy="0"/>
        </a:xfrm>
      </p:grpSpPr>
      <p:pic>
        <p:nvPicPr>
          <p:cNvPr id="301" name="Google Shape;301;p3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302" name="Google Shape;302;p3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3" name="Google Shape;303;p3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4" name="Google Shape;304;p3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305" name="Google Shape;305;p3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06"/>
        <p:cNvGrpSpPr/>
        <p:nvPr/>
      </p:nvGrpSpPr>
      <p:grpSpPr>
        <a:xfrm>
          <a:off x="0" y="0"/>
          <a:ext cx="0" cy="0"/>
          <a:chOff x="0" y="0"/>
          <a:chExt cx="0" cy="0"/>
        </a:xfrm>
      </p:grpSpPr>
      <p:sp>
        <p:nvSpPr>
          <p:cNvPr id="307" name="Google Shape;307;p40"/>
          <p:cNvSpPr txBox="1">
            <a:spLocks noGrp="1"/>
          </p:cNvSpPr>
          <p:nvPr>
            <p:ph type="body" idx="1"/>
          </p:nvPr>
        </p:nvSpPr>
        <p:spPr>
          <a:xfrm>
            <a:off x="628650" y="901800"/>
            <a:ext cx="7886700" cy="37779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0D1E8E"/>
              </a:buClr>
              <a:buSzPts val="2100"/>
              <a:buChar char="●"/>
              <a:defRPr sz="1800">
                <a:latin typeface="Trebuchet MS"/>
                <a:ea typeface="Trebuchet MS"/>
                <a:cs typeface="Trebuchet MS"/>
                <a:sym typeface="Trebuchet MS"/>
              </a:defRPr>
            </a:lvl1pPr>
            <a:lvl2pPr marL="914400" lvl="1" indent="-342900" algn="l" rtl="0">
              <a:lnSpc>
                <a:spcPct val="90000"/>
              </a:lnSpc>
              <a:spcBef>
                <a:spcPts val="400"/>
              </a:spcBef>
              <a:spcAft>
                <a:spcPts val="0"/>
              </a:spcAft>
              <a:buClr>
                <a:srgbClr val="00953A"/>
              </a:buClr>
              <a:buSzPts val="1800"/>
              <a:buChar char="○"/>
              <a:defRPr sz="1500">
                <a:latin typeface="Trebuchet MS"/>
                <a:ea typeface="Trebuchet MS"/>
                <a:cs typeface="Trebuchet MS"/>
                <a:sym typeface="Trebuchet MS"/>
              </a:defRPr>
            </a:lvl2pPr>
            <a:lvl3pPr marL="1371600" lvl="2" indent="-323850" algn="l" rtl="0">
              <a:lnSpc>
                <a:spcPct val="90000"/>
              </a:lnSpc>
              <a:spcBef>
                <a:spcPts val="400"/>
              </a:spcBef>
              <a:spcAft>
                <a:spcPts val="0"/>
              </a:spcAft>
              <a:buClr>
                <a:srgbClr val="EF7521"/>
              </a:buClr>
              <a:buSzPts val="1500"/>
              <a:buChar char="■"/>
              <a:defRPr sz="1350">
                <a:latin typeface="Trebuchet MS"/>
                <a:ea typeface="Trebuchet MS"/>
                <a:cs typeface="Trebuchet MS"/>
                <a:sym typeface="Trebuchet MS"/>
              </a:defRPr>
            </a:lvl3pPr>
            <a:lvl4pPr marL="1828800" lvl="3" indent="-317500" algn="l" rtl="0">
              <a:lnSpc>
                <a:spcPct val="90000"/>
              </a:lnSpc>
              <a:spcBef>
                <a:spcPts val="400"/>
              </a:spcBef>
              <a:spcAft>
                <a:spcPts val="0"/>
              </a:spcAft>
              <a:buClr>
                <a:srgbClr val="82BC00"/>
              </a:buClr>
              <a:buSzPts val="1400"/>
              <a:buChar char="●"/>
              <a:defRPr sz="1350">
                <a:latin typeface="Trebuchet MS"/>
                <a:ea typeface="Trebuchet MS"/>
                <a:cs typeface="Trebuchet MS"/>
                <a:sym typeface="Trebuchet MS"/>
              </a:defRPr>
            </a:lvl4pPr>
            <a:lvl5pPr marL="2286000" lvl="4" indent="-317500" algn="l" rtl="0">
              <a:lnSpc>
                <a:spcPct val="90000"/>
              </a:lnSpc>
              <a:spcBef>
                <a:spcPts val="400"/>
              </a:spcBef>
              <a:spcAft>
                <a:spcPts val="0"/>
              </a:spcAft>
              <a:buClr>
                <a:srgbClr val="8FC6E8"/>
              </a:buClr>
              <a:buSzPts val="1400"/>
              <a:buChar char="○"/>
              <a:defRPr sz="1350">
                <a:latin typeface="Trebuchet MS"/>
                <a:ea typeface="Trebuchet MS"/>
                <a:cs typeface="Trebuchet MS"/>
                <a:sym typeface="Trebuchet MS"/>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308" name="Google Shape;308;p40"/>
          <p:cNvSpPr txBox="1">
            <a:spLocks noGrp="1"/>
          </p:cNvSpPr>
          <p:nvPr>
            <p:ph type="ftr" idx="11"/>
          </p:nvPr>
        </p:nvSpPr>
        <p:spPr>
          <a:xfrm>
            <a:off x="3028950" y="4881600"/>
            <a:ext cx="3086100" cy="1596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Char char="●"/>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
        <p:nvSpPr>
          <p:cNvPr id="309" name="Google Shape;309;p40"/>
          <p:cNvSpPr txBox="1"/>
          <p:nvPr/>
        </p:nvSpPr>
        <p:spPr>
          <a:xfrm>
            <a:off x="628650" y="4881600"/>
            <a:ext cx="2057400" cy="159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 sz="900" b="0" i="0" u="none" strike="noStrike" cap="none">
                <a:solidFill>
                  <a:srgbClr val="888888"/>
                </a:solidFill>
                <a:latin typeface="Arial"/>
                <a:ea typeface="Arial"/>
                <a:cs typeface="Arial"/>
                <a:sym typeface="Arial"/>
              </a:rPr>
              <a:t>9/16/2022</a:t>
            </a:r>
            <a:endParaRPr sz="900" b="0" i="0" u="none" strike="noStrike" cap="none">
              <a:solidFill>
                <a:srgbClr val="888888"/>
              </a:solidFill>
              <a:latin typeface="Arial"/>
              <a:ea typeface="Arial"/>
              <a:cs typeface="Arial"/>
              <a:sym typeface="Arial"/>
            </a:endParaRPr>
          </a:p>
        </p:txBody>
      </p:sp>
      <p:sp>
        <p:nvSpPr>
          <p:cNvPr id="310" name="Google Shape;310;p40"/>
          <p:cNvSpPr/>
          <p:nvPr/>
        </p:nvSpPr>
        <p:spPr>
          <a:xfrm>
            <a:off x="0" y="0"/>
            <a:ext cx="9144000" cy="595200"/>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11" name="Google Shape;311;p40"/>
          <p:cNvSpPr/>
          <p:nvPr/>
        </p:nvSpPr>
        <p:spPr>
          <a:xfrm>
            <a:off x="0" y="590536"/>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12" name="Google Shape;312;p40"/>
          <p:cNvSpPr/>
          <p:nvPr/>
        </p:nvSpPr>
        <p:spPr>
          <a:xfrm>
            <a:off x="0" y="5104671"/>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313" name="Google Shape;313;p40"/>
          <p:cNvPicPr preferRelativeResize="0"/>
          <p:nvPr/>
        </p:nvPicPr>
        <p:blipFill rotWithShape="1">
          <a:blip r:embed="rId2">
            <a:alphaModFix/>
          </a:blip>
          <a:srcRect/>
          <a:stretch/>
        </p:blipFill>
        <p:spPr>
          <a:xfrm>
            <a:off x="8258630" y="4813573"/>
            <a:ext cx="626171" cy="241772"/>
          </a:xfrm>
          <a:prstGeom prst="rect">
            <a:avLst/>
          </a:prstGeom>
          <a:noFill/>
          <a:ln>
            <a:noFill/>
          </a:ln>
        </p:spPr>
      </p:pic>
      <p:sp>
        <p:nvSpPr>
          <p:cNvPr id="314" name="Google Shape;314;p40"/>
          <p:cNvSpPr txBox="1"/>
          <p:nvPr/>
        </p:nvSpPr>
        <p:spPr>
          <a:xfrm>
            <a:off x="6457950" y="4881600"/>
            <a:ext cx="1257600" cy="159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900" b="0" i="0" u="none" strike="noStrike" cap="none">
                <a:solidFill>
                  <a:srgbClr val="888888"/>
                </a:solidFill>
                <a:latin typeface="Arial"/>
                <a:ea typeface="Arial"/>
                <a:cs typeface="Arial"/>
                <a:sym typeface="Arial"/>
              </a:rPr>
              <a:t>‹#›</a:t>
            </a:fld>
            <a:endParaRPr sz="900" b="0" i="0" u="none" strike="noStrike" cap="none">
              <a:solidFill>
                <a:srgbClr val="888888"/>
              </a:solidFill>
              <a:latin typeface="Arial"/>
              <a:ea typeface="Arial"/>
              <a:cs typeface="Arial"/>
              <a:sym typeface="Arial"/>
            </a:endParaRPr>
          </a:p>
        </p:txBody>
      </p:sp>
      <p:sp>
        <p:nvSpPr>
          <p:cNvPr id="315" name="Google Shape;315;p40"/>
          <p:cNvSpPr txBox="1">
            <a:spLocks noGrp="1"/>
          </p:cNvSpPr>
          <p:nvPr>
            <p:ph type="title"/>
          </p:nvPr>
        </p:nvSpPr>
        <p:spPr>
          <a:xfrm>
            <a:off x="192024" y="144018"/>
            <a:ext cx="7886700" cy="39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300"/>
              <a:buChar char="●"/>
              <a:defRPr>
                <a:solidFill>
                  <a:schemeClr val="lt1"/>
                </a:solidFill>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16"/>
        <p:cNvGrpSpPr/>
        <p:nvPr/>
      </p:nvGrpSpPr>
      <p:grpSpPr>
        <a:xfrm>
          <a:off x="0" y="0"/>
          <a:ext cx="0" cy="0"/>
          <a:chOff x="0" y="0"/>
          <a:chExt cx="0" cy="0"/>
        </a:xfrm>
      </p:grpSpPr>
      <p:sp>
        <p:nvSpPr>
          <p:cNvPr id="317" name="Google Shape;317;p41"/>
          <p:cNvSpPr txBox="1">
            <a:spLocks noGrp="1"/>
          </p:cNvSpPr>
          <p:nvPr>
            <p:ph type="body" idx="1"/>
          </p:nvPr>
        </p:nvSpPr>
        <p:spPr>
          <a:xfrm>
            <a:off x="628650" y="901800"/>
            <a:ext cx="7886700" cy="37779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0D1E8E"/>
              </a:buClr>
              <a:buSzPts val="2100"/>
              <a:buChar char="●"/>
              <a:defRPr sz="1800">
                <a:latin typeface="Trebuchet MS"/>
                <a:ea typeface="Trebuchet MS"/>
                <a:cs typeface="Trebuchet MS"/>
                <a:sym typeface="Trebuchet MS"/>
              </a:defRPr>
            </a:lvl1pPr>
            <a:lvl2pPr marL="914400" lvl="1" indent="-342900" algn="l" rtl="0">
              <a:lnSpc>
                <a:spcPct val="90000"/>
              </a:lnSpc>
              <a:spcBef>
                <a:spcPts val="400"/>
              </a:spcBef>
              <a:spcAft>
                <a:spcPts val="0"/>
              </a:spcAft>
              <a:buClr>
                <a:srgbClr val="00953A"/>
              </a:buClr>
              <a:buSzPts val="1800"/>
              <a:buChar char="○"/>
              <a:defRPr sz="1500">
                <a:latin typeface="Trebuchet MS"/>
                <a:ea typeface="Trebuchet MS"/>
                <a:cs typeface="Trebuchet MS"/>
                <a:sym typeface="Trebuchet MS"/>
              </a:defRPr>
            </a:lvl2pPr>
            <a:lvl3pPr marL="1371600" lvl="2" indent="-323850" algn="l" rtl="0">
              <a:lnSpc>
                <a:spcPct val="90000"/>
              </a:lnSpc>
              <a:spcBef>
                <a:spcPts val="400"/>
              </a:spcBef>
              <a:spcAft>
                <a:spcPts val="0"/>
              </a:spcAft>
              <a:buClr>
                <a:srgbClr val="EF7521"/>
              </a:buClr>
              <a:buSzPts val="1500"/>
              <a:buChar char="■"/>
              <a:defRPr sz="1350">
                <a:latin typeface="Trebuchet MS"/>
                <a:ea typeface="Trebuchet MS"/>
                <a:cs typeface="Trebuchet MS"/>
                <a:sym typeface="Trebuchet MS"/>
              </a:defRPr>
            </a:lvl3pPr>
            <a:lvl4pPr marL="1828800" lvl="3" indent="-317500" algn="l" rtl="0">
              <a:lnSpc>
                <a:spcPct val="90000"/>
              </a:lnSpc>
              <a:spcBef>
                <a:spcPts val="400"/>
              </a:spcBef>
              <a:spcAft>
                <a:spcPts val="0"/>
              </a:spcAft>
              <a:buClr>
                <a:srgbClr val="82BC00"/>
              </a:buClr>
              <a:buSzPts val="1400"/>
              <a:buChar char="●"/>
              <a:defRPr sz="1350">
                <a:latin typeface="Trebuchet MS"/>
                <a:ea typeface="Trebuchet MS"/>
                <a:cs typeface="Trebuchet MS"/>
                <a:sym typeface="Trebuchet MS"/>
              </a:defRPr>
            </a:lvl4pPr>
            <a:lvl5pPr marL="2286000" lvl="4" indent="-317500" algn="l" rtl="0">
              <a:lnSpc>
                <a:spcPct val="90000"/>
              </a:lnSpc>
              <a:spcBef>
                <a:spcPts val="400"/>
              </a:spcBef>
              <a:spcAft>
                <a:spcPts val="0"/>
              </a:spcAft>
              <a:buClr>
                <a:srgbClr val="8FC6E8"/>
              </a:buClr>
              <a:buSzPts val="1400"/>
              <a:buChar char="○"/>
              <a:defRPr sz="1350">
                <a:latin typeface="Trebuchet MS"/>
                <a:ea typeface="Trebuchet MS"/>
                <a:cs typeface="Trebuchet MS"/>
                <a:sym typeface="Trebuchet MS"/>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318" name="Google Shape;318;p41"/>
          <p:cNvSpPr txBox="1">
            <a:spLocks noGrp="1"/>
          </p:cNvSpPr>
          <p:nvPr>
            <p:ph type="ftr" idx="11"/>
          </p:nvPr>
        </p:nvSpPr>
        <p:spPr>
          <a:xfrm>
            <a:off x="3028950" y="4881600"/>
            <a:ext cx="3086100" cy="1596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Char char="●"/>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
        <p:nvSpPr>
          <p:cNvPr id="319" name="Google Shape;319;p41"/>
          <p:cNvSpPr txBox="1"/>
          <p:nvPr/>
        </p:nvSpPr>
        <p:spPr>
          <a:xfrm>
            <a:off x="628650" y="4881600"/>
            <a:ext cx="2057400" cy="159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 sz="900" b="0" i="0" u="none" strike="noStrike" cap="none">
                <a:solidFill>
                  <a:srgbClr val="888888"/>
                </a:solidFill>
                <a:latin typeface="Arial"/>
                <a:ea typeface="Arial"/>
                <a:cs typeface="Arial"/>
                <a:sym typeface="Arial"/>
              </a:rPr>
              <a:t>9/16/2022</a:t>
            </a:r>
            <a:endParaRPr sz="900" b="0" i="0" u="none" strike="noStrike" cap="none">
              <a:solidFill>
                <a:srgbClr val="888888"/>
              </a:solidFill>
              <a:latin typeface="Arial"/>
              <a:ea typeface="Arial"/>
              <a:cs typeface="Arial"/>
              <a:sym typeface="Arial"/>
            </a:endParaRPr>
          </a:p>
        </p:txBody>
      </p:sp>
      <p:sp>
        <p:nvSpPr>
          <p:cNvPr id="320" name="Google Shape;320;p41"/>
          <p:cNvSpPr/>
          <p:nvPr/>
        </p:nvSpPr>
        <p:spPr>
          <a:xfrm>
            <a:off x="0" y="0"/>
            <a:ext cx="9144000" cy="595200"/>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21" name="Google Shape;321;p41"/>
          <p:cNvSpPr/>
          <p:nvPr/>
        </p:nvSpPr>
        <p:spPr>
          <a:xfrm>
            <a:off x="0" y="590536"/>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22" name="Google Shape;322;p41"/>
          <p:cNvSpPr/>
          <p:nvPr/>
        </p:nvSpPr>
        <p:spPr>
          <a:xfrm>
            <a:off x="0" y="5104671"/>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323" name="Google Shape;323;p41"/>
          <p:cNvPicPr preferRelativeResize="0"/>
          <p:nvPr/>
        </p:nvPicPr>
        <p:blipFill rotWithShape="1">
          <a:blip r:embed="rId2">
            <a:alphaModFix/>
          </a:blip>
          <a:srcRect/>
          <a:stretch/>
        </p:blipFill>
        <p:spPr>
          <a:xfrm>
            <a:off x="8258630" y="4813573"/>
            <a:ext cx="626171" cy="241772"/>
          </a:xfrm>
          <a:prstGeom prst="rect">
            <a:avLst/>
          </a:prstGeom>
          <a:noFill/>
          <a:ln>
            <a:noFill/>
          </a:ln>
        </p:spPr>
      </p:pic>
      <p:sp>
        <p:nvSpPr>
          <p:cNvPr id="324" name="Google Shape;324;p41"/>
          <p:cNvSpPr txBox="1"/>
          <p:nvPr/>
        </p:nvSpPr>
        <p:spPr>
          <a:xfrm>
            <a:off x="6457950" y="4881600"/>
            <a:ext cx="1257600" cy="159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900" b="0" i="0" u="none" strike="noStrike" cap="none">
                <a:solidFill>
                  <a:srgbClr val="888888"/>
                </a:solidFill>
                <a:latin typeface="Arial"/>
                <a:ea typeface="Arial"/>
                <a:cs typeface="Arial"/>
                <a:sym typeface="Arial"/>
              </a:rPr>
              <a:t>‹#›</a:t>
            </a:fld>
            <a:endParaRPr sz="900" b="0" i="0" u="none" strike="noStrike" cap="none">
              <a:solidFill>
                <a:srgbClr val="888888"/>
              </a:solidFill>
              <a:latin typeface="Arial"/>
              <a:ea typeface="Arial"/>
              <a:cs typeface="Arial"/>
              <a:sym typeface="Arial"/>
            </a:endParaRPr>
          </a:p>
        </p:txBody>
      </p:sp>
      <p:sp>
        <p:nvSpPr>
          <p:cNvPr id="325" name="Google Shape;325;p41"/>
          <p:cNvSpPr txBox="1">
            <a:spLocks noGrp="1"/>
          </p:cNvSpPr>
          <p:nvPr>
            <p:ph type="title"/>
          </p:nvPr>
        </p:nvSpPr>
        <p:spPr>
          <a:xfrm>
            <a:off x="192024" y="144018"/>
            <a:ext cx="7886700" cy="39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300"/>
              <a:buChar char="●"/>
              <a:defRPr>
                <a:solidFill>
                  <a:schemeClr val="lt1"/>
                </a:solidFill>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326"/>
        <p:cNvGrpSpPr/>
        <p:nvPr/>
      </p:nvGrpSpPr>
      <p:grpSpPr>
        <a:xfrm>
          <a:off x="0" y="0"/>
          <a:ext cx="0" cy="0"/>
          <a:chOff x="0" y="0"/>
          <a:chExt cx="0" cy="0"/>
        </a:xfrm>
      </p:grpSpPr>
      <p:sp>
        <p:nvSpPr>
          <p:cNvPr id="327" name="Google Shape;327;p42"/>
          <p:cNvSpPr txBox="1">
            <a:spLocks noGrp="1"/>
          </p:cNvSpPr>
          <p:nvPr>
            <p:ph type="body" idx="1"/>
          </p:nvPr>
        </p:nvSpPr>
        <p:spPr>
          <a:xfrm>
            <a:off x="628650" y="901800"/>
            <a:ext cx="7886700" cy="37779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0D1E8E"/>
              </a:buClr>
              <a:buSzPts val="2100"/>
              <a:buChar char="●"/>
              <a:defRPr sz="1800">
                <a:latin typeface="Trebuchet MS"/>
                <a:ea typeface="Trebuchet MS"/>
                <a:cs typeface="Trebuchet MS"/>
                <a:sym typeface="Trebuchet MS"/>
              </a:defRPr>
            </a:lvl1pPr>
            <a:lvl2pPr marL="914400" lvl="1" indent="-342900" algn="l" rtl="0">
              <a:lnSpc>
                <a:spcPct val="90000"/>
              </a:lnSpc>
              <a:spcBef>
                <a:spcPts val="400"/>
              </a:spcBef>
              <a:spcAft>
                <a:spcPts val="0"/>
              </a:spcAft>
              <a:buClr>
                <a:srgbClr val="00953A"/>
              </a:buClr>
              <a:buSzPts val="1800"/>
              <a:buChar char="○"/>
              <a:defRPr sz="1500">
                <a:latin typeface="Trebuchet MS"/>
                <a:ea typeface="Trebuchet MS"/>
                <a:cs typeface="Trebuchet MS"/>
                <a:sym typeface="Trebuchet MS"/>
              </a:defRPr>
            </a:lvl2pPr>
            <a:lvl3pPr marL="1371600" lvl="2" indent="-323850" algn="l" rtl="0">
              <a:lnSpc>
                <a:spcPct val="90000"/>
              </a:lnSpc>
              <a:spcBef>
                <a:spcPts val="400"/>
              </a:spcBef>
              <a:spcAft>
                <a:spcPts val="0"/>
              </a:spcAft>
              <a:buClr>
                <a:srgbClr val="EF7521"/>
              </a:buClr>
              <a:buSzPts val="1500"/>
              <a:buChar char="■"/>
              <a:defRPr sz="1350">
                <a:latin typeface="Trebuchet MS"/>
                <a:ea typeface="Trebuchet MS"/>
                <a:cs typeface="Trebuchet MS"/>
                <a:sym typeface="Trebuchet MS"/>
              </a:defRPr>
            </a:lvl3pPr>
            <a:lvl4pPr marL="1828800" lvl="3" indent="-317500" algn="l" rtl="0">
              <a:lnSpc>
                <a:spcPct val="90000"/>
              </a:lnSpc>
              <a:spcBef>
                <a:spcPts val="400"/>
              </a:spcBef>
              <a:spcAft>
                <a:spcPts val="0"/>
              </a:spcAft>
              <a:buClr>
                <a:srgbClr val="82BC00"/>
              </a:buClr>
              <a:buSzPts val="1400"/>
              <a:buChar char="●"/>
              <a:defRPr sz="1350">
                <a:latin typeface="Trebuchet MS"/>
                <a:ea typeface="Trebuchet MS"/>
                <a:cs typeface="Trebuchet MS"/>
                <a:sym typeface="Trebuchet MS"/>
              </a:defRPr>
            </a:lvl4pPr>
            <a:lvl5pPr marL="2286000" lvl="4" indent="-317500" algn="l" rtl="0">
              <a:lnSpc>
                <a:spcPct val="90000"/>
              </a:lnSpc>
              <a:spcBef>
                <a:spcPts val="400"/>
              </a:spcBef>
              <a:spcAft>
                <a:spcPts val="0"/>
              </a:spcAft>
              <a:buClr>
                <a:srgbClr val="8FC6E8"/>
              </a:buClr>
              <a:buSzPts val="1400"/>
              <a:buChar char="○"/>
              <a:defRPr sz="1350">
                <a:latin typeface="Trebuchet MS"/>
                <a:ea typeface="Trebuchet MS"/>
                <a:cs typeface="Trebuchet MS"/>
                <a:sym typeface="Trebuchet MS"/>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328" name="Google Shape;328;p42"/>
          <p:cNvSpPr txBox="1">
            <a:spLocks noGrp="1"/>
          </p:cNvSpPr>
          <p:nvPr>
            <p:ph type="ftr" idx="11"/>
          </p:nvPr>
        </p:nvSpPr>
        <p:spPr>
          <a:xfrm>
            <a:off x="3028950" y="4881600"/>
            <a:ext cx="3086100" cy="1596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Char char="●"/>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
        <p:nvSpPr>
          <p:cNvPr id="329" name="Google Shape;329;p42"/>
          <p:cNvSpPr txBox="1"/>
          <p:nvPr/>
        </p:nvSpPr>
        <p:spPr>
          <a:xfrm>
            <a:off x="628650" y="4881600"/>
            <a:ext cx="2057400" cy="159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 sz="900" b="0" i="0" u="none" strike="noStrike" cap="none">
                <a:solidFill>
                  <a:srgbClr val="888888"/>
                </a:solidFill>
                <a:latin typeface="Arial"/>
                <a:ea typeface="Arial"/>
                <a:cs typeface="Arial"/>
                <a:sym typeface="Arial"/>
              </a:rPr>
              <a:t>9/16/2022</a:t>
            </a:r>
            <a:endParaRPr sz="900" b="0" i="0" u="none" strike="noStrike" cap="none">
              <a:solidFill>
                <a:srgbClr val="888888"/>
              </a:solidFill>
              <a:latin typeface="Arial"/>
              <a:ea typeface="Arial"/>
              <a:cs typeface="Arial"/>
              <a:sym typeface="Arial"/>
            </a:endParaRPr>
          </a:p>
        </p:txBody>
      </p:sp>
      <p:sp>
        <p:nvSpPr>
          <p:cNvPr id="330" name="Google Shape;330;p42"/>
          <p:cNvSpPr/>
          <p:nvPr/>
        </p:nvSpPr>
        <p:spPr>
          <a:xfrm>
            <a:off x="0" y="0"/>
            <a:ext cx="9144000" cy="595200"/>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31" name="Google Shape;331;p42"/>
          <p:cNvSpPr/>
          <p:nvPr/>
        </p:nvSpPr>
        <p:spPr>
          <a:xfrm>
            <a:off x="0" y="590536"/>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32" name="Google Shape;332;p42"/>
          <p:cNvSpPr/>
          <p:nvPr/>
        </p:nvSpPr>
        <p:spPr>
          <a:xfrm>
            <a:off x="0" y="5104671"/>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333" name="Google Shape;333;p42"/>
          <p:cNvPicPr preferRelativeResize="0"/>
          <p:nvPr/>
        </p:nvPicPr>
        <p:blipFill rotWithShape="1">
          <a:blip r:embed="rId2">
            <a:alphaModFix/>
          </a:blip>
          <a:srcRect/>
          <a:stretch/>
        </p:blipFill>
        <p:spPr>
          <a:xfrm>
            <a:off x="8258630" y="4813573"/>
            <a:ext cx="626171" cy="241772"/>
          </a:xfrm>
          <a:prstGeom prst="rect">
            <a:avLst/>
          </a:prstGeom>
          <a:noFill/>
          <a:ln>
            <a:noFill/>
          </a:ln>
        </p:spPr>
      </p:pic>
      <p:sp>
        <p:nvSpPr>
          <p:cNvPr id="334" name="Google Shape;334;p42"/>
          <p:cNvSpPr txBox="1"/>
          <p:nvPr/>
        </p:nvSpPr>
        <p:spPr>
          <a:xfrm>
            <a:off x="6457950" y="4881600"/>
            <a:ext cx="1257600" cy="159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900" b="0" i="0" u="none" strike="noStrike" cap="none">
                <a:solidFill>
                  <a:srgbClr val="888888"/>
                </a:solidFill>
                <a:latin typeface="Arial"/>
                <a:ea typeface="Arial"/>
                <a:cs typeface="Arial"/>
                <a:sym typeface="Arial"/>
              </a:rPr>
              <a:t>‹#›</a:t>
            </a:fld>
            <a:endParaRPr sz="900" b="0" i="0" u="none" strike="noStrike" cap="none">
              <a:solidFill>
                <a:srgbClr val="888888"/>
              </a:solidFill>
              <a:latin typeface="Arial"/>
              <a:ea typeface="Arial"/>
              <a:cs typeface="Arial"/>
              <a:sym typeface="Arial"/>
            </a:endParaRPr>
          </a:p>
        </p:txBody>
      </p:sp>
      <p:sp>
        <p:nvSpPr>
          <p:cNvPr id="335" name="Google Shape;335;p42"/>
          <p:cNvSpPr txBox="1">
            <a:spLocks noGrp="1"/>
          </p:cNvSpPr>
          <p:nvPr>
            <p:ph type="title"/>
          </p:nvPr>
        </p:nvSpPr>
        <p:spPr>
          <a:xfrm>
            <a:off x="192024" y="144018"/>
            <a:ext cx="7886700" cy="39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300"/>
              <a:buChar char="●"/>
              <a:defRPr>
                <a:solidFill>
                  <a:schemeClr val="lt1"/>
                </a:solidFill>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336"/>
        <p:cNvGrpSpPr/>
        <p:nvPr/>
      </p:nvGrpSpPr>
      <p:grpSpPr>
        <a:xfrm>
          <a:off x="0" y="0"/>
          <a:ext cx="0" cy="0"/>
          <a:chOff x="0" y="0"/>
          <a:chExt cx="0" cy="0"/>
        </a:xfrm>
      </p:grpSpPr>
      <p:sp>
        <p:nvSpPr>
          <p:cNvPr id="337" name="Google Shape;337;p43"/>
          <p:cNvSpPr txBox="1">
            <a:spLocks noGrp="1"/>
          </p:cNvSpPr>
          <p:nvPr>
            <p:ph type="body" idx="1"/>
          </p:nvPr>
        </p:nvSpPr>
        <p:spPr>
          <a:xfrm>
            <a:off x="628650" y="901800"/>
            <a:ext cx="7886700" cy="37779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0D1E8E"/>
              </a:buClr>
              <a:buSzPts val="2100"/>
              <a:buChar char="●"/>
              <a:defRPr sz="1800">
                <a:latin typeface="Trebuchet MS"/>
                <a:ea typeface="Trebuchet MS"/>
                <a:cs typeface="Trebuchet MS"/>
                <a:sym typeface="Trebuchet MS"/>
              </a:defRPr>
            </a:lvl1pPr>
            <a:lvl2pPr marL="914400" lvl="1" indent="-342900" algn="l" rtl="0">
              <a:lnSpc>
                <a:spcPct val="90000"/>
              </a:lnSpc>
              <a:spcBef>
                <a:spcPts val="400"/>
              </a:spcBef>
              <a:spcAft>
                <a:spcPts val="0"/>
              </a:spcAft>
              <a:buClr>
                <a:srgbClr val="00953A"/>
              </a:buClr>
              <a:buSzPts val="1800"/>
              <a:buChar char="○"/>
              <a:defRPr sz="1500">
                <a:latin typeface="Trebuchet MS"/>
                <a:ea typeface="Trebuchet MS"/>
                <a:cs typeface="Trebuchet MS"/>
                <a:sym typeface="Trebuchet MS"/>
              </a:defRPr>
            </a:lvl2pPr>
            <a:lvl3pPr marL="1371600" lvl="2" indent="-323850" algn="l" rtl="0">
              <a:lnSpc>
                <a:spcPct val="90000"/>
              </a:lnSpc>
              <a:spcBef>
                <a:spcPts val="400"/>
              </a:spcBef>
              <a:spcAft>
                <a:spcPts val="0"/>
              </a:spcAft>
              <a:buClr>
                <a:srgbClr val="EF7521"/>
              </a:buClr>
              <a:buSzPts val="1500"/>
              <a:buChar char="■"/>
              <a:defRPr sz="1350">
                <a:latin typeface="Trebuchet MS"/>
                <a:ea typeface="Trebuchet MS"/>
                <a:cs typeface="Trebuchet MS"/>
                <a:sym typeface="Trebuchet MS"/>
              </a:defRPr>
            </a:lvl3pPr>
            <a:lvl4pPr marL="1828800" lvl="3" indent="-317500" algn="l" rtl="0">
              <a:lnSpc>
                <a:spcPct val="90000"/>
              </a:lnSpc>
              <a:spcBef>
                <a:spcPts val="400"/>
              </a:spcBef>
              <a:spcAft>
                <a:spcPts val="0"/>
              </a:spcAft>
              <a:buClr>
                <a:srgbClr val="82BC00"/>
              </a:buClr>
              <a:buSzPts val="1400"/>
              <a:buChar char="●"/>
              <a:defRPr sz="1350">
                <a:latin typeface="Trebuchet MS"/>
                <a:ea typeface="Trebuchet MS"/>
                <a:cs typeface="Trebuchet MS"/>
                <a:sym typeface="Trebuchet MS"/>
              </a:defRPr>
            </a:lvl4pPr>
            <a:lvl5pPr marL="2286000" lvl="4" indent="-317500" algn="l" rtl="0">
              <a:lnSpc>
                <a:spcPct val="90000"/>
              </a:lnSpc>
              <a:spcBef>
                <a:spcPts val="400"/>
              </a:spcBef>
              <a:spcAft>
                <a:spcPts val="0"/>
              </a:spcAft>
              <a:buClr>
                <a:srgbClr val="8FC6E8"/>
              </a:buClr>
              <a:buSzPts val="1400"/>
              <a:buChar char="○"/>
              <a:defRPr sz="1350">
                <a:latin typeface="Trebuchet MS"/>
                <a:ea typeface="Trebuchet MS"/>
                <a:cs typeface="Trebuchet MS"/>
                <a:sym typeface="Trebuchet MS"/>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338" name="Google Shape;338;p43"/>
          <p:cNvSpPr txBox="1">
            <a:spLocks noGrp="1"/>
          </p:cNvSpPr>
          <p:nvPr>
            <p:ph type="ftr" idx="11"/>
          </p:nvPr>
        </p:nvSpPr>
        <p:spPr>
          <a:xfrm>
            <a:off x="3028950" y="4881600"/>
            <a:ext cx="3086100" cy="1596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Char char="●"/>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
        <p:nvSpPr>
          <p:cNvPr id="339" name="Google Shape;339;p43"/>
          <p:cNvSpPr txBox="1"/>
          <p:nvPr/>
        </p:nvSpPr>
        <p:spPr>
          <a:xfrm>
            <a:off x="628650" y="4881600"/>
            <a:ext cx="2057400" cy="159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r>
              <a:rPr lang="en" sz="900" b="0" i="0" u="none" strike="noStrike" cap="none">
                <a:solidFill>
                  <a:srgbClr val="888888"/>
                </a:solidFill>
                <a:latin typeface="Arial"/>
                <a:ea typeface="Arial"/>
                <a:cs typeface="Arial"/>
                <a:sym typeface="Arial"/>
              </a:rPr>
              <a:t>9/16/2022</a:t>
            </a:r>
            <a:endParaRPr sz="900" b="0" i="0" u="none" strike="noStrike" cap="none">
              <a:solidFill>
                <a:srgbClr val="888888"/>
              </a:solidFill>
              <a:latin typeface="Arial"/>
              <a:ea typeface="Arial"/>
              <a:cs typeface="Arial"/>
              <a:sym typeface="Arial"/>
            </a:endParaRPr>
          </a:p>
        </p:txBody>
      </p:sp>
      <p:sp>
        <p:nvSpPr>
          <p:cNvPr id="340" name="Google Shape;340;p43"/>
          <p:cNvSpPr/>
          <p:nvPr/>
        </p:nvSpPr>
        <p:spPr>
          <a:xfrm>
            <a:off x="0" y="0"/>
            <a:ext cx="9144000" cy="595200"/>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41" name="Google Shape;341;p43"/>
          <p:cNvSpPr/>
          <p:nvPr/>
        </p:nvSpPr>
        <p:spPr>
          <a:xfrm>
            <a:off x="0" y="590536"/>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sp>
        <p:nvSpPr>
          <p:cNvPr id="342" name="Google Shape;342;p43"/>
          <p:cNvSpPr/>
          <p:nvPr/>
        </p:nvSpPr>
        <p:spPr>
          <a:xfrm>
            <a:off x="0" y="5104671"/>
            <a:ext cx="9144000" cy="54000"/>
          </a:xfrm>
          <a:prstGeom prst="rect">
            <a:avLst/>
          </a:prstGeom>
          <a:solidFill>
            <a:srgbClr val="5C66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FFFFFF"/>
              </a:solidFill>
              <a:latin typeface="Arial"/>
              <a:ea typeface="Arial"/>
              <a:cs typeface="Arial"/>
              <a:sym typeface="Arial"/>
            </a:endParaRPr>
          </a:p>
        </p:txBody>
      </p:sp>
      <p:pic>
        <p:nvPicPr>
          <p:cNvPr id="343" name="Google Shape;343;p43"/>
          <p:cNvPicPr preferRelativeResize="0"/>
          <p:nvPr/>
        </p:nvPicPr>
        <p:blipFill rotWithShape="1">
          <a:blip r:embed="rId2">
            <a:alphaModFix/>
          </a:blip>
          <a:srcRect/>
          <a:stretch/>
        </p:blipFill>
        <p:spPr>
          <a:xfrm>
            <a:off x="8258630" y="4813573"/>
            <a:ext cx="626171" cy="241772"/>
          </a:xfrm>
          <a:prstGeom prst="rect">
            <a:avLst/>
          </a:prstGeom>
          <a:noFill/>
          <a:ln>
            <a:noFill/>
          </a:ln>
        </p:spPr>
      </p:pic>
      <p:sp>
        <p:nvSpPr>
          <p:cNvPr id="344" name="Google Shape;344;p43"/>
          <p:cNvSpPr txBox="1"/>
          <p:nvPr/>
        </p:nvSpPr>
        <p:spPr>
          <a:xfrm>
            <a:off x="6457950" y="4881600"/>
            <a:ext cx="1257600" cy="159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None/>
            </a:pPr>
            <a:fld id="{00000000-1234-1234-1234-123412341234}" type="slidenum">
              <a:rPr lang="en" sz="900" b="0" i="0" u="none" strike="noStrike" cap="none">
                <a:solidFill>
                  <a:srgbClr val="888888"/>
                </a:solidFill>
                <a:latin typeface="Arial"/>
                <a:ea typeface="Arial"/>
                <a:cs typeface="Arial"/>
                <a:sym typeface="Arial"/>
              </a:rPr>
              <a:t>‹#›</a:t>
            </a:fld>
            <a:endParaRPr sz="900" b="0" i="0" u="none" strike="noStrike" cap="none">
              <a:solidFill>
                <a:srgbClr val="888888"/>
              </a:solidFill>
              <a:latin typeface="Arial"/>
              <a:ea typeface="Arial"/>
              <a:cs typeface="Arial"/>
              <a:sym typeface="Arial"/>
            </a:endParaRPr>
          </a:p>
        </p:txBody>
      </p:sp>
      <p:sp>
        <p:nvSpPr>
          <p:cNvPr id="345" name="Google Shape;345;p43"/>
          <p:cNvSpPr txBox="1">
            <a:spLocks noGrp="1"/>
          </p:cNvSpPr>
          <p:nvPr>
            <p:ph type="title"/>
          </p:nvPr>
        </p:nvSpPr>
        <p:spPr>
          <a:xfrm>
            <a:off x="192024" y="144018"/>
            <a:ext cx="7886700" cy="39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300"/>
              <a:buChar char="●"/>
              <a:defRPr>
                <a:solidFill>
                  <a:schemeClr val="lt1"/>
                </a:solidFill>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accountability/policy_guidance_accountability_for_aec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leg.colorado.gov/bills/sb22-137"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uip/uip_trainin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fedprograms/easiapplicatio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fedprograms/easiapplicatio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uip/school_qcrubric"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uip/uip-submission-deadlines-and-biennial-flexibility"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cde.state.co.us/accountability/januarysubmissionguidance" TargetMode="External"/><Relationship Id="rId4" Type="http://schemas.openxmlformats.org/officeDocument/2006/relationships/hyperlink" Target="https://www.cde.state.co.us/uip/combined_plan_guidanc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accountability/stateaccountability" TargetMode="External"/><Relationship Id="rId7" Type="http://schemas.openxmlformats.org/officeDocument/2006/relationships/hyperlink" Target="https://www.cde.state.co.us/uip/strategyguid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cde.state.co.us/uip/uip101" TargetMode="External"/><Relationship Id="rId5" Type="http://schemas.openxmlformats.org/officeDocument/2006/relationships/hyperlink" Target="https://www.cde.state.co.us/uip/uip_general_resources" TargetMode="External"/><Relationship Id="rId4" Type="http://schemas.openxmlformats.org/officeDocument/2006/relationships/hyperlink" Target="https://www.cde.state.co.us/accountability/stateaccountabilityaec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Alternative Education Campus (AEC) Accountability/UIP Overview</a:t>
            </a:r>
            <a:endParaRPr sz="4000">
              <a:solidFill>
                <a:schemeClr val="lt1"/>
              </a:solidFill>
              <a:latin typeface="Rockwell"/>
              <a:ea typeface="Rockwell"/>
              <a:cs typeface="Rockwell"/>
              <a:sym typeface="Rockwell"/>
            </a:endParaRPr>
          </a:p>
        </p:txBody>
      </p:sp>
      <p:sp>
        <p:nvSpPr>
          <p:cNvPr id="351" name="Google Shape;351;p4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a:t>2022</a:t>
            </a:r>
            <a:endParaRPr sz="2600">
              <a:solidFill>
                <a:schemeClr val="lt1"/>
              </a:solidFill>
              <a:latin typeface="Calibri"/>
              <a:ea typeface="Calibri"/>
              <a:cs typeface="Calibri"/>
              <a:sym typeface="Calibri"/>
            </a:endParaRPr>
          </a:p>
        </p:txBody>
      </p:sp>
      <p:cxnSp>
        <p:nvCxnSpPr>
          <p:cNvPr id="352" name="Google Shape;352;p44"/>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3"/>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
        <p:nvSpPr>
          <p:cNvPr id="439" name="Google Shape;439;p53"/>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The AEC SPF is the same as the traditional SPF:</a:t>
            </a:r>
            <a:endParaRPr sz="1400" dirty="0"/>
          </a:p>
        </p:txBody>
      </p:sp>
      <p:sp>
        <p:nvSpPr>
          <p:cNvPr id="440" name="Google Shape;440;p53"/>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fontScale="70000" lnSpcReduction="10000"/>
          </a:bodyPr>
          <a:lstStyle/>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AEC SPF is the official accreditation report for AECs</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Inclusion of Student Engagement indicator</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Flexible weighting within indicators</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Cut points for state-required measures are normed on Colorado AEC population</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Data aggregated across all EMH levels served</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State-required data aggregated across most recent three years</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Best-of completion rate instead of best-of graduation rate</a:t>
            </a:r>
            <a:endParaRPr sz="1800">
              <a:solidFill>
                <a:schemeClr val="dk2"/>
              </a:solidFill>
            </a:endParaRPr>
          </a:p>
          <a:p>
            <a:pPr marL="457200" lvl="0" indent="-338417" algn="l" rtl="0">
              <a:lnSpc>
                <a:spcPct val="90000"/>
              </a:lnSpc>
              <a:spcBef>
                <a:spcPts val="800"/>
              </a:spcBef>
              <a:spcAft>
                <a:spcPts val="0"/>
              </a:spcAft>
              <a:buClr>
                <a:schemeClr val="dk2"/>
              </a:buClr>
              <a:buSzPct val="137255"/>
              <a:buFont typeface="Arial"/>
              <a:buChar char="•"/>
            </a:pPr>
            <a:r>
              <a:rPr lang="en" sz="1800">
                <a:solidFill>
                  <a:schemeClr val="dk2"/>
                </a:solidFill>
              </a:rPr>
              <a:t>Inclusion of optional measures</a:t>
            </a:r>
            <a:endParaRPr sz="1800">
              <a:solidFill>
                <a:schemeClr val="dk2"/>
              </a:solidFill>
            </a:endParaRPr>
          </a:p>
        </p:txBody>
      </p:sp>
      <p:sp>
        <p:nvSpPr>
          <p:cNvPr id="441" name="Google Shape;441;p53"/>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The AEC SPF differs from the traditional SPF:</a:t>
            </a:r>
            <a:endParaRPr dirty="0"/>
          </a:p>
        </p:txBody>
      </p:sp>
      <p:sp>
        <p:nvSpPr>
          <p:cNvPr id="442" name="Google Shape;442;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a:solidFill>
                  <a:schemeClr val="lt1"/>
                </a:solidFill>
              </a:rPr>
              <a:t>AEC Background &amp; Overview:</a:t>
            </a:r>
            <a:br>
              <a:rPr lang="en">
                <a:solidFill>
                  <a:schemeClr val="lt1"/>
                </a:solidFill>
              </a:rPr>
            </a:br>
            <a:r>
              <a:rPr lang="en" i="1">
                <a:solidFill>
                  <a:schemeClr val="lt1"/>
                </a:solidFill>
              </a:rPr>
              <a:t>AEC School Performance Framework (SPF)</a:t>
            </a:r>
            <a:endParaRPr/>
          </a:p>
        </p:txBody>
      </p:sp>
      <p:sp>
        <p:nvSpPr>
          <p:cNvPr id="443" name="Google Shape;443;p53"/>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p>
            <a:pPr marL="457200" lvl="0" indent="-361950" algn="l" rtl="0">
              <a:lnSpc>
                <a:spcPct val="90000"/>
              </a:lnSpc>
              <a:spcBef>
                <a:spcPts val="800"/>
              </a:spcBef>
              <a:spcAft>
                <a:spcPts val="0"/>
              </a:spcAft>
              <a:buClr>
                <a:schemeClr val="dk2"/>
              </a:buClr>
              <a:buSzPts val="2100"/>
              <a:buFont typeface="Arial"/>
              <a:buChar char="•"/>
            </a:pPr>
            <a:r>
              <a:rPr lang="en" sz="1425">
                <a:solidFill>
                  <a:schemeClr val="dk2"/>
                </a:solidFill>
              </a:rPr>
              <a:t>Same structure of framework (sub indicator 🡪 indicator 🡪 overall rating)</a:t>
            </a:r>
            <a:endParaRPr sz="1800">
              <a:solidFill>
                <a:schemeClr val="dk2"/>
              </a:solidFill>
            </a:endParaRPr>
          </a:p>
          <a:p>
            <a:pPr marL="457200" lvl="0" indent="-361950" algn="l" rtl="0">
              <a:lnSpc>
                <a:spcPct val="90000"/>
              </a:lnSpc>
              <a:spcBef>
                <a:spcPts val="800"/>
              </a:spcBef>
              <a:spcAft>
                <a:spcPts val="0"/>
              </a:spcAft>
              <a:buClr>
                <a:schemeClr val="dk2"/>
              </a:buClr>
              <a:buSzPts val="2100"/>
              <a:buFont typeface="Arial"/>
              <a:buChar char="•"/>
            </a:pPr>
            <a:r>
              <a:rPr lang="en" sz="1425">
                <a:solidFill>
                  <a:schemeClr val="dk2"/>
                </a:solidFill>
              </a:rPr>
              <a:t>Inclusion of Academic Achievement, Academic Growth, and Postsecondary and Workforce Readiness measures</a:t>
            </a:r>
            <a:endParaRPr sz="1800">
              <a:solidFill>
                <a:schemeClr val="dk2"/>
              </a:solidFill>
            </a:endParaRPr>
          </a:p>
          <a:p>
            <a:pPr marL="457200" lvl="0" indent="-361950" algn="l" rtl="0">
              <a:lnSpc>
                <a:spcPct val="90000"/>
              </a:lnSpc>
              <a:spcBef>
                <a:spcPts val="800"/>
              </a:spcBef>
              <a:spcAft>
                <a:spcPts val="0"/>
              </a:spcAft>
              <a:buClr>
                <a:schemeClr val="dk2"/>
              </a:buClr>
              <a:buSzPts val="2100"/>
              <a:buFont typeface="Arial"/>
              <a:buChar char="•"/>
            </a:pPr>
            <a:r>
              <a:rPr lang="en" sz="1425">
                <a:solidFill>
                  <a:schemeClr val="dk2"/>
                </a:solidFill>
              </a:rPr>
              <a:t>State assessment data included</a:t>
            </a:r>
            <a:endParaRPr sz="1800">
              <a:solidFill>
                <a:schemeClr val="dk2"/>
              </a:solidFill>
            </a:endParaRPr>
          </a:p>
          <a:p>
            <a:pPr marL="457200" lvl="0" indent="-361950" algn="l" rtl="0">
              <a:lnSpc>
                <a:spcPct val="90000"/>
              </a:lnSpc>
              <a:spcBef>
                <a:spcPts val="800"/>
              </a:spcBef>
              <a:spcAft>
                <a:spcPts val="0"/>
              </a:spcAft>
              <a:buClr>
                <a:schemeClr val="dk2"/>
              </a:buClr>
              <a:buSzPts val="2100"/>
              <a:buFont typeface="Arial"/>
              <a:buChar char="•"/>
            </a:pPr>
            <a:r>
              <a:rPr lang="en" sz="1425">
                <a:solidFill>
                  <a:schemeClr val="dk2"/>
                </a:solidFill>
              </a:rPr>
              <a:t>Dropout rate included in both</a:t>
            </a:r>
            <a:endParaRPr sz="1800">
              <a:solidFill>
                <a:schemeClr val="dk2"/>
              </a:solidFill>
            </a:endParaRPr>
          </a:p>
          <a:p>
            <a:pPr marL="457200" lvl="0" indent="-361950" algn="l" rtl="0">
              <a:lnSpc>
                <a:spcPct val="90000"/>
              </a:lnSpc>
              <a:spcBef>
                <a:spcPts val="800"/>
              </a:spcBef>
              <a:spcAft>
                <a:spcPts val="0"/>
              </a:spcAft>
              <a:buClr>
                <a:schemeClr val="dk2"/>
              </a:buClr>
              <a:buSzPts val="2100"/>
              <a:buFont typeface="Arial"/>
              <a:buChar char="•"/>
            </a:pPr>
            <a:r>
              <a:rPr lang="en" sz="1425">
                <a:solidFill>
                  <a:schemeClr val="dk2"/>
                </a:solidFill>
              </a:rPr>
              <a:t>Same rating categories</a:t>
            </a:r>
            <a:endParaRPr>
              <a:solidFill>
                <a:schemeClr val="dk2"/>
              </a:solidFill>
            </a:endParaRPr>
          </a:p>
        </p:txBody>
      </p:sp>
      <p:sp>
        <p:nvSpPr>
          <p:cNvPr id="444" name="Google Shape;44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AEC Background &amp; Overview: </a:t>
            </a:r>
            <a:br>
              <a:rPr lang="en"/>
            </a:br>
            <a:r>
              <a:rPr lang="en" i="1"/>
              <a:t>Elements of an Optional Measure</a:t>
            </a:r>
            <a:endParaRPr/>
          </a:p>
        </p:txBody>
      </p:sp>
      <p:sp>
        <p:nvSpPr>
          <p:cNvPr id="451" name="Google Shape;451;p54"/>
          <p:cNvSpPr txBox="1">
            <a:spLocks noGrp="1"/>
          </p:cNvSpPr>
          <p:nvPr>
            <p:ph type="body" idx="4294967295"/>
          </p:nvPr>
        </p:nvSpPr>
        <p:spPr>
          <a:xfrm>
            <a:off x="628650" y="1165860"/>
            <a:ext cx="7886700" cy="326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SzPts val="1800"/>
              <a:buNone/>
            </a:pPr>
            <a:r>
              <a:rPr lang="en" sz="2000"/>
              <a:t>Optional measures should be:</a:t>
            </a:r>
            <a:endParaRPr sz="2000"/>
          </a:p>
          <a:p>
            <a:pPr marL="914400" lvl="1" indent="-336550" algn="l" rtl="0">
              <a:lnSpc>
                <a:spcPct val="90000"/>
              </a:lnSpc>
              <a:spcBef>
                <a:spcPts val="400"/>
              </a:spcBef>
              <a:spcAft>
                <a:spcPts val="0"/>
              </a:spcAft>
              <a:buSzPts val="1700"/>
              <a:buChar char="○"/>
            </a:pPr>
            <a:r>
              <a:rPr lang="en" sz="1600"/>
              <a:t>Representative of the entire school population</a:t>
            </a:r>
            <a:endParaRPr sz="1600"/>
          </a:p>
          <a:p>
            <a:pPr marL="914400" lvl="1" indent="-336550" algn="l" rtl="0">
              <a:lnSpc>
                <a:spcPct val="90000"/>
              </a:lnSpc>
              <a:spcBef>
                <a:spcPts val="400"/>
              </a:spcBef>
              <a:spcAft>
                <a:spcPts val="0"/>
              </a:spcAft>
              <a:buSzPts val="1700"/>
              <a:buChar char="○"/>
            </a:pPr>
            <a:r>
              <a:rPr lang="en" sz="1600"/>
              <a:t>Aligned with the mission of the school</a:t>
            </a:r>
            <a:endParaRPr sz="1600"/>
          </a:p>
          <a:p>
            <a:pPr marL="914400" lvl="1" indent="-336550" algn="l" rtl="0">
              <a:lnSpc>
                <a:spcPct val="90000"/>
              </a:lnSpc>
              <a:spcBef>
                <a:spcPts val="400"/>
              </a:spcBef>
              <a:spcAft>
                <a:spcPts val="0"/>
              </a:spcAft>
              <a:buSzPts val="1700"/>
              <a:buChar char="○"/>
            </a:pPr>
            <a:r>
              <a:rPr lang="en" sz="1600"/>
              <a:t>From an assessment or survey which provides valid and reliable student scores</a:t>
            </a:r>
            <a:endParaRPr sz="1600"/>
          </a:p>
          <a:p>
            <a:pPr marL="1371600" lvl="2" indent="-330200" algn="l" rtl="0">
              <a:lnSpc>
                <a:spcPct val="90000"/>
              </a:lnSpc>
              <a:spcBef>
                <a:spcPts val="400"/>
              </a:spcBef>
              <a:spcAft>
                <a:spcPts val="0"/>
              </a:spcAft>
              <a:buSzPts val="1600"/>
              <a:buChar char="■"/>
            </a:pPr>
            <a:r>
              <a:rPr lang="en" sz="1600"/>
              <a:t>For assessments, preferably those aligned with Colorado Academic Standards</a:t>
            </a:r>
            <a:endParaRPr sz="1600"/>
          </a:p>
          <a:p>
            <a:pPr marL="1371600" lvl="2" indent="-330200" algn="l" rtl="0">
              <a:lnSpc>
                <a:spcPct val="90000"/>
              </a:lnSpc>
              <a:spcBef>
                <a:spcPts val="400"/>
              </a:spcBef>
              <a:spcAft>
                <a:spcPts val="0"/>
              </a:spcAft>
              <a:buSzPts val="1600"/>
              <a:buChar char="■"/>
            </a:pPr>
            <a:r>
              <a:rPr lang="en" sz="1600"/>
              <a:t>For surveys, nationally normed surveys and surveys that can demonstrate pre/post growth are preferred</a:t>
            </a:r>
            <a:endParaRPr sz="1600"/>
          </a:p>
          <a:p>
            <a:pPr marL="914400" lvl="1" indent="-336550" algn="l" rtl="0">
              <a:lnSpc>
                <a:spcPct val="90000"/>
              </a:lnSpc>
              <a:spcBef>
                <a:spcPts val="400"/>
              </a:spcBef>
              <a:spcAft>
                <a:spcPts val="0"/>
              </a:spcAft>
              <a:buSzPts val="1700"/>
              <a:buChar char="○"/>
            </a:pPr>
            <a:r>
              <a:rPr lang="en" sz="1600"/>
              <a:t>Instructionally and programmatically relevant to school</a:t>
            </a:r>
            <a:endParaRPr sz="1600"/>
          </a:p>
          <a:p>
            <a:pPr marL="914400" lvl="1" indent="-336550" algn="l" rtl="0">
              <a:lnSpc>
                <a:spcPct val="90000"/>
              </a:lnSpc>
              <a:spcBef>
                <a:spcPts val="400"/>
              </a:spcBef>
              <a:spcAft>
                <a:spcPts val="0"/>
              </a:spcAft>
              <a:buSzPts val="1700"/>
              <a:buChar char="○"/>
            </a:pPr>
            <a:r>
              <a:rPr lang="en" sz="1600"/>
              <a:t>Agreed upon by both district and school leadership</a:t>
            </a:r>
            <a:endParaRPr sz="1600"/>
          </a:p>
        </p:txBody>
      </p:sp>
      <p:sp>
        <p:nvSpPr>
          <p:cNvPr id="452" name="Google Shape;452;p54"/>
          <p:cNvSpPr txBox="1"/>
          <p:nvPr/>
        </p:nvSpPr>
        <p:spPr>
          <a:xfrm>
            <a:off x="2322755" y="4255271"/>
            <a:ext cx="44985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0" i="1"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From AEC Policy Guidance</a:t>
            </a:r>
            <a:endParaRPr sz="900" b="0" i="1" u="none" strike="noStrike" cap="none">
              <a:solidFill>
                <a:srgbClr val="000000"/>
              </a:solidFill>
              <a:latin typeface="Arial"/>
              <a:ea typeface="Arial"/>
              <a:cs typeface="Arial"/>
              <a:sym typeface="Arial"/>
            </a:endParaRPr>
          </a:p>
        </p:txBody>
      </p:sp>
      <p:sp>
        <p:nvSpPr>
          <p:cNvPr id="453" name="Google Shape;453;p5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Optional Local Data Measure Impact</a:t>
            </a:r>
            <a:endParaRPr/>
          </a:p>
        </p:txBody>
      </p:sp>
      <p:sp>
        <p:nvSpPr>
          <p:cNvPr id="459" name="Google Shape;459;p5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pic>
        <p:nvPicPr>
          <p:cNvPr id="460" name="Google Shape;460;p55"/>
          <p:cNvPicPr preferRelativeResize="0"/>
          <p:nvPr/>
        </p:nvPicPr>
        <p:blipFill>
          <a:blip r:embed="rId3">
            <a:alphaModFix/>
          </a:blip>
          <a:stretch>
            <a:fillRect/>
          </a:stretch>
        </p:blipFill>
        <p:spPr>
          <a:xfrm>
            <a:off x="1609175" y="953700"/>
            <a:ext cx="5728401" cy="3603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333"/>
              <a:buFont typeface="Arial"/>
              <a:buNone/>
            </a:pPr>
            <a:r>
              <a:rPr lang="en"/>
              <a:t>AEC Background &amp; Overview:</a:t>
            </a:r>
            <a:br>
              <a:rPr lang="en"/>
            </a:br>
            <a:r>
              <a:rPr lang="en" i="1"/>
              <a:t>Creating Mission-Aligned Optional Measures</a:t>
            </a:r>
            <a:endParaRPr/>
          </a:p>
        </p:txBody>
      </p:sp>
      <p:sp>
        <p:nvSpPr>
          <p:cNvPr id="466" name="Google Shape;466;p56"/>
          <p:cNvSpPr txBox="1">
            <a:spLocks noGrp="1"/>
          </p:cNvSpPr>
          <p:nvPr>
            <p:ph type="body" idx="4294967295"/>
          </p:nvPr>
        </p:nvSpPr>
        <p:spPr>
          <a:xfrm>
            <a:off x="628650" y="1165860"/>
            <a:ext cx="7886700" cy="3263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800"/>
              </a:spcBef>
              <a:spcAft>
                <a:spcPts val="0"/>
              </a:spcAft>
              <a:buSzPts val="1800"/>
              <a:buNone/>
            </a:pPr>
            <a:r>
              <a:rPr lang="en" u="sng"/>
              <a:t>Random AEC from Random District:</a:t>
            </a:r>
            <a:endParaRPr/>
          </a:p>
          <a:p>
            <a:pPr marL="0" lvl="0" indent="0" algn="l" rtl="0">
              <a:lnSpc>
                <a:spcPct val="90000"/>
              </a:lnSpc>
              <a:spcBef>
                <a:spcPts val="800"/>
              </a:spcBef>
              <a:spcAft>
                <a:spcPts val="0"/>
              </a:spcAft>
              <a:buSzPts val="1800"/>
              <a:buNone/>
            </a:pPr>
            <a:r>
              <a:rPr lang="en"/>
              <a:t>Our school’s mission is to provide accelerated credit recovery opportunities, using a blended learning model, for students who have been unsuccessful in traditional school settings or who have been involved in the criminal justice system. This is a place where students can come to re-engage in learning, find joy in academics, and complete their high school education.</a:t>
            </a:r>
            <a:endParaRPr/>
          </a:p>
          <a:p>
            <a:pPr marL="457200" lvl="0" indent="-228600" algn="l" rtl="0">
              <a:lnSpc>
                <a:spcPct val="90000"/>
              </a:lnSpc>
              <a:spcBef>
                <a:spcPts val="800"/>
              </a:spcBef>
              <a:spcAft>
                <a:spcPts val="0"/>
              </a:spcAft>
              <a:buClr>
                <a:schemeClr val="dk1"/>
              </a:buClr>
              <a:buSzPts val="1800"/>
              <a:buNone/>
            </a:pPr>
            <a:endParaRPr/>
          </a:p>
        </p:txBody>
      </p:sp>
      <p:sp>
        <p:nvSpPr>
          <p:cNvPr id="467" name="Google Shape;467;p56"/>
          <p:cNvSpPr txBox="1"/>
          <p:nvPr/>
        </p:nvSpPr>
        <p:spPr>
          <a:xfrm>
            <a:off x="1712107" y="3122493"/>
            <a:ext cx="5719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400" b="1" i="0" u="none" strike="noStrike" cap="none">
                <a:solidFill>
                  <a:srgbClr val="2E75B5"/>
                </a:solidFill>
                <a:latin typeface="Arial"/>
                <a:ea typeface="Arial"/>
                <a:cs typeface="Arial"/>
                <a:sym typeface="Arial"/>
              </a:rPr>
              <a:t>How do we translate this mission statement into quantifiable supplemental SPF measures?</a:t>
            </a:r>
            <a:endParaRPr/>
          </a:p>
        </p:txBody>
      </p:sp>
      <p:sp>
        <p:nvSpPr>
          <p:cNvPr id="468" name="Google Shape;468;p5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7"/>
          <p:cNvSpPr txBox="1"/>
          <p:nvPr/>
        </p:nvSpPr>
        <p:spPr>
          <a:xfrm>
            <a:off x="1199173" y="3235607"/>
            <a:ext cx="6548400" cy="1560600"/>
          </a:xfrm>
          <a:prstGeom prst="rect">
            <a:avLst/>
          </a:prstGeom>
          <a:solidFill>
            <a:schemeClr val="lt1"/>
          </a:solidFill>
          <a:ln w="76200" cap="flat" cmpd="sng">
            <a:solidFill>
              <a:srgbClr val="85200C"/>
            </a:solidFill>
            <a:prstDash val="solid"/>
            <a:round/>
            <a:headEnd type="none" w="sm" len="sm"/>
            <a:tailEnd type="none" w="sm" len="sm"/>
          </a:ln>
        </p:spPr>
        <p:txBody>
          <a:bodyPr spcFirstLastPara="1" wrap="square" lIns="51425" tIns="51425" rIns="51425" bIns="51425" anchor="t" anchorCtr="0">
            <a:noAutofit/>
          </a:bodyPr>
          <a:lstStyle/>
          <a:p>
            <a:pPr marL="0" marR="0" lvl="0" indent="0" algn="ctr" rtl="0">
              <a:lnSpc>
                <a:spcPct val="100000"/>
              </a:lnSpc>
              <a:spcBef>
                <a:spcPts val="0"/>
              </a:spcBef>
              <a:spcAft>
                <a:spcPts val="0"/>
              </a:spcAft>
              <a:buNone/>
            </a:pPr>
            <a:r>
              <a:rPr lang="en" sz="1013" b="1" i="0" u="none" strike="noStrike" cap="none">
                <a:solidFill>
                  <a:srgbClr val="85200C"/>
                </a:solidFill>
                <a:latin typeface="Arial"/>
                <a:ea typeface="Arial"/>
                <a:cs typeface="Arial"/>
                <a:sym typeface="Arial"/>
              </a:rPr>
              <a:t>DATA FOR IMPROVEMENT</a:t>
            </a:r>
            <a:endParaRPr sz="1013" b="1" i="0" u="none" strike="noStrike" cap="none">
              <a:solidFill>
                <a:srgbClr val="85200C"/>
              </a:solidFill>
              <a:latin typeface="Arial"/>
              <a:ea typeface="Arial"/>
              <a:cs typeface="Arial"/>
              <a:sym typeface="Arial"/>
            </a:endParaRPr>
          </a:p>
        </p:txBody>
      </p:sp>
      <p:pic>
        <p:nvPicPr>
          <p:cNvPr id="474" name="Google Shape;474;p57"/>
          <p:cNvPicPr preferRelativeResize="0"/>
          <p:nvPr/>
        </p:nvPicPr>
        <p:blipFill rotWithShape="1">
          <a:blip r:embed="rId3">
            <a:alphaModFix/>
          </a:blip>
          <a:srcRect/>
          <a:stretch/>
        </p:blipFill>
        <p:spPr>
          <a:xfrm>
            <a:off x="1326895" y="1070165"/>
            <a:ext cx="5308551" cy="2002709"/>
          </a:xfrm>
          <a:prstGeom prst="rect">
            <a:avLst/>
          </a:prstGeom>
          <a:noFill/>
          <a:ln>
            <a:noFill/>
          </a:ln>
        </p:spPr>
      </p:pic>
      <p:sp>
        <p:nvSpPr>
          <p:cNvPr id="475" name="Google Shape;475;p57"/>
          <p:cNvSpPr txBox="1"/>
          <p:nvPr/>
        </p:nvSpPr>
        <p:spPr>
          <a:xfrm>
            <a:off x="1315378" y="3566085"/>
            <a:ext cx="2861100" cy="11124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51425" tIns="51425" rIns="51425" bIns="51425" anchor="t" anchorCtr="0">
            <a:noAutofit/>
          </a:bodyPr>
          <a:lstStyle/>
          <a:p>
            <a:pPr marL="0" marR="0" lvl="0" indent="0" algn="ctr" rtl="0">
              <a:lnSpc>
                <a:spcPct val="100000"/>
              </a:lnSpc>
              <a:spcBef>
                <a:spcPts val="0"/>
              </a:spcBef>
              <a:spcAft>
                <a:spcPts val="0"/>
              </a:spcAft>
              <a:buNone/>
            </a:pPr>
            <a:r>
              <a:rPr lang="en" sz="1013" b="1" i="0" u="none" strike="noStrike" cap="none">
                <a:solidFill>
                  <a:srgbClr val="000000"/>
                </a:solidFill>
                <a:latin typeface="Arial"/>
                <a:ea typeface="Arial"/>
                <a:cs typeface="Arial"/>
                <a:sym typeface="Arial"/>
              </a:rPr>
              <a:t>AEC SPF Optional Measures</a:t>
            </a:r>
            <a:endParaRPr sz="1013" b="1" i="0" u="none" strike="noStrike" cap="none">
              <a:solidFill>
                <a:srgbClr val="000000"/>
              </a:solidFill>
              <a:latin typeface="Arial"/>
              <a:ea typeface="Arial"/>
              <a:cs typeface="Arial"/>
              <a:sym typeface="Arial"/>
            </a:endParaRPr>
          </a:p>
        </p:txBody>
      </p:sp>
      <p:sp>
        <p:nvSpPr>
          <p:cNvPr id="476" name="Google Shape;476;p57"/>
          <p:cNvSpPr txBox="1"/>
          <p:nvPr/>
        </p:nvSpPr>
        <p:spPr>
          <a:xfrm>
            <a:off x="1385085" y="3799335"/>
            <a:ext cx="20619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B0F0"/>
                </a:solidFill>
                <a:latin typeface="Arial"/>
                <a:ea typeface="Arial"/>
                <a:cs typeface="Arial"/>
                <a:sym typeface="Arial"/>
              </a:rPr>
              <a:t>Credit/Course Completion Rate</a:t>
            </a:r>
            <a:endParaRPr/>
          </a:p>
        </p:txBody>
      </p:sp>
      <p:sp>
        <p:nvSpPr>
          <p:cNvPr id="477" name="Google Shape;477;p57"/>
          <p:cNvSpPr txBox="1"/>
          <p:nvPr/>
        </p:nvSpPr>
        <p:spPr>
          <a:xfrm>
            <a:off x="1385084" y="3960157"/>
            <a:ext cx="19929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CB05B3"/>
                </a:solidFill>
                <a:latin typeface="Arial"/>
                <a:ea typeface="Arial"/>
                <a:cs typeface="Arial"/>
                <a:sym typeface="Arial"/>
              </a:rPr>
              <a:t>Student Re-Engagement Rate</a:t>
            </a:r>
            <a:endParaRPr/>
          </a:p>
        </p:txBody>
      </p:sp>
      <p:sp>
        <p:nvSpPr>
          <p:cNvPr id="478" name="Google Shape;478;p57"/>
          <p:cNvSpPr txBox="1"/>
          <p:nvPr/>
        </p:nvSpPr>
        <p:spPr>
          <a:xfrm>
            <a:off x="1385083" y="4120186"/>
            <a:ext cx="27288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chemeClr val="accent6"/>
                </a:solidFill>
                <a:latin typeface="Arial"/>
                <a:ea typeface="Arial"/>
                <a:cs typeface="Arial"/>
                <a:sym typeface="Arial"/>
              </a:rPr>
              <a:t>Student Climate Survey Positive Response Rate</a:t>
            </a:r>
            <a:endParaRPr/>
          </a:p>
        </p:txBody>
      </p:sp>
      <p:sp>
        <p:nvSpPr>
          <p:cNvPr id="479" name="Google Shape;479;p57"/>
          <p:cNvSpPr txBox="1"/>
          <p:nvPr/>
        </p:nvSpPr>
        <p:spPr>
          <a:xfrm>
            <a:off x="1385083" y="4424686"/>
            <a:ext cx="27288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chemeClr val="accent2"/>
                </a:solidFill>
                <a:latin typeface="Arial"/>
                <a:ea typeface="Arial"/>
                <a:cs typeface="Arial"/>
                <a:sym typeface="Arial"/>
              </a:rPr>
              <a:t>Best-of Completion Rate (</a:t>
            </a:r>
            <a:r>
              <a:rPr lang="en" sz="1050" b="0" i="1" u="none" strike="noStrike" cap="none">
                <a:solidFill>
                  <a:schemeClr val="accent2"/>
                </a:solidFill>
                <a:latin typeface="Arial"/>
                <a:ea typeface="Arial"/>
                <a:cs typeface="Arial"/>
                <a:sym typeface="Arial"/>
              </a:rPr>
              <a:t>required</a:t>
            </a:r>
            <a:r>
              <a:rPr lang="en" sz="1050" b="0" i="0" u="none" strike="noStrike" cap="none">
                <a:solidFill>
                  <a:schemeClr val="accent2"/>
                </a:solidFill>
                <a:latin typeface="Arial"/>
                <a:ea typeface="Arial"/>
                <a:cs typeface="Arial"/>
                <a:sym typeface="Arial"/>
              </a:rPr>
              <a:t>)</a:t>
            </a:r>
            <a:endParaRPr/>
          </a:p>
        </p:txBody>
      </p:sp>
      <p:sp>
        <p:nvSpPr>
          <p:cNvPr id="480" name="Google Shape;480;p57"/>
          <p:cNvSpPr txBox="1"/>
          <p:nvPr/>
        </p:nvSpPr>
        <p:spPr>
          <a:xfrm>
            <a:off x="4462775" y="3552616"/>
            <a:ext cx="3158700" cy="11124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51425" tIns="51425" rIns="51425" bIns="51425" anchor="t" anchorCtr="0">
            <a:noAutofit/>
          </a:bodyPr>
          <a:lstStyle/>
          <a:p>
            <a:pPr marL="0" marR="0" lvl="0" indent="0" algn="ctr" rtl="0">
              <a:lnSpc>
                <a:spcPct val="100000"/>
              </a:lnSpc>
              <a:spcBef>
                <a:spcPts val="0"/>
              </a:spcBef>
              <a:spcAft>
                <a:spcPts val="0"/>
              </a:spcAft>
              <a:buNone/>
            </a:pPr>
            <a:r>
              <a:rPr lang="en" sz="1013" b="1" i="0" u="none" strike="noStrike" cap="none">
                <a:solidFill>
                  <a:srgbClr val="000000"/>
                </a:solidFill>
                <a:latin typeface="Arial"/>
                <a:ea typeface="Arial"/>
                <a:cs typeface="Arial"/>
                <a:sym typeface="Arial"/>
              </a:rPr>
              <a:t>Additional Data (Ex: UIP)</a:t>
            </a:r>
            <a:endParaRPr sz="1013" b="1" i="0" u="none" strike="noStrike" cap="none">
              <a:solidFill>
                <a:srgbClr val="000000"/>
              </a:solidFill>
              <a:latin typeface="Arial"/>
              <a:ea typeface="Arial"/>
              <a:cs typeface="Arial"/>
              <a:sym typeface="Arial"/>
            </a:endParaRPr>
          </a:p>
        </p:txBody>
      </p:sp>
      <p:sp>
        <p:nvSpPr>
          <p:cNvPr id="481" name="Google Shape;481;p57"/>
          <p:cNvSpPr txBox="1"/>
          <p:nvPr/>
        </p:nvSpPr>
        <p:spPr>
          <a:xfrm>
            <a:off x="4535965" y="3745423"/>
            <a:ext cx="3050700" cy="900300"/>
          </a:xfrm>
          <a:prstGeom prst="rect">
            <a:avLst/>
          </a:prstGeom>
          <a:noFill/>
          <a:ln>
            <a:noFill/>
          </a:ln>
        </p:spPr>
        <p:txBody>
          <a:bodyPr spcFirstLastPara="1" wrap="square" lIns="91425" tIns="45700" rIns="91425" bIns="45700" anchor="t" anchorCtr="0">
            <a:spAutoFit/>
          </a:bodyPr>
          <a:lstStyle/>
          <a:p>
            <a:pPr marL="214312" marR="0" lvl="0" indent="-214312" algn="l" rtl="0">
              <a:lnSpc>
                <a:spcPct val="10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Quality and use of Blended Learning options</a:t>
            </a:r>
            <a:endParaRPr sz="1050" b="0" i="0" u="none" strike="noStrike" cap="none">
              <a:solidFill>
                <a:srgbClr val="00B0F0"/>
              </a:solidFill>
              <a:latin typeface="Arial"/>
              <a:ea typeface="Arial"/>
              <a:cs typeface="Arial"/>
              <a:sym typeface="Arial"/>
            </a:endParaRPr>
          </a:p>
          <a:p>
            <a:pPr marL="214312" marR="0" lvl="0" indent="-214312" algn="l" rtl="0">
              <a:lnSpc>
                <a:spcPct val="10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Focus group data to understand barriers to re-engagement</a:t>
            </a:r>
            <a:endParaRPr/>
          </a:p>
          <a:p>
            <a:pPr marL="214312" marR="0" lvl="0" indent="-214312" algn="l" rtl="0">
              <a:lnSpc>
                <a:spcPct val="100000"/>
              </a:lnSpc>
              <a:spcBef>
                <a:spcPts val="0"/>
              </a:spcBef>
              <a:spcAft>
                <a:spcPts val="0"/>
              </a:spcAft>
              <a:buClr>
                <a:srgbClr val="000000"/>
              </a:buClr>
              <a:buSzPts val="1050"/>
              <a:buFont typeface="Arial"/>
              <a:buChar char="•"/>
            </a:pPr>
            <a:r>
              <a:rPr lang="en" sz="1050" b="0" i="0" u="none" strike="noStrike" cap="none">
                <a:solidFill>
                  <a:srgbClr val="000000"/>
                </a:solidFill>
                <a:latin typeface="Arial"/>
                <a:ea typeface="Arial"/>
                <a:cs typeface="Arial"/>
                <a:sym typeface="Arial"/>
              </a:rPr>
              <a:t>Student behavior incident recidivism</a:t>
            </a:r>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482" name="Google Shape;482;p5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483" name="Google Shape;483;p5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333"/>
              <a:buFont typeface="Arial"/>
              <a:buNone/>
            </a:pPr>
            <a:r>
              <a:rPr lang="en"/>
              <a:t>AEC Background &amp; Overview:</a:t>
            </a:r>
            <a:br>
              <a:rPr lang="en"/>
            </a:br>
            <a:r>
              <a:rPr lang="en" i="1"/>
              <a:t>Creating Mission-Aligned Optional Measures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489" name="Google Shape;489;p5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2022 State Accountability for AECs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rgbClr val="000000"/>
              </a:buClr>
              <a:buSzPts val="2100"/>
              <a:buFont typeface="Arial"/>
              <a:buNone/>
            </a:pPr>
            <a:r>
              <a:rPr lang="en" sz="2200"/>
              <a:t>SB 22-137 - Transition Back to Standard K-12 Accountability</a:t>
            </a:r>
            <a:endParaRPr sz="2200"/>
          </a:p>
        </p:txBody>
      </p:sp>
      <p:sp>
        <p:nvSpPr>
          <p:cNvPr id="495" name="Google Shape;495;p59"/>
          <p:cNvSpPr txBox="1">
            <a:spLocks noGrp="1"/>
          </p:cNvSpPr>
          <p:nvPr>
            <p:ph type="body" idx="4294967295"/>
          </p:nvPr>
        </p:nvSpPr>
        <p:spPr>
          <a:xfrm>
            <a:off x="628650" y="1165850"/>
            <a:ext cx="7886700" cy="3744900"/>
          </a:xfrm>
          <a:prstGeom prst="rect">
            <a:avLst/>
          </a:prstGeom>
          <a:noFill/>
          <a:ln>
            <a:noFill/>
          </a:ln>
        </p:spPr>
        <p:txBody>
          <a:bodyPr spcFirstLastPara="1" wrap="square" lIns="0" tIns="0" rIns="0" bIns="0" anchor="t" anchorCtr="0">
            <a:normAutofit/>
          </a:bodyPr>
          <a:lstStyle/>
          <a:p>
            <a:pPr marL="457200" lvl="0" indent="-342900" algn="l" rtl="0">
              <a:lnSpc>
                <a:spcPct val="115000"/>
              </a:lnSpc>
              <a:spcBef>
                <a:spcPts val="0"/>
              </a:spcBef>
              <a:spcAft>
                <a:spcPts val="0"/>
              </a:spcAft>
              <a:buSzPts val="1800"/>
              <a:buChar char="●"/>
            </a:pPr>
            <a:r>
              <a:rPr lang="en" b="1"/>
              <a:t>Restarts framework calculations for fall 2022 using 2019 statewide performance indicator targets.</a:t>
            </a:r>
            <a:endParaRPr b="1"/>
          </a:p>
          <a:p>
            <a:pPr marL="457200" lvl="0" indent="-342900" algn="l" rtl="0">
              <a:lnSpc>
                <a:spcPct val="115000"/>
              </a:lnSpc>
              <a:spcBef>
                <a:spcPts val="0"/>
              </a:spcBef>
              <a:spcAft>
                <a:spcPts val="0"/>
              </a:spcAft>
              <a:buSzPts val="1800"/>
              <a:buChar char="●"/>
            </a:pPr>
            <a:r>
              <a:rPr lang="en"/>
              <a:t>Addition of growth participation rate to framework reports.</a:t>
            </a:r>
            <a:endParaRPr/>
          </a:p>
          <a:p>
            <a:pPr marL="457200" lvl="0" indent="-342900" algn="l" rtl="0">
              <a:lnSpc>
                <a:spcPct val="115000"/>
              </a:lnSpc>
              <a:spcBef>
                <a:spcPts val="0"/>
              </a:spcBef>
              <a:spcAft>
                <a:spcPts val="0"/>
              </a:spcAft>
              <a:buSzPts val="1800"/>
              <a:buChar char="●"/>
            </a:pPr>
            <a:r>
              <a:rPr lang="en" b="1"/>
              <a:t>Accreditation and plan type ratings are assigned, but clock status will not automatically advance (on or off).</a:t>
            </a:r>
            <a:endParaRPr b="1"/>
          </a:p>
          <a:p>
            <a:pPr marL="0" lvl="0" indent="0" algn="ctr" rtl="0">
              <a:lnSpc>
                <a:spcPct val="90000"/>
              </a:lnSpc>
              <a:spcBef>
                <a:spcPts val="0"/>
              </a:spcBef>
              <a:spcAft>
                <a:spcPts val="0"/>
              </a:spcAft>
              <a:buClr>
                <a:schemeClr val="dk1"/>
              </a:buClr>
              <a:buSzPts val="1100"/>
              <a:buFont typeface="Arial"/>
              <a:buNone/>
            </a:pPr>
            <a:endParaRPr/>
          </a:p>
        </p:txBody>
      </p:sp>
      <p:pic>
        <p:nvPicPr>
          <p:cNvPr id="496" name="Google Shape;496;p59"/>
          <p:cNvPicPr preferRelativeResize="0"/>
          <p:nvPr/>
        </p:nvPicPr>
        <p:blipFill rotWithShape="1">
          <a:blip r:embed="rId3">
            <a:alphaModFix/>
          </a:blip>
          <a:srcRect/>
          <a:stretch/>
        </p:blipFill>
        <p:spPr>
          <a:xfrm>
            <a:off x="7788050" y="0"/>
            <a:ext cx="1355950" cy="905950"/>
          </a:xfrm>
          <a:prstGeom prst="rect">
            <a:avLst/>
          </a:prstGeom>
          <a:noFill/>
          <a:ln>
            <a:noFill/>
          </a:ln>
        </p:spPr>
      </p:pic>
      <p:grpSp>
        <p:nvGrpSpPr>
          <p:cNvPr id="497" name="Google Shape;497;p59"/>
          <p:cNvGrpSpPr/>
          <p:nvPr/>
        </p:nvGrpSpPr>
        <p:grpSpPr>
          <a:xfrm>
            <a:off x="1654056" y="3039698"/>
            <a:ext cx="5720435" cy="1871058"/>
            <a:chOff x="454525" y="1647825"/>
            <a:chExt cx="7441700" cy="2577925"/>
          </a:xfrm>
        </p:grpSpPr>
        <p:pic>
          <p:nvPicPr>
            <p:cNvPr id="498" name="Google Shape;498;p59"/>
            <p:cNvPicPr preferRelativeResize="0"/>
            <p:nvPr/>
          </p:nvPicPr>
          <p:blipFill rotWithShape="1">
            <a:blip r:embed="rId4">
              <a:alphaModFix/>
            </a:blip>
            <a:srcRect/>
            <a:stretch/>
          </p:blipFill>
          <p:spPr>
            <a:xfrm>
              <a:off x="1247775" y="1647825"/>
              <a:ext cx="6648450" cy="1847850"/>
            </a:xfrm>
            <a:prstGeom prst="rect">
              <a:avLst/>
            </a:prstGeom>
            <a:noFill/>
            <a:ln>
              <a:noFill/>
            </a:ln>
          </p:spPr>
        </p:pic>
        <p:sp>
          <p:nvSpPr>
            <p:cNvPr id="499" name="Google Shape;499;p59"/>
            <p:cNvSpPr/>
            <p:nvPr/>
          </p:nvSpPr>
          <p:spPr>
            <a:xfrm>
              <a:off x="2129900" y="2265850"/>
              <a:ext cx="2662500" cy="5553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59"/>
            <p:cNvSpPr/>
            <p:nvPr/>
          </p:nvSpPr>
          <p:spPr>
            <a:xfrm>
              <a:off x="2542875" y="2940375"/>
              <a:ext cx="4039500" cy="5553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59"/>
            <p:cNvSpPr/>
            <p:nvPr/>
          </p:nvSpPr>
          <p:spPr>
            <a:xfrm rot="5400000">
              <a:off x="544525" y="2175850"/>
              <a:ext cx="1959900" cy="2139900"/>
            </a:xfrm>
            <a:prstGeom prst="leftUpArrow">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2" name="Google Shape;502;p5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100"/>
              <a:buFont typeface="Arial"/>
              <a:buNone/>
            </a:pPr>
            <a:r>
              <a:rPr lang="en" sz="2200"/>
              <a:t>SB 22-137 - Transition Back to Standard K-12 Accountability</a:t>
            </a:r>
            <a:endParaRPr/>
          </a:p>
        </p:txBody>
      </p:sp>
      <p:sp>
        <p:nvSpPr>
          <p:cNvPr id="508" name="Google Shape;508;p60"/>
          <p:cNvSpPr txBox="1"/>
          <p:nvPr/>
        </p:nvSpPr>
        <p:spPr>
          <a:xfrm>
            <a:off x="2934275" y="1223575"/>
            <a:ext cx="6525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9" name="Google Shape;509;p60"/>
          <p:cNvSpPr txBox="1"/>
          <p:nvPr/>
        </p:nvSpPr>
        <p:spPr>
          <a:xfrm>
            <a:off x="453150" y="1053625"/>
            <a:ext cx="8168400" cy="31293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2"/>
              </a:buClr>
              <a:buSzPts val="1800"/>
              <a:buFont typeface="Calibri"/>
              <a:buChar char="●"/>
            </a:pPr>
            <a:r>
              <a:rPr lang="en" sz="1800" b="1" i="0" u="none" strike="noStrike" cap="none">
                <a:solidFill>
                  <a:schemeClr val="dk2"/>
                </a:solidFill>
                <a:latin typeface="Calibri"/>
                <a:ea typeface="Calibri"/>
                <a:cs typeface="Calibri"/>
                <a:sym typeface="Calibri"/>
              </a:rPr>
              <a:t>Change in clock status may be approved through request to reconsider process, and opens request to reconsider process back up more broadly- </a:t>
            </a:r>
            <a:r>
              <a:rPr lang="en" sz="1800" b="1">
                <a:solidFill>
                  <a:schemeClr val="dk2"/>
                </a:solidFill>
                <a:latin typeface="Calibri"/>
                <a:ea typeface="Calibri"/>
                <a:cs typeface="Calibri"/>
                <a:sym typeface="Calibri"/>
              </a:rPr>
              <a:t>i</a:t>
            </a:r>
            <a:r>
              <a:rPr lang="en" sz="1800" b="1" i="0" u="none" strike="noStrike" cap="none">
                <a:solidFill>
                  <a:schemeClr val="dk2"/>
                </a:solidFill>
                <a:latin typeface="Calibri"/>
                <a:ea typeface="Calibri"/>
                <a:cs typeface="Calibri"/>
                <a:sym typeface="Calibri"/>
              </a:rPr>
              <a:t>nclude</a:t>
            </a:r>
            <a:r>
              <a:rPr lang="en" sz="1800" b="1">
                <a:solidFill>
                  <a:schemeClr val="dk2"/>
                </a:solidFill>
                <a:latin typeface="Calibri"/>
                <a:ea typeface="Calibri"/>
                <a:cs typeface="Calibri"/>
                <a:sym typeface="Calibri"/>
              </a:rPr>
              <a:t>s</a:t>
            </a:r>
            <a:r>
              <a:rPr lang="en" sz="1800" b="1" i="0" u="none" strike="noStrike" cap="none">
                <a:solidFill>
                  <a:schemeClr val="dk2"/>
                </a:solidFill>
                <a:latin typeface="Calibri"/>
                <a:ea typeface="Calibri"/>
                <a:cs typeface="Calibri"/>
                <a:sym typeface="Calibri"/>
              </a:rPr>
              <a:t> alternative education campuses. </a:t>
            </a:r>
            <a:endParaRPr sz="1800" b="1">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The </a:t>
            </a:r>
            <a:r>
              <a:rPr lang="en" sz="1800" b="0" i="0" u="none" strike="noStrike" cap="none">
                <a:solidFill>
                  <a:schemeClr val="dk2"/>
                </a:solidFill>
                <a:latin typeface="Calibri"/>
                <a:ea typeface="Calibri"/>
                <a:cs typeface="Calibri"/>
                <a:sym typeface="Calibri"/>
              </a:rPr>
              <a:t>State Board may take into consideration the 2022-2023 plan type for schools and districts (currently 12 schools and 2 districts) with directed action.</a:t>
            </a:r>
            <a:endParaRPr sz="1800">
              <a:solidFill>
                <a:schemeClr val="dk2"/>
              </a:solidFill>
              <a:latin typeface="Calibri"/>
              <a:ea typeface="Calibri"/>
              <a:cs typeface="Calibri"/>
              <a:sym typeface="Calibri"/>
            </a:endParaRPr>
          </a:p>
          <a:p>
            <a:pPr marL="457200" marR="0" lvl="0" indent="-342900" algn="l" rtl="0">
              <a:lnSpc>
                <a:spcPct val="115000"/>
              </a:lnSpc>
              <a:spcBef>
                <a:spcPts val="0"/>
              </a:spcBef>
              <a:spcAft>
                <a:spcPts val="0"/>
              </a:spcAft>
              <a:buClr>
                <a:schemeClr val="dk2"/>
              </a:buClr>
              <a:buSzPts val="1800"/>
              <a:buFont typeface="Calibri"/>
              <a:buChar char="●"/>
            </a:pPr>
            <a:r>
              <a:rPr lang="en" sz="1800" b="0" i="0" u="none" strike="noStrike" cap="none">
                <a:solidFill>
                  <a:schemeClr val="dk2"/>
                </a:solidFill>
                <a:latin typeface="Calibri"/>
                <a:ea typeface="Calibri"/>
                <a:cs typeface="Calibri"/>
                <a:sym typeface="Calibri"/>
              </a:rPr>
              <a:t>Expands the School Transformation grant (currently embedded with EASI grant) to districts with Improvement plan type.</a:t>
            </a:r>
            <a:endParaRPr sz="1800" b="0" i="0" u="none" strike="noStrike" cap="none">
              <a:solidFill>
                <a:schemeClr val="dk2"/>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To see the language, go to SB</a:t>
            </a:r>
            <a:r>
              <a:rPr lang="en" sz="1800" b="0" i="0" u="none" strike="noStrike" cap="none">
                <a:solidFill>
                  <a:schemeClr val="hlink"/>
                </a:solidFill>
                <a:uFill>
                  <a:noFill/>
                </a:uFill>
                <a:latin typeface="Calibri"/>
                <a:ea typeface="Calibri"/>
                <a:cs typeface="Calibri"/>
                <a:sym typeface="Calibri"/>
                <a:hlinkClick r:id="rId3"/>
              </a:rPr>
              <a:t> </a:t>
            </a:r>
            <a:r>
              <a:rPr lang="en" sz="1800" b="0" i="0" u="sng" strike="noStrike" cap="none">
                <a:solidFill>
                  <a:schemeClr val="hlink"/>
                </a:solidFill>
                <a:latin typeface="Calibri"/>
                <a:ea typeface="Calibri"/>
                <a:cs typeface="Calibri"/>
                <a:sym typeface="Calibri"/>
                <a:hlinkClick r:id="rId3"/>
              </a:rPr>
              <a:t>22-137</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0" name="Google Shape;510;p6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1"/>
          <p:cNvSpPr txBox="1">
            <a:spLocks noGrp="1"/>
          </p:cNvSpPr>
          <p:nvPr>
            <p:ph type="body" idx="4294967295"/>
          </p:nvPr>
        </p:nvSpPr>
        <p:spPr>
          <a:xfrm>
            <a:off x="164150" y="999027"/>
            <a:ext cx="3886200" cy="3260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00"/>
              </a:buClr>
              <a:buSzPts val="1800"/>
              <a:buNone/>
            </a:pPr>
            <a:r>
              <a:rPr lang="en" sz="1800" b="0" i="0" u="sng">
                <a:latin typeface="Calibri"/>
                <a:ea typeface="Calibri"/>
                <a:cs typeface="Calibri"/>
                <a:sym typeface="Calibri"/>
              </a:rPr>
              <a:t>Changes to the 2022 AEC SPF</a:t>
            </a:r>
            <a:endParaRPr b="0"/>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Use of 1 year of state required data (no 3 year aggregates)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Temporary removal of attendance and truancy measures.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Assignment of Insufficient State Data plan type for AECs</a:t>
            </a:r>
            <a:endParaRPr sz="1800" b="0" i="0" u="none" strike="noStrike">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a:p>
        </p:txBody>
      </p:sp>
      <p:sp>
        <p:nvSpPr>
          <p:cNvPr id="516" name="Google Shape;516;p6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Alternative Education Campus School Performance Framework:</a:t>
            </a:r>
            <a:br>
              <a:rPr lang="en"/>
            </a:br>
            <a:r>
              <a:rPr lang="en" i="1"/>
              <a:t>Changes to 2022 AEC SPFs</a:t>
            </a:r>
            <a:endParaRPr/>
          </a:p>
        </p:txBody>
      </p:sp>
      <p:sp>
        <p:nvSpPr>
          <p:cNvPr id="517" name="Google Shape;517;p6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2"/>
          <p:cNvSpPr/>
          <p:nvPr/>
        </p:nvSpPr>
        <p:spPr>
          <a:xfrm>
            <a:off x="245100" y="1348250"/>
            <a:ext cx="4100400" cy="560100"/>
          </a:xfrm>
          <a:prstGeom prst="rect">
            <a:avLst/>
          </a:prstGeom>
          <a:solidFill>
            <a:srgbClr val="CCD3EA">
              <a:alpha val="8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3" name="Google Shape;523;p62"/>
          <p:cNvSpPr txBox="1">
            <a:spLocks noGrp="1"/>
          </p:cNvSpPr>
          <p:nvPr>
            <p:ph type="body" idx="4294967295"/>
          </p:nvPr>
        </p:nvSpPr>
        <p:spPr>
          <a:xfrm>
            <a:off x="164150" y="999027"/>
            <a:ext cx="3886200" cy="3260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00"/>
              </a:buClr>
              <a:buSzPts val="1800"/>
              <a:buNone/>
            </a:pPr>
            <a:r>
              <a:rPr lang="en" sz="1800" b="0" i="0" u="sng">
                <a:latin typeface="Calibri"/>
                <a:ea typeface="Calibri"/>
                <a:cs typeface="Calibri"/>
                <a:sym typeface="Calibri"/>
              </a:rPr>
              <a:t>Changes to the 2022 AEC SPF</a:t>
            </a:r>
            <a:endParaRPr b="0"/>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Use of 1 year of state required data (no 3 year aggregates)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Temporary removal of attendance and truancy measures.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Assignment of Insufficient State Data plan type for AECs</a:t>
            </a:r>
            <a:endParaRPr sz="1800" b="0" i="0" u="none" strike="noStrike">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a:p>
        </p:txBody>
      </p:sp>
      <p:sp>
        <p:nvSpPr>
          <p:cNvPr id="524" name="Google Shape;524;p62"/>
          <p:cNvSpPr txBox="1">
            <a:spLocks noGrp="1"/>
          </p:cNvSpPr>
          <p:nvPr>
            <p:ph type="body" idx="1"/>
          </p:nvPr>
        </p:nvSpPr>
        <p:spPr>
          <a:xfrm>
            <a:off x="5664250" y="1143000"/>
            <a:ext cx="3313500" cy="3191700"/>
          </a:xfrm>
          <a:prstGeom prst="rect">
            <a:avLst/>
          </a:prstGeom>
          <a:solidFill>
            <a:srgbClr val="CCD3EA">
              <a:alpha val="89800"/>
            </a:srgbClr>
          </a:solid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00000"/>
              </a:buClr>
              <a:buSzPct val="108108"/>
              <a:buNone/>
            </a:pPr>
            <a:r>
              <a:rPr lang="en" sz="1800" b="0" i="0" u="none" strike="noStrike">
                <a:solidFill>
                  <a:srgbClr val="000000"/>
                </a:solidFill>
                <a:latin typeface="Calibri"/>
                <a:ea typeface="Calibri"/>
                <a:cs typeface="Calibri"/>
                <a:sym typeface="Calibri"/>
              </a:rPr>
              <a:t>Optional measure data can still be submitted for up to the most recent three years if the school has been able to administer consistent assessments for that time period.</a:t>
            </a:r>
            <a:endParaRPr b="0"/>
          </a:p>
          <a:p>
            <a:pPr marL="0" lvl="0" indent="0" algn="l" rtl="0">
              <a:lnSpc>
                <a:spcPct val="100000"/>
              </a:lnSpc>
              <a:spcBef>
                <a:spcPts val="500"/>
              </a:spcBef>
              <a:spcAft>
                <a:spcPts val="0"/>
              </a:spcAft>
              <a:buClr>
                <a:schemeClr val="dk1"/>
              </a:buClr>
              <a:buSzPct val="144143"/>
              <a:buNone/>
            </a:pPr>
            <a:br>
              <a:rPr lang="en" b="0"/>
            </a:br>
            <a:r>
              <a:rPr lang="en" sz="1800" b="0" i="0" u="none" strike="noStrike">
                <a:solidFill>
                  <a:srgbClr val="000000"/>
                </a:solidFill>
                <a:latin typeface="Calibri"/>
                <a:ea typeface="Calibri"/>
                <a:cs typeface="Calibri"/>
                <a:sym typeface="Calibri"/>
              </a:rPr>
              <a:t>Consistency in administration requires both the same assessments to have been administered and that those assessments were administered in the same modality (in person vs. remote).</a:t>
            </a:r>
            <a:endParaRPr b="0"/>
          </a:p>
        </p:txBody>
      </p:sp>
      <p:sp>
        <p:nvSpPr>
          <p:cNvPr id="525" name="Google Shape;525;p6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Alternative Education Campus School Performance Framework:</a:t>
            </a:r>
            <a:br>
              <a:rPr lang="en"/>
            </a:br>
            <a:r>
              <a:rPr lang="en" i="1"/>
              <a:t>Changes to 2022 AEC SPFs</a:t>
            </a:r>
            <a:endParaRPr/>
          </a:p>
        </p:txBody>
      </p:sp>
      <p:cxnSp>
        <p:nvCxnSpPr>
          <p:cNvPr id="526" name="Google Shape;526;p62"/>
          <p:cNvCxnSpPr/>
          <p:nvPr/>
        </p:nvCxnSpPr>
        <p:spPr>
          <a:xfrm>
            <a:off x="4345497" y="1628312"/>
            <a:ext cx="1023600" cy="0"/>
          </a:xfrm>
          <a:prstGeom prst="straightConnector1">
            <a:avLst/>
          </a:prstGeom>
          <a:noFill/>
          <a:ln w="38100" cap="flat" cmpd="sng">
            <a:solidFill>
              <a:schemeClr val="dk1"/>
            </a:solidFill>
            <a:prstDash val="solid"/>
            <a:miter lim="800000"/>
            <a:headEnd type="none" w="sm" len="sm"/>
            <a:tailEnd type="triangle" w="med" len="med"/>
          </a:ln>
        </p:spPr>
      </p:cxnSp>
      <p:sp>
        <p:nvSpPr>
          <p:cNvPr id="527" name="Google Shape;527;p6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358" name="Google Shape;358;p4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sp>
        <p:nvSpPr>
          <p:cNvPr id="359" name="Google Shape;359;p45"/>
          <p:cNvSpPr txBox="1"/>
          <p:nvPr/>
        </p:nvSpPr>
        <p:spPr>
          <a:xfrm>
            <a:off x="5716600" y="1924363"/>
            <a:ext cx="3378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This webinar is being recorded. Slides and the recording will be posted to the </a:t>
            </a:r>
            <a:r>
              <a:rPr lang="en" i="1" u="sng">
                <a:solidFill>
                  <a:schemeClr val="hlink"/>
                </a:solidFill>
                <a:latin typeface="Calibri"/>
                <a:ea typeface="Calibri"/>
                <a:cs typeface="Calibri"/>
                <a:sym typeface="Calibri"/>
                <a:hlinkClick r:id="rId3"/>
              </a:rPr>
              <a:t>CDE website</a:t>
            </a:r>
            <a:r>
              <a:rPr lang="en" i="1">
                <a:solidFill>
                  <a:schemeClr val="dk1"/>
                </a:solidFill>
                <a:latin typeface="Calibri"/>
                <a:ea typeface="Calibri"/>
                <a:cs typeface="Calibri"/>
                <a:sym typeface="Calibri"/>
              </a:rPr>
              <a:t>. Q&amp;A at the end of this session won’t be recorded.</a:t>
            </a:r>
            <a:endParaRPr i="1">
              <a:solidFill>
                <a:schemeClr val="dk1"/>
              </a:solidFill>
              <a:latin typeface="Calibri"/>
              <a:ea typeface="Calibri"/>
              <a:cs typeface="Calibri"/>
              <a:sym typeface="Calibri"/>
            </a:endParaRPr>
          </a:p>
        </p:txBody>
      </p:sp>
      <p:sp>
        <p:nvSpPr>
          <p:cNvPr id="360" name="Google Shape;360;p45"/>
          <p:cNvSpPr txBox="1">
            <a:spLocks noGrp="1"/>
          </p:cNvSpPr>
          <p:nvPr>
            <p:ph type="body" idx="4294967295"/>
          </p:nvPr>
        </p:nvSpPr>
        <p:spPr>
          <a:xfrm>
            <a:off x="311700" y="1152475"/>
            <a:ext cx="4548900" cy="3178800"/>
          </a:xfrm>
          <a:prstGeom prst="rect">
            <a:avLst/>
          </a:prstGeom>
        </p:spPr>
        <p:txBody>
          <a:bodyPr spcFirstLastPara="1" wrap="square" lIns="0" tIns="0" rIns="0" bIns="0" anchor="t" anchorCtr="0">
            <a:normAutofit lnSpcReduction="10000"/>
          </a:bodyPr>
          <a:lstStyle/>
          <a:p>
            <a:pPr marL="457200" lvl="0" indent="-342900" algn="l" rtl="0">
              <a:spcBef>
                <a:spcPts val="0"/>
              </a:spcBef>
              <a:spcAft>
                <a:spcPts val="0"/>
              </a:spcAft>
              <a:buSzPts val="1800"/>
              <a:buChar char="●"/>
            </a:pPr>
            <a:r>
              <a:rPr lang="en"/>
              <a:t>AEC Overview</a:t>
            </a:r>
            <a:endParaRPr/>
          </a:p>
          <a:p>
            <a:pPr marL="914400" lvl="1" indent="-317500" algn="l" rtl="0">
              <a:spcBef>
                <a:spcPts val="0"/>
              </a:spcBef>
              <a:spcAft>
                <a:spcPts val="0"/>
              </a:spcAft>
              <a:buSzPts val="1400"/>
              <a:buChar char="○"/>
            </a:pPr>
            <a:r>
              <a:rPr lang="en"/>
              <a:t>Enrollment trends</a:t>
            </a:r>
            <a:endParaRPr/>
          </a:p>
          <a:p>
            <a:pPr marL="914400" lvl="1" indent="-317500" algn="l" rtl="0">
              <a:spcBef>
                <a:spcPts val="0"/>
              </a:spcBef>
              <a:spcAft>
                <a:spcPts val="0"/>
              </a:spcAft>
              <a:buSzPts val="1400"/>
              <a:buChar char="○"/>
            </a:pPr>
            <a:r>
              <a:rPr lang="en"/>
              <a:t>Policy</a:t>
            </a:r>
            <a:endParaRPr/>
          </a:p>
          <a:p>
            <a:pPr marL="914400" lvl="1" indent="-317500" algn="l" rtl="0">
              <a:spcBef>
                <a:spcPts val="0"/>
              </a:spcBef>
              <a:spcAft>
                <a:spcPts val="0"/>
              </a:spcAft>
              <a:buSzPts val="1400"/>
              <a:buChar char="○"/>
            </a:pPr>
            <a:r>
              <a:rPr lang="en"/>
              <a:t>AEC School Performance Framework</a:t>
            </a:r>
            <a:endParaRPr/>
          </a:p>
          <a:p>
            <a:pPr marL="1371600" lvl="2" indent="-317500" algn="l" rtl="0">
              <a:spcBef>
                <a:spcPts val="0"/>
              </a:spcBef>
              <a:spcAft>
                <a:spcPts val="0"/>
              </a:spcAft>
              <a:buSzPts val="1400"/>
              <a:buChar char="■"/>
            </a:pPr>
            <a:r>
              <a:rPr lang="en"/>
              <a:t>Optional Measures</a:t>
            </a:r>
            <a:endParaRPr/>
          </a:p>
          <a:p>
            <a:pPr marL="457200" lvl="0" indent="-342900" algn="l" rtl="0">
              <a:spcBef>
                <a:spcPts val="0"/>
              </a:spcBef>
              <a:spcAft>
                <a:spcPts val="0"/>
              </a:spcAft>
              <a:buSzPts val="1800"/>
              <a:buChar char="●"/>
            </a:pPr>
            <a:r>
              <a:rPr lang="en"/>
              <a:t>2022 AEC Accountability</a:t>
            </a:r>
            <a:endParaRPr/>
          </a:p>
          <a:p>
            <a:pPr marL="914400" lvl="1" indent="-317500" algn="l" rtl="0">
              <a:spcBef>
                <a:spcPts val="0"/>
              </a:spcBef>
              <a:spcAft>
                <a:spcPts val="0"/>
              </a:spcAft>
              <a:buSzPts val="1400"/>
              <a:buChar char="○"/>
            </a:pPr>
            <a:r>
              <a:rPr lang="en"/>
              <a:t>Changes in 2022</a:t>
            </a:r>
            <a:endParaRPr/>
          </a:p>
          <a:p>
            <a:pPr marL="914400" lvl="1" indent="-317500" algn="l" rtl="0">
              <a:spcBef>
                <a:spcPts val="0"/>
              </a:spcBef>
              <a:spcAft>
                <a:spcPts val="0"/>
              </a:spcAft>
              <a:buSzPts val="1400"/>
              <a:buChar char="○"/>
            </a:pPr>
            <a:r>
              <a:rPr lang="en"/>
              <a:t>Federal identifications</a:t>
            </a:r>
            <a:endParaRPr/>
          </a:p>
          <a:p>
            <a:pPr marL="1371600" lvl="2" indent="-317500" algn="l" rtl="0">
              <a:spcBef>
                <a:spcPts val="0"/>
              </a:spcBef>
              <a:spcAft>
                <a:spcPts val="0"/>
              </a:spcAft>
              <a:buSzPts val="1400"/>
              <a:buChar char="■"/>
            </a:pPr>
            <a:r>
              <a:rPr lang="en"/>
              <a:t>EASI grant funds</a:t>
            </a:r>
            <a:endParaRPr/>
          </a:p>
          <a:p>
            <a:pPr marL="457200" lvl="0" indent="-342900" algn="l" rtl="0">
              <a:spcBef>
                <a:spcPts val="0"/>
              </a:spcBef>
              <a:spcAft>
                <a:spcPts val="0"/>
              </a:spcAft>
              <a:buSzPts val="1800"/>
              <a:buChar char="●"/>
            </a:pPr>
            <a:r>
              <a:rPr lang="en"/>
              <a:t>Improvement Planning as an AEC</a:t>
            </a:r>
            <a:endParaRPr/>
          </a:p>
          <a:p>
            <a:pPr marL="914400" lvl="1" indent="-317500" algn="l" rtl="0">
              <a:spcBef>
                <a:spcPts val="0"/>
              </a:spcBef>
              <a:spcAft>
                <a:spcPts val="0"/>
              </a:spcAft>
              <a:buSzPts val="1400"/>
              <a:buChar char="○"/>
            </a:pPr>
            <a:r>
              <a:rPr lang="en"/>
              <a:t>General process</a:t>
            </a:r>
            <a:endParaRPr/>
          </a:p>
          <a:p>
            <a:pPr marL="914400" lvl="1" indent="-317500" algn="l" rtl="0">
              <a:spcBef>
                <a:spcPts val="0"/>
              </a:spcBef>
              <a:spcAft>
                <a:spcPts val="0"/>
              </a:spcAft>
              <a:buSzPts val="1400"/>
              <a:buChar char="○"/>
            </a:pPr>
            <a:r>
              <a:rPr lang="en"/>
              <a:t>Data</a:t>
            </a:r>
            <a:endParaRPr/>
          </a:p>
          <a:p>
            <a:pPr marL="914400" lvl="1" indent="-317500" algn="l" rtl="0">
              <a:spcBef>
                <a:spcPts val="0"/>
              </a:spcBef>
              <a:spcAft>
                <a:spcPts val="0"/>
              </a:spcAft>
              <a:buSzPts val="1400"/>
              <a:buChar char="○"/>
            </a:pPr>
            <a:r>
              <a:rPr lang="en"/>
              <a:t>Timelines</a:t>
            </a:r>
            <a:endParaRPr/>
          </a:p>
        </p:txBody>
      </p:sp>
      <p:pic>
        <p:nvPicPr>
          <p:cNvPr id="361" name="Google Shape;361;p45"/>
          <p:cNvPicPr preferRelativeResize="0">
            <a:picLocks noGrp="1"/>
          </p:cNvPicPr>
          <p:nvPr>
            <p:ph type="pic" idx="2"/>
          </p:nvPr>
        </p:nvPicPr>
        <p:blipFill rotWithShape="1">
          <a:blip r:embed="rId4">
            <a:alphaModFix/>
          </a:blip>
          <a:srcRect l="6926" r="6918"/>
          <a:stretch/>
        </p:blipFill>
        <p:spPr>
          <a:xfrm>
            <a:off x="6091577" y="1067225"/>
            <a:ext cx="647050" cy="751048"/>
          </a:xfrm>
          <a:prstGeom prst="rect">
            <a:avLst/>
          </a:prstGeom>
        </p:spPr>
      </p:pic>
      <p:sp>
        <p:nvSpPr>
          <p:cNvPr id="362" name="Google Shape;362;p45"/>
          <p:cNvSpPr txBox="1"/>
          <p:nvPr/>
        </p:nvSpPr>
        <p:spPr>
          <a:xfrm>
            <a:off x="6777825" y="1242650"/>
            <a:ext cx="161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Meeting Norms</a:t>
            </a:r>
            <a:endParaRPr b="1">
              <a:latin typeface="Calibri"/>
              <a:ea typeface="Calibri"/>
              <a:cs typeface="Calibri"/>
              <a:sym typeface="Calibri"/>
            </a:endParaRPr>
          </a:p>
        </p:txBody>
      </p:sp>
      <p:sp>
        <p:nvSpPr>
          <p:cNvPr id="363" name="Google Shape;363;p45"/>
          <p:cNvSpPr txBox="1"/>
          <p:nvPr/>
        </p:nvSpPr>
        <p:spPr>
          <a:xfrm>
            <a:off x="5716600" y="2971063"/>
            <a:ext cx="3378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Please mute your sound if you are not speaking. </a:t>
            </a:r>
            <a:endParaRPr i="1">
              <a:solidFill>
                <a:schemeClr val="dk1"/>
              </a:solidFill>
              <a:latin typeface="Calibri"/>
              <a:ea typeface="Calibri"/>
              <a:cs typeface="Calibri"/>
              <a:sym typeface="Calibri"/>
            </a:endParaRPr>
          </a:p>
        </p:txBody>
      </p:sp>
      <p:sp>
        <p:nvSpPr>
          <p:cNvPr id="364" name="Google Shape;364;p45"/>
          <p:cNvSpPr txBox="1"/>
          <p:nvPr/>
        </p:nvSpPr>
        <p:spPr>
          <a:xfrm>
            <a:off x="5716600" y="3542413"/>
            <a:ext cx="3378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solidFill>
                  <a:schemeClr val="dk1"/>
                </a:solidFill>
                <a:latin typeface="Calibri"/>
                <a:ea typeface="Calibri"/>
                <a:cs typeface="Calibri"/>
                <a:sym typeface="Calibri"/>
              </a:rPr>
              <a:t>Use the chat feature to ask questions throughout the presentation. We will take pause breaks to answer chat questions.</a:t>
            </a:r>
            <a:endParaRPr i="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3"/>
          <p:cNvSpPr/>
          <p:nvPr/>
        </p:nvSpPr>
        <p:spPr>
          <a:xfrm>
            <a:off x="245200" y="2291700"/>
            <a:ext cx="4108800" cy="560100"/>
          </a:xfrm>
          <a:prstGeom prst="rect">
            <a:avLst/>
          </a:prstGeom>
          <a:solidFill>
            <a:srgbClr val="CCD3EA">
              <a:alpha val="8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63"/>
          <p:cNvSpPr txBox="1">
            <a:spLocks noGrp="1"/>
          </p:cNvSpPr>
          <p:nvPr>
            <p:ph type="body" idx="4294967295"/>
          </p:nvPr>
        </p:nvSpPr>
        <p:spPr>
          <a:xfrm>
            <a:off x="245200" y="1039802"/>
            <a:ext cx="3886200" cy="3219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000"/>
              </a:buClr>
              <a:buSzPts val="1800"/>
              <a:buNone/>
            </a:pPr>
            <a:r>
              <a:rPr lang="en" sz="1800" b="0" i="0" u="sng">
                <a:latin typeface="Calibri"/>
                <a:ea typeface="Calibri"/>
                <a:cs typeface="Calibri"/>
                <a:sym typeface="Calibri"/>
              </a:rPr>
              <a:t>Changes to the 2022 AEC SPF</a:t>
            </a:r>
            <a:endParaRPr b="0"/>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Use of 1 year of state required data (no 3 year aggregates)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Temporary removal of attendance and truancy measures.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8600"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Assignment of Insufficient State Data plan type for AECs</a:t>
            </a:r>
            <a:endParaRPr sz="1800" b="0" i="0" u="none" strike="noStrike">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a:p>
        </p:txBody>
      </p:sp>
      <p:sp>
        <p:nvSpPr>
          <p:cNvPr id="534" name="Google Shape;534;p63"/>
          <p:cNvSpPr txBox="1">
            <a:spLocks noGrp="1"/>
          </p:cNvSpPr>
          <p:nvPr>
            <p:ph type="body" idx="1"/>
          </p:nvPr>
        </p:nvSpPr>
        <p:spPr>
          <a:xfrm>
            <a:off x="5599950" y="1143000"/>
            <a:ext cx="3378000" cy="3191700"/>
          </a:xfrm>
          <a:prstGeom prst="rect">
            <a:avLst/>
          </a:prstGeom>
          <a:solidFill>
            <a:srgbClr val="CCD3EA">
              <a:alpha val="89800"/>
            </a:srgbClr>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65"/>
              <a:buNone/>
            </a:pPr>
            <a:r>
              <a:rPr lang="en" sz="1773" b="0" i="0" u="none" strike="noStrike">
                <a:solidFill>
                  <a:srgbClr val="000000"/>
                </a:solidFill>
                <a:latin typeface="Calibri"/>
                <a:ea typeface="Calibri"/>
                <a:cs typeface="Calibri"/>
                <a:sym typeface="Calibri"/>
              </a:rPr>
              <a:t>The attendance collection changed from aggregate to student level data submission at the start of the pandemic. Th</a:t>
            </a:r>
            <a:r>
              <a:rPr lang="en" sz="1773">
                <a:solidFill>
                  <a:srgbClr val="000000"/>
                </a:solidFill>
              </a:rPr>
              <a:t>is change has made the</a:t>
            </a:r>
            <a:r>
              <a:rPr lang="en" sz="1773" b="0" i="0" u="none" strike="noStrike">
                <a:solidFill>
                  <a:srgbClr val="000000"/>
                </a:solidFill>
                <a:latin typeface="Calibri"/>
                <a:ea typeface="Calibri"/>
                <a:cs typeface="Calibri"/>
                <a:sym typeface="Calibri"/>
              </a:rPr>
              <a:t> data incomparable to previous </a:t>
            </a:r>
            <a:r>
              <a:rPr lang="en" sz="1773">
                <a:solidFill>
                  <a:srgbClr val="000000"/>
                </a:solidFill>
              </a:rPr>
              <a:t>years</a:t>
            </a:r>
            <a:r>
              <a:rPr lang="en" sz="1773" b="0" i="0" u="none" strike="noStrike">
                <a:solidFill>
                  <a:srgbClr val="000000"/>
                </a:solidFill>
                <a:latin typeface="Calibri"/>
                <a:ea typeface="Calibri"/>
                <a:cs typeface="Calibri"/>
                <a:sym typeface="Calibri"/>
              </a:rPr>
              <a:t>.</a:t>
            </a:r>
            <a:r>
              <a:rPr lang="en" sz="1773"/>
              <a:t> </a:t>
            </a:r>
            <a:r>
              <a:rPr lang="en" sz="1773" b="0" i="0" u="none" strike="noStrike">
                <a:solidFill>
                  <a:srgbClr val="000000"/>
                </a:solidFill>
                <a:latin typeface="Calibri"/>
                <a:ea typeface="Calibri"/>
                <a:cs typeface="Calibri"/>
                <a:sym typeface="Calibri"/>
              </a:rPr>
              <a:t>Until these state required measures are reintroduced, schools have the option to submit attendance and truancy measures of their own</a:t>
            </a:r>
            <a:r>
              <a:rPr lang="en" sz="1773">
                <a:solidFill>
                  <a:srgbClr val="000000"/>
                </a:solidFill>
              </a:rPr>
              <a:t>.</a:t>
            </a:r>
            <a:endParaRPr sz="1773"/>
          </a:p>
        </p:txBody>
      </p:sp>
      <p:sp>
        <p:nvSpPr>
          <p:cNvPr id="535" name="Google Shape;535;p6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Alternative Education Campus School Performance Framework:</a:t>
            </a:r>
            <a:br>
              <a:rPr lang="en"/>
            </a:br>
            <a:r>
              <a:rPr lang="en" i="1"/>
              <a:t>Changes to 2022 AEC SPFs</a:t>
            </a:r>
            <a:endParaRPr/>
          </a:p>
        </p:txBody>
      </p:sp>
      <p:cxnSp>
        <p:nvCxnSpPr>
          <p:cNvPr id="536" name="Google Shape;536;p63"/>
          <p:cNvCxnSpPr/>
          <p:nvPr/>
        </p:nvCxnSpPr>
        <p:spPr>
          <a:xfrm>
            <a:off x="4353886" y="2536224"/>
            <a:ext cx="1023600" cy="0"/>
          </a:xfrm>
          <a:prstGeom prst="straightConnector1">
            <a:avLst/>
          </a:prstGeom>
          <a:noFill/>
          <a:ln w="38100" cap="flat" cmpd="sng">
            <a:solidFill>
              <a:schemeClr val="dk1"/>
            </a:solidFill>
            <a:prstDash val="solid"/>
            <a:miter lim="800000"/>
            <a:headEnd type="none" w="sm" len="sm"/>
            <a:tailEnd type="triangle" w="med" len="med"/>
          </a:ln>
        </p:spPr>
      </p:cxnSp>
      <p:sp>
        <p:nvSpPr>
          <p:cNvPr id="537" name="Google Shape;537;p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4"/>
          <p:cNvSpPr/>
          <p:nvPr/>
        </p:nvSpPr>
        <p:spPr>
          <a:xfrm>
            <a:off x="245250" y="2961475"/>
            <a:ext cx="4269600" cy="735000"/>
          </a:xfrm>
          <a:prstGeom prst="rect">
            <a:avLst/>
          </a:prstGeom>
          <a:solidFill>
            <a:srgbClr val="CCD3EA">
              <a:alpha val="8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64"/>
          <p:cNvSpPr txBox="1">
            <a:spLocks noGrp="1"/>
          </p:cNvSpPr>
          <p:nvPr>
            <p:ph type="body" idx="4294967295"/>
          </p:nvPr>
        </p:nvSpPr>
        <p:spPr>
          <a:xfrm>
            <a:off x="152825" y="1097276"/>
            <a:ext cx="3886200" cy="2947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rgbClr val="000000"/>
              </a:buClr>
              <a:buSzPts val="1800"/>
              <a:buNone/>
            </a:pPr>
            <a:r>
              <a:rPr lang="en" sz="1800" b="0" i="0" u="sng">
                <a:latin typeface="Calibri"/>
                <a:ea typeface="Calibri"/>
                <a:cs typeface="Calibri"/>
                <a:sym typeface="Calibri"/>
              </a:rPr>
              <a:t>Changes to the 2022 AEC SPF</a:t>
            </a:r>
            <a:r>
              <a:rPr lang="en" sz="1800" b="0" i="0" u="none" strike="noStrike">
                <a:latin typeface="Calibri"/>
                <a:ea typeface="Calibri"/>
                <a:cs typeface="Calibri"/>
                <a:sym typeface="Calibri"/>
              </a:rPr>
              <a:t> </a:t>
            </a:r>
            <a:endParaRPr b="0"/>
          </a:p>
          <a:p>
            <a:pPr marL="228600" lvl="0" indent="-220027"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Use of 1 year of state required data (no 3 year aggregates)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0027"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Temporary removal of attendance and truancy measures.</a:t>
            </a:r>
            <a:endParaRPr/>
          </a:p>
          <a:p>
            <a:pPr marL="0" lvl="0" indent="0" algn="l" rtl="0">
              <a:lnSpc>
                <a:spcPct val="90000"/>
              </a:lnSpc>
              <a:spcBef>
                <a:spcPts val="1000"/>
              </a:spcBef>
              <a:spcAft>
                <a:spcPts val="0"/>
              </a:spcAft>
              <a:buClr>
                <a:schemeClr val="dk1"/>
              </a:buClr>
              <a:buSzPts val="1800"/>
              <a:buNone/>
            </a:pPr>
            <a:endParaRPr sz="1800" b="0" i="0" u="none" strike="noStrike">
              <a:latin typeface="Arial"/>
              <a:ea typeface="Arial"/>
              <a:cs typeface="Arial"/>
              <a:sym typeface="Arial"/>
            </a:endParaRPr>
          </a:p>
          <a:p>
            <a:pPr marL="228600" lvl="0" indent="-220027" algn="l" rtl="0">
              <a:lnSpc>
                <a:spcPct val="90000"/>
              </a:lnSpc>
              <a:spcBef>
                <a:spcPts val="1000"/>
              </a:spcBef>
              <a:spcAft>
                <a:spcPts val="0"/>
              </a:spcAft>
              <a:buSzPts val="1800"/>
              <a:buFont typeface="Arial"/>
              <a:buChar char="•"/>
            </a:pPr>
            <a:r>
              <a:rPr lang="en" sz="1800" b="0" i="0" u="none" strike="noStrike">
                <a:latin typeface="Calibri"/>
                <a:ea typeface="Calibri"/>
                <a:cs typeface="Calibri"/>
                <a:sym typeface="Calibri"/>
              </a:rPr>
              <a:t>Assignment of Insufficient State Data plan type for AECs</a:t>
            </a:r>
            <a:endParaRPr sz="1800" b="0" i="0" u="none" strike="noStrike">
              <a:latin typeface="Arial"/>
              <a:ea typeface="Arial"/>
              <a:cs typeface="Arial"/>
              <a:sym typeface="Arial"/>
            </a:endParaRPr>
          </a:p>
          <a:p>
            <a:pPr marL="228600" lvl="0" indent="-76200" algn="l" rtl="0">
              <a:lnSpc>
                <a:spcPct val="90000"/>
              </a:lnSpc>
              <a:spcBef>
                <a:spcPts val="1000"/>
              </a:spcBef>
              <a:spcAft>
                <a:spcPts val="0"/>
              </a:spcAft>
              <a:buClr>
                <a:schemeClr val="dk1"/>
              </a:buClr>
              <a:buSzPts val="2400"/>
              <a:buNone/>
            </a:pPr>
            <a:endParaRPr/>
          </a:p>
        </p:txBody>
      </p:sp>
      <p:sp>
        <p:nvSpPr>
          <p:cNvPr id="544" name="Google Shape;544;p64"/>
          <p:cNvSpPr txBox="1">
            <a:spLocks noGrp="1"/>
          </p:cNvSpPr>
          <p:nvPr>
            <p:ph type="body" idx="1"/>
          </p:nvPr>
        </p:nvSpPr>
        <p:spPr>
          <a:xfrm>
            <a:off x="5825475" y="1143000"/>
            <a:ext cx="3152400" cy="3191700"/>
          </a:xfrm>
          <a:prstGeom prst="rect">
            <a:avLst/>
          </a:prstGeom>
          <a:solidFill>
            <a:srgbClr val="CCD3EA">
              <a:alpha val="89800"/>
            </a:srgbClr>
          </a:solid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Clr>
                <a:srgbClr val="000000"/>
              </a:buClr>
              <a:buSzPts val="1800"/>
              <a:buNone/>
            </a:pPr>
            <a:r>
              <a:rPr lang="en" sz="1800" b="0" i="0" u="none" strike="noStrike">
                <a:solidFill>
                  <a:srgbClr val="000000"/>
                </a:solidFill>
                <a:latin typeface="Calibri"/>
                <a:ea typeface="Calibri"/>
                <a:cs typeface="Calibri"/>
                <a:sym typeface="Calibri"/>
              </a:rPr>
              <a:t>Based on the potential changes listed above, and given that many schools have struggled to administer assessments consistently through the pandemic, we recognize that AECs in particular face a high degree of missing data this year</a:t>
            </a:r>
            <a:r>
              <a:rPr lang="en">
                <a:solidFill>
                  <a:srgbClr val="000000"/>
                </a:solidFill>
              </a:rPr>
              <a:t>.</a:t>
            </a:r>
            <a:r>
              <a:rPr lang="en" sz="1400"/>
              <a:t> </a:t>
            </a:r>
            <a:r>
              <a:rPr lang="en" sz="1800" b="0" i="0" u="none" strike="noStrike">
                <a:solidFill>
                  <a:srgbClr val="000000"/>
                </a:solidFill>
                <a:latin typeface="Calibri"/>
                <a:ea typeface="Calibri"/>
                <a:cs typeface="Calibri"/>
                <a:sym typeface="Calibri"/>
              </a:rPr>
              <a:t>Use of ISD as a plan type may prevent AECs with missing data from being identified as Priority Improvement or Turnaround. </a:t>
            </a:r>
            <a:endParaRPr sz="1800" b="0" i="0" u="none" strike="noStrike">
              <a:solidFill>
                <a:srgbClr val="000000"/>
              </a:solidFill>
              <a:latin typeface="Calibri"/>
              <a:ea typeface="Calibri"/>
              <a:cs typeface="Calibri"/>
              <a:sym typeface="Calibri"/>
            </a:endParaRPr>
          </a:p>
        </p:txBody>
      </p:sp>
      <p:sp>
        <p:nvSpPr>
          <p:cNvPr id="545" name="Google Shape;545;p6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
              <a:t>Alternative Education Campus School Performance Framework:</a:t>
            </a:r>
            <a:br>
              <a:rPr lang="en"/>
            </a:br>
            <a:r>
              <a:rPr lang="en" i="1"/>
              <a:t>Changes to 2022 AEC SPFs</a:t>
            </a:r>
            <a:endParaRPr/>
          </a:p>
        </p:txBody>
      </p:sp>
      <p:cxnSp>
        <p:nvCxnSpPr>
          <p:cNvPr id="546" name="Google Shape;546;p64"/>
          <p:cNvCxnSpPr/>
          <p:nvPr/>
        </p:nvCxnSpPr>
        <p:spPr>
          <a:xfrm>
            <a:off x="4514850" y="3328984"/>
            <a:ext cx="862500" cy="0"/>
          </a:xfrm>
          <a:prstGeom prst="straightConnector1">
            <a:avLst/>
          </a:prstGeom>
          <a:noFill/>
          <a:ln w="38100" cap="flat" cmpd="sng">
            <a:solidFill>
              <a:schemeClr val="dk1"/>
            </a:solidFill>
            <a:prstDash val="solid"/>
            <a:miter lim="800000"/>
            <a:headEnd type="none" w="sm" len="sm"/>
            <a:tailEnd type="triangle" w="med" len="med"/>
          </a:ln>
        </p:spPr>
      </p:cxnSp>
      <p:sp>
        <p:nvSpPr>
          <p:cNvPr id="547" name="Google Shape;547;p6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Preliminary 2022 AEC School Performance Framework Results</a:t>
            </a:r>
            <a:endParaRPr/>
          </a:p>
        </p:txBody>
      </p:sp>
      <p:sp>
        <p:nvSpPr>
          <p:cNvPr id="553" name="Google Shape;553;p6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22</a:t>
            </a:fld>
            <a:endParaRPr/>
          </a:p>
        </p:txBody>
      </p:sp>
      <p:pic>
        <p:nvPicPr>
          <p:cNvPr id="554" name="Google Shape;554;p65"/>
          <p:cNvPicPr preferRelativeResize="0"/>
          <p:nvPr/>
        </p:nvPicPr>
        <p:blipFill>
          <a:blip r:embed="rId3">
            <a:alphaModFix/>
          </a:blip>
          <a:stretch>
            <a:fillRect/>
          </a:stretch>
        </p:blipFill>
        <p:spPr>
          <a:xfrm>
            <a:off x="1251012" y="962500"/>
            <a:ext cx="6641973" cy="3510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t>Planning for 2023 and Beyond</a:t>
            </a:r>
            <a:endParaRPr/>
          </a:p>
        </p:txBody>
      </p:sp>
      <p:pic>
        <p:nvPicPr>
          <p:cNvPr id="560" name="Google Shape;560;p66"/>
          <p:cNvPicPr preferRelativeResize="0"/>
          <p:nvPr/>
        </p:nvPicPr>
        <p:blipFill rotWithShape="1">
          <a:blip r:embed="rId3">
            <a:alphaModFix/>
          </a:blip>
          <a:srcRect/>
          <a:stretch/>
        </p:blipFill>
        <p:spPr>
          <a:xfrm>
            <a:off x="7859230" y="107474"/>
            <a:ext cx="1101724" cy="1466275"/>
          </a:xfrm>
          <a:prstGeom prst="rect">
            <a:avLst/>
          </a:prstGeom>
          <a:noFill/>
          <a:ln>
            <a:noFill/>
          </a:ln>
        </p:spPr>
      </p:pic>
      <p:sp>
        <p:nvSpPr>
          <p:cNvPr id="561" name="Google Shape;561;p66"/>
          <p:cNvSpPr txBox="1">
            <a:spLocks noGrp="1"/>
          </p:cNvSpPr>
          <p:nvPr>
            <p:ph type="body" idx="1"/>
          </p:nvPr>
        </p:nvSpPr>
        <p:spPr>
          <a:xfrm>
            <a:off x="457200" y="1143000"/>
            <a:ext cx="7433400" cy="3191700"/>
          </a:xfrm>
          <a:prstGeom prst="rect">
            <a:avLst/>
          </a:prstGeom>
        </p:spPr>
        <p:txBody>
          <a:bodyPr spcFirstLastPara="1" wrap="square" lIns="0" tIns="0" rIns="0" bIns="0" anchor="t" anchorCtr="0">
            <a:normAutofit/>
          </a:bodyPr>
          <a:lstStyle/>
          <a:p>
            <a:pPr marL="457200" lvl="0" indent="-342900" algn="l" rtl="0">
              <a:lnSpc>
                <a:spcPct val="90000"/>
              </a:lnSpc>
              <a:spcBef>
                <a:spcPts val="1000"/>
              </a:spcBef>
              <a:spcAft>
                <a:spcPts val="0"/>
              </a:spcAft>
              <a:buClr>
                <a:schemeClr val="dk2"/>
              </a:buClr>
              <a:buSzPts val="1800"/>
              <a:buChar char="•"/>
            </a:pPr>
            <a:r>
              <a:rPr lang="en">
                <a:solidFill>
                  <a:schemeClr val="dk2"/>
                </a:solidFill>
              </a:rPr>
              <a:t>Given data availability, anticipate aggregating across two years of data for the 2023 frameworks</a:t>
            </a:r>
            <a:endParaRPr>
              <a:solidFill>
                <a:schemeClr val="dk2"/>
              </a:solidFill>
            </a:endParaRPr>
          </a:p>
          <a:p>
            <a:pPr marL="457200" lvl="0" indent="-342900" algn="l" rtl="0">
              <a:lnSpc>
                <a:spcPct val="90000"/>
              </a:lnSpc>
              <a:spcBef>
                <a:spcPts val="1000"/>
              </a:spcBef>
              <a:spcAft>
                <a:spcPts val="0"/>
              </a:spcAft>
              <a:buClr>
                <a:schemeClr val="dk2"/>
              </a:buClr>
              <a:buSzPts val="1800"/>
              <a:buChar char="•"/>
            </a:pPr>
            <a:r>
              <a:rPr lang="en">
                <a:solidFill>
                  <a:schemeClr val="dk2"/>
                </a:solidFill>
              </a:rPr>
              <a:t>Attendance and truancy measures are expected to be included again for the 2023 frameworks</a:t>
            </a:r>
            <a:endParaRPr>
              <a:solidFill>
                <a:schemeClr val="dk2"/>
              </a:solidFill>
            </a:endParaRPr>
          </a:p>
          <a:p>
            <a:pPr marL="0" lvl="0" indent="0" algn="l" rtl="0">
              <a:lnSpc>
                <a:spcPct val="90000"/>
              </a:lnSpc>
              <a:spcBef>
                <a:spcPts val="1000"/>
              </a:spcBef>
              <a:spcAft>
                <a:spcPts val="0"/>
              </a:spcAft>
              <a:buNone/>
            </a:pPr>
            <a:endParaRPr>
              <a:solidFill>
                <a:schemeClr val="dk2"/>
              </a:solidFill>
            </a:endParaRPr>
          </a:p>
        </p:txBody>
      </p:sp>
      <p:sp>
        <p:nvSpPr>
          <p:cNvPr id="562" name="Google Shape;562;p6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7"/>
          <p:cNvSpPr txBox="1">
            <a:spLocks noGrp="1"/>
          </p:cNvSpPr>
          <p:nvPr>
            <p:ph type="title"/>
          </p:nvPr>
        </p:nvSpPr>
        <p:spPr>
          <a:xfrm>
            <a:off x="213075" y="228600"/>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67"/>
              <a:buNone/>
            </a:pPr>
            <a:r>
              <a:rPr lang="en"/>
              <a:t>ESSA Identification</a:t>
            </a:r>
            <a:endParaRPr/>
          </a:p>
        </p:txBody>
      </p:sp>
      <p:sp>
        <p:nvSpPr>
          <p:cNvPr id="569" name="Google Shape;569;p6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90000"/>
              </a:lnSpc>
              <a:spcBef>
                <a:spcPts val="800"/>
              </a:spcBef>
              <a:spcAft>
                <a:spcPts val="0"/>
              </a:spcAft>
              <a:buNone/>
            </a:pPr>
            <a:r>
              <a:rPr lang="en">
                <a:solidFill>
                  <a:schemeClr val="dk2"/>
                </a:solidFill>
              </a:rPr>
              <a:t>ESSA Identification process has prioritized low-graduation /completion rates, regardless of Title I status. </a:t>
            </a:r>
            <a:endParaRPr>
              <a:solidFill>
                <a:schemeClr val="dk2"/>
              </a:solidFill>
            </a:endParaRPr>
          </a:p>
          <a:p>
            <a:pPr marL="457200" lvl="0" indent="-228600" algn="l" rtl="0">
              <a:lnSpc>
                <a:spcPct val="90000"/>
              </a:lnSpc>
              <a:spcBef>
                <a:spcPts val="800"/>
              </a:spcBef>
              <a:spcAft>
                <a:spcPts val="0"/>
              </a:spcAft>
              <a:buClr>
                <a:srgbClr val="0D1E8E"/>
              </a:buClr>
              <a:buSzPts val="2100"/>
              <a:buFont typeface="Arial"/>
              <a:buNone/>
            </a:pPr>
            <a:endParaRPr>
              <a:solidFill>
                <a:schemeClr val="dk2"/>
              </a:solidFill>
            </a:endParaRPr>
          </a:p>
          <a:p>
            <a:pPr marL="0" lvl="0" indent="0" algn="l" rtl="0">
              <a:lnSpc>
                <a:spcPct val="90000"/>
              </a:lnSpc>
              <a:spcBef>
                <a:spcPts val="800"/>
              </a:spcBef>
              <a:spcAft>
                <a:spcPts val="0"/>
              </a:spcAft>
              <a:buNone/>
            </a:pPr>
            <a:r>
              <a:rPr lang="en">
                <a:solidFill>
                  <a:schemeClr val="dk2"/>
                </a:solidFill>
              </a:rPr>
              <a:t>The identification makes federal resources available to AEC’s that have not previously been accessible. </a:t>
            </a:r>
            <a:endParaRPr>
              <a:solidFill>
                <a:schemeClr val="dk2"/>
              </a:solidFill>
            </a:endParaRPr>
          </a:p>
          <a:p>
            <a:pPr marL="457200" lvl="0" indent="-228600" algn="l" rtl="0">
              <a:lnSpc>
                <a:spcPct val="90000"/>
              </a:lnSpc>
              <a:spcBef>
                <a:spcPts val="800"/>
              </a:spcBef>
              <a:spcAft>
                <a:spcPts val="0"/>
              </a:spcAft>
              <a:buClr>
                <a:srgbClr val="0D1E8E"/>
              </a:buClr>
              <a:buSzPts val="2100"/>
              <a:buFont typeface="Arial"/>
              <a:buNone/>
            </a:pPr>
            <a:endParaRPr>
              <a:solidFill>
                <a:schemeClr val="dk2"/>
              </a:solidFill>
            </a:endParaRPr>
          </a:p>
          <a:p>
            <a:pPr marL="0" lvl="0" indent="0" algn="l" rtl="0">
              <a:lnSpc>
                <a:spcPct val="90000"/>
              </a:lnSpc>
              <a:spcBef>
                <a:spcPts val="800"/>
              </a:spcBef>
              <a:spcAft>
                <a:spcPts val="0"/>
              </a:spcAft>
              <a:buNone/>
            </a:pPr>
            <a:r>
              <a:rPr lang="en">
                <a:solidFill>
                  <a:schemeClr val="dk2"/>
                </a:solidFill>
              </a:rPr>
              <a:t>Attention has been given to making the application for accessing these resources responsive and adaptive to the school context (e.g. </a:t>
            </a:r>
            <a:r>
              <a:rPr lang="en" u="sng">
                <a:solidFill>
                  <a:schemeClr val="hlink"/>
                </a:solidFill>
                <a:hlinkClick r:id="rId3"/>
              </a:rPr>
              <a:t>EASI application</a:t>
            </a:r>
            <a:r>
              <a:rPr lang="en">
                <a:solidFill>
                  <a:schemeClr val="dk2"/>
                </a:solidFill>
              </a:rPr>
              <a:t>).</a:t>
            </a:r>
            <a:endParaRPr>
              <a:solidFill>
                <a:schemeClr val="dk2"/>
              </a:solidFill>
            </a:endParaRPr>
          </a:p>
          <a:p>
            <a:pPr marL="0" lvl="0" indent="0" algn="l" rtl="0">
              <a:spcBef>
                <a:spcPts val="0"/>
              </a:spcBef>
              <a:spcAft>
                <a:spcPts val="1200"/>
              </a:spcAft>
              <a:buNone/>
            </a:pPr>
            <a:endParaRPr/>
          </a:p>
        </p:txBody>
      </p:sp>
      <p:sp>
        <p:nvSpPr>
          <p:cNvPr id="570" name="Google Shape;570;p6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68"/>
          <p:cNvSpPr txBox="1">
            <a:spLocks noGrp="1"/>
          </p:cNvSpPr>
          <p:nvPr>
            <p:ph type="title"/>
          </p:nvPr>
        </p:nvSpPr>
        <p:spPr>
          <a:xfrm>
            <a:off x="213075" y="228600"/>
            <a:ext cx="8520600" cy="57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67"/>
              <a:buNone/>
            </a:pPr>
            <a:r>
              <a:rPr lang="en"/>
              <a:t>CDE Supports for AECs - EASI</a:t>
            </a:r>
            <a:endParaRPr/>
          </a:p>
        </p:txBody>
      </p:sp>
      <p:sp>
        <p:nvSpPr>
          <p:cNvPr id="576" name="Google Shape;576;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0" lvl="0" indent="0" algn="l" rtl="0">
              <a:lnSpc>
                <a:spcPct val="100000"/>
              </a:lnSpc>
              <a:spcBef>
                <a:spcPts val="800"/>
              </a:spcBef>
              <a:spcAft>
                <a:spcPts val="0"/>
              </a:spcAft>
              <a:buNone/>
            </a:pPr>
            <a:r>
              <a:rPr lang="en" u="sng">
                <a:solidFill>
                  <a:schemeClr val="hlink"/>
                </a:solidFill>
                <a:hlinkClick r:id="rId3"/>
              </a:rPr>
              <a:t>EASI</a:t>
            </a:r>
            <a:r>
              <a:rPr lang="en" sz="1400">
                <a:solidFill>
                  <a:schemeClr val="dk2"/>
                </a:solidFill>
              </a:rPr>
              <a:t> </a:t>
            </a:r>
            <a:r>
              <a:rPr lang="en">
                <a:solidFill>
                  <a:schemeClr val="dk2"/>
                </a:solidFill>
              </a:rPr>
              <a:t>grant funds are aimed at districts with schools that are designated as (1) Comprehensive Support and Improvement (CS) and Targeted Support and Improvement (TS), Additional Targeted Support and Improvement (A-TS) under ESSA, and (2) Improvement, Priority Improvement, Turnaround or Watch through the state accountability system.</a:t>
            </a:r>
            <a:endParaRPr>
              <a:solidFill>
                <a:schemeClr val="dk2"/>
              </a:solidFill>
            </a:endParaRPr>
          </a:p>
          <a:p>
            <a:pPr marL="0" lvl="0" indent="0" algn="l" rtl="0">
              <a:lnSpc>
                <a:spcPct val="90000"/>
              </a:lnSpc>
              <a:spcBef>
                <a:spcPts val="800"/>
              </a:spcBef>
              <a:spcAft>
                <a:spcPts val="0"/>
              </a:spcAft>
              <a:buNone/>
            </a:pPr>
            <a:endParaRPr b="1">
              <a:solidFill>
                <a:schemeClr val="dk2"/>
              </a:solidFill>
            </a:endParaRPr>
          </a:p>
          <a:p>
            <a:pPr marL="0" lvl="0" indent="0" algn="l" rtl="0">
              <a:lnSpc>
                <a:spcPct val="90000"/>
              </a:lnSpc>
              <a:spcBef>
                <a:spcPts val="800"/>
              </a:spcBef>
              <a:spcAft>
                <a:spcPts val="0"/>
              </a:spcAft>
              <a:buNone/>
            </a:pPr>
            <a:r>
              <a:rPr lang="en" b="1">
                <a:solidFill>
                  <a:schemeClr val="dk2"/>
                </a:solidFill>
              </a:rPr>
              <a:t>Important Dates:</a:t>
            </a:r>
            <a:endParaRPr b="1">
              <a:solidFill>
                <a:schemeClr val="dk2"/>
              </a:solidFill>
            </a:endParaRPr>
          </a:p>
          <a:p>
            <a:pPr marL="0" lvl="0" indent="0" algn="l" rtl="0">
              <a:lnSpc>
                <a:spcPct val="100000"/>
              </a:lnSpc>
              <a:spcBef>
                <a:spcPts val="1000"/>
              </a:spcBef>
              <a:spcAft>
                <a:spcPts val="0"/>
              </a:spcAft>
              <a:buNone/>
            </a:pPr>
            <a:r>
              <a:rPr lang="en">
                <a:solidFill>
                  <a:schemeClr val="dk2"/>
                </a:solidFill>
              </a:rPr>
              <a:t>Release of EASI App - September 26</a:t>
            </a:r>
            <a:endParaRPr>
              <a:solidFill>
                <a:schemeClr val="dk2"/>
              </a:solidFill>
            </a:endParaRPr>
          </a:p>
          <a:p>
            <a:pPr marL="0" lvl="0" indent="0" algn="l" rtl="0">
              <a:lnSpc>
                <a:spcPct val="100000"/>
              </a:lnSpc>
              <a:spcBef>
                <a:spcPts val="1000"/>
              </a:spcBef>
              <a:spcAft>
                <a:spcPts val="0"/>
              </a:spcAft>
              <a:buNone/>
            </a:pPr>
            <a:r>
              <a:rPr lang="en">
                <a:solidFill>
                  <a:schemeClr val="dk2"/>
                </a:solidFill>
              </a:rPr>
              <a:t>Virtual EASI Support Fair - October 19</a:t>
            </a:r>
            <a:endParaRPr>
              <a:solidFill>
                <a:schemeClr val="dk2"/>
              </a:solidFill>
            </a:endParaRPr>
          </a:p>
          <a:p>
            <a:pPr marL="0" lvl="0" indent="0" algn="l" rtl="0">
              <a:lnSpc>
                <a:spcPct val="100000"/>
              </a:lnSpc>
              <a:spcBef>
                <a:spcPts val="1000"/>
              </a:spcBef>
              <a:spcAft>
                <a:spcPts val="1200"/>
              </a:spcAft>
              <a:buNone/>
            </a:pPr>
            <a:r>
              <a:rPr lang="en">
                <a:solidFill>
                  <a:schemeClr val="dk2"/>
                </a:solidFill>
              </a:rPr>
              <a:t>Application Due - December 9</a:t>
            </a:r>
            <a:endParaRPr>
              <a:solidFill>
                <a:schemeClr val="dk2"/>
              </a:solidFill>
            </a:endParaRPr>
          </a:p>
        </p:txBody>
      </p:sp>
      <p:sp>
        <p:nvSpPr>
          <p:cNvPr id="577" name="Google Shape;577;p6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583" name="Google Shape;583;p6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Unified Improvement Planning</a:t>
            </a:r>
            <a:endParaRPr/>
          </a:p>
        </p:txBody>
      </p:sp>
      <p:pic>
        <p:nvPicPr>
          <p:cNvPr id="584" name="Google Shape;584;p69"/>
          <p:cNvPicPr preferRelativeResize="0"/>
          <p:nvPr/>
        </p:nvPicPr>
        <p:blipFill rotWithShape="1">
          <a:blip r:embed="rId3">
            <a:alphaModFix/>
          </a:blip>
          <a:srcRect/>
          <a:stretch/>
        </p:blipFill>
        <p:spPr>
          <a:xfrm>
            <a:off x="3377978" y="2801074"/>
            <a:ext cx="2185375" cy="1979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The UIP “Flowmap”</a:t>
            </a:r>
            <a:endParaRPr/>
          </a:p>
        </p:txBody>
      </p:sp>
      <p:sp>
        <p:nvSpPr>
          <p:cNvPr id="590" name="Google Shape;590;p70"/>
          <p:cNvSpPr txBox="1">
            <a:spLocks noGrp="1"/>
          </p:cNvSpPr>
          <p:nvPr>
            <p:ph type="sldNum" idx="12"/>
          </p:nvPr>
        </p:nvSpPr>
        <p:spPr>
          <a:xfrm>
            <a:off x="139875" y="4761912"/>
            <a:ext cx="316500" cy="256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27</a:t>
            </a:fld>
            <a:endParaRPr/>
          </a:p>
        </p:txBody>
      </p:sp>
      <p:grpSp>
        <p:nvGrpSpPr>
          <p:cNvPr id="591" name="Google Shape;591;p70"/>
          <p:cNvGrpSpPr/>
          <p:nvPr/>
        </p:nvGrpSpPr>
        <p:grpSpPr>
          <a:xfrm>
            <a:off x="3161327" y="1832885"/>
            <a:ext cx="5624416" cy="567067"/>
            <a:chOff x="-154776" y="1824095"/>
            <a:chExt cx="9070176" cy="1219500"/>
          </a:xfrm>
        </p:grpSpPr>
        <p:sp>
          <p:nvSpPr>
            <p:cNvPr id="592" name="Google Shape;592;p70"/>
            <p:cNvSpPr/>
            <p:nvPr/>
          </p:nvSpPr>
          <p:spPr>
            <a:xfrm>
              <a:off x="-76200" y="1824095"/>
              <a:ext cx="8991600" cy="1219500"/>
            </a:xfrm>
            <a:prstGeom prst="roundRect">
              <a:avLst>
                <a:gd name="adj" fmla="val 16667"/>
              </a:avLst>
            </a:prstGeom>
            <a:solidFill>
              <a:srgbClr val="D1E7F5"/>
            </a:solidFill>
            <a:ln w="10000" cap="flat" cmpd="sng">
              <a:solidFill>
                <a:srgbClr val="5B9BD5"/>
              </a:solidFill>
              <a:prstDash val="solid"/>
              <a:round/>
              <a:headEnd type="none" w="sm" len="sm"/>
              <a:tailEnd type="none" w="sm" len="sm"/>
            </a:ln>
          </p:spPr>
          <p:txBody>
            <a:bodyPr spcFirstLastPara="1" wrap="square" lIns="51425" tIns="25700" rIns="51425" bIns="25700" anchor="t" anchorCtr="0">
              <a:noAutofit/>
            </a:bodyPr>
            <a:lstStyle/>
            <a:p>
              <a:pPr marL="192881" marR="0" lvl="0" indent="-112871" algn="l" rtl="0">
                <a:spcBef>
                  <a:spcPts val="0"/>
                </a:spcBef>
                <a:spcAft>
                  <a:spcPts val="0"/>
                </a:spcAft>
                <a:buNone/>
              </a:pPr>
              <a:endParaRPr sz="1375">
                <a:solidFill>
                  <a:srgbClr val="8DC63F"/>
                </a:solidFill>
                <a:latin typeface="Calibri"/>
                <a:ea typeface="Calibri"/>
                <a:cs typeface="Calibri"/>
                <a:sym typeface="Calibri"/>
              </a:endParaRPr>
            </a:p>
          </p:txBody>
        </p:sp>
        <p:sp>
          <p:nvSpPr>
            <p:cNvPr id="593" name="Google Shape;593;p70"/>
            <p:cNvSpPr txBox="1"/>
            <p:nvPr/>
          </p:nvSpPr>
          <p:spPr>
            <a:xfrm>
              <a:off x="-154776" y="2052239"/>
              <a:ext cx="1066800" cy="832200"/>
            </a:xfrm>
            <a:prstGeom prst="rect">
              <a:avLst/>
            </a:prstGeom>
            <a:noFill/>
            <a:ln>
              <a:noFill/>
            </a:ln>
          </p:spPr>
          <p:txBody>
            <a:bodyPr spcFirstLastPara="1" wrap="square" lIns="51425" tIns="25700" rIns="51425" bIns="25700" anchor="ctr" anchorCtr="0">
              <a:noAutofit/>
            </a:bodyPr>
            <a:lstStyle/>
            <a:p>
              <a:pPr marL="0" marR="0" lvl="0" indent="0" algn="ctr" rtl="0">
                <a:spcBef>
                  <a:spcPts val="0"/>
                </a:spcBef>
                <a:spcAft>
                  <a:spcPts val="0"/>
                </a:spcAft>
                <a:buNone/>
              </a:pPr>
              <a:r>
                <a:rPr lang="en" sz="888" b="1">
                  <a:solidFill>
                    <a:srgbClr val="5C6670"/>
                  </a:solidFill>
                  <a:latin typeface="Calibri"/>
                  <a:ea typeface="Calibri"/>
                  <a:cs typeface="Calibri"/>
                  <a:sym typeface="Calibri"/>
                </a:rPr>
                <a:t>Data</a:t>
              </a:r>
              <a:endParaRPr sz="888">
                <a:solidFill>
                  <a:srgbClr val="000000"/>
                </a:solidFill>
                <a:latin typeface="Calibri"/>
                <a:ea typeface="Calibri"/>
                <a:cs typeface="Calibri"/>
                <a:sym typeface="Calibri"/>
              </a:endParaRPr>
            </a:p>
            <a:p>
              <a:pPr marL="0" marR="0" lvl="0" indent="0" algn="ctr" rtl="0">
                <a:spcBef>
                  <a:spcPts val="0"/>
                </a:spcBef>
                <a:spcAft>
                  <a:spcPts val="0"/>
                </a:spcAft>
                <a:buNone/>
              </a:pPr>
              <a:r>
                <a:rPr lang="en" sz="888" b="1">
                  <a:solidFill>
                    <a:srgbClr val="5C6670"/>
                  </a:solidFill>
                  <a:latin typeface="Calibri"/>
                  <a:ea typeface="Calibri"/>
                  <a:cs typeface="Calibri"/>
                  <a:sym typeface="Calibri"/>
                </a:rPr>
                <a:t>Narrative</a:t>
              </a:r>
              <a:endParaRPr sz="888" b="1">
                <a:solidFill>
                  <a:srgbClr val="5C6670"/>
                </a:solidFill>
                <a:latin typeface="Calibri"/>
                <a:ea typeface="Calibri"/>
                <a:cs typeface="Calibri"/>
                <a:sym typeface="Calibri"/>
              </a:endParaRPr>
            </a:p>
          </p:txBody>
        </p:sp>
      </p:grpSp>
      <p:sp>
        <p:nvSpPr>
          <p:cNvPr id="594" name="Google Shape;594;p70"/>
          <p:cNvSpPr/>
          <p:nvPr/>
        </p:nvSpPr>
        <p:spPr>
          <a:xfrm>
            <a:off x="7557311" y="1513955"/>
            <a:ext cx="1226700" cy="2514000"/>
          </a:xfrm>
          <a:prstGeom prst="roundRect">
            <a:avLst>
              <a:gd name="adj" fmla="val 16667"/>
            </a:avLst>
          </a:prstGeom>
          <a:solidFill>
            <a:srgbClr val="FFE8B5">
              <a:alpha val="24710"/>
            </a:srgbClr>
          </a:solidFill>
          <a:ln w="10000" cap="flat" cmpd="sng">
            <a:solidFill>
              <a:srgbClr val="ED7D31"/>
            </a:solidFill>
            <a:prstDash val="solid"/>
            <a:round/>
            <a:headEnd type="none" w="sm" len="sm"/>
            <a:tailEnd type="none" w="sm" len="sm"/>
          </a:ln>
        </p:spPr>
        <p:txBody>
          <a:bodyPr spcFirstLastPara="1" wrap="square" lIns="51425" tIns="25700" rIns="51425" bIns="25700" anchor="t" anchorCtr="0">
            <a:noAutofit/>
          </a:bodyPr>
          <a:lstStyle/>
          <a:p>
            <a:pPr marL="192881" marR="0" lvl="0" indent="-112871" algn="l" rtl="0">
              <a:spcBef>
                <a:spcPts val="0"/>
              </a:spcBef>
              <a:spcAft>
                <a:spcPts val="0"/>
              </a:spcAft>
              <a:buNone/>
            </a:pPr>
            <a:endParaRPr sz="1575">
              <a:solidFill>
                <a:srgbClr val="FFFFFF"/>
              </a:solidFill>
              <a:latin typeface="Calibri"/>
              <a:ea typeface="Calibri"/>
              <a:cs typeface="Calibri"/>
              <a:sym typeface="Calibri"/>
            </a:endParaRPr>
          </a:p>
        </p:txBody>
      </p:sp>
      <p:grpSp>
        <p:nvGrpSpPr>
          <p:cNvPr id="595" name="Google Shape;595;p70"/>
          <p:cNvGrpSpPr/>
          <p:nvPr/>
        </p:nvGrpSpPr>
        <p:grpSpPr>
          <a:xfrm>
            <a:off x="6233986" y="1514005"/>
            <a:ext cx="1275679" cy="2513930"/>
            <a:chOff x="4114800" y="1552154"/>
            <a:chExt cx="2133600" cy="4550100"/>
          </a:xfrm>
        </p:grpSpPr>
        <p:sp>
          <p:nvSpPr>
            <p:cNvPr id="596" name="Google Shape;596;p70"/>
            <p:cNvSpPr/>
            <p:nvPr/>
          </p:nvSpPr>
          <p:spPr>
            <a:xfrm>
              <a:off x="4114800" y="1552154"/>
              <a:ext cx="2133600" cy="4550100"/>
            </a:xfrm>
            <a:prstGeom prst="roundRect">
              <a:avLst>
                <a:gd name="adj" fmla="val 16667"/>
              </a:avLst>
            </a:prstGeom>
            <a:solidFill>
              <a:srgbClr val="B9DC8A">
                <a:alpha val="24710"/>
              </a:srgbClr>
            </a:solidFill>
            <a:ln w="10000" cap="flat" cmpd="sng">
              <a:solidFill>
                <a:srgbClr val="A5A5A5"/>
              </a:solidFill>
              <a:prstDash val="solid"/>
              <a:round/>
              <a:headEnd type="none" w="sm" len="sm"/>
              <a:tailEnd type="none" w="sm" len="sm"/>
            </a:ln>
          </p:spPr>
          <p:txBody>
            <a:bodyPr spcFirstLastPara="1" wrap="square" lIns="51425" tIns="25700" rIns="51425" bIns="25700" anchor="t" anchorCtr="0">
              <a:noAutofit/>
            </a:bodyPr>
            <a:lstStyle/>
            <a:p>
              <a:pPr marL="192881" marR="0" lvl="0" indent="-112871" algn="l" rtl="0">
                <a:spcBef>
                  <a:spcPts val="0"/>
                </a:spcBef>
                <a:spcAft>
                  <a:spcPts val="0"/>
                </a:spcAft>
                <a:buNone/>
              </a:pPr>
              <a:endParaRPr sz="1575">
                <a:solidFill>
                  <a:srgbClr val="FFFFFF"/>
                </a:solidFill>
                <a:latin typeface="Calibri"/>
                <a:ea typeface="Calibri"/>
                <a:cs typeface="Calibri"/>
                <a:sym typeface="Calibri"/>
              </a:endParaRPr>
            </a:p>
          </p:txBody>
        </p:sp>
        <p:sp>
          <p:nvSpPr>
            <p:cNvPr id="597" name="Google Shape;597;p70"/>
            <p:cNvSpPr txBox="1"/>
            <p:nvPr/>
          </p:nvSpPr>
          <p:spPr>
            <a:xfrm>
              <a:off x="4495800" y="1624335"/>
              <a:ext cx="1447800" cy="568800"/>
            </a:xfrm>
            <a:prstGeom prst="rect">
              <a:avLst/>
            </a:prstGeom>
            <a:noFill/>
            <a:ln>
              <a:noFill/>
            </a:ln>
          </p:spPr>
          <p:txBody>
            <a:bodyPr spcFirstLastPara="1" wrap="square" lIns="51425" tIns="25700" rIns="51425" bIns="25700" anchor="t" anchorCtr="0">
              <a:noAutofit/>
            </a:bodyPr>
            <a:lstStyle/>
            <a:p>
              <a:pPr marL="0" marR="0" lvl="0" indent="0" algn="ctr" rtl="0">
                <a:spcBef>
                  <a:spcPts val="0"/>
                </a:spcBef>
                <a:spcAft>
                  <a:spcPts val="0"/>
                </a:spcAft>
                <a:buNone/>
              </a:pPr>
              <a:r>
                <a:rPr lang="en" sz="788" b="1">
                  <a:solidFill>
                    <a:srgbClr val="5C6670"/>
                  </a:solidFill>
                  <a:latin typeface="Calibri"/>
                  <a:ea typeface="Calibri"/>
                  <a:cs typeface="Calibri"/>
                  <a:sym typeface="Calibri"/>
                </a:rPr>
                <a:t>Target </a:t>
              </a:r>
              <a:endParaRPr sz="788">
                <a:solidFill>
                  <a:srgbClr val="000000"/>
                </a:solidFill>
                <a:latin typeface="Calibri"/>
                <a:ea typeface="Calibri"/>
                <a:cs typeface="Calibri"/>
                <a:sym typeface="Calibri"/>
              </a:endParaRPr>
            </a:p>
            <a:p>
              <a:pPr marL="0" marR="0" lvl="0" indent="0" algn="ctr" rtl="0">
                <a:spcBef>
                  <a:spcPts val="0"/>
                </a:spcBef>
                <a:spcAft>
                  <a:spcPts val="0"/>
                </a:spcAft>
                <a:buNone/>
              </a:pPr>
              <a:r>
                <a:rPr lang="en" sz="788" b="1">
                  <a:solidFill>
                    <a:srgbClr val="5C6670"/>
                  </a:solidFill>
                  <a:latin typeface="Calibri"/>
                  <a:ea typeface="Calibri"/>
                  <a:cs typeface="Calibri"/>
                  <a:sym typeface="Calibri"/>
                </a:rPr>
                <a:t>Setting</a:t>
              </a:r>
              <a:endParaRPr sz="900" b="1">
                <a:solidFill>
                  <a:srgbClr val="5C6670"/>
                </a:solidFill>
                <a:latin typeface="Verdana"/>
                <a:ea typeface="Verdana"/>
                <a:cs typeface="Verdana"/>
                <a:sym typeface="Verdana"/>
              </a:endParaRPr>
            </a:p>
          </p:txBody>
        </p:sp>
      </p:grpSp>
      <p:grpSp>
        <p:nvGrpSpPr>
          <p:cNvPr id="598" name="Google Shape;598;p70"/>
          <p:cNvGrpSpPr/>
          <p:nvPr/>
        </p:nvGrpSpPr>
        <p:grpSpPr>
          <a:xfrm>
            <a:off x="5241955" y="3442457"/>
            <a:ext cx="3543462" cy="529369"/>
            <a:chOff x="3198980" y="4171330"/>
            <a:chExt cx="5796600" cy="1419600"/>
          </a:xfrm>
        </p:grpSpPr>
        <p:sp>
          <p:nvSpPr>
            <p:cNvPr id="599" name="Google Shape;599;p70"/>
            <p:cNvSpPr/>
            <p:nvPr/>
          </p:nvSpPr>
          <p:spPr>
            <a:xfrm>
              <a:off x="3198980" y="4171330"/>
              <a:ext cx="5796600" cy="1419600"/>
            </a:xfrm>
            <a:prstGeom prst="roundRect">
              <a:avLst>
                <a:gd name="adj" fmla="val 16667"/>
              </a:avLst>
            </a:prstGeom>
            <a:solidFill>
              <a:srgbClr val="85B7B9">
                <a:alpha val="24710"/>
              </a:srgbClr>
            </a:solidFill>
            <a:ln w="10000" cap="flat" cmpd="sng">
              <a:solidFill>
                <a:srgbClr val="345A5B"/>
              </a:solidFill>
              <a:prstDash val="solid"/>
              <a:round/>
              <a:headEnd type="none" w="sm" len="sm"/>
              <a:tailEnd type="none" w="sm" len="sm"/>
            </a:ln>
          </p:spPr>
          <p:txBody>
            <a:bodyPr spcFirstLastPara="1" wrap="square" lIns="51425" tIns="25700" rIns="51425" bIns="25700" anchor="t" anchorCtr="0">
              <a:noAutofit/>
            </a:bodyPr>
            <a:lstStyle/>
            <a:p>
              <a:pPr marL="192881" marR="0" lvl="0" indent="-112871" algn="l" rtl="0">
                <a:spcBef>
                  <a:spcPts val="0"/>
                </a:spcBef>
                <a:spcAft>
                  <a:spcPts val="0"/>
                </a:spcAft>
                <a:buNone/>
              </a:pPr>
              <a:endParaRPr sz="1575">
                <a:solidFill>
                  <a:srgbClr val="5C6670"/>
                </a:solidFill>
                <a:latin typeface="Calibri"/>
                <a:ea typeface="Calibri"/>
                <a:cs typeface="Calibri"/>
                <a:sym typeface="Calibri"/>
              </a:endParaRPr>
            </a:p>
          </p:txBody>
        </p:sp>
        <p:sp>
          <p:nvSpPr>
            <p:cNvPr id="600" name="Google Shape;600;p70"/>
            <p:cNvSpPr txBox="1"/>
            <p:nvPr/>
          </p:nvSpPr>
          <p:spPr>
            <a:xfrm>
              <a:off x="3280454" y="4333461"/>
              <a:ext cx="1464300" cy="1038000"/>
            </a:xfrm>
            <a:prstGeom prst="rect">
              <a:avLst/>
            </a:prstGeom>
            <a:noFill/>
            <a:ln>
              <a:noFill/>
            </a:ln>
          </p:spPr>
          <p:txBody>
            <a:bodyPr spcFirstLastPara="1" wrap="square" lIns="51425" tIns="25700" rIns="51425" bIns="25700" anchor="ctr" anchorCtr="0">
              <a:noAutofit/>
            </a:bodyPr>
            <a:lstStyle/>
            <a:p>
              <a:pPr marL="0" marR="0" lvl="0" indent="0" algn="ctr" rtl="0">
                <a:spcBef>
                  <a:spcPts val="0"/>
                </a:spcBef>
                <a:spcAft>
                  <a:spcPts val="0"/>
                </a:spcAft>
                <a:buNone/>
              </a:pPr>
              <a:r>
                <a:rPr lang="en" sz="788" b="1">
                  <a:solidFill>
                    <a:srgbClr val="5C6670"/>
                  </a:solidFill>
                  <a:latin typeface="Calibri"/>
                  <a:ea typeface="Calibri"/>
                  <a:cs typeface="Calibri"/>
                  <a:sym typeface="Calibri"/>
                </a:rPr>
                <a:t>Progress Monitoring</a:t>
              </a:r>
              <a:endParaRPr sz="788">
                <a:solidFill>
                  <a:srgbClr val="000000"/>
                </a:solidFill>
                <a:latin typeface="Calibri"/>
                <a:ea typeface="Calibri"/>
                <a:cs typeface="Calibri"/>
                <a:sym typeface="Calibri"/>
              </a:endParaRPr>
            </a:p>
          </p:txBody>
        </p:sp>
      </p:grpSp>
      <p:sp>
        <p:nvSpPr>
          <p:cNvPr id="601" name="Google Shape;601;p70"/>
          <p:cNvSpPr txBox="1"/>
          <p:nvPr/>
        </p:nvSpPr>
        <p:spPr>
          <a:xfrm>
            <a:off x="5052911" y="1939239"/>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Describe Notable </a:t>
            </a:r>
            <a:br>
              <a:rPr lang="en" sz="700">
                <a:solidFill>
                  <a:srgbClr val="FFFFFF"/>
                </a:solidFill>
                <a:latin typeface="Verdana"/>
                <a:ea typeface="Verdana"/>
                <a:cs typeface="Verdana"/>
                <a:sym typeface="Verdana"/>
              </a:rPr>
            </a:br>
            <a:r>
              <a:rPr lang="en" sz="700">
                <a:solidFill>
                  <a:srgbClr val="FFFFFF"/>
                </a:solidFill>
                <a:latin typeface="Verdana"/>
                <a:ea typeface="Verdana"/>
                <a:cs typeface="Verdana"/>
                <a:sym typeface="Verdana"/>
              </a:rPr>
              <a:t>Trends</a:t>
            </a:r>
            <a:endParaRPr sz="588">
              <a:solidFill>
                <a:srgbClr val="000000"/>
              </a:solidFill>
              <a:latin typeface="Calibri"/>
              <a:ea typeface="Calibri"/>
              <a:cs typeface="Calibri"/>
              <a:sym typeface="Calibri"/>
            </a:endParaRPr>
          </a:p>
        </p:txBody>
      </p:sp>
      <p:sp>
        <p:nvSpPr>
          <p:cNvPr id="602" name="Google Shape;602;p70"/>
          <p:cNvSpPr txBox="1"/>
          <p:nvPr/>
        </p:nvSpPr>
        <p:spPr>
          <a:xfrm>
            <a:off x="6328737" y="1939239"/>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Prioritize Performance Challenges</a:t>
            </a:r>
            <a:endParaRPr sz="588">
              <a:solidFill>
                <a:srgbClr val="000000"/>
              </a:solidFill>
              <a:latin typeface="Calibri"/>
              <a:ea typeface="Calibri"/>
              <a:cs typeface="Calibri"/>
              <a:sym typeface="Calibri"/>
            </a:endParaRPr>
          </a:p>
        </p:txBody>
      </p:sp>
      <p:sp>
        <p:nvSpPr>
          <p:cNvPr id="603" name="Google Shape;603;p70"/>
          <p:cNvSpPr txBox="1"/>
          <p:nvPr/>
        </p:nvSpPr>
        <p:spPr>
          <a:xfrm>
            <a:off x="6328737" y="2623312"/>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Set Student Centered Targets</a:t>
            </a:r>
            <a:endParaRPr sz="588">
              <a:solidFill>
                <a:srgbClr val="000000"/>
              </a:solidFill>
              <a:latin typeface="Calibri"/>
              <a:ea typeface="Calibri"/>
              <a:cs typeface="Calibri"/>
              <a:sym typeface="Calibri"/>
            </a:endParaRPr>
          </a:p>
        </p:txBody>
      </p:sp>
      <p:sp>
        <p:nvSpPr>
          <p:cNvPr id="604" name="Google Shape;604;p70"/>
          <p:cNvSpPr txBox="1"/>
          <p:nvPr/>
        </p:nvSpPr>
        <p:spPr>
          <a:xfrm>
            <a:off x="6328727" y="3516673"/>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Identify </a:t>
            </a:r>
            <a:br>
              <a:rPr lang="en" sz="700">
                <a:solidFill>
                  <a:srgbClr val="FFFFFF"/>
                </a:solidFill>
                <a:latin typeface="Verdana"/>
                <a:ea typeface="Verdana"/>
                <a:cs typeface="Verdana"/>
                <a:sym typeface="Verdana"/>
              </a:rPr>
            </a:br>
            <a:r>
              <a:rPr lang="en" sz="700">
                <a:solidFill>
                  <a:srgbClr val="FFFFFF"/>
                </a:solidFill>
                <a:latin typeface="Verdana"/>
                <a:ea typeface="Verdana"/>
                <a:cs typeface="Verdana"/>
                <a:sym typeface="Verdana"/>
              </a:rPr>
              <a:t>Interim Measures</a:t>
            </a:r>
            <a:endParaRPr sz="588">
              <a:solidFill>
                <a:srgbClr val="000000"/>
              </a:solidFill>
              <a:latin typeface="Calibri"/>
              <a:ea typeface="Calibri"/>
              <a:cs typeface="Calibri"/>
              <a:sym typeface="Calibri"/>
            </a:endParaRPr>
          </a:p>
        </p:txBody>
      </p:sp>
      <p:sp>
        <p:nvSpPr>
          <p:cNvPr id="605" name="Google Shape;605;p70"/>
          <p:cNvSpPr txBox="1"/>
          <p:nvPr/>
        </p:nvSpPr>
        <p:spPr>
          <a:xfrm>
            <a:off x="7605060" y="2646679"/>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ID Major Strategies &amp; Action Steps</a:t>
            </a:r>
            <a:endParaRPr sz="700">
              <a:solidFill>
                <a:srgbClr val="FFFFFF"/>
              </a:solidFill>
              <a:latin typeface="Verdana"/>
              <a:ea typeface="Verdana"/>
              <a:cs typeface="Verdana"/>
              <a:sym typeface="Verdana"/>
            </a:endParaRPr>
          </a:p>
        </p:txBody>
      </p:sp>
      <p:sp>
        <p:nvSpPr>
          <p:cNvPr id="606" name="Google Shape;606;p70"/>
          <p:cNvSpPr txBox="1"/>
          <p:nvPr/>
        </p:nvSpPr>
        <p:spPr>
          <a:xfrm>
            <a:off x="7603572" y="3535421"/>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Identify Implementation Benchmarks</a:t>
            </a:r>
            <a:endParaRPr sz="588">
              <a:solidFill>
                <a:srgbClr val="000000"/>
              </a:solidFill>
              <a:latin typeface="Calibri"/>
              <a:ea typeface="Calibri"/>
              <a:cs typeface="Calibri"/>
              <a:sym typeface="Calibri"/>
            </a:endParaRPr>
          </a:p>
        </p:txBody>
      </p:sp>
      <p:sp>
        <p:nvSpPr>
          <p:cNvPr id="607" name="Google Shape;607;p70"/>
          <p:cNvSpPr txBox="1"/>
          <p:nvPr/>
        </p:nvSpPr>
        <p:spPr>
          <a:xfrm>
            <a:off x="3777084" y="1204088"/>
            <a:ext cx="1134000" cy="3870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ctr"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Prepare to </a:t>
            </a:r>
            <a:endParaRPr sz="588">
              <a:solidFill>
                <a:srgbClr val="000000"/>
              </a:solidFill>
              <a:latin typeface="Calibri"/>
              <a:ea typeface="Calibri"/>
              <a:cs typeface="Calibri"/>
              <a:sym typeface="Calibri"/>
            </a:endParaRPr>
          </a:p>
          <a:p>
            <a:pPr marL="0" marR="0" lvl="0" indent="0" algn="ctr" rtl="0">
              <a:spcBef>
                <a:spcPts val="338"/>
              </a:spcBef>
              <a:spcAft>
                <a:spcPts val="0"/>
              </a:spcAft>
              <a:buNone/>
            </a:pPr>
            <a:r>
              <a:rPr lang="en" sz="700">
                <a:solidFill>
                  <a:srgbClr val="FFFFFF"/>
                </a:solidFill>
                <a:latin typeface="Verdana"/>
                <a:ea typeface="Verdana"/>
                <a:cs typeface="Verdana"/>
                <a:sym typeface="Verdana"/>
              </a:rPr>
              <a:t>Plan </a:t>
            </a:r>
            <a:endParaRPr sz="588">
              <a:solidFill>
                <a:srgbClr val="000000"/>
              </a:solidFill>
              <a:latin typeface="Calibri"/>
              <a:ea typeface="Calibri"/>
              <a:cs typeface="Calibri"/>
              <a:sym typeface="Calibri"/>
            </a:endParaRPr>
          </a:p>
        </p:txBody>
      </p:sp>
      <p:sp>
        <p:nvSpPr>
          <p:cNvPr id="608" name="Google Shape;608;p70"/>
          <p:cNvSpPr txBox="1"/>
          <p:nvPr/>
        </p:nvSpPr>
        <p:spPr>
          <a:xfrm>
            <a:off x="3777084" y="1923209"/>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Review   Current Performance</a:t>
            </a:r>
            <a:endParaRPr sz="700">
              <a:solidFill>
                <a:srgbClr val="FFFFFF"/>
              </a:solidFill>
              <a:latin typeface="Verdana"/>
              <a:ea typeface="Verdana"/>
              <a:cs typeface="Verdana"/>
              <a:sym typeface="Verdana"/>
            </a:endParaRPr>
          </a:p>
        </p:txBody>
      </p:sp>
      <p:cxnSp>
        <p:nvCxnSpPr>
          <p:cNvPr id="609" name="Google Shape;609;p70"/>
          <p:cNvCxnSpPr/>
          <p:nvPr/>
        </p:nvCxnSpPr>
        <p:spPr>
          <a:xfrm flipH="1">
            <a:off x="6894582" y="3033169"/>
            <a:ext cx="1200" cy="409500"/>
          </a:xfrm>
          <a:prstGeom prst="straightConnector1">
            <a:avLst/>
          </a:prstGeom>
          <a:noFill/>
          <a:ln w="50800" cap="flat" cmpd="sng">
            <a:solidFill>
              <a:srgbClr val="1F4569"/>
            </a:solidFill>
            <a:prstDash val="solid"/>
            <a:round/>
            <a:headEnd type="none" w="sm" len="sm"/>
            <a:tailEnd type="triangle" w="med" len="med"/>
          </a:ln>
        </p:spPr>
      </p:cxnSp>
      <p:cxnSp>
        <p:nvCxnSpPr>
          <p:cNvPr id="610" name="Google Shape;610;p70"/>
          <p:cNvCxnSpPr/>
          <p:nvPr/>
        </p:nvCxnSpPr>
        <p:spPr>
          <a:xfrm>
            <a:off x="7273729" y="2116337"/>
            <a:ext cx="189000" cy="0"/>
          </a:xfrm>
          <a:prstGeom prst="straightConnector1">
            <a:avLst/>
          </a:prstGeom>
          <a:noFill/>
          <a:ln w="50800" cap="flat" cmpd="sng">
            <a:solidFill>
              <a:srgbClr val="1F4569"/>
            </a:solidFill>
            <a:prstDash val="solid"/>
            <a:round/>
            <a:headEnd type="none" w="sm" len="sm"/>
            <a:tailEnd type="triangle" w="med" len="med"/>
          </a:ln>
        </p:spPr>
      </p:cxnSp>
      <p:cxnSp>
        <p:nvCxnSpPr>
          <p:cNvPr id="611" name="Google Shape;611;p70"/>
          <p:cNvCxnSpPr>
            <a:stCxn id="607" idx="2"/>
            <a:endCxn id="608" idx="0"/>
          </p:cNvCxnSpPr>
          <p:nvPr/>
        </p:nvCxnSpPr>
        <p:spPr>
          <a:xfrm>
            <a:off x="4344084" y="1591088"/>
            <a:ext cx="0" cy="332100"/>
          </a:xfrm>
          <a:prstGeom prst="straightConnector1">
            <a:avLst/>
          </a:prstGeom>
          <a:noFill/>
          <a:ln w="50800" cap="flat" cmpd="sng">
            <a:solidFill>
              <a:srgbClr val="1F4569"/>
            </a:solidFill>
            <a:prstDash val="solid"/>
            <a:round/>
            <a:headEnd type="none" w="sm" len="sm"/>
            <a:tailEnd type="none" w="med" len="med"/>
          </a:ln>
        </p:spPr>
      </p:cxnSp>
      <p:sp>
        <p:nvSpPr>
          <p:cNvPr id="612" name="Google Shape;612;p70"/>
          <p:cNvSpPr txBox="1"/>
          <p:nvPr/>
        </p:nvSpPr>
        <p:spPr>
          <a:xfrm>
            <a:off x="7793576" y="1549401"/>
            <a:ext cx="850500" cy="243300"/>
          </a:xfrm>
          <a:prstGeom prst="rect">
            <a:avLst/>
          </a:prstGeom>
          <a:noFill/>
          <a:ln>
            <a:noFill/>
          </a:ln>
        </p:spPr>
        <p:txBody>
          <a:bodyPr spcFirstLastPara="1" wrap="square" lIns="51425" tIns="25700" rIns="51425" bIns="25700" anchor="t" anchorCtr="0">
            <a:noAutofit/>
          </a:bodyPr>
          <a:lstStyle/>
          <a:p>
            <a:pPr marL="0" marR="0" lvl="0" indent="0" algn="ctr" rtl="0">
              <a:spcBef>
                <a:spcPts val="0"/>
              </a:spcBef>
              <a:spcAft>
                <a:spcPts val="0"/>
              </a:spcAft>
              <a:buNone/>
            </a:pPr>
            <a:r>
              <a:rPr lang="en" sz="788" b="1">
                <a:solidFill>
                  <a:srgbClr val="5C6670"/>
                </a:solidFill>
                <a:latin typeface="Calibri"/>
                <a:ea typeface="Calibri"/>
                <a:cs typeface="Calibri"/>
                <a:sym typeface="Calibri"/>
              </a:rPr>
              <a:t>Action </a:t>
            </a:r>
            <a:endParaRPr sz="788">
              <a:solidFill>
                <a:srgbClr val="000000"/>
              </a:solidFill>
              <a:latin typeface="Calibri"/>
              <a:ea typeface="Calibri"/>
              <a:cs typeface="Calibri"/>
              <a:sym typeface="Calibri"/>
            </a:endParaRPr>
          </a:p>
          <a:p>
            <a:pPr marL="0" marR="0" lvl="0" indent="0" algn="ctr" rtl="0">
              <a:spcBef>
                <a:spcPts val="0"/>
              </a:spcBef>
              <a:spcAft>
                <a:spcPts val="0"/>
              </a:spcAft>
              <a:buNone/>
            </a:pPr>
            <a:r>
              <a:rPr lang="en" sz="788" b="1">
                <a:solidFill>
                  <a:srgbClr val="5C6670"/>
                </a:solidFill>
                <a:latin typeface="Calibri"/>
                <a:ea typeface="Calibri"/>
                <a:cs typeface="Calibri"/>
                <a:sym typeface="Calibri"/>
              </a:rPr>
              <a:t>Planning</a:t>
            </a:r>
            <a:endParaRPr sz="900" b="1">
              <a:solidFill>
                <a:srgbClr val="5C6670"/>
              </a:solidFill>
              <a:latin typeface="Verdana"/>
              <a:ea typeface="Verdana"/>
              <a:cs typeface="Verdana"/>
              <a:sym typeface="Verdana"/>
            </a:endParaRPr>
          </a:p>
        </p:txBody>
      </p:sp>
      <p:cxnSp>
        <p:nvCxnSpPr>
          <p:cNvPr id="613" name="Google Shape;613;p70"/>
          <p:cNvCxnSpPr/>
          <p:nvPr/>
        </p:nvCxnSpPr>
        <p:spPr>
          <a:xfrm>
            <a:off x="5997352" y="2116437"/>
            <a:ext cx="189000" cy="0"/>
          </a:xfrm>
          <a:prstGeom prst="straightConnector1">
            <a:avLst/>
          </a:prstGeom>
          <a:noFill/>
          <a:ln w="50800" cap="flat" cmpd="sng">
            <a:solidFill>
              <a:srgbClr val="1F4569"/>
            </a:solidFill>
            <a:prstDash val="solid"/>
            <a:round/>
            <a:headEnd type="none" w="sm" len="sm"/>
            <a:tailEnd type="triangle" w="med" len="med"/>
          </a:ln>
        </p:spPr>
      </p:cxnSp>
      <p:cxnSp>
        <p:nvCxnSpPr>
          <p:cNvPr id="614" name="Google Shape;614;p70"/>
          <p:cNvCxnSpPr/>
          <p:nvPr/>
        </p:nvCxnSpPr>
        <p:spPr>
          <a:xfrm>
            <a:off x="4722075" y="2116412"/>
            <a:ext cx="189000" cy="0"/>
          </a:xfrm>
          <a:prstGeom prst="straightConnector1">
            <a:avLst/>
          </a:prstGeom>
          <a:noFill/>
          <a:ln w="50800" cap="flat" cmpd="sng">
            <a:solidFill>
              <a:srgbClr val="1F4569"/>
            </a:solidFill>
            <a:prstDash val="solid"/>
            <a:round/>
            <a:headEnd type="none" w="sm" len="sm"/>
            <a:tailEnd type="triangle" w="med" len="med"/>
          </a:ln>
        </p:spPr>
      </p:cxnSp>
      <p:cxnSp>
        <p:nvCxnSpPr>
          <p:cNvPr id="615" name="Google Shape;615;p70"/>
          <p:cNvCxnSpPr/>
          <p:nvPr/>
        </p:nvCxnSpPr>
        <p:spPr>
          <a:xfrm flipH="1">
            <a:off x="8169913" y="3033159"/>
            <a:ext cx="1200" cy="409500"/>
          </a:xfrm>
          <a:prstGeom prst="straightConnector1">
            <a:avLst/>
          </a:prstGeom>
          <a:noFill/>
          <a:ln w="50800" cap="flat" cmpd="sng">
            <a:solidFill>
              <a:srgbClr val="1F4569"/>
            </a:solidFill>
            <a:prstDash val="solid"/>
            <a:round/>
            <a:headEnd type="none" w="sm" len="sm"/>
            <a:tailEnd type="triangle" w="med" len="med"/>
          </a:ln>
        </p:spPr>
      </p:cxnSp>
      <p:cxnSp>
        <p:nvCxnSpPr>
          <p:cNvPr id="616" name="Google Shape;616;p70"/>
          <p:cNvCxnSpPr/>
          <p:nvPr/>
        </p:nvCxnSpPr>
        <p:spPr>
          <a:xfrm flipH="1">
            <a:off x="6895078" y="2212340"/>
            <a:ext cx="1200" cy="409500"/>
          </a:xfrm>
          <a:prstGeom prst="straightConnector1">
            <a:avLst/>
          </a:prstGeom>
          <a:noFill/>
          <a:ln w="50800" cap="flat" cmpd="sng">
            <a:solidFill>
              <a:srgbClr val="1F4569"/>
            </a:solidFill>
            <a:prstDash val="solid"/>
            <a:round/>
            <a:headEnd type="none" w="sm" len="sm"/>
            <a:tailEnd type="triangle" w="med" len="med"/>
          </a:ln>
        </p:spPr>
      </p:cxnSp>
      <p:cxnSp>
        <p:nvCxnSpPr>
          <p:cNvPr id="617" name="Google Shape;617;p70"/>
          <p:cNvCxnSpPr/>
          <p:nvPr/>
        </p:nvCxnSpPr>
        <p:spPr>
          <a:xfrm flipH="1">
            <a:off x="8169913" y="2212340"/>
            <a:ext cx="1200" cy="409500"/>
          </a:xfrm>
          <a:prstGeom prst="straightConnector1">
            <a:avLst/>
          </a:prstGeom>
          <a:noFill/>
          <a:ln w="50800" cap="flat" cmpd="sng">
            <a:solidFill>
              <a:srgbClr val="1F4569"/>
            </a:solidFill>
            <a:prstDash val="solid"/>
            <a:round/>
            <a:headEnd type="none" w="sm" len="sm"/>
            <a:tailEnd type="triangle" w="med" len="med"/>
          </a:ln>
        </p:spPr>
      </p:cxnSp>
      <p:sp>
        <p:nvSpPr>
          <p:cNvPr id="618" name="Google Shape;618;p70"/>
          <p:cNvSpPr txBox="1"/>
          <p:nvPr/>
        </p:nvSpPr>
        <p:spPr>
          <a:xfrm>
            <a:off x="7604564" y="1939239"/>
            <a:ext cx="1134000" cy="386400"/>
          </a:xfrm>
          <a:prstGeom prst="rect">
            <a:avLst/>
          </a:prstGeom>
          <a:solidFill>
            <a:srgbClr val="1F4569"/>
          </a:solidFill>
          <a:ln>
            <a:noFill/>
          </a:ln>
          <a:effectLst>
            <a:outerShdw blurRad="44450" dist="27940" dir="5400000" algn="ctr">
              <a:srgbClr val="000000">
                <a:alpha val="31370"/>
              </a:srgbClr>
            </a:outerShdw>
          </a:effectLst>
        </p:spPr>
        <p:txBody>
          <a:bodyPr spcFirstLastPara="1" wrap="square" lIns="51425" tIns="25700" rIns="51425" bIns="25700" anchor="t" anchorCtr="0">
            <a:noAutofit/>
          </a:bodyPr>
          <a:lstStyle/>
          <a:p>
            <a:pPr marL="0" marR="0" lvl="0" indent="0" algn="ctr" rtl="0">
              <a:spcBef>
                <a:spcPts val="0"/>
              </a:spcBef>
              <a:spcAft>
                <a:spcPts val="0"/>
              </a:spcAft>
              <a:buNone/>
            </a:pPr>
            <a:r>
              <a:rPr lang="en" sz="700">
                <a:solidFill>
                  <a:srgbClr val="FFFFFF"/>
                </a:solidFill>
                <a:latin typeface="Verdana"/>
                <a:ea typeface="Verdana"/>
                <a:cs typeface="Verdana"/>
                <a:sym typeface="Verdana"/>
              </a:rPr>
              <a:t>Identify </a:t>
            </a:r>
            <a:br>
              <a:rPr lang="en" sz="700">
                <a:solidFill>
                  <a:srgbClr val="FFFFFF"/>
                </a:solidFill>
                <a:latin typeface="Verdana"/>
                <a:ea typeface="Verdana"/>
                <a:cs typeface="Verdana"/>
                <a:sym typeface="Verdana"/>
              </a:rPr>
            </a:br>
            <a:r>
              <a:rPr lang="en" sz="700">
                <a:solidFill>
                  <a:srgbClr val="FFFFFF"/>
                </a:solidFill>
                <a:latin typeface="Verdana"/>
                <a:ea typeface="Verdana"/>
                <a:cs typeface="Verdana"/>
                <a:sym typeface="Verdana"/>
              </a:rPr>
              <a:t>Root  </a:t>
            </a:r>
            <a:br>
              <a:rPr lang="en" sz="700">
                <a:solidFill>
                  <a:srgbClr val="FFFFFF"/>
                </a:solidFill>
                <a:latin typeface="Verdana"/>
                <a:ea typeface="Verdana"/>
                <a:cs typeface="Verdana"/>
                <a:sym typeface="Verdana"/>
              </a:rPr>
            </a:br>
            <a:r>
              <a:rPr lang="en" sz="700">
                <a:solidFill>
                  <a:srgbClr val="FFFFFF"/>
                </a:solidFill>
                <a:latin typeface="Verdana"/>
                <a:ea typeface="Verdana"/>
                <a:cs typeface="Verdana"/>
                <a:sym typeface="Verdana"/>
              </a:rPr>
              <a:t>Causes</a:t>
            </a:r>
            <a:endParaRPr sz="588">
              <a:solidFill>
                <a:srgbClr val="000000"/>
              </a:solidFill>
              <a:latin typeface="Calibri"/>
              <a:ea typeface="Calibri"/>
              <a:cs typeface="Calibri"/>
              <a:sym typeface="Calibri"/>
            </a:endParaRPr>
          </a:p>
        </p:txBody>
      </p:sp>
      <p:sp>
        <p:nvSpPr>
          <p:cNvPr id="619" name="Google Shape;619;p70"/>
          <p:cNvSpPr/>
          <p:nvPr/>
        </p:nvSpPr>
        <p:spPr>
          <a:xfrm>
            <a:off x="3096400" y="179270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0"/>
          <p:cNvSpPr/>
          <p:nvPr/>
        </p:nvSpPr>
        <p:spPr>
          <a:xfrm>
            <a:off x="6276425" y="168275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0"/>
          <p:cNvSpPr/>
          <p:nvPr/>
        </p:nvSpPr>
        <p:spPr>
          <a:xfrm>
            <a:off x="8478775" y="192320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0"/>
          <p:cNvSpPr/>
          <p:nvPr/>
        </p:nvSpPr>
        <p:spPr>
          <a:xfrm>
            <a:off x="8644075" y="244350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0"/>
          <p:cNvSpPr/>
          <p:nvPr/>
        </p:nvSpPr>
        <p:spPr>
          <a:xfrm>
            <a:off x="8478775" y="279295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0"/>
          <p:cNvSpPr/>
          <p:nvPr/>
        </p:nvSpPr>
        <p:spPr>
          <a:xfrm>
            <a:off x="6186900" y="275580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0"/>
          <p:cNvSpPr/>
          <p:nvPr/>
        </p:nvSpPr>
        <p:spPr>
          <a:xfrm>
            <a:off x="8583575" y="366270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0"/>
          <p:cNvSpPr/>
          <p:nvPr/>
        </p:nvSpPr>
        <p:spPr>
          <a:xfrm>
            <a:off x="6276425" y="3693750"/>
            <a:ext cx="270000" cy="2565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0"/>
          <p:cNvSpPr/>
          <p:nvPr/>
        </p:nvSpPr>
        <p:spPr>
          <a:xfrm>
            <a:off x="1237500" y="1013975"/>
            <a:ext cx="1608300" cy="715500"/>
          </a:xfrm>
          <a:prstGeom prst="rect">
            <a:avLst/>
          </a:prstGeom>
          <a:solidFill>
            <a:srgbClr val="0B5394"/>
          </a:solidFill>
          <a:ln>
            <a:noFill/>
          </a:ln>
        </p:spPr>
        <p:txBody>
          <a:bodyPr spcFirstLastPara="1" wrap="square" lIns="91425" tIns="91425" rIns="91425" bIns="91425" anchor="ctr" anchorCtr="0">
            <a:noAutofit/>
          </a:bodyPr>
          <a:lstStyle/>
          <a:p>
            <a:pPr marL="171450" lvl="0" indent="-171450" algn="l" rtl="0">
              <a:spcBef>
                <a:spcPts val="0"/>
              </a:spcBef>
              <a:spcAft>
                <a:spcPts val="0"/>
              </a:spcAft>
              <a:buClr>
                <a:schemeClr val="lt1"/>
              </a:buClr>
              <a:buSzPts val="900"/>
              <a:buChar char="●"/>
            </a:pPr>
            <a:r>
              <a:rPr lang="en" sz="900" b="1">
                <a:solidFill>
                  <a:schemeClr val="lt1"/>
                </a:solidFill>
              </a:rPr>
              <a:t>Data Narrative</a:t>
            </a:r>
            <a:endParaRPr sz="900" b="1">
              <a:solidFill>
                <a:schemeClr val="lt1"/>
              </a:solidFill>
            </a:endParaRPr>
          </a:p>
          <a:p>
            <a:pPr marL="171450" lvl="0" indent="-171450" algn="l" rtl="0">
              <a:spcBef>
                <a:spcPts val="0"/>
              </a:spcBef>
              <a:spcAft>
                <a:spcPts val="0"/>
              </a:spcAft>
              <a:buClr>
                <a:schemeClr val="lt1"/>
              </a:buClr>
              <a:buSzPts val="900"/>
              <a:buChar char="●"/>
            </a:pPr>
            <a:r>
              <a:rPr lang="en" sz="900" b="1">
                <a:solidFill>
                  <a:schemeClr val="lt1"/>
                </a:solidFill>
              </a:rPr>
              <a:t>Priority Performance Challenges</a:t>
            </a:r>
            <a:endParaRPr sz="900" b="1">
              <a:solidFill>
                <a:schemeClr val="lt1"/>
              </a:solidFill>
            </a:endParaRPr>
          </a:p>
        </p:txBody>
      </p:sp>
      <p:sp>
        <p:nvSpPr>
          <p:cNvPr id="628" name="Google Shape;628;p70"/>
          <p:cNvSpPr/>
          <p:nvPr/>
        </p:nvSpPr>
        <p:spPr>
          <a:xfrm>
            <a:off x="1237500" y="3414025"/>
            <a:ext cx="1608300" cy="1010100"/>
          </a:xfrm>
          <a:prstGeom prst="rect">
            <a:avLst/>
          </a:prstGeom>
          <a:solidFill>
            <a:srgbClr val="85200C"/>
          </a:solidFill>
          <a:ln>
            <a:noFill/>
          </a:ln>
        </p:spPr>
        <p:txBody>
          <a:bodyPr spcFirstLastPara="1" wrap="square" lIns="91425" tIns="91425" rIns="91425" bIns="91425" anchor="ctr" anchorCtr="0">
            <a:noAutofit/>
          </a:bodyPr>
          <a:lstStyle/>
          <a:p>
            <a:pPr marL="171450" lvl="0" indent="-171450" algn="l" rtl="0">
              <a:spcBef>
                <a:spcPts val="0"/>
              </a:spcBef>
              <a:spcAft>
                <a:spcPts val="0"/>
              </a:spcAft>
              <a:buClr>
                <a:schemeClr val="lt1"/>
              </a:buClr>
              <a:buSzPts val="900"/>
              <a:buChar char="●"/>
            </a:pPr>
            <a:r>
              <a:rPr lang="en" sz="900" b="1">
                <a:solidFill>
                  <a:schemeClr val="lt1"/>
                </a:solidFill>
              </a:rPr>
              <a:t>Annual Targets</a:t>
            </a:r>
            <a:endParaRPr sz="900" b="1">
              <a:solidFill>
                <a:schemeClr val="lt1"/>
              </a:solidFill>
            </a:endParaRPr>
          </a:p>
          <a:p>
            <a:pPr marL="171450" lvl="0" indent="-171450" algn="l" rtl="0">
              <a:spcBef>
                <a:spcPts val="0"/>
              </a:spcBef>
              <a:spcAft>
                <a:spcPts val="0"/>
              </a:spcAft>
              <a:buClr>
                <a:schemeClr val="lt1"/>
              </a:buClr>
              <a:buSzPts val="900"/>
              <a:buChar char="●"/>
            </a:pPr>
            <a:r>
              <a:rPr lang="en" sz="900" b="1">
                <a:solidFill>
                  <a:schemeClr val="lt1"/>
                </a:solidFill>
              </a:rPr>
              <a:t>Interim Measures</a:t>
            </a:r>
            <a:endParaRPr sz="900" b="1">
              <a:solidFill>
                <a:schemeClr val="lt1"/>
              </a:solidFill>
            </a:endParaRPr>
          </a:p>
          <a:p>
            <a:pPr marL="171450" lvl="0" indent="-171450" algn="l" rtl="0">
              <a:spcBef>
                <a:spcPts val="0"/>
              </a:spcBef>
              <a:spcAft>
                <a:spcPts val="0"/>
              </a:spcAft>
              <a:buClr>
                <a:schemeClr val="lt1"/>
              </a:buClr>
              <a:buSzPts val="900"/>
              <a:buChar char="●"/>
            </a:pPr>
            <a:r>
              <a:rPr lang="en" sz="900" b="1">
                <a:solidFill>
                  <a:schemeClr val="lt1"/>
                </a:solidFill>
              </a:rPr>
              <a:t>Implementation Benchmarks</a:t>
            </a:r>
            <a:endParaRPr sz="900" b="1">
              <a:solidFill>
                <a:schemeClr val="lt1"/>
              </a:solidFill>
            </a:endParaRPr>
          </a:p>
          <a:p>
            <a:pPr marL="171450" lvl="0" indent="-171450" algn="l" rtl="0">
              <a:spcBef>
                <a:spcPts val="0"/>
              </a:spcBef>
              <a:spcAft>
                <a:spcPts val="0"/>
              </a:spcAft>
              <a:buClr>
                <a:schemeClr val="lt1"/>
              </a:buClr>
              <a:buSzPts val="900"/>
              <a:buChar char="●"/>
            </a:pPr>
            <a:r>
              <a:rPr lang="en" sz="900" b="1">
                <a:solidFill>
                  <a:schemeClr val="lt1"/>
                </a:solidFill>
              </a:rPr>
              <a:t>Action Plans</a:t>
            </a:r>
            <a:endParaRPr sz="900" b="1">
              <a:solidFill>
                <a:schemeClr val="lt1"/>
              </a:solidFill>
            </a:endParaRPr>
          </a:p>
        </p:txBody>
      </p:sp>
      <p:sp>
        <p:nvSpPr>
          <p:cNvPr id="629" name="Google Shape;629;p70"/>
          <p:cNvSpPr/>
          <p:nvPr/>
        </p:nvSpPr>
        <p:spPr>
          <a:xfrm>
            <a:off x="1237500" y="1923200"/>
            <a:ext cx="1608300" cy="446700"/>
          </a:xfrm>
          <a:prstGeom prst="rect">
            <a:avLst/>
          </a:prstGeom>
          <a:solidFill>
            <a:srgbClr val="38761D"/>
          </a:solidFill>
          <a:ln>
            <a:noFill/>
          </a:ln>
        </p:spPr>
        <p:txBody>
          <a:bodyPr spcFirstLastPara="1" wrap="square" lIns="91425" tIns="91425" rIns="91425" bIns="91425" anchor="ctr" anchorCtr="0">
            <a:noAutofit/>
          </a:bodyPr>
          <a:lstStyle/>
          <a:p>
            <a:pPr marL="171450" lvl="0" indent="-171450" algn="l" rtl="0">
              <a:spcBef>
                <a:spcPts val="0"/>
              </a:spcBef>
              <a:spcAft>
                <a:spcPts val="0"/>
              </a:spcAft>
              <a:buClr>
                <a:schemeClr val="lt1"/>
              </a:buClr>
              <a:buSzPts val="900"/>
              <a:buChar char="●"/>
            </a:pPr>
            <a:r>
              <a:rPr lang="en" sz="900" b="1">
                <a:solidFill>
                  <a:schemeClr val="lt1"/>
                </a:solidFill>
              </a:rPr>
              <a:t>Root Causes</a:t>
            </a:r>
            <a:endParaRPr sz="900" b="1">
              <a:solidFill>
                <a:schemeClr val="lt1"/>
              </a:solidFill>
            </a:endParaRPr>
          </a:p>
        </p:txBody>
      </p:sp>
      <p:sp>
        <p:nvSpPr>
          <p:cNvPr id="630" name="Google Shape;630;p70"/>
          <p:cNvSpPr/>
          <p:nvPr/>
        </p:nvSpPr>
        <p:spPr>
          <a:xfrm>
            <a:off x="1237500" y="2563613"/>
            <a:ext cx="1608300" cy="656700"/>
          </a:xfrm>
          <a:prstGeom prst="rect">
            <a:avLst/>
          </a:prstGeom>
          <a:solidFill>
            <a:srgbClr val="351C75"/>
          </a:solidFill>
          <a:ln>
            <a:noFill/>
          </a:ln>
        </p:spPr>
        <p:txBody>
          <a:bodyPr spcFirstLastPara="1" wrap="square" lIns="91425" tIns="91425" rIns="91425" bIns="91425" anchor="ctr" anchorCtr="0">
            <a:noAutofit/>
          </a:bodyPr>
          <a:lstStyle/>
          <a:p>
            <a:pPr marL="171450" lvl="0" indent="-171450" algn="l" rtl="0">
              <a:spcBef>
                <a:spcPts val="0"/>
              </a:spcBef>
              <a:spcAft>
                <a:spcPts val="0"/>
              </a:spcAft>
              <a:buClr>
                <a:schemeClr val="lt1"/>
              </a:buClr>
              <a:buSzPts val="900"/>
              <a:buChar char="●"/>
            </a:pPr>
            <a:r>
              <a:rPr lang="en" sz="900" b="1">
                <a:solidFill>
                  <a:schemeClr val="lt1"/>
                </a:solidFill>
              </a:rPr>
              <a:t>Major Improvement Strategies</a:t>
            </a:r>
            <a:endParaRPr sz="900" b="1">
              <a:solidFill>
                <a:schemeClr val="lt1"/>
              </a:solidFill>
            </a:endParaRPr>
          </a:p>
        </p:txBody>
      </p:sp>
      <p:sp>
        <p:nvSpPr>
          <p:cNvPr id="631" name="Google Shape;631;p70"/>
          <p:cNvSpPr txBox="1"/>
          <p:nvPr/>
        </p:nvSpPr>
        <p:spPr>
          <a:xfrm>
            <a:off x="213075" y="1013975"/>
            <a:ext cx="982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latin typeface="Roboto"/>
                <a:ea typeface="Roboto"/>
                <a:cs typeface="Roboto"/>
                <a:sym typeface="Roboto"/>
              </a:rPr>
              <a:t>PRIORITIZE</a:t>
            </a:r>
            <a:endParaRPr sz="1100">
              <a:solidFill>
                <a:schemeClr val="dk1"/>
              </a:solidFill>
              <a:latin typeface="Roboto"/>
              <a:ea typeface="Roboto"/>
              <a:cs typeface="Roboto"/>
              <a:sym typeface="Roboto"/>
            </a:endParaRPr>
          </a:p>
        </p:txBody>
      </p:sp>
      <p:sp>
        <p:nvSpPr>
          <p:cNvPr id="632" name="Google Shape;632;p70"/>
          <p:cNvSpPr txBox="1"/>
          <p:nvPr/>
        </p:nvSpPr>
        <p:spPr>
          <a:xfrm>
            <a:off x="213075" y="1942150"/>
            <a:ext cx="982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latin typeface="Roboto"/>
                <a:ea typeface="Roboto"/>
                <a:cs typeface="Roboto"/>
                <a:sym typeface="Roboto"/>
              </a:rPr>
              <a:t>DIAGNOSE</a:t>
            </a:r>
            <a:endParaRPr sz="1100">
              <a:solidFill>
                <a:schemeClr val="dk1"/>
              </a:solidFill>
              <a:latin typeface="Roboto"/>
              <a:ea typeface="Roboto"/>
              <a:cs typeface="Roboto"/>
              <a:sym typeface="Roboto"/>
            </a:endParaRPr>
          </a:p>
        </p:txBody>
      </p:sp>
      <p:sp>
        <p:nvSpPr>
          <p:cNvPr id="633" name="Google Shape;633;p70"/>
          <p:cNvSpPr txBox="1"/>
          <p:nvPr/>
        </p:nvSpPr>
        <p:spPr>
          <a:xfrm>
            <a:off x="213075" y="2563625"/>
            <a:ext cx="982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latin typeface="Roboto"/>
                <a:ea typeface="Roboto"/>
                <a:cs typeface="Roboto"/>
                <a:sym typeface="Roboto"/>
              </a:rPr>
              <a:t>STRATEGIZE</a:t>
            </a:r>
            <a:endParaRPr sz="1100">
              <a:solidFill>
                <a:schemeClr val="dk1"/>
              </a:solidFill>
              <a:latin typeface="Roboto"/>
              <a:ea typeface="Roboto"/>
              <a:cs typeface="Roboto"/>
              <a:sym typeface="Roboto"/>
            </a:endParaRPr>
          </a:p>
        </p:txBody>
      </p:sp>
      <p:sp>
        <p:nvSpPr>
          <p:cNvPr id="634" name="Google Shape;634;p70"/>
          <p:cNvSpPr txBox="1"/>
          <p:nvPr/>
        </p:nvSpPr>
        <p:spPr>
          <a:xfrm>
            <a:off x="213075" y="3437000"/>
            <a:ext cx="9822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dk1"/>
                </a:solidFill>
                <a:latin typeface="Roboto"/>
                <a:ea typeface="Roboto"/>
                <a:cs typeface="Roboto"/>
                <a:sym typeface="Roboto"/>
              </a:rPr>
              <a:t>IMPLEMENT</a:t>
            </a:r>
            <a:endParaRPr sz="11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childTnLst>
                                </p:cTn>
                              </p:par>
                              <p:par>
                                <p:cTn id="8" presetID="10" presetClass="entr" presetSubtype="0" fill="hold" nodeType="withEffect">
                                  <p:stCondLst>
                                    <p:cond delay="0"/>
                                  </p:stCondLst>
                                  <p:childTnLst>
                                    <p:set>
                                      <p:cBhvr>
                                        <p:cTn id="9" dur="1" fill="hold">
                                          <p:stCondLst>
                                            <p:cond delay="0"/>
                                          </p:stCondLst>
                                        </p:cTn>
                                        <p:tgtEl>
                                          <p:spTgt spid="627"/>
                                        </p:tgtEl>
                                        <p:attrNameLst>
                                          <p:attrName>style.visibility</p:attrName>
                                        </p:attrNameLst>
                                      </p:cBhvr>
                                      <p:to>
                                        <p:strVal val="visible"/>
                                      </p:to>
                                    </p:set>
                                    <p:animEffect transition="in" filter="fade">
                                      <p:cBhvr>
                                        <p:cTn id="10" dur="1000"/>
                                        <p:tgtEl>
                                          <p:spTgt spid="627"/>
                                        </p:tgtEl>
                                      </p:cBhvr>
                                    </p:animEffect>
                                  </p:childTnLst>
                                </p:cTn>
                              </p:par>
                              <p:par>
                                <p:cTn id="11" presetID="10" presetClass="entr" presetSubtype="0" fill="hold" nodeType="withEffect">
                                  <p:stCondLst>
                                    <p:cond delay="0"/>
                                  </p:stCondLst>
                                  <p:childTnLst>
                                    <p:set>
                                      <p:cBhvr>
                                        <p:cTn id="12" dur="1" fill="hold">
                                          <p:stCondLst>
                                            <p:cond delay="0"/>
                                          </p:stCondLst>
                                        </p:cTn>
                                        <p:tgtEl>
                                          <p:spTgt spid="631"/>
                                        </p:tgtEl>
                                        <p:attrNameLst>
                                          <p:attrName>style.visibility</p:attrName>
                                        </p:attrNameLst>
                                      </p:cBhvr>
                                      <p:to>
                                        <p:strVal val="visible"/>
                                      </p:to>
                                    </p:set>
                                    <p:animEffect transition="in" filter="fade">
                                      <p:cBhvr>
                                        <p:cTn id="13" dur="1000"/>
                                        <p:tgtEl>
                                          <p:spTgt spid="631"/>
                                        </p:tgtEl>
                                      </p:cBhvr>
                                    </p:animEffect>
                                  </p:childTnLst>
                                </p:cTn>
                              </p:par>
                              <p:par>
                                <p:cTn id="14" presetID="10" presetClass="entr" presetSubtype="0" fill="hold" nodeType="withEffect">
                                  <p:stCondLst>
                                    <p:cond delay="0"/>
                                  </p:stCondLst>
                                  <p:childTnLst>
                                    <p:set>
                                      <p:cBhvr>
                                        <p:cTn id="15" dur="1" fill="hold">
                                          <p:stCondLst>
                                            <p:cond delay="0"/>
                                          </p:stCondLst>
                                        </p:cTn>
                                        <p:tgtEl>
                                          <p:spTgt spid="620"/>
                                        </p:tgtEl>
                                        <p:attrNameLst>
                                          <p:attrName>style.visibility</p:attrName>
                                        </p:attrNameLst>
                                      </p:cBhvr>
                                      <p:to>
                                        <p:strVal val="visible"/>
                                      </p:to>
                                    </p:set>
                                    <p:animEffect transition="in" filter="fade">
                                      <p:cBhvr>
                                        <p:cTn id="16" dur="1000"/>
                                        <p:tgtEl>
                                          <p:spTgt spid="6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29"/>
                                        </p:tgtEl>
                                        <p:attrNameLst>
                                          <p:attrName>style.visibility</p:attrName>
                                        </p:attrNameLst>
                                      </p:cBhvr>
                                      <p:to>
                                        <p:strVal val="visible"/>
                                      </p:to>
                                    </p:set>
                                    <p:animEffect transition="in" filter="fade">
                                      <p:cBhvr>
                                        <p:cTn id="21" dur="1000"/>
                                        <p:tgtEl>
                                          <p:spTgt spid="629"/>
                                        </p:tgtEl>
                                      </p:cBhvr>
                                    </p:animEffect>
                                  </p:childTnLst>
                                </p:cTn>
                              </p:par>
                              <p:par>
                                <p:cTn id="22" presetID="10" presetClass="entr" presetSubtype="0" fill="hold" nodeType="withEffect">
                                  <p:stCondLst>
                                    <p:cond delay="0"/>
                                  </p:stCondLst>
                                  <p:childTnLst>
                                    <p:set>
                                      <p:cBhvr>
                                        <p:cTn id="23" dur="1" fill="hold">
                                          <p:stCondLst>
                                            <p:cond delay="0"/>
                                          </p:stCondLst>
                                        </p:cTn>
                                        <p:tgtEl>
                                          <p:spTgt spid="632"/>
                                        </p:tgtEl>
                                        <p:attrNameLst>
                                          <p:attrName>style.visibility</p:attrName>
                                        </p:attrNameLst>
                                      </p:cBhvr>
                                      <p:to>
                                        <p:strVal val="visible"/>
                                      </p:to>
                                    </p:set>
                                    <p:animEffect transition="in" filter="fade">
                                      <p:cBhvr>
                                        <p:cTn id="24" dur="1000"/>
                                        <p:tgtEl>
                                          <p:spTgt spid="632"/>
                                        </p:tgtEl>
                                      </p:cBhvr>
                                    </p:animEffect>
                                  </p:childTnLst>
                                </p:cTn>
                              </p:par>
                              <p:par>
                                <p:cTn id="25" presetID="10" presetClass="entr" presetSubtype="0" fill="hold" nodeType="withEffect">
                                  <p:stCondLst>
                                    <p:cond delay="0"/>
                                  </p:stCondLst>
                                  <p:childTnLst>
                                    <p:set>
                                      <p:cBhvr>
                                        <p:cTn id="26" dur="1" fill="hold">
                                          <p:stCondLst>
                                            <p:cond delay="0"/>
                                          </p:stCondLst>
                                        </p:cTn>
                                        <p:tgtEl>
                                          <p:spTgt spid="621"/>
                                        </p:tgtEl>
                                        <p:attrNameLst>
                                          <p:attrName>style.visibility</p:attrName>
                                        </p:attrNameLst>
                                      </p:cBhvr>
                                      <p:to>
                                        <p:strVal val="visible"/>
                                      </p:to>
                                    </p:set>
                                    <p:animEffect transition="in" filter="fade">
                                      <p:cBhvr>
                                        <p:cTn id="27" dur="1000"/>
                                        <p:tgtEl>
                                          <p:spTgt spid="6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0"/>
                                        </p:tgtEl>
                                        <p:attrNameLst>
                                          <p:attrName>style.visibility</p:attrName>
                                        </p:attrNameLst>
                                      </p:cBhvr>
                                      <p:to>
                                        <p:strVal val="visible"/>
                                      </p:to>
                                    </p:set>
                                    <p:animEffect transition="in" filter="fade">
                                      <p:cBhvr>
                                        <p:cTn id="32" dur="1000"/>
                                        <p:tgtEl>
                                          <p:spTgt spid="630"/>
                                        </p:tgtEl>
                                      </p:cBhvr>
                                    </p:animEffect>
                                  </p:childTnLst>
                                </p:cTn>
                              </p:par>
                              <p:par>
                                <p:cTn id="33" presetID="10" presetClass="entr" presetSubtype="0" fill="hold" nodeType="withEffect">
                                  <p:stCondLst>
                                    <p:cond delay="0"/>
                                  </p:stCondLst>
                                  <p:childTnLst>
                                    <p:set>
                                      <p:cBhvr>
                                        <p:cTn id="34" dur="1" fill="hold">
                                          <p:stCondLst>
                                            <p:cond delay="0"/>
                                          </p:stCondLst>
                                        </p:cTn>
                                        <p:tgtEl>
                                          <p:spTgt spid="633"/>
                                        </p:tgtEl>
                                        <p:attrNameLst>
                                          <p:attrName>style.visibility</p:attrName>
                                        </p:attrNameLst>
                                      </p:cBhvr>
                                      <p:to>
                                        <p:strVal val="visible"/>
                                      </p:to>
                                    </p:set>
                                    <p:animEffect transition="in" filter="fade">
                                      <p:cBhvr>
                                        <p:cTn id="35" dur="1000"/>
                                        <p:tgtEl>
                                          <p:spTgt spid="633"/>
                                        </p:tgtEl>
                                      </p:cBhvr>
                                    </p:animEffect>
                                  </p:childTnLst>
                                </p:cTn>
                              </p:par>
                              <p:par>
                                <p:cTn id="36" presetID="10" presetClass="entr" presetSubtype="0" fill="hold" nodeType="withEffect">
                                  <p:stCondLst>
                                    <p:cond delay="0"/>
                                  </p:stCondLst>
                                  <p:childTnLst>
                                    <p:set>
                                      <p:cBhvr>
                                        <p:cTn id="37" dur="1" fill="hold">
                                          <p:stCondLst>
                                            <p:cond delay="0"/>
                                          </p:stCondLst>
                                        </p:cTn>
                                        <p:tgtEl>
                                          <p:spTgt spid="622"/>
                                        </p:tgtEl>
                                        <p:attrNameLst>
                                          <p:attrName>style.visibility</p:attrName>
                                        </p:attrNameLst>
                                      </p:cBhvr>
                                      <p:to>
                                        <p:strVal val="visible"/>
                                      </p:to>
                                    </p:set>
                                    <p:animEffect transition="in" filter="fade">
                                      <p:cBhvr>
                                        <p:cTn id="38" dur="1000"/>
                                        <p:tgtEl>
                                          <p:spTgt spid="6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25"/>
                                        </p:tgtEl>
                                        <p:attrNameLst>
                                          <p:attrName>style.visibility</p:attrName>
                                        </p:attrNameLst>
                                      </p:cBhvr>
                                      <p:to>
                                        <p:strVal val="visible"/>
                                      </p:to>
                                    </p:set>
                                    <p:animEffect transition="in" filter="fade">
                                      <p:cBhvr>
                                        <p:cTn id="43" dur="1000"/>
                                        <p:tgtEl>
                                          <p:spTgt spid="625"/>
                                        </p:tgtEl>
                                      </p:cBhvr>
                                    </p:animEffect>
                                  </p:childTnLst>
                                </p:cTn>
                              </p:par>
                              <p:par>
                                <p:cTn id="44" presetID="10" presetClass="entr" presetSubtype="0" fill="hold" nodeType="withEffect">
                                  <p:stCondLst>
                                    <p:cond delay="0"/>
                                  </p:stCondLst>
                                  <p:childTnLst>
                                    <p:set>
                                      <p:cBhvr>
                                        <p:cTn id="45" dur="1" fill="hold">
                                          <p:stCondLst>
                                            <p:cond delay="0"/>
                                          </p:stCondLst>
                                        </p:cTn>
                                        <p:tgtEl>
                                          <p:spTgt spid="626"/>
                                        </p:tgtEl>
                                        <p:attrNameLst>
                                          <p:attrName>style.visibility</p:attrName>
                                        </p:attrNameLst>
                                      </p:cBhvr>
                                      <p:to>
                                        <p:strVal val="visible"/>
                                      </p:to>
                                    </p:set>
                                    <p:animEffect transition="in" filter="fade">
                                      <p:cBhvr>
                                        <p:cTn id="46" dur="1000"/>
                                        <p:tgtEl>
                                          <p:spTgt spid="626"/>
                                        </p:tgtEl>
                                      </p:cBhvr>
                                    </p:animEffect>
                                  </p:childTnLst>
                                </p:cTn>
                              </p:par>
                              <p:par>
                                <p:cTn id="47" presetID="10" presetClass="entr" presetSubtype="0" fill="hold" nodeType="withEffect">
                                  <p:stCondLst>
                                    <p:cond delay="0"/>
                                  </p:stCondLst>
                                  <p:childTnLst>
                                    <p:set>
                                      <p:cBhvr>
                                        <p:cTn id="48" dur="1" fill="hold">
                                          <p:stCondLst>
                                            <p:cond delay="0"/>
                                          </p:stCondLst>
                                        </p:cTn>
                                        <p:tgtEl>
                                          <p:spTgt spid="628"/>
                                        </p:tgtEl>
                                        <p:attrNameLst>
                                          <p:attrName>style.visibility</p:attrName>
                                        </p:attrNameLst>
                                      </p:cBhvr>
                                      <p:to>
                                        <p:strVal val="visible"/>
                                      </p:to>
                                    </p:set>
                                    <p:animEffect transition="in" filter="fade">
                                      <p:cBhvr>
                                        <p:cTn id="49" dur="1000"/>
                                        <p:tgtEl>
                                          <p:spTgt spid="628"/>
                                        </p:tgtEl>
                                      </p:cBhvr>
                                    </p:animEffect>
                                  </p:childTnLst>
                                </p:cTn>
                              </p:par>
                              <p:par>
                                <p:cTn id="50" presetID="10" presetClass="entr" presetSubtype="0" fill="hold" nodeType="withEffect">
                                  <p:stCondLst>
                                    <p:cond delay="0"/>
                                  </p:stCondLst>
                                  <p:childTnLst>
                                    <p:set>
                                      <p:cBhvr>
                                        <p:cTn id="51" dur="1" fill="hold">
                                          <p:stCondLst>
                                            <p:cond delay="0"/>
                                          </p:stCondLst>
                                        </p:cTn>
                                        <p:tgtEl>
                                          <p:spTgt spid="634"/>
                                        </p:tgtEl>
                                        <p:attrNameLst>
                                          <p:attrName>style.visibility</p:attrName>
                                        </p:attrNameLst>
                                      </p:cBhvr>
                                      <p:to>
                                        <p:strVal val="visible"/>
                                      </p:to>
                                    </p:set>
                                    <p:animEffect transition="in" filter="fade">
                                      <p:cBhvr>
                                        <p:cTn id="52" dur="1000"/>
                                        <p:tgtEl>
                                          <p:spTgt spid="634"/>
                                        </p:tgtEl>
                                      </p:cBhvr>
                                    </p:animEffect>
                                  </p:childTnLst>
                                </p:cTn>
                              </p:par>
                              <p:par>
                                <p:cTn id="53" presetID="10" presetClass="entr" presetSubtype="0" fill="hold" nodeType="withEffect">
                                  <p:stCondLst>
                                    <p:cond delay="0"/>
                                  </p:stCondLst>
                                  <p:childTnLst>
                                    <p:set>
                                      <p:cBhvr>
                                        <p:cTn id="54" dur="1" fill="hold">
                                          <p:stCondLst>
                                            <p:cond delay="0"/>
                                          </p:stCondLst>
                                        </p:cTn>
                                        <p:tgtEl>
                                          <p:spTgt spid="624"/>
                                        </p:tgtEl>
                                        <p:attrNameLst>
                                          <p:attrName>style.visibility</p:attrName>
                                        </p:attrNameLst>
                                      </p:cBhvr>
                                      <p:to>
                                        <p:strVal val="visible"/>
                                      </p:to>
                                    </p:set>
                                    <p:animEffect transition="in" filter="fade">
                                      <p:cBhvr>
                                        <p:cTn id="55" dur="1000"/>
                                        <p:tgtEl>
                                          <p:spTgt spid="624"/>
                                        </p:tgtEl>
                                      </p:cBhvr>
                                    </p:animEffect>
                                  </p:childTnLst>
                                </p:cTn>
                              </p:par>
                              <p:par>
                                <p:cTn id="56" presetID="10" presetClass="entr" presetSubtype="0" fill="hold" nodeType="withEffect">
                                  <p:stCondLst>
                                    <p:cond delay="0"/>
                                  </p:stCondLst>
                                  <p:childTnLst>
                                    <p:set>
                                      <p:cBhvr>
                                        <p:cTn id="57" dur="1" fill="hold">
                                          <p:stCondLst>
                                            <p:cond delay="0"/>
                                          </p:stCondLst>
                                        </p:cTn>
                                        <p:tgtEl>
                                          <p:spTgt spid="623"/>
                                        </p:tgtEl>
                                        <p:attrNameLst>
                                          <p:attrName>style.visibility</p:attrName>
                                        </p:attrNameLst>
                                      </p:cBhvr>
                                      <p:to>
                                        <p:strVal val="visible"/>
                                      </p:to>
                                    </p:set>
                                    <p:animEffect transition="in" filter="fade">
                                      <p:cBhvr>
                                        <p:cTn id="58"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7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Making the UIP an authentic, living document</a:t>
            </a:r>
            <a:endParaRPr/>
          </a:p>
        </p:txBody>
      </p:sp>
      <p:sp>
        <p:nvSpPr>
          <p:cNvPr id="640" name="Google Shape;640;p7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Connecting the school’s mission and values to…</a:t>
            </a:r>
            <a:endParaRPr/>
          </a:p>
          <a:p>
            <a:pPr marL="457200" lvl="0" indent="-330200" algn="l" rtl="0">
              <a:spcBef>
                <a:spcPts val="1200"/>
              </a:spcBef>
              <a:spcAft>
                <a:spcPts val="0"/>
              </a:spcAft>
              <a:buSzPts val="1600"/>
              <a:buChar char="●"/>
            </a:pPr>
            <a:r>
              <a:rPr lang="en"/>
              <a:t>Prioritized challenges</a:t>
            </a:r>
            <a:endParaRPr/>
          </a:p>
          <a:p>
            <a:pPr marL="457200" lvl="0" indent="-330200" algn="l" rtl="0">
              <a:spcBef>
                <a:spcPts val="0"/>
              </a:spcBef>
              <a:spcAft>
                <a:spcPts val="0"/>
              </a:spcAft>
              <a:buSzPts val="1600"/>
              <a:buChar char="●"/>
            </a:pPr>
            <a:r>
              <a:rPr lang="en"/>
              <a:t>Strategies selected</a:t>
            </a:r>
            <a:endParaRPr/>
          </a:p>
          <a:p>
            <a:pPr marL="457200" lvl="0" indent="-330200" algn="l" rtl="0">
              <a:spcBef>
                <a:spcPts val="0"/>
              </a:spcBef>
              <a:spcAft>
                <a:spcPts val="0"/>
              </a:spcAft>
              <a:buSzPts val="1600"/>
              <a:buChar char="●"/>
            </a:pPr>
            <a:r>
              <a:rPr lang="en"/>
              <a:t>Measures established and data collected</a:t>
            </a:r>
            <a:endParaRPr/>
          </a:p>
          <a:p>
            <a:pPr marL="914400" lvl="1" indent="-292100" algn="l" rtl="0">
              <a:spcBef>
                <a:spcPts val="0"/>
              </a:spcBef>
              <a:spcAft>
                <a:spcPts val="0"/>
              </a:spcAft>
              <a:buSzPts val="1000"/>
              <a:buChar char="○"/>
            </a:pPr>
            <a:r>
              <a:rPr lang="en"/>
              <a:t>Think optional measures!</a:t>
            </a:r>
            <a:endParaRPr/>
          </a:p>
        </p:txBody>
      </p:sp>
      <p:sp>
        <p:nvSpPr>
          <p:cNvPr id="641" name="Google Shape;641;p7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2"/>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latin typeface="Rockwell"/>
                <a:ea typeface="Rockwell"/>
                <a:cs typeface="Rockwell"/>
                <a:sym typeface="Rockwell"/>
              </a:rPr>
              <a:t>Data for Improvement Planning</a:t>
            </a:r>
            <a:endParaRPr>
              <a:latin typeface="Rockwell"/>
              <a:ea typeface="Rockwell"/>
              <a:cs typeface="Rockwell"/>
              <a:sym typeface="Rockwell"/>
            </a:endParaRPr>
          </a:p>
        </p:txBody>
      </p:sp>
      <p:pic>
        <p:nvPicPr>
          <p:cNvPr id="647" name="Google Shape;647;p72"/>
          <p:cNvPicPr preferRelativeResize="0"/>
          <p:nvPr/>
        </p:nvPicPr>
        <p:blipFill rotWithShape="1">
          <a:blip r:embed="rId3">
            <a:alphaModFix/>
          </a:blip>
          <a:srcRect b="2969"/>
          <a:stretch/>
        </p:blipFill>
        <p:spPr>
          <a:xfrm>
            <a:off x="1047375" y="436775"/>
            <a:ext cx="6858000" cy="4056599"/>
          </a:xfrm>
          <a:prstGeom prst="rect">
            <a:avLst/>
          </a:prstGeom>
          <a:noFill/>
          <a:ln>
            <a:noFill/>
          </a:ln>
        </p:spPr>
      </p:pic>
      <p:sp>
        <p:nvSpPr>
          <p:cNvPr id="648" name="Google Shape;648;p7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Reflection Activity</a:t>
            </a:r>
            <a:endParaRPr/>
          </a:p>
        </p:txBody>
      </p:sp>
      <p:sp>
        <p:nvSpPr>
          <p:cNvPr id="370" name="Google Shape;370;p4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What is one thing that has made you feel hopeful about this school year?</a:t>
            </a:r>
            <a:endParaRPr/>
          </a:p>
          <a:p>
            <a:pPr marL="0" lvl="0" indent="0" algn="l" rtl="0">
              <a:spcBef>
                <a:spcPts val="1200"/>
              </a:spcBef>
              <a:spcAft>
                <a:spcPts val="0"/>
              </a:spcAft>
              <a:buNone/>
            </a:pPr>
            <a:endParaRPr/>
          </a:p>
          <a:p>
            <a:pPr marL="0" lvl="0" indent="0" algn="l" rtl="0">
              <a:spcBef>
                <a:spcPts val="1200"/>
              </a:spcBef>
              <a:spcAft>
                <a:spcPts val="0"/>
              </a:spcAft>
              <a:buNone/>
            </a:pPr>
            <a:r>
              <a:rPr lang="en"/>
              <a:t>What are you hoping to get out of this webinar today?</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Please feel free to share in the chat.</a:t>
            </a:r>
            <a:endParaRPr/>
          </a:p>
        </p:txBody>
      </p:sp>
      <p:sp>
        <p:nvSpPr>
          <p:cNvPr id="371" name="Google Shape;371;p4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73"/>
          <p:cNvSpPr/>
          <p:nvPr/>
        </p:nvSpPr>
        <p:spPr>
          <a:xfrm>
            <a:off x="5488500" y="900375"/>
            <a:ext cx="3655500" cy="42270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Strategy Guides and Implementation Guide</a:t>
            </a:r>
            <a:endParaRPr/>
          </a:p>
        </p:txBody>
      </p:sp>
      <p:pic>
        <p:nvPicPr>
          <p:cNvPr id="655" name="Google Shape;655;p73"/>
          <p:cNvPicPr preferRelativeResize="0"/>
          <p:nvPr/>
        </p:nvPicPr>
        <p:blipFill>
          <a:blip r:embed="rId3">
            <a:alphaModFix/>
          </a:blip>
          <a:stretch>
            <a:fillRect/>
          </a:stretch>
        </p:blipFill>
        <p:spPr>
          <a:xfrm>
            <a:off x="5692241" y="995175"/>
            <a:ext cx="3248008" cy="4037400"/>
          </a:xfrm>
          <a:prstGeom prst="rect">
            <a:avLst/>
          </a:prstGeom>
          <a:noFill/>
          <a:ln>
            <a:noFill/>
          </a:ln>
        </p:spPr>
      </p:pic>
      <p:sp>
        <p:nvSpPr>
          <p:cNvPr id="656" name="Google Shape;656;p73"/>
          <p:cNvSpPr/>
          <p:nvPr/>
        </p:nvSpPr>
        <p:spPr>
          <a:xfrm>
            <a:off x="0" y="900375"/>
            <a:ext cx="3655500" cy="4227000"/>
          </a:xfrm>
          <a:prstGeom prst="rect">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7" name="Google Shape;657;p73"/>
          <p:cNvPicPr preferRelativeResize="0"/>
          <p:nvPr/>
        </p:nvPicPr>
        <p:blipFill>
          <a:blip r:embed="rId4">
            <a:alphaModFix/>
          </a:blip>
          <a:stretch>
            <a:fillRect/>
          </a:stretch>
        </p:blipFill>
        <p:spPr>
          <a:xfrm>
            <a:off x="187550" y="995175"/>
            <a:ext cx="3280387" cy="4037400"/>
          </a:xfrm>
          <a:prstGeom prst="rect">
            <a:avLst/>
          </a:prstGeom>
          <a:noFill/>
          <a:ln>
            <a:noFill/>
          </a:ln>
        </p:spPr>
      </p:pic>
      <p:sp>
        <p:nvSpPr>
          <p:cNvPr id="658" name="Google Shape;658;p73"/>
          <p:cNvSpPr/>
          <p:nvPr/>
        </p:nvSpPr>
        <p:spPr>
          <a:xfrm>
            <a:off x="3160350" y="2749525"/>
            <a:ext cx="1127100" cy="949500"/>
          </a:xfrm>
          <a:prstGeom prst="wedgeRoundRectCallout">
            <a:avLst>
              <a:gd name="adj1" fmla="val -67756"/>
              <a:gd name="adj2" fmla="val 23216"/>
              <a:gd name="adj3" fmla="val 0"/>
            </a:avLst>
          </a:prstGeom>
          <a:solidFill>
            <a:srgbClr val="783F0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Strategy Guide</a:t>
            </a:r>
            <a:endParaRPr sz="1600" b="1">
              <a:solidFill>
                <a:schemeClr val="lt1"/>
              </a:solidFill>
            </a:endParaRPr>
          </a:p>
        </p:txBody>
      </p:sp>
      <p:sp>
        <p:nvSpPr>
          <p:cNvPr id="659" name="Google Shape;659;p73"/>
          <p:cNvSpPr/>
          <p:nvPr/>
        </p:nvSpPr>
        <p:spPr>
          <a:xfrm>
            <a:off x="4572000" y="3786825"/>
            <a:ext cx="2070000" cy="949500"/>
          </a:xfrm>
          <a:prstGeom prst="wedgeRoundRectCallout">
            <a:avLst>
              <a:gd name="adj1" fmla="val 60178"/>
              <a:gd name="adj2" fmla="val -27220"/>
              <a:gd name="adj3" fmla="val 0"/>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rPr>
              <a:t>Implementation Guide</a:t>
            </a:r>
            <a:endParaRPr sz="1600" b="1">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Quality Criteria</a:t>
            </a:r>
            <a:endParaRPr/>
          </a:p>
        </p:txBody>
      </p:sp>
      <p:sp>
        <p:nvSpPr>
          <p:cNvPr id="665" name="Google Shape;665;p74"/>
          <p:cNvSpPr txBox="1">
            <a:spLocks noGrp="1"/>
          </p:cNvSpPr>
          <p:nvPr>
            <p:ph type="body" idx="1"/>
          </p:nvPr>
        </p:nvSpPr>
        <p:spPr>
          <a:xfrm>
            <a:off x="457200" y="1143000"/>
            <a:ext cx="39021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UIP Quality criteria: </a:t>
            </a:r>
            <a:r>
              <a:rPr lang="en" u="sng">
                <a:solidFill>
                  <a:schemeClr val="hlink"/>
                </a:solidFill>
                <a:hlinkClick r:id="rId3"/>
              </a:rPr>
              <a:t>https://www.cde.state.co.us/uip/school_qcrubric</a:t>
            </a:r>
            <a:r>
              <a:rPr lang="en"/>
              <a:t> </a:t>
            </a:r>
            <a:endParaRPr/>
          </a:p>
          <a:p>
            <a:pPr marL="0" lvl="0" indent="0" algn="l" rtl="0">
              <a:spcBef>
                <a:spcPts val="1200"/>
              </a:spcBef>
              <a:spcAft>
                <a:spcPts val="1200"/>
              </a:spcAft>
              <a:buNone/>
            </a:pPr>
            <a:r>
              <a:rPr lang="en"/>
              <a:t>Includes separate requirements for those federally identified (e.g. Comprehensive Support, Targeted Support, Additional Targeted Support).</a:t>
            </a:r>
            <a:endParaRPr/>
          </a:p>
        </p:txBody>
      </p:sp>
      <p:sp>
        <p:nvSpPr>
          <p:cNvPr id="666" name="Google Shape;666;p7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31</a:t>
            </a:fld>
            <a:endParaRPr/>
          </a:p>
        </p:txBody>
      </p:sp>
      <p:pic>
        <p:nvPicPr>
          <p:cNvPr id="667" name="Google Shape;667;p74"/>
          <p:cNvPicPr preferRelativeResize="0"/>
          <p:nvPr/>
        </p:nvPicPr>
        <p:blipFill>
          <a:blip r:embed="rId4">
            <a:alphaModFix/>
          </a:blip>
          <a:stretch>
            <a:fillRect/>
          </a:stretch>
        </p:blipFill>
        <p:spPr>
          <a:xfrm>
            <a:off x="4572001" y="1212050"/>
            <a:ext cx="4516624" cy="2932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2022 Performance Framework Delay</a:t>
            </a:r>
            <a:endParaRPr/>
          </a:p>
          <a:p>
            <a:pPr marL="0" lvl="0" indent="0" algn="l" rtl="0">
              <a:spcBef>
                <a:spcPts val="0"/>
              </a:spcBef>
              <a:spcAft>
                <a:spcPts val="0"/>
              </a:spcAft>
              <a:buClr>
                <a:schemeClr val="dk1"/>
              </a:buClr>
              <a:buSzPts val="1100"/>
              <a:buFont typeface="Arial"/>
              <a:buNone/>
            </a:pPr>
            <a:r>
              <a:rPr lang="en" i="1">
                <a:solidFill>
                  <a:schemeClr val="lt1"/>
                </a:solidFill>
              </a:rPr>
              <a:t>Adjusted Timelines</a:t>
            </a:r>
            <a:endParaRPr i="1"/>
          </a:p>
        </p:txBody>
      </p:sp>
      <p:sp>
        <p:nvSpPr>
          <p:cNvPr id="674" name="Google Shape;674;p75"/>
          <p:cNvSpPr txBox="1"/>
          <p:nvPr/>
        </p:nvSpPr>
        <p:spPr>
          <a:xfrm>
            <a:off x="186875" y="1065131"/>
            <a:ext cx="8446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Calibri"/>
                <a:ea typeface="Calibri"/>
                <a:cs typeface="Calibri"/>
                <a:sym typeface="Calibri"/>
              </a:rPr>
              <a:t>AEC and Non-AEC Performance Framework Released to Districts</a:t>
            </a:r>
            <a:endParaRPr sz="1900" b="1">
              <a:latin typeface="Calibri"/>
              <a:ea typeface="Calibri"/>
              <a:cs typeface="Calibri"/>
              <a:sym typeface="Calibri"/>
            </a:endParaRPr>
          </a:p>
        </p:txBody>
      </p:sp>
      <p:sp>
        <p:nvSpPr>
          <p:cNvPr id="675" name="Google Shape;675;p75"/>
          <p:cNvSpPr txBox="1"/>
          <p:nvPr/>
        </p:nvSpPr>
        <p:spPr>
          <a:xfrm>
            <a:off x="504550" y="1365281"/>
            <a:ext cx="7340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strike="sngStrike">
                <a:latin typeface="Calibri"/>
                <a:ea typeface="Calibri"/>
                <a:cs typeface="Calibri"/>
                <a:sym typeface="Calibri"/>
              </a:rPr>
              <a:t>August 24</a:t>
            </a:r>
            <a:r>
              <a:rPr lang="en" sz="1900">
                <a:latin typeface="Calibri"/>
                <a:ea typeface="Calibri"/>
                <a:cs typeface="Calibri"/>
                <a:sym typeface="Calibri"/>
              </a:rPr>
              <a:t> → </a:t>
            </a:r>
            <a:r>
              <a:rPr lang="en" sz="2200">
                <a:latin typeface="Calibri"/>
                <a:ea typeface="Calibri"/>
                <a:cs typeface="Calibri"/>
                <a:sym typeface="Calibri"/>
              </a:rPr>
              <a:t>September 2</a:t>
            </a:r>
            <a:endParaRPr sz="2200">
              <a:latin typeface="Calibri"/>
              <a:ea typeface="Calibri"/>
              <a:cs typeface="Calibri"/>
              <a:sym typeface="Calibri"/>
            </a:endParaRPr>
          </a:p>
        </p:txBody>
      </p:sp>
      <p:sp>
        <p:nvSpPr>
          <p:cNvPr id="676" name="Google Shape;676;p75"/>
          <p:cNvSpPr txBox="1"/>
          <p:nvPr/>
        </p:nvSpPr>
        <p:spPr>
          <a:xfrm>
            <a:off x="245200" y="1920206"/>
            <a:ext cx="7340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Calibri"/>
                <a:ea typeface="Calibri"/>
                <a:cs typeface="Calibri"/>
                <a:sym typeface="Calibri"/>
              </a:rPr>
              <a:t>Request to Reconsider Materials Due</a:t>
            </a:r>
            <a:endParaRPr sz="1900" b="1">
              <a:latin typeface="Calibri"/>
              <a:ea typeface="Calibri"/>
              <a:cs typeface="Calibri"/>
              <a:sym typeface="Calibri"/>
            </a:endParaRPr>
          </a:p>
        </p:txBody>
      </p:sp>
      <p:sp>
        <p:nvSpPr>
          <p:cNvPr id="677" name="Google Shape;677;p75"/>
          <p:cNvSpPr txBox="1"/>
          <p:nvPr/>
        </p:nvSpPr>
        <p:spPr>
          <a:xfrm>
            <a:off x="562875" y="2220356"/>
            <a:ext cx="7340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strike="sngStrike">
                <a:latin typeface="Calibri"/>
                <a:ea typeface="Calibri"/>
                <a:cs typeface="Calibri"/>
                <a:sym typeface="Calibri"/>
              </a:rPr>
              <a:t>October 17</a:t>
            </a:r>
            <a:r>
              <a:rPr lang="en" sz="1900">
                <a:latin typeface="Calibri"/>
                <a:ea typeface="Calibri"/>
                <a:cs typeface="Calibri"/>
                <a:sym typeface="Calibri"/>
              </a:rPr>
              <a:t> → </a:t>
            </a:r>
            <a:r>
              <a:rPr lang="en" sz="2200">
                <a:latin typeface="Calibri"/>
                <a:ea typeface="Calibri"/>
                <a:cs typeface="Calibri"/>
                <a:sym typeface="Calibri"/>
              </a:rPr>
              <a:t>October 25</a:t>
            </a:r>
            <a:endParaRPr sz="2200">
              <a:latin typeface="Calibri"/>
              <a:ea typeface="Calibri"/>
              <a:cs typeface="Calibri"/>
              <a:sym typeface="Calibri"/>
            </a:endParaRPr>
          </a:p>
        </p:txBody>
      </p:sp>
      <p:sp>
        <p:nvSpPr>
          <p:cNvPr id="678" name="Google Shape;678;p75"/>
          <p:cNvSpPr txBox="1"/>
          <p:nvPr/>
        </p:nvSpPr>
        <p:spPr>
          <a:xfrm>
            <a:off x="245200" y="2775291"/>
            <a:ext cx="73401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Calibri"/>
                <a:ea typeface="Calibri"/>
                <a:cs typeface="Calibri"/>
                <a:sym typeface="Calibri"/>
              </a:rPr>
              <a:t>Unified Improvement Plan (UIP) Submission Deadline</a:t>
            </a:r>
            <a:endParaRPr sz="1900" b="1">
              <a:latin typeface="Calibri"/>
              <a:ea typeface="Calibri"/>
              <a:cs typeface="Calibri"/>
              <a:sym typeface="Calibri"/>
            </a:endParaRPr>
          </a:p>
        </p:txBody>
      </p:sp>
      <p:sp>
        <p:nvSpPr>
          <p:cNvPr id="679" name="Google Shape;679;p75"/>
          <p:cNvSpPr txBox="1"/>
          <p:nvPr/>
        </p:nvSpPr>
        <p:spPr>
          <a:xfrm>
            <a:off x="562875" y="3075441"/>
            <a:ext cx="7340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strike="sngStrike">
                <a:latin typeface="Calibri"/>
                <a:ea typeface="Calibri"/>
                <a:cs typeface="Calibri"/>
                <a:sym typeface="Calibri"/>
              </a:rPr>
              <a:t>October 17</a:t>
            </a:r>
            <a:r>
              <a:rPr lang="en" sz="1900">
                <a:latin typeface="Calibri"/>
                <a:ea typeface="Calibri"/>
                <a:cs typeface="Calibri"/>
                <a:sym typeface="Calibri"/>
              </a:rPr>
              <a:t> → </a:t>
            </a:r>
            <a:r>
              <a:rPr lang="en" sz="2200">
                <a:latin typeface="Calibri"/>
                <a:ea typeface="Calibri"/>
                <a:cs typeface="Calibri"/>
                <a:sym typeface="Calibri"/>
              </a:rPr>
              <a:t>October 25</a:t>
            </a:r>
            <a:endParaRPr sz="2200">
              <a:latin typeface="Calibri"/>
              <a:ea typeface="Calibri"/>
              <a:cs typeface="Calibri"/>
              <a:sym typeface="Calibri"/>
            </a:endParaRPr>
          </a:p>
        </p:txBody>
      </p:sp>
      <p:pic>
        <p:nvPicPr>
          <p:cNvPr id="680" name="Google Shape;680;p75"/>
          <p:cNvPicPr preferRelativeResize="0"/>
          <p:nvPr/>
        </p:nvPicPr>
        <p:blipFill>
          <a:blip r:embed="rId3">
            <a:alphaModFix/>
          </a:blip>
          <a:stretch>
            <a:fillRect/>
          </a:stretch>
        </p:blipFill>
        <p:spPr>
          <a:xfrm>
            <a:off x="5872981" y="1658719"/>
            <a:ext cx="2209931" cy="2604956"/>
          </a:xfrm>
          <a:prstGeom prst="rect">
            <a:avLst/>
          </a:prstGeom>
          <a:noFill/>
          <a:ln>
            <a:noFill/>
          </a:ln>
        </p:spPr>
      </p:pic>
      <p:sp>
        <p:nvSpPr>
          <p:cNvPr id="681" name="Google Shape;681;p7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UIP Timeline Flexibilities</a:t>
            </a:r>
            <a:endParaRPr/>
          </a:p>
          <a:p>
            <a:pPr marL="0" lvl="0" indent="0" algn="l" rtl="0">
              <a:spcBef>
                <a:spcPts val="0"/>
              </a:spcBef>
              <a:spcAft>
                <a:spcPts val="0"/>
              </a:spcAft>
              <a:buNone/>
            </a:pPr>
            <a:r>
              <a:rPr lang="en" i="1"/>
              <a:t>At District Discretion</a:t>
            </a:r>
            <a:endParaRPr i="1"/>
          </a:p>
        </p:txBody>
      </p:sp>
      <p:sp>
        <p:nvSpPr>
          <p:cNvPr id="688" name="Google Shape;688;p76"/>
          <p:cNvSpPr txBox="1">
            <a:spLocks noGrp="1"/>
          </p:cNvSpPr>
          <p:nvPr>
            <p:ph type="body" idx="4294967295"/>
          </p:nvPr>
        </p:nvSpPr>
        <p:spPr>
          <a:xfrm>
            <a:off x="336175" y="1123550"/>
            <a:ext cx="5468100" cy="3331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u="sng">
                <a:solidFill>
                  <a:schemeClr val="hlink"/>
                </a:solidFill>
                <a:hlinkClick r:id="rId3"/>
              </a:rPr>
              <a:t>Biennial Flexibility</a:t>
            </a:r>
            <a:r>
              <a:rPr lang="en"/>
              <a:t>- District Option for submitting a UIP for public posting every other year.  Insufficient state data is not eligible. In online UIP and posted spreadsheet. </a:t>
            </a:r>
            <a:endParaRPr/>
          </a:p>
          <a:p>
            <a:pPr marL="0" lvl="0" indent="0" algn="l" rtl="0">
              <a:spcBef>
                <a:spcPts val="1200"/>
              </a:spcBef>
              <a:spcAft>
                <a:spcPts val="0"/>
              </a:spcAft>
              <a:buNone/>
            </a:pPr>
            <a:r>
              <a:rPr lang="en" u="sng">
                <a:solidFill>
                  <a:schemeClr val="hlink"/>
                </a:solidFill>
                <a:hlinkClick r:id="rId4"/>
              </a:rPr>
              <a:t>Combined Plan Flexibility</a:t>
            </a:r>
            <a:r>
              <a:rPr lang="en"/>
              <a:t>- Submitting one plan for all schools and district level.  Under 1000 automatic, 1000-1200 CDE approval. </a:t>
            </a:r>
            <a:endParaRPr/>
          </a:p>
          <a:p>
            <a:pPr marL="0" lvl="0" indent="0" algn="l" rtl="0">
              <a:spcBef>
                <a:spcPts val="1200"/>
              </a:spcBef>
              <a:spcAft>
                <a:spcPts val="1200"/>
              </a:spcAft>
              <a:buNone/>
            </a:pPr>
            <a:r>
              <a:rPr lang="en" u="sng">
                <a:solidFill>
                  <a:schemeClr val="hlink"/>
                </a:solidFill>
                <a:hlinkClick r:id="rId5"/>
              </a:rPr>
              <a:t>January 17th UIP Submission</a:t>
            </a:r>
            <a:r>
              <a:rPr lang="en"/>
              <a:t>- additional requirements to be met in plan, may need additional time: Year 0, Request to Reconsider, New ESEA Comprehensive Support</a:t>
            </a:r>
            <a:endParaRPr/>
          </a:p>
        </p:txBody>
      </p:sp>
      <p:sp>
        <p:nvSpPr>
          <p:cNvPr id="689" name="Google Shape;689;p76"/>
          <p:cNvSpPr txBox="1"/>
          <p:nvPr/>
        </p:nvSpPr>
        <p:spPr>
          <a:xfrm>
            <a:off x="6100750" y="1492425"/>
            <a:ext cx="2575500" cy="2878200"/>
          </a:xfrm>
          <a:prstGeom prst="rect">
            <a:avLst/>
          </a:prstGeom>
          <a:solidFill>
            <a:srgbClr val="D9E2F3"/>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500">
                <a:latin typeface="Pacifico"/>
                <a:ea typeface="Pacifico"/>
                <a:cs typeface="Pacifico"/>
                <a:sym typeface="Pacifico"/>
              </a:rPr>
              <a:t>Just because you can, doesn’t mean you …have to.</a:t>
            </a:r>
            <a:endParaRPr sz="3500">
              <a:latin typeface="Pacifico"/>
              <a:ea typeface="Pacifico"/>
              <a:cs typeface="Pacifico"/>
              <a:sym typeface="Pacifico"/>
            </a:endParaRPr>
          </a:p>
        </p:txBody>
      </p:sp>
      <p:sp>
        <p:nvSpPr>
          <p:cNvPr id="690" name="Google Shape;690;p7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Resources</a:t>
            </a:r>
            <a:endParaRPr/>
          </a:p>
        </p:txBody>
      </p:sp>
      <p:sp>
        <p:nvSpPr>
          <p:cNvPr id="696" name="Google Shape;696;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sz="1600"/>
              <a:t>State accountability resources: </a:t>
            </a:r>
            <a:r>
              <a:rPr lang="en" sz="1600" b="1" u="sng">
                <a:solidFill>
                  <a:schemeClr val="hlink"/>
                </a:solidFill>
                <a:hlinkClick r:id="rId3"/>
              </a:rPr>
              <a:t>https://www.cde.state.co.us/accountability/stateaccountability</a:t>
            </a:r>
            <a:r>
              <a:rPr lang="en" sz="1600"/>
              <a:t> </a:t>
            </a:r>
            <a:endParaRPr sz="1600"/>
          </a:p>
          <a:p>
            <a:pPr marL="457200" lvl="0" indent="-330200" algn="l" rtl="0">
              <a:spcBef>
                <a:spcPts val="0"/>
              </a:spcBef>
              <a:spcAft>
                <a:spcPts val="0"/>
              </a:spcAft>
              <a:buSzPts val="1600"/>
              <a:buChar char="●"/>
            </a:pPr>
            <a:r>
              <a:rPr lang="en" sz="1600"/>
              <a:t>AEC accountability resources: </a:t>
            </a:r>
            <a:r>
              <a:rPr lang="en" sz="1600" b="1" u="sng">
                <a:solidFill>
                  <a:schemeClr val="hlink"/>
                </a:solidFill>
                <a:hlinkClick r:id="rId4"/>
              </a:rPr>
              <a:t>https://www.cde.state.co.us/accountability/stateaccountabilityaecs</a:t>
            </a:r>
            <a:r>
              <a:rPr lang="en" sz="1600" b="1"/>
              <a:t> </a:t>
            </a:r>
            <a:endParaRPr sz="1600" b="1"/>
          </a:p>
          <a:p>
            <a:pPr marL="457200" lvl="0" indent="-330200" algn="l" rtl="0">
              <a:spcBef>
                <a:spcPts val="0"/>
              </a:spcBef>
              <a:spcAft>
                <a:spcPts val="0"/>
              </a:spcAft>
              <a:buSzPts val="1600"/>
              <a:buChar char="●"/>
            </a:pPr>
            <a:r>
              <a:rPr lang="en" sz="1600"/>
              <a:t>UIP resources: </a:t>
            </a:r>
            <a:r>
              <a:rPr lang="en" sz="1600" b="1" u="sng">
                <a:solidFill>
                  <a:schemeClr val="hlink"/>
                </a:solidFill>
                <a:hlinkClick r:id="rId5"/>
              </a:rPr>
              <a:t>https://www.cde.state.co.us/uip/uip_general_resources</a:t>
            </a:r>
            <a:r>
              <a:rPr lang="en" sz="1600" b="1"/>
              <a:t> </a:t>
            </a:r>
            <a:endParaRPr sz="1600" b="1"/>
          </a:p>
          <a:p>
            <a:pPr marL="914400" lvl="1" indent="-330200" algn="l" rtl="0">
              <a:spcBef>
                <a:spcPts val="0"/>
              </a:spcBef>
              <a:spcAft>
                <a:spcPts val="0"/>
              </a:spcAft>
              <a:buSzPts val="1600"/>
              <a:buChar char="○"/>
            </a:pPr>
            <a:r>
              <a:rPr lang="en" sz="1600" b="1"/>
              <a:t>UIP 101 videos: </a:t>
            </a:r>
            <a:r>
              <a:rPr lang="en" sz="1600" b="1" u="sng">
                <a:solidFill>
                  <a:schemeClr val="hlink"/>
                </a:solidFill>
                <a:hlinkClick r:id="rId6"/>
              </a:rPr>
              <a:t>https://www.cde.state.co.us/uip/uip101</a:t>
            </a:r>
            <a:r>
              <a:rPr lang="en" sz="1600" b="1"/>
              <a:t> </a:t>
            </a:r>
            <a:endParaRPr sz="1600" b="1"/>
          </a:p>
          <a:p>
            <a:pPr marL="914400" lvl="1" indent="-330200" algn="l" rtl="0">
              <a:spcBef>
                <a:spcPts val="0"/>
              </a:spcBef>
              <a:spcAft>
                <a:spcPts val="0"/>
              </a:spcAft>
              <a:buSzPts val="1600"/>
              <a:buChar char="○"/>
            </a:pPr>
            <a:r>
              <a:rPr lang="en" sz="1600" b="1"/>
              <a:t>UIP Strategy Guides and the Implementation Guide: </a:t>
            </a:r>
            <a:r>
              <a:rPr lang="en" sz="1600" b="1" u="sng">
                <a:solidFill>
                  <a:schemeClr val="hlink"/>
                </a:solidFill>
                <a:hlinkClick r:id="rId7"/>
              </a:rPr>
              <a:t>https://www.cde.state.co.us/uip/strategyguides</a:t>
            </a:r>
            <a:r>
              <a:rPr lang="en" sz="1600" b="1">
                <a:solidFill>
                  <a:srgbClr val="232C67"/>
                </a:solidFill>
              </a:rPr>
              <a:t> </a:t>
            </a:r>
            <a:endParaRPr sz="1600" b="1">
              <a:solidFill>
                <a:srgbClr val="232C67"/>
              </a:solidFill>
            </a:endParaRPr>
          </a:p>
        </p:txBody>
      </p:sp>
      <p:sp>
        <p:nvSpPr>
          <p:cNvPr id="697" name="Google Shape;697;p7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703" name="Google Shape;703;p7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77" name="Google Shape;377;p47"/>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AEC 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a:solidFill>
                  <a:schemeClr val="lt1"/>
                </a:solidFill>
              </a:rPr>
              <a:t>AEC Background &amp; Overview:</a:t>
            </a:r>
            <a:br>
              <a:rPr lang="en">
                <a:solidFill>
                  <a:schemeClr val="lt1"/>
                </a:solidFill>
              </a:rPr>
            </a:br>
            <a:r>
              <a:rPr lang="en" i="1">
                <a:solidFill>
                  <a:schemeClr val="lt1"/>
                </a:solidFill>
              </a:rPr>
              <a:t>Alternative Education Campuses in Colorado</a:t>
            </a:r>
            <a:endParaRPr/>
          </a:p>
        </p:txBody>
      </p:sp>
      <p:sp>
        <p:nvSpPr>
          <p:cNvPr id="383" name="Google Shape;383;p4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90000"/>
              </a:lnSpc>
              <a:spcBef>
                <a:spcPts val="800"/>
              </a:spcBef>
              <a:spcAft>
                <a:spcPts val="0"/>
              </a:spcAft>
              <a:buNone/>
            </a:pPr>
            <a:r>
              <a:rPr lang="en">
                <a:solidFill>
                  <a:schemeClr val="dk2"/>
                </a:solidFill>
              </a:rPr>
              <a:t>In Colorado, schools that serve primarily high-risk students are called “Alternative Education Campuses”, or AECs for short.</a:t>
            </a:r>
            <a:endParaRPr>
              <a:solidFill>
                <a:schemeClr val="dk2"/>
              </a:solidFill>
            </a:endParaRPr>
          </a:p>
          <a:p>
            <a:pPr marL="0" lvl="0" indent="0" algn="l" rtl="0">
              <a:lnSpc>
                <a:spcPct val="90000"/>
              </a:lnSpc>
              <a:spcBef>
                <a:spcPts val="800"/>
              </a:spcBef>
              <a:spcAft>
                <a:spcPts val="0"/>
              </a:spcAft>
              <a:buNone/>
            </a:pPr>
            <a:endParaRPr>
              <a:solidFill>
                <a:schemeClr val="dk2"/>
              </a:solidFill>
            </a:endParaRPr>
          </a:p>
          <a:p>
            <a:pPr marL="0" lvl="0" indent="0" algn="l" rtl="0">
              <a:lnSpc>
                <a:spcPct val="90000"/>
              </a:lnSpc>
              <a:spcBef>
                <a:spcPts val="800"/>
              </a:spcBef>
              <a:spcAft>
                <a:spcPts val="0"/>
              </a:spcAft>
              <a:buNone/>
            </a:pPr>
            <a:r>
              <a:rPr lang="en">
                <a:solidFill>
                  <a:schemeClr val="dk2"/>
                </a:solidFill>
              </a:rPr>
              <a:t>AECs are outlined in C.R.S. 22-7-604.5 as schools:</a:t>
            </a:r>
            <a:endParaRPr>
              <a:solidFill>
                <a:schemeClr val="dk2"/>
              </a:solidFill>
            </a:endParaRPr>
          </a:p>
          <a:p>
            <a:pPr marL="457200" lvl="0" indent="-342900" algn="l" rtl="0">
              <a:lnSpc>
                <a:spcPct val="90000"/>
              </a:lnSpc>
              <a:spcBef>
                <a:spcPts val="400"/>
              </a:spcBef>
              <a:spcAft>
                <a:spcPts val="0"/>
              </a:spcAft>
              <a:buClr>
                <a:schemeClr val="dk2"/>
              </a:buClr>
              <a:buSzPts val="1800"/>
              <a:buFont typeface="Arial"/>
              <a:buChar char="•"/>
            </a:pPr>
            <a:r>
              <a:rPr lang="en" sz="1350">
                <a:solidFill>
                  <a:schemeClr val="dk2"/>
                </a:solidFill>
              </a:rPr>
              <a:t> </a:t>
            </a:r>
            <a:r>
              <a:rPr lang="en" sz="1500">
                <a:solidFill>
                  <a:schemeClr val="dk2"/>
                </a:solidFill>
              </a:rPr>
              <a:t>(I) “Having a specialized mission and serving a special needs or </a:t>
            </a:r>
            <a:r>
              <a:rPr lang="en" sz="1500" b="1">
                <a:solidFill>
                  <a:schemeClr val="dk2"/>
                </a:solidFill>
              </a:rPr>
              <a:t>at-risk population</a:t>
            </a:r>
            <a:r>
              <a:rPr lang="en" sz="1500">
                <a:solidFill>
                  <a:schemeClr val="dk2"/>
                </a:solidFill>
              </a:rPr>
              <a:t>”, </a:t>
            </a:r>
            <a:endParaRPr sz="1500">
              <a:solidFill>
                <a:schemeClr val="dk2"/>
              </a:solidFill>
            </a:endParaRPr>
          </a:p>
          <a:p>
            <a:pPr marL="457200" lvl="0" indent="-342900" algn="l" rtl="0">
              <a:lnSpc>
                <a:spcPct val="90000"/>
              </a:lnSpc>
              <a:spcBef>
                <a:spcPts val="400"/>
              </a:spcBef>
              <a:spcAft>
                <a:spcPts val="0"/>
              </a:spcAft>
              <a:buClr>
                <a:schemeClr val="dk2"/>
              </a:buClr>
              <a:buSzPts val="1800"/>
              <a:buFont typeface="Arial"/>
              <a:buChar char="•"/>
            </a:pPr>
            <a:r>
              <a:rPr lang="en" sz="1500">
                <a:solidFill>
                  <a:schemeClr val="dk2"/>
                </a:solidFill>
              </a:rPr>
              <a:t>(V) “Having </a:t>
            </a:r>
            <a:r>
              <a:rPr lang="en" sz="1500" b="1">
                <a:solidFill>
                  <a:schemeClr val="dk2"/>
                </a:solidFill>
              </a:rPr>
              <a:t>nontraditional methods of instruction </a:t>
            </a:r>
            <a:r>
              <a:rPr lang="en" sz="1500">
                <a:solidFill>
                  <a:schemeClr val="dk2"/>
                </a:solidFill>
              </a:rPr>
              <a:t>delivery”, </a:t>
            </a:r>
            <a:endParaRPr sz="1500">
              <a:solidFill>
                <a:schemeClr val="dk2"/>
              </a:solidFill>
            </a:endParaRPr>
          </a:p>
          <a:p>
            <a:pPr marL="457200" lvl="0" indent="-342900" algn="l" rtl="0">
              <a:lnSpc>
                <a:spcPct val="90000"/>
              </a:lnSpc>
              <a:spcBef>
                <a:spcPts val="400"/>
              </a:spcBef>
              <a:spcAft>
                <a:spcPts val="0"/>
              </a:spcAft>
              <a:buClr>
                <a:schemeClr val="dk2"/>
              </a:buClr>
              <a:buSzPts val="1800"/>
              <a:buFont typeface="Arial"/>
              <a:buChar char="•"/>
            </a:pPr>
            <a:r>
              <a:rPr lang="en" sz="1500">
                <a:solidFill>
                  <a:schemeClr val="dk2"/>
                </a:solidFill>
              </a:rPr>
              <a:t>(VI) (A) “Serving students who have </a:t>
            </a:r>
            <a:r>
              <a:rPr lang="en" sz="1500" b="1">
                <a:solidFill>
                  <a:schemeClr val="dk2"/>
                </a:solidFill>
              </a:rPr>
              <a:t>severe limitations</a:t>
            </a:r>
            <a:r>
              <a:rPr lang="en" sz="1500">
                <a:solidFill>
                  <a:schemeClr val="dk2"/>
                </a:solidFill>
              </a:rPr>
              <a:t>…”, and </a:t>
            </a:r>
            <a:endParaRPr sz="1500">
              <a:solidFill>
                <a:schemeClr val="dk2"/>
              </a:solidFill>
            </a:endParaRPr>
          </a:p>
          <a:p>
            <a:pPr marL="457200" lvl="0" indent="-342900" algn="l" rtl="0">
              <a:lnSpc>
                <a:spcPct val="90000"/>
              </a:lnSpc>
              <a:spcBef>
                <a:spcPts val="400"/>
              </a:spcBef>
              <a:spcAft>
                <a:spcPts val="0"/>
              </a:spcAft>
              <a:buClr>
                <a:schemeClr val="dk2"/>
              </a:buClr>
              <a:buSzPts val="1800"/>
              <a:buFont typeface="Arial"/>
              <a:buChar char="•"/>
            </a:pPr>
            <a:r>
              <a:rPr lang="en" sz="1500">
                <a:solidFill>
                  <a:schemeClr val="dk2"/>
                </a:solidFill>
              </a:rPr>
              <a:t>(VI)(B) “Serving a student population in which more than </a:t>
            </a:r>
            <a:r>
              <a:rPr lang="en" sz="1500" b="1">
                <a:solidFill>
                  <a:schemeClr val="dk2"/>
                </a:solidFill>
              </a:rPr>
              <a:t>90%</a:t>
            </a:r>
            <a:r>
              <a:rPr lang="en" sz="1500">
                <a:solidFill>
                  <a:schemeClr val="dk2"/>
                </a:solidFill>
              </a:rPr>
              <a:t> of the students have an </a:t>
            </a:r>
            <a:r>
              <a:rPr lang="en" sz="1500" b="1">
                <a:solidFill>
                  <a:schemeClr val="dk2"/>
                </a:solidFill>
              </a:rPr>
              <a:t>individualized education program</a:t>
            </a:r>
            <a:r>
              <a:rPr lang="en" sz="1500">
                <a:solidFill>
                  <a:schemeClr val="dk2"/>
                </a:solidFill>
              </a:rPr>
              <a:t>…or meet the definition of a </a:t>
            </a:r>
            <a:r>
              <a:rPr lang="en" sz="1500" b="1">
                <a:solidFill>
                  <a:schemeClr val="dk2"/>
                </a:solidFill>
              </a:rPr>
              <a:t>high-risk student</a:t>
            </a:r>
            <a:r>
              <a:rPr lang="en" sz="1500">
                <a:solidFill>
                  <a:schemeClr val="dk2"/>
                </a:solidFill>
              </a:rPr>
              <a:t>”. </a:t>
            </a:r>
            <a:endParaRPr>
              <a:solidFill>
                <a:schemeClr val="dk2"/>
              </a:solidFill>
            </a:endParaRPr>
          </a:p>
        </p:txBody>
      </p:sp>
      <p:sp>
        <p:nvSpPr>
          <p:cNvPr id="384" name="Google Shape;384;p4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9"/>
          <p:cNvSpPr txBox="1">
            <a:spLocks noGrp="1"/>
          </p:cNvSpPr>
          <p:nvPr>
            <p:ph type="title"/>
          </p:nvPr>
        </p:nvSpPr>
        <p:spPr>
          <a:xfrm>
            <a:off x="213075" y="378600"/>
            <a:ext cx="8520600" cy="422700"/>
          </a:xfrm>
          <a:prstGeom prst="rect">
            <a:avLst/>
          </a:prstGeom>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1100"/>
              <a:buFont typeface="Arial"/>
              <a:buNone/>
            </a:pPr>
            <a:r>
              <a:rPr lang="en">
                <a:solidFill>
                  <a:schemeClr val="lt1"/>
                </a:solidFill>
              </a:rPr>
              <a:t>AEC Background &amp; Overview:</a:t>
            </a:r>
            <a:br>
              <a:rPr lang="en">
                <a:solidFill>
                  <a:schemeClr val="lt1"/>
                </a:solidFill>
              </a:rPr>
            </a:br>
            <a:r>
              <a:rPr lang="en" i="1">
                <a:solidFill>
                  <a:schemeClr val="lt1"/>
                </a:solidFill>
              </a:rPr>
              <a:t>Alternative Education Campuses in Colorado</a:t>
            </a:r>
            <a:endParaRPr>
              <a:solidFill>
                <a:schemeClr val="lt1"/>
              </a:solidFill>
            </a:endParaRPr>
          </a:p>
          <a:p>
            <a:pPr marL="0" lvl="0" indent="0" algn="l" rtl="0">
              <a:spcBef>
                <a:spcPts val="0"/>
              </a:spcBef>
              <a:spcAft>
                <a:spcPts val="0"/>
              </a:spcAft>
              <a:buNone/>
            </a:pPr>
            <a:endParaRPr/>
          </a:p>
        </p:txBody>
      </p:sp>
      <p:sp>
        <p:nvSpPr>
          <p:cNvPr id="390" name="Google Shape;390;p4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solidFill>
                  <a:schemeClr val="dk2"/>
                </a:solidFill>
              </a:rPr>
              <a:t>There are 93 Alternative Education Campuses in Colorado in the 2022-2023 school year.</a:t>
            </a:r>
            <a:endParaRPr>
              <a:solidFill>
                <a:schemeClr val="dk2"/>
              </a:solidFill>
            </a:endParaRPr>
          </a:p>
          <a:p>
            <a:pPr marL="457200" lvl="0" indent="-330200" algn="l" rtl="0">
              <a:spcBef>
                <a:spcPts val="1200"/>
              </a:spcBef>
              <a:spcAft>
                <a:spcPts val="0"/>
              </a:spcAft>
              <a:buClr>
                <a:schemeClr val="dk2"/>
              </a:buClr>
              <a:buSzPts val="1600"/>
              <a:buChar char="●"/>
            </a:pPr>
            <a:r>
              <a:rPr lang="en">
                <a:solidFill>
                  <a:schemeClr val="dk2"/>
                </a:solidFill>
              </a:rPr>
              <a:t>AECs serve over 21,000 students statewide and make up 2.5% of the state’s student population.</a:t>
            </a:r>
            <a:endParaRPr>
              <a:solidFill>
                <a:schemeClr val="dk2"/>
              </a:solidFill>
            </a:endParaRPr>
          </a:p>
          <a:p>
            <a:pPr marL="457200" lvl="0" indent="-330200" algn="l" rtl="0">
              <a:spcBef>
                <a:spcPts val="0"/>
              </a:spcBef>
              <a:spcAft>
                <a:spcPts val="0"/>
              </a:spcAft>
              <a:buClr>
                <a:schemeClr val="dk2"/>
              </a:buClr>
              <a:buSzPts val="1600"/>
              <a:buChar char="●"/>
            </a:pPr>
            <a:r>
              <a:rPr lang="en">
                <a:solidFill>
                  <a:schemeClr val="dk2"/>
                </a:solidFill>
              </a:rPr>
              <a:t>AECs enroll students in grades K-12, but 70% of students enrolled in AECs are in 11th or 12th grade.</a:t>
            </a:r>
            <a:endParaRPr>
              <a:solidFill>
                <a:schemeClr val="dk2"/>
              </a:solidFill>
            </a:endParaRPr>
          </a:p>
          <a:p>
            <a:pPr marL="457200" lvl="0" indent="-330200" algn="l" rtl="0">
              <a:spcBef>
                <a:spcPts val="0"/>
              </a:spcBef>
              <a:spcAft>
                <a:spcPts val="0"/>
              </a:spcAft>
              <a:buClr>
                <a:schemeClr val="dk2"/>
              </a:buClr>
              <a:buSzPts val="1600"/>
              <a:buChar char="●"/>
            </a:pPr>
            <a:r>
              <a:rPr lang="en">
                <a:solidFill>
                  <a:schemeClr val="dk2"/>
                </a:solidFill>
              </a:rPr>
              <a:t>Average enrollment in AECs in 2022 was 229 students. Enrollment ranged from 9 to 5328 students, and all but four schools enrolled less than 500 students.</a:t>
            </a:r>
            <a:endParaRPr>
              <a:solidFill>
                <a:schemeClr val="dk2"/>
              </a:solidFill>
            </a:endParaRPr>
          </a:p>
          <a:p>
            <a:pPr marL="457200" lvl="0" indent="-330200" algn="l" rtl="0">
              <a:spcBef>
                <a:spcPts val="0"/>
              </a:spcBef>
              <a:spcAft>
                <a:spcPts val="0"/>
              </a:spcAft>
              <a:buClr>
                <a:schemeClr val="dk2"/>
              </a:buClr>
              <a:buSzPts val="1600"/>
              <a:buChar char="●"/>
            </a:pPr>
            <a:r>
              <a:rPr lang="en">
                <a:solidFill>
                  <a:schemeClr val="dk2"/>
                </a:solidFill>
              </a:rPr>
              <a:t>40% of AECs are served by three large districts (DPS, JeffCo, D11). The other 60% of AECs are in districts serving 3 or fewer AECs. 37 AECs are the only AEC in their district.</a:t>
            </a:r>
            <a:endParaRPr>
              <a:solidFill>
                <a:schemeClr val="dk2"/>
              </a:solidFill>
            </a:endParaRPr>
          </a:p>
        </p:txBody>
      </p:sp>
      <p:sp>
        <p:nvSpPr>
          <p:cNvPr id="391" name="Google Shape;391;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Enrollment Trends at Colorado AECs</a:t>
            </a:r>
            <a:endParaRPr/>
          </a:p>
        </p:txBody>
      </p:sp>
      <p:sp>
        <p:nvSpPr>
          <p:cNvPr id="397" name="Google Shape;397;p50"/>
          <p:cNvSpPr txBox="1">
            <a:spLocks noGrp="1"/>
          </p:cNvSpPr>
          <p:nvPr>
            <p:ph type="body" idx="1"/>
          </p:nvPr>
        </p:nvSpPr>
        <p:spPr>
          <a:xfrm>
            <a:off x="457200" y="3762000"/>
            <a:ext cx="8520600" cy="572700"/>
          </a:xfrm>
          <a:prstGeom prst="rect">
            <a:avLst/>
          </a:prstGeom>
        </p:spPr>
        <p:txBody>
          <a:bodyPr spcFirstLastPara="1" wrap="square" lIns="0" tIns="0" rIns="0" bIns="0" anchor="t" anchorCtr="0">
            <a:normAutofit lnSpcReduction="10000"/>
          </a:bodyPr>
          <a:lstStyle/>
          <a:p>
            <a:pPr marL="0" lvl="0" indent="0" algn="l" rtl="0">
              <a:spcBef>
                <a:spcPts val="0"/>
              </a:spcBef>
              <a:spcAft>
                <a:spcPts val="1200"/>
              </a:spcAft>
              <a:buNone/>
            </a:pPr>
            <a:r>
              <a:rPr lang="en"/>
              <a:t>Alternative Education Campuses (AECs) in Colorado currently make up 2.5% of the total student enrollment. These schools enroll higher populations of highly at risk students.</a:t>
            </a:r>
            <a:endParaRPr/>
          </a:p>
        </p:txBody>
      </p:sp>
      <p:sp>
        <p:nvSpPr>
          <p:cNvPr id="398" name="Google Shape;398;p5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pic>
        <p:nvPicPr>
          <p:cNvPr id="399" name="Google Shape;399;p50"/>
          <p:cNvPicPr preferRelativeResize="0"/>
          <p:nvPr/>
        </p:nvPicPr>
        <p:blipFill>
          <a:blip r:embed="rId3">
            <a:alphaModFix/>
          </a:blip>
          <a:stretch>
            <a:fillRect/>
          </a:stretch>
        </p:blipFill>
        <p:spPr>
          <a:xfrm>
            <a:off x="2455625" y="997750"/>
            <a:ext cx="4523744" cy="265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p51"/>
          <p:cNvGrpSpPr/>
          <p:nvPr/>
        </p:nvGrpSpPr>
        <p:grpSpPr>
          <a:xfrm>
            <a:off x="332674" y="1090440"/>
            <a:ext cx="8213102" cy="3345981"/>
            <a:chOff x="-272470" y="-8315"/>
            <a:chExt cx="8926315" cy="4423560"/>
          </a:xfrm>
        </p:grpSpPr>
        <p:sp>
          <p:nvSpPr>
            <p:cNvPr id="406" name="Google Shape;406;p51"/>
            <p:cNvSpPr/>
            <p:nvPr/>
          </p:nvSpPr>
          <p:spPr>
            <a:xfrm>
              <a:off x="-272470" y="-8315"/>
              <a:ext cx="7951800" cy="1355400"/>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07" name="Google Shape;407;p51"/>
            <p:cNvSpPr txBox="1"/>
            <p:nvPr/>
          </p:nvSpPr>
          <p:spPr>
            <a:xfrm>
              <a:off x="-232774" y="31381"/>
              <a:ext cx="6371100" cy="1275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1700" b="1" i="0" u="none" strike="noStrike" cap="none">
                  <a:solidFill>
                    <a:schemeClr val="lt1"/>
                  </a:solidFill>
                  <a:latin typeface="Arial"/>
                  <a:ea typeface="Arial"/>
                  <a:cs typeface="Arial"/>
                  <a:sym typeface="Arial"/>
                </a:rPr>
                <a:t>Statute: Education Accountability Act of 2009</a:t>
              </a:r>
              <a:endParaRPr sz="700"/>
            </a:p>
            <a:p>
              <a:pPr marL="0" marR="0" lvl="0" indent="0" algn="l" rtl="0">
                <a:lnSpc>
                  <a:spcPct val="100000"/>
                </a:lnSpc>
                <a:spcBef>
                  <a:spcPts val="0"/>
                </a:spcBef>
                <a:spcAft>
                  <a:spcPts val="0"/>
                </a:spcAft>
                <a:buClr>
                  <a:srgbClr val="000000"/>
                </a:buClr>
                <a:buSzPts val="1500"/>
                <a:buFont typeface="Arial"/>
                <a:buNone/>
              </a:pPr>
              <a:r>
                <a:rPr lang="en" sz="1000" b="0" i="1" u="none" strike="noStrike" cap="none">
                  <a:solidFill>
                    <a:schemeClr val="lt1"/>
                  </a:solidFill>
                  <a:latin typeface="Arial"/>
                  <a:ea typeface="Arial"/>
                  <a:cs typeface="Arial"/>
                  <a:sym typeface="Arial"/>
                </a:rPr>
                <a:t>Section 22-7-604.5, C.R.S. permits schools to apply to state board for designation as an AEC; outlines minimum criteria for receiving AEC designation; authorizes CDE to evaluate AECs based on criteria established by State Board</a:t>
              </a:r>
              <a:endParaRPr sz="900"/>
            </a:p>
          </p:txBody>
        </p:sp>
        <p:sp>
          <p:nvSpPr>
            <p:cNvPr id="408" name="Google Shape;408;p51"/>
            <p:cNvSpPr/>
            <p:nvPr/>
          </p:nvSpPr>
          <p:spPr>
            <a:xfrm>
              <a:off x="130332" y="1550730"/>
              <a:ext cx="8407500" cy="1322100"/>
            </a:xfrm>
            <a:prstGeom prst="roundRect">
              <a:avLst>
                <a:gd name="adj" fmla="val 10000"/>
              </a:avLst>
            </a:prstGeom>
            <a:solidFill>
              <a:srgbClr val="676E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09" name="Google Shape;409;p51"/>
            <p:cNvSpPr txBox="1"/>
            <p:nvPr/>
          </p:nvSpPr>
          <p:spPr>
            <a:xfrm>
              <a:off x="169060" y="1589465"/>
              <a:ext cx="6948300" cy="12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1700" b="1" i="0" u="none" strike="noStrike" cap="none">
                  <a:solidFill>
                    <a:schemeClr val="lt1"/>
                  </a:solidFill>
                  <a:latin typeface="Arial"/>
                  <a:ea typeface="Arial"/>
                  <a:cs typeface="Arial"/>
                  <a:sym typeface="Arial"/>
                </a:rPr>
                <a:t>Rules: Administration of  Accountability for AECs                </a:t>
              </a:r>
              <a:endParaRPr sz="700"/>
            </a:p>
            <a:p>
              <a:pPr marL="0" marR="0" lvl="0" indent="0" algn="l" rtl="0">
                <a:lnSpc>
                  <a:spcPct val="100000"/>
                </a:lnSpc>
                <a:spcBef>
                  <a:spcPts val="0"/>
                </a:spcBef>
                <a:spcAft>
                  <a:spcPts val="0"/>
                </a:spcAft>
                <a:buClr>
                  <a:srgbClr val="000000"/>
                </a:buClr>
                <a:buSzPts val="1500"/>
                <a:buFont typeface="Arial"/>
                <a:buNone/>
              </a:pPr>
              <a:r>
                <a:rPr lang="en" sz="1000" b="0" i="1" u="none" strike="noStrike" cap="none">
                  <a:solidFill>
                    <a:schemeClr val="lt1"/>
                  </a:solidFill>
                  <a:latin typeface="Arial"/>
                  <a:ea typeface="Arial"/>
                  <a:cs typeface="Arial"/>
                  <a:sym typeface="Arial"/>
                </a:rPr>
                <a:t>1 CCR 301-57 defines timelines and process for seeking AEC designation and establishes the 4 indicators that will be used to evaluate AEC performance (achievement, growth, </a:t>
              </a:r>
              <a:r>
                <a:rPr lang="en" sz="1000" i="1">
                  <a:solidFill>
                    <a:schemeClr val="lt1"/>
                  </a:solidFill>
                </a:rPr>
                <a:t>postsecondary workforce readiness</a:t>
              </a:r>
              <a:r>
                <a:rPr lang="en" sz="1000" b="0" i="1" u="none" strike="noStrike" cap="none">
                  <a:solidFill>
                    <a:schemeClr val="lt1"/>
                  </a:solidFill>
                  <a:latin typeface="Arial"/>
                  <a:ea typeface="Arial"/>
                  <a:cs typeface="Arial"/>
                  <a:sym typeface="Arial"/>
                </a:rPr>
                <a:t>, &amp; </a:t>
              </a:r>
              <a:r>
                <a:rPr lang="en" sz="1000" b="1" i="1" u="none" strike="noStrike" cap="none">
                  <a:solidFill>
                    <a:schemeClr val="lt1"/>
                  </a:solidFill>
                </a:rPr>
                <a:t>student engagement</a:t>
              </a:r>
              <a:r>
                <a:rPr lang="en" sz="1000" b="0" i="1" u="none" strike="noStrike" cap="none">
                  <a:solidFill>
                    <a:schemeClr val="lt1"/>
                  </a:solidFill>
                  <a:latin typeface="Arial"/>
                  <a:ea typeface="Arial"/>
                  <a:cs typeface="Arial"/>
                  <a:sym typeface="Arial"/>
                </a:rPr>
                <a:t>)</a:t>
              </a:r>
              <a:endParaRPr sz="900"/>
            </a:p>
          </p:txBody>
        </p:sp>
        <p:sp>
          <p:nvSpPr>
            <p:cNvPr id="410" name="Google Shape;410;p51"/>
            <p:cNvSpPr/>
            <p:nvPr/>
          </p:nvSpPr>
          <p:spPr>
            <a:xfrm>
              <a:off x="1223145" y="3093145"/>
              <a:ext cx="7430700" cy="1322100"/>
            </a:xfrm>
            <a:prstGeom prst="roundRect">
              <a:avLst>
                <a:gd name="adj" fmla="val 10000"/>
              </a:avLst>
            </a:prstGeom>
            <a:solidFill>
              <a:srgbClr val="999E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11" name="Google Shape;411;p51"/>
            <p:cNvSpPr txBox="1"/>
            <p:nvPr/>
          </p:nvSpPr>
          <p:spPr>
            <a:xfrm>
              <a:off x="1261867" y="3131867"/>
              <a:ext cx="5804100" cy="1244700"/>
            </a:xfrm>
            <a:prstGeom prst="rect">
              <a:avLst/>
            </a:prstGeom>
            <a:no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 sz="1500" b="1" i="0" u="none" strike="noStrike" cap="none">
                  <a:solidFill>
                    <a:schemeClr val="lt1"/>
                  </a:solidFill>
                  <a:latin typeface="Arial"/>
                  <a:ea typeface="Arial"/>
                  <a:cs typeface="Arial"/>
                  <a:sym typeface="Arial"/>
                </a:rPr>
                <a:t>CDE Policy: AEC Policy Guidance </a:t>
              </a:r>
              <a:endParaRPr sz="700">
                <a:solidFill>
                  <a:schemeClr val="lt1"/>
                </a:solidFill>
              </a:endParaRPr>
            </a:p>
            <a:p>
              <a:pPr marL="0" marR="0" lvl="0" indent="0" algn="l" rtl="0">
                <a:lnSpc>
                  <a:spcPct val="100000"/>
                </a:lnSpc>
                <a:spcBef>
                  <a:spcPts val="0"/>
                </a:spcBef>
                <a:spcAft>
                  <a:spcPts val="0"/>
                </a:spcAft>
                <a:buClr>
                  <a:srgbClr val="000000"/>
                </a:buClr>
                <a:buSzPts val="2200"/>
                <a:buFont typeface="Arial"/>
                <a:buNone/>
              </a:pPr>
              <a:r>
                <a:rPr lang="en" sz="1500" b="1" i="0" u="none" strike="noStrike" cap="none">
                  <a:solidFill>
                    <a:schemeClr val="lt1"/>
                  </a:solidFill>
                  <a:latin typeface="Arial"/>
                  <a:ea typeface="Arial"/>
                  <a:cs typeface="Arial"/>
                  <a:sym typeface="Arial"/>
                </a:rPr>
                <a:t>(updated annually)</a:t>
              </a:r>
              <a:endParaRPr sz="700">
                <a:solidFill>
                  <a:schemeClr val="lt1"/>
                </a:solidFill>
              </a:endParaRPr>
            </a:p>
          </p:txBody>
        </p:sp>
        <p:sp>
          <p:nvSpPr>
            <p:cNvPr id="412" name="Google Shape;412;p51"/>
            <p:cNvSpPr/>
            <p:nvPr/>
          </p:nvSpPr>
          <p:spPr>
            <a:xfrm>
              <a:off x="6417274" y="1010885"/>
              <a:ext cx="859200" cy="859200"/>
            </a:xfrm>
            <a:prstGeom prst="downArrow">
              <a:avLst>
                <a:gd name="adj1" fmla="val 55000"/>
                <a:gd name="adj2" fmla="val 45000"/>
              </a:avLst>
            </a:prstGeom>
            <a:solidFill>
              <a:srgbClr val="CCD3EA">
                <a:alpha val="89800"/>
              </a:srgbClr>
            </a:solidFill>
            <a:ln w="25400" cap="flat" cmpd="sng">
              <a:solidFill>
                <a:srgbClr val="CCD3EA">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13" name="Google Shape;413;p51"/>
            <p:cNvSpPr txBox="1"/>
            <p:nvPr/>
          </p:nvSpPr>
          <p:spPr>
            <a:xfrm>
              <a:off x="6610627" y="1010885"/>
              <a:ext cx="472500" cy="6468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100" b="0" i="0" u="none" strike="noStrike" cap="none">
                <a:solidFill>
                  <a:srgbClr val="000000"/>
                </a:solidFill>
                <a:latin typeface="Arial"/>
                <a:ea typeface="Arial"/>
                <a:cs typeface="Arial"/>
                <a:sym typeface="Arial"/>
              </a:endParaRPr>
            </a:p>
          </p:txBody>
        </p:sp>
        <p:sp>
          <p:nvSpPr>
            <p:cNvPr id="414" name="Google Shape;414;p51"/>
            <p:cNvSpPr/>
            <p:nvPr/>
          </p:nvSpPr>
          <p:spPr>
            <a:xfrm>
              <a:off x="7047829" y="2544486"/>
              <a:ext cx="859200" cy="859200"/>
            </a:xfrm>
            <a:prstGeom prst="downArrow">
              <a:avLst>
                <a:gd name="adj1" fmla="val 55000"/>
                <a:gd name="adj2" fmla="val 45000"/>
              </a:avLst>
            </a:prstGeom>
            <a:solidFill>
              <a:srgbClr val="CCD3EA">
                <a:alpha val="89800"/>
              </a:srgbClr>
            </a:solidFill>
            <a:ln w="25400" cap="flat" cmpd="sng">
              <a:solidFill>
                <a:srgbClr val="CCD3EA">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p>
          </p:txBody>
        </p:sp>
        <p:sp>
          <p:nvSpPr>
            <p:cNvPr id="415" name="Google Shape;415;p51"/>
            <p:cNvSpPr txBox="1"/>
            <p:nvPr/>
          </p:nvSpPr>
          <p:spPr>
            <a:xfrm>
              <a:off x="7241182" y="2544486"/>
              <a:ext cx="472500" cy="6468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100" b="0" i="0" u="none" strike="noStrike" cap="none">
                <a:solidFill>
                  <a:srgbClr val="000000"/>
                </a:solidFill>
                <a:latin typeface="Arial"/>
                <a:ea typeface="Arial"/>
                <a:cs typeface="Arial"/>
                <a:sym typeface="Arial"/>
              </a:endParaRPr>
            </a:p>
          </p:txBody>
        </p:sp>
      </p:grpSp>
      <p:sp>
        <p:nvSpPr>
          <p:cNvPr id="416" name="Google Shape;416;p5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AEC Background &amp; Overview:</a:t>
            </a:r>
            <a:br>
              <a:rPr lang="en"/>
            </a:br>
            <a:r>
              <a:rPr lang="en" i="1"/>
              <a:t>AEC Statute</a:t>
            </a:r>
            <a:r>
              <a:rPr lang="en" i="1">
                <a:latin typeface="Arial"/>
                <a:ea typeface="Arial"/>
                <a:cs typeface="Arial"/>
                <a:sym typeface="Arial"/>
              </a:rPr>
              <a:t>, Rules &amp; Policy </a:t>
            </a:r>
            <a:endParaRPr/>
          </a:p>
        </p:txBody>
      </p:sp>
      <p:sp>
        <p:nvSpPr>
          <p:cNvPr id="417" name="Google Shape;417;p5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AEC Background &amp; Overview</a:t>
            </a:r>
            <a:br>
              <a:rPr lang="en"/>
            </a:br>
            <a:r>
              <a:rPr lang="en" i="1"/>
              <a:t>Year at a Glance</a:t>
            </a:r>
            <a:endParaRPr/>
          </a:p>
        </p:txBody>
      </p:sp>
      <p:sp>
        <p:nvSpPr>
          <p:cNvPr id="423" name="Google Shape;423;p5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424" name="Google Shape;424;p52"/>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Midyear optional measure data collection</a:t>
            </a:r>
            <a:endParaRPr/>
          </a:p>
          <a:p>
            <a:pPr marL="0" lvl="0" indent="0" algn="l" rtl="0">
              <a:spcBef>
                <a:spcPts val="1200"/>
              </a:spcBef>
              <a:spcAft>
                <a:spcPts val="0"/>
              </a:spcAft>
              <a:buClr>
                <a:schemeClr val="dk1"/>
              </a:buClr>
              <a:buSzPts val="1100"/>
              <a:buFont typeface="Arial"/>
              <a:buNone/>
            </a:pPr>
            <a:r>
              <a:rPr lang="en"/>
              <a:t>Notification of first time AEC applicants by 1/31</a:t>
            </a:r>
            <a:endParaRPr/>
          </a:p>
          <a:p>
            <a:pPr marL="0" lvl="0" indent="0" algn="l" rtl="0">
              <a:spcBef>
                <a:spcPts val="1200"/>
              </a:spcBef>
              <a:spcAft>
                <a:spcPts val="1200"/>
              </a:spcAft>
              <a:buClr>
                <a:schemeClr val="dk1"/>
              </a:buClr>
              <a:buSzPts val="1100"/>
              <a:buFont typeface="Arial"/>
              <a:buNone/>
            </a:pPr>
            <a:r>
              <a:rPr lang="en"/>
              <a:t>Designation data files developed by CDE</a:t>
            </a:r>
            <a:endParaRPr/>
          </a:p>
        </p:txBody>
      </p:sp>
      <p:sp>
        <p:nvSpPr>
          <p:cNvPr id="425" name="Google Shape;425;p52"/>
          <p:cNvSpPr txBox="1">
            <a:spLocks noGrp="1"/>
          </p:cNvSpPr>
          <p:nvPr>
            <p:ph type="subTitle" idx="2"/>
          </p:nvPr>
        </p:nvSpPr>
        <p:spPr>
          <a:xfrm>
            <a:off x="7005125" y="2029063"/>
            <a:ext cx="1459800" cy="23622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AEC School Performance Framework (SPF) calculation</a:t>
            </a:r>
            <a:endParaRPr/>
          </a:p>
          <a:p>
            <a:pPr marL="0" lvl="0" indent="0" algn="l" rtl="0">
              <a:spcBef>
                <a:spcPts val="1200"/>
              </a:spcBef>
              <a:spcAft>
                <a:spcPts val="1200"/>
              </a:spcAft>
              <a:buNone/>
            </a:pPr>
            <a:r>
              <a:rPr lang="en"/>
              <a:t>Board votes on AEC designations</a:t>
            </a:r>
            <a:endParaRPr/>
          </a:p>
        </p:txBody>
      </p:sp>
      <p:sp>
        <p:nvSpPr>
          <p:cNvPr id="426" name="Google Shape;426;p52"/>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Clr>
                <a:schemeClr val="dk1"/>
              </a:buClr>
              <a:buSzPts val="1100"/>
              <a:buFont typeface="Arial"/>
              <a:buNone/>
            </a:pPr>
            <a:r>
              <a:rPr lang="en"/>
              <a:t>AEC designation recommendations developed for the state board</a:t>
            </a:r>
            <a:endParaRPr/>
          </a:p>
          <a:p>
            <a:pPr marL="0" lvl="0" indent="0" algn="l" rtl="0">
              <a:spcBef>
                <a:spcPts val="1200"/>
              </a:spcBef>
              <a:spcAft>
                <a:spcPts val="0"/>
              </a:spcAft>
              <a:buClr>
                <a:schemeClr val="dk1"/>
              </a:buClr>
              <a:buSzPts val="1100"/>
              <a:buFont typeface="Arial"/>
              <a:buNone/>
            </a:pPr>
            <a:r>
              <a:rPr lang="en"/>
              <a:t>End of Year (EOY) optional measure data collection</a:t>
            </a:r>
            <a:endParaRPr/>
          </a:p>
          <a:p>
            <a:pPr marL="0" lvl="0" indent="0" algn="l" rtl="0">
              <a:spcBef>
                <a:spcPts val="1200"/>
              </a:spcBef>
              <a:spcAft>
                <a:spcPts val="0"/>
              </a:spcAft>
              <a:buClr>
                <a:schemeClr val="dk1"/>
              </a:buClr>
              <a:buSzPts val="1100"/>
              <a:buFont typeface="Arial"/>
              <a:buNone/>
            </a:pPr>
            <a:r>
              <a:rPr lang="en"/>
              <a:t>Optional measure data collection opens</a:t>
            </a:r>
            <a:endParaRPr/>
          </a:p>
          <a:p>
            <a:pPr marL="0" lvl="0" indent="0" algn="l" rtl="0">
              <a:spcBef>
                <a:spcPts val="1200"/>
              </a:spcBef>
              <a:spcAft>
                <a:spcPts val="1200"/>
              </a:spcAft>
              <a:buNone/>
            </a:pPr>
            <a:endParaRPr/>
          </a:p>
        </p:txBody>
      </p:sp>
      <p:sp>
        <p:nvSpPr>
          <p:cNvPr id="427" name="Google Shape;427;p52"/>
          <p:cNvSpPr txBox="1">
            <a:spLocks noGrp="1"/>
          </p:cNvSpPr>
          <p:nvPr>
            <p:ph type="subTitle" idx="4"/>
          </p:nvPr>
        </p:nvSpPr>
        <p:spPr>
          <a:xfrm>
            <a:off x="3743475" y="2029188"/>
            <a:ext cx="1459800" cy="2362200"/>
          </a:xfrm>
          <a:prstGeom prst="rect">
            <a:avLst/>
          </a:prstGeom>
        </p:spPr>
        <p:txBody>
          <a:bodyPr spcFirstLastPara="1" wrap="square" lIns="0" tIns="0" rIns="0" bIns="0" anchor="t" anchorCtr="0">
            <a:normAutofit/>
          </a:bodyPr>
          <a:lstStyle/>
          <a:p>
            <a:pPr marL="0" lvl="0" indent="0" algn="l" rtl="0">
              <a:spcBef>
                <a:spcPts val="0"/>
              </a:spcBef>
              <a:spcAft>
                <a:spcPts val="1200"/>
              </a:spcAft>
              <a:buClr>
                <a:schemeClr val="dk1"/>
              </a:buClr>
              <a:buSzPts val="1100"/>
              <a:buFont typeface="Arial"/>
              <a:buNone/>
            </a:pPr>
            <a:r>
              <a:rPr lang="en"/>
              <a:t>AEC Designation Collections opens</a:t>
            </a:r>
            <a:endParaRPr/>
          </a:p>
        </p:txBody>
      </p:sp>
      <p:sp>
        <p:nvSpPr>
          <p:cNvPr id="428" name="Google Shape;428;p52"/>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solidFill>
                  <a:schemeClr val="lt1"/>
                </a:solidFill>
              </a:rPr>
              <a:t>Sept-Dec</a:t>
            </a:r>
            <a:endParaRPr b="1">
              <a:solidFill>
                <a:schemeClr val="lt1"/>
              </a:solidFill>
            </a:endParaRPr>
          </a:p>
          <a:p>
            <a:pPr marL="0" lvl="0" indent="0" algn="l" rtl="0">
              <a:spcBef>
                <a:spcPts val="0"/>
              </a:spcBef>
              <a:spcAft>
                <a:spcPts val="0"/>
              </a:spcAft>
              <a:buNone/>
            </a:pPr>
            <a:endParaRPr/>
          </a:p>
        </p:txBody>
      </p:sp>
      <p:sp>
        <p:nvSpPr>
          <p:cNvPr id="429" name="Google Shape;429;p52"/>
          <p:cNvSpPr txBox="1">
            <a:spLocks noGrp="1"/>
          </p:cNvSpPr>
          <p:nvPr>
            <p:ph type="title" idx="6"/>
          </p:nvPr>
        </p:nvSpPr>
        <p:spPr>
          <a:xfrm>
            <a:off x="2214600" y="1339775"/>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Jan-Feb</a:t>
            </a:r>
            <a:endParaRPr b="1"/>
          </a:p>
          <a:p>
            <a:pPr marL="0" lvl="0" indent="0" algn="l" rtl="0">
              <a:spcBef>
                <a:spcPts val="0"/>
              </a:spcBef>
              <a:spcAft>
                <a:spcPts val="0"/>
              </a:spcAft>
              <a:buNone/>
            </a:pPr>
            <a:endParaRPr b="1"/>
          </a:p>
        </p:txBody>
      </p:sp>
      <p:sp>
        <p:nvSpPr>
          <p:cNvPr id="430" name="Google Shape;430;p52"/>
          <p:cNvSpPr txBox="1">
            <a:spLocks noGrp="1"/>
          </p:cNvSpPr>
          <p:nvPr>
            <p:ph type="title" idx="7"/>
          </p:nvPr>
        </p:nvSpPr>
        <p:spPr>
          <a:xfrm>
            <a:off x="7332150" y="1339775"/>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t>July-August</a:t>
            </a:r>
            <a:endParaRPr b="1"/>
          </a:p>
        </p:txBody>
      </p:sp>
      <p:sp>
        <p:nvSpPr>
          <p:cNvPr id="431" name="Google Shape;431;p52"/>
          <p:cNvSpPr txBox="1">
            <a:spLocks noGrp="1"/>
          </p:cNvSpPr>
          <p:nvPr>
            <p:ph type="title" idx="8"/>
          </p:nvPr>
        </p:nvSpPr>
        <p:spPr>
          <a:xfrm>
            <a:off x="5545325" y="1339775"/>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May-June</a:t>
            </a:r>
            <a:endParaRPr b="1"/>
          </a:p>
          <a:p>
            <a:pPr marL="0" lvl="0" indent="0" algn="l" rtl="0">
              <a:spcBef>
                <a:spcPts val="0"/>
              </a:spcBef>
              <a:spcAft>
                <a:spcPts val="0"/>
              </a:spcAft>
              <a:buNone/>
            </a:pPr>
            <a:endParaRPr b="1"/>
          </a:p>
        </p:txBody>
      </p:sp>
      <p:sp>
        <p:nvSpPr>
          <p:cNvPr id="432" name="Google Shape;432;p52"/>
          <p:cNvSpPr txBox="1">
            <a:spLocks noGrp="1"/>
          </p:cNvSpPr>
          <p:nvPr>
            <p:ph type="title" idx="9"/>
          </p:nvPr>
        </p:nvSpPr>
        <p:spPr>
          <a:xfrm>
            <a:off x="3879950" y="1340000"/>
            <a:ext cx="1459800" cy="369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March-April</a:t>
            </a:r>
            <a:endParaRPr b="1"/>
          </a:p>
          <a:p>
            <a:pPr marL="0" lvl="0" indent="0" algn="l" rtl="0">
              <a:spcBef>
                <a:spcPts val="0"/>
              </a:spcBef>
              <a:spcAft>
                <a:spcPts val="0"/>
              </a:spcAft>
              <a:buNone/>
            </a:pPr>
            <a:endParaRPr b="1"/>
          </a:p>
        </p:txBody>
      </p:sp>
      <p:sp>
        <p:nvSpPr>
          <p:cNvPr id="433" name="Google Shape;433;p52"/>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Beginning of Year (BOY) optional measure data collection</a:t>
            </a:r>
            <a:endParaRPr/>
          </a:p>
          <a:p>
            <a:pPr marL="0" lvl="0" indent="0" algn="l" rtl="0">
              <a:spcBef>
                <a:spcPts val="1200"/>
              </a:spcBef>
              <a:spcAft>
                <a:spcPts val="1200"/>
              </a:spcAft>
              <a:buClr>
                <a:schemeClr val="dk1"/>
              </a:buClr>
              <a:buSzPts val="1100"/>
              <a:buFont typeface="Arial"/>
              <a:buNone/>
            </a:pPr>
            <a:r>
              <a:rPr lang="en"/>
              <a:t>October Count - base of designation</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2242</Words>
  <Application>Microsoft Office PowerPoint</Application>
  <PresentationFormat>On-screen Show (16:9)</PresentationFormat>
  <Paragraphs>276</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Pacifico</vt:lpstr>
      <vt:lpstr>Arial</vt:lpstr>
      <vt:lpstr>Trebuchet MS</vt:lpstr>
      <vt:lpstr>Rockwell</vt:lpstr>
      <vt:lpstr>Verdana</vt:lpstr>
      <vt:lpstr>Roboto</vt:lpstr>
      <vt:lpstr>Calibri</vt:lpstr>
      <vt:lpstr>CDE </vt:lpstr>
      <vt:lpstr>Alternative Education Campus (AEC) Accountability/UIP Overview</vt:lpstr>
      <vt:lpstr>Agenda</vt:lpstr>
      <vt:lpstr>Reflection Activity</vt:lpstr>
      <vt:lpstr>AEC Overview</vt:lpstr>
      <vt:lpstr>AEC Background &amp; Overview: Alternative Education Campuses in Colorado</vt:lpstr>
      <vt:lpstr>AEC Background &amp; Overview: Alternative Education Campuses in Colorado </vt:lpstr>
      <vt:lpstr>Enrollment Trends at Colorado AECs</vt:lpstr>
      <vt:lpstr>AEC Background &amp; Overview: AEC Statute, Rules &amp; Policy </vt:lpstr>
      <vt:lpstr>AEC Background &amp; Overview Year at a Glance</vt:lpstr>
      <vt:lpstr>The AEC SPF is the same as the traditional SPF:</vt:lpstr>
      <vt:lpstr>AEC Background &amp; Overview:  Elements of an Optional Measure</vt:lpstr>
      <vt:lpstr>Optional Local Data Measure Impact</vt:lpstr>
      <vt:lpstr>AEC Background &amp; Overview: Creating Mission-Aligned Optional Measures</vt:lpstr>
      <vt:lpstr>AEC Background &amp; Overview: Creating Mission-Aligned Optional Measures</vt:lpstr>
      <vt:lpstr>2022 State Accountability for AECs</vt:lpstr>
      <vt:lpstr>SB 22-137 - Transition Back to Standard K-12 Accountability</vt:lpstr>
      <vt:lpstr>SB 22-137 - Transition Back to Standard K-12 Accountability</vt:lpstr>
      <vt:lpstr>Alternative Education Campus School Performance Framework: Changes to 2022 AEC SPFs</vt:lpstr>
      <vt:lpstr>Alternative Education Campus School Performance Framework: Changes to 2022 AEC SPFs</vt:lpstr>
      <vt:lpstr>Alternative Education Campus School Performance Framework: Changes to 2022 AEC SPFs</vt:lpstr>
      <vt:lpstr>Alternative Education Campus School Performance Framework: Changes to 2022 AEC SPFs</vt:lpstr>
      <vt:lpstr>Preliminary 2022 AEC School Performance Framework Results</vt:lpstr>
      <vt:lpstr>Planning for 2023 and Beyond</vt:lpstr>
      <vt:lpstr>ESSA Identification</vt:lpstr>
      <vt:lpstr>CDE Supports for AECs - EASI</vt:lpstr>
      <vt:lpstr>Unified Improvement Planning</vt:lpstr>
      <vt:lpstr>The UIP “Flowmap”</vt:lpstr>
      <vt:lpstr>Making the UIP an authentic, living document</vt:lpstr>
      <vt:lpstr>Data for Improvement Planning</vt:lpstr>
      <vt:lpstr>Strategy Guides and Implementation Guide</vt:lpstr>
      <vt:lpstr>UIP Quality Criteria</vt:lpstr>
      <vt:lpstr>2022 Performance Framework Delay Adjusted Timelines</vt:lpstr>
      <vt:lpstr>UIP Timeline Flexibilities At District Discretion</vt:lpstr>
      <vt:lpstr>Resources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Education Campus (AEC) Accountability/UIP Overview</dc:title>
  <cp:lastModifiedBy>Thompson, April</cp:lastModifiedBy>
  <cp:revision>1</cp:revision>
  <dcterms:modified xsi:type="dcterms:W3CDTF">2022-09-29T21:35:10Z</dcterms:modified>
</cp:coreProperties>
</file>