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6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pMRjRukExtz9n+0pSAkc3cm/B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E37EE5-184A-4335-A78A-29425AD38F31}">
  <a:tblStyle styleId="{98E37EE5-184A-4335-A78A-29425AD38F3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EB6ED01-2E41-4BF0-9CA5-82DF3E1488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2A04AD-2BD3-4E0E-93BC-ACB2CC84FD4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840C065-0D90-41A5-8BA2-AD7C9C566602}"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393B36F8-F53F-4929-844C-A34503CAC238}"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9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customschemas.google.com/relationships/presentationmetadata" Target="metadata"/><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High Schools &amp; Districts</c:v>
                </c:pt>
              </c:strCache>
            </c:strRef>
          </c:tx>
          <c:dPt>
            <c:idx val="0"/>
            <c:bubble3D val="0"/>
            <c:spPr>
              <a:solidFill>
                <a:srgbClr val="077682"/>
              </a:solidFill>
              <a:ln w="19050">
                <a:solidFill>
                  <a:schemeClr val="lt1"/>
                </a:solidFill>
              </a:ln>
              <a:effectLst/>
            </c:spPr>
            <c:extLst>
              <c:ext xmlns:c16="http://schemas.microsoft.com/office/drawing/2014/chart" uri="{C3380CC4-5D6E-409C-BE32-E72D297353CC}">
                <c16:uniqueId val="{00000002-C2DB-4823-88CC-1F6C87054B03}"/>
              </c:ext>
            </c:extLst>
          </c:dPt>
          <c:dPt>
            <c:idx val="1"/>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C2DB-4823-88CC-1F6C87054B03}"/>
              </c:ext>
            </c:extLst>
          </c:dPt>
          <c:dPt>
            <c:idx val="2"/>
            <c:bubble3D val="0"/>
            <c:spPr>
              <a:solidFill>
                <a:srgbClr val="CCC9E4"/>
              </a:solidFill>
              <a:ln w="19050">
                <a:solidFill>
                  <a:schemeClr val="lt1"/>
                </a:solidFill>
              </a:ln>
              <a:effectLst/>
            </c:spPr>
            <c:extLst>
              <c:ext xmlns:c16="http://schemas.microsoft.com/office/drawing/2014/chart" uri="{C3380CC4-5D6E-409C-BE32-E72D297353CC}">
                <c16:uniqueId val="{00000003-C2DB-4823-88CC-1F6C87054B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F5-4D91-B4FE-6838AB118518}"/>
              </c:ext>
            </c:extLst>
          </c:dPt>
          <c:dLbls>
            <c:dLbl>
              <c:idx val="0"/>
              <c:layout>
                <c:manualLayout>
                  <c:x val="-0.21076520657603354"/>
                  <c:y val="0.132122361800641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DB-4823-88CC-1F6C87054B03}"/>
                </c:ext>
              </c:extLst>
            </c:dLbl>
            <c:dLbl>
              <c:idx val="1"/>
              <c:layout>
                <c:manualLayout>
                  <c:x val="9.9299885654677116E-4"/>
                  <c:y val="-0.225454293509683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B-4823-88CC-1F6C87054B03}"/>
                </c:ext>
              </c:extLst>
            </c:dLbl>
            <c:dLbl>
              <c:idx val="2"/>
              <c:layout>
                <c:manualLayout>
                  <c:x val="0.22118820577273801"/>
                  <c:y val="0.12695944686808644"/>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B-4823-88CC-1F6C87054B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Academic Achievement</c:v>
                </c:pt>
                <c:pt idx="1">
                  <c:v>Academic Growth</c:v>
                </c:pt>
                <c:pt idx="2">
                  <c:v>Postsecondary &amp; Workforce Readiness</c:v>
                </c:pt>
              </c:strCache>
            </c:strRef>
          </c:cat>
          <c:val>
            <c:numRef>
              <c:f>Sheet1!$B$2:$B$5</c:f>
              <c:numCache>
                <c:formatCode>0%</c:formatCode>
                <c:ptCount val="4"/>
                <c:pt idx="0">
                  <c:v>0.3</c:v>
                </c:pt>
                <c:pt idx="1">
                  <c:v>0.4</c:v>
                </c:pt>
                <c:pt idx="2">
                  <c:v>0.3</c:v>
                </c:pt>
              </c:numCache>
            </c:numRef>
          </c:val>
          <c:extLst>
            <c:ext xmlns:c16="http://schemas.microsoft.com/office/drawing/2014/chart" uri="{C3380CC4-5D6E-409C-BE32-E72D297353CC}">
              <c16:uniqueId val="{00000000-C2DB-4823-88CC-1F6C87054B0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Elementary &amp; Middle Schools</c:v>
                </c:pt>
              </c:strCache>
            </c:strRef>
          </c:tx>
          <c:spPr>
            <a:solidFill>
              <a:schemeClr val="accent5">
                <a:lumMod val="50000"/>
              </a:schemeClr>
            </a:solidFill>
          </c:spPr>
          <c:dPt>
            <c:idx val="0"/>
            <c:bubble3D val="0"/>
            <c:spPr>
              <a:solidFill>
                <a:srgbClr val="077682"/>
              </a:solidFill>
              <a:ln w="19050">
                <a:solidFill>
                  <a:schemeClr val="lt1"/>
                </a:solidFill>
              </a:ln>
              <a:effectLst/>
            </c:spPr>
            <c:extLst>
              <c:ext xmlns:c16="http://schemas.microsoft.com/office/drawing/2014/chart" uri="{C3380CC4-5D6E-409C-BE32-E72D297353CC}">
                <c16:uniqueId val="{00000001-4AD6-4021-A643-02E5366BF461}"/>
              </c:ext>
            </c:extLst>
          </c:dPt>
          <c:dPt>
            <c:idx val="1"/>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4AD6-4021-A643-02E5366BF461}"/>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5-4AD6-4021-A643-02E5366BF461}"/>
              </c:ext>
            </c:extLst>
          </c:dPt>
          <c:dPt>
            <c:idx val="3"/>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7-4AD6-4021-A643-02E5366BF461}"/>
              </c:ext>
            </c:extLst>
          </c:dPt>
          <c:dLbls>
            <c:dLbl>
              <c:idx val="0"/>
              <c:layout>
                <c:manualLayout>
                  <c:x val="-0.23845753305417142"/>
                  <c:y val="5.32332127617891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6-4021-A643-02E5366BF461}"/>
                </c:ext>
              </c:extLst>
            </c:dLbl>
            <c:dLbl>
              <c:idx val="1"/>
              <c:layout>
                <c:manualLayout>
                  <c:x val="0.26130086775104294"/>
                  <c:y val="-4.3402411112332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6-4021-A643-02E5366BF4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Academic Achievement</c:v>
                </c:pt>
                <c:pt idx="1">
                  <c:v>Academic Growth</c:v>
                </c:pt>
              </c:strCache>
            </c:strRef>
          </c:cat>
          <c:val>
            <c:numRef>
              <c:f>Sheet1!$B$2:$B$5</c:f>
              <c:numCache>
                <c:formatCode>0%</c:formatCode>
                <c:ptCount val="4"/>
                <c:pt idx="0">
                  <c:v>0.4</c:v>
                </c:pt>
                <c:pt idx="1">
                  <c:v>0.6</c:v>
                </c:pt>
              </c:numCache>
            </c:numRef>
          </c:val>
          <c:extLst>
            <c:ext xmlns:c16="http://schemas.microsoft.com/office/drawing/2014/chart" uri="{C3380CC4-5D6E-409C-BE32-E72D297353CC}">
              <c16:uniqueId val="{00000008-4AD6-4021-A643-02E5366BF46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notes"/>
          <p:cNvSpPr txBox="1">
            <a:spLocks noGrp="1"/>
          </p:cNvSpPr>
          <p:nvPr>
            <p:ph type="body" idx="1"/>
          </p:nvPr>
        </p:nvSpPr>
        <p:spPr>
          <a:xfrm>
            <a:off x="685802" y="4343400"/>
            <a:ext cx="5486400" cy="411480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100"/>
              <a:buNone/>
            </a:pPr>
            <a:r>
              <a:rPr lang="en-US" sz="1400"/>
              <a:t>Kady</a:t>
            </a:r>
            <a:endParaRPr sz="1400"/>
          </a:p>
        </p:txBody>
      </p:sp>
      <p:sp>
        <p:nvSpPr>
          <p:cNvPr id="203" name="Google Shape;203;p1:notes"/>
          <p:cNvSpPr txBox="1">
            <a:spLocks noGrp="1"/>
          </p:cNvSpPr>
          <p:nvPr>
            <p:ph type="hdr" idx="3"/>
          </p:nvPr>
        </p:nvSpPr>
        <p:spPr>
          <a:xfrm>
            <a:off x="0" y="0"/>
            <a:ext cx="2971800" cy="4572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notes"/>
          <p:cNvSpPr txBox="1">
            <a:spLocks noGrp="1"/>
          </p:cNvSpPr>
          <p:nvPr>
            <p:ph type="dt" idx="10"/>
          </p:nvPr>
        </p:nvSpPr>
        <p:spPr>
          <a:xfrm>
            <a:off x="3884621" y="0"/>
            <a:ext cx="2971800" cy="457200"/>
          </a:xfrm>
          <a:prstGeom prst="rect">
            <a:avLst/>
          </a:prstGeom>
          <a:noFill/>
          <a:ln>
            <a:noFill/>
          </a:ln>
        </p:spPr>
        <p:txBody>
          <a:bodyPr spcFirstLastPara="1" wrap="square" lIns="91700" tIns="45850" rIns="91700" bIns="458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10/27/2021</a:t>
            </a:r>
            <a:endParaRPr sz="1400" b="0" i="0" u="none" strike="noStrike" cap="none">
              <a:solidFill>
                <a:srgbClr val="000000"/>
              </a:solidFill>
              <a:latin typeface="Arial"/>
              <a:ea typeface="Arial"/>
              <a:cs typeface="Arial"/>
              <a:sym typeface="Arial"/>
            </a:endParaRPr>
          </a:p>
        </p:txBody>
      </p:sp>
      <p:sp>
        <p:nvSpPr>
          <p:cNvPr id="205" name="Google Shape;205;p1:notes"/>
          <p:cNvSpPr txBox="1">
            <a:spLocks noGrp="1"/>
          </p:cNvSpPr>
          <p:nvPr>
            <p:ph type="ftr" idx="11"/>
          </p:nvPr>
        </p:nvSpPr>
        <p:spPr>
          <a:xfrm>
            <a:off x="0" y="8685214"/>
            <a:ext cx="2971800" cy="457200"/>
          </a:xfrm>
          <a:prstGeom prst="rect">
            <a:avLst/>
          </a:prstGeom>
          <a:noFill/>
          <a:ln>
            <a:noFill/>
          </a:ln>
        </p:spPr>
        <p:txBody>
          <a:bodyPr spcFirstLastPara="1" wrap="square" lIns="91700" tIns="45850" rIns="91700" bIns="4585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notes"/>
          <p:cNvSpPr txBox="1">
            <a:spLocks noGrp="1"/>
          </p:cNvSpPr>
          <p:nvPr>
            <p:ph type="sldNum" idx="12"/>
          </p:nvPr>
        </p:nvSpPr>
        <p:spPr>
          <a:xfrm>
            <a:off x="3884621" y="8685214"/>
            <a:ext cx="2971800" cy="4572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8d0e70539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8d0e70539e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Incorporate interim not final here and in the leg charge section</a:t>
            </a:r>
            <a:endParaRPr/>
          </a:p>
          <a:p>
            <a:pPr marL="0" lvl="0" indent="0" algn="l" rtl="0">
              <a:lnSpc>
                <a:spcPct val="100000"/>
              </a:lnSpc>
              <a:spcBef>
                <a:spcPts val="0"/>
              </a:spcBef>
              <a:spcAft>
                <a:spcPts val="0"/>
              </a:spcAft>
              <a:buSzPts val="1100"/>
              <a:buNone/>
            </a:pPr>
            <a:r>
              <a:rPr lang="en-US"/>
              <a:t>Add box from slide 24</a:t>
            </a:r>
            <a:endParaRPr/>
          </a:p>
        </p:txBody>
      </p:sp>
      <p:sp>
        <p:nvSpPr>
          <p:cNvPr id="384" name="Google Shape;3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p>
        </p:txBody>
      </p:sp>
      <p:sp>
        <p:nvSpPr>
          <p:cNvPr id="394" name="Google Shape;3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8d4623ace3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8d4623ace3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31: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lnSpc>
                <a:spcPct val="100000"/>
              </a:lnSpc>
              <a:spcBef>
                <a:spcPts val="0"/>
              </a:spcBef>
              <a:spcAft>
                <a:spcPts val="0"/>
              </a:spcAft>
              <a:buSzPts val="1100"/>
              <a:buNone/>
            </a:pPr>
            <a:endParaRPr/>
          </a:p>
        </p:txBody>
      </p:sp>
      <p:sp>
        <p:nvSpPr>
          <p:cNvPr id="469" name="Google Shape;469;p31: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p32:notes"/>
          <p:cNvSpPr>
            <a:spLocks noGrp="1" noRot="1" noChangeAspect="1"/>
          </p:cNvSpPr>
          <p:nvPr>
            <p:ph type="sldImg" idx="2"/>
          </p:nvPr>
        </p:nvSpPr>
        <p:spPr>
          <a:xfrm>
            <a:off x="398463" y="681038"/>
            <a:ext cx="6061075" cy="34099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So jumping in, why is student growth data important?  </a:t>
            </a:r>
            <a:endParaRPr/>
          </a:p>
        </p:txBody>
      </p:sp>
      <p:sp>
        <p:nvSpPr>
          <p:cNvPr id="525" name="Google Shape;525;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Growth scores, as they’re utilized in Colorado result from the Application of the Colorado growth model.  The development of the model started in 2006 and it was first used to measure growth in 2009 Today it is being utilized in some fashion by nearly half of the states in the U.S.   Some of the states include south Dakota, Wyoming, Nevada, Arizona, Georgia, Wisconsin, Oregon, Washington, etc.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The growth model, measures growth for every student regardless of where they start, comparing individual students to other who have the same score history.  It includes metrics for students, groups of students, schools and districts.</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b="1"/>
          </a:p>
        </p:txBody>
      </p:sp>
      <p:sp>
        <p:nvSpPr>
          <p:cNvPr id="533" name="Google Shape;533;p3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52" name="Google Shape;552;p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In Colorado, student growth percentiles are calculated for every student that has two consecutive years of valid scores on the state summative assessment (CMAS PARCC) or the ELL (WIDA-ACCESS)  and now for PSAT9 to SAT11 assessment. The percentiles are calculated for Math and English Language Arts for CMAS PARCC, For ACCESS an overall growth percentile is calculated, and for SAT growth is calculated for EBRW and Math.  The calculation methodology is rather complex.  </a:t>
            </a:r>
            <a:endParaRPr/>
          </a:p>
        </p:txBody>
      </p:sp>
      <p:sp>
        <p:nvSpPr>
          <p:cNvPr id="561" name="Google Shape;561;p41:notes"/>
          <p:cNvSpPr txBox="1">
            <a:spLocks noGrp="1"/>
          </p:cNvSpPr>
          <p:nvPr>
            <p:ph type="hdr" idx="3"/>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Colorado Association of School Executives Conference</a:t>
            </a:r>
            <a:endParaRPr/>
          </a:p>
        </p:txBody>
      </p:sp>
      <p:sp>
        <p:nvSpPr>
          <p:cNvPr id="562" name="Google Shape;562;p41:notes"/>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10/15/2023</a:t>
            </a:r>
            <a:endParaRPr sz="1400" b="0" i="0" u="none" strike="noStrike" cap="none">
              <a:solidFill>
                <a:srgbClr val="000000"/>
              </a:solidFill>
              <a:latin typeface="Arial"/>
              <a:ea typeface="Arial"/>
              <a:cs typeface="Arial"/>
              <a:sym typeface="Arial"/>
            </a:endParaRPr>
          </a:p>
        </p:txBody>
      </p:sp>
      <p:sp>
        <p:nvSpPr>
          <p:cNvPr id="563" name="Google Shape;563;p41: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Presented by Dan Jorgensen</a:t>
            </a:r>
            <a:endParaRPr/>
          </a:p>
        </p:txBody>
      </p:sp>
      <p:sp>
        <p:nvSpPr>
          <p:cNvPr id="564" name="Google Shape;564;p4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0" name="Google Shape;58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In addition to the Student growth percentile we can calculate median growth percentiles to represent different groups of students.  The MGP helps us understand how a group of students are doing overall much like a average, however, the median is used as it better represents a group of students and is less impacted by extreme scores. If we are interested in disaggregated group growth, for example all ELL students), it would be calculated the same way as school growth except that only students in the disaggregated group are considered (e.g. English language learners). The metric that is provided is the “median” of the student growth percentiles for that group. So, for example, we would see the median student growth percentile for English Learners, or students on an IEP.</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
        <p:nvSpPr>
          <p:cNvPr id="581" name="Google Shape;581;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39</a:t>
            </a:fld>
            <a:endParaRPr sz="1400" b="0" i="0" u="none" strike="noStrike" cap="none">
              <a:solidFill>
                <a:schemeClr val="dk1"/>
              </a:solidFill>
              <a:latin typeface="Arial"/>
              <a:ea typeface="Arial"/>
              <a:cs typeface="Arial"/>
              <a:sym typeface="Arial"/>
            </a:endParaRPr>
          </a:p>
        </p:txBody>
      </p:sp>
      <p:sp>
        <p:nvSpPr>
          <p:cNvPr id="582" name="Google Shape;582;p43: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Presented by Dan Jorgensen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89" name="Google Shape;589;p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8d0d1e5de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8d0d1e5de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0" name="Google Shape;63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1" name="Google Shape;66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Hand over to lisa</a:t>
            </a:r>
            <a:endParaRPr/>
          </a:p>
        </p:txBody>
      </p:sp>
      <p:sp>
        <p:nvSpPr>
          <p:cNvPr id="671" name="Google Shape;671;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8d0d1e5de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28d0d1e5de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8d0d1e5de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g28d0d1e5de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8d0d1e5de6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8d0d1e5de6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p:cSld name="Title slide-blue">
    <p:spTree>
      <p:nvGrpSpPr>
        <p:cNvPr id="1" name="Shape 14"/>
        <p:cNvGrpSpPr/>
        <p:nvPr/>
      </p:nvGrpSpPr>
      <p:grpSpPr>
        <a:xfrm>
          <a:off x="0" y="0"/>
          <a:ext cx="0" cy="0"/>
          <a:chOff x="0" y="0"/>
          <a:chExt cx="0" cy="0"/>
        </a:xfrm>
      </p:grpSpPr>
      <p:sp>
        <p:nvSpPr>
          <p:cNvPr id="15" name="Google Shape;15;p63"/>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3F3F3F"/>
              </a:buClr>
              <a:buSzPts val="5200"/>
              <a:buFont typeface="Calibri"/>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63"/>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7" name="Google Shape;17;p63"/>
          <p:cNvSpPr txBox="1">
            <a:spLocks noGrp="1"/>
          </p:cNvSpPr>
          <p:nvPr>
            <p:ph type="sldNum" idx="12"/>
          </p:nvPr>
        </p:nvSpPr>
        <p:spPr>
          <a:xfrm>
            <a:off x="8472459"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63"/>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300"/>
              <a:buFont typeface="Rockwell"/>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9pPr>
          </a:lstStyle>
          <a:p>
            <a:endParaRPr/>
          </a:p>
        </p:txBody>
      </p:sp>
      <p:sp>
        <p:nvSpPr>
          <p:cNvPr id="19" name="Google Shape;19;p63"/>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0"/>
        <p:cNvGrpSpPr/>
        <p:nvPr/>
      </p:nvGrpSpPr>
      <p:grpSpPr>
        <a:xfrm>
          <a:off x="0" y="0"/>
          <a:ext cx="0" cy="0"/>
          <a:chOff x="0" y="0"/>
          <a:chExt cx="0" cy="0"/>
        </a:xfrm>
      </p:grpSpPr>
      <p:sp>
        <p:nvSpPr>
          <p:cNvPr id="81" name="Google Shape;81;p75"/>
          <p:cNvSpPr/>
          <p:nvPr/>
        </p:nvSpPr>
        <p:spPr>
          <a:xfrm>
            <a:off x="1" y="3714750"/>
            <a:ext cx="9141619" cy="142875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5"/>
          <p:cNvSpPr/>
          <p:nvPr/>
        </p:nvSpPr>
        <p:spPr>
          <a:xfrm>
            <a:off x="13" y="368630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5"/>
          <p:cNvSpPr txBox="1">
            <a:spLocks noGrp="1"/>
          </p:cNvSpPr>
          <p:nvPr>
            <p:ph type="title"/>
          </p:nvPr>
        </p:nvSpPr>
        <p:spPr>
          <a:xfrm>
            <a:off x="822962" y="3806190"/>
            <a:ext cx="7584948" cy="61722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4" name="Google Shape;84;p75"/>
          <p:cNvPicPr preferRelativeResize="0">
            <a:picLocks noGrp="1"/>
          </p:cNvPicPr>
          <p:nvPr>
            <p:ph type="pic" idx="2"/>
          </p:nvPr>
        </p:nvPicPr>
        <p:blipFill/>
        <p:spPr>
          <a:xfrm>
            <a:off x="12" y="4"/>
            <a:ext cx="9143989" cy="3686307"/>
          </a:xfrm>
          <a:prstGeom prst="rect">
            <a:avLst/>
          </a:prstGeom>
          <a:blipFill rotWithShape="1">
            <a:blip r:embed="rId2">
              <a:alphaModFix/>
            </a:blip>
            <a:stretch>
              <a:fillRect/>
            </a:stretch>
          </a:blipFill>
          <a:ln>
            <a:noFill/>
          </a:ln>
        </p:spPr>
      </p:pic>
      <p:sp>
        <p:nvSpPr>
          <p:cNvPr id="85" name="Google Shape;85;p75"/>
          <p:cNvSpPr txBox="1">
            <a:spLocks noGrp="1"/>
          </p:cNvSpPr>
          <p:nvPr>
            <p:ph type="body" idx="1"/>
          </p:nvPr>
        </p:nvSpPr>
        <p:spPr>
          <a:xfrm>
            <a:off x="822962" y="4430267"/>
            <a:ext cx="7584948" cy="44577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125"/>
              <a:buNone/>
              <a:defRPr sz="1125">
                <a:solidFill>
                  <a:srgbClr val="FFFFFF"/>
                </a:solidFill>
              </a:defRPr>
            </a:lvl1pPr>
            <a:lvl2pPr marL="914400" lvl="1" indent="-228600" algn="l">
              <a:lnSpc>
                <a:spcPct val="90000"/>
              </a:lnSpc>
              <a:spcBef>
                <a:spcPts val="451"/>
              </a:spcBef>
              <a:spcAft>
                <a:spcPts val="0"/>
              </a:spcAft>
              <a:buSzPts val="900"/>
              <a:buNone/>
              <a:defRPr sz="900"/>
            </a:lvl2pPr>
            <a:lvl3pPr marL="1371600" lvl="2" indent="-228600" algn="l">
              <a:lnSpc>
                <a:spcPct val="90000"/>
              </a:lnSpc>
              <a:spcBef>
                <a:spcPts val="300"/>
              </a:spcBef>
              <a:spcAft>
                <a:spcPts val="0"/>
              </a:spcAft>
              <a:buSzPts val="751"/>
              <a:buNone/>
              <a:defRPr sz="751"/>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86" name="Google Shape;86;p7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76"/>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76"/>
          <p:cNvSpPr txBox="1">
            <a:spLocks noGrp="1"/>
          </p:cNvSpPr>
          <p:nvPr>
            <p:ph type="body" idx="1"/>
          </p:nvPr>
        </p:nvSpPr>
        <p:spPr>
          <a:xfrm rot="5400000">
            <a:off x="2891493" y="-1073443"/>
            <a:ext cx="3406735" cy="75438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2" name="Google Shape;92;p7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7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77"/>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7"/>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7"/>
          <p:cNvSpPr txBox="1">
            <a:spLocks noGrp="1"/>
          </p:cNvSpPr>
          <p:nvPr>
            <p:ph type="title"/>
          </p:nvPr>
        </p:nvSpPr>
        <p:spPr>
          <a:xfrm rot="5400000">
            <a:off x="5370481" y="1484280"/>
            <a:ext cx="4318066"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77"/>
          <p:cNvSpPr txBox="1">
            <a:spLocks noGrp="1"/>
          </p:cNvSpPr>
          <p:nvPr>
            <p:ph type="body" idx="1"/>
          </p:nvPr>
        </p:nvSpPr>
        <p:spPr>
          <a:xfrm rot="5400000">
            <a:off x="1369981" y="-430242"/>
            <a:ext cx="4318067"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00" name="Google Shape;100;p7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7"/>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7"/>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sp>
        <p:nvSpPr>
          <p:cNvPr id="104" name="Google Shape;104;p78"/>
          <p:cNvSpPr txBox="1">
            <a:spLocks noGrp="1"/>
          </p:cNvSpPr>
          <p:nvPr>
            <p:ph type="title"/>
          </p:nvPr>
        </p:nvSpPr>
        <p:spPr>
          <a:xfrm>
            <a:off x="800100" y="248774"/>
            <a:ext cx="7543800" cy="61049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8"/>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78"/>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8"/>
        <p:cNvGrpSpPr/>
        <p:nvPr/>
      </p:nvGrpSpPr>
      <p:grpSpPr>
        <a:xfrm>
          <a:off x="0" y="0"/>
          <a:ext cx="0" cy="0"/>
          <a:chOff x="0" y="0"/>
          <a:chExt cx="0" cy="0"/>
        </a:xfrm>
      </p:grpSpPr>
      <p:sp>
        <p:nvSpPr>
          <p:cNvPr id="109" name="Google Shape;109;p79"/>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7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113"/>
        <p:cNvGrpSpPr/>
        <p:nvPr/>
      </p:nvGrpSpPr>
      <p:grpSpPr>
        <a:xfrm>
          <a:off x="0" y="0"/>
          <a:ext cx="0" cy="0"/>
          <a:chOff x="0" y="0"/>
          <a:chExt cx="0" cy="0"/>
        </a:xfrm>
      </p:grpSpPr>
      <p:sp>
        <p:nvSpPr>
          <p:cNvPr id="114" name="Google Shape;114;p8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FFFFFF"/>
              </a:buClr>
              <a:buSzPts val="3300"/>
              <a:buFont typeface="Rockwell"/>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9pPr>
          </a:lstStyle>
          <a:p>
            <a:endParaRPr/>
          </a:p>
        </p:txBody>
      </p:sp>
      <p:sp>
        <p:nvSpPr>
          <p:cNvPr id="115" name="Google Shape;115;p80"/>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6"/>
        <p:cNvGrpSpPr/>
        <p:nvPr/>
      </p:nvGrpSpPr>
      <p:grpSpPr>
        <a:xfrm>
          <a:off x="0" y="0"/>
          <a:ext cx="0" cy="0"/>
          <a:chOff x="0" y="0"/>
          <a:chExt cx="0" cy="0"/>
        </a:xfrm>
      </p:grpSpPr>
      <p:sp>
        <p:nvSpPr>
          <p:cNvPr id="117" name="Google Shape;117;p81"/>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8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68"/>
          <p:cNvSpPr/>
          <p:nvPr/>
        </p:nvSpPr>
        <p:spPr>
          <a:xfrm>
            <a:off x="0" y="3506433"/>
            <a:ext cx="9144000" cy="163707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lt1"/>
              </a:solidFill>
              <a:latin typeface="Arial"/>
              <a:ea typeface="Arial"/>
              <a:cs typeface="Arial"/>
              <a:sym typeface="Arial"/>
            </a:endParaRPr>
          </a:p>
        </p:txBody>
      </p:sp>
      <p:sp>
        <p:nvSpPr>
          <p:cNvPr id="127" name="Google Shape;127;p68"/>
          <p:cNvSpPr txBox="1">
            <a:spLocks noGrp="1"/>
          </p:cNvSpPr>
          <p:nvPr>
            <p:ph type="ctrTitle"/>
          </p:nvPr>
        </p:nvSpPr>
        <p:spPr>
          <a:xfrm>
            <a:off x="685800" y="2427180"/>
            <a:ext cx="7772400" cy="91244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2700"/>
              <a:buFont typeface="Arial"/>
              <a:buNone/>
              <a:defRPr sz="27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68"/>
          <p:cNvSpPr txBox="1">
            <a:spLocks noGrp="1"/>
          </p:cNvSpPr>
          <p:nvPr>
            <p:ph type="subTitle" idx="1"/>
          </p:nvPr>
        </p:nvSpPr>
        <p:spPr>
          <a:xfrm>
            <a:off x="685800" y="3805083"/>
            <a:ext cx="7772400" cy="79944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500"/>
              <a:buNone/>
              <a:defRPr sz="15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1"/>
              <a:buNone/>
              <a:defRPr sz="1351"/>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pic>
        <p:nvPicPr>
          <p:cNvPr id="129" name="Google Shape;129;p68"/>
          <p:cNvPicPr preferRelativeResize="0"/>
          <p:nvPr/>
        </p:nvPicPr>
        <p:blipFill rotWithShape="1">
          <a:blip r:embed="rId2">
            <a:alphaModFix/>
          </a:blip>
          <a:srcRect/>
          <a:stretch/>
        </p:blipFill>
        <p:spPr>
          <a:xfrm>
            <a:off x="3375214" y="409817"/>
            <a:ext cx="2257228" cy="1322048"/>
          </a:xfrm>
          <a:prstGeom prst="rect">
            <a:avLst/>
          </a:prstGeom>
          <a:noFill/>
          <a:ln>
            <a:noFill/>
          </a:ln>
        </p:spPr>
      </p:pic>
      <p:cxnSp>
        <p:nvCxnSpPr>
          <p:cNvPr id="130" name="Google Shape;130;p68"/>
          <p:cNvCxnSpPr/>
          <p:nvPr/>
        </p:nvCxnSpPr>
        <p:spPr>
          <a:xfrm>
            <a:off x="685804"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31" name="Google Shape;131;p68"/>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pic>
        <p:nvPicPr>
          <p:cNvPr id="133" name="Google Shape;133;p69"/>
          <p:cNvPicPr preferRelativeResize="0"/>
          <p:nvPr/>
        </p:nvPicPr>
        <p:blipFill rotWithShape="1">
          <a:blip r:embed="rId2">
            <a:alphaModFix/>
          </a:blip>
          <a:srcRect/>
          <a:stretch/>
        </p:blipFill>
        <p:spPr>
          <a:xfrm>
            <a:off x="4" y="0"/>
            <a:ext cx="9143997" cy="914400"/>
          </a:xfrm>
          <a:prstGeom prst="rect">
            <a:avLst/>
          </a:prstGeom>
          <a:noFill/>
          <a:ln>
            <a:noFill/>
          </a:ln>
        </p:spPr>
      </p:pic>
      <p:sp>
        <p:nvSpPr>
          <p:cNvPr id="134" name="Google Shape;134;p69"/>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9"/>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6" name="Google Shape;136;p69"/>
          <p:cNvPicPr preferRelativeResize="0"/>
          <p:nvPr/>
        </p:nvPicPr>
        <p:blipFill rotWithShape="1">
          <a:blip r:embed="rId3">
            <a:alphaModFix/>
          </a:blip>
          <a:srcRect/>
          <a:stretch/>
        </p:blipFill>
        <p:spPr>
          <a:xfrm>
            <a:off x="8095128" y="4629155"/>
            <a:ext cx="820271" cy="364439"/>
          </a:xfrm>
          <a:prstGeom prst="rect">
            <a:avLst/>
          </a:prstGeom>
          <a:noFill/>
          <a:ln>
            <a:noFill/>
          </a:ln>
        </p:spPr>
      </p:pic>
      <p:sp>
        <p:nvSpPr>
          <p:cNvPr id="137" name="Google Shape;137;p6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8"/>
        <p:cNvGrpSpPr/>
        <p:nvPr/>
      </p:nvGrpSpPr>
      <p:grpSpPr>
        <a:xfrm>
          <a:off x="0" y="0"/>
          <a:ext cx="0" cy="0"/>
          <a:chOff x="0" y="0"/>
          <a:chExt cx="0" cy="0"/>
        </a:xfrm>
      </p:grpSpPr>
      <p:pic>
        <p:nvPicPr>
          <p:cNvPr id="139" name="Google Shape;139;p82"/>
          <p:cNvPicPr preferRelativeResize="0"/>
          <p:nvPr/>
        </p:nvPicPr>
        <p:blipFill rotWithShape="1">
          <a:blip r:embed="rId2">
            <a:alphaModFix/>
          </a:blip>
          <a:srcRect/>
          <a:stretch/>
        </p:blipFill>
        <p:spPr>
          <a:xfrm>
            <a:off x="4" y="0"/>
            <a:ext cx="9143997" cy="914400"/>
          </a:xfrm>
          <a:prstGeom prst="rect">
            <a:avLst/>
          </a:prstGeom>
          <a:noFill/>
          <a:ln>
            <a:noFill/>
          </a:ln>
        </p:spPr>
      </p:pic>
      <p:sp>
        <p:nvSpPr>
          <p:cNvPr id="140" name="Google Shape;140;p82"/>
          <p:cNvSpPr txBox="1">
            <a:spLocks noGrp="1"/>
          </p:cNvSpPr>
          <p:nvPr>
            <p:ph type="title"/>
          </p:nvPr>
        </p:nvSpPr>
        <p:spPr>
          <a:xfrm>
            <a:off x="1168815"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82"/>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2" name="Google Shape;142;p82"/>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43" name="Google Shape;143;p8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4" name="Google Shape;144;p82"/>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4"/>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4"/>
          <p:cNvSpPr txBox="1">
            <a:spLocks noGrp="1"/>
          </p:cNvSpPr>
          <p:nvPr>
            <p:ph type="body" idx="1"/>
          </p:nvPr>
        </p:nvSpPr>
        <p:spPr>
          <a:xfrm>
            <a:off x="822960" y="995090"/>
            <a:ext cx="7543800" cy="3406735"/>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3" name="Google Shape;23;p6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5"/>
        <p:cNvGrpSpPr/>
        <p:nvPr/>
      </p:nvGrpSpPr>
      <p:grpSpPr>
        <a:xfrm>
          <a:off x="0" y="0"/>
          <a:ext cx="0" cy="0"/>
          <a:chOff x="0" y="0"/>
          <a:chExt cx="0" cy="0"/>
        </a:xfrm>
      </p:grpSpPr>
      <p:pic>
        <p:nvPicPr>
          <p:cNvPr id="146" name="Google Shape;146;p83"/>
          <p:cNvPicPr preferRelativeResize="0"/>
          <p:nvPr/>
        </p:nvPicPr>
        <p:blipFill rotWithShape="1">
          <a:blip r:embed="rId2">
            <a:alphaModFix/>
          </a:blip>
          <a:srcRect/>
          <a:stretch/>
        </p:blipFill>
        <p:spPr>
          <a:xfrm>
            <a:off x="4" y="5"/>
            <a:ext cx="9143997" cy="914399"/>
          </a:xfrm>
          <a:prstGeom prst="rect">
            <a:avLst/>
          </a:prstGeom>
          <a:noFill/>
          <a:ln>
            <a:noFill/>
          </a:ln>
        </p:spPr>
      </p:pic>
      <p:sp>
        <p:nvSpPr>
          <p:cNvPr id="147" name="Google Shape;147;p83"/>
          <p:cNvSpPr txBox="1">
            <a:spLocks noGrp="1"/>
          </p:cNvSpPr>
          <p:nvPr>
            <p:ph type="title"/>
          </p:nvPr>
        </p:nvSpPr>
        <p:spPr>
          <a:xfrm>
            <a:off x="1168815"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83"/>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83"/>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50" name="Google Shape;150;p8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51" name="Google Shape;151;p83"/>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2"/>
        <p:cNvGrpSpPr/>
        <p:nvPr/>
      </p:nvGrpSpPr>
      <p:grpSpPr>
        <a:xfrm>
          <a:off x="0" y="0"/>
          <a:ext cx="0" cy="0"/>
          <a:chOff x="0" y="0"/>
          <a:chExt cx="0" cy="0"/>
        </a:xfrm>
      </p:grpSpPr>
      <p:pic>
        <p:nvPicPr>
          <p:cNvPr id="153" name="Google Shape;153;p84"/>
          <p:cNvPicPr preferRelativeResize="0"/>
          <p:nvPr/>
        </p:nvPicPr>
        <p:blipFill rotWithShape="1">
          <a:blip r:embed="rId2">
            <a:alphaModFix/>
          </a:blip>
          <a:srcRect/>
          <a:stretch/>
        </p:blipFill>
        <p:spPr>
          <a:xfrm>
            <a:off x="4" y="5"/>
            <a:ext cx="9143997" cy="914399"/>
          </a:xfrm>
          <a:prstGeom prst="rect">
            <a:avLst/>
          </a:prstGeom>
          <a:noFill/>
          <a:ln>
            <a:noFill/>
          </a:ln>
        </p:spPr>
      </p:pic>
      <p:sp>
        <p:nvSpPr>
          <p:cNvPr id="154" name="Google Shape;154;p84"/>
          <p:cNvSpPr txBox="1">
            <a:spLocks noGrp="1"/>
          </p:cNvSpPr>
          <p:nvPr>
            <p:ph type="title"/>
          </p:nvPr>
        </p:nvSpPr>
        <p:spPr>
          <a:xfrm>
            <a:off x="1168815"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84"/>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84"/>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57" name="Google Shape;157;p8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58" name="Google Shape;158;p84"/>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9"/>
        <p:cNvGrpSpPr/>
        <p:nvPr/>
      </p:nvGrpSpPr>
      <p:grpSpPr>
        <a:xfrm>
          <a:off x="0" y="0"/>
          <a:ext cx="0" cy="0"/>
          <a:chOff x="0" y="0"/>
          <a:chExt cx="0" cy="0"/>
        </a:xfrm>
      </p:grpSpPr>
      <p:pic>
        <p:nvPicPr>
          <p:cNvPr id="160" name="Google Shape;160;p85"/>
          <p:cNvPicPr preferRelativeResize="0"/>
          <p:nvPr/>
        </p:nvPicPr>
        <p:blipFill rotWithShape="1">
          <a:blip r:embed="rId2">
            <a:alphaModFix/>
          </a:blip>
          <a:srcRect/>
          <a:stretch/>
        </p:blipFill>
        <p:spPr>
          <a:xfrm>
            <a:off x="4" y="5"/>
            <a:ext cx="9143997" cy="914399"/>
          </a:xfrm>
          <a:prstGeom prst="rect">
            <a:avLst/>
          </a:prstGeom>
          <a:noFill/>
          <a:ln>
            <a:noFill/>
          </a:ln>
        </p:spPr>
      </p:pic>
      <p:sp>
        <p:nvSpPr>
          <p:cNvPr id="161" name="Google Shape;161;p85"/>
          <p:cNvSpPr txBox="1">
            <a:spLocks noGrp="1"/>
          </p:cNvSpPr>
          <p:nvPr>
            <p:ph type="title"/>
          </p:nvPr>
        </p:nvSpPr>
        <p:spPr>
          <a:xfrm>
            <a:off x="1168815"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85"/>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85"/>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64" name="Google Shape;164;p85"/>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65" name="Google Shape;165;p85"/>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6"/>
        <p:cNvGrpSpPr/>
        <p:nvPr/>
      </p:nvGrpSpPr>
      <p:grpSpPr>
        <a:xfrm>
          <a:off x="0" y="0"/>
          <a:ext cx="0" cy="0"/>
          <a:chOff x="0" y="0"/>
          <a:chExt cx="0" cy="0"/>
        </a:xfrm>
      </p:grpSpPr>
      <p:pic>
        <p:nvPicPr>
          <p:cNvPr id="167" name="Google Shape;167;p86"/>
          <p:cNvPicPr preferRelativeResize="0"/>
          <p:nvPr/>
        </p:nvPicPr>
        <p:blipFill rotWithShape="1">
          <a:blip r:embed="rId2">
            <a:alphaModFix/>
          </a:blip>
          <a:srcRect/>
          <a:stretch/>
        </p:blipFill>
        <p:spPr>
          <a:xfrm>
            <a:off x="4" y="5"/>
            <a:ext cx="9143997" cy="914399"/>
          </a:xfrm>
          <a:prstGeom prst="rect">
            <a:avLst/>
          </a:prstGeom>
          <a:noFill/>
          <a:ln>
            <a:noFill/>
          </a:ln>
        </p:spPr>
      </p:pic>
      <p:sp>
        <p:nvSpPr>
          <p:cNvPr id="168" name="Google Shape;168;p86"/>
          <p:cNvSpPr txBox="1">
            <a:spLocks noGrp="1"/>
          </p:cNvSpPr>
          <p:nvPr>
            <p:ph type="title"/>
          </p:nvPr>
        </p:nvSpPr>
        <p:spPr>
          <a:xfrm>
            <a:off x="1168815"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86"/>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86"/>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71" name="Google Shape;171;p86"/>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72" name="Google Shape;172;p86"/>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73"/>
        <p:cNvGrpSpPr/>
        <p:nvPr/>
      </p:nvGrpSpPr>
      <p:grpSpPr>
        <a:xfrm>
          <a:off x="0" y="0"/>
          <a:ext cx="0" cy="0"/>
          <a:chOff x="0" y="0"/>
          <a:chExt cx="0" cy="0"/>
        </a:xfrm>
      </p:grpSpPr>
      <p:pic>
        <p:nvPicPr>
          <p:cNvPr id="174" name="Google Shape;174;p87"/>
          <p:cNvPicPr preferRelativeResize="0"/>
          <p:nvPr/>
        </p:nvPicPr>
        <p:blipFill rotWithShape="1">
          <a:blip r:embed="rId2">
            <a:alphaModFix/>
          </a:blip>
          <a:srcRect/>
          <a:stretch/>
        </p:blipFill>
        <p:spPr>
          <a:xfrm>
            <a:off x="4" y="5"/>
            <a:ext cx="9143997" cy="914399"/>
          </a:xfrm>
          <a:prstGeom prst="rect">
            <a:avLst/>
          </a:prstGeom>
          <a:noFill/>
          <a:ln>
            <a:noFill/>
          </a:ln>
        </p:spPr>
      </p:pic>
      <p:sp>
        <p:nvSpPr>
          <p:cNvPr id="175" name="Google Shape;175;p87"/>
          <p:cNvSpPr txBox="1">
            <a:spLocks noGrp="1"/>
          </p:cNvSpPr>
          <p:nvPr>
            <p:ph type="title"/>
          </p:nvPr>
        </p:nvSpPr>
        <p:spPr>
          <a:xfrm>
            <a:off x="1168815"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87"/>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7" name="Google Shape;177;p87"/>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78" name="Google Shape;178;p87"/>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79" name="Google Shape;179;p87"/>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0"/>
        <p:cNvGrpSpPr/>
        <p:nvPr/>
      </p:nvGrpSpPr>
      <p:grpSpPr>
        <a:xfrm>
          <a:off x="0" y="0"/>
          <a:ext cx="0" cy="0"/>
          <a:chOff x="0" y="0"/>
          <a:chExt cx="0" cy="0"/>
        </a:xfrm>
      </p:grpSpPr>
      <p:sp>
        <p:nvSpPr>
          <p:cNvPr id="181" name="Google Shape;181;p88"/>
          <p:cNvSpPr txBox="1">
            <a:spLocks noGrp="1"/>
          </p:cNvSpPr>
          <p:nvPr>
            <p:ph type="body" idx="1"/>
          </p:nvPr>
        </p:nvSpPr>
        <p:spPr>
          <a:xfrm>
            <a:off x="628651" y="1097285"/>
            <a:ext cx="3886200" cy="34378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88"/>
          <p:cNvSpPr txBox="1">
            <a:spLocks noGrp="1"/>
          </p:cNvSpPr>
          <p:nvPr>
            <p:ph type="body" idx="2"/>
          </p:nvPr>
        </p:nvSpPr>
        <p:spPr>
          <a:xfrm>
            <a:off x="4629151" y="1097285"/>
            <a:ext cx="3886200" cy="34378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4388" algn="l">
              <a:lnSpc>
                <a:spcPct val="90000"/>
              </a:lnSpc>
              <a:spcBef>
                <a:spcPts val="500"/>
              </a:spcBef>
              <a:spcAft>
                <a:spcPts val="0"/>
              </a:spcAft>
              <a:buClr>
                <a:schemeClr val="dk1"/>
              </a:buClr>
              <a:buSzPts val="1351"/>
              <a:buChar char="•"/>
              <a:defRPr sz="1351"/>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3" name="Google Shape;183;p88"/>
          <p:cNvPicPr preferRelativeResize="0"/>
          <p:nvPr/>
        </p:nvPicPr>
        <p:blipFill rotWithShape="1">
          <a:blip r:embed="rId2">
            <a:alphaModFix/>
          </a:blip>
          <a:srcRect/>
          <a:stretch/>
        </p:blipFill>
        <p:spPr>
          <a:xfrm>
            <a:off x="4" y="0"/>
            <a:ext cx="9143997" cy="914400"/>
          </a:xfrm>
          <a:prstGeom prst="rect">
            <a:avLst/>
          </a:prstGeom>
          <a:noFill/>
          <a:ln>
            <a:noFill/>
          </a:ln>
        </p:spPr>
      </p:pic>
      <p:sp>
        <p:nvSpPr>
          <p:cNvPr id="184" name="Google Shape;184;p88"/>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5" name="Google Shape;185;p88"/>
          <p:cNvPicPr preferRelativeResize="0"/>
          <p:nvPr/>
        </p:nvPicPr>
        <p:blipFill rotWithShape="1">
          <a:blip r:embed="rId3">
            <a:alphaModFix/>
          </a:blip>
          <a:srcRect/>
          <a:stretch/>
        </p:blipFill>
        <p:spPr>
          <a:xfrm>
            <a:off x="7772400" y="4629155"/>
            <a:ext cx="1143000" cy="364439"/>
          </a:xfrm>
          <a:prstGeom prst="rect">
            <a:avLst/>
          </a:prstGeom>
          <a:noFill/>
          <a:ln>
            <a:noFill/>
          </a:ln>
        </p:spPr>
      </p:pic>
      <p:sp>
        <p:nvSpPr>
          <p:cNvPr id="186" name="Google Shape;186;p88"/>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7"/>
        <p:cNvGrpSpPr/>
        <p:nvPr/>
      </p:nvGrpSpPr>
      <p:grpSpPr>
        <a:xfrm>
          <a:off x="0" y="0"/>
          <a:ext cx="0" cy="0"/>
          <a:chOff x="0" y="0"/>
          <a:chExt cx="0" cy="0"/>
        </a:xfrm>
      </p:grpSpPr>
      <p:sp>
        <p:nvSpPr>
          <p:cNvPr id="188" name="Google Shape;188;p8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89"/>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0"/>
        <p:cNvGrpSpPr/>
        <p:nvPr/>
      </p:nvGrpSpPr>
      <p:grpSpPr>
        <a:xfrm>
          <a:off x="0" y="0"/>
          <a:ext cx="0" cy="0"/>
          <a:chOff x="0" y="0"/>
          <a:chExt cx="0" cy="0"/>
        </a:xfrm>
      </p:grpSpPr>
      <p:sp>
        <p:nvSpPr>
          <p:cNvPr id="191" name="Google Shape;191;p90"/>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2"/>
        <p:cNvGrpSpPr/>
        <p:nvPr/>
      </p:nvGrpSpPr>
      <p:grpSpPr>
        <a:xfrm>
          <a:off x="0" y="0"/>
          <a:ext cx="0" cy="0"/>
          <a:chOff x="0" y="0"/>
          <a:chExt cx="0" cy="0"/>
        </a:xfrm>
      </p:grpSpPr>
      <p:pic>
        <p:nvPicPr>
          <p:cNvPr id="193" name="Google Shape;193;p91"/>
          <p:cNvPicPr preferRelativeResize="0"/>
          <p:nvPr/>
        </p:nvPicPr>
        <p:blipFill rotWithShape="1">
          <a:blip r:embed="rId2">
            <a:alphaModFix/>
          </a:blip>
          <a:srcRect/>
          <a:stretch/>
        </p:blipFill>
        <p:spPr>
          <a:xfrm>
            <a:off x="0" y="1"/>
            <a:ext cx="9144000" cy="5143499"/>
          </a:xfrm>
          <a:prstGeom prst="rect">
            <a:avLst/>
          </a:prstGeom>
          <a:noFill/>
          <a:ln>
            <a:noFill/>
          </a:ln>
        </p:spPr>
      </p:pic>
      <p:sp>
        <p:nvSpPr>
          <p:cNvPr id="194" name="Google Shape;194;p91"/>
          <p:cNvSpPr txBox="1">
            <a:spLocks noGrp="1"/>
          </p:cNvSpPr>
          <p:nvPr>
            <p:ph type="ctrTitle"/>
          </p:nvPr>
        </p:nvSpPr>
        <p:spPr>
          <a:xfrm>
            <a:off x="685800" y="1946791"/>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91"/>
          <p:cNvSpPr txBox="1">
            <a:spLocks noGrp="1"/>
          </p:cNvSpPr>
          <p:nvPr>
            <p:ph type="sldNum" idx="12"/>
          </p:nvPr>
        </p:nvSpPr>
        <p:spPr>
          <a:xfrm>
            <a:off x="215697"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96"/>
        <p:cNvGrpSpPr/>
        <p:nvPr/>
      </p:nvGrpSpPr>
      <p:grpSpPr>
        <a:xfrm>
          <a:off x="0" y="0"/>
          <a:ext cx="0" cy="0"/>
          <a:chOff x="0" y="0"/>
          <a:chExt cx="0" cy="0"/>
        </a:xfrm>
      </p:grpSpPr>
      <p:pic>
        <p:nvPicPr>
          <p:cNvPr id="197" name="Google Shape;197;p92"/>
          <p:cNvPicPr preferRelativeResize="0"/>
          <p:nvPr/>
        </p:nvPicPr>
        <p:blipFill rotWithShape="1">
          <a:blip r:embed="rId2">
            <a:alphaModFix/>
          </a:blip>
          <a:srcRect/>
          <a:stretch/>
        </p:blipFill>
        <p:spPr>
          <a:xfrm>
            <a:off x="3" y="1"/>
            <a:ext cx="9143999" cy="5143499"/>
          </a:xfrm>
          <a:prstGeom prst="rect">
            <a:avLst/>
          </a:prstGeom>
          <a:noFill/>
          <a:ln>
            <a:noFill/>
          </a:ln>
        </p:spPr>
      </p:pic>
      <p:sp>
        <p:nvSpPr>
          <p:cNvPr id="198" name="Google Shape;198;p92"/>
          <p:cNvSpPr txBox="1">
            <a:spLocks noGrp="1"/>
          </p:cNvSpPr>
          <p:nvPr>
            <p:ph type="ctrTitle"/>
          </p:nvPr>
        </p:nvSpPr>
        <p:spPr>
          <a:xfrm>
            <a:off x="685800" y="1946791"/>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9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65"/>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5"/>
          <p:cNvSpPr txBox="1">
            <a:spLocks noGrp="1"/>
          </p:cNvSpPr>
          <p:nvPr>
            <p:ph type="body" idx="1"/>
          </p:nvPr>
        </p:nvSpPr>
        <p:spPr>
          <a:xfrm>
            <a:off x="822959" y="1384301"/>
            <a:ext cx="3703320" cy="301752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9" name="Google Shape;29;p65"/>
          <p:cNvSpPr txBox="1">
            <a:spLocks noGrp="1"/>
          </p:cNvSpPr>
          <p:nvPr>
            <p:ph type="body" idx="2"/>
          </p:nvPr>
        </p:nvSpPr>
        <p:spPr>
          <a:xfrm>
            <a:off x="4663440" y="1384301"/>
            <a:ext cx="3703320" cy="301752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0" name="Google Shape;30;p6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66"/>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6"/>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
        <p:cNvGrpSpPr/>
        <p:nvPr/>
      </p:nvGrpSpPr>
      <p:grpSpPr>
        <a:xfrm>
          <a:off x="0" y="0"/>
          <a:ext cx="0" cy="0"/>
          <a:chOff x="0" y="0"/>
          <a:chExt cx="0" cy="0"/>
        </a:xfrm>
      </p:grpSpPr>
      <p:sp>
        <p:nvSpPr>
          <p:cNvPr id="40" name="Google Shape;40;p70"/>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0"/>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0"/>
          <p:cNvSpPr txBox="1">
            <a:spLocks noGrp="1"/>
          </p:cNvSpPr>
          <p:nvPr>
            <p:ph type="ctrTitle"/>
          </p:nvPr>
        </p:nvSpPr>
        <p:spPr>
          <a:xfrm>
            <a:off x="822960" y="569214"/>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0"/>
          <p:cNvSpPr txBox="1">
            <a:spLocks noGrp="1"/>
          </p:cNvSpPr>
          <p:nvPr>
            <p:ph type="subTitle" idx="1"/>
          </p:nvPr>
        </p:nvSpPr>
        <p:spPr>
          <a:xfrm>
            <a:off x="825039" y="3341715"/>
            <a:ext cx="7543800" cy="857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151"/>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44" name="Google Shape;44;p7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70"/>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71"/>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1"/>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1"/>
          <p:cNvSpPr txBox="1">
            <a:spLocks noGrp="1"/>
          </p:cNvSpPr>
          <p:nvPr>
            <p:ph type="title"/>
          </p:nvPr>
        </p:nvSpPr>
        <p:spPr>
          <a:xfrm>
            <a:off x="822960" y="569214"/>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6000"/>
              <a:buFont typeface="Calibri"/>
              <a:buNone/>
              <a:defRPr sz="6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1"/>
          <p:cNvSpPr txBox="1">
            <a:spLocks noGrp="1"/>
          </p:cNvSpPr>
          <p:nvPr>
            <p:ph type="body" idx="1"/>
          </p:nvPr>
        </p:nvSpPr>
        <p:spPr>
          <a:xfrm>
            <a:off x="822960" y="3339846"/>
            <a:ext cx="7543800" cy="857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a:lnSpc>
                <a:spcPct val="90000"/>
              </a:lnSpc>
              <a:spcBef>
                <a:spcPts val="151"/>
              </a:spcBef>
              <a:spcAft>
                <a:spcPts val="0"/>
              </a:spcAft>
              <a:buSzPts val="1351"/>
              <a:buNone/>
              <a:defRPr sz="1351">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051"/>
              <a:buNone/>
              <a:defRPr sz="1051">
                <a:solidFill>
                  <a:srgbClr val="888888"/>
                </a:solidFill>
              </a:defRPr>
            </a:lvl4pPr>
            <a:lvl5pPr marL="2286000" lvl="4" indent="-228600" algn="l">
              <a:lnSpc>
                <a:spcPct val="90000"/>
              </a:lnSpc>
              <a:spcBef>
                <a:spcPts val="300"/>
              </a:spcBef>
              <a:spcAft>
                <a:spcPts val="0"/>
              </a:spcAft>
              <a:buSzPts val="1051"/>
              <a:buNone/>
              <a:defRPr sz="1051">
                <a:solidFill>
                  <a:srgbClr val="888888"/>
                </a:solidFill>
              </a:defRPr>
            </a:lvl5pPr>
            <a:lvl6pPr marL="2743200" lvl="5" indent="-228600" algn="l">
              <a:lnSpc>
                <a:spcPct val="90000"/>
              </a:lnSpc>
              <a:spcBef>
                <a:spcPts val="300"/>
              </a:spcBef>
              <a:spcAft>
                <a:spcPts val="0"/>
              </a:spcAft>
              <a:buSzPts val="1051"/>
              <a:buNone/>
              <a:defRPr sz="1051">
                <a:solidFill>
                  <a:srgbClr val="888888"/>
                </a:solidFill>
              </a:defRPr>
            </a:lvl6pPr>
            <a:lvl7pPr marL="3200400" lvl="6" indent="-228600" algn="l">
              <a:lnSpc>
                <a:spcPct val="90000"/>
              </a:lnSpc>
              <a:spcBef>
                <a:spcPts val="300"/>
              </a:spcBef>
              <a:spcAft>
                <a:spcPts val="0"/>
              </a:spcAft>
              <a:buSzPts val="1051"/>
              <a:buNone/>
              <a:defRPr sz="1051">
                <a:solidFill>
                  <a:srgbClr val="888888"/>
                </a:solidFill>
              </a:defRPr>
            </a:lvl7pPr>
            <a:lvl8pPr marL="3657600" lvl="7" indent="-228600" algn="l">
              <a:lnSpc>
                <a:spcPct val="90000"/>
              </a:lnSpc>
              <a:spcBef>
                <a:spcPts val="300"/>
              </a:spcBef>
              <a:spcAft>
                <a:spcPts val="0"/>
              </a:spcAft>
              <a:buSzPts val="1051"/>
              <a:buNone/>
              <a:defRPr sz="1051">
                <a:solidFill>
                  <a:srgbClr val="888888"/>
                </a:solidFill>
              </a:defRPr>
            </a:lvl8pPr>
            <a:lvl9pPr marL="4114800" lvl="8" indent="-228600" algn="l">
              <a:lnSpc>
                <a:spcPct val="90000"/>
              </a:lnSpc>
              <a:spcBef>
                <a:spcPts val="300"/>
              </a:spcBef>
              <a:spcAft>
                <a:spcPts val="300"/>
              </a:spcAft>
              <a:buSzPts val="1051"/>
              <a:buNone/>
              <a:defRPr sz="1051">
                <a:solidFill>
                  <a:srgbClr val="888888"/>
                </a:solidFill>
              </a:defRPr>
            </a:lvl9pPr>
          </a:lstStyle>
          <a:p>
            <a:endParaRPr/>
          </a:p>
        </p:txBody>
      </p:sp>
      <p:sp>
        <p:nvSpPr>
          <p:cNvPr id="53" name="Google Shape;53;p7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71"/>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72"/>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2"/>
          <p:cNvSpPr txBox="1">
            <a:spLocks noGrp="1"/>
          </p:cNvSpPr>
          <p:nvPr>
            <p:ph type="body" idx="1"/>
          </p:nvPr>
        </p:nvSpPr>
        <p:spPr>
          <a:xfrm>
            <a:off x="82296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1"/>
              </a:spcBef>
              <a:spcAft>
                <a:spcPts val="0"/>
              </a:spcAft>
              <a:buSzPts val="1500"/>
              <a:buNone/>
              <a:defRPr sz="1500" b="1"/>
            </a:lvl2pPr>
            <a:lvl3pPr marL="1371600" lvl="2" indent="-228600" algn="l">
              <a:lnSpc>
                <a:spcPct val="90000"/>
              </a:lnSpc>
              <a:spcBef>
                <a:spcPts val="300"/>
              </a:spcBef>
              <a:spcAft>
                <a:spcPts val="0"/>
              </a:spcAft>
              <a:buSzPts val="1351"/>
              <a:buNone/>
              <a:defRPr sz="1351"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0" name="Google Shape;60;p72"/>
          <p:cNvSpPr txBox="1">
            <a:spLocks noGrp="1"/>
          </p:cNvSpPr>
          <p:nvPr>
            <p:ph type="body" idx="2"/>
          </p:nvPr>
        </p:nvSpPr>
        <p:spPr>
          <a:xfrm>
            <a:off x="822960" y="1936751"/>
            <a:ext cx="3703320" cy="253365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1" name="Google Shape;61;p72"/>
          <p:cNvSpPr txBox="1">
            <a:spLocks noGrp="1"/>
          </p:cNvSpPr>
          <p:nvPr>
            <p:ph type="body" idx="3"/>
          </p:nvPr>
        </p:nvSpPr>
        <p:spPr>
          <a:xfrm>
            <a:off x="466344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1"/>
              </a:spcBef>
              <a:spcAft>
                <a:spcPts val="0"/>
              </a:spcAft>
              <a:buSzPts val="1500"/>
              <a:buNone/>
              <a:defRPr sz="1500" b="1"/>
            </a:lvl2pPr>
            <a:lvl3pPr marL="1371600" lvl="2" indent="-228600" algn="l">
              <a:lnSpc>
                <a:spcPct val="90000"/>
              </a:lnSpc>
              <a:spcBef>
                <a:spcPts val="300"/>
              </a:spcBef>
              <a:spcAft>
                <a:spcPts val="0"/>
              </a:spcAft>
              <a:buSzPts val="1351"/>
              <a:buNone/>
              <a:defRPr sz="1351"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2" name="Google Shape;62;p72"/>
          <p:cNvSpPr txBox="1">
            <a:spLocks noGrp="1"/>
          </p:cNvSpPr>
          <p:nvPr>
            <p:ph type="body" idx="4"/>
          </p:nvPr>
        </p:nvSpPr>
        <p:spPr>
          <a:xfrm>
            <a:off x="4663440" y="1936751"/>
            <a:ext cx="3703320" cy="253365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3" name="Google Shape;63;p7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73"/>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3"/>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1"/>
        <p:cNvGrpSpPr/>
        <p:nvPr/>
      </p:nvGrpSpPr>
      <p:grpSpPr>
        <a:xfrm>
          <a:off x="0" y="0"/>
          <a:ext cx="0" cy="0"/>
          <a:chOff x="0" y="0"/>
          <a:chExt cx="0" cy="0"/>
        </a:xfrm>
      </p:grpSpPr>
      <p:sp>
        <p:nvSpPr>
          <p:cNvPr id="72" name="Google Shape;72;p74"/>
          <p:cNvSpPr/>
          <p:nvPr/>
        </p:nvSpPr>
        <p:spPr>
          <a:xfrm>
            <a:off x="15" y="0"/>
            <a:ext cx="3038093"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4"/>
          <p:cNvSpPr/>
          <p:nvPr/>
        </p:nvSpPr>
        <p:spPr>
          <a:xfrm>
            <a:off x="3030055" y="0"/>
            <a:ext cx="48007"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4"/>
          <p:cNvSpPr txBox="1">
            <a:spLocks noGrp="1"/>
          </p:cNvSpPr>
          <p:nvPr>
            <p:ph type="title"/>
          </p:nvPr>
        </p:nvSpPr>
        <p:spPr>
          <a:xfrm>
            <a:off x="342902" y="445769"/>
            <a:ext cx="2400300" cy="17145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74"/>
          <p:cNvSpPr txBox="1">
            <a:spLocks noGrp="1"/>
          </p:cNvSpPr>
          <p:nvPr>
            <p:ph type="body" idx="1"/>
          </p:nvPr>
        </p:nvSpPr>
        <p:spPr>
          <a:xfrm>
            <a:off x="3600451" y="548640"/>
            <a:ext cx="4869180" cy="394335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6" name="Google Shape;76;p74"/>
          <p:cNvSpPr txBox="1">
            <a:spLocks noGrp="1"/>
          </p:cNvSpPr>
          <p:nvPr>
            <p:ph type="body" idx="2"/>
          </p:nvPr>
        </p:nvSpPr>
        <p:spPr>
          <a:xfrm>
            <a:off x="342902" y="2194560"/>
            <a:ext cx="2400300" cy="25343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125"/>
              <a:buNone/>
              <a:defRPr sz="1125">
                <a:solidFill>
                  <a:srgbClr val="FFFFFF"/>
                </a:solidFill>
              </a:defRPr>
            </a:lvl1pPr>
            <a:lvl2pPr marL="914400" lvl="1" indent="-228600" algn="l">
              <a:lnSpc>
                <a:spcPct val="90000"/>
              </a:lnSpc>
              <a:spcBef>
                <a:spcPts val="151"/>
              </a:spcBef>
              <a:spcAft>
                <a:spcPts val="0"/>
              </a:spcAft>
              <a:buSzPts val="900"/>
              <a:buNone/>
              <a:defRPr sz="900"/>
            </a:lvl2pPr>
            <a:lvl3pPr marL="1371600" lvl="2" indent="-228600" algn="l">
              <a:lnSpc>
                <a:spcPct val="90000"/>
              </a:lnSpc>
              <a:spcBef>
                <a:spcPts val="300"/>
              </a:spcBef>
              <a:spcAft>
                <a:spcPts val="0"/>
              </a:spcAft>
              <a:buSzPts val="751"/>
              <a:buNone/>
              <a:defRPr sz="751"/>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77" name="Google Shape;77;p74"/>
          <p:cNvSpPr txBox="1">
            <a:spLocks noGrp="1"/>
          </p:cNvSpPr>
          <p:nvPr>
            <p:ph type="dt" idx="10"/>
          </p:nvPr>
        </p:nvSpPr>
        <p:spPr>
          <a:xfrm>
            <a:off x="349136" y="4844839"/>
            <a:ext cx="196388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4"/>
          <p:cNvSpPr txBox="1">
            <a:spLocks noGrp="1"/>
          </p:cNvSpPr>
          <p:nvPr>
            <p:ph type="ftr" idx="11"/>
          </p:nvPr>
        </p:nvSpPr>
        <p:spPr>
          <a:xfrm>
            <a:off x="3600451" y="4844839"/>
            <a:ext cx="348615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1pPr>
            <a:lvl2pPr marL="0" lvl="1"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2pPr>
            <a:lvl3pPr marL="0" lvl="2"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3pPr>
            <a:lvl4pPr marL="0" lvl="3"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4pPr>
            <a:lvl5pPr marL="0" lvl="4"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5pPr>
            <a:lvl6pPr marL="0" lvl="5"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6pPr>
            <a:lvl7pPr marL="0" lvl="6"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7pPr>
            <a:lvl8pPr marL="0" lvl="7"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8pPr>
            <a:lvl9pPr marL="0" lvl="8" indent="0" algn="r">
              <a:lnSpc>
                <a:spcPct val="100000"/>
              </a:lnSpc>
              <a:spcBef>
                <a:spcPts val="0"/>
              </a:spcBef>
              <a:spcAft>
                <a:spcPts val="0"/>
              </a:spcAft>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2"/>
          <p:cNvSpPr/>
          <p:nvPr/>
        </p:nvSpPr>
        <p:spPr>
          <a:xfrm>
            <a:off x="1"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62"/>
          <p:cNvSpPr/>
          <p:nvPr/>
        </p:nvSpPr>
        <p:spPr>
          <a:xfrm>
            <a:off x="2" y="4750741"/>
            <a:ext cx="9144001" cy="494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62"/>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62"/>
          <p:cNvSpPr txBox="1">
            <a:spLocks noGrp="1"/>
          </p:cNvSpPr>
          <p:nvPr>
            <p:ph type="body" idx="1"/>
          </p:nvPr>
        </p:nvSpPr>
        <p:spPr>
          <a:xfrm>
            <a:off x="822960" y="995090"/>
            <a:ext cx="7543800" cy="3406735"/>
          </a:xfrm>
          <a:prstGeom prst="rect">
            <a:avLst/>
          </a:prstGeom>
          <a:noFill/>
          <a:ln>
            <a:noFill/>
          </a:ln>
        </p:spPr>
        <p:txBody>
          <a:bodyPr spcFirstLastPara="1" wrap="square" lIns="0" tIns="45700" rIns="0" bIns="45700" anchor="t" anchorCtr="0">
            <a:normAutofit/>
          </a:bodyPr>
          <a:lstStyle>
            <a:lvl1pPr marL="457200" marR="0" lvl="0" indent="-342900" algn="l" rtl="0">
              <a:lnSpc>
                <a:spcPct val="90000"/>
              </a:lnSpc>
              <a:spcBef>
                <a:spcPts val="900"/>
              </a:spcBef>
              <a:spcAft>
                <a:spcPts val="0"/>
              </a:spcAft>
              <a:buClr>
                <a:schemeClr val="accent1"/>
              </a:buClr>
              <a:buSzPts val="1800"/>
              <a:buFont typeface="Calibri"/>
              <a:buChar char=" "/>
              <a:defRPr sz="18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151"/>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304800" algn="l" rtl="0">
              <a:lnSpc>
                <a:spcPct val="90000"/>
              </a:lnSpc>
              <a:spcBef>
                <a:spcPts val="3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5pPr>
            <a:lvl6pPr marL="2743200" marR="0" lvl="5" indent="-295338" algn="l" rtl="0">
              <a:lnSpc>
                <a:spcPct val="90000"/>
              </a:lnSpc>
              <a:spcBef>
                <a:spcPts val="300"/>
              </a:spcBef>
              <a:spcAft>
                <a:spcPts val="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6pPr>
            <a:lvl7pPr marL="3200400" marR="0" lvl="6" indent="-295338" algn="l" rtl="0">
              <a:lnSpc>
                <a:spcPct val="90000"/>
              </a:lnSpc>
              <a:spcBef>
                <a:spcPts val="300"/>
              </a:spcBef>
              <a:spcAft>
                <a:spcPts val="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7pPr>
            <a:lvl8pPr marL="3657600" marR="0" lvl="7" indent="-295338" algn="l" rtl="0">
              <a:lnSpc>
                <a:spcPct val="90000"/>
              </a:lnSpc>
              <a:spcBef>
                <a:spcPts val="300"/>
              </a:spcBef>
              <a:spcAft>
                <a:spcPts val="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8pPr>
            <a:lvl9pPr marL="4114800" marR="0" lvl="8" indent="-295338" algn="l" rtl="0">
              <a:lnSpc>
                <a:spcPct val="90000"/>
              </a:lnSpc>
              <a:spcBef>
                <a:spcPts val="300"/>
              </a:spcBef>
              <a:spcAft>
                <a:spcPts val="30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9pPr>
          </a:lstStyle>
          <a:p>
            <a:endParaRPr/>
          </a:p>
        </p:txBody>
      </p:sp>
      <p:sp>
        <p:nvSpPr>
          <p:cNvPr id="10" name="Google Shape;10;p6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1" i="0" u="none" strike="noStrike" cap="none">
                <a:solidFill>
                  <a:srgbClr val="F7CD9C"/>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6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62"/>
          <p:cNvCxnSpPr/>
          <p:nvPr/>
        </p:nvCxnSpPr>
        <p:spPr>
          <a:xfrm>
            <a:off x="834389" y="859631"/>
            <a:ext cx="7532371"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67"/>
          <p:cNvSpPr txBox="1">
            <a:spLocks noGrp="1"/>
          </p:cNvSpPr>
          <p:nvPr>
            <p:ph type="title"/>
          </p:nvPr>
        </p:nvSpPr>
        <p:spPr>
          <a:xfrm>
            <a:off x="628651"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67"/>
          <p:cNvSpPr txBox="1">
            <a:spLocks noGrp="1"/>
          </p:cNvSpPr>
          <p:nvPr>
            <p:ph type="body" idx="1"/>
          </p:nvPr>
        </p:nvSpPr>
        <p:spPr>
          <a:xfrm>
            <a:off x="628651"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67"/>
          <p:cNvSpPr txBox="1">
            <a:spLocks noGrp="1"/>
          </p:cNvSpPr>
          <p:nvPr>
            <p:ph type="sldNum" idx="12"/>
          </p:nvPr>
        </p:nvSpPr>
        <p:spPr>
          <a:xfrm>
            <a:off x="245193" y="4770489"/>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CC"/>
        </a:solidFill>
        <a:effectLst/>
      </p:bgPr>
    </p:bg>
    <p:spTree>
      <p:nvGrpSpPr>
        <p:cNvPr id="1" name="Shape 207"/>
        <p:cNvGrpSpPr/>
        <p:nvPr/>
      </p:nvGrpSpPr>
      <p:grpSpPr>
        <a:xfrm>
          <a:off x="0" y="0"/>
          <a:ext cx="0" cy="0"/>
          <a:chOff x="0" y="0"/>
          <a:chExt cx="0" cy="0"/>
        </a:xfrm>
      </p:grpSpPr>
      <p:sp>
        <p:nvSpPr>
          <p:cNvPr id="208" name="Google Shape;208;p1"/>
          <p:cNvSpPr/>
          <p:nvPr/>
        </p:nvSpPr>
        <p:spPr>
          <a:xfrm>
            <a:off x="2382" y="4800601"/>
            <a:ext cx="9141619" cy="3429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1"/>
          <p:cNvSpPr/>
          <p:nvPr/>
        </p:nvSpPr>
        <p:spPr>
          <a:xfrm>
            <a:off x="12" y="4750737"/>
            <a:ext cx="9141619" cy="4800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0" name="Google Shape;210;p1"/>
          <p:cNvCxnSpPr/>
          <p:nvPr/>
        </p:nvCxnSpPr>
        <p:spPr>
          <a:xfrm>
            <a:off x="905743" y="3257550"/>
            <a:ext cx="7406640" cy="0"/>
          </a:xfrm>
          <a:prstGeom prst="straightConnector1">
            <a:avLst/>
          </a:prstGeom>
          <a:noFill/>
          <a:ln w="9525" cap="flat" cmpd="sng">
            <a:solidFill>
              <a:srgbClr val="7F7F7F"/>
            </a:solidFill>
            <a:prstDash val="solid"/>
            <a:round/>
            <a:headEnd type="none" w="sm" len="sm"/>
            <a:tailEnd type="none" w="sm" len="sm"/>
          </a:ln>
        </p:spPr>
      </p:cxnSp>
      <p:sp>
        <p:nvSpPr>
          <p:cNvPr id="211" name="Google Shape;211;p1"/>
          <p:cNvSpPr/>
          <p:nvPr/>
        </p:nvSpPr>
        <p:spPr>
          <a:xfrm>
            <a:off x="0" y="1"/>
            <a:ext cx="9144000" cy="5143500"/>
          </a:xfrm>
          <a:prstGeom prst="rect">
            <a:avLst/>
          </a:prstGeom>
          <a:solidFill>
            <a:srgbClr val="FBE6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2" name="Google Shape;212;p1" descr="School Clipart"/>
          <p:cNvPicPr preferRelativeResize="0"/>
          <p:nvPr/>
        </p:nvPicPr>
        <p:blipFill rotWithShape="1">
          <a:blip r:embed="rId3">
            <a:alphaModFix/>
          </a:blip>
          <a:srcRect/>
          <a:stretch/>
        </p:blipFill>
        <p:spPr>
          <a:xfrm>
            <a:off x="786401" y="480061"/>
            <a:ext cx="4084947" cy="4183380"/>
          </a:xfrm>
          <a:prstGeom prst="rect">
            <a:avLst/>
          </a:prstGeom>
          <a:noFill/>
          <a:ln>
            <a:noFill/>
          </a:ln>
          <a:effectLst>
            <a:outerShdw blurRad="292100" dist="139700" dir="2700000" algn="tl" rotWithShape="0">
              <a:srgbClr val="333333">
                <a:alpha val="64705"/>
              </a:srgbClr>
            </a:outerShdw>
          </a:effectLst>
        </p:spPr>
      </p:pic>
      <p:sp>
        <p:nvSpPr>
          <p:cNvPr id="213" name="Google Shape;213;p1"/>
          <p:cNvSpPr/>
          <p:nvPr/>
        </p:nvSpPr>
        <p:spPr>
          <a:xfrm>
            <a:off x="5710117" y="1"/>
            <a:ext cx="3438551" cy="5143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1"/>
          <p:cNvSpPr txBox="1">
            <a:spLocks noGrp="1"/>
          </p:cNvSpPr>
          <p:nvPr>
            <p:ph type="ctrTitle"/>
          </p:nvPr>
        </p:nvSpPr>
        <p:spPr>
          <a:xfrm>
            <a:off x="5927000" y="298250"/>
            <a:ext cx="3004800" cy="21945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3300"/>
              <a:buFont typeface="Calibri"/>
              <a:buNone/>
            </a:pPr>
            <a:r>
              <a:rPr lang="en-US" sz="3300" b="1">
                <a:solidFill>
                  <a:srgbClr val="FFFFFF"/>
                </a:solidFill>
              </a:rPr>
              <a:t>1241 Task Force </a:t>
            </a:r>
            <a:br>
              <a:rPr lang="en-US" sz="3300" b="1">
                <a:solidFill>
                  <a:srgbClr val="FFFFFF"/>
                </a:solidFill>
              </a:rPr>
            </a:br>
            <a:r>
              <a:rPr lang="en-US" sz="3300" b="1">
                <a:solidFill>
                  <a:srgbClr val="FFFFFF"/>
                </a:solidFill>
              </a:rPr>
              <a:t>Meeting #3</a:t>
            </a:r>
            <a:endParaRPr sz="3300" b="1">
              <a:solidFill>
                <a:srgbClr val="FFFFFF"/>
              </a:solidFill>
            </a:endParaRPr>
          </a:p>
        </p:txBody>
      </p:sp>
      <p:sp>
        <p:nvSpPr>
          <p:cNvPr id="215" name="Google Shape;215;p1"/>
          <p:cNvSpPr txBox="1">
            <a:spLocks noGrp="1"/>
          </p:cNvSpPr>
          <p:nvPr>
            <p:ph type="subTitle" idx="1"/>
          </p:nvPr>
        </p:nvSpPr>
        <p:spPr>
          <a:xfrm>
            <a:off x="6072666" y="2683564"/>
            <a:ext cx="2744435" cy="19798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200"/>
              </a:spcBef>
              <a:spcAft>
                <a:spcPts val="200"/>
              </a:spcAft>
              <a:buSzPts val="1100"/>
              <a:buNone/>
            </a:pPr>
            <a:r>
              <a:rPr lang="en-US" sz="1100" cap="none">
                <a:solidFill>
                  <a:srgbClr val="FFFFFF"/>
                </a:solidFill>
                <a:latin typeface="Calibri"/>
                <a:ea typeface="Calibri"/>
                <a:cs typeface="Calibri"/>
                <a:sym typeface="Calibri"/>
              </a:rPr>
              <a:t>OCTOBER 17, 2023</a:t>
            </a:r>
            <a:endParaRPr/>
          </a:p>
        </p:txBody>
      </p:sp>
      <p:sp>
        <p:nvSpPr>
          <p:cNvPr id="216" name="Google Shape;216;p1"/>
          <p:cNvSpPr/>
          <p:nvPr/>
        </p:nvSpPr>
        <p:spPr>
          <a:xfrm>
            <a:off x="5667681" y="1"/>
            <a:ext cx="48007" cy="514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1"/>
          <p:cNvSpPr txBox="1">
            <a:spLocks noGrp="1"/>
          </p:cNvSpPr>
          <p:nvPr>
            <p:ph type="sldNum" idx="12"/>
          </p:nvPr>
        </p:nvSpPr>
        <p:spPr>
          <a:xfrm>
            <a:off x="8472459" y="4663217"/>
            <a:ext cx="548700" cy="393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0"/>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304" name="Google Shape;304;p1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graphicFrame>
        <p:nvGraphicFramePr>
          <p:cNvPr id="305" name="Google Shape;305;p10"/>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10:00 - 10:30 am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u="none" strike="noStrike" cap="none">
                          <a:solidFill>
                            <a:schemeClr val="dk1"/>
                          </a:solidFill>
                          <a:latin typeface="Calibri"/>
                          <a:ea typeface="Calibri"/>
                          <a:cs typeface="Calibri"/>
                          <a:sym typeface="Calibri"/>
                        </a:rPr>
                        <a:t>   Welcome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10:30 - 10:45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Norms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10:45 - 12:00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Discussion &amp;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12:00 - 1:00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Lunch &amp; Small Group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1:00 - 1:30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a:t>
                      </a:r>
                      <a:r>
                        <a:rPr lang="en-US" sz="1100"/>
                        <a:t>Align with our</a:t>
                      </a:r>
                      <a:r>
                        <a:rPr lang="en-US" sz="1100" u="none" strike="noStrike" cap="none"/>
                        <a:t> Legislative Charge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1:30 - 2:00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Roadmap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2:00 - 2:15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Break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2:15 - 3:45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CDE Accountability Follow-Up Presentation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3:45 - 4:00 pm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Wrap Up &amp; Next Steps</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06" name="Google Shape;306;p1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07" name="Google Shape;307;p1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title"/>
          </p:nvPr>
        </p:nvSpPr>
        <p:spPr>
          <a:xfrm>
            <a:off x="822960" y="214956"/>
            <a:ext cx="7543800" cy="64045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rPr>
              <a:t>Legislative Charge: The “Tasks” </a:t>
            </a:r>
            <a:endParaRPr>
              <a:solidFill>
                <a:schemeClr val="accent3"/>
              </a:solidFill>
            </a:endParaRPr>
          </a:p>
        </p:txBody>
      </p:sp>
      <p:pic>
        <p:nvPicPr>
          <p:cNvPr id="313" name="Google Shape;313;p11" descr="A feather in a glass bottle&#10;&#10;Description automatically generated"/>
          <p:cNvPicPr preferRelativeResize="0">
            <a:picLocks noGrp="1"/>
          </p:cNvPicPr>
          <p:nvPr>
            <p:ph type="body" idx="1"/>
          </p:nvPr>
        </p:nvPicPr>
        <p:blipFill rotWithShape="1">
          <a:blip r:embed="rId3">
            <a:alphaModFix/>
          </a:blip>
          <a:srcRect/>
          <a:stretch/>
        </p:blipFill>
        <p:spPr>
          <a:xfrm>
            <a:off x="50978" y="963972"/>
            <a:ext cx="3017839" cy="3017839"/>
          </a:xfrm>
          <a:prstGeom prst="rect">
            <a:avLst/>
          </a:prstGeom>
          <a:noFill/>
          <a:ln w="9525" cap="flat" cmpd="sng">
            <a:solidFill>
              <a:schemeClr val="lt1"/>
            </a:solidFill>
            <a:prstDash val="solid"/>
            <a:round/>
            <a:headEnd type="none" w="sm" len="sm"/>
            <a:tailEnd type="none" w="sm" len="sm"/>
          </a:ln>
        </p:spPr>
      </p:pic>
      <p:sp>
        <p:nvSpPr>
          <p:cNvPr id="314" name="Google Shape;314;p11"/>
          <p:cNvSpPr txBox="1">
            <a:spLocks noGrp="1"/>
          </p:cNvSpPr>
          <p:nvPr>
            <p:ph type="body" idx="2"/>
          </p:nvPr>
        </p:nvSpPr>
        <p:spPr>
          <a:xfrm>
            <a:off x="2559815" y="1162011"/>
            <a:ext cx="5806947" cy="3456487"/>
          </a:xfrm>
          <a:prstGeom prst="rect">
            <a:avLst/>
          </a:prstGeom>
          <a:noFill/>
          <a:ln>
            <a:noFill/>
          </a:ln>
        </p:spPr>
        <p:txBody>
          <a:bodyPr spcFirstLastPara="1" wrap="square" lIns="0" tIns="45700" rIns="0" bIns="45700" anchor="t" anchorCtr="0">
            <a:normAutofit fontScale="70000" lnSpcReduction="20000"/>
          </a:bodyPr>
          <a:lstStyle/>
          <a:p>
            <a:pPr marL="68578" lvl="0" indent="-80010" algn="l" rtl="0">
              <a:lnSpc>
                <a:spcPct val="90000"/>
              </a:lnSpc>
              <a:spcBef>
                <a:spcPts val="0"/>
              </a:spcBef>
              <a:spcAft>
                <a:spcPts val="0"/>
              </a:spcAft>
              <a:buSzPct val="100000"/>
              <a:buChar char=" "/>
            </a:pPr>
            <a:r>
              <a:rPr lang="en-US"/>
              <a:t>C.R.S. 2-2-2103 </a:t>
            </a:r>
            <a:endParaRPr/>
          </a:p>
          <a:p>
            <a:pPr marL="457200" lvl="0" indent="-457200" algn="l" rtl="0">
              <a:lnSpc>
                <a:spcPct val="90000"/>
              </a:lnSpc>
              <a:spcBef>
                <a:spcPts val="1051"/>
              </a:spcBef>
              <a:spcAft>
                <a:spcPts val="0"/>
              </a:spcAft>
              <a:buNone/>
            </a:pPr>
            <a:r>
              <a:rPr lang="en-US"/>
              <a:t>(1)(a) 	In completing the study required in this part 21, the task force, at a minimum, shall consider:</a:t>
            </a:r>
            <a:endParaRPr/>
          </a:p>
          <a:p>
            <a:pPr marL="457200" lvl="0" indent="-80009" algn="l" rtl="0">
              <a:lnSpc>
                <a:spcPct val="90000"/>
              </a:lnSpc>
              <a:spcBef>
                <a:spcPts val="1051"/>
              </a:spcBef>
              <a:spcAft>
                <a:spcPts val="0"/>
              </a:spcAft>
              <a:buSzPct val="100000"/>
              <a:buChar char=" "/>
            </a:pPr>
            <a:r>
              <a:rPr lang="en-US"/>
              <a:t>(i)	Academic opportunities or inequities that may impact academic 	achievement gaps;</a:t>
            </a:r>
            <a:endParaRPr/>
          </a:p>
          <a:p>
            <a:pPr marL="457200" lvl="0" indent="-80009" algn="l" rtl="0">
              <a:lnSpc>
                <a:spcPct val="90000"/>
              </a:lnSpc>
              <a:spcBef>
                <a:spcPts val="1051"/>
              </a:spcBef>
              <a:spcAft>
                <a:spcPts val="0"/>
              </a:spcAft>
              <a:buSzPct val="100000"/>
              <a:buChar char=" "/>
            </a:pPr>
            <a:r>
              <a:rPr lang="en-US"/>
              <a:t>(ii)	Improvements to the accountability and accreditation system to 	expand and incentivize academic opportunities and address inequities;</a:t>
            </a:r>
            <a:br>
              <a:rPr lang="en-US"/>
            </a:br>
            <a:endParaRPr/>
          </a:p>
          <a:p>
            <a:pPr marL="457200" lvl="0" indent="-80009" algn="l" rtl="0">
              <a:lnSpc>
                <a:spcPct val="90000"/>
              </a:lnSpc>
              <a:spcBef>
                <a:spcPts val="1051"/>
              </a:spcBef>
              <a:spcAft>
                <a:spcPts val="0"/>
              </a:spcAft>
              <a:buSzPct val="100000"/>
              <a:buChar char=" "/>
            </a:pPr>
            <a:r>
              <a:rPr lang="en-US"/>
              <a:t>(iii)	Promising practices in school and school districts; and</a:t>
            </a:r>
            <a:br>
              <a:rPr lang="en-US"/>
            </a:br>
            <a:endParaRPr/>
          </a:p>
          <a:p>
            <a:pPr marL="457200" lvl="0" indent="-80009" algn="l" rtl="0">
              <a:lnSpc>
                <a:spcPct val="90000"/>
              </a:lnSpc>
              <a:spcBef>
                <a:spcPts val="1051"/>
              </a:spcBef>
              <a:spcAft>
                <a:spcPts val="0"/>
              </a:spcAft>
              <a:buSzPct val="100000"/>
              <a:buChar char=" "/>
            </a:pPr>
            <a:r>
              <a:rPr lang="en-US"/>
              <a:t>(iv)	Recommendations for legislation or rules, as necessary.</a:t>
            </a:r>
            <a:endParaRPr/>
          </a:p>
          <a:p>
            <a:pPr marL="285744" lvl="0" indent="-197161" algn="l" rtl="0">
              <a:lnSpc>
                <a:spcPct val="90000"/>
              </a:lnSpc>
              <a:spcBef>
                <a:spcPts val="1051"/>
              </a:spcBef>
              <a:spcAft>
                <a:spcPts val="0"/>
              </a:spcAft>
              <a:buSzPct val="100000"/>
              <a:buNone/>
            </a:pPr>
            <a:endParaRPr/>
          </a:p>
          <a:p>
            <a:pPr marL="457200" lvl="0" indent="-457200" algn="l" rtl="0">
              <a:lnSpc>
                <a:spcPct val="90000"/>
              </a:lnSpc>
              <a:spcBef>
                <a:spcPts val="1051"/>
              </a:spcBef>
              <a:spcAft>
                <a:spcPts val="0"/>
              </a:spcAft>
              <a:buSzPct val="100000"/>
              <a:buNone/>
            </a:pPr>
            <a:r>
              <a:rPr lang="en-US"/>
              <a:t>(2) 	The task force shall consult with parent organizations, student organizations, and additional stakeholders as needed to address questions necessary to finalize its findings and recommendations.</a:t>
            </a:r>
            <a:endParaRPr/>
          </a:p>
          <a:p>
            <a:pPr marL="285744" lvl="0" indent="-197161" algn="l" rtl="0">
              <a:lnSpc>
                <a:spcPct val="90000"/>
              </a:lnSpc>
              <a:spcBef>
                <a:spcPts val="1051"/>
              </a:spcBef>
              <a:spcAft>
                <a:spcPts val="0"/>
              </a:spcAft>
              <a:buSzPct val="100000"/>
              <a:buNone/>
            </a:pPr>
            <a:endParaRPr/>
          </a:p>
        </p:txBody>
      </p:sp>
      <p:sp>
        <p:nvSpPr>
          <p:cNvPr id="315" name="Google Shape;315;p1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16" name="Google Shape;316;p1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317" name="Google Shape;317;p1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2"/>
          <p:cNvSpPr txBox="1">
            <a:spLocks noGrp="1"/>
          </p:cNvSpPr>
          <p:nvPr>
            <p:ph type="title"/>
          </p:nvPr>
        </p:nvSpPr>
        <p:spPr>
          <a:xfrm>
            <a:off x="822960" y="214955"/>
            <a:ext cx="7543800" cy="61203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rPr>
              <a:t>Legislative Charge: The “Tools”</a:t>
            </a:r>
            <a:endParaRPr>
              <a:solidFill>
                <a:schemeClr val="accent3"/>
              </a:solidFill>
            </a:endParaRPr>
          </a:p>
        </p:txBody>
      </p:sp>
      <p:pic>
        <p:nvPicPr>
          <p:cNvPr id="323" name="Google Shape;323;p12" descr="A red toolbox full of tools&#10;&#10;Description automatically generated"/>
          <p:cNvPicPr preferRelativeResize="0">
            <a:picLocks noGrp="1"/>
          </p:cNvPicPr>
          <p:nvPr>
            <p:ph type="body" idx="1"/>
          </p:nvPr>
        </p:nvPicPr>
        <p:blipFill rotWithShape="1">
          <a:blip r:embed="rId3">
            <a:alphaModFix/>
          </a:blip>
          <a:srcRect/>
          <a:stretch/>
        </p:blipFill>
        <p:spPr>
          <a:xfrm>
            <a:off x="822960" y="1755060"/>
            <a:ext cx="2017139" cy="1430119"/>
          </a:xfrm>
          <a:prstGeom prst="rect">
            <a:avLst/>
          </a:prstGeom>
          <a:noFill/>
          <a:ln w="9525" cap="flat" cmpd="sng">
            <a:solidFill>
              <a:schemeClr val="lt1"/>
            </a:solidFill>
            <a:prstDash val="solid"/>
            <a:round/>
            <a:headEnd type="none" w="sm" len="sm"/>
            <a:tailEnd type="none" w="sm" len="sm"/>
          </a:ln>
        </p:spPr>
      </p:pic>
      <p:sp>
        <p:nvSpPr>
          <p:cNvPr id="324" name="Google Shape;324;p12"/>
          <p:cNvSpPr txBox="1">
            <a:spLocks noGrp="1"/>
          </p:cNvSpPr>
          <p:nvPr>
            <p:ph type="body" idx="2"/>
          </p:nvPr>
        </p:nvSpPr>
        <p:spPr>
          <a:xfrm>
            <a:off x="3340511" y="1157749"/>
            <a:ext cx="5026251" cy="3491744"/>
          </a:xfrm>
          <a:prstGeom prst="rect">
            <a:avLst/>
          </a:prstGeom>
          <a:noFill/>
          <a:ln>
            <a:noFill/>
          </a:ln>
        </p:spPr>
        <p:txBody>
          <a:bodyPr spcFirstLastPara="1" wrap="square" lIns="0" tIns="45700" rIns="0" bIns="45700" anchor="t" anchorCtr="0">
            <a:normAutofit fontScale="62500" lnSpcReduction="20000"/>
          </a:bodyPr>
          <a:lstStyle/>
          <a:p>
            <a:pPr marL="68578" lvl="0" indent="-71437" algn="l" rtl="0">
              <a:lnSpc>
                <a:spcPct val="90000"/>
              </a:lnSpc>
              <a:spcBef>
                <a:spcPts val="0"/>
              </a:spcBef>
              <a:spcAft>
                <a:spcPts val="0"/>
              </a:spcAft>
              <a:buSzPct val="100000"/>
              <a:buChar char=" "/>
            </a:pPr>
            <a:r>
              <a:rPr lang="en-US"/>
              <a:t>C.R.S. 2-2-2103 (1)(b) To support the considerations of the task force set forth in subsection (1)(a) of this section, the task force may review:</a:t>
            </a:r>
            <a:endParaRPr/>
          </a:p>
          <a:p>
            <a:pPr marL="228600" lvl="0" indent="-300037" algn="l" rtl="0">
              <a:lnSpc>
                <a:spcPct val="90000"/>
              </a:lnSpc>
              <a:spcBef>
                <a:spcPts val="1051"/>
              </a:spcBef>
              <a:spcAft>
                <a:spcPts val="0"/>
              </a:spcAft>
              <a:buSzPct val="100000"/>
              <a:buChar char=" "/>
            </a:pPr>
            <a:r>
              <a:rPr lang="en-US"/>
              <a:t>(i) 	The results of the statewide education accountability systems audit report 	described in section 2-3-127;</a:t>
            </a:r>
            <a:endParaRPr/>
          </a:p>
          <a:p>
            <a:pPr marL="228600" lvl="0" indent="-300037" algn="l" rtl="0">
              <a:lnSpc>
                <a:spcPct val="90000"/>
              </a:lnSpc>
              <a:spcBef>
                <a:spcPts val="1051"/>
              </a:spcBef>
              <a:spcAft>
                <a:spcPts val="0"/>
              </a:spcAft>
              <a:buSzPct val="100000"/>
              <a:buChar char=" "/>
            </a:pPr>
            <a:r>
              <a:rPr lang="en-US"/>
              <a:t>(ii)	The local accountability systems described in part 7 of article 11 of title 22;</a:t>
            </a:r>
            <a:endParaRPr/>
          </a:p>
          <a:p>
            <a:pPr marL="228600" lvl="0" indent="-300037" algn="l" rtl="0">
              <a:lnSpc>
                <a:spcPct val="90000"/>
              </a:lnSpc>
              <a:spcBef>
                <a:spcPts val="1051"/>
              </a:spcBef>
              <a:spcAft>
                <a:spcPts val="0"/>
              </a:spcAft>
              <a:buSzPct val="100000"/>
              <a:buChar char=" "/>
            </a:pPr>
            <a:r>
              <a:rPr lang="en-US"/>
              <a:t>(iii) 	The results of the local accountability system grant program created in 	section 22-11-703;</a:t>
            </a:r>
            <a:endParaRPr/>
          </a:p>
          <a:p>
            <a:pPr marL="228600" lvl="0" indent="-300037" algn="l" rtl="0">
              <a:lnSpc>
                <a:spcPct val="90000"/>
              </a:lnSpc>
              <a:spcBef>
                <a:spcPts val="1051"/>
              </a:spcBef>
              <a:spcAft>
                <a:spcPts val="0"/>
              </a:spcAft>
              <a:buSzPct val="100000"/>
              <a:buChar char=" "/>
            </a:pPr>
            <a:r>
              <a:rPr lang="en-US"/>
              <a:t>(iv)	The annual report and evaluation from the high school innovative learning pilot program created in article 35.6 of title 22;</a:t>
            </a:r>
            <a:endParaRPr/>
          </a:p>
          <a:p>
            <a:pPr marL="228600" lvl="0" indent="-300037" algn="l" rtl="0">
              <a:lnSpc>
                <a:spcPct val="90000"/>
              </a:lnSpc>
              <a:spcBef>
                <a:spcPts val="1051"/>
              </a:spcBef>
              <a:spcAft>
                <a:spcPts val="0"/>
              </a:spcAft>
              <a:buSzPct val="100000"/>
              <a:buChar char=" "/>
            </a:pPr>
            <a:r>
              <a:rPr lang="en-US"/>
              <a:t>(v)	The results of the school transformation grant program created in section 	22-13-103;</a:t>
            </a:r>
            <a:endParaRPr/>
          </a:p>
          <a:p>
            <a:pPr marL="228600" lvl="0" indent="-300037" algn="l" rtl="0">
              <a:lnSpc>
                <a:spcPct val="90000"/>
              </a:lnSpc>
              <a:spcBef>
                <a:spcPts val="1051"/>
              </a:spcBef>
              <a:spcAft>
                <a:spcPts val="0"/>
              </a:spcAft>
              <a:buSzPct val="100000"/>
              <a:buChar char=" "/>
            </a:pPr>
            <a:r>
              <a:rPr lang="en-US"/>
              <a:t>(vi)	The interim and final reports from the secondary, postsecondary, and work-based learning integration task force created in part 2 of article 35.3 of title 22;</a:t>
            </a:r>
            <a:endParaRPr/>
          </a:p>
          <a:p>
            <a:pPr marL="228600" lvl="0" indent="-300037" algn="l" rtl="0">
              <a:lnSpc>
                <a:spcPct val="90000"/>
              </a:lnSpc>
              <a:spcBef>
                <a:spcPts val="1051"/>
              </a:spcBef>
              <a:spcAft>
                <a:spcPts val="0"/>
              </a:spcAft>
              <a:buSzPct val="100000"/>
              <a:buChar char=" "/>
            </a:pPr>
            <a:r>
              <a:rPr lang="en-US"/>
              <a:t>(vii)	Promising practices from other states as identified by task force members; and</a:t>
            </a:r>
            <a:endParaRPr/>
          </a:p>
          <a:p>
            <a:pPr marL="228600" lvl="0" indent="-300037" algn="l" rtl="0">
              <a:lnSpc>
                <a:spcPct val="90000"/>
              </a:lnSpc>
              <a:spcBef>
                <a:spcPts val="1051"/>
              </a:spcBef>
              <a:spcAft>
                <a:spcPts val="0"/>
              </a:spcAft>
              <a:buSzPct val="100000"/>
              <a:buChar char=" "/>
            </a:pPr>
            <a:r>
              <a:rPr lang="en-US"/>
              <a:t>(viii)Leading indicators or instructional practices that could be added to the 	accountability measures.</a:t>
            </a:r>
            <a:endParaRPr/>
          </a:p>
          <a:p>
            <a:pPr marL="342900" lvl="0" indent="-342900" algn="l" rtl="0">
              <a:lnSpc>
                <a:spcPct val="90000"/>
              </a:lnSpc>
              <a:spcBef>
                <a:spcPts val="1051"/>
              </a:spcBef>
              <a:spcAft>
                <a:spcPts val="0"/>
              </a:spcAft>
              <a:buSzPct val="100000"/>
              <a:buNone/>
            </a:pPr>
            <a:endParaRPr/>
          </a:p>
        </p:txBody>
      </p:sp>
      <p:sp>
        <p:nvSpPr>
          <p:cNvPr id="325" name="Google Shape;325;p1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8d0e70539e_0_7"/>
          <p:cNvSpPr txBox="1"/>
          <p:nvPr/>
        </p:nvSpPr>
        <p:spPr>
          <a:xfrm>
            <a:off x="2583175" y="1013449"/>
            <a:ext cx="6111300" cy="3763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 IN COMPLETING THE STUDY REQUIRED IN THIS PART 21, THE TASK FORCE, AT A MINIMUM, </a:t>
            </a:r>
            <a:r>
              <a:rPr lang="en-US" sz="1000" b="1" i="1" u="sng">
                <a:solidFill>
                  <a:schemeClr val="dk1"/>
                </a:solidFill>
                <a:latin typeface="Calibri"/>
                <a:ea typeface="Calibri"/>
                <a:cs typeface="Calibri"/>
                <a:sym typeface="Calibri"/>
              </a:rPr>
              <a:t>SHALL</a:t>
            </a:r>
            <a:r>
              <a:rPr lang="en-US" sz="1000" i="1">
                <a:solidFill>
                  <a:schemeClr val="dk1"/>
                </a:solidFill>
                <a:latin typeface="Calibri"/>
                <a:ea typeface="Calibri"/>
                <a:cs typeface="Calibri"/>
                <a:sym typeface="Calibri"/>
              </a:rPr>
              <a:t> CONSIDER: </a:t>
            </a:r>
            <a:endParaRPr sz="1000"/>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ACADEMIC OPPORTUNITIES OR INEQUITIES THAT </a:t>
            </a:r>
            <a:r>
              <a:rPr lang="en-US" sz="1000" i="1">
                <a:solidFill>
                  <a:srgbClr val="4A86E8"/>
                </a:solidFill>
                <a:latin typeface="Calibri"/>
                <a:ea typeface="Calibri"/>
                <a:cs typeface="Calibri"/>
                <a:sym typeface="Calibri"/>
              </a:rPr>
              <a:t>MAY </a:t>
            </a:r>
            <a:r>
              <a:rPr lang="en-US" sz="1000" i="1">
                <a:solidFill>
                  <a:schemeClr val="dk1"/>
                </a:solidFill>
                <a:latin typeface="Calibri"/>
                <a:ea typeface="Calibri"/>
                <a:cs typeface="Calibri"/>
                <a:sym typeface="Calibri"/>
              </a:rPr>
              <a:t>IMPACT ACADEMIC ACHIEVEMENT GAPS;</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IMPROVEMENTS TO THE ACCOUNTABILITY AND ACCREDITATION SYSTEM TO EXPAND AND INCENTIVIZE ACADEMIC OPPORTUNITIES AND ADDRESS INEQUITIES;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PROMISING PRACTICES IN SCHOOLS AND SCHOOL DISTRICTS; AND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RECOMMENDATIONS FOR LEGISLATION OR RULES, AS NECESSARY. </a:t>
            </a:r>
            <a:endParaRPr sz="1000" i="1">
              <a:solidFill>
                <a:schemeClr val="dk1"/>
              </a:solidFill>
              <a:latin typeface="Calibri"/>
              <a:ea typeface="Calibri"/>
              <a:cs typeface="Calibri"/>
              <a:sym typeface="Calibri"/>
            </a:endParaRPr>
          </a:p>
          <a:p>
            <a:pPr marL="342900" marR="0" lvl="0" indent="0" algn="l" rtl="0">
              <a:spcBef>
                <a:spcPts val="0"/>
              </a:spcBef>
              <a:spcAft>
                <a:spcPts val="0"/>
              </a:spcAft>
              <a:buNone/>
            </a:pPr>
            <a:endParaRPr sz="1000" i="1">
              <a:solidFill>
                <a:schemeClr val="dk1"/>
              </a:solidFill>
              <a:latin typeface="Calibri"/>
              <a:ea typeface="Calibri"/>
              <a:cs typeface="Calibri"/>
              <a:sym typeface="Calibri"/>
            </a:endParaRPr>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00" i="1" u="sng">
                <a:solidFill>
                  <a:schemeClr val="dk1"/>
                </a:solidFill>
                <a:latin typeface="Calibri"/>
                <a:ea typeface="Calibri"/>
                <a:cs typeface="Calibri"/>
                <a:sym typeface="Calibri"/>
              </a:rPr>
              <a:t>TO SUPPORT THE CONSIDERATIONS OF THE TASK FORCE SET FORTH IN SUBSECTION (1)(a) OF THIS SECTION, THE TASK FORCE </a:t>
            </a:r>
            <a:r>
              <a:rPr lang="en-US" sz="1000" b="1" i="1" u="sng">
                <a:solidFill>
                  <a:srgbClr val="0070C0"/>
                </a:solidFill>
                <a:latin typeface="Calibri"/>
                <a:ea typeface="Calibri"/>
                <a:cs typeface="Calibri"/>
                <a:sym typeface="Calibri"/>
              </a:rPr>
              <a:t>MAY</a:t>
            </a:r>
            <a:r>
              <a:rPr lang="en-US" sz="1000" i="1" u="sng">
                <a:solidFill>
                  <a:schemeClr val="dk1"/>
                </a:solidFill>
                <a:latin typeface="Calibri"/>
                <a:ea typeface="Calibri"/>
                <a:cs typeface="Calibri"/>
                <a:sym typeface="Calibri"/>
              </a:rPr>
              <a:t> REVIEW: </a:t>
            </a:r>
            <a:endParaRPr sz="1000"/>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THE RESULTS OF THE STATEWIDE EDUCATION ACCOUNTABILITY SYSTEMS AUDIT REPORT DESCRIBED IN SECTION 2-3-127;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THE LOCAL ACCOUNTABILITY SYSTEMS DESCRIBED IN PART 7 OF ARTICLE 11 OF TITLE 22;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THE RESULTS OF THE LOCAL ACCOUNTABILITY SYSTEM GRANT PROGRAM CREATED IN SECTION 22-11-703;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THE ANNUAL REPORT AND EVALUATION FROM THE HIGH SCHOOL INNOVATIVE LEARNING PILOT PROGRAM CREATED IN ARTICLE 35.6 OF TITLE 22;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THE RESULTS OF THE SCHOOL TRANSFORMATION GRANT PROGRAM CREATED IN SECTION 22-13-103;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THE INTERIM AND FINAL REPORTS FROM THE SECONDARY, POSTSECONDARY, AND WORK-BASED LEARNING INTEGRATION TASK FORCE CREATED IN PART 2 OF ARTICLE 35.3 OF TITLE 22;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 PROMISING PRACTICES FROM OTHER STATES AS IDENTIFIED BY TASK FORCE MEMBERS; AND </a:t>
            </a:r>
            <a:endParaRPr sz="1000"/>
          </a:p>
          <a:p>
            <a:pPr marL="304800" marR="0" lvl="0" indent="-304800" algn="l" rtl="0">
              <a:spcBef>
                <a:spcPts val="0"/>
              </a:spcBef>
              <a:spcAft>
                <a:spcPts val="0"/>
              </a:spcAft>
              <a:buClr>
                <a:schemeClr val="dk1"/>
              </a:buClr>
              <a:buSzPts val="1000"/>
              <a:buFont typeface="Calibri"/>
              <a:buAutoNum type="romanUcParenBoth"/>
            </a:pPr>
            <a:r>
              <a:rPr lang="en-US" sz="1000" i="1">
                <a:solidFill>
                  <a:schemeClr val="dk1"/>
                </a:solidFill>
                <a:latin typeface="Calibri"/>
                <a:ea typeface="Calibri"/>
                <a:cs typeface="Calibri"/>
                <a:sym typeface="Calibri"/>
              </a:rPr>
              <a:t> LEADING INDICATORS OR INSTRUCTIONAL PRACTICES THAT COULD BE ADDED TO THE ACCOUNTABILITY MEASURES. </a:t>
            </a:r>
            <a:endParaRPr sz="1000"/>
          </a:p>
        </p:txBody>
      </p:sp>
      <p:sp>
        <p:nvSpPr>
          <p:cNvPr id="331" name="Google Shape;331;g28d0e70539e_0_7"/>
          <p:cNvSpPr txBox="1"/>
          <p:nvPr/>
        </p:nvSpPr>
        <p:spPr>
          <a:xfrm>
            <a:off x="390525" y="77629"/>
            <a:ext cx="7886700" cy="994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3"/>
              </a:buClr>
              <a:buSzPts val="3300"/>
              <a:buFont typeface="Calibri"/>
              <a:buNone/>
            </a:pPr>
            <a:r>
              <a:rPr lang="en-US" sz="3200">
                <a:solidFill>
                  <a:schemeClr val="accent3"/>
                </a:solidFill>
                <a:latin typeface="Calibri"/>
                <a:ea typeface="Calibri"/>
                <a:cs typeface="Calibri"/>
                <a:sym typeface="Calibri"/>
              </a:rPr>
              <a:t>Legislative Charge: The “Tasks” and “Tools”</a:t>
            </a:r>
            <a:endParaRPr sz="1100"/>
          </a:p>
        </p:txBody>
      </p:sp>
      <p:sp>
        <p:nvSpPr>
          <p:cNvPr id="332" name="Google Shape;332;g28d0e70539e_0_7"/>
          <p:cNvSpPr/>
          <p:nvPr/>
        </p:nvSpPr>
        <p:spPr>
          <a:xfrm>
            <a:off x="1973580" y="1013460"/>
            <a:ext cx="548400" cy="1280400"/>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33" name="Google Shape;333;g28d0e70539e_0_7"/>
          <p:cNvSpPr/>
          <p:nvPr/>
        </p:nvSpPr>
        <p:spPr>
          <a:xfrm>
            <a:off x="1973580" y="2324100"/>
            <a:ext cx="548400" cy="2636700"/>
          </a:xfrm>
          <a:prstGeom prst="leftBrace">
            <a:avLst>
              <a:gd name="adj1" fmla="val 8333"/>
              <a:gd name="adj2" fmla="val 47688"/>
            </a:avLst>
          </a:prstGeom>
          <a:no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g28d0e70539e_0_7"/>
          <p:cNvSpPr txBox="1"/>
          <p:nvPr/>
        </p:nvSpPr>
        <p:spPr>
          <a:xfrm>
            <a:off x="449580" y="3421380"/>
            <a:ext cx="15315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“TOOLS”</a:t>
            </a:r>
            <a:endParaRPr sz="1100"/>
          </a:p>
        </p:txBody>
      </p:sp>
      <p:sp>
        <p:nvSpPr>
          <p:cNvPr id="335" name="Google Shape;335;g28d0e70539e_0_7"/>
          <p:cNvSpPr txBox="1"/>
          <p:nvPr/>
        </p:nvSpPr>
        <p:spPr>
          <a:xfrm>
            <a:off x="495300" y="1501140"/>
            <a:ext cx="15315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“TASKS”</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Legislative Charge: The Reports </a:t>
            </a:r>
            <a:endParaRPr>
              <a:solidFill>
                <a:schemeClr val="accent3"/>
              </a:solidFill>
            </a:endParaRPr>
          </a:p>
        </p:txBody>
      </p:sp>
      <p:sp>
        <p:nvSpPr>
          <p:cNvPr id="341" name="Google Shape;341;p1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14</a:t>
            </a:fld>
            <a:endParaRPr/>
          </a:p>
        </p:txBody>
      </p:sp>
      <p:sp>
        <p:nvSpPr>
          <p:cNvPr id="342" name="Google Shape;342;p13"/>
          <p:cNvSpPr txBox="1"/>
          <p:nvPr/>
        </p:nvSpPr>
        <p:spPr>
          <a:xfrm>
            <a:off x="206675" y="959224"/>
            <a:ext cx="8730600" cy="960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p:txBody>
      </p:sp>
      <p:sp>
        <p:nvSpPr>
          <p:cNvPr id="343" name="Google Shape;343;p13"/>
          <p:cNvSpPr txBox="1"/>
          <p:nvPr/>
        </p:nvSpPr>
        <p:spPr>
          <a:xfrm>
            <a:off x="846827" y="1024025"/>
            <a:ext cx="7519935" cy="960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C.R.S. 2-2-2103 </a:t>
            </a:r>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(3) </a:t>
            </a:r>
            <a:r>
              <a:rPr lang="en-US" sz="1200" b="0" i="0" u="none" strike="noStrike" cap="none">
                <a:solidFill>
                  <a:srgbClr val="3F3F3F"/>
                </a:solidFill>
                <a:latin typeface="Calibri"/>
                <a:ea typeface="Calibri"/>
                <a:cs typeface="Calibri"/>
                <a:sym typeface="Calibri"/>
              </a:rPr>
              <a:t>On or before March 1, 2024, the task force shall submit an interim report, including its initial findings and recommendations on issues identified in subsection (1) of this section, to the education committees of the house of representatives and the senate, or their successor committees; the governor; the state board; the commissioner of education; and the department.</a:t>
            </a:r>
            <a:endParaRPr/>
          </a:p>
          <a:p>
            <a:pPr marL="0" marR="0" lvl="0" indent="0" algn="l" rtl="0">
              <a:lnSpc>
                <a:spcPct val="100000"/>
              </a:lnSpc>
              <a:spcBef>
                <a:spcPts val="0"/>
              </a:spcBef>
              <a:spcAft>
                <a:spcPts val="0"/>
              </a:spcAft>
              <a:buNone/>
            </a:pPr>
            <a:r>
              <a:rPr lang="en-US" sz="1200" b="0" i="0" u="none" strike="noStrike" cap="none">
                <a:solidFill>
                  <a:srgbClr val="3F3F3F"/>
                </a:solidFill>
                <a:latin typeface="Calibri"/>
                <a:ea typeface="Calibri"/>
                <a:cs typeface="Calibri"/>
                <a:sym typeface="Calibri"/>
              </a:rPr>
              <a:t>(4) On or before November 15, 2024, the task force shall submit a final report…</a:t>
            </a:r>
            <a:endParaRPr/>
          </a:p>
          <a:p>
            <a:pPr marL="0" marR="0" lvl="0" indent="0" algn="l"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344" name="Google Shape;344;p13"/>
          <p:cNvSpPr txBox="1"/>
          <p:nvPr/>
        </p:nvSpPr>
        <p:spPr>
          <a:xfrm>
            <a:off x="2148493" y="2508031"/>
            <a:ext cx="2268480" cy="1908184"/>
          </a:xfrm>
          <a:prstGeom prst="rect">
            <a:avLst/>
          </a:prstGeom>
          <a:solidFill>
            <a:srgbClr val="ACC8DD"/>
          </a:solidFill>
          <a:ln w="19050" cap="flat" cmpd="sng">
            <a:solidFill>
              <a:schemeClr val="dk1"/>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Proposed Interim Report </a:t>
            </a:r>
            <a:endParaRPr sz="1400" b="1"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Review Charge </a:t>
            </a: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Report on Activity of the Task Force  </a:t>
            </a: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Identify Future Direction of the Task Force </a:t>
            </a:r>
            <a:endParaRPr sz="1400" b="0" i="0" u="none" strike="noStrike" cap="none">
              <a:solidFill>
                <a:srgbClr val="000000"/>
              </a:solidFill>
              <a:latin typeface="Calibri"/>
              <a:ea typeface="Calibri"/>
              <a:cs typeface="Calibri"/>
              <a:sym typeface="Calibri"/>
            </a:endParaRPr>
          </a:p>
        </p:txBody>
      </p:sp>
      <p:sp>
        <p:nvSpPr>
          <p:cNvPr id="345" name="Google Shape;345;p13"/>
          <p:cNvSpPr txBox="1"/>
          <p:nvPr/>
        </p:nvSpPr>
        <p:spPr>
          <a:xfrm>
            <a:off x="5238472" y="2505337"/>
            <a:ext cx="2268600" cy="1908600"/>
          </a:xfrm>
          <a:prstGeom prst="rect">
            <a:avLst/>
          </a:prstGeom>
          <a:solidFill>
            <a:srgbClr val="3F739B"/>
          </a:solid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Calibri"/>
                <a:ea typeface="Calibri"/>
                <a:cs typeface="Calibri"/>
                <a:sym typeface="Calibri"/>
              </a:rPr>
              <a:t>Pr</a:t>
            </a:r>
            <a:r>
              <a:rPr lang="en-US" b="1">
                <a:solidFill>
                  <a:schemeClr val="lt1"/>
                </a:solidFill>
                <a:latin typeface="Calibri"/>
                <a:ea typeface="Calibri"/>
                <a:cs typeface="Calibri"/>
                <a:sym typeface="Calibri"/>
              </a:rPr>
              <a:t>op</a:t>
            </a:r>
            <a:r>
              <a:rPr lang="en-US" sz="1400" b="1" i="0" u="none" strike="noStrike" cap="none">
                <a:solidFill>
                  <a:schemeClr val="lt1"/>
                </a:solidFill>
                <a:latin typeface="Calibri"/>
                <a:ea typeface="Calibri"/>
                <a:cs typeface="Calibri"/>
                <a:sym typeface="Calibri"/>
              </a:rPr>
              <a:t>osed Final Report </a:t>
            </a:r>
            <a:endParaRPr sz="1400" b="1" i="0" u="none" strike="noStrike" cap="none">
              <a:solidFill>
                <a:schemeClr val="lt1"/>
              </a:solidFill>
              <a:latin typeface="Calibri"/>
              <a:ea typeface="Calibri"/>
              <a:cs typeface="Calibri"/>
              <a:sym typeface="Calibri"/>
            </a:endParaRPr>
          </a:p>
          <a:p>
            <a:pPr marL="457189" marR="0" lvl="0" indent="-317492" algn="l" rtl="0">
              <a:lnSpc>
                <a:spcPct val="100000"/>
              </a:lnSpc>
              <a:spcBef>
                <a:spcPts val="0"/>
              </a:spcBef>
              <a:spcAft>
                <a:spcPts val="0"/>
              </a:spcAft>
              <a:buClr>
                <a:schemeClr val="dk1"/>
              </a:buClr>
              <a:buSzPts val="1400"/>
              <a:buFont typeface="Calibri"/>
              <a:buChar char="-"/>
            </a:pPr>
            <a:r>
              <a:rPr lang="en-US" sz="1400" b="0" i="0" u="none" strike="noStrike" cap="none">
                <a:solidFill>
                  <a:schemeClr val="lt1"/>
                </a:solidFill>
                <a:latin typeface="Calibri"/>
                <a:ea typeface="Calibri"/>
                <a:cs typeface="Calibri"/>
                <a:sym typeface="Calibri"/>
              </a:rPr>
              <a:t>Review Charge </a:t>
            </a:r>
            <a:endParaRPr sz="1400" b="0" i="0" u="none" strike="noStrike" cap="none">
              <a:solidFill>
                <a:schemeClr val="lt1"/>
              </a:solidFill>
              <a:latin typeface="Calibri"/>
              <a:ea typeface="Calibri"/>
              <a:cs typeface="Calibri"/>
              <a:sym typeface="Calibri"/>
            </a:endParaRPr>
          </a:p>
          <a:p>
            <a:pPr marL="457189" marR="0" lvl="0" indent="-317492" algn="l" rtl="0">
              <a:lnSpc>
                <a:spcPct val="100000"/>
              </a:lnSpc>
              <a:spcBef>
                <a:spcPts val="0"/>
              </a:spcBef>
              <a:spcAft>
                <a:spcPts val="0"/>
              </a:spcAft>
              <a:buClr>
                <a:schemeClr val="dk1"/>
              </a:buClr>
              <a:buSzPts val="1400"/>
              <a:buFont typeface="Calibri"/>
              <a:buChar char="-"/>
            </a:pPr>
            <a:r>
              <a:rPr lang="en-US" sz="1400" b="0" i="0" u="none" strike="noStrike" cap="none">
                <a:solidFill>
                  <a:schemeClr val="lt1"/>
                </a:solidFill>
                <a:latin typeface="Calibri"/>
                <a:ea typeface="Calibri"/>
                <a:cs typeface="Calibri"/>
                <a:sym typeface="Calibri"/>
              </a:rPr>
              <a:t>Report on Activity of the Task Force </a:t>
            </a:r>
            <a:endParaRPr sz="1400" b="0" i="0" u="none" strike="noStrike" cap="none">
              <a:solidFill>
                <a:schemeClr val="lt1"/>
              </a:solidFill>
              <a:latin typeface="Calibri"/>
              <a:ea typeface="Calibri"/>
              <a:cs typeface="Calibri"/>
              <a:sym typeface="Calibri"/>
            </a:endParaRPr>
          </a:p>
          <a:p>
            <a:pPr marL="457189" marR="0" lvl="0" indent="-317492" algn="l" rtl="0">
              <a:lnSpc>
                <a:spcPct val="100000"/>
              </a:lnSpc>
              <a:spcBef>
                <a:spcPts val="0"/>
              </a:spcBef>
              <a:spcAft>
                <a:spcPts val="0"/>
              </a:spcAft>
              <a:buClr>
                <a:schemeClr val="dk1"/>
              </a:buClr>
              <a:buSzPts val="1400"/>
              <a:buFont typeface="Calibri"/>
              <a:buChar char="-"/>
            </a:pPr>
            <a:r>
              <a:rPr lang="en-US" sz="1400" b="0" i="0" u="none" strike="noStrike" cap="none">
                <a:solidFill>
                  <a:schemeClr val="lt1"/>
                </a:solidFill>
                <a:latin typeface="Calibri"/>
                <a:ea typeface="Calibri"/>
                <a:cs typeface="Calibri"/>
                <a:sym typeface="Calibri"/>
              </a:rPr>
              <a:t>Identify Recommendations for rules or legislative change</a:t>
            </a:r>
            <a:endParaRPr sz="1400" b="0" i="0" u="none" strike="noStrike" cap="none">
              <a:solidFill>
                <a:schemeClr val="lt1"/>
              </a:solidFill>
              <a:latin typeface="Calibri"/>
              <a:ea typeface="Calibri"/>
              <a:cs typeface="Calibri"/>
              <a:sym typeface="Calibri"/>
            </a:endParaRPr>
          </a:p>
        </p:txBody>
      </p:sp>
      <p:sp>
        <p:nvSpPr>
          <p:cNvPr id="346" name="Google Shape;346;p13"/>
          <p:cNvSpPr/>
          <p:nvPr/>
        </p:nvSpPr>
        <p:spPr>
          <a:xfrm>
            <a:off x="4594863" y="3394129"/>
            <a:ext cx="550577" cy="294468"/>
          </a:xfrm>
          <a:prstGeom prst="rightArrow">
            <a:avLst>
              <a:gd name="adj1" fmla="val 50000"/>
              <a:gd name="adj2" fmla="val 50000"/>
            </a:avLst>
          </a:prstGeom>
          <a:solidFill>
            <a:srgbClr val="C2947F"/>
          </a:solidFill>
          <a:ln w="15875"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352" name="Google Shape;352;p1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graphicFrame>
        <p:nvGraphicFramePr>
          <p:cNvPr id="353" name="Google Shape;353;p19"/>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10:00 - 10:30 am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u="none" strike="noStrike" cap="none">
                          <a:solidFill>
                            <a:schemeClr val="dk1"/>
                          </a:solidFill>
                          <a:latin typeface="Calibri"/>
                          <a:ea typeface="Calibri"/>
                          <a:cs typeface="Calibri"/>
                          <a:sym typeface="Calibri"/>
                        </a:rPr>
                        <a:t>   Welcome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10:30 - 10:45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Norms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10:45 - 12:00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Discussion &amp;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12:00 - 1:00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Lunch &amp; Small Group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1:00 - 1:30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a:t>
                      </a:r>
                      <a:r>
                        <a:rPr lang="en-US" sz="1100"/>
                        <a:t>Align with our</a:t>
                      </a:r>
                      <a:r>
                        <a:rPr lang="en-US" sz="1100" u="none" strike="noStrike" cap="none"/>
                        <a:t> Legislative Charge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1:30 - 2:00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Roadmap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2:00 - 2:15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Break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2:15 - 3:45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CDE Accountability Follow-Up Presentation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3:45 - 4:00 pm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Wrap Up &amp; Next Steps</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54" name="Google Shape;354;p1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55" name="Google Shape;355;p1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p:nvPr/>
        </p:nvSpPr>
        <p:spPr>
          <a:xfrm>
            <a:off x="1389498" y="1886308"/>
            <a:ext cx="2392800" cy="27432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“ON OR BEFORE MARCH 1, 2024, THE TASK FORCE </a:t>
            </a:r>
            <a:r>
              <a:rPr lang="en-US" sz="1400" b="1" i="1"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SHALL</a:t>
            </a:r>
            <a:r>
              <a:rPr lang="en-US" sz="1400" b="0" i="1"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400" b="0" i="1" u="none" strike="noStrike" cap="none">
                <a:solidFill>
                  <a:srgbClr val="000000"/>
                </a:solidFill>
                <a:latin typeface="Arial"/>
                <a:ea typeface="Arial"/>
                <a:cs typeface="Arial"/>
                <a:sym typeface="Arial"/>
              </a:rPr>
              <a:t>SUBMIT AN INTERIM REPORT, INCLUDING ITS INITIAL FINDINGS AND RECOMMENDATIONS ON ISSUES IDENTIFIED IN SUBSECTION (1) OF THIS SECTION, TO THE [LEGISLATURE]…”</a:t>
            </a:r>
            <a:endParaRPr sz="1100" b="0" i="0" u="none" strike="noStrike" cap="none">
              <a:solidFill>
                <a:srgbClr val="000000"/>
              </a:solidFill>
              <a:latin typeface="Arial"/>
              <a:ea typeface="Arial"/>
              <a:cs typeface="Arial"/>
              <a:sym typeface="Arial"/>
            </a:endParaRPr>
          </a:p>
        </p:txBody>
      </p:sp>
      <p:sp>
        <p:nvSpPr>
          <p:cNvPr id="361" name="Google Shape;361;p20"/>
          <p:cNvSpPr/>
          <p:nvPr/>
        </p:nvSpPr>
        <p:spPr>
          <a:xfrm>
            <a:off x="5109394" y="1832908"/>
            <a:ext cx="2392800" cy="27966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“ON OR BEFORE NOVEMBER 15, 2024, THE TASK FORCE </a:t>
            </a:r>
            <a:r>
              <a:rPr lang="en-US" sz="1400" b="1" i="1" strike="noStrike" cap="none">
                <a:solidFill>
                  <a:srgbClr val="000000"/>
                </a:solidFill>
                <a:latin typeface="Arial"/>
                <a:ea typeface="Arial"/>
                <a:cs typeface="Arial"/>
                <a:sym typeface="Arial"/>
              </a:rPr>
              <a:t>SHALL</a:t>
            </a:r>
            <a:r>
              <a:rPr lang="en-US" sz="1400" b="0" i="1" u="none" strike="noStrike" cap="none">
                <a:solidFill>
                  <a:srgbClr val="000000"/>
                </a:solidFill>
                <a:latin typeface="Arial"/>
                <a:ea typeface="Arial"/>
                <a:cs typeface="Arial"/>
                <a:sym typeface="Arial"/>
              </a:rPr>
              <a:t> SUBMIT A FINAL REPORT, INCLUDING ITS FINDINGS AND RECOMMENDATIONS ON ISSUES IDENTIFIED IN SUBSECTION (1) OF THIS SECTION, …”</a:t>
            </a:r>
            <a:endParaRPr sz="1100" b="0" i="0" u="none" strike="noStrike" cap="none">
              <a:solidFill>
                <a:srgbClr val="000000"/>
              </a:solidFill>
              <a:latin typeface="Arial"/>
              <a:ea typeface="Arial"/>
              <a:cs typeface="Arial"/>
              <a:sym typeface="Arial"/>
            </a:endParaRPr>
          </a:p>
        </p:txBody>
      </p:sp>
      <p:sp>
        <p:nvSpPr>
          <p:cNvPr id="362" name="Google Shape;362;p20"/>
          <p:cNvSpPr/>
          <p:nvPr/>
        </p:nvSpPr>
        <p:spPr>
          <a:xfrm>
            <a:off x="1389498" y="1558708"/>
            <a:ext cx="2392800" cy="327600"/>
          </a:xfrm>
          <a:prstGeom prst="rect">
            <a:avLst/>
          </a:prstGeom>
          <a:solidFill>
            <a:schemeClr val="lt2"/>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PHASE I – “THE WHAT”</a:t>
            </a:r>
            <a:endParaRPr sz="1100" b="0" i="0" u="none" strike="noStrike" cap="none">
              <a:solidFill>
                <a:schemeClr val="dk1"/>
              </a:solidFill>
              <a:latin typeface="Arial"/>
              <a:ea typeface="Arial"/>
              <a:cs typeface="Arial"/>
              <a:sym typeface="Arial"/>
            </a:endParaRPr>
          </a:p>
        </p:txBody>
      </p:sp>
      <p:sp>
        <p:nvSpPr>
          <p:cNvPr id="363" name="Google Shape;363;p20"/>
          <p:cNvSpPr/>
          <p:nvPr/>
        </p:nvSpPr>
        <p:spPr>
          <a:xfrm>
            <a:off x="5109394" y="1505308"/>
            <a:ext cx="2392800" cy="327600"/>
          </a:xfrm>
          <a:prstGeom prst="rect">
            <a:avLst/>
          </a:prstGeom>
          <a:solidFill>
            <a:srgbClr val="1F3864"/>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Calibri"/>
                <a:ea typeface="Calibri"/>
                <a:cs typeface="Calibri"/>
                <a:sym typeface="Calibri"/>
              </a:rPr>
              <a:t>PHASE II – “THE HOW”</a:t>
            </a:r>
            <a:endParaRPr sz="1100" b="0" i="0" u="none" strike="noStrike" cap="none">
              <a:solidFill>
                <a:srgbClr val="000000"/>
              </a:solidFill>
              <a:latin typeface="Arial"/>
              <a:ea typeface="Arial"/>
              <a:cs typeface="Arial"/>
              <a:sym typeface="Arial"/>
            </a:endParaRPr>
          </a:p>
        </p:txBody>
      </p:sp>
      <p:sp>
        <p:nvSpPr>
          <p:cNvPr id="364" name="Google Shape;364;p20"/>
          <p:cNvSpPr txBox="1"/>
          <p:nvPr/>
        </p:nvSpPr>
        <p:spPr>
          <a:xfrm>
            <a:off x="822960" y="882724"/>
            <a:ext cx="7787700" cy="3462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The report deadlines divide the task force work into two phases  </a:t>
            </a:r>
            <a:endParaRPr sz="1100" b="0" i="0" u="none" strike="noStrike" cap="none">
              <a:solidFill>
                <a:srgbClr val="000000"/>
              </a:solidFill>
              <a:latin typeface="Arial"/>
              <a:ea typeface="Arial"/>
              <a:cs typeface="Arial"/>
              <a:sym typeface="Arial"/>
            </a:endParaRPr>
          </a:p>
        </p:txBody>
      </p:sp>
      <p:sp>
        <p:nvSpPr>
          <p:cNvPr id="365" name="Google Shape;365;p20"/>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Roadmap:  Report Deadlines</a:t>
            </a:r>
            <a:endParaRPr/>
          </a:p>
        </p:txBody>
      </p:sp>
      <p:sp>
        <p:nvSpPr>
          <p:cNvPr id="366" name="Google Shape;366;p2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67" name="Google Shape;367;p2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368" name="Google Shape;368;p2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1"/>
          <p:cNvSpPr/>
          <p:nvPr/>
        </p:nvSpPr>
        <p:spPr>
          <a:xfrm>
            <a:off x="2760014" y="1382018"/>
            <a:ext cx="1854203" cy="3093900"/>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t>
            </a:r>
            <a:r>
              <a:rPr lang="en-US" sz="1400" b="0" i="1" u="none" strike="noStrike" cap="none">
                <a:solidFill>
                  <a:schemeClr val="lt1"/>
                </a:solidFill>
                <a:latin typeface="Arial"/>
                <a:ea typeface="Arial"/>
                <a:cs typeface="Arial"/>
                <a:sym typeface="Arial"/>
              </a:rPr>
              <a:t>Improvements to the accountability and accreditation system to expand and incentivize academic opportunities and address inequities;”</a:t>
            </a:r>
            <a:endParaRPr sz="1100" b="0" i="0" u="none" strike="noStrike" cap="none">
              <a:solidFill>
                <a:schemeClr val="lt1"/>
              </a:solidFill>
              <a:latin typeface="Calibri"/>
              <a:ea typeface="Calibri"/>
              <a:cs typeface="Calibri"/>
              <a:sym typeface="Calibri"/>
            </a:endParaRPr>
          </a:p>
        </p:txBody>
      </p:sp>
      <p:sp>
        <p:nvSpPr>
          <p:cNvPr id="374" name="Google Shape;374;p21"/>
          <p:cNvSpPr/>
          <p:nvPr/>
        </p:nvSpPr>
        <p:spPr>
          <a:xfrm>
            <a:off x="4720315" y="1392926"/>
            <a:ext cx="1854203" cy="3093900"/>
          </a:xfrm>
          <a:prstGeom prst="rect">
            <a:avLst/>
          </a:prstGeom>
          <a:solidFill>
            <a:srgbClr val="F1C232"/>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“Promising practices in schools and districts;”</a:t>
            </a:r>
            <a:endParaRPr sz="1400" b="0" i="0" u="none" strike="noStrike" cap="none">
              <a:solidFill>
                <a:schemeClr val="lt1"/>
              </a:solidFill>
              <a:latin typeface="Calibri"/>
              <a:ea typeface="Calibri"/>
              <a:cs typeface="Calibri"/>
              <a:sym typeface="Calibri"/>
            </a:endParaRPr>
          </a:p>
        </p:txBody>
      </p:sp>
      <p:sp>
        <p:nvSpPr>
          <p:cNvPr id="375" name="Google Shape;375;p21"/>
          <p:cNvSpPr/>
          <p:nvPr/>
        </p:nvSpPr>
        <p:spPr>
          <a:xfrm>
            <a:off x="799713" y="1392926"/>
            <a:ext cx="1854203" cy="3093900"/>
          </a:xfrm>
          <a:prstGeom prst="rect">
            <a:avLst/>
          </a:prstGeom>
          <a:solidFill>
            <a:srgbClr val="A64D79"/>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“Academic opportunities or inequities that may impact academic achievement gaps;”</a:t>
            </a:r>
            <a:endParaRPr sz="1100" b="0" i="0" u="none" strike="noStrike" cap="none">
              <a:solidFill>
                <a:schemeClr val="lt1"/>
              </a:solidFill>
              <a:latin typeface="Calibri"/>
              <a:ea typeface="Calibri"/>
              <a:cs typeface="Calibri"/>
              <a:sym typeface="Calibri"/>
            </a:endParaRPr>
          </a:p>
        </p:txBody>
      </p:sp>
      <p:sp>
        <p:nvSpPr>
          <p:cNvPr id="376" name="Google Shape;376;p21"/>
          <p:cNvSpPr/>
          <p:nvPr/>
        </p:nvSpPr>
        <p:spPr>
          <a:xfrm>
            <a:off x="6680616" y="1392926"/>
            <a:ext cx="1854203" cy="3093900"/>
          </a:xfrm>
          <a:prstGeom prst="rect">
            <a:avLst/>
          </a:prstGeom>
          <a:solidFill>
            <a:srgbClr val="3F739B"/>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“Recommendations for rules or legislation, as necessary.”</a:t>
            </a:r>
            <a:endParaRPr sz="1100" b="0" i="0" u="none" strike="noStrike" cap="none">
              <a:solidFill>
                <a:srgbClr val="000000"/>
              </a:solidFill>
              <a:latin typeface="Arial"/>
              <a:ea typeface="Arial"/>
              <a:cs typeface="Arial"/>
              <a:sym typeface="Arial"/>
            </a:endParaRPr>
          </a:p>
        </p:txBody>
      </p:sp>
      <p:sp>
        <p:nvSpPr>
          <p:cNvPr id="377" name="Google Shape;377;p21"/>
          <p:cNvSpPr txBox="1"/>
          <p:nvPr/>
        </p:nvSpPr>
        <p:spPr>
          <a:xfrm>
            <a:off x="743369" y="1011410"/>
            <a:ext cx="7665995" cy="28466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“In completing the study required in this part 21, the task force, at a minimum </a:t>
            </a:r>
            <a:r>
              <a:rPr lang="en-US" sz="1400" b="1" i="1" u="none" strike="noStrike" cap="none">
                <a:solidFill>
                  <a:srgbClr val="000000"/>
                </a:solidFill>
                <a:latin typeface="Arial"/>
                <a:ea typeface="Arial"/>
                <a:cs typeface="Arial"/>
                <a:sym typeface="Arial"/>
              </a:rPr>
              <a:t>shall </a:t>
            </a:r>
            <a:r>
              <a:rPr lang="en-US" sz="1400" b="0" i="1" u="none" strike="noStrike" cap="none">
                <a:solidFill>
                  <a:srgbClr val="000000"/>
                </a:solidFill>
                <a:latin typeface="Arial"/>
                <a:ea typeface="Arial"/>
                <a:cs typeface="Arial"/>
                <a:sym typeface="Arial"/>
              </a:rPr>
              <a:t>consider:..”</a:t>
            </a:r>
            <a:endParaRPr sz="1400" b="0" i="0" u="none" strike="noStrike" cap="none">
              <a:solidFill>
                <a:schemeClr val="dk1"/>
              </a:solidFill>
              <a:latin typeface="Calibri"/>
              <a:ea typeface="Calibri"/>
              <a:cs typeface="Calibri"/>
              <a:sym typeface="Calibri"/>
            </a:endParaRPr>
          </a:p>
        </p:txBody>
      </p:sp>
      <p:sp>
        <p:nvSpPr>
          <p:cNvPr id="378" name="Google Shape;378;p21"/>
          <p:cNvSpPr txBox="1">
            <a:spLocks noGrp="1"/>
          </p:cNvSpPr>
          <p:nvPr>
            <p:ph type="title"/>
          </p:nvPr>
        </p:nvSpPr>
        <p:spPr>
          <a:xfrm>
            <a:off x="865564" y="274142"/>
            <a:ext cx="7543800" cy="5784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Roadmap:  Legislative “Shall” Statements are Used to Guide Meetings</a:t>
            </a:r>
            <a:endParaRPr/>
          </a:p>
        </p:txBody>
      </p:sp>
      <p:sp>
        <p:nvSpPr>
          <p:cNvPr id="379" name="Google Shape;379;p2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80" name="Google Shape;380;p2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381" name="Google Shape;381;p2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2"/>
          <p:cNvSpPr txBox="1"/>
          <p:nvPr/>
        </p:nvSpPr>
        <p:spPr>
          <a:xfrm flipH="1">
            <a:off x="890752" y="4128770"/>
            <a:ext cx="7430286" cy="530884"/>
          </a:xfrm>
          <a:prstGeom prst="rect">
            <a:avLst/>
          </a:prstGeom>
          <a:noFill/>
          <a:ln>
            <a:noFill/>
          </a:ln>
        </p:spPr>
        <p:txBody>
          <a:bodyPr spcFirstLastPara="1" wrap="square" lIns="68575" tIns="34275" rIns="68575" bIns="34275" anchor="t" anchorCtr="0">
            <a:spAutoFit/>
          </a:bodyPr>
          <a:lstStyle/>
          <a:p>
            <a:pPr marL="171450" marR="0" lvl="0" indent="-171450" algn="l" rtl="0">
              <a:lnSpc>
                <a:spcPct val="100000"/>
              </a:lnSpc>
              <a:spcBef>
                <a:spcPts val="0"/>
              </a:spcBef>
              <a:spcAft>
                <a:spcPts val="0"/>
              </a:spcAft>
              <a:buClr>
                <a:srgbClr val="000000"/>
              </a:buClr>
              <a:buSzPts val="1000"/>
              <a:buFont typeface="Arial"/>
              <a:buChar char="•"/>
            </a:pPr>
            <a:r>
              <a:rPr lang="en-US" sz="1000" b="0" i="0" u="none" strike="noStrike" cap="none">
                <a:solidFill>
                  <a:schemeClr val="dk1"/>
                </a:solidFill>
                <a:latin typeface="Calibri"/>
                <a:ea typeface="Calibri"/>
                <a:cs typeface="Calibri"/>
                <a:sym typeface="Calibri"/>
              </a:rPr>
              <a:t>Content and agendas for these meetings to be developed from task force feedback, along with the “tools” listed in legislation.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00"/>
              <a:buFont typeface="Arial"/>
              <a:buChar char="•"/>
            </a:pPr>
            <a:r>
              <a:rPr lang="en-US" sz="1000" b="0" i="0" u="none" strike="noStrike" cap="none">
                <a:solidFill>
                  <a:schemeClr val="dk1"/>
                </a:solidFill>
                <a:latin typeface="Calibri"/>
                <a:ea typeface="Calibri"/>
                <a:cs typeface="Calibri"/>
                <a:sym typeface="Calibri"/>
              </a:rPr>
              <a:t>Feedback from “parent organization, student organizations and additional stakeholders as needed” to be incorporated throughout Phase I as identified by Task Force member.</a:t>
            </a:r>
            <a:endParaRPr sz="1000" b="0" i="0" u="none" strike="noStrike" cap="none">
              <a:solidFill>
                <a:schemeClr val="dk1"/>
              </a:solidFill>
              <a:latin typeface="Calibri"/>
              <a:ea typeface="Calibri"/>
              <a:cs typeface="Calibri"/>
              <a:sym typeface="Calibri"/>
            </a:endParaRPr>
          </a:p>
        </p:txBody>
      </p:sp>
      <p:sp>
        <p:nvSpPr>
          <p:cNvPr id="387" name="Google Shape;387;p22"/>
          <p:cNvSpPr txBox="1">
            <a:spLocks noGrp="1"/>
          </p:cNvSpPr>
          <p:nvPr>
            <p:ph type="title"/>
          </p:nvPr>
        </p:nvSpPr>
        <p:spPr>
          <a:xfrm>
            <a:off x="673350" y="77800"/>
            <a:ext cx="7799700" cy="634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Roadmap:  Phase 1 – Interim Report &amp; “The What”</a:t>
            </a:r>
            <a:endParaRPr/>
          </a:p>
        </p:txBody>
      </p:sp>
      <p:sp>
        <p:nvSpPr>
          <p:cNvPr id="388" name="Google Shape;388;p2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89" name="Google Shape;389;p2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390" name="Google Shape;390;p2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18</a:t>
            </a:fld>
            <a:endParaRPr/>
          </a:p>
        </p:txBody>
      </p:sp>
      <p:graphicFrame>
        <p:nvGraphicFramePr>
          <p:cNvPr id="391" name="Google Shape;391;p22"/>
          <p:cNvGraphicFramePr/>
          <p:nvPr/>
        </p:nvGraphicFramePr>
        <p:xfrm>
          <a:off x="890755" y="953770"/>
          <a:ext cx="3000000" cy="3000000"/>
        </p:xfrm>
        <a:graphic>
          <a:graphicData uri="http://schemas.openxmlformats.org/drawingml/2006/table">
            <a:tbl>
              <a:tblPr firstRow="1" bandRow="1">
                <a:noFill/>
                <a:tableStyleId>{98E37EE5-184A-4335-A78A-29425AD38F31}</a:tableStyleId>
              </a:tblPr>
              <a:tblGrid>
                <a:gridCol w="1857575">
                  <a:extLst>
                    <a:ext uri="{9D8B030D-6E8A-4147-A177-3AD203B41FA5}">
                      <a16:colId xmlns:a16="http://schemas.microsoft.com/office/drawing/2014/main" val="20000"/>
                    </a:ext>
                  </a:extLst>
                </a:gridCol>
                <a:gridCol w="1857575">
                  <a:extLst>
                    <a:ext uri="{9D8B030D-6E8A-4147-A177-3AD203B41FA5}">
                      <a16:colId xmlns:a16="http://schemas.microsoft.com/office/drawing/2014/main" val="20001"/>
                    </a:ext>
                  </a:extLst>
                </a:gridCol>
                <a:gridCol w="1857575">
                  <a:extLst>
                    <a:ext uri="{9D8B030D-6E8A-4147-A177-3AD203B41FA5}">
                      <a16:colId xmlns:a16="http://schemas.microsoft.com/office/drawing/2014/main" val="20002"/>
                    </a:ext>
                  </a:extLst>
                </a:gridCol>
                <a:gridCol w="18575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351" u="none" strike="noStrike" cap="none">
                          <a:solidFill>
                            <a:schemeClr val="lt1"/>
                          </a:solidFill>
                        </a:rPr>
                        <a:t>November 3</a:t>
                      </a:r>
                      <a:endParaRPr/>
                    </a:p>
                  </a:txBody>
                  <a:tcPr marL="91450" marR="91450" marT="45725" marB="45725">
                    <a:solidFill>
                      <a:srgbClr val="A64D79"/>
                    </a:solidFill>
                  </a:tcPr>
                </a:tc>
                <a:tc>
                  <a:txBody>
                    <a:bodyPr/>
                    <a:lstStyle/>
                    <a:p>
                      <a:pPr marL="0" marR="0" lvl="0" indent="0" algn="ctr" rtl="0">
                        <a:spcBef>
                          <a:spcPts val="0"/>
                        </a:spcBef>
                        <a:spcAft>
                          <a:spcPts val="0"/>
                        </a:spcAft>
                        <a:buNone/>
                      </a:pPr>
                      <a:r>
                        <a:rPr lang="en-US" sz="1351" u="none" strike="noStrike" cap="none">
                          <a:solidFill>
                            <a:schemeClr val="lt1"/>
                          </a:solidFill>
                        </a:rPr>
                        <a:t>December 1</a:t>
                      </a:r>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US" sz="1351" u="none" strike="noStrike" cap="none">
                          <a:solidFill>
                            <a:schemeClr val="lt1"/>
                          </a:solidFill>
                        </a:rPr>
                        <a:t>January TBD</a:t>
                      </a:r>
                      <a:endParaRPr/>
                    </a:p>
                  </a:txBody>
                  <a:tcPr marL="91450" marR="91450" marT="45725" marB="45725">
                    <a:solidFill>
                      <a:srgbClr val="F1C232"/>
                    </a:solidFill>
                  </a:tcPr>
                </a:tc>
                <a:tc>
                  <a:txBody>
                    <a:bodyPr/>
                    <a:lstStyle/>
                    <a:p>
                      <a:pPr marL="0" marR="0" lvl="0" indent="0" algn="ctr" rtl="0">
                        <a:spcBef>
                          <a:spcPts val="0"/>
                        </a:spcBef>
                        <a:spcAft>
                          <a:spcPts val="0"/>
                        </a:spcAft>
                        <a:buNone/>
                      </a:pPr>
                      <a:r>
                        <a:rPr lang="en-US" sz="1351"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January TBD</a:t>
                      </a:r>
                      <a:endParaRPr/>
                    </a:p>
                  </a:txBody>
                  <a:tcPr marL="91450" marR="91450" marT="45725" marB="45725">
                    <a:solidFill>
                      <a:srgbClr val="3F739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000" b="1" u="none" strike="noStrike" cap="none"/>
                        <a:t>Refine and adopt</a:t>
                      </a:r>
                      <a:r>
                        <a:rPr lang="en-US" sz="1000" u="none" strike="noStrike" cap="none"/>
                        <a:t> the f</a:t>
                      </a:r>
                      <a:r>
                        <a:rPr lang="en-US" sz="1000"/>
                        <a:t>inal road map.</a:t>
                      </a:r>
                      <a:endParaRPr/>
                    </a:p>
                  </a:txBody>
                  <a:tcPr marL="91450" marR="91450" marT="45725" marB="45725">
                    <a:solidFill>
                      <a:srgbClr val="990099">
                        <a:alpha val="24710"/>
                      </a:srgbClr>
                    </a:solidFill>
                  </a:tcPr>
                </a:tc>
                <a:tc>
                  <a:txBody>
                    <a:bodyPr/>
                    <a:lstStyle/>
                    <a:p>
                      <a:pPr marL="0" marR="0" lvl="0" indent="0" algn="l" rtl="0">
                        <a:spcBef>
                          <a:spcPts val="0"/>
                        </a:spcBef>
                        <a:spcAft>
                          <a:spcPts val="0"/>
                        </a:spcAft>
                        <a:buNone/>
                      </a:pPr>
                      <a:r>
                        <a:rPr lang="en-US" sz="1000" b="1" i="1"/>
                        <a:t>Review &amp; identify</a:t>
                      </a:r>
                      <a:r>
                        <a:rPr lang="en-US" sz="1000"/>
                        <a:t> priorities from Nov meeting</a:t>
                      </a:r>
                      <a:endParaRPr/>
                    </a:p>
                  </a:txBody>
                  <a:tcPr marL="91450" marR="91450" marT="45725" marB="45725">
                    <a:solidFill>
                      <a:srgbClr val="F7CD9C"/>
                    </a:solidFill>
                  </a:tcPr>
                </a:tc>
                <a:tc>
                  <a:txBody>
                    <a:bodyPr/>
                    <a:lstStyle/>
                    <a:p>
                      <a:pPr marL="0" marR="0" lvl="0" indent="0" algn="l" rtl="0">
                        <a:spcBef>
                          <a:spcPts val="0"/>
                        </a:spcBef>
                        <a:spcAft>
                          <a:spcPts val="0"/>
                        </a:spcAft>
                        <a:buNone/>
                      </a:pPr>
                      <a:r>
                        <a:rPr lang="en-US" sz="1000" b="1" i="1"/>
                        <a:t>Review &amp; identify </a:t>
                      </a:r>
                      <a:r>
                        <a:rPr lang="en-US" sz="1000"/>
                        <a:t>priorities from Dec meeting</a:t>
                      </a:r>
                      <a:endParaRPr/>
                    </a:p>
                  </a:txBody>
                  <a:tcPr marL="91450" marR="91450" marT="45725" marB="45725">
                    <a:solidFill>
                      <a:srgbClr val="FFF2CC"/>
                    </a:solidFill>
                  </a:tcPr>
                </a:tc>
                <a:tc>
                  <a:txBody>
                    <a:bodyPr/>
                    <a:lstStyle/>
                    <a:p>
                      <a:pPr marL="0" marR="0" lvl="0" indent="0" algn="l" rtl="0">
                        <a:spcBef>
                          <a:spcPts val="0"/>
                        </a:spcBef>
                        <a:spcAft>
                          <a:spcPts val="0"/>
                        </a:spcAft>
                        <a:buNone/>
                      </a:pPr>
                      <a:r>
                        <a:rPr lang="en-US" sz="1000" b="1" i="1"/>
                        <a:t>Review &amp; identify </a:t>
                      </a:r>
                      <a:r>
                        <a:rPr lang="en-US" sz="1000"/>
                        <a:t>priorities from Jan meeting</a:t>
                      </a:r>
                      <a:endParaRPr/>
                    </a:p>
                  </a:txBody>
                  <a:tcPr marL="91450" marR="91450" marT="45725" marB="45725">
                    <a:solidFill>
                      <a:srgbClr val="CFE2F3"/>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000"/>
                        <a:buFont typeface="Calibri"/>
                        <a:buNone/>
                      </a:pPr>
                      <a:r>
                        <a:rPr lang="en-US" sz="1000" b="1" i="1"/>
                        <a:t>What</a:t>
                      </a:r>
                      <a:r>
                        <a:rPr lang="en-US" sz="1000"/>
                        <a:t> are the academic opportunities that may impact academic achievement gaps?</a:t>
                      </a:r>
                      <a:endParaRPr/>
                    </a:p>
                    <a:p>
                      <a:pPr marL="0" marR="0" lvl="0" indent="0" algn="l" rtl="0">
                        <a:spcBef>
                          <a:spcPts val="0"/>
                        </a:spcBef>
                        <a:spcAft>
                          <a:spcPts val="0"/>
                        </a:spcAft>
                        <a:buNone/>
                      </a:pPr>
                      <a:endParaRPr sz="1000"/>
                    </a:p>
                  </a:txBody>
                  <a:tcPr marL="91450" marR="91450" marT="45725" marB="45725">
                    <a:solidFill>
                      <a:srgbClr val="990099">
                        <a:alpha val="24710"/>
                      </a:srgbClr>
                    </a:solidFill>
                  </a:tcPr>
                </a:tc>
                <a:tc>
                  <a:txBody>
                    <a:bodyPr/>
                    <a:lstStyle/>
                    <a:p>
                      <a:pPr marL="0" marR="0" lvl="0" indent="0" algn="l" rtl="0">
                        <a:spcBef>
                          <a:spcPts val="0"/>
                        </a:spcBef>
                        <a:spcAft>
                          <a:spcPts val="0"/>
                        </a:spcAft>
                        <a:buNone/>
                      </a:pPr>
                      <a:r>
                        <a:rPr lang="en-US" sz="1000" b="1" i="1"/>
                        <a:t>What</a:t>
                      </a:r>
                      <a:r>
                        <a:rPr lang="en-US" sz="1000"/>
                        <a:t> are the opportunities for improvements to the accountability and accreditation system to expand and incentivize academic opportunities?</a:t>
                      </a:r>
                      <a:endParaRPr/>
                    </a:p>
                  </a:txBody>
                  <a:tcPr marL="91450" marR="91450" marT="45725" marB="45725">
                    <a:solidFill>
                      <a:srgbClr val="F7CD9C"/>
                    </a:solidFill>
                  </a:tcPr>
                </a:tc>
                <a:tc>
                  <a:txBody>
                    <a:bodyPr/>
                    <a:lstStyle/>
                    <a:p>
                      <a:pPr marL="0" marR="0" lvl="0" indent="0" algn="l" rtl="0">
                        <a:spcBef>
                          <a:spcPts val="0"/>
                        </a:spcBef>
                        <a:spcAft>
                          <a:spcPts val="0"/>
                        </a:spcAft>
                        <a:buNone/>
                      </a:pPr>
                      <a:r>
                        <a:rPr lang="en-US" sz="1000" b="1" i="1"/>
                        <a:t>What</a:t>
                      </a:r>
                      <a:r>
                        <a:rPr lang="en-US" sz="1000"/>
                        <a:t> are promising practices within Colorado?</a:t>
                      </a:r>
                      <a:endParaRPr/>
                    </a:p>
                  </a:txBody>
                  <a:tcPr marL="91450" marR="91450" marT="45725" marB="45725">
                    <a:solidFill>
                      <a:srgbClr val="FFF2CC"/>
                    </a:solidFill>
                  </a:tcPr>
                </a:tc>
                <a:tc rowSpan="2">
                  <a:txBody>
                    <a:bodyPr/>
                    <a:lstStyle/>
                    <a:p>
                      <a:pPr marL="0" marR="0" lvl="0" indent="0" algn="l" rtl="0">
                        <a:spcBef>
                          <a:spcPts val="0"/>
                        </a:spcBef>
                        <a:spcAft>
                          <a:spcPts val="0"/>
                        </a:spcAft>
                        <a:buNone/>
                      </a:pPr>
                      <a:r>
                        <a:rPr lang="en-US" sz="1000" b="1" i="1"/>
                        <a:t>Review &amp; identify </a:t>
                      </a:r>
                      <a:r>
                        <a:rPr lang="en-US" sz="1000"/>
                        <a:t>interim report details that outline the </a:t>
                      </a:r>
                      <a:r>
                        <a:rPr lang="en-US" sz="1000" b="1" i="1"/>
                        <a:t>“what(s)” </a:t>
                      </a:r>
                      <a:r>
                        <a:rPr lang="en-US" sz="1000"/>
                        <a:t>that are higher priority for the task force</a:t>
                      </a:r>
                      <a:endParaRPr/>
                    </a:p>
                  </a:txBody>
                  <a:tcPr marL="91450" marR="91450" marT="45725" marB="45725">
                    <a:solidFill>
                      <a:srgbClr val="CFE2F3"/>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000" b="1" i="1"/>
                        <a:t>What</a:t>
                      </a:r>
                      <a:r>
                        <a:rPr lang="en-US" sz="1000"/>
                        <a:t> are the inequities that may impact academic achievement gaps? </a:t>
                      </a:r>
                      <a:endParaRPr/>
                    </a:p>
                  </a:txBody>
                  <a:tcPr marL="91450" marR="91450" marT="45725" marB="45725">
                    <a:solidFill>
                      <a:srgbClr val="990099">
                        <a:alpha val="24710"/>
                      </a:srgbClr>
                    </a:solidFill>
                  </a:tcPr>
                </a:tc>
                <a:tc>
                  <a:txBody>
                    <a:bodyPr/>
                    <a:lstStyle/>
                    <a:p>
                      <a:pPr marL="0" marR="0" lvl="0" indent="0" algn="l" rtl="0">
                        <a:spcBef>
                          <a:spcPts val="0"/>
                        </a:spcBef>
                        <a:spcAft>
                          <a:spcPts val="0"/>
                        </a:spcAft>
                        <a:buNone/>
                      </a:pPr>
                      <a:r>
                        <a:rPr lang="en-US" sz="1000" b="1" i="1"/>
                        <a:t>What </a:t>
                      </a:r>
                      <a:r>
                        <a:rPr lang="en-US" sz="1000"/>
                        <a:t>are the opportunities for improvements to the accountability and accreditation system to address inequities?</a:t>
                      </a:r>
                      <a:endParaRPr/>
                    </a:p>
                  </a:txBody>
                  <a:tcPr marL="91450" marR="91450" marT="45725" marB="45725">
                    <a:solidFill>
                      <a:srgbClr val="F7CD9C"/>
                    </a:solidFill>
                  </a:tcPr>
                </a:tc>
                <a:tc>
                  <a:txBody>
                    <a:bodyPr/>
                    <a:lstStyle/>
                    <a:p>
                      <a:pPr marL="0" marR="0" lvl="0" indent="0" algn="l" rtl="0">
                        <a:spcBef>
                          <a:spcPts val="0"/>
                        </a:spcBef>
                        <a:spcAft>
                          <a:spcPts val="0"/>
                        </a:spcAft>
                        <a:buNone/>
                      </a:pPr>
                      <a:r>
                        <a:rPr lang="en-US" sz="1000" b="1" i="1"/>
                        <a:t>What</a:t>
                      </a:r>
                      <a:r>
                        <a:rPr lang="en-US" sz="1000"/>
                        <a:t> are promising practices from other states?</a:t>
                      </a:r>
                      <a:endParaRPr/>
                    </a:p>
                  </a:txBody>
                  <a:tcPr marL="91450" marR="91450" marT="45725" marB="45725">
                    <a:solidFill>
                      <a:srgbClr val="FFF2CC"/>
                    </a:solidFill>
                  </a:tcPr>
                </a:tc>
                <a:tc vMerge="1">
                  <a:txBody>
                    <a:bodyPr/>
                    <a:lstStyle/>
                    <a:p>
                      <a:endParaRPr lang="en-US"/>
                    </a:p>
                  </a:txBody>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000" b="1" i="1"/>
                        <a:t>Look ahead </a:t>
                      </a:r>
                      <a:r>
                        <a:rPr lang="en-US" sz="1000"/>
                        <a:t>to next meeting to identify areas to prepare resources.</a:t>
                      </a:r>
                      <a:endParaRPr/>
                    </a:p>
                  </a:txBody>
                  <a:tcPr marL="91450" marR="91450" marT="45725" marB="45725">
                    <a:solidFill>
                      <a:srgbClr val="990099">
                        <a:alpha val="24710"/>
                      </a:srgbClr>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1" i="1"/>
                        <a:t>Look ahead </a:t>
                      </a:r>
                      <a:r>
                        <a:rPr lang="en-US" sz="1000"/>
                        <a:t>to next meeting to identify areas to prepare resources.</a:t>
                      </a:r>
                      <a:endParaRPr/>
                    </a:p>
                  </a:txBody>
                  <a:tcPr marL="91450" marR="91450" marT="45725" marB="45725">
                    <a:solidFill>
                      <a:srgbClr val="F7CD9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1" i="1"/>
                        <a:t>Look ahead </a:t>
                      </a:r>
                      <a:r>
                        <a:rPr lang="en-US" sz="1000"/>
                        <a:t>to next meeting to identify areas to prepare resources.</a:t>
                      </a:r>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1" i="1"/>
                        <a:t>Look ahead </a:t>
                      </a:r>
                      <a:r>
                        <a:rPr lang="en-US" sz="1000"/>
                        <a:t>to next meeting to identify areas to prepare resources.</a:t>
                      </a:r>
                      <a:endParaRPr/>
                    </a:p>
                  </a:txBody>
                  <a:tcPr marL="91450" marR="91450" marT="45725" marB="45725">
                    <a:solidFill>
                      <a:srgbClr val="CFE2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3"/>
          <p:cNvSpPr txBox="1">
            <a:spLocks noGrp="1"/>
          </p:cNvSpPr>
          <p:nvPr>
            <p:ph type="title"/>
          </p:nvPr>
        </p:nvSpPr>
        <p:spPr>
          <a:xfrm>
            <a:off x="822985" y="255927"/>
            <a:ext cx="7543800" cy="578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Roadmap:  Phase II – Interim Report &amp; “The How”</a:t>
            </a:r>
            <a:endParaRPr/>
          </a:p>
        </p:txBody>
      </p:sp>
      <p:sp>
        <p:nvSpPr>
          <p:cNvPr id="397" name="Google Shape;397;p2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398" name="Google Shape;398;p23"/>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399" name="Google Shape;399;p2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graphicFrame>
        <p:nvGraphicFramePr>
          <p:cNvPr id="400" name="Google Shape;400;p23"/>
          <p:cNvGraphicFramePr/>
          <p:nvPr/>
        </p:nvGraphicFramePr>
        <p:xfrm>
          <a:off x="879718" y="1035075"/>
          <a:ext cx="3000000" cy="3000000"/>
        </p:xfrm>
        <a:graphic>
          <a:graphicData uri="http://schemas.openxmlformats.org/drawingml/2006/table">
            <a:tbl>
              <a:tblPr firstRow="1" bandRow="1">
                <a:noFill/>
                <a:tableStyleId>{98E37EE5-184A-4335-A78A-29425AD38F31}</a:tableStyleId>
              </a:tblPr>
              <a:tblGrid>
                <a:gridCol w="1857575">
                  <a:extLst>
                    <a:ext uri="{9D8B030D-6E8A-4147-A177-3AD203B41FA5}">
                      <a16:colId xmlns:a16="http://schemas.microsoft.com/office/drawing/2014/main" val="20000"/>
                    </a:ext>
                  </a:extLst>
                </a:gridCol>
                <a:gridCol w="1857575">
                  <a:extLst>
                    <a:ext uri="{9D8B030D-6E8A-4147-A177-3AD203B41FA5}">
                      <a16:colId xmlns:a16="http://schemas.microsoft.com/office/drawing/2014/main" val="20001"/>
                    </a:ext>
                  </a:extLst>
                </a:gridCol>
                <a:gridCol w="1857575">
                  <a:extLst>
                    <a:ext uri="{9D8B030D-6E8A-4147-A177-3AD203B41FA5}">
                      <a16:colId xmlns:a16="http://schemas.microsoft.com/office/drawing/2014/main" val="20002"/>
                    </a:ext>
                  </a:extLst>
                </a:gridCol>
                <a:gridCol w="18575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351">
                          <a:solidFill>
                            <a:schemeClr val="lt1"/>
                          </a:solidFill>
                        </a:rPr>
                        <a:t>February TBD</a:t>
                      </a:r>
                      <a:endParaRPr/>
                    </a:p>
                  </a:txBody>
                  <a:tcPr marL="91450" marR="91450" marT="45725" marB="45725">
                    <a:solidFill>
                      <a:srgbClr val="A64D79"/>
                    </a:solidFill>
                  </a:tcPr>
                </a:tc>
                <a:tc>
                  <a:txBody>
                    <a:bodyPr/>
                    <a:lstStyle/>
                    <a:p>
                      <a:pPr marL="0" marR="0" lvl="0" indent="0" algn="ctr" rtl="0">
                        <a:spcBef>
                          <a:spcPts val="0"/>
                        </a:spcBef>
                        <a:spcAft>
                          <a:spcPts val="0"/>
                        </a:spcAft>
                        <a:buNone/>
                      </a:pPr>
                      <a:r>
                        <a:rPr lang="en-US" sz="1351">
                          <a:solidFill>
                            <a:schemeClr val="lt1"/>
                          </a:solidFill>
                        </a:rPr>
                        <a:t>March TBD</a:t>
                      </a:r>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US" sz="1351">
                          <a:solidFill>
                            <a:schemeClr val="lt1"/>
                          </a:solidFill>
                        </a:rPr>
                        <a:t>TBD</a:t>
                      </a:r>
                      <a:endParaRPr/>
                    </a:p>
                  </a:txBody>
                  <a:tcPr marL="91450" marR="91450" marT="45725" marB="45725">
                    <a:solidFill>
                      <a:srgbClr val="F1C232"/>
                    </a:solidFill>
                  </a:tcPr>
                </a:tc>
                <a:tc>
                  <a:txBody>
                    <a:bodyPr/>
                    <a:lstStyle/>
                    <a:p>
                      <a:pPr marL="0" marR="0" lvl="0" indent="0" algn="ctr" rtl="0">
                        <a:spcBef>
                          <a:spcPts val="0"/>
                        </a:spcBef>
                        <a:spcAft>
                          <a:spcPts val="0"/>
                        </a:spcAft>
                        <a:buNone/>
                      </a:pPr>
                      <a:r>
                        <a:rPr lang="en-US" sz="1351">
                          <a:solidFill>
                            <a:schemeClr val="lt1"/>
                          </a:solidFill>
                        </a:rPr>
                        <a:t>TBD</a:t>
                      </a:r>
                      <a:endParaRPr/>
                    </a:p>
                  </a:txBody>
                  <a:tcPr marL="91450" marR="91450" marT="45725" marB="45725">
                    <a:solidFill>
                      <a:srgbClr val="3F739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000" b="1" i="1"/>
                        <a:t>How</a:t>
                      </a:r>
                      <a:r>
                        <a:rPr lang="en-US" sz="1000"/>
                        <a:t> do we improve on the “what’s” that were identified as priorities by the task force in the “Academic opportunities or inequities that may impact academic achievement” section?</a:t>
                      </a:r>
                      <a:endParaRPr/>
                    </a:p>
                  </a:txBody>
                  <a:tcPr marL="91450" marR="91450" marT="45725" marB="45725">
                    <a:solidFill>
                      <a:srgbClr val="990099">
                        <a:alpha val="24710"/>
                      </a:srgbClr>
                    </a:solidFill>
                  </a:tcPr>
                </a:tc>
                <a:tc>
                  <a:txBody>
                    <a:bodyPr/>
                    <a:lstStyle/>
                    <a:p>
                      <a:pPr marL="0" marR="0" lvl="0" indent="0" algn="l" rtl="0">
                        <a:spcBef>
                          <a:spcPts val="0"/>
                        </a:spcBef>
                        <a:spcAft>
                          <a:spcPts val="0"/>
                        </a:spcAft>
                        <a:buNone/>
                      </a:pPr>
                      <a:r>
                        <a:rPr lang="en-US" sz="1000" b="1" i="1"/>
                        <a:t>How</a:t>
                      </a:r>
                      <a:r>
                        <a:rPr lang="en-US" sz="1000"/>
                        <a:t> do we accomplish the “what’s” that were identified as priorities by the task force in the “Improvements to the accountability and accreditation system to expand and incentivize academic opportunities and address inequities” section?</a:t>
                      </a:r>
                      <a:endParaRPr/>
                    </a:p>
                  </a:txBody>
                  <a:tcPr marL="91450" marR="91450" marT="45725" marB="45725">
                    <a:solidFill>
                      <a:srgbClr val="F7CD9C"/>
                    </a:solidFill>
                  </a:tcPr>
                </a:tc>
                <a:tc>
                  <a:txBody>
                    <a:bodyPr/>
                    <a:lstStyle/>
                    <a:p>
                      <a:pPr marL="0" marR="0" lvl="0" indent="0" algn="l" rtl="0">
                        <a:spcBef>
                          <a:spcPts val="0"/>
                        </a:spcBef>
                        <a:spcAft>
                          <a:spcPts val="0"/>
                        </a:spcAft>
                        <a:buNone/>
                      </a:pPr>
                      <a:r>
                        <a:rPr lang="en-US" sz="1000" b="1" i="1"/>
                        <a:t>How</a:t>
                      </a:r>
                      <a:r>
                        <a:rPr lang="en-US" sz="1000"/>
                        <a:t> do we incorporate priorities from the “promising practices in schools and districts” section?</a:t>
                      </a:r>
                      <a:endParaRPr/>
                    </a:p>
                  </a:txBody>
                  <a:tcPr marL="91450" marR="91450" marT="45725" marB="45725">
                    <a:solidFill>
                      <a:srgbClr val="FFF2CC"/>
                    </a:solidFill>
                  </a:tcPr>
                </a:tc>
                <a:tc>
                  <a:txBody>
                    <a:bodyPr/>
                    <a:lstStyle/>
                    <a:p>
                      <a:pPr marL="0" marR="0" lvl="0" indent="0" algn="l" rtl="0">
                        <a:spcBef>
                          <a:spcPts val="0"/>
                        </a:spcBef>
                        <a:spcAft>
                          <a:spcPts val="0"/>
                        </a:spcAft>
                        <a:buNone/>
                      </a:pPr>
                      <a:r>
                        <a:rPr lang="en-US" sz="1000" b="1" i="1"/>
                        <a:t>How</a:t>
                      </a:r>
                      <a:r>
                        <a:rPr lang="en-US" sz="1000"/>
                        <a:t> do “rules or legislation” need to change?</a:t>
                      </a:r>
                      <a:endParaRPr/>
                    </a:p>
                  </a:txBody>
                  <a:tcPr marL="91450" marR="91450" marT="45725" marB="45725">
                    <a:solidFill>
                      <a:srgbClr val="CFE2F3"/>
                    </a:solidFill>
                  </a:tcPr>
                </a:tc>
                <a:extLst>
                  <a:ext uri="{0D108BD9-81ED-4DB2-BD59-A6C34878D82A}">
                    <a16:rowId xmlns:a16="http://schemas.microsoft.com/office/drawing/2014/main" val="10001"/>
                  </a:ext>
                </a:extLst>
              </a:tr>
            </a:tbl>
          </a:graphicData>
        </a:graphic>
      </p:graphicFrame>
      <p:sp>
        <p:nvSpPr>
          <p:cNvPr id="401" name="Google Shape;401;p23"/>
          <p:cNvSpPr txBox="1"/>
          <p:nvPr/>
        </p:nvSpPr>
        <p:spPr>
          <a:xfrm>
            <a:off x="833998" y="2868955"/>
            <a:ext cx="7476004" cy="5539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000"/>
              <a:buFont typeface="Arial"/>
              <a:buChar char="•"/>
            </a:pPr>
            <a:r>
              <a:rPr lang="en-US" sz="1000" b="0" i="0" u="none" strike="noStrike" cap="none">
                <a:solidFill>
                  <a:schemeClr val="dk1"/>
                </a:solidFill>
                <a:latin typeface="Calibri"/>
                <a:ea typeface="Calibri"/>
                <a:cs typeface="Calibri"/>
                <a:sym typeface="Calibri"/>
              </a:rPr>
              <a:t>At least one additional meeting may be needed to finalize the report.</a:t>
            </a:r>
            <a:endParaRPr/>
          </a:p>
          <a:p>
            <a:pPr marL="171450" marR="0" lvl="0" indent="-171450" algn="l" rtl="0">
              <a:lnSpc>
                <a:spcPct val="100000"/>
              </a:lnSpc>
              <a:spcBef>
                <a:spcPts val="0"/>
              </a:spcBef>
              <a:spcAft>
                <a:spcPts val="0"/>
              </a:spcAft>
              <a:buClr>
                <a:schemeClr val="dk1"/>
              </a:buClr>
              <a:buSzPts val="1000"/>
              <a:buFont typeface="Arial"/>
              <a:buChar char="•"/>
            </a:pPr>
            <a:r>
              <a:rPr lang="en-US" sz="1000" b="0" i="0" u="none" strike="noStrike" cap="none">
                <a:solidFill>
                  <a:schemeClr val="dk1"/>
                </a:solidFill>
                <a:latin typeface="Calibri"/>
                <a:ea typeface="Calibri"/>
                <a:cs typeface="Calibri"/>
                <a:sym typeface="Calibri"/>
              </a:rPr>
              <a:t>Feedback from “parent organization, student organizations and additional stakeholders as needed” to be incorporated throughout Phase II as identified by Task Force member.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rPr>
              <a:t>Words from the Task Force Chair and Vice Chair</a:t>
            </a:r>
            <a:endParaRPr sz="3000">
              <a:solidFill>
                <a:schemeClr val="accent3"/>
              </a:solidFill>
            </a:endParaRPr>
          </a:p>
        </p:txBody>
      </p:sp>
      <p:pic>
        <p:nvPicPr>
          <p:cNvPr id="223" name="Google Shape;223;p2" descr="Wendy Birhanzel"/>
          <p:cNvPicPr preferRelativeResize="0"/>
          <p:nvPr/>
        </p:nvPicPr>
        <p:blipFill rotWithShape="1">
          <a:blip r:embed="rId3">
            <a:alphaModFix/>
          </a:blip>
          <a:srcRect l="13541" r="14706"/>
          <a:stretch/>
        </p:blipFill>
        <p:spPr>
          <a:xfrm>
            <a:off x="2179864" y="1558585"/>
            <a:ext cx="1934935" cy="1620569"/>
          </a:xfrm>
          <a:prstGeom prst="rect">
            <a:avLst/>
          </a:prstGeom>
          <a:noFill/>
          <a:ln>
            <a:noFill/>
          </a:ln>
          <a:effectLst>
            <a:outerShdw blurRad="292100" dist="139700" dir="2700000" algn="tl" rotWithShape="0">
              <a:srgbClr val="333333">
                <a:alpha val="64705"/>
              </a:srgbClr>
            </a:outerShdw>
          </a:effectLst>
        </p:spPr>
      </p:pic>
      <p:sp>
        <p:nvSpPr>
          <p:cNvPr id="224" name="Google Shape;224;p2"/>
          <p:cNvSpPr txBox="1"/>
          <p:nvPr/>
        </p:nvSpPr>
        <p:spPr>
          <a:xfrm>
            <a:off x="1874175" y="3396202"/>
            <a:ext cx="2662500" cy="43393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Dr. Wendy Birhanzel</a:t>
            </a:r>
            <a:endParaRPr sz="1400" b="0" i="0" u="none" strike="noStrike" cap="none">
              <a:solidFill>
                <a:srgbClr val="000000"/>
              </a:solidFill>
              <a:latin typeface="Calibri"/>
              <a:ea typeface="Calibri"/>
              <a:cs typeface="Calibri"/>
              <a:sym typeface="Calibri"/>
            </a:endParaRPr>
          </a:p>
        </p:txBody>
      </p:sp>
      <p:sp>
        <p:nvSpPr>
          <p:cNvPr id="225" name="Google Shape;225;p2"/>
          <p:cNvSpPr txBox="1"/>
          <p:nvPr/>
        </p:nvSpPr>
        <p:spPr>
          <a:xfrm>
            <a:off x="1874175" y="3830301"/>
            <a:ext cx="2662500" cy="572434"/>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None/>
            </a:pPr>
            <a:r>
              <a:rPr lang="en-US" sz="1400" b="1" i="0" u="none" strike="noStrike" cap="none">
                <a:solidFill>
                  <a:schemeClr val="dk1"/>
                </a:solidFill>
                <a:latin typeface="Calibri"/>
                <a:ea typeface="Calibri"/>
                <a:cs typeface="Calibri"/>
                <a:sym typeface="Calibri"/>
              </a:rPr>
              <a:t>Task Force Chair</a:t>
            </a: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400" b="0" i="1" u="none" strike="noStrike" cap="none">
                <a:solidFill>
                  <a:schemeClr val="dk1"/>
                </a:solidFill>
                <a:latin typeface="Calibri"/>
                <a:ea typeface="Calibri"/>
                <a:cs typeface="Calibri"/>
                <a:sym typeface="Calibri"/>
              </a:rPr>
              <a:t>Superintendent </a:t>
            </a:r>
            <a:endParaRPr sz="1400" b="0" i="0" u="none" strike="noStrike" cap="none">
              <a:solidFill>
                <a:srgbClr val="000000"/>
              </a:solidFill>
              <a:latin typeface="Calibri"/>
              <a:ea typeface="Calibri"/>
              <a:cs typeface="Calibri"/>
              <a:sym typeface="Calibri"/>
            </a:endParaRPr>
          </a:p>
        </p:txBody>
      </p:sp>
      <p:pic>
        <p:nvPicPr>
          <p:cNvPr id="226" name="Google Shape;226;p2" descr="Democrats seize control of State Board of Education with narrow win in ..."/>
          <p:cNvPicPr preferRelativeResize="0"/>
          <p:nvPr/>
        </p:nvPicPr>
        <p:blipFill rotWithShape="1">
          <a:blip r:embed="rId4">
            <a:alphaModFix/>
          </a:blip>
          <a:srcRect/>
          <a:stretch/>
        </p:blipFill>
        <p:spPr>
          <a:xfrm>
            <a:off x="5608871" y="1558583"/>
            <a:ext cx="1220215" cy="1620571"/>
          </a:xfrm>
          <a:prstGeom prst="rect">
            <a:avLst/>
          </a:prstGeom>
          <a:noFill/>
          <a:ln>
            <a:noFill/>
          </a:ln>
          <a:effectLst>
            <a:outerShdw blurRad="292100" dist="139700" dir="2700000" algn="tl" rotWithShape="0">
              <a:srgbClr val="333333">
                <a:alpha val="64705"/>
              </a:srgbClr>
            </a:outerShdw>
          </a:effectLst>
        </p:spPr>
      </p:pic>
      <p:sp>
        <p:nvSpPr>
          <p:cNvPr id="227" name="Google Shape;227;p2"/>
          <p:cNvSpPr txBox="1"/>
          <p:nvPr/>
        </p:nvSpPr>
        <p:spPr>
          <a:xfrm>
            <a:off x="5080051" y="3396202"/>
            <a:ext cx="2378100" cy="43393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Rebecca McClellan</a:t>
            </a:r>
            <a:endParaRPr sz="1400" b="0" i="0" u="none" strike="noStrike" cap="none">
              <a:solidFill>
                <a:srgbClr val="000000"/>
              </a:solidFill>
              <a:latin typeface="Calibri"/>
              <a:ea typeface="Calibri"/>
              <a:cs typeface="Calibri"/>
              <a:sym typeface="Calibri"/>
            </a:endParaRPr>
          </a:p>
        </p:txBody>
      </p:sp>
      <p:sp>
        <p:nvSpPr>
          <p:cNvPr id="228" name="Google Shape;228;p2"/>
          <p:cNvSpPr txBox="1"/>
          <p:nvPr/>
        </p:nvSpPr>
        <p:spPr>
          <a:xfrm>
            <a:off x="5009575" y="3830302"/>
            <a:ext cx="2378100" cy="572434"/>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None/>
            </a:pPr>
            <a:r>
              <a:rPr lang="en-US" sz="1400" b="1" i="0" u="none" strike="noStrike" cap="none">
                <a:solidFill>
                  <a:schemeClr val="dk1"/>
                </a:solidFill>
                <a:latin typeface="Calibri"/>
                <a:ea typeface="Calibri"/>
                <a:cs typeface="Calibri"/>
                <a:sym typeface="Calibri"/>
              </a:rPr>
              <a:t>Task Force Vice Chair</a:t>
            </a: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400" b="0" i="1" u="none" strike="noStrike" cap="none">
                <a:solidFill>
                  <a:schemeClr val="dk1"/>
                </a:solidFill>
                <a:latin typeface="Calibri"/>
                <a:ea typeface="Calibri"/>
                <a:cs typeface="Calibri"/>
                <a:sym typeface="Calibri"/>
              </a:rPr>
              <a:t>State Board of Education </a:t>
            </a:r>
            <a:endParaRPr sz="1400" b="0" i="0" u="none" strike="noStrike" cap="none">
              <a:solidFill>
                <a:srgbClr val="000000"/>
              </a:solidFill>
              <a:latin typeface="Calibri"/>
              <a:ea typeface="Calibri"/>
              <a:cs typeface="Calibri"/>
              <a:sym typeface="Calibri"/>
            </a:endParaRPr>
          </a:p>
        </p:txBody>
      </p:sp>
      <p:sp>
        <p:nvSpPr>
          <p:cNvPr id="229" name="Google Shape;229;p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30" name="Google Shape;230;p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231" name="Google Shape;231;p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8d4623ace3_4_7"/>
          <p:cNvSpPr txBox="1">
            <a:spLocks noGrp="1"/>
          </p:cNvSpPr>
          <p:nvPr>
            <p:ph type="sldNum" idx="12"/>
          </p:nvPr>
        </p:nvSpPr>
        <p:spPr>
          <a:xfrm>
            <a:off x="7425345" y="4844839"/>
            <a:ext cx="984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graphicFrame>
        <p:nvGraphicFramePr>
          <p:cNvPr id="407" name="Google Shape;407;g28d4623ace3_4_7"/>
          <p:cNvGraphicFramePr/>
          <p:nvPr/>
        </p:nvGraphicFramePr>
        <p:xfrm>
          <a:off x="1496750" y="819600"/>
          <a:ext cx="3000000" cy="3000000"/>
        </p:xfrm>
        <a:graphic>
          <a:graphicData uri="http://schemas.openxmlformats.org/drawingml/2006/table">
            <a:tbl>
              <a:tblPr>
                <a:noFill/>
                <a:tableStyleId>{5EB6ED01-2E41-4BF0-9CA5-82DF3E14888B}</a:tableStyleId>
              </a:tblPr>
              <a:tblGrid>
                <a:gridCol w="888225">
                  <a:extLst>
                    <a:ext uri="{9D8B030D-6E8A-4147-A177-3AD203B41FA5}">
                      <a16:colId xmlns:a16="http://schemas.microsoft.com/office/drawing/2014/main" val="20000"/>
                    </a:ext>
                  </a:extLst>
                </a:gridCol>
                <a:gridCol w="5245450">
                  <a:extLst>
                    <a:ext uri="{9D8B030D-6E8A-4147-A177-3AD203B41FA5}">
                      <a16:colId xmlns:a16="http://schemas.microsoft.com/office/drawing/2014/main" val="20001"/>
                    </a:ext>
                  </a:extLst>
                </a:gridCol>
                <a:gridCol w="977875">
                  <a:extLst>
                    <a:ext uri="{9D8B030D-6E8A-4147-A177-3AD203B41FA5}">
                      <a16:colId xmlns:a16="http://schemas.microsoft.com/office/drawing/2014/main" val="20002"/>
                    </a:ext>
                  </a:extLst>
                </a:gridCol>
              </a:tblGrid>
              <a:tr h="328325">
                <a:tc>
                  <a:txBody>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Meeting </a:t>
                      </a:r>
                      <a:endParaRPr b="1">
                        <a:solidFill>
                          <a:schemeClr val="lt1"/>
                        </a:solidFill>
                        <a:latin typeface="Calibri"/>
                        <a:ea typeface="Calibri"/>
                        <a:cs typeface="Calibri"/>
                        <a:sym typeface="Calibri"/>
                      </a:endParaRPr>
                    </a:p>
                  </a:txBody>
                  <a:tcPr marL="91425" marR="91425" marT="91425" marB="91425">
                    <a:solidFill>
                      <a:schemeClr val="dk1"/>
                    </a:solidFill>
                  </a:tcPr>
                </a:tc>
                <a:tc>
                  <a:txBody>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Topic</a:t>
                      </a:r>
                      <a:endParaRPr b="1">
                        <a:solidFill>
                          <a:schemeClr val="lt1"/>
                        </a:solidFill>
                        <a:latin typeface="Calibri"/>
                        <a:ea typeface="Calibri"/>
                        <a:cs typeface="Calibri"/>
                        <a:sym typeface="Calibri"/>
                      </a:endParaRPr>
                    </a:p>
                  </a:txBody>
                  <a:tcPr marL="91425" marR="91425" marT="91425" marB="91425">
                    <a:solidFill>
                      <a:schemeClr val="dk1"/>
                    </a:solidFill>
                  </a:tcPr>
                </a:tc>
                <a:tc>
                  <a:txBody>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Add’l</a:t>
                      </a:r>
                      <a:endParaRPr b="1">
                        <a:solidFill>
                          <a:schemeClr val="lt1"/>
                        </a:solidFill>
                        <a:latin typeface="Calibri"/>
                        <a:ea typeface="Calibri"/>
                        <a:cs typeface="Calibri"/>
                        <a:sym typeface="Calibri"/>
                      </a:endParaRPr>
                    </a:p>
                  </a:txBody>
                  <a:tcPr marL="91425" marR="91425" marT="91425" marB="91425">
                    <a:solidFill>
                      <a:schemeClr val="dk1"/>
                    </a:solidFill>
                  </a:tcPr>
                </a:tc>
                <a:extLst>
                  <a:ext uri="{0D108BD9-81ED-4DB2-BD59-A6C34878D82A}">
                    <a16:rowId xmlns:a16="http://schemas.microsoft.com/office/drawing/2014/main" val="10000"/>
                  </a:ext>
                </a:extLst>
              </a:tr>
              <a:tr h="387625">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November 3</a:t>
                      </a:r>
                      <a:endParaRPr sz="900" b="1">
                        <a:solidFill>
                          <a:schemeClr val="lt1"/>
                        </a:solidFill>
                        <a:latin typeface="Calibri"/>
                        <a:ea typeface="Calibri"/>
                        <a:cs typeface="Calibri"/>
                        <a:sym typeface="Calibri"/>
                      </a:endParaRPr>
                    </a:p>
                  </a:txBody>
                  <a:tcPr marL="91425" marR="91425" marT="91425" marB="91425">
                    <a:solidFill>
                      <a:srgbClr val="A64D79"/>
                    </a:solidFill>
                  </a:tcPr>
                </a:tc>
                <a:tc>
                  <a:txBody>
                    <a:bodyPr/>
                    <a:lstStyle/>
                    <a:p>
                      <a:pPr marL="0" lvl="0" indent="0" algn="l" rtl="0">
                        <a:spcBef>
                          <a:spcPts val="0"/>
                        </a:spcBef>
                        <a:spcAft>
                          <a:spcPts val="0"/>
                        </a:spcAft>
                        <a:buClr>
                          <a:schemeClr val="dk1"/>
                        </a:buClr>
                        <a:buFont typeface="Arial"/>
                        <a:buNone/>
                      </a:pPr>
                      <a:r>
                        <a:rPr lang="en-US" sz="900" b="1">
                          <a:solidFill>
                            <a:schemeClr val="dk1"/>
                          </a:solidFill>
                          <a:latin typeface="Calibri"/>
                          <a:ea typeface="Calibri"/>
                          <a:cs typeface="Calibri"/>
                          <a:sym typeface="Calibri"/>
                        </a:rPr>
                        <a:t>PHASE I – WHAT</a:t>
                      </a:r>
                      <a:r>
                        <a:rPr lang="en-US" sz="900" i="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Academic opportunities or inequities that may impact academic achievement gaps?</a:t>
                      </a:r>
                      <a:endParaRPr sz="900">
                        <a:solidFill>
                          <a:schemeClr val="dk1"/>
                        </a:solidFill>
                        <a:latin typeface="Calibri"/>
                        <a:ea typeface="Calibri"/>
                        <a:cs typeface="Calibri"/>
                        <a:sym typeface="Calibri"/>
                      </a:endParaRPr>
                    </a:p>
                  </a:txBody>
                  <a:tcPr marL="91425" marR="91425" marT="91425" marB="91425">
                    <a:solidFill>
                      <a:srgbClr val="990099">
                        <a:alpha val="24710"/>
                      </a:srgbClr>
                    </a:solidFill>
                  </a:tcPr>
                </a:tc>
                <a:tc rowSpan="8">
                  <a:txBody>
                    <a:bodyPr/>
                    <a:lstStyle/>
                    <a:p>
                      <a:pPr marL="0" lvl="0" indent="0" algn="ctr" rtl="0">
                        <a:spcBef>
                          <a:spcPts val="0"/>
                        </a:spcBef>
                        <a:spcAft>
                          <a:spcPts val="0"/>
                        </a:spcAft>
                        <a:buNone/>
                      </a:pPr>
                      <a:r>
                        <a:rPr lang="en-US" sz="900" b="1">
                          <a:solidFill>
                            <a:schemeClr val="dk1"/>
                          </a:solidFill>
                          <a:latin typeface="Calibri"/>
                          <a:ea typeface="Calibri"/>
                          <a:cs typeface="Calibri"/>
                          <a:sym typeface="Calibri"/>
                        </a:rPr>
                        <a:t>Agendas &amp; Stakeholder Engagement Strategies (e.g., Parent organizations, Student groups) set based on feedback from task force members</a:t>
                      </a:r>
                      <a:endParaRPr sz="900" b="1">
                        <a:solidFill>
                          <a:schemeClr val="dk1"/>
                        </a:solidFill>
                        <a:latin typeface="Calibri"/>
                        <a:ea typeface="Calibri"/>
                        <a:cs typeface="Calibri"/>
                        <a:sym typeface="Calibri"/>
                      </a:endParaRPr>
                    </a:p>
                    <a:p>
                      <a:pPr marL="0" lvl="0" indent="0" algn="l" rtl="0">
                        <a:spcBef>
                          <a:spcPts val="0"/>
                        </a:spcBef>
                        <a:spcAft>
                          <a:spcPts val="0"/>
                        </a:spcAft>
                        <a:buNone/>
                      </a:pPr>
                      <a:endParaRPr sz="900" b="1">
                        <a:solidFill>
                          <a:schemeClr val="dk1"/>
                        </a:solidFill>
                        <a:latin typeface="Calibri"/>
                        <a:ea typeface="Calibri"/>
                        <a:cs typeface="Calibri"/>
                        <a:sym typeface="Calibri"/>
                      </a:endParaRPr>
                    </a:p>
                    <a:p>
                      <a:pPr marL="0" lvl="0" indent="0" algn="l" rtl="0">
                        <a:spcBef>
                          <a:spcPts val="0"/>
                        </a:spcBef>
                        <a:spcAft>
                          <a:spcPts val="0"/>
                        </a:spcAft>
                        <a:buNone/>
                      </a:pPr>
                      <a:endParaRPr sz="900" b="1">
                        <a:solidFill>
                          <a:schemeClr val="dk1"/>
                        </a:solidFill>
                        <a:latin typeface="Calibri"/>
                        <a:ea typeface="Calibri"/>
                        <a:cs typeface="Calibri"/>
                        <a:sym typeface="Calibri"/>
                      </a:endParaRPr>
                    </a:p>
                    <a:p>
                      <a:pPr marL="0" lvl="0" indent="0" algn="ctr" rtl="0">
                        <a:spcBef>
                          <a:spcPts val="0"/>
                        </a:spcBef>
                        <a:spcAft>
                          <a:spcPts val="0"/>
                        </a:spcAft>
                        <a:buNone/>
                      </a:pPr>
                      <a:r>
                        <a:rPr lang="en-US" sz="900" b="1">
                          <a:solidFill>
                            <a:schemeClr val="dk1"/>
                          </a:solidFill>
                          <a:latin typeface="Calibri"/>
                          <a:ea typeface="Calibri"/>
                          <a:cs typeface="Calibri"/>
                          <a:sym typeface="Calibri"/>
                        </a:rPr>
                        <a:t>Ongoing feedback surveys </a:t>
                      </a:r>
                      <a:endParaRPr sz="900" b="1">
                        <a:solidFill>
                          <a:schemeClr val="dk1"/>
                        </a:solidFill>
                        <a:latin typeface="Calibri"/>
                        <a:ea typeface="Calibri"/>
                        <a:cs typeface="Calibri"/>
                        <a:sym typeface="Calibri"/>
                      </a:endParaRPr>
                    </a:p>
                  </a:txBody>
                  <a:tcPr marL="91425" marR="91425" marT="91425" marB="91425">
                    <a:solidFill>
                      <a:srgbClr val="C0C0C0"/>
                    </a:solidFill>
                  </a:tcPr>
                </a:tc>
                <a:extLst>
                  <a:ext uri="{0D108BD9-81ED-4DB2-BD59-A6C34878D82A}">
                    <a16:rowId xmlns:a16="http://schemas.microsoft.com/office/drawing/2014/main" val="10001"/>
                  </a:ext>
                </a:extLst>
              </a:tr>
              <a:tr h="416225">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December 1 </a:t>
                      </a:r>
                      <a:endParaRPr sz="9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r>
                        <a:rPr lang="en-US" sz="900" b="1">
                          <a:solidFill>
                            <a:schemeClr val="dk1"/>
                          </a:solidFill>
                          <a:latin typeface="Calibri"/>
                          <a:ea typeface="Calibri"/>
                          <a:cs typeface="Calibri"/>
                          <a:sym typeface="Calibri"/>
                        </a:rPr>
                        <a:t>PHASE I – WHAT: </a:t>
                      </a:r>
                      <a:r>
                        <a:rPr lang="en-US" sz="900">
                          <a:solidFill>
                            <a:schemeClr val="dk1"/>
                          </a:solidFill>
                          <a:latin typeface="Calibri"/>
                          <a:ea typeface="Calibri"/>
                          <a:cs typeface="Calibri"/>
                          <a:sym typeface="Calibri"/>
                        </a:rPr>
                        <a:t>Improvements to the accountability and accreditation system to expand and incentivize academic opportunities and address inequities?</a:t>
                      </a:r>
                      <a:endParaRPr sz="900" b="1">
                        <a:solidFill>
                          <a:schemeClr val="dk1"/>
                        </a:solidFill>
                        <a:latin typeface="Calibri"/>
                        <a:ea typeface="Calibri"/>
                        <a:cs typeface="Calibri"/>
                        <a:sym typeface="Calibri"/>
                      </a:endParaRPr>
                    </a:p>
                  </a:txBody>
                  <a:tcPr marL="91425" marR="91425" marT="91425" marB="91425">
                    <a:solidFill>
                      <a:srgbClr val="F7CD9C"/>
                    </a:solidFill>
                  </a:tcPr>
                </a:tc>
                <a:tc vMerge="1">
                  <a:txBody>
                    <a:bodyPr/>
                    <a:lstStyle/>
                    <a:p>
                      <a:endParaRPr lang="en-US"/>
                    </a:p>
                  </a:txBody>
                  <a:tcPr/>
                </a:tc>
                <a:extLst>
                  <a:ext uri="{0D108BD9-81ED-4DB2-BD59-A6C34878D82A}">
                    <a16:rowId xmlns:a16="http://schemas.microsoft.com/office/drawing/2014/main" val="10002"/>
                  </a:ext>
                </a:extLst>
              </a:tr>
              <a:tr h="270525">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January TBD</a:t>
                      </a:r>
                      <a:endParaRPr sz="900" b="1">
                        <a:solidFill>
                          <a:schemeClr val="lt1"/>
                        </a:solidFill>
                        <a:latin typeface="Calibri"/>
                        <a:ea typeface="Calibri"/>
                        <a:cs typeface="Calibri"/>
                        <a:sym typeface="Calibri"/>
                      </a:endParaRPr>
                    </a:p>
                  </a:txBody>
                  <a:tcPr marL="91425" marR="91425" marT="91425" marB="91425">
                    <a:solidFill>
                      <a:srgbClr val="F1C232"/>
                    </a:solidFill>
                  </a:tcPr>
                </a:tc>
                <a:tc>
                  <a:txBody>
                    <a:bodyPr/>
                    <a:lstStyle/>
                    <a:p>
                      <a:pPr marL="0" lvl="0" indent="0" algn="l" rtl="0">
                        <a:spcBef>
                          <a:spcPts val="0"/>
                        </a:spcBef>
                        <a:spcAft>
                          <a:spcPts val="0"/>
                        </a:spcAft>
                        <a:buNone/>
                      </a:pPr>
                      <a:r>
                        <a:rPr lang="en-US" sz="900" b="1">
                          <a:solidFill>
                            <a:schemeClr val="dk1"/>
                          </a:solidFill>
                          <a:latin typeface="Calibri"/>
                          <a:ea typeface="Calibri"/>
                          <a:cs typeface="Calibri"/>
                          <a:sym typeface="Calibri"/>
                        </a:rPr>
                        <a:t>PHASE I – </a:t>
                      </a:r>
                      <a:r>
                        <a:rPr lang="en-US" sz="900" b="1">
                          <a:latin typeface="Calibri"/>
                          <a:ea typeface="Calibri"/>
                          <a:cs typeface="Calibri"/>
                          <a:sym typeface="Calibri"/>
                        </a:rPr>
                        <a:t>WHAT</a:t>
                      </a:r>
                      <a:r>
                        <a:rPr lang="en-US" sz="900">
                          <a:latin typeface="Calibri"/>
                          <a:ea typeface="Calibri"/>
                          <a:cs typeface="Calibri"/>
                          <a:sym typeface="Calibri"/>
                        </a:rPr>
                        <a:t>: Promising practices from schools, districts and other states?</a:t>
                      </a:r>
                      <a:endParaRPr sz="900">
                        <a:latin typeface="Calibri"/>
                        <a:ea typeface="Calibri"/>
                        <a:cs typeface="Calibri"/>
                        <a:sym typeface="Calibri"/>
                      </a:endParaRPr>
                    </a:p>
                  </a:txBody>
                  <a:tcPr marL="91425" marR="91425" marT="91425" marB="91425">
                    <a:solidFill>
                      <a:srgbClr val="FFF2CC"/>
                    </a:solidFill>
                  </a:tcPr>
                </a:tc>
                <a:tc vMerge="1">
                  <a:txBody>
                    <a:bodyPr/>
                    <a:lstStyle/>
                    <a:p>
                      <a:endParaRPr lang="en-US"/>
                    </a:p>
                  </a:txBody>
                  <a:tcPr/>
                </a:tc>
                <a:extLst>
                  <a:ext uri="{0D108BD9-81ED-4DB2-BD59-A6C34878D82A}">
                    <a16:rowId xmlns:a16="http://schemas.microsoft.com/office/drawing/2014/main" val="10003"/>
                  </a:ext>
                </a:extLst>
              </a:tr>
              <a:tr h="319900">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January TBD</a:t>
                      </a:r>
                      <a:endParaRPr sz="900" b="1">
                        <a:solidFill>
                          <a:schemeClr val="lt1"/>
                        </a:solidFill>
                        <a:latin typeface="Calibri"/>
                        <a:ea typeface="Calibri"/>
                        <a:cs typeface="Calibri"/>
                        <a:sym typeface="Calibri"/>
                      </a:endParaRPr>
                    </a:p>
                  </a:txBody>
                  <a:tcPr marL="91425" marR="91425" marT="91425" marB="91425">
                    <a:solidFill>
                      <a:srgbClr val="3F739B"/>
                    </a:solidFill>
                  </a:tcPr>
                </a:tc>
                <a:tc>
                  <a:txBody>
                    <a:bodyPr/>
                    <a:lstStyle/>
                    <a:p>
                      <a:pPr marL="0" lvl="0" indent="0" algn="l" rtl="0">
                        <a:spcBef>
                          <a:spcPts val="0"/>
                        </a:spcBef>
                        <a:spcAft>
                          <a:spcPts val="0"/>
                        </a:spcAft>
                        <a:buNone/>
                      </a:pPr>
                      <a:r>
                        <a:rPr lang="en-US" sz="900" b="1">
                          <a:solidFill>
                            <a:schemeClr val="dk1"/>
                          </a:solidFill>
                          <a:latin typeface="Calibri"/>
                          <a:ea typeface="Calibri"/>
                          <a:cs typeface="Calibri"/>
                          <a:sym typeface="Calibri"/>
                        </a:rPr>
                        <a:t>PHASE I – REFINE: </a:t>
                      </a:r>
                      <a:r>
                        <a:rPr lang="en-US" sz="900">
                          <a:solidFill>
                            <a:schemeClr val="dk1"/>
                          </a:solidFill>
                          <a:latin typeface="Calibri"/>
                          <a:ea typeface="Calibri"/>
                          <a:cs typeface="Calibri"/>
                          <a:sym typeface="Calibri"/>
                        </a:rPr>
                        <a:t> Review and identify interim report details</a:t>
                      </a:r>
                      <a:endParaRPr sz="900" b="1">
                        <a:latin typeface="Calibri"/>
                        <a:ea typeface="Calibri"/>
                        <a:cs typeface="Calibri"/>
                        <a:sym typeface="Calibri"/>
                      </a:endParaRPr>
                    </a:p>
                  </a:txBody>
                  <a:tcPr marL="91425" marR="91425" marT="91425" marB="91425">
                    <a:solidFill>
                      <a:srgbClr val="CFE2F3"/>
                    </a:solidFill>
                  </a:tcPr>
                </a:tc>
                <a:tc vMerge="1">
                  <a:txBody>
                    <a:bodyPr/>
                    <a:lstStyle/>
                    <a:p>
                      <a:endParaRPr lang="en-US"/>
                    </a:p>
                  </a:txBody>
                  <a:tcPr/>
                </a:tc>
                <a:extLst>
                  <a:ext uri="{0D108BD9-81ED-4DB2-BD59-A6C34878D82A}">
                    <a16:rowId xmlns:a16="http://schemas.microsoft.com/office/drawing/2014/main" val="10004"/>
                  </a:ext>
                </a:extLst>
              </a:tr>
              <a:tr h="517100">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February TBD </a:t>
                      </a:r>
                      <a:endParaRPr sz="900" b="1">
                        <a:solidFill>
                          <a:schemeClr val="lt1"/>
                        </a:solidFill>
                        <a:latin typeface="Calibri"/>
                        <a:ea typeface="Calibri"/>
                        <a:cs typeface="Calibri"/>
                        <a:sym typeface="Calibri"/>
                      </a:endParaRPr>
                    </a:p>
                  </a:txBody>
                  <a:tcPr marL="91425" marR="91425" marT="91425" marB="91425">
                    <a:solidFill>
                      <a:srgbClr val="A64D79"/>
                    </a:solidFill>
                  </a:tcPr>
                </a:tc>
                <a:tc>
                  <a:txBody>
                    <a:bodyPr/>
                    <a:lstStyle/>
                    <a:p>
                      <a:pPr marL="0" lvl="0" indent="0" algn="l" rtl="0">
                        <a:spcBef>
                          <a:spcPts val="0"/>
                        </a:spcBef>
                        <a:spcAft>
                          <a:spcPts val="0"/>
                        </a:spcAft>
                        <a:buNone/>
                      </a:pPr>
                      <a:r>
                        <a:rPr lang="en-US" sz="900" b="1">
                          <a:latin typeface="Calibri"/>
                          <a:ea typeface="Calibri"/>
                          <a:cs typeface="Calibri"/>
                          <a:sym typeface="Calibri"/>
                        </a:rPr>
                        <a:t>PHASE II - HOW: </a:t>
                      </a:r>
                      <a:r>
                        <a:rPr lang="en-US" sz="900">
                          <a:latin typeface="Calibri"/>
                          <a:ea typeface="Calibri"/>
                          <a:cs typeface="Calibri"/>
                          <a:sym typeface="Calibri"/>
                        </a:rPr>
                        <a:t>How do we improve on the “what’s” that were identified as priorities by the task force in the “Academic opportunities or inequities that may impact academic achievement” section?</a:t>
                      </a:r>
                      <a:endParaRPr sz="900">
                        <a:latin typeface="Calibri"/>
                        <a:ea typeface="Calibri"/>
                        <a:cs typeface="Calibri"/>
                        <a:sym typeface="Calibri"/>
                      </a:endParaRPr>
                    </a:p>
                  </a:txBody>
                  <a:tcPr marL="91425" marR="91425" marT="91425" marB="91425">
                    <a:solidFill>
                      <a:srgbClr val="990099">
                        <a:alpha val="24710"/>
                      </a:srgbClr>
                    </a:solidFill>
                  </a:tcPr>
                </a:tc>
                <a:tc vMerge="1">
                  <a:txBody>
                    <a:bodyPr/>
                    <a:lstStyle/>
                    <a:p>
                      <a:endParaRPr lang="en-US"/>
                    </a:p>
                  </a:txBody>
                  <a:tcPr/>
                </a:tc>
                <a:extLst>
                  <a:ext uri="{0D108BD9-81ED-4DB2-BD59-A6C34878D82A}">
                    <a16:rowId xmlns:a16="http://schemas.microsoft.com/office/drawing/2014/main" val="10005"/>
                  </a:ext>
                </a:extLst>
              </a:tr>
              <a:tr h="517100">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March TBD </a:t>
                      </a:r>
                      <a:endParaRPr sz="9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r>
                        <a:rPr lang="en-US" sz="900" b="1">
                          <a:latin typeface="Calibri"/>
                          <a:ea typeface="Calibri"/>
                          <a:cs typeface="Calibri"/>
                          <a:sym typeface="Calibri"/>
                        </a:rPr>
                        <a:t>PHASE II - HOW: </a:t>
                      </a:r>
                      <a:r>
                        <a:rPr lang="en-US" sz="900">
                          <a:latin typeface="Calibri"/>
                          <a:ea typeface="Calibri"/>
                          <a:cs typeface="Calibri"/>
                          <a:sym typeface="Calibri"/>
                        </a:rPr>
                        <a:t> How do we accomplish the “what’s” that were identified as priorities by the task force in the “Improvements to the accountability and accreditation system to expand and incentivize academic opportunities and address inequities” section?</a:t>
                      </a:r>
                      <a:endParaRPr sz="900">
                        <a:latin typeface="Calibri"/>
                        <a:ea typeface="Calibri"/>
                        <a:cs typeface="Calibri"/>
                        <a:sym typeface="Calibri"/>
                      </a:endParaRPr>
                    </a:p>
                  </a:txBody>
                  <a:tcPr marL="91425" marR="91425" marT="91425" marB="91425">
                    <a:solidFill>
                      <a:srgbClr val="F7CD9C"/>
                    </a:solidFill>
                  </a:tcPr>
                </a:tc>
                <a:tc vMerge="1">
                  <a:txBody>
                    <a:bodyPr/>
                    <a:lstStyle/>
                    <a:p>
                      <a:endParaRPr lang="en-US"/>
                    </a:p>
                  </a:txBody>
                  <a:tcPr/>
                </a:tc>
                <a:extLst>
                  <a:ext uri="{0D108BD9-81ED-4DB2-BD59-A6C34878D82A}">
                    <a16:rowId xmlns:a16="http://schemas.microsoft.com/office/drawing/2014/main" val="10006"/>
                  </a:ext>
                </a:extLst>
              </a:tr>
              <a:tr h="377625">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TBD</a:t>
                      </a:r>
                      <a:endParaRPr sz="900" b="1">
                        <a:solidFill>
                          <a:schemeClr val="lt1"/>
                        </a:solidFill>
                        <a:latin typeface="Calibri"/>
                        <a:ea typeface="Calibri"/>
                        <a:cs typeface="Calibri"/>
                        <a:sym typeface="Calibri"/>
                      </a:endParaRPr>
                    </a:p>
                  </a:txBody>
                  <a:tcPr marL="91425" marR="91425" marT="91425" marB="91425">
                    <a:solidFill>
                      <a:srgbClr val="F1C232"/>
                    </a:solidFill>
                  </a:tcPr>
                </a:tc>
                <a:tc>
                  <a:txBody>
                    <a:bodyPr/>
                    <a:lstStyle/>
                    <a:p>
                      <a:pPr marL="0" lvl="0" indent="0" algn="l" rtl="0">
                        <a:spcBef>
                          <a:spcPts val="0"/>
                        </a:spcBef>
                        <a:spcAft>
                          <a:spcPts val="0"/>
                        </a:spcAft>
                        <a:buNone/>
                      </a:pPr>
                      <a:r>
                        <a:rPr lang="en-US" sz="900" b="1">
                          <a:solidFill>
                            <a:schemeClr val="dk1"/>
                          </a:solidFill>
                          <a:latin typeface="Calibri"/>
                          <a:ea typeface="Calibri"/>
                          <a:cs typeface="Calibri"/>
                          <a:sym typeface="Calibri"/>
                        </a:rPr>
                        <a:t>PHASE II – HOW:</a:t>
                      </a:r>
                      <a:r>
                        <a:rPr lang="en-US" sz="900">
                          <a:solidFill>
                            <a:schemeClr val="dk1"/>
                          </a:solidFill>
                          <a:latin typeface="Calibri"/>
                          <a:ea typeface="Calibri"/>
                          <a:cs typeface="Calibri"/>
                          <a:sym typeface="Calibri"/>
                        </a:rPr>
                        <a:t> How do we incorporate priorities from the “promising practices in schools and districts” section?</a:t>
                      </a:r>
                      <a:endParaRPr sz="900" b="1">
                        <a:latin typeface="Calibri"/>
                        <a:ea typeface="Calibri"/>
                        <a:cs typeface="Calibri"/>
                        <a:sym typeface="Calibri"/>
                      </a:endParaRPr>
                    </a:p>
                  </a:txBody>
                  <a:tcPr marL="91425" marR="91425" marT="91425" marB="91425">
                    <a:solidFill>
                      <a:srgbClr val="FFF2CC"/>
                    </a:solidFill>
                  </a:tcPr>
                </a:tc>
                <a:tc vMerge="1">
                  <a:txBody>
                    <a:bodyPr/>
                    <a:lstStyle/>
                    <a:p>
                      <a:endParaRPr lang="en-US"/>
                    </a:p>
                  </a:txBody>
                  <a:tcPr/>
                </a:tc>
                <a:extLst>
                  <a:ext uri="{0D108BD9-81ED-4DB2-BD59-A6C34878D82A}">
                    <a16:rowId xmlns:a16="http://schemas.microsoft.com/office/drawing/2014/main" val="10007"/>
                  </a:ext>
                </a:extLst>
              </a:tr>
              <a:tr h="273675">
                <a:tc>
                  <a:txBody>
                    <a:bodyPr/>
                    <a:lstStyle/>
                    <a:p>
                      <a:pPr marL="0" lvl="0" indent="0" algn="ctr" rtl="0">
                        <a:spcBef>
                          <a:spcPts val="0"/>
                        </a:spcBef>
                        <a:spcAft>
                          <a:spcPts val="0"/>
                        </a:spcAft>
                        <a:buNone/>
                      </a:pPr>
                      <a:r>
                        <a:rPr lang="en-US" sz="900" b="1">
                          <a:solidFill>
                            <a:schemeClr val="lt1"/>
                          </a:solidFill>
                          <a:latin typeface="Calibri"/>
                          <a:ea typeface="Calibri"/>
                          <a:cs typeface="Calibri"/>
                          <a:sym typeface="Calibri"/>
                        </a:rPr>
                        <a:t>TBD</a:t>
                      </a:r>
                      <a:endParaRPr sz="900" b="1">
                        <a:solidFill>
                          <a:schemeClr val="lt1"/>
                        </a:solidFill>
                        <a:latin typeface="Calibri"/>
                        <a:ea typeface="Calibri"/>
                        <a:cs typeface="Calibri"/>
                        <a:sym typeface="Calibri"/>
                      </a:endParaRPr>
                    </a:p>
                  </a:txBody>
                  <a:tcPr marL="91425" marR="91425" marT="91425" marB="91425">
                    <a:solidFill>
                      <a:srgbClr val="3F739B"/>
                    </a:solidFill>
                  </a:tcPr>
                </a:tc>
                <a:tc>
                  <a:txBody>
                    <a:bodyPr/>
                    <a:lstStyle/>
                    <a:p>
                      <a:pPr marL="0" lvl="0" indent="0" algn="l" rtl="0">
                        <a:spcBef>
                          <a:spcPts val="0"/>
                        </a:spcBef>
                        <a:spcAft>
                          <a:spcPts val="0"/>
                        </a:spcAft>
                        <a:buNone/>
                      </a:pPr>
                      <a:r>
                        <a:rPr lang="en-US" sz="900" b="1">
                          <a:latin typeface="Calibri"/>
                          <a:ea typeface="Calibri"/>
                          <a:cs typeface="Calibri"/>
                          <a:sym typeface="Calibri"/>
                        </a:rPr>
                        <a:t>PHASE II - HOW:  </a:t>
                      </a:r>
                      <a:r>
                        <a:rPr lang="en-US" sz="900">
                          <a:latin typeface="Calibri"/>
                          <a:ea typeface="Calibri"/>
                          <a:cs typeface="Calibri"/>
                          <a:sym typeface="Calibri"/>
                        </a:rPr>
                        <a:t>How do “rules or legislation” need to change?</a:t>
                      </a:r>
                      <a:endParaRPr sz="900">
                        <a:latin typeface="Calibri"/>
                        <a:ea typeface="Calibri"/>
                        <a:cs typeface="Calibri"/>
                        <a:sym typeface="Calibri"/>
                      </a:endParaRPr>
                    </a:p>
                  </a:txBody>
                  <a:tcPr marL="91425" marR="91425" marT="91425" marB="91425">
                    <a:solidFill>
                      <a:srgbClr val="CFE2F3"/>
                    </a:solidFill>
                  </a:tcPr>
                </a:tc>
                <a:tc vMerge="1">
                  <a:txBody>
                    <a:bodyPr/>
                    <a:lstStyle/>
                    <a:p>
                      <a:endParaRPr lang="en-US"/>
                    </a:p>
                  </a:txBody>
                  <a:tcPr/>
                </a:tc>
                <a:extLst>
                  <a:ext uri="{0D108BD9-81ED-4DB2-BD59-A6C34878D82A}">
                    <a16:rowId xmlns:a16="http://schemas.microsoft.com/office/drawing/2014/main" val="10008"/>
                  </a:ext>
                </a:extLst>
              </a:tr>
            </a:tbl>
          </a:graphicData>
        </a:graphic>
      </p:graphicFrame>
      <p:cxnSp>
        <p:nvCxnSpPr>
          <p:cNvPr id="408" name="Google Shape;408;g28d4623ace3_4_7"/>
          <p:cNvCxnSpPr/>
          <p:nvPr/>
        </p:nvCxnSpPr>
        <p:spPr>
          <a:xfrm rot="10800000">
            <a:off x="729850" y="1804325"/>
            <a:ext cx="1424700" cy="1409400"/>
          </a:xfrm>
          <a:prstGeom prst="bentConnector3">
            <a:avLst>
              <a:gd name="adj1" fmla="val 100953"/>
            </a:avLst>
          </a:prstGeom>
          <a:noFill/>
          <a:ln w="9525" cap="flat" cmpd="sng">
            <a:solidFill>
              <a:schemeClr val="dk2"/>
            </a:solidFill>
            <a:prstDash val="solid"/>
            <a:round/>
            <a:headEnd type="none" w="med" len="med"/>
            <a:tailEnd type="none" w="med" len="med"/>
          </a:ln>
        </p:spPr>
      </p:cxnSp>
      <p:cxnSp>
        <p:nvCxnSpPr>
          <p:cNvPr id="409" name="Google Shape;409;g28d4623ace3_4_7"/>
          <p:cNvCxnSpPr/>
          <p:nvPr/>
        </p:nvCxnSpPr>
        <p:spPr>
          <a:xfrm rot="10800000">
            <a:off x="938425" y="4002125"/>
            <a:ext cx="1282800" cy="583200"/>
          </a:xfrm>
          <a:prstGeom prst="bentConnector3">
            <a:avLst>
              <a:gd name="adj1" fmla="val 116575"/>
            </a:avLst>
          </a:prstGeom>
          <a:noFill/>
          <a:ln w="9525" cap="flat" cmpd="sng">
            <a:solidFill>
              <a:schemeClr val="dk2"/>
            </a:solidFill>
            <a:prstDash val="solid"/>
            <a:round/>
            <a:headEnd type="none" w="med" len="med"/>
            <a:tailEnd type="none" w="med" len="med"/>
          </a:ln>
        </p:spPr>
      </p:cxnSp>
      <p:sp>
        <p:nvSpPr>
          <p:cNvPr id="410" name="Google Shape;410;g28d4623ace3_4_7"/>
          <p:cNvSpPr/>
          <p:nvPr/>
        </p:nvSpPr>
        <p:spPr>
          <a:xfrm>
            <a:off x="131300" y="3374775"/>
            <a:ext cx="1156500" cy="627300"/>
          </a:xfrm>
          <a:prstGeom prst="rect">
            <a:avLst/>
          </a:prstGeom>
          <a:solidFill>
            <a:srgbClr val="1F386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November 15th  </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US" sz="900">
                <a:solidFill>
                  <a:schemeClr val="lt1"/>
                </a:solidFill>
                <a:latin typeface="Calibri"/>
                <a:ea typeface="Calibri"/>
                <a:cs typeface="Calibri"/>
                <a:sym typeface="Calibri"/>
              </a:rPr>
              <a:t>Final report submitted to the legislature, et al.</a:t>
            </a:r>
            <a:endParaRPr sz="900">
              <a:solidFill>
                <a:schemeClr val="lt1"/>
              </a:solidFill>
              <a:latin typeface="Calibri"/>
              <a:ea typeface="Calibri"/>
              <a:cs typeface="Calibri"/>
              <a:sym typeface="Calibri"/>
            </a:endParaRPr>
          </a:p>
        </p:txBody>
      </p:sp>
      <p:sp>
        <p:nvSpPr>
          <p:cNvPr id="411" name="Google Shape;411;g28d4623ace3_4_7"/>
          <p:cNvSpPr/>
          <p:nvPr/>
        </p:nvSpPr>
        <p:spPr>
          <a:xfrm>
            <a:off x="131300" y="1309700"/>
            <a:ext cx="11088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latin typeface="Calibri"/>
                <a:ea typeface="Calibri"/>
                <a:cs typeface="Calibri"/>
                <a:sym typeface="Calibri"/>
              </a:rPr>
              <a:t>March 1st   </a:t>
            </a:r>
            <a:endParaRPr sz="1000" b="1">
              <a:solidFill>
                <a:schemeClr val="dk1"/>
              </a:solidFill>
              <a:latin typeface="Calibri"/>
              <a:ea typeface="Calibri"/>
              <a:cs typeface="Calibri"/>
              <a:sym typeface="Calibri"/>
            </a:endParaRPr>
          </a:p>
          <a:p>
            <a:pPr marL="0" lvl="0" indent="0" algn="ctr" rtl="0">
              <a:spcBef>
                <a:spcPts val="0"/>
              </a:spcBef>
              <a:spcAft>
                <a:spcPts val="0"/>
              </a:spcAft>
              <a:buNone/>
            </a:pPr>
            <a:r>
              <a:rPr lang="en-US" sz="900">
                <a:solidFill>
                  <a:schemeClr val="dk1"/>
                </a:solidFill>
                <a:latin typeface="Calibri"/>
                <a:ea typeface="Calibri"/>
                <a:cs typeface="Calibri"/>
                <a:sym typeface="Calibri"/>
              </a:rPr>
              <a:t>Interim report submitted to the legislature, et al.</a:t>
            </a:r>
            <a:endParaRPr sz="900">
              <a:solidFill>
                <a:schemeClr val="dk1"/>
              </a:solidFill>
              <a:latin typeface="Calibri"/>
              <a:ea typeface="Calibri"/>
              <a:cs typeface="Calibri"/>
              <a:sym typeface="Calibri"/>
            </a:endParaRPr>
          </a:p>
        </p:txBody>
      </p:sp>
      <p:sp>
        <p:nvSpPr>
          <p:cNvPr id="412" name="Google Shape;412;g28d4623ace3_4_7"/>
          <p:cNvSpPr txBox="1"/>
          <p:nvPr/>
        </p:nvSpPr>
        <p:spPr>
          <a:xfrm>
            <a:off x="278025" y="100400"/>
            <a:ext cx="8649600" cy="4635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US" sz="3200">
                <a:solidFill>
                  <a:srgbClr val="3F3F3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Roadmap:</a:t>
            </a:r>
            <a:r>
              <a:rPr lang="en-US" sz="3200">
                <a:solidFill>
                  <a:srgbClr val="3F3F3F"/>
                </a:solidFill>
                <a:latin typeface="Calibri"/>
                <a:ea typeface="Calibri"/>
                <a:cs typeface="Calibri"/>
                <a:sym typeface="Calibri"/>
              </a:rPr>
              <a:t>  Overall Proposed Timeline</a:t>
            </a:r>
            <a:endParaRPr sz="3200">
              <a:solidFill>
                <a:srgbClr val="3F3F3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13" name="Google Shape;413;g28d4623ace3_4_7"/>
          <p:cNvSpPr/>
          <p:nvPr/>
        </p:nvSpPr>
        <p:spPr>
          <a:xfrm>
            <a:off x="8041000" y="3547100"/>
            <a:ext cx="142800" cy="889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5"/>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Roadmap:  Next Steps</a:t>
            </a:r>
            <a:endParaRPr/>
          </a:p>
        </p:txBody>
      </p:sp>
      <p:sp>
        <p:nvSpPr>
          <p:cNvPr id="419" name="Google Shape;419;p25"/>
          <p:cNvSpPr txBox="1">
            <a:spLocks noGrp="1"/>
          </p:cNvSpPr>
          <p:nvPr>
            <p:ph type="body" idx="1"/>
          </p:nvPr>
        </p:nvSpPr>
        <p:spPr>
          <a:xfrm>
            <a:off x="822960" y="1173321"/>
            <a:ext cx="5063490" cy="3406735"/>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SzPts val="1800"/>
              <a:buFont typeface="Arial"/>
              <a:buChar char="•"/>
            </a:pPr>
            <a:r>
              <a:rPr lang="en-US"/>
              <a:t>Refine roadmap based on task force feedback</a:t>
            </a:r>
            <a:br>
              <a:rPr lang="en-US"/>
            </a:br>
            <a:endParaRPr/>
          </a:p>
          <a:p>
            <a:pPr marL="228600" lvl="0" indent="-228600" algn="l" rtl="0">
              <a:lnSpc>
                <a:spcPct val="90000"/>
              </a:lnSpc>
              <a:spcBef>
                <a:spcPts val="1051"/>
              </a:spcBef>
              <a:spcAft>
                <a:spcPts val="0"/>
              </a:spcAft>
              <a:buSzPts val="1800"/>
              <a:buFont typeface="Arial"/>
              <a:buChar char="•"/>
            </a:pPr>
            <a:r>
              <a:rPr lang="en-US"/>
              <a:t>Adopt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a:t>a final proposed roadmap (but not detailed agendas) at next meeting</a:t>
            </a:r>
            <a:br>
              <a:rPr lang="en-US"/>
            </a:br>
            <a:endParaRPr/>
          </a:p>
          <a:p>
            <a:pPr marL="228600" lvl="0" indent="-228600" algn="l" rtl="0">
              <a:lnSpc>
                <a:spcPct val="90000"/>
              </a:lnSpc>
              <a:spcBef>
                <a:spcPts val="1051"/>
              </a:spcBef>
              <a:spcAft>
                <a:spcPts val="0"/>
              </a:spcAft>
              <a:buSzPts val="1800"/>
              <a:buFont typeface="Arial"/>
              <a:buChar char="•"/>
            </a:pPr>
            <a:r>
              <a:rPr lang="en-US"/>
              <a:t>Develop agendas on a rolling basis based on task force feedback using surveys between meetings.</a:t>
            </a:r>
            <a:endParaRPr/>
          </a:p>
        </p:txBody>
      </p:sp>
      <p:sp>
        <p:nvSpPr>
          <p:cNvPr id="420" name="Google Shape;420;p2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421" name="Google Shape;421;p2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422" name="Google Shape;422;p2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21</a:t>
            </a:fld>
            <a:endParaRPr/>
          </a:p>
        </p:txBody>
      </p:sp>
      <p:pic>
        <p:nvPicPr>
          <p:cNvPr id="423" name="Google Shape;423;p25" descr="A road with pins on it&#10;&#10;Description automatically generated"/>
          <p:cNvPicPr preferRelativeResize="0"/>
          <p:nvPr/>
        </p:nvPicPr>
        <p:blipFill rotWithShape="1">
          <a:blip r:embed="rId3">
            <a:alphaModFix/>
          </a:blip>
          <a:srcRect/>
          <a:stretch/>
        </p:blipFill>
        <p:spPr>
          <a:xfrm>
            <a:off x="6011785" y="1613480"/>
            <a:ext cx="2346960" cy="13776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6"/>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429" name="Google Shape;429;p2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graphicFrame>
        <p:nvGraphicFramePr>
          <p:cNvPr id="430" name="Google Shape;430;p26"/>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a:t>10:00 - 10:30 am</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   Welcome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a:t>10:30 - 10:45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Review Norms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a:t>10:45 - 12:00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Discussion &amp; Activity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a:t>12:00 - 1:00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Lunch &amp; Small Group Activity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a:t>1:00 - 1:30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Align with our Legislative Charge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a:t>1:30 - 2:00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Review Roadmap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a:t>2:00 - 2:15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a:t>   Break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a:t>2:15 - 3:45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CDE Accountability Follow-Up Presentation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a:t>3:45 - 4:00 pm</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Wrap Up &amp; Next Steps</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31" name="Google Shape;431;p2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432" name="Google Shape;432;p2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7"/>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438" name="Google Shape;438;p27"/>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graphicFrame>
        <p:nvGraphicFramePr>
          <p:cNvPr id="439" name="Google Shape;439;p27"/>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a:t>10:00 - 10:30 am</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   Welcome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a:t>10:30 - 10:45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Review Norms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a:t>10:45 - 12:00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Discussion &amp; Activity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a:t>12:00 - 1:00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Lunch &amp; Small Group Activity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a:t>1:00 - 1:30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Align with our Legislative Charge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a:t>1:30 - 2:00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Review Roadmap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a:t>2:00 - 2:15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Break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a:t>2:15 - 3:45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a:t>   CDE Accountability Follow-Up Presentation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a:t>3:45 - 4:00 pm</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Wrap Up &amp; Next Steps</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40" name="Google Shape;440;p2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441" name="Google Shape;441;p27"/>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8"/>
          <p:cNvSpPr txBox="1">
            <a:spLocks noGrp="1"/>
          </p:cNvSpPr>
          <p:nvPr>
            <p:ph type="ctrTitle"/>
          </p:nvPr>
        </p:nvSpPr>
        <p:spPr>
          <a:xfrm>
            <a:off x="1657351" y="2427181"/>
            <a:ext cx="5829300" cy="12219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7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Responses </a:t>
            </a:r>
            <a:r>
              <a:rPr lang="en-US"/>
              <a:t>on 1241 Task Force Questions from September Meeting</a:t>
            </a:r>
            <a:endParaRPr/>
          </a:p>
        </p:txBody>
      </p:sp>
      <p:sp>
        <p:nvSpPr>
          <p:cNvPr id="447" name="Google Shape;447;p28"/>
          <p:cNvSpPr txBox="1">
            <a:spLocks noGrp="1"/>
          </p:cNvSpPr>
          <p:nvPr>
            <p:ph type="subTitle" idx="1"/>
          </p:nvPr>
        </p:nvSpPr>
        <p:spPr>
          <a:xfrm>
            <a:off x="685800" y="3805083"/>
            <a:ext cx="7772400" cy="799444"/>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endParaRPr sz="2100">
              <a:solidFill>
                <a:schemeClr val="dk1"/>
              </a:solidFill>
            </a:endParaRPr>
          </a:p>
          <a:p>
            <a:pPr marL="0" lvl="0" indent="0" algn="ctr"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a:t>October 17, 2023</a:t>
            </a:r>
            <a:endParaRPr/>
          </a:p>
        </p:txBody>
      </p:sp>
      <p:sp>
        <p:nvSpPr>
          <p:cNvPr id="448" name="Google Shape;448;p28"/>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9"/>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Agenda</a:t>
            </a:r>
            <a:endParaRPr/>
          </a:p>
        </p:txBody>
      </p:sp>
      <p:sp>
        <p:nvSpPr>
          <p:cNvPr id="454" name="Google Shape;454;p29"/>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Recap on Foundations of State Accountability</a:t>
            </a:r>
            <a:br>
              <a:rPr lang="en-US"/>
            </a:br>
            <a:endParaRPr/>
          </a:p>
          <a:p>
            <a:pPr marL="228594" lvl="0" indent="-228594" algn="l" rtl="0">
              <a:lnSpc>
                <a:spcPct val="90000"/>
              </a:lnSpc>
              <a:spcBef>
                <a:spcPts val="1000"/>
              </a:spcBef>
              <a:spcAft>
                <a:spcPts val="0"/>
              </a:spcAft>
              <a:buClr>
                <a:schemeClr val="dk1"/>
              </a:buClr>
              <a:buSzPts val="1800"/>
              <a:buChar char="•"/>
            </a:pPr>
            <a:r>
              <a:rPr lang="en-US"/>
              <a:t>Activity: Jigsaw on Responses from September Meeting</a:t>
            </a:r>
            <a:br>
              <a:rPr lang="en-US"/>
            </a:br>
            <a:endParaRPr/>
          </a:p>
          <a:p>
            <a:pPr marL="228594" lvl="0" indent="-228594" algn="l" rtl="0">
              <a:lnSpc>
                <a:spcPct val="90000"/>
              </a:lnSpc>
              <a:spcBef>
                <a:spcPts val="1000"/>
              </a:spcBef>
              <a:spcAft>
                <a:spcPts val="0"/>
              </a:spcAft>
              <a:buClr>
                <a:schemeClr val="dk1"/>
              </a:buClr>
              <a:buSzPts val="1800"/>
              <a:buChar char="•"/>
            </a:pPr>
            <a:r>
              <a:rPr lang="en-US"/>
              <a:t>Deeper Dive</a:t>
            </a:r>
            <a:endParaRPr/>
          </a:p>
          <a:p>
            <a:pPr marL="685783" lvl="1" indent="-228594" algn="l" rtl="0">
              <a:lnSpc>
                <a:spcPct val="90000"/>
              </a:lnSpc>
              <a:spcBef>
                <a:spcPts val="500"/>
              </a:spcBef>
              <a:spcAft>
                <a:spcPts val="0"/>
              </a:spcAft>
              <a:buClr>
                <a:schemeClr val="dk1"/>
              </a:buClr>
              <a:buSzPts val="1600"/>
              <a:buChar char="•"/>
            </a:pPr>
            <a:r>
              <a:rPr lang="en-US"/>
              <a:t>Growth Model</a:t>
            </a:r>
            <a:endParaRPr/>
          </a:p>
          <a:p>
            <a:pPr marL="685783" lvl="1" indent="-228594" algn="l" rtl="0">
              <a:lnSpc>
                <a:spcPct val="90000"/>
              </a:lnSpc>
              <a:spcBef>
                <a:spcPts val="500"/>
              </a:spcBef>
              <a:spcAft>
                <a:spcPts val="0"/>
              </a:spcAft>
              <a:buClr>
                <a:schemeClr val="dk1"/>
              </a:buClr>
              <a:buSzPts val="1600"/>
              <a:buChar char="•"/>
            </a:pPr>
            <a:r>
              <a:rPr lang="en-US"/>
              <a:t>On Track Growth</a:t>
            </a:r>
            <a:br>
              <a:rPr lang="en-US"/>
            </a:br>
            <a:endParaRPr/>
          </a:p>
          <a:p>
            <a:pPr marL="228593" lvl="0" indent="-215893" algn="l" rtl="0">
              <a:lnSpc>
                <a:spcPct val="90000"/>
              </a:lnSpc>
              <a:spcBef>
                <a:spcPts val="500"/>
              </a:spcBef>
              <a:spcAft>
                <a:spcPts val="0"/>
              </a:spcAft>
              <a:buClr>
                <a:schemeClr val="dk1"/>
              </a:buClr>
              <a:buSzPts val="1600"/>
              <a:buChar char="•"/>
            </a:pPr>
            <a:r>
              <a:rPr lang="en-US"/>
              <a:t>Setting Direction</a:t>
            </a:r>
            <a:endParaRPr/>
          </a:p>
          <a:p>
            <a:pPr marL="685783" lvl="1" indent="-126993" algn="l" rtl="0">
              <a:lnSpc>
                <a:spcPct val="90000"/>
              </a:lnSpc>
              <a:spcBef>
                <a:spcPts val="500"/>
              </a:spcBef>
              <a:spcAft>
                <a:spcPts val="0"/>
              </a:spcAft>
              <a:buClr>
                <a:schemeClr val="dk1"/>
              </a:buClr>
              <a:buSzPts val="1600"/>
              <a:buNone/>
            </a:pPr>
            <a:endParaRPr/>
          </a:p>
          <a:p>
            <a:pPr marL="685783" lvl="1" indent="-126993" algn="l" rtl="0">
              <a:lnSpc>
                <a:spcPct val="90000"/>
              </a:lnSpc>
              <a:spcBef>
                <a:spcPts val="500"/>
              </a:spcBef>
              <a:spcAft>
                <a:spcPts val="0"/>
              </a:spcAft>
              <a:buClr>
                <a:schemeClr val="dk1"/>
              </a:buClr>
              <a:buSzPts val="1600"/>
              <a:buNone/>
            </a:pPr>
            <a:endParaRPr/>
          </a:p>
        </p:txBody>
      </p:sp>
      <p:sp>
        <p:nvSpPr>
          <p:cNvPr id="455" name="Google Shape;455;p2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456" name="Google Shape;456;p29"/>
          <p:cNvSpPr/>
          <p:nvPr/>
        </p:nvSpPr>
        <p:spPr>
          <a:xfrm>
            <a:off x="0" y="1028383"/>
            <a:ext cx="9144000" cy="368663"/>
          </a:xfrm>
          <a:prstGeom prst="rect">
            <a:avLst/>
          </a:prstGeom>
          <a:solidFill>
            <a:srgbClr val="5B9BD5">
              <a:alpha val="49803"/>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0"/>
          <p:cNvPicPr preferRelativeResize="0"/>
          <p:nvPr/>
        </p:nvPicPr>
        <p:blipFill rotWithShape="1">
          <a:blip r:embed="rId3">
            <a:alphaModFix/>
          </a:blip>
          <a:srcRect/>
          <a:stretch/>
        </p:blipFill>
        <p:spPr>
          <a:xfrm>
            <a:off x="2079660" y="1092997"/>
            <a:ext cx="5507005" cy="3191983"/>
          </a:xfrm>
          <a:prstGeom prst="rect">
            <a:avLst/>
          </a:prstGeom>
          <a:noFill/>
          <a:ln>
            <a:noFill/>
          </a:ln>
        </p:spPr>
      </p:pic>
      <p:sp>
        <p:nvSpPr>
          <p:cNvPr id="463" name="Google Shape;463;p30"/>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b="1"/>
              <a:t>Accountability Theory of Action</a:t>
            </a:r>
            <a:endParaRPr b="1"/>
          </a:p>
        </p:txBody>
      </p:sp>
      <p:sp>
        <p:nvSpPr>
          <p:cNvPr id="464" name="Google Shape;464;p30"/>
          <p:cNvSpPr txBox="1">
            <a:spLocks noGrp="1"/>
          </p:cNvSpPr>
          <p:nvPr>
            <p:ph type="sldNum" idx="12"/>
          </p:nvPr>
        </p:nvSpPr>
        <p:spPr>
          <a:xfrm>
            <a:off x="223071" y="4820264"/>
            <a:ext cx="2057400" cy="2738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
        <p:nvSpPr>
          <p:cNvPr id="465" name="Google Shape;465;p30"/>
          <p:cNvSpPr/>
          <p:nvPr/>
        </p:nvSpPr>
        <p:spPr>
          <a:xfrm rot="-5400000">
            <a:off x="140483" y="2528839"/>
            <a:ext cx="3041741" cy="344604"/>
          </a:xfrm>
          <a:prstGeom prst="rect">
            <a:avLst/>
          </a:prstGeom>
          <a:solidFill>
            <a:srgbClr val="284780"/>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351" b="0" i="0" u="none" strike="noStrike" cap="none">
                <a:solidFill>
                  <a:schemeClr val="lt1"/>
                </a:solidFill>
                <a:latin typeface="Arial"/>
                <a:ea typeface="Arial"/>
                <a:cs typeface="Arial"/>
                <a:sym typeface="Arial"/>
              </a:rPr>
              <a:t>Accreditation</a:t>
            </a:r>
            <a:endParaRPr sz="1351"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1"/>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b="1"/>
              <a:t>Performance Frameworks </a:t>
            </a:r>
            <a:r>
              <a:rPr lang="en-US"/>
              <a:t>| </a:t>
            </a:r>
            <a:r>
              <a:rPr lang="en-US" sz="2400">
                <a:latin typeface="Arial"/>
                <a:ea typeface="Arial"/>
                <a:cs typeface="Arial"/>
                <a:sym typeface="Arial"/>
              </a:rPr>
              <a:t>Purpose</a:t>
            </a:r>
            <a:endParaRPr sz="2400">
              <a:latin typeface="Arial"/>
              <a:ea typeface="Arial"/>
              <a:cs typeface="Arial"/>
              <a:sym typeface="Arial"/>
            </a:endParaRPr>
          </a:p>
        </p:txBody>
      </p:sp>
      <p:sp>
        <p:nvSpPr>
          <p:cNvPr id="472" name="Google Shape;472;p31"/>
          <p:cNvSpPr txBox="1">
            <a:spLocks noGrp="1"/>
          </p:cNvSpPr>
          <p:nvPr>
            <p:ph type="body" idx="1"/>
          </p:nvPr>
        </p:nvSpPr>
        <p:spPr>
          <a:xfrm>
            <a:off x="516251" y="1191150"/>
            <a:ext cx="4548600" cy="3480600"/>
          </a:xfrm>
          <a:prstGeom prst="rect">
            <a:avLst/>
          </a:prstGeom>
          <a:noFill/>
          <a:ln>
            <a:noFill/>
          </a:ln>
        </p:spPr>
        <p:txBody>
          <a:bodyPr spcFirstLastPara="1" wrap="square" lIns="0" tIns="0" rIns="0" bIns="0" anchor="t" anchorCtr="0">
            <a:noAutofit/>
          </a:bodyPr>
          <a:lstStyle/>
          <a:p>
            <a:pPr marL="228594" lvl="0" indent="-253994" algn="l" rtl="0">
              <a:lnSpc>
                <a:spcPct val="95000"/>
              </a:lnSpc>
              <a:spcBef>
                <a:spcPts val="1000"/>
              </a:spcBef>
              <a:spcAft>
                <a:spcPts val="0"/>
              </a:spcAft>
              <a:buClr>
                <a:schemeClr val="dk1"/>
              </a:buClr>
              <a:buSzPts val="1995"/>
              <a:buChar char="•"/>
            </a:pPr>
            <a:r>
              <a:rPr lang="en-US" sz="1596"/>
              <a:t>Provides a </a:t>
            </a:r>
            <a:r>
              <a:rPr lang="en-US" sz="1596" b="1"/>
              <a:t>statewide evaluation</a:t>
            </a:r>
            <a:r>
              <a:rPr lang="en-US" sz="1596"/>
              <a:t> </a:t>
            </a:r>
            <a:r>
              <a:rPr lang="en-US" sz="1596" b="1"/>
              <a:t>of student performance</a:t>
            </a:r>
            <a:r>
              <a:rPr lang="en-US" sz="1596"/>
              <a:t> that highlights areas of success and areas for improvement.</a:t>
            </a:r>
            <a:endParaRPr sz="1596"/>
          </a:p>
          <a:p>
            <a:pPr marL="228594" lvl="0" indent="-253994" algn="l" rtl="0">
              <a:lnSpc>
                <a:spcPct val="95000"/>
              </a:lnSpc>
              <a:spcBef>
                <a:spcPts val="751"/>
              </a:spcBef>
              <a:spcAft>
                <a:spcPts val="0"/>
              </a:spcAft>
              <a:buClr>
                <a:schemeClr val="dk1"/>
              </a:buClr>
              <a:buSzPts val="1995"/>
              <a:buChar char="•"/>
            </a:pPr>
            <a:r>
              <a:rPr lang="en-US" sz="1596"/>
              <a:t>Identify those districts and schools whose students are </a:t>
            </a:r>
            <a:r>
              <a:rPr lang="en-US" sz="1596" b="1"/>
              <a:t>lowest-performing </a:t>
            </a:r>
            <a:r>
              <a:rPr lang="en-US" sz="1596"/>
              <a:t>based on academic achievement, growth and postsecondary workforce readiness data, and direct state support and intervention appropriately.</a:t>
            </a:r>
            <a:endParaRPr sz="1596"/>
          </a:p>
          <a:p>
            <a:pPr marL="228594" lvl="0" indent="-253994" algn="l" rtl="0">
              <a:lnSpc>
                <a:spcPct val="95000"/>
              </a:lnSpc>
              <a:spcBef>
                <a:spcPts val="751"/>
              </a:spcBef>
              <a:spcAft>
                <a:spcPts val="0"/>
              </a:spcAft>
              <a:buClr>
                <a:schemeClr val="dk1"/>
              </a:buClr>
              <a:buSzPts val="1995"/>
              <a:buChar char="•"/>
            </a:pPr>
            <a:r>
              <a:rPr lang="en-US" sz="1596"/>
              <a:t>Identify those districts and schools whose students are the </a:t>
            </a:r>
            <a:r>
              <a:rPr lang="en-US" sz="1596" b="1"/>
              <a:t>highest-performing</a:t>
            </a:r>
            <a:r>
              <a:rPr lang="en-US" sz="1596"/>
              <a:t> based on academic achievement, growth and postsecondary and workforce readiness data, recognize them and learn from their practices.</a:t>
            </a:r>
            <a:endParaRPr sz="1596"/>
          </a:p>
        </p:txBody>
      </p:sp>
      <p:sp>
        <p:nvSpPr>
          <p:cNvPr id="473" name="Google Shape;473;p31"/>
          <p:cNvSpPr txBox="1">
            <a:spLocks noGrp="1"/>
          </p:cNvSpPr>
          <p:nvPr>
            <p:ph type="sldNum" idx="12"/>
          </p:nvPr>
        </p:nvSpPr>
        <p:spPr>
          <a:xfrm>
            <a:off x="223071" y="4820264"/>
            <a:ext cx="2057400" cy="2738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pic>
        <p:nvPicPr>
          <p:cNvPr id="474" name="Google Shape;474;p31"/>
          <p:cNvPicPr preferRelativeResize="0"/>
          <p:nvPr/>
        </p:nvPicPr>
        <p:blipFill rotWithShape="1">
          <a:blip r:embed="rId3">
            <a:alphaModFix/>
          </a:blip>
          <a:srcRect/>
          <a:stretch/>
        </p:blipFill>
        <p:spPr>
          <a:xfrm>
            <a:off x="5275300" y="1036350"/>
            <a:ext cx="2811351" cy="3635401"/>
          </a:xfrm>
          <a:prstGeom prst="rect">
            <a:avLst/>
          </a:prstGeom>
          <a:noFill/>
          <a:ln>
            <a:noFill/>
          </a:ln>
          <a:effectLst>
            <a:outerShdw blurRad="57150" dist="19050" dir="5400000" algn="bl" rotWithShape="0">
              <a:srgbClr val="000000">
                <a:alpha val="49803"/>
              </a:srgbClr>
            </a:outerShdw>
          </a:effectLst>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2"/>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b="1"/>
              <a:t>Performance Frameworks </a:t>
            </a:r>
            <a:r>
              <a:rPr lang="en-US">
                <a:latin typeface="Arial"/>
                <a:ea typeface="Arial"/>
                <a:cs typeface="Arial"/>
                <a:sym typeface="Arial"/>
              </a:rPr>
              <a:t>| </a:t>
            </a:r>
            <a:r>
              <a:rPr lang="en-US" sz="2400">
                <a:latin typeface="Arial"/>
                <a:ea typeface="Arial"/>
                <a:cs typeface="Arial"/>
                <a:sym typeface="Arial"/>
              </a:rPr>
              <a:t>Performance Indicators</a:t>
            </a:r>
            <a:endParaRPr sz="2400">
              <a:latin typeface="Arial"/>
              <a:ea typeface="Arial"/>
              <a:cs typeface="Arial"/>
              <a:sym typeface="Arial"/>
            </a:endParaRPr>
          </a:p>
        </p:txBody>
      </p:sp>
      <p:sp>
        <p:nvSpPr>
          <p:cNvPr id="480" name="Google Shape;480;p32"/>
          <p:cNvSpPr txBox="1">
            <a:spLocks noGrp="1"/>
          </p:cNvSpPr>
          <p:nvPr>
            <p:ph type="sldNum" idx="12"/>
          </p:nvPr>
        </p:nvSpPr>
        <p:spPr>
          <a:xfrm>
            <a:off x="223071" y="4820264"/>
            <a:ext cx="2057400" cy="2738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graphicFrame>
        <p:nvGraphicFramePr>
          <p:cNvPr id="481" name="Google Shape;481;p32"/>
          <p:cNvGraphicFramePr/>
          <p:nvPr/>
        </p:nvGraphicFramePr>
        <p:xfrm>
          <a:off x="686721" y="1110504"/>
          <a:ext cx="3000000" cy="3000000"/>
        </p:xfrm>
        <a:graphic>
          <a:graphicData uri="http://schemas.openxmlformats.org/drawingml/2006/table">
            <a:tbl>
              <a:tblPr>
                <a:noFill/>
                <a:tableStyleId>{A72A04AD-2BD3-4E0E-93BC-ACB2CC84FD43}</a:tableStyleId>
              </a:tblPr>
              <a:tblGrid>
                <a:gridCol w="2157425">
                  <a:extLst>
                    <a:ext uri="{9D8B030D-6E8A-4147-A177-3AD203B41FA5}">
                      <a16:colId xmlns:a16="http://schemas.microsoft.com/office/drawing/2014/main" val="20000"/>
                    </a:ext>
                  </a:extLst>
                </a:gridCol>
                <a:gridCol w="5635125">
                  <a:extLst>
                    <a:ext uri="{9D8B030D-6E8A-4147-A177-3AD203B41FA5}">
                      <a16:colId xmlns:a16="http://schemas.microsoft.com/office/drawing/2014/main" val="20001"/>
                    </a:ext>
                  </a:extLst>
                </a:gridCol>
              </a:tblGrid>
              <a:tr h="308600">
                <a:tc>
                  <a:txBody>
                    <a:bodyPr/>
                    <a:lstStyle/>
                    <a:p>
                      <a:pPr marL="0" marR="0" lvl="0" indent="0" algn="ctr" rtl="0">
                        <a:lnSpc>
                          <a:spcPct val="115000"/>
                        </a:lnSpc>
                        <a:spcBef>
                          <a:spcPts val="0"/>
                        </a:spcBef>
                        <a:spcAft>
                          <a:spcPts val="0"/>
                        </a:spcAft>
                        <a:buClr>
                          <a:schemeClr val="dk1"/>
                        </a:buClr>
                        <a:buSzPts val="1100"/>
                        <a:buFont typeface="Calibri"/>
                        <a:buNone/>
                      </a:pPr>
                      <a:r>
                        <a:rPr lang="en-US" sz="1300" b="1" u="none" strike="noStrike" cap="none">
                          <a:solidFill>
                            <a:schemeClr val="dk1"/>
                          </a:solidFill>
                          <a:latin typeface="Calibri"/>
                          <a:ea typeface="Calibri"/>
                          <a:cs typeface="Calibri"/>
                          <a:sym typeface="Calibri"/>
                        </a:rPr>
                        <a:t>Performance Indicator</a:t>
                      </a:r>
                      <a:endParaRPr sz="1300" b="1" u="none" strike="noStrike" cap="none">
                        <a:solidFill>
                          <a:schemeClr val="dk1"/>
                        </a:solidFill>
                        <a:latin typeface="Calibri"/>
                        <a:ea typeface="Calibri"/>
                        <a:cs typeface="Calibri"/>
                        <a:sym typeface="Calibri"/>
                      </a:endParaRPr>
                    </a:p>
                  </a:txBody>
                  <a:tcPr marL="68575" marR="68575" marT="51425" marB="51425">
                    <a:lnL w="9525" cap="flat" cmpd="sng">
                      <a:solidFill>
                        <a:srgbClr val="D8D8D8">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chemeClr val="dk1"/>
                        </a:buClr>
                        <a:buSzPts val="1100"/>
                        <a:buFont typeface="Calibri"/>
                        <a:buNone/>
                      </a:pPr>
                      <a:r>
                        <a:rPr lang="en-US" sz="1300" b="1" u="none" strike="noStrike" cap="none">
                          <a:solidFill>
                            <a:schemeClr val="dk1"/>
                          </a:solidFill>
                          <a:latin typeface="Calibri"/>
                          <a:ea typeface="Calibri"/>
                          <a:cs typeface="Calibri"/>
                          <a:sym typeface="Calibri"/>
                        </a:rPr>
                        <a:t>Performance Data</a:t>
                      </a:r>
                      <a:endParaRPr sz="1300" b="1" u="none" strike="noStrike" cap="none">
                        <a:solidFill>
                          <a:schemeClr val="dk1"/>
                        </a:solidFill>
                        <a:latin typeface="Calibri"/>
                        <a:ea typeface="Calibri"/>
                        <a:cs typeface="Calibri"/>
                        <a:sym typeface="Calibri"/>
                      </a:endParaRPr>
                    </a:p>
                  </a:txBody>
                  <a:tcPr marL="68575" marR="68575" marT="51425" marB="51425">
                    <a:lnL w="9525" cap="flat" cmpd="sng">
                      <a:solidFill>
                        <a:srgbClr val="000000">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678325">
                <a:tc>
                  <a:txBody>
                    <a:bodyPr/>
                    <a:lstStyle/>
                    <a:p>
                      <a:pPr marL="0" marR="0" lvl="0" indent="0" algn="ctr" rtl="0">
                        <a:lnSpc>
                          <a:spcPct val="115000"/>
                        </a:lnSpc>
                        <a:spcBef>
                          <a:spcPts val="0"/>
                        </a:spcBef>
                        <a:spcAft>
                          <a:spcPts val="0"/>
                        </a:spcAft>
                        <a:buClr>
                          <a:schemeClr val="lt1"/>
                        </a:buClr>
                        <a:buSzPts val="1200"/>
                        <a:buFont typeface="Calibri"/>
                        <a:buNone/>
                      </a:pPr>
                      <a:r>
                        <a:rPr lang="en-US" b="1" u="none" strike="noStrike" cap="none">
                          <a:solidFill>
                            <a:schemeClr val="lt1"/>
                          </a:solidFill>
                          <a:latin typeface="Calibri"/>
                          <a:ea typeface="Calibri"/>
                          <a:cs typeface="Calibri"/>
                          <a:sym typeface="Calibri"/>
                        </a:rPr>
                        <a:t>Academic Achievement</a:t>
                      </a:r>
                      <a:endParaRPr b="1" u="none" strike="noStrike" cap="none">
                        <a:solidFill>
                          <a:schemeClr val="lt1"/>
                        </a:solidFill>
                        <a:latin typeface="Calibri"/>
                        <a:ea typeface="Calibri"/>
                        <a:cs typeface="Calibri"/>
                        <a:sym typeface="Calibri"/>
                      </a:endParaRPr>
                    </a:p>
                  </a:txBody>
                  <a:tcPr marL="68575" marR="68575" marT="51425" marB="5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solidFill>
                  </a:tcPr>
                </a:tc>
                <a:tc>
                  <a:txBody>
                    <a:bodyPr/>
                    <a:lstStyle/>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Mean Scale Score</a:t>
                      </a:r>
                      <a:endParaRPr sz="1300" i="1"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English Language Arts and Math Assessments</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Overall and for disaggregated groups</a:t>
                      </a:r>
                      <a:endParaRPr sz="1300" u="none" strike="noStrike" cap="none">
                        <a:latin typeface="Calibri"/>
                        <a:ea typeface="Calibri"/>
                        <a:cs typeface="Calibri"/>
                        <a:sym typeface="Calibri"/>
                      </a:endParaRPr>
                    </a:p>
                  </a:txBody>
                  <a:tcPr marL="68575" marR="68575" marT="51425" marB="5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alpha val="40000"/>
                      </a:srgbClr>
                    </a:solidFill>
                  </a:tcPr>
                </a:tc>
                <a:extLst>
                  <a:ext uri="{0D108BD9-81ED-4DB2-BD59-A6C34878D82A}">
                    <a16:rowId xmlns:a16="http://schemas.microsoft.com/office/drawing/2014/main" val="10001"/>
                  </a:ext>
                </a:extLst>
              </a:tr>
              <a:tr h="1021325">
                <a:tc>
                  <a:txBody>
                    <a:bodyPr/>
                    <a:lstStyle/>
                    <a:p>
                      <a:pPr marL="0" marR="0" lvl="0" indent="0" algn="ctr" rtl="0">
                        <a:lnSpc>
                          <a:spcPct val="115000"/>
                        </a:lnSpc>
                        <a:spcBef>
                          <a:spcPts val="0"/>
                        </a:spcBef>
                        <a:spcAft>
                          <a:spcPts val="0"/>
                        </a:spcAft>
                        <a:buClr>
                          <a:schemeClr val="lt1"/>
                        </a:buClr>
                        <a:buSzPts val="1200"/>
                        <a:buFont typeface="Calibri"/>
                        <a:buNone/>
                      </a:pPr>
                      <a:r>
                        <a:rPr lang="en-US" b="1" u="none" strike="noStrike" cap="none">
                          <a:solidFill>
                            <a:schemeClr val="lt1"/>
                          </a:solidFill>
                          <a:latin typeface="Calibri"/>
                          <a:ea typeface="Calibri"/>
                          <a:cs typeface="Calibri"/>
                          <a:sym typeface="Calibri"/>
                        </a:rPr>
                        <a:t>Academic Growth</a:t>
                      </a:r>
                      <a:endParaRPr b="1" u="none" strike="noStrike" cap="none">
                        <a:solidFill>
                          <a:schemeClr val="lt1"/>
                        </a:solidFill>
                        <a:latin typeface="Calibri"/>
                        <a:ea typeface="Calibri"/>
                        <a:cs typeface="Calibri"/>
                        <a:sym typeface="Calibri"/>
                      </a:endParaRPr>
                    </a:p>
                  </a:txBody>
                  <a:tcPr marL="68575" marR="68575" marT="51425" marB="5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1F3864"/>
                    </a:solidFill>
                  </a:tcPr>
                </a:tc>
                <a:tc>
                  <a:txBody>
                    <a:bodyPr/>
                    <a:lstStyle/>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Median Student Growth Percentile</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English language arts, mathematics and English language proficiency assessments</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English language proficiency On Track metric</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Overall and for disaggregated groups</a:t>
                      </a:r>
                      <a:endParaRPr sz="1300" u="none" strike="noStrike" cap="none">
                        <a:latin typeface="Calibri"/>
                        <a:ea typeface="Calibri"/>
                        <a:cs typeface="Calibri"/>
                        <a:sym typeface="Calibri"/>
                      </a:endParaRPr>
                    </a:p>
                  </a:txBody>
                  <a:tcPr marL="68575" marR="68575" marT="51425" marB="5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2F5496">
                        <a:alpha val="40000"/>
                      </a:srgbClr>
                    </a:solidFill>
                  </a:tcPr>
                </a:tc>
                <a:extLst>
                  <a:ext uri="{0D108BD9-81ED-4DB2-BD59-A6C34878D82A}">
                    <a16:rowId xmlns:a16="http://schemas.microsoft.com/office/drawing/2014/main" val="10002"/>
                  </a:ext>
                </a:extLst>
              </a:tr>
              <a:tr h="1385225">
                <a:tc>
                  <a:txBody>
                    <a:bodyPr/>
                    <a:lstStyle/>
                    <a:p>
                      <a:pPr marL="0" marR="0" lvl="0" indent="0" algn="ctr" rtl="0">
                        <a:lnSpc>
                          <a:spcPct val="115000"/>
                        </a:lnSpc>
                        <a:spcBef>
                          <a:spcPts val="0"/>
                        </a:spcBef>
                        <a:spcAft>
                          <a:spcPts val="0"/>
                        </a:spcAft>
                        <a:buClr>
                          <a:schemeClr val="dk1"/>
                        </a:buClr>
                        <a:buSzPts val="1200"/>
                        <a:buFont typeface="Calibri"/>
                        <a:buNone/>
                      </a:pPr>
                      <a:r>
                        <a:rPr lang="en-US" b="1" u="none" strike="noStrike" cap="none">
                          <a:latin typeface="Calibri"/>
                          <a:ea typeface="Calibri"/>
                          <a:cs typeface="Calibri"/>
                          <a:sym typeface="Calibri"/>
                        </a:rPr>
                        <a:t>Postsecondary and Workforce Readiness</a:t>
                      </a:r>
                      <a:endParaRPr b="1" u="none" strike="noStrike" cap="none">
                        <a:latin typeface="Calibri"/>
                        <a:ea typeface="Calibri"/>
                        <a:cs typeface="Calibri"/>
                        <a:sym typeface="Calibri"/>
                      </a:endParaRPr>
                    </a:p>
                  </a:txBody>
                  <a:tcPr marL="68575" marR="68575" marT="51425" marB="5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solidFill>
                  </a:tcPr>
                </a:tc>
                <a:tc>
                  <a:txBody>
                    <a:bodyPr/>
                    <a:lstStyle/>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SAT – Evidence-Based Reading &amp; Writing and Mathematics</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Graduation Rate</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Dropout Rate</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Matriculation Rate (includes 2-year and 4-year Credential/Diploma or Enrollment, Career and Technical Education Enrollment, and Military Enlistment)</a:t>
                      </a:r>
                      <a:endParaRPr sz="1300" u="none" strike="noStrike" cap="none">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300"/>
                        <a:buFont typeface="Calibri"/>
                        <a:buChar char="●"/>
                      </a:pPr>
                      <a:r>
                        <a:rPr lang="en-US" sz="1300" u="none" strike="noStrike" cap="none">
                          <a:latin typeface="Calibri"/>
                          <a:ea typeface="Calibri"/>
                          <a:cs typeface="Calibri"/>
                          <a:sym typeface="Calibri"/>
                        </a:rPr>
                        <a:t>Overall and for disaggregated groups (except for Matriculation rate)</a:t>
                      </a:r>
                      <a:endParaRPr sz="1300" u="none" strike="noStrike" cap="none"/>
                    </a:p>
                  </a:txBody>
                  <a:tcPr marL="68575" marR="68575" marT="51425" marB="5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alpha val="400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3"/>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b="1"/>
              <a:t>Performance Frameworks </a:t>
            </a:r>
            <a:r>
              <a:rPr lang="en-US">
                <a:latin typeface="Arial"/>
                <a:ea typeface="Arial"/>
                <a:cs typeface="Arial"/>
                <a:sym typeface="Arial"/>
              </a:rPr>
              <a:t>| </a:t>
            </a:r>
            <a:r>
              <a:rPr lang="en-US" sz="2400">
                <a:latin typeface="Arial"/>
                <a:ea typeface="Arial"/>
                <a:cs typeface="Arial"/>
                <a:sym typeface="Arial"/>
              </a:rPr>
              <a:t>Weightings and Ratings</a:t>
            </a:r>
            <a:endParaRPr sz="2400"/>
          </a:p>
        </p:txBody>
      </p:sp>
      <p:pic>
        <p:nvPicPr>
          <p:cNvPr id="487" name="Google Shape;487;p33"/>
          <p:cNvPicPr preferRelativeResize="0">
            <a:picLocks noGrp="1"/>
          </p:cNvPicPr>
          <p:nvPr>
            <p:ph type="body" idx="4294967295"/>
          </p:nvPr>
        </p:nvPicPr>
        <p:blipFill rotWithShape="1">
          <a:blip r:embed="rId3">
            <a:alphaModFix/>
          </a:blip>
          <a:srcRect/>
          <a:stretch/>
        </p:blipFill>
        <p:spPr>
          <a:xfrm>
            <a:off x="5698441" y="1725423"/>
            <a:ext cx="1849040" cy="1034653"/>
          </a:xfrm>
          <a:prstGeom prst="rect">
            <a:avLst/>
          </a:prstGeom>
          <a:noFill/>
          <a:ln>
            <a:noFill/>
          </a:ln>
        </p:spPr>
      </p:pic>
      <p:pic>
        <p:nvPicPr>
          <p:cNvPr id="488" name="Google Shape;488;p33"/>
          <p:cNvPicPr preferRelativeResize="0"/>
          <p:nvPr/>
        </p:nvPicPr>
        <p:blipFill rotWithShape="1">
          <a:blip r:embed="rId4">
            <a:alphaModFix/>
          </a:blip>
          <a:srcRect/>
          <a:stretch/>
        </p:blipFill>
        <p:spPr>
          <a:xfrm>
            <a:off x="5698442" y="2881722"/>
            <a:ext cx="1825796" cy="1074809"/>
          </a:xfrm>
          <a:prstGeom prst="rect">
            <a:avLst/>
          </a:prstGeom>
          <a:noFill/>
          <a:ln>
            <a:noFill/>
          </a:ln>
        </p:spPr>
      </p:pic>
      <p:sp>
        <p:nvSpPr>
          <p:cNvPr id="489" name="Google Shape;489;p33"/>
          <p:cNvSpPr txBox="1"/>
          <p:nvPr/>
        </p:nvSpPr>
        <p:spPr>
          <a:xfrm>
            <a:off x="5623261" y="1464001"/>
            <a:ext cx="2083896" cy="2638607"/>
          </a:xfrm>
          <a:prstGeom prst="rect">
            <a:avLst/>
          </a:prstGeom>
          <a:noFill/>
          <a:ln w="349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88" b="1" i="0" u="none" strike="noStrike" cap="none">
                <a:solidFill>
                  <a:srgbClr val="000000"/>
                </a:solidFill>
                <a:latin typeface="Arial"/>
                <a:ea typeface="Arial"/>
                <a:cs typeface="Arial"/>
                <a:sym typeface="Arial"/>
              </a:rPr>
              <a:t>Ratings</a:t>
            </a:r>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88" b="0" i="0" u="none" strike="noStrike" cap="none">
              <a:solidFill>
                <a:srgbClr val="000000"/>
              </a:solidFill>
              <a:latin typeface="Arial"/>
              <a:ea typeface="Arial"/>
              <a:cs typeface="Arial"/>
              <a:sym typeface="Arial"/>
            </a:endParaRPr>
          </a:p>
        </p:txBody>
      </p:sp>
      <p:graphicFrame>
        <p:nvGraphicFramePr>
          <p:cNvPr id="490" name="Google Shape;490;p33"/>
          <p:cNvGraphicFramePr/>
          <p:nvPr/>
        </p:nvGraphicFramePr>
        <p:xfrm>
          <a:off x="1262420" y="1499797"/>
          <a:ext cx="3000000" cy="3000000"/>
        </p:xfrm>
        <a:graphic>
          <a:graphicData uri="http://schemas.openxmlformats.org/drawingml/2006/table">
            <a:tbl>
              <a:tblPr firstRow="1" bandRow="1">
                <a:noFill/>
                <a:tableStyleId>{98E37EE5-184A-4335-A78A-29425AD38F31}</a:tableStyleId>
              </a:tblPr>
              <a:tblGrid>
                <a:gridCol w="1053225">
                  <a:extLst>
                    <a:ext uri="{9D8B030D-6E8A-4147-A177-3AD203B41FA5}">
                      <a16:colId xmlns:a16="http://schemas.microsoft.com/office/drawing/2014/main" val="20000"/>
                    </a:ext>
                  </a:extLst>
                </a:gridCol>
                <a:gridCol w="1142000">
                  <a:extLst>
                    <a:ext uri="{9D8B030D-6E8A-4147-A177-3AD203B41FA5}">
                      <a16:colId xmlns:a16="http://schemas.microsoft.com/office/drawing/2014/main" val="20001"/>
                    </a:ext>
                  </a:extLst>
                </a:gridCol>
              </a:tblGrid>
              <a:tr h="505475">
                <a:tc>
                  <a:txBody>
                    <a:bodyPr/>
                    <a:lstStyle/>
                    <a:p>
                      <a:pPr marL="0" marR="0" lvl="0" indent="0" algn="ctr" rtl="0">
                        <a:spcBef>
                          <a:spcPts val="0"/>
                        </a:spcBef>
                        <a:spcAft>
                          <a:spcPts val="0"/>
                        </a:spcAft>
                        <a:buNone/>
                      </a:pPr>
                      <a:r>
                        <a:rPr lang="en-US" sz="1100" u="none" strike="noStrike" cap="none">
                          <a:solidFill>
                            <a:schemeClr val="dk1"/>
                          </a:solidFill>
                        </a:rPr>
                        <a:t>Performance Indicator</a:t>
                      </a:r>
                      <a:endParaRPr sz="1100" u="none" strike="noStrike" cap="none">
                        <a:solidFill>
                          <a:schemeClr val="dk1"/>
                        </a:solidFill>
                        <a:latin typeface="Calibri"/>
                        <a:ea typeface="Calibri"/>
                        <a:cs typeface="Calibri"/>
                        <a:sym typeface="Calibri"/>
                      </a:endParaRPr>
                    </a:p>
                  </a:txBody>
                  <a:tcPr marL="68500" marR="68500" marT="34250" marB="34250" anchor="ctr">
                    <a:solidFill>
                      <a:srgbClr val="D8D8D8"/>
                    </a:solidFill>
                  </a:tcPr>
                </a:tc>
                <a:tc>
                  <a:txBody>
                    <a:bodyPr/>
                    <a:lstStyle/>
                    <a:p>
                      <a:pPr marL="0" marR="0" lvl="0" indent="0" algn="ctr" rtl="0">
                        <a:spcBef>
                          <a:spcPts val="0"/>
                        </a:spcBef>
                        <a:spcAft>
                          <a:spcPts val="0"/>
                        </a:spcAft>
                        <a:buNone/>
                      </a:pPr>
                      <a:r>
                        <a:rPr lang="en-US" sz="1100" u="none" strike="noStrike" cap="none">
                          <a:solidFill>
                            <a:schemeClr val="dk1"/>
                          </a:solidFill>
                        </a:rPr>
                        <a:t>Weight</a:t>
                      </a:r>
                      <a:endParaRPr sz="1100" u="none" strike="noStrike" cap="none">
                        <a:solidFill>
                          <a:schemeClr val="dk1"/>
                        </a:solidFill>
                        <a:latin typeface="Calibri"/>
                        <a:ea typeface="Calibri"/>
                        <a:cs typeface="Calibri"/>
                        <a:sym typeface="Calibri"/>
                      </a:endParaRPr>
                    </a:p>
                  </a:txBody>
                  <a:tcPr marL="68500" marR="68500" marT="34250" marB="34250" anchor="ctr">
                    <a:solidFill>
                      <a:srgbClr val="D8D8D8"/>
                    </a:solidFill>
                  </a:tcPr>
                </a:tc>
                <a:extLst>
                  <a:ext uri="{0D108BD9-81ED-4DB2-BD59-A6C34878D82A}">
                    <a16:rowId xmlns:a16="http://schemas.microsoft.com/office/drawing/2014/main" val="10000"/>
                  </a:ext>
                </a:extLst>
              </a:tr>
              <a:tr h="829475">
                <a:tc>
                  <a:txBody>
                    <a:bodyPr/>
                    <a:lstStyle/>
                    <a:p>
                      <a:pPr marL="0" marR="0" lvl="0" indent="0" algn="ctr" rtl="0">
                        <a:spcBef>
                          <a:spcPts val="0"/>
                        </a:spcBef>
                        <a:spcAft>
                          <a:spcPts val="0"/>
                        </a:spcAft>
                        <a:buNone/>
                      </a:pPr>
                      <a:r>
                        <a:rPr lang="en-US" sz="800" b="1" u="none" strike="noStrike" cap="none">
                          <a:solidFill>
                            <a:schemeClr val="lt1"/>
                          </a:solidFill>
                        </a:rPr>
                        <a:t>Academic Achievement</a:t>
                      </a:r>
                      <a:endParaRPr/>
                    </a:p>
                    <a:p>
                      <a:pPr marL="0" marR="0" lvl="0" indent="0" algn="ctr" rtl="0">
                        <a:spcBef>
                          <a:spcPts val="0"/>
                        </a:spcBef>
                        <a:spcAft>
                          <a:spcPts val="0"/>
                        </a:spcAft>
                        <a:buNone/>
                      </a:pPr>
                      <a:br>
                        <a:rPr lang="en-US" sz="800" b="1" u="none" strike="noStrike" cap="none">
                          <a:solidFill>
                            <a:schemeClr val="lt1"/>
                          </a:solidFill>
                        </a:rPr>
                      </a:br>
                      <a:endParaRPr sz="800" b="1" u="none" strike="noStrike" cap="none">
                        <a:solidFill>
                          <a:schemeClr val="lt1"/>
                        </a:solidFill>
                        <a:latin typeface="Calibri"/>
                        <a:ea typeface="Calibri"/>
                        <a:cs typeface="Calibri"/>
                        <a:sym typeface="Calibri"/>
                      </a:endParaRPr>
                    </a:p>
                  </a:txBody>
                  <a:tcPr marL="68500" marR="68500" marT="34250" marB="34250" anchor="ctr">
                    <a:solidFill>
                      <a:srgbClr val="077682"/>
                    </a:solidFill>
                  </a:tcPr>
                </a:tc>
                <a:tc>
                  <a:txBody>
                    <a:bodyPr/>
                    <a:lstStyle/>
                    <a:p>
                      <a:pPr marL="0" marR="0" lvl="0" indent="0" algn="ctr" rtl="0">
                        <a:spcBef>
                          <a:spcPts val="0"/>
                        </a:spcBef>
                        <a:spcAft>
                          <a:spcPts val="0"/>
                        </a:spcAft>
                        <a:buNone/>
                      </a:pPr>
                      <a:r>
                        <a:rPr lang="en-US" sz="700" b="1" u="none" strike="noStrike" cap="none">
                          <a:solidFill>
                            <a:schemeClr val="lt1"/>
                          </a:solidFill>
                        </a:rPr>
                        <a:t>40%</a:t>
                      </a:r>
                      <a:endParaRPr/>
                    </a:p>
                    <a:p>
                      <a:pPr marL="0" marR="0" lvl="0" indent="0" algn="ctr" rtl="0">
                        <a:spcBef>
                          <a:spcPts val="0"/>
                        </a:spcBef>
                        <a:spcAft>
                          <a:spcPts val="0"/>
                        </a:spcAft>
                        <a:buNone/>
                      </a:pPr>
                      <a:r>
                        <a:rPr lang="en-US" sz="700" b="1" u="none" strike="noStrike" cap="none">
                          <a:solidFill>
                            <a:schemeClr val="lt1"/>
                          </a:solidFill>
                        </a:rPr>
                        <a:t>Elementary &amp; Middle Schools</a:t>
                      </a:r>
                      <a:endParaRPr/>
                    </a:p>
                    <a:p>
                      <a:pPr marL="0" marR="0" lvl="0" indent="0" algn="ctr" rtl="0">
                        <a:spcBef>
                          <a:spcPts val="0"/>
                        </a:spcBef>
                        <a:spcAft>
                          <a:spcPts val="0"/>
                        </a:spcAft>
                        <a:buNone/>
                      </a:pPr>
                      <a:endParaRPr sz="700" b="1" u="none" strike="noStrike" cap="none">
                        <a:solidFill>
                          <a:schemeClr val="lt1"/>
                        </a:solidFill>
                      </a:endParaRPr>
                    </a:p>
                    <a:p>
                      <a:pPr marL="0" marR="0" lvl="0" indent="0" algn="ctr" rtl="0">
                        <a:spcBef>
                          <a:spcPts val="0"/>
                        </a:spcBef>
                        <a:spcAft>
                          <a:spcPts val="0"/>
                        </a:spcAft>
                        <a:buNone/>
                      </a:pPr>
                      <a:r>
                        <a:rPr lang="en-US" sz="700" b="1" u="none" strike="noStrike" cap="none">
                          <a:solidFill>
                            <a:schemeClr val="lt1"/>
                          </a:solidFill>
                        </a:rPr>
                        <a:t>30% </a:t>
                      </a:r>
                      <a:endParaRPr/>
                    </a:p>
                    <a:p>
                      <a:pPr marL="0" marR="0" lvl="0" indent="0" algn="ctr" rtl="0">
                        <a:spcBef>
                          <a:spcPts val="0"/>
                        </a:spcBef>
                        <a:spcAft>
                          <a:spcPts val="0"/>
                        </a:spcAft>
                        <a:buNone/>
                      </a:pPr>
                      <a:r>
                        <a:rPr lang="en-US" sz="700" b="1" u="none" strike="noStrike" cap="none">
                          <a:solidFill>
                            <a:schemeClr val="lt1"/>
                          </a:solidFill>
                        </a:rPr>
                        <a:t>High Schools &amp; Districts</a:t>
                      </a:r>
                      <a:br>
                        <a:rPr lang="en-US" sz="700" b="1" u="none" strike="noStrike" cap="none">
                          <a:solidFill>
                            <a:schemeClr val="lt1"/>
                          </a:solidFill>
                        </a:rPr>
                      </a:br>
                      <a:endParaRPr sz="700" b="1" u="none" strike="noStrike" cap="none">
                        <a:solidFill>
                          <a:schemeClr val="lt1"/>
                        </a:solidFill>
                        <a:latin typeface="Calibri"/>
                        <a:ea typeface="Calibri"/>
                        <a:cs typeface="Calibri"/>
                        <a:sym typeface="Calibri"/>
                      </a:endParaRPr>
                    </a:p>
                  </a:txBody>
                  <a:tcPr marL="68500" marR="68500" marT="34250" marB="34250" anchor="ctr">
                    <a:solidFill>
                      <a:srgbClr val="077682"/>
                    </a:solidFill>
                  </a:tcPr>
                </a:tc>
                <a:extLst>
                  <a:ext uri="{0D108BD9-81ED-4DB2-BD59-A6C34878D82A}">
                    <a16:rowId xmlns:a16="http://schemas.microsoft.com/office/drawing/2014/main" val="10001"/>
                  </a:ext>
                </a:extLst>
              </a:tr>
              <a:tr h="829475">
                <a:tc>
                  <a:txBody>
                    <a:bodyPr/>
                    <a:lstStyle/>
                    <a:p>
                      <a:pPr marL="0" marR="0" lvl="0" indent="0" algn="ctr" rtl="0">
                        <a:spcBef>
                          <a:spcPts val="0"/>
                        </a:spcBef>
                        <a:spcAft>
                          <a:spcPts val="0"/>
                        </a:spcAft>
                        <a:buNone/>
                      </a:pPr>
                      <a:r>
                        <a:rPr lang="en-US" sz="800" b="1" u="none" strike="noStrike" cap="none">
                          <a:solidFill>
                            <a:schemeClr val="lt1"/>
                          </a:solidFill>
                        </a:rPr>
                        <a:t>Academic Growth</a:t>
                      </a:r>
                      <a:endParaRPr sz="800" b="1" u="none" strike="noStrike" cap="none">
                        <a:solidFill>
                          <a:schemeClr val="lt1"/>
                        </a:solidFill>
                        <a:latin typeface="Calibri"/>
                        <a:ea typeface="Calibri"/>
                        <a:cs typeface="Calibri"/>
                        <a:sym typeface="Calibri"/>
                      </a:endParaRPr>
                    </a:p>
                  </a:txBody>
                  <a:tcPr marL="68500" marR="68500" marT="34250" marB="34250" anchor="ctr">
                    <a:solidFill>
                      <a:srgbClr val="1F3864"/>
                    </a:solidFill>
                  </a:tcPr>
                </a:tc>
                <a:tc>
                  <a:txBody>
                    <a:bodyPr/>
                    <a:lstStyle/>
                    <a:p>
                      <a:pPr marL="0" marR="0" lvl="0" indent="0" algn="ctr" rtl="0">
                        <a:spcBef>
                          <a:spcPts val="0"/>
                        </a:spcBef>
                        <a:spcAft>
                          <a:spcPts val="0"/>
                        </a:spcAft>
                        <a:buNone/>
                      </a:pPr>
                      <a:r>
                        <a:rPr lang="en-US" sz="700" b="1" u="none" strike="noStrike" cap="none">
                          <a:solidFill>
                            <a:schemeClr val="lt1"/>
                          </a:solidFill>
                        </a:rPr>
                        <a:t>60%</a:t>
                      </a:r>
                      <a:endParaRPr/>
                    </a:p>
                    <a:p>
                      <a:pPr marL="0" marR="0" lvl="0" indent="0" algn="ctr" rtl="0">
                        <a:spcBef>
                          <a:spcPts val="0"/>
                        </a:spcBef>
                        <a:spcAft>
                          <a:spcPts val="0"/>
                        </a:spcAft>
                        <a:buNone/>
                      </a:pPr>
                      <a:r>
                        <a:rPr lang="en-US" sz="700" b="1" u="none" strike="noStrike" cap="none">
                          <a:solidFill>
                            <a:schemeClr val="lt1"/>
                          </a:solidFill>
                        </a:rPr>
                        <a:t>Elementary &amp; Middle Schools</a:t>
                      </a:r>
                      <a:endParaRPr/>
                    </a:p>
                    <a:p>
                      <a:pPr marL="0" marR="0" lvl="0" indent="0" algn="ctr" rtl="0">
                        <a:spcBef>
                          <a:spcPts val="0"/>
                        </a:spcBef>
                        <a:spcAft>
                          <a:spcPts val="0"/>
                        </a:spcAft>
                        <a:buNone/>
                      </a:pPr>
                      <a:endParaRPr sz="700" b="1" u="none" strike="noStrike" cap="none">
                        <a:solidFill>
                          <a:schemeClr val="lt1"/>
                        </a:solidFill>
                      </a:endParaRPr>
                    </a:p>
                    <a:p>
                      <a:pPr marL="0" marR="0" lvl="0" indent="0" algn="ctr" rtl="0">
                        <a:spcBef>
                          <a:spcPts val="0"/>
                        </a:spcBef>
                        <a:spcAft>
                          <a:spcPts val="0"/>
                        </a:spcAft>
                        <a:buNone/>
                      </a:pPr>
                      <a:r>
                        <a:rPr lang="en-US" sz="700" b="1" u="none" strike="noStrike" cap="none">
                          <a:solidFill>
                            <a:schemeClr val="lt1"/>
                          </a:solidFill>
                        </a:rPr>
                        <a:t>40% </a:t>
                      </a:r>
                      <a:endParaRPr/>
                    </a:p>
                    <a:p>
                      <a:pPr marL="0" marR="0" lvl="0" indent="0" algn="ctr" rtl="0">
                        <a:spcBef>
                          <a:spcPts val="0"/>
                        </a:spcBef>
                        <a:spcAft>
                          <a:spcPts val="0"/>
                        </a:spcAft>
                        <a:buNone/>
                      </a:pPr>
                      <a:r>
                        <a:rPr lang="en-US" sz="700" b="1" u="none" strike="noStrike" cap="none">
                          <a:solidFill>
                            <a:schemeClr val="lt1"/>
                          </a:solidFill>
                        </a:rPr>
                        <a:t>High Schools &amp; Districts</a:t>
                      </a:r>
                      <a:br>
                        <a:rPr lang="en-US" sz="700" b="1" u="none" strike="noStrike" cap="none">
                          <a:solidFill>
                            <a:schemeClr val="lt1"/>
                          </a:solidFill>
                        </a:rPr>
                      </a:br>
                      <a:endParaRPr sz="700" b="1" u="none" strike="noStrike" cap="none">
                        <a:solidFill>
                          <a:schemeClr val="lt1"/>
                        </a:solidFill>
                        <a:latin typeface="Calibri"/>
                        <a:ea typeface="Calibri"/>
                        <a:cs typeface="Calibri"/>
                        <a:sym typeface="Calibri"/>
                      </a:endParaRPr>
                    </a:p>
                  </a:txBody>
                  <a:tcPr marL="68500" marR="68500" marT="34250" marB="34250" anchor="ctr">
                    <a:solidFill>
                      <a:srgbClr val="1F3864"/>
                    </a:solidFill>
                  </a:tcPr>
                </a:tc>
                <a:extLst>
                  <a:ext uri="{0D108BD9-81ED-4DB2-BD59-A6C34878D82A}">
                    <a16:rowId xmlns:a16="http://schemas.microsoft.com/office/drawing/2014/main" val="10002"/>
                  </a:ext>
                </a:extLst>
              </a:tr>
              <a:tr h="413975">
                <a:tc>
                  <a:txBody>
                    <a:bodyPr/>
                    <a:lstStyle/>
                    <a:p>
                      <a:pPr marL="0" marR="0" lvl="0" indent="0" algn="ctr" rtl="0">
                        <a:spcBef>
                          <a:spcPts val="0"/>
                        </a:spcBef>
                        <a:spcAft>
                          <a:spcPts val="0"/>
                        </a:spcAft>
                        <a:buNone/>
                      </a:pPr>
                      <a:r>
                        <a:rPr lang="en-US" sz="800" b="1" u="none" strike="noStrike" cap="none"/>
                        <a:t>Postsecondary and Workforce Readiness</a:t>
                      </a:r>
                      <a:endParaRPr sz="800" b="1" u="none" strike="noStrike" cap="none">
                        <a:solidFill>
                          <a:schemeClr val="lt1"/>
                        </a:solidFill>
                        <a:latin typeface="Calibri"/>
                        <a:ea typeface="Calibri"/>
                        <a:cs typeface="Calibri"/>
                        <a:sym typeface="Calibri"/>
                      </a:endParaRPr>
                    </a:p>
                  </a:txBody>
                  <a:tcPr marL="68500" marR="68500" marT="34250" marB="34250" anchor="ctr">
                    <a:solidFill>
                      <a:srgbClr val="CCC9E4"/>
                    </a:solidFill>
                  </a:tcPr>
                </a:tc>
                <a:tc>
                  <a:txBody>
                    <a:bodyPr/>
                    <a:lstStyle/>
                    <a:p>
                      <a:pPr marL="0" marR="0" lvl="0" indent="0" algn="ctr" rtl="0">
                        <a:spcBef>
                          <a:spcPts val="0"/>
                        </a:spcBef>
                        <a:spcAft>
                          <a:spcPts val="0"/>
                        </a:spcAft>
                        <a:buNone/>
                      </a:pPr>
                      <a:r>
                        <a:rPr lang="en-US" sz="700" b="1" u="none" strike="noStrike" cap="none"/>
                        <a:t>30% </a:t>
                      </a:r>
                      <a:endParaRPr/>
                    </a:p>
                    <a:p>
                      <a:pPr marL="0" marR="0" lvl="0" indent="0" algn="ctr" rtl="0">
                        <a:spcBef>
                          <a:spcPts val="0"/>
                        </a:spcBef>
                        <a:spcAft>
                          <a:spcPts val="0"/>
                        </a:spcAft>
                        <a:buNone/>
                      </a:pPr>
                      <a:r>
                        <a:rPr lang="en-US" sz="700" b="1" u="none" strike="noStrike" cap="none"/>
                        <a:t>High Schools &amp; Districts</a:t>
                      </a:r>
                      <a:br>
                        <a:rPr lang="en-US" sz="700" b="1" u="none" strike="noStrike" cap="none"/>
                      </a:br>
                      <a:endParaRPr sz="700" b="1" u="none" strike="noStrike" cap="none">
                        <a:solidFill>
                          <a:schemeClr val="dk1"/>
                        </a:solidFill>
                        <a:latin typeface="Calibri"/>
                        <a:ea typeface="Calibri"/>
                        <a:cs typeface="Calibri"/>
                        <a:sym typeface="Calibri"/>
                      </a:endParaRPr>
                    </a:p>
                  </a:txBody>
                  <a:tcPr marL="68500" marR="68500" marT="34250" marB="34250" anchor="ctr">
                    <a:solidFill>
                      <a:srgbClr val="CCC9E4"/>
                    </a:solidFill>
                  </a:tcPr>
                </a:tc>
                <a:extLst>
                  <a:ext uri="{0D108BD9-81ED-4DB2-BD59-A6C34878D82A}">
                    <a16:rowId xmlns:a16="http://schemas.microsoft.com/office/drawing/2014/main" val="10003"/>
                  </a:ext>
                </a:extLst>
              </a:tr>
            </a:tbl>
          </a:graphicData>
        </a:graphic>
      </p:graphicFrame>
      <p:sp>
        <p:nvSpPr>
          <p:cNvPr id="491" name="Google Shape;491;p33"/>
          <p:cNvSpPr/>
          <p:nvPr/>
        </p:nvSpPr>
        <p:spPr>
          <a:xfrm>
            <a:off x="3463588" y="2675185"/>
            <a:ext cx="485239" cy="547535"/>
          </a:xfrm>
          <a:prstGeom prst="rightArrow">
            <a:avLst>
              <a:gd name="adj1" fmla="val 50000"/>
              <a:gd name="adj2" fmla="val 50000"/>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88" b="0" i="0" u="none" strike="noStrike" cap="none">
              <a:solidFill>
                <a:schemeClr val="lt1"/>
              </a:solidFill>
              <a:latin typeface="Arial"/>
              <a:ea typeface="Arial"/>
              <a:cs typeface="Arial"/>
              <a:sym typeface="Arial"/>
            </a:endParaRPr>
          </a:p>
        </p:txBody>
      </p:sp>
      <p:graphicFrame>
        <p:nvGraphicFramePr>
          <p:cNvPr id="492" name="Google Shape;492;p33"/>
          <p:cNvGraphicFramePr/>
          <p:nvPr/>
        </p:nvGraphicFramePr>
        <p:xfrm>
          <a:off x="3679356" y="2760071"/>
          <a:ext cx="1719791" cy="15696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3" name="Google Shape;493;p33"/>
          <p:cNvGraphicFramePr/>
          <p:nvPr/>
        </p:nvGraphicFramePr>
        <p:xfrm>
          <a:off x="3599516" y="1379341"/>
          <a:ext cx="1719791" cy="1569608"/>
        </p:xfrm>
        <a:graphic>
          <a:graphicData uri="http://schemas.openxmlformats.org/drawingml/2006/chart">
            <c:chart xmlns:c="http://schemas.openxmlformats.org/drawingml/2006/chart" xmlns:r="http://schemas.openxmlformats.org/officeDocument/2006/relationships" r:id="rId6"/>
          </a:graphicData>
        </a:graphic>
      </p:graphicFrame>
      <p:sp>
        <p:nvSpPr>
          <p:cNvPr id="494" name="Google Shape;494;p33"/>
          <p:cNvSpPr/>
          <p:nvPr/>
        </p:nvSpPr>
        <p:spPr>
          <a:xfrm>
            <a:off x="5108340" y="2675185"/>
            <a:ext cx="485239" cy="547535"/>
          </a:xfrm>
          <a:prstGeom prst="rightArrow">
            <a:avLst>
              <a:gd name="adj1" fmla="val 50000"/>
              <a:gd name="adj2" fmla="val 50000"/>
            </a:avLst>
          </a:prstGeom>
          <a:solidFill>
            <a:srgbClr val="D8D8D8"/>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88" b="0" i="0" u="none" strike="noStrike" cap="none">
              <a:solidFill>
                <a:schemeClr val="lt1"/>
              </a:solidFill>
              <a:latin typeface="Arial"/>
              <a:ea typeface="Arial"/>
              <a:cs typeface="Arial"/>
              <a:sym typeface="Arial"/>
            </a:endParaRPr>
          </a:p>
        </p:txBody>
      </p:sp>
      <p:sp>
        <p:nvSpPr>
          <p:cNvPr id="495" name="Google Shape;495;p33"/>
          <p:cNvSpPr txBox="1"/>
          <p:nvPr/>
        </p:nvSpPr>
        <p:spPr>
          <a:xfrm>
            <a:off x="3427307" y="1360125"/>
            <a:ext cx="208389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A5A5A5"/>
                </a:solidFill>
                <a:latin typeface="Arial"/>
                <a:ea typeface="Arial"/>
                <a:cs typeface="Arial"/>
                <a:sym typeface="Arial"/>
              </a:rPr>
              <a:t>Elementary &amp; Middle Schools</a:t>
            </a:r>
            <a:endParaRPr/>
          </a:p>
        </p:txBody>
      </p:sp>
      <p:sp>
        <p:nvSpPr>
          <p:cNvPr id="496" name="Google Shape;496;p33"/>
          <p:cNvSpPr txBox="1"/>
          <p:nvPr/>
        </p:nvSpPr>
        <p:spPr>
          <a:xfrm>
            <a:off x="3497300" y="4204078"/>
            <a:ext cx="208389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A5A5A5"/>
                </a:solidFill>
                <a:latin typeface="Arial"/>
                <a:ea typeface="Arial"/>
                <a:cs typeface="Arial"/>
                <a:sym typeface="Arial"/>
              </a:rPr>
              <a:t>High Schools &amp; Districts</a:t>
            </a:r>
            <a:endParaRPr/>
          </a:p>
        </p:txBody>
      </p:sp>
      <p:sp>
        <p:nvSpPr>
          <p:cNvPr id="497" name="Google Shape;497;p33"/>
          <p:cNvSpPr txBox="1">
            <a:spLocks noGrp="1"/>
          </p:cNvSpPr>
          <p:nvPr>
            <p:ph type="sldNum" idx="12"/>
          </p:nvPr>
        </p:nvSpPr>
        <p:spPr>
          <a:xfrm>
            <a:off x="1310305" y="4820265"/>
            <a:ext cx="1543051" cy="2738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a:solidFill>
                  <a:schemeClr val="accent3"/>
                </a:solidFill>
                <a:latin typeface="Calibri"/>
                <a:ea typeface="Calibri"/>
                <a:cs typeface="Calibri"/>
                <a:sym typeface="Calibri"/>
              </a:rPr>
              <a:t>Objectives</a:t>
            </a:r>
            <a:endParaRPr>
              <a:solidFill>
                <a:schemeClr val="accent3"/>
              </a:solidFill>
              <a:latin typeface="Calibri"/>
              <a:ea typeface="Calibri"/>
              <a:cs typeface="Calibri"/>
              <a:sym typeface="Calibri"/>
            </a:endParaRPr>
          </a:p>
        </p:txBody>
      </p:sp>
      <p:sp>
        <p:nvSpPr>
          <p:cNvPr id="237" name="Google Shape;237;p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38" name="Google Shape;238;p3"/>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
        <p:nvSpPr>
          <p:cNvPr id="239" name="Google Shape;239;p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
        <p:nvSpPr>
          <p:cNvPr id="240" name="Google Shape;240;p3"/>
          <p:cNvSpPr txBox="1"/>
          <p:nvPr/>
        </p:nvSpPr>
        <p:spPr>
          <a:xfrm>
            <a:off x="777000" y="1099289"/>
            <a:ext cx="7589760" cy="276995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Task Force Participants will:</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Review group norms to guide the task force’s deliberations moving forward</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Build connections among each other in relation to the task force’s work</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Realign on the legislative charge of the task force</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Review and discuss a draft roadmap of upcoming meeting topics aligned to the legislative charge that includes the completion of the interim and final reports</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Discuss the task force’s follow up questions to CDE on the current accountability system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Agenda</a:t>
            </a:r>
            <a:endParaRPr/>
          </a:p>
        </p:txBody>
      </p:sp>
      <p:sp>
        <p:nvSpPr>
          <p:cNvPr id="503" name="Google Shape;503;p34"/>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Recap on Foundations of State Accountability</a:t>
            </a:r>
            <a:br>
              <a:rPr lang="en-US"/>
            </a:br>
            <a:endParaRPr/>
          </a:p>
          <a:p>
            <a:pPr marL="228594" lvl="0" indent="-228594" algn="l" rtl="0">
              <a:lnSpc>
                <a:spcPct val="90000"/>
              </a:lnSpc>
              <a:spcBef>
                <a:spcPts val="1000"/>
              </a:spcBef>
              <a:spcAft>
                <a:spcPts val="0"/>
              </a:spcAft>
              <a:buClr>
                <a:schemeClr val="dk1"/>
              </a:buClr>
              <a:buSzPts val="1800"/>
              <a:buChar char="•"/>
            </a:pPr>
            <a:r>
              <a:rPr lang="en-US"/>
              <a:t>Activity: Jigsaw on Responses from September Meeting</a:t>
            </a:r>
            <a:br>
              <a:rPr lang="en-US"/>
            </a:br>
            <a:endParaRPr/>
          </a:p>
          <a:p>
            <a:pPr marL="228594" lvl="0" indent="-228594" algn="l" rtl="0">
              <a:lnSpc>
                <a:spcPct val="90000"/>
              </a:lnSpc>
              <a:spcBef>
                <a:spcPts val="1000"/>
              </a:spcBef>
              <a:spcAft>
                <a:spcPts val="0"/>
              </a:spcAft>
              <a:buClr>
                <a:schemeClr val="dk1"/>
              </a:buClr>
              <a:buSzPts val="1800"/>
              <a:buChar char="•"/>
            </a:pPr>
            <a:r>
              <a:rPr lang="en-US"/>
              <a:t>Deeper Dive</a:t>
            </a:r>
            <a:endParaRPr/>
          </a:p>
          <a:p>
            <a:pPr marL="685783" lvl="1" indent="-228594" algn="l" rtl="0">
              <a:lnSpc>
                <a:spcPct val="90000"/>
              </a:lnSpc>
              <a:spcBef>
                <a:spcPts val="500"/>
              </a:spcBef>
              <a:spcAft>
                <a:spcPts val="0"/>
              </a:spcAft>
              <a:buClr>
                <a:schemeClr val="dk1"/>
              </a:buClr>
              <a:buSzPts val="1600"/>
              <a:buChar char="•"/>
            </a:pPr>
            <a:r>
              <a:rPr lang="en-US"/>
              <a:t>Growth Model</a:t>
            </a:r>
            <a:endParaRPr/>
          </a:p>
          <a:p>
            <a:pPr marL="685783" lvl="1" indent="-228594" algn="l" rtl="0">
              <a:lnSpc>
                <a:spcPct val="90000"/>
              </a:lnSpc>
              <a:spcBef>
                <a:spcPts val="500"/>
              </a:spcBef>
              <a:spcAft>
                <a:spcPts val="0"/>
              </a:spcAft>
              <a:buClr>
                <a:schemeClr val="dk1"/>
              </a:buClr>
              <a:buSzPts val="1600"/>
              <a:buChar char="•"/>
            </a:pPr>
            <a:r>
              <a:rPr lang="en-US"/>
              <a:t>On Track Growth</a:t>
            </a:r>
            <a:endParaRPr/>
          </a:p>
          <a:p>
            <a:pPr marL="685783" lvl="0" indent="0" algn="l" rtl="0">
              <a:lnSpc>
                <a:spcPct val="90000"/>
              </a:lnSpc>
              <a:spcBef>
                <a:spcPts val="500"/>
              </a:spcBef>
              <a:spcAft>
                <a:spcPts val="0"/>
              </a:spcAft>
              <a:buNone/>
            </a:pPr>
            <a:endParaRPr/>
          </a:p>
          <a:p>
            <a:pPr marL="228593" lvl="0" indent="-215893" algn="l" rtl="0">
              <a:lnSpc>
                <a:spcPct val="90000"/>
              </a:lnSpc>
              <a:spcBef>
                <a:spcPts val="500"/>
              </a:spcBef>
              <a:spcAft>
                <a:spcPts val="0"/>
              </a:spcAft>
              <a:buClr>
                <a:schemeClr val="dk1"/>
              </a:buClr>
              <a:buSzPts val="1600"/>
              <a:buChar char="•"/>
            </a:pPr>
            <a:r>
              <a:rPr lang="en-US"/>
              <a:t>Setting Direction</a:t>
            </a:r>
            <a:endParaRPr/>
          </a:p>
          <a:p>
            <a:pPr marL="685783" lvl="1" indent="-126993" algn="l" rtl="0">
              <a:lnSpc>
                <a:spcPct val="90000"/>
              </a:lnSpc>
              <a:spcBef>
                <a:spcPts val="500"/>
              </a:spcBef>
              <a:spcAft>
                <a:spcPts val="0"/>
              </a:spcAft>
              <a:buClr>
                <a:schemeClr val="dk1"/>
              </a:buClr>
              <a:buSzPts val="1600"/>
              <a:buNone/>
            </a:pPr>
            <a:endParaRPr/>
          </a:p>
          <a:p>
            <a:pPr marL="685783" lvl="1" indent="-126993" algn="l" rtl="0">
              <a:lnSpc>
                <a:spcPct val="90000"/>
              </a:lnSpc>
              <a:spcBef>
                <a:spcPts val="500"/>
              </a:spcBef>
              <a:spcAft>
                <a:spcPts val="0"/>
              </a:spcAft>
              <a:buClr>
                <a:schemeClr val="dk1"/>
              </a:buClr>
              <a:buSzPts val="1600"/>
              <a:buNone/>
            </a:pPr>
            <a:endParaRPr/>
          </a:p>
        </p:txBody>
      </p:sp>
      <p:sp>
        <p:nvSpPr>
          <p:cNvPr id="504" name="Google Shape;504;p3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
        <p:nvSpPr>
          <p:cNvPr id="505" name="Google Shape;505;p34"/>
          <p:cNvSpPr/>
          <p:nvPr/>
        </p:nvSpPr>
        <p:spPr>
          <a:xfrm>
            <a:off x="0" y="1659755"/>
            <a:ext cx="9144000" cy="368663"/>
          </a:xfrm>
          <a:prstGeom prst="rect">
            <a:avLst/>
          </a:prstGeom>
          <a:solidFill>
            <a:srgbClr val="5B9BD5">
              <a:alpha val="49803"/>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5"/>
          <p:cNvSpPr txBox="1">
            <a:spLocks noGrp="1"/>
          </p:cNvSpPr>
          <p:nvPr>
            <p:ph type="title"/>
          </p:nvPr>
        </p:nvSpPr>
        <p:spPr>
          <a:xfrm>
            <a:off x="4809314" y="81893"/>
            <a:ext cx="4233000" cy="567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000" b="1">
                <a:latin typeface="Rockwell"/>
                <a:ea typeface="Rockwell"/>
                <a:cs typeface="Rockwell"/>
                <a:sym typeface="Rockwell"/>
              </a:rPr>
              <a:t>Activity:</a:t>
            </a:r>
            <a:r>
              <a:rPr lang="en-US" sz="3200"/>
              <a:t>  </a:t>
            </a:r>
            <a:r>
              <a:rPr lang="en-US" sz="2700"/>
              <a:t>J</a:t>
            </a:r>
            <a:r>
              <a:rPr lang="en-US" sz="2477"/>
              <a:t>igsaw on Responses from September</a:t>
            </a:r>
            <a:r>
              <a:rPr lang="en-US" sz="2700"/>
              <a:t> Meeting</a:t>
            </a:r>
            <a:endParaRPr/>
          </a:p>
        </p:txBody>
      </p:sp>
      <p:sp>
        <p:nvSpPr>
          <p:cNvPr id="511" name="Google Shape;511;p35"/>
          <p:cNvSpPr txBox="1">
            <a:spLocks noGrp="1"/>
          </p:cNvSpPr>
          <p:nvPr>
            <p:ph type="body" idx="1"/>
          </p:nvPr>
        </p:nvSpPr>
        <p:spPr>
          <a:xfrm>
            <a:off x="4809314" y="1104537"/>
            <a:ext cx="4019374" cy="3480506"/>
          </a:xfrm>
          <a:prstGeom prst="rect">
            <a:avLst/>
          </a:prstGeom>
          <a:noFill/>
          <a:ln>
            <a:noFill/>
          </a:ln>
        </p:spPr>
        <p:txBody>
          <a:bodyPr spcFirstLastPara="1" wrap="square" lIns="0" tIns="0" rIns="0" bIns="45700" anchor="t" anchorCtr="0">
            <a:normAutofit lnSpcReduction="20000"/>
          </a:bodyPr>
          <a:lstStyle/>
          <a:p>
            <a:pPr marL="228594" lvl="0" indent="-237166" algn="l" rtl="0">
              <a:lnSpc>
                <a:spcPct val="90000"/>
              </a:lnSpc>
              <a:spcBef>
                <a:spcPts val="0"/>
              </a:spcBef>
              <a:spcAft>
                <a:spcPts val="0"/>
              </a:spcAft>
              <a:buClr>
                <a:schemeClr val="dk1"/>
              </a:buClr>
              <a:buSzPts val="1800"/>
              <a:buChar char="•"/>
            </a:pPr>
            <a:r>
              <a:rPr lang="en-US"/>
              <a:t>Refer to the CDE responses from the September meeting.</a:t>
            </a:r>
            <a:endParaRPr/>
          </a:p>
          <a:p>
            <a:pPr marL="228594" lvl="0" indent="-237166" algn="l" rtl="0">
              <a:lnSpc>
                <a:spcPct val="90000"/>
              </a:lnSpc>
              <a:spcBef>
                <a:spcPts val="1000"/>
              </a:spcBef>
              <a:spcAft>
                <a:spcPts val="0"/>
              </a:spcAft>
              <a:buClr>
                <a:schemeClr val="dk1"/>
              </a:buClr>
              <a:buSzPts val="1800"/>
              <a:buChar char="•"/>
            </a:pPr>
            <a:r>
              <a:rPr lang="en-US"/>
              <a:t>Read through your assigned section. </a:t>
            </a:r>
            <a:endParaRPr/>
          </a:p>
          <a:p>
            <a:pPr marL="228594" lvl="0" indent="-237166" algn="l" rtl="0">
              <a:lnSpc>
                <a:spcPct val="90000"/>
              </a:lnSpc>
              <a:spcBef>
                <a:spcPts val="1000"/>
              </a:spcBef>
              <a:spcAft>
                <a:spcPts val="0"/>
              </a:spcAft>
              <a:buClr>
                <a:schemeClr val="dk1"/>
              </a:buClr>
              <a:buSzPts val="1800"/>
              <a:buChar char="•"/>
            </a:pPr>
            <a:r>
              <a:rPr lang="en-US"/>
              <a:t>In your small group:</a:t>
            </a:r>
            <a:endParaRPr/>
          </a:p>
          <a:p>
            <a:pPr marL="685783" lvl="1" indent="-236213" algn="l" rtl="0">
              <a:lnSpc>
                <a:spcPct val="90000"/>
              </a:lnSpc>
              <a:spcBef>
                <a:spcPts val="500"/>
              </a:spcBef>
              <a:spcAft>
                <a:spcPts val="0"/>
              </a:spcAft>
              <a:buClr>
                <a:schemeClr val="dk1"/>
              </a:buClr>
              <a:buSzPts val="1600"/>
              <a:buChar char="•"/>
            </a:pPr>
            <a:r>
              <a:rPr lang="en-US"/>
              <a:t>Introduce yourselves</a:t>
            </a:r>
            <a:endParaRPr/>
          </a:p>
          <a:p>
            <a:pPr marL="685783" lvl="1" indent="-236213" algn="l" rtl="0">
              <a:lnSpc>
                <a:spcPct val="90000"/>
              </a:lnSpc>
              <a:spcBef>
                <a:spcPts val="500"/>
              </a:spcBef>
              <a:spcAft>
                <a:spcPts val="0"/>
              </a:spcAft>
              <a:buClr>
                <a:schemeClr val="dk1"/>
              </a:buClr>
              <a:buSzPts val="1600"/>
              <a:buChar char="•"/>
            </a:pPr>
            <a:r>
              <a:rPr lang="en-US"/>
              <a:t>Designate a note taker and a reporter </a:t>
            </a:r>
            <a:endParaRPr/>
          </a:p>
          <a:p>
            <a:pPr marL="228594" lvl="0" indent="-237166" algn="l" rtl="0">
              <a:lnSpc>
                <a:spcPct val="90000"/>
              </a:lnSpc>
              <a:spcBef>
                <a:spcPts val="1000"/>
              </a:spcBef>
              <a:spcAft>
                <a:spcPts val="0"/>
              </a:spcAft>
              <a:buClr>
                <a:schemeClr val="dk1"/>
              </a:buClr>
              <a:buSzPts val="1800"/>
              <a:buChar char="•"/>
            </a:pPr>
            <a:r>
              <a:rPr lang="en-US"/>
              <a:t>Discuss these questions:</a:t>
            </a:r>
            <a:endParaRPr/>
          </a:p>
          <a:p>
            <a:pPr marL="685783" lvl="1" indent="-236213" algn="l" rtl="0">
              <a:lnSpc>
                <a:spcPct val="90000"/>
              </a:lnSpc>
              <a:spcBef>
                <a:spcPts val="500"/>
              </a:spcBef>
              <a:spcAft>
                <a:spcPts val="0"/>
              </a:spcAft>
              <a:buClr>
                <a:schemeClr val="dk1"/>
              </a:buClr>
              <a:buSzPts val="1600"/>
              <a:buChar char="•"/>
            </a:pPr>
            <a:r>
              <a:rPr lang="en-US"/>
              <a:t>How can you summarize the responses for the whole group in 1 minute?</a:t>
            </a:r>
            <a:endParaRPr/>
          </a:p>
          <a:p>
            <a:pPr marL="685783" lvl="1" indent="-236213" algn="l" rtl="0">
              <a:lnSpc>
                <a:spcPct val="90000"/>
              </a:lnSpc>
              <a:spcBef>
                <a:spcPts val="500"/>
              </a:spcBef>
              <a:spcAft>
                <a:spcPts val="0"/>
              </a:spcAft>
              <a:buClr>
                <a:schemeClr val="dk1"/>
              </a:buClr>
              <a:buSzPts val="1600"/>
              <a:buChar char="•"/>
            </a:pPr>
            <a:r>
              <a:rPr lang="en-US"/>
              <a:t>What is one major takeaway and one area where the small group has remaining questions?</a:t>
            </a:r>
            <a:endParaRPr/>
          </a:p>
          <a:p>
            <a:pPr marL="228594" lvl="0" indent="-237166" algn="l" rtl="0">
              <a:lnSpc>
                <a:spcPct val="90000"/>
              </a:lnSpc>
              <a:spcBef>
                <a:spcPts val="1000"/>
              </a:spcBef>
              <a:spcAft>
                <a:spcPts val="0"/>
              </a:spcAft>
              <a:buClr>
                <a:schemeClr val="dk1"/>
              </a:buClr>
              <a:buSzPts val="1800"/>
              <a:buChar char="•"/>
            </a:pPr>
            <a:r>
              <a:rPr lang="en-US"/>
              <a:t> Share out with the whole group</a:t>
            </a:r>
            <a:endParaRPr/>
          </a:p>
        </p:txBody>
      </p:sp>
      <p:sp>
        <p:nvSpPr>
          <p:cNvPr id="512" name="Google Shape;512;p35"/>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pic>
        <p:nvPicPr>
          <p:cNvPr id="513" name="Google Shape;513;p35" descr="A puzzle with a piece missing&#10;&#10;Description automatically generated"/>
          <p:cNvPicPr preferRelativeResize="0"/>
          <p:nvPr/>
        </p:nvPicPr>
        <p:blipFill rotWithShape="1">
          <a:blip r:embed="rId3">
            <a:alphaModFix/>
          </a:blip>
          <a:srcRect t="2057" r="2966" b="2898"/>
          <a:stretch/>
        </p:blipFill>
        <p:spPr>
          <a:xfrm>
            <a:off x="-1262743" y="-21361"/>
            <a:ext cx="5529943" cy="51648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6"/>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Agenda</a:t>
            </a:r>
            <a:endParaRPr/>
          </a:p>
        </p:txBody>
      </p:sp>
      <p:sp>
        <p:nvSpPr>
          <p:cNvPr id="519" name="Google Shape;519;p36"/>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Recap on Foundations of State Accountability</a:t>
            </a:r>
            <a:br>
              <a:rPr lang="en-US"/>
            </a:br>
            <a:endParaRPr/>
          </a:p>
          <a:p>
            <a:pPr marL="228594" lvl="0" indent="-228594" algn="l" rtl="0">
              <a:lnSpc>
                <a:spcPct val="90000"/>
              </a:lnSpc>
              <a:spcBef>
                <a:spcPts val="1000"/>
              </a:spcBef>
              <a:spcAft>
                <a:spcPts val="0"/>
              </a:spcAft>
              <a:buClr>
                <a:schemeClr val="dk1"/>
              </a:buClr>
              <a:buSzPts val="1800"/>
              <a:buChar char="•"/>
            </a:pPr>
            <a:r>
              <a:rPr lang="en-US"/>
              <a:t>Activity: Jigsaw on Responses from September Meeting</a:t>
            </a:r>
            <a:br>
              <a:rPr lang="en-US"/>
            </a:br>
            <a:endParaRPr/>
          </a:p>
          <a:p>
            <a:pPr marL="228594" lvl="0" indent="-228594" algn="l" rtl="0">
              <a:lnSpc>
                <a:spcPct val="90000"/>
              </a:lnSpc>
              <a:spcBef>
                <a:spcPts val="1000"/>
              </a:spcBef>
              <a:spcAft>
                <a:spcPts val="0"/>
              </a:spcAft>
              <a:buClr>
                <a:schemeClr val="dk1"/>
              </a:buClr>
              <a:buSzPts val="1800"/>
              <a:buChar char="•"/>
            </a:pPr>
            <a:r>
              <a:rPr lang="en-US"/>
              <a:t>Deeper Dive</a:t>
            </a:r>
            <a:endParaRPr/>
          </a:p>
          <a:p>
            <a:pPr marL="685783" lvl="1" indent="-228594" algn="l" rtl="0">
              <a:lnSpc>
                <a:spcPct val="90000"/>
              </a:lnSpc>
              <a:spcBef>
                <a:spcPts val="500"/>
              </a:spcBef>
              <a:spcAft>
                <a:spcPts val="0"/>
              </a:spcAft>
              <a:buClr>
                <a:schemeClr val="dk1"/>
              </a:buClr>
              <a:buSzPts val="1600"/>
              <a:buChar char="•"/>
            </a:pPr>
            <a:r>
              <a:rPr lang="en-US"/>
              <a:t>Growth Model</a:t>
            </a:r>
            <a:endParaRPr/>
          </a:p>
          <a:p>
            <a:pPr marL="685783" lvl="1" indent="-228594" algn="l" rtl="0">
              <a:lnSpc>
                <a:spcPct val="90000"/>
              </a:lnSpc>
              <a:spcBef>
                <a:spcPts val="500"/>
              </a:spcBef>
              <a:spcAft>
                <a:spcPts val="0"/>
              </a:spcAft>
              <a:buClr>
                <a:schemeClr val="dk1"/>
              </a:buClr>
              <a:buSzPts val="1600"/>
              <a:buChar char="•"/>
            </a:pPr>
            <a:r>
              <a:rPr lang="en-US"/>
              <a:t>On Track Growth</a:t>
            </a:r>
            <a:endParaRPr/>
          </a:p>
          <a:p>
            <a:pPr marL="0" lvl="0" indent="0" algn="l" rtl="0">
              <a:lnSpc>
                <a:spcPct val="90000"/>
              </a:lnSpc>
              <a:spcBef>
                <a:spcPts val="500"/>
              </a:spcBef>
              <a:spcAft>
                <a:spcPts val="0"/>
              </a:spcAft>
              <a:buNone/>
            </a:pPr>
            <a:endParaRPr/>
          </a:p>
          <a:p>
            <a:pPr marL="228593" lvl="0" indent="-215893" algn="l" rtl="0">
              <a:lnSpc>
                <a:spcPct val="90000"/>
              </a:lnSpc>
              <a:spcBef>
                <a:spcPts val="500"/>
              </a:spcBef>
              <a:spcAft>
                <a:spcPts val="0"/>
              </a:spcAft>
              <a:buClr>
                <a:schemeClr val="dk1"/>
              </a:buClr>
              <a:buSzPts val="1600"/>
              <a:buChar char="•"/>
            </a:pPr>
            <a:r>
              <a:rPr lang="en-US"/>
              <a:t>Setting Direction</a:t>
            </a:r>
            <a:endParaRPr/>
          </a:p>
          <a:p>
            <a:pPr marL="685783" lvl="1" indent="-126993" algn="l" rtl="0">
              <a:lnSpc>
                <a:spcPct val="90000"/>
              </a:lnSpc>
              <a:spcBef>
                <a:spcPts val="500"/>
              </a:spcBef>
              <a:spcAft>
                <a:spcPts val="0"/>
              </a:spcAft>
              <a:buClr>
                <a:schemeClr val="dk1"/>
              </a:buClr>
              <a:buSzPts val="1600"/>
              <a:buNone/>
            </a:pPr>
            <a:endParaRPr/>
          </a:p>
          <a:p>
            <a:pPr marL="685783" lvl="1" indent="-126993" algn="l" rtl="0">
              <a:lnSpc>
                <a:spcPct val="90000"/>
              </a:lnSpc>
              <a:spcBef>
                <a:spcPts val="500"/>
              </a:spcBef>
              <a:spcAft>
                <a:spcPts val="0"/>
              </a:spcAft>
              <a:buClr>
                <a:schemeClr val="dk1"/>
              </a:buClr>
              <a:buSzPts val="1600"/>
              <a:buNone/>
            </a:pPr>
            <a:endParaRPr/>
          </a:p>
        </p:txBody>
      </p:sp>
      <p:sp>
        <p:nvSpPr>
          <p:cNvPr id="520" name="Google Shape;520;p36"/>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
        <p:nvSpPr>
          <p:cNvPr id="521" name="Google Shape;521;p36"/>
          <p:cNvSpPr/>
          <p:nvPr/>
        </p:nvSpPr>
        <p:spPr>
          <a:xfrm>
            <a:off x="0" y="2261684"/>
            <a:ext cx="9144000" cy="670202"/>
          </a:xfrm>
          <a:prstGeom prst="rect">
            <a:avLst/>
          </a:prstGeom>
          <a:solidFill>
            <a:srgbClr val="5B9BD5">
              <a:alpha val="49803"/>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37" descr="A picture containing plant&#10;&#10;Description automatically generated"/>
          <p:cNvPicPr preferRelativeResize="0"/>
          <p:nvPr/>
        </p:nvPicPr>
        <p:blipFill rotWithShape="1">
          <a:blip r:embed="rId3">
            <a:alphaModFix/>
          </a:blip>
          <a:srcRect l="19625" r="7762" b="-1"/>
          <a:stretch/>
        </p:blipFill>
        <p:spPr>
          <a:xfrm>
            <a:off x="5829997" y="1800095"/>
            <a:ext cx="2506821" cy="1918311"/>
          </a:xfrm>
          <a:prstGeom prst="rect">
            <a:avLst/>
          </a:prstGeom>
          <a:noFill/>
          <a:ln>
            <a:noFill/>
          </a:ln>
        </p:spPr>
      </p:pic>
      <p:sp>
        <p:nvSpPr>
          <p:cNvPr id="528" name="Google Shape;528;p37"/>
          <p:cNvSpPr txBox="1">
            <a:spLocks noGrp="1"/>
          </p:cNvSpPr>
          <p:nvPr>
            <p:ph type="body" idx="1"/>
          </p:nvPr>
        </p:nvSpPr>
        <p:spPr>
          <a:xfrm>
            <a:off x="659876" y="1019605"/>
            <a:ext cx="4840188" cy="4034088"/>
          </a:xfrm>
          <a:prstGeom prst="rect">
            <a:avLst/>
          </a:prstGeom>
          <a:solidFill>
            <a:srgbClr val="BBD6EE">
              <a:alpha val="62745"/>
            </a:srgbClr>
          </a:solidFill>
          <a:ln w="9525" cap="flat" cmpd="sng">
            <a:solidFill>
              <a:schemeClr val="accent1"/>
            </a:solidFill>
            <a:prstDash val="solid"/>
            <a:round/>
            <a:headEnd type="none" w="sm" len="sm"/>
            <a:tailEnd type="none" w="sm" len="sm"/>
          </a:ln>
        </p:spPr>
        <p:txBody>
          <a:bodyPr spcFirstLastPara="1" wrap="square" lIns="0" tIns="0" rIns="0" bIns="45700" anchor="t" anchorCtr="0">
            <a:noAutofit/>
          </a:bodyPr>
          <a:lstStyle/>
          <a:p>
            <a:pPr marL="401638" lvl="0" indent="-199961" algn="l" rtl="0">
              <a:lnSpc>
                <a:spcPct val="90000"/>
              </a:lnSpc>
              <a:spcBef>
                <a:spcPts val="0"/>
              </a:spcBef>
              <a:spcAft>
                <a:spcPts val="0"/>
              </a:spcAft>
              <a:buClr>
                <a:srgbClr val="2E75B5"/>
              </a:buClr>
              <a:buSzPts val="1351"/>
              <a:buNone/>
            </a:pPr>
            <a:endParaRPr sz="1351" b="1">
              <a:latin typeface="Calibri"/>
              <a:ea typeface="Calibri"/>
              <a:cs typeface="Calibri"/>
              <a:sym typeface="Calibri"/>
            </a:endParaRPr>
          </a:p>
          <a:p>
            <a:pPr marL="401638" lvl="0" indent="-285750" algn="l" rtl="0">
              <a:lnSpc>
                <a:spcPct val="90000"/>
              </a:lnSpc>
              <a:spcBef>
                <a:spcPts val="1000"/>
              </a:spcBef>
              <a:spcAft>
                <a:spcPts val="0"/>
              </a:spcAft>
              <a:buClr>
                <a:srgbClr val="2E75B5"/>
              </a:buClr>
              <a:buSzPts val="1600"/>
              <a:buChar char="•"/>
            </a:pPr>
            <a:r>
              <a:rPr lang="en-US" sz="1600"/>
              <a:t>Shows how well schools are doing in helping each student progress. </a:t>
            </a:r>
            <a:endParaRPr/>
          </a:p>
          <a:p>
            <a:pPr marL="858827" lvl="1" indent="-285750" algn="l" rtl="0">
              <a:lnSpc>
                <a:spcPct val="90000"/>
              </a:lnSpc>
              <a:spcBef>
                <a:spcPts val="500"/>
              </a:spcBef>
              <a:spcAft>
                <a:spcPts val="0"/>
              </a:spcAft>
              <a:buClr>
                <a:srgbClr val="2E75B5"/>
              </a:buClr>
              <a:buSzPts val="1400"/>
              <a:buChar char="•"/>
            </a:pPr>
            <a:r>
              <a:rPr lang="en-US" sz="1400"/>
              <a:t>All students can show growth – even high performing students</a:t>
            </a:r>
            <a:endParaRPr/>
          </a:p>
          <a:p>
            <a:pPr marL="858827" lvl="1" indent="-285750" algn="l" rtl="0">
              <a:lnSpc>
                <a:spcPct val="90000"/>
              </a:lnSpc>
              <a:spcBef>
                <a:spcPts val="500"/>
              </a:spcBef>
              <a:spcAft>
                <a:spcPts val="0"/>
              </a:spcAft>
              <a:buClr>
                <a:srgbClr val="2E75B5"/>
              </a:buClr>
              <a:buSzPts val="1400"/>
              <a:buChar char="•"/>
            </a:pPr>
            <a:r>
              <a:rPr lang="en-US" sz="1400"/>
              <a:t>Less of a relationship to student characteristics outside the control of schools  (e.g., poverty)  than other measures (e.g., achievement, PWR).</a:t>
            </a:r>
            <a:endParaRPr/>
          </a:p>
          <a:p>
            <a:pPr marL="401638" lvl="0" indent="-285750" algn="l" rtl="0">
              <a:lnSpc>
                <a:spcPct val="90000"/>
              </a:lnSpc>
              <a:spcBef>
                <a:spcPts val="1000"/>
              </a:spcBef>
              <a:spcAft>
                <a:spcPts val="0"/>
              </a:spcAft>
              <a:buClr>
                <a:srgbClr val="2E75B5"/>
              </a:buClr>
              <a:buSzPts val="1600"/>
              <a:buChar char="•"/>
            </a:pPr>
            <a:r>
              <a:rPr lang="en-US" sz="1600"/>
              <a:t>Integral for accountability determinations. </a:t>
            </a:r>
            <a:endParaRPr/>
          </a:p>
          <a:p>
            <a:pPr marL="858826" lvl="2" indent="-285749" algn="l" rtl="0">
              <a:lnSpc>
                <a:spcPct val="90000"/>
              </a:lnSpc>
              <a:spcBef>
                <a:spcPts val="500"/>
              </a:spcBef>
              <a:spcAft>
                <a:spcPts val="0"/>
              </a:spcAft>
              <a:buClr>
                <a:srgbClr val="2E75B5"/>
              </a:buClr>
              <a:buSzPts val="1400"/>
              <a:buChar char="•"/>
            </a:pPr>
            <a:r>
              <a:rPr lang="en-US"/>
              <a:t>Growth indicator must be given the most weight in the frameworks</a:t>
            </a:r>
            <a:endParaRPr/>
          </a:p>
          <a:p>
            <a:pPr marL="401638" lvl="0" indent="-285750" algn="l" rtl="0">
              <a:lnSpc>
                <a:spcPct val="90000"/>
              </a:lnSpc>
              <a:spcBef>
                <a:spcPts val="1000"/>
              </a:spcBef>
              <a:spcAft>
                <a:spcPts val="0"/>
              </a:spcAft>
              <a:buClr>
                <a:srgbClr val="2E75B5"/>
              </a:buClr>
              <a:buSzPts val="1600"/>
              <a:buChar char="•"/>
            </a:pPr>
            <a:r>
              <a:rPr lang="en-US" sz="1600"/>
              <a:t>Growth data informs improvement planning within schools and districts.</a:t>
            </a:r>
            <a:endParaRPr/>
          </a:p>
          <a:p>
            <a:pPr marL="401638" lvl="0" indent="-285750" algn="l" rtl="0">
              <a:lnSpc>
                <a:spcPct val="90000"/>
              </a:lnSpc>
              <a:spcBef>
                <a:spcPts val="1000"/>
              </a:spcBef>
              <a:spcAft>
                <a:spcPts val="0"/>
              </a:spcAft>
              <a:buClr>
                <a:srgbClr val="2E75B5"/>
              </a:buClr>
              <a:buSzPts val="1600"/>
              <a:buChar char="•"/>
            </a:pPr>
            <a:r>
              <a:rPr lang="en-US" sz="1600"/>
              <a:t>Helps track student, school, district and state recovery from pandemic.</a:t>
            </a:r>
            <a:endParaRPr/>
          </a:p>
          <a:p>
            <a:pPr marL="401638" lvl="0" indent="-199961" algn="l" rtl="0">
              <a:lnSpc>
                <a:spcPct val="90000"/>
              </a:lnSpc>
              <a:spcBef>
                <a:spcPts val="1000"/>
              </a:spcBef>
              <a:spcAft>
                <a:spcPts val="0"/>
              </a:spcAft>
              <a:buClr>
                <a:srgbClr val="2E75B5"/>
              </a:buClr>
              <a:buSzPts val="1351"/>
              <a:buNone/>
            </a:pPr>
            <a:endParaRPr sz="1351" b="1">
              <a:latin typeface="Calibri"/>
              <a:ea typeface="Calibri"/>
              <a:cs typeface="Calibri"/>
              <a:sym typeface="Calibri"/>
            </a:endParaRPr>
          </a:p>
        </p:txBody>
      </p:sp>
      <p:sp>
        <p:nvSpPr>
          <p:cNvPr id="529" name="Google Shape;529;p37"/>
          <p:cNvSpPr txBox="1">
            <a:spLocks noGrp="1"/>
          </p:cNvSpPr>
          <p:nvPr>
            <p:ph type="title"/>
          </p:nvPr>
        </p:nvSpPr>
        <p:spPr>
          <a:xfrm>
            <a:off x="426223" y="159732"/>
            <a:ext cx="7084920" cy="46067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Arial"/>
              <a:buNone/>
            </a:pPr>
            <a:r>
              <a:rPr lang="en-US"/>
              <a:t>Why is student growth data important?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8"/>
          <p:cNvSpPr txBox="1">
            <a:spLocks noGrp="1"/>
          </p:cNvSpPr>
          <p:nvPr>
            <p:ph type="title"/>
          </p:nvPr>
        </p:nvSpPr>
        <p:spPr>
          <a:xfrm>
            <a:off x="245197" y="190885"/>
            <a:ext cx="7257782"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What is the Colorado Student Growth Model?</a:t>
            </a:r>
            <a:endParaRPr/>
          </a:p>
        </p:txBody>
      </p:sp>
      <p:sp>
        <p:nvSpPr>
          <p:cNvPr id="536" name="Google Shape;536;p38"/>
          <p:cNvSpPr txBox="1">
            <a:spLocks noGrp="1"/>
          </p:cNvSpPr>
          <p:nvPr>
            <p:ph type="body" idx="1"/>
          </p:nvPr>
        </p:nvSpPr>
        <p:spPr>
          <a:xfrm>
            <a:off x="628651" y="1097280"/>
            <a:ext cx="7886700" cy="3480506"/>
          </a:xfrm>
          <a:prstGeom prst="rect">
            <a:avLst/>
          </a:prstGeom>
          <a:solidFill>
            <a:srgbClr val="DDEAF6">
              <a:alpha val="1960"/>
            </a:srgbClr>
          </a:solidFill>
          <a:ln>
            <a:noFill/>
          </a:ln>
        </p:spPr>
        <p:txBody>
          <a:bodyPr spcFirstLastPara="1" wrap="square" lIns="0" tIns="0" rIns="0" bIns="45700" anchor="t" anchorCtr="0">
            <a:normAutofit/>
          </a:bodyPr>
          <a:lstStyle/>
          <a:p>
            <a:pPr marL="257168" lvl="0" indent="-257168" algn="l" rtl="0">
              <a:lnSpc>
                <a:spcPct val="90000"/>
              </a:lnSpc>
              <a:spcBef>
                <a:spcPts val="0"/>
              </a:spcBef>
              <a:spcAft>
                <a:spcPts val="0"/>
              </a:spcAft>
              <a:buClr>
                <a:srgbClr val="00B050"/>
              </a:buClr>
              <a:buSzPts val="1800"/>
              <a:buChar char="•"/>
            </a:pPr>
            <a:r>
              <a:rPr lang="en-US"/>
              <a:t>Developed by CDE and the National Center for the Improvement of Educational Assessment. First used n 2009.</a:t>
            </a:r>
            <a:endParaRPr/>
          </a:p>
          <a:p>
            <a:pPr marL="257168" lvl="0" indent="-257168" algn="l" rtl="0">
              <a:lnSpc>
                <a:spcPct val="90000"/>
              </a:lnSpc>
              <a:spcBef>
                <a:spcPts val="1000"/>
              </a:spcBef>
              <a:spcAft>
                <a:spcPts val="0"/>
              </a:spcAft>
              <a:buClr>
                <a:srgbClr val="00B050"/>
              </a:buClr>
              <a:buSzPts val="1800"/>
              <a:buChar char="•"/>
            </a:pPr>
            <a:r>
              <a:rPr lang="en-US"/>
              <a:t>Growth data shows how much progress individual students have made between last year and this year as measured by the CMAS and PSAT/SAT assessments in English language arts and math. Also, growth is calculated for WIDA-ACCESS based on the overall score.</a:t>
            </a:r>
            <a:endParaRPr/>
          </a:p>
          <a:p>
            <a:pPr marL="257168" lvl="0" indent="-257168" algn="l" rtl="0">
              <a:lnSpc>
                <a:spcPct val="90000"/>
              </a:lnSpc>
              <a:spcBef>
                <a:spcPts val="1000"/>
              </a:spcBef>
              <a:spcAft>
                <a:spcPts val="0"/>
              </a:spcAft>
              <a:buClr>
                <a:srgbClr val="00B050"/>
              </a:buClr>
              <a:buSzPts val="1800"/>
              <a:buChar char="•"/>
            </a:pPr>
            <a:r>
              <a:rPr lang="en-US"/>
              <a:t>Student Growth Percentiles are determined by how much students have progressed compared to their “academic peers.”  It is a normative comparison of change. </a:t>
            </a:r>
            <a:endParaRPr/>
          </a:p>
          <a:p>
            <a:pPr marL="257168" lvl="0" indent="-257168" algn="l" rtl="0">
              <a:lnSpc>
                <a:spcPct val="90000"/>
              </a:lnSpc>
              <a:spcBef>
                <a:spcPts val="1000"/>
              </a:spcBef>
              <a:spcAft>
                <a:spcPts val="0"/>
              </a:spcAft>
              <a:buClr>
                <a:srgbClr val="00B050"/>
              </a:buClr>
              <a:buSzPts val="1800"/>
              <a:buChar char="•"/>
            </a:pPr>
            <a:r>
              <a:rPr lang="en-US"/>
              <a:t>Growth data can be summarized for specific groups of students, schools and by district. </a:t>
            </a:r>
            <a:endParaRPr/>
          </a:p>
          <a:p>
            <a:pPr marL="228594" lvl="0" indent="-114293" algn="l" rtl="0">
              <a:lnSpc>
                <a:spcPct val="90000"/>
              </a:lnSpc>
              <a:spcBef>
                <a:spcPts val="10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animEffect transition="in" filter="fade">
                                      <p:cBhvr>
                                        <p:cTn id="7" dur="500"/>
                                        <p:tgtEl>
                                          <p:spTgt spid="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6">
                                            <p:txEl>
                                              <p:pRg st="1" end="1"/>
                                            </p:txEl>
                                          </p:spTgt>
                                        </p:tgtEl>
                                        <p:attrNameLst>
                                          <p:attrName>style.visibility</p:attrName>
                                        </p:attrNameLst>
                                      </p:cBhvr>
                                      <p:to>
                                        <p:strVal val="visible"/>
                                      </p:to>
                                    </p:set>
                                    <p:animEffect transition="in" filter="fade">
                                      <p:cBhvr>
                                        <p:cTn id="12" dur="500"/>
                                        <p:tgtEl>
                                          <p:spTgt spid="5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6">
                                            <p:txEl>
                                              <p:pRg st="2" end="2"/>
                                            </p:txEl>
                                          </p:spTgt>
                                        </p:tgtEl>
                                        <p:attrNameLst>
                                          <p:attrName>style.visibility</p:attrName>
                                        </p:attrNameLst>
                                      </p:cBhvr>
                                      <p:to>
                                        <p:strVal val="visible"/>
                                      </p:to>
                                    </p:set>
                                    <p:animEffect transition="in" filter="fade">
                                      <p:cBhvr>
                                        <p:cTn id="17" dur="500"/>
                                        <p:tgtEl>
                                          <p:spTgt spid="5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6">
                                            <p:txEl>
                                              <p:pRg st="3" end="3"/>
                                            </p:txEl>
                                          </p:spTgt>
                                        </p:tgtEl>
                                        <p:attrNameLst>
                                          <p:attrName>style.visibility</p:attrName>
                                        </p:attrNameLst>
                                      </p:cBhvr>
                                      <p:to>
                                        <p:strVal val="visible"/>
                                      </p:to>
                                    </p:set>
                                    <p:animEffect transition="in" filter="fade">
                                      <p:cBhvr>
                                        <p:cTn id="22" dur="500"/>
                                        <p:tgtEl>
                                          <p:spTgt spid="5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6">
                                            <p:txEl>
                                              <p:pRg st="4" end="4"/>
                                            </p:txEl>
                                          </p:spTgt>
                                        </p:tgtEl>
                                        <p:attrNameLst>
                                          <p:attrName>style.visibility</p:attrName>
                                        </p:attrNameLst>
                                      </p:cBhvr>
                                      <p:to>
                                        <p:strVal val="visible"/>
                                      </p:to>
                                    </p:set>
                                    <p:animEffect transition="in" filter="fade">
                                      <p:cBhvr>
                                        <p:cTn id="27" dur="500"/>
                                        <p:tgtEl>
                                          <p:spTgt spid="5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9"/>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b="1"/>
              <a:t>Big Ideas:  </a:t>
            </a:r>
            <a:r>
              <a:rPr lang="en-US" sz="2400"/>
              <a:t>Academic Peers</a:t>
            </a:r>
            <a:endParaRPr/>
          </a:p>
        </p:txBody>
      </p:sp>
      <p:sp>
        <p:nvSpPr>
          <p:cNvPr id="542" name="Google Shape;542;p3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pic>
        <p:nvPicPr>
          <p:cNvPr id="543" name="Google Shape;543;p39"/>
          <p:cNvPicPr preferRelativeResize="0"/>
          <p:nvPr/>
        </p:nvPicPr>
        <p:blipFill rotWithShape="1">
          <a:blip r:embed="rId3">
            <a:alphaModFix/>
          </a:blip>
          <a:srcRect t="11415" b="313"/>
          <a:stretch/>
        </p:blipFill>
        <p:spPr>
          <a:xfrm>
            <a:off x="1386016" y="1063277"/>
            <a:ext cx="5326841" cy="3016944"/>
          </a:xfrm>
          <a:prstGeom prst="rect">
            <a:avLst/>
          </a:prstGeom>
          <a:noFill/>
          <a:ln>
            <a:noFill/>
          </a:ln>
        </p:spPr>
      </p:pic>
      <p:sp>
        <p:nvSpPr>
          <p:cNvPr id="544" name="Google Shape;544;p39"/>
          <p:cNvSpPr txBox="1"/>
          <p:nvPr/>
        </p:nvSpPr>
        <p:spPr>
          <a:xfrm>
            <a:off x="1803400" y="3597458"/>
            <a:ext cx="4771571"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Students that had similar scale scores in 2022 are considered academic peers in 2023.  Other designations (e.g., IEP status, location) are not considered in designating academic peers.</a:t>
            </a:r>
            <a:endParaRPr/>
          </a:p>
        </p:txBody>
      </p:sp>
      <p:sp>
        <p:nvSpPr>
          <p:cNvPr id="545" name="Google Shape;545;p39"/>
          <p:cNvSpPr txBox="1"/>
          <p:nvPr/>
        </p:nvSpPr>
        <p:spPr>
          <a:xfrm>
            <a:off x="1803400" y="3164125"/>
            <a:ext cx="1984800" cy="2616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Same Scale Score in 2022</a:t>
            </a:r>
            <a:endParaRPr sz="1300"/>
          </a:p>
        </p:txBody>
      </p:sp>
      <p:sp>
        <p:nvSpPr>
          <p:cNvPr id="546" name="Google Shape;546;p39"/>
          <p:cNvSpPr txBox="1"/>
          <p:nvPr/>
        </p:nvSpPr>
        <p:spPr>
          <a:xfrm>
            <a:off x="4572001" y="3164114"/>
            <a:ext cx="1894200" cy="2616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Scale Scores in 2023</a:t>
            </a:r>
            <a:endParaRPr sz="1300"/>
          </a:p>
        </p:txBody>
      </p:sp>
      <p:sp>
        <p:nvSpPr>
          <p:cNvPr id="547" name="Google Shape;547;p39"/>
          <p:cNvSpPr txBox="1"/>
          <p:nvPr/>
        </p:nvSpPr>
        <p:spPr>
          <a:xfrm>
            <a:off x="5602515" y="1872342"/>
            <a:ext cx="1110342"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Higher Achievement in 2022</a:t>
            </a:r>
            <a:endParaRPr/>
          </a:p>
        </p:txBody>
      </p:sp>
      <p:sp>
        <p:nvSpPr>
          <p:cNvPr id="548" name="Google Shape;548;p39"/>
          <p:cNvSpPr txBox="1"/>
          <p:nvPr/>
        </p:nvSpPr>
        <p:spPr>
          <a:xfrm>
            <a:off x="5112659" y="2483745"/>
            <a:ext cx="1110342"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Lower Achievement in 2023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0"/>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b="1"/>
              <a:t>Big Ideas:  </a:t>
            </a:r>
            <a:r>
              <a:rPr lang="en-US" sz="2400"/>
              <a:t>50</a:t>
            </a:r>
            <a:r>
              <a:rPr lang="en-US" sz="2400" baseline="30000"/>
              <a:t>th</a:t>
            </a:r>
            <a:r>
              <a:rPr lang="en-US" sz="2400"/>
              <a:t> Percentile</a:t>
            </a:r>
            <a:endParaRPr/>
          </a:p>
        </p:txBody>
      </p:sp>
      <p:sp>
        <p:nvSpPr>
          <p:cNvPr id="555" name="Google Shape;555;p40"/>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pic>
        <p:nvPicPr>
          <p:cNvPr id="556" name="Google Shape;556;p40"/>
          <p:cNvPicPr preferRelativeResize="0"/>
          <p:nvPr/>
        </p:nvPicPr>
        <p:blipFill rotWithShape="1">
          <a:blip r:embed="rId3">
            <a:alphaModFix/>
          </a:blip>
          <a:srcRect t="9188"/>
          <a:stretch/>
        </p:blipFill>
        <p:spPr>
          <a:xfrm>
            <a:off x="1724371" y="1246309"/>
            <a:ext cx="5589755" cy="3477524"/>
          </a:xfrm>
          <a:prstGeom prst="rect">
            <a:avLst/>
          </a:prstGeom>
          <a:noFill/>
          <a:ln>
            <a:noFill/>
          </a:ln>
        </p:spPr>
      </p:pic>
      <p:sp>
        <p:nvSpPr>
          <p:cNvPr id="557" name="Google Shape;557;p40"/>
          <p:cNvSpPr txBox="1"/>
          <p:nvPr/>
        </p:nvSpPr>
        <p:spPr>
          <a:xfrm>
            <a:off x="5566229" y="1750634"/>
            <a:ext cx="1853399" cy="1754326"/>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Student Growth Percentiles (SGPs) are assigned by ranking students’ 2023 scale score in comparison to their 2022 academic peers.  The 50</a:t>
            </a:r>
            <a:r>
              <a:rPr lang="en-US" sz="1200" b="0" i="0" u="none" strike="noStrike" cap="none" baseline="30000">
                <a:solidFill>
                  <a:srgbClr val="000000"/>
                </a:solidFill>
                <a:latin typeface="Arial"/>
                <a:ea typeface="Arial"/>
                <a:cs typeface="Arial"/>
                <a:sym typeface="Arial"/>
              </a:rPr>
              <a:t>th</a:t>
            </a:r>
            <a:r>
              <a:rPr lang="en-US" sz="1200" b="0" i="0" u="none" strike="noStrike" cap="none">
                <a:solidFill>
                  <a:srgbClr val="000000"/>
                </a:solidFill>
                <a:latin typeface="Arial"/>
                <a:ea typeface="Arial"/>
                <a:cs typeface="Arial"/>
                <a:sym typeface="Arial"/>
              </a:rPr>
              <a:t> percentile is the statewide median.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1"/>
          <p:cNvSpPr txBox="1">
            <a:spLocks noGrp="1"/>
          </p:cNvSpPr>
          <p:nvPr>
            <p:ph type="title"/>
          </p:nvPr>
        </p:nvSpPr>
        <p:spPr>
          <a:xfrm>
            <a:off x="245197" y="190885"/>
            <a:ext cx="7404739" cy="5673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3703"/>
              <a:buFont typeface="Arial"/>
              <a:buNone/>
            </a:pPr>
            <a:r>
              <a:rPr lang="en-US" b="1"/>
              <a:t>Summary:  </a:t>
            </a:r>
            <a:r>
              <a:rPr lang="en-US" sz="2300"/>
              <a:t>Calculating Student Growth Percentiles (SGPs)</a:t>
            </a:r>
            <a:endParaRPr sz="2700"/>
          </a:p>
        </p:txBody>
      </p:sp>
      <p:sp>
        <p:nvSpPr>
          <p:cNvPr id="567" name="Google Shape;567;p41"/>
          <p:cNvSpPr txBox="1">
            <a:spLocks noGrp="1"/>
          </p:cNvSpPr>
          <p:nvPr>
            <p:ph type="body" idx="1"/>
          </p:nvPr>
        </p:nvSpPr>
        <p:spPr>
          <a:xfrm>
            <a:off x="628650" y="1193850"/>
            <a:ext cx="7886700" cy="3384000"/>
          </a:xfrm>
          <a:prstGeom prst="rect">
            <a:avLst/>
          </a:prstGeom>
          <a:noFill/>
          <a:ln>
            <a:noFill/>
          </a:ln>
        </p:spPr>
        <p:txBody>
          <a:bodyPr spcFirstLastPara="1" wrap="square" lIns="0" tIns="0" rIns="0" bIns="45700" anchor="t" anchorCtr="0">
            <a:normAutofit/>
          </a:bodyPr>
          <a:lstStyle/>
          <a:p>
            <a:pPr marL="228594" lvl="0" indent="-257105" algn="l" rtl="0">
              <a:lnSpc>
                <a:spcPct val="90000"/>
              </a:lnSpc>
              <a:spcBef>
                <a:spcPts val="0"/>
              </a:spcBef>
              <a:spcAft>
                <a:spcPts val="0"/>
              </a:spcAft>
              <a:buClr>
                <a:schemeClr val="dk1"/>
              </a:buClr>
              <a:buSzPts val="1800"/>
              <a:buChar char="•"/>
            </a:pPr>
            <a:r>
              <a:rPr lang="en-US">
                <a:latin typeface="Arial"/>
                <a:ea typeface="Arial"/>
                <a:cs typeface="Arial"/>
                <a:sym typeface="Arial"/>
              </a:rPr>
              <a:t>The </a:t>
            </a:r>
            <a:r>
              <a:rPr lang="en-US">
                <a:solidFill>
                  <a:srgbClr val="222A35"/>
                </a:solidFill>
                <a:latin typeface="Arial"/>
                <a:ea typeface="Arial"/>
                <a:cs typeface="Arial"/>
                <a:sym typeface="Arial"/>
              </a:rPr>
              <a:t>student growth percentile (SGP) </a:t>
            </a:r>
            <a:r>
              <a:rPr lang="en-US">
                <a:latin typeface="Arial"/>
                <a:ea typeface="Arial"/>
                <a:cs typeface="Arial"/>
                <a:sym typeface="Arial"/>
              </a:rPr>
              <a:t>tells us how a student's current test score compares to those of other students across the state with similar score histories. </a:t>
            </a:r>
            <a:br>
              <a:rPr lang="en-US">
                <a:latin typeface="Arial"/>
                <a:ea typeface="Arial"/>
                <a:cs typeface="Arial"/>
                <a:sym typeface="Arial"/>
              </a:rPr>
            </a:br>
            <a:endParaRPr>
              <a:latin typeface="Arial"/>
              <a:ea typeface="Arial"/>
              <a:cs typeface="Arial"/>
              <a:sym typeface="Arial"/>
            </a:endParaRPr>
          </a:p>
          <a:p>
            <a:pPr marL="228593" lvl="0" indent="-257105" algn="l" rtl="0">
              <a:lnSpc>
                <a:spcPct val="90000"/>
              </a:lnSpc>
              <a:spcBef>
                <a:spcPts val="1000"/>
              </a:spcBef>
              <a:spcAft>
                <a:spcPts val="0"/>
              </a:spcAft>
              <a:buClr>
                <a:schemeClr val="dk1"/>
              </a:buClr>
              <a:buSzPts val="1800"/>
              <a:buChar char="•"/>
            </a:pPr>
            <a:r>
              <a:rPr lang="en-US">
                <a:latin typeface="Arial"/>
                <a:ea typeface="Arial"/>
                <a:cs typeface="Arial"/>
                <a:sym typeface="Arial"/>
              </a:rPr>
              <a:t>SGPs are calculated based on at least two sequential state assessment scores that follow a normal grade progression.</a:t>
            </a:r>
            <a:endParaRPr>
              <a:latin typeface="Arial"/>
              <a:ea typeface="Arial"/>
              <a:cs typeface="Arial"/>
              <a:sym typeface="Arial"/>
            </a:endParaRPr>
          </a:p>
          <a:p>
            <a:pPr marL="228593" lvl="0" indent="0" algn="l" rtl="0">
              <a:lnSpc>
                <a:spcPct val="90000"/>
              </a:lnSpc>
              <a:spcBef>
                <a:spcPts val="1000"/>
              </a:spcBef>
              <a:spcAft>
                <a:spcPts val="0"/>
              </a:spcAft>
              <a:buNone/>
            </a:pPr>
            <a:endParaRPr>
              <a:latin typeface="Arial"/>
              <a:ea typeface="Arial"/>
              <a:cs typeface="Arial"/>
              <a:sym typeface="Arial"/>
            </a:endParaRPr>
          </a:p>
          <a:p>
            <a:pPr marL="228594" lvl="0" indent="-257105" algn="l" rtl="0">
              <a:lnSpc>
                <a:spcPct val="90000"/>
              </a:lnSpc>
              <a:spcBef>
                <a:spcPts val="1000"/>
              </a:spcBef>
              <a:spcAft>
                <a:spcPts val="0"/>
              </a:spcAft>
              <a:buClr>
                <a:schemeClr val="dk1"/>
              </a:buClr>
              <a:buSzPts val="1800"/>
              <a:buChar char="•"/>
            </a:pPr>
            <a:r>
              <a:rPr lang="en-US">
                <a:latin typeface="Arial"/>
                <a:ea typeface="Arial"/>
                <a:cs typeface="Arial"/>
                <a:sym typeface="Arial"/>
              </a:rPr>
              <a:t>Current SGPs use scale scores from up to three prior years of assessment data (whenever possible).</a:t>
            </a:r>
            <a:endParaRPr/>
          </a:p>
          <a:p>
            <a:pPr marL="228594" lvl="0" indent="-114293" algn="l" rtl="0">
              <a:lnSpc>
                <a:spcPct val="90000"/>
              </a:lnSpc>
              <a:spcBef>
                <a:spcPts val="1000"/>
              </a:spcBef>
              <a:spcAft>
                <a:spcPts val="0"/>
              </a:spcAft>
              <a:buClr>
                <a:schemeClr val="dk1"/>
              </a:buClr>
              <a:buSzPts val="1800"/>
              <a:buNone/>
            </a:pPr>
            <a:endParaRPr b="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2"/>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b="1"/>
              <a:t>Big Ideas:  </a:t>
            </a:r>
            <a:r>
              <a:rPr lang="en-US" sz="2400"/>
              <a:t>50</a:t>
            </a:r>
            <a:r>
              <a:rPr lang="en-US" sz="2400" baseline="30000"/>
              <a:t>th</a:t>
            </a:r>
            <a:r>
              <a:rPr lang="en-US" sz="2400"/>
              <a:t> Percentile for Schools</a:t>
            </a:r>
            <a:endParaRPr/>
          </a:p>
        </p:txBody>
      </p:sp>
      <p:sp>
        <p:nvSpPr>
          <p:cNvPr id="573" name="Google Shape;573;p4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38</a:t>
            </a:fld>
            <a:endParaRPr/>
          </a:p>
        </p:txBody>
      </p:sp>
      <p:pic>
        <p:nvPicPr>
          <p:cNvPr id="574" name="Google Shape;574;p42"/>
          <p:cNvPicPr preferRelativeResize="0"/>
          <p:nvPr/>
        </p:nvPicPr>
        <p:blipFill rotWithShape="1">
          <a:blip r:embed="rId3">
            <a:alphaModFix/>
          </a:blip>
          <a:srcRect/>
          <a:stretch/>
        </p:blipFill>
        <p:spPr>
          <a:xfrm>
            <a:off x="349250" y="975565"/>
            <a:ext cx="4559300" cy="3852863"/>
          </a:xfrm>
          <a:prstGeom prst="rect">
            <a:avLst/>
          </a:prstGeom>
          <a:noFill/>
          <a:ln>
            <a:noFill/>
          </a:ln>
        </p:spPr>
      </p:pic>
      <p:pic>
        <p:nvPicPr>
          <p:cNvPr id="575" name="Google Shape;575;p42"/>
          <p:cNvPicPr preferRelativeResize="0"/>
          <p:nvPr/>
        </p:nvPicPr>
        <p:blipFill rotWithShape="1">
          <a:blip r:embed="rId4">
            <a:alphaModFix/>
          </a:blip>
          <a:srcRect t="18427"/>
          <a:stretch/>
        </p:blipFill>
        <p:spPr>
          <a:xfrm>
            <a:off x="4689475" y="1882549"/>
            <a:ext cx="4622800" cy="2667000"/>
          </a:xfrm>
          <a:prstGeom prst="rect">
            <a:avLst/>
          </a:prstGeom>
          <a:noFill/>
          <a:ln>
            <a:noFill/>
          </a:ln>
        </p:spPr>
      </p:pic>
      <p:sp>
        <p:nvSpPr>
          <p:cNvPr id="576" name="Google Shape;576;p42"/>
          <p:cNvSpPr txBox="1"/>
          <p:nvPr/>
        </p:nvSpPr>
        <p:spPr>
          <a:xfrm>
            <a:off x="5340266" y="1290558"/>
            <a:ext cx="289832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7F7F7F"/>
                </a:solidFill>
                <a:latin typeface="Arial"/>
                <a:ea typeface="Arial"/>
                <a:cs typeface="Arial"/>
                <a:sym typeface="Arial"/>
              </a:rPr>
              <a:t>Establishing the 50</a:t>
            </a:r>
            <a:r>
              <a:rPr lang="en-US" sz="1200" b="1" i="0" u="none" strike="noStrike" cap="none" baseline="30000">
                <a:solidFill>
                  <a:srgbClr val="7F7F7F"/>
                </a:solidFill>
                <a:latin typeface="Arial"/>
                <a:ea typeface="Arial"/>
                <a:cs typeface="Arial"/>
                <a:sym typeface="Arial"/>
              </a:rPr>
              <a:t>th</a:t>
            </a:r>
            <a:r>
              <a:rPr lang="en-US" sz="1200" b="1" i="0" u="none" strike="noStrike" cap="none">
                <a:solidFill>
                  <a:srgbClr val="7F7F7F"/>
                </a:solidFill>
                <a:latin typeface="Arial"/>
                <a:ea typeface="Arial"/>
                <a:cs typeface="Arial"/>
                <a:sym typeface="Arial"/>
              </a:rPr>
              <a:t> Percentile</a:t>
            </a:r>
            <a:endParaRPr/>
          </a:p>
        </p:txBody>
      </p:sp>
      <p:sp>
        <p:nvSpPr>
          <p:cNvPr id="577" name="Google Shape;577;p42"/>
          <p:cNvSpPr/>
          <p:nvPr/>
        </p:nvSpPr>
        <p:spPr>
          <a:xfrm>
            <a:off x="1115878" y="1046136"/>
            <a:ext cx="3215898" cy="27384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3"/>
          <p:cNvSpPr txBox="1">
            <a:spLocks noGrp="1"/>
          </p:cNvSpPr>
          <p:nvPr>
            <p:ph type="title"/>
          </p:nvPr>
        </p:nvSpPr>
        <p:spPr>
          <a:xfrm>
            <a:off x="269690" y="158228"/>
            <a:ext cx="7657831" cy="56731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800"/>
              <a:buFont typeface="Arial"/>
              <a:buNone/>
            </a:pPr>
            <a:r>
              <a:rPr lang="en-US" b="1"/>
              <a:t>Summary:  </a:t>
            </a:r>
            <a:r>
              <a:rPr lang="en-US" sz="2000"/>
              <a:t>Calculating Median Growth Percentiles (MGPs)</a:t>
            </a:r>
            <a:endParaRPr sz="2400"/>
          </a:p>
        </p:txBody>
      </p:sp>
      <p:sp>
        <p:nvSpPr>
          <p:cNvPr id="585" name="Google Shape;585;p43"/>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The </a:t>
            </a:r>
            <a:r>
              <a:rPr lang="en-US">
                <a:solidFill>
                  <a:srgbClr val="222A35"/>
                </a:solidFill>
              </a:rPr>
              <a:t>median student growth percentile (MGP) </a:t>
            </a:r>
            <a:r>
              <a:rPr lang="en-US"/>
              <a:t>tells us how well a group of students is growing in comparison with other groups.  The MGP tells us how much growth that a group as a whole is achieving.</a:t>
            </a:r>
            <a:endParaRPr/>
          </a:p>
          <a:p>
            <a:pPr marL="771506" lvl="1" indent="-257168" algn="l" rtl="0">
              <a:lnSpc>
                <a:spcPct val="90000"/>
              </a:lnSpc>
              <a:spcBef>
                <a:spcPts val="500"/>
              </a:spcBef>
              <a:spcAft>
                <a:spcPts val="0"/>
              </a:spcAft>
              <a:buClr>
                <a:schemeClr val="dk1"/>
              </a:buClr>
              <a:buSzPts val="1800"/>
              <a:buChar char="•"/>
            </a:pPr>
            <a:r>
              <a:rPr lang="en-US" sz="1800"/>
              <a:t>The metric provided is the “median” of the student growth percentiles for that disaggregated group – the median student growth percentile.</a:t>
            </a:r>
            <a:endParaRPr/>
          </a:p>
          <a:p>
            <a:pPr marL="228594" lvl="0" indent="-114293" algn="l" rtl="0">
              <a:lnSpc>
                <a:spcPct val="90000"/>
              </a:lnSpc>
              <a:spcBef>
                <a:spcPts val="1000"/>
              </a:spcBef>
              <a:spcAft>
                <a:spcPts val="0"/>
              </a:spcAft>
              <a:buClr>
                <a:schemeClr val="dk1"/>
              </a:buClr>
              <a:buSzPts val="1800"/>
              <a:buNone/>
            </a:pPr>
            <a:endParaRPr/>
          </a:p>
          <a:p>
            <a:pPr marL="228594" lvl="0" indent="-228594" algn="l" rtl="0">
              <a:lnSpc>
                <a:spcPct val="90000"/>
              </a:lnSpc>
              <a:spcBef>
                <a:spcPts val="1000"/>
              </a:spcBef>
              <a:spcAft>
                <a:spcPts val="0"/>
              </a:spcAft>
              <a:buClr>
                <a:schemeClr val="dk1"/>
              </a:buClr>
              <a:buSzPts val="1800"/>
              <a:buChar char="•"/>
            </a:pPr>
            <a:r>
              <a:rPr lang="en-US"/>
              <a:t>Median growth percentiles are aggregated by CDE for the following groups:</a:t>
            </a:r>
            <a:endParaRPr/>
          </a:p>
          <a:p>
            <a:pPr marL="685783" lvl="1" indent="-228594" algn="l" rtl="0">
              <a:lnSpc>
                <a:spcPct val="90000"/>
              </a:lnSpc>
              <a:spcBef>
                <a:spcPts val="500"/>
              </a:spcBef>
              <a:spcAft>
                <a:spcPts val="0"/>
              </a:spcAft>
              <a:buClr>
                <a:schemeClr val="dk1"/>
              </a:buClr>
              <a:buSzPts val="1800"/>
              <a:buChar char="•"/>
            </a:pPr>
            <a:r>
              <a:rPr lang="en-US" sz="1800"/>
              <a:t>State, district, and school (overall and by grade)</a:t>
            </a:r>
            <a:endParaRPr/>
          </a:p>
          <a:p>
            <a:pPr marL="685783" lvl="1" indent="-228594" algn="l" rtl="0">
              <a:lnSpc>
                <a:spcPct val="90000"/>
              </a:lnSpc>
              <a:spcBef>
                <a:spcPts val="500"/>
              </a:spcBef>
              <a:spcAft>
                <a:spcPts val="0"/>
              </a:spcAft>
              <a:buClr>
                <a:schemeClr val="dk1"/>
              </a:buClr>
              <a:buSzPts val="1800"/>
              <a:buChar char="•"/>
            </a:pPr>
            <a:r>
              <a:rPr lang="en-US" sz="1800"/>
              <a:t>Minority, Migrant, Performance Level, Gifted, FRL, IEP, Multilingual Learner, and Gender</a:t>
            </a:r>
            <a:endParaRPr/>
          </a:p>
          <a:p>
            <a:pPr marL="228594" lvl="0" indent="-114293"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246" name="Google Shape;246;p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graphicFrame>
        <p:nvGraphicFramePr>
          <p:cNvPr id="247" name="Google Shape;247;p4"/>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10:00 - 10:30 am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u="none" strike="noStrike" cap="none">
                          <a:solidFill>
                            <a:schemeClr val="dk1"/>
                          </a:solidFill>
                          <a:latin typeface="Calibri"/>
                          <a:ea typeface="Calibri"/>
                          <a:cs typeface="Calibri"/>
                          <a:sym typeface="Calibri"/>
                        </a:rPr>
                        <a:t>   Welcome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10:30 - 10:45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Norms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10:45 - 12:00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Discussion &amp;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12:00 - 1:00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Lunch &amp; Small Group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1:00 - 1:30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a:t>
                      </a:r>
                      <a:r>
                        <a:rPr lang="en-US" sz="1100"/>
                        <a:t>Align with our </a:t>
                      </a:r>
                      <a:r>
                        <a:rPr lang="en-US" sz="1100" u="none" strike="noStrike" cap="none"/>
                        <a:t>Legislative Charge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1:30 - 2:00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Roadmap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2:00 - 2:15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Break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2:15 - 3:45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CDE Accountability Follow-Up Presentation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3:45 - 4:00 pm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Wrap Up &amp; Next Steps</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8" name="Google Shape;248;p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49" name="Google Shape;249;p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4"/>
          <p:cNvSpPr txBox="1">
            <a:spLocks noGrp="1"/>
          </p:cNvSpPr>
          <p:nvPr>
            <p:ph type="title"/>
          </p:nvPr>
        </p:nvSpPr>
        <p:spPr>
          <a:xfrm>
            <a:off x="245197" y="190885"/>
            <a:ext cx="7200632"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b="1"/>
              <a:t>Summary:  </a:t>
            </a:r>
            <a:r>
              <a:rPr lang="en-US" sz="2300"/>
              <a:t>Growth Percentiles at Different Levels</a:t>
            </a:r>
            <a:endParaRPr sz="2700" b="1"/>
          </a:p>
        </p:txBody>
      </p:sp>
      <p:pic>
        <p:nvPicPr>
          <p:cNvPr id="592" name="Google Shape;592;p44"/>
          <p:cNvPicPr preferRelativeResize="0"/>
          <p:nvPr/>
        </p:nvPicPr>
        <p:blipFill rotWithShape="1">
          <a:blip r:embed="rId3">
            <a:alphaModFix/>
          </a:blip>
          <a:srcRect/>
          <a:stretch/>
        </p:blipFill>
        <p:spPr>
          <a:xfrm>
            <a:off x="1554977" y="1847692"/>
            <a:ext cx="1742083" cy="205757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93" name="Google Shape;593;p44"/>
          <p:cNvPicPr preferRelativeResize="0"/>
          <p:nvPr/>
        </p:nvPicPr>
        <p:blipFill rotWithShape="1">
          <a:blip r:embed="rId4">
            <a:alphaModFix/>
          </a:blip>
          <a:srcRect/>
          <a:stretch/>
        </p:blipFill>
        <p:spPr>
          <a:xfrm>
            <a:off x="3679847" y="1850506"/>
            <a:ext cx="1755800" cy="209415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94" name="Google Shape;594;p44"/>
          <p:cNvPicPr preferRelativeResize="0"/>
          <p:nvPr/>
        </p:nvPicPr>
        <p:blipFill rotWithShape="1">
          <a:blip r:embed="rId5">
            <a:alphaModFix/>
          </a:blip>
          <a:srcRect/>
          <a:stretch/>
        </p:blipFill>
        <p:spPr>
          <a:xfrm>
            <a:off x="5818439" y="1847692"/>
            <a:ext cx="1828959" cy="205757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5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
                                        </p:tgtEl>
                                        <p:attrNameLst>
                                          <p:attrName>style.visibility</p:attrName>
                                        </p:attrNameLst>
                                      </p:cBhvr>
                                      <p:to>
                                        <p:strVal val="visible"/>
                                      </p:to>
                                    </p:set>
                                    <p:animEffect transition="in" filter="fade">
                                      <p:cBhvr>
                                        <p:cTn id="12" dur="500"/>
                                        <p:tgtEl>
                                          <p:spTgt spid="5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4"/>
                                        </p:tgtEl>
                                        <p:attrNameLst>
                                          <p:attrName>style.visibility</p:attrName>
                                        </p:attrNameLst>
                                      </p:cBhvr>
                                      <p:to>
                                        <p:strVal val="visible"/>
                                      </p:to>
                                    </p:set>
                                    <p:animEffect transition="in" filter="fade">
                                      <p:cBhvr>
                                        <p:cTn id="17"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8d0d1e5de6_1_0"/>
          <p:cNvSpPr txBox="1">
            <a:spLocks noGrp="1"/>
          </p:cNvSpPr>
          <p:nvPr>
            <p:ph type="title"/>
          </p:nvPr>
        </p:nvSpPr>
        <p:spPr>
          <a:xfrm>
            <a:off x="245197" y="190885"/>
            <a:ext cx="6081900" cy="56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Big Ideas:  Analyzing Growth</a:t>
            </a:r>
            <a:endParaRPr/>
          </a:p>
        </p:txBody>
      </p:sp>
      <p:sp>
        <p:nvSpPr>
          <p:cNvPr id="600" name="Google Shape;600;g28d0d1e5de6_1_0"/>
          <p:cNvSpPr txBox="1">
            <a:spLocks noGrp="1"/>
          </p:cNvSpPr>
          <p:nvPr>
            <p:ph type="sldNum" idx="12"/>
          </p:nvPr>
        </p:nvSpPr>
        <p:spPr>
          <a:xfrm>
            <a:off x="223071" y="4820264"/>
            <a:ext cx="20574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41</a:t>
            </a:fld>
            <a:endParaRPr/>
          </a:p>
        </p:txBody>
      </p:sp>
      <p:pic>
        <p:nvPicPr>
          <p:cNvPr id="601" name="Google Shape;601;g28d0d1e5de6_1_0"/>
          <p:cNvPicPr preferRelativeResize="0"/>
          <p:nvPr/>
        </p:nvPicPr>
        <p:blipFill rotWithShape="1">
          <a:blip r:embed="rId3">
            <a:alphaModFix/>
          </a:blip>
          <a:srcRect l="1506"/>
          <a:stretch/>
        </p:blipFill>
        <p:spPr>
          <a:xfrm>
            <a:off x="472650" y="1394400"/>
            <a:ext cx="4683526" cy="2558375"/>
          </a:xfrm>
          <a:prstGeom prst="rect">
            <a:avLst/>
          </a:prstGeom>
          <a:noFill/>
          <a:ln>
            <a:noFill/>
          </a:ln>
        </p:spPr>
      </p:pic>
      <p:sp>
        <p:nvSpPr>
          <p:cNvPr id="602" name="Google Shape;602;g28d0d1e5de6_1_0"/>
          <p:cNvSpPr txBox="1"/>
          <p:nvPr/>
        </p:nvSpPr>
        <p:spPr>
          <a:xfrm>
            <a:off x="911075" y="1774600"/>
            <a:ext cx="898200" cy="5673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Calibri"/>
                <a:ea typeface="Calibri"/>
                <a:cs typeface="Calibri"/>
                <a:sym typeface="Calibri"/>
              </a:rPr>
              <a:t>High Growth/ Low Ach</a:t>
            </a:r>
            <a:endParaRPr sz="1000">
              <a:latin typeface="Calibri"/>
              <a:ea typeface="Calibri"/>
              <a:cs typeface="Calibri"/>
              <a:sym typeface="Calibri"/>
            </a:endParaRPr>
          </a:p>
        </p:txBody>
      </p:sp>
      <p:sp>
        <p:nvSpPr>
          <p:cNvPr id="603" name="Google Shape;603;g28d0d1e5de6_1_0"/>
          <p:cNvSpPr txBox="1"/>
          <p:nvPr/>
        </p:nvSpPr>
        <p:spPr>
          <a:xfrm>
            <a:off x="911075" y="3021150"/>
            <a:ext cx="898200" cy="5673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Calibri"/>
                <a:ea typeface="Calibri"/>
                <a:cs typeface="Calibri"/>
                <a:sym typeface="Calibri"/>
              </a:rPr>
              <a:t>Low Growth/ Low Ach</a:t>
            </a:r>
            <a:endParaRPr sz="1000">
              <a:latin typeface="Calibri"/>
              <a:ea typeface="Calibri"/>
              <a:cs typeface="Calibri"/>
              <a:sym typeface="Calibri"/>
            </a:endParaRPr>
          </a:p>
        </p:txBody>
      </p:sp>
      <p:sp>
        <p:nvSpPr>
          <p:cNvPr id="604" name="Google Shape;604;g28d0d1e5de6_1_0"/>
          <p:cNvSpPr txBox="1"/>
          <p:nvPr/>
        </p:nvSpPr>
        <p:spPr>
          <a:xfrm>
            <a:off x="4122900" y="3021150"/>
            <a:ext cx="898200" cy="5673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Calibri"/>
                <a:ea typeface="Calibri"/>
                <a:cs typeface="Calibri"/>
                <a:sym typeface="Calibri"/>
              </a:rPr>
              <a:t>Low Growth/ High Ach</a:t>
            </a:r>
            <a:endParaRPr sz="1000">
              <a:latin typeface="Calibri"/>
              <a:ea typeface="Calibri"/>
              <a:cs typeface="Calibri"/>
              <a:sym typeface="Calibri"/>
            </a:endParaRPr>
          </a:p>
        </p:txBody>
      </p:sp>
      <p:sp>
        <p:nvSpPr>
          <p:cNvPr id="605" name="Google Shape;605;g28d0d1e5de6_1_0"/>
          <p:cNvSpPr txBox="1"/>
          <p:nvPr/>
        </p:nvSpPr>
        <p:spPr>
          <a:xfrm>
            <a:off x="4122900" y="1774600"/>
            <a:ext cx="898200" cy="5673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Calibri"/>
                <a:ea typeface="Calibri"/>
                <a:cs typeface="Calibri"/>
                <a:sym typeface="Calibri"/>
              </a:rPr>
              <a:t>High Growth/ High Ach</a:t>
            </a:r>
            <a:endParaRPr sz="1000">
              <a:latin typeface="Calibri"/>
              <a:ea typeface="Calibri"/>
              <a:cs typeface="Calibri"/>
              <a:sym typeface="Calibri"/>
            </a:endParaRPr>
          </a:p>
        </p:txBody>
      </p:sp>
      <p:sp>
        <p:nvSpPr>
          <p:cNvPr id="606" name="Google Shape;606;g28d0d1e5de6_1_0"/>
          <p:cNvSpPr/>
          <p:nvPr/>
        </p:nvSpPr>
        <p:spPr>
          <a:xfrm>
            <a:off x="301550" y="1698400"/>
            <a:ext cx="117600" cy="21771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7" name="Google Shape;607;g28d0d1e5de6_1_0"/>
          <p:cNvSpPr/>
          <p:nvPr/>
        </p:nvSpPr>
        <p:spPr>
          <a:xfrm rot="5400000">
            <a:off x="2793475" y="2338500"/>
            <a:ext cx="117600" cy="36885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8" name="Google Shape;608;g28d0d1e5de6_1_0"/>
          <p:cNvSpPr/>
          <p:nvPr/>
        </p:nvSpPr>
        <p:spPr>
          <a:xfrm>
            <a:off x="1866175" y="3130575"/>
            <a:ext cx="809700" cy="15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9" name="Google Shape;609;g28d0d1e5de6_1_0"/>
          <p:cNvSpPr txBox="1"/>
          <p:nvPr/>
        </p:nvSpPr>
        <p:spPr>
          <a:xfrm>
            <a:off x="5469200" y="1104375"/>
            <a:ext cx="3424800" cy="21771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High growth can be an indicator of progress, but it may not be enough to help students </a:t>
            </a:r>
            <a:r>
              <a:rPr lang="en-US" sz="1600">
                <a:solidFill>
                  <a:schemeClr val="dk1"/>
                </a:solidFill>
                <a:latin typeface="Calibri"/>
                <a:ea typeface="Calibri"/>
                <a:cs typeface="Calibri"/>
                <a:sym typeface="Calibri"/>
              </a:rPr>
              <a:t>catch up</a:t>
            </a:r>
            <a:br>
              <a:rPr lang="en-US" sz="1600">
                <a:latin typeface="Calibri"/>
                <a:ea typeface="Calibri"/>
                <a:cs typeface="Calibri"/>
                <a:sym typeface="Calibri"/>
              </a:rPr>
            </a:b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Growth should always be considered in relation to achievement! </a:t>
            </a:r>
            <a:endParaRPr sz="1600">
              <a:latin typeface="Calibri"/>
              <a:ea typeface="Calibri"/>
              <a:cs typeface="Calibri"/>
              <a:sym typeface="Calibri"/>
            </a:endParaRPr>
          </a:p>
        </p:txBody>
      </p:sp>
      <p:sp>
        <p:nvSpPr>
          <p:cNvPr id="610" name="Google Shape;610;g28d0d1e5de6_1_0"/>
          <p:cNvSpPr/>
          <p:nvPr/>
        </p:nvSpPr>
        <p:spPr>
          <a:xfrm>
            <a:off x="2268850" y="2604125"/>
            <a:ext cx="114300" cy="1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11" name="Google Shape;611;g28d0d1e5de6_1_0"/>
          <p:cNvSpPr txBox="1"/>
          <p:nvPr/>
        </p:nvSpPr>
        <p:spPr>
          <a:xfrm>
            <a:off x="5850800" y="3021150"/>
            <a:ext cx="2661600" cy="15366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Problem of Practice:  What if you are the school circled in red?  You are at the 50th percentile!  How much growth is needed to attain higher achievement?</a:t>
            </a:r>
            <a:endParaRPr sz="15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5"/>
          <p:cNvSpPr txBox="1">
            <a:spLocks noGrp="1"/>
          </p:cNvSpPr>
          <p:nvPr>
            <p:ph type="title"/>
          </p:nvPr>
        </p:nvSpPr>
        <p:spPr>
          <a:xfrm>
            <a:off x="5344479" y="166392"/>
            <a:ext cx="3570921" cy="5673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Activity: Process with a Partner  </a:t>
            </a:r>
            <a:endParaRPr/>
          </a:p>
        </p:txBody>
      </p:sp>
      <p:pic>
        <p:nvPicPr>
          <p:cNvPr id="617" name="Google Shape;617;p45" descr="A group of people talking&#10;&#10;Description automatically generated"/>
          <p:cNvPicPr preferRelativeResize="0">
            <a:picLocks noGrp="1"/>
          </p:cNvPicPr>
          <p:nvPr>
            <p:ph type="body" idx="1"/>
          </p:nvPr>
        </p:nvPicPr>
        <p:blipFill rotWithShape="1">
          <a:blip r:embed="rId3">
            <a:alphaModFix/>
          </a:blip>
          <a:srcRect b="13315"/>
          <a:stretch/>
        </p:blipFill>
        <p:spPr>
          <a:xfrm>
            <a:off x="0" y="0"/>
            <a:ext cx="5185012" cy="3869871"/>
          </a:xfrm>
          <a:prstGeom prst="rect">
            <a:avLst/>
          </a:prstGeom>
          <a:noFill/>
          <a:ln w="9525" cap="flat" cmpd="sng">
            <a:solidFill>
              <a:schemeClr val="lt1"/>
            </a:solidFill>
            <a:prstDash val="solid"/>
            <a:round/>
            <a:headEnd type="none" w="sm" len="sm"/>
            <a:tailEnd type="none" w="sm" len="sm"/>
          </a:ln>
        </p:spPr>
      </p:pic>
      <p:sp>
        <p:nvSpPr>
          <p:cNvPr id="618" name="Google Shape;618;p45"/>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42</a:t>
            </a:fld>
            <a:endParaRPr/>
          </a:p>
        </p:txBody>
      </p:sp>
      <p:sp>
        <p:nvSpPr>
          <p:cNvPr id="619" name="Google Shape;619;p45"/>
          <p:cNvSpPr txBox="1"/>
          <p:nvPr/>
        </p:nvSpPr>
        <p:spPr>
          <a:xfrm>
            <a:off x="5344479" y="1273629"/>
            <a:ext cx="3570900" cy="2308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Turn to a partner and process the basics on the growth model.</a:t>
            </a:r>
            <a:br>
              <a:rPr lang="en-US" sz="1600" b="0" i="0" u="none" strike="noStrike" cap="none">
                <a:solidFill>
                  <a:srgbClr val="000000"/>
                </a:solidFill>
                <a:latin typeface="Calibri"/>
                <a:ea typeface="Calibri"/>
                <a:cs typeface="Calibri"/>
                <a:sym typeface="Calibri"/>
              </a:rPr>
            </a:b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Can you </a:t>
            </a:r>
            <a:r>
              <a:rPr lang="en-US" sz="1600">
                <a:latin typeface="Calibri"/>
                <a:ea typeface="Calibri"/>
                <a:cs typeface="Calibri"/>
                <a:sym typeface="Calibri"/>
              </a:rPr>
              <a:t>explain why growth and achievement need to be considered together</a:t>
            </a:r>
            <a:r>
              <a:rPr lang="en-US" sz="1600" b="0" i="0" u="none" strike="noStrike" cap="none">
                <a:solidFill>
                  <a:srgbClr val="000000"/>
                </a:solidFill>
                <a:latin typeface="Calibri"/>
                <a:ea typeface="Calibri"/>
                <a:cs typeface="Calibri"/>
                <a:sym typeface="Calibri"/>
              </a:rPr>
              <a:t>?</a:t>
            </a:r>
            <a:br>
              <a:rPr lang="en-US" sz="1600" b="0" i="0" u="none" strike="noStrike" cap="none">
                <a:solidFill>
                  <a:srgbClr val="000000"/>
                </a:solidFill>
                <a:latin typeface="Calibri"/>
                <a:ea typeface="Calibri"/>
                <a:cs typeface="Calibri"/>
                <a:sym typeface="Calibri"/>
              </a:rPr>
            </a:b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Jot down any remaining questions on a sticky note.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6"/>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Agenda</a:t>
            </a:r>
            <a:endParaRPr/>
          </a:p>
        </p:txBody>
      </p:sp>
      <p:sp>
        <p:nvSpPr>
          <p:cNvPr id="625" name="Google Shape;625;p46"/>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Recap on Foundations of State Accountability</a:t>
            </a:r>
            <a:br>
              <a:rPr lang="en-US"/>
            </a:br>
            <a:endParaRPr/>
          </a:p>
          <a:p>
            <a:pPr marL="228594" lvl="0" indent="-228594" algn="l" rtl="0">
              <a:lnSpc>
                <a:spcPct val="90000"/>
              </a:lnSpc>
              <a:spcBef>
                <a:spcPts val="1000"/>
              </a:spcBef>
              <a:spcAft>
                <a:spcPts val="0"/>
              </a:spcAft>
              <a:buClr>
                <a:schemeClr val="dk1"/>
              </a:buClr>
              <a:buSzPts val="1800"/>
              <a:buChar char="•"/>
            </a:pPr>
            <a:r>
              <a:rPr lang="en-US"/>
              <a:t>Activity: Jigsaw on Responses from September Meeting</a:t>
            </a:r>
            <a:br>
              <a:rPr lang="en-US"/>
            </a:br>
            <a:endParaRPr/>
          </a:p>
          <a:p>
            <a:pPr marL="228594" lvl="0" indent="-228594" algn="l" rtl="0">
              <a:lnSpc>
                <a:spcPct val="90000"/>
              </a:lnSpc>
              <a:spcBef>
                <a:spcPts val="1000"/>
              </a:spcBef>
              <a:spcAft>
                <a:spcPts val="0"/>
              </a:spcAft>
              <a:buClr>
                <a:schemeClr val="dk1"/>
              </a:buClr>
              <a:buSzPts val="1800"/>
              <a:buChar char="•"/>
            </a:pPr>
            <a:r>
              <a:rPr lang="en-US"/>
              <a:t>Deeper Dive</a:t>
            </a:r>
            <a:endParaRPr/>
          </a:p>
          <a:p>
            <a:pPr marL="685783" lvl="1" indent="-228594" algn="l" rtl="0">
              <a:lnSpc>
                <a:spcPct val="90000"/>
              </a:lnSpc>
              <a:spcBef>
                <a:spcPts val="500"/>
              </a:spcBef>
              <a:spcAft>
                <a:spcPts val="0"/>
              </a:spcAft>
              <a:buClr>
                <a:schemeClr val="dk1"/>
              </a:buClr>
              <a:buSzPts val="1600"/>
              <a:buChar char="•"/>
            </a:pPr>
            <a:r>
              <a:rPr lang="en-US"/>
              <a:t>Growth Model</a:t>
            </a:r>
            <a:endParaRPr/>
          </a:p>
          <a:p>
            <a:pPr marL="685783" lvl="1" indent="-228594" algn="l" rtl="0">
              <a:lnSpc>
                <a:spcPct val="90000"/>
              </a:lnSpc>
              <a:spcBef>
                <a:spcPts val="500"/>
              </a:spcBef>
              <a:spcAft>
                <a:spcPts val="0"/>
              </a:spcAft>
              <a:buClr>
                <a:schemeClr val="dk1"/>
              </a:buClr>
              <a:buSzPts val="1600"/>
              <a:buChar char="•"/>
            </a:pPr>
            <a:r>
              <a:rPr lang="en-US"/>
              <a:t>On Track Growth</a:t>
            </a:r>
            <a:endParaRPr/>
          </a:p>
          <a:p>
            <a:pPr marL="685783" lvl="0" indent="0" algn="l" rtl="0">
              <a:lnSpc>
                <a:spcPct val="90000"/>
              </a:lnSpc>
              <a:spcBef>
                <a:spcPts val="500"/>
              </a:spcBef>
              <a:spcAft>
                <a:spcPts val="0"/>
              </a:spcAft>
              <a:buNone/>
            </a:pPr>
            <a:endParaRPr/>
          </a:p>
          <a:p>
            <a:pPr marL="228593" lvl="0" indent="-215893" algn="l" rtl="0">
              <a:lnSpc>
                <a:spcPct val="90000"/>
              </a:lnSpc>
              <a:spcBef>
                <a:spcPts val="500"/>
              </a:spcBef>
              <a:spcAft>
                <a:spcPts val="0"/>
              </a:spcAft>
              <a:buClr>
                <a:schemeClr val="dk1"/>
              </a:buClr>
              <a:buSzPts val="1600"/>
              <a:buChar char="•"/>
            </a:pPr>
            <a:r>
              <a:rPr lang="en-US"/>
              <a:t>Setting Direction</a:t>
            </a:r>
            <a:endParaRPr/>
          </a:p>
          <a:p>
            <a:pPr marL="685783" lvl="1" indent="-126993" algn="l" rtl="0">
              <a:lnSpc>
                <a:spcPct val="90000"/>
              </a:lnSpc>
              <a:spcBef>
                <a:spcPts val="500"/>
              </a:spcBef>
              <a:spcAft>
                <a:spcPts val="0"/>
              </a:spcAft>
              <a:buClr>
                <a:schemeClr val="dk1"/>
              </a:buClr>
              <a:buSzPts val="1600"/>
              <a:buNone/>
            </a:pPr>
            <a:endParaRPr/>
          </a:p>
          <a:p>
            <a:pPr marL="685783" lvl="1" indent="-126993" algn="l" rtl="0">
              <a:lnSpc>
                <a:spcPct val="90000"/>
              </a:lnSpc>
              <a:spcBef>
                <a:spcPts val="500"/>
              </a:spcBef>
              <a:spcAft>
                <a:spcPts val="0"/>
              </a:spcAft>
              <a:buClr>
                <a:schemeClr val="dk1"/>
              </a:buClr>
              <a:buSzPts val="1600"/>
              <a:buNone/>
            </a:pPr>
            <a:endParaRPr/>
          </a:p>
        </p:txBody>
      </p:sp>
      <p:sp>
        <p:nvSpPr>
          <p:cNvPr id="626" name="Google Shape;626;p46"/>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43</a:t>
            </a:fld>
            <a:endParaRPr/>
          </a:p>
        </p:txBody>
      </p:sp>
      <p:sp>
        <p:nvSpPr>
          <p:cNvPr id="627" name="Google Shape;627;p46"/>
          <p:cNvSpPr/>
          <p:nvPr/>
        </p:nvSpPr>
        <p:spPr>
          <a:xfrm>
            <a:off x="0" y="2883059"/>
            <a:ext cx="9144000" cy="332839"/>
          </a:xfrm>
          <a:prstGeom prst="rect">
            <a:avLst/>
          </a:prstGeom>
          <a:solidFill>
            <a:srgbClr val="5B9BD5">
              <a:alpha val="49803"/>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aphicFrame>
        <p:nvGraphicFramePr>
          <p:cNvPr id="632" name="Google Shape;632;p47"/>
          <p:cNvGraphicFramePr/>
          <p:nvPr/>
        </p:nvGraphicFramePr>
        <p:xfrm>
          <a:off x="245197" y="1113988"/>
          <a:ext cx="3000000" cy="3000000"/>
        </p:xfrm>
        <a:graphic>
          <a:graphicData uri="http://schemas.openxmlformats.org/drawingml/2006/table">
            <a:tbl>
              <a:tblPr firstRow="1" bandRow="1">
                <a:noFill/>
                <a:tableStyleId>{F840C065-0D90-41A5-8BA2-AD7C9C566602}</a:tableStyleId>
              </a:tblPr>
              <a:tblGrid>
                <a:gridCol w="2014300">
                  <a:extLst>
                    <a:ext uri="{9D8B030D-6E8A-4147-A177-3AD203B41FA5}">
                      <a16:colId xmlns:a16="http://schemas.microsoft.com/office/drawing/2014/main" val="20000"/>
                    </a:ext>
                  </a:extLst>
                </a:gridCol>
                <a:gridCol w="1396075">
                  <a:extLst>
                    <a:ext uri="{9D8B030D-6E8A-4147-A177-3AD203B41FA5}">
                      <a16:colId xmlns:a16="http://schemas.microsoft.com/office/drawing/2014/main" val="20001"/>
                    </a:ext>
                  </a:extLst>
                </a:gridCol>
                <a:gridCol w="933675">
                  <a:extLst>
                    <a:ext uri="{9D8B030D-6E8A-4147-A177-3AD203B41FA5}">
                      <a16:colId xmlns:a16="http://schemas.microsoft.com/office/drawing/2014/main" val="20002"/>
                    </a:ext>
                  </a:extLst>
                </a:gridCol>
                <a:gridCol w="983250">
                  <a:extLst>
                    <a:ext uri="{9D8B030D-6E8A-4147-A177-3AD203B41FA5}">
                      <a16:colId xmlns:a16="http://schemas.microsoft.com/office/drawing/2014/main" val="20003"/>
                    </a:ext>
                  </a:extLst>
                </a:gridCol>
                <a:gridCol w="1053350">
                  <a:extLst>
                    <a:ext uri="{9D8B030D-6E8A-4147-A177-3AD203B41FA5}">
                      <a16:colId xmlns:a16="http://schemas.microsoft.com/office/drawing/2014/main" val="20004"/>
                    </a:ext>
                  </a:extLst>
                </a:gridCol>
              </a:tblGrid>
              <a:tr h="515625">
                <a:tc>
                  <a:txBody>
                    <a:bodyPr/>
                    <a:lstStyle/>
                    <a:p>
                      <a:pPr marL="0" marR="0" lvl="0" indent="0" algn="ctr" rtl="0">
                        <a:spcBef>
                          <a:spcPts val="0"/>
                        </a:spcBef>
                        <a:spcAft>
                          <a:spcPts val="0"/>
                        </a:spcAft>
                        <a:buNone/>
                      </a:pPr>
                      <a:r>
                        <a:rPr lang="en-US" sz="1500" u="none" strike="noStrike" cap="none"/>
                        <a:t>Performance Framework Indicators</a:t>
                      </a:r>
                      <a:endParaRPr/>
                    </a:p>
                  </a:txBody>
                  <a:tcPr marL="68575" marR="68575" marT="34300" marB="34300"/>
                </a:tc>
                <a:tc>
                  <a:txBody>
                    <a:bodyPr/>
                    <a:lstStyle/>
                    <a:p>
                      <a:pPr marL="0" marR="0" lvl="0" indent="0" algn="ctr" rtl="0">
                        <a:spcBef>
                          <a:spcPts val="0"/>
                        </a:spcBef>
                        <a:spcAft>
                          <a:spcPts val="0"/>
                        </a:spcAft>
                        <a:buNone/>
                      </a:pPr>
                      <a:r>
                        <a:rPr lang="en-US" sz="1500" u="none" strike="noStrike" cap="none"/>
                        <a:t>Summary of Changes</a:t>
                      </a:r>
                      <a:endParaRPr sz="1500" u="none" strike="noStrike" cap="none"/>
                    </a:p>
                  </a:txBody>
                  <a:tcPr marL="68575" marR="68575" marT="34300" marB="34300"/>
                </a:tc>
                <a:tc>
                  <a:txBody>
                    <a:bodyPr/>
                    <a:lstStyle/>
                    <a:p>
                      <a:pPr marL="0" marR="0" lvl="0" indent="0" algn="ctr" rtl="0">
                        <a:spcBef>
                          <a:spcPts val="0"/>
                        </a:spcBef>
                        <a:spcAft>
                          <a:spcPts val="0"/>
                        </a:spcAft>
                        <a:buNone/>
                      </a:pPr>
                      <a:r>
                        <a:rPr lang="en-US" sz="900" u="none" strike="noStrike" cap="none"/>
                        <a:t>Elementary &amp; Middle School</a:t>
                      </a:r>
                      <a:endParaRPr/>
                    </a:p>
                  </a:txBody>
                  <a:tcPr marL="68575" marR="68575" marT="34300" marB="34300"/>
                </a:tc>
                <a:tc>
                  <a:txBody>
                    <a:bodyPr/>
                    <a:lstStyle/>
                    <a:p>
                      <a:pPr marL="0" marR="0" lvl="0" indent="0" algn="ctr" rtl="0">
                        <a:spcBef>
                          <a:spcPts val="0"/>
                        </a:spcBef>
                        <a:spcAft>
                          <a:spcPts val="0"/>
                        </a:spcAft>
                        <a:buNone/>
                      </a:pPr>
                      <a:r>
                        <a:rPr lang="en-US" sz="1500" u="none" strike="noStrike" cap="none"/>
                        <a:t>High School</a:t>
                      </a:r>
                      <a:endParaRPr/>
                    </a:p>
                  </a:txBody>
                  <a:tcPr marL="68575" marR="68575" marT="34300" marB="34300"/>
                </a:tc>
                <a:tc>
                  <a:txBody>
                    <a:bodyPr/>
                    <a:lstStyle/>
                    <a:p>
                      <a:pPr marL="0" marR="0" lvl="0" indent="0" algn="ctr" rtl="0">
                        <a:spcBef>
                          <a:spcPts val="0"/>
                        </a:spcBef>
                        <a:spcAft>
                          <a:spcPts val="0"/>
                        </a:spcAft>
                        <a:buNone/>
                      </a:pPr>
                      <a:r>
                        <a:rPr lang="en-US" sz="1500" u="none" strike="noStrike" cap="none"/>
                        <a:t>District</a:t>
                      </a:r>
                      <a:endParaRPr/>
                    </a:p>
                  </a:txBody>
                  <a:tcPr marL="68575" marR="68575" marT="34300" marB="34300"/>
                </a:tc>
                <a:extLst>
                  <a:ext uri="{0D108BD9-81ED-4DB2-BD59-A6C34878D82A}">
                    <a16:rowId xmlns:a16="http://schemas.microsoft.com/office/drawing/2014/main" val="10000"/>
                  </a:ext>
                </a:extLst>
              </a:tr>
              <a:tr h="6172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Academic Achievement: </a:t>
                      </a:r>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t>Re-introduction of Science Achievement and Participation</a:t>
                      </a:r>
                      <a:endParaRPr sz="1100" i="1" u="none" strike="noStrike" cap="none"/>
                    </a:p>
                  </a:txBody>
                  <a:tcPr marL="68575" marR="68575" marT="34300" marB="34300"/>
                </a:tc>
                <a:tc>
                  <a:txBody>
                    <a:bodyPr/>
                    <a:lstStyle/>
                    <a:p>
                      <a:pPr marL="0" marR="0" lvl="0" indent="0" algn="l" rtl="0">
                        <a:spcBef>
                          <a:spcPts val="0"/>
                        </a:spcBef>
                        <a:spcAft>
                          <a:spcPts val="0"/>
                        </a:spcAft>
                        <a:buNone/>
                      </a:pPr>
                      <a:r>
                        <a:rPr lang="en-US" sz="1500" u="none" strike="noStrike" cap="none">
                          <a:solidFill>
                            <a:srgbClr val="FF0000"/>
                          </a:solidFill>
                        </a:rPr>
                        <a:t>New sub-indicator</a:t>
                      </a:r>
                      <a:endParaRPr/>
                    </a:p>
                  </a:txBody>
                  <a:tcPr marL="68575" marR="68575" marT="34300" marB="34300"/>
                </a:tc>
                <a:tc>
                  <a:txBody>
                    <a:bodyPr/>
                    <a:lstStyle/>
                    <a:p>
                      <a:pPr marL="0" marR="0" lvl="0" indent="0" algn="ctr" rtl="0">
                        <a:spcBef>
                          <a:spcPts val="0"/>
                        </a:spcBef>
                        <a:spcAft>
                          <a:spcPts val="0"/>
                        </a:spcAft>
                        <a:buNone/>
                      </a:pPr>
                      <a:r>
                        <a:rPr lang="en-US" sz="1500">
                          <a:solidFill>
                            <a:srgbClr val="FF0000"/>
                          </a:solidFill>
                        </a:rPr>
                        <a:t>✔</a:t>
                      </a:r>
                      <a:endParaRPr sz="1500">
                        <a:solidFill>
                          <a:srgbClr val="FF0000"/>
                        </a:solidFill>
                      </a:endParaRPr>
                    </a:p>
                  </a:txBody>
                  <a:tcPr marL="68575" marR="68575" marT="34300" marB="34300"/>
                </a:tc>
                <a:tc>
                  <a:txBody>
                    <a:bodyPr/>
                    <a:lstStyle/>
                    <a:p>
                      <a:pPr marL="0" marR="0" lvl="0" indent="0" algn="ctr" rtl="0">
                        <a:spcBef>
                          <a:spcPts val="0"/>
                        </a:spcBef>
                        <a:spcAft>
                          <a:spcPts val="0"/>
                        </a:spcAft>
                        <a:buNone/>
                      </a:pPr>
                      <a:r>
                        <a:rPr lang="en-US" sz="1500">
                          <a:solidFill>
                            <a:srgbClr val="FF0000"/>
                          </a:solidFill>
                        </a:rPr>
                        <a:t>✔</a:t>
                      </a:r>
                      <a:endParaRPr sz="1500">
                        <a:solidFill>
                          <a:srgbClr val="FF0000"/>
                        </a:solidFill>
                      </a:endParaRPr>
                    </a:p>
                  </a:txBody>
                  <a:tcPr marL="68575" marR="68575" marT="34300" marB="34300"/>
                </a:tc>
                <a:tc>
                  <a:txBody>
                    <a:bodyPr/>
                    <a:lstStyle/>
                    <a:p>
                      <a:pPr marL="0" marR="0" lvl="0" indent="0" algn="ctr" rtl="0">
                        <a:spcBef>
                          <a:spcPts val="0"/>
                        </a:spcBef>
                        <a:spcAft>
                          <a:spcPts val="0"/>
                        </a:spcAft>
                        <a:buNone/>
                      </a:pPr>
                      <a:r>
                        <a:rPr lang="en-US" sz="1500">
                          <a:solidFill>
                            <a:srgbClr val="FF0000"/>
                          </a:solidFill>
                        </a:rPr>
                        <a:t>✔</a:t>
                      </a:r>
                      <a:endParaRPr sz="1500">
                        <a:solidFill>
                          <a:srgbClr val="FF0000"/>
                        </a:solidFill>
                      </a:endParaRPr>
                    </a:p>
                  </a:txBody>
                  <a:tcPr marL="68575" marR="68575" marT="34300" marB="34300"/>
                </a:tc>
                <a:extLst>
                  <a:ext uri="{0D108BD9-81ED-4DB2-BD59-A6C34878D82A}">
                    <a16:rowId xmlns:a16="http://schemas.microsoft.com/office/drawing/2014/main" val="10001"/>
                  </a:ext>
                </a:extLst>
              </a:tr>
              <a:tr h="292100">
                <a:tc>
                  <a:txBody>
                    <a:bodyPr/>
                    <a:lstStyle/>
                    <a:p>
                      <a:pPr marL="0" marR="0" lvl="0" indent="0" algn="l" rtl="0">
                        <a:spcBef>
                          <a:spcPts val="0"/>
                        </a:spcBef>
                        <a:spcAft>
                          <a:spcPts val="0"/>
                        </a:spcAft>
                        <a:buNone/>
                      </a:pPr>
                      <a:r>
                        <a:rPr lang="en-US" sz="1500"/>
                        <a:t>Growth</a:t>
                      </a:r>
                      <a:endParaRPr/>
                    </a:p>
                  </a:txBody>
                  <a:tcPr marL="68575" marR="68575" marT="34300" marB="34300"/>
                </a:tc>
                <a:tc>
                  <a:txBody>
                    <a:bodyPr/>
                    <a:lstStyle/>
                    <a:p>
                      <a:pPr marL="0" marR="0" lvl="0" indent="0" algn="l" rtl="0">
                        <a:spcBef>
                          <a:spcPts val="0"/>
                        </a:spcBef>
                        <a:spcAft>
                          <a:spcPts val="0"/>
                        </a:spcAft>
                        <a:buNone/>
                      </a:pPr>
                      <a:r>
                        <a:rPr lang="en-US" sz="1500"/>
                        <a:t>No Changes</a:t>
                      </a:r>
                      <a:endParaRPr/>
                    </a:p>
                  </a:txBody>
                  <a:tcPr marL="68575" marR="68575" marT="34300" marB="34300"/>
                </a:tc>
                <a:tc>
                  <a:txBody>
                    <a:bodyPr/>
                    <a:lstStyle/>
                    <a:p>
                      <a:pPr marL="0" marR="0" lvl="0" indent="0" algn="ctr" rtl="0">
                        <a:spcBef>
                          <a:spcPts val="0"/>
                        </a:spcBef>
                        <a:spcAft>
                          <a:spcPts val="0"/>
                        </a:spcAft>
                        <a:buNone/>
                      </a:pPr>
                      <a:r>
                        <a:rPr lang="en-US" sz="1500"/>
                        <a:t>-</a:t>
                      </a:r>
                      <a:endParaRPr/>
                    </a:p>
                  </a:txBody>
                  <a:tcPr marL="68575" marR="68575" marT="34300" marB="34300"/>
                </a:tc>
                <a:tc>
                  <a:txBody>
                    <a:bodyPr/>
                    <a:lstStyle/>
                    <a:p>
                      <a:pPr marL="0" marR="0" lvl="0" indent="0" algn="ctr" rtl="0">
                        <a:spcBef>
                          <a:spcPts val="0"/>
                        </a:spcBef>
                        <a:spcAft>
                          <a:spcPts val="0"/>
                        </a:spcAft>
                        <a:buNone/>
                      </a:pPr>
                      <a:r>
                        <a:rPr lang="en-US" sz="1500"/>
                        <a:t>-</a:t>
                      </a:r>
                      <a:endParaRPr/>
                    </a:p>
                  </a:txBody>
                  <a:tcPr marL="68575" marR="68575" marT="34300" marB="34300"/>
                </a:tc>
                <a:tc>
                  <a:txBody>
                    <a:bodyPr/>
                    <a:lstStyle/>
                    <a:p>
                      <a:pPr marL="0" marR="0" lvl="0" indent="0" algn="ctr" rtl="0">
                        <a:spcBef>
                          <a:spcPts val="0"/>
                        </a:spcBef>
                        <a:spcAft>
                          <a:spcPts val="0"/>
                        </a:spcAft>
                        <a:buNone/>
                      </a:pPr>
                      <a:r>
                        <a:rPr lang="en-US" sz="1500"/>
                        <a:t>-</a:t>
                      </a:r>
                      <a:endParaRPr/>
                    </a:p>
                  </a:txBody>
                  <a:tcPr marL="68575" marR="68575" marT="34300" marB="34300"/>
                </a:tc>
                <a:extLst>
                  <a:ext uri="{0D108BD9-81ED-4DB2-BD59-A6C34878D82A}">
                    <a16:rowId xmlns:a16="http://schemas.microsoft.com/office/drawing/2014/main" val="10002"/>
                  </a:ext>
                </a:extLst>
              </a:tr>
              <a:tr h="515625">
                <a:tc>
                  <a:txBody>
                    <a:bodyPr/>
                    <a:lstStyle/>
                    <a:p>
                      <a:pPr marL="0" marR="0" lvl="0" indent="0" algn="l" rtl="0">
                        <a:spcBef>
                          <a:spcPts val="0"/>
                        </a:spcBef>
                        <a:spcAft>
                          <a:spcPts val="0"/>
                        </a:spcAft>
                        <a:buNone/>
                      </a:pPr>
                      <a:r>
                        <a:rPr lang="en-US" sz="1500">
                          <a:solidFill>
                            <a:schemeClr val="dk1"/>
                          </a:solidFill>
                        </a:rPr>
                        <a:t>On Track Growth</a:t>
                      </a:r>
                      <a:endParaRPr/>
                    </a:p>
                  </a:txBody>
                  <a:tcPr marL="68575" marR="68575" marT="34300" marB="34300"/>
                </a:tc>
                <a:tc>
                  <a:txBody>
                    <a:bodyPr/>
                    <a:lstStyle/>
                    <a:p>
                      <a:pPr marL="0" marR="0" lvl="0" indent="0" algn="l" rtl="0">
                        <a:spcBef>
                          <a:spcPts val="0"/>
                        </a:spcBef>
                        <a:spcAft>
                          <a:spcPts val="0"/>
                        </a:spcAft>
                        <a:buNone/>
                      </a:pPr>
                      <a:r>
                        <a:rPr lang="en-US" sz="1500">
                          <a:solidFill>
                            <a:srgbClr val="FF0000"/>
                          </a:solidFill>
                        </a:rPr>
                        <a:t>New indicator</a:t>
                      </a:r>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a:solidFill>
                            <a:srgbClr val="FF0000"/>
                          </a:solidFill>
                        </a:rPr>
                        <a:t>✔</a:t>
                      </a:r>
                      <a:endParaRPr sz="1500">
                        <a:solidFill>
                          <a:srgbClr val="FF0000"/>
                        </a:solidFill>
                      </a:endParaRPr>
                    </a:p>
                    <a:p>
                      <a:pPr marL="0" marR="0" lvl="0" indent="0" algn="ctr" rtl="0">
                        <a:spcBef>
                          <a:spcPts val="0"/>
                        </a:spcBef>
                        <a:spcAft>
                          <a:spcPts val="0"/>
                        </a:spcAft>
                        <a:buNone/>
                      </a:pPr>
                      <a:endParaRPr sz="1500">
                        <a:solidFill>
                          <a:srgbClr val="FF0000"/>
                        </a:solidFill>
                      </a:endParaRPr>
                    </a:p>
                  </a:txBody>
                  <a:tcPr marL="68575" marR="68575" marT="34300" marB="34300"/>
                </a:tc>
                <a:tc>
                  <a:txBody>
                    <a:bodyPr/>
                    <a:lstStyle/>
                    <a:p>
                      <a:pPr marL="0" marR="0" lvl="0" indent="0" algn="ctr" rtl="0">
                        <a:spcBef>
                          <a:spcPts val="0"/>
                        </a:spcBef>
                        <a:spcAft>
                          <a:spcPts val="0"/>
                        </a:spcAft>
                        <a:buNone/>
                      </a:pPr>
                      <a:r>
                        <a:rPr lang="en-US" sz="800">
                          <a:solidFill>
                            <a:srgbClr val="FF0000"/>
                          </a:solidFill>
                        </a:rPr>
                        <a:t>More discussion needed</a:t>
                      </a:r>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FF0000"/>
                          </a:solidFill>
                        </a:rPr>
                        <a:t>More discussion needed</a:t>
                      </a:r>
                      <a:endParaRPr/>
                    </a:p>
                  </a:txBody>
                  <a:tcPr marL="68575" marR="68575" marT="34300" marB="34300"/>
                </a:tc>
                <a:extLst>
                  <a:ext uri="{0D108BD9-81ED-4DB2-BD59-A6C34878D82A}">
                    <a16:rowId xmlns:a16="http://schemas.microsoft.com/office/drawing/2014/main" val="10003"/>
                  </a:ext>
                </a:extLst>
              </a:tr>
              <a:tr h="739150">
                <a:tc>
                  <a:txBody>
                    <a:bodyPr/>
                    <a:lstStyle/>
                    <a:p>
                      <a:pPr marL="0" marR="0" lvl="0" indent="0" algn="l" rtl="0">
                        <a:spcBef>
                          <a:spcPts val="0"/>
                        </a:spcBef>
                        <a:spcAft>
                          <a:spcPts val="0"/>
                        </a:spcAft>
                        <a:buNone/>
                      </a:pPr>
                      <a:r>
                        <a:rPr lang="en-US" sz="1500"/>
                        <a:t>PWR:  Higher Bar for English Language Arts and Math</a:t>
                      </a:r>
                      <a:endParaRPr sz="1500" i="1"/>
                    </a:p>
                  </a:txBody>
                  <a:tcPr marL="68575" marR="68575" marT="34300" marB="34300"/>
                </a:tc>
                <a:tc>
                  <a:txBody>
                    <a:bodyPr/>
                    <a:lstStyle/>
                    <a:p>
                      <a:pPr marL="0" marR="0" lvl="0" indent="0" algn="l" rtl="0">
                        <a:spcBef>
                          <a:spcPts val="0"/>
                        </a:spcBef>
                        <a:spcAft>
                          <a:spcPts val="0"/>
                        </a:spcAft>
                        <a:buNone/>
                      </a:pPr>
                      <a:r>
                        <a:rPr lang="en-US" sz="1500">
                          <a:solidFill>
                            <a:srgbClr val="FF0000"/>
                          </a:solidFill>
                        </a:rPr>
                        <a:t>Add as a new sub-indicator within PWR</a:t>
                      </a:r>
                      <a:endParaRPr sz="1500">
                        <a:solidFill>
                          <a:srgbClr val="FF0000"/>
                        </a:solidFill>
                      </a:endParaRPr>
                    </a:p>
                  </a:txBody>
                  <a:tcPr marL="68575" marR="68575" marT="34300" marB="34300"/>
                </a:tc>
                <a:tc>
                  <a:txBody>
                    <a:bodyPr/>
                    <a:lstStyle/>
                    <a:p>
                      <a:pPr marL="0" marR="0" lvl="0" indent="0" algn="ctr" rtl="0">
                        <a:spcBef>
                          <a:spcPts val="0"/>
                        </a:spcBef>
                        <a:spcAft>
                          <a:spcPts val="0"/>
                        </a:spcAft>
                        <a:buNone/>
                      </a:pPr>
                      <a:r>
                        <a:rPr lang="en-US" sz="1500">
                          <a:solidFill>
                            <a:schemeClr val="dk1"/>
                          </a:solidFill>
                        </a:rPr>
                        <a:t>-</a:t>
                      </a:r>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FF0000"/>
                          </a:solidFill>
                        </a:rPr>
                        <a:t>More discussion needed</a:t>
                      </a:r>
                      <a:endParaRPr sz="800" b="0" i="0" u="none" strike="noStrike" cap="none">
                        <a:solidFill>
                          <a:srgbClr val="FF0000"/>
                        </a:solidFill>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FF0000"/>
                          </a:solidFill>
                        </a:rPr>
                        <a:t>More discussion needed</a:t>
                      </a:r>
                      <a:endParaRPr/>
                    </a:p>
                  </a:txBody>
                  <a:tcPr marL="68575" marR="68575" marT="34300" marB="34300"/>
                </a:tc>
                <a:extLst>
                  <a:ext uri="{0D108BD9-81ED-4DB2-BD59-A6C34878D82A}">
                    <a16:rowId xmlns:a16="http://schemas.microsoft.com/office/drawing/2014/main" val="10004"/>
                  </a:ext>
                </a:extLst>
              </a:tr>
              <a:tr h="739150">
                <a:tc>
                  <a:txBody>
                    <a:bodyPr/>
                    <a:lstStyle/>
                    <a:p>
                      <a:pPr marL="0" marR="0" lvl="0" indent="0" algn="l" rtl="0">
                        <a:spcBef>
                          <a:spcPts val="0"/>
                        </a:spcBef>
                        <a:spcAft>
                          <a:spcPts val="0"/>
                        </a:spcAft>
                        <a:buNone/>
                      </a:pPr>
                      <a:r>
                        <a:rPr lang="en-US" sz="1500"/>
                        <a:t>PWR:  Higher Bar for Other Courses</a:t>
                      </a:r>
                      <a:endParaRPr sz="1500" i="1"/>
                    </a:p>
                  </a:txBody>
                  <a:tcPr marL="68575" marR="68575" marT="34300" marB="34300"/>
                </a:tc>
                <a:tc>
                  <a:txBody>
                    <a:bodyPr/>
                    <a:lstStyle/>
                    <a:p>
                      <a:pPr marL="0" marR="0" lvl="0" indent="0" algn="l" rtl="0">
                        <a:lnSpc>
                          <a:spcPct val="100000"/>
                        </a:lnSpc>
                        <a:spcBef>
                          <a:spcPts val="0"/>
                        </a:spcBef>
                        <a:spcAft>
                          <a:spcPts val="0"/>
                        </a:spcAft>
                        <a:buClr>
                          <a:srgbClr val="FF0000"/>
                        </a:buClr>
                        <a:buSzPts val="1500"/>
                        <a:buFont typeface="Calibri"/>
                        <a:buNone/>
                      </a:pPr>
                      <a:r>
                        <a:rPr lang="en-US" sz="1500">
                          <a:solidFill>
                            <a:srgbClr val="FF0000"/>
                          </a:solidFill>
                        </a:rPr>
                        <a:t>Add as a new sub-indicator within PWR</a:t>
                      </a:r>
                      <a:endParaRPr sz="1500">
                        <a:solidFill>
                          <a:srgbClr val="FF0000"/>
                        </a:solidFill>
                      </a:endParaRPr>
                    </a:p>
                  </a:txBody>
                  <a:tcPr marL="68575" marR="68575" marT="34300" marB="34300"/>
                </a:tc>
                <a:tc>
                  <a:txBody>
                    <a:bodyPr/>
                    <a:lstStyle/>
                    <a:p>
                      <a:pPr marL="0" marR="0" lvl="0" indent="0" algn="ctr" rtl="0">
                        <a:spcBef>
                          <a:spcPts val="0"/>
                        </a:spcBef>
                        <a:spcAft>
                          <a:spcPts val="0"/>
                        </a:spcAft>
                        <a:buNone/>
                      </a:pPr>
                      <a:r>
                        <a:rPr lang="en-US" sz="1500">
                          <a:solidFill>
                            <a:schemeClr val="dk1"/>
                          </a:solidFill>
                        </a:rPr>
                        <a:t>-</a:t>
                      </a:r>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FF0000"/>
                          </a:solidFill>
                        </a:rPr>
                        <a:t>More discussion needed</a:t>
                      </a:r>
                      <a:endParaRPr sz="800" b="0" i="0" u="none" strike="noStrike" cap="none">
                        <a:solidFill>
                          <a:srgbClr val="FF0000"/>
                        </a:solidFill>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FF0000"/>
                          </a:solidFill>
                        </a:rPr>
                        <a:t>More discussion needed</a:t>
                      </a:r>
                      <a:endParaRPr/>
                    </a:p>
                  </a:txBody>
                  <a:tcPr marL="68575" marR="68575" marT="34300" marB="34300"/>
                </a:tc>
                <a:extLst>
                  <a:ext uri="{0D108BD9-81ED-4DB2-BD59-A6C34878D82A}">
                    <a16:rowId xmlns:a16="http://schemas.microsoft.com/office/drawing/2014/main" val="10005"/>
                  </a:ext>
                </a:extLst>
              </a:tr>
            </a:tbl>
          </a:graphicData>
        </a:graphic>
      </p:graphicFrame>
      <p:sp>
        <p:nvSpPr>
          <p:cNvPr id="633" name="Google Shape;633;p47"/>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Summary of Potential Changes within Performance Frameworks</a:t>
            </a:r>
            <a:endParaRPr/>
          </a:p>
        </p:txBody>
      </p:sp>
      <p:sp>
        <p:nvSpPr>
          <p:cNvPr id="634" name="Google Shape;634;p47"/>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44</a:t>
            </a:fld>
            <a:endParaRPr/>
          </a:p>
        </p:txBody>
      </p:sp>
      <p:sp>
        <p:nvSpPr>
          <p:cNvPr id="635" name="Google Shape;635;p47"/>
          <p:cNvSpPr txBox="1"/>
          <p:nvPr/>
        </p:nvSpPr>
        <p:spPr>
          <a:xfrm>
            <a:off x="6680467" y="3189668"/>
            <a:ext cx="2494529" cy="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51" b="0" i="0" u="none" strike="noStrike" cap="none">
                <a:solidFill>
                  <a:srgbClr val="A5A5A5"/>
                </a:solidFill>
                <a:latin typeface="Arial"/>
                <a:ea typeface="Arial"/>
                <a:cs typeface="Arial"/>
                <a:sym typeface="Arial"/>
              </a:rPr>
              <a:t>PWR = Postsecondary &amp; Workforce Readiness</a:t>
            </a:r>
            <a:endParaRPr/>
          </a:p>
          <a:p>
            <a:pPr marL="0" marR="0" lvl="0" indent="0" algn="l" rtl="0">
              <a:lnSpc>
                <a:spcPct val="100000"/>
              </a:lnSpc>
              <a:spcBef>
                <a:spcPts val="0"/>
              </a:spcBef>
              <a:spcAft>
                <a:spcPts val="0"/>
              </a:spcAft>
              <a:buNone/>
            </a:pPr>
            <a:r>
              <a:rPr lang="en-US" sz="751" b="0" i="0" u="none" strike="noStrike" cap="none">
                <a:solidFill>
                  <a:srgbClr val="A5A5A5"/>
                </a:solidFill>
                <a:latin typeface="Arial"/>
                <a:ea typeface="Arial"/>
                <a:cs typeface="Arial"/>
                <a:sym typeface="Arial"/>
              </a:rPr>
              <a:t>AP = Advanced Placement</a:t>
            </a:r>
            <a:endParaRPr/>
          </a:p>
          <a:p>
            <a:pPr marL="0" marR="0" lvl="0" indent="0" algn="l" rtl="0">
              <a:lnSpc>
                <a:spcPct val="100000"/>
              </a:lnSpc>
              <a:spcBef>
                <a:spcPts val="0"/>
              </a:spcBef>
              <a:spcAft>
                <a:spcPts val="0"/>
              </a:spcAft>
              <a:buNone/>
            </a:pPr>
            <a:r>
              <a:rPr lang="en-US" sz="751" b="0" i="0" u="none" strike="noStrike" cap="none">
                <a:solidFill>
                  <a:srgbClr val="A5A5A5"/>
                </a:solidFill>
                <a:latin typeface="Arial"/>
                <a:ea typeface="Arial"/>
                <a:cs typeface="Arial"/>
                <a:sym typeface="Arial"/>
              </a:rPr>
              <a:t>CE = Concurrent Enrollment</a:t>
            </a:r>
            <a:endParaRPr/>
          </a:p>
          <a:p>
            <a:pPr marL="0" marR="0" lvl="0" indent="0" algn="l" rtl="0">
              <a:lnSpc>
                <a:spcPct val="100000"/>
              </a:lnSpc>
              <a:spcBef>
                <a:spcPts val="0"/>
              </a:spcBef>
              <a:spcAft>
                <a:spcPts val="0"/>
              </a:spcAft>
              <a:buNone/>
            </a:pPr>
            <a:r>
              <a:rPr lang="en-US" sz="751" b="0" i="0" u="none" strike="noStrike" cap="none">
                <a:solidFill>
                  <a:srgbClr val="A5A5A5"/>
                </a:solidFill>
                <a:latin typeface="Arial"/>
                <a:ea typeface="Arial"/>
                <a:cs typeface="Arial"/>
                <a:sym typeface="Arial"/>
              </a:rPr>
              <a:t>IB = International Baccalaureate</a:t>
            </a:r>
            <a:endParaRPr/>
          </a:p>
          <a:p>
            <a:pPr marL="0" marR="0" lvl="0" indent="0" algn="l" rtl="0">
              <a:lnSpc>
                <a:spcPct val="100000"/>
              </a:lnSpc>
              <a:spcBef>
                <a:spcPts val="0"/>
              </a:spcBef>
              <a:spcAft>
                <a:spcPts val="0"/>
              </a:spcAft>
              <a:buNone/>
            </a:pPr>
            <a:r>
              <a:rPr lang="en-US" sz="751" b="0" i="0" u="none" strike="noStrike" cap="none">
                <a:solidFill>
                  <a:srgbClr val="A5A5A5"/>
                </a:solidFill>
                <a:latin typeface="Arial"/>
                <a:ea typeface="Arial"/>
                <a:cs typeface="Arial"/>
                <a:sym typeface="Arial"/>
              </a:rPr>
              <a:t>CCR = College and Career Readiness</a:t>
            </a:r>
            <a:endParaRPr/>
          </a:p>
          <a:p>
            <a:pPr marL="0" marR="0" lvl="0" indent="0" algn="l" rtl="0">
              <a:lnSpc>
                <a:spcPct val="100000"/>
              </a:lnSpc>
              <a:spcBef>
                <a:spcPts val="0"/>
              </a:spcBef>
              <a:spcAft>
                <a:spcPts val="0"/>
              </a:spcAft>
              <a:buNone/>
            </a:pPr>
            <a:endParaRPr sz="751" b="0" i="0" u="none" strike="noStrike" cap="none">
              <a:solidFill>
                <a:srgbClr val="A5A5A5"/>
              </a:solidFill>
              <a:latin typeface="Arial"/>
              <a:ea typeface="Arial"/>
              <a:cs typeface="Arial"/>
              <a:sym typeface="Arial"/>
            </a:endParaRPr>
          </a:p>
        </p:txBody>
      </p:sp>
      <p:sp>
        <p:nvSpPr>
          <p:cNvPr id="636" name="Google Shape;636;p47"/>
          <p:cNvSpPr/>
          <p:nvPr/>
        </p:nvSpPr>
        <p:spPr>
          <a:xfrm>
            <a:off x="4572712" y="2571750"/>
            <a:ext cx="2053120" cy="549776"/>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8"/>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rgbClr val="2F5496"/>
              </a:buClr>
              <a:buSzPts val="1575"/>
              <a:buNone/>
            </a:pPr>
            <a:r>
              <a:rPr lang="en-US" sz="1575" b="1">
                <a:solidFill>
                  <a:srgbClr val="2F5496"/>
                </a:solidFill>
                <a:highlight>
                  <a:srgbClr val="C0C0C0"/>
                </a:highlight>
              </a:rPr>
              <a:t>Statutory Requirement</a:t>
            </a:r>
            <a:endParaRPr/>
          </a:p>
          <a:p>
            <a:pPr marL="257168" lvl="0" indent="-257168" algn="l" rtl="0">
              <a:lnSpc>
                <a:spcPct val="90000"/>
              </a:lnSpc>
              <a:spcBef>
                <a:spcPts val="1000"/>
              </a:spcBef>
              <a:spcAft>
                <a:spcPts val="0"/>
              </a:spcAft>
              <a:buClr>
                <a:schemeClr val="dk1"/>
              </a:buClr>
              <a:buSzPts val="1575"/>
              <a:buChar char="•"/>
            </a:pPr>
            <a:r>
              <a:rPr lang="en-US" sz="1575"/>
              <a:t>Required performance indicator for inclusion in annually-determined school and district rating calculations. </a:t>
            </a:r>
            <a:endParaRPr/>
          </a:p>
          <a:p>
            <a:pPr marL="257168" lvl="0" indent="-257168" algn="l" rtl="0">
              <a:lnSpc>
                <a:spcPct val="90000"/>
              </a:lnSpc>
              <a:spcBef>
                <a:spcPts val="1000"/>
              </a:spcBef>
              <a:spcAft>
                <a:spcPts val="0"/>
              </a:spcAft>
              <a:buClr>
                <a:schemeClr val="dk1"/>
              </a:buClr>
              <a:buSzPts val="1575"/>
              <a:buChar char="•"/>
            </a:pPr>
            <a:r>
              <a:rPr lang="en-US" sz="1575" i="1"/>
              <a:t>Student academic growth to standards, based on students progress toward meeting the state standards… or for students who meet grade-level expectations on the state standards, progress toward higher levels of achievement, if available, as measure by the statewide assessments.</a:t>
            </a:r>
            <a:r>
              <a:rPr lang="en-US" sz="1575"/>
              <a:t> (22-11-204(1)(a)(III))</a:t>
            </a:r>
            <a:br>
              <a:rPr lang="en-US" sz="1575"/>
            </a:br>
            <a:endParaRPr sz="1875"/>
          </a:p>
          <a:p>
            <a:pPr marL="0" lvl="0" indent="0" algn="l" rtl="0">
              <a:lnSpc>
                <a:spcPct val="90000"/>
              </a:lnSpc>
              <a:spcBef>
                <a:spcPts val="1000"/>
              </a:spcBef>
              <a:spcAft>
                <a:spcPts val="0"/>
              </a:spcAft>
              <a:buClr>
                <a:srgbClr val="2F5496"/>
              </a:buClr>
              <a:buSzPts val="1575"/>
              <a:buNone/>
            </a:pPr>
            <a:r>
              <a:rPr lang="en-US" sz="1575" b="1">
                <a:solidFill>
                  <a:srgbClr val="2F5496"/>
                </a:solidFill>
                <a:highlight>
                  <a:srgbClr val="C0C0C0"/>
                </a:highlight>
              </a:rPr>
              <a:t>In Other Words…</a:t>
            </a:r>
            <a:endParaRPr/>
          </a:p>
          <a:p>
            <a:pPr marL="257168" lvl="0" indent="-257168" algn="l" rtl="0">
              <a:lnSpc>
                <a:spcPct val="90000"/>
              </a:lnSpc>
              <a:spcBef>
                <a:spcPts val="1000"/>
              </a:spcBef>
              <a:spcAft>
                <a:spcPts val="0"/>
              </a:spcAft>
              <a:buClr>
                <a:schemeClr val="dk1"/>
              </a:buClr>
              <a:buSzPts val="1575"/>
              <a:buChar char="•"/>
            </a:pPr>
            <a:r>
              <a:rPr lang="en-US" sz="1575"/>
              <a:t>The growth to standard or on-track growth metric needs to measure a student’s progress towards meeting a target level of performance within a given timeframe. </a:t>
            </a:r>
            <a:endParaRPr/>
          </a:p>
          <a:p>
            <a:pPr marL="257168" lvl="0" indent="-257168" algn="l" rtl="0">
              <a:lnSpc>
                <a:spcPct val="90000"/>
              </a:lnSpc>
              <a:spcBef>
                <a:spcPts val="1000"/>
              </a:spcBef>
              <a:spcAft>
                <a:spcPts val="0"/>
              </a:spcAft>
              <a:buClr>
                <a:schemeClr val="dk1"/>
              </a:buClr>
              <a:buSzPts val="1575"/>
              <a:buChar char="•"/>
            </a:pPr>
            <a:r>
              <a:rPr lang="en-US" sz="1575"/>
              <a:t>This metric needs to update/incorporate observed progress over time.</a:t>
            </a:r>
            <a:endParaRPr/>
          </a:p>
        </p:txBody>
      </p:sp>
      <p:sp>
        <p:nvSpPr>
          <p:cNvPr id="642" name="Google Shape;642;p48"/>
          <p:cNvSpPr txBox="1">
            <a:spLocks noGrp="1"/>
          </p:cNvSpPr>
          <p:nvPr>
            <p:ph type="title"/>
          </p:nvPr>
        </p:nvSpPr>
        <p:spPr>
          <a:xfrm>
            <a:off x="197072" y="144960"/>
            <a:ext cx="6081900" cy="567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b="1">
                <a:latin typeface="Rockwell"/>
                <a:ea typeface="Rockwell"/>
                <a:cs typeface="Rockwell"/>
                <a:sym typeface="Rockwell"/>
              </a:rPr>
              <a:t>On-Track Growth</a:t>
            </a:r>
            <a:r>
              <a:rPr lang="en-US" b="1"/>
              <a:t> </a:t>
            </a:r>
            <a:r>
              <a:rPr lang="en-US" b="1">
                <a:latin typeface="Arial"/>
                <a:ea typeface="Arial"/>
                <a:cs typeface="Arial"/>
                <a:sym typeface="Arial"/>
              </a:rPr>
              <a:t>|</a:t>
            </a:r>
            <a:r>
              <a:rPr lang="en-US">
                <a:latin typeface="Arial"/>
                <a:ea typeface="Arial"/>
                <a:cs typeface="Arial"/>
                <a:sym typeface="Arial"/>
              </a:rPr>
              <a:t> </a:t>
            </a:r>
            <a:r>
              <a:rPr lang="en-US"/>
              <a:t>Definition</a:t>
            </a:r>
            <a:endParaRPr>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0"/>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b="1">
                <a:latin typeface="Rockwell"/>
                <a:ea typeface="Rockwell"/>
                <a:cs typeface="Rockwell"/>
                <a:sym typeface="Rockwell"/>
              </a:rPr>
              <a:t>On-Track Growth</a:t>
            </a:r>
            <a:r>
              <a:rPr lang="en-US" b="1"/>
              <a:t> </a:t>
            </a:r>
            <a:r>
              <a:rPr lang="en-US" b="1">
                <a:latin typeface="Arial"/>
                <a:ea typeface="Arial"/>
                <a:cs typeface="Arial"/>
                <a:sym typeface="Arial"/>
              </a:rPr>
              <a:t>|</a:t>
            </a:r>
            <a:r>
              <a:rPr lang="en-US">
                <a:latin typeface="Arial"/>
                <a:ea typeface="Arial"/>
                <a:cs typeface="Arial"/>
                <a:sym typeface="Arial"/>
              </a:rPr>
              <a:t> Student Example</a:t>
            </a:r>
            <a:endParaRPr>
              <a:latin typeface="Arial"/>
              <a:ea typeface="Arial"/>
              <a:cs typeface="Arial"/>
              <a:sym typeface="Arial"/>
            </a:endParaRPr>
          </a:p>
        </p:txBody>
      </p:sp>
      <p:sp>
        <p:nvSpPr>
          <p:cNvPr id="648" name="Google Shape;648;p50"/>
          <p:cNvSpPr txBox="1">
            <a:spLocks noGrp="1"/>
          </p:cNvSpPr>
          <p:nvPr>
            <p:ph type="sldNum" idx="12"/>
          </p:nvPr>
        </p:nvSpPr>
        <p:spPr>
          <a:xfrm>
            <a:off x="223071" y="4820264"/>
            <a:ext cx="2057400" cy="2738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t>46</a:t>
            </a:fld>
            <a:endParaRPr/>
          </a:p>
        </p:txBody>
      </p:sp>
      <p:pic>
        <p:nvPicPr>
          <p:cNvPr id="649" name="Google Shape;649;p50"/>
          <p:cNvPicPr preferRelativeResize="0"/>
          <p:nvPr/>
        </p:nvPicPr>
        <p:blipFill rotWithShape="1">
          <a:blip r:embed="rId3">
            <a:alphaModFix/>
          </a:blip>
          <a:srcRect/>
          <a:stretch/>
        </p:blipFill>
        <p:spPr>
          <a:xfrm>
            <a:off x="2678899" y="1333067"/>
            <a:ext cx="6174855" cy="2999662"/>
          </a:xfrm>
          <a:prstGeom prst="rect">
            <a:avLst/>
          </a:prstGeom>
          <a:noFill/>
          <a:ln>
            <a:noFill/>
          </a:ln>
        </p:spPr>
      </p:pic>
      <p:sp>
        <p:nvSpPr>
          <p:cNvPr id="650" name="Google Shape;650;p50"/>
          <p:cNvSpPr txBox="1"/>
          <p:nvPr/>
        </p:nvSpPr>
        <p:spPr>
          <a:xfrm>
            <a:off x="223075" y="1333075"/>
            <a:ext cx="2334000" cy="32361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lnSpc>
                <a:spcPct val="90000"/>
              </a:lnSpc>
              <a:spcBef>
                <a:spcPts val="500"/>
              </a:spcBef>
              <a:spcAft>
                <a:spcPts val="0"/>
              </a:spcAft>
              <a:buNone/>
            </a:pPr>
            <a:r>
              <a:rPr lang="en-US" sz="1600" b="1">
                <a:solidFill>
                  <a:schemeClr val="dk1"/>
                </a:solidFill>
                <a:latin typeface="Calibri"/>
                <a:ea typeface="Calibri"/>
                <a:cs typeface="Calibri"/>
                <a:sym typeface="Calibri"/>
              </a:rPr>
              <a:t>Key Terms</a:t>
            </a:r>
            <a:endParaRPr sz="1600" b="1">
              <a:solidFill>
                <a:schemeClr val="dk1"/>
              </a:solidFill>
              <a:latin typeface="Calibri"/>
              <a:ea typeface="Calibri"/>
              <a:cs typeface="Calibri"/>
              <a:sym typeface="Calibri"/>
            </a:endParaRPr>
          </a:p>
          <a:p>
            <a:pPr marL="228600" lvl="2" indent="-323850" algn="l" rtl="0">
              <a:lnSpc>
                <a:spcPct val="90000"/>
              </a:lnSpc>
              <a:spcBef>
                <a:spcPts val="500"/>
              </a:spcBef>
              <a:spcAft>
                <a:spcPts val="0"/>
              </a:spcAft>
              <a:buClr>
                <a:schemeClr val="dk1"/>
              </a:buClr>
              <a:buSzPts val="1500"/>
              <a:buChar char="•"/>
            </a:pPr>
            <a:r>
              <a:rPr lang="en-US" sz="1500" b="1">
                <a:solidFill>
                  <a:schemeClr val="dk1"/>
                </a:solidFill>
                <a:latin typeface="Calibri"/>
                <a:ea typeface="Calibri"/>
                <a:cs typeface="Calibri"/>
                <a:sym typeface="Calibri"/>
              </a:rPr>
              <a:t>Catch Up</a:t>
            </a:r>
            <a:r>
              <a:rPr lang="en-US" sz="1500">
                <a:solidFill>
                  <a:schemeClr val="dk1"/>
                </a:solidFill>
                <a:latin typeface="Calibri"/>
                <a:ea typeface="Calibri"/>
                <a:cs typeface="Calibri"/>
                <a:sym typeface="Calibri"/>
              </a:rPr>
              <a:t>: Students not yet meeting grade-level expectations, are expected to advance to the next performance level within two years  </a:t>
            </a:r>
            <a:endParaRPr sz="1500">
              <a:solidFill>
                <a:schemeClr val="dk1"/>
              </a:solidFill>
              <a:latin typeface="Calibri"/>
              <a:ea typeface="Calibri"/>
              <a:cs typeface="Calibri"/>
              <a:sym typeface="Calibri"/>
            </a:endParaRPr>
          </a:p>
          <a:p>
            <a:pPr marL="228600" lvl="2" indent="-323850" algn="l" rtl="0">
              <a:lnSpc>
                <a:spcPct val="90000"/>
              </a:lnSpc>
              <a:spcBef>
                <a:spcPts val="500"/>
              </a:spcBef>
              <a:spcAft>
                <a:spcPts val="0"/>
              </a:spcAft>
              <a:buClr>
                <a:schemeClr val="dk1"/>
              </a:buClr>
              <a:buSzPts val="1500"/>
              <a:buChar char="•"/>
            </a:pPr>
            <a:r>
              <a:rPr lang="en-US" sz="1500" b="1">
                <a:solidFill>
                  <a:schemeClr val="dk1"/>
                </a:solidFill>
                <a:latin typeface="Calibri"/>
                <a:ea typeface="Calibri"/>
                <a:cs typeface="Calibri"/>
                <a:sym typeface="Calibri"/>
              </a:rPr>
              <a:t>Keep Up</a:t>
            </a:r>
            <a:r>
              <a:rPr lang="en-US" sz="1500">
                <a:solidFill>
                  <a:schemeClr val="dk1"/>
                </a:solidFill>
                <a:latin typeface="Calibri"/>
                <a:ea typeface="Calibri"/>
                <a:cs typeface="Calibri"/>
                <a:sym typeface="Calibri"/>
              </a:rPr>
              <a:t>: Students meeting or exceeding grade-level expectations are expected to maintain grade-level performance over a three-year period.  </a:t>
            </a:r>
            <a:endParaRPr sz="15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1"/>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47</a:t>
            </a:fld>
            <a:endParaRPr/>
          </a:p>
        </p:txBody>
      </p:sp>
      <p:pic>
        <p:nvPicPr>
          <p:cNvPr id="656" name="Google Shape;656;p51"/>
          <p:cNvPicPr preferRelativeResize="0"/>
          <p:nvPr/>
        </p:nvPicPr>
        <p:blipFill rotWithShape="1">
          <a:blip r:embed="rId3">
            <a:alphaModFix/>
          </a:blip>
          <a:srcRect/>
          <a:stretch/>
        </p:blipFill>
        <p:spPr>
          <a:xfrm>
            <a:off x="5430375" y="1027575"/>
            <a:ext cx="3527675" cy="3690550"/>
          </a:xfrm>
          <a:prstGeom prst="rect">
            <a:avLst/>
          </a:prstGeom>
          <a:noFill/>
          <a:ln>
            <a:noFill/>
          </a:ln>
        </p:spPr>
      </p:pic>
      <p:sp>
        <p:nvSpPr>
          <p:cNvPr id="657" name="Google Shape;657;p51"/>
          <p:cNvSpPr txBox="1">
            <a:spLocks noGrp="1"/>
          </p:cNvSpPr>
          <p:nvPr>
            <p:ph type="body" idx="1"/>
          </p:nvPr>
        </p:nvSpPr>
        <p:spPr>
          <a:xfrm>
            <a:off x="402325" y="1237525"/>
            <a:ext cx="4744500" cy="3480600"/>
          </a:xfrm>
          <a:prstGeom prst="rect">
            <a:avLst/>
          </a:prstGeom>
          <a:noFill/>
          <a:ln>
            <a:noFill/>
          </a:ln>
        </p:spPr>
        <p:txBody>
          <a:bodyPr spcFirstLastPara="1" wrap="square" lIns="0" tIns="0" rIns="0" bIns="45700" anchor="t" anchorCtr="0">
            <a:noAutofit/>
          </a:bodyPr>
          <a:lstStyle/>
          <a:p>
            <a:pPr marL="257168" lvl="0" indent="-276218" algn="l" rtl="0">
              <a:lnSpc>
                <a:spcPct val="90000"/>
              </a:lnSpc>
              <a:spcBef>
                <a:spcPts val="0"/>
              </a:spcBef>
              <a:spcAft>
                <a:spcPts val="0"/>
              </a:spcAft>
              <a:buClr>
                <a:schemeClr val="dk1"/>
              </a:buClr>
              <a:buSzPts val="1651"/>
              <a:buChar char="•"/>
            </a:pPr>
            <a:r>
              <a:rPr lang="en-US" sz="1651"/>
              <a:t>Points Eligible for On-Track Growth will follow same approach Achievement and Growth metrics.  </a:t>
            </a:r>
            <a:endParaRPr sz="2100"/>
          </a:p>
          <a:p>
            <a:pPr marL="600060" lvl="1" indent="-276217" algn="l" rtl="0">
              <a:lnSpc>
                <a:spcPct val="90000"/>
              </a:lnSpc>
              <a:spcBef>
                <a:spcPts val="751"/>
              </a:spcBef>
              <a:spcAft>
                <a:spcPts val="0"/>
              </a:spcAft>
              <a:buClr>
                <a:schemeClr val="dk1"/>
              </a:buClr>
              <a:buSzPts val="1351"/>
              <a:buChar char="•"/>
            </a:pPr>
            <a:r>
              <a:rPr lang="en-US" sz="1351"/>
              <a:t>All Disaggregated groups combined = ½ All Students group weight.</a:t>
            </a:r>
            <a:br>
              <a:rPr lang="en-US" sz="1351"/>
            </a:br>
            <a:endParaRPr sz="1351"/>
          </a:p>
          <a:p>
            <a:pPr marL="257168" lvl="0" indent="-276218" algn="l" rtl="0">
              <a:lnSpc>
                <a:spcPct val="90000"/>
              </a:lnSpc>
              <a:spcBef>
                <a:spcPts val="1000"/>
              </a:spcBef>
              <a:spcAft>
                <a:spcPts val="0"/>
              </a:spcAft>
              <a:buClr>
                <a:schemeClr val="dk1"/>
              </a:buClr>
              <a:buSzPts val="1651"/>
              <a:buChar char="•"/>
            </a:pPr>
            <a:r>
              <a:rPr lang="en-US" sz="1651"/>
              <a:t>Sub-indicator cuts set at the 15</a:t>
            </a:r>
            <a:r>
              <a:rPr lang="en-US" sz="1651" baseline="30000"/>
              <a:t>th</a:t>
            </a:r>
            <a:r>
              <a:rPr lang="en-US" sz="1651"/>
              <a:t>-50</a:t>
            </a:r>
            <a:r>
              <a:rPr lang="en-US" sz="1651" baseline="30000"/>
              <a:t>th</a:t>
            </a:r>
            <a:r>
              <a:rPr lang="en-US" sz="1651"/>
              <a:t>-85</a:t>
            </a:r>
            <a:r>
              <a:rPr lang="en-US" sz="1651" baseline="30000"/>
              <a:t>th</a:t>
            </a:r>
            <a:r>
              <a:rPr lang="en-US" sz="1651"/>
              <a:t> percentiles of All Students distributions.</a:t>
            </a:r>
            <a:br>
              <a:rPr lang="en-US" sz="1651"/>
            </a:br>
            <a:endParaRPr sz="1651">
              <a:latin typeface="Calibri"/>
              <a:ea typeface="Calibri"/>
              <a:cs typeface="Calibri"/>
              <a:sym typeface="Calibri"/>
            </a:endParaRPr>
          </a:p>
          <a:p>
            <a:pPr marL="257168" lvl="0" indent="-276218" algn="l" rtl="0">
              <a:lnSpc>
                <a:spcPct val="90000"/>
              </a:lnSpc>
              <a:spcBef>
                <a:spcPts val="751"/>
              </a:spcBef>
              <a:spcAft>
                <a:spcPts val="0"/>
              </a:spcAft>
              <a:buClr>
                <a:schemeClr val="dk1"/>
              </a:buClr>
              <a:buSzPts val="1651"/>
              <a:buChar char="•"/>
            </a:pPr>
            <a:r>
              <a:rPr lang="en-US" sz="1651">
                <a:latin typeface="Calibri"/>
                <a:ea typeface="Calibri"/>
                <a:cs typeface="Calibri"/>
                <a:sym typeface="Calibri"/>
              </a:rPr>
              <a:t>English Language Proficiency (ELP) On-Track measures will stay in existing Growth Indicator.  </a:t>
            </a:r>
            <a:br>
              <a:rPr lang="en-US" sz="1651">
                <a:latin typeface="Calibri"/>
                <a:ea typeface="Calibri"/>
                <a:cs typeface="Calibri"/>
                <a:sym typeface="Calibri"/>
              </a:rPr>
            </a:br>
            <a:endParaRPr sz="1651">
              <a:latin typeface="Calibri"/>
              <a:ea typeface="Calibri"/>
              <a:cs typeface="Calibri"/>
              <a:sym typeface="Calibri"/>
            </a:endParaRPr>
          </a:p>
          <a:p>
            <a:pPr marL="257168" lvl="0" indent="-276218" algn="l" rtl="0">
              <a:lnSpc>
                <a:spcPct val="90000"/>
              </a:lnSpc>
              <a:spcBef>
                <a:spcPts val="751"/>
              </a:spcBef>
              <a:spcAft>
                <a:spcPts val="0"/>
              </a:spcAft>
              <a:buClr>
                <a:schemeClr val="dk1"/>
              </a:buClr>
              <a:buSzPts val="1651"/>
              <a:buChar char="•"/>
            </a:pPr>
            <a:r>
              <a:rPr lang="en-US" sz="1651">
                <a:latin typeface="Calibri"/>
                <a:ea typeface="Calibri"/>
                <a:cs typeface="Calibri"/>
                <a:sym typeface="Calibri"/>
              </a:rPr>
              <a:t>State board approved  revised indicator weightings for elementary &amp; middle schools</a:t>
            </a:r>
            <a:endParaRPr sz="1651"/>
          </a:p>
        </p:txBody>
      </p:sp>
      <p:sp>
        <p:nvSpPr>
          <p:cNvPr id="658" name="Google Shape;658;p51"/>
          <p:cNvSpPr txBox="1">
            <a:spLocks noGrp="1"/>
          </p:cNvSpPr>
          <p:nvPr>
            <p:ph type="title"/>
          </p:nvPr>
        </p:nvSpPr>
        <p:spPr>
          <a:xfrm>
            <a:off x="402321" y="142375"/>
            <a:ext cx="6462300" cy="567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US" sz="2800" b="1" i="0" u="none" strike="noStrike" cap="none">
                <a:solidFill>
                  <a:schemeClr val="lt1"/>
                </a:solidFill>
                <a:latin typeface="Rockwell"/>
                <a:ea typeface="Rockwell"/>
                <a:cs typeface="Rockwell"/>
                <a:sym typeface="Rockwell"/>
              </a:rPr>
              <a:t>On Track Growth</a:t>
            </a:r>
            <a:r>
              <a:rPr lang="en-US" sz="2800" b="0" i="0" u="none" strike="noStrike" cap="none">
                <a:solidFill>
                  <a:schemeClr val="lt1"/>
                </a:solidFill>
                <a:latin typeface="Arial"/>
                <a:ea typeface="Arial"/>
                <a:cs typeface="Arial"/>
                <a:sym typeface="Arial"/>
              </a:rPr>
              <a:t>| </a:t>
            </a:r>
            <a:r>
              <a:rPr lang="en-US" sz="2400"/>
              <a:t>Integration into Frameworks</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2"/>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Rockwell"/>
              <a:buNone/>
            </a:pPr>
            <a:r>
              <a:rPr lang="en-US" b="1">
                <a:latin typeface="Rockwell"/>
                <a:ea typeface="Rockwell"/>
                <a:cs typeface="Rockwell"/>
                <a:sym typeface="Rockwell"/>
              </a:rPr>
              <a:t>On Track Growth</a:t>
            </a:r>
            <a:r>
              <a:rPr lang="en-US">
                <a:latin typeface="Rockwell"/>
                <a:ea typeface="Rockwell"/>
                <a:cs typeface="Rockwell"/>
                <a:sym typeface="Rockwell"/>
              </a:rPr>
              <a:t>| </a:t>
            </a:r>
            <a:r>
              <a:rPr lang="en-US" sz="2688">
                <a:latin typeface="Arial"/>
                <a:ea typeface="Arial"/>
                <a:cs typeface="Arial"/>
                <a:sym typeface="Arial"/>
              </a:rPr>
              <a:t>Impact Data on Plan Assignments for Elementary and Middle </a:t>
            </a:r>
            <a:r>
              <a:rPr lang="en-US">
                <a:latin typeface="Arial"/>
                <a:ea typeface="Arial"/>
                <a:cs typeface="Arial"/>
                <a:sym typeface="Arial"/>
              </a:rPr>
              <a:t>Schools</a:t>
            </a:r>
            <a:endParaRPr/>
          </a:p>
        </p:txBody>
      </p:sp>
      <p:graphicFrame>
        <p:nvGraphicFramePr>
          <p:cNvPr id="664" name="Google Shape;664;p52"/>
          <p:cNvGraphicFramePr/>
          <p:nvPr/>
        </p:nvGraphicFramePr>
        <p:xfrm>
          <a:off x="1614491" y="1097757"/>
          <a:ext cx="3000000" cy="3000000"/>
        </p:xfrm>
        <a:graphic>
          <a:graphicData uri="http://schemas.openxmlformats.org/drawingml/2006/table">
            <a:tbl>
              <a:tblPr firstRow="1" bandRow="1">
                <a:noFill/>
                <a:tableStyleId>{393B36F8-F53F-4929-844C-A34503CAC238}</a:tableStyleId>
              </a:tblPr>
              <a:tblGrid>
                <a:gridCol w="1397650">
                  <a:extLst>
                    <a:ext uri="{9D8B030D-6E8A-4147-A177-3AD203B41FA5}">
                      <a16:colId xmlns:a16="http://schemas.microsoft.com/office/drawing/2014/main" val="20000"/>
                    </a:ext>
                  </a:extLst>
                </a:gridCol>
                <a:gridCol w="988350">
                  <a:extLst>
                    <a:ext uri="{9D8B030D-6E8A-4147-A177-3AD203B41FA5}">
                      <a16:colId xmlns:a16="http://schemas.microsoft.com/office/drawing/2014/main" val="20001"/>
                    </a:ext>
                  </a:extLst>
                </a:gridCol>
                <a:gridCol w="874050">
                  <a:extLst>
                    <a:ext uri="{9D8B030D-6E8A-4147-A177-3AD203B41FA5}">
                      <a16:colId xmlns:a16="http://schemas.microsoft.com/office/drawing/2014/main" val="20002"/>
                    </a:ext>
                  </a:extLst>
                </a:gridCol>
                <a:gridCol w="813550">
                  <a:extLst>
                    <a:ext uri="{9D8B030D-6E8A-4147-A177-3AD203B41FA5}">
                      <a16:colId xmlns:a16="http://schemas.microsoft.com/office/drawing/2014/main" val="20003"/>
                    </a:ext>
                  </a:extLst>
                </a:gridCol>
                <a:gridCol w="855575">
                  <a:extLst>
                    <a:ext uri="{9D8B030D-6E8A-4147-A177-3AD203B41FA5}">
                      <a16:colId xmlns:a16="http://schemas.microsoft.com/office/drawing/2014/main" val="20004"/>
                    </a:ext>
                  </a:extLst>
                </a:gridCol>
                <a:gridCol w="985850">
                  <a:extLst>
                    <a:ext uri="{9D8B030D-6E8A-4147-A177-3AD203B41FA5}">
                      <a16:colId xmlns:a16="http://schemas.microsoft.com/office/drawing/2014/main" val="20005"/>
                    </a:ext>
                  </a:extLst>
                </a:gridCol>
              </a:tblGrid>
              <a:tr h="278125">
                <a:tc rowSpan="2">
                  <a:txBody>
                    <a:bodyPr/>
                    <a:lstStyle/>
                    <a:p>
                      <a:pPr marL="0" marR="0" lvl="0" indent="0" algn="ctr" rtl="0">
                        <a:spcBef>
                          <a:spcPts val="0"/>
                        </a:spcBef>
                        <a:spcAft>
                          <a:spcPts val="0"/>
                        </a:spcAft>
                        <a:buNone/>
                      </a:pPr>
                      <a:r>
                        <a:rPr lang="en-US" sz="1200"/>
                        <a:t>Current 2023 Prelim Rating</a:t>
                      </a:r>
                      <a:endParaRPr/>
                    </a:p>
                  </a:txBody>
                  <a:tcPr marL="68575" marR="68575" marT="34300" marB="34300"/>
                </a:tc>
                <a:tc gridSpan="5">
                  <a:txBody>
                    <a:bodyPr/>
                    <a:lstStyle/>
                    <a:p>
                      <a:pPr marL="0" marR="0" lvl="0" indent="0" algn="ctr" rtl="0">
                        <a:spcBef>
                          <a:spcPts val="0"/>
                        </a:spcBef>
                        <a:spcAft>
                          <a:spcPts val="0"/>
                        </a:spcAft>
                        <a:buNone/>
                      </a:pPr>
                      <a:r>
                        <a:rPr lang="en-US" sz="1200"/>
                        <a:t>Rating with On Track Growth</a:t>
                      </a:r>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050">
                <a:tc vMerge="1">
                  <a:txBody>
                    <a:bodyPr/>
                    <a:lstStyle/>
                    <a:p>
                      <a:endParaRPr lang="en-US"/>
                    </a:p>
                  </a:txBody>
                  <a:tcPr/>
                </a:tc>
                <a:tc>
                  <a:txBody>
                    <a:bodyPr/>
                    <a:lstStyle/>
                    <a:p>
                      <a:pPr marL="0" marR="0" lvl="0" indent="0" algn="ctr" rtl="0">
                        <a:spcBef>
                          <a:spcPts val="0"/>
                        </a:spcBef>
                        <a:spcAft>
                          <a:spcPts val="0"/>
                        </a:spcAft>
                        <a:buNone/>
                      </a:pPr>
                      <a:r>
                        <a:rPr lang="en-US" sz="900"/>
                        <a:t>Performance Plan</a:t>
                      </a:r>
                      <a:endParaRPr/>
                    </a:p>
                  </a:txBody>
                  <a:tcPr marL="68575" marR="68575" marT="34300" marB="34300"/>
                </a:tc>
                <a:tc>
                  <a:txBody>
                    <a:bodyPr/>
                    <a:lstStyle/>
                    <a:p>
                      <a:pPr marL="0" marR="0" lvl="0" indent="0" algn="ctr" rtl="0">
                        <a:spcBef>
                          <a:spcPts val="0"/>
                        </a:spcBef>
                        <a:spcAft>
                          <a:spcPts val="0"/>
                        </a:spcAft>
                        <a:buNone/>
                      </a:pPr>
                      <a:r>
                        <a:rPr lang="en-US" sz="900"/>
                        <a:t>Improvement Plan</a:t>
                      </a:r>
                      <a:endParaRPr/>
                    </a:p>
                  </a:txBody>
                  <a:tcPr marL="68575" marR="68575" marT="34300" marB="34300"/>
                </a:tc>
                <a:tc>
                  <a:txBody>
                    <a:bodyPr/>
                    <a:lstStyle/>
                    <a:p>
                      <a:pPr marL="0" marR="0" lvl="0" indent="0" algn="ctr" rtl="0">
                        <a:spcBef>
                          <a:spcPts val="0"/>
                        </a:spcBef>
                        <a:spcAft>
                          <a:spcPts val="0"/>
                        </a:spcAft>
                        <a:buNone/>
                      </a:pPr>
                      <a:r>
                        <a:rPr lang="en-US" sz="900"/>
                        <a:t>Priority Improvement</a:t>
                      </a:r>
                      <a:endParaRPr/>
                    </a:p>
                  </a:txBody>
                  <a:tcPr marL="68575" marR="68575" marT="34300" marB="34300"/>
                </a:tc>
                <a:tc>
                  <a:txBody>
                    <a:bodyPr/>
                    <a:lstStyle/>
                    <a:p>
                      <a:pPr marL="0" marR="0" lvl="0" indent="0" algn="ctr" rtl="0">
                        <a:spcBef>
                          <a:spcPts val="0"/>
                        </a:spcBef>
                        <a:spcAft>
                          <a:spcPts val="0"/>
                        </a:spcAft>
                        <a:buNone/>
                      </a:pPr>
                      <a:r>
                        <a:rPr lang="en-US" sz="900"/>
                        <a:t>Turnaround Plan</a:t>
                      </a:r>
                      <a:endParaRPr/>
                    </a:p>
                  </a:txBody>
                  <a:tcPr marL="68575" marR="68575" marT="34300" marB="34300"/>
                </a:tc>
                <a:tc>
                  <a:txBody>
                    <a:bodyPr/>
                    <a:lstStyle/>
                    <a:p>
                      <a:pPr marL="0" marR="0" lvl="0" indent="0" algn="ctr" rtl="0">
                        <a:spcBef>
                          <a:spcPts val="0"/>
                        </a:spcBef>
                        <a:spcAft>
                          <a:spcPts val="0"/>
                        </a:spcAft>
                        <a:buNone/>
                      </a:pPr>
                      <a:r>
                        <a:rPr lang="en-US" sz="900"/>
                        <a:t>Total</a:t>
                      </a:r>
                      <a:endParaRPr/>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900"/>
                        <a:t>Performance Plan</a:t>
                      </a:r>
                      <a:endParaRPr/>
                    </a:p>
                  </a:txBody>
                  <a:tcPr marL="68575" marR="68575" marT="34300" marB="34300"/>
                </a:tc>
                <a:tc>
                  <a:txBody>
                    <a:bodyPr/>
                    <a:lstStyle/>
                    <a:p>
                      <a:pPr marL="0" marR="0" lvl="0" indent="0" algn="l" rtl="0">
                        <a:spcBef>
                          <a:spcPts val="0"/>
                        </a:spcBef>
                        <a:spcAft>
                          <a:spcPts val="0"/>
                        </a:spcAft>
                        <a:buNone/>
                      </a:pPr>
                      <a:r>
                        <a:rPr lang="en-US" sz="900"/>
                        <a:t>818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9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827</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900"/>
                        <a:t>Improvement Plan</a:t>
                      </a:r>
                      <a:endParaRPr/>
                    </a:p>
                  </a:txBody>
                  <a:tcPr marL="68575" marR="68575" marT="34300" marB="34300"/>
                </a:tc>
                <a:tc>
                  <a:txBody>
                    <a:bodyPr/>
                    <a:lstStyle/>
                    <a:p>
                      <a:pPr marL="0" marR="0" lvl="0" indent="0" algn="l" rtl="0">
                        <a:spcBef>
                          <a:spcPts val="0"/>
                        </a:spcBef>
                        <a:spcAft>
                          <a:spcPts val="0"/>
                        </a:spcAft>
                        <a:buNone/>
                      </a:pPr>
                      <a:r>
                        <a:rPr lang="en-US" sz="900"/>
                        <a:t>4 ⇧</a:t>
                      </a:r>
                      <a:endParaRPr sz="900"/>
                    </a:p>
                  </a:txBody>
                  <a:tcPr marL="68575" marR="68575" marT="34300" marB="34300">
                    <a:solidFill>
                      <a:srgbClr val="E1EFD8"/>
                    </a:solidFill>
                  </a:tcPr>
                </a:tc>
                <a:tc>
                  <a:txBody>
                    <a:bodyPr/>
                    <a:lstStyle/>
                    <a:p>
                      <a:pPr marL="0" marR="0" lvl="0" indent="0" algn="l" rtl="0">
                        <a:spcBef>
                          <a:spcPts val="0"/>
                        </a:spcBef>
                        <a:spcAft>
                          <a:spcPts val="0"/>
                        </a:spcAft>
                        <a:buNone/>
                      </a:pPr>
                      <a:r>
                        <a:rPr lang="en-US" sz="900"/>
                        <a:t>234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5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243</a:t>
                      </a:r>
                      <a:endParaRPr/>
                    </a:p>
                  </a:txBody>
                  <a:tcPr marL="68575" marR="68575" marT="34300" marB="34300"/>
                </a:tc>
                <a:extLst>
                  <a:ext uri="{0D108BD9-81ED-4DB2-BD59-A6C34878D82A}">
                    <a16:rowId xmlns:a16="http://schemas.microsoft.com/office/drawing/2014/main" val="10003"/>
                  </a:ext>
                </a:extLst>
              </a:tr>
              <a:tr h="353050">
                <a:tc>
                  <a:txBody>
                    <a:bodyPr/>
                    <a:lstStyle/>
                    <a:p>
                      <a:pPr marL="0" marR="0" lvl="0" indent="0" algn="l" rtl="0">
                        <a:spcBef>
                          <a:spcPts val="0"/>
                        </a:spcBef>
                        <a:spcAft>
                          <a:spcPts val="0"/>
                        </a:spcAft>
                        <a:buNone/>
                      </a:pPr>
                      <a:r>
                        <a:rPr lang="en-US" sz="900"/>
                        <a:t>Priority Improvement Plan</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10 ⇧</a:t>
                      </a:r>
                      <a:endParaRPr sz="900"/>
                    </a:p>
                  </a:txBody>
                  <a:tcPr marL="68575" marR="68575" marT="34300" marB="34300">
                    <a:solidFill>
                      <a:srgbClr val="E1EFD8"/>
                    </a:solidFill>
                  </a:tcPr>
                </a:tc>
                <a:tc>
                  <a:txBody>
                    <a:bodyPr/>
                    <a:lstStyle/>
                    <a:p>
                      <a:pPr marL="0" marR="0" lvl="0" indent="0" algn="l" rtl="0">
                        <a:spcBef>
                          <a:spcPts val="0"/>
                        </a:spcBef>
                        <a:spcAft>
                          <a:spcPts val="0"/>
                        </a:spcAft>
                        <a:buNone/>
                      </a:pPr>
                      <a:r>
                        <a:rPr lang="en-US" sz="900"/>
                        <a:t>98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6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114</a:t>
                      </a:r>
                      <a:endParaRPr/>
                    </a:p>
                  </a:txBody>
                  <a:tcPr marL="68575" marR="68575"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US" sz="900"/>
                        <a:t>Turnaround Plan</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2 ⇧</a:t>
                      </a:r>
                      <a:endParaRPr sz="900"/>
                    </a:p>
                  </a:txBody>
                  <a:tcPr marL="68575" marR="68575" marT="34300" marB="34300">
                    <a:solidFill>
                      <a:srgbClr val="E1EFD8"/>
                    </a:solidFill>
                  </a:tcPr>
                </a:tc>
                <a:tc>
                  <a:txBody>
                    <a:bodyPr/>
                    <a:lstStyle/>
                    <a:p>
                      <a:pPr marL="0" marR="0" lvl="0" indent="0" algn="l" rtl="0">
                        <a:spcBef>
                          <a:spcPts val="0"/>
                        </a:spcBef>
                        <a:spcAft>
                          <a:spcPts val="0"/>
                        </a:spcAft>
                        <a:buNone/>
                      </a:pPr>
                      <a:r>
                        <a:rPr lang="en-US" sz="900"/>
                        <a:t>28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30</a:t>
                      </a:r>
                      <a:endParaRPr/>
                    </a:p>
                  </a:txBody>
                  <a:tcPr marL="68575" marR="68575"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US" sz="900"/>
                        <a:t>Total</a:t>
                      </a:r>
                      <a:endParaRPr/>
                    </a:p>
                  </a:txBody>
                  <a:tcPr marL="68575" marR="68575" marT="34300" marB="34300"/>
                </a:tc>
                <a:tc>
                  <a:txBody>
                    <a:bodyPr/>
                    <a:lstStyle/>
                    <a:p>
                      <a:pPr marL="0" marR="0" lvl="0" indent="0" algn="l" rtl="0">
                        <a:spcBef>
                          <a:spcPts val="0"/>
                        </a:spcBef>
                        <a:spcAft>
                          <a:spcPts val="0"/>
                        </a:spcAft>
                        <a:buNone/>
                      </a:pPr>
                      <a:r>
                        <a:rPr lang="en-US" sz="900"/>
                        <a:t>822</a:t>
                      </a:r>
                      <a:endParaRPr/>
                    </a:p>
                  </a:txBody>
                  <a:tcPr marL="68575" marR="68575" marT="34300" marB="34300"/>
                </a:tc>
                <a:tc>
                  <a:txBody>
                    <a:bodyPr/>
                    <a:lstStyle/>
                    <a:p>
                      <a:pPr marL="0" marR="0" lvl="0" indent="0" algn="l" rtl="0">
                        <a:spcBef>
                          <a:spcPts val="0"/>
                        </a:spcBef>
                        <a:spcAft>
                          <a:spcPts val="0"/>
                        </a:spcAft>
                        <a:buNone/>
                      </a:pPr>
                      <a:r>
                        <a:rPr lang="en-US" sz="900"/>
                        <a:t>253</a:t>
                      </a:r>
                      <a:endParaRPr/>
                    </a:p>
                  </a:txBody>
                  <a:tcPr marL="68575" marR="68575" marT="34300" marB="34300"/>
                </a:tc>
                <a:tc>
                  <a:txBody>
                    <a:bodyPr/>
                    <a:lstStyle/>
                    <a:p>
                      <a:pPr marL="0" marR="0" lvl="0" indent="0" algn="l" rtl="0">
                        <a:spcBef>
                          <a:spcPts val="0"/>
                        </a:spcBef>
                        <a:spcAft>
                          <a:spcPts val="0"/>
                        </a:spcAft>
                        <a:buNone/>
                      </a:pPr>
                      <a:r>
                        <a:rPr lang="en-US" sz="900"/>
                        <a:t>105</a:t>
                      </a:r>
                      <a:endParaRPr/>
                    </a:p>
                  </a:txBody>
                  <a:tcPr marL="68575" marR="68575" marT="34300" marB="34300"/>
                </a:tc>
                <a:tc>
                  <a:txBody>
                    <a:bodyPr/>
                    <a:lstStyle/>
                    <a:p>
                      <a:pPr marL="0" marR="0" lvl="0" indent="0" algn="l" rtl="0">
                        <a:spcBef>
                          <a:spcPts val="0"/>
                        </a:spcBef>
                        <a:spcAft>
                          <a:spcPts val="0"/>
                        </a:spcAft>
                        <a:buNone/>
                      </a:pPr>
                      <a:r>
                        <a:rPr lang="en-US" sz="900"/>
                        <a:t>34</a:t>
                      </a:r>
                      <a:endParaRPr/>
                    </a:p>
                  </a:txBody>
                  <a:tcPr marL="68575" marR="68575" marT="34300" marB="34300"/>
                </a:tc>
                <a:tc>
                  <a:txBody>
                    <a:bodyPr/>
                    <a:lstStyle/>
                    <a:p>
                      <a:pPr marL="0" marR="0" lvl="0" indent="0" algn="l" rtl="0">
                        <a:spcBef>
                          <a:spcPts val="0"/>
                        </a:spcBef>
                        <a:spcAft>
                          <a:spcPts val="0"/>
                        </a:spcAft>
                        <a:buNone/>
                      </a:pPr>
                      <a:r>
                        <a:rPr lang="en-US" sz="900"/>
                        <a:t>1214</a:t>
                      </a:r>
                      <a:endParaRPr/>
                    </a:p>
                  </a:txBody>
                  <a:tcPr marL="68575" marR="68575" marT="34300" marB="34300"/>
                </a:tc>
                <a:extLst>
                  <a:ext uri="{0D108BD9-81ED-4DB2-BD59-A6C34878D82A}">
                    <a16:rowId xmlns:a16="http://schemas.microsoft.com/office/drawing/2014/main" val="10006"/>
                  </a:ext>
                </a:extLst>
              </a:tr>
            </a:tbl>
          </a:graphicData>
        </a:graphic>
      </p:graphicFrame>
      <p:sp>
        <p:nvSpPr>
          <p:cNvPr id="665" name="Google Shape;665;p5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48</a:t>
            </a:fld>
            <a:endParaRPr/>
          </a:p>
        </p:txBody>
      </p:sp>
      <p:graphicFrame>
        <p:nvGraphicFramePr>
          <p:cNvPr id="666" name="Google Shape;666;p52"/>
          <p:cNvGraphicFramePr/>
          <p:nvPr/>
        </p:nvGraphicFramePr>
        <p:xfrm>
          <a:off x="4874559" y="3182229"/>
          <a:ext cx="3000000" cy="3000000"/>
        </p:xfrm>
        <a:graphic>
          <a:graphicData uri="http://schemas.openxmlformats.org/drawingml/2006/table">
            <a:tbl>
              <a:tblPr firstRow="1" bandRow="1">
                <a:noFill/>
                <a:tableStyleId>{393B36F8-F53F-4929-844C-A34503CAC238}</a:tableStyleId>
              </a:tblPr>
              <a:tblGrid>
                <a:gridCol w="1680875">
                  <a:extLst>
                    <a:ext uri="{9D8B030D-6E8A-4147-A177-3AD203B41FA5}">
                      <a16:colId xmlns:a16="http://schemas.microsoft.com/office/drawing/2014/main" val="20000"/>
                    </a:ext>
                  </a:extLst>
                </a:gridCol>
                <a:gridCol w="974075">
                  <a:extLst>
                    <a:ext uri="{9D8B030D-6E8A-4147-A177-3AD203B41FA5}">
                      <a16:colId xmlns:a16="http://schemas.microsoft.com/office/drawing/2014/main" val="20001"/>
                    </a:ext>
                  </a:extLst>
                </a:gridCol>
              </a:tblGrid>
              <a:tr h="403850">
                <a:tc>
                  <a:txBody>
                    <a:bodyPr/>
                    <a:lstStyle/>
                    <a:p>
                      <a:pPr marL="0" marR="0" lvl="0" indent="0" algn="ctr" rtl="0">
                        <a:spcBef>
                          <a:spcPts val="0"/>
                        </a:spcBef>
                        <a:spcAft>
                          <a:spcPts val="0"/>
                        </a:spcAft>
                        <a:buNone/>
                      </a:pPr>
                      <a:r>
                        <a:rPr lang="en-US" sz="1100"/>
                        <a:t>Changes in Plan Type Assignment</a:t>
                      </a:r>
                      <a:endParaRPr/>
                    </a:p>
                  </a:txBody>
                  <a:tcPr marL="68575" marR="68575" marT="34300" marB="34300"/>
                </a:tc>
                <a:tc>
                  <a:txBody>
                    <a:bodyPr/>
                    <a:lstStyle/>
                    <a:p>
                      <a:pPr marL="0" marR="0" lvl="0" indent="0" algn="ctr" rtl="0">
                        <a:spcBef>
                          <a:spcPts val="0"/>
                        </a:spcBef>
                        <a:spcAft>
                          <a:spcPts val="0"/>
                        </a:spcAft>
                        <a:buNone/>
                      </a:pPr>
                      <a:r>
                        <a:rPr lang="en-US" sz="1100"/>
                        <a:t>Total</a:t>
                      </a:r>
                      <a:endParaRPr/>
                    </a:p>
                  </a:txBody>
                  <a:tcPr marL="68575" marR="68575"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US" sz="900"/>
                        <a:t>Same Assignment </a:t>
                      </a:r>
                      <a:r>
                        <a:rPr lang="en-US" sz="1100"/>
                        <a:t>⬄</a:t>
                      </a:r>
                      <a:endParaRPr sz="1100"/>
                    </a:p>
                  </a:txBody>
                  <a:tcPr marL="68575" marR="68575" marT="34300" marB="34300"/>
                </a:tc>
                <a:tc>
                  <a:txBody>
                    <a:bodyPr/>
                    <a:lstStyle/>
                    <a:p>
                      <a:pPr marL="0" marR="0" lvl="0" indent="0" algn="l" rtl="0">
                        <a:spcBef>
                          <a:spcPts val="0"/>
                        </a:spcBef>
                        <a:spcAft>
                          <a:spcPts val="0"/>
                        </a:spcAft>
                        <a:buNone/>
                      </a:pPr>
                      <a:r>
                        <a:rPr lang="en-US" sz="900"/>
                        <a:t>1178 (97.0%)</a:t>
                      </a:r>
                      <a:endParaRPr/>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900"/>
                        <a:t>Up 1 Level ⇧</a:t>
                      </a:r>
                      <a:endParaRPr sz="900"/>
                    </a:p>
                  </a:txBody>
                  <a:tcPr marL="68575" marR="68575" marT="34300" marB="34300"/>
                </a:tc>
                <a:tc>
                  <a:txBody>
                    <a:bodyPr/>
                    <a:lstStyle/>
                    <a:p>
                      <a:pPr marL="0" marR="0" lvl="0" indent="0" algn="l" rtl="0">
                        <a:spcBef>
                          <a:spcPts val="0"/>
                        </a:spcBef>
                        <a:spcAft>
                          <a:spcPts val="0"/>
                        </a:spcAft>
                        <a:buNone/>
                      </a:pPr>
                      <a:r>
                        <a:rPr lang="en-US" sz="900"/>
                        <a:t>16 (1.3%)</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900"/>
                        <a:t>Down 1 Level ⇩</a:t>
                      </a:r>
                      <a:endParaRPr sz="900"/>
                    </a:p>
                  </a:txBody>
                  <a:tcPr marL="68575" marR="68575" marT="34300" marB="34300"/>
                </a:tc>
                <a:tc>
                  <a:txBody>
                    <a:bodyPr/>
                    <a:lstStyle/>
                    <a:p>
                      <a:pPr marL="0" marR="0" lvl="0" indent="0" algn="l" rtl="0">
                        <a:spcBef>
                          <a:spcPts val="0"/>
                        </a:spcBef>
                        <a:spcAft>
                          <a:spcPts val="0"/>
                        </a:spcAft>
                        <a:buNone/>
                      </a:pPr>
                      <a:r>
                        <a:rPr lang="en-US" sz="900"/>
                        <a:t>20 (1.6%)</a:t>
                      </a:r>
                      <a:endParaRPr/>
                    </a:p>
                  </a:txBody>
                  <a:tcPr marL="68575" marR="68575" marT="34300" marB="34300"/>
                </a:tc>
                <a:extLst>
                  <a:ext uri="{0D108BD9-81ED-4DB2-BD59-A6C34878D82A}">
                    <a16:rowId xmlns:a16="http://schemas.microsoft.com/office/drawing/2014/main" val="10003"/>
                  </a:ext>
                </a:extLst>
              </a:tr>
            </a:tbl>
          </a:graphicData>
        </a:graphic>
      </p:graphicFrame>
      <p:sp>
        <p:nvSpPr>
          <p:cNvPr id="667" name="Google Shape;667;p52"/>
          <p:cNvSpPr txBox="1"/>
          <p:nvPr/>
        </p:nvSpPr>
        <p:spPr>
          <a:xfrm>
            <a:off x="1768291" y="3274363"/>
            <a:ext cx="2702859" cy="1200329"/>
          </a:xfrm>
          <a:prstGeom prst="rect">
            <a:avLst/>
          </a:prstGeom>
          <a:noFill/>
          <a:ln>
            <a:noFill/>
          </a:ln>
        </p:spPr>
        <p:txBody>
          <a:bodyPr spcFirstLastPara="1" wrap="square" lIns="91425" tIns="45700" rIns="91425" bIns="45700" anchor="t" anchorCtr="0">
            <a:spAutoFit/>
          </a:bodyPr>
          <a:lstStyle/>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Takeaway:  Minimal changes to school-level framework plan type assignments.</a:t>
            </a:r>
            <a:endParaRPr/>
          </a:p>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Note that counts include elementary, middle and EM schools (excludes schools serving high school grades).</a:t>
            </a:r>
            <a:endParaRPr/>
          </a:p>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English Language Proficiency On Track Growth remained in the Growth Performance Indicator.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3"/>
          <p:cNvSpPr txBox="1">
            <a:spLocks noGrp="1"/>
          </p:cNvSpPr>
          <p:nvPr>
            <p:ph type="body" idx="1"/>
          </p:nvPr>
        </p:nvSpPr>
        <p:spPr>
          <a:xfrm>
            <a:off x="735325" y="1035700"/>
            <a:ext cx="7255500" cy="3923400"/>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Differences in proficiency expectations and number of levels for CMAS v. PSAT</a:t>
            </a:r>
            <a:endParaRPr/>
          </a:p>
          <a:p>
            <a:pPr marL="228594" lvl="0" indent="-228594" algn="l" rtl="0">
              <a:lnSpc>
                <a:spcPct val="90000"/>
              </a:lnSpc>
              <a:spcBef>
                <a:spcPts val="1000"/>
              </a:spcBef>
              <a:spcAft>
                <a:spcPts val="0"/>
              </a:spcAft>
              <a:buClr>
                <a:schemeClr val="dk1"/>
              </a:buClr>
              <a:buSzPts val="1800"/>
              <a:buChar char="•"/>
            </a:pPr>
            <a:r>
              <a:rPr lang="en-US"/>
              <a:t>PSAT/SAT will be transitioning to a Computer Adaptive format in spring 2024</a:t>
            </a:r>
            <a:endParaRPr/>
          </a:p>
          <a:p>
            <a:pPr marL="685783" lvl="1" indent="-228594" algn="l" rtl="0">
              <a:lnSpc>
                <a:spcPct val="90000"/>
              </a:lnSpc>
              <a:spcBef>
                <a:spcPts val="500"/>
              </a:spcBef>
              <a:spcAft>
                <a:spcPts val="0"/>
              </a:spcAft>
              <a:buClr>
                <a:schemeClr val="dk1"/>
              </a:buClr>
              <a:buSzPts val="1600"/>
              <a:buChar char="•"/>
            </a:pPr>
            <a:r>
              <a:rPr lang="en-US"/>
              <a:t>According to College Board, scores on the digital PSAT/SAT will mean the same thing as the paper and pencil assessments</a:t>
            </a:r>
            <a:endParaRPr/>
          </a:p>
          <a:p>
            <a:pPr marL="685783" lvl="1" indent="-228594" algn="l" rtl="0">
              <a:lnSpc>
                <a:spcPct val="90000"/>
              </a:lnSpc>
              <a:spcBef>
                <a:spcPts val="500"/>
              </a:spcBef>
              <a:spcAft>
                <a:spcPts val="0"/>
              </a:spcAft>
              <a:buClr>
                <a:schemeClr val="dk1"/>
              </a:buClr>
              <a:buSzPts val="1600"/>
              <a:buChar char="•"/>
            </a:pPr>
            <a:r>
              <a:rPr lang="en-US"/>
              <a:t>On Track Growth uses score progressions across prior years to estimate how much growth a student would need to make in future years to reach a target level of proficiency</a:t>
            </a:r>
            <a:endParaRPr/>
          </a:p>
          <a:p>
            <a:pPr marL="685783" lvl="1" indent="-228594" algn="l" rtl="0">
              <a:lnSpc>
                <a:spcPct val="90000"/>
              </a:lnSpc>
              <a:spcBef>
                <a:spcPts val="500"/>
              </a:spcBef>
              <a:spcAft>
                <a:spcPts val="0"/>
              </a:spcAft>
              <a:buClr>
                <a:schemeClr val="dk1"/>
              </a:buClr>
              <a:buSzPts val="1600"/>
              <a:buChar char="•"/>
            </a:pPr>
            <a:r>
              <a:rPr lang="en-US"/>
              <a:t>Current high school On Track Growth estimates are based on paper and pencil score progressions and may not align with upcoming progression from paper to digital or future digital to digital progressions</a:t>
            </a:r>
            <a:endParaRPr/>
          </a:p>
          <a:p>
            <a:pPr marL="685783" lvl="1" indent="-228594" algn="l" rtl="0">
              <a:lnSpc>
                <a:spcPct val="90000"/>
              </a:lnSpc>
              <a:spcBef>
                <a:spcPts val="500"/>
              </a:spcBef>
              <a:spcAft>
                <a:spcPts val="0"/>
              </a:spcAft>
              <a:buClr>
                <a:schemeClr val="dk1"/>
              </a:buClr>
              <a:buSzPts val="1600"/>
              <a:buChar char="•"/>
            </a:pPr>
            <a:r>
              <a:rPr lang="en-US"/>
              <a:t>Would need two consecutive years of digital PSAT/SAT scores to ensure accuracy of progressions and On Track Growth calculations</a:t>
            </a:r>
            <a:endParaRPr/>
          </a:p>
        </p:txBody>
      </p:sp>
      <p:sp>
        <p:nvSpPr>
          <p:cNvPr id="674" name="Google Shape;674;p5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49</a:t>
            </a:fld>
            <a:endParaRPr/>
          </a:p>
        </p:txBody>
      </p:sp>
      <p:sp>
        <p:nvSpPr>
          <p:cNvPr id="675" name="Google Shape;675;p53"/>
          <p:cNvSpPr txBox="1">
            <a:spLocks noGrp="1"/>
          </p:cNvSpPr>
          <p:nvPr>
            <p:ph type="title"/>
          </p:nvPr>
        </p:nvSpPr>
        <p:spPr>
          <a:xfrm>
            <a:off x="296446" y="209750"/>
            <a:ext cx="6501000" cy="567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US" sz="2800" b="1" i="0" u="none" strike="noStrike" cap="none">
                <a:solidFill>
                  <a:schemeClr val="lt1"/>
                </a:solidFill>
                <a:latin typeface="Rockwell"/>
                <a:ea typeface="Rockwell"/>
                <a:cs typeface="Rockwell"/>
                <a:sym typeface="Rockwell"/>
              </a:rPr>
              <a:t>On Track Growth</a:t>
            </a:r>
            <a:r>
              <a:rPr lang="en-US" sz="2800" b="0" i="0" u="none" strike="noStrike" cap="none">
                <a:solidFill>
                  <a:schemeClr val="lt1"/>
                </a:solidFill>
                <a:latin typeface="Arial"/>
                <a:ea typeface="Arial"/>
                <a:cs typeface="Arial"/>
                <a:sym typeface="Arial"/>
              </a:rPr>
              <a:t>| </a:t>
            </a:r>
            <a:r>
              <a:rPr lang="en-US" sz="2400" b="0" i="0" u="none" strike="noStrike" cap="none">
                <a:solidFill>
                  <a:schemeClr val="lt1"/>
                </a:solidFill>
                <a:latin typeface="Arial"/>
                <a:ea typeface="Arial"/>
                <a:cs typeface="Arial"/>
                <a:sym typeface="Arial"/>
              </a:rPr>
              <a:t>Outstanding Issues for High School</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255" name="Google Shape;255;p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graphicFrame>
        <p:nvGraphicFramePr>
          <p:cNvPr id="256" name="Google Shape;256;p5"/>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10:00 - 10:30 am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u="none" strike="noStrike" cap="none">
                          <a:solidFill>
                            <a:schemeClr val="dk1"/>
                          </a:solidFill>
                          <a:latin typeface="Calibri"/>
                          <a:ea typeface="Calibri"/>
                          <a:cs typeface="Calibri"/>
                          <a:sym typeface="Calibri"/>
                        </a:rPr>
                        <a:t>   Welcome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10:30 - 10:45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Norms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10:45 - 12:00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Discussion &amp;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12:00 - 1:00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Lunch &amp; Small Group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1:00 - 1:30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a:t>
                      </a:r>
                      <a:r>
                        <a:rPr lang="en-US" sz="1100"/>
                        <a:t>Align with our</a:t>
                      </a:r>
                      <a:r>
                        <a:rPr lang="en-US" sz="1100" u="none" strike="noStrike" cap="none"/>
                        <a:t> Legislative Charge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1:30 - 2:00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Roadmap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2:00 - 2:15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Break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2:15 - 3:45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CDE Accountability Follow-Up Presentation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3:45 - 4:00 pm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Wrap Up &amp; Next Steps</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57" name="Google Shape;257;p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58" name="Google Shape;258;p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6"/>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50</a:t>
            </a:fld>
            <a:endParaRPr/>
          </a:p>
        </p:txBody>
      </p:sp>
      <p:pic>
        <p:nvPicPr>
          <p:cNvPr id="681" name="Google Shape;681;p56"/>
          <p:cNvPicPr preferRelativeResize="0"/>
          <p:nvPr/>
        </p:nvPicPr>
        <p:blipFill rotWithShape="1">
          <a:blip r:embed="rId3">
            <a:alphaModFix/>
          </a:blip>
          <a:srcRect/>
          <a:stretch/>
        </p:blipFill>
        <p:spPr>
          <a:xfrm>
            <a:off x="1853471" y="2495555"/>
            <a:ext cx="2849772" cy="1994840"/>
          </a:xfrm>
          <a:prstGeom prst="rect">
            <a:avLst/>
          </a:prstGeom>
          <a:noFill/>
          <a:ln>
            <a:noFill/>
          </a:ln>
        </p:spPr>
      </p:pic>
      <p:pic>
        <p:nvPicPr>
          <p:cNvPr id="682" name="Google Shape;682;p56"/>
          <p:cNvPicPr preferRelativeResize="0"/>
          <p:nvPr/>
        </p:nvPicPr>
        <p:blipFill rotWithShape="1">
          <a:blip r:embed="rId4">
            <a:alphaModFix/>
          </a:blip>
          <a:srcRect r="4598"/>
          <a:stretch/>
        </p:blipFill>
        <p:spPr>
          <a:xfrm>
            <a:off x="4756249" y="1279314"/>
            <a:ext cx="3244755" cy="3178727"/>
          </a:xfrm>
          <a:prstGeom prst="rect">
            <a:avLst/>
          </a:prstGeom>
          <a:noFill/>
          <a:ln>
            <a:noFill/>
          </a:ln>
        </p:spPr>
      </p:pic>
      <p:sp>
        <p:nvSpPr>
          <p:cNvPr id="683" name="Google Shape;683;p56"/>
          <p:cNvSpPr txBox="1"/>
          <p:nvPr/>
        </p:nvSpPr>
        <p:spPr>
          <a:xfrm>
            <a:off x="1233473" y="2477874"/>
            <a:ext cx="739200" cy="3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51" b="0" i="0" u="none" strike="noStrike" cap="none">
                <a:solidFill>
                  <a:srgbClr val="7F7F7F"/>
                </a:solidFill>
                <a:latin typeface="Calibri"/>
                <a:ea typeface="Calibri"/>
                <a:cs typeface="Calibri"/>
                <a:sym typeface="Calibri"/>
              </a:rPr>
              <a:t>Current</a:t>
            </a:r>
            <a:r>
              <a:rPr lang="en-US" sz="1351" b="0" i="0" u="none" strike="noStrike" cap="none">
                <a:solidFill>
                  <a:srgbClr val="000000"/>
                </a:solidFill>
                <a:latin typeface="Calibri"/>
                <a:ea typeface="Calibri"/>
                <a:cs typeface="Calibri"/>
                <a:sym typeface="Calibri"/>
              </a:rPr>
              <a:t> </a:t>
            </a:r>
            <a:endParaRPr/>
          </a:p>
        </p:txBody>
      </p:sp>
      <p:sp>
        <p:nvSpPr>
          <p:cNvPr id="684" name="Google Shape;684;p56"/>
          <p:cNvSpPr txBox="1"/>
          <p:nvPr/>
        </p:nvSpPr>
        <p:spPr>
          <a:xfrm>
            <a:off x="525100" y="1110326"/>
            <a:ext cx="3959400" cy="1169700"/>
          </a:xfrm>
          <a:prstGeom prst="rect">
            <a:avLst/>
          </a:prstGeom>
          <a:noFill/>
          <a:ln>
            <a:noFill/>
          </a:ln>
        </p:spPr>
        <p:txBody>
          <a:bodyPr spcFirstLastPara="1" wrap="square" lIns="91425" tIns="45700" rIns="91425" bIns="45700" anchor="t" anchorCtr="0">
            <a:spAutoFit/>
          </a:bodyPr>
          <a:lstStyle/>
          <a:p>
            <a:pPr marL="214308" marR="0" lvl="0" indent="-227008" algn="l" rtl="0">
              <a:lnSpc>
                <a:spcPct val="100000"/>
              </a:lnSpc>
              <a:spcBef>
                <a:spcPts val="0"/>
              </a:spcBef>
              <a:spcAft>
                <a:spcPts val="0"/>
              </a:spcAft>
              <a:buClr>
                <a:srgbClr val="000000"/>
              </a:buClr>
              <a:buSzPts val="1400"/>
              <a:buFont typeface="Arial"/>
              <a:buChar char="•"/>
            </a:pPr>
            <a:r>
              <a:rPr lang="en-US" b="0" i="0" u="none" strike="noStrike" cap="none">
                <a:solidFill>
                  <a:srgbClr val="000000"/>
                </a:solidFill>
                <a:latin typeface="Calibri"/>
                <a:ea typeface="Calibri"/>
                <a:cs typeface="Calibri"/>
                <a:sym typeface="Calibri"/>
              </a:rPr>
              <a:t>Follow weighting approach for elementary and middle school (i.e., 10% for OTG; 5% from achievement and 5% from growth).</a:t>
            </a:r>
            <a:endParaRPr sz="1600"/>
          </a:p>
          <a:p>
            <a:pPr marL="214308" marR="0" lvl="0" indent="-227008" algn="l" rtl="0">
              <a:lnSpc>
                <a:spcPct val="100000"/>
              </a:lnSpc>
              <a:spcBef>
                <a:spcPts val="0"/>
              </a:spcBef>
              <a:spcAft>
                <a:spcPts val="0"/>
              </a:spcAft>
              <a:buClr>
                <a:srgbClr val="000000"/>
              </a:buClr>
              <a:buSzPts val="1400"/>
              <a:buFont typeface="Arial"/>
              <a:buChar char="•"/>
            </a:pPr>
            <a:r>
              <a:rPr lang="en-US" b="0" i="0" u="none" strike="noStrike" cap="none">
                <a:solidFill>
                  <a:srgbClr val="000000"/>
                </a:solidFill>
                <a:latin typeface="Calibri"/>
                <a:ea typeface="Calibri"/>
                <a:cs typeface="Calibri"/>
                <a:sym typeface="Calibri"/>
              </a:rPr>
              <a:t>English Language Proficiency On Track Growth would move into this new performance indicator.</a:t>
            </a:r>
            <a:endParaRPr sz="1600"/>
          </a:p>
        </p:txBody>
      </p:sp>
      <p:sp>
        <p:nvSpPr>
          <p:cNvPr id="685" name="Google Shape;685;p56"/>
          <p:cNvSpPr txBox="1">
            <a:spLocks noGrp="1"/>
          </p:cNvSpPr>
          <p:nvPr>
            <p:ph type="title"/>
          </p:nvPr>
        </p:nvSpPr>
        <p:spPr>
          <a:xfrm>
            <a:off x="344573" y="172975"/>
            <a:ext cx="5769300" cy="567900"/>
          </a:xfrm>
          <a:prstGeom prst="rect">
            <a:avLst/>
          </a:prstGeom>
          <a:noFill/>
          <a:ln>
            <a:noFill/>
          </a:ln>
        </p:spPr>
        <p:txBody>
          <a:bodyPr spcFirstLastPara="1" wrap="square" lIns="0" tIns="0" rIns="0" bIns="0" anchor="ctr" anchorCtr="0">
            <a:normAutofit fontScale="90000"/>
          </a:bodyPr>
          <a:lstStyle/>
          <a:p>
            <a:pPr marL="0" marR="0" lvl="0" indent="0" algn="l" rtl="0">
              <a:lnSpc>
                <a:spcPct val="90000"/>
              </a:lnSpc>
              <a:spcBef>
                <a:spcPts val="0"/>
              </a:spcBef>
              <a:spcAft>
                <a:spcPts val="0"/>
              </a:spcAft>
              <a:buClr>
                <a:srgbClr val="2F5496"/>
              </a:buClr>
              <a:buSzPct val="95238"/>
              <a:buFont typeface="Arial"/>
              <a:buNone/>
            </a:pPr>
            <a:r>
              <a:rPr lang="en-US" sz="2800" b="1" i="0" u="none" strike="noStrike" cap="none">
                <a:solidFill>
                  <a:schemeClr val="lt1"/>
                </a:solidFill>
                <a:latin typeface="Rockwell"/>
                <a:ea typeface="Rockwell"/>
                <a:cs typeface="Rockwell"/>
                <a:sym typeface="Rockwell"/>
              </a:rPr>
              <a:t>On Track Growth</a:t>
            </a:r>
            <a:r>
              <a:rPr lang="en-US" sz="2800" b="0" i="0" u="none" strike="noStrike" cap="none">
                <a:solidFill>
                  <a:schemeClr val="lt1"/>
                </a:solidFill>
                <a:latin typeface="Arial"/>
                <a:ea typeface="Arial"/>
                <a:cs typeface="Arial"/>
                <a:sym typeface="Arial"/>
              </a:rPr>
              <a:t>| Proposal for District Weighting</a:t>
            </a:r>
            <a:endParaRPr sz="2800" b="1" i="0" u="none" strike="noStrike" cap="none">
              <a:solidFill>
                <a:schemeClr val="lt1"/>
              </a:solidFill>
              <a:latin typeface="Rockwell"/>
              <a:ea typeface="Rockwell"/>
              <a:cs typeface="Rockwell"/>
              <a:sym typeface="Rockwell"/>
            </a:endParaRPr>
          </a:p>
        </p:txBody>
      </p:sp>
      <p:sp>
        <p:nvSpPr>
          <p:cNvPr id="686" name="Google Shape;686;p56"/>
          <p:cNvSpPr/>
          <p:nvPr/>
        </p:nvSpPr>
        <p:spPr>
          <a:xfrm>
            <a:off x="4367287" y="3462873"/>
            <a:ext cx="716507" cy="261180"/>
          </a:xfrm>
          <a:prstGeom prst="rightArrow">
            <a:avLst>
              <a:gd name="adj1" fmla="val 50000"/>
              <a:gd name="adj2" fmla="val 50000"/>
            </a:avLst>
          </a:prstGeom>
          <a:solidFill>
            <a:srgbClr val="7F7F7F"/>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7"/>
          <p:cNvSpPr txBox="1">
            <a:spLocks noGrp="1"/>
          </p:cNvSpPr>
          <p:nvPr>
            <p:ph type="title"/>
          </p:nvPr>
        </p:nvSpPr>
        <p:spPr>
          <a:xfrm>
            <a:off x="1326895" y="190887"/>
            <a:ext cx="5468044" cy="567315"/>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Rockwell"/>
              <a:buNone/>
            </a:pPr>
            <a:r>
              <a:rPr lang="en-US" b="1">
                <a:latin typeface="Rockwell"/>
                <a:ea typeface="Rockwell"/>
                <a:cs typeface="Rockwell"/>
                <a:sym typeface="Rockwell"/>
              </a:rPr>
              <a:t>On Track Growth</a:t>
            </a:r>
            <a:r>
              <a:rPr lang="en-US">
                <a:latin typeface="Rockwell"/>
                <a:ea typeface="Rockwell"/>
                <a:cs typeface="Rockwell"/>
                <a:sym typeface="Rockwell"/>
              </a:rPr>
              <a:t>| </a:t>
            </a:r>
            <a:r>
              <a:rPr lang="en-US">
                <a:latin typeface="Arial"/>
                <a:ea typeface="Arial"/>
                <a:cs typeface="Arial"/>
                <a:sym typeface="Arial"/>
              </a:rPr>
              <a:t>Impact Data on Plan Assignments for Middle/High and Elementary/Middle/High Schools</a:t>
            </a:r>
            <a:endParaRPr/>
          </a:p>
        </p:txBody>
      </p:sp>
      <p:graphicFrame>
        <p:nvGraphicFramePr>
          <p:cNvPr id="692" name="Google Shape;692;p57"/>
          <p:cNvGraphicFramePr/>
          <p:nvPr/>
        </p:nvGraphicFramePr>
        <p:xfrm>
          <a:off x="1614491" y="1097757"/>
          <a:ext cx="3000000" cy="3000000"/>
        </p:xfrm>
        <a:graphic>
          <a:graphicData uri="http://schemas.openxmlformats.org/drawingml/2006/table">
            <a:tbl>
              <a:tblPr firstRow="1" bandRow="1">
                <a:noFill/>
                <a:tableStyleId>{393B36F8-F53F-4929-844C-A34503CAC238}</a:tableStyleId>
              </a:tblPr>
              <a:tblGrid>
                <a:gridCol w="1397650">
                  <a:extLst>
                    <a:ext uri="{9D8B030D-6E8A-4147-A177-3AD203B41FA5}">
                      <a16:colId xmlns:a16="http://schemas.microsoft.com/office/drawing/2014/main" val="20000"/>
                    </a:ext>
                  </a:extLst>
                </a:gridCol>
                <a:gridCol w="988350">
                  <a:extLst>
                    <a:ext uri="{9D8B030D-6E8A-4147-A177-3AD203B41FA5}">
                      <a16:colId xmlns:a16="http://schemas.microsoft.com/office/drawing/2014/main" val="20001"/>
                    </a:ext>
                  </a:extLst>
                </a:gridCol>
                <a:gridCol w="874050">
                  <a:extLst>
                    <a:ext uri="{9D8B030D-6E8A-4147-A177-3AD203B41FA5}">
                      <a16:colId xmlns:a16="http://schemas.microsoft.com/office/drawing/2014/main" val="20002"/>
                    </a:ext>
                  </a:extLst>
                </a:gridCol>
                <a:gridCol w="813550">
                  <a:extLst>
                    <a:ext uri="{9D8B030D-6E8A-4147-A177-3AD203B41FA5}">
                      <a16:colId xmlns:a16="http://schemas.microsoft.com/office/drawing/2014/main" val="20003"/>
                    </a:ext>
                  </a:extLst>
                </a:gridCol>
                <a:gridCol w="855575">
                  <a:extLst>
                    <a:ext uri="{9D8B030D-6E8A-4147-A177-3AD203B41FA5}">
                      <a16:colId xmlns:a16="http://schemas.microsoft.com/office/drawing/2014/main" val="20004"/>
                    </a:ext>
                  </a:extLst>
                </a:gridCol>
                <a:gridCol w="985850">
                  <a:extLst>
                    <a:ext uri="{9D8B030D-6E8A-4147-A177-3AD203B41FA5}">
                      <a16:colId xmlns:a16="http://schemas.microsoft.com/office/drawing/2014/main" val="20005"/>
                    </a:ext>
                  </a:extLst>
                </a:gridCol>
              </a:tblGrid>
              <a:tr h="278125">
                <a:tc rowSpan="2">
                  <a:txBody>
                    <a:bodyPr/>
                    <a:lstStyle/>
                    <a:p>
                      <a:pPr marL="0" marR="0" lvl="0" indent="0" algn="ctr" rtl="0">
                        <a:spcBef>
                          <a:spcPts val="0"/>
                        </a:spcBef>
                        <a:spcAft>
                          <a:spcPts val="0"/>
                        </a:spcAft>
                        <a:buNone/>
                      </a:pPr>
                      <a:r>
                        <a:rPr lang="en-US" sz="1200"/>
                        <a:t>Current 2023 Prelim Rating</a:t>
                      </a:r>
                      <a:endParaRPr/>
                    </a:p>
                  </a:txBody>
                  <a:tcPr marL="68575" marR="68575" marT="34300" marB="34300"/>
                </a:tc>
                <a:tc gridSpan="5">
                  <a:txBody>
                    <a:bodyPr/>
                    <a:lstStyle/>
                    <a:p>
                      <a:pPr marL="0" marR="0" lvl="0" indent="0" algn="ctr" rtl="0">
                        <a:spcBef>
                          <a:spcPts val="0"/>
                        </a:spcBef>
                        <a:spcAft>
                          <a:spcPts val="0"/>
                        </a:spcAft>
                        <a:buNone/>
                      </a:pPr>
                      <a:r>
                        <a:rPr lang="en-US" sz="1200"/>
                        <a:t>Rating with On Track Growth</a:t>
                      </a:r>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050">
                <a:tc vMerge="1">
                  <a:txBody>
                    <a:bodyPr/>
                    <a:lstStyle/>
                    <a:p>
                      <a:endParaRPr lang="en-US"/>
                    </a:p>
                  </a:txBody>
                  <a:tcPr/>
                </a:tc>
                <a:tc>
                  <a:txBody>
                    <a:bodyPr/>
                    <a:lstStyle/>
                    <a:p>
                      <a:pPr marL="0" marR="0" lvl="0" indent="0" algn="ctr" rtl="0">
                        <a:spcBef>
                          <a:spcPts val="0"/>
                        </a:spcBef>
                        <a:spcAft>
                          <a:spcPts val="0"/>
                        </a:spcAft>
                        <a:buNone/>
                      </a:pPr>
                      <a:r>
                        <a:rPr lang="en-US" sz="900"/>
                        <a:t>Performance Plan</a:t>
                      </a:r>
                      <a:endParaRPr/>
                    </a:p>
                  </a:txBody>
                  <a:tcPr marL="68575" marR="68575" marT="34300" marB="34300"/>
                </a:tc>
                <a:tc>
                  <a:txBody>
                    <a:bodyPr/>
                    <a:lstStyle/>
                    <a:p>
                      <a:pPr marL="0" marR="0" lvl="0" indent="0" algn="ctr" rtl="0">
                        <a:spcBef>
                          <a:spcPts val="0"/>
                        </a:spcBef>
                        <a:spcAft>
                          <a:spcPts val="0"/>
                        </a:spcAft>
                        <a:buNone/>
                      </a:pPr>
                      <a:r>
                        <a:rPr lang="en-US" sz="900"/>
                        <a:t>Improvement Plan</a:t>
                      </a:r>
                      <a:endParaRPr/>
                    </a:p>
                  </a:txBody>
                  <a:tcPr marL="68575" marR="68575" marT="34300" marB="34300"/>
                </a:tc>
                <a:tc>
                  <a:txBody>
                    <a:bodyPr/>
                    <a:lstStyle/>
                    <a:p>
                      <a:pPr marL="0" marR="0" lvl="0" indent="0" algn="ctr" rtl="0">
                        <a:spcBef>
                          <a:spcPts val="0"/>
                        </a:spcBef>
                        <a:spcAft>
                          <a:spcPts val="0"/>
                        </a:spcAft>
                        <a:buNone/>
                      </a:pPr>
                      <a:r>
                        <a:rPr lang="en-US" sz="900"/>
                        <a:t>Priority Improvement</a:t>
                      </a:r>
                      <a:endParaRPr/>
                    </a:p>
                  </a:txBody>
                  <a:tcPr marL="68575" marR="68575" marT="34300" marB="34300"/>
                </a:tc>
                <a:tc>
                  <a:txBody>
                    <a:bodyPr/>
                    <a:lstStyle/>
                    <a:p>
                      <a:pPr marL="0" marR="0" lvl="0" indent="0" algn="ctr" rtl="0">
                        <a:spcBef>
                          <a:spcPts val="0"/>
                        </a:spcBef>
                        <a:spcAft>
                          <a:spcPts val="0"/>
                        </a:spcAft>
                        <a:buNone/>
                      </a:pPr>
                      <a:r>
                        <a:rPr lang="en-US" sz="900"/>
                        <a:t>Turnaround Plan</a:t>
                      </a:r>
                      <a:endParaRPr/>
                    </a:p>
                  </a:txBody>
                  <a:tcPr marL="68575" marR="68575" marT="34300" marB="34300"/>
                </a:tc>
                <a:tc>
                  <a:txBody>
                    <a:bodyPr/>
                    <a:lstStyle/>
                    <a:p>
                      <a:pPr marL="0" marR="0" lvl="0" indent="0" algn="ctr" rtl="0">
                        <a:spcBef>
                          <a:spcPts val="0"/>
                        </a:spcBef>
                        <a:spcAft>
                          <a:spcPts val="0"/>
                        </a:spcAft>
                        <a:buNone/>
                      </a:pPr>
                      <a:r>
                        <a:rPr lang="en-US" sz="900"/>
                        <a:t>Total</a:t>
                      </a:r>
                      <a:endParaRPr/>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900"/>
                        <a:t>Performance Plan</a:t>
                      </a:r>
                      <a:endParaRPr/>
                    </a:p>
                  </a:txBody>
                  <a:tcPr marL="68575" marR="68575" marT="34300" marB="34300"/>
                </a:tc>
                <a:tc>
                  <a:txBody>
                    <a:bodyPr/>
                    <a:lstStyle/>
                    <a:p>
                      <a:pPr marL="0" marR="0" lvl="0" indent="0" algn="l" rtl="0">
                        <a:spcBef>
                          <a:spcPts val="0"/>
                        </a:spcBef>
                        <a:spcAft>
                          <a:spcPts val="0"/>
                        </a:spcAft>
                        <a:buNone/>
                      </a:pPr>
                      <a:r>
                        <a:rPr lang="en-US" sz="900"/>
                        <a:t>27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0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27</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900"/>
                        <a:t>Improvement Plan</a:t>
                      </a:r>
                      <a:endParaRPr/>
                    </a:p>
                  </a:txBody>
                  <a:tcPr marL="68575" marR="68575" marT="34300" marB="34300"/>
                </a:tc>
                <a:tc>
                  <a:txBody>
                    <a:bodyPr/>
                    <a:lstStyle/>
                    <a:p>
                      <a:pPr marL="0" marR="0" lvl="0" indent="0" algn="l" rtl="0">
                        <a:spcBef>
                          <a:spcPts val="0"/>
                        </a:spcBef>
                        <a:spcAft>
                          <a:spcPts val="0"/>
                        </a:spcAft>
                        <a:buNone/>
                      </a:pPr>
                      <a:r>
                        <a:rPr lang="en-US" sz="900"/>
                        <a:t>1 ⇧</a:t>
                      </a:r>
                      <a:endParaRPr sz="900"/>
                    </a:p>
                  </a:txBody>
                  <a:tcPr marL="68575" marR="68575" marT="34300" marB="34300">
                    <a:solidFill>
                      <a:srgbClr val="E1EFD8"/>
                    </a:solidFill>
                  </a:tcPr>
                </a:tc>
                <a:tc>
                  <a:txBody>
                    <a:bodyPr/>
                    <a:lstStyle/>
                    <a:p>
                      <a:pPr marL="0" marR="0" lvl="0" indent="0" algn="l" rtl="0">
                        <a:spcBef>
                          <a:spcPts val="0"/>
                        </a:spcBef>
                        <a:spcAft>
                          <a:spcPts val="0"/>
                        </a:spcAft>
                        <a:buNone/>
                      </a:pPr>
                      <a:r>
                        <a:rPr lang="en-US" sz="900"/>
                        <a:t>71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0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72</a:t>
                      </a:r>
                      <a:endParaRPr/>
                    </a:p>
                  </a:txBody>
                  <a:tcPr marL="68575" marR="68575" marT="34300" marB="34300"/>
                </a:tc>
                <a:extLst>
                  <a:ext uri="{0D108BD9-81ED-4DB2-BD59-A6C34878D82A}">
                    <a16:rowId xmlns:a16="http://schemas.microsoft.com/office/drawing/2014/main" val="10003"/>
                  </a:ext>
                </a:extLst>
              </a:tr>
              <a:tr h="353050">
                <a:tc>
                  <a:txBody>
                    <a:bodyPr/>
                    <a:lstStyle/>
                    <a:p>
                      <a:pPr marL="0" marR="0" lvl="0" indent="0" algn="l" rtl="0">
                        <a:spcBef>
                          <a:spcPts val="0"/>
                        </a:spcBef>
                        <a:spcAft>
                          <a:spcPts val="0"/>
                        </a:spcAft>
                        <a:buNone/>
                      </a:pPr>
                      <a:r>
                        <a:rPr lang="en-US" sz="900"/>
                        <a:t>Priority Improvement Plan</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 ⇧</a:t>
                      </a:r>
                      <a:endParaRPr sz="900"/>
                    </a:p>
                  </a:txBody>
                  <a:tcPr marL="68575" marR="68575" marT="34300" marB="34300">
                    <a:solidFill>
                      <a:srgbClr val="E1EFD8"/>
                    </a:solidFill>
                  </a:tcPr>
                </a:tc>
                <a:tc>
                  <a:txBody>
                    <a:bodyPr/>
                    <a:lstStyle/>
                    <a:p>
                      <a:pPr marL="0" marR="0" lvl="0" indent="0" algn="l" rtl="0">
                        <a:spcBef>
                          <a:spcPts val="0"/>
                        </a:spcBef>
                        <a:spcAft>
                          <a:spcPts val="0"/>
                        </a:spcAft>
                        <a:buNone/>
                      </a:pPr>
                      <a:r>
                        <a:rPr lang="en-US" sz="900"/>
                        <a:t>11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0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11</a:t>
                      </a:r>
                      <a:endParaRPr/>
                    </a:p>
                  </a:txBody>
                  <a:tcPr marL="68575" marR="68575"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US" sz="900"/>
                        <a:t>Turnaround Plan</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 ⇧</a:t>
                      </a:r>
                      <a:endParaRPr sz="900"/>
                    </a:p>
                  </a:txBody>
                  <a:tcPr marL="68575" marR="68575" marT="34300" marB="34300">
                    <a:solidFill>
                      <a:srgbClr val="E1EFD8"/>
                    </a:solidFill>
                  </a:tcPr>
                </a:tc>
                <a:tc>
                  <a:txBody>
                    <a:bodyPr/>
                    <a:lstStyle/>
                    <a:p>
                      <a:pPr marL="0" marR="0" lvl="0" indent="0" algn="l" rtl="0">
                        <a:spcBef>
                          <a:spcPts val="0"/>
                        </a:spcBef>
                        <a:spcAft>
                          <a:spcPts val="0"/>
                        </a:spcAft>
                        <a:buNone/>
                      </a:pPr>
                      <a:r>
                        <a:rPr lang="en-US" sz="900"/>
                        <a:t>2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2</a:t>
                      </a:r>
                      <a:endParaRPr/>
                    </a:p>
                  </a:txBody>
                  <a:tcPr marL="68575" marR="68575"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US" sz="900"/>
                        <a:t>Total</a:t>
                      </a:r>
                      <a:endParaRPr/>
                    </a:p>
                  </a:txBody>
                  <a:tcPr marL="68575" marR="68575" marT="34300" marB="34300"/>
                </a:tc>
                <a:tc>
                  <a:txBody>
                    <a:bodyPr/>
                    <a:lstStyle/>
                    <a:p>
                      <a:pPr marL="0" marR="0" lvl="0" indent="0" algn="l" rtl="0">
                        <a:spcBef>
                          <a:spcPts val="0"/>
                        </a:spcBef>
                        <a:spcAft>
                          <a:spcPts val="0"/>
                        </a:spcAft>
                        <a:buNone/>
                      </a:pPr>
                      <a:r>
                        <a:rPr lang="en-US" sz="900"/>
                        <a:t>28</a:t>
                      </a:r>
                      <a:endParaRPr/>
                    </a:p>
                  </a:txBody>
                  <a:tcPr marL="68575" marR="68575" marT="34300" marB="34300"/>
                </a:tc>
                <a:tc>
                  <a:txBody>
                    <a:bodyPr/>
                    <a:lstStyle/>
                    <a:p>
                      <a:pPr marL="0" marR="0" lvl="0" indent="0" algn="l" rtl="0">
                        <a:spcBef>
                          <a:spcPts val="0"/>
                        </a:spcBef>
                        <a:spcAft>
                          <a:spcPts val="0"/>
                        </a:spcAft>
                        <a:buNone/>
                      </a:pPr>
                      <a:r>
                        <a:rPr lang="en-US" sz="900"/>
                        <a:t>71</a:t>
                      </a:r>
                      <a:endParaRPr/>
                    </a:p>
                  </a:txBody>
                  <a:tcPr marL="68575" marR="68575" marT="34300" marB="34300"/>
                </a:tc>
                <a:tc>
                  <a:txBody>
                    <a:bodyPr/>
                    <a:lstStyle/>
                    <a:p>
                      <a:pPr marL="0" marR="0" lvl="0" indent="0" algn="l" rtl="0">
                        <a:spcBef>
                          <a:spcPts val="0"/>
                        </a:spcBef>
                        <a:spcAft>
                          <a:spcPts val="0"/>
                        </a:spcAft>
                        <a:buNone/>
                      </a:pPr>
                      <a:r>
                        <a:rPr lang="en-US" sz="900"/>
                        <a:t>11</a:t>
                      </a:r>
                      <a:endParaRPr/>
                    </a:p>
                  </a:txBody>
                  <a:tcPr marL="68575" marR="68575" marT="34300" marB="34300"/>
                </a:tc>
                <a:tc>
                  <a:txBody>
                    <a:bodyPr/>
                    <a:lstStyle/>
                    <a:p>
                      <a:pPr marL="0" marR="0" lvl="0" indent="0" algn="l" rtl="0">
                        <a:spcBef>
                          <a:spcPts val="0"/>
                        </a:spcBef>
                        <a:spcAft>
                          <a:spcPts val="0"/>
                        </a:spcAft>
                        <a:buNone/>
                      </a:pPr>
                      <a:r>
                        <a:rPr lang="en-US" sz="900"/>
                        <a:t>2</a:t>
                      </a:r>
                      <a:endParaRPr/>
                    </a:p>
                  </a:txBody>
                  <a:tcPr marL="68575" marR="68575" marT="34300" marB="34300"/>
                </a:tc>
                <a:tc>
                  <a:txBody>
                    <a:bodyPr/>
                    <a:lstStyle/>
                    <a:p>
                      <a:pPr marL="0" marR="0" lvl="0" indent="0" algn="l" rtl="0">
                        <a:spcBef>
                          <a:spcPts val="0"/>
                        </a:spcBef>
                        <a:spcAft>
                          <a:spcPts val="0"/>
                        </a:spcAft>
                        <a:buNone/>
                      </a:pPr>
                      <a:r>
                        <a:rPr lang="en-US" sz="900"/>
                        <a:t>112</a:t>
                      </a:r>
                      <a:endParaRPr/>
                    </a:p>
                  </a:txBody>
                  <a:tcPr marL="68575" marR="68575" marT="34300" marB="34300"/>
                </a:tc>
                <a:extLst>
                  <a:ext uri="{0D108BD9-81ED-4DB2-BD59-A6C34878D82A}">
                    <a16:rowId xmlns:a16="http://schemas.microsoft.com/office/drawing/2014/main" val="10006"/>
                  </a:ext>
                </a:extLst>
              </a:tr>
            </a:tbl>
          </a:graphicData>
        </a:graphic>
      </p:graphicFrame>
      <p:sp>
        <p:nvSpPr>
          <p:cNvPr id="693" name="Google Shape;693;p57"/>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51</a:t>
            </a:fld>
            <a:endParaRPr/>
          </a:p>
        </p:txBody>
      </p:sp>
      <p:graphicFrame>
        <p:nvGraphicFramePr>
          <p:cNvPr id="694" name="Google Shape;694;p57"/>
          <p:cNvGraphicFramePr/>
          <p:nvPr/>
        </p:nvGraphicFramePr>
        <p:xfrm>
          <a:off x="4874559" y="3182229"/>
          <a:ext cx="3000000" cy="3000000"/>
        </p:xfrm>
        <a:graphic>
          <a:graphicData uri="http://schemas.openxmlformats.org/drawingml/2006/table">
            <a:tbl>
              <a:tblPr firstRow="1" bandRow="1">
                <a:noFill/>
                <a:tableStyleId>{393B36F8-F53F-4929-844C-A34503CAC238}</a:tableStyleId>
              </a:tblPr>
              <a:tblGrid>
                <a:gridCol w="1680875">
                  <a:extLst>
                    <a:ext uri="{9D8B030D-6E8A-4147-A177-3AD203B41FA5}">
                      <a16:colId xmlns:a16="http://schemas.microsoft.com/office/drawing/2014/main" val="20000"/>
                    </a:ext>
                  </a:extLst>
                </a:gridCol>
                <a:gridCol w="974075">
                  <a:extLst>
                    <a:ext uri="{9D8B030D-6E8A-4147-A177-3AD203B41FA5}">
                      <a16:colId xmlns:a16="http://schemas.microsoft.com/office/drawing/2014/main" val="20001"/>
                    </a:ext>
                  </a:extLst>
                </a:gridCol>
              </a:tblGrid>
              <a:tr h="403850">
                <a:tc>
                  <a:txBody>
                    <a:bodyPr/>
                    <a:lstStyle/>
                    <a:p>
                      <a:pPr marL="0" marR="0" lvl="0" indent="0" algn="ctr" rtl="0">
                        <a:spcBef>
                          <a:spcPts val="0"/>
                        </a:spcBef>
                        <a:spcAft>
                          <a:spcPts val="0"/>
                        </a:spcAft>
                        <a:buNone/>
                      </a:pPr>
                      <a:r>
                        <a:rPr lang="en-US" sz="1100"/>
                        <a:t>Changes in Plan Type Assignment</a:t>
                      </a:r>
                      <a:endParaRPr/>
                    </a:p>
                  </a:txBody>
                  <a:tcPr marL="68575" marR="68575" marT="34300" marB="34300"/>
                </a:tc>
                <a:tc>
                  <a:txBody>
                    <a:bodyPr/>
                    <a:lstStyle/>
                    <a:p>
                      <a:pPr marL="0" marR="0" lvl="0" indent="0" algn="ctr" rtl="0">
                        <a:spcBef>
                          <a:spcPts val="0"/>
                        </a:spcBef>
                        <a:spcAft>
                          <a:spcPts val="0"/>
                        </a:spcAft>
                        <a:buNone/>
                      </a:pPr>
                      <a:r>
                        <a:rPr lang="en-US" sz="1100"/>
                        <a:t>Total</a:t>
                      </a:r>
                      <a:endParaRPr/>
                    </a:p>
                  </a:txBody>
                  <a:tcPr marL="68575" marR="68575"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US" sz="900"/>
                        <a:t>Same Assignment </a:t>
                      </a:r>
                      <a:r>
                        <a:rPr lang="en-US" sz="1100"/>
                        <a:t>⬄</a:t>
                      </a:r>
                      <a:endParaRPr sz="1100"/>
                    </a:p>
                  </a:txBody>
                  <a:tcPr marL="68575" marR="68575" marT="34300" marB="34300"/>
                </a:tc>
                <a:tc>
                  <a:txBody>
                    <a:bodyPr/>
                    <a:lstStyle/>
                    <a:p>
                      <a:pPr marL="0" marR="0" lvl="0" indent="0" algn="l" rtl="0">
                        <a:spcBef>
                          <a:spcPts val="0"/>
                        </a:spcBef>
                        <a:spcAft>
                          <a:spcPts val="0"/>
                        </a:spcAft>
                        <a:buNone/>
                      </a:pPr>
                      <a:r>
                        <a:rPr lang="en-US" sz="900"/>
                        <a:t>111 (99.1%)</a:t>
                      </a:r>
                      <a:endParaRPr/>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900"/>
                        <a:t>Up 1 Level ⇧</a:t>
                      </a:r>
                      <a:endParaRPr sz="900"/>
                    </a:p>
                  </a:txBody>
                  <a:tcPr marL="68575" marR="68575" marT="34300" marB="34300"/>
                </a:tc>
                <a:tc>
                  <a:txBody>
                    <a:bodyPr/>
                    <a:lstStyle/>
                    <a:p>
                      <a:pPr marL="0" marR="0" lvl="0" indent="0" algn="l" rtl="0">
                        <a:spcBef>
                          <a:spcPts val="0"/>
                        </a:spcBef>
                        <a:spcAft>
                          <a:spcPts val="0"/>
                        </a:spcAft>
                        <a:buNone/>
                      </a:pPr>
                      <a:r>
                        <a:rPr lang="en-US" sz="900"/>
                        <a:t>1 (0.9%)</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900"/>
                        <a:t>Down 1 Level ⇩</a:t>
                      </a:r>
                      <a:endParaRPr sz="900"/>
                    </a:p>
                  </a:txBody>
                  <a:tcPr marL="68575" marR="68575" marT="34300" marB="34300"/>
                </a:tc>
                <a:tc>
                  <a:txBody>
                    <a:bodyPr/>
                    <a:lstStyle/>
                    <a:p>
                      <a:pPr marL="0" marR="0" lvl="0" indent="0" algn="l" rtl="0">
                        <a:spcBef>
                          <a:spcPts val="0"/>
                        </a:spcBef>
                        <a:spcAft>
                          <a:spcPts val="0"/>
                        </a:spcAft>
                        <a:buNone/>
                      </a:pPr>
                      <a:r>
                        <a:rPr lang="en-US" sz="900"/>
                        <a:t>0 (0.0%)</a:t>
                      </a:r>
                      <a:endParaRPr/>
                    </a:p>
                  </a:txBody>
                  <a:tcPr marL="68575" marR="68575" marT="34300" marB="34300"/>
                </a:tc>
                <a:extLst>
                  <a:ext uri="{0D108BD9-81ED-4DB2-BD59-A6C34878D82A}">
                    <a16:rowId xmlns:a16="http://schemas.microsoft.com/office/drawing/2014/main" val="10003"/>
                  </a:ext>
                </a:extLst>
              </a:tr>
            </a:tbl>
          </a:graphicData>
        </a:graphic>
      </p:graphicFrame>
      <p:sp>
        <p:nvSpPr>
          <p:cNvPr id="695" name="Google Shape;695;p57"/>
          <p:cNvSpPr txBox="1"/>
          <p:nvPr/>
        </p:nvSpPr>
        <p:spPr>
          <a:xfrm>
            <a:off x="1768291" y="3274361"/>
            <a:ext cx="2702859" cy="1061829"/>
          </a:xfrm>
          <a:prstGeom prst="rect">
            <a:avLst/>
          </a:prstGeom>
          <a:noFill/>
          <a:ln>
            <a:noFill/>
          </a:ln>
        </p:spPr>
        <p:txBody>
          <a:bodyPr spcFirstLastPara="1" wrap="square" lIns="91425" tIns="45700" rIns="91425" bIns="45700" anchor="t" anchorCtr="0">
            <a:spAutoFit/>
          </a:bodyPr>
          <a:lstStyle/>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Takeaway:  Minimal changes to school-level framework plan type assignments.</a:t>
            </a:r>
            <a:endParaRPr/>
          </a:p>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Note that counts include MH and EMH schools</a:t>
            </a:r>
            <a:endParaRPr/>
          </a:p>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English Language Proficiency On Track Growth remained in the Growth Performance Indicator.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8"/>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Rockwell"/>
              <a:buNone/>
            </a:pPr>
            <a:r>
              <a:rPr lang="en-US" b="1">
                <a:latin typeface="Rockwell"/>
                <a:ea typeface="Rockwell"/>
                <a:cs typeface="Rockwell"/>
                <a:sym typeface="Rockwell"/>
              </a:rPr>
              <a:t>On Track Growth</a:t>
            </a:r>
            <a:r>
              <a:rPr lang="en-US">
                <a:latin typeface="Rockwell"/>
                <a:ea typeface="Rockwell"/>
                <a:cs typeface="Rockwell"/>
                <a:sym typeface="Rockwell"/>
              </a:rPr>
              <a:t>| </a:t>
            </a:r>
            <a:r>
              <a:rPr lang="en-US">
                <a:latin typeface="Arial"/>
                <a:ea typeface="Arial"/>
                <a:cs typeface="Arial"/>
                <a:sym typeface="Arial"/>
              </a:rPr>
              <a:t>Impact Data on Plan Assignments for Districts</a:t>
            </a:r>
            <a:endParaRPr/>
          </a:p>
        </p:txBody>
      </p:sp>
      <p:graphicFrame>
        <p:nvGraphicFramePr>
          <p:cNvPr id="701" name="Google Shape;701;p58"/>
          <p:cNvGraphicFramePr/>
          <p:nvPr/>
        </p:nvGraphicFramePr>
        <p:xfrm>
          <a:off x="1614490" y="1097758"/>
          <a:ext cx="3000000" cy="3000000"/>
        </p:xfrm>
        <a:graphic>
          <a:graphicData uri="http://schemas.openxmlformats.org/drawingml/2006/table">
            <a:tbl>
              <a:tblPr firstRow="1" bandRow="1">
                <a:noFill/>
                <a:tableStyleId>{393B36F8-F53F-4929-844C-A34503CAC238}</a:tableStyleId>
              </a:tblPr>
              <a:tblGrid>
                <a:gridCol w="1226300">
                  <a:extLst>
                    <a:ext uri="{9D8B030D-6E8A-4147-A177-3AD203B41FA5}">
                      <a16:colId xmlns:a16="http://schemas.microsoft.com/office/drawing/2014/main" val="20000"/>
                    </a:ext>
                  </a:extLst>
                </a:gridCol>
                <a:gridCol w="660950">
                  <a:extLst>
                    <a:ext uri="{9D8B030D-6E8A-4147-A177-3AD203B41FA5}">
                      <a16:colId xmlns:a16="http://schemas.microsoft.com/office/drawing/2014/main" val="20001"/>
                    </a:ext>
                  </a:extLst>
                </a:gridCol>
                <a:gridCol w="661850">
                  <a:extLst>
                    <a:ext uri="{9D8B030D-6E8A-4147-A177-3AD203B41FA5}">
                      <a16:colId xmlns:a16="http://schemas.microsoft.com/office/drawing/2014/main" val="20002"/>
                    </a:ext>
                  </a:extLst>
                </a:gridCol>
                <a:gridCol w="793425">
                  <a:extLst>
                    <a:ext uri="{9D8B030D-6E8A-4147-A177-3AD203B41FA5}">
                      <a16:colId xmlns:a16="http://schemas.microsoft.com/office/drawing/2014/main" val="20003"/>
                    </a:ext>
                  </a:extLst>
                </a:gridCol>
                <a:gridCol w="880775">
                  <a:extLst>
                    <a:ext uri="{9D8B030D-6E8A-4147-A177-3AD203B41FA5}">
                      <a16:colId xmlns:a16="http://schemas.microsoft.com/office/drawing/2014/main" val="20004"/>
                    </a:ext>
                  </a:extLst>
                </a:gridCol>
                <a:gridCol w="702100">
                  <a:extLst>
                    <a:ext uri="{9D8B030D-6E8A-4147-A177-3AD203B41FA5}">
                      <a16:colId xmlns:a16="http://schemas.microsoft.com/office/drawing/2014/main" val="20005"/>
                    </a:ext>
                  </a:extLst>
                </a:gridCol>
                <a:gridCol w="600500">
                  <a:extLst>
                    <a:ext uri="{9D8B030D-6E8A-4147-A177-3AD203B41FA5}">
                      <a16:colId xmlns:a16="http://schemas.microsoft.com/office/drawing/2014/main" val="20006"/>
                    </a:ext>
                  </a:extLst>
                </a:gridCol>
              </a:tblGrid>
              <a:tr h="278125">
                <a:tc rowSpan="2">
                  <a:txBody>
                    <a:bodyPr/>
                    <a:lstStyle/>
                    <a:p>
                      <a:pPr marL="0" marR="0" lvl="0" indent="0" algn="ctr" rtl="0">
                        <a:spcBef>
                          <a:spcPts val="0"/>
                        </a:spcBef>
                        <a:spcAft>
                          <a:spcPts val="0"/>
                        </a:spcAft>
                        <a:buNone/>
                      </a:pPr>
                      <a:r>
                        <a:rPr lang="en-US" sz="1200"/>
                        <a:t>Current 2023 Prelim Rating</a:t>
                      </a:r>
                      <a:endParaRPr/>
                    </a:p>
                  </a:txBody>
                  <a:tcPr marL="68575" marR="68575" marT="34300" marB="34300"/>
                </a:tc>
                <a:tc gridSpan="6">
                  <a:txBody>
                    <a:bodyPr/>
                    <a:lstStyle/>
                    <a:p>
                      <a:pPr marL="0" marR="0" lvl="0" indent="0" algn="ctr" rtl="0">
                        <a:spcBef>
                          <a:spcPts val="0"/>
                        </a:spcBef>
                        <a:spcAft>
                          <a:spcPts val="0"/>
                        </a:spcAft>
                        <a:buNone/>
                      </a:pPr>
                      <a:r>
                        <a:rPr lang="en-US" sz="1200"/>
                        <a:t>Rating with On Track Growth</a:t>
                      </a:r>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050">
                <a:tc vMerge="1">
                  <a:txBody>
                    <a:bodyPr/>
                    <a:lstStyle/>
                    <a:p>
                      <a:endParaRPr lang="en-US"/>
                    </a:p>
                  </a:txBody>
                  <a:tcPr/>
                </a:tc>
                <a:tc>
                  <a:txBody>
                    <a:bodyPr/>
                    <a:lstStyle/>
                    <a:p>
                      <a:pPr marL="0" marR="0" lvl="0" indent="0" algn="ctr" rtl="0">
                        <a:spcBef>
                          <a:spcPts val="0"/>
                        </a:spcBef>
                        <a:spcAft>
                          <a:spcPts val="0"/>
                        </a:spcAft>
                        <a:buNone/>
                      </a:pPr>
                      <a:r>
                        <a:rPr lang="en-US" sz="900"/>
                        <a:t>Distinction</a:t>
                      </a:r>
                      <a:endParaRPr/>
                    </a:p>
                  </a:txBody>
                  <a:tcPr marL="68575" marR="68575" marT="34300" marB="34300"/>
                </a:tc>
                <a:tc>
                  <a:txBody>
                    <a:bodyPr/>
                    <a:lstStyle/>
                    <a:p>
                      <a:pPr marL="0" marR="0" lvl="0" indent="0" algn="ctr" rtl="0">
                        <a:spcBef>
                          <a:spcPts val="0"/>
                        </a:spcBef>
                        <a:spcAft>
                          <a:spcPts val="0"/>
                        </a:spcAft>
                        <a:buNone/>
                      </a:pPr>
                      <a:r>
                        <a:rPr lang="en-US" sz="900"/>
                        <a:t>Accredited</a:t>
                      </a:r>
                      <a:endParaRPr/>
                    </a:p>
                  </a:txBody>
                  <a:tcPr marL="68575" marR="68575" marT="34300" marB="34300"/>
                </a:tc>
                <a:tc>
                  <a:txBody>
                    <a:bodyPr/>
                    <a:lstStyle/>
                    <a:p>
                      <a:pPr marL="0" marR="0" lvl="0" indent="0" algn="ctr" rtl="0">
                        <a:spcBef>
                          <a:spcPts val="0"/>
                        </a:spcBef>
                        <a:spcAft>
                          <a:spcPts val="0"/>
                        </a:spcAft>
                        <a:buNone/>
                      </a:pPr>
                      <a:r>
                        <a:rPr lang="en-US" sz="900"/>
                        <a:t>Improvement</a:t>
                      </a:r>
                      <a:endParaRPr/>
                    </a:p>
                  </a:txBody>
                  <a:tcPr marL="68575" marR="68575" marT="34300" marB="34300"/>
                </a:tc>
                <a:tc>
                  <a:txBody>
                    <a:bodyPr/>
                    <a:lstStyle/>
                    <a:p>
                      <a:pPr marL="0" marR="0" lvl="0" indent="0" algn="ctr" rtl="0">
                        <a:spcBef>
                          <a:spcPts val="0"/>
                        </a:spcBef>
                        <a:spcAft>
                          <a:spcPts val="0"/>
                        </a:spcAft>
                        <a:buNone/>
                      </a:pPr>
                      <a:r>
                        <a:rPr lang="en-US" sz="900"/>
                        <a:t>Priority Improvement</a:t>
                      </a:r>
                      <a:endParaRPr/>
                    </a:p>
                  </a:txBody>
                  <a:tcPr marL="68575" marR="68575" marT="34300" marB="34300"/>
                </a:tc>
                <a:tc>
                  <a:txBody>
                    <a:bodyPr/>
                    <a:lstStyle/>
                    <a:p>
                      <a:pPr marL="0" marR="0" lvl="0" indent="0" algn="ctr" rtl="0">
                        <a:spcBef>
                          <a:spcPts val="0"/>
                        </a:spcBef>
                        <a:spcAft>
                          <a:spcPts val="0"/>
                        </a:spcAft>
                        <a:buNone/>
                      </a:pPr>
                      <a:r>
                        <a:rPr lang="en-US" sz="900"/>
                        <a:t>Turnaround</a:t>
                      </a:r>
                      <a:endParaRPr/>
                    </a:p>
                  </a:txBody>
                  <a:tcPr marL="68575" marR="68575" marT="34300" marB="34300"/>
                </a:tc>
                <a:tc>
                  <a:txBody>
                    <a:bodyPr/>
                    <a:lstStyle/>
                    <a:p>
                      <a:pPr marL="0" marR="0" lvl="0" indent="0" algn="ctr" rtl="0">
                        <a:spcBef>
                          <a:spcPts val="0"/>
                        </a:spcBef>
                        <a:spcAft>
                          <a:spcPts val="0"/>
                        </a:spcAft>
                        <a:buNone/>
                      </a:pPr>
                      <a:r>
                        <a:rPr lang="en-US" sz="900"/>
                        <a:t>Total</a:t>
                      </a:r>
                      <a:endParaRPr/>
                    </a:p>
                  </a:txBody>
                  <a:tcPr marL="68575" marR="68575" marT="34300" marB="34300"/>
                </a:tc>
                <a:extLst>
                  <a:ext uri="{0D108BD9-81ED-4DB2-BD59-A6C34878D82A}">
                    <a16:rowId xmlns:a16="http://schemas.microsoft.com/office/drawing/2014/main" val="10001"/>
                  </a:ext>
                </a:extLst>
              </a:tr>
              <a:tr h="353050">
                <a:tc>
                  <a:txBody>
                    <a:bodyPr/>
                    <a:lstStyle/>
                    <a:p>
                      <a:pPr marL="0" marR="0" lvl="0" indent="0" algn="l" rtl="0">
                        <a:spcBef>
                          <a:spcPts val="0"/>
                        </a:spcBef>
                        <a:spcAft>
                          <a:spcPts val="0"/>
                        </a:spcAft>
                        <a:buNone/>
                      </a:pPr>
                      <a:r>
                        <a:rPr lang="en-US" sz="900"/>
                        <a:t>Accredited with Distinction</a:t>
                      </a:r>
                      <a:endParaRPr/>
                    </a:p>
                  </a:txBody>
                  <a:tcPr marL="68575" marR="68575" marT="34300" marB="34300"/>
                </a:tc>
                <a:tc>
                  <a:txBody>
                    <a:bodyPr/>
                    <a:lstStyle/>
                    <a:p>
                      <a:pPr marL="0" marR="0" lvl="0" indent="0" algn="l" rtl="0">
                        <a:spcBef>
                          <a:spcPts val="0"/>
                        </a:spcBef>
                        <a:spcAft>
                          <a:spcPts val="0"/>
                        </a:spcAft>
                        <a:buNone/>
                      </a:pPr>
                      <a:r>
                        <a:rPr lang="en-US" sz="900"/>
                        <a:t>13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13</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900"/>
                        <a:t>Accredited</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solidFill>
                      <a:srgbClr val="D2DEEF"/>
                    </a:solidFill>
                  </a:tcPr>
                </a:tc>
                <a:tc>
                  <a:txBody>
                    <a:bodyPr/>
                    <a:lstStyle/>
                    <a:p>
                      <a:pPr marL="0" marR="0" lvl="0" indent="0" algn="l" rtl="0">
                        <a:spcBef>
                          <a:spcPts val="0"/>
                        </a:spcBef>
                        <a:spcAft>
                          <a:spcPts val="0"/>
                        </a:spcAft>
                        <a:buNone/>
                      </a:pPr>
                      <a:r>
                        <a:rPr lang="en-US" sz="900"/>
                        <a:t>66 </a:t>
                      </a:r>
                      <a:r>
                        <a:rPr lang="en-US" sz="1100"/>
                        <a:t>⬄</a:t>
                      </a:r>
                      <a:endParaRPr/>
                    </a:p>
                  </a:txBody>
                  <a:tcPr marL="68575" marR="68575" marT="34300" marB="34300">
                    <a:solidFill>
                      <a:schemeClr val="lt2"/>
                    </a:solidFill>
                  </a:tcPr>
                </a:tc>
                <a:tc>
                  <a:txBody>
                    <a:bodyPr/>
                    <a:lstStyle/>
                    <a:p>
                      <a:pPr marL="0" marR="0" lvl="0" indent="0" algn="l" rtl="0">
                        <a:spcBef>
                          <a:spcPts val="0"/>
                        </a:spcBef>
                        <a:spcAft>
                          <a:spcPts val="0"/>
                        </a:spcAft>
                        <a:buNone/>
                      </a:pPr>
                      <a:r>
                        <a:rPr lang="en-US" sz="900"/>
                        <a:t>2 ⇩</a:t>
                      </a:r>
                      <a:endParaRPr sz="900"/>
                    </a:p>
                  </a:txBody>
                  <a:tcPr marL="68575" marR="68575" marT="34300" marB="34300">
                    <a:solidFill>
                      <a:srgbClr val="FBE4D4"/>
                    </a:solidFill>
                  </a:tcPr>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68</a:t>
                      </a:r>
                      <a:endParaRPr/>
                    </a:p>
                  </a:txBody>
                  <a:tcPr marL="68575" marR="68575" marT="34300" marB="34300"/>
                </a:tc>
                <a:extLst>
                  <a:ext uri="{0D108BD9-81ED-4DB2-BD59-A6C34878D82A}">
                    <a16:rowId xmlns:a16="http://schemas.microsoft.com/office/drawing/2014/main" val="10003"/>
                  </a:ext>
                </a:extLst>
              </a:tr>
              <a:tr h="353050">
                <a:tc>
                  <a:txBody>
                    <a:bodyPr/>
                    <a:lstStyle/>
                    <a:p>
                      <a:pPr marL="0" marR="0" lvl="0" indent="0" algn="l" rtl="0">
                        <a:spcBef>
                          <a:spcPts val="0"/>
                        </a:spcBef>
                        <a:spcAft>
                          <a:spcPts val="0"/>
                        </a:spcAft>
                        <a:buNone/>
                      </a:pPr>
                      <a:r>
                        <a:rPr lang="en-US" sz="900"/>
                        <a:t>Acc. with Improvement</a:t>
                      </a:r>
                      <a:endParaRPr/>
                    </a:p>
                  </a:txBody>
                  <a:tcPr marL="68575" marR="68575" marT="34300" marB="34300"/>
                </a:tc>
                <a:tc>
                  <a:txBody>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47</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47</a:t>
                      </a:r>
                      <a:endParaRPr/>
                    </a:p>
                  </a:txBody>
                  <a:tcPr marL="68575" marR="68575" marT="34300" marB="34300">
                    <a:solidFill>
                      <a:srgbClr val="EAEFF7"/>
                    </a:solidFill>
                  </a:tcPr>
                </a:tc>
                <a:extLst>
                  <a:ext uri="{0D108BD9-81ED-4DB2-BD59-A6C34878D82A}">
                    <a16:rowId xmlns:a16="http://schemas.microsoft.com/office/drawing/2014/main" val="10004"/>
                  </a:ext>
                </a:extLst>
              </a:tr>
              <a:tr h="353050">
                <a:tc>
                  <a:txBody>
                    <a:bodyPr/>
                    <a:lstStyle/>
                    <a:p>
                      <a:pPr marL="0" marR="0" lvl="0" indent="0" algn="l" rtl="0">
                        <a:spcBef>
                          <a:spcPts val="0"/>
                        </a:spcBef>
                        <a:spcAft>
                          <a:spcPts val="0"/>
                        </a:spcAft>
                        <a:buNone/>
                      </a:pPr>
                      <a:r>
                        <a:rPr lang="en-US" sz="900"/>
                        <a:t>Acc. with Priority Improvement</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solidFill>
                      <a:srgbClr val="D2DEEF"/>
                    </a:solidFill>
                  </a:tcPr>
                </a:tc>
                <a:tc>
                  <a:txBody>
                    <a:bodyPr/>
                    <a:lstStyle/>
                    <a:p>
                      <a:pPr marL="0" marR="0" lvl="0" indent="0" algn="l" rtl="0">
                        <a:spcBef>
                          <a:spcPts val="0"/>
                        </a:spcBef>
                        <a:spcAft>
                          <a:spcPts val="0"/>
                        </a:spcAft>
                        <a:buNone/>
                      </a:pPr>
                      <a:r>
                        <a:rPr lang="en-US" sz="900"/>
                        <a:t>16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0</a:t>
                      </a:r>
                      <a:endParaRPr/>
                    </a:p>
                  </a:txBody>
                  <a:tcPr marL="68575" marR="68575" marT="34300" marB="34300">
                    <a:solidFill>
                      <a:srgbClr val="D2DEEF"/>
                    </a:solidFill>
                  </a:tcPr>
                </a:tc>
                <a:tc>
                  <a:txBody>
                    <a:bodyPr/>
                    <a:lstStyle/>
                    <a:p>
                      <a:pPr marL="0" marR="0" lvl="0" indent="0" algn="l" rtl="0">
                        <a:spcBef>
                          <a:spcPts val="0"/>
                        </a:spcBef>
                        <a:spcAft>
                          <a:spcPts val="0"/>
                        </a:spcAft>
                        <a:buNone/>
                      </a:pPr>
                      <a:r>
                        <a:rPr lang="en-US" sz="900"/>
                        <a:t>16</a:t>
                      </a:r>
                      <a:endParaRPr/>
                    </a:p>
                  </a:txBody>
                  <a:tcPr marL="68575" marR="68575"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US" sz="900"/>
                        <a:t>Acc. with Turnaround</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tc>
                <a:tc>
                  <a:txBody>
                    <a:bodyPr/>
                    <a:lstStyle/>
                    <a:p>
                      <a:pPr marL="0" marR="0" lvl="0" indent="0" algn="l" rtl="0">
                        <a:spcBef>
                          <a:spcPts val="0"/>
                        </a:spcBef>
                        <a:spcAft>
                          <a:spcPts val="0"/>
                        </a:spcAft>
                        <a:buNone/>
                      </a:pPr>
                      <a:r>
                        <a:rPr lang="en-US" sz="900"/>
                        <a:t>0</a:t>
                      </a:r>
                      <a:endParaRPr/>
                    </a:p>
                  </a:txBody>
                  <a:tcPr marL="68575" marR="68575" marT="34300" marB="34300">
                    <a:solidFill>
                      <a:srgbClr val="EAEFF7"/>
                    </a:solidFill>
                  </a:tcPr>
                </a:tc>
                <a:tc>
                  <a:txBody>
                    <a:bodyPr/>
                    <a:lstStyle/>
                    <a:p>
                      <a:pPr marL="0" marR="0" lvl="0" indent="0" algn="l" rtl="0">
                        <a:spcBef>
                          <a:spcPts val="0"/>
                        </a:spcBef>
                        <a:spcAft>
                          <a:spcPts val="0"/>
                        </a:spcAft>
                        <a:buNone/>
                      </a:pPr>
                      <a:r>
                        <a:rPr lang="en-US" sz="900"/>
                        <a:t>1 </a:t>
                      </a:r>
                      <a:r>
                        <a:rPr lang="en-US" sz="1100"/>
                        <a:t>⬄</a:t>
                      </a:r>
                      <a:endParaRPr sz="1100"/>
                    </a:p>
                  </a:txBody>
                  <a:tcPr marL="68575" marR="68575" marT="34300" marB="34300">
                    <a:solidFill>
                      <a:schemeClr val="lt2"/>
                    </a:solidFill>
                  </a:tcPr>
                </a:tc>
                <a:tc>
                  <a:txBody>
                    <a:bodyPr/>
                    <a:lstStyle/>
                    <a:p>
                      <a:pPr marL="0" marR="0" lvl="0" indent="0" algn="l" rtl="0">
                        <a:spcBef>
                          <a:spcPts val="0"/>
                        </a:spcBef>
                        <a:spcAft>
                          <a:spcPts val="0"/>
                        </a:spcAft>
                        <a:buNone/>
                      </a:pPr>
                      <a:r>
                        <a:rPr lang="en-US" sz="900"/>
                        <a:t>1</a:t>
                      </a:r>
                      <a:endParaRPr/>
                    </a:p>
                  </a:txBody>
                  <a:tcPr marL="68575" marR="68575" marT="34300" marB="34300"/>
                </a:tc>
                <a:extLst>
                  <a:ext uri="{0D108BD9-81ED-4DB2-BD59-A6C34878D82A}">
                    <a16:rowId xmlns:a16="http://schemas.microsoft.com/office/drawing/2014/main" val="10006"/>
                  </a:ext>
                </a:extLst>
              </a:tr>
              <a:tr h="278125">
                <a:tc>
                  <a:txBody>
                    <a:bodyPr/>
                    <a:lstStyle/>
                    <a:p>
                      <a:pPr marL="0" marR="0" lvl="0" indent="0" algn="l" rtl="0">
                        <a:spcBef>
                          <a:spcPts val="0"/>
                        </a:spcBef>
                        <a:spcAft>
                          <a:spcPts val="0"/>
                        </a:spcAft>
                        <a:buNone/>
                      </a:pPr>
                      <a:r>
                        <a:rPr lang="en-US" sz="900"/>
                        <a:t>Total</a:t>
                      </a:r>
                      <a:endParaRPr/>
                    </a:p>
                  </a:txBody>
                  <a:tcPr marL="68575" marR="68575" marT="34300" marB="34300"/>
                </a:tc>
                <a:tc>
                  <a:txBody>
                    <a:bodyPr/>
                    <a:lstStyle/>
                    <a:p>
                      <a:pPr marL="0" marR="0" lvl="0" indent="0" algn="l" rtl="0">
                        <a:spcBef>
                          <a:spcPts val="0"/>
                        </a:spcBef>
                        <a:spcAft>
                          <a:spcPts val="0"/>
                        </a:spcAft>
                        <a:buNone/>
                      </a:pPr>
                      <a:r>
                        <a:rPr lang="en-US" sz="900"/>
                        <a:t>13</a:t>
                      </a:r>
                      <a:endParaRPr/>
                    </a:p>
                  </a:txBody>
                  <a:tcPr marL="68575" marR="68575" marT="34300" marB="34300"/>
                </a:tc>
                <a:tc>
                  <a:txBody>
                    <a:bodyPr/>
                    <a:lstStyle/>
                    <a:p>
                      <a:pPr marL="0" marR="0" lvl="0" indent="0" algn="l" rtl="0">
                        <a:spcBef>
                          <a:spcPts val="0"/>
                        </a:spcBef>
                        <a:spcAft>
                          <a:spcPts val="0"/>
                        </a:spcAft>
                        <a:buNone/>
                      </a:pPr>
                      <a:r>
                        <a:rPr lang="en-US" sz="900"/>
                        <a:t>66</a:t>
                      </a:r>
                      <a:endParaRPr/>
                    </a:p>
                  </a:txBody>
                  <a:tcPr marL="68575" marR="68575" marT="34300" marB="34300"/>
                </a:tc>
                <a:tc>
                  <a:txBody>
                    <a:bodyPr/>
                    <a:lstStyle/>
                    <a:p>
                      <a:pPr marL="0" marR="0" lvl="0" indent="0" algn="l" rtl="0">
                        <a:spcBef>
                          <a:spcPts val="0"/>
                        </a:spcBef>
                        <a:spcAft>
                          <a:spcPts val="0"/>
                        </a:spcAft>
                        <a:buNone/>
                      </a:pPr>
                      <a:r>
                        <a:rPr lang="en-US" sz="900"/>
                        <a:t>49</a:t>
                      </a:r>
                      <a:endParaRPr/>
                    </a:p>
                  </a:txBody>
                  <a:tcPr marL="68575" marR="68575" marT="34300" marB="34300"/>
                </a:tc>
                <a:tc>
                  <a:txBody>
                    <a:bodyPr/>
                    <a:lstStyle/>
                    <a:p>
                      <a:pPr marL="0" marR="0" lvl="0" indent="0" algn="l" rtl="0">
                        <a:spcBef>
                          <a:spcPts val="0"/>
                        </a:spcBef>
                        <a:spcAft>
                          <a:spcPts val="0"/>
                        </a:spcAft>
                        <a:buNone/>
                      </a:pPr>
                      <a:r>
                        <a:rPr lang="en-US" sz="900"/>
                        <a:t>16</a:t>
                      </a:r>
                      <a:endParaRPr/>
                    </a:p>
                  </a:txBody>
                  <a:tcPr marL="68575" marR="68575" marT="34300" marB="34300"/>
                </a:tc>
                <a:tc>
                  <a:txBody>
                    <a:bodyPr/>
                    <a:lstStyle/>
                    <a:p>
                      <a:pPr marL="0" marR="0" lvl="0" indent="0" algn="l" rtl="0">
                        <a:spcBef>
                          <a:spcPts val="0"/>
                        </a:spcBef>
                        <a:spcAft>
                          <a:spcPts val="0"/>
                        </a:spcAft>
                        <a:buNone/>
                      </a:pPr>
                      <a:r>
                        <a:rPr lang="en-US" sz="900"/>
                        <a:t>1</a:t>
                      </a:r>
                      <a:endParaRPr/>
                    </a:p>
                  </a:txBody>
                  <a:tcPr marL="68575" marR="68575" marT="34300" marB="34300"/>
                </a:tc>
                <a:tc>
                  <a:txBody>
                    <a:bodyPr/>
                    <a:lstStyle/>
                    <a:p>
                      <a:pPr marL="0" marR="0" lvl="0" indent="0" algn="l" rtl="0">
                        <a:spcBef>
                          <a:spcPts val="0"/>
                        </a:spcBef>
                        <a:spcAft>
                          <a:spcPts val="0"/>
                        </a:spcAft>
                        <a:buNone/>
                      </a:pPr>
                      <a:r>
                        <a:rPr lang="en-US" sz="900"/>
                        <a:t>145</a:t>
                      </a:r>
                      <a:endParaRPr/>
                    </a:p>
                  </a:txBody>
                  <a:tcPr marL="68575" marR="68575" marT="34300" marB="34300"/>
                </a:tc>
                <a:extLst>
                  <a:ext uri="{0D108BD9-81ED-4DB2-BD59-A6C34878D82A}">
                    <a16:rowId xmlns:a16="http://schemas.microsoft.com/office/drawing/2014/main" val="10007"/>
                  </a:ext>
                </a:extLst>
              </a:tr>
            </a:tbl>
          </a:graphicData>
        </a:graphic>
      </p:graphicFrame>
      <p:sp>
        <p:nvSpPr>
          <p:cNvPr id="702" name="Google Shape;702;p58"/>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52</a:t>
            </a:fld>
            <a:endParaRPr/>
          </a:p>
        </p:txBody>
      </p:sp>
      <p:graphicFrame>
        <p:nvGraphicFramePr>
          <p:cNvPr id="703" name="Google Shape;703;p58"/>
          <p:cNvGraphicFramePr/>
          <p:nvPr/>
        </p:nvGraphicFramePr>
        <p:xfrm>
          <a:off x="5091249" y="3664552"/>
          <a:ext cx="3000000" cy="3000000"/>
        </p:xfrm>
        <a:graphic>
          <a:graphicData uri="http://schemas.openxmlformats.org/drawingml/2006/table">
            <a:tbl>
              <a:tblPr firstRow="1" bandRow="1">
                <a:noFill/>
                <a:tableStyleId>{393B36F8-F53F-4929-844C-A34503CAC238}</a:tableStyleId>
              </a:tblPr>
              <a:tblGrid>
                <a:gridCol w="1297350">
                  <a:extLst>
                    <a:ext uri="{9D8B030D-6E8A-4147-A177-3AD203B41FA5}">
                      <a16:colId xmlns:a16="http://schemas.microsoft.com/office/drawing/2014/main" val="20000"/>
                    </a:ext>
                  </a:extLst>
                </a:gridCol>
                <a:gridCol w="751800">
                  <a:extLst>
                    <a:ext uri="{9D8B030D-6E8A-4147-A177-3AD203B41FA5}">
                      <a16:colId xmlns:a16="http://schemas.microsoft.com/office/drawing/2014/main" val="20001"/>
                    </a:ext>
                  </a:extLst>
                </a:gridCol>
              </a:tblGrid>
              <a:tr h="278125">
                <a:tc>
                  <a:txBody>
                    <a:bodyPr/>
                    <a:lstStyle/>
                    <a:p>
                      <a:pPr marL="0" marR="0" lvl="0" indent="0" algn="ctr" rtl="0">
                        <a:spcBef>
                          <a:spcPts val="0"/>
                        </a:spcBef>
                        <a:spcAft>
                          <a:spcPts val="0"/>
                        </a:spcAft>
                        <a:buNone/>
                      </a:pPr>
                      <a:r>
                        <a:rPr lang="en-US" sz="1100"/>
                        <a:t>Changes in Rating</a:t>
                      </a:r>
                      <a:endParaRPr/>
                    </a:p>
                  </a:txBody>
                  <a:tcPr marL="68575" marR="68575" marT="34300" marB="34300"/>
                </a:tc>
                <a:tc>
                  <a:txBody>
                    <a:bodyPr/>
                    <a:lstStyle/>
                    <a:p>
                      <a:pPr marL="0" marR="0" lvl="0" indent="0" algn="ctr" rtl="0">
                        <a:spcBef>
                          <a:spcPts val="0"/>
                        </a:spcBef>
                        <a:spcAft>
                          <a:spcPts val="0"/>
                        </a:spcAft>
                        <a:buNone/>
                      </a:pPr>
                      <a:r>
                        <a:rPr lang="en-US" sz="1100"/>
                        <a:t>Total</a:t>
                      </a:r>
                      <a:endParaRPr/>
                    </a:p>
                  </a:txBody>
                  <a:tcPr marL="68575" marR="68575"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US" sz="900"/>
                        <a:t>Same Assignment </a:t>
                      </a:r>
                      <a:r>
                        <a:rPr lang="en-US" sz="1100"/>
                        <a:t>⬄</a:t>
                      </a:r>
                      <a:endParaRPr sz="1100"/>
                    </a:p>
                  </a:txBody>
                  <a:tcPr marL="68575" marR="68575" marT="34300" marB="34300"/>
                </a:tc>
                <a:tc>
                  <a:txBody>
                    <a:bodyPr/>
                    <a:lstStyle/>
                    <a:p>
                      <a:pPr marL="0" marR="0" lvl="0" indent="0" algn="l" rtl="0">
                        <a:spcBef>
                          <a:spcPts val="0"/>
                        </a:spcBef>
                        <a:spcAft>
                          <a:spcPts val="0"/>
                        </a:spcAft>
                        <a:buNone/>
                      </a:pPr>
                      <a:r>
                        <a:rPr lang="en-US" sz="900"/>
                        <a:t>143 (98.6%)</a:t>
                      </a:r>
                      <a:endParaRPr/>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900"/>
                        <a:t>Up 1 Level ⇧</a:t>
                      </a:r>
                      <a:endParaRPr sz="900"/>
                    </a:p>
                  </a:txBody>
                  <a:tcPr marL="68575" marR="68575" marT="34300" marB="34300"/>
                </a:tc>
                <a:tc>
                  <a:txBody>
                    <a:bodyPr/>
                    <a:lstStyle/>
                    <a:p>
                      <a:pPr marL="0" marR="0" lvl="0" indent="0" algn="l" rtl="0">
                        <a:spcBef>
                          <a:spcPts val="0"/>
                        </a:spcBef>
                        <a:spcAft>
                          <a:spcPts val="0"/>
                        </a:spcAft>
                        <a:buNone/>
                      </a:pPr>
                      <a:r>
                        <a:rPr lang="en-US" sz="900"/>
                        <a:t>0 (0.0%)</a:t>
                      </a:r>
                      <a:endParaRPr/>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900"/>
                        <a:t>Down 1 Level ⇩</a:t>
                      </a:r>
                      <a:endParaRPr sz="900"/>
                    </a:p>
                  </a:txBody>
                  <a:tcPr marL="68575" marR="68575" marT="34300" marB="34300"/>
                </a:tc>
                <a:tc>
                  <a:txBody>
                    <a:bodyPr/>
                    <a:lstStyle/>
                    <a:p>
                      <a:pPr marL="0" marR="0" lvl="0" indent="0" algn="l" rtl="0">
                        <a:spcBef>
                          <a:spcPts val="0"/>
                        </a:spcBef>
                        <a:spcAft>
                          <a:spcPts val="0"/>
                        </a:spcAft>
                        <a:buNone/>
                      </a:pPr>
                      <a:r>
                        <a:rPr lang="en-US" sz="900"/>
                        <a:t>2 (1.4%)</a:t>
                      </a:r>
                      <a:endParaRPr/>
                    </a:p>
                  </a:txBody>
                  <a:tcPr marL="68575" marR="68575" marT="34300" marB="34300"/>
                </a:tc>
                <a:extLst>
                  <a:ext uri="{0D108BD9-81ED-4DB2-BD59-A6C34878D82A}">
                    <a16:rowId xmlns:a16="http://schemas.microsoft.com/office/drawing/2014/main" val="10003"/>
                  </a:ext>
                </a:extLst>
              </a:tr>
            </a:tbl>
          </a:graphicData>
        </a:graphic>
      </p:graphicFrame>
      <p:sp>
        <p:nvSpPr>
          <p:cNvPr id="704" name="Google Shape;704;p58"/>
          <p:cNvSpPr txBox="1"/>
          <p:nvPr/>
        </p:nvSpPr>
        <p:spPr>
          <a:xfrm>
            <a:off x="1614491" y="3616929"/>
            <a:ext cx="2702859" cy="1061829"/>
          </a:xfrm>
          <a:prstGeom prst="rect">
            <a:avLst/>
          </a:prstGeom>
          <a:noFill/>
          <a:ln>
            <a:noFill/>
          </a:ln>
        </p:spPr>
        <p:txBody>
          <a:bodyPr spcFirstLastPara="1" wrap="square" lIns="91425" tIns="45700" rIns="91425" bIns="45700" anchor="t" anchorCtr="0">
            <a:spAutoFit/>
          </a:bodyPr>
          <a:lstStyle/>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Takeaway:  Very minimal changes to district-level framework rating assignments.</a:t>
            </a:r>
            <a:endParaRPr/>
          </a:p>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Note that districts with Insufficient State Data were not included.</a:t>
            </a:r>
            <a:endParaRPr/>
          </a:p>
          <a:p>
            <a:pPr marL="214308" marR="0" lvl="0" indent="-21430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English Language Proficiency On Track Growth remained in the Growth Performance Indicator.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59"/>
          <p:cNvSpPr txBox="1">
            <a:spLocks noGrp="1"/>
          </p:cNvSpPr>
          <p:nvPr>
            <p:ph type="title"/>
          </p:nvPr>
        </p:nvSpPr>
        <p:spPr>
          <a:xfrm>
            <a:off x="245197" y="190885"/>
            <a:ext cx="6081865" cy="5673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Rockwell"/>
              <a:buNone/>
            </a:pPr>
            <a:r>
              <a:rPr lang="en-US" b="1">
                <a:latin typeface="Rockwell"/>
                <a:ea typeface="Rockwell"/>
                <a:cs typeface="Rockwell"/>
                <a:sym typeface="Rockwell"/>
              </a:rPr>
              <a:t>On Track Growth</a:t>
            </a:r>
            <a:r>
              <a:rPr lang="en-US">
                <a:latin typeface="Rockwell"/>
                <a:ea typeface="Rockwell"/>
                <a:cs typeface="Rockwell"/>
                <a:sym typeface="Rockwell"/>
              </a:rPr>
              <a:t>| </a:t>
            </a:r>
            <a:r>
              <a:rPr lang="en-US"/>
              <a:t>Emerging Feedback from the Field</a:t>
            </a:r>
            <a:endParaRPr/>
          </a:p>
        </p:txBody>
      </p:sp>
      <p:sp>
        <p:nvSpPr>
          <p:cNvPr id="710" name="Google Shape;710;p59"/>
          <p:cNvSpPr txBox="1">
            <a:spLocks noGrp="1"/>
          </p:cNvSpPr>
          <p:nvPr>
            <p:ph type="body" idx="1"/>
          </p:nvPr>
        </p:nvSpPr>
        <p:spPr>
          <a:xfrm>
            <a:off x="628651" y="1097280"/>
            <a:ext cx="7886700" cy="3480506"/>
          </a:xfrm>
          <a:prstGeom prst="rect">
            <a:avLst/>
          </a:prstGeom>
          <a:noFill/>
          <a:ln>
            <a:noFill/>
          </a:ln>
        </p:spPr>
        <p:txBody>
          <a:bodyPr spcFirstLastPara="1" wrap="square" lIns="0" tIns="0" rIns="0" bIns="45700" anchor="t" anchorCtr="0">
            <a:normAutofit/>
          </a:bodyPr>
          <a:lstStyle/>
          <a:p>
            <a:pPr marL="228594" lvl="0" indent="-228594" algn="l" rtl="0">
              <a:lnSpc>
                <a:spcPct val="90000"/>
              </a:lnSpc>
              <a:spcBef>
                <a:spcPts val="0"/>
              </a:spcBef>
              <a:spcAft>
                <a:spcPts val="0"/>
              </a:spcAft>
              <a:buClr>
                <a:schemeClr val="dk1"/>
              </a:buClr>
              <a:buSzPts val="1800"/>
              <a:buChar char="•"/>
            </a:pPr>
            <a:r>
              <a:rPr lang="en-US"/>
              <a:t>CDE has been gathering input from variety of stakeholder groups (e.g., Accountability Work Group, 7C’s, K-12 Advocacy Group) and will continue to gather input.</a:t>
            </a:r>
            <a:endParaRPr/>
          </a:p>
          <a:p>
            <a:pPr marL="228594" lvl="0" indent="-228594" algn="l" rtl="0">
              <a:lnSpc>
                <a:spcPct val="90000"/>
              </a:lnSpc>
              <a:spcBef>
                <a:spcPts val="1000"/>
              </a:spcBef>
              <a:spcAft>
                <a:spcPts val="0"/>
              </a:spcAft>
              <a:buClr>
                <a:schemeClr val="dk1"/>
              </a:buClr>
              <a:buSzPts val="1800"/>
              <a:buChar char="•"/>
            </a:pPr>
            <a:r>
              <a:rPr lang="en-US"/>
              <a:t>Early themes</a:t>
            </a:r>
            <a:endParaRPr/>
          </a:p>
        </p:txBody>
      </p:sp>
      <p:sp>
        <p:nvSpPr>
          <p:cNvPr id="711" name="Google Shape;711;p5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53</a:t>
            </a:fld>
            <a:endParaRPr/>
          </a:p>
        </p:txBody>
      </p:sp>
      <p:graphicFrame>
        <p:nvGraphicFramePr>
          <p:cNvPr id="712" name="Google Shape;712;p59"/>
          <p:cNvGraphicFramePr/>
          <p:nvPr/>
        </p:nvGraphicFramePr>
        <p:xfrm>
          <a:off x="1772549" y="2259332"/>
          <a:ext cx="3000000" cy="3000000"/>
        </p:xfrm>
        <a:graphic>
          <a:graphicData uri="http://schemas.openxmlformats.org/drawingml/2006/table">
            <a:tbl>
              <a:tblPr firstRow="1" bandRow="1">
                <a:noFill/>
                <a:tableStyleId>{393B36F8-F53F-4929-844C-A34503CAC238}</a:tableStyleId>
              </a:tblPr>
              <a:tblGrid>
                <a:gridCol w="2416225">
                  <a:extLst>
                    <a:ext uri="{9D8B030D-6E8A-4147-A177-3AD203B41FA5}">
                      <a16:colId xmlns:a16="http://schemas.microsoft.com/office/drawing/2014/main" val="20000"/>
                    </a:ext>
                  </a:extLst>
                </a:gridCol>
                <a:gridCol w="3340750">
                  <a:extLst>
                    <a:ext uri="{9D8B030D-6E8A-4147-A177-3AD203B41FA5}">
                      <a16:colId xmlns:a16="http://schemas.microsoft.com/office/drawing/2014/main" val="20001"/>
                    </a:ext>
                  </a:extLst>
                </a:gridCol>
              </a:tblGrid>
              <a:tr h="292100">
                <a:tc>
                  <a:txBody>
                    <a:bodyPr/>
                    <a:lstStyle/>
                    <a:p>
                      <a:pPr marL="0" marR="0" lvl="0" indent="0" algn="l" rtl="0">
                        <a:spcBef>
                          <a:spcPts val="0"/>
                        </a:spcBef>
                        <a:spcAft>
                          <a:spcPts val="0"/>
                        </a:spcAft>
                        <a:buNone/>
                      </a:pPr>
                      <a:r>
                        <a:rPr lang="en-US" sz="1500"/>
                        <a:t>Benefits</a:t>
                      </a:r>
                      <a:endParaRPr/>
                    </a:p>
                  </a:txBody>
                  <a:tcPr marL="68575" marR="68575" marT="34300" marB="34300"/>
                </a:tc>
                <a:tc>
                  <a:txBody>
                    <a:bodyPr/>
                    <a:lstStyle/>
                    <a:p>
                      <a:pPr marL="0" marR="0" lvl="0" indent="0" algn="l" rtl="0">
                        <a:spcBef>
                          <a:spcPts val="0"/>
                        </a:spcBef>
                        <a:spcAft>
                          <a:spcPts val="0"/>
                        </a:spcAft>
                        <a:buNone/>
                      </a:pPr>
                      <a:r>
                        <a:rPr lang="en-US" sz="1500"/>
                        <a:t>Concerns</a:t>
                      </a:r>
                      <a:endParaRPr/>
                    </a:p>
                  </a:txBody>
                  <a:tcPr marL="68575" marR="68575" marT="34300" marB="34300"/>
                </a:tc>
                <a:extLst>
                  <a:ext uri="{0D108BD9-81ED-4DB2-BD59-A6C34878D82A}">
                    <a16:rowId xmlns:a16="http://schemas.microsoft.com/office/drawing/2014/main" val="10000"/>
                  </a:ext>
                </a:extLst>
              </a:tr>
              <a:tr h="1856750">
                <a:tc>
                  <a:txBody>
                    <a:bodyPr/>
                    <a:lstStyle/>
                    <a:p>
                      <a:pPr marL="285750" marR="0" lvl="0" indent="-285750" algn="l" rtl="0">
                        <a:spcBef>
                          <a:spcPts val="0"/>
                        </a:spcBef>
                        <a:spcAft>
                          <a:spcPts val="0"/>
                        </a:spcAft>
                        <a:buClr>
                          <a:schemeClr val="dk1"/>
                        </a:buClr>
                        <a:buSzPts val="1500"/>
                        <a:buFont typeface="Arial"/>
                        <a:buChar char="•"/>
                      </a:pPr>
                      <a:r>
                        <a:rPr lang="en-US" sz="1500"/>
                        <a:t>Support for moving forward with informational reporting</a:t>
                      </a:r>
                      <a:endParaRPr/>
                    </a:p>
                    <a:p>
                      <a:pPr marL="285750" marR="0" lvl="0" indent="-285750" algn="l" rtl="0">
                        <a:spcBef>
                          <a:spcPts val="0"/>
                        </a:spcBef>
                        <a:spcAft>
                          <a:spcPts val="0"/>
                        </a:spcAft>
                        <a:buClr>
                          <a:schemeClr val="dk1"/>
                        </a:buClr>
                        <a:buSzPts val="1500"/>
                        <a:buFont typeface="Arial"/>
                        <a:buChar char="•"/>
                      </a:pPr>
                      <a:r>
                        <a:rPr lang="en-US" sz="1500"/>
                        <a:t>Agreement that it will be a helpful measure and provide new information to support students and school improvement</a:t>
                      </a:r>
                      <a:endParaRPr/>
                    </a:p>
                  </a:txBody>
                  <a:tcPr marL="68575" marR="68575" marT="34300" marB="34300"/>
                </a:tc>
                <a:tc>
                  <a:txBody>
                    <a:bodyPr/>
                    <a:lstStyle/>
                    <a:p>
                      <a:pPr marL="285750" marR="0" lvl="0" indent="-285750" algn="l" rtl="0">
                        <a:spcBef>
                          <a:spcPts val="0"/>
                        </a:spcBef>
                        <a:spcAft>
                          <a:spcPts val="0"/>
                        </a:spcAft>
                        <a:buClr>
                          <a:schemeClr val="dk1"/>
                        </a:buClr>
                        <a:buSzPts val="1500"/>
                        <a:buFont typeface="Arial"/>
                        <a:buChar char="•"/>
                      </a:pPr>
                      <a:r>
                        <a:rPr lang="en-US" sz="1500"/>
                        <a:t>Agreement with TAP’s recommendations</a:t>
                      </a:r>
                      <a:endParaRPr/>
                    </a:p>
                    <a:p>
                      <a:pPr marL="285750" marR="0" lvl="0" indent="-285750" algn="l" rtl="0">
                        <a:spcBef>
                          <a:spcPts val="0"/>
                        </a:spcBef>
                        <a:spcAft>
                          <a:spcPts val="0"/>
                        </a:spcAft>
                        <a:buClr>
                          <a:schemeClr val="dk1"/>
                        </a:buClr>
                        <a:buSzPts val="1500"/>
                        <a:buFont typeface="Arial"/>
                        <a:buChar char="•"/>
                      </a:pPr>
                      <a:r>
                        <a:rPr lang="en-US" sz="1500"/>
                        <a:t>Desire to keep frameworks stable post-pandemic – and as 1241 Task Force works on recommendations</a:t>
                      </a:r>
                      <a:endParaRPr/>
                    </a:p>
                    <a:p>
                      <a:pPr marL="285750" marR="0" lvl="0" indent="-285750" algn="l" rtl="0">
                        <a:spcBef>
                          <a:spcPts val="0"/>
                        </a:spcBef>
                        <a:spcAft>
                          <a:spcPts val="0"/>
                        </a:spcAft>
                        <a:buClr>
                          <a:schemeClr val="dk1"/>
                        </a:buClr>
                        <a:buSzPts val="1500"/>
                        <a:buFont typeface="Arial"/>
                        <a:buChar char="•"/>
                      </a:pPr>
                      <a:r>
                        <a:rPr lang="en-US" sz="1500"/>
                        <a:t>Complex measure – educators need time to understand it before needing to explain it to communities</a:t>
                      </a:r>
                      <a:endParaRPr/>
                    </a:p>
                  </a:txBody>
                  <a:tcPr marL="68575" marR="68575" marT="34300" marB="34300"/>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8d0d1e5de6_1_18"/>
          <p:cNvSpPr txBox="1">
            <a:spLocks noGrp="1"/>
          </p:cNvSpPr>
          <p:nvPr>
            <p:ph type="title"/>
          </p:nvPr>
        </p:nvSpPr>
        <p:spPr>
          <a:xfrm>
            <a:off x="5344479" y="166392"/>
            <a:ext cx="3570900" cy="567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Activity: Process with a Partner  </a:t>
            </a:r>
            <a:endParaRPr/>
          </a:p>
        </p:txBody>
      </p:sp>
      <p:pic>
        <p:nvPicPr>
          <p:cNvPr id="718" name="Google Shape;718;g28d0d1e5de6_1_18" descr="A group of people talking&#10;&#10;Description automatically generated"/>
          <p:cNvPicPr preferRelativeResize="0">
            <a:picLocks noGrp="1"/>
          </p:cNvPicPr>
          <p:nvPr>
            <p:ph type="body" idx="1"/>
          </p:nvPr>
        </p:nvPicPr>
        <p:blipFill rotWithShape="1">
          <a:blip r:embed="rId3">
            <a:alphaModFix/>
          </a:blip>
          <a:srcRect b="13314"/>
          <a:stretch/>
        </p:blipFill>
        <p:spPr>
          <a:xfrm>
            <a:off x="0" y="0"/>
            <a:ext cx="5184900" cy="3870000"/>
          </a:xfrm>
          <a:prstGeom prst="rect">
            <a:avLst/>
          </a:prstGeom>
          <a:noFill/>
          <a:ln w="9525" cap="flat" cmpd="sng">
            <a:solidFill>
              <a:schemeClr val="lt1"/>
            </a:solidFill>
            <a:prstDash val="solid"/>
            <a:round/>
            <a:headEnd type="none" w="sm" len="sm"/>
            <a:tailEnd type="none" w="sm" len="sm"/>
          </a:ln>
        </p:spPr>
      </p:pic>
      <p:sp>
        <p:nvSpPr>
          <p:cNvPr id="719" name="Google Shape;719;g28d0d1e5de6_1_18"/>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54</a:t>
            </a:fld>
            <a:endParaRPr/>
          </a:p>
        </p:txBody>
      </p:sp>
      <p:sp>
        <p:nvSpPr>
          <p:cNvPr id="720" name="Google Shape;720;g28d0d1e5de6_1_18"/>
          <p:cNvSpPr txBox="1"/>
          <p:nvPr/>
        </p:nvSpPr>
        <p:spPr>
          <a:xfrm>
            <a:off x="5344479" y="1273629"/>
            <a:ext cx="3570900" cy="3324600"/>
          </a:xfrm>
          <a:prstGeom prst="rect">
            <a:avLst/>
          </a:prstGeom>
          <a:noFill/>
          <a:ln>
            <a:noFill/>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rgbClr val="000000"/>
              </a:buClr>
              <a:buSzPts val="1400"/>
              <a:buFont typeface="Arial"/>
              <a:buChar char="•"/>
            </a:pPr>
            <a:r>
              <a:rPr lang="en-US" b="0" i="0" u="none" strike="noStrike" cap="none">
                <a:solidFill>
                  <a:srgbClr val="000000"/>
                </a:solidFill>
                <a:latin typeface="Calibri"/>
                <a:ea typeface="Calibri"/>
                <a:cs typeface="Calibri"/>
                <a:sym typeface="Calibri"/>
              </a:rPr>
              <a:t>Turn to a partner and process the basics on </a:t>
            </a:r>
            <a:r>
              <a:rPr lang="en-US">
                <a:latin typeface="Calibri"/>
                <a:ea typeface="Calibri"/>
                <a:cs typeface="Calibri"/>
                <a:sym typeface="Calibri"/>
              </a:rPr>
              <a:t>the On Track Growth</a:t>
            </a:r>
            <a:r>
              <a:rPr lang="en-US" b="0" i="0" u="none" strike="noStrike" cap="none">
                <a:solidFill>
                  <a:srgbClr val="000000"/>
                </a:solidFill>
                <a:latin typeface="Calibri"/>
                <a:ea typeface="Calibri"/>
                <a:cs typeface="Calibri"/>
                <a:sym typeface="Calibri"/>
              </a:rPr>
              <a:t>.</a:t>
            </a:r>
            <a:br>
              <a:rPr lang="en-US" b="0" i="0" u="none" strike="noStrike" cap="none">
                <a:solidFill>
                  <a:srgbClr val="000000"/>
                </a:solidFill>
                <a:latin typeface="Calibri"/>
                <a:ea typeface="Calibri"/>
                <a:cs typeface="Calibri"/>
                <a:sym typeface="Calibri"/>
              </a:rPr>
            </a:br>
            <a:endParaRPr b="0" i="0" u="none" strike="noStrike" cap="none">
              <a:solidFill>
                <a:srgbClr val="00000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400"/>
              <a:buFont typeface="Arial"/>
              <a:buChar char="•"/>
            </a:pPr>
            <a:r>
              <a:rPr lang="en-US">
                <a:latin typeface="Calibri"/>
                <a:ea typeface="Calibri"/>
                <a:cs typeface="Calibri"/>
                <a:sym typeface="Calibri"/>
              </a:rPr>
              <a:t>Discuss how this could be a helpful measure to better understand the relationship between growth and achievement.</a:t>
            </a:r>
            <a:br>
              <a:rPr lang="en-US">
                <a:latin typeface="Calibri"/>
                <a:ea typeface="Calibri"/>
                <a:cs typeface="Calibri"/>
                <a:sym typeface="Calibri"/>
              </a:rPr>
            </a:br>
            <a:endParaRPr>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400"/>
              <a:buFont typeface="Arial"/>
              <a:buChar char="•"/>
            </a:pPr>
            <a:r>
              <a:rPr lang="en-US">
                <a:latin typeface="Calibri"/>
                <a:ea typeface="Calibri"/>
                <a:cs typeface="Calibri"/>
                <a:sym typeface="Calibri"/>
              </a:rPr>
              <a:t>Discuss any feedback you would like to provide to the state board as they consider adopting this measure into the frameworks or to at least share out for public reporting.</a:t>
            </a:r>
            <a:br>
              <a:rPr lang="en-US" b="0" i="0" u="none" strike="noStrike" cap="none">
                <a:solidFill>
                  <a:srgbClr val="000000"/>
                </a:solidFill>
                <a:latin typeface="Calibri"/>
                <a:ea typeface="Calibri"/>
                <a:cs typeface="Calibri"/>
                <a:sym typeface="Calibri"/>
              </a:rPr>
            </a:br>
            <a:endParaRPr b="0" i="0" u="none" strike="noStrike" cap="none">
              <a:solidFill>
                <a:srgbClr val="00000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400"/>
              <a:buFont typeface="Arial"/>
              <a:buChar char="•"/>
            </a:pPr>
            <a:r>
              <a:rPr lang="en-US" b="0" i="0" u="none" strike="noStrike" cap="none">
                <a:solidFill>
                  <a:srgbClr val="000000"/>
                </a:solidFill>
                <a:latin typeface="Calibri"/>
                <a:ea typeface="Calibri"/>
                <a:cs typeface="Calibri"/>
                <a:sym typeface="Calibri"/>
              </a:rPr>
              <a:t>Jot down </a:t>
            </a:r>
            <a:r>
              <a:rPr lang="en-US">
                <a:latin typeface="Calibri"/>
                <a:ea typeface="Calibri"/>
                <a:cs typeface="Calibri"/>
                <a:sym typeface="Calibri"/>
              </a:rPr>
              <a:t>your feedback on</a:t>
            </a:r>
            <a:r>
              <a:rPr lang="en-US" b="0" i="0" u="none" strike="noStrike" cap="none">
                <a:solidFill>
                  <a:srgbClr val="000000"/>
                </a:solidFill>
                <a:latin typeface="Calibri"/>
                <a:ea typeface="Calibri"/>
                <a:cs typeface="Calibri"/>
                <a:sym typeface="Calibri"/>
              </a:rPr>
              <a:t> a sticky note.</a:t>
            </a:r>
            <a:endParaRPr sz="1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28d0d1e5de6_1_25"/>
          <p:cNvSpPr txBox="1">
            <a:spLocks noGrp="1"/>
          </p:cNvSpPr>
          <p:nvPr>
            <p:ph type="title"/>
          </p:nvPr>
        </p:nvSpPr>
        <p:spPr>
          <a:xfrm>
            <a:off x="245197" y="190885"/>
            <a:ext cx="6081900" cy="567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Agenda</a:t>
            </a:r>
            <a:endParaRPr/>
          </a:p>
        </p:txBody>
      </p:sp>
      <p:sp>
        <p:nvSpPr>
          <p:cNvPr id="726" name="Google Shape;726;g28d0d1e5de6_1_25"/>
          <p:cNvSpPr txBox="1">
            <a:spLocks noGrp="1"/>
          </p:cNvSpPr>
          <p:nvPr>
            <p:ph type="body" idx="1"/>
          </p:nvPr>
        </p:nvSpPr>
        <p:spPr>
          <a:xfrm>
            <a:off x="628651" y="1097280"/>
            <a:ext cx="7886700" cy="3480600"/>
          </a:xfrm>
          <a:prstGeom prst="rect">
            <a:avLst/>
          </a:prstGeom>
          <a:noFill/>
          <a:ln>
            <a:noFill/>
          </a:ln>
        </p:spPr>
        <p:txBody>
          <a:bodyPr spcFirstLastPara="1" wrap="square" lIns="0" tIns="0" rIns="0" bIns="45700" anchor="t" anchorCtr="0">
            <a:normAutofit/>
          </a:bodyPr>
          <a:lstStyle/>
          <a:p>
            <a:pPr marL="228593" lvl="0" indent="-228593" algn="l" rtl="0">
              <a:lnSpc>
                <a:spcPct val="90000"/>
              </a:lnSpc>
              <a:spcBef>
                <a:spcPts val="0"/>
              </a:spcBef>
              <a:spcAft>
                <a:spcPts val="0"/>
              </a:spcAft>
              <a:buClr>
                <a:schemeClr val="dk1"/>
              </a:buClr>
              <a:buSzPts val="1800"/>
              <a:buChar char="•"/>
            </a:pPr>
            <a:r>
              <a:rPr lang="en-US"/>
              <a:t>Recap on Foundations of State Accountability</a:t>
            </a:r>
            <a:br>
              <a:rPr lang="en-US"/>
            </a:br>
            <a:endParaRPr/>
          </a:p>
          <a:p>
            <a:pPr marL="228593" lvl="0" indent="-228593" algn="l" rtl="0">
              <a:lnSpc>
                <a:spcPct val="90000"/>
              </a:lnSpc>
              <a:spcBef>
                <a:spcPts val="1000"/>
              </a:spcBef>
              <a:spcAft>
                <a:spcPts val="0"/>
              </a:spcAft>
              <a:buClr>
                <a:schemeClr val="dk1"/>
              </a:buClr>
              <a:buSzPts val="1800"/>
              <a:buChar char="•"/>
            </a:pPr>
            <a:r>
              <a:rPr lang="en-US"/>
              <a:t>Activity: Jigsaw on Responses from September Meeting</a:t>
            </a:r>
            <a:br>
              <a:rPr lang="en-US"/>
            </a:br>
            <a:endParaRPr/>
          </a:p>
          <a:p>
            <a:pPr marL="228593" lvl="0" indent="-228593" algn="l" rtl="0">
              <a:lnSpc>
                <a:spcPct val="90000"/>
              </a:lnSpc>
              <a:spcBef>
                <a:spcPts val="1000"/>
              </a:spcBef>
              <a:spcAft>
                <a:spcPts val="0"/>
              </a:spcAft>
              <a:buClr>
                <a:schemeClr val="dk1"/>
              </a:buClr>
              <a:buSzPts val="1800"/>
              <a:buChar char="•"/>
            </a:pPr>
            <a:r>
              <a:rPr lang="en-US"/>
              <a:t>Deeper Dive</a:t>
            </a:r>
            <a:endParaRPr/>
          </a:p>
          <a:p>
            <a:pPr marL="685783" lvl="1" indent="-228594" algn="l" rtl="0">
              <a:lnSpc>
                <a:spcPct val="90000"/>
              </a:lnSpc>
              <a:spcBef>
                <a:spcPts val="500"/>
              </a:spcBef>
              <a:spcAft>
                <a:spcPts val="0"/>
              </a:spcAft>
              <a:buClr>
                <a:schemeClr val="dk1"/>
              </a:buClr>
              <a:buSzPts val="1600"/>
              <a:buChar char="•"/>
            </a:pPr>
            <a:r>
              <a:rPr lang="en-US"/>
              <a:t>Growth Model</a:t>
            </a:r>
            <a:endParaRPr/>
          </a:p>
          <a:p>
            <a:pPr marL="685783" lvl="1" indent="-228594" algn="l" rtl="0">
              <a:lnSpc>
                <a:spcPct val="90000"/>
              </a:lnSpc>
              <a:spcBef>
                <a:spcPts val="500"/>
              </a:spcBef>
              <a:spcAft>
                <a:spcPts val="0"/>
              </a:spcAft>
              <a:buClr>
                <a:schemeClr val="dk1"/>
              </a:buClr>
              <a:buSzPts val="1600"/>
              <a:buChar char="•"/>
            </a:pPr>
            <a:r>
              <a:rPr lang="en-US"/>
              <a:t>On Track Growth</a:t>
            </a:r>
            <a:br>
              <a:rPr lang="en-US"/>
            </a:br>
            <a:endParaRPr/>
          </a:p>
          <a:p>
            <a:pPr marL="228593" lvl="0" indent="-228593" algn="l" rtl="0">
              <a:lnSpc>
                <a:spcPct val="90000"/>
              </a:lnSpc>
              <a:spcBef>
                <a:spcPts val="500"/>
              </a:spcBef>
              <a:spcAft>
                <a:spcPts val="0"/>
              </a:spcAft>
              <a:buSzPts val="1800"/>
              <a:buChar char="•"/>
            </a:pPr>
            <a:r>
              <a:rPr lang="en-US"/>
              <a:t>Setting Direction</a:t>
            </a:r>
            <a:endParaRPr/>
          </a:p>
          <a:p>
            <a:pPr marL="685783" lvl="1" indent="-126994" algn="l" rtl="0">
              <a:lnSpc>
                <a:spcPct val="90000"/>
              </a:lnSpc>
              <a:spcBef>
                <a:spcPts val="500"/>
              </a:spcBef>
              <a:spcAft>
                <a:spcPts val="0"/>
              </a:spcAft>
              <a:buClr>
                <a:schemeClr val="dk1"/>
              </a:buClr>
              <a:buSzPts val="1600"/>
              <a:buNone/>
            </a:pPr>
            <a:endParaRPr/>
          </a:p>
          <a:p>
            <a:pPr marL="685783" lvl="1" indent="-126994" algn="l" rtl="0">
              <a:lnSpc>
                <a:spcPct val="90000"/>
              </a:lnSpc>
              <a:spcBef>
                <a:spcPts val="500"/>
              </a:spcBef>
              <a:spcAft>
                <a:spcPts val="0"/>
              </a:spcAft>
              <a:buClr>
                <a:schemeClr val="dk1"/>
              </a:buClr>
              <a:buSzPts val="1600"/>
              <a:buNone/>
            </a:pPr>
            <a:endParaRPr/>
          </a:p>
        </p:txBody>
      </p:sp>
      <p:sp>
        <p:nvSpPr>
          <p:cNvPr id="727" name="Google Shape;727;g28d0d1e5de6_1_25"/>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fld id="{00000000-1234-1234-1234-123412341234}" type="slidenum">
              <a:rPr lang="en-US"/>
              <a:t>55</a:t>
            </a:fld>
            <a:endParaRPr/>
          </a:p>
        </p:txBody>
      </p:sp>
      <p:sp>
        <p:nvSpPr>
          <p:cNvPr id="728" name="Google Shape;728;g28d0d1e5de6_1_25"/>
          <p:cNvSpPr/>
          <p:nvPr/>
        </p:nvSpPr>
        <p:spPr>
          <a:xfrm>
            <a:off x="0" y="3415884"/>
            <a:ext cx="9144000" cy="332700"/>
          </a:xfrm>
          <a:prstGeom prst="rect">
            <a:avLst/>
          </a:prstGeom>
          <a:solidFill>
            <a:srgbClr val="5B9BD5">
              <a:alpha val="49800"/>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8d0d1e5de6_1_64"/>
          <p:cNvSpPr txBox="1">
            <a:spLocks noGrp="1"/>
          </p:cNvSpPr>
          <p:nvPr>
            <p:ph type="title"/>
          </p:nvPr>
        </p:nvSpPr>
        <p:spPr>
          <a:xfrm>
            <a:off x="3688526" y="190875"/>
            <a:ext cx="4284600" cy="56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Setting Direction </a:t>
            </a:r>
            <a:endParaRPr/>
          </a:p>
        </p:txBody>
      </p:sp>
      <p:sp>
        <p:nvSpPr>
          <p:cNvPr id="734" name="Google Shape;734;g28d0d1e5de6_1_64"/>
          <p:cNvSpPr txBox="1">
            <a:spLocks noGrp="1"/>
          </p:cNvSpPr>
          <p:nvPr>
            <p:ph type="body" idx="1"/>
          </p:nvPr>
        </p:nvSpPr>
        <p:spPr>
          <a:xfrm>
            <a:off x="3688525" y="1097275"/>
            <a:ext cx="4826700" cy="3480600"/>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a:t>Help staff prepare for future meetings:</a:t>
            </a:r>
            <a:endParaRPr/>
          </a:p>
          <a:p>
            <a:pPr marL="457200" lvl="0" indent="-342900" algn="l" rtl="0">
              <a:spcBef>
                <a:spcPts val="1000"/>
              </a:spcBef>
              <a:spcAft>
                <a:spcPts val="0"/>
              </a:spcAft>
              <a:buSzPts val="1800"/>
              <a:buChar char="•"/>
            </a:pPr>
            <a:r>
              <a:rPr lang="en-US"/>
              <a:t>What additional deep dives would be helpful (e.g., accountability clock analyses, federal requirements)?</a:t>
            </a:r>
            <a:br>
              <a:rPr lang="en-US"/>
            </a:br>
            <a:endParaRPr/>
          </a:p>
          <a:p>
            <a:pPr marL="457200" lvl="0" indent="-342900" algn="l" rtl="0">
              <a:spcBef>
                <a:spcPts val="0"/>
              </a:spcBef>
              <a:spcAft>
                <a:spcPts val="0"/>
              </a:spcAft>
              <a:buSzPts val="1800"/>
              <a:buChar char="•"/>
            </a:pPr>
            <a:r>
              <a:rPr lang="en-US"/>
              <a:t>What additional questions or analysis would be beneficial to the whole task force?  </a:t>
            </a:r>
            <a:endParaRPr/>
          </a:p>
        </p:txBody>
      </p:sp>
      <p:sp>
        <p:nvSpPr>
          <p:cNvPr id="735" name="Google Shape;735;g28d0d1e5de6_1_64"/>
          <p:cNvSpPr txBox="1">
            <a:spLocks noGrp="1"/>
          </p:cNvSpPr>
          <p:nvPr>
            <p:ph type="sldNum" idx="12"/>
          </p:nvPr>
        </p:nvSpPr>
        <p:spPr>
          <a:xfrm>
            <a:off x="223071" y="4820264"/>
            <a:ext cx="20574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56</a:t>
            </a:fld>
            <a:endParaRPr/>
          </a:p>
        </p:txBody>
      </p:sp>
      <p:pic>
        <p:nvPicPr>
          <p:cNvPr id="736" name="Google Shape;736;g28d0d1e5de6_1_64"/>
          <p:cNvPicPr preferRelativeResize="0"/>
          <p:nvPr/>
        </p:nvPicPr>
        <p:blipFill>
          <a:blip r:embed="rId3">
            <a:alphaModFix/>
          </a:blip>
          <a:stretch>
            <a:fillRect/>
          </a:stretch>
        </p:blipFill>
        <p:spPr>
          <a:xfrm>
            <a:off x="0" y="0"/>
            <a:ext cx="3429000" cy="5143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60"/>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742" name="Google Shape;742;p6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57</a:t>
            </a:fld>
            <a:endParaRPr/>
          </a:p>
        </p:txBody>
      </p:sp>
      <p:graphicFrame>
        <p:nvGraphicFramePr>
          <p:cNvPr id="743" name="Google Shape;743;p60"/>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a:t>10:00 - 10:30 am</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   Welcome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a:t>10:30 - 10:45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Review Norms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a:t>10:45 - 12:00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Discussion &amp; Activity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a:t>12:00 - 1:00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Lunch &amp; Small Group Activity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a:t>1:00 - 1:30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Align with our Legislative Charge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a:t>1:30 - 2:00</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Review Roadmap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a:t>2:00 - 2:15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a:t>   Break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a:t>2:15 - 3:45</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a:t>   CDE Accountability Follow-Up Presentation </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a:t>3:45 - 4:00 pm</a:t>
                      </a:r>
                      <a:endParaRPr sz="1100"/>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a:t>   Wrap Up &amp; Next Steps</a:t>
                      </a:r>
                      <a:endParaRPr sz="1100"/>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8"/>
                  </a:ext>
                </a:extLst>
              </a:tr>
            </a:tbl>
          </a:graphicData>
        </a:graphic>
      </p:graphicFrame>
      <p:sp>
        <p:nvSpPr>
          <p:cNvPr id="744" name="Google Shape;744;p6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745" name="Google Shape;745;p6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1"/>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200"/>
              <a:buFont typeface="Calibri"/>
              <a:buNone/>
            </a:pPr>
            <a:r>
              <a:rPr lang="en-US">
                <a:solidFill>
                  <a:schemeClr val="accent3"/>
                </a:solidFill>
              </a:rPr>
              <a:t>Wrap Up &amp; Next Steps</a:t>
            </a:r>
            <a:endParaRPr>
              <a:solidFill>
                <a:schemeClr val="accent3"/>
              </a:solidFill>
            </a:endParaRPr>
          </a:p>
        </p:txBody>
      </p:sp>
      <p:sp>
        <p:nvSpPr>
          <p:cNvPr id="751" name="Google Shape;751;p61"/>
          <p:cNvSpPr txBox="1">
            <a:spLocks noGrp="1"/>
          </p:cNvSpPr>
          <p:nvPr>
            <p:ph type="body" idx="1"/>
          </p:nvPr>
        </p:nvSpPr>
        <p:spPr>
          <a:xfrm>
            <a:off x="822960" y="995090"/>
            <a:ext cx="7543800" cy="3406735"/>
          </a:xfrm>
          <a:prstGeom prst="rect">
            <a:avLst/>
          </a:prstGeom>
          <a:noFill/>
          <a:ln>
            <a:noFill/>
          </a:ln>
        </p:spPr>
        <p:txBody>
          <a:bodyPr spcFirstLastPara="1" wrap="square" lIns="0" tIns="45700" rIns="0" bIns="45700" anchor="t" anchorCtr="0">
            <a:normAutofit/>
          </a:bodyPr>
          <a:lstStyle/>
          <a:p>
            <a:pPr marL="231775" lvl="0" indent="-231775" algn="l" rtl="0">
              <a:lnSpc>
                <a:spcPct val="90000"/>
              </a:lnSpc>
              <a:spcBef>
                <a:spcPts val="0"/>
              </a:spcBef>
              <a:spcAft>
                <a:spcPts val="0"/>
              </a:spcAft>
              <a:buSzPts val="1800"/>
              <a:buFont typeface="Arial"/>
              <a:buChar char="•"/>
            </a:pPr>
            <a:r>
              <a:rPr lang="en-US"/>
              <a:t>Review admin and feedback survey</a:t>
            </a:r>
            <a:endParaRPr/>
          </a:p>
          <a:p>
            <a:pPr marL="451226" lvl="1" indent="-231775" algn="l" rtl="0">
              <a:lnSpc>
                <a:spcPct val="90000"/>
              </a:lnSpc>
              <a:spcBef>
                <a:spcPts val="302"/>
              </a:spcBef>
              <a:spcAft>
                <a:spcPts val="0"/>
              </a:spcAft>
              <a:buSzPts val="1400"/>
              <a:buFont typeface="Arial"/>
              <a:buChar char="•"/>
            </a:pPr>
            <a:r>
              <a:rPr lang="en-US"/>
              <a:t>Questions for next meeting</a:t>
            </a:r>
            <a:endParaRPr/>
          </a:p>
          <a:p>
            <a:pPr marL="451226" lvl="1" indent="-231775" algn="l" rtl="0">
              <a:lnSpc>
                <a:spcPct val="90000"/>
              </a:lnSpc>
              <a:spcBef>
                <a:spcPts val="451"/>
              </a:spcBef>
              <a:spcAft>
                <a:spcPts val="0"/>
              </a:spcAft>
              <a:buSzPts val="1400"/>
              <a:buFont typeface="Arial"/>
              <a:buChar char="•"/>
            </a:pPr>
            <a:r>
              <a:rPr lang="en-US"/>
              <a:t>2024 meeting dates</a:t>
            </a:r>
            <a:br>
              <a:rPr lang="en-US"/>
            </a:br>
            <a:endParaRPr/>
          </a:p>
          <a:p>
            <a:pPr marL="231775" lvl="0" indent="-231775" algn="l" rtl="0">
              <a:lnSpc>
                <a:spcPct val="90000"/>
              </a:lnSpc>
              <a:spcBef>
                <a:spcPts val="1200"/>
              </a:spcBef>
              <a:spcAft>
                <a:spcPts val="0"/>
              </a:spcAft>
              <a:buSzPts val="1800"/>
              <a:buFont typeface="Arial"/>
              <a:buChar char="•"/>
            </a:pPr>
            <a:r>
              <a:rPr lang="en-US"/>
              <a:t>1:1s with new facilitators</a:t>
            </a:r>
            <a:br>
              <a:rPr lang="en-US"/>
            </a:br>
            <a:endParaRPr/>
          </a:p>
          <a:p>
            <a:pPr marL="231775" lvl="0" indent="-231775" algn="l" rtl="0">
              <a:lnSpc>
                <a:spcPct val="90000"/>
              </a:lnSpc>
              <a:spcBef>
                <a:spcPts val="1051"/>
              </a:spcBef>
              <a:spcAft>
                <a:spcPts val="0"/>
              </a:spcAft>
              <a:buSzPts val="1800"/>
              <a:buFont typeface="Arial"/>
              <a:buChar char="•"/>
            </a:pPr>
            <a:r>
              <a:rPr lang="en-US"/>
              <a:t>Next meeting</a:t>
            </a:r>
            <a:endParaRPr/>
          </a:p>
        </p:txBody>
      </p:sp>
      <p:sp>
        <p:nvSpPr>
          <p:cNvPr id="752" name="Google Shape;752;p6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58</a:t>
            </a:fld>
            <a:endParaRPr/>
          </a:p>
        </p:txBody>
      </p:sp>
      <p:pic>
        <p:nvPicPr>
          <p:cNvPr id="753" name="Google Shape;753;p61" descr="A landscape with mountains and trees&#10;&#10;Description automatically generated"/>
          <p:cNvPicPr preferRelativeResize="0"/>
          <p:nvPr/>
        </p:nvPicPr>
        <p:blipFill rotWithShape="1">
          <a:blip r:embed="rId3">
            <a:alphaModFix/>
          </a:blip>
          <a:srcRect/>
          <a:stretch/>
        </p:blipFill>
        <p:spPr>
          <a:xfrm>
            <a:off x="4706092" y="1236394"/>
            <a:ext cx="3703272" cy="27774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rPr>
              <a:t>Norms </a:t>
            </a:r>
            <a:endParaRPr>
              <a:solidFill>
                <a:schemeClr val="accent3"/>
              </a:solidFill>
            </a:endParaRPr>
          </a:p>
        </p:txBody>
      </p:sp>
      <p:sp>
        <p:nvSpPr>
          <p:cNvPr id="264" name="Google Shape;264;p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graphicFrame>
        <p:nvGraphicFramePr>
          <p:cNvPr id="265" name="Google Shape;265;p6"/>
          <p:cNvGraphicFramePr/>
          <p:nvPr/>
        </p:nvGraphicFramePr>
        <p:xfrm>
          <a:off x="822960" y="1163480"/>
          <a:ext cx="3000000" cy="3000000"/>
        </p:xfrm>
        <a:graphic>
          <a:graphicData uri="http://schemas.openxmlformats.org/drawingml/2006/table">
            <a:tbl>
              <a:tblPr>
                <a:noFill/>
                <a:tableStyleId>{98E37EE5-184A-4335-A78A-29425AD38F31}</a:tableStyleId>
              </a:tblPr>
              <a:tblGrid>
                <a:gridCol w="7239000">
                  <a:extLst>
                    <a:ext uri="{9D8B030D-6E8A-4147-A177-3AD203B41FA5}">
                      <a16:colId xmlns:a16="http://schemas.microsoft.com/office/drawing/2014/main" val="20000"/>
                    </a:ext>
                  </a:extLst>
                </a:gridCol>
              </a:tblGrid>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Assume positive intent from others’ thoughts and input</a:t>
                      </a:r>
                      <a:endParaRPr sz="1100" u="none" strike="noStrike" cap="none"/>
                    </a:p>
                  </a:txBody>
                  <a:tcPr marL="91425" marR="91425" marT="91425" marB="91425">
                    <a:solidFill>
                      <a:srgbClr val="FBE6CC"/>
                    </a:solidFill>
                  </a:tcPr>
                </a:tc>
                <a:extLst>
                  <a:ext uri="{0D108BD9-81ED-4DB2-BD59-A6C34878D82A}">
                    <a16:rowId xmlns:a16="http://schemas.microsoft.com/office/drawing/2014/main" val="10000"/>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Agree to disagree</a:t>
                      </a:r>
                      <a:endParaRPr sz="1100" u="none" strike="noStrike" cap="none"/>
                    </a:p>
                  </a:txBody>
                  <a:tcPr marL="91425" marR="91425" marT="91425" marB="91425">
                    <a:solidFill>
                      <a:srgbClr val="F4DBD0"/>
                    </a:solidFill>
                  </a:tcPr>
                </a:tc>
                <a:extLst>
                  <a:ext uri="{0D108BD9-81ED-4DB2-BD59-A6C34878D82A}">
                    <a16:rowId xmlns:a16="http://schemas.microsoft.com/office/drawing/2014/main" val="10001"/>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Maintain flexibility and allow for opinions to change</a:t>
                      </a:r>
                      <a:endParaRPr sz="1100" u="none" strike="noStrike" cap="none"/>
                    </a:p>
                  </a:txBody>
                  <a:tcPr marL="91425" marR="91425" marT="91425" marB="91425">
                    <a:solidFill>
                      <a:srgbClr val="EADBD3"/>
                    </a:solidFill>
                  </a:tcPr>
                </a:tc>
                <a:extLst>
                  <a:ext uri="{0D108BD9-81ED-4DB2-BD59-A6C34878D82A}">
                    <a16:rowId xmlns:a16="http://schemas.microsoft.com/office/drawing/2014/main" val="10002"/>
                  </a:ext>
                </a:extLst>
              </a:tr>
              <a:tr h="731500">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Share the speaking and listening space with fellow members in an equitable and respectful manner</a:t>
                      </a:r>
                      <a:endParaRPr sz="1100" u="none" strike="noStrike" cap="none"/>
                    </a:p>
                  </a:txBody>
                  <a:tcPr marL="91425" marR="91425" marT="91425" marB="91425">
                    <a:solidFill>
                      <a:srgbClr val="E9EBE6"/>
                    </a:solidFill>
                  </a:tcPr>
                </a:tc>
                <a:extLst>
                  <a:ext uri="{0D108BD9-81ED-4DB2-BD59-A6C34878D82A}">
                    <a16:rowId xmlns:a16="http://schemas.microsoft.com/office/drawing/2014/main" val="10003"/>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Respect the candidness of others as a gift</a:t>
                      </a:r>
                      <a:endParaRPr sz="1100" u="none" strike="noStrike" cap="none"/>
                    </a:p>
                  </a:txBody>
                  <a:tcPr marL="91425" marR="91425" marT="91425" marB="91425">
                    <a:solidFill>
                      <a:srgbClr val="DFE4D9"/>
                    </a:solidFill>
                  </a:tcPr>
                </a:tc>
                <a:extLst>
                  <a:ext uri="{0D108BD9-81ED-4DB2-BD59-A6C34878D82A}">
                    <a16:rowId xmlns:a16="http://schemas.microsoft.com/office/drawing/2014/main" val="10004"/>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Expect non-closure</a:t>
                      </a:r>
                      <a:endParaRPr sz="1100" u="none" strike="noStrike" cap="none"/>
                    </a:p>
                  </a:txBody>
                  <a:tcPr marL="91425" marR="91425" marT="91425" marB="91425">
                    <a:solidFill>
                      <a:schemeClr val="lt2"/>
                    </a:solidFill>
                  </a:tcPr>
                </a:tc>
                <a:extLst>
                  <a:ext uri="{0D108BD9-81ED-4DB2-BD59-A6C34878D82A}">
                    <a16:rowId xmlns:a16="http://schemas.microsoft.com/office/drawing/2014/main" val="10005"/>
                  </a:ext>
                </a:extLst>
              </a:tr>
            </a:tbl>
          </a:graphicData>
        </a:graphic>
      </p:graphicFrame>
      <p:sp>
        <p:nvSpPr>
          <p:cNvPr id="266" name="Google Shape;266;p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67" name="Google Shape;267;p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273" name="Google Shape;273;p7"/>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graphicFrame>
        <p:nvGraphicFramePr>
          <p:cNvPr id="274" name="Google Shape;274;p7"/>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10:00 - 10:30 am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u="none" strike="noStrike" cap="none">
                          <a:solidFill>
                            <a:schemeClr val="dk1"/>
                          </a:solidFill>
                          <a:latin typeface="Calibri"/>
                          <a:ea typeface="Calibri"/>
                          <a:cs typeface="Calibri"/>
                          <a:sym typeface="Calibri"/>
                        </a:rPr>
                        <a:t>   Welcome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10:30 - 10:45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Norms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10:45 - 12:00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Discussion &amp;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12:00 - 1:00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Lunch &amp; Small Group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1:00 - 1:30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a:t>
                      </a:r>
                      <a:r>
                        <a:rPr lang="en-US" sz="1100"/>
                        <a:t>Align with our</a:t>
                      </a:r>
                      <a:r>
                        <a:rPr lang="en-US" sz="1100" u="none" strike="noStrike" cap="none"/>
                        <a:t> Legislative Charge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1:30 - 2:00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Roadmap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2:00 - 2:15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Break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2:15 - 3:45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CDE Accountability Follow-Up Presentation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3:45 - 4:00 pm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Wrap Up &amp; Next Steps</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5" name="Google Shape;275;p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76" name="Google Shape;276;p7"/>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8"/>
          <p:cNvSpPr/>
          <p:nvPr/>
        </p:nvSpPr>
        <p:spPr>
          <a:xfrm>
            <a:off x="0" y="1"/>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2" name="Google Shape;282;p8"/>
          <p:cNvSpPr/>
          <p:nvPr/>
        </p:nvSpPr>
        <p:spPr>
          <a:xfrm>
            <a:off x="0" y="4"/>
            <a:ext cx="9144000" cy="47507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3" name="Google Shape;283;p8"/>
          <p:cNvSpPr txBox="1">
            <a:spLocks noGrp="1"/>
          </p:cNvSpPr>
          <p:nvPr>
            <p:ph type="title"/>
          </p:nvPr>
        </p:nvSpPr>
        <p:spPr>
          <a:xfrm>
            <a:off x="3886203" y="476209"/>
            <a:ext cx="4776107" cy="10880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accent3"/>
              </a:buClr>
              <a:buSzPts val="3300"/>
              <a:buFont typeface="Calibri"/>
              <a:buNone/>
            </a:pPr>
            <a:r>
              <a:rPr lang="en-US">
                <a:solidFill>
                  <a:schemeClr val="accent3"/>
                </a:solidFill>
              </a:rPr>
              <a:t>Discussion &amp; Activity </a:t>
            </a:r>
            <a:endParaRPr/>
          </a:p>
        </p:txBody>
      </p:sp>
      <p:pic>
        <p:nvPicPr>
          <p:cNvPr id="284" name="Google Shape;284;p8" descr="Different coloured question marks"/>
          <p:cNvPicPr preferRelativeResize="0"/>
          <p:nvPr/>
        </p:nvPicPr>
        <p:blipFill rotWithShape="1">
          <a:blip r:embed="rId3">
            <a:alphaModFix amt="70000"/>
          </a:blip>
          <a:srcRect l="30383" r="31509" b="-2"/>
          <a:stretch/>
        </p:blipFill>
        <p:spPr>
          <a:xfrm>
            <a:off x="21" y="-9096"/>
            <a:ext cx="3490703" cy="5152595"/>
          </a:xfrm>
          <a:prstGeom prst="rect">
            <a:avLst/>
          </a:prstGeom>
          <a:noFill/>
          <a:ln>
            <a:noFill/>
          </a:ln>
        </p:spPr>
      </p:pic>
      <p:cxnSp>
        <p:nvCxnSpPr>
          <p:cNvPr id="285" name="Google Shape;285;p8"/>
          <p:cNvCxnSpPr/>
          <p:nvPr/>
        </p:nvCxnSpPr>
        <p:spPr>
          <a:xfrm>
            <a:off x="3965716" y="1564277"/>
            <a:ext cx="4628015"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286" name="Google Shape;286;p8"/>
          <p:cNvSpPr txBox="1"/>
          <p:nvPr/>
        </p:nvSpPr>
        <p:spPr>
          <a:xfrm>
            <a:off x="3886203" y="1649188"/>
            <a:ext cx="4776107" cy="2752635"/>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None/>
            </a:pPr>
            <a:r>
              <a:rPr lang="en-US" sz="1400" b="1" i="0" u="none" strike="noStrike" cap="none">
                <a:solidFill>
                  <a:srgbClr val="3F3F3F"/>
                </a:solidFill>
                <a:latin typeface="Calibri"/>
                <a:ea typeface="Calibri"/>
                <a:cs typeface="Calibri"/>
                <a:sym typeface="Calibri"/>
              </a:rPr>
              <a:t>Please share with the task force:</a:t>
            </a:r>
            <a:endParaRPr/>
          </a:p>
          <a:p>
            <a:pPr marL="457189" marR="0" lvl="0" indent="-323843" algn="l" rtl="0">
              <a:lnSpc>
                <a:spcPct val="90000"/>
              </a:lnSpc>
              <a:spcBef>
                <a:spcPts val="600"/>
              </a:spcBef>
              <a:spcAft>
                <a:spcPts val="0"/>
              </a:spcAft>
              <a:buClr>
                <a:schemeClr val="accent1"/>
              </a:buClr>
              <a:buSzPts val="1500"/>
              <a:buFont typeface="Calibri"/>
              <a:buChar char="●"/>
            </a:pPr>
            <a:r>
              <a:rPr lang="en-US" sz="1400" b="0" i="0" u="none" strike="noStrike" cap="none">
                <a:solidFill>
                  <a:srgbClr val="3F3F3F"/>
                </a:solidFill>
                <a:latin typeface="Calibri"/>
                <a:ea typeface="Calibri"/>
                <a:cs typeface="Calibri"/>
                <a:sym typeface="Calibri"/>
              </a:rPr>
              <a:t>Why were you identified? </a:t>
            </a:r>
            <a:endParaRPr/>
          </a:p>
          <a:p>
            <a:pPr marL="457189" marR="0" lvl="0" indent="-323843" algn="l" rtl="0">
              <a:lnSpc>
                <a:spcPct val="90000"/>
              </a:lnSpc>
              <a:spcBef>
                <a:spcPts val="600"/>
              </a:spcBef>
              <a:spcAft>
                <a:spcPts val="0"/>
              </a:spcAft>
              <a:buClr>
                <a:schemeClr val="accent1"/>
              </a:buClr>
              <a:buSzPts val="1500"/>
              <a:buFont typeface="Calibri"/>
              <a:buChar char="●"/>
            </a:pPr>
            <a:r>
              <a:rPr lang="en-US" sz="1400" b="0" i="0" u="none" strike="noStrike" cap="none">
                <a:solidFill>
                  <a:srgbClr val="3F3F3F"/>
                </a:solidFill>
                <a:latin typeface="Calibri"/>
                <a:ea typeface="Calibri"/>
                <a:cs typeface="Calibri"/>
                <a:sym typeface="Calibri"/>
              </a:rPr>
              <a:t>What is your connection to the accountability system?</a:t>
            </a:r>
            <a:endParaRPr/>
          </a:p>
          <a:p>
            <a:pPr marL="457189" marR="0" lvl="0" indent="-323843" algn="l" rtl="0">
              <a:lnSpc>
                <a:spcPct val="90000"/>
              </a:lnSpc>
              <a:spcBef>
                <a:spcPts val="600"/>
              </a:spcBef>
              <a:spcAft>
                <a:spcPts val="0"/>
              </a:spcAft>
              <a:buClr>
                <a:schemeClr val="accent1"/>
              </a:buClr>
              <a:buSzPts val="1500"/>
              <a:buFont typeface="Calibri"/>
              <a:buChar char="●"/>
            </a:pPr>
            <a:r>
              <a:rPr lang="en-US" sz="1400" b="0" i="0" u="none" strike="noStrike" cap="none">
                <a:solidFill>
                  <a:srgbClr val="3F3F3F"/>
                </a:solidFill>
                <a:latin typeface="Calibri"/>
                <a:ea typeface="Calibri"/>
                <a:cs typeface="Calibri"/>
                <a:sym typeface="Calibri"/>
              </a:rPr>
              <a:t>What do we, as a task force, need to make the best decisions for our state and our students? </a:t>
            </a:r>
            <a:endParaRPr/>
          </a:p>
          <a:p>
            <a:pPr marL="0" marR="0" lvl="0" indent="0" algn="l" rtl="0">
              <a:lnSpc>
                <a:spcPct val="90000"/>
              </a:lnSpc>
              <a:spcBef>
                <a:spcPts val="600"/>
              </a:spcBef>
              <a:spcAft>
                <a:spcPts val="0"/>
              </a:spcAft>
              <a:buNone/>
            </a:pPr>
            <a:endParaRPr sz="1400" b="0" i="0" u="none" strike="noStrike" cap="none">
              <a:solidFill>
                <a:srgbClr val="3F3F3F"/>
              </a:solidFill>
              <a:latin typeface="Calibri"/>
              <a:ea typeface="Calibri"/>
              <a:cs typeface="Calibri"/>
              <a:sym typeface="Calibri"/>
            </a:endParaRPr>
          </a:p>
          <a:p>
            <a:pPr marL="0" marR="0" lvl="0" indent="0" algn="l" rtl="0">
              <a:lnSpc>
                <a:spcPct val="90000"/>
              </a:lnSpc>
              <a:spcBef>
                <a:spcPts val="600"/>
              </a:spcBef>
              <a:spcAft>
                <a:spcPts val="0"/>
              </a:spcAft>
              <a:buNone/>
            </a:pPr>
            <a:endParaRPr sz="1400" b="0" i="0" u="none" strike="noStrike" cap="none">
              <a:solidFill>
                <a:srgbClr val="3F3F3F"/>
              </a:solidFill>
              <a:latin typeface="Calibri"/>
              <a:ea typeface="Calibri"/>
              <a:cs typeface="Calibri"/>
              <a:sym typeface="Calibri"/>
            </a:endParaRPr>
          </a:p>
          <a:p>
            <a:pPr marL="0" marR="0" lvl="0" indent="0" algn="l" rtl="0">
              <a:lnSpc>
                <a:spcPct val="90000"/>
              </a:lnSpc>
              <a:spcBef>
                <a:spcPts val="600"/>
              </a:spcBef>
              <a:spcAft>
                <a:spcPts val="600"/>
              </a:spcAft>
              <a:buNone/>
            </a:pPr>
            <a:r>
              <a:rPr lang="en-US" sz="1400" b="0" i="0" u="none" strike="noStrike" cap="none">
                <a:solidFill>
                  <a:srgbClr val="3F3F3F"/>
                </a:solidFill>
                <a:latin typeface="Calibri"/>
                <a:ea typeface="Calibri"/>
                <a:cs typeface="Calibri"/>
                <a:sym typeface="Calibri"/>
              </a:rPr>
              <a:t>As task force members share, write at least one question or comment for every task force member based on what you heard them share. </a:t>
            </a:r>
            <a:endParaRPr sz="1400" b="0" i="0" u="none" strike="noStrike" cap="none">
              <a:solidFill>
                <a:srgbClr val="3F3F3F"/>
              </a:solidFill>
              <a:latin typeface="Calibri"/>
              <a:ea typeface="Calibri"/>
              <a:cs typeface="Calibri"/>
              <a:sym typeface="Calibri"/>
            </a:endParaRPr>
          </a:p>
        </p:txBody>
      </p:sp>
      <p:sp>
        <p:nvSpPr>
          <p:cNvPr id="287" name="Google Shape;287;p8"/>
          <p:cNvSpPr txBox="1">
            <a:spLocks noGrp="1"/>
          </p:cNvSpPr>
          <p:nvPr>
            <p:ph type="sldNum" idx="12"/>
          </p:nvPr>
        </p:nvSpPr>
        <p:spPr>
          <a:xfrm>
            <a:off x="7425346" y="4844839"/>
            <a:ext cx="984019" cy="273844"/>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None/>
            </a:pPr>
            <a:fld id="{00000000-1234-1234-1234-123412341234}" type="slidenum">
              <a:rPr lang="en-US" sz="1051">
                <a:solidFill>
                  <a:srgbClr val="3F3F3F"/>
                </a:solidFill>
                <a:latin typeface="Calibri"/>
                <a:ea typeface="Calibri"/>
                <a:cs typeface="Calibri"/>
                <a:sym typeface="Calibri"/>
              </a:rPr>
              <a:t>8</a:t>
            </a:fld>
            <a:endParaRPr sz="1051">
              <a:solidFill>
                <a:srgbClr val="3F3F3F"/>
              </a:solidFill>
              <a:latin typeface="Calibri"/>
              <a:ea typeface="Calibri"/>
              <a:cs typeface="Calibri"/>
              <a:sym typeface="Calibri"/>
            </a:endParaRPr>
          </a:p>
        </p:txBody>
      </p:sp>
      <p:sp>
        <p:nvSpPr>
          <p:cNvPr id="288" name="Google Shape;288;p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89" name="Google Shape;289;p8"/>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9"/>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Calibri"/>
                <a:ea typeface="Calibri"/>
                <a:cs typeface="Calibri"/>
                <a:sym typeface="Calibri"/>
              </a:rPr>
              <a:t>Agenda</a:t>
            </a:r>
            <a:r>
              <a:rPr lang="en-US">
                <a:solidFill>
                  <a:schemeClr val="accent3"/>
                </a:solidFill>
              </a:rPr>
              <a:t> </a:t>
            </a:r>
            <a:endParaRPr>
              <a:solidFill>
                <a:schemeClr val="accent3"/>
              </a:solidFill>
            </a:endParaRPr>
          </a:p>
        </p:txBody>
      </p:sp>
      <p:sp>
        <p:nvSpPr>
          <p:cNvPr id="295" name="Google Shape;295;p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graphicFrame>
        <p:nvGraphicFramePr>
          <p:cNvPr id="296" name="Google Shape;296;p9"/>
          <p:cNvGraphicFramePr/>
          <p:nvPr/>
        </p:nvGraphicFramePr>
        <p:xfrm>
          <a:off x="865563" y="1043784"/>
          <a:ext cx="3000000" cy="3000000"/>
        </p:xfrm>
        <a:graphic>
          <a:graphicData uri="http://schemas.openxmlformats.org/drawingml/2006/table">
            <a:tbl>
              <a:tblPr>
                <a:noFill/>
                <a:tableStyleId>{98E37EE5-184A-4335-A78A-29425AD38F31}</a:tableStyleId>
              </a:tblPr>
              <a:tblGrid>
                <a:gridCol w="1582450">
                  <a:extLst>
                    <a:ext uri="{9D8B030D-6E8A-4147-A177-3AD203B41FA5}">
                      <a16:colId xmlns:a16="http://schemas.microsoft.com/office/drawing/2014/main" val="20000"/>
                    </a:ext>
                  </a:extLst>
                </a:gridCol>
                <a:gridCol w="5961350">
                  <a:extLst>
                    <a:ext uri="{9D8B030D-6E8A-4147-A177-3AD203B41FA5}">
                      <a16:colId xmlns:a16="http://schemas.microsoft.com/office/drawing/2014/main" val="20001"/>
                    </a:ext>
                  </a:extLst>
                </a:gridCol>
              </a:tblGrid>
              <a:tr h="447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10:00 - 10:30 am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700"/>
                        <a:buFont typeface="Calibri"/>
                        <a:buNone/>
                      </a:pPr>
                      <a:r>
                        <a:rPr lang="en-US" sz="1700" u="none" strike="noStrike" cap="none">
                          <a:solidFill>
                            <a:schemeClr val="dk1"/>
                          </a:solidFill>
                          <a:latin typeface="Calibri"/>
                          <a:ea typeface="Calibri"/>
                          <a:cs typeface="Calibri"/>
                          <a:sym typeface="Calibri"/>
                        </a:rPr>
                        <a:t>   Welcome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10:30 - 10:45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Norms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10:45 - 12:00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Discussion &amp;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12:00 - 1:00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Lunch &amp; Small Group Activity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E6CC"/>
                    </a:solidFill>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1:00 - 1:30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a:t>
                      </a:r>
                      <a:r>
                        <a:rPr lang="en-US" sz="1100"/>
                        <a:t>Align with our</a:t>
                      </a:r>
                      <a:r>
                        <a:rPr lang="en-US" sz="1100" u="none" strike="noStrike" cap="none"/>
                        <a:t> Legislative Charge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1:30 - 2:00</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Review Roadmap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2:00 - 2:15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Break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2:15 - 3:45</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CDE Accountability Follow-Up Presentation </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spcBef>
                          <a:spcPts val="0"/>
                        </a:spcBef>
                        <a:spcAft>
                          <a:spcPts val="0"/>
                        </a:spcAft>
                        <a:buClr>
                          <a:schemeClr val="dk1"/>
                        </a:buClr>
                        <a:buSzPts val="1100"/>
                        <a:buFont typeface="Calibri"/>
                        <a:buNone/>
                      </a:pPr>
                      <a:r>
                        <a:rPr lang="en-US" sz="1100" u="none" strike="noStrike" cap="none"/>
                        <a:t>3:45 - 4:00 pm</a:t>
                      </a: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r>
                        <a:rPr lang="en-US" sz="1100" u="none" strike="noStrike" cap="none"/>
                        <a:t>   Wrap Up &amp; Next Steps</a:t>
                      </a:r>
                      <a:endParaRPr sz="1100" u="none" strike="noStrike" cap="none"/>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97" name="Google Shape;297;p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October 17, 2023</a:t>
            </a:r>
            <a:endParaRPr/>
          </a:p>
        </p:txBody>
      </p:sp>
      <p:sp>
        <p:nvSpPr>
          <p:cNvPr id="298" name="Google Shape;298;p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1241 TASK FORCE</a:t>
            </a: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5427</Words>
  <Application>Microsoft Office PowerPoint</Application>
  <PresentationFormat>On-screen Show (16:9)</PresentationFormat>
  <Paragraphs>863</Paragraphs>
  <Slides>58</Slides>
  <Notes>58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Calibri</vt:lpstr>
      <vt:lpstr>Rockwell</vt:lpstr>
      <vt:lpstr>Retrospect</vt:lpstr>
      <vt:lpstr>Office Theme</vt:lpstr>
      <vt:lpstr>1241 Task Force  Meeting #3</vt:lpstr>
      <vt:lpstr>Words from the Task Force Chair and Vice Chair</vt:lpstr>
      <vt:lpstr>Objectives</vt:lpstr>
      <vt:lpstr>Agenda </vt:lpstr>
      <vt:lpstr>Agenda </vt:lpstr>
      <vt:lpstr>Norms </vt:lpstr>
      <vt:lpstr>Agenda </vt:lpstr>
      <vt:lpstr>Discussion &amp; Activity </vt:lpstr>
      <vt:lpstr>Agenda </vt:lpstr>
      <vt:lpstr>Agenda </vt:lpstr>
      <vt:lpstr>Legislative Charge: The “Tasks” </vt:lpstr>
      <vt:lpstr>Legislative Charge: The “Tools”</vt:lpstr>
      <vt:lpstr>PowerPoint Presentation</vt:lpstr>
      <vt:lpstr>Legislative Charge: The Reports </vt:lpstr>
      <vt:lpstr>Agenda </vt:lpstr>
      <vt:lpstr>Roadmap:  Report Deadlines</vt:lpstr>
      <vt:lpstr>Roadmap:  Legislative “Shall” Statements are Used to Guide Meetings</vt:lpstr>
      <vt:lpstr>Roadmap:  Phase 1 – Interim Report &amp; “The What”</vt:lpstr>
      <vt:lpstr>Roadmap:  Phase II – Interim Report &amp; “The How”</vt:lpstr>
      <vt:lpstr>PowerPoint Presentation</vt:lpstr>
      <vt:lpstr>Roadmap:  Next Steps</vt:lpstr>
      <vt:lpstr>Agenda </vt:lpstr>
      <vt:lpstr>Agenda </vt:lpstr>
      <vt:lpstr>Responses on 1241 Task Force Questions from September Meeting</vt:lpstr>
      <vt:lpstr>Agenda</vt:lpstr>
      <vt:lpstr>Accountability Theory of Action</vt:lpstr>
      <vt:lpstr>Performance Frameworks | Purpose</vt:lpstr>
      <vt:lpstr>Performance Frameworks | Performance Indicators</vt:lpstr>
      <vt:lpstr>Performance Frameworks | Weightings and Ratings</vt:lpstr>
      <vt:lpstr>Agenda</vt:lpstr>
      <vt:lpstr>Activity:  Jigsaw on Responses from September Meeting</vt:lpstr>
      <vt:lpstr>Agenda</vt:lpstr>
      <vt:lpstr>Why is student growth data important?</vt:lpstr>
      <vt:lpstr>What is the Colorado Student Growth Model?</vt:lpstr>
      <vt:lpstr>Big Ideas:  Academic Peers</vt:lpstr>
      <vt:lpstr>Big Ideas:  50th Percentile</vt:lpstr>
      <vt:lpstr>Summary:  Calculating Student Growth Percentiles (SGPs)</vt:lpstr>
      <vt:lpstr>Big Ideas:  50th Percentile for Schools</vt:lpstr>
      <vt:lpstr>Summary:  Calculating Median Growth Percentiles (MGPs)</vt:lpstr>
      <vt:lpstr>Summary:  Growth Percentiles at Different Levels</vt:lpstr>
      <vt:lpstr>Big Ideas:  Analyzing Growth</vt:lpstr>
      <vt:lpstr>Activity: Process with a Partner  </vt:lpstr>
      <vt:lpstr>Agenda</vt:lpstr>
      <vt:lpstr>Summary of Potential Changes within Performance Frameworks</vt:lpstr>
      <vt:lpstr>On-Track Growth | Definition</vt:lpstr>
      <vt:lpstr>On-Track Growth | Student Example</vt:lpstr>
      <vt:lpstr>On Track Growth| Integration into Frameworks</vt:lpstr>
      <vt:lpstr>On Track Growth| Impact Data on Plan Assignments for Elementary and Middle Schools</vt:lpstr>
      <vt:lpstr>On Track Growth| Outstanding Issues for High School</vt:lpstr>
      <vt:lpstr>On Track Growth| Proposal for District Weighting</vt:lpstr>
      <vt:lpstr>On Track Growth| Impact Data on Plan Assignments for Middle/High and Elementary/Middle/High Schools</vt:lpstr>
      <vt:lpstr>On Track Growth| Impact Data on Plan Assignments for Districts</vt:lpstr>
      <vt:lpstr>On Track Growth| Emerging Feedback from the Field</vt:lpstr>
      <vt:lpstr>Activity: Process with a Partner  </vt:lpstr>
      <vt:lpstr>Agenda</vt:lpstr>
      <vt:lpstr>Setting Direction </vt:lpstr>
      <vt:lpstr>Agenda </vt:lpstr>
      <vt:lpstr>Wrap Up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1241 Task Force  Meeting #3</dc:title>
  <dc:creator>Medler, Lisa</dc:creator>
  <cp:lastModifiedBy>Thompson, April</cp:lastModifiedBy>
  <cp:revision>1</cp:revision>
  <dcterms:modified xsi:type="dcterms:W3CDTF">2023-10-17T12:43:03Z</dcterms:modified>
</cp:coreProperties>
</file>