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9"/>
  </p:notesMasterIdLst>
  <p:sldIdLst>
    <p:sldId id="256" r:id="rId2"/>
    <p:sldId id="257" r:id="rId3"/>
    <p:sldId id="259" r:id="rId4"/>
    <p:sldId id="260" r:id="rId5"/>
    <p:sldId id="265" r:id="rId6"/>
    <p:sldId id="261" r:id="rId7"/>
    <p:sldId id="262" r:id="rId8"/>
    <p:sldId id="263" r:id="rId9"/>
    <p:sldId id="264" r:id="rId10"/>
    <p:sldId id="266" r:id="rId11"/>
    <p:sldId id="267" r:id="rId12"/>
    <p:sldId id="269" r:id="rId13"/>
    <p:sldId id="270" r:id="rId14"/>
    <p:sldId id="272" r:id="rId15"/>
    <p:sldId id="273" r:id="rId16"/>
    <p:sldId id="275" r:id="rId17"/>
    <p:sldId id="268"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30159A5-76D7-44D9-9E08-2FC3A0997ED4}">
  <a:tblStyle styleId="{730159A5-76D7-44D9-9E08-2FC3A0997ED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71" autoAdjust="0"/>
  </p:normalViewPr>
  <p:slideViewPr>
    <p:cSldViewPr snapToGrid="0">
      <p:cViewPr varScale="1">
        <p:scale>
          <a:sx n="73" d="100"/>
          <a:sy n="73" d="100"/>
        </p:scale>
        <p:origin x="45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526FCF-C52B-4098-830E-BB7AE95EF023}" type="doc">
      <dgm:prSet loTypeId="urn:microsoft.com/office/officeart/2005/8/layout/pyramid1" loCatId="pyramid" qsTypeId="urn:microsoft.com/office/officeart/2005/8/quickstyle/simple1" qsCatId="simple" csTypeId="urn:microsoft.com/office/officeart/2005/8/colors/accent1_2" csCatId="accent1" phldr="1"/>
      <dgm:spPr/>
    </dgm:pt>
    <dgm:pt modelId="{09A970A9-C709-4FB9-B79B-2B544342175A}">
      <dgm:prSet phldrT="[Text]" custT="1"/>
      <dgm:spPr>
        <a:solidFill>
          <a:srgbClr val="993366"/>
        </a:solidFill>
      </dgm:spPr>
      <dgm:t>
        <a:bodyPr/>
        <a:lstStyle/>
        <a:p>
          <a:r>
            <a:rPr lang="en-US" sz="1600" b="1" dirty="0" smtClean="0"/>
            <a:t>Colorado Legislation</a:t>
          </a:r>
          <a:endParaRPr lang="en-US" sz="1600" b="1" dirty="0"/>
        </a:p>
      </dgm:t>
    </dgm:pt>
    <dgm:pt modelId="{71B0DFD0-335A-4C3D-91C6-C0FB5C1EF4F5}" type="parTrans" cxnId="{481C1DBB-EF93-44DE-8B74-76B367C4E687}">
      <dgm:prSet/>
      <dgm:spPr/>
      <dgm:t>
        <a:bodyPr/>
        <a:lstStyle/>
        <a:p>
          <a:endParaRPr lang="en-US"/>
        </a:p>
      </dgm:t>
    </dgm:pt>
    <dgm:pt modelId="{560365C9-05E9-43C9-B0F5-8D0F70CF698B}" type="sibTrans" cxnId="{481C1DBB-EF93-44DE-8B74-76B367C4E687}">
      <dgm:prSet/>
      <dgm:spPr/>
      <dgm:t>
        <a:bodyPr/>
        <a:lstStyle/>
        <a:p>
          <a:endParaRPr lang="en-US"/>
        </a:p>
      </dgm:t>
    </dgm:pt>
    <dgm:pt modelId="{002A8CC5-2C80-4A69-81F9-945E53AEC224}">
      <dgm:prSet phldrT="[Text]" custT="1"/>
      <dgm:spPr/>
      <dgm:t>
        <a:bodyPr/>
        <a:lstStyle/>
        <a:p>
          <a:r>
            <a:rPr lang="en-US" sz="2000" b="1" dirty="0" smtClean="0"/>
            <a:t>State Board Rules</a:t>
          </a:r>
          <a:endParaRPr lang="en-US" sz="2000" b="1" dirty="0"/>
        </a:p>
      </dgm:t>
    </dgm:pt>
    <dgm:pt modelId="{74FC98CC-A85E-4514-82C7-137CE4068EFC}" type="parTrans" cxnId="{4F88ABA6-EF91-4D3D-BCF0-12E6DF9AE080}">
      <dgm:prSet/>
      <dgm:spPr/>
      <dgm:t>
        <a:bodyPr/>
        <a:lstStyle/>
        <a:p>
          <a:endParaRPr lang="en-US"/>
        </a:p>
      </dgm:t>
    </dgm:pt>
    <dgm:pt modelId="{AC4FCEC7-3A9D-4520-B4D0-2F046141485C}" type="sibTrans" cxnId="{4F88ABA6-EF91-4D3D-BCF0-12E6DF9AE080}">
      <dgm:prSet/>
      <dgm:spPr/>
      <dgm:t>
        <a:bodyPr/>
        <a:lstStyle/>
        <a:p>
          <a:endParaRPr lang="en-US"/>
        </a:p>
      </dgm:t>
    </dgm:pt>
    <dgm:pt modelId="{38257C11-59BF-4E8E-A60E-A63E212DBF23}">
      <dgm:prSet phldrT="[Text]" custT="1"/>
      <dgm:spPr>
        <a:solidFill>
          <a:srgbClr val="92D050"/>
        </a:solidFill>
      </dgm:spPr>
      <dgm:t>
        <a:bodyPr/>
        <a:lstStyle/>
        <a:p>
          <a:r>
            <a:rPr lang="en-US" sz="1600" dirty="0" smtClean="0"/>
            <a:t> </a:t>
          </a:r>
          <a:r>
            <a:rPr lang="en-US" sz="2000" b="1" dirty="0" smtClean="0"/>
            <a:t>Department Policy</a:t>
          </a:r>
          <a:endParaRPr lang="en-US" sz="2000" b="1" dirty="0"/>
        </a:p>
      </dgm:t>
    </dgm:pt>
    <dgm:pt modelId="{0142DCA0-1062-4F85-BE5F-FB60C904417C}" type="parTrans" cxnId="{2AA449B2-9FCC-421A-863F-2CD309386E4A}">
      <dgm:prSet/>
      <dgm:spPr/>
      <dgm:t>
        <a:bodyPr/>
        <a:lstStyle/>
        <a:p>
          <a:endParaRPr lang="en-US"/>
        </a:p>
      </dgm:t>
    </dgm:pt>
    <dgm:pt modelId="{3BBBE047-5CC2-47B5-AD62-895ADA088346}" type="sibTrans" cxnId="{2AA449B2-9FCC-421A-863F-2CD309386E4A}">
      <dgm:prSet/>
      <dgm:spPr/>
      <dgm:t>
        <a:bodyPr/>
        <a:lstStyle/>
        <a:p>
          <a:endParaRPr lang="en-US"/>
        </a:p>
      </dgm:t>
    </dgm:pt>
    <dgm:pt modelId="{B9F7E60E-41AA-45FA-BA95-0CCF172847DF}" type="pres">
      <dgm:prSet presAssocID="{26526FCF-C52B-4098-830E-BB7AE95EF023}" presName="Name0" presStyleCnt="0">
        <dgm:presLayoutVars>
          <dgm:dir/>
          <dgm:animLvl val="lvl"/>
          <dgm:resizeHandles val="exact"/>
        </dgm:presLayoutVars>
      </dgm:prSet>
      <dgm:spPr/>
    </dgm:pt>
    <dgm:pt modelId="{AED74554-7FF6-497B-B453-3324147AAB34}" type="pres">
      <dgm:prSet presAssocID="{09A970A9-C709-4FB9-B79B-2B544342175A}" presName="Name8" presStyleCnt="0"/>
      <dgm:spPr/>
    </dgm:pt>
    <dgm:pt modelId="{C6F09AFB-7EA9-4B54-9BE2-2F4313F7477C}" type="pres">
      <dgm:prSet presAssocID="{09A970A9-C709-4FB9-B79B-2B544342175A}" presName="level" presStyleLbl="node1" presStyleIdx="0" presStyleCnt="3" custScaleX="95847">
        <dgm:presLayoutVars>
          <dgm:chMax val="1"/>
          <dgm:bulletEnabled val="1"/>
        </dgm:presLayoutVars>
      </dgm:prSet>
      <dgm:spPr/>
      <dgm:t>
        <a:bodyPr/>
        <a:lstStyle/>
        <a:p>
          <a:endParaRPr lang="en-US"/>
        </a:p>
      </dgm:t>
    </dgm:pt>
    <dgm:pt modelId="{922A85A7-0065-427E-931E-ECB910B7C10B}" type="pres">
      <dgm:prSet presAssocID="{09A970A9-C709-4FB9-B79B-2B544342175A}" presName="levelTx" presStyleLbl="revTx" presStyleIdx="0" presStyleCnt="0">
        <dgm:presLayoutVars>
          <dgm:chMax val="1"/>
          <dgm:bulletEnabled val="1"/>
        </dgm:presLayoutVars>
      </dgm:prSet>
      <dgm:spPr/>
      <dgm:t>
        <a:bodyPr/>
        <a:lstStyle/>
        <a:p>
          <a:endParaRPr lang="en-US"/>
        </a:p>
      </dgm:t>
    </dgm:pt>
    <dgm:pt modelId="{C15F2C5D-97F8-4C9D-B35F-2F2D5B9B9748}" type="pres">
      <dgm:prSet presAssocID="{002A8CC5-2C80-4A69-81F9-945E53AEC224}" presName="Name8" presStyleCnt="0"/>
      <dgm:spPr/>
    </dgm:pt>
    <dgm:pt modelId="{79CF564A-DB7B-4D64-A9D7-376633AB776C}" type="pres">
      <dgm:prSet presAssocID="{002A8CC5-2C80-4A69-81F9-945E53AEC224}" presName="level" presStyleLbl="node1" presStyleIdx="1" presStyleCnt="3">
        <dgm:presLayoutVars>
          <dgm:chMax val="1"/>
          <dgm:bulletEnabled val="1"/>
        </dgm:presLayoutVars>
      </dgm:prSet>
      <dgm:spPr/>
      <dgm:t>
        <a:bodyPr/>
        <a:lstStyle/>
        <a:p>
          <a:endParaRPr lang="en-US"/>
        </a:p>
      </dgm:t>
    </dgm:pt>
    <dgm:pt modelId="{1014BA65-9B3F-4C91-864A-FA656C98A99C}" type="pres">
      <dgm:prSet presAssocID="{002A8CC5-2C80-4A69-81F9-945E53AEC224}" presName="levelTx" presStyleLbl="revTx" presStyleIdx="0" presStyleCnt="0">
        <dgm:presLayoutVars>
          <dgm:chMax val="1"/>
          <dgm:bulletEnabled val="1"/>
        </dgm:presLayoutVars>
      </dgm:prSet>
      <dgm:spPr/>
      <dgm:t>
        <a:bodyPr/>
        <a:lstStyle/>
        <a:p>
          <a:endParaRPr lang="en-US"/>
        </a:p>
      </dgm:t>
    </dgm:pt>
    <dgm:pt modelId="{2E0DDC5A-6044-449E-B62D-D9E8FF86AEA8}" type="pres">
      <dgm:prSet presAssocID="{38257C11-59BF-4E8E-A60E-A63E212DBF23}" presName="Name8" presStyleCnt="0"/>
      <dgm:spPr/>
    </dgm:pt>
    <dgm:pt modelId="{E208B7A5-0E24-4B3A-B11C-28446816F8C6}" type="pres">
      <dgm:prSet presAssocID="{38257C11-59BF-4E8E-A60E-A63E212DBF23}" presName="level" presStyleLbl="node1" presStyleIdx="2" presStyleCnt="3">
        <dgm:presLayoutVars>
          <dgm:chMax val="1"/>
          <dgm:bulletEnabled val="1"/>
        </dgm:presLayoutVars>
      </dgm:prSet>
      <dgm:spPr/>
      <dgm:t>
        <a:bodyPr/>
        <a:lstStyle/>
        <a:p>
          <a:endParaRPr lang="en-US"/>
        </a:p>
      </dgm:t>
    </dgm:pt>
    <dgm:pt modelId="{A37229F4-8507-4B36-9A48-B568B1A11059}" type="pres">
      <dgm:prSet presAssocID="{38257C11-59BF-4E8E-A60E-A63E212DBF23}" presName="levelTx" presStyleLbl="revTx" presStyleIdx="0" presStyleCnt="0">
        <dgm:presLayoutVars>
          <dgm:chMax val="1"/>
          <dgm:bulletEnabled val="1"/>
        </dgm:presLayoutVars>
      </dgm:prSet>
      <dgm:spPr/>
      <dgm:t>
        <a:bodyPr/>
        <a:lstStyle/>
        <a:p>
          <a:endParaRPr lang="en-US"/>
        </a:p>
      </dgm:t>
    </dgm:pt>
  </dgm:ptLst>
  <dgm:cxnLst>
    <dgm:cxn modelId="{F68C8C93-F621-4598-8D73-DEB846DFF164}" type="presOf" srcId="{26526FCF-C52B-4098-830E-BB7AE95EF023}" destId="{B9F7E60E-41AA-45FA-BA95-0CCF172847DF}" srcOrd="0" destOrd="0" presId="urn:microsoft.com/office/officeart/2005/8/layout/pyramid1"/>
    <dgm:cxn modelId="{2AA449B2-9FCC-421A-863F-2CD309386E4A}" srcId="{26526FCF-C52B-4098-830E-BB7AE95EF023}" destId="{38257C11-59BF-4E8E-A60E-A63E212DBF23}" srcOrd="2" destOrd="0" parTransId="{0142DCA0-1062-4F85-BE5F-FB60C904417C}" sibTransId="{3BBBE047-5CC2-47B5-AD62-895ADA088346}"/>
    <dgm:cxn modelId="{481C1DBB-EF93-44DE-8B74-76B367C4E687}" srcId="{26526FCF-C52B-4098-830E-BB7AE95EF023}" destId="{09A970A9-C709-4FB9-B79B-2B544342175A}" srcOrd="0" destOrd="0" parTransId="{71B0DFD0-335A-4C3D-91C6-C0FB5C1EF4F5}" sibTransId="{560365C9-05E9-43C9-B0F5-8D0F70CF698B}"/>
    <dgm:cxn modelId="{5E2410E4-E611-4A64-8182-F1071EF0D152}" type="presOf" srcId="{09A970A9-C709-4FB9-B79B-2B544342175A}" destId="{922A85A7-0065-427E-931E-ECB910B7C10B}" srcOrd="1" destOrd="0" presId="urn:microsoft.com/office/officeart/2005/8/layout/pyramid1"/>
    <dgm:cxn modelId="{A400C6B4-9232-4CC1-96EF-6D5BEE6E80EE}" type="presOf" srcId="{002A8CC5-2C80-4A69-81F9-945E53AEC224}" destId="{1014BA65-9B3F-4C91-864A-FA656C98A99C}" srcOrd="1" destOrd="0" presId="urn:microsoft.com/office/officeart/2005/8/layout/pyramid1"/>
    <dgm:cxn modelId="{BE60845C-5EFF-42EF-9820-EB88EEA635DB}" type="presOf" srcId="{38257C11-59BF-4E8E-A60E-A63E212DBF23}" destId="{A37229F4-8507-4B36-9A48-B568B1A11059}" srcOrd="1" destOrd="0" presId="urn:microsoft.com/office/officeart/2005/8/layout/pyramid1"/>
    <dgm:cxn modelId="{9A7E92E4-EFB4-44D6-9242-9D6628BBCF2D}" type="presOf" srcId="{002A8CC5-2C80-4A69-81F9-945E53AEC224}" destId="{79CF564A-DB7B-4D64-A9D7-376633AB776C}" srcOrd="0" destOrd="0" presId="urn:microsoft.com/office/officeart/2005/8/layout/pyramid1"/>
    <dgm:cxn modelId="{71B24C74-ED48-44C2-8D10-1B5AD28D494B}" type="presOf" srcId="{09A970A9-C709-4FB9-B79B-2B544342175A}" destId="{C6F09AFB-7EA9-4B54-9BE2-2F4313F7477C}" srcOrd="0" destOrd="0" presId="urn:microsoft.com/office/officeart/2005/8/layout/pyramid1"/>
    <dgm:cxn modelId="{4F88ABA6-EF91-4D3D-BCF0-12E6DF9AE080}" srcId="{26526FCF-C52B-4098-830E-BB7AE95EF023}" destId="{002A8CC5-2C80-4A69-81F9-945E53AEC224}" srcOrd="1" destOrd="0" parTransId="{74FC98CC-A85E-4514-82C7-137CE4068EFC}" sibTransId="{AC4FCEC7-3A9D-4520-B4D0-2F046141485C}"/>
    <dgm:cxn modelId="{7991A445-872C-4E05-88C6-975E80BF6410}" type="presOf" srcId="{38257C11-59BF-4E8E-A60E-A63E212DBF23}" destId="{E208B7A5-0E24-4B3A-B11C-28446816F8C6}" srcOrd="0" destOrd="0" presId="urn:microsoft.com/office/officeart/2005/8/layout/pyramid1"/>
    <dgm:cxn modelId="{E1AB5879-741E-4A59-9589-21E47F0F7FA9}" type="presParOf" srcId="{B9F7E60E-41AA-45FA-BA95-0CCF172847DF}" destId="{AED74554-7FF6-497B-B453-3324147AAB34}" srcOrd="0" destOrd="0" presId="urn:microsoft.com/office/officeart/2005/8/layout/pyramid1"/>
    <dgm:cxn modelId="{430054E8-83F5-4766-B074-FD819C80B9E0}" type="presParOf" srcId="{AED74554-7FF6-497B-B453-3324147AAB34}" destId="{C6F09AFB-7EA9-4B54-9BE2-2F4313F7477C}" srcOrd="0" destOrd="0" presId="urn:microsoft.com/office/officeart/2005/8/layout/pyramid1"/>
    <dgm:cxn modelId="{83931B7E-71F7-42A4-BE27-BBFEB6D680A2}" type="presParOf" srcId="{AED74554-7FF6-497B-B453-3324147AAB34}" destId="{922A85A7-0065-427E-931E-ECB910B7C10B}" srcOrd="1" destOrd="0" presId="urn:microsoft.com/office/officeart/2005/8/layout/pyramid1"/>
    <dgm:cxn modelId="{72D0D30D-591A-4330-9B61-456B7333B488}" type="presParOf" srcId="{B9F7E60E-41AA-45FA-BA95-0CCF172847DF}" destId="{C15F2C5D-97F8-4C9D-B35F-2F2D5B9B9748}" srcOrd="1" destOrd="0" presId="urn:microsoft.com/office/officeart/2005/8/layout/pyramid1"/>
    <dgm:cxn modelId="{62E9C9EC-3722-4A85-99FF-A2656EF7D0D2}" type="presParOf" srcId="{C15F2C5D-97F8-4C9D-B35F-2F2D5B9B9748}" destId="{79CF564A-DB7B-4D64-A9D7-376633AB776C}" srcOrd="0" destOrd="0" presId="urn:microsoft.com/office/officeart/2005/8/layout/pyramid1"/>
    <dgm:cxn modelId="{787437A2-7E8A-4E60-8732-2B2B49FEE6DD}" type="presParOf" srcId="{C15F2C5D-97F8-4C9D-B35F-2F2D5B9B9748}" destId="{1014BA65-9B3F-4C91-864A-FA656C98A99C}" srcOrd="1" destOrd="0" presId="urn:microsoft.com/office/officeart/2005/8/layout/pyramid1"/>
    <dgm:cxn modelId="{4C6A11AC-91C9-4BD4-8796-AD8C84BAF961}" type="presParOf" srcId="{B9F7E60E-41AA-45FA-BA95-0CCF172847DF}" destId="{2E0DDC5A-6044-449E-B62D-D9E8FF86AEA8}" srcOrd="2" destOrd="0" presId="urn:microsoft.com/office/officeart/2005/8/layout/pyramid1"/>
    <dgm:cxn modelId="{E2CB158F-A704-4C9C-AB75-D4A4B6EB6555}" type="presParOf" srcId="{2E0DDC5A-6044-449E-B62D-D9E8FF86AEA8}" destId="{E208B7A5-0E24-4B3A-B11C-28446816F8C6}" srcOrd="0" destOrd="0" presId="urn:microsoft.com/office/officeart/2005/8/layout/pyramid1"/>
    <dgm:cxn modelId="{9A312796-8F11-48F7-B514-16C8E9157A1D}" type="presParOf" srcId="{2E0DDC5A-6044-449E-B62D-D9E8FF86AEA8}" destId="{A37229F4-8507-4B36-9A48-B568B1A1105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FAF2FC-6AB1-40D5-87C1-994CF2D8AFE9}" type="doc">
      <dgm:prSet loTypeId="urn:microsoft.com/office/officeart/2005/8/layout/process4" loCatId="process" qsTypeId="urn:microsoft.com/office/officeart/2005/8/quickstyle/simple1" qsCatId="simple" csTypeId="urn:microsoft.com/office/officeart/2005/8/colors/accent1_2" csCatId="accent1" phldr="1"/>
      <dgm:spPr/>
    </dgm:pt>
    <dgm:pt modelId="{29888494-D415-464D-988F-4EBB0EE8D988}">
      <dgm:prSet phldrT="[Text]"/>
      <dgm:spPr>
        <a:solidFill>
          <a:schemeClr val="accent6"/>
        </a:solidFill>
      </dgm:spPr>
      <dgm:t>
        <a:bodyPr/>
        <a:lstStyle/>
        <a:p>
          <a:r>
            <a:rPr lang="en-US" b="1" dirty="0" smtClean="0"/>
            <a:t>Performance Indicator Weighting</a:t>
          </a:r>
          <a:endParaRPr lang="en-US" b="1" dirty="0"/>
        </a:p>
      </dgm:t>
    </dgm:pt>
    <dgm:pt modelId="{0F72306F-AD91-4317-8BE8-C639E60E8817}" type="parTrans" cxnId="{96CC3A9F-1CA3-495E-A912-393A8128302F}">
      <dgm:prSet/>
      <dgm:spPr/>
      <dgm:t>
        <a:bodyPr/>
        <a:lstStyle/>
        <a:p>
          <a:endParaRPr lang="en-US"/>
        </a:p>
      </dgm:t>
    </dgm:pt>
    <dgm:pt modelId="{BF222F16-73A3-41C4-85B9-3B06651A069C}" type="sibTrans" cxnId="{96CC3A9F-1CA3-495E-A912-393A8128302F}">
      <dgm:prSet/>
      <dgm:spPr/>
      <dgm:t>
        <a:bodyPr/>
        <a:lstStyle/>
        <a:p>
          <a:endParaRPr lang="en-US"/>
        </a:p>
      </dgm:t>
    </dgm:pt>
    <dgm:pt modelId="{9A663486-1F88-4B66-B3F3-163D1B588DA0}">
      <dgm:prSet phldrT="[Text]"/>
      <dgm:spPr/>
      <dgm:t>
        <a:bodyPr/>
        <a:lstStyle/>
        <a:p>
          <a:r>
            <a:rPr lang="en-US" b="1" dirty="0" smtClean="0"/>
            <a:t>Question 1: </a:t>
          </a:r>
          <a:r>
            <a:rPr lang="en-US" b="0" dirty="0" smtClean="0"/>
            <a:t>Should Growth and Postsecondary &amp; Workforce Readiness remain more heavily weighted than achievement?</a:t>
          </a:r>
          <a:endParaRPr lang="en-US" b="0" dirty="0"/>
        </a:p>
      </dgm:t>
    </dgm:pt>
    <dgm:pt modelId="{06B21E4E-AEE9-4711-B49A-8DB030CD2D3D}" type="parTrans" cxnId="{B2833AEC-CD9C-46A4-A05C-67938F710D88}">
      <dgm:prSet/>
      <dgm:spPr/>
      <dgm:t>
        <a:bodyPr/>
        <a:lstStyle/>
        <a:p>
          <a:endParaRPr lang="en-US"/>
        </a:p>
      </dgm:t>
    </dgm:pt>
    <dgm:pt modelId="{7A03D0F2-1FA5-40EB-9736-E818FBBF4782}" type="sibTrans" cxnId="{B2833AEC-CD9C-46A4-A05C-67938F710D88}">
      <dgm:prSet/>
      <dgm:spPr/>
      <dgm:t>
        <a:bodyPr/>
        <a:lstStyle/>
        <a:p>
          <a:endParaRPr lang="en-US"/>
        </a:p>
      </dgm:t>
    </dgm:pt>
    <dgm:pt modelId="{B35B1B1E-9684-4566-A6D1-147818CF0461}">
      <dgm:prSet phldrT="[Text]"/>
      <dgm:spPr/>
      <dgm:t>
        <a:bodyPr/>
        <a:lstStyle/>
        <a:p>
          <a:r>
            <a:rPr lang="en-US" b="1" dirty="0" smtClean="0"/>
            <a:t>Question 2: </a:t>
          </a:r>
          <a:r>
            <a:rPr lang="en-US" b="0" dirty="0" smtClean="0"/>
            <a:t>How should the Growth to Standard Metric be incorporated into frameworks?</a:t>
          </a:r>
          <a:endParaRPr lang="en-US" b="0" dirty="0"/>
        </a:p>
      </dgm:t>
    </dgm:pt>
    <dgm:pt modelId="{5AD2C18C-B32A-454A-B905-C57B8322C3E1}" type="parTrans" cxnId="{766EF971-2764-4FBF-95DA-F6142F72F326}">
      <dgm:prSet/>
      <dgm:spPr/>
      <dgm:t>
        <a:bodyPr/>
        <a:lstStyle/>
        <a:p>
          <a:endParaRPr lang="en-US"/>
        </a:p>
      </dgm:t>
    </dgm:pt>
    <dgm:pt modelId="{8DE93E07-DAA6-432D-BE23-4910F66555E0}" type="sibTrans" cxnId="{766EF971-2764-4FBF-95DA-F6142F72F326}">
      <dgm:prSet/>
      <dgm:spPr/>
      <dgm:t>
        <a:bodyPr/>
        <a:lstStyle/>
        <a:p>
          <a:endParaRPr lang="en-US"/>
        </a:p>
      </dgm:t>
    </dgm:pt>
    <dgm:pt modelId="{8000B38D-620C-4D96-B28F-FB8EA3FDEF0F}" type="pres">
      <dgm:prSet presAssocID="{4CFAF2FC-6AB1-40D5-87C1-994CF2D8AFE9}" presName="Name0" presStyleCnt="0">
        <dgm:presLayoutVars>
          <dgm:dir/>
          <dgm:animLvl val="lvl"/>
          <dgm:resizeHandles val="exact"/>
        </dgm:presLayoutVars>
      </dgm:prSet>
      <dgm:spPr/>
    </dgm:pt>
    <dgm:pt modelId="{71D3E687-BD39-4279-B3ED-33122623AAF9}" type="pres">
      <dgm:prSet presAssocID="{B35B1B1E-9684-4566-A6D1-147818CF0461}" presName="boxAndChildren" presStyleCnt="0"/>
      <dgm:spPr/>
    </dgm:pt>
    <dgm:pt modelId="{6A5E65DC-72B0-4244-9134-7DF584C50D6D}" type="pres">
      <dgm:prSet presAssocID="{B35B1B1E-9684-4566-A6D1-147818CF0461}" presName="parentTextBox" presStyleLbl="node1" presStyleIdx="0" presStyleCnt="3"/>
      <dgm:spPr/>
      <dgm:t>
        <a:bodyPr/>
        <a:lstStyle/>
        <a:p>
          <a:endParaRPr lang="en-US"/>
        </a:p>
      </dgm:t>
    </dgm:pt>
    <dgm:pt modelId="{DF83A0CA-202C-45A9-B62B-4F2099B98A9C}" type="pres">
      <dgm:prSet presAssocID="{7A03D0F2-1FA5-40EB-9736-E818FBBF4782}" presName="sp" presStyleCnt="0"/>
      <dgm:spPr/>
    </dgm:pt>
    <dgm:pt modelId="{A96996A2-421B-4201-84EC-3F77D5F81E45}" type="pres">
      <dgm:prSet presAssocID="{9A663486-1F88-4B66-B3F3-163D1B588DA0}" presName="arrowAndChildren" presStyleCnt="0"/>
      <dgm:spPr/>
    </dgm:pt>
    <dgm:pt modelId="{7235E61F-0AA9-41AE-B5F9-2B45BCE52A24}" type="pres">
      <dgm:prSet presAssocID="{9A663486-1F88-4B66-B3F3-163D1B588DA0}" presName="parentTextArrow" presStyleLbl="node1" presStyleIdx="1" presStyleCnt="3"/>
      <dgm:spPr/>
      <dgm:t>
        <a:bodyPr/>
        <a:lstStyle/>
        <a:p>
          <a:endParaRPr lang="en-US"/>
        </a:p>
      </dgm:t>
    </dgm:pt>
    <dgm:pt modelId="{D1E5CC4B-0095-4CA2-83D7-134F7E81BF3C}" type="pres">
      <dgm:prSet presAssocID="{BF222F16-73A3-41C4-85B9-3B06651A069C}" presName="sp" presStyleCnt="0"/>
      <dgm:spPr/>
    </dgm:pt>
    <dgm:pt modelId="{494E2326-D902-4074-BD4B-D067616BA015}" type="pres">
      <dgm:prSet presAssocID="{29888494-D415-464D-988F-4EBB0EE8D988}" presName="arrowAndChildren" presStyleCnt="0"/>
      <dgm:spPr/>
    </dgm:pt>
    <dgm:pt modelId="{18F28ADB-E20A-4D7B-A14F-48326A0AA6C6}" type="pres">
      <dgm:prSet presAssocID="{29888494-D415-464D-988F-4EBB0EE8D988}" presName="parentTextArrow" presStyleLbl="node1" presStyleIdx="2" presStyleCnt="3"/>
      <dgm:spPr/>
      <dgm:t>
        <a:bodyPr/>
        <a:lstStyle/>
        <a:p>
          <a:endParaRPr lang="en-US"/>
        </a:p>
      </dgm:t>
    </dgm:pt>
  </dgm:ptLst>
  <dgm:cxnLst>
    <dgm:cxn modelId="{0914C997-1B7F-46D9-BB96-309E6A739EB1}" type="presOf" srcId="{B35B1B1E-9684-4566-A6D1-147818CF0461}" destId="{6A5E65DC-72B0-4244-9134-7DF584C50D6D}" srcOrd="0" destOrd="0" presId="urn:microsoft.com/office/officeart/2005/8/layout/process4"/>
    <dgm:cxn modelId="{ED75AC9B-6163-4A3C-90BE-85F1446B62C9}" type="presOf" srcId="{29888494-D415-464D-988F-4EBB0EE8D988}" destId="{18F28ADB-E20A-4D7B-A14F-48326A0AA6C6}" srcOrd="0" destOrd="0" presId="urn:microsoft.com/office/officeart/2005/8/layout/process4"/>
    <dgm:cxn modelId="{6F59073C-5797-4A62-8ED4-4D44D153DEDF}" type="presOf" srcId="{9A663486-1F88-4B66-B3F3-163D1B588DA0}" destId="{7235E61F-0AA9-41AE-B5F9-2B45BCE52A24}" srcOrd="0" destOrd="0" presId="urn:microsoft.com/office/officeart/2005/8/layout/process4"/>
    <dgm:cxn modelId="{766EF971-2764-4FBF-95DA-F6142F72F326}" srcId="{4CFAF2FC-6AB1-40D5-87C1-994CF2D8AFE9}" destId="{B35B1B1E-9684-4566-A6D1-147818CF0461}" srcOrd="2" destOrd="0" parTransId="{5AD2C18C-B32A-454A-B905-C57B8322C3E1}" sibTransId="{8DE93E07-DAA6-432D-BE23-4910F66555E0}"/>
    <dgm:cxn modelId="{FDF0FB98-324B-42B6-8E1E-C1405D6A1A97}" type="presOf" srcId="{4CFAF2FC-6AB1-40D5-87C1-994CF2D8AFE9}" destId="{8000B38D-620C-4D96-B28F-FB8EA3FDEF0F}" srcOrd="0" destOrd="0" presId="urn:microsoft.com/office/officeart/2005/8/layout/process4"/>
    <dgm:cxn modelId="{96CC3A9F-1CA3-495E-A912-393A8128302F}" srcId="{4CFAF2FC-6AB1-40D5-87C1-994CF2D8AFE9}" destId="{29888494-D415-464D-988F-4EBB0EE8D988}" srcOrd="0" destOrd="0" parTransId="{0F72306F-AD91-4317-8BE8-C639E60E8817}" sibTransId="{BF222F16-73A3-41C4-85B9-3B06651A069C}"/>
    <dgm:cxn modelId="{B2833AEC-CD9C-46A4-A05C-67938F710D88}" srcId="{4CFAF2FC-6AB1-40D5-87C1-994CF2D8AFE9}" destId="{9A663486-1F88-4B66-B3F3-163D1B588DA0}" srcOrd="1" destOrd="0" parTransId="{06B21E4E-AEE9-4711-B49A-8DB030CD2D3D}" sibTransId="{7A03D0F2-1FA5-40EB-9736-E818FBBF4782}"/>
    <dgm:cxn modelId="{8053BC43-BA11-4B1D-B5E0-8266DB5801A2}" type="presParOf" srcId="{8000B38D-620C-4D96-B28F-FB8EA3FDEF0F}" destId="{71D3E687-BD39-4279-B3ED-33122623AAF9}" srcOrd="0" destOrd="0" presId="urn:microsoft.com/office/officeart/2005/8/layout/process4"/>
    <dgm:cxn modelId="{C7EC9302-22D2-4E46-842C-BFAFFA5E9B77}" type="presParOf" srcId="{71D3E687-BD39-4279-B3ED-33122623AAF9}" destId="{6A5E65DC-72B0-4244-9134-7DF584C50D6D}" srcOrd="0" destOrd="0" presId="urn:microsoft.com/office/officeart/2005/8/layout/process4"/>
    <dgm:cxn modelId="{AD72D436-ABBB-4E74-B07C-6C72F54F5B69}" type="presParOf" srcId="{8000B38D-620C-4D96-B28F-FB8EA3FDEF0F}" destId="{DF83A0CA-202C-45A9-B62B-4F2099B98A9C}" srcOrd="1" destOrd="0" presId="urn:microsoft.com/office/officeart/2005/8/layout/process4"/>
    <dgm:cxn modelId="{2D200B90-3C4E-43E0-8935-93491189EC7B}" type="presParOf" srcId="{8000B38D-620C-4D96-B28F-FB8EA3FDEF0F}" destId="{A96996A2-421B-4201-84EC-3F77D5F81E45}" srcOrd="2" destOrd="0" presId="urn:microsoft.com/office/officeart/2005/8/layout/process4"/>
    <dgm:cxn modelId="{65033DD1-197F-4DD2-BD6D-D7EBCF358C80}" type="presParOf" srcId="{A96996A2-421B-4201-84EC-3F77D5F81E45}" destId="{7235E61F-0AA9-41AE-B5F9-2B45BCE52A24}" srcOrd="0" destOrd="0" presId="urn:microsoft.com/office/officeart/2005/8/layout/process4"/>
    <dgm:cxn modelId="{41123A62-543E-4356-A8B9-E4FB9DEA657B}" type="presParOf" srcId="{8000B38D-620C-4D96-B28F-FB8EA3FDEF0F}" destId="{D1E5CC4B-0095-4CA2-83D7-134F7E81BF3C}" srcOrd="3" destOrd="0" presId="urn:microsoft.com/office/officeart/2005/8/layout/process4"/>
    <dgm:cxn modelId="{6BFE4AAE-759D-460C-8B93-ED3EE82380F1}" type="presParOf" srcId="{8000B38D-620C-4D96-B28F-FB8EA3FDEF0F}" destId="{494E2326-D902-4074-BD4B-D067616BA015}" srcOrd="4" destOrd="0" presId="urn:microsoft.com/office/officeart/2005/8/layout/process4"/>
    <dgm:cxn modelId="{BBA5D660-386C-4BB3-9B4E-32F66FE53E85}" type="presParOf" srcId="{494E2326-D902-4074-BD4B-D067616BA015}" destId="{18F28ADB-E20A-4D7B-A14F-48326A0AA6C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FAF2FC-6AB1-40D5-87C1-994CF2D8AFE9}" type="doc">
      <dgm:prSet loTypeId="urn:microsoft.com/office/officeart/2005/8/layout/process4" loCatId="process" qsTypeId="urn:microsoft.com/office/officeart/2005/8/quickstyle/simple1" qsCatId="simple" csTypeId="urn:microsoft.com/office/officeart/2005/8/colors/accent1_2" csCatId="accent1" phldr="1"/>
      <dgm:spPr/>
    </dgm:pt>
    <dgm:pt modelId="{29888494-D415-464D-988F-4EBB0EE8D988}">
      <dgm:prSet phldrT="[Text]"/>
      <dgm:spPr>
        <a:solidFill>
          <a:schemeClr val="accent6"/>
        </a:solidFill>
      </dgm:spPr>
      <dgm:t>
        <a:bodyPr/>
        <a:lstStyle/>
        <a:p>
          <a:r>
            <a:rPr lang="en-US" b="1" dirty="0" smtClean="0"/>
            <a:t>Request to Reconsider Criteria </a:t>
          </a:r>
        </a:p>
        <a:p>
          <a:r>
            <a:rPr lang="en-US" b="0" dirty="0" smtClean="0"/>
            <a:t>(types of requests schools and districts can submit)</a:t>
          </a:r>
          <a:endParaRPr lang="en-US" b="0" dirty="0"/>
        </a:p>
      </dgm:t>
    </dgm:pt>
    <dgm:pt modelId="{0F72306F-AD91-4317-8BE8-C639E60E8817}" type="parTrans" cxnId="{96CC3A9F-1CA3-495E-A912-393A8128302F}">
      <dgm:prSet/>
      <dgm:spPr/>
      <dgm:t>
        <a:bodyPr/>
        <a:lstStyle/>
        <a:p>
          <a:endParaRPr lang="en-US"/>
        </a:p>
      </dgm:t>
    </dgm:pt>
    <dgm:pt modelId="{BF222F16-73A3-41C4-85B9-3B06651A069C}" type="sibTrans" cxnId="{96CC3A9F-1CA3-495E-A912-393A8128302F}">
      <dgm:prSet/>
      <dgm:spPr/>
      <dgm:t>
        <a:bodyPr/>
        <a:lstStyle/>
        <a:p>
          <a:endParaRPr lang="en-US"/>
        </a:p>
      </dgm:t>
    </dgm:pt>
    <dgm:pt modelId="{9A663486-1F88-4B66-B3F3-163D1B588DA0}">
      <dgm:prSet phldrT="[Text]"/>
      <dgm:spPr/>
      <dgm:t>
        <a:bodyPr/>
        <a:lstStyle/>
        <a:p>
          <a:r>
            <a:rPr lang="en-US" b="1" dirty="0" smtClean="0"/>
            <a:t>Question 1: </a:t>
          </a:r>
          <a:r>
            <a:rPr lang="en-US" b="0" dirty="0" smtClean="0"/>
            <a:t>Are these criteria for which districts will have data and which can be evaluated in a fair and unbiased manner? </a:t>
          </a:r>
        </a:p>
      </dgm:t>
    </dgm:pt>
    <dgm:pt modelId="{06B21E4E-AEE9-4711-B49A-8DB030CD2D3D}" type="parTrans" cxnId="{B2833AEC-CD9C-46A4-A05C-67938F710D88}">
      <dgm:prSet/>
      <dgm:spPr/>
      <dgm:t>
        <a:bodyPr/>
        <a:lstStyle/>
        <a:p>
          <a:endParaRPr lang="en-US"/>
        </a:p>
      </dgm:t>
    </dgm:pt>
    <dgm:pt modelId="{7A03D0F2-1FA5-40EB-9736-E818FBBF4782}" type="sibTrans" cxnId="{B2833AEC-CD9C-46A4-A05C-67938F710D88}">
      <dgm:prSet/>
      <dgm:spPr/>
      <dgm:t>
        <a:bodyPr/>
        <a:lstStyle/>
        <a:p>
          <a:endParaRPr lang="en-US"/>
        </a:p>
      </dgm:t>
    </dgm:pt>
    <dgm:pt modelId="{B35B1B1E-9684-4566-A6D1-147818CF0461}">
      <dgm:prSet phldrT="[Text]"/>
      <dgm:spPr/>
      <dgm:t>
        <a:bodyPr/>
        <a:lstStyle/>
        <a:p>
          <a:r>
            <a:rPr lang="en-US" b="1" dirty="0" smtClean="0"/>
            <a:t>Question 2: </a:t>
          </a:r>
          <a:r>
            <a:rPr lang="en-US" b="0" dirty="0" smtClean="0"/>
            <a:t>Is this the right level of detail to include in board rule?</a:t>
          </a:r>
          <a:endParaRPr lang="en-US" b="0" dirty="0"/>
        </a:p>
      </dgm:t>
    </dgm:pt>
    <dgm:pt modelId="{5AD2C18C-B32A-454A-B905-C57B8322C3E1}" type="parTrans" cxnId="{766EF971-2764-4FBF-95DA-F6142F72F326}">
      <dgm:prSet/>
      <dgm:spPr/>
      <dgm:t>
        <a:bodyPr/>
        <a:lstStyle/>
        <a:p>
          <a:endParaRPr lang="en-US"/>
        </a:p>
      </dgm:t>
    </dgm:pt>
    <dgm:pt modelId="{8DE93E07-DAA6-432D-BE23-4910F66555E0}" type="sibTrans" cxnId="{766EF971-2764-4FBF-95DA-F6142F72F326}">
      <dgm:prSet/>
      <dgm:spPr/>
      <dgm:t>
        <a:bodyPr/>
        <a:lstStyle/>
        <a:p>
          <a:endParaRPr lang="en-US"/>
        </a:p>
      </dgm:t>
    </dgm:pt>
    <dgm:pt modelId="{8000B38D-620C-4D96-B28F-FB8EA3FDEF0F}" type="pres">
      <dgm:prSet presAssocID="{4CFAF2FC-6AB1-40D5-87C1-994CF2D8AFE9}" presName="Name0" presStyleCnt="0">
        <dgm:presLayoutVars>
          <dgm:dir/>
          <dgm:animLvl val="lvl"/>
          <dgm:resizeHandles val="exact"/>
        </dgm:presLayoutVars>
      </dgm:prSet>
      <dgm:spPr/>
    </dgm:pt>
    <dgm:pt modelId="{71D3E687-BD39-4279-B3ED-33122623AAF9}" type="pres">
      <dgm:prSet presAssocID="{B35B1B1E-9684-4566-A6D1-147818CF0461}" presName="boxAndChildren" presStyleCnt="0"/>
      <dgm:spPr/>
    </dgm:pt>
    <dgm:pt modelId="{6A5E65DC-72B0-4244-9134-7DF584C50D6D}" type="pres">
      <dgm:prSet presAssocID="{B35B1B1E-9684-4566-A6D1-147818CF0461}" presName="parentTextBox" presStyleLbl="node1" presStyleIdx="0" presStyleCnt="3"/>
      <dgm:spPr/>
      <dgm:t>
        <a:bodyPr/>
        <a:lstStyle/>
        <a:p>
          <a:endParaRPr lang="en-US"/>
        </a:p>
      </dgm:t>
    </dgm:pt>
    <dgm:pt modelId="{DF83A0CA-202C-45A9-B62B-4F2099B98A9C}" type="pres">
      <dgm:prSet presAssocID="{7A03D0F2-1FA5-40EB-9736-E818FBBF4782}" presName="sp" presStyleCnt="0"/>
      <dgm:spPr/>
    </dgm:pt>
    <dgm:pt modelId="{A96996A2-421B-4201-84EC-3F77D5F81E45}" type="pres">
      <dgm:prSet presAssocID="{9A663486-1F88-4B66-B3F3-163D1B588DA0}" presName="arrowAndChildren" presStyleCnt="0"/>
      <dgm:spPr/>
    </dgm:pt>
    <dgm:pt modelId="{7235E61F-0AA9-41AE-B5F9-2B45BCE52A24}" type="pres">
      <dgm:prSet presAssocID="{9A663486-1F88-4B66-B3F3-163D1B588DA0}" presName="parentTextArrow" presStyleLbl="node1" presStyleIdx="1" presStyleCnt="3"/>
      <dgm:spPr/>
      <dgm:t>
        <a:bodyPr/>
        <a:lstStyle/>
        <a:p>
          <a:endParaRPr lang="en-US"/>
        </a:p>
      </dgm:t>
    </dgm:pt>
    <dgm:pt modelId="{D1E5CC4B-0095-4CA2-83D7-134F7E81BF3C}" type="pres">
      <dgm:prSet presAssocID="{BF222F16-73A3-41C4-85B9-3B06651A069C}" presName="sp" presStyleCnt="0"/>
      <dgm:spPr/>
    </dgm:pt>
    <dgm:pt modelId="{494E2326-D902-4074-BD4B-D067616BA015}" type="pres">
      <dgm:prSet presAssocID="{29888494-D415-464D-988F-4EBB0EE8D988}" presName="arrowAndChildren" presStyleCnt="0"/>
      <dgm:spPr/>
    </dgm:pt>
    <dgm:pt modelId="{18F28ADB-E20A-4D7B-A14F-48326A0AA6C6}" type="pres">
      <dgm:prSet presAssocID="{29888494-D415-464D-988F-4EBB0EE8D988}" presName="parentTextArrow" presStyleLbl="node1" presStyleIdx="2" presStyleCnt="3"/>
      <dgm:spPr/>
      <dgm:t>
        <a:bodyPr/>
        <a:lstStyle/>
        <a:p>
          <a:endParaRPr lang="en-US"/>
        </a:p>
      </dgm:t>
    </dgm:pt>
  </dgm:ptLst>
  <dgm:cxnLst>
    <dgm:cxn modelId="{78F1DFE3-EB52-4E0A-A46C-371919CFF52A}" type="presOf" srcId="{9A663486-1F88-4B66-B3F3-163D1B588DA0}" destId="{7235E61F-0AA9-41AE-B5F9-2B45BCE52A24}" srcOrd="0" destOrd="0" presId="urn:microsoft.com/office/officeart/2005/8/layout/process4"/>
    <dgm:cxn modelId="{96CC3A9F-1CA3-495E-A912-393A8128302F}" srcId="{4CFAF2FC-6AB1-40D5-87C1-994CF2D8AFE9}" destId="{29888494-D415-464D-988F-4EBB0EE8D988}" srcOrd="0" destOrd="0" parTransId="{0F72306F-AD91-4317-8BE8-C639E60E8817}" sibTransId="{BF222F16-73A3-41C4-85B9-3B06651A069C}"/>
    <dgm:cxn modelId="{766EF971-2764-4FBF-95DA-F6142F72F326}" srcId="{4CFAF2FC-6AB1-40D5-87C1-994CF2D8AFE9}" destId="{B35B1B1E-9684-4566-A6D1-147818CF0461}" srcOrd="2" destOrd="0" parTransId="{5AD2C18C-B32A-454A-B905-C57B8322C3E1}" sibTransId="{8DE93E07-DAA6-432D-BE23-4910F66555E0}"/>
    <dgm:cxn modelId="{511B54A4-C9E6-4A73-AEFE-9CDA35F76E80}" type="presOf" srcId="{B35B1B1E-9684-4566-A6D1-147818CF0461}" destId="{6A5E65DC-72B0-4244-9134-7DF584C50D6D}" srcOrd="0" destOrd="0" presId="urn:microsoft.com/office/officeart/2005/8/layout/process4"/>
    <dgm:cxn modelId="{2E4E7F72-367B-463A-B3F4-E1DA2F64EBD2}" type="presOf" srcId="{29888494-D415-464D-988F-4EBB0EE8D988}" destId="{18F28ADB-E20A-4D7B-A14F-48326A0AA6C6}" srcOrd="0" destOrd="0" presId="urn:microsoft.com/office/officeart/2005/8/layout/process4"/>
    <dgm:cxn modelId="{B2833AEC-CD9C-46A4-A05C-67938F710D88}" srcId="{4CFAF2FC-6AB1-40D5-87C1-994CF2D8AFE9}" destId="{9A663486-1F88-4B66-B3F3-163D1B588DA0}" srcOrd="1" destOrd="0" parTransId="{06B21E4E-AEE9-4711-B49A-8DB030CD2D3D}" sibTransId="{7A03D0F2-1FA5-40EB-9736-E818FBBF4782}"/>
    <dgm:cxn modelId="{35EB29A3-4C5F-4A9E-A7B9-2A771D3FC931}" type="presOf" srcId="{4CFAF2FC-6AB1-40D5-87C1-994CF2D8AFE9}" destId="{8000B38D-620C-4D96-B28F-FB8EA3FDEF0F}" srcOrd="0" destOrd="0" presId="urn:microsoft.com/office/officeart/2005/8/layout/process4"/>
    <dgm:cxn modelId="{167004E8-AAE0-4BBF-BD9D-AE44CEA44D97}" type="presParOf" srcId="{8000B38D-620C-4D96-B28F-FB8EA3FDEF0F}" destId="{71D3E687-BD39-4279-B3ED-33122623AAF9}" srcOrd="0" destOrd="0" presId="urn:microsoft.com/office/officeart/2005/8/layout/process4"/>
    <dgm:cxn modelId="{7BBBEED6-9A4C-48FC-BE18-0E6BB6E5EA8E}" type="presParOf" srcId="{71D3E687-BD39-4279-B3ED-33122623AAF9}" destId="{6A5E65DC-72B0-4244-9134-7DF584C50D6D}" srcOrd="0" destOrd="0" presId="urn:microsoft.com/office/officeart/2005/8/layout/process4"/>
    <dgm:cxn modelId="{164F6787-F47C-4859-AABA-6C11F69E2AA8}" type="presParOf" srcId="{8000B38D-620C-4D96-B28F-FB8EA3FDEF0F}" destId="{DF83A0CA-202C-45A9-B62B-4F2099B98A9C}" srcOrd="1" destOrd="0" presId="urn:microsoft.com/office/officeart/2005/8/layout/process4"/>
    <dgm:cxn modelId="{FA9358EA-2D63-4B9E-BCFF-512E20E8547B}" type="presParOf" srcId="{8000B38D-620C-4D96-B28F-FB8EA3FDEF0F}" destId="{A96996A2-421B-4201-84EC-3F77D5F81E45}" srcOrd="2" destOrd="0" presId="urn:microsoft.com/office/officeart/2005/8/layout/process4"/>
    <dgm:cxn modelId="{8B2C06F0-B515-4AB4-B4F6-CFBECF85BEB0}" type="presParOf" srcId="{A96996A2-421B-4201-84EC-3F77D5F81E45}" destId="{7235E61F-0AA9-41AE-B5F9-2B45BCE52A24}" srcOrd="0" destOrd="0" presId="urn:microsoft.com/office/officeart/2005/8/layout/process4"/>
    <dgm:cxn modelId="{DC0CFF5D-52E7-4EED-AE7A-336A5EC8C810}" type="presParOf" srcId="{8000B38D-620C-4D96-B28F-FB8EA3FDEF0F}" destId="{D1E5CC4B-0095-4CA2-83D7-134F7E81BF3C}" srcOrd="3" destOrd="0" presId="urn:microsoft.com/office/officeart/2005/8/layout/process4"/>
    <dgm:cxn modelId="{AE8B2D68-0063-440F-9C4C-A6E6C94617DC}" type="presParOf" srcId="{8000B38D-620C-4D96-B28F-FB8EA3FDEF0F}" destId="{494E2326-D902-4074-BD4B-D067616BA015}" srcOrd="4" destOrd="0" presId="urn:microsoft.com/office/officeart/2005/8/layout/process4"/>
    <dgm:cxn modelId="{DF29FB2C-7CE8-4127-A8B0-34178E5B2325}" type="presParOf" srcId="{494E2326-D902-4074-BD4B-D067616BA015}" destId="{18F28ADB-E20A-4D7B-A14F-48326A0AA6C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09AFB-7EA9-4B54-9BE2-2F4313F7477C}">
      <dsp:nvSpPr>
        <dsp:cNvPr id="0" name=""/>
        <dsp:cNvSpPr/>
      </dsp:nvSpPr>
      <dsp:spPr>
        <a:xfrm>
          <a:off x="1190069" y="0"/>
          <a:ext cx="1117441" cy="1450446"/>
        </a:xfrm>
        <a:prstGeom prst="trapezoid">
          <a:avLst>
            <a:gd name="adj" fmla="val 52166"/>
          </a:avLst>
        </a:prstGeom>
        <a:solidFill>
          <a:srgbClr val="9933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Colorado Legislation</a:t>
          </a:r>
          <a:endParaRPr lang="en-US" sz="1600" b="1" kern="1200" dirty="0"/>
        </a:p>
      </dsp:txBody>
      <dsp:txXfrm>
        <a:off x="1190069" y="0"/>
        <a:ext cx="1117441" cy="1450446"/>
      </dsp:txXfrm>
    </dsp:sp>
    <dsp:sp modelId="{79CF564A-DB7B-4D64-A9D7-376633AB776C}">
      <dsp:nvSpPr>
        <dsp:cNvPr id="0" name=""/>
        <dsp:cNvSpPr/>
      </dsp:nvSpPr>
      <dsp:spPr>
        <a:xfrm>
          <a:off x="582930" y="1450446"/>
          <a:ext cx="2331720" cy="1450446"/>
        </a:xfrm>
        <a:prstGeom prst="trapezoid">
          <a:avLst>
            <a:gd name="adj" fmla="val 4019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State Board Rules</a:t>
          </a:r>
          <a:endParaRPr lang="en-US" sz="2000" b="1" kern="1200" dirty="0"/>
        </a:p>
      </dsp:txBody>
      <dsp:txXfrm>
        <a:off x="990981" y="1450446"/>
        <a:ext cx="1515618" cy="1450446"/>
      </dsp:txXfrm>
    </dsp:sp>
    <dsp:sp modelId="{E208B7A5-0E24-4B3A-B11C-28446816F8C6}">
      <dsp:nvSpPr>
        <dsp:cNvPr id="0" name=""/>
        <dsp:cNvSpPr/>
      </dsp:nvSpPr>
      <dsp:spPr>
        <a:xfrm>
          <a:off x="0" y="2900892"/>
          <a:ext cx="3497580" cy="1450446"/>
        </a:xfrm>
        <a:prstGeom prst="trapezoid">
          <a:avLst>
            <a:gd name="adj" fmla="val 4019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 </a:t>
          </a:r>
          <a:r>
            <a:rPr lang="en-US" sz="2000" b="1" kern="1200" dirty="0" smtClean="0"/>
            <a:t>Department Policy</a:t>
          </a:r>
          <a:endParaRPr lang="en-US" sz="2000" b="1" kern="1200" dirty="0"/>
        </a:p>
      </dsp:txBody>
      <dsp:txXfrm>
        <a:off x="612076" y="2900892"/>
        <a:ext cx="2273427" cy="1450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E65DC-72B0-4244-9134-7DF584C50D6D}">
      <dsp:nvSpPr>
        <dsp:cNvPr id="0" name=""/>
        <dsp:cNvSpPr/>
      </dsp:nvSpPr>
      <dsp:spPr>
        <a:xfrm>
          <a:off x="0" y="2562069"/>
          <a:ext cx="7522633" cy="8409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Question 2: </a:t>
          </a:r>
          <a:r>
            <a:rPr lang="en-US" sz="2000" b="0" kern="1200" dirty="0" smtClean="0"/>
            <a:t>How should the Growth to Standard Metric be incorporated into frameworks?</a:t>
          </a:r>
          <a:endParaRPr lang="en-US" sz="2000" b="0" kern="1200" dirty="0"/>
        </a:p>
      </dsp:txBody>
      <dsp:txXfrm>
        <a:off x="0" y="2562069"/>
        <a:ext cx="7522633" cy="840928"/>
      </dsp:txXfrm>
    </dsp:sp>
    <dsp:sp modelId="{7235E61F-0AA9-41AE-B5F9-2B45BCE52A24}">
      <dsp:nvSpPr>
        <dsp:cNvPr id="0" name=""/>
        <dsp:cNvSpPr/>
      </dsp:nvSpPr>
      <dsp:spPr>
        <a:xfrm rot="10800000">
          <a:off x="0" y="1281335"/>
          <a:ext cx="7522633" cy="12933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Question 1: </a:t>
          </a:r>
          <a:r>
            <a:rPr lang="en-US" sz="2000" b="0" kern="1200" dirty="0" smtClean="0"/>
            <a:t>Should Growth and Postsecondary &amp; Workforce Readiness remain more heavily weighted than achievement?</a:t>
          </a:r>
          <a:endParaRPr lang="en-US" sz="2000" b="0" kern="1200" dirty="0"/>
        </a:p>
      </dsp:txBody>
      <dsp:txXfrm rot="10800000">
        <a:off x="0" y="1281335"/>
        <a:ext cx="7522633" cy="840379"/>
      </dsp:txXfrm>
    </dsp:sp>
    <dsp:sp modelId="{18F28ADB-E20A-4D7B-A14F-48326A0AA6C6}">
      <dsp:nvSpPr>
        <dsp:cNvPr id="0" name=""/>
        <dsp:cNvSpPr/>
      </dsp:nvSpPr>
      <dsp:spPr>
        <a:xfrm rot="10800000">
          <a:off x="0" y="601"/>
          <a:ext cx="7522633" cy="1293348"/>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Performance Indicator Weighting</a:t>
          </a:r>
          <a:endParaRPr lang="en-US" sz="2000" b="1" kern="1200" dirty="0"/>
        </a:p>
      </dsp:txBody>
      <dsp:txXfrm rot="10800000">
        <a:off x="0" y="601"/>
        <a:ext cx="7522633" cy="840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E65DC-72B0-4244-9134-7DF584C50D6D}">
      <dsp:nvSpPr>
        <dsp:cNvPr id="0" name=""/>
        <dsp:cNvSpPr/>
      </dsp:nvSpPr>
      <dsp:spPr>
        <a:xfrm>
          <a:off x="0" y="2562069"/>
          <a:ext cx="7522633" cy="8409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Question 2: </a:t>
          </a:r>
          <a:r>
            <a:rPr lang="en-US" sz="1800" b="0" kern="1200" dirty="0" smtClean="0"/>
            <a:t>Is this the right level of detail to include in board rule?</a:t>
          </a:r>
          <a:endParaRPr lang="en-US" sz="1800" b="0" kern="1200" dirty="0"/>
        </a:p>
      </dsp:txBody>
      <dsp:txXfrm>
        <a:off x="0" y="2562069"/>
        <a:ext cx="7522633" cy="840928"/>
      </dsp:txXfrm>
    </dsp:sp>
    <dsp:sp modelId="{7235E61F-0AA9-41AE-B5F9-2B45BCE52A24}">
      <dsp:nvSpPr>
        <dsp:cNvPr id="0" name=""/>
        <dsp:cNvSpPr/>
      </dsp:nvSpPr>
      <dsp:spPr>
        <a:xfrm rot="10800000">
          <a:off x="0" y="1281335"/>
          <a:ext cx="7522633" cy="12933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Question 1: </a:t>
          </a:r>
          <a:r>
            <a:rPr lang="en-US" sz="1800" b="0" kern="1200" dirty="0" smtClean="0"/>
            <a:t>Are these criteria for which districts will have data and which can be evaluated in a fair and unbiased manner? </a:t>
          </a:r>
        </a:p>
      </dsp:txBody>
      <dsp:txXfrm rot="10800000">
        <a:off x="0" y="1281335"/>
        <a:ext cx="7522633" cy="840379"/>
      </dsp:txXfrm>
    </dsp:sp>
    <dsp:sp modelId="{18F28ADB-E20A-4D7B-A14F-48326A0AA6C6}">
      <dsp:nvSpPr>
        <dsp:cNvPr id="0" name=""/>
        <dsp:cNvSpPr/>
      </dsp:nvSpPr>
      <dsp:spPr>
        <a:xfrm rot="10800000">
          <a:off x="0" y="601"/>
          <a:ext cx="7522633" cy="1293348"/>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Request to Reconsider Criteria </a:t>
          </a:r>
        </a:p>
        <a:p>
          <a:pPr lvl="0" algn="ctr" defTabSz="800100">
            <a:lnSpc>
              <a:spcPct val="90000"/>
            </a:lnSpc>
            <a:spcBef>
              <a:spcPct val="0"/>
            </a:spcBef>
            <a:spcAft>
              <a:spcPct val="35000"/>
            </a:spcAft>
          </a:pPr>
          <a:r>
            <a:rPr lang="en-US" sz="1800" b="0" kern="1200" dirty="0" smtClean="0"/>
            <a:t>(types of requests schools and districts can submit)</a:t>
          </a:r>
          <a:endParaRPr lang="en-US" sz="1800" b="0" kern="1200" dirty="0"/>
        </a:p>
      </dsp:txBody>
      <dsp:txXfrm rot="10800000">
        <a:off x="0" y="601"/>
        <a:ext cx="7522633" cy="8403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632176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 name="Google Shape;57;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38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980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4" name="Google Shape;184;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0840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Both feedback focus areas represent</a:t>
            </a:r>
            <a:r>
              <a:rPr lang="en-US" baseline="0" dirty="0" smtClean="0"/>
              <a:t> areas where the board has more discretion (i.e. not solely driven by state statute), and can consider feedback when determining rules.</a:t>
            </a:r>
            <a:endParaRPr dirty="0"/>
          </a:p>
        </p:txBody>
      </p:sp>
      <p:sp>
        <p:nvSpPr>
          <p:cNvPr id="178" name="Google Shape;17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8600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Arial"/>
              <a:buNone/>
            </a:pPr>
            <a:r>
              <a:rPr lang="en-US" sz="1200" b="0" i="0" u="none" strike="noStrike" cap="none" dirty="0" smtClean="0">
                <a:solidFill>
                  <a:schemeClr val="dk1"/>
                </a:solidFill>
                <a:latin typeface="Calibri"/>
                <a:ea typeface="Calibri"/>
                <a:cs typeface="Calibri"/>
                <a:sym typeface="Calibri"/>
              </a:rPr>
              <a:t>Included here</a:t>
            </a:r>
            <a:r>
              <a:rPr lang="en-US" sz="1200" b="0" i="0" u="none" strike="noStrike" cap="none" baseline="0" dirty="0" smtClean="0">
                <a:solidFill>
                  <a:schemeClr val="dk1"/>
                </a:solidFill>
                <a:latin typeface="Calibri"/>
                <a:ea typeface="Calibri"/>
                <a:cs typeface="Calibri"/>
                <a:sym typeface="Calibri"/>
              </a:rPr>
              <a:t> as a focus area because despite changes being driven by streamlining/alignment to state statute, the board does have a lot of discretion in this area AND has been interested in exploring the weighting conversation this year.</a:t>
            </a:r>
            <a:endParaRPr sz="1200" b="0" i="0" u="none" strike="noStrike" cap="none" dirty="0">
              <a:solidFill>
                <a:schemeClr val="dk1"/>
              </a:solidFill>
              <a:latin typeface="Calibri"/>
              <a:ea typeface="Calibri"/>
              <a:cs typeface="Calibri"/>
              <a:sym typeface="Calibri"/>
            </a:endParaRPr>
          </a:p>
        </p:txBody>
      </p:sp>
      <p:sp>
        <p:nvSpPr>
          <p:cNvPr id="130" name="Google Shape;130;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2341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Arial"/>
              <a:buNone/>
            </a:pPr>
            <a:r>
              <a:rPr lang="en-US" sz="1200" b="0" i="0" u="none" strike="noStrike" cap="none" dirty="0" smtClean="0">
                <a:solidFill>
                  <a:schemeClr val="dk1"/>
                </a:solidFill>
                <a:latin typeface="Calibri"/>
                <a:ea typeface="Calibri"/>
                <a:cs typeface="Calibri"/>
                <a:sym typeface="Calibri"/>
              </a:rPr>
              <a:t>Included here as a focus are because request to reconsider has moved from CDE policy to state</a:t>
            </a:r>
            <a:r>
              <a:rPr lang="en-US" sz="1200" b="0" i="0" u="none" strike="noStrike" cap="none" baseline="0" dirty="0" smtClean="0">
                <a:solidFill>
                  <a:schemeClr val="dk1"/>
                </a:solidFill>
                <a:latin typeface="Calibri"/>
                <a:ea typeface="Calibri"/>
                <a:cs typeface="Calibri"/>
                <a:sym typeface="Calibri"/>
              </a:rPr>
              <a:t> statute and board rule.  We’d like to get feedback on:</a:t>
            </a:r>
          </a:p>
          <a:p>
            <a:pPr marL="171450" marR="0" lvl="0" indent="-171450" algn="l" rtl="0">
              <a:spcBef>
                <a:spcPts val="0"/>
              </a:spcBef>
              <a:spcAft>
                <a:spcPts val="0"/>
              </a:spcAft>
              <a:buClr>
                <a:schemeClr val="dk1"/>
              </a:buClr>
              <a:buSzPts val="1200"/>
              <a:buFont typeface="Arial" panose="020B0604020202020204" pitchFamily="34" charset="0"/>
              <a:buChar char="•"/>
            </a:pPr>
            <a:r>
              <a:rPr lang="en-US" sz="1200" b="0" i="0" u="none" strike="noStrike" cap="none" baseline="0" dirty="0" smtClean="0">
                <a:solidFill>
                  <a:schemeClr val="dk1"/>
                </a:solidFill>
                <a:latin typeface="Calibri"/>
                <a:ea typeface="Calibri"/>
                <a:cs typeface="Calibri"/>
                <a:sym typeface="Calibri"/>
              </a:rPr>
              <a:t>Request to reconsider </a:t>
            </a:r>
            <a:r>
              <a:rPr lang="en-US" sz="1200" b="1" i="0" u="none" strike="noStrike" cap="none" baseline="0" dirty="0" smtClean="0">
                <a:solidFill>
                  <a:schemeClr val="dk1"/>
                </a:solidFill>
                <a:latin typeface="Calibri"/>
                <a:ea typeface="Calibri"/>
                <a:cs typeface="Calibri"/>
                <a:sym typeface="Calibri"/>
              </a:rPr>
              <a:t>criteria and the level of detail included in board rule </a:t>
            </a:r>
            <a:r>
              <a:rPr lang="en-US" sz="1200" b="0" i="0" u="none" strike="noStrike" cap="none" baseline="0" dirty="0" smtClean="0">
                <a:solidFill>
                  <a:schemeClr val="dk1"/>
                </a:solidFill>
                <a:latin typeface="Calibri"/>
                <a:ea typeface="Calibri"/>
                <a:cs typeface="Calibri"/>
                <a:sym typeface="Calibri"/>
              </a:rPr>
              <a:t>(criteria hasn’t changed, it will just be more difficult to adjust moving forward since it will live in board rule)</a:t>
            </a:r>
            <a:endParaRPr sz="1200" b="0" i="0" u="none" strike="noStrike" cap="none" dirty="0">
              <a:solidFill>
                <a:schemeClr val="dk1"/>
              </a:solidFill>
              <a:latin typeface="Calibri"/>
              <a:ea typeface="Calibri"/>
              <a:cs typeface="Calibri"/>
              <a:sym typeface="Calibri"/>
            </a:endParaRPr>
          </a:p>
        </p:txBody>
      </p:sp>
      <p:sp>
        <p:nvSpPr>
          <p:cNvPr id="130" name="Google Shape;130;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38183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2734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100"/>
              <a:buFont typeface="Arial"/>
              <a:buNone/>
            </a:pPr>
            <a:endParaRPr sz="1200" b="0" i="0" u="none" strike="noStrike" cap="none">
              <a:solidFill>
                <a:schemeClr val="dk1"/>
              </a:solidFill>
              <a:latin typeface="Calibri"/>
              <a:ea typeface="Calibri"/>
              <a:cs typeface="Calibri"/>
              <a:sym typeface="Calibri"/>
            </a:endParaRPr>
          </a:p>
        </p:txBody>
      </p:sp>
      <p:sp>
        <p:nvSpPr>
          <p:cNvPr id="202" name="Google Shape;202;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2654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Calibri"/>
              <a:buNone/>
            </a:pPr>
            <a:r>
              <a:rPr lang="en-US" dirty="0" smtClean="0">
                <a:solidFill>
                  <a:srgbClr val="000000"/>
                </a:solidFill>
              </a:rPr>
              <a:t>Explain </a:t>
            </a:r>
            <a:r>
              <a:rPr lang="en-US" dirty="0">
                <a:solidFill>
                  <a:srgbClr val="000000"/>
                </a:solidFill>
              </a:rPr>
              <a:t>the “why” we are talking about </a:t>
            </a:r>
            <a:r>
              <a:rPr lang="en-US" dirty="0" smtClean="0">
                <a:solidFill>
                  <a:srgbClr val="000000"/>
                </a:solidFill>
              </a:rPr>
              <a:t>this:</a:t>
            </a:r>
          </a:p>
          <a:p>
            <a:pPr marL="171450" marR="0" lvl="0" indent="-171450" algn="l" rtl="0">
              <a:spcBef>
                <a:spcPts val="0"/>
              </a:spcBef>
              <a:spcAft>
                <a:spcPts val="0"/>
              </a:spcAft>
              <a:buClr>
                <a:schemeClr val="dk1"/>
              </a:buClr>
              <a:buSzPts val="1200"/>
              <a:buFont typeface="Arial" panose="020B0604020202020204" pitchFamily="34" charset="0"/>
              <a:buChar char="•"/>
            </a:pPr>
            <a:r>
              <a:rPr lang="en-US" dirty="0" smtClean="0">
                <a:solidFill>
                  <a:srgbClr val="000000"/>
                </a:solidFill>
              </a:rPr>
              <a:t>Board </a:t>
            </a:r>
            <a:r>
              <a:rPr lang="en-US" dirty="0">
                <a:solidFill>
                  <a:srgbClr val="000000"/>
                </a:solidFill>
              </a:rPr>
              <a:t>has been digging into this work since last year as they went through 13 accountability hearings, they are starting to see some areas that they feel might not be as tightly </a:t>
            </a:r>
            <a:r>
              <a:rPr lang="en-US" dirty="0" smtClean="0">
                <a:solidFill>
                  <a:srgbClr val="000000"/>
                </a:solidFill>
              </a:rPr>
              <a:t>aligned.</a:t>
            </a:r>
          </a:p>
          <a:p>
            <a:pPr marL="171450" marR="0" lvl="0" indent="-171450" algn="l" rtl="0">
              <a:spcBef>
                <a:spcPts val="0"/>
              </a:spcBef>
              <a:spcAft>
                <a:spcPts val="0"/>
              </a:spcAft>
              <a:buClr>
                <a:schemeClr val="dk1"/>
              </a:buClr>
              <a:buSzPts val="1200"/>
              <a:buFont typeface="Arial" panose="020B0604020202020204" pitchFamily="34" charset="0"/>
              <a:buChar char="•"/>
            </a:pPr>
            <a:r>
              <a:rPr lang="en-US" dirty="0" smtClean="0">
                <a:solidFill>
                  <a:srgbClr val="000000"/>
                </a:solidFill>
              </a:rPr>
              <a:t>We </a:t>
            </a:r>
            <a:r>
              <a:rPr lang="en-US" dirty="0">
                <a:solidFill>
                  <a:srgbClr val="000000"/>
                </a:solidFill>
              </a:rPr>
              <a:t>also have </a:t>
            </a:r>
            <a:r>
              <a:rPr lang="en-US" dirty="0" smtClean="0">
                <a:solidFill>
                  <a:srgbClr val="000000"/>
                </a:solidFill>
              </a:rPr>
              <a:t>HB 18-1355 passing this past spring</a:t>
            </a:r>
            <a:r>
              <a:rPr lang="en-US" baseline="0" dirty="0" smtClean="0">
                <a:solidFill>
                  <a:srgbClr val="000000"/>
                </a:solidFill>
              </a:rPr>
              <a:t> </a:t>
            </a:r>
          </a:p>
          <a:p>
            <a:pPr marL="171450" marR="0" lvl="0" indent="-171450" algn="l" rtl="0">
              <a:spcBef>
                <a:spcPts val="0"/>
              </a:spcBef>
              <a:spcAft>
                <a:spcPts val="0"/>
              </a:spcAft>
              <a:buClr>
                <a:schemeClr val="dk1"/>
              </a:buClr>
              <a:buSzPts val="1200"/>
              <a:buFont typeface="Arial" panose="020B0604020202020204" pitchFamily="34" charset="0"/>
              <a:buChar char="•"/>
            </a:pPr>
            <a:r>
              <a:rPr lang="en-US" baseline="0" dirty="0" smtClean="0">
                <a:solidFill>
                  <a:srgbClr val="000000"/>
                </a:solidFill>
              </a:rPr>
              <a:t>and </a:t>
            </a:r>
            <a:r>
              <a:rPr lang="en-US" dirty="0" smtClean="0">
                <a:solidFill>
                  <a:srgbClr val="000000"/>
                </a:solidFill>
              </a:rPr>
              <a:t>the addition/re-introduction of the </a:t>
            </a:r>
            <a:r>
              <a:rPr lang="en-US" dirty="0">
                <a:solidFill>
                  <a:srgbClr val="000000"/>
                </a:solidFill>
              </a:rPr>
              <a:t>growth to standard </a:t>
            </a:r>
            <a:r>
              <a:rPr lang="en-US" dirty="0" smtClean="0">
                <a:solidFill>
                  <a:srgbClr val="000000"/>
                </a:solidFill>
              </a:rPr>
              <a:t>metric now that we have 3 years of stable</a:t>
            </a:r>
            <a:r>
              <a:rPr lang="en-US" baseline="0" dirty="0" smtClean="0">
                <a:solidFill>
                  <a:srgbClr val="000000"/>
                </a:solidFill>
              </a:rPr>
              <a:t> assessment data</a:t>
            </a:r>
            <a:r>
              <a:rPr lang="en-US" dirty="0" smtClean="0">
                <a:solidFill>
                  <a:srgbClr val="000000"/>
                </a:solidFill>
              </a:rPr>
              <a:t>.  </a:t>
            </a:r>
          </a:p>
          <a:p>
            <a:pPr marL="0" marR="0" lvl="0" indent="0" algn="l" rtl="0">
              <a:spcBef>
                <a:spcPts val="0"/>
              </a:spcBef>
              <a:spcAft>
                <a:spcPts val="0"/>
              </a:spcAft>
              <a:buClr>
                <a:schemeClr val="dk1"/>
              </a:buClr>
              <a:buSzPts val="1200"/>
              <a:buFont typeface="Arial" panose="020B0604020202020204" pitchFamily="34" charset="0"/>
              <a:buNone/>
            </a:pPr>
            <a:endParaRPr lang="en-US" dirty="0" smtClean="0">
              <a:solidFill>
                <a:srgbClr val="000000"/>
              </a:solidFill>
            </a:endParaRPr>
          </a:p>
          <a:p>
            <a:pPr marL="0" marR="0" lvl="0" indent="0" algn="l" rtl="0">
              <a:spcBef>
                <a:spcPts val="0"/>
              </a:spcBef>
              <a:spcAft>
                <a:spcPts val="0"/>
              </a:spcAft>
              <a:buClr>
                <a:schemeClr val="dk1"/>
              </a:buClr>
              <a:buSzPts val="1200"/>
              <a:buFont typeface="Arial" panose="020B0604020202020204" pitchFamily="34" charset="0"/>
              <a:buNone/>
            </a:pPr>
            <a:r>
              <a:rPr lang="en-US" dirty="0" smtClean="0">
                <a:solidFill>
                  <a:srgbClr val="000000"/>
                </a:solidFill>
              </a:rPr>
              <a:t>It </a:t>
            </a:r>
            <a:r>
              <a:rPr lang="en-US" dirty="0">
                <a:solidFill>
                  <a:srgbClr val="000000"/>
                </a:solidFill>
              </a:rPr>
              <a:t>is for all of these reasons </a:t>
            </a:r>
            <a:r>
              <a:rPr lang="en-US" dirty="0" smtClean="0">
                <a:solidFill>
                  <a:srgbClr val="000000"/>
                </a:solidFill>
              </a:rPr>
              <a:t>the </a:t>
            </a:r>
            <a:r>
              <a:rPr lang="en-US" dirty="0">
                <a:solidFill>
                  <a:srgbClr val="000000"/>
                </a:solidFill>
              </a:rPr>
              <a:t>Board has been asking us questions about these </a:t>
            </a:r>
            <a:r>
              <a:rPr lang="en-US" dirty="0" smtClean="0">
                <a:solidFill>
                  <a:srgbClr val="000000"/>
                </a:solidFill>
              </a:rPr>
              <a:t>things</a:t>
            </a:r>
            <a:endParaRPr dirty="0">
              <a:solidFill>
                <a:srgbClr val="000000"/>
              </a:solidFill>
            </a:endParaRPr>
          </a:p>
          <a:p>
            <a:pPr marL="0" marR="0" lvl="0" indent="0" algn="l" rtl="0">
              <a:spcBef>
                <a:spcPts val="0"/>
              </a:spcBef>
              <a:spcAft>
                <a:spcPts val="0"/>
              </a:spcAft>
              <a:buClr>
                <a:schemeClr val="dk1"/>
              </a:buClr>
              <a:buSzPts val="1200"/>
              <a:buFont typeface="Calibri"/>
              <a:buNone/>
            </a:pPr>
            <a:endParaRPr dirty="0">
              <a:solidFill>
                <a:srgbClr val="000000"/>
              </a:solidFill>
            </a:endParaRPr>
          </a:p>
        </p:txBody>
      </p:sp>
      <p:sp>
        <p:nvSpPr>
          <p:cNvPr id="65" name="Google Shape;6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55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59b9f369c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g459b9f369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Calibri"/>
              <a:buNone/>
            </a:pPr>
            <a:endParaRPr b="0" i="0" u="none" strike="noStrike" cap="none" dirty="0">
              <a:solidFill>
                <a:srgbClr val="000000"/>
              </a:solidFill>
              <a:latin typeface="Calibri"/>
              <a:ea typeface="Calibri"/>
              <a:cs typeface="Calibri"/>
              <a:sym typeface="Calibri"/>
            </a:endParaRPr>
          </a:p>
        </p:txBody>
      </p:sp>
      <p:sp>
        <p:nvSpPr>
          <p:cNvPr id="86" name="Google Shape;86;g459b9f369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0284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59b9f369c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g459b9f369c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Calibri"/>
              <a:buNone/>
            </a:pPr>
            <a:endParaRPr b="0" i="0" u="none" strike="noStrike" cap="none" dirty="0">
              <a:solidFill>
                <a:srgbClr val="000000"/>
              </a:solidFill>
              <a:latin typeface="Calibri"/>
              <a:ea typeface="Calibri"/>
              <a:cs typeface="Calibri"/>
              <a:sym typeface="Calibri"/>
            </a:endParaRPr>
          </a:p>
        </p:txBody>
      </p:sp>
      <p:sp>
        <p:nvSpPr>
          <p:cNvPr id="101" name="Google Shape;101;g459b9f369c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66257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317500" algn="l" rtl="0">
              <a:spcBef>
                <a:spcPts val="0"/>
              </a:spcBef>
              <a:spcAft>
                <a:spcPts val="0"/>
              </a:spcAft>
              <a:buSzPts val="1400"/>
              <a:buChar char="●"/>
            </a:pPr>
            <a:r>
              <a:rPr lang="en-US" dirty="0"/>
              <a:t>Growth to standard in this context describes student growth towards meeting grade level expectations as defined by the underlying assessment (i.e. on CMAS, how much growth would a 3rd grader need to show to be ‘on track’ to </a:t>
            </a:r>
            <a:r>
              <a:rPr lang="en-US" dirty="0" smtClean="0"/>
              <a:t>reaching</a:t>
            </a:r>
            <a:r>
              <a:rPr lang="en-US" baseline="0" dirty="0" smtClean="0"/>
              <a:t> the next performance level within </a:t>
            </a:r>
            <a:r>
              <a:rPr lang="en-US" dirty="0" smtClean="0"/>
              <a:t>a </a:t>
            </a:r>
            <a:r>
              <a:rPr lang="en-US" dirty="0"/>
              <a:t>certain amount of </a:t>
            </a:r>
            <a:r>
              <a:rPr lang="en-US" dirty="0" smtClean="0"/>
              <a:t>time)</a:t>
            </a:r>
          </a:p>
          <a:p>
            <a:pPr marL="457200" marR="0" lvl="0" indent="-317500" algn="l" rtl="0">
              <a:spcBef>
                <a:spcPts val="0"/>
              </a:spcBef>
              <a:spcAft>
                <a:spcPts val="0"/>
              </a:spcAft>
              <a:buSzPts val="1400"/>
              <a:buChar char="●"/>
            </a:pPr>
            <a:r>
              <a:rPr lang="en-US" dirty="0" smtClean="0"/>
              <a:t>CDE </a:t>
            </a:r>
            <a:r>
              <a:rPr lang="en-US" dirty="0"/>
              <a:t>staff is currently working with the Technical Advisory Panel (composed of district administrators from across the state) to determine how this metric will be built. </a:t>
            </a:r>
            <a:r>
              <a:rPr lang="en-US" dirty="0" smtClean="0"/>
              <a:t>The </a:t>
            </a:r>
            <a:r>
              <a:rPr lang="en-US" dirty="0"/>
              <a:t>TAP is analyzing historical student growth data to </a:t>
            </a:r>
            <a:r>
              <a:rPr lang="en-US" dirty="0" smtClean="0"/>
              <a:t>ensure that student</a:t>
            </a:r>
            <a:r>
              <a:rPr lang="en-US" baseline="0" dirty="0" smtClean="0"/>
              <a:t>-level </a:t>
            </a:r>
            <a:r>
              <a:rPr lang="en-US" dirty="0" smtClean="0"/>
              <a:t>goals are ambitious, yet attainable. </a:t>
            </a:r>
            <a:endParaRPr lang="en-US" dirty="0">
              <a:solidFill>
                <a:srgbClr val="000000"/>
              </a:solidFill>
            </a:endParaRPr>
          </a:p>
          <a:p>
            <a:pPr marL="457200" marR="0" lvl="0" indent="-317500" algn="l" rtl="0">
              <a:spcBef>
                <a:spcPts val="0"/>
              </a:spcBef>
              <a:spcAft>
                <a:spcPts val="0"/>
              </a:spcAft>
              <a:buSzPts val="1400"/>
              <a:buChar char="●"/>
            </a:pPr>
            <a:r>
              <a:rPr lang="en-US" dirty="0" smtClean="0">
                <a:solidFill>
                  <a:srgbClr val="000000"/>
                </a:solidFill>
              </a:rPr>
              <a:t>We are using feedback from</a:t>
            </a:r>
            <a:r>
              <a:rPr lang="en-US" baseline="0" dirty="0" smtClean="0">
                <a:solidFill>
                  <a:srgbClr val="000000"/>
                </a:solidFill>
              </a:rPr>
              <a:t> the previous version of adequate growth to inform how we build the new metric.  </a:t>
            </a:r>
            <a:r>
              <a:rPr lang="en-US" dirty="0" smtClean="0">
                <a:solidFill>
                  <a:srgbClr val="000000"/>
                </a:solidFill>
              </a:rPr>
              <a:t>The</a:t>
            </a:r>
            <a:r>
              <a:rPr lang="en-US" baseline="0" dirty="0" smtClean="0">
                <a:solidFill>
                  <a:srgbClr val="000000"/>
                </a:solidFill>
              </a:rPr>
              <a:t> methodology currently being explored:</a:t>
            </a:r>
          </a:p>
          <a:p>
            <a:pPr marL="914400" marR="0" lvl="1" indent="-317500" algn="l" rtl="0">
              <a:spcBef>
                <a:spcPts val="0"/>
              </a:spcBef>
              <a:spcAft>
                <a:spcPts val="0"/>
              </a:spcAft>
              <a:buSzPts val="1400"/>
              <a:buChar char="●"/>
            </a:pPr>
            <a:r>
              <a:rPr lang="en-US" baseline="0" dirty="0" smtClean="0">
                <a:solidFill>
                  <a:srgbClr val="000000"/>
                </a:solidFill>
              </a:rPr>
              <a:t>Utilizes the ‘stepping stone’ methodology (how long does it take a student to move from Level 1 to Level 2; from Level 2 to Level 3?) as opposed to the ‘reaching proficiency within 3 years or by 10</a:t>
            </a:r>
            <a:r>
              <a:rPr lang="en-US" baseline="30000" dirty="0" smtClean="0">
                <a:solidFill>
                  <a:srgbClr val="000000"/>
                </a:solidFill>
              </a:rPr>
              <a:t>th</a:t>
            </a:r>
            <a:r>
              <a:rPr lang="en-US" baseline="0" dirty="0" smtClean="0">
                <a:solidFill>
                  <a:srgbClr val="000000"/>
                </a:solidFill>
              </a:rPr>
              <a:t> grade’ methodology that was utilized with the previous version of adequate growth.</a:t>
            </a:r>
          </a:p>
          <a:p>
            <a:pPr marL="914400" marR="0" lvl="1" indent="-317500" algn="l" rtl="0">
              <a:spcBef>
                <a:spcPts val="0"/>
              </a:spcBef>
              <a:spcAft>
                <a:spcPts val="0"/>
              </a:spcAft>
              <a:buSzPts val="1400"/>
              <a:buChar char="●"/>
            </a:pPr>
            <a:r>
              <a:rPr lang="en-US" baseline="0" dirty="0" smtClean="0">
                <a:solidFill>
                  <a:srgbClr val="000000"/>
                </a:solidFill>
              </a:rPr>
              <a:t>Allows students to show progress on a yearly basis.</a:t>
            </a:r>
          </a:p>
          <a:p>
            <a:pPr marL="457200" marR="0" lvl="0" indent="-317500" algn="l" rtl="0">
              <a:spcBef>
                <a:spcPts val="0"/>
              </a:spcBef>
              <a:spcAft>
                <a:spcPts val="0"/>
              </a:spcAft>
              <a:buSzPts val="1400"/>
              <a:buChar char="●"/>
            </a:pPr>
            <a:r>
              <a:rPr lang="en-US" baseline="0" dirty="0" smtClean="0">
                <a:solidFill>
                  <a:srgbClr val="000000"/>
                </a:solidFill>
              </a:rPr>
              <a:t>All of the TAP’s conversations are recorded and posted online:  https://www.cde.state.co.us/accountability/tap  Please follow along if you are interested!  </a:t>
            </a:r>
          </a:p>
        </p:txBody>
      </p:sp>
      <p:sp>
        <p:nvSpPr>
          <p:cNvPr id="148" name="Google Shape;148;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299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97467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8875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30" name="Google Shape;130;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89183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40" name="Google Shape;14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2370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pic>
        <p:nvPicPr>
          <p:cNvPr id="14" name="Google Shape;14;p2" title="Headline banner"/>
          <p:cNvPicPr preferRelativeResize="0"/>
          <p:nvPr/>
        </p:nvPicPr>
        <p:blipFill rotWithShape="1">
          <a:blip r:embed="rId2">
            <a:alphaModFix/>
          </a:blip>
          <a:srcRect/>
          <a:stretch/>
        </p:blipFill>
        <p:spPr>
          <a:xfrm>
            <a:off x="1" y="0"/>
            <a:ext cx="9143997" cy="1257300"/>
          </a:xfrm>
          <a:prstGeom prst="rect">
            <a:avLst/>
          </a:prstGeom>
          <a:noFill/>
          <a:ln>
            <a:noFill/>
          </a:ln>
        </p:spPr>
      </p:pic>
      <p:sp>
        <p:nvSpPr>
          <p:cNvPr id="15" name="Google Shape;15;p2"/>
          <p:cNvSpPr txBox="1">
            <a:spLocks noGrp="1"/>
          </p:cNvSpPr>
          <p:nvPr>
            <p:ph type="ctrTitle"/>
          </p:nvPr>
        </p:nvSpPr>
        <p:spPr>
          <a:xfrm>
            <a:off x="685800" y="3355923"/>
            <a:ext cx="7772400" cy="1526927"/>
          </a:xfrm>
          <a:prstGeom prst="rect">
            <a:avLst/>
          </a:prstGeom>
          <a:noFill/>
          <a:ln>
            <a:noFill/>
          </a:ln>
        </p:spPr>
        <p:txBody>
          <a:bodyPr spcFirstLastPara="1" wrap="square" lIns="0" tIns="0" rIns="0" bIns="0" anchor="t" anchorCtr="0"/>
          <a:lstStyle>
            <a:lvl1pPr marR="0" lvl="0" algn="ctr" rtl="0">
              <a:lnSpc>
                <a:spcPct val="90000"/>
              </a:lnSpc>
              <a:spcBef>
                <a:spcPts val="0"/>
              </a:spcBef>
              <a:spcAft>
                <a:spcPts val="0"/>
              </a:spcAft>
              <a:buClr>
                <a:schemeClr val="dk1"/>
              </a:buClr>
              <a:buSzPts val="5000"/>
              <a:buFont typeface="Arial"/>
              <a:buNone/>
              <a:defRPr sz="50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2"/>
          <p:cNvSpPr txBox="1">
            <a:spLocks noGrp="1"/>
          </p:cNvSpPr>
          <p:nvPr>
            <p:ph type="subTitle" idx="1"/>
          </p:nvPr>
        </p:nvSpPr>
        <p:spPr>
          <a:xfrm>
            <a:off x="1143000" y="5093063"/>
            <a:ext cx="6858000" cy="443429"/>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Trebuchet MS"/>
                <a:ea typeface="Trebuchet MS"/>
                <a:cs typeface="Trebuchet MS"/>
                <a:sym typeface="Trebuchet MS"/>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17" name="Google Shape;17;p2" title="Colorado Department of Education logo"/>
          <p:cNvPicPr preferRelativeResize="0"/>
          <p:nvPr/>
        </p:nvPicPr>
        <p:blipFill rotWithShape="1">
          <a:blip r:embed="rId3">
            <a:alphaModFix/>
          </a:blip>
          <a:srcRect/>
          <a:stretch/>
        </p:blipFill>
        <p:spPr>
          <a:xfrm>
            <a:off x="2326382" y="1746979"/>
            <a:ext cx="4491235" cy="819024"/>
          </a:xfrm>
          <a:prstGeom prst="rect">
            <a:avLst/>
          </a:prstGeom>
          <a:noFill/>
          <a:ln>
            <a:noFill/>
          </a:ln>
        </p:spPr>
      </p:pic>
      <p:sp>
        <p:nvSpPr>
          <p:cNvPr id="18" name="Google Shape;18;p2"/>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rgbClr val="A5A5A5"/>
                </a:solidFill>
                <a:latin typeface="Calibri"/>
                <a:ea typeface="Calibri"/>
                <a:cs typeface="Calibri"/>
                <a:sym typeface="Calibri"/>
              </a:defRPr>
            </a:lvl1pPr>
            <a:lvl2pPr marL="0" marR="0" lvl="1" indent="0" algn="ctr" rtl="0">
              <a:spcBef>
                <a:spcPts val="0"/>
              </a:spcBef>
              <a:buNone/>
              <a:defRPr sz="1200" b="0" i="0" u="none" strike="noStrike" cap="none">
                <a:solidFill>
                  <a:srgbClr val="A5A5A5"/>
                </a:solidFill>
                <a:latin typeface="Calibri"/>
                <a:ea typeface="Calibri"/>
                <a:cs typeface="Calibri"/>
                <a:sym typeface="Calibri"/>
              </a:defRPr>
            </a:lvl2pPr>
            <a:lvl3pPr marL="0" marR="0" lvl="2" indent="0" algn="ctr" rtl="0">
              <a:spcBef>
                <a:spcPts val="0"/>
              </a:spcBef>
              <a:buNone/>
              <a:defRPr sz="1200" b="0" i="0" u="none" strike="noStrike" cap="none">
                <a:solidFill>
                  <a:srgbClr val="A5A5A5"/>
                </a:solidFill>
                <a:latin typeface="Calibri"/>
                <a:ea typeface="Calibri"/>
                <a:cs typeface="Calibri"/>
                <a:sym typeface="Calibri"/>
              </a:defRPr>
            </a:lvl3pPr>
            <a:lvl4pPr marL="0" marR="0" lvl="3" indent="0" algn="ctr" rtl="0">
              <a:spcBef>
                <a:spcPts val="0"/>
              </a:spcBef>
              <a:buNone/>
              <a:defRPr sz="1200" b="0" i="0" u="none" strike="noStrike" cap="none">
                <a:solidFill>
                  <a:srgbClr val="A5A5A5"/>
                </a:solidFill>
                <a:latin typeface="Calibri"/>
                <a:ea typeface="Calibri"/>
                <a:cs typeface="Calibri"/>
                <a:sym typeface="Calibri"/>
              </a:defRPr>
            </a:lvl4pPr>
            <a:lvl5pPr marL="0" marR="0" lvl="4" indent="0" algn="ctr" rtl="0">
              <a:spcBef>
                <a:spcPts val="0"/>
              </a:spcBef>
              <a:buNone/>
              <a:defRPr sz="1200" b="0" i="0" u="none" strike="noStrike" cap="none">
                <a:solidFill>
                  <a:srgbClr val="A5A5A5"/>
                </a:solidFill>
                <a:latin typeface="Calibri"/>
                <a:ea typeface="Calibri"/>
                <a:cs typeface="Calibri"/>
                <a:sym typeface="Calibri"/>
              </a:defRPr>
            </a:lvl5pPr>
            <a:lvl6pPr marL="0" marR="0" lvl="5" indent="0" algn="ctr" rtl="0">
              <a:spcBef>
                <a:spcPts val="0"/>
              </a:spcBef>
              <a:buNone/>
              <a:defRPr sz="1200" b="0" i="0" u="none" strike="noStrike" cap="none">
                <a:solidFill>
                  <a:srgbClr val="A5A5A5"/>
                </a:solidFill>
                <a:latin typeface="Calibri"/>
                <a:ea typeface="Calibri"/>
                <a:cs typeface="Calibri"/>
                <a:sym typeface="Calibri"/>
              </a:defRPr>
            </a:lvl6pPr>
            <a:lvl7pPr marL="0" marR="0" lvl="6" indent="0" algn="ctr" rtl="0">
              <a:spcBef>
                <a:spcPts val="0"/>
              </a:spcBef>
              <a:buNone/>
              <a:defRPr sz="1200" b="0" i="0" u="none" strike="noStrike" cap="none">
                <a:solidFill>
                  <a:srgbClr val="A5A5A5"/>
                </a:solidFill>
                <a:latin typeface="Calibri"/>
                <a:ea typeface="Calibri"/>
                <a:cs typeface="Calibri"/>
                <a:sym typeface="Calibri"/>
              </a:defRPr>
            </a:lvl7pPr>
            <a:lvl8pPr marL="0" marR="0" lvl="7" indent="0" algn="ctr" rtl="0">
              <a:spcBef>
                <a:spcPts val="0"/>
              </a:spcBef>
              <a:buNone/>
              <a:defRPr sz="1200" b="0" i="0" u="none" strike="noStrike" cap="none">
                <a:solidFill>
                  <a:srgbClr val="A5A5A5"/>
                </a:solidFill>
                <a:latin typeface="Calibri"/>
                <a:ea typeface="Calibri"/>
                <a:cs typeface="Calibri"/>
                <a:sym typeface="Calibri"/>
              </a:defRPr>
            </a:lvl8pPr>
            <a:lvl9pPr marL="0" marR="0" lvl="8" indent="0" algn="ctr" rtl="0">
              <a:spcBef>
                <a:spcPts val="0"/>
              </a:spcBef>
              <a:buNone/>
              <a:defRPr sz="1200" b="0" i="0" u="none" strike="noStrike" cap="none">
                <a:solidFill>
                  <a:srgbClr val="A5A5A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320" y="1463040"/>
            <a:ext cx="4011083" cy="4351338"/>
          </a:xfrm>
        </p:spPr>
        <p:txBody>
          <a:bodyPr lIns="0" tIns="0" rIns="0" bIns="0">
            <a:noAutofit/>
          </a:bodyPr>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8" name="Picture 7" title="Headline bann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57300"/>
          </a:xfrm>
          <a:prstGeom prst="rect">
            <a:avLst/>
          </a:prstGeom>
        </p:spPr>
      </p:pic>
      <p:sp>
        <p:nvSpPr>
          <p:cNvPr id="9" name="Title 1"/>
          <p:cNvSpPr>
            <a:spLocks noGrp="1"/>
          </p:cNvSpPr>
          <p:nvPr>
            <p:ph type="title"/>
          </p:nvPr>
        </p:nvSpPr>
        <p:spPr>
          <a:xfrm>
            <a:off x="274320" y="274320"/>
            <a:ext cx="7886700" cy="710141"/>
          </a:xfrm>
        </p:spPr>
        <p:txBody>
          <a:bodyPr lIns="0" tIns="0" rIns="0" bIns="0" anchor="t" anchorCtr="0">
            <a:noAutofit/>
          </a:bodyPr>
          <a:lstStyle>
            <a:lvl1pPr>
              <a:lnSpc>
                <a:spcPct val="100000"/>
              </a:lnSpc>
              <a:defRPr sz="2400" baseline="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11" name="Content Placeholder 2"/>
          <p:cNvSpPr>
            <a:spLocks noGrp="1"/>
          </p:cNvSpPr>
          <p:nvPr>
            <p:ph sz="half" idx="13"/>
          </p:nvPr>
        </p:nvSpPr>
        <p:spPr>
          <a:xfrm>
            <a:off x="4736254" y="1463040"/>
            <a:ext cx="4011083" cy="4351338"/>
          </a:xfrm>
        </p:spPr>
        <p:txBody>
          <a:bodyPr lIns="0" tIns="0" rIns="0" bIns="0">
            <a:noAutofit/>
          </a:bodyPr>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12" name="Picture 11"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
        <p:nvSpPr>
          <p:cNvPr id="10" name="Slide Number Placeholder 3"/>
          <p:cNvSpPr>
            <a:spLocks noGrp="1"/>
          </p:cNvSpPr>
          <p:nvPr>
            <p:ph type="sldNum" sz="quarter" idx="4"/>
          </p:nvPr>
        </p:nvSpPr>
        <p:spPr>
          <a:xfrm>
            <a:off x="220133" y="6356350"/>
            <a:ext cx="408517" cy="365125"/>
          </a:xfrm>
          <a:prstGeom prst="rect">
            <a:avLst/>
          </a:prstGeom>
        </p:spPr>
        <p:txBody>
          <a:bodyPr vert="horz" lIns="91440" tIns="45720" rIns="91440" bIns="45720" rtlCol="0" anchor="ctr"/>
          <a:lstStyle>
            <a:lvl1pPr algn="ctr">
              <a:defRPr sz="1200">
                <a:solidFill>
                  <a:schemeClr val="bg1">
                    <a:lumMod val="65000"/>
                  </a:schemeClr>
                </a:solidFill>
              </a:defRPr>
            </a:lvl1pPr>
          </a:lstStyle>
          <a:p>
            <a:fld id="{600BAA8B-998A-4793-9AB8-94EE2C3B2243}" type="slidenum">
              <a:rPr lang="en-US" smtClean="0"/>
              <a:pPr/>
              <a:t>‹#›</a:t>
            </a:fld>
            <a:endParaRPr lang="en-US" dirty="0"/>
          </a:p>
        </p:txBody>
      </p:sp>
    </p:spTree>
    <p:extLst>
      <p:ext uri="{BB962C8B-B14F-4D97-AF65-F5344CB8AC3E}">
        <p14:creationId xmlns:p14="http://schemas.microsoft.com/office/powerpoint/2010/main" val="27955450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type="obj">
  <p:cSld name="OBJECT">
    <p:spTree>
      <p:nvGrpSpPr>
        <p:cNvPr id="1" name="Shape 19"/>
        <p:cNvGrpSpPr/>
        <p:nvPr/>
      </p:nvGrpSpPr>
      <p:grpSpPr>
        <a:xfrm>
          <a:off x="0" y="0"/>
          <a:ext cx="0" cy="0"/>
          <a:chOff x="0" y="0"/>
          <a:chExt cx="0" cy="0"/>
        </a:xfrm>
      </p:grpSpPr>
      <p:pic>
        <p:nvPicPr>
          <p:cNvPr id="20" name="Google Shape;20;p3" title="Headline banner"/>
          <p:cNvPicPr preferRelativeResize="0"/>
          <p:nvPr/>
        </p:nvPicPr>
        <p:blipFill rotWithShape="1">
          <a:blip r:embed="rId2">
            <a:alphaModFix/>
          </a:blip>
          <a:srcRect/>
          <a:stretch/>
        </p:blipFill>
        <p:spPr>
          <a:xfrm>
            <a:off x="1" y="0"/>
            <a:ext cx="9143997" cy="1257300"/>
          </a:xfrm>
          <a:prstGeom prst="rect">
            <a:avLst/>
          </a:prstGeom>
          <a:noFill/>
          <a:ln>
            <a:noFill/>
          </a:ln>
        </p:spPr>
      </p:pic>
      <p:sp>
        <p:nvSpPr>
          <p:cNvPr id="21" name="Google Shape;21;p3"/>
          <p:cNvSpPr txBox="1">
            <a:spLocks noGrp="1"/>
          </p:cNvSpPr>
          <p:nvPr>
            <p:ph type="title"/>
          </p:nvPr>
        </p:nvSpPr>
        <p:spPr>
          <a:xfrm>
            <a:off x="274320" y="274320"/>
            <a:ext cx="7886700" cy="710141"/>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lt1"/>
              </a:buClr>
              <a:buSzPts val="2400"/>
              <a:buFont typeface="Arial"/>
              <a:buNone/>
              <a:defRPr sz="2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3"/>
          <p:cNvSpPr txBox="1">
            <a:spLocks noGrp="1"/>
          </p:cNvSpPr>
          <p:nvPr>
            <p:ph type="body" idx="1"/>
          </p:nvPr>
        </p:nvSpPr>
        <p:spPr>
          <a:xfrm>
            <a:off x="628650" y="1463040"/>
            <a:ext cx="7886700" cy="4351338"/>
          </a:xfrm>
          <a:prstGeom prst="rect">
            <a:avLst/>
          </a:prstGeom>
          <a:noFill/>
          <a:ln>
            <a:noFill/>
          </a:ln>
        </p:spPr>
        <p:txBody>
          <a:bodyPr spcFirstLastPara="1" wrap="square" lIns="0" tIns="0" rIns="0" bIns="0" anchor="t" anchorCtr="0"/>
          <a:lstStyle>
            <a:lvl1pPr marL="457200" marR="0" lvl="0" indent="-228600" algn="l" rtl="0">
              <a:lnSpc>
                <a:spcPct val="100000"/>
              </a:lnSpc>
              <a:spcBef>
                <a:spcPts val="1000"/>
              </a:spcBef>
              <a:spcAft>
                <a:spcPts val="0"/>
              </a:spcAft>
              <a:buClr>
                <a:srgbClr val="5C6670"/>
              </a:buClr>
              <a:buSzPts val="2400"/>
              <a:buFont typeface="Arial"/>
              <a:buNone/>
              <a:defRPr sz="2400" b="0" i="0" u="none" strike="noStrike" cap="none">
                <a:solidFill>
                  <a:srgbClr val="5C6670"/>
                </a:solidFill>
                <a:latin typeface="Trebuchet MS"/>
                <a:ea typeface="Trebuchet MS"/>
                <a:cs typeface="Trebuchet MS"/>
                <a:sym typeface="Trebuchet MS"/>
              </a:defRPr>
            </a:lvl1pPr>
            <a:lvl2pPr marL="914400" marR="0" lvl="1" indent="-355600" algn="l" rtl="0">
              <a:lnSpc>
                <a:spcPct val="10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5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lnSpc>
                <a:spcPct val="100000"/>
              </a:lnSpc>
              <a:spcBef>
                <a:spcPts val="5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3" name="Google Shape;23;p3" title="CDE logo"/>
          <p:cNvPicPr preferRelativeResize="0"/>
          <p:nvPr/>
        </p:nvPicPr>
        <p:blipFill rotWithShape="1">
          <a:blip r:embed="rId3">
            <a:alphaModFix/>
          </a:blip>
          <a:srcRect/>
          <a:stretch/>
        </p:blipFill>
        <p:spPr>
          <a:xfrm>
            <a:off x="8000973" y="6225630"/>
            <a:ext cx="1028753" cy="558829"/>
          </a:xfrm>
          <a:prstGeom prst="rect">
            <a:avLst/>
          </a:prstGeom>
          <a:noFill/>
          <a:ln>
            <a:noFill/>
          </a:ln>
        </p:spPr>
      </p:pic>
      <p:sp>
        <p:nvSpPr>
          <p:cNvPr id="24" name="Google Shape;24;p3"/>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rgbClr val="A5A5A5"/>
                </a:solidFill>
                <a:latin typeface="Calibri"/>
                <a:ea typeface="Calibri"/>
                <a:cs typeface="Calibri"/>
                <a:sym typeface="Calibri"/>
              </a:defRPr>
            </a:lvl1pPr>
            <a:lvl2pPr marL="0" marR="0" lvl="1" indent="0" algn="ctr" rtl="0">
              <a:spcBef>
                <a:spcPts val="0"/>
              </a:spcBef>
              <a:buNone/>
              <a:defRPr sz="1200" b="0" i="0" u="none" strike="noStrike" cap="none">
                <a:solidFill>
                  <a:srgbClr val="A5A5A5"/>
                </a:solidFill>
                <a:latin typeface="Calibri"/>
                <a:ea typeface="Calibri"/>
                <a:cs typeface="Calibri"/>
                <a:sym typeface="Calibri"/>
              </a:defRPr>
            </a:lvl2pPr>
            <a:lvl3pPr marL="0" marR="0" lvl="2" indent="0" algn="ctr" rtl="0">
              <a:spcBef>
                <a:spcPts val="0"/>
              </a:spcBef>
              <a:buNone/>
              <a:defRPr sz="1200" b="0" i="0" u="none" strike="noStrike" cap="none">
                <a:solidFill>
                  <a:srgbClr val="A5A5A5"/>
                </a:solidFill>
                <a:latin typeface="Calibri"/>
                <a:ea typeface="Calibri"/>
                <a:cs typeface="Calibri"/>
                <a:sym typeface="Calibri"/>
              </a:defRPr>
            </a:lvl3pPr>
            <a:lvl4pPr marL="0" marR="0" lvl="3" indent="0" algn="ctr" rtl="0">
              <a:spcBef>
                <a:spcPts val="0"/>
              </a:spcBef>
              <a:buNone/>
              <a:defRPr sz="1200" b="0" i="0" u="none" strike="noStrike" cap="none">
                <a:solidFill>
                  <a:srgbClr val="A5A5A5"/>
                </a:solidFill>
                <a:latin typeface="Calibri"/>
                <a:ea typeface="Calibri"/>
                <a:cs typeface="Calibri"/>
                <a:sym typeface="Calibri"/>
              </a:defRPr>
            </a:lvl4pPr>
            <a:lvl5pPr marL="0" marR="0" lvl="4" indent="0" algn="ctr" rtl="0">
              <a:spcBef>
                <a:spcPts val="0"/>
              </a:spcBef>
              <a:buNone/>
              <a:defRPr sz="1200" b="0" i="0" u="none" strike="noStrike" cap="none">
                <a:solidFill>
                  <a:srgbClr val="A5A5A5"/>
                </a:solidFill>
                <a:latin typeface="Calibri"/>
                <a:ea typeface="Calibri"/>
                <a:cs typeface="Calibri"/>
                <a:sym typeface="Calibri"/>
              </a:defRPr>
            </a:lvl5pPr>
            <a:lvl6pPr marL="0" marR="0" lvl="5" indent="0" algn="ctr" rtl="0">
              <a:spcBef>
                <a:spcPts val="0"/>
              </a:spcBef>
              <a:buNone/>
              <a:defRPr sz="1200" b="0" i="0" u="none" strike="noStrike" cap="none">
                <a:solidFill>
                  <a:srgbClr val="A5A5A5"/>
                </a:solidFill>
                <a:latin typeface="Calibri"/>
                <a:ea typeface="Calibri"/>
                <a:cs typeface="Calibri"/>
                <a:sym typeface="Calibri"/>
              </a:defRPr>
            </a:lvl6pPr>
            <a:lvl7pPr marL="0" marR="0" lvl="6" indent="0" algn="ctr" rtl="0">
              <a:spcBef>
                <a:spcPts val="0"/>
              </a:spcBef>
              <a:buNone/>
              <a:defRPr sz="1200" b="0" i="0" u="none" strike="noStrike" cap="none">
                <a:solidFill>
                  <a:srgbClr val="A5A5A5"/>
                </a:solidFill>
                <a:latin typeface="Calibri"/>
                <a:ea typeface="Calibri"/>
                <a:cs typeface="Calibri"/>
                <a:sym typeface="Calibri"/>
              </a:defRPr>
            </a:lvl7pPr>
            <a:lvl8pPr marL="0" marR="0" lvl="7" indent="0" algn="ctr" rtl="0">
              <a:spcBef>
                <a:spcPts val="0"/>
              </a:spcBef>
              <a:buNone/>
              <a:defRPr sz="1200" b="0" i="0" u="none" strike="noStrike" cap="none">
                <a:solidFill>
                  <a:srgbClr val="A5A5A5"/>
                </a:solidFill>
                <a:latin typeface="Calibri"/>
                <a:ea typeface="Calibri"/>
                <a:cs typeface="Calibri"/>
                <a:sym typeface="Calibri"/>
              </a:defRPr>
            </a:lvl8pPr>
            <a:lvl9pPr marL="0" marR="0" lvl="8" indent="0" algn="ctr" rtl="0">
              <a:spcBef>
                <a:spcPts val="0"/>
              </a:spcBef>
              <a:buNone/>
              <a:defRPr sz="1200" b="0" i="0" u="none" strike="noStrike" cap="none">
                <a:solidFill>
                  <a:srgbClr val="A5A5A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5"/>
        <p:cNvGrpSpPr/>
        <p:nvPr/>
      </p:nvGrpSpPr>
      <p:grpSpPr>
        <a:xfrm>
          <a:off x="0" y="0"/>
          <a:ext cx="0" cy="0"/>
          <a:chOff x="0" y="0"/>
          <a:chExt cx="0" cy="0"/>
        </a:xfrm>
      </p:grpSpPr>
      <p:pic>
        <p:nvPicPr>
          <p:cNvPr id="26" name="Google Shape;26;p4" title="Dark Green file folder section divider graphic"/>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7" name="Google Shape;27;p4"/>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lstStyle>
            <a:lvl1pPr marR="0" lvl="0" algn="ctr" rtl="0">
              <a:lnSpc>
                <a:spcPct val="90000"/>
              </a:lnSpc>
              <a:spcBef>
                <a:spcPts val="0"/>
              </a:spcBef>
              <a:spcAft>
                <a:spcPts val="0"/>
              </a:spcAft>
              <a:buClr>
                <a:schemeClr val="lt1"/>
              </a:buClr>
              <a:buSzPts val="5000"/>
              <a:buFont typeface="Arial"/>
              <a:buNone/>
              <a:defRPr sz="5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28" name="Google Shape;28;p4" title="CDE logo"/>
          <p:cNvPicPr preferRelativeResize="0"/>
          <p:nvPr/>
        </p:nvPicPr>
        <p:blipFill rotWithShape="1">
          <a:blip r:embed="rId3">
            <a:alphaModFix/>
          </a:blip>
          <a:srcRect/>
          <a:stretch/>
        </p:blipFill>
        <p:spPr>
          <a:xfrm>
            <a:off x="8036964" y="6246435"/>
            <a:ext cx="975232" cy="529756"/>
          </a:xfrm>
          <a:prstGeom prst="rect">
            <a:avLst/>
          </a:prstGeom>
          <a:noFill/>
          <a:ln>
            <a:noFill/>
          </a:ln>
        </p:spPr>
      </p:pic>
      <p:sp>
        <p:nvSpPr>
          <p:cNvPr id="29" name="Google Shape;29;p4"/>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chemeClr val="lt1"/>
                </a:solidFill>
                <a:latin typeface="Calibri"/>
                <a:ea typeface="Calibri"/>
                <a:cs typeface="Calibri"/>
                <a:sym typeface="Calibri"/>
              </a:defRPr>
            </a:lvl1pPr>
            <a:lvl2pPr marL="0" marR="0" lvl="1" indent="0" algn="ctr" rtl="0">
              <a:spcBef>
                <a:spcPts val="0"/>
              </a:spcBef>
              <a:buNone/>
              <a:defRPr sz="1200" b="0" i="0" u="none" strike="noStrike" cap="none">
                <a:solidFill>
                  <a:schemeClr val="lt1"/>
                </a:solidFill>
                <a:latin typeface="Calibri"/>
                <a:ea typeface="Calibri"/>
                <a:cs typeface="Calibri"/>
                <a:sym typeface="Calibri"/>
              </a:defRPr>
            </a:lvl2pPr>
            <a:lvl3pPr marL="0" marR="0" lvl="2" indent="0" algn="ctr" rtl="0">
              <a:spcBef>
                <a:spcPts val="0"/>
              </a:spcBef>
              <a:buNone/>
              <a:defRPr sz="1200" b="0" i="0" u="none" strike="noStrike" cap="none">
                <a:solidFill>
                  <a:schemeClr val="lt1"/>
                </a:solidFill>
                <a:latin typeface="Calibri"/>
                <a:ea typeface="Calibri"/>
                <a:cs typeface="Calibri"/>
                <a:sym typeface="Calibri"/>
              </a:defRPr>
            </a:lvl3pPr>
            <a:lvl4pPr marL="0" marR="0" lvl="3" indent="0" algn="ctr" rtl="0">
              <a:spcBef>
                <a:spcPts val="0"/>
              </a:spcBef>
              <a:buNone/>
              <a:defRPr sz="1200" b="0" i="0" u="none" strike="noStrike" cap="none">
                <a:solidFill>
                  <a:schemeClr val="lt1"/>
                </a:solidFill>
                <a:latin typeface="Calibri"/>
                <a:ea typeface="Calibri"/>
                <a:cs typeface="Calibri"/>
                <a:sym typeface="Calibri"/>
              </a:defRPr>
            </a:lvl4pPr>
            <a:lvl5pPr marL="0" marR="0" lvl="4" indent="0" algn="ctr" rtl="0">
              <a:spcBef>
                <a:spcPts val="0"/>
              </a:spcBef>
              <a:buNone/>
              <a:defRPr sz="1200" b="0" i="0" u="none" strike="noStrike" cap="none">
                <a:solidFill>
                  <a:schemeClr val="lt1"/>
                </a:solidFill>
                <a:latin typeface="Calibri"/>
                <a:ea typeface="Calibri"/>
                <a:cs typeface="Calibri"/>
                <a:sym typeface="Calibri"/>
              </a:defRPr>
            </a:lvl5pPr>
            <a:lvl6pPr marL="0" marR="0" lvl="5" indent="0" algn="ctr" rtl="0">
              <a:spcBef>
                <a:spcPts val="0"/>
              </a:spcBef>
              <a:buNone/>
              <a:defRPr sz="1200" b="0" i="0" u="none" strike="noStrike" cap="none">
                <a:solidFill>
                  <a:schemeClr val="lt1"/>
                </a:solidFill>
                <a:latin typeface="Calibri"/>
                <a:ea typeface="Calibri"/>
                <a:cs typeface="Calibri"/>
                <a:sym typeface="Calibri"/>
              </a:defRPr>
            </a:lvl6pPr>
            <a:lvl7pPr marL="0" marR="0" lvl="6" indent="0" algn="ctr" rtl="0">
              <a:spcBef>
                <a:spcPts val="0"/>
              </a:spcBef>
              <a:buNone/>
              <a:defRPr sz="1200" b="0" i="0" u="none" strike="noStrike" cap="none">
                <a:solidFill>
                  <a:schemeClr val="lt1"/>
                </a:solidFill>
                <a:latin typeface="Calibri"/>
                <a:ea typeface="Calibri"/>
                <a:cs typeface="Calibri"/>
                <a:sym typeface="Calibri"/>
              </a:defRPr>
            </a:lvl7pPr>
            <a:lvl8pPr marL="0" marR="0" lvl="7" indent="0" algn="ctr" rtl="0">
              <a:spcBef>
                <a:spcPts val="0"/>
              </a:spcBef>
              <a:buNone/>
              <a:defRPr sz="1200" b="0" i="0" u="none" strike="noStrike" cap="none">
                <a:solidFill>
                  <a:schemeClr val="lt1"/>
                </a:solidFill>
                <a:latin typeface="Calibri"/>
                <a:ea typeface="Calibri"/>
                <a:cs typeface="Calibri"/>
                <a:sym typeface="Calibri"/>
              </a:defRPr>
            </a:lvl8pPr>
            <a:lvl9pPr marL="0" marR="0" lvl="8" indent="0" algn="ctr" rtl="0">
              <a:spcBef>
                <a:spcPts val="0"/>
              </a:spcBef>
              <a:buNone/>
              <a:defRPr sz="12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0"/>
        <p:cNvGrpSpPr/>
        <p:nvPr/>
      </p:nvGrpSpPr>
      <p:grpSpPr>
        <a:xfrm>
          <a:off x="0" y="0"/>
          <a:ext cx="0" cy="0"/>
          <a:chOff x="0" y="0"/>
          <a:chExt cx="0" cy="0"/>
        </a:xfrm>
      </p:grpSpPr>
      <p:sp>
        <p:nvSpPr>
          <p:cNvPr id="31" name="Google Shape;31;p5"/>
          <p:cNvSpPr txBox="1">
            <a:spLocks noGrp="1"/>
          </p:cNvSpPr>
          <p:nvPr>
            <p:ph type="body" idx="1"/>
          </p:nvPr>
        </p:nvSpPr>
        <p:spPr>
          <a:xfrm>
            <a:off x="274320" y="1463040"/>
            <a:ext cx="4011083" cy="4351338"/>
          </a:xfrm>
          <a:prstGeom prst="rect">
            <a:avLst/>
          </a:prstGeom>
          <a:noFill/>
          <a:ln>
            <a:noFill/>
          </a:ln>
        </p:spPr>
        <p:txBody>
          <a:bodyPr spcFirstLastPara="1" wrap="square" lIns="0" tIns="0" rIns="0" bIns="0" anchor="t" anchorCtr="0"/>
          <a:lstStyle>
            <a:lvl1pPr marL="457200" marR="0" lvl="0" indent="-228600" algn="l" rtl="0">
              <a:lnSpc>
                <a:spcPct val="10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2" name="Google Shape;32;p5" title="Headline banner"/>
          <p:cNvPicPr preferRelativeResize="0"/>
          <p:nvPr/>
        </p:nvPicPr>
        <p:blipFill rotWithShape="1">
          <a:blip r:embed="rId2">
            <a:alphaModFix/>
          </a:blip>
          <a:srcRect/>
          <a:stretch/>
        </p:blipFill>
        <p:spPr>
          <a:xfrm>
            <a:off x="1" y="0"/>
            <a:ext cx="9143997" cy="1257300"/>
          </a:xfrm>
          <a:prstGeom prst="rect">
            <a:avLst/>
          </a:prstGeom>
          <a:noFill/>
          <a:ln>
            <a:noFill/>
          </a:ln>
        </p:spPr>
      </p:pic>
      <p:sp>
        <p:nvSpPr>
          <p:cNvPr id="33" name="Google Shape;33;p5"/>
          <p:cNvSpPr txBox="1">
            <a:spLocks noGrp="1"/>
          </p:cNvSpPr>
          <p:nvPr>
            <p:ph type="title"/>
          </p:nvPr>
        </p:nvSpPr>
        <p:spPr>
          <a:xfrm>
            <a:off x="274320" y="274320"/>
            <a:ext cx="7886700" cy="710141"/>
          </a:xfrm>
          <a:prstGeom prst="rect">
            <a:avLst/>
          </a:prstGeom>
          <a:noFill/>
          <a:ln>
            <a:noFill/>
          </a:ln>
        </p:spPr>
        <p:txBody>
          <a:bodyPr spcFirstLastPara="1" wrap="square" lIns="0" tIns="0" rIns="0" bIns="0" anchor="t" anchorCtr="0"/>
          <a:lstStyle>
            <a:lvl1pPr marR="0" lvl="0" algn="l" rtl="0">
              <a:lnSpc>
                <a:spcPct val="100000"/>
              </a:lnSpc>
              <a:spcBef>
                <a:spcPts val="0"/>
              </a:spcBef>
              <a:spcAft>
                <a:spcPts val="0"/>
              </a:spcAft>
              <a:buClr>
                <a:schemeClr val="lt1"/>
              </a:buClr>
              <a:buSzPts val="2400"/>
              <a:buFont typeface="Arial"/>
              <a:buNone/>
              <a:defRPr sz="2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5"/>
          <p:cNvSpPr txBox="1">
            <a:spLocks noGrp="1"/>
          </p:cNvSpPr>
          <p:nvPr>
            <p:ph type="body" idx="2"/>
          </p:nvPr>
        </p:nvSpPr>
        <p:spPr>
          <a:xfrm>
            <a:off x="4736254" y="1463040"/>
            <a:ext cx="4011083" cy="4351338"/>
          </a:xfrm>
          <a:prstGeom prst="rect">
            <a:avLst/>
          </a:prstGeom>
          <a:noFill/>
          <a:ln>
            <a:noFill/>
          </a:ln>
        </p:spPr>
        <p:txBody>
          <a:bodyPr spcFirstLastPara="1" wrap="square" lIns="0" tIns="0" rIns="0" bIns="0" anchor="t" anchorCtr="0"/>
          <a:lstStyle>
            <a:lvl1pPr marL="457200" marR="0" lvl="0" indent="-228600" algn="l" rtl="0">
              <a:lnSpc>
                <a:spcPct val="10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5" name="Google Shape;35;p5" title="CDE logo"/>
          <p:cNvPicPr preferRelativeResize="0"/>
          <p:nvPr/>
        </p:nvPicPr>
        <p:blipFill rotWithShape="1">
          <a:blip r:embed="rId3">
            <a:alphaModFix/>
          </a:blip>
          <a:srcRect/>
          <a:stretch/>
        </p:blipFill>
        <p:spPr>
          <a:xfrm>
            <a:off x="8000973" y="6225630"/>
            <a:ext cx="1028753" cy="558829"/>
          </a:xfrm>
          <a:prstGeom prst="rect">
            <a:avLst/>
          </a:prstGeom>
          <a:noFill/>
          <a:ln>
            <a:noFill/>
          </a:ln>
        </p:spPr>
      </p:pic>
      <p:sp>
        <p:nvSpPr>
          <p:cNvPr id="36" name="Google Shape;36;p5"/>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rgbClr val="A5A5A5"/>
                </a:solidFill>
                <a:latin typeface="Calibri"/>
                <a:ea typeface="Calibri"/>
                <a:cs typeface="Calibri"/>
                <a:sym typeface="Calibri"/>
              </a:defRPr>
            </a:lvl1pPr>
            <a:lvl2pPr marL="0" marR="0" lvl="1" indent="0" algn="ctr" rtl="0">
              <a:spcBef>
                <a:spcPts val="0"/>
              </a:spcBef>
              <a:buNone/>
              <a:defRPr sz="1200" b="0" i="0" u="none" strike="noStrike" cap="none">
                <a:solidFill>
                  <a:srgbClr val="A5A5A5"/>
                </a:solidFill>
                <a:latin typeface="Calibri"/>
                <a:ea typeface="Calibri"/>
                <a:cs typeface="Calibri"/>
                <a:sym typeface="Calibri"/>
              </a:defRPr>
            </a:lvl2pPr>
            <a:lvl3pPr marL="0" marR="0" lvl="2" indent="0" algn="ctr" rtl="0">
              <a:spcBef>
                <a:spcPts val="0"/>
              </a:spcBef>
              <a:buNone/>
              <a:defRPr sz="1200" b="0" i="0" u="none" strike="noStrike" cap="none">
                <a:solidFill>
                  <a:srgbClr val="A5A5A5"/>
                </a:solidFill>
                <a:latin typeface="Calibri"/>
                <a:ea typeface="Calibri"/>
                <a:cs typeface="Calibri"/>
                <a:sym typeface="Calibri"/>
              </a:defRPr>
            </a:lvl3pPr>
            <a:lvl4pPr marL="0" marR="0" lvl="3" indent="0" algn="ctr" rtl="0">
              <a:spcBef>
                <a:spcPts val="0"/>
              </a:spcBef>
              <a:buNone/>
              <a:defRPr sz="1200" b="0" i="0" u="none" strike="noStrike" cap="none">
                <a:solidFill>
                  <a:srgbClr val="A5A5A5"/>
                </a:solidFill>
                <a:latin typeface="Calibri"/>
                <a:ea typeface="Calibri"/>
                <a:cs typeface="Calibri"/>
                <a:sym typeface="Calibri"/>
              </a:defRPr>
            </a:lvl4pPr>
            <a:lvl5pPr marL="0" marR="0" lvl="4" indent="0" algn="ctr" rtl="0">
              <a:spcBef>
                <a:spcPts val="0"/>
              </a:spcBef>
              <a:buNone/>
              <a:defRPr sz="1200" b="0" i="0" u="none" strike="noStrike" cap="none">
                <a:solidFill>
                  <a:srgbClr val="A5A5A5"/>
                </a:solidFill>
                <a:latin typeface="Calibri"/>
                <a:ea typeface="Calibri"/>
                <a:cs typeface="Calibri"/>
                <a:sym typeface="Calibri"/>
              </a:defRPr>
            </a:lvl5pPr>
            <a:lvl6pPr marL="0" marR="0" lvl="5" indent="0" algn="ctr" rtl="0">
              <a:spcBef>
                <a:spcPts val="0"/>
              </a:spcBef>
              <a:buNone/>
              <a:defRPr sz="1200" b="0" i="0" u="none" strike="noStrike" cap="none">
                <a:solidFill>
                  <a:srgbClr val="A5A5A5"/>
                </a:solidFill>
                <a:latin typeface="Calibri"/>
                <a:ea typeface="Calibri"/>
                <a:cs typeface="Calibri"/>
                <a:sym typeface="Calibri"/>
              </a:defRPr>
            </a:lvl6pPr>
            <a:lvl7pPr marL="0" marR="0" lvl="6" indent="0" algn="ctr" rtl="0">
              <a:spcBef>
                <a:spcPts val="0"/>
              </a:spcBef>
              <a:buNone/>
              <a:defRPr sz="1200" b="0" i="0" u="none" strike="noStrike" cap="none">
                <a:solidFill>
                  <a:srgbClr val="A5A5A5"/>
                </a:solidFill>
                <a:latin typeface="Calibri"/>
                <a:ea typeface="Calibri"/>
                <a:cs typeface="Calibri"/>
                <a:sym typeface="Calibri"/>
              </a:defRPr>
            </a:lvl7pPr>
            <a:lvl8pPr marL="0" marR="0" lvl="7" indent="0" algn="ctr" rtl="0">
              <a:spcBef>
                <a:spcPts val="0"/>
              </a:spcBef>
              <a:buNone/>
              <a:defRPr sz="1200" b="0" i="0" u="none" strike="noStrike" cap="none">
                <a:solidFill>
                  <a:srgbClr val="A5A5A5"/>
                </a:solidFill>
                <a:latin typeface="Calibri"/>
                <a:ea typeface="Calibri"/>
                <a:cs typeface="Calibri"/>
                <a:sym typeface="Calibri"/>
              </a:defRPr>
            </a:lvl8pPr>
            <a:lvl9pPr marL="0" marR="0" lvl="8" indent="0" algn="ctr" rtl="0">
              <a:spcBef>
                <a:spcPts val="0"/>
              </a:spcBef>
              <a:buNone/>
              <a:defRPr sz="1200" b="0" i="0" u="none" strike="noStrike" cap="none">
                <a:solidFill>
                  <a:srgbClr val="A5A5A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Divider - Dk Green">
  <p:cSld name="Section Divider - Dk Green">
    <p:spTree>
      <p:nvGrpSpPr>
        <p:cNvPr id="1" name="Shape 37"/>
        <p:cNvGrpSpPr/>
        <p:nvPr/>
      </p:nvGrpSpPr>
      <p:grpSpPr>
        <a:xfrm>
          <a:off x="0" y="0"/>
          <a:ext cx="0" cy="0"/>
          <a:chOff x="0" y="0"/>
          <a:chExt cx="0" cy="0"/>
        </a:xfrm>
      </p:grpSpPr>
      <p:pic>
        <p:nvPicPr>
          <p:cNvPr id="38" name="Google Shape;38;p6" title="Dark Green section divider graphic"/>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9" name="Google Shape;39;p6"/>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lstStyle>
            <a:lvl1pPr marR="0" lvl="0" algn="ctr" rtl="0">
              <a:lnSpc>
                <a:spcPct val="90000"/>
              </a:lnSpc>
              <a:spcBef>
                <a:spcPts val="0"/>
              </a:spcBef>
              <a:spcAft>
                <a:spcPts val="0"/>
              </a:spcAft>
              <a:buClr>
                <a:schemeClr val="lt1"/>
              </a:buClr>
              <a:buSzPts val="5000"/>
              <a:buFont typeface="Arial"/>
              <a:buNone/>
              <a:defRPr sz="5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40" name="Google Shape;40;p6" title="CDE logo"/>
          <p:cNvPicPr preferRelativeResize="0"/>
          <p:nvPr/>
        </p:nvPicPr>
        <p:blipFill rotWithShape="1">
          <a:blip r:embed="rId3">
            <a:alphaModFix/>
          </a:blip>
          <a:srcRect/>
          <a:stretch/>
        </p:blipFill>
        <p:spPr>
          <a:xfrm>
            <a:off x="8036964" y="6246435"/>
            <a:ext cx="975232" cy="529756"/>
          </a:xfrm>
          <a:prstGeom prst="rect">
            <a:avLst/>
          </a:prstGeom>
          <a:noFill/>
          <a:ln>
            <a:noFill/>
          </a:ln>
        </p:spPr>
      </p:pic>
      <p:sp>
        <p:nvSpPr>
          <p:cNvPr id="41" name="Google Shape;41;p6"/>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chemeClr val="lt1"/>
                </a:solidFill>
                <a:latin typeface="Calibri"/>
                <a:ea typeface="Calibri"/>
                <a:cs typeface="Calibri"/>
                <a:sym typeface="Calibri"/>
              </a:defRPr>
            </a:lvl1pPr>
            <a:lvl2pPr marL="0" marR="0" lvl="1" indent="0" algn="ctr" rtl="0">
              <a:spcBef>
                <a:spcPts val="0"/>
              </a:spcBef>
              <a:buNone/>
              <a:defRPr sz="1200" b="0" i="0" u="none" strike="noStrike" cap="none">
                <a:solidFill>
                  <a:schemeClr val="lt1"/>
                </a:solidFill>
                <a:latin typeface="Calibri"/>
                <a:ea typeface="Calibri"/>
                <a:cs typeface="Calibri"/>
                <a:sym typeface="Calibri"/>
              </a:defRPr>
            </a:lvl2pPr>
            <a:lvl3pPr marL="0" marR="0" lvl="2" indent="0" algn="ctr" rtl="0">
              <a:spcBef>
                <a:spcPts val="0"/>
              </a:spcBef>
              <a:buNone/>
              <a:defRPr sz="1200" b="0" i="0" u="none" strike="noStrike" cap="none">
                <a:solidFill>
                  <a:schemeClr val="lt1"/>
                </a:solidFill>
                <a:latin typeface="Calibri"/>
                <a:ea typeface="Calibri"/>
                <a:cs typeface="Calibri"/>
                <a:sym typeface="Calibri"/>
              </a:defRPr>
            </a:lvl3pPr>
            <a:lvl4pPr marL="0" marR="0" lvl="3" indent="0" algn="ctr" rtl="0">
              <a:spcBef>
                <a:spcPts val="0"/>
              </a:spcBef>
              <a:buNone/>
              <a:defRPr sz="1200" b="0" i="0" u="none" strike="noStrike" cap="none">
                <a:solidFill>
                  <a:schemeClr val="lt1"/>
                </a:solidFill>
                <a:latin typeface="Calibri"/>
                <a:ea typeface="Calibri"/>
                <a:cs typeface="Calibri"/>
                <a:sym typeface="Calibri"/>
              </a:defRPr>
            </a:lvl4pPr>
            <a:lvl5pPr marL="0" marR="0" lvl="4" indent="0" algn="ctr" rtl="0">
              <a:spcBef>
                <a:spcPts val="0"/>
              </a:spcBef>
              <a:buNone/>
              <a:defRPr sz="1200" b="0" i="0" u="none" strike="noStrike" cap="none">
                <a:solidFill>
                  <a:schemeClr val="lt1"/>
                </a:solidFill>
                <a:latin typeface="Calibri"/>
                <a:ea typeface="Calibri"/>
                <a:cs typeface="Calibri"/>
                <a:sym typeface="Calibri"/>
              </a:defRPr>
            </a:lvl5pPr>
            <a:lvl6pPr marL="0" marR="0" lvl="5" indent="0" algn="ctr" rtl="0">
              <a:spcBef>
                <a:spcPts val="0"/>
              </a:spcBef>
              <a:buNone/>
              <a:defRPr sz="1200" b="0" i="0" u="none" strike="noStrike" cap="none">
                <a:solidFill>
                  <a:schemeClr val="lt1"/>
                </a:solidFill>
                <a:latin typeface="Calibri"/>
                <a:ea typeface="Calibri"/>
                <a:cs typeface="Calibri"/>
                <a:sym typeface="Calibri"/>
              </a:defRPr>
            </a:lvl6pPr>
            <a:lvl7pPr marL="0" marR="0" lvl="6" indent="0" algn="ctr" rtl="0">
              <a:spcBef>
                <a:spcPts val="0"/>
              </a:spcBef>
              <a:buNone/>
              <a:defRPr sz="1200" b="0" i="0" u="none" strike="noStrike" cap="none">
                <a:solidFill>
                  <a:schemeClr val="lt1"/>
                </a:solidFill>
                <a:latin typeface="Calibri"/>
                <a:ea typeface="Calibri"/>
                <a:cs typeface="Calibri"/>
                <a:sym typeface="Calibri"/>
              </a:defRPr>
            </a:lvl7pPr>
            <a:lvl8pPr marL="0" marR="0" lvl="7" indent="0" algn="ctr" rtl="0">
              <a:spcBef>
                <a:spcPts val="0"/>
              </a:spcBef>
              <a:buNone/>
              <a:defRPr sz="1200" b="0" i="0" u="none" strike="noStrike" cap="none">
                <a:solidFill>
                  <a:schemeClr val="lt1"/>
                </a:solidFill>
                <a:latin typeface="Calibri"/>
                <a:ea typeface="Calibri"/>
                <a:cs typeface="Calibri"/>
                <a:sym typeface="Calibri"/>
              </a:defRPr>
            </a:lvl8pPr>
            <a:lvl9pPr marL="0" marR="0" lvl="8" indent="0" algn="ctr" rtl="0">
              <a:spcBef>
                <a:spcPts val="0"/>
              </a:spcBef>
              <a:buNone/>
              <a:defRPr sz="12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Divider - bright green">
  <p:cSld name="Section Divider - bright green">
    <p:spTree>
      <p:nvGrpSpPr>
        <p:cNvPr id="1" name="Shape 42"/>
        <p:cNvGrpSpPr/>
        <p:nvPr/>
      </p:nvGrpSpPr>
      <p:grpSpPr>
        <a:xfrm>
          <a:off x="0" y="0"/>
          <a:ext cx="0" cy="0"/>
          <a:chOff x="0" y="0"/>
          <a:chExt cx="0" cy="0"/>
        </a:xfrm>
      </p:grpSpPr>
      <p:pic>
        <p:nvPicPr>
          <p:cNvPr id="43" name="Google Shape;43;p7" title="Light Green section divider graphic"/>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44" name="Google Shape;44;p7"/>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lstStyle>
            <a:lvl1pPr marR="0" lvl="0" algn="ctr" rtl="0">
              <a:lnSpc>
                <a:spcPct val="90000"/>
              </a:lnSpc>
              <a:spcBef>
                <a:spcPts val="0"/>
              </a:spcBef>
              <a:spcAft>
                <a:spcPts val="0"/>
              </a:spcAft>
              <a:buClr>
                <a:schemeClr val="lt1"/>
              </a:buClr>
              <a:buSzPts val="5000"/>
              <a:buFont typeface="Arial"/>
              <a:buNone/>
              <a:defRPr sz="5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45" name="Google Shape;45;p7" title="CDE logo"/>
          <p:cNvPicPr preferRelativeResize="0"/>
          <p:nvPr/>
        </p:nvPicPr>
        <p:blipFill rotWithShape="1">
          <a:blip r:embed="rId3">
            <a:alphaModFix/>
          </a:blip>
          <a:srcRect/>
          <a:stretch/>
        </p:blipFill>
        <p:spPr>
          <a:xfrm>
            <a:off x="8036964" y="6246435"/>
            <a:ext cx="975232" cy="529756"/>
          </a:xfrm>
          <a:prstGeom prst="rect">
            <a:avLst/>
          </a:prstGeom>
          <a:noFill/>
          <a:ln>
            <a:noFill/>
          </a:ln>
        </p:spPr>
      </p:pic>
      <p:sp>
        <p:nvSpPr>
          <p:cNvPr id="46" name="Google Shape;46;p7"/>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chemeClr val="lt1"/>
                </a:solidFill>
                <a:latin typeface="Calibri"/>
                <a:ea typeface="Calibri"/>
                <a:cs typeface="Calibri"/>
                <a:sym typeface="Calibri"/>
              </a:defRPr>
            </a:lvl1pPr>
            <a:lvl2pPr marL="0" marR="0" lvl="1" indent="0" algn="ctr" rtl="0">
              <a:spcBef>
                <a:spcPts val="0"/>
              </a:spcBef>
              <a:buNone/>
              <a:defRPr sz="1200" b="0" i="0" u="none" strike="noStrike" cap="none">
                <a:solidFill>
                  <a:schemeClr val="lt1"/>
                </a:solidFill>
                <a:latin typeface="Calibri"/>
                <a:ea typeface="Calibri"/>
                <a:cs typeface="Calibri"/>
                <a:sym typeface="Calibri"/>
              </a:defRPr>
            </a:lvl2pPr>
            <a:lvl3pPr marL="0" marR="0" lvl="2" indent="0" algn="ctr" rtl="0">
              <a:spcBef>
                <a:spcPts val="0"/>
              </a:spcBef>
              <a:buNone/>
              <a:defRPr sz="1200" b="0" i="0" u="none" strike="noStrike" cap="none">
                <a:solidFill>
                  <a:schemeClr val="lt1"/>
                </a:solidFill>
                <a:latin typeface="Calibri"/>
                <a:ea typeface="Calibri"/>
                <a:cs typeface="Calibri"/>
                <a:sym typeface="Calibri"/>
              </a:defRPr>
            </a:lvl3pPr>
            <a:lvl4pPr marL="0" marR="0" lvl="3" indent="0" algn="ctr" rtl="0">
              <a:spcBef>
                <a:spcPts val="0"/>
              </a:spcBef>
              <a:buNone/>
              <a:defRPr sz="1200" b="0" i="0" u="none" strike="noStrike" cap="none">
                <a:solidFill>
                  <a:schemeClr val="lt1"/>
                </a:solidFill>
                <a:latin typeface="Calibri"/>
                <a:ea typeface="Calibri"/>
                <a:cs typeface="Calibri"/>
                <a:sym typeface="Calibri"/>
              </a:defRPr>
            </a:lvl4pPr>
            <a:lvl5pPr marL="0" marR="0" lvl="4" indent="0" algn="ctr" rtl="0">
              <a:spcBef>
                <a:spcPts val="0"/>
              </a:spcBef>
              <a:buNone/>
              <a:defRPr sz="1200" b="0" i="0" u="none" strike="noStrike" cap="none">
                <a:solidFill>
                  <a:schemeClr val="lt1"/>
                </a:solidFill>
                <a:latin typeface="Calibri"/>
                <a:ea typeface="Calibri"/>
                <a:cs typeface="Calibri"/>
                <a:sym typeface="Calibri"/>
              </a:defRPr>
            </a:lvl5pPr>
            <a:lvl6pPr marL="0" marR="0" lvl="5" indent="0" algn="ctr" rtl="0">
              <a:spcBef>
                <a:spcPts val="0"/>
              </a:spcBef>
              <a:buNone/>
              <a:defRPr sz="1200" b="0" i="0" u="none" strike="noStrike" cap="none">
                <a:solidFill>
                  <a:schemeClr val="lt1"/>
                </a:solidFill>
                <a:latin typeface="Calibri"/>
                <a:ea typeface="Calibri"/>
                <a:cs typeface="Calibri"/>
                <a:sym typeface="Calibri"/>
              </a:defRPr>
            </a:lvl6pPr>
            <a:lvl7pPr marL="0" marR="0" lvl="6" indent="0" algn="ctr" rtl="0">
              <a:spcBef>
                <a:spcPts val="0"/>
              </a:spcBef>
              <a:buNone/>
              <a:defRPr sz="1200" b="0" i="0" u="none" strike="noStrike" cap="none">
                <a:solidFill>
                  <a:schemeClr val="lt1"/>
                </a:solidFill>
                <a:latin typeface="Calibri"/>
                <a:ea typeface="Calibri"/>
                <a:cs typeface="Calibri"/>
                <a:sym typeface="Calibri"/>
              </a:defRPr>
            </a:lvl7pPr>
            <a:lvl8pPr marL="0" marR="0" lvl="7" indent="0" algn="ctr" rtl="0">
              <a:spcBef>
                <a:spcPts val="0"/>
              </a:spcBef>
              <a:buNone/>
              <a:defRPr sz="1200" b="0" i="0" u="none" strike="noStrike" cap="none">
                <a:solidFill>
                  <a:schemeClr val="lt1"/>
                </a:solidFill>
                <a:latin typeface="Calibri"/>
                <a:ea typeface="Calibri"/>
                <a:cs typeface="Calibri"/>
                <a:sym typeface="Calibri"/>
              </a:defRPr>
            </a:lvl8pPr>
            <a:lvl9pPr marL="0" marR="0" lvl="8" indent="0" algn="ctr" rtl="0">
              <a:spcBef>
                <a:spcPts val="0"/>
              </a:spcBef>
              <a:buNone/>
              <a:defRPr sz="12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divider - Dkgreen to brightgreen">
  <p:cSld name="Section divider - Dkgreen to brightgreen">
    <p:spTree>
      <p:nvGrpSpPr>
        <p:cNvPr id="1" name="Shape 47"/>
        <p:cNvGrpSpPr/>
        <p:nvPr/>
      </p:nvGrpSpPr>
      <p:grpSpPr>
        <a:xfrm>
          <a:off x="0" y="0"/>
          <a:ext cx="0" cy="0"/>
          <a:chOff x="0" y="0"/>
          <a:chExt cx="0" cy="0"/>
        </a:xfrm>
      </p:grpSpPr>
      <p:pic>
        <p:nvPicPr>
          <p:cNvPr id="48" name="Google Shape;48;p8" title="Gradient section divider graphic"/>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49" name="Google Shape;49;p8"/>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lstStyle>
            <a:lvl1pPr marR="0" lvl="0" algn="ctr" rtl="0">
              <a:lnSpc>
                <a:spcPct val="90000"/>
              </a:lnSpc>
              <a:spcBef>
                <a:spcPts val="0"/>
              </a:spcBef>
              <a:spcAft>
                <a:spcPts val="0"/>
              </a:spcAft>
              <a:buClr>
                <a:schemeClr val="lt1"/>
              </a:buClr>
              <a:buSzPts val="5000"/>
              <a:buFont typeface="Arial"/>
              <a:buNone/>
              <a:defRPr sz="5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50" name="Google Shape;50;p8" title="CDE logo"/>
          <p:cNvPicPr preferRelativeResize="0"/>
          <p:nvPr/>
        </p:nvPicPr>
        <p:blipFill rotWithShape="1">
          <a:blip r:embed="rId3">
            <a:alphaModFix/>
          </a:blip>
          <a:srcRect/>
          <a:stretch/>
        </p:blipFill>
        <p:spPr>
          <a:xfrm>
            <a:off x="8036964" y="6246435"/>
            <a:ext cx="975232" cy="529756"/>
          </a:xfrm>
          <a:prstGeom prst="rect">
            <a:avLst/>
          </a:prstGeom>
          <a:noFill/>
          <a:ln>
            <a:noFill/>
          </a:ln>
        </p:spPr>
      </p:pic>
      <p:sp>
        <p:nvSpPr>
          <p:cNvPr id="51" name="Google Shape;51;p8"/>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chemeClr val="lt1"/>
                </a:solidFill>
                <a:latin typeface="Calibri"/>
                <a:ea typeface="Calibri"/>
                <a:cs typeface="Calibri"/>
                <a:sym typeface="Calibri"/>
              </a:defRPr>
            </a:lvl1pPr>
            <a:lvl2pPr marL="0" marR="0" lvl="1" indent="0" algn="ctr" rtl="0">
              <a:spcBef>
                <a:spcPts val="0"/>
              </a:spcBef>
              <a:buNone/>
              <a:defRPr sz="1200" b="0" i="0" u="none" strike="noStrike" cap="none">
                <a:solidFill>
                  <a:schemeClr val="lt1"/>
                </a:solidFill>
                <a:latin typeface="Calibri"/>
                <a:ea typeface="Calibri"/>
                <a:cs typeface="Calibri"/>
                <a:sym typeface="Calibri"/>
              </a:defRPr>
            </a:lvl2pPr>
            <a:lvl3pPr marL="0" marR="0" lvl="2" indent="0" algn="ctr" rtl="0">
              <a:spcBef>
                <a:spcPts val="0"/>
              </a:spcBef>
              <a:buNone/>
              <a:defRPr sz="1200" b="0" i="0" u="none" strike="noStrike" cap="none">
                <a:solidFill>
                  <a:schemeClr val="lt1"/>
                </a:solidFill>
                <a:latin typeface="Calibri"/>
                <a:ea typeface="Calibri"/>
                <a:cs typeface="Calibri"/>
                <a:sym typeface="Calibri"/>
              </a:defRPr>
            </a:lvl3pPr>
            <a:lvl4pPr marL="0" marR="0" lvl="3" indent="0" algn="ctr" rtl="0">
              <a:spcBef>
                <a:spcPts val="0"/>
              </a:spcBef>
              <a:buNone/>
              <a:defRPr sz="1200" b="0" i="0" u="none" strike="noStrike" cap="none">
                <a:solidFill>
                  <a:schemeClr val="lt1"/>
                </a:solidFill>
                <a:latin typeface="Calibri"/>
                <a:ea typeface="Calibri"/>
                <a:cs typeface="Calibri"/>
                <a:sym typeface="Calibri"/>
              </a:defRPr>
            </a:lvl4pPr>
            <a:lvl5pPr marL="0" marR="0" lvl="4" indent="0" algn="ctr" rtl="0">
              <a:spcBef>
                <a:spcPts val="0"/>
              </a:spcBef>
              <a:buNone/>
              <a:defRPr sz="1200" b="0" i="0" u="none" strike="noStrike" cap="none">
                <a:solidFill>
                  <a:schemeClr val="lt1"/>
                </a:solidFill>
                <a:latin typeface="Calibri"/>
                <a:ea typeface="Calibri"/>
                <a:cs typeface="Calibri"/>
                <a:sym typeface="Calibri"/>
              </a:defRPr>
            </a:lvl5pPr>
            <a:lvl6pPr marL="0" marR="0" lvl="5" indent="0" algn="ctr" rtl="0">
              <a:spcBef>
                <a:spcPts val="0"/>
              </a:spcBef>
              <a:buNone/>
              <a:defRPr sz="1200" b="0" i="0" u="none" strike="noStrike" cap="none">
                <a:solidFill>
                  <a:schemeClr val="lt1"/>
                </a:solidFill>
                <a:latin typeface="Calibri"/>
                <a:ea typeface="Calibri"/>
                <a:cs typeface="Calibri"/>
                <a:sym typeface="Calibri"/>
              </a:defRPr>
            </a:lvl6pPr>
            <a:lvl7pPr marL="0" marR="0" lvl="6" indent="0" algn="ctr" rtl="0">
              <a:spcBef>
                <a:spcPts val="0"/>
              </a:spcBef>
              <a:buNone/>
              <a:defRPr sz="1200" b="0" i="0" u="none" strike="noStrike" cap="none">
                <a:solidFill>
                  <a:schemeClr val="lt1"/>
                </a:solidFill>
                <a:latin typeface="Calibri"/>
                <a:ea typeface="Calibri"/>
                <a:cs typeface="Calibri"/>
                <a:sym typeface="Calibri"/>
              </a:defRPr>
            </a:lvl7pPr>
            <a:lvl8pPr marL="0" marR="0" lvl="7" indent="0" algn="ctr" rtl="0">
              <a:spcBef>
                <a:spcPts val="0"/>
              </a:spcBef>
              <a:buNone/>
              <a:defRPr sz="1200" b="0" i="0" u="none" strike="noStrike" cap="none">
                <a:solidFill>
                  <a:schemeClr val="lt1"/>
                </a:solidFill>
                <a:latin typeface="Calibri"/>
                <a:ea typeface="Calibri"/>
                <a:cs typeface="Calibri"/>
                <a:sym typeface="Calibri"/>
              </a:defRPr>
            </a:lvl8pPr>
            <a:lvl9pPr marL="0" marR="0" lvl="8" indent="0" algn="ctr" rtl="0">
              <a:spcBef>
                <a:spcPts val="0"/>
              </a:spcBef>
              <a:buNone/>
              <a:defRPr sz="12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with page number" type="blank">
  <p:cSld name="BLANK">
    <p:spTree>
      <p:nvGrpSpPr>
        <p:cNvPr id="1" name="Shape 52"/>
        <p:cNvGrpSpPr/>
        <p:nvPr/>
      </p:nvGrpSpPr>
      <p:grpSpPr>
        <a:xfrm>
          <a:off x="0" y="0"/>
          <a:ext cx="0" cy="0"/>
          <a:chOff x="0" y="0"/>
          <a:chExt cx="0" cy="0"/>
        </a:xfrm>
      </p:grpSpPr>
      <p:sp>
        <p:nvSpPr>
          <p:cNvPr id="53" name="Google Shape;53;p9"/>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rgbClr val="A5A5A5"/>
                </a:solidFill>
                <a:latin typeface="Calibri"/>
                <a:ea typeface="Calibri"/>
                <a:cs typeface="Calibri"/>
                <a:sym typeface="Calibri"/>
              </a:defRPr>
            </a:lvl1pPr>
            <a:lvl2pPr marL="0" marR="0" lvl="1" indent="0" algn="ctr" rtl="0">
              <a:spcBef>
                <a:spcPts val="0"/>
              </a:spcBef>
              <a:buNone/>
              <a:defRPr sz="1200" b="0" i="0" u="none" strike="noStrike" cap="none">
                <a:solidFill>
                  <a:srgbClr val="A5A5A5"/>
                </a:solidFill>
                <a:latin typeface="Calibri"/>
                <a:ea typeface="Calibri"/>
                <a:cs typeface="Calibri"/>
                <a:sym typeface="Calibri"/>
              </a:defRPr>
            </a:lvl2pPr>
            <a:lvl3pPr marL="0" marR="0" lvl="2" indent="0" algn="ctr" rtl="0">
              <a:spcBef>
                <a:spcPts val="0"/>
              </a:spcBef>
              <a:buNone/>
              <a:defRPr sz="1200" b="0" i="0" u="none" strike="noStrike" cap="none">
                <a:solidFill>
                  <a:srgbClr val="A5A5A5"/>
                </a:solidFill>
                <a:latin typeface="Calibri"/>
                <a:ea typeface="Calibri"/>
                <a:cs typeface="Calibri"/>
                <a:sym typeface="Calibri"/>
              </a:defRPr>
            </a:lvl3pPr>
            <a:lvl4pPr marL="0" marR="0" lvl="3" indent="0" algn="ctr" rtl="0">
              <a:spcBef>
                <a:spcPts val="0"/>
              </a:spcBef>
              <a:buNone/>
              <a:defRPr sz="1200" b="0" i="0" u="none" strike="noStrike" cap="none">
                <a:solidFill>
                  <a:srgbClr val="A5A5A5"/>
                </a:solidFill>
                <a:latin typeface="Calibri"/>
                <a:ea typeface="Calibri"/>
                <a:cs typeface="Calibri"/>
                <a:sym typeface="Calibri"/>
              </a:defRPr>
            </a:lvl4pPr>
            <a:lvl5pPr marL="0" marR="0" lvl="4" indent="0" algn="ctr" rtl="0">
              <a:spcBef>
                <a:spcPts val="0"/>
              </a:spcBef>
              <a:buNone/>
              <a:defRPr sz="1200" b="0" i="0" u="none" strike="noStrike" cap="none">
                <a:solidFill>
                  <a:srgbClr val="A5A5A5"/>
                </a:solidFill>
                <a:latin typeface="Calibri"/>
                <a:ea typeface="Calibri"/>
                <a:cs typeface="Calibri"/>
                <a:sym typeface="Calibri"/>
              </a:defRPr>
            </a:lvl5pPr>
            <a:lvl6pPr marL="0" marR="0" lvl="5" indent="0" algn="ctr" rtl="0">
              <a:spcBef>
                <a:spcPts val="0"/>
              </a:spcBef>
              <a:buNone/>
              <a:defRPr sz="1200" b="0" i="0" u="none" strike="noStrike" cap="none">
                <a:solidFill>
                  <a:srgbClr val="A5A5A5"/>
                </a:solidFill>
                <a:latin typeface="Calibri"/>
                <a:ea typeface="Calibri"/>
                <a:cs typeface="Calibri"/>
                <a:sym typeface="Calibri"/>
              </a:defRPr>
            </a:lvl6pPr>
            <a:lvl7pPr marL="0" marR="0" lvl="6" indent="0" algn="ctr" rtl="0">
              <a:spcBef>
                <a:spcPts val="0"/>
              </a:spcBef>
              <a:buNone/>
              <a:defRPr sz="1200" b="0" i="0" u="none" strike="noStrike" cap="none">
                <a:solidFill>
                  <a:srgbClr val="A5A5A5"/>
                </a:solidFill>
                <a:latin typeface="Calibri"/>
                <a:ea typeface="Calibri"/>
                <a:cs typeface="Calibri"/>
                <a:sym typeface="Calibri"/>
              </a:defRPr>
            </a:lvl7pPr>
            <a:lvl8pPr marL="0" marR="0" lvl="7" indent="0" algn="ctr" rtl="0">
              <a:spcBef>
                <a:spcPts val="0"/>
              </a:spcBef>
              <a:buNone/>
              <a:defRPr sz="1200" b="0" i="0" u="none" strike="noStrike" cap="none">
                <a:solidFill>
                  <a:srgbClr val="A5A5A5"/>
                </a:solidFill>
                <a:latin typeface="Calibri"/>
                <a:ea typeface="Calibri"/>
                <a:cs typeface="Calibri"/>
                <a:sym typeface="Calibri"/>
              </a:defRPr>
            </a:lvl8pPr>
            <a:lvl9pPr marL="0" marR="0" lvl="8" indent="0" algn="ctr" rtl="0">
              <a:spcBef>
                <a:spcPts val="0"/>
              </a:spcBef>
              <a:buNone/>
              <a:defRPr sz="1200" b="0" i="0" u="none" strike="noStrike" cap="none">
                <a:solidFill>
                  <a:srgbClr val="A5A5A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 no page number">
  <p:cSld name="Blank - no page number">
    <p:spTree>
      <p:nvGrpSpPr>
        <p:cNvPr id="1" name="Shape 5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rgbClr val="A5A5A5"/>
                </a:solidFill>
                <a:latin typeface="Calibri"/>
                <a:ea typeface="Calibri"/>
                <a:cs typeface="Calibri"/>
                <a:sym typeface="Calibri"/>
              </a:defRPr>
            </a:lvl1pPr>
            <a:lvl2pPr marL="0" marR="0" lvl="1" indent="0" algn="ctr" rtl="0">
              <a:spcBef>
                <a:spcPts val="0"/>
              </a:spcBef>
              <a:buNone/>
              <a:defRPr sz="1200" b="0" i="0" u="none" strike="noStrike" cap="none">
                <a:solidFill>
                  <a:srgbClr val="A5A5A5"/>
                </a:solidFill>
                <a:latin typeface="Calibri"/>
                <a:ea typeface="Calibri"/>
                <a:cs typeface="Calibri"/>
                <a:sym typeface="Calibri"/>
              </a:defRPr>
            </a:lvl2pPr>
            <a:lvl3pPr marL="0" marR="0" lvl="2" indent="0" algn="ctr" rtl="0">
              <a:spcBef>
                <a:spcPts val="0"/>
              </a:spcBef>
              <a:buNone/>
              <a:defRPr sz="1200" b="0" i="0" u="none" strike="noStrike" cap="none">
                <a:solidFill>
                  <a:srgbClr val="A5A5A5"/>
                </a:solidFill>
                <a:latin typeface="Calibri"/>
                <a:ea typeface="Calibri"/>
                <a:cs typeface="Calibri"/>
                <a:sym typeface="Calibri"/>
              </a:defRPr>
            </a:lvl3pPr>
            <a:lvl4pPr marL="0" marR="0" lvl="3" indent="0" algn="ctr" rtl="0">
              <a:spcBef>
                <a:spcPts val="0"/>
              </a:spcBef>
              <a:buNone/>
              <a:defRPr sz="1200" b="0" i="0" u="none" strike="noStrike" cap="none">
                <a:solidFill>
                  <a:srgbClr val="A5A5A5"/>
                </a:solidFill>
                <a:latin typeface="Calibri"/>
                <a:ea typeface="Calibri"/>
                <a:cs typeface="Calibri"/>
                <a:sym typeface="Calibri"/>
              </a:defRPr>
            </a:lvl4pPr>
            <a:lvl5pPr marL="0" marR="0" lvl="4" indent="0" algn="ctr" rtl="0">
              <a:spcBef>
                <a:spcPts val="0"/>
              </a:spcBef>
              <a:buNone/>
              <a:defRPr sz="1200" b="0" i="0" u="none" strike="noStrike" cap="none">
                <a:solidFill>
                  <a:srgbClr val="A5A5A5"/>
                </a:solidFill>
                <a:latin typeface="Calibri"/>
                <a:ea typeface="Calibri"/>
                <a:cs typeface="Calibri"/>
                <a:sym typeface="Calibri"/>
              </a:defRPr>
            </a:lvl5pPr>
            <a:lvl6pPr marL="0" marR="0" lvl="5" indent="0" algn="ctr" rtl="0">
              <a:spcBef>
                <a:spcPts val="0"/>
              </a:spcBef>
              <a:buNone/>
              <a:defRPr sz="1200" b="0" i="0" u="none" strike="noStrike" cap="none">
                <a:solidFill>
                  <a:srgbClr val="A5A5A5"/>
                </a:solidFill>
                <a:latin typeface="Calibri"/>
                <a:ea typeface="Calibri"/>
                <a:cs typeface="Calibri"/>
                <a:sym typeface="Calibri"/>
              </a:defRPr>
            </a:lvl6pPr>
            <a:lvl7pPr marL="0" marR="0" lvl="6" indent="0" algn="ctr" rtl="0">
              <a:spcBef>
                <a:spcPts val="0"/>
              </a:spcBef>
              <a:buNone/>
              <a:defRPr sz="1200" b="0" i="0" u="none" strike="noStrike" cap="none">
                <a:solidFill>
                  <a:srgbClr val="A5A5A5"/>
                </a:solidFill>
                <a:latin typeface="Calibri"/>
                <a:ea typeface="Calibri"/>
                <a:cs typeface="Calibri"/>
                <a:sym typeface="Calibri"/>
              </a:defRPr>
            </a:lvl7pPr>
            <a:lvl8pPr marL="0" marR="0" lvl="7" indent="0" algn="ctr" rtl="0">
              <a:spcBef>
                <a:spcPts val="0"/>
              </a:spcBef>
              <a:buNone/>
              <a:defRPr sz="1200" b="0" i="0" u="none" strike="noStrike" cap="none">
                <a:solidFill>
                  <a:srgbClr val="A5A5A5"/>
                </a:solidFill>
                <a:latin typeface="Calibri"/>
                <a:ea typeface="Calibri"/>
                <a:cs typeface="Calibri"/>
                <a:sym typeface="Calibri"/>
              </a:defRPr>
            </a:lvl8pPr>
            <a:lvl9pPr marL="0" marR="0" lvl="8" indent="0" algn="ctr" rtl="0">
              <a:spcBef>
                <a:spcPts val="0"/>
              </a:spcBef>
              <a:buNone/>
              <a:defRPr sz="1200" b="0" i="0" u="none" strike="noStrike" cap="none">
                <a:solidFill>
                  <a:srgbClr val="A5A5A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state.co.us/accountability/rulemak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lanoha_k@cde.state.co.us" TargetMode="External"/><Relationship Id="rId4" Type="http://schemas.openxmlformats.org/officeDocument/2006/relationships/hyperlink" Target="mailto:Accountability@cde.state.co.u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mailto:Accountability@cde.state.co.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lanoha_k@cde.state.co.u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ctrTitle"/>
          </p:nvPr>
        </p:nvSpPr>
        <p:spPr>
          <a:xfrm>
            <a:off x="0" y="3127323"/>
            <a:ext cx="9144000" cy="1526927"/>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5000"/>
              <a:buFont typeface="Arial"/>
              <a:buNone/>
            </a:pPr>
            <a:r>
              <a:rPr lang="en-US" sz="4000" b="0" i="0" u="none" strike="noStrike" cap="none" dirty="0">
                <a:solidFill>
                  <a:schemeClr val="dk1"/>
                </a:solidFill>
                <a:sym typeface="Arial"/>
              </a:rPr>
              <a:t>State </a:t>
            </a:r>
            <a:r>
              <a:rPr lang="en-US" sz="4000" b="0" i="0" u="none" strike="noStrike" cap="none" dirty="0" smtClean="0">
                <a:solidFill>
                  <a:schemeClr val="dk1"/>
                </a:solidFill>
                <a:sym typeface="Arial"/>
              </a:rPr>
              <a:t>Accountability Updates </a:t>
            </a:r>
            <a:br>
              <a:rPr lang="en-US" sz="4000" b="0" i="0" u="none" strike="noStrike" cap="none" dirty="0" smtClean="0">
                <a:solidFill>
                  <a:schemeClr val="dk1"/>
                </a:solidFill>
                <a:sym typeface="Arial"/>
              </a:rPr>
            </a:br>
            <a:r>
              <a:rPr lang="en-US" sz="4000" b="0" i="0" u="none" strike="noStrike" cap="none" dirty="0" smtClean="0">
                <a:solidFill>
                  <a:schemeClr val="dk1"/>
                </a:solidFill>
                <a:sym typeface="Arial"/>
              </a:rPr>
              <a:t>&amp; </a:t>
            </a:r>
            <a:br>
              <a:rPr lang="en-US" sz="4000" b="0" i="0" u="none" strike="noStrike" cap="none" dirty="0" smtClean="0">
                <a:solidFill>
                  <a:schemeClr val="dk1"/>
                </a:solidFill>
                <a:sym typeface="Arial"/>
              </a:rPr>
            </a:br>
            <a:r>
              <a:rPr lang="en-US" sz="4000" dirty="0" smtClean="0"/>
              <a:t>HB 18-1355 Rulemaking</a:t>
            </a:r>
            <a:endParaRPr sz="4000" b="0" i="0" u="none" strike="noStrike" cap="none" dirty="0">
              <a:solidFill>
                <a:schemeClr val="dk1"/>
              </a:solidFill>
              <a:sym typeface="Arial"/>
            </a:endParaRPr>
          </a:p>
        </p:txBody>
      </p:sp>
      <p:sp>
        <p:nvSpPr>
          <p:cNvPr id="60" name="Google Shape;60;p11"/>
          <p:cNvSpPr txBox="1">
            <a:spLocks noGrp="1"/>
          </p:cNvSpPr>
          <p:nvPr>
            <p:ph type="subTitle" idx="1"/>
          </p:nvPr>
        </p:nvSpPr>
        <p:spPr>
          <a:xfrm>
            <a:off x="1143000" y="5093063"/>
            <a:ext cx="6858000" cy="44342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n-US"/>
              <a:t>Fall</a:t>
            </a:r>
            <a:r>
              <a:rPr lang="en-US" sz="2400" b="0" i="0" u="none" strike="noStrike" cap="none">
                <a:solidFill>
                  <a:schemeClr val="dk1"/>
                </a:solidFill>
                <a:latin typeface="Trebuchet MS"/>
                <a:ea typeface="Trebuchet MS"/>
                <a:cs typeface="Trebuchet MS"/>
                <a:sym typeface="Trebuchet MS"/>
              </a:rPr>
              <a:t> 2018</a:t>
            </a:r>
            <a:endParaRPr sz="2400" b="0" i="0" u="none" strike="noStrike" cap="none">
              <a:solidFill>
                <a:schemeClr val="dk1"/>
              </a:solidFill>
              <a:latin typeface="Trebuchet MS"/>
              <a:ea typeface="Trebuchet MS"/>
              <a:cs typeface="Trebuchet MS"/>
              <a:sym typeface="Trebuchet MS"/>
            </a:endParaRPr>
          </a:p>
        </p:txBody>
      </p:sp>
      <p:sp>
        <p:nvSpPr>
          <p:cNvPr id="61" name="Google Shape;61;p11"/>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200" b="0" i="0" u="none" strike="noStrike" cap="none">
                <a:solidFill>
                  <a:srgbClr val="A5A5A5"/>
                </a:solidFill>
                <a:latin typeface="Calibri"/>
                <a:ea typeface="Calibri"/>
                <a:cs typeface="Calibri"/>
                <a:sym typeface="Calibri"/>
              </a:rPr>
              <a:t>1</a:t>
            </a:fld>
            <a:endParaRPr sz="1200" b="0" i="0" u="none" strike="noStrike" cap="none">
              <a:solidFill>
                <a:srgbClr val="A5A5A5"/>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5000"/>
              <a:buFont typeface="Arial"/>
              <a:buNone/>
            </a:pPr>
            <a:r>
              <a:rPr lang="en-US" sz="5000" b="0" i="0" u="none" strike="noStrike" cap="none" dirty="0">
                <a:solidFill>
                  <a:schemeClr val="lt1"/>
                </a:solidFill>
                <a:latin typeface="Arial"/>
                <a:ea typeface="Arial"/>
                <a:cs typeface="Arial"/>
                <a:sym typeface="Arial"/>
              </a:rPr>
              <a:t>HB 18-1355 </a:t>
            </a:r>
            <a:r>
              <a:rPr lang="en-US" sz="5000" b="0" i="0" u="none" strike="noStrike" cap="none" dirty="0" smtClean="0">
                <a:solidFill>
                  <a:schemeClr val="lt1"/>
                </a:solidFill>
                <a:latin typeface="Arial"/>
                <a:ea typeface="Arial"/>
                <a:cs typeface="Arial"/>
                <a:sym typeface="Arial"/>
              </a:rPr>
              <a:t>Rulemaking: Policy Overview</a:t>
            </a:r>
            <a:endParaRPr sz="5000" b="0" i="0" u="none" strike="noStrike" cap="none" dirty="0">
              <a:solidFill>
                <a:schemeClr val="lt1"/>
              </a:solidFill>
              <a:latin typeface="Arial"/>
              <a:ea typeface="Arial"/>
              <a:cs typeface="Arial"/>
              <a:sym typeface="Arial"/>
            </a:endParaRPr>
          </a:p>
        </p:txBody>
      </p:sp>
      <p:sp>
        <p:nvSpPr>
          <p:cNvPr id="181" name="Google Shape;181;p21"/>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200" b="0" i="0" u="none" strike="noStrike" cap="none">
                <a:solidFill>
                  <a:schemeClr val="lt1"/>
                </a:solidFill>
                <a:latin typeface="Calibri"/>
                <a:ea typeface="Calibri"/>
                <a:cs typeface="Calibri"/>
                <a:sym typeface="Calibri"/>
              </a:rPr>
              <a:t>10</a:t>
            </a:fld>
            <a:endParaRPr sz="1200" b="0" i="0" u="none" strike="noStrike" cap="non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2"/>
          <p:cNvSpPr txBox="1"/>
          <p:nvPr/>
        </p:nvSpPr>
        <p:spPr>
          <a:xfrm>
            <a:off x="7315200" y="5735700"/>
            <a:ext cx="1828800" cy="1122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22"/>
          <p:cNvSpPr txBox="1">
            <a:spLocks noGrp="1"/>
          </p:cNvSpPr>
          <p:nvPr>
            <p:ph type="title"/>
          </p:nvPr>
        </p:nvSpPr>
        <p:spPr>
          <a:xfrm>
            <a:off x="274320" y="274320"/>
            <a:ext cx="7886700" cy="710141"/>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a:solidFill>
                  <a:schemeClr val="lt1"/>
                </a:solidFill>
                <a:latin typeface="Arial"/>
                <a:ea typeface="Arial"/>
                <a:cs typeface="Arial"/>
                <a:sym typeface="Arial"/>
              </a:rPr>
              <a:t>State Board Rulemaking Process</a:t>
            </a:r>
            <a:endParaRPr sz="2400" b="0" i="0" u="none" strike="noStrike" cap="none">
              <a:solidFill>
                <a:schemeClr val="lt1"/>
              </a:solidFill>
              <a:latin typeface="Arial"/>
              <a:ea typeface="Arial"/>
              <a:cs typeface="Arial"/>
              <a:sym typeface="Arial"/>
            </a:endParaRPr>
          </a:p>
        </p:txBody>
      </p:sp>
      <p:sp>
        <p:nvSpPr>
          <p:cNvPr id="188" name="Google Shape;188;p22"/>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200" b="0" i="0" u="none" strike="noStrike" cap="none">
                <a:solidFill>
                  <a:srgbClr val="A5A5A5"/>
                </a:solidFill>
                <a:latin typeface="Calibri"/>
                <a:ea typeface="Calibri"/>
                <a:cs typeface="Calibri"/>
                <a:sym typeface="Calibri"/>
              </a:rPr>
              <a:t>11</a:t>
            </a:fld>
            <a:endParaRPr sz="1200" b="0" i="0" u="none" strike="noStrike" cap="none">
              <a:solidFill>
                <a:srgbClr val="A5A5A5"/>
              </a:solidFill>
              <a:latin typeface="Calibri"/>
              <a:ea typeface="Calibri"/>
              <a:cs typeface="Calibri"/>
              <a:sym typeface="Calibri"/>
            </a:endParaRPr>
          </a:p>
        </p:txBody>
      </p:sp>
      <p:grpSp>
        <p:nvGrpSpPr>
          <p:cNvPr id="189" name="Google Shape;189;p22"/>
          <p:cNvGrpSpPr/>
          <p:nvPr/>
        </p:nvGrpSpPr>
        <p:grpSpPr>
          <a:xfrm>
            <a:off x="429985" y="1436914"/>
            <a:ext cx="8381244" cy="5219245"/>
            <a:chOff x="0" y="0"/>
            <a:chExt cx="8381244" cy="5219245"/>
          </a:xfrm>
        </p:grpSpPr>
        <p:sp>
          <p:nvSpPr>
            <p:cNvPr id="190" name="Google Shape;190;p22"/>
            <p:cNvSpPr/>
            <p:nvPr/>
          </p:nvSpPr>
          <p:spPr>
            <a:xfrm>
              <a:off x="0" y="0"/>
              <a:ext cx="7146290" cy="1565773"/>
            </a:xfrm>
            <a:prstGeom prst="roundRect">
              <a:avLst>
                <a:gd name="adj" fmla="val 10000"/>
              </a:avLst>
            </a:prstGeom>
            <a:solidFill>
              <a:srgbClr val="528CBE"/>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2"/>
            <p:cNvSpPr txBox="1"/>
            <p:nvPr/>
          </p:nvSpPr>
          <p:spPr>
            <a:xfrm>
              <a:off x="45860" y="45860"/>
              <a:ext cx="5456697" cy="1474053"/>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None/>
              </a:pPr>
              <a:r>
                <a:rPr lang="en-US" sz="2400" b="1" i="0" u="none" strike="noStrike" cap="none">
                  <a:solidFill>
                    <a:schemeClr val="lt1"/>
                  </a:solidFill>
                  <a:latin typeface="Calibri"/>
                  <a:ea typeface="Calibri"/>
                  <a:cs typeface="Calibri"/>
                  <a:sym typeface="Calibri"/>
                </a:rPr>
                <a:t>State Statute [HB 18-1355]</a:t>
              </a:r>
              <a:endParaRPr sz="2400" b="1" i="0" u="none" strike="noStrike" cap="none">
                <a:solidFill>
                  <a:schemeClr val="lt1"/>
                </a:solidFill>
                <a:latin typeface="Calibri"/>
                <a:ea typeface="Calibri"/>
                <a:cs typeface="Calibri"/>
                <a:sym typeface="Calibri"/>
              </a:endParaRPr>
            </a:p>
            <a:p>
              <a:pPr marL="0" marR="0" lvl="0" indent="0" algn="l" rtl="0">
                <a:lnSpc>
                  <a:spcPct val="100000"/>
                </a:lnSpc>
                <a:spcBef>
                  <a:spcPts val="840"/>
                </a:spcBef>
                <a:spcAft>
                  <a:spcPts val="0"/>
                </a:spcAft>
                <a:buNone/>
              </a:pPr>
              <a:r>
                <a:rPr lang="en-US" sz="2000" b="0" i="1" u="none" strike="noStrike" cap="none">
                  <a:solidFill>
                    <a:schemeClr val="lt1"/>
                  </a:solidFill>
                  <a:latin typeface="Calibri"/>
                  <a:ea typeface="Calibri"/>
                  <a:cs typeface="Calibri"/>
                  <a:sym typeface="Calibri"/>
                </a:rPr>
                <a:t>Passed by the elected legislature;                                    </a:t>
              </a:r>
              <a:endParaRPr/>
            </a:p>
            <a:p>
              <a:pPr marL="0" marR="0" lvl="0" indent="0" algn="l" rtl="0">
                <a:lnSpc>
                  <a:spcPct val="100000"/>
                </a:lnSpc>
                <a:spcBef>
                  <a:spcPts val="0"/>
                </a:spcBef>
                <a:spcAft>
                  <a:spcPts val="0"/>
                </a:spcAft>
                <a:buNone/>
              </a:pPr>
              <a:r>
                <a:rPr lang="en-US" sz="2000" b="0" i="1" u="none" strike="noStrike" cap="none">
                  <a:solidFill>
                    <a:schemeClr val="lt1"/>
                  </a:solidFill>
                  <a:latin typeface="Calibri"/>
                  <a:ea typeface="Calibri"/>
                  <a:cs typeface="Calibri"/>
                  <a:sym typeface="Calibri"/>
                </a:rPr>
                <a:t>Create rights or duties that are legally binding</a:t>
              </a:r>
              <a:endParaRPr sz="2000" b="0" i="0" u="none" strike="noStrike" cap="none">
                <a:solidFill>
                  <a:schemeClr val="lt1"/>
                </a:solidFill>
                <a:latin typeface="Calibri"/>
                <a:ea typeface="Calibri"/>
                <a:cs typeface="Calibri"/>
                <a:sym typeface="Calibri"/>
              </a:endParaRPr>
            </a:p>
          </p:txBody>
        </p:sp>
        <p:sp>
          <p:nvSpPr>
            <p:cNvPr id="192" name="Google Shape;192;p22"/>
            <p:cNvSpPr/>
            <p:nvPr/>
          </p:nvSpPr>
          <p:spPr>
            <a:xfrm>
              <a:off x="630554" y="1826736"/>
              <a:ext cx="7146290" cy="1565773"/>
            </a:xfrm>
            <a:prstGeom prst="roundRect">
              <a:avLst>
                <a:gd name="adj" fmla="val 10000"/>
              </a:avLst>
            </a:prstGeom>
            <a:solidFill>
              <a:srgbClr val="79A3D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2"/>
            <p:cNvSpPr txBox="1"/>
            <p:nvPr/>
          </p:nvSpPr>
          <p:spPr>
            <a:xfrm>
              <a:off x="676414" y="1872596"/>
              <a:ext cx="5406262" cy="1474053"/>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None/>
              </a:pPr>
              <a:r>
                <a:rPr lang="en-US" sz="2400" b="1" i="0" u="none" strike="noStrike" cap="none">
                  <a:solidFill>
                    <a:schemeClr val="lt1"/>
                  </a:solidFill>
                  <a:latin typeface="Calibri"/>
                  <a:ea typeface="Calibri"/>
                  <a:cs typeface="Calibri"/>
                  <a:sym typeface="Calibri"/>
                </a:rPr>
                <a:t>Colorado State Board of Education Rules                </a:t>
              </a:r>
              <a:endParaRPr sz="2400" b="1" i="0" u="none" strike="noStrike" cap="none">
                <a:solidFill>
                  <a:schemeClr val="lt1"/>
                </a:solidFill>
                <a:latin typeface="Calibri"/>
                <a:ea typeface="Calibri"/>
                <a:cs typeface="Calibri"/>
                <a:sym typeface="Calibri"/>
              </a:endParaRPr>
            </a:p>
            <a:p>
              <a:pPr marL="0" marR="0" lvl="0" indent="0" algn="l" rtl="0">
                <a:lnSpc>
                  <a:spcPct val="100000"/>
                </a:lnSpc>
                <a:spcBef>
                  <a:spcPts val="840"/>
                </a:spcBef>
                <a:spcAft>
                  <a:spcPts val="0"/>
                </a:spcAft>
                <a:buNone/>
              </a:pPr>
              <a:r>
                <a:rPr lang="en-US" sz="1800" b="0" i="1" u="none" strike="noStrike" cap="none">
                  <a:solidFill>
                    <a:schemeClr val="lt1"/>
                  </a:solidFill>
                  <a:latin typeface="Calibri"/>
                  <a:ea typeface="Calibri"/>
                  <a:cs typeface="Calibri"/>
                  <a:sym typeface="Calibri"/>
                </a:rPr>
                <a:t>Authorized by statute; </a:t>
              </a:r>
              <a:endParaRPr/>
            </a:p>
            <a:p>
              <a:pPr marL="0" marR="0" lvl="0" indent="0" algn="l" rtl="0">
                <a:lnSpc>
                  <a:spcPct val="100000"/>
                </a:lnSpc>
                <a:spcBef>
                  <a:spcPts val="0"/>
                </a:spcBef>
                <a:spcAft>
                  <a:spcPts val="0"/>
                </a:spcAft>
                <a:buNone/>
              </a:pPr>
              <a:r>
                <a:rPr lang="en-US" sz="1800" b="0" i="1" u="none" strike="noStrike" cap="none">
                  <a:solidFill>
                    <a:schemeClr val="lt1"/>
                  </a:solidFill>
                  <a:latin typeface="Calibri"/>
                  <a:ea typeface="Calibri"/>
                  <a:cs typeface="Calibri"/>
                  <a:sym typeface="Calibri"/>
                </a:rPr>
                <a:t>Adopted by the elected board of education; </a:t>
              </a:r>
              <a:endParaRPr/>
            </a:p>
            <a:p>
              <a:pPr marL="0" marR="0" lvl="0" indent="0" algn="l" rtl="0">
                <a:lnSpc>
                  <a:spcPct val="100000"/>
                </a:lnSpc>
                <a:spcBef>
                  <a:spcPts val="0"/>
                </a:spcBef>
                <a:spcAft>
                  <a:spcPts val="0"/>
                </a:spcAft>
                <a:buNone/>
              </a:pPr>
              <a:r>
                <a:rPr lang="en-US" sz="1800" b="0" i="1" u="none" strike="noStrike" cap="none">
                  <a:solidFill>
                    <a:schemeClr val="lt1"/>
                  </a:solidFill>
                  <a:latin typeface="Calibri"/>
                  <a:ea typeface="Calibri"/>
                  <a:cs typeface="Calibri"/>
                  <a:sym typeface="Calibri"/>
                </a:rPr>
                <a:t>Create rights or duties that are legally binding</a:t>
              </a:r>
              <a:endParaRPr sz="1800" b="0" i="0" u="none" strike="noStrike" cap="none">
                <a:solidFill>
                  <a:schemeClr val="lt1"/>
                </a:solidFill>
                <a:latin typeface="Calibri"/>
                <a:ea typeface="Calibri"/>
                <a:cs typeface="Calibri"/>
                <a:sym typeface="Calibri"/>
              </a:endParaRPr>
            </a:p>
          </p:txBody>
        </p:sp>
        <p:sp>
          <p:nvSpPr>
            <p:cNvPr id="194" name="Google Shape;194;p22"/>
            <p:cNvSpPr/>
            <p:nvPr/>
          </p:nvSpPr>
          <p:spPr>
            <a:xfrm>
              <a:off x="1234954" y="3653472"/>
              <a:ext cx="7146290" cy="1565773"/>
            </a:xfrm>
            <a:prstGeom prst="roundRect">
              <a:avLst>
                <a:gd name="adj" fmla="val 10000"/>
              </a:avLst>
            </a:prstGeom>
            <a:solidFill>
              <a:srgbClr val="A3BFE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2"/>
            <p:cNvSpPr txBox="1"/>
            <p:nvPr/>
          </p:nvSpPr>
          <p:spPr>
            <a:xfrm>
              <a:off x="1280814" y="3699332"/>
              <a:ext cx="5406262" cy="1474053"/>
            </a:xfrm>
            <a:prstGeom prst="rect">
              <a:avLst/>
            </a:prstGeom>
            <a:noFill/>
            <a:ln>
              <a:noFill/>
            </a:ln>
          </p:spPr>
          <p:txBody>
            <a:bodyPr spcFirstLastPara="1" wrap="square" lIns="83800" tIns="83800" rIns="83800" bIns="83800" anchor="ctr" anchorCtr="0">
              <a:noAutofit/>
            </a:bodyPr>
            <a:lstStyle/>
            <a:p>
              <a:pPr marL="0" marR="0" lvl="0" indent="0" algn="l" rtl="0">
                <a:lnSpc>
                  <a:spcPct val="90000"/>
                </a:lnSpc>
                <a:spcBef>
                  <a:spcPts val="0"/>
                </a:spcBef>
                <a:spcAft>
                  <a:spcPts val="0"/>
                </a:spcAft>
                <a:buNone/>
              </a:pPr>
              <a:r>
                <a:rPr lang="en-US" sz="2200" b="1" i="0" u="none" strike="noStrike" cap="none">
                  <a:solidFill>
                    <a:schemeClr val="lt1"/>
                  </a:solidFill>
                  <a:latin typeface="Calibri"/>
                  <a:ea typeface="Calibri"/>
                  <a:cs typeface="Calibri"/>
                  <a:sym typeface="Calibri"/>
                </a:rPr>
                <a:t>Colorado Department of Education’s Policy</a:t>
              </a:r>
              <a:endParaRPr/>
            </a:p>
            <a:p>
              <a:pPr marL="0" marR="0" lvl="0" indent="0" algn="l" rtl="0">
                <a:lnSpc>
                  <a:spcPct val="100000"/>
                </a:lnSpc>
                <a:spcBef>
                  <a:spcPts val="770"/>
                </a:spcBef>
                <a:spcAft>
                  <a:spcPts val="0"/>
                </a:spcAft>
                <a:buNone/>
              </a:pPr>
              <a:r>
                <a:rPr lang="en-US" sz="2000" b="0" i="1" u="none" strike="noStrike" cap="none">
                  <a:solidFill>
                    <a:schemeClr val="lt1"/>
                  </a:solidFill>
                  <a:latin typeface="Calibri"/>
                  <a:ea typeface="Calibri"/>
                  <a:cs typeface="Calibri"/>
                  <a:sym typeface="Calibri"/>
                </a:rPr>
                <a:t>Written by department;</a:t>
              </a:r>
              <a:endParaRPr/>
            </a:p>
            <a:p>
              <a:pPr marL="0" marR="0" lvl="0" indent="0" algn="l" rtl="0">
                <a:lnSpc>
                  <a:spcPct val="100000"/>
                </a:lnSpc>
                <a:spcBef>
                  <a:spcPts val="0"/>
                </a:spcBef>
                <a:spcAft>
                  <a:spcPts val="0"/>
                </a:spcAft>
                <a:buNone/>
              </a:pPr>
              <a:r>
                <a:rPr lang="en-US" sz="2000" b="0" i="1" u="none" strike="noStrike" cap="none">
                  <a:solidFill>
                    <a:schemeClr val="lt1"/>
                  </a:solidFill>
                  <a:latin typeface="Calibri"/>
                  <a:ea typeface="Calibri"/>
                  <a:cs typeface="Calibri"/>
                  <a:sym typeface="Calibri"/>
                </a:rPr>
                <a:t>No legally binding effect; </a:t>
              </a:r>
              <a:endParaRPr/>
            </a:p>
            <a:p>
              <a:pPr marL="0" marR="0" lvl="0" indent="0" algn="l" rtl="0">
                <a:lnSpc>
                  <a:spcPct val="100000"/>
                </a:lnSpc>
                <a:spcBef>
                  <a:spcPts val="0"/>
                </a:spcBef>
                <a:spcAft>
                  <a:spcPts val="0"/>
                </a:spcAft>
                <a:buNone/>
              </a:pPr>
              <a:r>
                <a:rPr lang="en-US" sz="2000" b="0" i="1" u="none" strike="noStrike" cap="none">
                  <a:solidFill>
                    <a:schemeClr val="lt1"/>
                  </a:solidFill>
                  <a:latin typeface="Calibri"/>
                  <a:ea typeface="Calibri"/>
                  <a:cs typeface="Calibri"/>
                  <a:sym typeface="Calibri"/>
                </a:rPr>
                <a:t>Interprets existing legal obligations</a:t>
              </a:r>
              <a:endParaRPr sz="2000" b="0" i="0" u="none" strike="noStrike" cap="none">
                <a:solidFill>
                  <a:schemeClr val="lt1"/>
                </a:solidFill>
                <a:latin typeface="Calibri"/>
                <a:ea typeface="Calibri"/>
                <a:cs typeface="Calibri"/>
                <a:sym typeface="Calibri"/>
              </a:endParaRPr>
            </a:p>
          </p:txBody>
        </p:sp>
        <p:sp>
          <p:nvSpPr>
            <p:cNvPr id="196" name="Google Shape;196;p22"/>
            <p:cNvSpPr/>
            <p:nvPr/>
          </p:nvSpPr>
          <p:spPr>
            <a:xfrm>
              <a:off x="6128537" y="1187378"/>
              <a:ext cx="1017752" cy="1017752"/>
            </a:xfrm>
            <a:prstGeom prst="downArrow">
              <a:avLst>
                <a:gd name="adj1" fmla="val 55000"/>
                <a:gd name="adj2" fmla="val 45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2"/>
            <p:cNvSpPr txBox="1"/>
            <p:nvPr/>
          </p:nvSpPr>
          <p:spPr>
            <a:xfrm>
              <a:off x="6357531" y="1187378"/>
              <a:ext cx="559764" cy="765858"/>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None/>
              </a:pPr>
              <a:endParaRPr sz="3600" b="0" i="0" u="none" strike="noStrike" cap="none">
                <a:solidFill>
                  <a:schemeClr val="dk1"/>
                </a:solidFill>
                <a:latin typeface="Calibri"/>
                <a:ea typeface="Calibri"/>
                <a:cs typeface="Calibri"/>
                <a:sym typeface="Calibri"/>
              </a:endParaRPr>
            </a:p>
          </p:txBody>
        </p:sp>
        <p:sp>
          <p:nvSpPr>
            <p:cNvPr id="198" name="Google Shape;198;p22"/>
            <p:cNvSpPr/>
            <p:nvPr/>
          </p:nvSpPr>
          <p:spPr>
            <a:xfrm>
              <a:off x="6759092" y="3003676"/>
              <a:ext cx="1017752" cy="1017752"/>
            </a:xfrm>
            <a:prstGeom prst="downArrow">
              <a:avLst>
                <a:gd name="adj1" fmla="val 55000"/>
                <a:gd name="adj2" fmla="val 45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2"/>
            <p:cNvSpPr txBox="1"/>
            <p:nvPr/>
          </p:nvSpPr>
          <p:spPr>
            <a:xfrm>
              <a:off x="6988086" y="3003676"/>
              <a:ext cx="559764" cy="765858"/>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None/>
              </a:pPr>
              <a:endParaRPr sz="36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3264298504"/>
              </p:ext>
            </p:extLst>
          </p:nvPr>
        </p:nvGraphicFramePr>
        <p:xfrm>
          <a:off x="424391" y="1843648"/>
          <a:ext cx="349758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220133" y="310179"/>
            <a:ext cx="7886700" cy="710141"/>
          </a:xfrm>
        </p:spPr>
        <p:txBody>
          <a:bodyPr/>
          <a:lstStyle/>
          <a:p>
            <a:r>
              <a:rPr lang="en-US" dirty="0" smtClean="0"/>
              <a:t>Statute, Rules, and Policy</a:t>
            </a:r>
            <a:endParaRPr lang="en-US" dirty="0"/>
          </a:p>
        </p:txBody>
      </p:sp>
      <p:sp>
        <p:nvSpPr>
          <p:cNvPr id="4" name="Content Placeholder 3"/>
          <p:cNvSpPr>
            <a:spLocks noGrp="1"/>
          </p:cNvSpPr>
          <p:nvPr>
            <p:ph sz="half" idx="13"/>
          </p:nvPr>
        </p:nvSpPr>
        <p:spPr>
          <a:xfrm>
            <a:off x="4217670" y="1265816"/>
            <a:ext cx="4462992" cy="4351338"/>
          </a:xfrm>
        </p:spPr>
        <p:txBody>
          <a:bodyPr/>
          <a:lstStyle/>
          <a:p>
            <a:pPr algn="ctr"/>
            <a:r>
              <a:rPr lang="en-US" sz="2200" dirty="0" smtClean="0"/>
              <a:t>Example: </a:t>
            </a:r>
            <a:r>
              <a:rPr lang="en-US" sz="2200" b="1" dirty="0" smtClean="0"/>
              <a:t>District Performance Frameworks</a:t>
            </a:r>
          </a:p>
          <a:p>
            <a:pPr algn="ctr"/>
            <a:r>
              <a:rPr lang="en-US" sz="2200" dirty="0" smtClean="0">
                <a:solidFill>
                  <a:srgbClr val="993366"/>
                </a:solidFill>
              </a:rPr>
              <a:t>C.R.S. 22-11-210 - In </a:t>
            </a:r>
            <a:r>
              <a:rPr lang="en-US" sz="2200" dirty="0">
                <a:solidFill>
                  <a:srgbClr val="993366"/>
                </a:solidFill>
              </a:rPr>
              <a:t>promulgating rules, the state board shall place greatest emphasis on attainment of the performance </a:t>
            </a:r>
            <a:r>
              <a:rPr lang="en-US" sz="2200" dirty="0" smtClean="0">
                <a:solidFill>
                  <a:srgbClr val="993366"/>
                </a:solidFill>
              </a:rPr>
              <a:t>indicators.</a:t>
            </a:r>
          </a:p>
          <a:p>
            <a:pPr algn="ctr"/>
            <a:r>
              <a:rPr lang="en-US" sz="2200" dirty="0" smtClean="0">
                <a:solidFill>
                  <a:schemeClr val="accent1"/>
                </a:solidFill>
              </a:rPr>
              <a:t>State Board Rules - Section 5.04 </a:t>
            </a:r>
            <a:r>
              <a:rPr lang="en-US" sz="2200" dirty="0" smtClean="0">
                <a:solidFill>
                  <a:schemeClr val="accent1"/>
                </a:solidFill>
              </a:rPr>
              <a:t>CDE </a:t>
            </a:r>
            <a:r>
              <a:rPr lang="en-US" sz="2200" dirty="0" smtClean="0">
                <a:solidFill>
                  <a:schemeClr val="accent1"/>
                </a:solidFill>
              </a:rPr>
              <a:t>shall place the greatest emphasis on longitudinal academic growth and postsecondary and workforce readiness.</a:t>
            </a:r>
          </a:p>
          <a:p>
            <a:pPr algn="ctr"/>
            <a:r>
              <a:rPr lang="en-US" sz="2200" dirty="0" smtClean="0">
                <a:solidFill>
                  <a:schemeClr val="accent6"/>
                </a:solidFill>
              </a:rPr>
              <a:t>Policy - 30% </a:t>
            </a:r>
            <a:r>
              <a:rPr lang="en-US" sz="2200" dirty="0">
                <a:solidFill>
                  <a:schemeClr val="accent6"/>
                </a:solidFill>
              </a:rPr>
              <a:t>achievement, 40% growth, 30% </a:t>
            </a:r>
            <a:r>
              <a:rPr lang="en-US" sz="2200" dirty="0" smtClean="0">
                <a:solidFill>
                  <a:schemeClr val="accent6"/>
                </a:solidFill>
              </a:rPr>
              <a:t>PWR.</a:t>
            </a:r>
            <a:endParaRPr lang="en-US" sz="2200" dirty="0">
              <a:solidFill>
                <a:schemeClr val="accent6"/>
              </a:solidFill>
            </a:endParaRPr>
          </a:p>
        </p:txBody>
      </p:sp>
      <p:sp>
        <p:nvSpPr>
          <p:cNvPr id="5" name="Slide Number Placeholder 4"/>
          <p:cNvSpPr>
            <a:spLocks noGrp="1"/>
          </p:cNvSpPr>
          <p:nvPr>
            <p:ph type="sldNum" sz="quarter" idx="4"/>
          </p:nvPr>
        </p:nvSpPr>
        <p:spPr/>
        <p:txBody>
          <a:bodyPr/>
          <a:lstStyle/>
          <a:p>
            <a:fld id="{600BAA8B-998A-4793-9AB8-94EE2C3B2243}" type="slidenum">
              <a:rPr lang="en-US" smtClean="0"/>
              <a:pPr/>
              <a:t>12</a:t>
            </a:fld>
            <a:endParaRPr lang="en-US" dirty="0"/>
          </a:p>
        </p:txBody>
      </p:sp>
    </p:spTree>
    <p:extLst>
      <p:ext uri="{BB962C8B-B14F-4D97-AF65-F5344CB8AC3E}">
        <p14:creationId xmlns:p14="http://schemas.microsoft.com/office/powerpoint/2010/main" val="1135415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5000"/>
              <a:buFont typeface="Arial"/>
              <a:buNone/>
            </a:pPr>
            <a:r>
              <a:rPr lang="en-US" sz="5000" b="0" i="0" u="none" strike="noStrike" cap="none" dirty="0" smtClean="0">
                <a:solidFill>
                  <a:schemeClr val="lt1"/>
                </a:solidFill>
                <a:latin typeface="Arial"/>
                <a:ea typeface="Arial"/>
                <a:cs typeface="Arial"/>
                <a:sym typeface="Arial"/>
              </a:rPr>
              <a:t>HB18-1355 </a:t>
            </a:r>
            <a:br>
              <a:rPr lang="en-US" sz="5000" b="0" i="0" u="none" strike="noStrike" cap="none" dirty="0" smtClean="0">
                <a:solidFill>
                  <a:schemeClr val="lt1"/>
                </a:solidFill>
                <a:latin typeface="Arial"/>
                <a:ea typeface="Arial"/>
                <a:cs typeface="Arial"/>
                <a:sym typeface="Arial"/>
              </a:rPr>
            </a:br>
            <a:r>
              <a:rPr lang="en-US" sz="5000" b="0" i="0" u="none" strike="noStrike" cap="none" dirty="0" smtClean="0">
                <a:solidFill>
                  <a:schemeClr val="lt1"/>
                </a:solidFill>
                <a:latin typeface="Arial"/>
                <a:ea typeface="Arial"/>
                <a:cs typeface="Arial"/>
                <a:sym typeface="Arial"/>
              </a:rPr>
              <a:t>Feedback Focus Areas</a:t>
            </a:r>
            <a:endParaRPr sz="5000" b="0" i="0" u="none" strike="noStrike" cap="none" dirty="0">
              <a:solidFill>
                <a:schemeClr val="lt1"/>
              </a:solidFill>
              <a:latin typeface="Arial"/>
              <a:ea typeface="Arial"/>
              <a:cs typeface="Arial"/>
              <a:sym typeface="Arial"/>
            </a:endParaRPr>
          </a:p>
        </p:txBody>
      </p:sp>
      <p:sp>
        <p:nvSpPr>
          <p:cNvPr id="181" name="Google Shape;181;p21"/>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200" b="0" i="0" u="none" strike="noStrike" cap="none">
                <a:solidFill>
                  <a:schemeClr val="lt1"/>
                </a:solidFill>
                <a:latin typeface="Calibri"/>
                <a:ea typeface="Calibri"/>
                <a:cs typeface="Calibri"/>
                <a:sym typeface="Calibri"/>
              </a:rPr>
              <a:t>13</a:t>
            </a:fld>
            <a:endParaRPr sz="12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4053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7" name="Google Shape;137;p18"/>
          <p:cNvSpPr txBox="1"/>
          <p:nvPr/>
        </p:nvSpPr>
        <p:spPr>
          <a:xfrm>
            <a:off x="191556" y="417199"/>
            <a:ext cx="8838144" cy="48291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dirty="0" smtClean="0">
                <a:solidFill>
                  <a:schemeClr val="lt1"/>
                </a:solidFill>
                <a:latin typeface="Arial"/>
                <a:ea typeface="Arial"/>
                <a:cs typeface="Arial"/>
                <a:sym typeface="Arial"/>
              </a:rPr>
              <a:t>HB 18-1355 | </a:t>
            </a:r>
            <a:r>
              <a:rPr lang="en-US" sz="2400" b="1" i="0" u="none" strike="noStrike" cap="none" dirty="0" smtClean="0">
                <a:solidFill>
                  <a:schemeClr val="lt1"/>
                </a:solidFill>
                <a:latin typeface="Arial"/>
                <a:ea typeface="Arial"/>
                <a:cs typeface="Arial"/>
                <a:sym typeface="Arial"/>
              </a:rPr>
              <a:t>Performance Framework Calculations</a:t>
            </a:r>
            <a:endParaRPr sz="2400" b="1" i="0" u="none" strike="noStrike" cap="none" dirty="0">
              <a:solidFill>
                <a:schemeClr val="lt1"/>
              </a:solidFill>
              <a:latin typeface="Arial"/>
              <a:ea typeface="Arial"/>
              <a:cs typeface="Arial"/>
              <a:sym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044069527"/>
              </p:ext>
            </p:extLst>
          </p:nvPr>
        </p:nvGraphicFramePr>
        <p:xfrm>
          <a:off x="222514" y="1354226"/>
          <a:ext cx="8698972" cy="1584960"/>
        </p:xfrm>
        <a:graphic>
          <a:graphicData uri="http://schemas.openxmlformats.org/drawingml/2006/table">
            <a:tbl>
              <a:tblPr firstRow="1" bandRow="1">
                <a:tableStyleId>{730159A5-76D7-44D9-9E08-2FC3A0997ED4}</a:tableStyleId>
              </a:tblPr>
              <a:tblGrid>
                <a:gridCol w="1364458"/>
                <a:gridCol w="7334514"/>
              </a:tblGrid>
              <a:tr h="370840">
                <a:tc>
                  <a:txBody>
                    <a:bodyPr/>
                    <a:lstStyle/>
                    <a:p>
                      <a:pPr algn="ctr"/>
                      <a:r>
                        <a:rPr lang="en-US" sz="2000" b="1" dirty="0" smtClean="0"/>
                        <a:t>Focus</a:t>
                      </a:r>
                      <a:r>
                        <a:rPr lang="en-US" sz="2000" b="1" baseline="0" dirty="0" smtClean="0"/>
                        <a:t> Area</a:t>
                      </a:r>
                      <a:endParaRPr lang="en-US" sz="2000" b="1" dirty="0"/>
                    </a:p>
                  </a:txBody>
                  <a:tcPr anchor="ctr"/>
                </a:tc>
                <a:tc>
                  <a:txBody>
                    <a:bodyPr/>
                    <a:lstStyle/>
                    <a:p>
                      <a:pPr algn="ctr"/>
                      <a:r>
                        <a:rPr lang="en-US" sz="2000" b="1" dirty="0" smtClean="0"/>
                        <a:t>Intent</a:t>
                      </a:r>
                      <a:endParaRPr lang="en-US" sz="2000" b="1" dirty="0"/>
                    </a:p>
                  </a:txBody>
                  <a:tcPr anchor="ctr"/>
                </a:tc>
              </a:tr>
              <a:tr h="370840">
                <a:tc>
                  <a:txBody>
                    <a:bodyPr/>
                    <a:lstStyle/>
                    <a:p>
                      <a:pPr algn="ctr"/>
                      <a:r>
                        <a:rPr lang="en-US" sz="1600" b="1" dirty="0" smtClean="0"/>
                        <a:t>Performance Indicators</a:t>
                      </a:r>
                      <a:endParaRPr lang="en-US" sz="1600" b="1" dirty="0"/>
                    </a:p>
                  </a:txBody>
                  <a:tcPr anchor="ctr"/>
                </a:tc>
                <a:tc>
                  <a:txBody>
                    <a:bodyPr/>
                    <a:lstStyle/>
                    <a:p>
                      <a:r>
                        <a:rPr lang="en-US" sz="1800" dirty="0" smtClean="0"/>
                        <a:t>The bill retains the statutory requirement to calculate accountability frameworks using the current performance indicators, but it removes specific calculation details from statute and delegates them to the State Board of Education.</a:t>
                      </a:r>
                      <a:endParaRPr lang="en-US" sz="1800" dirty="0"/>
                    </a:p>
                  </a:txBody>
                  <a:tcPr anchor="ctr"/>
                </a:tc>
              </a:tr>
            </a:tbl>
          </a:graphicData>
        </a:graphic>
      </p:graphicFrame>
      <p:graphicFrame>
        <p:nvGraphicFramePr>
          <p:cNvPr id="3" name="Diagram 2"/>
          <p:cNvGraphicFramePr/>
          <p:nvPr>
            <p:extLst>
              <p:ext uri="{D42A27DB-BD31-4B8C-83A1-F6EECF244321}">
                <p14:modId xmlns:p14="http://schemas.microsoft.com/office/powerpoint/2010/main" val="2764462108"/>
              </p:ext>
            </p:extLst>
          </p:nvPr>
        </p:nvGraphicFramePr>
        <p:xfrm>
          <a:off x="810684" y="3144684"/>
          <a:ext cx="7522633" cy="340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596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7" name="Google Shape;137;p18"/>
          <p:cNvSpPr txBox="1"/>
          <p:nvPr/>
        </p:nvSpPr>
        <p:spPr>
          <a:xfrm>
            <a:off x="191556" y="417199"/>
            <a:ext cx="8838144" cy="48291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dirty="0" smtClean="0">
                <a:solidFill>
                  <a:schemeClr val="lt1"/>
                </a:solidFill>
                <a:latin typeface="Arial"/>
                <a:ea typeface="Arial"/>
                <a:cs typeface="Arial"/>
                <a:sym typeface="Arial"/>
              </a:rPr>
              <a:t>HB 18-1355 | </a:t>
            </a:r>
            <a:r>
              <a:rPr lang="en-US" sz="2400" b="1" i="0" u="none" strike="noStrike" cap="none" dirty="0" smtClean="0">
                <a:solidFill>
                  <a:schemeClr val="lt1"/>
                </a:solidFill>
                <a:latin typeface="Arial"/>
                <a:ea typeface="Arial"/>
                <a:cs typeface="Arial"/>
                <a:sym typeface="Arial"/>
              </a:rPr>
              <a:t>Request to Reconsider</a:t>
            </a:r>
            <a:endParaRPr sz="2400" b="1" i="0" u="none" strike="noStrike" cap="none" dirty="0">
              <a:solidFill>
                <a:schemeClr val="lt1"/>
              </a:solidFill>
              <a:latin typeface="Arial"/>
              <a:ea typeface="Arial"/>
              <a:cs typeface="Arial"/>
              <a:sym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183986415"/>
              </p:ext>
            </p:extLst>
          </p:nvPr>
        </p:nvGraphicFramePr>
        <p:xfrm>
          <a:off x="222514" y="1368974"/>
          <a:ext cx="8698972" cy="1584960"/>
        </p:xfrm>
        <a:graphic>
          <a:graphicData uri="http://schemas.openxmlformats.org/drawingml/2006/table">
            <a:tbl>
              <a:tblPr firstRow="1" bandRow="1">
                <a:tableStyleId>{730159A5-76D7-44D9-9E08-2FC3A0997ED4}</a:tableStyleId>
              </a:tblPr>
              <a:tblGrid>
                <a:gridCol w="1364458"/>
                <a:gridCol w="7334514"/>
              </a:tblGrid>
              <a:tr h="370840">
                <a:tc>
                  <a:txBody>
                    <a:bodyPr/>
                    <a:lstStyle/>
                    <a:p>
                      <a:pPr algn="ctr"/>
                      <a:r>
                        <a:rPr lang="en-US" sz="2000" b="1" dirty="0" smtClean="0"/>
                        <a:t>Focus</a:t>
                      </a:r>
                      <a:r>
                        <a:rPr lang="en-US" sz="2000" b="1" baseline="0" dirty="0" smtClean="0"/>
                        <a:t> Area</a:t>
                      </a:r>
                      <a:endParaRPr lang="en-US" sz="2000" b="1" dirty="0"/>
                    </a:p>
                  </a:txBody>
                  <a:tcPr anchor="ctr"/>
                </a:tc>
                <a:tc>
                  <a:txBody>
                    <a:bodyPr/>
                    <a:lstStyle/>
                    <a:p>
                      <a:pPr algn="ctr"/>
                      <a:r>
                        <a:rPr lang="en-US" sz="2000" b="1" dirty="0" smtClean="0"/>
                        <a:t>Intent</a:t>
                      </a:r>
                      <a:endParaRPr lang="en-US" sz="2000" b="1" dirty="0"/>
                    </a:p>
                  </a:txBody>
                  <a:tcPr anchor="ctr"/>
                </a:tc>
              </a:tr>
              <a:tr h="370840">
                <a:tc>
                  <a:txBody>
                    <a:bodyPr/>
                    <a:lstStyle/>
                    <a:p>
                      <a:pPr algn="ctr"/>
                      <a:r>
                        <a:rPr lang="en-US" sz="1600" b="1" dirty="0" smtClean="0"/>
                        <a:t>Request to Reconsider Process</a:t>
                      </a:r>
                      <a:endParaRPr lang="en-US" sz="1600" b="1" dirty="0"/>
                    </a:p>
                  </a:txBody>
                  <a:tcPr anchor="ctr"/>
                </a:tc>
                <a:tc>
                  <a:txBody>
                    <a:bodyPr/>
                    <a:lstStyle/>
                    <a:p>
                      <a:r>
                        <a:rPr lang="en-US" sz="1800" dirty="0" smtClean="0"/>
                        <a:t>The bill codifies current practice under state board rule regarding a district’s ability to request a reconsideration of the district’s or school’s initially assigned rating. The criteria</a:t>
                      </a:r>
                      <a:r>
                        <a:rPr lang="en-US" sz="1800" baseline="0" dirty="0" smtClean="0"/>
                        <a:t> included in draft rules match those currently in CDE policy.</a:t>
                      </a:r>
                      <a:endParaRPr lang="en-US" sz="1800" dirty="0"/>
                    </a:p>
                  </a:txBody>
                  <a:tcPr anchor="ctr"/>
                </a:tc>
              </a:tr>
            </a:tbl>
          </a:graphicData>
        </a:graphic>
      </p:graphicFrame>
      <p:graphicFrame>
        <p:nvGraphicFramePr>
          <p:cNvPr id="5" name="Diagram 4"/>
          <p:cNvGraphicFramePr/>
          <p:nvPr>
            <p:extLst>
              <p:ext uri="{D42A27DB-BD31-4B8C-83A1-F6EECF244321}">
                <p14:modId xmlns:p14="http://schemas.microsoft.com/office/powerpoint/2010/main" val="1787776218"/>
              </p:ext>
            </p:extLst>
          </p:nvPr>
        </p:nvGraphicFramePr>
        <p:xfrm>
          <a:off x="810684" y="3144684"/>
          <a:ext cx="7522633" cy="340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762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sldNum" idx="4294967295"/>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16</a:t>
            </a:fld>
            <a:endParaRPr sz="1200" b="0" i="0" u="none" strike="noStrike" cap="none">
              <a:solidFill>
                <a:srgbClr val="A5A5A5"/>
              </a:solidFill>
              <a:latin typeface="Calibri"/>
              <a:ea typeface="Calibri"/>
              <a:cs typeface="Calibri"/>
              <a:sym typeface="Calibri"/>
            </a:endParaRPr>
          </a:p>
        </p:txBody>
      </p:sp>
      <p:sp>
        <p:nvSpPr>
          <p:cNvPr id="119" name="Google Shape;119;p16"/>
          <p:cNvSpPr txBox="1"/>
          <p:nvPr/>
        </p:nvSpPr>
        <p:spPr>
          <a:xfrm>
            <a:off x="191549" y="417200"/>
            <a:ext cx="8582100" cy="483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1" i="0" u="none" strike="noStrike" cap="none" dirty="0" smtClean="0">
                <a:solidFill>
                  <a:schemeClr val="lt1"/>
                </a:solidFill>
                <a:latin typeface="Arial"/>
                <a:ea typeface="Arial"/>
                <a:cs typeface="Arial"/>
                <a:sym typeface="Arial"/>
              </a:rPr>
              <a:t>Stakeholder </a:t>
            </a:r>
            <a:r>
              <a:rPr lang="en-US" sz="2400" b="1" dirty="0" smtClean="0">
                <a:solidFill>
                  <a:schemeClr val="lt1"/>
                </a:solidFill>
              </a:rPr>
              <a:t>Feedback</a:t>
            </a:r>
            <a:endParaRPr sz="2400" b="1" i="0" u="none" strike="noStrike" cap="none" dirty="0">
              <a:solidFill>
                <a:schemeClr val="lt1"/>
              </a:solidFill>
              <a:latin typeface="Arial"/>
              <a:ea typeface="Arial"/>
              <a:cs typeface="Arial"/>
              <a:sym typeface="Arial"/>
            </a:endParaRPr>
          </a:p>
        </p:txBody>
      </p:sp>
      <p:sp>
        <p:nvSpPr>
          <p:cNvPr id="120" name="Google Shape;120;p16"/>
          <p:cNvSpPr txBox="1"/>
          <p:nvPr/>
        </p:nvSpPr>
        <p:spPr>
          <a:xfrm>
            <a:off x="220133" y="1349080"/>
            <a:ext cx="8801100" cy="5508920"/>
          </a:xfrm>
          <a:prstGeom prst="rect">
            <a:avLst/>
          </a:prstGeom>
          <a:noFill/>
          <a:ln>
            <a:noFill/>
          </a:ln>
        </p:spPr>
        <p:txBody>
          <a:bodyPr spcFirstLastPara="1" wrap="square" lIns="91425" tIns="45700" rIns="91425" bIns="45700" anchor="t" anchorCtr="0">
            <a:noAutofit/>
          </a:bodyPr>
          <a:lstStyle/>
          <a:p>
            <a:pPr marL="285750" marR="0" lvl="0" indent="-323850" algn="l" rtl="0">
              <a:spcBef>
                <a:spcPts val="0"/>
              </a:spcBef>
              <a:spcAft>
                <a:spcPts val="0"/>
              </a:spcAft>
              <a:buClr>
                <a:schemeClr val="dk1"/>
              </a:buClr>
              <a:buSzPts val="2400"/>
              <a:buFont typeface="Arial"/>
              <a:buChar char="•"/>
            </a:pPr>
            <a:r>
              <a:rPr lang="en-US" sz="2000" b="0" i="0" u="none" strike="noStrike" cap="none" dirty="0">
                <a:solidFill>
                  <a:schemeClr val="dk1"/>
                </a:solidFill>
                <a:latin typeface="Calibri"/>
                <a:ea typeface="Calibri"/>
                <a:cs typeface="Calibri"/>
                <a:sym typeface="Calibri"/>
              </a:rPr>
              <a:t>CDE Staff visits established stakeholder group meetings</a:t>
            </a:r>
            <a:endParaRPr sz="2000" dirty="0"/>
          </a:p>
          <a:p>
            <a:pPr marL="285750" marR="0" lvl="0" indent="-323850" algn="l" rtl="0">
              <a:spcBef>
                <a:spcPts val="0"/>
              </a:spcBef>
              <a:spcAft>
                <a:spcPts val="0"/>
              </a:spcAft>
              <a:buClr>
                <a:schemeClr val="dk1"/>
              </a:buClr>
              <a:buSzPts val="2400"/>
              <a:buFont typeface="Arial"/>
              <a:buChar char="•"/>
            </a:pPr>
            <a:r>
              <a:rPr lang="en-US" sz="2000" b="0" i="0" u="none" strike="noStrike" cap="none" dirty="0">
                <a:solidFill>
                  <a:schemeClr val="dk1"/>
                </a:solidFill>
                <a:latin typeface="Calibri"/>
                <a:ea typeface="Calibri"/>
                <a:cs typeface="Calibri"/>
                <a:sym typeface="Calibri"/>
              </a:rPr>
              <a:t>Materials and process for submitting comments </a:t>
            </a:r>
            <a:r>
              <a:rPr lang="en-US" sz="2000" dirty="0">
                <a:solidFill>
                  <a:schemeClr val="dk1"/>
                </a:solidFill>
                <a:latin typeface="Calibri"/>
                <a:ea typeface="Calibri"/>
                <a:cs typeface="Calibri"/>
                <a:sym typeface="Calibri"/>
              </a:rPr>
              <a:t>are</a:t>
            </a:r>
            <a:r>
              <a:rPr lang="en-US" sz="2000" b="0" i="0" u="none" strike="noStrike" cap="none" dirty="0">
                <a:solidFill>
                  <a:schemeClr val="dk1"/>
                </a:solidFill>
                <a:latin typeface="Calibri"/>
                <a:ea typeface="Calibri"/>
                <a:cs typeface="Calibri"/>
                <a:sym typeface="Calibri"/>
              </a:rPr>
              <a:t> available online </a:t>
            </a:r>
            <a:endParaRPr sz="2000" dirty="0"/>
          </a:p>
          <a:p>
            <a:pPr marL="285750" marR="0" lvl="0" indent="-323850" algn="l" rtl="0">
              <a:spcBef>
                <a:spcPts val="0"/>
              </a:spcBef>
              <a:spcAft>
                <a:spcPts val="0"/>
              </a:spcAft>
              <a:buClr>
                <a:schemeClr val="dk1"/>
              </a:buClr>
              <a:buSzPts val="2400"/>
              <a:buFont typeface="Arial"/>
              <a:buChar char="•"/>
            </a:pPr>
            <a:r>
              <a:rPr lang="en-US" sz="2000" b="0" i="0" u="none" strike="noStrike" cap="none" dirty="0">
                <a:solidFill>
                  <a:schemeClr val="dk1"/>
                </a:solidFill>
                <a:latin typeface="Calibri"/>
                <a:ea typeface="Calibri"/>
                <a:cs typeface="Calibri"/>
                <a:sym typeface="Calibri"/>
              </a:rPr>
              <a:t>Feedback can be sent via email to both CDE staff and state board members</a:t>
            </a:r>
            <a:endParaRPr sz="2000" dirty="0"/>
          </a:p>
          <a:p>
            <a:pPr marL="285750" marR="0" lvl="0" indent="-323850" algn="l" rtl="0">
              <a:spcBef>
                <a:spcPts val="0"/>
              </a:spcBef>
              <a:spcAft>
                <a:spcPts val="0"/>
              </a:spcAft>
              <a:buClr>
                <a:schemeClr val="dk1"/>
              </a:buClr>
              <a:buSzPts val="2400"/>
              <a:buFont typeface="Arial"/>
              <a:buChar char="•"/>
            </a:pPr>
            <a:r>
              <a:rPr lang="en-US" sz="2000" b="0" i="0" u="none" strike="noStrike" cap="none" dirty="0">
                <a:solidFill>
                  <a:schemeClr val="dk1"/>
                </a:solidFill>
                <a:latin typeface="Calibri"/>
                <a:ea typeface="Calibri"/>
                <a:cs typeface="Calibri"/>
                <a:sym typeface="Calibri"/>
              </a:rPr>
              <a:t>Public feedback sessions will occur during the rulemaking </a:t>
            </a:r>
            <a:r>
              <a:rPr lang="en-US" sz="2000" b="0" i="0" u="none" strike="noStrike" cap="none" dirty="0" smtClean="0">
                <a:solidFill>
                  <a:schemeClr val="dk1"/>
                </a:solidFill>
                <a:latin typeface="Calibri"/>
                <a:ea typeface="Calibri"/>
                <a:cs typeface="Calibri"/>
                <a:sym typeface="Calibri"/>
              </a:rPr>
              <a:t>process</a:t>
            </a:r>
            <a:endParaRPr lang="en-US" sz="2000" dirty="0">
              <a:solidFill>
                <a:schemeClr val="dk1"/>
              </a:solidFill>
              <a:latin typeface="Calibri"/>
              <a:ea typeface="Calibri"/>
              <a:cs typeface="Calibri"/>
              <a:sym typeface="Calibri"/>
            </a:endParaRPr>
          </a:p>
          <a:p>
            <a:pPr marL="285750" marR="0" lvl="0" indent="-323850" algn="l" rtl="0">
              <a:spcBef>
                <a:spcPts val="0"/>
              </a:spcBef>
              <a:spcAft>
                <a:spcPts val="0"/>
              </a:spcAft>
              <a:buClr>
                <a:schemeClr val="dk1"/>
              </a:buClr>
              <a:buSzPts val="2400"/>
              <a:buFont typeface="Arial"/>
              <a:buChar char="•"/>
            </a:pPr>
            <a:endParaRPr lang="en-US" sz="2000" dirty="0">
              <a:solidFill>
                <a:schemeClr val="dk1"/>
              </a:solidFill>
              <a:latin typeface="Calibri"/>
              <a:ea typeface="Calibri"/>
              <a:cs typeface="Calibri"/>
              <a:sym typeface="Calibri"/>
            </a:endParaRPr>
          </a:p>
          <a:p>
            <a:pPr lvl="0" algn="ctr">
              <a:buClr>
                <a:schemeClr val="dk1"/>
              </a:buClr>
              <a:buSzPts val="2400"/>
            </a:pPr>
            <a:r>
              <a:rPr lang="en-US" sz="2000" b="1" dirty="0" smtClean="0">
                <a:solidFill>
                  <a:schemeClr val="accent1"/>
                </a:solidFill>
                <a:latin typeface="Calibri"/>
                <a:ea typeface="Calibri"/>
                <a:cs typeface="Calibri"/>
                <a:sym typeface="Calibri"/>
              </a:rPr>
              <a:t>Available Materials: </a:t>
            </a:r>
            <a:r>
              <a:rPr lang="en-US" sz="2000" b="1" dirty="0">
                <a:solidFill>
                  <a:schemeClr val="accent5"/>
                </a:solidFill>
                <a:latin typeface="Calibri"/>
                <a:ea typeface="Calibri"/>
                <a:cs typeface="Calibri"/>
                <a:sym typeface="Calibri"/>
                <a:hlinkClick r:id="rId3"/>
              </a:rPr>
              <a:t>https://</a:t>
            </a:r>
            <a:r>
              <a:rPr lang="en-US" sz="2000" b="1" dirty="0" smtClean="0">
                <a:solidFill>
                  <a:schemeClr val="accent5"/>
                </a:solidFill>
                <a:latin typeface="Calibri"/>
                <a:ea typeface="Calibri"/>
                <a:cs typeface="Calibri"/>
                <a:sym typeface="Calibri"/>
                <a:hlinkClick r:id="rId3"/>
              </a:rPr>
              <a:t>www.cde.state.co.us/accountability/rulemaking</a:t>
            </a:r>
            <a:endParaRPr lang="en-US" sz="2000" b="1" dirty="0" smtClean="0">
              <a:solidFill>
                <a:schemeClr val="accent5"/>
              </a:solidFill>
              <a:latin typeface="Calibri"/>
              <a:ea typeface="Calibri"/>
              <a:cs typeface="Calibri"/>
              <a:sym typeface="Calibri"/>
            </a:endParaRPr>
          </a:p>
          <a:p>
            <a:pPr lvl="0" algn="ctr">
              <a:buClr>
                <a:schemeClr val="dk1"/>
              </a:buClr>
              <a:buSzPts val="2400"/>
            </a:pPr>
            <a:endParaRPr lang="en-US" sz="2000" b="1" dirty="0" smtClean="0">
              <a:solidFill>
                <a:schemeClr val="accent5"/>
              </a:solidFill>
              <a:latin typeface="Calibri"/>
              <a:ea typeface="Calibri"/>
              <a:cs typeface="Calibri"/>
              <a:sym typeface="Calibri"/>
            </a:endParaRPr>
          </a:p>
          <a:p>
            <a:pPr marL="342900" lvl="2" indent="-342900">
              <a:buClr>
                <a:schemeClr val="dk1"/>
              </a:buClr>
              <a:buSzPts val="2400"/>
              <a:buFont typeface="Wingdings" panose="05000000000000000000" pitchFamily="2" charset="2"/>
              <a:buChar char="ü"/>
            </a:pPr>
            <a:r>
              <a:rPr lang="en-US" sz="2000" b="1" dirty="0" smtClean="0">
                <a:solidFill>
                  <a:schemeClr val="dk1"/>
                </a:solidFill>
                <a:latin typeface="Calibri"/>
                <a:ea typeface="Calibri"/>
                <a:cs typeface="Calibri"/>
                <a:sym typeface="Calibri"/>
              </a:rPr>
              <a:t>Draft Rules</a:t>
            </a:r>
            <a:r>
              <a:rPr lang="en-US" sz="2000" dirty="0" smtClean="0">
                <a:solidFill>
                  <a:schemeClr val="dk1"/>
                </a:solidFill>
                <a:latin typeface="Calibri"/>
                <a:ea typeface="Calibri"/>
                <a:cs typeface="Calibri"/>
                <a:sym typeface="Calibri"/>
              </a:rPr>
              <a:t>: Can be modified prior to notice of rulemaking based on feedback.  Each version of the draft rules will be </a:t>
            </a:r>
            <a:r>
              <a:rPr lang="en-US" sz="2000" dirty="0" smtClean="0">
                <a:solidFill>
                  <a:schemeClr val="dk1"/>
                </a:solidFill>
                <a:latin typeface="Calibri"/>
                <a:ea typeface="Calibri"/>
                <a:cs typeface="Calibri"/>
                <a:sym typeface="Calibri"/>
              </a:rPr>
              <a:t>posted</a:t>
            </a:r>
          </a:p>
          <a:p>
            <a:pPr marL="342900" lvl="2" indent="-342900">
              <a:buClr>
                <a:schemeClr val="dk1"/>
              </a:buClr>
              <a:buSzPts val="2400"/>
              <a:buFont typeface="Wingdings" panose="05000000000000000000" pitchFamily="2" charset="2"/>
              <a:buChar char="ü"/>
            </a:pPr>
            <a:r>
              <a:rPr lang="en-US" sz="2000" b="1" dirty="0" smtClean="0">
                <a:solidFill>
                  <a:schemeClr val="dk1"/>
                </a:solidFill>
                <a:latin typeface="Calibri"/>
                <a:ea typeface="Calibri"/>
                <a:cs typeface="Calibri"/>
                <a:sym typeface="Calibri"/>
              </a:rPr>
              <a:t>Rulemaking Feedback Survey</a:t>
            </a:r>
            <a:endParaRPr lang="en-US" sz="2000" b="1" dirty="0" smtClean="0">
              <a:solidFill>
                <a:schemeClr val="dk1"/>
              </a:solidFill>
              <a:latin typeface="Calibri"/>
              <a:ea typeface="Calibri"/>
              <a:cs typeface="Calibri"/>
              <a:sym typeface="Calibri"/>
            </a:endParaRPr>
          </a:p>
          <a:p>
            <a:pPr marL="342900" lvl="2" indent="-342900">
              <a:buClr>
                <a:schemeClr val="dk1"/>
              </a:buClr>
              <a:buSzPts val="2400"/>
              <a:buFont typeface="Wingdings" panose="05000000000000000000" pitchFamily="2" charset="2"/>
              <a:buChar char="ü"/>
            </a:pPr>
            <a:r>
              <a:rPr lang="en-US" sz="2000" b="1" dirty="0" smtClean="0">
                <a:solidFill>
                  <a:schemeClr val="dk1"/>
                </a:solidFill>
                <a:latin typeface="Calibri"/>
                <a:ea typeface="Calibri"/>
                <a:cs typeface="Calibri"/>
                <a:sym typeface="Calibri"/>
              </a:rPr>
              <a:t>Accountability Update &amp; Rulemaking Slide Deck</a:t>
            </a:r>
          </a:p>
          <a:p>
            <a:pPr marL="342900" lvl="2" indent="-342900">
              <a:buClr>
                <a:schemeClr val="dk1"/>
              </a:buClr>
              <a:buSzPts val="2400"/>
              <a:buFont typeface="Wingdings" panose="05000000000000000000" pitchFamily="2" charset="2"/>
              <a:buChar char="ü"/>
            </a:pPr>
            <a:r>
              <a:rPr lang="en-US" sz="2000" b="1" dirty="0" smtClean="0">
                <a:solidFill>
                  <a:schemeClr val="dk1"/>
                </a:solidFill>
                <a:latin typeface="Calibri"/>
                <a:ea typeface="Calibri"/>
                <a:cs typeface="Calibri"/>
                <a:sym typeface="Calibri"/>
              </a:rPr>
              <a:t>HB18-1355 </a:t>
            </a:r>
            <a:r>
              <a:rPr lang="en-US" sz="2000" b="1" dirty="0" smtClean="0">
                <a:solidFill>
                  <a:schemeClr val="dk1"/>
                </a:solidFill>
                <a:latin typeface="Calibri"/>
                <a:ea typeface="Calibri"/>
                <a:cs typeface="Calibri"/>
                <a:sym typeface="Calibri"/>
              </a:rPr>
              <a:t>Fact Sheets</a:t>
            </a:r>
            <a:endParaRPr lang="en-US" sz="2000" b="1" dirty="0" smtClean="0">
              <a:solidFill>
                <a:schemeClr val="dk1"/>
              </a:solidFill>
              <a:latin typeface="Calibri"/>
              <a:ea typeface="Calibri"/>
              <a:cs typeface="Calibri"/>
              <a:sym typeface="Calibri"/>
            </a:endParaRPr>
          </a:p>
          <a:p>
            <a:pPr marL="342900" lvl="2" indent="-342900">
              <a:buClr>
                <a:schemeClr val="dk1"/>
              </a:buClr>
              <a:buSzPts val="2400"/>
              <a:buFont typeface="Wingdings" panose="05000000000000000000" pitchFamily="2" charset="2"/>
              <a:buChar char="ü"/>
            </a:pPr>
            <a:r>
              <a:rPr lang="en-US" sz="2000" b="1" dirty="0" smtClean="0">
                <a:solidFill>
                  <a:schemeClr val="dk1"/>
                </a:solidFill>
                <a:latin typeface="Calibri"/>
                <a:ea typeface="Calibri"/>
                <a:cs typeface="Calibri"/>
                <a:sym typeface="Calibri"/>
              </a:rPr>
              <a:t>Fall 2018 State Board Conversations Handout</a:t>
            </a:r>
            <a:endParaRPr sz="2000" b="1" dirty="0">
              <a:solidFill>
                <a:schemeClr val="dk1"/>
              </a:solidFill>
              <a:latin typeface="Calibri"/>
              <a:ea typeface="Calibri"/>
              <a:cs typeface="Calibri"/>
              <a:sym typeface="Calibri"/>
            </a:endParaRPr>
          </a:p>
          <a:p>
            <a:pPr marL="285750" marR="0" lvl="0" indent="-228600" algn="l" rtl="0">
              <a:spcBef>
                <a:spcPts val="0"/>
              </a:spcBef>
              <a:spcAft>
                <a:spcPts val="0"/>
              </a:spcAft>
              <a:buClr>
                <a:schemeClr val="dk1"/>
              </a:buClr>
              <a:buSzPts val="900"/>
              <a:buFont typeface="Arial"/>
              <a:buNone/>
            </a:pPr>
            <a:endParaRPr sz="20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000" i="1" u="none" strike="noStrike" cap="none" dirty="0">
                <a:solidFill>
                  <a:schemeClr val="dk1"/>
                </a:solidFill>
                <a:latin typeface="Calibri"/>
                <a:ea typeface="Calibri"/>
                <a:cs typeface="Calibri"/>
                <a:sym typeface="Calibri"/>
              </a:rPr>
              <a:t>Get in contact! </a:t>
            </a:r>
            <a:endParaRPr sz="2000"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000" i="1" u="none" strike="noStrike" cap="none" dirty="0">
                <a:solidFill>
                  <a:schemeClr val="dk1"/>
                </a:solidFill>
                <a:latin typeface="Calibri"/>
                <a:ea typeface="Calibri"/>
                <a:cs typeface="Calibri"/>
                <a:sym typeface="Calibri"/>
              </a:rPr>
              <a:t>SBE Conversation: </a:t>
            </a:r>
            <a:r>
              <a:rPr lang="en-US" sz="2000" i="1" u="sng" strike="noStrike" cap="none" dirty="0">
                <a:solidFill>
                  <a:schemeClr val="hlink"/>
                </a:solidFill>
                <a:latin typeface="Calibri"/>
                <a:ea typeface="Calibri"/>
                <a:cs typeface="Calibri"/>
                <a:sym typeface="Calibri"/>
                <a:hlinkClick r:id="rId4"/>
              </a:rPr>
              <a:t>Accountability@cde.state.co.us</a:t>
            </a:r>
            <a:endParaRPr sz="2000" i="1"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000" i="1" dirty="0">
                <a:solidFill>
                  <a:schemeClr val="dk1"/>
                </a:solidFill>
                <a:latin typeface="Calibri"/>
                <a:ea typeface="Calibri"/>
                <a:cs typeface="Calibri"/>
                <a:sym typeface="Calibri"/>
              </a:rPr>
              <a:t>HB 18-1355 Rulemaking: </a:t>
            </a:r>
            <a:r>
              <a:rPr lang="en-US" sz="2000" i="1" u="sng" dirty="0">
                <a:solidFill>
                  <a:schemeClr val="hlink"/>
                </a:solidFill>
                <a:latin typeface="Calibri"/>
                <a:ea typeface="Calibri"/>
                <a:cs typeface="Calibri"/>
                <a:sym typeface="Calibri"/>
                <a:hlinkClick r:id="rId5"/>
              </a:rPr>
              <a:t>lanoha_k@cde.state.co.us</a:t>
            </a:r>
            <a:r>
              <a:rPr lang="en-US" sz="2000" i="1" dirty="0">
                <a:solidFill>
                  <a:schemeClr val="dk1"/>
                </a:solidFill>
                <a:latin typeface="Calibri"/>
                <a:ea typeface="Calibri"/>
                <a:cs typeface="Calibri"/>
                <a:sym typeface="Calibri"/>
              </a:rPr>
              <a:t> </a:t>
            </a:r>
            <a:r>
              <a:rPr lang="en-US" sz="2000" i="1" u="none" strike="noStrike" cap="none" dirty="0">
                <a:solidFill>
                  <a:schemeClr val="dk1"/>
                </a:solidFill>
                <a:latin typeface="Calibri"/>
                <a:ea typeface="Calibri"/>
                <a:cs typeface="Calibri"/>
                <a:sym typeface="Calibri"/>
              </a:rPr>
              <a:t> </a:t>
            </a:r>
            <a:endParaRPr sz="2000" i="1"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313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Google Shape;204;p23"/>
          <p:cNvPicPr preferRelativeResize="0">
            <a:picLocks noGrp="1"/>
          </p:cNvPicPr>
          <p:nvPr>
            <p:ph type="body" idx="1"/>
          </p:nvPr>
        </p:nvPicPr>
        <p:blipFill rotWithShape="1">
          <a:blip r:embed="rId3">
            <a:alphaModFix/>
          </a:blip>
          <a:srcRect l="4088" t="3641" r="2992" b="6210"/>
          <a:stretch/>
        </p:blipFill>
        <p:spPr>
          <a:xfrm>
            <a:off x="2473125" y="1696300"/>
            <a:ext cx="4248300" cy="3777900"/>
          </a:xfrm>
          <a:prstGeom prst="rect">
            <a:avLst/>
          </a:prstGeom>
          <a:noFill/>
          <a:ln>
            <a:noFill/>
          </a:ln>
        </p:spPr>
      </p:pic>
      <p:sp>
        <p:nvSpPr>
          <p:cNvPr id="205" name="Google Shape;205;p23"/>
          <p:cNvSpPr txBox="1">
            <a:spLocks noGrp="1"/>
          </p:cNvSpPr>
          <p:nvPr>
            <p:ph type="sldNum" idx="4294967295"/>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17</a:t>
            </a:fld>
            <a:endParaRPr sz="1200" b="0" i="0" u="none" strike="noStrike" cap="none">
              <a:solidFill>
                <a:srgbClr val="A5A5A5"/>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2"/>
          <p:cNvSpPr txBox="1">
            <a:spLocks noGrp="1"/>
          </p:cNvSpPr>
          <p:nvPr>
            <p:ph type="sldNum" idx="4294967295"/>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2</a:t>
            </a:fld>
            <a:endParaRPr sz="1200" b="0" i="0" u="none" strike="noStrike" cap="none">
              <a:solidFill>
                <a:srgbClr val="A5A5A5"/>
              </a:solidFill>
              <a:latin typeface="Calibri"/>
              <a:ea typeface="Calibri"/>
              <a:cs typeface="Calibri"/>
              <a:sym typeface="Calibri"/>
            </a:endParaRPr>
          </a:p>
        </p:txBody>
      </p:sp>
      <p:sp>
        <p:nvSpPr>
          <p:cNvPr id="68" name="Google Shape;68;p12"/>
          <p:cNvSpPr txBox="1"/>
          <p:nvPr/>
        </p:nvSpPr>
        <p:spPr>
          <a:xfrm>
            <a:off x="191556" y="417199"/>
            <a:ext cx="7886700" cy="48291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a:solidFill>
                  <a:schemeClr val="lt1"/>
                </a:solidFill>
                <a:latin typeface="Arial"/>
                <a:ea typeface="Arial"/>
                <a:cs typeface="Arial"/>
                <a:sym typeface="Arial"/>
              </a:rPr>
              <a:t>CO State Accountability | </a:t>
            </a:r>
            <a:r>
              <a:rPr lang="en-US" sz="2400" b="1" i="0" u="none" strike="noStrike" cap="none">
                <a:solidFill>
                  <a:schemeClr val="lt1"/>
                </a:solidFill>
                <a:latin typeface="Arial"/>
                <a:ea typeface="Arial"/>
                <a:cs typeface="Arial"/>
                <a:sym typeface="Arial"/>
              </a:rPr>
              <a:t>Areas of Interest</a:t>
            </a:r>
            <a:endParaRPr sz="2400" b="1" i="0" u="none" strike="noStrike" cap="none">
              <a:solidFill>
                <a:schemeClr val="lt1"/>
              </a:solidFill>
              <a:latin typeface="Arial"/>
              <a:ea typeface="Arial"/>
              <a:cs typeface="Arial"/>
              <a:sym typeface="Arial"/>
            </a:endParaRPr>
          </a:p>
        </p:txBody>
      </p:sp>
      <p:sp>
        <p:nvSpPr>
          <p:cNvPr id="69" name="Google Shape;69;p12"/>
          <p:cNvSpPr txBox="1"/>
          <p:nvPr/>
        </p:nvSpPr>
        <p:spPr>
          <a:xfrm>
            <a:off x="322188" y="1389390"/>
            <a:ext cx="8531696" cy="47873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i="0" u="none" strike="noStrike" cap="none">
                <a:solidFill>
                  <a:srgbClr val="2E75B5"/>
                </a:solidFill>
                <a:latin typeface="Calibri"/>
                <a:ea typeface="Calibri"/>
                <a:cs typeface="Calibri"/>
                <a:sym typeface="Calibri"/>
              </a:rPr>
              <a:t>Current State Board of Education Conversation</a:t>
            </a:r>
            <a:endParaRPr/>
          </a:p>
          <a:p>
            <a:pPr marL="285750" marR="0" lvl="0" indent="-158750" algn="l" rtl="0">
              <a:spcBef>
                <a:spcPts val="0"/>
              </a:spcBef>
              <a:spcAft>
                <a:spcPts val="0"/>
              </a:spcAft>
              <a:buClr>
                <a:schemeClr val="dk1"/>
              </a:buClr>
              <a:buSzPts val="2000"/>
              <a:buFont typeface="Noto Sans Symbols"/>
              <a:buNone/>
            </a:pPr>
            <a:endParaRPr sz="800" b="0" i="0" u="none" strike="noStrike" cap="none">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Setting Achievement, Growth &amp; PWR</a:t>
            </a:r>
            <a:r>
              <a:rPr lang="en-US" sz="2000" b="1" i="0" u="none" strike="noStrike" cap="none">
                <a:solidFill>
                  <a:schemeClr val="dk1"/>
                </a:solidFill>
                <a:latin typeface="Calibri"/>
                <a:ea typeface="Calibri"/>
                <a:cs typeface="Calibri"/>
                <a:sym typeface="Calibri"/>
              </a:rPr>
              <a:t> Targets </a:t>
            </a:r>
            <a:r>
              <a:rPr lang="en-US" sz="2000" b="0" i="0" u="none" strike="noStrike" cap="none">
                <a:solidFill>
                  <a:schemeClr val="dk1"/>
                </a:solidFill>
                <a:latin typeface="Calibri"/>
                <a:ea typeface="Calibri"/>
                <a:cs typeface="Calibri"/>
                <a:sym typeface="Calibri"/>
              </a:rPr>
              <a:t>on Performance Frameworks</a:t>
            </a:r>
            <a:endParaRPr/>
          </a:p>
          <a:p>
            <a:pPr marL="800100" marR="0" lvl="1" indent="-215900" algn="l" rtl="0">
              <a:spcBef>
                <a:spcPts val="0"/>
              </a:spcBef>
              <a:spcAft>
                <a:spcPts val="0"/>
              </a:spcAft>
              <a:buClr>
                <a:schemeClr val="dk1"/>
              </a:buClr>
              <a:buSzPts val="2000"/>
              <a:buFont typeface="Noto Sans Symbols"/>
              <a:buNone/>
            </a:pPr>
            <a:endParaRPr sz="2000" b="0" i="0" u="none" strike="noStrike" cap="none">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Achievement, Growth and Postsecondary &amp; Workforce Readiness (PWR) </a:t>
            </a:r>
            <a:r>
              <a:rPr lang="en-US" sz="2000" b="1" i="0" u="none" strike="noStrike" cap="none">
                <a:solidFill>
                  <a:schemeClr val="dk1"/>
                </a:solidFill>
                <a:latin typeface="Calibri"/>
                <a:ea typeface="Calibri"/>
                <a:cs typeface="Calibri"/>
                <a:sym typeface="Calibri"/>
              </a:rPr>
              <a:t>Weighting</a:t>
            </a:r>
            <a:r>
              <a:rPr lang="en-US" sz="2000" b="0" i="0" u="none" strike="noStrike" cap="none">
                <a:solidFill>
                  <a:schemeClr val="dk1"/>
                </a:solidFill>
                <a:latin typeface="Calibri"/>
                <a:ea typeface="Calibri"/>
                <a:cs typeface="Calibri"/>
                <a:sym typeface="Calibri"/>
              </a:rPr>
              <a:t> on Performance Frameworks</a:t>
            </a:r>
            <a:endParaRPr/>
          </a:p>
          <a:p>
            <a:pPr marL="800100" marR="0" lvl="1" indent="-215900" algn="l" rtl="0">
              <a:spcBef>
                <a:spcPts val="0"/>
              </a:spcBef>
              <a:spcAft>
                <a:spcPts val="0"/>
              </a:spcAft>
              <a:buClr>
                <a:schemeClr val="dk1"/>
              </a:buClr>
              <a:buSzPts val="2000"/>
              <a:buFont typeface="Noto Sans Symbols"/>
              <a:buNone/>
            </a:pPr>
            <a:endParaRPr sz="2000" b="0" i="0" u="none" strike="noStrike" cap="none">
              <a:solidFill>
                <a:schemeClr val="dk1"/>
              </a:solidFill>
              <a:latin typeface="Calibri"/>
              <a:ea typeface="Calibri"/>
              <a:cs typeface="Calibri"/>
              <a:sym typeface="Calibri"/>
            </a:endParaRPr>
          </a:p>
          <a:p>
            <a:pPr marL="800100" marR="0" lvl="1" indent="-342900" algn="l" rtl="0">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Addition of a new </a:t>
            </a:r>
            <a:r>
              <a:rPr lang="en-US" sz="2000" b="1" i="0" u="none" strike="noStrike" cap="none">
                <a:solidFill>
                  <a:schemeClr val="dk1"/>
                </a:solidFill>
                <a:latin typeface="Calibri"/>
                <a:ea typeface="Calibri"/>
                <a:cs typeface="Calibri"/>
                <a:sym typeface="Calibri"/>
              </a:rPr>
              <a:t>Growth-to-Standard</a:t>
            </a:r>
            <a:r>
              <a:rPr lang="en-US" sz="2000" b="0" i="0" u="none" strike="noStrike" cap="none">
                <a:solidFill>
                  <a:schemeClr val="dk1"/>
                </a:solidFill>
                <a:latin typeface="Calibri"/>
                <a:ea typeface="Calibri"/>
                <a:cs typeface="Calibri"/>
                <a:sym typeface="Calibri"/>
              </a:rPr>
              <a:t> (criterion-based growth) metric to Performance Frameworks</a:t>
            </a:r>
            <a:endParaRPr/>
          </a:p>
          <a:p>
            <a:pPr marL="742950" marR="0" lvl="1" indent="-158750" algn="l" rtl="0">
              <a:spcBef>
                <a:spcPts val="0"/>
              </a:spcBef>
              <a:spcAft>
                <a:spcPts val="0"/>
              </a:spcAft>
              <a:buClr>
                <a:schemeClr val="dk1"/>
              </a:buClr>
              <a:buSzPts val="2000"/>
              <a:buFont typeface="Noto Sans Symbols"/>
              <a:buNone/>
            </a:pPr>
            <a:endParaRPr sz="800" b="0" i="0" u="none" strike="noStrike" cap="none">
              <a:solidFill>
                <a:schemeClr val="dk1"/>
              </a:solidFill>
              <a:latin typeface="Calibri"/>
              <a:ea typeface="Calibri"/>
              <a:cs typeface="Calibri"/>
              <a:sym typeface="Calibri"/>
            </a:endParaRPr>
          </a:p>
          <a:p>
            <a:pPr marL="742950" marR="0" lvl="1" indent="-158750" algn="l" rtl="0">
              <a:spcBef>
                <a:spcPts val="0"/>
              </a:spcBef>
              <a:spcAft>
                <a:spcPts val="0"/>
              </a:spcAft>
              <a:buClr>
                <a:schemeClr val="dk1"/>
              </a:buClr>
              <a:buSzPts val="2000"/>
              <a:buFont typeface="Noto Sans Symbols"/>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2400" b="1" i="0" u="none" strike="noStrike" cap="none">
                <a:solidFill>
                  <a:srgbClr val="2E75B5"/>
                </a:solidFill>
                <a:latin typeface="Calibri"/>
                <a:ea typeface="Calibri"/>
                <a:cs typeface="Calibri"/>
                <a:sym typeface="Calibri"/>
              </a:rPr>
              <a:t>Rulemaking Process for House Bill 18-1355</a:t>
            </a:r>
            <a:endParaRPr/>
          </a:p>
          <a:p>
            <a:pPr marL="0" marR="0" lvl="0" indent="0" algn="l" rtl="0">
              <a:spcBef>
                <a:spcPts val="0"/>
              </a:spcBef>
              <a:spcAft>
                <a:spcPts val="0"/>
              </a:spcAft>
              <a:buNone/>
            </a:pPr>
            <a:endParaRPr sz="800" b="1" i="0" u="none" strike="noStrike" cap="none">
              <a:solidFill>
                <a:srgbClr val="2E75B5"/>
              </a:solidFill>
              <a:latin typeface="Calibri"/>
              <a:ea typeface="Calibri"/>
              <a:cs typeface="Calibri"/>
              <a:sym typeface="Calibri"/>
            </a:endParaRPr>
          </a:p>
          <a:p>
            <a:pPr marL="742950" marR="0" lvl="1" indent="-285750" algn="l" rtl="0">
              <a:spcBef>
                <a:spcPts val="0"/>
              </a:spcBef>
              <a:spcAft>
                <a:spcPts val="0"/>
              </a:spcAft>
              <a:buClr>
                <a:schemeClr val="dk1"/>
              </a:buClr>
              <a:buSzPts val="2000"/>
              <a:buFont typeface="Noto Sans Symbols"/>
              <a:buChar char="✓"/>
            </a:pPr>
            <a:r>
              <a:rPr lang="en-US" sz="2000" b="0" i="0" u="none" strike="noStrike" cap="none">
                <a:solidFill>
                  <a:schemeClr val="dk1"/>
                </a:solidFill>
                <a:latin typeface="Calibri"/>
                <a:ea typeface="Calibri"/>
                <a:cs typeface="Calibri"/>
                <a:sym typeface="Calibri"/>
              </a:rPr>
              <a:t>Bill passed in Spring 2018 concerning adjustments to the accountability system for the elementary and secondary public education system</a:t>
            </a:r>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aphicFrame>
        <p:nvGraphicFramePr>
          <p:cNvPr id="88" name="Google Shape;88;p14"/>
          <p:cNvGraphicFramePr/>
          <p:nvPr/>
        </p:nvGraphicFramePr>
        <p:xfrm>
          <a:off x="515398" y="1841367"/>
          <a:ext cx="8000950" cy="3566210"/>
        </p:xfrm>
        <a:graphic>
          <a:graphicData uri="http://schemas.openxmlformats.org/drawingml/2006/table">
            <a:tbl>
              <a:tblPr firstRow="1" bandRow="1">
                <a:noFill/>
                <a:tableStyleId>{730159A5-76D7-44D9-9E08-2FC3A0997ED4}</a:tableStyleId>
              </a:tblPr>
              <a:tblGrid>
                <a:gridCol w="2534200"/>
                <a:gridCol w="595925"/>
                <a:gridCol w="595925"/>
                <a:gridCol w="595925"/>
                <a:gridCol w="595925"/>
                <a:gridCol w="595925"/>
                <a:gridCol w="595925"/>
                <a:gridCol w="595925"/>
                <a:gridCol w="674800"/>
                <a:gridCol w="620475"/>
              </a:tblGrid>
              <a:tr h="360675">
                <a:tc>
                  <a:txBody>
                    <a:bodyPr/>
                    <a:lstStyle/>
                    <a:p>
                      <a:pPr marL="0" marR="0" lvl="0" indent="0" algn="ctr" rtl="0">
                        <a:spcBef>
                          <a:spcPts val="0"/>
                        </a:spcBef>
                        <a:spcAft>
                          <a:spcPts val="0"/>
                        </a:spcAft>
                        <a:buNone/>
                      </a:pPr>
                      <a:r>
                        <a:rPr lang="en-US" sz="1800" u="none" strike="noStrike" cap="none"/>
                        <a:t>2018 -2019</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Oct</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Nov</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Dec</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Jan</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Feb</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Mar</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Apr</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May</a:t>
                      </a:r>
                      <a:endParaRPr sz="1800" u="none" strike="noStrike" cap="none"/>
                    </a:p>
                  </a:txBody>
                  <a:tcPr marL="91450" marR="91450" marT="45725" marB="45725">
                    <a:lnB w="1270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u="none" strike="noStrike" cap="none"/>
                        <a:t>Jun</a:t>
                      </a:r>
                      <a:endParaRPr sz="1800" u="none" strike="noStrike" cap="none"/>
                    </a:p>
                  </a:txBody>
                  <a:tcPr marL="91450" marR="91450" marT="45725" marB="45725">
                    <a:lnB w="12700" cap="flat" cmpd="sng">
                      <a:solidFill>
                        <a:schemeClr val="lt1"/>
                      </a:solidFill>
                      <a:prstDash val="solid"/>
                      <a:round/>
                      <a:headEnd type="none" w="sm" len="sm"/>
                      <a:tailEnd type="none" w="sm" len="sm"/>
                    </a:lnB>
                  </a:tcPr>
                </a:tc>
              </a:tr>
              <a:tr h="757300">
                <a:tc>
                  <a:txBody>
                    <a:bodyPr/>
                    <a:lstStyle/>
                    <a:p>
                      <a:pPr marL="0" marR="0" lvl="0" indent="0" algn="ctr" rtl="0">
                        <a:spcBef>
                          <a:spcPts val="0"/>
                        </a:spcBef>
                        <a:spcAft>
                          <a:spcPts val="0"/>
                        </a:spcAft>
                        <a:buNone/>
                      </a:pPr>
                      <a:r>
                        <a:rPr lang="en-US" sz="1800" u="none" strike="noStrike" cap="none"/>
                        <a:t>Performance Framework </a:t>
                      </a:r>
                      <a:endParaRPr/>
                    </a:p>
                    <a:p>
                      <a:pPr marL="0" marR="0" lvl="0" indent="0" algn="ctr" rtl="0">
                        <a:spcBef>
                          <a:spcPts val="0"/>
                        </a:spcBef>
                        <a:spcAft>
                          <a:spcPts val="0"/>
                        </a:spcAft>
                        <a:buNone/>
                      </a:pPr>
                      <a:r>
                        <a:rPr lang="en-US" sz="1800" b="1" u="none" strike="noStrike" cap="none"/>
                        <a:t>Target Setting</a:t>
                      </a:r>
                      <a:endParaRPr sz="1800" b="1"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solidFill>
                            <a:srgbClr val="CC0000"/>
                          </a:solidFill>
                        </a:rPr>
                        <a:t>*</a:t>
                      </a:r>
                      <a:endParaRPr sz="4400" u="none" strike="noStrike" cap="none">
                        <a:solidFill>
                          <a:srgbClr val="CC0000"/>
                        </a:solidFill>
                      </a:endParaRPr>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lvl="0" indent="0" algn="ctr" rtl="0">
                        <a:spcBef>
                          <a:spcPts val="0"/>
                        </a:spcBef>
                        <a:spcAft>
                          <a:spcPts val="0"/>
                        </a:spcAft>
                        <a:buClr>
                          <a:schemeClr val="dk1"/>
                        </a:buClr>
                        <a:buFont typeface="Arial"/>
                        <a:buNone/>
                      </a:pPr>
                      <a:r>
                        <a:rPr lang="en-US" sz="4400">
                          <a:solidFill>
                            <a:srgbClr val="CC0000"/>
                          </a:solidFill>
                        </a:rPr>
                        <a:t>*</a:t>
                      </a:r>
                      <a:endParaRPr sz="4400" u="none" strike="noStrike" cap="none">
                        <a:solidFill>
                          <a:srgbClr val="CC0000"/>
                        </a:solidFill>
                      </a:endParaRPr>
                    </a:p>
                  </a:txBody>
                  <a:tcPr marL="91450" marR="91450" marT="45725" marB="45725" anchor="ctr"/>
                </a:tc>
                <a:tc>
                  <a:txBody>
                    <a:bodyPr/>
                    <a:lstStyle/>
                    <a:p>
                      <a:pPr marL="0" lvl="0" indent="0" algn="ctr" rtl="0">
                        <a:spcBef>
                          <a:spcPts val="0"/>
                        </a:spcBef>
                        <a:spcAft>
                          <a:spcPts val="0"/>
                        </a:spcAft>
                        <a:buClr>
                          <a:schemeClr val="dk1"/>
                        </a:buClr>
                        <a:buFont typeface="Arial"/>
                        <a:buNone/>
                      </a:pPr>
                      <a:r>
                        <a:rPr lang="en-US" sz="4400">
                          <a:solidFill>
                            <a:srgbClr val="CC0000"/>
                          </a:solidFill>
                        </a:rPr>
                        <a:t>*</a:t>
                      </a:r>
                      <a:endParaRPr sz="4400" u="none" strike="noStrike" cap="none">
                        <a:solidFill>
                          <a:srgbClr val="CC0000"/>
                        </a:solidFill>
                      </a:endParaRPr>
                    </a:p>
                  </a:txBody>
                  <a:tcPr marL="91450" marR="91450" marT="45725" marB="45725" anchor="ctr"/>
                </a:tc>
                <a:tc>
                  <a:txBody>
                    <a:bodyPr/>
                    <a:lstStyle/>
                    <a:p>
                      <a:pPr marL="0" lvl="0" indent="0" algn="ctr" rtl="0">
                        <a:spcBef>
                          <a:spcPts val="0"/>
                        </a:spcBef>
                        <a:spcAft>
                          <a:spcPts val="0"/>
                        </a:spcAft>
                        <a:buClr>
                          <a:schemeClr val="dk1"/>
                        </a:buClr>
                        <a:buFont typeface="Arial"/>
                        <a:buNone/>
                      </a:pPr>
                      <a:r>
                        <a:rPr lang="en-US" sz="4400">
                          <a:solidFill>
                            <a:srgbClr val="CC0000"/>
                          </a:solidFill>
                        </a:rPr>
                        <a:t>*</a:t>
                      </a:r>
                      <a:endParaRPr sz="4400" u="none" strike="noStrike" cap="none">
                        <a:solidFill>
                          <a:srgbClr val="CC0000"/>
                        </a:solidFill>
                      </a:endParaRPr>
                    </a:p>
                  </a:txBody>
                  <a:tcPr marL="91450" marR="91450" marT="45725" marB="45725" anchor="ctr"/>
                </a:tc>
                <a:tc>
                  <a:txBody>
                    <a:bodyPr/>
                    <a:lstStyle/>
                    <a:p>
                      <a:pPr marL="0" lvl="0" indent="0" algn="ctr" rtl="0">
                        <a:spcBef>
                          <a:spcPts val="0"/>
                        </a:spcBef>
                        <a:spcAft>
                          <a:spcPts val="0"/>
                        </a:spcAft>
                        <a:buClr>
                          <a:schemeClr val="dk1"/>
                        </a:buClr>
                        <a:buFont typeface="Arial"/>
                        <a:buNone/>
                      </a:pPr>
                      <a:r>
                        <a:rPr lang="en-US" sz="4400">
                          <a:solidFill>
                            <a:srgbClr val="CC0000"/>
                          </a:solidFill>
                        </a:rPr>
                        <a:t>*</a:t>
                      </a:r>
                      <a:endParaRPr sz="4400" u="none" strike="noStrike" cap="none">
                        <a:solidFill>
                          <a:srgbClr val="CC0000"/>
                        </a:solidFill>
                      </a:endParaRPr>
                    </a:p>
                  </a:txBody>
                  <a:tcPr marL="91450" marR="91450" marT="45725" marB="45725" anchor="ctr">
                    <a:lnR w="12700" cap="flat" cmpd="sng">
                      <a:solidFill>
                        <a:schemeClr val="lt1"/>
                      </a:solidFill>
                      <a:prstDash val="solid"/>
                      <a:round/>
                      <a:headEnd type="none" w="sm" len="sm"/>
                      <a:tailEnd type="none" w="sm" len="sm"/>
                    </a:lnR>
                  </a:tcPr>
                </a:tc>
                <a:tc>
                  <a:txBody>
                    <a:bodyPr/>
                    <a:lstStyle/>
                    <a:p>
                      <a:pPr marL="0" lvl="0" indent="0" algn="l" rtl="0">
                        <a:spcBef>
                          <a:spcPts val="0"/>
                        </a:spcBef>
                        <a:spcAft>
                          <a:spcPts val="0"/>
                        </a:spcAft>
                        <a:buNone/>
                      </a:pP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901675">
                <a:tc>
                  <a:txBody>
                    <a:bodyPr/>
                    <a:lstStyle/>
                    <a:p>
                      <a:pPr marL="0" marR="0" lvl="0" indent="0" algn="ctr" rtl="0">
                        <a:spcBef>
                          <a:spcPts val="0"/>
                        </a:spcBef>
                        <a:spcAft>
                          <a:spcPts val="0"/>
                        </a:spcAft>
                        <a:buNone/>
                      </a:pPr>
                      <a:r>
                        <a:rPr lang="en-US" sz="1800" u="none" strike="noStrike" cap="none"/>
                        <a:t>Performance Indicator </a:t>
                      </a:r>
                      <a:r>
                        <a:rPr lang="en-US" sz="1800" b="1" u="none" strike="noStrike" cap="none"/>
                        <a:t>Weighting</a:t>
                      </a:r>
                      <a:r>
                        <a:rPr lang="en-US" sz="1800" u="none" strike="noStrike" cap="none"/>
                        <a:t> (Growth, Achievement, PWR)</a:t>
                      </a:r>
                      <a:endParaRPr sz="18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lnR w="12700" cap="flat" cmpd="sng">
                      <a:solidFill>
                        <a:schemeClr val="lt1"/>
                      </a:solidFill>
                      <a:prstDash val="solid"/>
                      <a:round/>
                      <a:headEnd type="none" w="sm" len="sm"/>
                      <a:tailEnd type="none" w="sm" len="sm"/>
                    </a:lnR>
                  </a:tcPr>
                </a:tc>
                <a:tc>
                  <a:txBody>
                    <a:bodyPr/>
                    <a:lstStyle/>
                    <a:p>
                      <a:pPr marL="0" lvl="0" indent="0" algn="l" rtl="0">
                        <a:spcBef>
                          <a:spcPts val="0"/>
                        </a:spcBef>
                        <a:spcAft>
                          <a:spcPts val="0"/>
                        </a:spcAft>
                        <a:buNone/>
                      </a:pP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r>
              <a:tr h="757300">
                <a:tc>
                  <a:txBody>
                    <a:bodyPr/>
                    <a:lstStyle/>
                    <a:p>
                      <a:pPr marL="0" marR="0" lvl="0" indent="0" algn="ctr" rtl="0">
                        <a:spcBef>
                          <a:spcPts val="0"/>
                        </a:spcBef>
                        <a:spcAft>
                          <a:spcPts val="0"/>
                        </a:spcAft>
                        <a:buNone/>
                      </a:pPr>
                      <a:r>
                        <a:rPr lang="en-US" sz="1800" u="none" strike="noStrike" cap="none"/>
                        <a:t>Addition of </a:t>
                      </a:r>
                      <a:r>
                        <a:rPr lang="en-US" sz="1800" b="1" u="none" strike="noStrike" cap="none"/>
                        <a:t>Growth to Standard</a:t>
                      </a:r>
                      <a:r>
                        <a:rPr lang="en-US" sz="1800" u="none" strike="noStrike" cap="none"/>
                        <a:t> Metric</a:t>
                      </a:r>
                      <a:endParaRPr sz="18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lvl="0" indent="0" algn="l" rtl="0">
                        <a:spcBef>
                          <a:spcPts val="0"/>
                        </a:spcBef>
                        <a:spcAft>
                          <a:spcPts val="0"/>
                        </a:spcAft>
                        <a:buNone/>
                      </a:pPr>
                      <a:endParaRPr/>
                    </a:p>
                  </a:txBody>
                  <a:tcPr marL="91450" marR="91450" marT="45725" marB="45725" anchor="ctr">
                    <a:lnT w="38100" cap="flat" cmpd="sng">
                      <a:solidFill>
                        <a:schemeClr val="lt1"/>
                      </a:solidFill>
                      <a:prstDash val="solid"/>
                      <a:round/>
                      <a:headEnd type="none" w="sm" len="sm"/>
                      <a:tailEnd type="none" w="sm" len="sm"/>
                    </a:lnT>
                  </a:tcPr>
                </a:tc>
                <a:tc>
                  <a:txBody>
                    <a:bodyPr/>
                    <a:lstStyle/>
                    <a:p>
                      <a:pPr marL="0" lvl="0" indent="0" algn="l" rtl="0">
                        <a:spcBef>
                          <a:spcPts val="0"/>
                        </a:spcBef>
                        <a:spcAft>
                          <a:spcPts val="0"/>
                        </a:spcAft>
                        <a:buNone/>
                      </a:pPr>
                      <a:endParaRPr/>
                    </a:p>
                  </a:txBody>
                  <a:tcPr marL="91450" marR="91450" marT="45725" marB="45725" anchor="ctr">
                    <a:lnT w="38100" cap="flat" cmpd="sng">
                      <a:solidFill>
                        <a:schemeClr val="lt1"/>
                      </a:solidFill>
                      <a:prstDash val="solid"/>
                      <a:round/>
                      <a:headEnd type="none" w="sm" len="sm"/>
                      <a:tailEnd type="none" w="sm" len="sm"/>
                    </a:lnT>
                  </a:tcPr>
                </a:tc>
              </a:tr>
              <a:tr h="757300">
                <a:tc>
                  <a:txBody>
                    <a:bodyPr/>
                    <a:lstStyle/>
                    <a:p>
                      <a:pPr marL="0" marR="0" lvl="0" indent="0" algn="ctr" rtl="0">
                        <a:spcBef>
                          <a:spcPts val="0"/>
                        </a:spcBef>
                        <a:spcAft>
                          <a:spcPts val="0"/>
                        </a:spcAft>
                        <a:buNone/>
                      </a:pPr>
                      <a:r>
                        <a:rPr lang="en-US" sz="1800" u="none" strike="noStrike" cap="none"/>
                        <a:t>Stakeholder Feedback Sessions</a:t>
                      </a:r>
                      <a:endParaRPr sz="18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lvl="0" indent="0" algn="l" rtl="0">
                        <a:spcBef>
                          <a:spcPts val="0"/>
                        </a:spcBef>
                        <a:spcAft>
                          <a:spcPts val="0"/>
                        </a:spcAft>
                        <a:buNone/>
                      </a:pPr>
                      <a:endParaRPr/>
                    </a:p>
                  </a:txBody>
                  <a:tcPr marL="91450" marR="91450" marT="45725" marB="45725" anchor="ctr">
                    <a:solidFill>
                      <a:srgbClr val="92D050"/>
                    </a:solidFill>
                  </a:tcPr>
                </a:tc>
                <a:tc>
                  <a:txBody>
                    <a:bodyPr/>
                    <a:lstStyle/>
                    <a:p>
                      <a:pPr marL="0" lvl="0" indent="0" algn="l" rtl="0">
                        <a:spcBef>
                          <a:spcPts val="0"/>
                        </a:spcBef>
                        <a:spcAft>
                          <a:spcPts val="0"/>
                        </a:spcAft>
                        <a:buNone/>
                      </a:pPr>
                      <a:endParaRPr/>
                    </a:p>
                  </a:txBody>
                  <a:tcPr marL="91450" marR="91450" marT="45725" marB="45725" anchor="ctr">
                    <a:solidFill>
                      <a:srgbClr val="92D050"/>
                    </a:solidFill>
                  </a:tcPr>
                </a:tc>
                <a:tc>
                  <a:txBody>
                    <a:bodyPr/>
                    <a:lstStyle/>
                    <a:p>
                      <a:pPr marL="0" lvl="0" indent="0" algn="l" rtl="0">
                        <a:spcBef>
                          <a:spcPts val="0"/>
                        </a:spcBef>
                        <a:spcAft>
                          <a:spcPts val="0"/>
                        </a:spcAft>
                        <a:buNone/>
                      </a:pPr>
                      <a:endParaRPr/>
                    </a:p>
                  </a:txBody>
                  <a:tcPr marL="91450" marR="91450" marT="45725" marB="45725" anchor="ctr">
                    <a:solidFill>
                      <a:srgbClr val="92D050"/>
                    </a:solidFill>
                  </a:tcPr>
                </a:tc>
                <a:tc>
                  <a:txBody>
                    <a:bodyPr/>
                    <a:lstStyle/>
                    <a:p>
                      <a:pPr marL="0" lvl="0" indent="0" algn="l" rtl="0">
                        <a:spcBef>
                          <a:spcPts val="0"/>
                        </a:spcBef>
                        <a:spcAft>
                          <a:spcPts val="0"/>
                        </a:spcAft>
                        <a:buNone/>
                      </a:pPr>
                      <a:endParaRPr/>
                    </a:p>
                  </a:txBody>
                  <a:tcPr marL="91450" marR="91450" marT="45725" marB="45725" anchor="ctr">
                    <a:solidFill>
                      <a:srgbClr val="92D050"/>
                    </a:solidFill>
                  </a:tcPr>
                </a:tc>
              </a:tr>
            </a:tbl>
          </a:graphicData>
        </a:graphic>
      </p:graphicFrame>
      <p:sp>
        <p:nvSpPr>
          <p:cNvPr id="89" name="Google Shape;89;p14"/>
          <p:cNvSpPr txBox="1">
            <a:spLocks noGrp="1"/>
          </p:cNvSpPr>
          <p:nvPr>
            <p:ph type="sldNum" idx="4294967295"/>
          </p:nvPr>
        </p:nvSpPr>
        <p:spPr>
          <a:xfrm>
            <a:off x="220133" y="6356350"/>
            <a:ext cx="4086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3</a:t>
            </a:fld>
            <a:endParaRPr sz="1200" b="0" i="0" u="none" strike="noStrike" cap="none">
              <a:solidFill>
                <a:srgbClr val="A5A5A5"/>
              </a:solidFill>
              <a:latin typeface="Calibri"/>
              <a:ea typeface="Calibri"/>
              <a:cs typeface="Calibri"/>
              <a:sym typeface="Calibri"/>
            </a:endParaRPr>
          </a:p>
        </p:txBody>
      </p:sp>
      <p:sp>
        <p:nvSpPr>
          <p:cNvPr id="90" name="Google Shape;90;p14"/>
          <p:cNvSpPr txBox="1"/>
          <p:nvPr/>
        </p:nvSpPr>
        <p:spPr>
          <a:xfrm>
            <a:off x="191556" y="417199"/>
            <a:ext cx="7886700" cy="483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a:solidFill>
                  <a:schemeClr val="lt1"/>
                </a:solidFill>
                <a:latin typeface="Arial"/>
                <a:ea typeface="Arial"/>
                <a:cs typeface="Arial"/>
                <a:sym typeface="Arial"/>
              </a:rPr>
              <a:t>Current State Board of Education Conversation | </a:t>
            </a:r>
            <a:r>
              <a:rPr lang="en-US" sz="2400" b="1" i="0" u="none" strike="noStrike" cap="none">
                <a:solidFill>
                  <a:schemeClr val="lt1"/>
                </a:solidFill>
                <a:latin typeface="Arial"/>
                <a:ea typeface="Arial"/>
                <a:cs typeface="Arial"/>
                <a:sym typeface="Arial"/>
              </a:rPr>
              <a:t>Timeline</a:t>
            </a:r>
            <a:endParaRPr sz="2400" b="1" i="0" u="none" strike="noStrike" cap="none">
              <a:solidFill>
                <a:schemeClr val="lt1"/>
              </a:solidFill>
              <a:latin typeface="Arial"/>
              <a:ea typeface="Arial"/>
              <a:cs typeface="Arial"/>
              <a:sym typeface="Arial"/>
            </a:endParaRPr>
          </a:p>
        </p:txBody>
      </p:sp>
      <p:sp>
        <p:nvSpPr>
          <p:cNvPr id="91" name="Google Shape;91;p14"/>
          <p:cNvSpPr/>
          <p:nvPr/>
        </p:nvSpPr>
        <p:spPr>
          <a:xfrm>
            <a:off x="2241925" y="1366900"/>
            <a:ext cx="2145600" cy="365100"/>
          </a:xfrm>
          <a:prstGeom prst="wedgeRectCallout">
            <a:avLst>
              <a:gd name="adj1" fmla="val 29838"/>
              <a:gd name="adj2" fmla="val 116461"/>
            </a:avLst>
          </a:prstGeom>
          <a:noFill/>
          <a:ln w="38100" cap="flat" cmpd="sng">
            <a:solidFill>
              <a:srgbClr val="CC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 name="Google Shape;92;p14"/>
          <p:cNvSpPr/>
          <p:nvPr/>
        </p:nvSpPr>
        <p:spPr>
          <a:xfrm>
            <a:off x="3510643" y="5698672"/>
            <a:ext cx="4567500" cy="1022700"/>
          </a:xfrm>
          <a:prstGeom prst="wedgeRectCallout">
            <a:avLst>
              <a:gd name="adj1" fmla="val 11312"/>
              <a:gd name="adj2" fmla="val -175525"/>
            </a:avLst>
          </a:prstGeom>
          <a:noFill/>
          <a:ln w="38100" cap="flat" cmpd="sng">
            <a:solidFill>
              <a:srgbClr val="EF752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 name="Google Shape;93;p14"/>
          <p:cNvSpPr txBox="1"/>
          <p:nvPr/>
        </p:nvSpPr>
        <p:spPr>
          <a:xfrm>
            <a:off x="2179750" y="1384150"/>
            <a:ext cx="2145600" cy="365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2019 Target Setting </a:t>
            </a:r>
            <a:endParaRPr sz="1800" b="0" i="0" u="none" strike="noStrike" cap="none">
              <a:solidFill>
                <a:schemeClr val="dk1"/>
              </a:solidFill>
              <a:latin typeface="Calibri"/>
              <a:ea typeface="Calibri"/>
              <a:cs typeface="Calibri"/>
              <a:sym typeface="Calibri"/>
            </a:endParaRPr>
          </a:p>
        </p:txBody>
      </p:sp>
      <p:sp>
        <p:nvSpPr>
          <p:cNvPr id="94" name="Google Shape;94;p14"/>
          <p:cNvSpPr txBox="1"/>
          <p:nvPr/>
        </p:nvSpPr>
        <p:spPr>
          <a:xfrm>
            <a:off x="3510643" y="5771388"/>
            <a:ext cx="4506600"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0" i="0" u="sng" strike="noStrike" cap="none">
                <a:solidFill>
                  <a:schemeClr val="dk1"/>
                </a:solidFill>
                <a:latin typeface="Calibri"/>
                <a:ea typeface="Calibri"/>
                <a:cs typeface="Calibri"/>
                <a:sym typeface="Calibri"/>
              </a:rPr>
              <a:t>Proposed</a:t>
            </a:r>
            <a:r>
              <a:rPr lang="en-US" sz="1800" b="0" i="0" u="none" strike="noStrike" cap="none">
                <a:solidFill>
                  <a:schemeClr val="dk1"/>
                </a:solidFill>
                <a:latin typeface="Calibri"/>
                <a:ea typeface="Calibri"/>
                <a:cs typeface="Calibri"/>
                <a:sym typeface="Calibri"/>
              </a:rPr>
              <a:t> timeline for HB 18-1355 Rulemaking.  There is flexibility here based on board preference &amp; stakeholder feedback.</a:t>
            </a:r>
            <a:endParaRPr sz="1800" b="0" i="0" u="none" strike="noStrike" cap="none">
              <a:solidFill>
                <a:schemeClr val="dk1"/>
              </a:solidFill>
              <a:latin typeface="Calibri"/>
              <a:ea typeface="Calibri"/>
              <a:cs typeface="Calibri"/>
              <a:sym typeface="Calibri"/>
            </a:endParaRPr>
          </a:p>
        </p:txBody>
      </p:sp>
      <p:sp>
        <p:nvSpPr>
          <p:cNvPr id="95" name="Google Shape;95;p14"/>
          <p:cNvSpPr txBox="1"/>
          <p:nvPr/>
        </p:nvSpPr>
        <p:spPr>
          <a:xfrm>
            <a:off x="65466" y="5836704"/>
            <a:ext cx="3412500" cy="861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0" i="0" u="none" strike="noStrike" cap="none">
                <a:solidFill>
                  <a:schemeClr val="dk1"/>
                </a:solidFill>
                <a:latin typeface="Calibri"/>
                <a:ea typeface="Calibri"/>
                <a:cs typeface="Calibri"/>
                <a:sym typeface="Calibri"/>
              </a:rPr>
              <a:t>Target Year of Implementation: </a:t>
            </a:r>
            <a:endParaRPr/>
          </a:p>
          <a:p>
            <a:pPr marL="0" marR="0" lvl="0" indent="0" algn="ctr" rtl="0">
              <a:spcBef>
                <a:spcPts val="0"/>
              </a:spcBef>
              <a:spcAft>
                <a:spcPts val="0"/>
              </a:spcAft>
              <a:buNone/>
            </a:pPr>
            <a:r>
              <a:rPr lang="en-US" sz="1600" b="1" i="0" u="none" strike="noStrike" cap="none">
                <a:solidFill>
                  <a:schemeClr val="dk1"/>
                </a:solidFill>
                <a:latin typeface="Calibri"/>
                <a:ea typeface="Calibri"/>
                <a:cs typeface="Calibri"/>
                <a:sym typeface="Calibri"/>
              </a:rPr>
              <a:t>2020</a:t>
            </a:r>
            <a:r>
              <a:rPr lang="en-US" sz="1600" b="0" i="0" u="none" strike="noStrike" cap="none">
                <a:solidFill>
                  <a:schemeClr val="dk1"/>
                </a:solidFill>
                <a:latin typeface="Calibri"/>
                <a:ea typeface="Calibri"/>
                <a:cs typeface="Calibri"/>
                <a:sym typeface="Calibri"/>
              </a:rPr>
              <a:t> School &amp; District Performance Frameworks</a:t>
            </a:r>
            <a:endParaRPr sz="1600" b="0" i="0" u="none" strike="noStrike" cap="none">
              <a:solidFill>
                <a:schemeClr val="dk1"/>
              </a:solidFill>
              <a:latin typeface="Calibri"/>
              <a:ea typeface="Calibri"/>
              <a:cs typeface="Calibri"/>
              <a:sym typeface="Calibri"/>
            </a:endParaRPr>
          </a:p>
        </p:txBody>
      </p:sp>
      <p:sp>
        <p:nvSpPr>
          <p:cNvPr id="96" name="Google Shape;96;p14"/>
          <p:cNvSpPr txBox="1"/>
          <p:nvPr/>
        </p:nvSpPr>
        <p:spPr>
          <a:xfrm>
            <a:off x="4907500" y="1362200"/>
            <a:ext cx="3609000" cy="365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2020 Target Setting Conversation</a:t>
            </a:r>
            <a:endParaRPr sz="1800" b="0" i="0" u="none" strike="noStrike" cap="none">
              <a:solidFill>
                <a:schemeClr val="dk1"/>
              </a:solidFill>
              <a:latin typeface="Calibri"/>
              <a:ea typeface="Calibri"/>
              <a:cs typeface="Calibri"/>
              <a:sym typeface="Calibri"/>
            </a:endParaRPr>
          </a:p>
        </p:txBody>
      </p:sp>
      <p:sp>
        <p:nvSpPr>
          <p:cNvPr id="97" name="Google Shape;97;p14"/>
          <p:cNvSpPr/>
          <p:nvPr/>
        </p:nvSpPr>
        <p:spPr>
          <a:xfrm>
            <a:off x="4837375" y="1362200"/>
            <a:ext cx="3678900" cy="365100"/>
          </a:xfrm>
          <a:prstGeom prst="wedgeRectCallout">
            <a:avLst>
              <a:gd name="adj1" fmla="val -24048"/>
              <a:gd name="adj2" fmla="val 106224"/>
            </a:avLst>
          </a:prstGeom>
          <a:noFill/>
          <a:ln w="38100" cap="flat" cmpd="sng">
            <a:solidFill>
              <a:srgbClr val="CC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aphicFrame>
        <p:nvGraphicFramePr>
          <p:cNvPr id="103" name="Google Shape;103;p15"/>
          <p:cNvGraphicFramePr/>
          <p:nvPr/>
        </p:nvGraphicFramePr>
        <p:xfrm>
          <a:off x="515398" y="1841367"/>
          <a:ext cx="8000950" cy="3566210"/>
        </p:xfrm>
        <a:graphic>
          <a:graphicData uri="http://schemas.openxmlformats.org/drawingml/2006/table">
            <a:tbl>
              <a:tblPr firstRow="1" bandRow="1">
                <a:noFill/>
                <a:tableStyleId>{730159A5-76D7-44D9-9E08-2FC3A0997ED4}</a:tableStyleId>
              </a:tblPr>
              <a:tblGrid>
                <a:gridCol w="2534200"/>
                <a:gridCol w="595925"/>
                <a:gridCol w="595925"/>
                <a:gridCol w="595925"/>
                <a:gridCol w="595925"/>
                <a:gridCol w="595925"/>
                <a:gridCol w="595925"/>
                <a:gridCol w="595925"/>
                <a:gridCol w="674800"/>
                <a:gridCol w="620475"/>
              </a:tblGrid>
              <a:tr h="360675">
                <a:tc>
                  <a:txBody>
                    <a:bodyPr/>
                    <a:lstStyle/>
                    <a:p>
                      <a:pPr marL="0" marR="0" lvl="0" indent="0" algn="ctr" rtl="0">
                        <a:spcBef>
                          <a:spcPts val="0"/>
                        </a:spcBef>
                        <a:spcAft>
                          <a:spcPts val="0"/>
                        </a:spcAft>
                        <a:buNone/>
                      </a:pPr>
                      <a:r>
                        <a:rPr lang="en-US" sz="1800" u="none" strike="noStrike" cap="none" dirty="0"/>
                        <a:t>2018 -2019</a:t>
                      </a:r>
                      <a:endParaRPr sz="1800" u="none" strike="noStrike" cap="none" dirty="0"/>
                    </a:p>
                  </a:txBody>
                  <a:tcPr marL="91450" marR="91450" marT="45725" marB="45725"/>
                </a:tc>
                <a:tc>
                  <a:txBody>
                    <a:bodyPr/>
                    <a:lstStyle/>
                    <a:p>
                      <a:pPr marL="0" marR="0" lvl="0" indent="0" algn="ctr" rtl="0">
                        <a:spcBef>
                          <a:spcPts val="0"/>
                        </a:spcBef>
                        <a:spcAft>
                          <a:spcPts val="0"/>
                        </a:spcAft>
                        <a:buNone/>
                      </a:pPr>
                      <a:r>
                        <a:rPr lang="en-US" sz="1800" u="none" strike="noStrike" cap="none"/>
                        <a:t>Oct</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Nov</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Dec</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Jan</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Feb</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Mar</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Apr</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May</a:t>
                      </a:r>
                      <a:endParaRPr sz="1800" u="none" strike="noStrike" cap="none"/>
                    </a:p>
                  </a:txBody>
                  <a:tcPr marL="91450" marR="91450" marT="45725" marB="45725">
                    <a:lnB w="1270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u="none" strike="noStrike" cap="none"/>
                        <a:t>Jun</a:t>
                      </a:r>
                      <a:endParaRPr sz="1800" u="none" strike="noStrike" cap="none"/>
                    </a:p>
                  </a:txBody>
                  <a:tcPr marL="91450" marR="91450" marT="45725" marB="45725">
                    <a:lnB w="12700" cap="flat" cmpd="sng">
                      <a:solidFill>
                        <a:schemeClr val="lt1"/>
                      </a:solidFill>
                      <a:prstDash val="solid"/>
                      <a:round/>
                      <a:headEnd type="none" w="sm" len="sm"/>
                      <a:tailEnd type="none" w="sm" len="sm"/>
                    </a:lnB>
                  </a:tcPr>
                </a:tc>
              </a:tr>
              <a:tr h="757300">
                <a:tc>
                  <a:txBody>
                    <a:bodyPr/>
                    <a:lstStyle/>
                    <a:p>
                      <a:pPr marL="0" marR="0" lvl="0" indent="0" algn="ctr" rtl="0">
                        <a:spcBef>
                          <a:spcPts val="0"/>
                        </a:spcBef>
                        <a:spcAft>
                          <a:spcPts val="0"/>
                        </a:spcAft>
                        <a:buNone/>
                      </a:pPr>
                      <a:r>
                        <a:rPr lang="en-US" sz="1800" u="none" strike="noStrike" cap="none"/>
                        <a:t>Performance Framework </a:t>
                      </a:r>
                      <a:endParaRPr/>
                    </a:p>
                    <a:p>
                      <a:pPr marL="0" marR="0" lvl="0" indent="0" algn="ctr" rtl="0">
                        <a:spcBef>
                          <a:spcPts val="0"/>
                        </a:spcBef>
                        <a:spcAft>
                          <a:spcPts val="0"/>
                        </a:spcAft>
                        <a:buNone/>
                      </a:pPr>
                      <a:r>
                        <a:rPr lang="en-US" sz="1800" b="1" u="none" strike="noStrike" cap="none"/>
                        <a:t>Target Setting</a:t>
                      </a:r>
                      <a:endParaRPr sz="1800" b="1"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solidFill>
                            <a:srgbClr val="CC0000"/>
                          </a:solidFill>
                        </a:rPr>
                        <a:t>*</a:t>
                      </a:r>
                      <a:endParaRPr sz="4400" u="none" strike="noStrike" cap="none">
                        <a:solidFill>
                          <a:srgbClr val="CC0000"/>
                        </a:solidFill>
                      </a:endParaRPr>
                    </a:p>
                  </a:txBody>
                  <a:tcPr marL="91450" marR="91450" marT="45725" marB="45725" anchor="ctr"/>
                </a:tc>
                <a:tc>
                  <a:txBody>
                    <a:bodyPr/>
                    <a:lstStyle/>
                    <a:p>
                      <a:pPr marL="0" marR="0" lvl="0" indent="0" algn="ctr" rtl="0">
                        <a:spcBef>
                          <a:spcPts val="0"/>
                        </a:spcBef>
                        <a:spcAft>
                          <a:spcPts val="0"/>
                        </a:spcAft>
                        <a:buNone/>
                      </a:pPr>
                      <a:endParaRPr sz="4400" u="none" strike="noStrike" cap="none" dirty="0"/>
                    </a:p>
                  </a:txBody>
                  <a:tcPr marL="91450" marR="91450" marT="45725" marB="45725" anchor="ctr"/>
                </a:tc>
                <a:tc>
                  <a:txBody>
                    <a:bodyPr/>
                    <a:lstStyle/>
                    <a:p>
                      <a:pPr marL="0" lvl="0" indent="0" algn="ctr" rtl="0">
                        <a:spcBef>
                          <a:spcPts val="0"/>
                        </a:spcBef>
                        <a:spcAft>
                          <a:spcPts val="0"/>
                        </a:spcAft>
                        <a:buNone/>
                      </a:pPr>
                      <a:r>
                        <a:rPr lang="en-US" sz="4400">
                          <a:solidFill>
                            <a:srgbClr val="CC0000"/>
                          </a:solidFill>
                        </a:rPr>
                        <a:t>*</a:t>
                      </a:r>
                      <a:endParaRPr sz="4400" u="none" strike="noStrike" cap="none">
                        <a:solidFill>
                          <a:srgbClr val="CC0000"/>
                        </a:solidFill>
                      </a:endParaRPr>
                    </a:p>
                  </a:txBody>
                  <a:tcPr marL="91450" marR="91450" marT="45725" marB="45725" anchor="ctr"/>
                </a:tc>
                <a:tc>
                  <a:txBody>
                    <a:bodyPr/>
                    <a:lstStyle/>
                    <a:p>
                      <a:pPr marL="0" lvl="0" indent="0" algn="ctr" rtl="0">
                        <a:spcBef>
                          <a:spcPts val="0"/>
                        </a:spcBef>
                        <a:spcAft>
                          <a:spcPts val="0"/>
                        </a:spcAft>
                        <a:buNone/>
                      </a:pPr>
                      <a:r>
                        <a:rPr lang="en-US" sz="4400">
                          <a:solidFill>
                            <a:srgbClr val="CC0000"/>
                          </a:solidFill>
                        </a:rPr>
                        <a:t>*</a:t>
                      </a:r>
                      <a:endParaRPr sz="4400" u="none" strike="noStrike" cap="none">
                        <a:solidFill>
                          <a:srgbClr val="CC0000"/>
                        </a:solidFill>
                      </a:endParaRPr>
                    </a:p>
                  </a:txBody>
                  <a:tcPr marL="91450" marR="91450" marT="45725" marB="45725" anchor="ctr"/>
                </a:tc>
                <a:tc>
                  <a:txBody>
                    <a:bodyPr/>
                    <a:lstStyle/>
                    <a:p>
                      <a:pPr marL="0" lvl="0" indent="0" algn="ctr" rtl="0">
                        <a:spcBef>
                          <a:spcPts val="0"/>
                        </a:spcBef>
                        <a:spcAft>
                          <a:spcPts val="0"/>
                        </a:spcAft>
                        <a:buNone/>
                      </a:pPr>
                      <a:r>
                        <a:rPr lang="en-US" sz="4400">
                          <a:solidFill>
                            <a:srgbClr val="CC0000"/>
                          </a:solidFill>
                        </a:rPr>
                        <a:t>*</a:t>
                      </a:r>
                      <a:endParaRPr sz="4400" u="none" strike="noStrike" cap="none">
                        <a:solidFill>
                          <a:srgbClr val="CC0000"/>
                        </a:solidFill>
                      </a:endParaRPr>
                    </a:p>
                  </a:txBody>
                  <a:tcPr marL="91450" marR="91450" marT="45725" marB="45725" anchor="ctr"/>
                </a:tc>
                <a:tc>
                  <a:txBody>
                    <a:bodyPr/>
                    <a:lstStyle/>
                    <a:p>
                      <a:pPr marL="0" lvl="0" indent="0" algn="ctr" rtl="0">
                        <a:spcBef>
                          <a:spcPts val="0"/>
                        </a:spcBef>
                        <a:spcAft>
                          <a:spcPts val="0"/>
                        </a:spcAft>
                        <a:buNone/>
                      </a:pPr>
                      <a:r>
                        <a:rPr lang="en-US" sz="4400">
                          <a:solidFill>
                            <a:srgbClr val="CC0000"/>
                          </a:solidFill>
                        </a:rPr>
                        <a:t>*</a:t>
                      </a:r>
                      <a:endParaRPr sz="4400" u="none" strike="noStrike" cap="none">
                        <a:solidFill>
                          <a:srgbClr val="CC0000"/>
                        </a:solidFill>
                      </a:endParaRPr>
                    </a:p>
                  </a:txBody>
                  <a:tcPr marL="91450" marR="91450" marT="45725" marB="45725" anchor="ctr">
                    <a:lnR w="12700" cap="flat" cmpd="sng">
                      <a:solidFill>
                        <a:schemeClr val="lt1"/>
                      </a:solidFill>
                      <a:prstDash val="solid"/>
                      <a:round/>
                      <a:headEnd type="none" w="sm" len="sm"/>
                      <a:tailEnd type="none" w="sm" len="sm"/>
                    </a:lnR>
                  </a:tcPr>
                </a:tc>
                <a:tc>
                  <a:txBody>
                    <a:bodyPr/>
                    <a:lstStyle/>
                    <a:p>
                      <a:pPr marL="0" lvl="0" indent="0" algn="ctr" rtl="0">
                        <a:spcBef>
                          <a:spcPts val="0"/>
                        </a:spcBef>
                        <a:spcAft>
                          <a:spcPts val="0"/>
                        </a:spcAft>
                        <a:buNone/>
                      </a:pPr>
                      <a:r>
                        <a:rPr lang="en-US" sz="4400">
                          <a:solidFill>
                            <a:srgbClr val="0000FF"/>
                          </a:solidFill>
                          <a:latin typeface="Calibri"/>
                          <a:ea typeface="Calibri"/>
                          <a:cs typeface="Calibri"/>
                          <a:sym typeface="Calibri"/>
                        </a:rPr>
                        <a:t>*</a:t>
                      </a:r>
                      <a:endParaRPr sz="4400" u="none" strike="noStrike" cap="none">
                        <a:solidFill>
                          <a:srgbClr val="0000FF"/>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lvl="0" indent="0" algn="ctr" rtl="0">
                        <a:spcBef>
                          <a:spcPts val="0"/>
                        </a:spcBef>
                        <a:spcAft>
                          <a:spcPts val="0"/>
                        </a:spcAft>
                        <a:buNone/>
                      </a:pPr>
                      <a:r>
                        <a:rPr lang="en-US" sz="4400">
                          <a:solidFill>
                            <a:srgbClr val="0000FF"/>
                          </a:solidFill>
                          <a:latin typeface="Calibri"/>
                          <a:ea typeface="Calibri"/>
                          <a:cs typeface="Calibri"/>
                          <a:sym typeface="Calibri"/>
                        </a:rPr>
                        <a:t>*</a:t>
                      </a:r>
                      <a:endParaRPr sz="4400" u="none" strike="noStrike" cap="none">
                        <a:solidFill>
                          <a:srgbClr val="0000FF"/>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901675">
                <a:tc>
                  <a:txBody>
                    <a:bodyPr/>
                    <a:lstStyle/>
                    <a:p>
                      <a:pPr marL="0" marR="0" lvl="0" indent="0" algn="ctr" rtl="0">
                        <a:spcBef>
                          <a:spcPts val="0"/>
                        </a:spcBef>
                        <a:spcAft>
                          <a:spcPts val="0"/>
                        </a:spcAft>
                        <a:buNone/>
                      </a:pPr>
                      <a:r>
                        <a:rPr lang="en-US" sz="1800" u="none" strike="noStrike" cap="none"/>
                        <a:t>Performance Indicator </a:t>
                      </a:r>
                      <a:r>
                        <a:rPr lang="en-US" sz="1800" b="1" u="none" strike="noStrike" cap="none"/>
                        <a:t>Weighting</a:t>
                      </a:r>
                      <a:r>
                        <a:rPr lang="en-US" sz="1800" u="none" strike="noStrike" cap="none"/>
                        <a:t> (Growth, Achievement, PWR)</a:t>
                      </a:r>
                      <a:endParaRPr sz="18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lnR w="12700" cap="flat" cmpd="sng">
                      <a:solidFill>
                        <a:schemeClr val="lt1"/>
                      </a:solidFill>
                      <a:prstDash val="solid"/>
                      <a:round/>
                      <a:headEnd type="none" w="sm" len="sm"/>
                      <a:tailEnd type="none" w="sm" len="sm"/>
                    </a:lnR>
                  </a:tcPr>
                </a:tc>
                <a:tc>
                  <a:txBody>
                    <a:bodyPr/>
                    <a:lstStyle/>
                    <a:p>
                      <a:pPr marL="0" marR="0" lvl="0" indent="0" algn="ctr" rtl="0">
                        <a:spcBef>
                          <a:spcPts val="0"/>
                        </a:spcBef>
                        <a:spcAft>
                          <a:spcPts val="0"/>
                        </a:spcAft>
                        <a:buNone/>
                      </a:pPr>
                      <a:r>
                        <a:rPr lang="en-US" sz="4400" u="none" strike="noStrike" cap="none">
                          <a:solidFill>
                            <a:srgbClr val="0000FF"/>
                          </a:solidFill>
                        </a:rPr>
                        <a:t>*</a:t>
                      </a:r>
                      <a:endParaRPr sz="4400" u="none" strike="noStrike" cap="none">
                        <a:solidFill>
                          <a:srgbClr val="0000FF"/>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4400" u="none" strike="noStrike" cap="none">
                          <a:solidFill>
                            <a:srgbClr val="0000FF"/>
                          </a:solidFill>
                        </a:rPr>
                        <a:t>*</a:t>
                      </a:r>
                      <a:endParaRPr sz="4400" u="none" strike="noStrike" cap="none">
                        <a:solidFill>
                          <a:srgbClr val="0000FF"/>
                        </a:solidFill>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r>
              <a:tr h="757300">
                <a:tc>
                  <a:txBody>
                    <a:bodyPr/>
                    <a:lstStyle/>
                    <a:p>
                      <a:pPr marL="0" marR="0" lvl="0" indent="0" algn="ctr" rtl="0">
                        <a:spcBef>
                          <a:spcPts val="0"/>
                        </a:spcBef>
                        <a:spcAft>
                          <a:spcPts val="0"/>
                        </a:spcAft>
                        <a:buNone/>
                      </a:pPr>
                      <a:r>
                        <a:rPr lang="en-US" sz="1800" u="none" strike="noStrike" cap="none"/>
                        <a:t>Addition of </a:t>
                      </a:r>
                      <a:r>
                        <a:rPr lang="en-US" sz="1800" b="1" u="none" strike="noStrike" cap="none"/>
                        <a:t>Growth to Standard</a:t>
                      </a:r>
                      <a:r>
                        <a:rPr lang="en-US" sz="1800" u="none" strike="noStrike" cap="none"/>
                        <a:t> Metric</a:t>
                      </a:r>
                      <a:endParaRPr sz="18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tc>
                <a:tc>
                  <a:txBody>
                    <a:bodyPr/>
                    <a:lstStyle/>
                    <a:p>
                      <a:pPr marL="0" marR="0" lvl="0" indent="0" algn="ctr" rtl="0">
                        <a:spcBef>
                          <a:spcPts val="0"/>
                        </a:spcBef>
                        <a:spcAft>
                          <a:spcPts val="0"/>
                        </a:spcAft>
                        <a:buNone/>
                      </a:pPr>
                      <a:r>
                        <a:rPr lang="en-US" sz="4400">
                          <a:solidFill>
                            <a:srgbClr val="0000FF"/>
                          </a:solidFill>
                        </a:rPr>
                        <a:t>*</a:t>
                      </a:r>
                      <a:endParaRPr sz="4400" u="none" strike="noStrike" cap="none">
                        <a:solidFill>
                          <a:srgbClr val="0000FF"/>
                        </a:solidFill>
                      </a:endParaRPr>
                    </a:p>
                  </a:txBody>
                  <a:tcPr marL="91450" marR="91450" marT="45725" marB="45725" anchor="ctr">
                    <a:lnT w="38100" cap="flat" cmpd="sng">
                      <a:solidFill>
                        <a:schemeClr val="lt1"/>
                      </a:solidFill>
                      <a:prstDash val="solid"/>
                      <a:round/>
                      <a:headEnd type="none" w="sm" len="sm"/>
                      <a:tailEnd type="none" w="sm" len="sm"/>
                    </a:lnT>
                  </a:tcPr>
                </a:tc>
                <a:tc>
                  <a:txBody>
                    <a:bodyPr/>
                    <a:lstStyle/>
                    <a:p>
                      <a:pPr marL="0" marR="0" lvl="0" indent="0" algn="ctr" rtl="0">
                        <a:spcBef>
                          <a:spcPts val="0"/>
                        </a:spcBef>
                        <a:spcAft>
                          <a:spcPts val="0"/>
                        </a:spcAft>
                        <a:buNone/>
                      </a:pPr>
                      <a:r>
                        <a:rPr lang="en-US" sz="4400">
                          <a:solidFill>
                            <a:srgbClr val="0000FF"/>
                          </a:solidFill>
                        </a:rPr>
                        <a:t>*</a:t>
                      </a:r>
                      <a:endParaRPr sz="4400" u="none" strike="noStrike" cap="none">
                        <a:solidFill>
                          <a:srgbClr val="0000FF"/>
                        </a:solidFill>
                      </a:endParaRPr>
                    </a:p>
                  </a:txBody>
                  <a:tcPr marL="91450" marR="91450" marT="45725" marB="45725" anchor="ctr">
                    <a:lnT w="38100" cap="flat" cmpd="sng">
                      <a:solidFill>
                        <a:schemeClr val="lt1"/>
                      </a:solidFill>
                      <a:prstDash val="solid"/>
                      <a:round/>
                      <a:headEnd type="none" w="sm" len="sm"/>
                      <a:tailEnd type="none" w="sm" len="sm"/>
                    </a:lnT>
                  </a:tcPr>
                </a:tc>
              </a:tr>
              <a:tr h="757300">
                <a:tc>
                  <a:txBody>
                    <a:bodyPr/>
                    <a:lstStyle/>
                    <a:p>
                      <a:pPr marL="0" marR="0" lvl="0" indent="0" algn="ctr" rtl="0">
                        <a:spcBef>
                          <a:spcPts val="0"/>
                        </a:spcBef>
                        <a:spcAft>
                          <a:spcPts val="0"/>
                        </a:spcAft>
                        <a:buNone/>
                      </a:pPr>
                      <a:r>
                        <a:rPr lang="en-US" sz="1800" u="none" strike="noStrike" cap="none"/>
                        <a:t>Stakeholder Feedback Sessions</a:t>
                      </a:r>
                      <a:endParaRPr sz="18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u="none" strike="noStrike" cap="none"/>
                        <a:t>*</a:t>
                      </a:r>
                      <a:endParaRPr sz="4400" u="none" strike="noStrike" cap="none"/>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a:solidFill>
                            <a:srgbClr val="0000FF"/>
                          </a:solidFill>
                        </a:rPr>
                        <a:t>*</a:t>
                      </a:r>
                      <a:endParaRPr sz="4400" u="none" strike="noStrike" cap="none">
                        <a:solidFill>
                          <a:srgbClr val="0000FF"/>
                        </a:solidFill>
                      </a:endParaRPr>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a:solidFill>
                            <a:srgbClr val="0000FF"/>
                          </a:solidFill>
                        </a:rPr>
                        <a:t>*</a:t>
                      </a:r>
                      <a:endParaRPr sz="4400" u="none" strike="noStrike" cap="none">
                        <a:solidFill>
                          <a:srgbClr val="0000FF"/>
                        </a:solidFill>
                      </a:endParaRPr>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a:solidFill>
                            <a:srgbClr val="0000FF"/>
                          </a:solidFill>
                        </a:rPr>
                        <a:t>*</a:t>
                      </a:r>
                      <a:endParaRPr sz="4400" u="none" strike="noStrike" cap="none">
                        <a:solidFill>
                          <a:srgbClr val="0000FF"/>
                        </a:solidFill>
                      </a:endParaRPr>
                    </a:p>
                  </a:txBody>
                  <a:tcPr marL="91450" marR="91450" marT="45725" marB="45725" anchor="ctr">
                    <a:solidFill>
                      <a:srgbClr val="92D050"/>
                    </a:solidFill>
                  </a:tcPr>
                </a:tc>
                <a:tc>
                  <a:txBody>
                    <a:bodyPr/>
                    <a:lstStyle/>
                    <a:p>
                      <a:pPr marL="0" marR="0" lvl="0" indent="0" algn="ctr" rtl="0">
                        <a:spcBef>
                          <a:spcPts val="0"/>
                        </a:spcBef>
                        <a:spcAft>
                          <a:spcPts val="0"/>
                        </a:spcAft>
                        <a:buNone/>
                      </a:pPr>
                      <a:r>
                        <a:rPr lang="en-US" sz="4400">
                          <a:solidFill>
                            <a:srgbClr val="0000FF"/>
                          </a:solidFill>
                        </a:rPr>
                        <a:t>*</a:t>
                      </a:r>
                      <a:endParaRPr sz="4400" u="none" strike="noStrike" cap="none">
                        <a:solidFill>
                          <a:srgbClr val="0000FF"/>
                        </a:solidFill>
                      </a:endParaRPr>
                    </a:p>
                  </a:txBody>
                  <a:tcPr marL="91450" marR="91450" marT="45725" marB="45725" anchor="ctr">
                    <a:solidFill>
                      <a:srgbClr val="92D050"/>
                    </a:solidFill>
                  </a:tcPr>
                </a:tc>
              </a:tr>
            </a:tbl>
          </a:graphicData>
        </a:graphic>
      </p:graphicFrame>
      <p:sp>
        <p:nvSpPr>
          <p:cNvPr id="104" name="Google Shape;104;p15"/>
          <p:cNvSpPr txBox="1">
            <a:spLocks noGrp="1"/>
          </p:cNvSpPr>
          <p:nvPr>
            <p:ph type="sldNum" idx="4294967295"/>
          </p:nvPr>
        </p:nvSpPr>
        <p:spPr>
          <a:xfrm>
            <a:off x="220133" y="6356350"/>
            <a:ext cx="4086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4</a:t>
            </a:fld>
            <a:endParaRPr sz="1200" b="0" i="0" u="none" strike="noStrike" cap="none">
              <a:solidFill>
                <a:srgbClr val="A5A5A5"/>
              </a:solidFill>
              <a:latin typeface="Calibri"/>
              <a:ea typeface="Calibri"/>
              <a:cs typeface="Calibri"/>
              <a:sym typeface="Calibri"/>
            </a:endParaRPr>
          </a:p>
        </p:txBody>
      </p:sp>
      <p:sp>
        <p:nvSpPr>
          <p:cNvPr id="105" name="Google Shape;105;p15"/>
          <p:cNvSpPr txBox="1"/>
          <p:nvPr/>
        </p:nvSpPr>
        <p:spPr>
          <a:xfrm>
            <a:off x="191556" y="417199"/>
            <a:ext cx="7886700" cy="483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a:solidFill>
                  <a:schemeClr val="lt1"/>
                </a:solidFill>
                <a:latin typeface="Arial"/>
                <a:ea typeface="Arial"/>
                <a:cs typeface="Arial"/>
                <a:sym typeface="Arial"/>
              </a:rPr>
              <a:t>Current State Board of Education Conversation | </a:t>
            </a:r>
            <a:r>
              <a:rPr lang="en-US" sz="2400" b="1" i="0" u="none" strike="noStrike" cap="none">
                <a:solidFill>
                  <a:schemeClr val="lt1"/>
                </a:solidFill>
                <a:latin typeface="Arial"/>
                <a:ea typeface="Arial"/>
                <a:cs typeface="Arial"/>
                <a:sym typeface="Arial"/>
              </a:rPr>
              <a:t>Timeline</a:t>
            </a:r>
            <a:endParaRPr sz="2400" b="1" i="0" u="none" strike="noStrike" cap="none">
              <a:solidFill>
                <a:schemeClr val="lt1"/>
              </a:solidFill>
              <a:latin typeface="Arial"/>
              <a:ea typeface="Arial"/>
              <a:cs typeface="Arial"/>
              <a:sym typeface="Arial"/>
            </a:endParaRPr>
          </a:p>
        </p:txBody>
      </p:sp>
      <p:sp>
        <p:nvSpPr>
          <p:cNvPr id="106" name="Google Shape;106;p15"/>
          <p:cNvSpPr/>
          <p:nvPr/>
        </p:nvSpPr>
        <p:spPr>
          <a:xfrm>
            <a:off x="2241925" y="1366900"/>
            <a:ext cx="2145600" cy="365100"/>
          </a:xfrm>
          <a:prstGeom prst="wedgeRectCallout">
            <a:avLst>
              <a:gd name="adj1" fmla="val 29838"/>
              <a:gd name="adj2" fmla="val 116461"/>
            </a:avLst>
          </a:prstGeom>
          <a:noFill/>
          <a:ln w="38100" cap="flat" cmpd="sng">
            <a:solidFill>
              <a:srgbClr val="CC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15"/>
          <p:cNvSpPr/>
          <p:nvPr/>
        </p:nvSpPr>
        <p:spPr>
          <a:xfrm>
            <a:off x="3510650" y="5698674"/>
            <a:ext cx="4567500" cy="791700"/>
          </a:xfrm>
          <a:prstGeom prst="wedgeRectCallout">
            <a:avLst>
              <a:gd name="adj1" fmla="val 35261"/>
              <a:gd name="adj2" fmla="val -182035"/>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9750" y="1384150"/>
            <a:ext cx="2145600" cy="365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2019 Target Setting </a:t>
            </a:r>
            <a:endParaRPr sz="1800" b="0" i="0" u="none" strike="noStrike" cap="none">
              <a:solidFill>
                <a:schemeClr val="dk1"/>
              </a:solidFill>
              <a:latin typeface="Calibri"/>
              <a:ea typeface="Calibri"/>
              <a:cs typeface="Calibri"/>
              <a:sym typeface="Calibri"/>
            </a:endParaRPr>
          </a:p>
        </p:txBody>
      </p:sp>
      <p:sp>
        <p:nvSpPr>
          <p:cNvPr id="109" name="Google Shape;109;p15"/>
          <p:cNvSpPr txBox="1"/>
          <p:nvPr/>
        </p:nvSpPr>
        <p:spPr>
          <a:xfrm>
            <a:off x="3510650" y="5771397"/>
            <a:ext cx="4506600" cy="719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Additional time as needed to fully engage in rulemaking conversation.</a:t>
            </a:r>
            <a:endParaRPr sz="1800" b="0" i="0" strike="noStrike" cap="none">
              <a:solidFill>
                <a:schemeClr val="dk1"/>
              </a:solidFill>
              <a:latin typeface="Calibri"/>
              <a:ea typeface="Calibri"/>
              <a:cs typeface="Calibri"/>
              <a:sym typeface="Calibri"/>
            </a:endParaRPr>
          </a:p>
        </p:txBody>
      </p:sp>
      <p:sp>
        <p:nvSpPr>
          <p:cNvPr id="111" name="Google Shape;111;p15"/>
          <p:cNvSpPr txBox="1"/>
          <p:nvPr/>
        </p:nvSpPr>
        <p:spPr>
          <a:xfrm>
            <a:off x="4907500" y="1362200"/>
            <a:ext cx="3609000" cy="365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2020 Target Setting Conversation</a:t>
            </a:r>
            <a:endParaRPr sz="1800" b="0" i="0" u="none" strike="noStrike" cap="none">
              <a:solidFill>
                <a:schemeClr val="dk1"/>
              </a:solidFill>
              <a:latin typeface="Calibri"/>
              <a:ea typeface="Calibri"/>
              <a:cs typeface="Calibri"/>
              <a:sym typeface="Calibri"/>
            </a:endParaRPr>
          </a:p>
        </p:txBody>
      </p:sp>
      <p:sp>
        <p:nvSpPr>
          <p:cNvPr id="112" name="Google Shape;112;p15"/>
          <p:cNvSpPr/>
          <p:nvPr/>
        </p:nvSpPr>
        <p:spPr>
          <a:xfrm>
            <a:off x="4837375" y="1362200"/>
            <a:ext cx="3678900" cy="365100"/>
          </a:xfrm>
          <a:prstGeom prst="wedgeRectCallout">
            <a:avLst>
              <a:gd name="adj1" fmla="val -24048"/>
              <a:gd name="adj2" fmla="val 106224"/>
            </a:avLst>
          </a:prstGeom>
          <a:noFill/>
          <a:ln w="38100" cap="flat" cmpd="sng">
            <a:solidFill>
              <a:srgbClr val="CC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0"/>
          <p:cNvSpPr txBox="1">
            <a:spLocks noGrp="1"/>
          </p:cNvSpPr>
          <p:nvPr>
            <p:ph type="sldNum" idx="4294967295"/>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5</a:t>
            </a:fld>
            <a:endParaRPr sz="1200" b="0" i="0" u="none" strike="noStrike" cap="none">
              <a:solidFill>
                <a:srgbClr val="A5A5A5"/>
              </a:solidFill>
              <a:latin typeface="Calibri"/>
              <a:ea typeface="Calibri"/>
              <a:cs typeface="Calibri"/>
              <a:sym typeface="Calibri"/>
            </a:endParaRPr>
          </a:p>
        </p:txBody>
      </p:sp>
      <p:sp>
        <p:nvSpPr>
          <p:cNvPr id="151" name="Google Shape;151;p20"/>
          <p:cNvSpPr txBox="1"/>
          <p:nvPr/>
        </p:nvSpPr>
        <p:spPr>
          <a:xfrm>
            <a:off x="220133" y="261160"/>
            <a:ext cx="8838144" cy="48291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dirty="0">
                <a:solidFill>
                  <a:schemeClr val="lt1"/>
                </a:solidFill>
                <a:latin typeface="Arial"/>
                <a:ea typeface="Arial"/>
                <a:cs typeface="Arial"/>
                <a:sym typeface="Arial"/>
              </a:rPr>
              <a:t>CO State Accountability | </a:t>
            </a:r>
            <a:r>
              <a:rPr lang="en-US" sz="2400" b="1" i="0" u="none" strike="noStrike" cap="none" dirty="0" smtClean="0">
                <a:solidFill>
                  <a:schemeClr val="lt1"/>
                </a:solidFill>
                <a:latin typeface="Arial"/>
                <a:ea typeface="Arial"/>
                <a:cs typeface="Arial"/>
                <a:sym typeface="Arial"/>
              </a:rPr>
              <a:t>Growth </a:t>
            </a:r>
            <a:r>
              <a:rPr lang="en-US" sz="2400" b="1" i="0" u="none" strike="noStrike" cap="none" dirty="0">
                <a:solidFill>
                  <a:schemeClr val="lt1"/>
                </a:solidFill>
                <a:latin typeface="Arial"/>
                <a:ea typeface="Arial"/>
                <a:cs typeface="Arial"/>
                <a:sym typeface="Arial"/>
              </a:rPr>
              <a:t>to </a:t>
            </a:r>
            <a:r>
              <a:rPr lang="en-US" sz="2400" b="1" i="0" u="none" strike="noStrike" cap="none" dirty="0" smtClean="0">
                <a:solidFill>
                  <a:schemeClr val="lt1"/>
                </a:solidFill>
                <a:latin typeface="Arial"/>
                <a:ea typeface="Arial"/>
                <a:cs typeface="Arial"/>
                <a:sym typeface="Arial"/>
              </a:rPr>
              <a:t>Standard Update</a:t>
            </a:r>
            <a:endParaRPr sz="2400" b="1" i="0" u="none" strike="noStrike" cap="none" dirty="0">
              <a:solidFill>
                <a:schemeClr val="lt1"/>
              </a:solidFill>
              <a:latin typeface="Arial"/>
              <a:ea typeface="Arial"/>
              <a:cs typeface="Arial"/>
              <a:sym typeface="Arial"/>
            </a:endParaRPr>
          </a:p>
        </p:txBody>
      </p:sp>
      <p:graphicFrame>
        <p:nvGraphicFramePr>
          <p:cNvPr id="152" name="Google Shape;152;p20"/>
          <p:cNvGraphicFramePr/>
          <p:nvPr/>
        </p:nvGraphicFramePr>
        <p:xfrm>
          <a:off x="628650" y="1501774"/>
          <a:ext cx="7886700" cy="4625420"/>
        </p:xfrm>
        <a:graphic>
          <a:graphicData uri="http://schemas.openxmlformats.org/drawingml/2006/table">
            <a:tbl>
              <a:tblPr firstRow="1" bandRow="1">
                <a:noFill/>
                <a:tableStyleId>{730159A5-76D7-44D9-9E08-2FC3A0997ED4}</a:tableStyleId>
              </a:tblPr>
              <a:tblGrid>
                <a:gridCol w="3943350"/>
                <a:gridCol w="3943350"/>
              </a:tblGrid>
              <a:tr h="425650">
                <a:tc>
                  <a:txBody>
                    <a:bodyPr/>
                    <a:lstStyle/>
                    <a:p>
                      <a:pPr marL="0" marR="0" lvl="0" indent="0" algn="ctr" rtl="0">
                        <a:spcBef>
                          <a:spcPts val="0"/>
                        </a:spcBef>
                        <a:spcAft>
                          <a:spcPts val="0"/>
                        </a:spcAft>
                        <a:buNone/>
                      </a:pPr>
                      <a:r>
                        <a:rPr lang="en-US" sz="1800" u="none" strike="noStrike" cap="none">
                          <a:latin typeface="Trebuchet MS"/>
                          <a:ea typeface="Trebuchet MS"/>
                          <a:cs typeface="Trebuchet MS"/>
                          <a:sym typeface="Trebuchet MS"/>
                        </a:rPr>
                        <a:t>Achievement</a:t>
                      </a:r>
                      <a:endParaRPr/>
                    </a:p>
                  </a:txBody>
                  <a:tcPr marL="91450" marR="91450" marT="45725" marB="45725"/>
                </a:tc>
                <a:tc>
                  <a:txBody>
                    <a:bodyPr/>
                    <a:lstStyle/>
                    <a:p>
                      <a:pPr marL="0" marR="0" lvl="0" indent="0" algn="ctr" rtl="0">
                        <a:spcBef>
                          <a:spcPts val="0"/>
                        </a:spcBef>
                        <a:spcAft>
                          <a:spcPts val="0"/>
                        </a:spcAft>
                        <a:buNone/>
                      </a:pPr>
                      <a:r>
                        <a:rPr lang="en-US" sz="1800" u="none" strike="noStrike" cap="none">
                          <a:latin typeface="Trebuchet MS"/>
                          <a:ea typeface="Trebuchet MS"/>
                          <a:cs typeface="Trebuchet MS"/>
                          <a:sym typeface="Trebuchet MS"/>
                        </a:rPr>
                        <a:t>Growth</a:t>
                      </a:r>
                      <a:endParaRPr/>
                    </a:p>
                  </a:txBody>
                  <a:tcPr marL="91450" marR="91450" marT="45725" marB="45725"/>
                </a:tc>
              </a:tr>
              <a:tr h="2154725">
                <a:tc>
                  <a:txBody>
                    <a:bodyPr/>
                    <a:lstStyle/>
                    <a:p>
                      <a:pPr marL="0" marR="0" lvl="0" indent="0" algn="l" rtl="0">
                        <a:spcBef>
                          <a:spcPts val="0"/>
                        </a:spcBef>
                        <a:spcAft>
                          <a:spcPts val="0"/>
                        </a:spcAft>
                        <a:buNone/>
                      </a:pPr>
                      <a:r>
                        <a:rPr lang="en-US" sz="1800" u="none" strike="noStrike" cap="none">
                          <a:latin typeface="Trebuchet MS"/>
                          <a:ea typeface="Trebuchet MS"/>
                          <a:cs typeface="Trebuchet MS"/>
                          <a:sym typeface="Trebuchet MS"/>
                        </a:rPr>
                        <a:t>Student</a:t>
                      </a:r>
                      <a:endParaRPr sz="1800">
                        <a:latin typeface="Trebuchet MS"/>
                        <a:ea typeface="Trebuchet MS"/>
                        <a:cs typeface="Trebuchet MS"/>
                        <a:sym typeface="Trebuchet MS"/>
                      </a:endParaRPr>
                    </a:p>
                    <a:p>
                      <a:pPr marL="0" marR="0" lvl="0" indent="0" algn="l" rtl="0">
                        <a:spcBef>
                          <a:spcPts val="0"/>
                        </a:spcBef>
                        <a:spcAft>
                          <a:spcPts val="0"/>
                        </a:spcAft>
                        <a:buNone/>
                      </a:pPr>
                      <a:r>
                        <a:rPr lang="en-US" sz="1800">
                          <a:latin typeface="Trebuchet MS"/>
                          <a:ea typeface="Trebuchet MS"/>
                          <a:cs typeface="Trebuchet MS"/>
                          <a:sym typeface="Trebuchet MS"/>
                        </a:rPr>
                        <a:t>performance</a:t>
                      </a:r>
                      <a:endParaRPr/>
                    </a:p>
                    <a:p>
                      <a:pPr marL="0" marR="0" lvl="0" indent="0" algn="l" rtl="0">
                        <a:spcBef>
                          <a:spcPts val="0"/>
                        </a:spcBef>
                        <a:spcAft>
                          <a:spcPts val="0"/>
                        </a:spcAft>
                        <a:buNone/>
                      </a:pPr>
                      <a:r>
                        <a:rPr lang="en-US" sz="1800">
                          <a:latin typeface="Trebuchet MS"/>
                          <a:ea typeface="Trebuchet MS"/>
                          <a:cs typeface="Trebuchet MS"/>
                          <a:sym typeface="Trebuchet MS"/>
                        </a:rPr>
                        <a:t>on underlying </a:t>
                      </a:r>
                      <a:endParaRPr/>
                    </a:p>
                    <a:p>
                      <a:pPr marL="0" marR="0" lvl="0" indent="0" algn="l" rtl="0">
                        <a:spcBef>
                          <a:spcPts val="0"/>
                        </a:spcBef>
                        <a:spcAft>
                          <a:spcPts val="0"/>
                        </a:spcAft>
                        <a:buNone/>
                      </a:pPr>
                      <a:r>
                        <a:rPr lang="en-US" sz="1800">
                          <a:latin typeface="Trebuchet MS"/>
                          <a:ea typeface="Trebuchet MS"/>
                          <a:cs typeface="Trebuchet MS"/>
                          <a:sym typeface="Trebuchet MS"/>
                        </a:rPr>
                        <a:t>assessments</a:t>
                      </a:r>
                      <a:endParaRPr sz="1800">
                        <a:latin typeface="Trebuchet MS"/>
                        <a:ea typeface="Trebuchet MS"/>
                        <a:cs typeface="Trebuchet MS"/>
                        <a:sym typeface="Trebuchet MS"/>
                      </a:endParaRPr>
                    </a:p>
                    <a:p>
                      <a:pPr marL="0" marR="0" lvl="0" indent="0" algn="l" rtl="0">
                        <a:spcBef>
                          <a:spcPts val="0"/>
                        </a:spcBef>
                        <a:spcAft>
                          <a:spcPts val="0"/>
                        </a:spcAft>
                        <a:buNone/>
                      </a:pPr>
                      <a:endParaRPr sz="900">
                        <a:latin typeface="Trebuchet MS"/>
                        <a:ea typeface="Trebuchet MS"/>
                        <a:cs typeface="Trebuchet MS"/>
                        <a:sym typeface="Trebuchet MS"/>
                      </a:endParaRPr>
                    </a:p>
                  </a:txBody>
                  <a:tcPr marL="91450" marR="91450" marT="45725" marB="45725"/>
                </a:tc>
                <a:tc>
                  <a:txBody>
                    <a:bodyPr/>
                    <a:lstStyle/>
                    <a:p>
                      <a:pPr marL="0" marR="0" lvl="0" indent="0" algn="l" rtl="0">
                        <a:spcBef>
                          <a:spcPts val="0"/>
                        </a:spcBef>
                        <a:spcAft>
                          <a:spcPts val="0"/>
                        </a:spcAft>
                        <a:buNone/>
                      </a:pPr>
                      <a:r>
                        <a:rPr lang="en-US" sz="1800">
                          <a:latin typeface="Trebuchet MS"/>
                          <a:ea typeface="Trebuchet MS"/>
                          <a:cs typeface="Trebuchet MS"/>
                          <a:sym typeface="Trebuchet MS"/>
                        </a:rPr>
                        <a:t>Students making progress as compared to students of a similar performance history</a:t>
                      </a:r>
                      <a:endParaRPr sz="1800">
                        <a:latin typeface="Trebuchet MS"/>
                        <a:ea typeface="Trebuchet MS"/>
                        <a:cs typeface="Trebuchet MS"/>
                        <a:sym typeface="Trebuchet MS"/>
                      </a:endParaRPr>
                    </a:p>
                  </a:txBody>
                  <a:tcPr marL="91450" marR="91450" marT="45725" marB="45725"/>
                </a:tc>
              </a:tr>
              <a:tr h="341425">
                <a:tc gridSpan="2">
                  <a:txBody>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Growth To Standard</a:t>
                      </a:r>
                      <a:endParaRPr sz="1800">
                        <a:solidFill>
                          <a:schemeClr val="lt1"/>
                        </a:solidFill>
                        <a:latin typeface="Trebuchet MS"/>
                        <a:ea typeface="Trebuchet MS"/>
                        <a:cs typeface="Trebuchet MS"/>
                        <a:sym typeface="Trebuchet MS"/>
                      </a:endParaRPr>
                    </a:p>
                  </a:txBody>
                  <a:tcPr marL="91450" marR="91450" marT="45725" marB="45725">
                    <a:solidFill>
                      <a:srgbClr val="488BC9"/>
                    </a:solidFill>
                  </a:tcPr>
                </a:tc>
                <a:tc hMerge="1">
                  <a:txBody>
                    <a:bodyPr/>
                    <a:lstStyle/>
                    <a:p>
                      <a:endParaRPr lang="en-US"/>
                    </a:p>
                  </a:txBody>
                  <a:tcPr/>
                </a:tc>
              </a:tr>
              <a:tr h="1679275">
                <a:tc gridSpan="2">
                  <a:txBody>
                    <a:bodyPr/>
                    <a:lstStyle/>
                    <a:p>
                      <a:pPr marL="0" marR="0" lvl="0" indent="0" algn="ctr" rtl="0">
                        <a:spcBef>
                          <a:spcPts val="0"/>
                        </a:spcBef>
                        <a:spcAft>
                          <a:spcPts val="0"/>
                        </a:spcAft>
                        <a:buNone/>
                      </a:pPr>
                      <a:r>
                        <a:rPr lang="en-US" sz="1800">
                          <a:latin typeface="Trebuchet MS"/>
                          <a:ea typeface="Trebuchet MS"/>
                          <a:cs typeface="Trebuchet MS"/>
                          <a:sym typeface="Trebuchet MS"/>
                        </a:rPr>
                        <a:t>Students making progress to meet grade level expectations</a:t>
                      </a:r>
                      <a:endParaRPr sz="1800">
                        <a:latin typeface="Trebuchet MS"/>
                        <a:ea typeface="Trebuchet MS"/>
                        <a:cs typeface="Trebuchet MS"/>
                        <a:sym typeface="Trebuchet MS"/>
                      </a:endParaRPr>
                    </a:p>
                    <a:p>
                      <a:pPr marL="0" marR="0" lvl="0" indent="0" algn="l" rtl="0">
                        <a:spcBef>
                          <a:spcPts val="0"/>
                        </a:spcBef>
                        <a:spcAft>
                          <a:spcPts val="0"/>
                        </a:spcAft>
                        <a:buNone/>
                      </a:pPr>
                      <a:endParaRPr sz="1800">
                        <a:latin typeface="Trebuchet MS"/>
                        <a:ea typeface="Trebuchet MS"/>
                        <a:cs typeface="Trebuchet MS"/>
                        <a:sym typeface="Trebuchet MS"/>
                      </a:endParaRPr>
                    </a:p>
                    <a:p>
                      <a:pPr marL="0" marR="0" lvl="0" indent="0" algn="l" rtl="0">
                        <a:spcBef>
                          <a:spcPts val="0"/>
                        </a:spcBef>
                        <a:spcAft>
                          <a:spcPts val="0"/>
                        </a:spcAft>
                        <a:buNone/>
                      </a:pPr>
                      <a:endParaRPr sz="1800">
                        <a:latin typeface="Trebuchet MS"/>
                        <a:ea typeface="Trebuchet MS"/>
                        <a:cs typeface="Trebuchet MS"/>
                        <a:sym typeface="Trebuchet MS"/>
                      </a:endParaRPr>
                    </a:p>
                    <a:p>
                      <a:pPr marL="0" marR="0" lvl="0" indent="0" algn="l" rtl="0">
                        <a:spcBef>
                          <a:spcPts val="0"/>
                        </a:spcBef>
                        <a:spcAft>
                          <a:spcPts val="0"/>
                        </a:spcAft>
                        <a:buNone/>
                      </a:pPr>
                      <a:endParaRPr sz="1800">
                        <a:latin typeface="Trebuchet MS"/>
                        <a:ea typeface="Trebuchet MS"/>
                        <a:cs typeface="Trebuchet MS"/>
                        <a:sym typeface="Trebuchet MS"/>
                      </a:endParaRPr>
                    </a:p>
                    <a:p>
                      <a:pPr marL="0" marR="0" lvl="0" indent="0" algn="l" rtl="0">
                        <a:spcBef>
                          <a:spcPts val="0"/>
                        </a:spcBef>
                        <a:spcAft>
                          <a:spcPts val="0"/>
                        </a:spcAft>
                        <a:buNone/>
                      </a:pPr>
                      <a:endParaRPr sz="1800">
                        <a:latin typeface="Trebuchet MS"/>
                        <a:ea typeface="Trebuchet MS"/>
                        <a:cs typeface="Trebuchet MS"/>
                        <a:sym typeface="Trebuchet MS"/>
                      </a:endParaRPr>
                    </a:p>
                  </a:txBody>
                  <a:tcPr marL="91450" marR="91450" marT="45725" marB="45725"/>
                </a:tc>
                <a:tc hMerge="1">
                  <a:txBody>
                    <a:bodyPr/>
                    <a:lstStyle/>
                    <a:p>
                      <a:endParaRPr lang="en-US"/>
                    </a:p>
                  </a:txBody>
                  <a:tcPr/>
                </a:tc>
              </a:tr>
            </a:tbl>
          </a:graphicData>
        </a:graphic>
      </p:graphicFrame>
      <p:pic>
        <p:nvPicPr>
          <p:cNvPr id="153" name="Google Shape;153;p20"/>
          <p:cNvPicPr preferRelativeResize="0"/>
          <p:nvPr/>
        </p:nvPicPr>
        <p:blipFill rotWithShape="1">
          <a:blip r:embed="rId3">
            <a:alphaModFix/>
          </a:blip>
          <a:srcRect t="2447" r="10505"/>
          <a:stretch/>
        </p:blipFill>
        <p:spPr>
          <a:xfrm>
            <a:off x="2785416" y="2251819"/>
            <a:ext cx="1563064" cy="1530364"/>
          </a:xfrm>
          <a:prstGeom prst="rect">
            <a:avLst/>
          </a:prstGeom>
          <a:noFill/>
          <a:ln>
            <a:noFill/>
          </a:ln>
        </p:spPr>
      </p:pic>
      <p:grpSp>
        <p:nvGrpSpPr>
          <p:cNvPr id="154" name="Google Shape;154;p20"/>
          <p:cNvGrpSpPr/>
          <p:nvPr/>
        </p:nvGrpSpPr>
        <p:grpSpPr>
          <a:xfrm>
            <a:off x="3155199" y="4807453"/>
            <a:ext cx="3974840" cy="1454651"/>
            <a:chOff x="1319995" y="584"/>
            <a:chExt cx="3974840" cy="1454651"/>
          </a:xfrm>
        </p:grpSpPr>
        <p:sp>
          <p:nvSpPr>
            <p:cNvPr id="155" name="Google Shape;155;p20"/>
            <p:cNvSpPr/>
            <p:nvPr/>
          </p:nvSpPr>
          <p:spPr>
            <a:xfrm rot="5400000">
              <a:off x="1466236" y="656179"/>
              <a:ext cx="440498" cy="732980"/>
            </a:xfrm>
            <a:prstGeom prst="corner">
              <a:avLst>
                <a:gd name="adj1" fmla="val 16120"/>
                <a:gd name="adj2" fmla="val 1611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1392706" y="875183"/>
              <a:ext cx="661738" cy="58005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txBox="1"/>
            <p:nvPr/>
          </p:nvSpPr>
          <p:spPr>
            <a:xfrm>
              <a:off x="1392706" y="875183"/>
              <a:ext cx="661738" cy="580052"/>
            </a:xfrm>
            <a:prstGeom prst="rect">
              <a:avLst/>
            </a:prstGeom>
            <a:noFill/>
            <a:ln>
              <a:noFill/>
            </a:ln>
          </p:spPr>
          <p:txBody>
            <a:bodyPr spcFirstLastPara="1" wrap="square" lIns="45700" tIns="45700" rIns="45700" bIns="45700" anchor="t" anchorCtr="0">
              <a:noAutofit/>
            </a:bodyPr>
            <a:lstStyle/>
            <a:p>
              <a:pPr marL="0" marR="0" lvl="0" indent="0" algn="l" rtl="0">
                <a:lnSpc>
                  <a:spcPct val="90000"/>
                </a:lnSpc>
                <a:spcBef>
                  <a:spcPts val="0"/>
                </a:spcBef>
                <a:spcAft>
                  <a:spcPts val="0"/>
                </a:spcAft>
                <a:buNone/>
              </a:pPr>
              <a:r>
                <a:rPr lang="en-US" sz="1200" b="0" i="0" u="none" strike="noStrike" cap="none">
                  <a:solidFill>
                    <a:schemeClr val="dk1"/>
                  </a:solidFill>
                  <a:latin typeface="Calibri"/>
                  <a:ea typeface="Calibri"/>
                  <a:cs typeface="Calibri"/>
                  <a:sym typeface="Calibri"/>
                </a:rPr>
                <a:t>Level 1</a:t>
              </a:r>
              <a:endParaRPr sz="1200" b="0" i="0" u="none" strike="noStrike" cap="none">
                <a:solidFill>
                  <a:schemeClr val="dk1"/>
                </a:solidFill>
                <a:latin typeface="Calibri"/>
                <a:ea typeface="Calibri"/>
                <a:cs typeface="Calibri"/>
                <a:sym typeface="Calibri"/>
              </a:endParaRPr>
            </a:p>
          </p:txBody>
        </p:sp>
        <p:sp>
          <p:nvSpPr>
            <p:cNvPr id="158" name="Google Shape;158;p20"/>
            <p:cNvSpPr/>
            <p:nvPr/>
          </p:nvSpPr>
          <p:spPr>
            <a:xfrm>
              <a:off x="1929589" y="602217"/>
              <a:ext cx="124856" cy="124856"/>
            </a:xfrm>
            <a:prstGeom prst="triangle">
              <a:avLst>
                <a:gd name="adj" fmla="val 10000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0"/>
            <p:cNvSpPr/>
            <p:nvPr/>
          </p:nvSpPr>
          <p:spPr>
            <a:xfrm rot="5400000">
              <a:off x="2276334" y="455720"/>
              <a:ext cx="440498" cy="732980"/>
            </a:xfrm>
            <a:prstGeom prst="corner">
              <a:avLst>
                <a:gd name="adj1" fmla="val 16120"/>
                <a:gd name="adj2" fmla="val 1611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0"/>
            <p:cNvSpPr/>
            <p:nvPr/>
          </p:nvSpPr>
          <p:spPr>
            <a:xfrm>
              <a:off x="2202804" y="674723"/>
              <a:ext cx="661738" cy="58005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0"/>
            <p:cNvSpPr txBox="1"/>
            <p:nvPr/>
          </p:nvSpPr>
          <p:spPr>
            <a:xfrm>
              <a:off x="2202804" y="674723"/>
              <a:ext cx="661738" cy="580052"/>
            </a:xfrm>
            <a:prstGeom prst="rect">
              <a:avLst/>
            </a:prstGeom>
            <a:noFill/>
            <a:ln>
              <a:noFill/>
            </a:ln>
          </p:spPr>
          <p:txBody>
            <a:bodyPr spcFirstLastPara="1" wrap="square" lIns="45700" tIns="45700" rIns="45700" bIns="45700" anchor="t" anchorCtr="0">
              <a:noAutofit/>
            </a:bodyPr>
            <a:lstStyle/>
            <a:p>
              <a:pPr marL="0" marR="0" lvl="0" indent="0" algn="l" rtl="0">
                <a:lnSpc>
                  <a:spcPct val="90000"/>
                </a:lnSpc>
                <a:spcBef>
                  <a:spcPts val="0"/>
                </a:spcBef>
                <a:spcAft>
                  <a:spcPts val="0"/>
                </a:spcAft>
                <a:buNone/>
              </a:pPr>
              <a:r>
                <a:rPr lang="en-US" sz="1200" b="0" i="0" u="none" strike="noStrike" cap="none">
                  <a:solidFill>
                    <a:schemeClr val="dk1"/>
                  </a:solidFill>
                  <a:latin typeface="Calibri"/>
                  <a:ea typeface="Calibri"/>
                  <a:cs typeface="Calibri"/>
                  <a:sym typeface="Calibri"/>
                </a:rPr>
                <a:t>Level 2	</a:t>
              </a:r>
              <a:endParaRPr sz="1200" b="0" i="0" u="none" strike="noStrike" cap="none">
                <a:solidFill>
                  <a:schemeClr val="dk1"/>
                </a:solidFill>
                <a:latin typeface="Calibri"/>
                <a:ea typeface="Calibri"/>
                <a:cs typeface="Calibri"/>
                <a:sym typeface="Calibri"/>
              </a:endParaRPr>
            </a:p>
          </p:txBody>
        </p:sp>
        <p:sp>
          <p:nvSpPr>
            <p:cNvPr id="162" name="Google Shape;162;p20"/>
            <p:cNvSpPr/>
            <p:nvPr/>
          </p:nvSpPr>
          <p:spPr>
            <a:xfrm>
              <a:off x="2739686" y="401757"/>
              <a:ext cx="124856" cy="124856"/>
            </a:xfrm>
            <a:prstGeom prst="triangle">
              <a:avLst>
                <a:gd name="adj" fmla="val 100000"/>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0"/>
            <p:cNvSpPr/>
            <p:nvPr/>
          </p:nvSpPr>
          <p:spPr>
            <a:xfrm rot="5400000">
              <a:off x="3086432" y="255261"/>
              <a:ext cx="440498" cy="732980"/>
            </a:xfrm>
            <a:prstGeom prst="corner">
              <a:avLst>
                <a:gd name="adj1" fmla="val 16120"/>
                <a:gd name="adj2" fmla="val 16110"/>
              </a:avLst>
            </a:prstGeom>
            <a:blipFill rotWithShape="0">
              <a:blip r:embed="rId4">
                <a:alphaModFix/>
              </a:blip>
              <a:stretch>
                <a:fillRect/>
              </a:stretch>
            </a:blip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0"/>
            <p:cNvSpPr/>
            <p:nvPr/>
          </p:nvSpPr>
          <p:spPr>
            <a:xfrm>
              <a:off x="3012901" y="474264"/>
              <a:ext cx="661738" cy="58005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0"/>
            <p:cNvSpPr txBox="1"/>
            <p:nvPr/>
          </p:nvSpPr>
          <p:spPr>
            <a:xfrm>
              <a:off x="3012901" y="474264"/>
              <a:ext cx="661738" cy="580052"/>
            </a:xfrm>
            <a:prstGeom prst="rect">
              <a:avLst/>
            </a:prstGeom>
            <a:noFill/>
            <a:ln>
              <a:noFill/>
            </a:ln>
          </p:spPr>
          <p:txBody>
            <a:bodyPr spcFirstLastPara="1" wrap="square" lIns="45700" tIns="45700" rIns="45700" bIns="45700" anchor="t" anchorCtr="0">
              <a:noAutofit/>
            </a:bodyPr>
            <a:lstStyle/>
            <a:p>
              <a:pPr marL="0" marR="0" lvl="0" indent="0" algn="l" rtl="0">
                <a:lnSpc>
                  <a:spcPct val="90000"/>
                </a:lnSpc>
                <a:spcBef>
                  <a:spcPts val="0"/>
                </a:spcBef>
                <a:spcAft>
                  <a:spcPts val="0"/>
                </a:spcAft>
                <a:buNone/>
              </a:pPr>
              <a:r>
                <a:rPr lang="en-US" sz="1200" b="0" i="0" u="none" strike="noStrike" cap="none">
                  <a:solidFill>
                    <a:schemeClr val="dk1"/>
                  </a:solidFill>
                  <a:latin typeface="Calibri"/>
                  <a:ea typeface="Calibri"/>
                  <a:cs typeface="Calibri"/>
                  <a:sym typeface="Calibri"/>
                </a:rPr>
                <a:t>Level 3</a:t>
              </a:r>
              <a:endParaRPr sz="1200" b="0" i="0" u="none" strike="noStrike" cap="none">
                <a:solidFill>
                  <a:schemeClr val="dk1"/>
                </a:solidFill>
                <a:latin typeface="Calibri"/>
                <a:ea typeface="Calibri"/>
                <a:cs typeface="Calibri"/>
                <a:sym typeface="Calibri"/>
              </a:endParaRPr>
            </a:p>
          </p:txBody>
        </p:sp>
        <p:sp>
          <p:nvSpPr>
            <p:cNvPr id="166" name="Google Shape;166;p20"/>
            <p:cNvSpPr/>
            <p:nvPr/>
          </p:nvSpPr>
          <p:spPr>
            <a:xfrm>
              <a:off x="3549784" y="201298"/>
              <a:ext cx="124856" cy="124856"/>
            </a:xfrm>
            <a:prstGeom prst="triangle">
              <a:avLst>
                <a:gd name="adj" fmla="val 10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0"/>
            <p:cNvSpPr/>
            <p:nvPr/>
          </p:nvSpPr>
          <p:spPr>
            <a:xfrm rot="5400000">
              <a:off x="3896529" y="54801"/>
              <a:ext cx="440498" cy="732980"/>
            </a:xfrm>
            <a:prstGeom prst="corner">
              <a:avLst>
                <a:gd name="adj1" fmla="val 16120"/>
                <a:gd name="adj2" fmla="val 1611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0"/>
            <p:cNvSpPr/>
            <p:nvPr/>
          </p:nvSpPr>
          <p:spPr>
            <a:xfrm>
              <a:off x="3822999" y="273804"/>
              <a:ext cx="661738" cy="58005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0"/>
            <p:cNvSpPr txBox="1"/>
            <p:nvPr/>
          </p:nvSpPr>
          <p:spPr>
            <a:xfrm>
              <a:off x="3822999" y="273804"/>
              <a:ext cx="661738" cy="580052"/>
            </a:xfrm>
            <a:prstGeom prst="rect">
              <a:avLst/>
            </a:prstGeom>
            <a:noFill/>
            <a:ln>
              <a:noFill/>
            </a:ln>
          </p:spPr>
          <p:txBody>
            <a:bodyPr spcFirstLastPara="1" wrap="square" lIns="45700" tIns="45700" rIns="45700" bIns="45700" anchor="t" anchorCtr="0">
              <a:noAutofit/>
            </a:bodyPr>
            <a:lstStyle/>
            <a:p>
              <a:pPr marL="0" marR="0" lvl="0" indent="0" algn="l" rtl="0">
                <a:lnSpc>
                  <a:spcPct val="90000"/>
                </a:lnSpc>
                <a:spcBef>
                  <a:spcPts val="0"/>
                </a:spcBef>
                <a:spcAft>
                  <a:spcPts val="0"/>
                </a:spcAft>
                <a:buNone/>
              </a:pPr>
              <a:r>
                <a:rPr lang="en-US" sz="1200" b="0" i="0" u="none" strike="noStrike" cap="none">
                  <a:solidFill>
                    <a:schemeClr val="dk1"/>
                  </a:solidFill>
                  <a:latin typeface="Calibri"/>
                  <a:ea typeface="Calibri"/>
                  <a:cs typeface="Calibri"/>
                  <a:sym typeface="Calibri"/>
                </a:rPr>
                <a:t>Level 4</a:t>
              </a:r>
              <a:endParaRPr sz="1200" b="0" i="0" u="none" strike="noStrike" cap="none">
                <a:solidFill>
                  <a:schemeClr val="dk1"/>
                </a:solidFill>
                <a:latin typeface="Calibri"/>
                <a:ea typeface="Calibri"/>
                <a:cs typeface="Calibri"/>
                <a:sym typeface="Calibri"/>
              </a:endParaRPr>
            </a:p>
          </p:txBody>
        </p:sp>
        <p:sp>
          <p:nvSpPr>
            <p:cNvPr id="170" name="Google Shape;170;p20"/>
            <p:cNvSpPr/>
            <p:nvPr/>
          </p:nvSpPr>
          <p:spPr>
            <a:xfrm>
              <a:off x="4359881" y="838"/>
              <a:ext cx="124856" cy="124856"/>
            </a:xfrm>
            <a:prstGeom prst="triangle">
              <a:avLst>
                <a:gd name="adj" fmla="val 10000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0"/>
            <p:cNvSpPr/>
            <p:nvPr/>
          </p:nvSpPr>
          <p:spPr>
            <a:xfrm rot="5400000">
              <a:off x="4706627" y="-145657"/>
              <a:ext cx="440498" cy="732980"/>
            </a:xfrm>
            <a:prstGeom prst="corner">
              <a:avLst>
                <a:gd name="adj1" fmla="val 16120"/>
                <a:gd name="adj2" fmla="val 16110"/>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0"/>
            <p:cNvSpPr/>
            <p:nvPr/>
          </p:nvSpPr>
          <p:spPr>
            <a:xfrm>
              <a:off x="4633097" y="73345"/>
              <a:ext cx="661738" cy="58005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0"/>
            <p:cNvSpPr txBox="1"/>
            <p:nvPr/>
          </p:nvSpPr>
          <p:spPr>
            <a:xfrm>
              <a:off x="4633097" y="73345"/>
              <a:ext cx="661738" cy="580052"/>
            </a:xfrm>
            <a:prstGeom prst="rect">
              <a:avLst/>
            </a:prstGeom>
            <a:noFill/>
            <a:ln>
              <a:noFill/>
            </a:ln>
          </p:spPr>
          <p:txBody>
            <a:bodyPr spcFirstLastPara="1" wrap="square" lIns="45700" tIns="45700" rIns="45700" bIns="45700" anchor="t" anchorCtr="0">
              <a:noAutofit/>
            </a:bodyPr>
            <a:lstStyle/>
            <a:p>
              <a:pPr marL="0" marR="0" lvl="0" indent="0" algn="l" rtl="0">
                <a:lnSpc>
                  <a:spcPct val="90000"/>
                </a:lnSpc>
                <a:spcBef>
                  <a:spcPts val="0"/>
                </a:spcBef>
                <a:spcAft>
                  <a:spcPts val="0"/>
                </a:spcAft>
                <a:buNone/>
              </a:pPr>
              <a:r>
                <a:rPr lang="en-US" sz="1200" b="0" i="0" u="none" strike="noStrike" cap="none">
                  <a:solidFill>
                    <a:schemeClr val="dk1"/>
                  </a:solidFill>
                  <a:latin typeface="Calibri"/>
                  <a:ea typeface="Calibri"/>
                  <a:cs typeface="Calibri"/>
                  <a:sym typeface="Calibri"/>
                </a:rPr>
                <a:t>Level 5</a:t>
              </a:r>
              <a:endParaRPr sz="1200" b="0" i="0" u="none" strike="noStrike" cap="none">
                <a:solidFill>
                  <a:schemeClr val="dk1"/>
                </a:solidFill>
                <a:latin typeface="Calibri"/>
                <a:ea typeface="Calibri"/>
                <a:cs typeface="Calibri"/>
                <a:sym typeface="Calibri"/>
              </a:endParaRPr>
            </a:p>
          </p:txBody>
        </p:sp>
      </p:grpSp>
      <p:pic>
        <p:nvPicPr>
          <p:cNvPr id="174" name="Google Shape;174;p20"/>
          <p:cNvPicPr preferRelativeResize="0"/>
          <p:nvPr/>
        </p:nvPicPr>
        <p:blipFill rotWithShape="1">
          <a:blip r:embed="rId5">
            <a:alphaModFix/>
          </a:blip>
          <a:srcRect/>
          <a:stretch/>
        </p:blipFill>
        <p:spPr>
          <a:xfrm>
            <a:off x="1900518" y="5009420"/>
            <a:ext cx="1059551" cy="1050721"/>
          </a:xfrm>
          <a:prstGeom prst="rect">
            <a:avLst/>
          </a:prstGeom>
          <a:noFill/>
          <a:ln>
            <a:noFill/>
          </a:ln>
        </p:spPr>
      </p:pic>
      <p:pic>
        <p:nvPicPr>
          <p:cNvPr id="175" name="Google Shape;175;p20"/>
          <p:cNvPicPr preferRelativeResize="0"/>
          <p:nvPr/>
        </p:nvPicPr>
        <p:blipFill rotWithShape="1">
          <a:blip r:embed="rId6">
            <a:alphaModFix/>
          </a:blip>
          <a:srcRect l="22324" t="14462" r="25538" b="13594"/>
          <a:stretch/>
        </p:blipFill>
        <p:spPr>
          <a:xfrm>
            <a:off x="4572001" y="2996785"/>
            <a:ext cx="3902528" cy="1082372"/>
          </a:xfrm>
          <a:prstGeom prst="rect">
            <a:avLst/>
          </a:prstGeom>
          <a:noFill/>
          <a:ln>
            <a:noFill/>
          </a:ln>
        </p:spPr>
      </p:pic>
      <p:sp>
        <p:nvSpPr>
          <p:cNvPr id="2" name="Rectangle 1"/>
          <p:cNvSpPr/>
          <p:nvPr/>
        </p:nvSpPr>
        <p:spPr>
          <a:xfrm>
            <a:off x="2648236" y="6356350"/>
            <a:ext cx="3847528" cy="307777"/>
          </a:xfrm>
          <a:prstGeom prst="rect">
            <a:avLst/>
          </a:prstGeom>
        </p:spPr>
        <p:txBody>
          <a:bodyPr wrap="none">
            <a:spAutoFit/>
          </a:bodyPr>
          <a:lstStyle/>
          <a:p>
            <a:r>
              <a:rPr lang="en-US" dirty="0"/>
              <a:t>https://www.cde.state.co.us/accountability/tap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sldNum" idx="4294967295"/>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6</a:t>
            </a:fld>
            <a:endParaRPr sz="1200" b="0" i="0" u="none" strike="noStrike" cap="none">
              <a:solidFill>
                <a:srgbClr val="A5A5A5"/>
              </a:solidFill>
              <a:latin typeface="Calibri"/>
              <a:ea typeface="Calibri"/>
              <a:cs typeface="Calibri"/>
              <a:sym typeface="Calibri"/>
            </a:endParaRPr>
          </a:p>
        </p:txBody>
      </p:sp>
      <p:sp>
        <p:nvSpPr>
          <p:cNvPr id="119" name="Google Shape;119;p16"/>
          <p:cNvSpPr txBox="1"/>
          <p:nvPr/>
        </p:nvSpPr>
        <p:spPr>
          <a:xfrm>
            <a:off x="191549" y="417200"/>
            <a:ext cx="8582100" cy="483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1" i="0" u="none" strike="noStrike" cap="none" dirty="0" smtClean="0">
                <a:solidFill>
                  <a:schemeClr val="lt1"/>
                </a:solidFill>
                <a:latin typeface="Arial"/>
                <a:ea typeface="Arial"/>
                <a:cs typeface="Arial"/>
                <a:sym typeface="Arial"/>
              </a:rPr>
              <a:t>Stakeholder </a:t>
            </a:r>
            <a:r>
              <a:rPr lang="en-US" sz="2400" b="1" dirty="0" smtClean="0">
                <a:solidFill>
                  <a:schemeClr val="lt1"/>
                </a:solidFill>
              </a:rPr>
              <a:t>Feedback</a:t>
            </a:r>
            <a:endParaRPr sz="2400" b="1" i="0" u="none" strike="noStrike" cap="none" dirty="0">
              <a:solidFill>
                <a:schemeClr val="lt1"/>
              </a:solidFill>
              <a:latin typeface="Arial"/>
              <a:ea typeface="Arial"/>
              <a:cs typeface="Arial"/>
              <a:sym typeface="Arial"/>
            </a:endParaRPr>
          </a:p>
        </p:txBody>
      </p:sp>
      <p:sp>
        <p:nvSpPr>
          <p:cNvPr id="120" name="Google Shape;120;p16"/>
          <p:cNvSpPr txBox="1"/>
          <p:nvPr/>
        </p:nvSpPr>
        <p:spPr>
          <a:xfrm>
            <a:off x="220133" y="1456654"/>
            <a:ext cx="8801100" cy="1615800"/>
          </a:xfrm>
          <a:prstGeom prst="rect">
            <a:avLst/>
          </a:prstGeom>
          <a:noFill/>
          <a:ln>
            <a:noFill/>
          </a:ln>
        </p:spPr>
        <p:txBody>
          <a:bodyPr spcFirstLastPara="1" wrap="square" lIns="91425" tIns="45700" rIns="91425" bIns="45700" anchor="t" anchorCtr="0">
            <a:noAutofit/>
          </a:bodyPr>
          <a:lstStyle/>
          <a:p>
            <a:pPr marL="285750" marR="0" lvl="0" indent="-32385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CDE Staff visits established stakeholder group meetings</a:t>
            </a:r>
            <a:endParaRPr sz="2400" dirty="0"/>
          </a:p>
          <a:p>
            <a:pPr marL="285750" marR="0" lvl="0" indent="-32385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Materials and process for submitting comments </a:t>
            </a:r>
            <a:r>
              <a:rPr lang="en-US" sz="2400" dirty="0">
                <a:solidFill>
                  <a:schemeClr val="dk1"/>
                </a:solidFill>
                <a:latin typeface="Calibri"/>
                <a:ea typeface="Calibri"/>
                <a:cs typeface="Calibri"/>
                <a:sym typeface="Calibri"/>
              </a:rPr>
              <a:t>are</a:t>
            </a:r>
            <a:r>
              <a:rPr lang="en-US" sz="2400" b="0" i="0" u="none" strike="noStrike" cap="none" dirty="0">
                <a:solidFill>
                  <a:schemeClr val="dk1"/>
                </a:solidFill>
                <a:latin typeface="Calibri"/>
                <a:ea typeface="Calibri"/>
                <a:cs typeface="Calibri"/>
                <a:sym typeface="Calibri"/>
              </a:rPr>
              <a:t> available online </a:t>
            </a:r>
            <a:endParaRPr sz="2400" dirty="0"/>
          </a:p>
          <a:p>
            <a:pPr marL="285750" marR="0" lvl="0" indent="-32385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Feedback can be sent via email to both CDE staff and state board members</a:t>
            </a:r>
            <a:endParaRPr sz="2400" dirty="0"/>
          </a:p>
          <a:p>
            <a:pPr marL="285750" marR="0" lvl="0" indent="-32385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Public feedback sessions will occur during the rulemaking process</a:t>
            </a:r>
            <a:endParaRPr sz="2400" b="0" i="0" u="none" strike="noStrike" cap="none" dirty="0">
              <a:solidFill>
                <a:schemeClr val="dk1"/>
              </a:solidFill>
              <a:latin typeface="Calibri"/>
              <a:ea typeface="Calibri"/>
              <a:cs typeface="Calibri"/>
              <a:sym typeface="Calibri"/>
            </a:endParaRPr>
          </a:p>
          <a:p>
            <a:pPr marL="457200" marR="0" lvl="0" indent="0" algn="l" rtl="0">
              <a:spcBef>
                <a:spcPts val="0"/>
              </a:spcBef>
              <a:spcAft>
                <a:spcPts val="0"/>
              </a:spcAft>
              <a:buNone/>
            </a:pPr>
            <a:endParaRPr sz="2400" dirty="0">
              <a:solidFill>
                <a:schemeClr val="dk1"/>
              </a:solidFill>
              <a:latin typeface="Calibri"/>
              <a:ea typeface="Calibri"/>
              <a:cs typeface="Calibri"/>
              <a:sym typeface="Calibri"/>
            </a:endParaRPr>
          </a:p>
          <a:p>
            <a:pPr marL="285750" marR="0" lvl="0" indent="-228600" algn="l" rtl="0">
              <a:spcBef>
                <a:spcPts val="0"/>
              </a:spcBef>
              <a:spcAft>
                <a:spcPts val="0"/>
              </a:spcAft>
              <a:buClr>
                <a:schemeClr val="dk1"/>
              </a:buClr>
              <a:buSzPts val="900"/>
              <a:buFont typeface="Arial"/>
              <a:buNone/>
            </a:pPr>
            <a:endParaRPr sz="24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1" u="none" strike="noStrike" cap="none" dirty="0">
                <a:solidFill>
                  <a:schemeClr val="dk1"/>
                </a:solidFill>
                <a:latin typeface="Calibri"/>
                <a:ea typeface="Calibri"/>
                <a:cs typeface="Calibri"/>
                <a:sym typeface="Calibri"/>
              </a:rPr>
              <a:t>Get in contact! </a:t>
            </a:r>
            <a:endParaRPr sz="2400" b="1" i="1"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1" u="none" strike="noStrike" cap="none" dirty="0">
                <a:solidFill>
                  <a:schemeClr val="dk1"/>
                </a:solidFill>
                <a:latin typeface="Calibri"/>
                <a:ea typeface="Calibri"/>
                <a:cs typeface="Calibri"/>
                <a:sym typeface="Calibri"/>
              </a:rPr>
              <a:t>SBE Conversation: </a:t>
            </a:r>
            <a:r>
              <a:rPr lang="en-US" sz="2400" b="1" i="1" u="sng" strike="noStrike" cap="none" dirty="0">
                <a:solidFill>
                  <a:schemeClr val="hlink"/>
                </a:solidFill>
                <a:latin typeface="Calibri"/>
                <a:ea typeface="Calibri"/>
                <a:cs typeface="Calibri"/>
                <a:sym typeface="Calibri"/>
                <a:hlinkClick r:id="rId3"/>
              </a:rPr>
              <a:t>Accountability@cde.state.co.us</a:t>
            </a:r>
            <a:endParaRPr sz="2400" b="1" i="1"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i="1" dirty="0">
                <a:solidFill>
                  <a:schemeClr val="dk1"/>
                </a:solidFill>
                <a:latin typeface="Calibri"/>
                <a:ea typeface="Calibri"/>
                <a:cs typeface="Calibri"/>
                <a:sym typeface="Calibri"/>
              </a:rPr>
              <a:t>HB 18-1355 Rulemaking: </a:t>
            </a:r>
            <a:r>
              <a:rPr lang="en-US" sz="2400" b="1" i="1" u="sng" dirty="0">
                <a:solidFill>
                  <a:schemeClr val="hlink"/>
                </a:solidFill>
                <a:latin typeface="Calibri"/>
                <a:ea typeface="Calibri"/>
                <a:cs typeface="Calibri"/>
                <a:sym typeface="Calibri"/>
                <a:hlinkClick r:id="rId4"/>
              </a:rPr>
              <a:t>lanoha_k@cde.state.co.us</a:t>
            </a:r>
            <a:r>
              <a:rPr lang="en-US" sz="2400" b="1" i="1" dirty="0">
                <a:solidFill>
                  <a:schemeClr val="dk1"/>
                </a:solidFill>
                <a:latin typeface="Calibri"/>
                <a:ea typeface="Calibri"/>
                <a:cs typeface="Calibri"/>
                <a:sym typeface="Calibri"/>
              </a:rPr>
              <a:t> </a:t>
            </a:r>
            <a:r>
              <a:rPr lang="en-US" sz="2400" b="1" i="1" u="none" strike="noStrike" cap="none" dirty="0">
                <a:solidFill>
                  <a:schemeClr val="dk1"/>
                </a:solidFill>
                <a:latin typeface="Calibri"/>
                <a:ea typeface="Calibri"/>
                <a:cs typeface="Calibri"/>
                <a:sym typeface="Calibri"/>
              </a:rPr>
              <a:t> </a:t>
            </a:r>
            <a:endParaRPr sz="2400" b="1" i="1"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7"/>
          <p:cNvSpPr txBox="1">
            <a:spLocks noGrp="1"/>
          </p:cNvSpPr>
          <p:nvPr>
            <p:ph type="ctrTitle"/>
          </p:nvPr>
        </p:nvSpPr>
        <p:spPr>
          <a:xfrm>
            <a:off x="685800" y="2062163"/>
            <a:ext cx="7772400" cy="23876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lt1"/>
              </a:buClr>
              <a:buSzPts val="5000"/>
              <a:buFont typeface="Arial"/>
              <a:buNone/>
            </a:pPr>
            <a:r>
              <a:rPr lang="en-US" sz="5000" b="0" i="0" u="none" strike="noStrike" cap="none" dirty="0" smtClean="0">
                <a:solidFill>
                  <a:schemeClr val="lt1"/>
                </a:solidFill>
                <a:latin typeface="Arial"/>
                <a:ea typeface="Arial"/>
                <a:cs typeface="Arial"/>
                <a:sym typeface="Arial"/>
              </a:rPr>
              <a:t>HB 18-1355</a:t>
            </a:r>
            <a:endParaRPr sz="5000" b="0" i="0" u="none" strike="noStrike" cap="none" dirty="0">
              <a:solidFill>
                <a:schemeClr val="lt1"/>
              </a:solidFill>
              <a:latin typeface="Arial"/>
              <a:ea typeface="Arial"/>
              <a:cs typeface="Arial"/>
              <a:sym typeface="Arial"/>
            </a:endParaRPr>
          </a:p>
        </p:txBody>
      </p:sp>
      <p:sp>
        <p:nvSpPr>
          <p:cNvPr id="126" name="Google Shape;126;p17"/>
          <p:cNvSpPr txBox="1">
            <a:spLocks noGrp="1"/>
          </p:cNvSpPr>
          <p:nvPr>
            <p:ph type="sldNum" idx="12"/>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1200" b="0" i="0" u="none" strike="noStrike" cap="none">
                <a:solidFill>
                  <a:schemeClr val="lt1"/>
                </a:solidFill>
                <a:latin typeface="Calibri"/>
                <a:ea typeface="Calibri"/>
                <a:cs typeface="Calibri"/>
                <a:sym typeface="Calibri"/>
              </a:rPr>
              <a:t>7</a:t>
            </a:fld>
            <a:endParaRPr sz="1200" b="0" i="0" u="none" strike="noStrike" cap="none">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7" name="Google Shape;137;p18"/>
          <p:cNvSpPr txBox="1"/>
          <p:nvPr/>
        </p:nvSpPr>
        <p:spPr>
          <a:xfrm>
            <a:off x="191556" y="417199"/>
            <a:ext cx="8838144" cy="48291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dirty="0" smtClean="0">
                <a:solidFill>
                  <a:schemeClr val="lt1"/>
                </a:solidFill>
                <a:latin typeface="Arial"/>
                <a:ea typeface="Arial"/>
                <a:cs typeface="Arial"/>
                <a:sym typeface="Arial"/>
              </a:rPr>
              <a:t>HB 18-1355 | </a:t>
            </a:r>
            <a:r>
              <a:rPr lang="en-US" sz="2400" b="1" i="0" u="none" strike="noStrike" cap="none" dirty="0" smtClean="0">
                <a:solidFill>
                  <a:schemeClr val="lt1"/>
                </a:solidFill>
                <a:latin typeface="Arial"/>
                <a:ea typeface="Arial"/>
                <a:cs typeface="Arial"/>
                <a:sym typeface="Arial"/>
              </a:rPr>
              <a:t>Purpose</a:t>
            </a:r>
            <a:endParaRPr sz="2400" b="1" i="0" u="none" strike="noStrike" cap="none" dirty="0">
              <a:solidFill>
                <a:schemeClr val="lt1"/>
              </a:solidFill>
              <a:latin typeface="Arial"/>
              <a:ea typeface="Arial"/>
              <a:cs typeface="Arial"/>
              <a:sym typeface="Arial"/>
            </a:endParaRPr>
          </a:p>
        </p:txBody>
      </p:sp>
      <p:sp>
        <p:nvSpPr>
          <p:cNvPr id="5" name="TextBox 4"/>
          <p:cNvSpPr txBox="1"/>
          <p:nvPr/>
        </p:nvSpPr>
        <p:spPr>
          <a:xfrm>
            <a:off x="6756400" y="5130800"/>
            <a:ext cx="2387600" cy="1727200"/>
          </a:xfrm>
          <a:prstGeom prst="rect">
            <a:avLst/>
          </a:prstGeom>
          <a:solidFill>
            <a:schemeClr val="bg1"/>
          </a:solidFill>
        </p:spPr>
        <p:txBody>
          <a:bodyPr wrap="square" rtlCol="0">
            <a:spAutoFit/>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24798871"/>
              </p:ext>
            </p:extLst>
          </p:nvPr>
        </p:nvGraphicFramePr>
        <p:xfrm>
          <a:off x="261142" y="1413934"/>
          <a:ext cx="8698972" cy="5166360"/>
        </p:xfrm>
        <a:graphic>
          <a:graphicData uri="http://schemas.openxmlformats.org/drawingml/2006/table">
            <a:tbl>
              <a:tblPr firstRow="1" bandRow="1">
                <a:tableStyleId>{730159A5-76D7-44D9-9E08-2FC3A0997ED4}</a:tableStyleId>
              </a:tblPr>
              <a:tblGrid>
                <a:gridCol w="1364458"/>
                <a:gridCol w="7334514"/>
              </a:tblGrid>
              <a:tr h="370840">
                <a:tc>
                  <a:txBody>
                    <a:bodyPr/>
                    <a:lstStyle/>
                    <a:p>
                      <a:pPr algn="ctr"/>
                      <a:r>
                        <a:rPr lang="en-US" sz="2000" b="1" dirty="0" smtClean="0"/>
                        <a:t>Focus</a:t>
                      </a:r>
                      <a:r>
                        <a:rPr lang="en-US" sz="2000" b="1" baseline="0" dirty="0" smtClean="0"/>
                        <a:t> Area</a:t>
                      </a:r>
                      <a:endParaRPr lang="en-US" sz="2000" b="1" dirty="0"/>
                    </a:p>
                  </a:txBody>
                  <a:tcPr anchor="ctr"/>
                </a:tc>
                <a:tc>
                  <a:txBody>
                    <a:bodyPr/>
                    <a:lstStyle/>
                    <a:p>
                      <a:pPr algn="ctr"/>
                      <a:r>
                        <a:rPr lang="en-US" sz="2000" b="1" dirty="0" smtClean="0"/>
                        <a:t>Intent</a:t>
                      </a:r>
                      <a:endParaRPr lang="en-US" sz="2000" b="1" dirty="0"/>
                    </a:p>
                  </a:txBody>
                  <a:tcPr anchor="ctr"/>
                </a:tc>
              </a:tr>
              <a:tr h="370840">
                <a:tc>
                  <a:txBody>
                    <a:bodyPr/>
                    <a:lstStyle/>
                    <a:p>
                      <a:pPr algn="ctr"/>
                      <a:r>
                        <a:rPr lang="en-US" sz="1600" b="1" dirty="0" smtClean="0"/>
                        <a:t>Performance Indicators</a:t>
                      </a:r>
                      <a:endParaRPr lang="en-US" sz="1600" b="1" dirty="0"/>
                    </a:p>
                  </a:txBody>
                  <a:tcPr anchor="ctr"/>
                </a:tc>
                <a:tc>
                  <a:txBody>
                    <a:bodyPr/>
                    <a:lstStyle/>
                    <a:p>
                      <a:r>
                        <a:rPr lang="en-US" sz="1700" dirty="0" smtClean="0"/>
                        <a:t>The bill retains the statutory requirement to calculate accountability frameworks using the current performance indicators, but it removes specific calculation details from statute and delegates them to the State Board of Education.</a:t>
                      </a:r>
                      <a:endParaRPr lang="en-US" sz="1700" dirty="0"/>
                    </a:p>
                  </a:txBody>
                  <a:tcPr anchor="ctr"/>
                </a:tc>
              </a:tr>
              <a:tr h="370840">
                <a:tc>
                  <a:txBody>
                    <a:bodyPr/>
                    <a:lstStyle/>
                    <a:p>
                      <a:pPr algn="ctr"/>
                      <a:r>
                        <a:rPr lang="en-US" sz="1600" b="1" dirty="0" smtClean="0"/>
                        <a:t>Request to Reconsider Process</a:t>
                      </a:r>
                      <a:endParaRPr lang="en-US" sz="1600" b="1" dirty="0"/>
                    </a:p>
                  </a:txBody>
                  <a:tcPr anchor="ctr"/>
                </a:tc>
                <a:tc>
                  <a:txBody>
                    <a:bodyPr/>
                    <a:lstStyle/>
                    <a:p>
                      <a:r>
                        <a:rPr lang="en-US" sz="1700" dirty="0" smtClean="0"/>
                        <a:t>The bill codifies current practice under state board rule regarding a district’s ability to request a reconsideration of the district’s or school’s initially assigned rating. The criteria included in draft rules match those currently in CDE policy.</a:t>
                      </a:r>
                    </a:p>
                  </a:txBody>
                  <a:tcPr anchor="ctr"/>
                </a:tc>
              </a:tr>
              <a:tr h="370840">
                <a:tc>
                  <a:txBody>
                    <a:bodyPr/>
                    <a:lstStyle/>
                    <a:p>
                      <a:pPr algn="ctr"/>
                      <a:r>
                        <a:rPr lang="en-US" sz="1600" b="1" dirty="0" smtClean="0"/>
                        <a:t>Performance Watch</a:t>
                      </a:r>
                      <a:endParaRPr lang="en-US" sz="1600" b="1" dirty="0"/>
                    </a:p>
                  </a:txBody>
                  <a:tcPr anchor="ctr"/>
                </a:tc>
                <a:tc>
                  <a:txBody>
                    <a:bodyPr/>
                    <a:lstStyle/>
                    <a:p>
                      <a:r>
                        <a:rPr lang="en-US" sz="1700" dirty="0" smtClean="0"/>
                        <a:t>“Performance watch” replaces what was previously referred to as the “accountability clock.” A school or district in Priority Improvement or Turnaround (PI/T) is on performance watch. After receiving two consecutive PI/T ratings, a school or district must receive an Improvement rating or higher for two consecutive years to exit performance watch. </a:t>
                      </a:r>
                      <a:endParaRPr lang="en-US" sz="1700" dirty="0"/>
                    </a:p>
                  </a:txBody>
                  <a:tcPr anchor="ctr"/>
                </a:tc>
              </a:tr>
              <a:tr h="370840">
                <a:tc>
                  <a:txBody>
                    <a:bodyPr/>
                    <a:lstStyle/>
                    <a:p>
                      <a:pPr algn="ctr"/>
                      <a:r>
                        <a:rPr lang="en-US" sz="1600" b="1" dirty="0" smtClean="0"/>
                        <a:t>School and District Support</a:t>
                      </a:r>
                      <a:endParaRPr lang="en-US" sz="1600" b="1" dirty="0"/>
                    </a:p>
                  </a:txBody>
                  <a:tcPr anchor="ctr"/>
                </a:tc>
                <a:tc>
                  <a:txBody>
                    <a:bodyPr/>
                    <a:lstStyle/>
                    <a:p>
                      <a:r>
                        <a:rPr lang="en-US" sz="1700" dirty="0" smtClean="0"/>
                        <a:t>HB 18-1355 increases access to supports for those on performance watch:</a:t>
                      </a:r>
                    </a:p>
                    <a:p>
                      <a:pPr marL="285750" indent="-285750">
                        <a:buFont typeface="Arial" panose="020B0604020202020204" pitchFamily="34" charset="0"/>
                        <a:buChar char="•"/>
                      </a:pPr>
                      <a:r>
                        <a:rPr lang="en-US" sz="1700" dirty="0" smtClean="0"/>
                        <a:t>School Transformation Grant: The previously named School Turnaround Leadership Development Grant is renamed with an expanded scope.</a:t>
                      </a:r>
                    </a:p>
                    <a:p>
                      <a:pPr marL="285750" indent="-285750">
                        <a:buFont typeface="Arial" panose="020B0604020202020204" pitchFamily="34" charset="0"/>
                        <a:buChar char="•"/>
                      </a:pPr>
                      <a:r>
                        <a:rPr lang="en-US" sz="1700" dirty="0" smtClean="0"/>
                        <a:t>Local Board Training: The bill allows CDE to make training available to local school boards, parents and teachers on governance and turnaround best practices.</a:t>
                      </a:r>
                      <a:endParaRPr lang="en-US" sz="1700"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9"/>
          <p:cNvSpPr/>
          <p:nvPr/>
        </p:nvSpPr>
        <p:spPr>
          <a:xfrm>
            <a:off x="7327200" y="5843700"/>
            <a:ext cx="1816800" cy="10143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43" name="Google Shape;143;p19"/>
          <p:cNvSpPr txBox="1">
            <a:spLocks noGrp="1"/>
          </p:cNvSpPr>
          <p:nvPr>
            <p:ph type="sldNum" idx="4294967295"/>
          </p:nvPr>
        </p:nvSpPr>
        <p:spPr>
          <a:xfrm>
            <a:off x="220133" y="6356350"/>
            <a:ext cx="408517"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A5A5A5"/>
              </a:buClr>
              <a:buSzPts val="1200"/>
              <a:buFont typeface="Calibri"/>
              <a:buNone/>
            </a:pPr>
            <a:fld id="{00000000-1234-1234-1234-123412341234}" type="slidenum">
              <a:rPr lang="en-US" sz="1200" b="0" i="0" u="none" strike="noStrike" cap="none">
                <a:solidFill>
                  <a:srgbClr val="A5A5A5"/>
                </a:solidFill>
                <a:latin typeface="Calibri"/>
                <a:ea typeface="Calibri"/>
                <a:cs typeface="Calibri"/>
                <a:sym typeface="Calibri"/>
              </a:rPr>
              <a:t>9</a:t>
            </a:fld>
            <a:endParaRPr sz="1200" b="0" i="0" u="none" strike="noStrike" cap="none">
              <a:solidFill>
                <a:srgbClr val="A5A5A5"/>
              </a:solidFill>
              <a:latin typeface="Calibri"/>
              <a:ea typeface="Calibri"/>
              <a:cs typeface="Calibri"/>
              <a:sym typeface="Calibri"/>
            </a:endParaRPr>
          </a:p>
        </p:txBody>
      </p:sp>
      <p:sp>
        <p:nvSpPr>
          <p:cNvPr id="6" name="Google Shape;137;p18"/>
          <p:cNvSpPr txBox="1"/>
          <p:nvPr/>
        </p:nvSpPr>
        <p:spPr>
          <a:xfrm>
            <a:off x="191556" y="417199"/>
            <a:ext cx="8838144" cy="482915"/>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2400"/>
              <a:buFont typeface="Arial"/>
              <a:buNone/>
            </a:pPr>
            <a:r>
              <a:rPr lang="en-US" sz="2400" b="0" i="0" u="none" strike="noStrike" cap="none" dirty="0" smtClean="0">
                <a:solidFill>
                  <a:schemeClr val="lt1"/>
                </a:solidFill>
                <a:latin typeface="Arial"/>
                <a:ea typeface="Arial"/>
                <a:cs typeface="Arial"/>
                <a:sym typeface="Arial"/>
              </a:rPr>
              <a:t>HB 18-1355 | </a:t>
            </a:r>
            <a:r>
              <a:rPr lang="en-US" sz="2400" b="1" i="0" u="none" strike="noStrike" cap="none" dirty="0" smtClean="0">
                <a:solidFill>
                  <a:schemeClr val="lt1"/>
                </a:solidFill>
                <a:latin typeface="Arial"/>
                <a:ea typeface="Arial"/>
                <a:cs typeface="Arial"/>
                <a:sym typeface="Arial"/>
              </a:rPr>
              <a:t>Additional </a:t>
            </a:r>
            <a:r>
              <a:rPr lang="en-US" sz="2400" b="1" dirty="0" smtClean="0">
                <a:solidFill>
                  <a:schemeClr val="lt1"/>
                </a:solidFill>
              </a:rPr>
              <a:t>Topics Covered</a:t>
            </a:r>
            <a:endParaRPr sz="2400" b="1" i="0" u="none" strike="noStrike" cap="none" dirty="0">
              <a:solidFill>
                <a:schemeClr val="lt1"/>
              </a:solidFill>
              <a:latin typeface="Arial"/>
              <a:ea typeface="Arial"/>
              <a:cs typeface="Arial"/>
              <a:sym typeface="Arial"/>
            </a:endParaRPr>
          </a:p>
        </p:txBody>
      </p:sp>
      <p:sp>
        <p:nvSpPr>
          <p:cNvPr id="3" name="TextBox 2"/>
          <p:cNvSpPr txBox="1"/>
          <p:nvPr/>
        </p:nvSpPr>
        <p:spPr>
          <a:xfrm>
            <a:off x="220133" y="1457203"/>
            <a:ext cx="8597296" cy="5016758"/>
          </a:xfrm>
          <a:prstGeom prst="rect">
            <a:avLst/>
          </a:prstGeom>
          <a:noFill/>
        </p:spPr>
        <p:txBody>
          <a:bodyPr wrap="square" rtlCol="0">
            <a:spAutoFit/>
          </a:bodyPr>
          <a:lstStyle/>
          <a:p>
            <a:pPr marL="285750" indent="-285750">
              <a:buFont typeface="Arial" panose="020B0604020202020204" pitchFamily="34" charset="0"/>
              <a:buChar char="•"/>
            </a:pPr>
            <a:r>
              <a:rPr lang="en-US" sz="2400" dirty="0"/>
              <a:t>Statewide </a:t>
            </a:r>
            <a:r>
              <a:rPr lang="en-US" sz="2400" dirty="0" smtClean="0"/>
              <a:t>performance framework </a:t>
            </a:r>
            <a:r>
              <a:rPr lang="en-US" sz="2400" dirty="0"/>
              <a:t>indicators and annual </a:t>
            </a:r>
            <a:r>
              <a:rPr lang="en-US" sz="2400" dirty="0" smtClean="0"/>
              <a:t>targets</a:t>
            </a:r>
          </a:p>
          <a:p>
            <a:endParaRPr lang="en-US" sz="2400" dirty="0" smtClean="0"/>
          </a:p>
          <a:p>
            <a:pPr marL="285750" indent="-285750">
              <a:buFont typeface="Arial" panose="020B0604020202020204" pitchFamily="34" charset="0"/>
              <a:buChar char="•"/>
            </a:pPr>
            <a:r>
              <a:rPr lang="en-US" sz="2400" dirty="0"/>
              <a:t>District accountability processes</a:t>
            </a:r>
          </a:p>
          <a:p>
            <a:pPr lvl="2"/>
            <a:r>
              <a:rPr lang="en-US" sz="2400" dirty="0" smtClean="0"/>
              <a:t>	</a:t>
            </a:r>
            <a:r>
              <a:rPr lang="en-US" sz="2000" i="1" dirty="0" smtClean="0"/>
              <a:t>District accreditation contracts</a:t>
            </a:r>
          </a:p>
          <a:p>
            <a:r>
              <a:rPr lang="en-US" sz="2000" i="1" dirty="0" smtClean="0"/>
              <a:t>	District accreditation ratings</a:t>
            </a:r>
          </a:p>
          <a:p>
            <a:r>
              <a:rPr lang="en-US" sz="2000" i="1" dirty="0" smtClean="0"/>
              <a:t>	Unified Improvement Plans</a:t>
            </a:r>
          </a:p>
          <a:p>
            <a:r>
              <a:rPr lang="en-US" sz="2000" i="1" dirty="0" smtClean="0"/>
              <a:t>	State board directed action and removal of accreditation</a:t>
            </a:r>
          </a:p>
          <a:p>
            <a:endParaRPr lang="en-US" sz="2400" dirty="0" smtClean="0"/>
          </a:p>
          <a:p>
            <a:pPr marL="285750" indent="-285750">
              <a:buFont typeface="Arial" panose="020B0604020202020204" pitchFamily="34" charset="0"/>
              <a:buChar char="•"/>
            </a:pPr>
            <a:r>
              <a:rPr lang="en-US" sz="2400" dirty="0"/>
              <a:t>School accountability processes</a:t>
            </a:r>
          </a:p>
          <a:p>
            <a:r>
              <a:rPr lang="en-US" sz="2400" dirty="0"/>
              <a:t>	</a:t>
            </a:r>
            <a:r>
              <a:rPr lang="en-US" sz="2000" i="1" dirty="0"/>
              <a:t>School plan type assignments</a:t>
            </a:r>
          </a:p>
          <a:p>
            <a:r>
              <a:rPr lang="en-US" sz="2000" i="1" dirty="0"/>
              <a:t>	Unified Improvement </a:t>
            </a:r>
            <a:r>
              <a:rPr lang="en-US" sz="2000" i="1" dirty="0" smtClean="0"/>
              <a:t>Plans</a:t>
            </a:r>
          </a:p>
          <a:p>
            <a:endParaRPr lang="en-US" sz="2400" dirty="0"/>
          </a:p>
          <a:p>
            <a:pPr marL="285750" indent="-285750">
              <a:buFont typeface="Arial" panose="020B0604020202020204" pitchFamily="34" charset="0"/>
              <a:buChar char="•"/>
            </a:pPr>
            <a:r>
              <a:rPr lang="en-US" sz="2400" dirty="0"/>
              <a:t>Data reporting, data calculations and end-of-year reporting</a:t>
            </a:r>
          </a:p>
        </p:txBody>
      </p:sp>
    </p:spTree>
  </p:cSld>
  <p:clrMapOvr>
    <a:masterClrMapping/>
  </p:clrMapOvr>
</p:sld>
</file>

<file path=ppt/theme/theme1.xml><?xml version="1.0" encoding="utf-8"?>
<a:theme xmlns:a="http://schemas.openxmlformats.org/drawingml/2006/main" name="Light Blue to Green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1509</Words>
  <Application>Microsoft Office PowerPoint</Application>
  <PresentationFormat>On-screen Show (4:3)</PresentationFormat>
  <Paragraphs>251</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Museo Slab 500</vt:lpstr>
      <vt:lpstr>Noto Sans Symbols</vt:lpstr>
      <vt:lpstr>Trebuchet MS</vt:lpstr>
      <vt:lpstr>Wingdings</vt:lpstr>
      <vt:lpstr>Light Blue to Green Theme</vt:lpstr>
      <vt:lpstr>State Accountability Updates  &amp;  HB 18-1355 Rulemaking</vt:lpstr>
      <vt:lpstr>PowerPoint Presentation</vt:lpstr>
      <vt:lpstr>PowerPoint Presentation</vt:lpstr>
      <vt:lpstr>PowerPoint Presentation</vt:lpstr>
      <vt:lpstr>PowerPoint Presentation</vt:lpstr>
      <vt:lpstr>PowerPoint Presentation</vt:lpstr>
      <vt:lpstr>HB 18-1355</vt:lpstr>
      <vt:lpstr>PowerPoint Presentation</vt:lpstr>
      <vt:lpstr>PowerPoint Presentation</vt:lpstr>
      <vt:lpstr>HB 18-1355 Rulemaking: Policy Overview</vt:lpstr>
      <vt:lpstr>State Board Rulemaking Process</vt:lpstr>
      <vt:lpstr>Statute, Rules, and Policy</vt:lpstr>
      <vt:lpstr>HB18-1355  Feedback Focus Areas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Accountability Updates</dc:title>
  <dc:creator>Piche, Ashley</dc:creator>
  <cp:lastModifiedBy>Piche, Ashley</cp:lastModifiedBy>
  <cp:revision>15</cp:revision>
  <dcterms:modified xsi:type="dcterms:W3CDTF">2018-11-13T23:10:22Z</dcterms:modified>
</cp:coreProperties>
</file>