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85" r:id="rId16"/>
    <p:sldId id="277" r:id="rId17"/>
    <p:sldId id="278" r:id="rId18"/>
    <p:sldId id="286" r:id="rId19"/>
    <p:sldId id="279" r:id="rId20"/>
    <p:sldId id="270" r:id="rId21"/>
    <p:sldId id="271" r:id="rId22"/>
    <p:sldId id="272" r:id="rId23"/>
    <p:sldId id="273" r:id="rId24"/>
    <p:sldId id="274" r:id="rId25"/>
    <p:sldId id="275"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Pacifico"/>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ro8K8FdwkaZ1saosLSDnrnGDX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D8C4F-B65F-4F92-B061-AA6BDCC3B4F4}">
  <a:tblStyle styleId="{B2DD8C4F-B65F-4F92-B061-AA6BDCC3B4F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8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5-21T00:43:27.578" idx="1">
    <p:pos x="6000" y="0"/>
    <p:text>We have shared this a couple of times. Can we just delete this slide for tomorrow?</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YWYAJ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c175cf25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c175cf25b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dc175cf25b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b3db5a88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7b3db5a88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7b3db5a888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b3db5a88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7b3db5a88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7b3db5a88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6baabc48d_1_151:notes"/>
          <p:cNvSpPr txBox="1">
            <a:spLocks noGrp="1"/>
          </p:cNvSpPr>
          <p:nvPr>
            <p:ph type="body" idx="1"/>
          </p:nvPr>
        </p:nvSpPr>
        <p:spPr>
          <a:xfrm>
            <a:off x="702310" y="4480004"/>
            <a:ext cx="5618480" cy="3665458"/>
          </a:xfrm>
          <a:prstGeom prst="rect">
            <a:avLst/>
          </a:prstGeom>
        </p:spPr>
        <p:txBody>
          <a:bodyPr spcFirstLastPara="1" wrap="square" lIns="93450" tIns="93450" rIns="93450" bIns="93450" anchor="t" anchorCtr="0">
            <a:noAutofit/>
          </a:bodyPr>
          <a:lstStyle/>
          <a:p>
            <a:pPr marL="88900" lvl="0" indent="0" algn="l" rtl="0">
              <a:lnSpc>
                <a:spcPct val="90000"/>
              </a:lnSpc>
              <a:spcBef>
                <a:spcPts val="1000"/>
              </a:spcBef>
              <a:spcAft>
                <a:spcPts val="0"/>
              </a:spcAft>
              <a:buClr>
                <a:schemeClr val="dk1"/>
              </a:buClr>
              <a:buSzPts val="2200"/>
              <a:buNone/>
            </a:pPr>
            <a:endParaRPr lang="en-US" dirty="0"/>
          </a:p>
        </p:txBody>
      </p:sp>
      <p:sp>
        <p:nvSpPr>
          <p:cNvPr id="388" name="Google Shape;388;gd6baabc48d_1_1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6a3c85b7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d6a3c85b7d_0_0:notes"/>
          <p:cNvSpPr txBox="1">
            <a:spLocks noGrp="1"/>
          </p:cNvSpPr>
          <p:nvPr>
            <p:ph type="body" idx="1"/>
          </p:nvPr>
        </p:nvSpPr>
        <p:spPr>
          <a:xfrm>
            <a:off x="702310" y="4480004"/>
            <a:ext cx="5618400" cy="3665700"/>
          </a:xfrm>
          <a:prstGeom prst="rect">
            <a:avLst/>
          </a:prstGeom>
          <a:noFill/>
          <a:ln>
            <a:noFill/>
          </a:ln>
        </p:spPr>
        <p:txBody>
          <a:bodyPr spcFirstLastPara="1" wrap="square" lIns="93450" tIns="46700" rIns="93450" bIns="46700" anchor="t" anchorCtr="0">
            <a:noAutofit/>
          </a:bodyPr>
          <a:lstStyle/>
          <a:p>
            <a:pPr marL="0" lvl="0" indent="0" algn="l" rtl="0">
              <a:lnSpc>
                <a:spcPct val="100000"/>
              </a:lnSpc>
              <a:spcBef>
                <a:spcPts val="0"/>
              </a:spcBef>
              <a:spcAft>
                <a:spcPts val="0"/>
              </a:spcAft>
              <a:buSzPts val="1400"/>
              <a:buNone/>
            </a:pPr>
            <a:endParaRPr lang="en-US" dirty="0"/>
          </a:p>
        </p:txBody>
      </p:sp>
      <p:sp>
        <p:nvSpPr>
          <p:cNvPr id="189" name="Google Shape;189;gd6a3c85b7d_0_0:notes"/>
          <p:cNvSpPr txBox="1">
            <a:spLocks noGrp="1"/>
          </p:cNvSpPr>
          <p:nvPr>
            <p:ph type="sldNum" idx="12"/>
          </p:nvPr>
        </p:nvSpPr>
        <p:spPr>
          <a:xfrm>
            <a:off x="3978131" y="8842030"/>
            <a:ext cx="3043200" cy="467100"/>
          </a:xfrm>
          <a:prstGeom prst="rect">
            <a:avLst/>
          </a:prstGeom>
          <a:noFill/>
          <a:ln>
            <a:noFill/>
          </a:ln>
        </p:spPr>
        <p:txBody>
          <a:bodyPr spcFirstLastPara="1" wrap="square" lIns="93450" tIns="46700" rIns="93450" bIns="46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58312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6baabc48d_1_1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d6baabc48d_1_169:notes"/>
          <p:cNvSpPr txBox="1">
            <a:spLocks noGrp="1"/>
          </p:cNvSpPr>
          <p:nvPr>
            <p:ph type="body" idx="1"/>
          </p:nvPr>
        </p:nvSpPr>
        <p:spPr>
          <a:xfrm>
            <a:off x="702310" y="4480004"/>
            <a:ext cx="5618480" cy="3665611"/>
          </a:xfrm>
          <a:prstGeom prst="rect">
            <a:avLst/>
          </a:prstGeom>
          <a:noFill/>
          <a:ln>
            <a:noFill/>
          </a:ln>
        </p:spPr>
        <p:txBody>
          <a:bodyPr spcFirstLastPara="1" wrap="square" lIns="93450" tIns="46700" rIns="93450" bIns="46700" anchor="t" anchorCtr="0">
            <a:noAutofit/>
          </a:bodyPr>
          <a:lstStyle/>
          <a:p>
            <a:pPr marL="0" lvl="0" indent="0" algn="l" rtl="0">
              <a:lnSpc>
                <a:spcPct val="100000"/>
              </a:lnSpc>
              <a:spcBef>
                <a:spcPts val="0"/>
              </a:spcBef>
              <a:spcAft>
                <a:spcPts val="0"/>
              </a:spcAft>
              <a:buSzPts val="1400"/>
              <a:buNone/>
            </a:pPr>
            <a:endParaRPr sz="1400" dirty="0"/>
          </a:p>
        </p:txBody>
      </p:sp>
      <p:sp>
        <p:nvSpPr>
          <p:cNvPr id="411" name="Google Shape;411;gd6baabc48d_1_169:notes"/>
          <p:cNvSpPr txBox="1">
            <a:spLocks noGrp="1"/>
          </p:cNvSpPr>
          <p:nvPr>
            <p:ph type="sldNum" idx="12"/>
          </p:nvPr>
        </p:nvSpPr>
        <p:spPr>
          <a:xfrm>
            <a:off x="3978131" y="8842030"/>
            <a:ext cx="3043343" cy="466982"/>
          </a:xfrm>
          <a:prstGeom prst="rect">
            <a:avLst/>
          </a:prstGeom>
          <a:noFill/>
          <a:ln>
            <a:noFill/>
          </a:ln>
        </p:spPr>
        <p:txBody>
          <a:bodyPr spcFirstLastPara="1" wrap="square" lIns="93450" tIns="46700" rIns="93450" bIns="46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6baabc48d_1_193:notes"/>
          <p:cNvSpPr txBox="1">
            <a:spLocks noGrp="1"/>
          </p:cNvSpPr>
          <p:nvPr>
            <p:ph type="body" idx="1"/>
          </p:nvPr>
        </p:nvSpPr>
        <p:spPr>
          <a:xfrm>
            <a:off x="702310" y="4421823"/>
            <a:ext cx="5618480" cy="4189095"/>
          </a:xfrm>
          <a:prstGeom prst="rect">
            <a:avLst/>
          </a:prstGeom>
          <a:noFill/>
          <a:ln>
            <a:noFill/>
          </a:ln>
        </p:spPr>
        <p:txBody>
          <a:bodyPr spcFirstLastPara="1" wrap="square" lIns="93450" tIns="46700" rIns="93450" bIns="46700" anchor="t" anchorCtr="0">
            <a:noAutofit/>
          </a:bodyPr>
          <a:lstStyle/>
          <a:p>
            <a:pPr marL="0" lvl="0" indent="0" algn="l" rtl="0">
              <a:lnSpc>
                <a:spcPct val="100000"/>
              </a:lnSpc>
              <a:spcBef>
                <a:spcPts val="0"/>
              </a:spcBef>
              <a:spcAft>
                <a:spcPts val="0"/>
              </a:spcAft>
              <a:buSzPts val="1400"/>
              <a:buNone/>
            </a:pPr>
            <a:endParaRPr sz="1400" dirty="0"/>
          </a:p>
        </p:txBody>
      </p:sp>
      <p:sp>
        <p:nvSpPr>
          <p:cNvPr id="435" name="Google Shape;435;gd6baabc48d_1_19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56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d6baabc48d_1_217:notes"/>
          <p:cNvSpPr txBox="1">
            <a:spLocks noGrp="1"/>
          </p:cNvSpPr>
          <p:nvPr>
            <p:ph type="body" idx="1"/>
          </p:nvPr>
        </p:nvSpPr>
        <p:spPr>
          <a:xfrm>
            <a:off x="702310" y="4480004"/>
            <a:ext cx="5618480" cy="3665458"/>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dirty="0"/>
          </a:p>
        </p:txBody>
      </p:sp>
      <p:sp>
        <p:nvSpPr>
          <p:cNvPr id="453" name="Google Shape;453;gd6baabc48d_1_2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952bf3d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952bf3d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d952bf3d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c175cf2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c175cf2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dc175cf25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c175cf25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c175cf25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dc175cf25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p:nvPr/>
        </p:nvSpPr>
        <p:spPr>
          <a:xfrm>
            <a:off x="0" y="4675241"/>
            <a:ext cx="12192000" cy="2182761"/>
          </a:xfrm>
          <a:prstGeom prst="rect">
            <a:avLst/>
          </a:prstGeom>
          <a:gradFill>
            <a:gsLst>
              <a:gs pos="0">
                <a:schemeClr val="lt1"/>
              </a:gs>
              <a:gs pos="100000">
                <a:srgbClr val="488BC9">
                  <a:alpha val="2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9"/>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9"/>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2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2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2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2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8"/>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2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2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2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2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29"/>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3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3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3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3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30"/>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31"/>
          <p:cNvSpPr/>
          <p:nvPr/>
        </p:nvSpPr>
        <p:spPr>
          <a:xfrm>
            <a:off x="0" y="4675241"/>
            <a:ext cx="12192000" cy="2182761"/>
          </a:xfrm>
          <a:prstGeom prst="rect">
            <a:avLst/>
          </a:prstGeom>
          <a:gradFill>
            <a:gsLst>
              <a:gs pos="0">
                <a:schemeClr val="lt1"/>
              </a:gs>
              <a:gs pos="100000">
                <a:srgbClr val="488BC9">
                  <a:alpha val="2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3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3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31"/>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31"/>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2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21"/>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21"/>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2"/>
        <p:cNvGrpSpPr/>
        <p:nvPr/>
      </p:nvGrpSpPr>
      <p:grpSpPr>
        <a:xfrm>
          <a:off x="0" y="0"/>
          <a:ext cx="0" cy="0"/>
          <a:chOff x="0" y="0"/>
          <a:chExt cx="0" cy="0"/>
        </a:xfrm>
      </p:grpSpPr>
      <p:pic>
        <p:nvPicPr>
          <p:cNvPr id="33" name="Google Shape;33;p22"/>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34" name="Google Shape;34;p22"/>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23"/>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23"/>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23"/>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40" name="Google Shape;40;p23"/>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3"/>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42" name="Google Shape;42;p23"/>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2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4"/>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 name="Google Shape;49;p24"/>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25"/>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25"/>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2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2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25"/>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26"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26"/>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2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2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26"/>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2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2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2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2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hyperlink" Target="mailto:medler_l@cde.state.co.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shimmin_a@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5" Type="http://schemas.openxmlformats.org/officeDocument/2006/relationships/hyperlink" Target="mailto:Owen_e@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shen_m@cde.state.co.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mmunications/newsreleasemarch17assessmentwaiv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leg.colorado.gov/sites/default/files/2021a_1161_signed.pdf" TargetMode="External"/><Relationship Id="rId4" Type="http://schemas.openxmlformats.org/officeDocument/2006/relationships/hyperlink" Target="http://www.cde.state.co.us/cdegen/waivers-assessment-account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320"/>
              <a:buFont typeface="Arial"/>
              <a:buNone/>
            </a:pPr>
            <a:r>
              <a:rPr lang="en-US" sz="4320"/>
              <a:t>Accountability Working Group (AWG)</a:t>
            </a:r>
            <a:endParaRPr sz="4320"/>
          </a:p>
        </p:txBody>
      </p:sp>
      <p:sp>
        <p:nvSpPr>
          <p:cNvPr id="109" name="Google Shape;109;p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May 21, 2021</a:t>
            </a:r>
            <a:endParaRPr/>
          </a:p>
        </p:txBody>
      </p:sp>
      <p:sp>
        <p:nvSpPr>
          <p:cNvPr id="110" name="Google Shape;110;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c175cf25b_0_1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Please Cast Your Votes! </a:t>
            </a:r>
            <a:endParaRPr/>
          </a:p>
        </p:txBody>
      </p:sp>
      <p:sp>
        <p:nvSpPr>
          <p:cNvPr id="180" name="Google Shape;180;gdc175cf25b_0_16"/>
          <p:cNvSpPr txBox="1">
            <a:spLocks noGrp="1"/>
          </p:cNvSpPr>
          <p:nvPr>
            <p:ph type="body" idx="1"/>
          </p:nvPr>
        </p:nvSpPr>
        <p:spPr>
          <a:xfrm>
            <a:off x="443575" y="1357325"/>
            <a:ext cx="11315100" cy="4744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dirty="0"/>
              <a:t>Please complete the survey to provide your input on these recommendations before they are presented to the Committee of Practitioners on June 1st as the final set of recommendations from the AWG.</a:t>
            </a:r>
            <a:endParaRPr dirty="0"/>
          </a:p>
          <a:p>
            <a:pPr marL="0" lvl="0" indent="0" algn="ctr" rtl="0">
              <a:spcBef>
                <a:spcPts val="1000"/>
              </a:spcBef>
              <a:spcAft>
                <a:spcPts val="0"/>
              </a:spcAft>
              <a:buNone/>
            </a:pPr>
            <a:endParaRPr lang="en-US" dirty="0"/>
          </a:p>
          <a:p>
            <a:pPr marL="0" lvl="0" indent="0" algn="ctr" rtl="0">
              <a:spcBef>
                <a:spcPts val="1000"/>
              </a:spcBef>
              <a:spcAft>
                <a:spcPts val="0"/>
              </a:spcAft>
              <a:buNone/>
            </a:pPr>
            <a:r>
              <a:rPr lang="en-US" dirty="0"/>
              <a:t>Survey should take less than 30 minutes to complete!</a:t>
            </a:r>
            <a:endParaRPr dirty="0"/>
          </a:p>
          <a:p>
            <a:pPr marL="0" lvl="0" indent="0" algn="ctr" rtl="0">
              <a:spcBef>
                <a:spcPts val="1000"/>
              </a:spcBef>
              <a:spcAft>
                <a:spcPts val="0"/>
              </a:spcAft>
              <a:buNone/>
            </a:pPr>
            <a:r>
              <a:rPr lang="en-US" dirty="0"/>
              <a:t>Due by Friday, May 28, 2021 at midnight! </a:t>
            </a:r>
            <a:endParaRPr dirty="0"/>
          </a:p>
          <a:p>
            <a:pPr marL="0" lvl="0" indent="0" algn="ctr" rtl="0">
              <a:spcBef>
                <a:spcPts val="1000"/>
              </a:spcBef>
              <a:spcAft>
                <a:spcPts val="0"/>
              </a:spcAft>
              <a:buNone/>
            </a:pPr>
            <a:endParaRPr dirty="0">
              <a:solidFill>
                <a:srgbClr val="38761D"/>
              </a:solidFill>
              <a:latin typeface="Pacifico"/>
              <a:ea typeface="Pacifico"/>
              <a:cs typeface="Pacifico"/>
              <a:sym typeface="Pacifico"/>
            </a:endParaRPr>
          </a:p>
          <a:p>
            <a:pPr marL="0" lvl="0" indent="0" algn="ctr" rtl="0">
              <a:spcBef>
                <a:spcPts val="1000"/>
              </a:spcBef>
              <a:spcAft>
                <a:spcPts val="0"/>
              </a:spcAft>
              <a:buNone/>
            </a:pPr>
            <a:r>
              <a:rPr lang="en-US" dirty="0">
                <a:solidFill>
                  <a:srgbClr val="38761D"/>
                </a:solidFill>
                <a:latin typeface="Pacifico"/>
                <a:ea typeface="Pacifico"/>
                <a:cs typeface="Pacifico"/>
                <a:sym typeface="Pacifico"/>
              </a:rPr>
              <a:t>Thank you for your input and collaboration!!</a:t>
            </a:r>
            <a:endParaRPr dirty="0">
              <a:solidFill>
                <a:srgbClr val="38761D"/>
              </a:solidFill>
              <a:latin typeface="Pacifico"/>
              <a:ea typeface="Pacifico"/>
              <a:cs typeface="Pacifico"/>
              <a:sym typeface="Pacifico"/>
            </a:endParaRPr>
          </a:p>
          <a:p>
            <a:pPr marL="0" lvl="0" indent="0" algn="l" rtl="0">
              <a:spcBef>
                <a:spcPts val="1000"/>
              </a:spcBef>
              <a:spcAft>
                <a:spcPts val="0"/>
              </a:spcAft>
              <a:buNone/>
            </a:pPr>
            <a:endParaRPr dirty="0"/>
          </a:p>
        </p:txBody>
      </p:sp>
      <p:sp>
        <p:nvSpPr>
          <p:cNvPr id="181" name="Google Shape;181;gdc175cf25b_0_1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SQSS Subcommittee Input</a:t>
            </a:r>
            <a:endParaRPr/>
          </a:p>
        </p:txBody>
      </p:sp>
      <p:sp>
        <p:nvSpPr>
          <p:cNvPr id="188" name="Google Shape;188;p11"/>
          <p:cNvSpPr txBox="1">
            <a:spLocks noGrp="1"/>
          </p:cNvSpPr>
          <p:nvPr>
            <p:ph type="body" idx="1"/>
          </p:nvPr>
        </p:nvSpPr>
        <p:spPr>
          <a:xfrm>
            <a:off x="803400" y="1412961"/>
            <a:ext cx="10585200" cy="50268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1000"/>
              </a:spcBef>
              <a:spcAft>
                <a:spcPts val="0"/>
              </a:spcAft>
              <a:buSzPts val="2300"/>
              <a:buChar char="•"/>
            </a:pPr>
            <a:r>
              <a:rPr lang="en-US" sz="2300" dirty="0"/>
              <a:t>Subcommittee reviewed crosswalk of potential measures for SQSS Indicator and discussed pros/cons and considerations for each</a:t>
            </a:r>
            <a:endParaRPr sz="2300" dirty="0"/>
          </a:p>
          <a:p>
            <a:pPr marL="457200" lvl="0" indent="-374650" algn="l" rtl="0">
              <a:lnSpc>
                <a:spcPct val="90000"/>
              </a:lnSpc>
              <a:spcBef>
                <a:spcPts val="1000"/>
              </a:spcBef>
              <a:spcAft>
                <a:spcPts val="0"/>
              </a:spcAft>
              <a:buSzPts val="2300"/>
              <a:buChar char="•"/>
            </a:pPr>
            <a:r>
              <a:rPr lang="en-US" sz="2300" dirty="0"/>
              <a:t>Subcommittee members were asked to select their top 5 measures; the following 12 measures received at least one vote (</a:t>
            </a:r>
            <a:r>
              <a:rPr lang="en-US" sz="2300" b="1" dirty="0"/>
              <a:t>bold</a:t>
            </a:r>
            <a:r>
              <a:rPr lang="en-US" sz="2300" dirty="0"/>
              <a:t> indicates more than one vote):</a:t>
            </a:r>
            <a:endParaRPr sz="2300" dirty="0"/>
          </a:p>
          <a:p>
            <a:pPr marL="914400" lvl="1" indent="-374650" algn="l" rtl="0">
              <a:lnSpc>
                <a:spcPct val="90000"/>
              </a:lnSpc>
              <a:spcBef>
                <a:spcPts val="1000"/>
              </a:spcBef>
              <a:spcAft>
                <a:spcPts val="0"/>
              </a:spcAft>
              <a:buSzPts val="2300"/>
              <a:buChar char="•"/>
            </a:pPr>
            <a:r>
              <a:rPr lang="en-US" sz="1900" dirty="0"/>
              <a:t>Student, educator, or parent ratings of school climate or safety</a:t>
            </a:r>
            <a:endParaRPr sz="1900" dirty="0"/>
          </a:p>
          <a:p>
            <a:pPr marL="914400" marR="0" lvl="1" indent="-349250" algn="l" rtl="0">
              <a:lnSpc>
                <a:spcPct val="90000"/>
              </a:lnSpc>
              <a:spcBef>
                <a:spcPts val="0"/>
              </a:spcBef>
              <a:spcAft>
                <a:spcPts val="0"/>
              </a:spcAft>
              <a:buSzPts val="1900"/>
              <a:buChar char="•"/>
            </a:pPr>
            <a:r>
              <a:rPr lang="en-US" sz="1900" b="1" dirty="0"/>
              <a:t>Chronic absenteeism</a:t>
            </a:r>
            <a:r>
              <a:rPr lang="en-US" sz="1900" dirty="0"/>
              <a:t> (</a:t>
            </a:r>
            <a:r>
              <a:rPr lang="en-US" sz="1900" dirty="0">
                <a:solidFill>
                  <a:srgbClr val="6AA84F"/>
                </a:solidFill>
              </a:rPr>
              <a:t>current short-term measure</a:t>
            </a:r>
            <a:r>
              <a:rPr lang="en-US" sz="1900" dirty="0"/>
              <a:t>)</a:t>
            </a:r>
            <a:endParaRPr sz="1900" dirty="0"/>
          </a:p>
          <a:p>
            <a:pPr marL="914400" marR="0" lvl="1" indent="-349250" algn="l" rtl="0">
              <a:lnSpc>
                <a:spcPct val="90000"/>
              </a:lnSpc>
              <a:spcBef>
                <a:spcPts val="0"/>
              </a:spcBef>
              <a:spcAft>
                <a:spcPts val="0"/>
              </a:spcAft>
              <a:buSzPts val="1900"/>
              <a:buChar char="•"/>
            </a:pPr>
            <a:r>
              <a:rPr lang="en-US" sz="1900" dirty="0"/>
              <a:t>Teacher engagement as measured by teacher attendance, attrition, retention, and/or mobility</a:t>
            </a:r>
            <a:endParaRPr sz="1900" dirty="0"/>
          </a:p>
          <a:p>
            <a:pPr marL="914400" marR="0" lvl="1" indent="-349250" algn="l" rtl="0">
              <a:lnSpc>
                <a:spcPct val="90000"/>
              </a:lnSpc>
              <a:spcBef>
                <a:spcPts val="0"/>
              </a:spcBef>
              <a:spcAft>
                <a:spcPts val="0"/>
              </a:spcAft>
              <a:buSzPts val="1900"/>
              <a:buChar char="•"/>
            </a:pPr>
            <a:r>
              <a:rPr lang="en-US" sz="1900" dirty="0"/>
              <a:t>Quality of instruction as measured by students taught by novice or out-of-field teachers</a:t>
            </a:r>
            <a:endParaRPr sz="1900" dirty="0"/>
          </a:p>
          <a:p>
            <a:pPr marL="914400" marR="0" lvl="1" indent="-349250" algn="l" rtl="0">
              <a:lnSpc>
                <a:spcPct val="90000"/>
              </a:lnSpc>
              <a:spcBef>
                <a:spcPts val="0"/>
              </a:spcBef>
              <a:spcAft>
                <a:spcPts val="0"/>
              </a:spcAft>
              <a:buSzPts val="1900"/>
              <a:buChar char="•"/>
            </a:pPr>
            <a:r>
              <a:rPr lang="en-US" sz="1900" dirty="0"/>
              <a:t>Quality of instruction as measured by availability of programs to support and mentor new teachers</a:t>
            </a:r>
            <a:endParaRPr sz="1900" dirty="0"/>
          </a:p>
          <a:p>
            <a:pPr marL="914400" marR="0" lvl="1" indent="-349250" algn="l" rtl="0">
              <a:lnSpc>
                <a:spcPct val="90000"/>
              </a:lnSpc>
              <a:spcBef>
                <a:spcPts val="0"/>
              </a:spcBef>
              <a:spcAft>
                <a:spcPts val="0"/>
              </a:spcAft>
              <a:buSzPts val="1900"/>
              <a:buChar char="•"/>
            </a:pPr>
            <a:r>
              <a:rPr lang="en-US" sz="1900" b="1" dirty="0"/>
              <a:t>Elementary/middle school readiness</a:t>
            </a:r>
            <a:endParaRPr sz="1900" b="1" dirty="0"/>
          </a:p>
          <a:p>
            <a:pPr marL="914400" marR="0" lvl="1" indent="-349250" algn="l" rtl="0">
              <a:lnSpc>
                <a:spcPct val="90000"/>
              </a:lnSpc>
              <a:spcBef>
                <a:spcPts val="0"/>
              </a:spcBef>
              <a:spcAft>
                <a:spcPts val="0"/>
              </a:spcAft>
              <a:buSzPts val="1900"/>
              <a:buChar char="•"/>
            </a:pPr>
            <a:r>
              <a:rPr lang="en-US" sz="1900" dirty="0"/>
              <a:t>Postsecondary readiness as measured by performance on college admissions or placement exams</a:t>
            </a:r>
            <a:endParaRPr sz="1900" dirty="0"/>
          </a:p>
          <a:p>
            <a:pPr marL="914400" marR="0" lvl="1" indent="-349250" algn="l" rtl="0">
              <a:lnSpc>
                <a:spcPct val="90000"/>
              </a:lnSpc>
              <a:spcBef>
                <a:spcPts val="0"/>
              </a:spcBef>
              <a:spcAft>
                <a:spcPts val="0"/>
              </a:spcAft>
              <a:buSzPts val="1900"/>
              <a:buChar char="•"/>
            </a:pPr>
            <a:r>
              <a:rPr lang="en-US" sz="1900" b="1" dirty="0"/>
              <a:t>Postsecondary readiness as measured by attainment of an industry credential/certification and/or completion of a CTE program of study</a:t>
            </a:r>
            <a:endParaRPr sz="1900" b="1" dirty="0"/>
          </a:p>
          <a:p>
            <a:pPr marL="914400" marR="0" lvl="1" indent="-349250" algn="l" rtl="0">
              <a:lnSpc>
                <a:spcPct val="90000"/>
              </a:lnSpc>
              <a:spcBef>
                <a:spcPts val="0"/>
              </a:spcBef>
              <a:spcAft>
                <a:spcPts val="0"/>
              </a:spcAft>
              <a:buSzPts val="1900"/>
              <a:buChar char="•"/>
            </a:pPr>
            <a:r>
              <a:rPr lang="en-US" sz="1900" b="1" dirty="0"/>
              <a:t>Postsecondary readiness as measured by dropout rates</a:t>
            </a:r>
            <a:r>
              <a:rPr lang="en-US" sz="1900" dirty="0"/>
              <a:t> (</a:t>
            </a:r>
            <a:r>
              <a:rPr lang="en-US" sz="1900" dirty="0">
                <a:solidFill>
                  <a:srgbClr val="6AA84F"/>
                </a:solidFill>
              </a:rPr>
              <a:t>current short-term measure</a:t>
            </a:r>
            <a:r>
              <a:rPr lang="en-US" sz="1900" dirty="0"/>
              <a:t>)</a:t>
            </a:r>
            <a:endParaRPr sz="1900" dirty="0"/>
          </a:p>
          <a:p>
            <a:pPr marL="914400" marR="0" lvl="1" indent="-349250" algn="l" rtl="0">
              <a:lnSpc>
                <a:spcPct val="90000"/>
              </a:lnSpc>
              <a:spcBef>
                <a:spcPts val="0"/>
              </a:spcBef>
              <a:spcAft>
                <a:spcPts val="0"/>
              </a:spcAft>
              <a:buSzPts val="1900"/>
              <a:buChar char="•"/>
            </a:pPr>
            <a:r>
              <a:rPr lang="en-US" sz="1900" dirty="0"/>
              <a:t>Measures of social emotional learning and persistence</a:t>
            </a:r>
            <a:endParaRPr sz="1900" dirty="0"/>
          </a:p>
          <a:p>
            <a:pPr marL="914400" marR="0" lvl="1" indent="-349250" algn="l" rtl="0">
              <a:lnSpc>
                <a:spcPct val="90000"/>
              </a:lnSpc>
              <a:spcBef>
                <a:spcPts val="0"/>
              </a:spcBef>
              <a:spcAft>
                <a:spcPts val="0"/>
              </a:spcAft>
              <a:buSzPts val="1900"/>
              <a:buChar char="•"/>
            </a:pPr>
            <a:r>
              <a:rPr lang="en-US" sz="1900" dirty="0"/>
              <a:t>Science achievement (</a:t>
            </a:r>
            <a:r>
              <a:rPr lang="en-US" sz="1900" dirty="0">
                <a:solidFill>
                  <a:srgbClr val="6AA84F"/>
                </a:solidFill>
              </a:rPr>
              <a:t>current short-term measure</a:t>
            </a:r>
            <a:r>
              <a:rPr lang="en-US" sz="1900" dirty="0"/>
              <a:t>)</a:t>
            </a:r>
            <a:endParaRPr sz="1900" dirty="0"/>
          </a:p>
          <a:p>
            <a:pPr marL="914400" marR="0" lvl="1" indent="-349250" algn="l" rtl="0">
              <a:lnSpc>
                <a:spcPct val="90000"/>
              </a:lnSpc>
              <a:spcBef>
                <a:spcPts val="0"/>
              </a:spcBef>
              <a:spcAft>
                <a:spcPts val="0"/>
              </a:spcAft>
              <a:buSzPts val="1900"/>
              <a:buChar char="•"/>
            </a:pPr>
            <a:r>
              <a:rPr lang="en-US" sz="1900" b="1" dirty="0"/>
              <a:t>Student growth to standard</a:t>
            </a:r>
            <a:endParaRPr sz="1900" dirty="0"/>
          </a:p>
        </p:txBody>
      </p:sp>
      <p:sp>
        <p:nvSpPr>
          <p:cNvPr id="189" name="Google Shape;189;p11"/>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7b3db5a888_0_2"/>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SQSS Subcommittee Input, Cont.</a:t>
            </a:r>
            <a:endParaRPr/>
          </a:p>
        </p:txBody>
      </p:sp>
      <p:sp>
        <p:nvSpPr>
          <p:cNvPr id="196" name="Google Shape;196;g7b3db5a888_0_2"/>
          <p:cNvSpPr txBox="1">
            <a:spLocks noGrp="1"/>
          </p:cNvSpPr>
          <p:nvPr>
            <p:ph type="body" idx="1"/>
          </p:nvPr>
        </p:nvSpPr>
        <p:spPr>
          <a:xfrm>
            <a:off x="838200" y="1554475"/>
            <a:ext cx="10585200" cy="50268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1000"/>
              </a:spcBef>
              <a:spcAft>
                <a:spcPts val="0"/>
              </a:spcAft>
              <a:buSzPts val="2300"/>
              <a:buChar char="•"/>
            </a:pPr>
            <a:r>
              <a:rPr lang="en-US" sz="2300"/>
              <a:t>Measures not selected by subcommittee members:</a:t>
            </a:r>
            <a:endParaRPr sz="2300"/>
          </a:p>
          <a:p>
            <a:pPr marL="914400" lvl="1" indent="-349250" algn="l" rtl="0">
              <a:spcBef>
                <a:spcPts val="0"/>
              </a:spcBef>
              <a:spcAft>
                <a:spcPts val="0"/>
              </a:spcAft>
              <a:buSzPts val="1900"/>
              <a:buChar char="•"/>
            </a:pPr>
            <a:r>
              <a:rPr lang="en-US" sz="1900"/>
              <a:t>School climate and safety as measured by school discipline</a:t>
            </a:r>
            <a:endParaRPr sz="1900"/>
          </a:p>
          <a:p>
            <a:pPr marL="914400" lvl="1" indent="-349250" algn="l" rtl="0">
              <a:spcBef>
                <a:spcPts val="0"/>
              </a:spcBef>
              <a:spcAft>
                <a:spcPts val="0"/>
              </a:spcAft>
              <a:buSzPts val="1900"/>
              <a:buChar char="•"/>
            </a:pPr>
            <a:r>
              <a:rPr lang="en-US" sz="1900"/>
              <a:t>Student access to postsecondary resources/preparation as measured by student access to dual enrollment / advanced coursework or student access to effective career guidance and counseling</a:t>
            </a:r>
            <a:endParaRPr sz="1900"/>
          </a:p>
          <a:p>
            <a:pPr marL="914400" lvl="1" indent="-349250" algn="l" rtl="0">
              <a:spcBef>
                <a:spcPts val="0"/>
              </a:spcBef>
              <a:spcAft>
                <a:spcPts val="0"/>
              </a:spcAft>
              <a:buSzPts val="1900"/>
              <a:buChar char="•"/>
            </a:pPr>
            <a:r>
              <a:rPr lang="en-US" sz="1900"/>
              <a:t>Student engagement as measured by student participation in electives, athletics, extracurricular, and/or after-school activities</a:t>
            </a:r>
            <a:endParaRPr sz="1900"/>
          </a:p>
          <a:p>
            <a:pPr marL="914400" lvl="1" indent="-349250" algn="l" rtl="0">
              <a:spcBef>
                <a:spcPts val="0"/>
              </a:spcBef>
              <a:spcAft>
                <a:spcPts val="0"/>
              </a:spcAft>
              <a:buSzPts val="1900"/>
              <a:buChar char="•"/>
            </a:pPr>
            <a:r>
              <a:rPr lang="en-US" sz="1900"/>
              <a:t>Other measures of student engagement</a:t>
            </a:r>
            <a:endParaRPr sz="1900"/>
          </a:p>
          <a:p>
            <a:pPr marL="914400" lvl="1" indent="-349250" algn="l" rtl="0">
              <a:spcBef>
                <a:spcPts val="0"/>
              </a:spcBef>
              <a:spcAft>
                <a:spcPts val="0"/>
              </a:spcAft>
              <a:buSzPts val="1900"/>
              <a:buChar char="•"/>
            </a:pPr>
            <a:r>
              <a:rPr lang="en-US" sz="1900"/>
              <a:t>Teacher engagement as measured by student reports and/or leadership ratings/observations</a:t>
            </a:r>
            <a:endParaRPr sz="1900"/>
          </a:p>
          <a:p>
            <a:pPr marL="914400" lvl="1" indent="-349250" algn="l" rtl="0">
              <a:spcBef>
                <a:spcPts val="0"/>
              </a:spcBef>
              <a:spcAft>
                <a:spcPts val="0"/>
              </a:spcAft>
              <a:buSzPts val="1900"/>
              <a:buChar char="•"/>
            </a:pPr>
            <a:r>
              <a:rPr lang="en-US" sz="1900"/>
              <a:t>Parent engagement as measured by attendance at school events or volunteering/serving on a committee</a:t>
            </a:r>
            <a:endParaRPr sz="1900"/>
          </a:p>
          <a:p>
            <a:pPr marL="914400" lvl="1" indent="-349250" algn="l" rtl="0">
              <a:spcBef>
                <a:spcPts val="0"/>
              </a:spcBef>
              <a:spcAft>
                <a:spcPts val="0"/>
              </a:spcAft>
              <a:buSzPts val="1900"/>
              <a:buChar char="•"/>
            </a:pPr>
            <a:r>
              <a:rPr lang="en-US" sz="1900"/>
              <a:t>Quality of instruction as measured by student surveys of teaching quality or teacher participation in professional development</a:t>
            </a:r>
            <a:endParaRPr sz="1900"/>
          </a:p>
          <a:p>
            <a:pPr marL="914400" lvl="1" indent="-349250" algn="l" rtl="0">
              <a:spcBef>
                <a:spcPts val="0"/>
              </a:spcBef>
              <a:spcAft>
                <a:spcPts val="0"/>
              </a:spcAft>
              <a:buSzPts val="1900"/>
              <a:buChar char="•"/>
            </a:pPr>
            <a:r>
              <a:rPr lang="en-US" sz="1900"/>
              <a:t>Postsecondary readiness as measured by college credits earned, 9</a:t>
            </a:r>
            <a:r>
              <a:rPr lang="en-US" sz="1900" baseline="30000"/>
              <a:t>th</a:t>
            </a:r>
            <a:r>
              <a:rPr lang="en-US" sz="1900"/>
              <a:t>/10</a:t>
            </a:r>
            <a:r>
              <a:rPr lang="en-US" sz="1900" baseline="30000"/>
              <a:t>th</a:t>
            </a:r>
            <a:r>
              <a:rPr lang="en-US" sz="1900"/>
              <a:t> grade credit earning, or matriculation rates</a:t>
            </a:r>
            <a:endParaRPr sz="1900"/>
          </a:p>
        </p:txBody>
      </p:sp>
      <p:sp>
        <p:nvSpPr>
          <p:cNvPr id="197" name="Google Shape;197;g7b3db5a888_0_2"/>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7b3db5a888_0_12"/>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AWG Input Needed</a:t>
            </a:r>
            <a:endParaRPr/>
          </a:p>
        </p:txBody>
      </p:sp>
      <p:sp>
        <p:nvSpPr>
          <p:cNvPr id="204" name="Google Shape;204;g7b3db5a888_0_12"/>
          <p:cNvSpPr txBox="1">
            <a:spLocks noGrp="1"/>
          </p:cNvSpPr>
          <p:nvPr>
            <p:ph type="body" idx="1"/>
          </p:nvPr>
        </p:nvSpPr>
        <p:spPr>
          <a:xfrm>
            <a:off x="838200" y="1554475"/>
            <a:ext cx="10585200" cy="50268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1000"/>
              </a:spcBef>
              <a:spcAft>
                <a:spcPts val="0"/>
              </a:spcAft>
              <a:buSzPts val="2300"/>
              <a:buChar char="•"/>
            </a:pPr>
            <a:r>
              <a:rPr lang="en-US" sz="2300" dirty="0"/>
              <a:t>Review the crosswalk of potential measures for the SQSS Indicator, compiled with input from the SQSS Subcommittee</a:t>
            </a:r>
            <a:endParaRPr sz="2300" dirty="0"/>
          </a:p>
          <a:p>
            <a:pPr marL="457200" lvl="0" indent="-374650" algn="l" rtl="0">
              <a:spcBef>
                <a:spcPts val="1000"/>
              </a:spcBef>
              <a:spcAft>
                <a:spcPts val="0"/>
              </a:spcAft>
              <a:buSzPts val="2300"/>
              <a:buChar char="•"/>
            </a:pPr>
            <a:r>
              <a:rPr lang="en-US" sz="2300" dirty="0"/>
              <a:t>Use the Google Form to:</a:t>
            </a:r>
            <a:endParaRPr sz="2300" dirty="0"/>
          </a:p>
          <a:p>
            <a:pPr marL="914400" lvl="1" indent="-349250" algn="l" rtl="0">
              <a:spcBef>
                <a:spcPts val="500"/>
              </a:spcBef>
              <a:spcAft>
                <a:spcPts val="0"/>
              </a:spcAft>
              <a:buSzPts val="1900"/>
              <a:buChar char="•"/>
            </a:pPr>
            <a:r>
              <a:rPr lang="en-US" sz="1900" dirty="0"/>
              <a:t>Based on the measures </a:t>
            </a:r>
            <a:r>
              <a:rPr lang="en-US" sz="1900" u="sng" dirty="0"/>
              <a:t>selected</a:t>
            </a:r>
            <a:r>
              <a:rPr lang="en-US" sz="1900" dirty="0"/>
              <a:t> by the SQSS Subcommittee, select the top 3 measures you would like considered for the long-term plans for Colorado’s SQSS Indicator</a:t>
            </a:r>
            <a:endParaRPr sz="1900" dirty="0"/>
          </a:p>
          <a:p>
            <a:pPr marL="914400" lvl="1" indent="-349250" algn="l" rtl="0">
              <a:spcBef>
                <a:spcPts val="500"/>
              </a:spcBef>
              <a:spcAft>
                <a:spcPts val="0"/>
              </a:spcAft>
              <a:buSzPts val="1900"/>
              <a:buChar char="•"/>
            </a:pPr>
            <a:r>
              <a:rPr lang="en-US" sz="1900" dirty="0"/>
              <a:t>Indicate whether you support CDE’s proposal to exclude the </a:t>
            </a:r>
            <a:r>
              <a:rPr lang="en-US" sz="1900" u="sng" dirty="0"/>
              <a:t>measures not selected</a:t>
            </a:r>
            <a:r>
              <a:rPr lang="en-US" sz="1900" dirty="0"/>
              <a:t> by the SQSS Subcommittee from Colorado’s long-term plans for the SQSS Indicator</a:t>
            </a:r>
            <a:endParaRPr sz="1900" dirty="0"/>
          </a:p>
          <a:p>
            <a:pPr marL="1371600" lvl="2" indent="-349250" algn="l" rtl="0">
              <a:spcBef>
                <a:spcPts val="500"/>
              </a:spcBef>
              <a:spcAft>
                <a:spcPts val="0"/>
              </a:spcAft>
              <a:buSzPts val="1900"/>
              <a:buChar char="•"/>
            </a:pPr>
            <a:r>
              <a:rPr lang="en-US" sz="1900" dirty="0"/>
              <a:t>If you are not in support of this decision, please indicate which measure(s) you would like included and why</a:t>
            </a:r>
            <a:endParaRPr sz="1900" dirty="0"/>
          </a:p>
        </p:txBody>
      </p:sp>
      <p:sp>
        <p:nvSpPr>
          <p:cNvPr id="205" name="Google Shape;205;g7b3db5a888_0_12"/>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604423" y="166761"/>
            <a:ext cx="6081865" cy="756418"/>
          </a:xfrm>
          <a:prstGeom prst="rect">
            <a:avLst/>
          </a:prstGeom>
          <a:noFill/>
          <a:ln>
            <a:noFill/>
          </a:ln>
        </p:spPr>
        <p:txBody>
          <a:bodyPr spcFirstLastPara="1" wrap="square" lIns="0" tIns="0" rIns="0" bIns="0" anchor="t" anchorCtr="0">
            <a:noAutofit/>
          </a:bodyPr>
          <a:lstStyle/>
          <a:p>
            <a:pPr>
              <a:buSzPts val="2400"/>
            </a:pPr>
            <a:r>
              <a:rPr lang="en-US" dirty="0"/>
              <a:t>Amended Request to Reconsider Process for 2021-22</a:t>
            </a:r>
            <a:endParaRPr dirty="0"/>
          </a:p>
        </p:txBody>
      </p:sp>
      <p:sp>
        <p:nvSpPr>
          <p:cNvPr id="391" name="Google Shape;391;p47"/>
          <p:cNvSpPr txBox="1">
            <a:spLocks noGrp="1"/>
          </p:cNvSpPr>
          <p:nvPr>
            <p:ph type="body" idx="1"/>
          </p:nvPr>
        </p:nvSpPr>
        <p:spPr>
          <a:xfrm>
            <a:off x="715735" y="1441872"/>
            <a:ext cx="10583635" cy="4640674"/>
          </a:xfrm>
          <a:prstGeom prst="rect">
            <a:avLst/>
          </a:prstGeom>
          <a:noFill/>
          <a:ln>
            <a:noFill/>
          </a:ln>
        </p:spPr>
        <p:txBody>
          <a:bodyPr spcFirstLastPara="1" wrap="square" lIns="0" tIns="0" rIns="0" bIns="45700" anchor="t" anchorCtr="0">
            <a:noAutofit/>
          </a:bodyPr>
          <a:lstStyle/>
          <a:p>
            <a:pPr indent="-368300">
              <a:buSzPts val="2200"/>
            </a:pPr>
            <a:r>
              <a:rPr lang="en-US" sz="2200" dirty="0"/>
              <a:t>From HB 21-1161</a:t>
            </a:r>
            <a:endParaRPr sz="2200" dirty="0"/>
          </a:p>
          <a:p>
            <a:pPr lvl="1" indent="-342900">
              <a:buSzPts val="1800"/>
            </a:pPr>
            <a:r>
              <a:rPr lang="en-US" sz="1800" dirty="0"/>
              <a:t>Only available to schools and districts on the accountability clock (Priority Improvement, Turnaround).  AECs are included.</a:t>
            </a:r>
            <a:endParaRPr sz="1800" dirty="0"/>
          </a:p>
          <a:p>
            <a:pPr lvl="1" indent="-342900">
              <a:buSzPts val="1800"/>
            </a:pPr>
            <a:r>
              <a:rPr lang="en-US" sz="1800" dirty="0"/>
              <a:t>Plan types may be adjusted, but not years on the clock.  Two consecutive years at Improvement or higher are still needed to fully exit.</a:t>
            </a:r>
            <a:endParaRPr sz="1800" dirty="0"/>
          </a:p>
          <a:p>
            <a:pPr lvl="1" indent="-342900">
              <a:buSzPts val="1800"/>
            </a:pPr>
            <a:r>
              <a:rPr lang="en-US" sz="1800" dirty="0"/>
              <a:t>An alternative body of evidence may include state and local assessments and input from the State Review Panel.</a:t>
            </a:r>
            <a:endParaRPr sz="1800" dirty="0"/>
          </a:p>
          <a:p>
            <a:pPr lvl="1" indent="-342900">
              <a:buSzPts val="1800"/>
            </a:pPr>
            <a:r>
              <a:rPr lang="en-US" sz="1800" dirty="0"/>
              <a:t>State board may promulgate rules to determine time frame and process.</a:t>
            </a:r>
            <a:endParaRPr sz="1800" dirty="0"/>
          </a:p>
        </p:txBody>
      </p:sp>
      <p:sp>
        <p:nvSpPr>
          <p:cNvPr id="392" name="Google Shape;392;p47"/>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14</a:t>
            </a:fld>
            <a:endParaRPr/>
          </a:p>
        </p:txBody>
      </p:sp>
      <p:graphicFrame>
        <p:nvGraphicFramePr>
          <p:cNvPr id="393" name="Google Shape;393;p47"/>
          <p:cNvGraphicFramePr/>
          <p:nvPr>
            <p:extLst>
              <p:ext uri="{D42A27DB-BD31-4B8C-83A1-F6EECF244321}">
                <p14:modId xmlns:p14="http://schemas.microsoft.com/office/powerpoint/2010/main" val="3101523799"/>
              </p:ext>
            </p:extLst>
          </p:nvPr>
        </p:nvGraphicFramePr>
        <p:xfrm>
          <a:off x="2929936" y="4090819"/>
          <a:ext cx="6332150" cy="2372715"/>
        </p:xfrm>
        <a:graphic>
          <a:graphicData uri="http://schemas.openxmlformats.org/drawingml/2006/table">
            <a:tbl>
              <a:tblPr firstRow="1">
                <a:noFill/>
              </a:tblPr>
              <a:tblGrid>
                <a:gridCol w="1533225">
                  <a:extLst>
                    <a:ext uri="{9D8B030D-6E8A-4147-A177-3AD203B41FA5}">
                      <a16:colId xmlns:a16="http://schemas.microsoft.com/office/drawing/2014/main" val="20000"/>
                    </a:ext>
                  </a:extLst>
                </a:gridCol>
                <a:gridCol w="1533225">
                  <a:extLst>
                    <a:ext uri="{9D8B030D-6E8A-4147-A177-3AD203B41FA5}">
                      <a16:colId xmlns:a16="http://schemas.microsoft.com/office/drawing/2014/main" val="20001"/>
                    </a:ext>
                  </a:extLst>
                </a:gridCol>
                <a:gridCol w="1600000">
                  <a:extLst>
                    <a:ext uri="{9D8B030D-6E8A-4147-A177-3AD203B41FA5}">
                      <a16:colId xmlns:a16="http://schemas.microsoft.com/office/drawing/2014/main" val="20002"/>
                    </a:ext>
                  </a:extLst>
                </a:gridCol>
                <a:gridCol w="1665700">
                  <a:extLst>
                    <a:ext uri="{9D8B030D-6E8A-4147-A177-3AD203B41FA5}">
                      <a16:colId xmlns:a16="http://schemas.microsoft.com/office/drawing/2014/main" val="20003"/>
                    </a:ext>
                  </a:extLst>
                </a:gridCol>
              </a:tblGrid>
              <a:tr h="404100">
                <a:tc gridSpan="4">
                  <a:txBody>
                    <a:bodyPr/>
                    <a:lstStyle/>
                    <a:p>
                      <a:pPr marL="0" lvl="0" indent="0" algn="l" rtl="0">
                        <a:lnSpc>
                          <a:spcPct val="115000"/>
                        </a:lnSpc>
                        <a:spcBef>
                          <a:spcPts val="0"/>
                        </a:spcBef>
                        <a:spcAft>
                          <a:spcPts val="0"/>
                        </a:spcAft>
                        <a:buNone/>
                      </a:pPr>
                      <a:r>
                        <a:rPr lang="en-US" sz="1600" b="1"/>
                        <a:t>Scenario:</a:t>
                      </a:r>
                      <a:endParaRPr sz="16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4225">
                <a:tc>
                  <a:txBody>
                    <a:bodyPr/>
                    <a:lstStyle/>
                    <a:p>
                      <a:pPr marL="0" marR="0" lvl="0" indent="0" algn="ctr" rtl="0">
                        <a:lnSpc>
                          <a:spcPct val="115000"/>
                        </a:lnSpc>
                        <a:spcBef>
                          <a:spcPts val="0"/>
                        </a:spcBef>
                        <a:spcAft>
                          <a:spcPts val="0"/>
                        </a:spcAft>
                        <a:buClr>
                          <a:srgbClr val="000000"/>
                        </a:buClr>
                        <a:buSzPts val="1400"/>
                        <a:buFont typeface="Arial"/>
                        <a:buNone/>
                      </a:pPr>
                      <a:r>
                        <a:rPr lang="en-US" sz="1600" b="1"/>
                        <a:t>2019 SPF</a:t>
                      </a:r>
                      <a:r>
                        <a:rPr lang="en-US" sz="1600" b="1" u="none" strike="noStrike" cap="none"/>
                        <a:t> </a:t>
                      </a:r>
                      <a:r>
                        <a:rPr lang="en-US" u="none" strike="noStrike" cap="none"/>
                        <a:t>(Rating as of 2020-21)</a:t>
                      </a:r>
                      <a:endParaRPr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600" b="1" u="none" strike="noStrike" cap="none"/>
                        <a:t>2021-22 </a:t>
                      </a:r>
                      <a:r>
                        <a:rPr lang="en-US" u="none" strike="noStrike" cap="none"/>
                        <a:t>(Approved R2R)</a:t>
                      </a:r>
                      <a:endParaRPr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600" b="1" u="none" strike="noStrike" cap="none" dirty="0"/>
                        <a:t>2022-23 </a:t>
                      </a:r>
                      <a:r>
                        <a:rPr lang="en-US" u="none" strike="noStrike" cap="none" dirty="0"/>
                        <a:t>(Frameworks </a:t>
                      </a:r>
                      <a:r>
                        <a:rPr lang="en-US" dirty="0"/>
                        <a:t>R</a:t>
                      </a:r>
                      <a:r>
                        <a:rPr lang="en-US" u="none" strike="noStrike" cap="none" dirty="0"/>
                        <a:t>esume)</a:t>
                      </a:r>
                      <a:endParaRPr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600" b="1" u="none" strike="noStrike" cap="none"/>
                        <a:t>2023-24</a:t>
                      </a:r>
                      <a:endParaRPr sz="16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70AD47"/>
                      </a:solidFill>
                      <a:prstDash val="solid"/>
                      <a:round/>
                      <a:headEnd type="none" w="sm" len="sm"/>
                      <a:tailEnd type="none" w="sm" len="sm"/>
                    </a:lnT>
                    <a:lnB w="28575" cap="flat" cmpd="sng">
                      <a:solidFill>
                        <a:srgbClr val="70AD47"/>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16125">
                <a:tc>
                  <a:txBody>
                    <a:bodyPr/>
                    <a:lstStyle/>
                    <a:p>
                      <a:pPr marL="0" marR="0" lvl="0" indent="0" algn="l" rtl="0">
                        <a:lnSpc>
                          <a:spcPct val="115000"/>
                        </a:lnSpc>
                        <a:spcBef>
                          <a:spcPts val="0"/>
                        </a:spcBef>
                        <a:spcAft>
                          <a:spcPts val="0"/>
                        </a:spcAft>
                        <a:buClr>
                          <a:srgbClr val="000000"/>
                        </a:buClr>
                        <a:buSzPts val="900"/>
                        <a:buFont typeface="Arial"/>
                        <a:buNone/>
                      </a:pPr>
                      <a:r>
                        <a:rPr lang="en-US" sz="1600"/>
                        <a:t>Priority Improvement</a:t>
                      </a:r>
                      <a:r>
                        <a:rPr lang="en-US" sz="1600" u="none" strike="noStrike" cap="none"/>
                        <a:t> Y3</a:t>
                      </a:r>
                      <a:endParaRPr sz="16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06666"/>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1600" u="none" strike="noStrike" cap="none" dirty="0"/>
                        <a:t>Improvement Y3</a:t>
                      </a:r>
                      <a:endParaRPr sz="1600"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1600" u="none" strike="noStrike" cap="none"/>
                        <a:t>Improvement On Watch Y3</a:t>
                      </a:r>
                      <a:endParaRPr sz="1600" u="none" strike="noStrike" cap="none"/>
                    </a:p>
                  </a:txBody>
                  <a:tcPr marL="68575" marR="68575" marT="91425" marB="91425">
                    <a:lnL w="12700" cap="flat" cmpd="sng">
                      <a:solidFill>
                        <a:srgbClr val="000000"/>
                      </a:solidFill>
                      <a:prstDash val="solid"/>
                      <a:round/>
                      <a:headEnd type="none" w="sm" len="sm"/>
                      <a:tailEnd type="none" w="sm" len="sm"/>
                    </a:lnL>
                    <a:lnR w="28575" cap="flat" cmpd="sng">
                      <a:solidFill>
                        <a:srgbClr val="70AD47"/>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1600" u="none" strike="noStrike" cap="none" dirty="0"/>
                        <a:t>Improvement </a:t>
                      </a:r>
                      <a:r>
                        <a:rPr lang="en-US" sz="1400" u="none" strike="noStrike" cap="none" dirty="0"/>
                        <a:t>(Exit performance watch)</a:t>
                      </a:r>
                      <a:endParaRPr sz="1400" u="none" strike="noStrike" cap="none" dirty="0"/>
                    </a:p>
                  </a:txBody>
                  <a:tcPr marL="68575" marR="68575" marT="91425" marB="91425">
                    <a:lnL w="28575" cap="flat" cmpd="sng">
                      <a:solidFill>
                        <a:srgbClr val="70AD47"/>
                      </a:solidFill>
                      <a:prstDash val="solid"/>
                      <a:round/>
                      <a:headEnd type="none" w="sm" len="sm"/>
                      <a:tailEnd type="none" w="sm" len="sm"/>
                    </a:lnL>
                    <a:lnR w="28575" cap="flat" cmpd="sng">
                      <a:solidFill>
                        <a:srgbClr val="70AD47"/>
                      </a:solidFill>
                      <a:prstDash val="solid"/>
                      <a:round/>
                      <a:headEnd type="none" w="sm" len="sm"/>
                      <a:tailEnd type="none" w="sm" len="sm"/>
                    </a:lnR>
                    <a:lnT w="28575" cap="flat" cmpd="sng">
                      <a:solidFill>
                        <a:srgbClr val="70AD47"/>
                      </a:solidFill>
                      <a:prstDash val="solid"/>
                      <a:round/>
                      <a:headEnd type="none" w="sm" len="sm"/>
                      <a:tailEnd type="none" w="sm" len="sm"/>
                    </a:lnT>
                    <a:lnB w="28575" cap="flat" cmpd="sng">
                      <a:solidFill>
                        <a:srgbClr val="70AD47"/>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517336" y="250404"/>
            <a:ext cx="6081900" cy="756300"/>
          </a:xfrm>
          <a:prstGeom prst="rect">
            <a:avLst/>
          </a:prstGeom>
          <a:noFill/>
          <a:ln>
            <a:noFill/>
          </a:ln>
        </p:spPr>
        <p:txBody>
          <a:bodyPr spcFirstLastPara="1" wrap="square" lIns="0" tIns="0" rIns="0" bIns="0" anchor="t" anchorCtr="0">
            <a:noAutofit/>
          </a:bodyPr>
          <a:lstStyle/>
          <a:p>
            <a:pPr>
              <a:buSzPts val="2400"/>
            </a:pPr>
            <a:r>
              <a:rPr lang="en-US" dirty="0"/>
              <a:t>Districts and Schools on </a:t>
            </a:r>
            <a:br>
              <a:rPr lang="en-US" dirty="0"/>
            </a:br>
            <a:r>
              <a:rPr lang="en-US" dirty="0"/>
              <a:t>Performance Watch in 2020</a:t>
            </a:r>
            <a:endParaRPr dirty="0"/>
          </a:p>
        </p:txBody>
      </p:sp>
      <p:sp>
        <p:nvSpPr>
          <p:cNvPr id="192" name="Google Shape;192;p31">
            <a:extLst>
              <a:ext uri="{C183D7F6-B498-43B3-948B-1728B52AA6E4}">
                <adec:decorative xmlns:adec="http://schemas.microsoft.com/office/drawing/2017/decorative" val="1"/>
              </a:ext>
            </a:extLst>
          </p:cNvPr>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15</a:t>
            </a:fld>
            <a:endParaRPr/>
          </a:p>
        </p:txBody>
      </p:sp>
      <p:sp>
        <p:nvSpPr>
          <p:cNvPr id="195" name="Google Shape;195;p31"/>
          <p:cNvSpPr txBox="1"/>
          <p:nvPr/>
        </p:nvSpPr>
        <p:spPr>
          <a:xfrm>
            <a:off x="1524000" y="1360753"/>
            <a:ext cx="1129500" cy="2583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gn="ctr">
              <a:buSzPts val="1400"/>
            </a:pPr>
            <a:r>
              <a:rPr lang="en-US" b="1" dirty="0">
                <a:latin typeface="Calibri"/>
                <a:ea typeface="Calibri"/>
                <a:cs typeface="Calibri"/>
                <a:sym typeface="Calibri"/>
              </a:rPr>
              <a:t>Districts</a:t>
            </a:r>
            <a:endParaRPr b="1" dirty="0">
              <a:latin typeface="Calibri"/>
              <a:ea typeface="Calibri"/>
              <a:cs typeface="Calibri"/>
              <a:sym typeface="Calibri"/>
            </a:endParaRPr>
          </a:p>
        </p:txBody>
      </p:sp>
      <p:pic>
        <p:nvPicPr>
          <p:cNvPr id="193" name="Google Shape;193;p31" descr="Pie chart of districts on performance watch in 2020.">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2537317" y="1672838"/>
            <a:ext cx="3251735" cy="2398036"/>
          </a:xfrm>
          <a:prstGeom prst="rect">
            <a:avLst/>
          </a:prstGeom>
          <a:noFill/>
          <a:ln>
            <a:noFill/>
          </a:ln>
        </p:spPr>
      </p:pic>
      <p:sp>
        <p:nvSpPr>
          <p:cNvPr id="196" name="Google Shape;196;p31"/>
          <p:cNvSpPr txBox="1"/>
          <p:nvPr/>
        </p:nvSpPr>
        <p:spPr>
          <a:xfrm>
            <a:off x="9405871" y="1360753"/>
            <a:ext cx="1261905" cy="2583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gn="ctr">
              <a:buSzPts val="1400"/>
            </a:pPr>
            <a:r>
              <a:rPr lang="en-US" b="1" dirty="0">
                <a:latin typeface="Calibri"/>
                <a:ea typeface="Calibri"/>
                <a:cs typeface="Calibri"/>
                <a:sym typeface="Calibri"/>
              </a:rPr>
              <a:t>Schools</a:t>
            </a:r>
            <a:endParaRPr b="1" dirty="0">
              <a:latin typeface="Calibri"/>
              <a:ea typeface="Calibri"/>
              <a:cs typeface="Calibri"/>
              <a:sym typeface="Calibri"/>
            </a:endParaRPr>
          </a:p>
        </p:txBody>
      </p:sp>
      <p:pic>
        <p:nvPicPr>
          <p:cNvPr id="194" name="Google Shape;194;p31" descr="Pie chart of schools on performance watch in 2020.">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5967211" y="1717607"/>
            <a:ext cx="3585351" cy="2254714"/>
          </a:xfrm>
          <a:prstGeom prst="rect">
            <a:avLst/>
          </a:prstGeom>
          <a:noFill/>
          <a:ln>
            <a:noFill/>
          </a:ln>
        </p:spPr>
      </p:pic>
      <p:graphicFrame>
        <p:nvGraphicFramePr>
          <p:cNvPr id="197" name="Google Shape;197;p31"/>
          <p:cNvGraphicFramePr/>
          <p:nvPr>
            <p:extLst>
              <p:ext uri="{D42A27DB-BD31-4B8C-83A1-F6EECF244321}">
                <p14:modId xmlns:p14="http://schemas.microsoft.com/office/powerpoint/2010/main" val="3030898249"/>
              </p:ext>
            </p:extLst>
          </p:nvPr>
        </p:nvGraphicFramePr>
        <p:xfrm>
          <a:off x="1868072" y="4070874"/>
          <a:ext cx="7295401" cy="2644571"/>
        </p:xfrm>
        <a:graphic>
          <a:graphicData uri="http://schemas.openxmlformats.org/drawingml/2006/table">
            <a:tbl>
              <a:tblPr firstRow="1">
                <a:noFill/>
              </a:tblPr>
              <a:tblGrid>
                <a:gridCol w="3307230">
                  <a:extLst>
                    <a:ext uri="{9D8B030D-6E8A-4147-A177-3AD203B41FA5}">
                      <a16:colId xmlns:a16="http://schemas.microsoft.com/office/drawing/2014/main" val="20000"/>
                    </a:ext>
                  </a:extLst>
                </a:gridCol>
                <a:gridCol w="1785351">
                  <a:extLst>
                    <a:ext uri="{9D8B030D-6E8A-4147-A177-3AD203B41FA5}">
                      <a16:colId xmlns:a16="http://schemas.microsoft.com/office/drawing/2014/main" val="20001"/>
                    </a:ext>
                  </a:extLst>
                </a:gridCol>
                <a:gridCol w="2202820">
                  <a:extLst>
                    <a:ext uri="{9D8B030D-6E8A-4147-A177-3AD203B41FA5}">
                      <a16:colId xmlns:a16="http://schemas.microsoft.com/office/drawing/2014/main" val="20002"/>
                    </a:ext>
                  </a:extLst>
                </a:gridCol>
              </a:tblGrid>
              <a:tr h="357872">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Districts</a:t>
                      </a:r>
                      <a:endParaRPr sz="12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Schools</a:t>
                      </a:r>
                      <a:endParaRPr sz="1200" b="1" u="none" strike="noStrike" cap="none">
                        <a:solidFill>
                          <a:srgbClr val="FFFFFF"/>
                        </a:solidFill>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57872">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on Clock </a:t>
                      </a:r>
                      <a:r>
                        <a:rPr lang="en-US" sz="700" u="none" strike="noStrike" cap="none"/>
                        <a:t>(PI, Turnaround)</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4</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149 </a:t>
                      </a:r>
                      <a:r>
                        <a:rPr lang="en-US" sz="1050" u="none" strike="noStrike" cap="none" dirty="0"/>
                        <a:t>(+2 ISD) across 45 </a:t>
                      </a:r>
                      <a:r>
                        <a:rPr lang="en-US" sz="1050" u="none" strike="noStrike" cap="none" dirty="0" err="1"/>
                        <a:t>dists</a:t>
                      </a:r>
                      <a:endParaRPr sz="105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57872">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1-3</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3</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131 </a:t>
                      </a:r>
                      <a:r>
                        <a:rPr lang="en-US" sz="1050" u="none" strike="noStrike" cap="none" dirty="0"/>
                        <a:t>(+1 ISD)</a:t>
                      </a:r>
                      <a:endParaRPr sz="105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57872">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4-5</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n/a</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13 </a:t>
                      </a:r>
                      <a:r>
                        <a:rPr lang="en-US" sz="1050" u="none" strike="noStrike" cap="none" dirty="0"/>
                        <a:t>(+1 ISD)</a:t>
                      </a:r>
                      <a:endParaRPr sz="105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57872">
                <a:tc>
                  <a:txBody>
                    <a:bodyPr/>
                    <a:lstStyle/>
                    <a:p>
                      <a:pPr marL="171450" marR="0" lvl="0" indent="0" algn="l" rtl="0">
                        <a:lnSpc>
                          <a:spcPct val="100000"/>
                        </a:lnSpc>
                        <a:spcBef>
                          <a:spcPts val="0"/>
                        </a:spcBef>
                        <a:spcAft>
                          <a:spcPts val="0"/>
                        </a:spcAft>
                        <a:buClr>
                          <a:srgbClr val="000000"/>
                        </a:buClr>
                        <a:buSzPts val="1200"/>
                        <a:buFont typeface="Arial"/>
                        <a:buNone/>
                      </a:pPr>
                      <a:r>
                        <a:rPr lang="en-US" sz="1200" u="none" strike="noStrike" cap="none"/>
                        <a:t>Years 6+</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5</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357872">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on Watch </a:t>
                      </a:r>
                      <a:r>
                        <a:rPr lang="en-US" sz="700" u="none" strike="noStrike" cap="none"/>
                        <a:t>(Imp, Performance)</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28</a:t>
                      </a:r>
                      <a:endParaRPr sz="12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r h="450191">
                <a:tc>
                  <a:txBody>
                    <a:bodyPr/>
                    <a:lstStyle/>
                    <a:p>
                      <a:pPr marL="171450" marR="0" lvl="0" indent="-171450" algn="l" rtl="0">
                        <a:lnSpc>
                          <a:spcPct val="100000"/>
                        </a:lnSpc>
                        <a:spcBef>
                          <a:spcPts val="0"/>
                        </a:spcBef>
                        <a:spcAft>
                          <a:spcPts val="0"/>
                        </a:spcAft>
                        <a:buClr>
                          <a:srgbClr val="000000"/>
                        </a:buClr>
                        <a:buSzPts val="1200"/>
                        <a:buFont typeface="Arial"/>
                        <a:buNone/>
                      </a:pPr>
                      <a:r>
                        <a:rPr lang="en-US" sz="1200" u="none" strike="noStrike" cap="none"/>
                        <a:t># with an SBE Order </a:t>
                      </a:r>
                      <a:r>
                        <a:rPr lang="en-US" sz="700" u="none" strike="noStrike" cap="none"/>
                        <a:t>(inc Early Action and On Watch)</a:t>
                      </a:r>
                      <a:endParaRPr sz="700" u="none" strike="noStrike" cap="none"/>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2</a:t>
                      </a:r>
                      <a:endParaRPr sz="12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12</a:t>
                      </a:r>
                      <a:endParaRPr sz="12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98" name="Google Shape;198;p31"/>
          <p:cNvSpPr txBox="1"/>
          <p:nvPr/>
        </p:nvSpPr>
        <p:spPr>
          <a:xfrm>
            <a:off x="9341632" y="5203908"/>
            <a:ext cx="1326368" cy="507801"/>
          </a:xfrm>
          <a:prstGeom prst="rect">
            <a:avLst/>
          </a:prstGeom>
          <a:noFill/>
          <a:ln>
            <a:noFill/>
          </a:ln>
        </p:spPr>
        <p:txBody>
          <a:bodyPr spcFirstLastPara="1" wrap="square" lIns="91425" tIns="91425" rIns="91425" bIns="91425" anchor="t" anchorCtr="0">
            <a:spAutoFit/>
          </a:bodyPr>
          <a:lstStyle/>
          <a:p>
            <a:r>
              <a:rPr lang="en-US" sz="1050" dirty="0">
                <a:latin typeface="Calibri"/>
                <a:ea typeface="Calibri"/>
                <a:cs typeface="Calibri"/>
                <a:sym typeface="Calibri"/>
              </a:rPr>
              <a:t>* ISD = Insufficient State Data</a:t>
            </a:r>
            <a:endParaRPr sz="1050" dirty="0">
              <a:latin typeface="Calibri"/>
              <a:ea typeface="Calibri"/>
              <a:cs typeface="Calibri"/>
              <a:sym typeface="Calibri"/>
            </a:endParaRPr>
          </a:p>
        </p:txBody>
      </p:sp>
      <p:sp>
        <p:nvSpPr>
          <p:cNvPr id="2" name="Rectangle 1">
            <a:extLst>
              <a:ext uri="{FF2B5EF4-FFF2-40B4-BE49-F238E27FC236}">
                <a16:creationId xmlns:a16="http://schemas.microsoft.com/office/drawing/2014/main" id="{5246CF9F-86E5-4447-9E8F-B798C0923C86}"/>
              </a:ext>
              <a:ext uri="{C183D7F6-B498-43B3-948B-1728B52AA6E4}">
                <adec:decorative xmlns:adec="http://schemas.microsoft.com/office/drawing/2017/decorative" val="1"/>
              </a:ext>
            </a:extLst>
          </p:cNvPr>
          <p:cNvSpPr/>
          <p:nvPr/>
        </p:nvSpPr>
        <p:spPr>
          <a:xfrm>
            <a:off x="1868072" y="4426857"/>
            <a:ext cx="7295401" cy="1509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64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9"/>
          <p:cNvSpPr txBox="1">
            <a:spLocks noGrp="1"/>
          </p:cNvSpPr>
          <p:nvPr>
            <p:ph type="title"/>
          </p:nvPr>
        </p:nvSpPr>
        <p:spPr>
          <a:xfrm>
            <a:off x="519931" y="196699"/>
            <a:ext cx="6081900" cy="756300"/>
          </a:xfrm>
          <a:prstGeom prst="rect">
            <a:avLst/>
          </a:prstGeom>
          <a:noFill/>
          <a:ln>
            <a:noFill/>
          </a:ln>
        </p:spPr>
        <p:txBody>
          <a:bodyPr spcFirstLastPara="1" wrap="square" lIns="0" tIns="0" rIns="0" bIns="0" anchor="t" anchorCtr="0">
            <a:noAutofit/>
          </a:bodyPr>
          <a:lstStyle/>
          <a:p>
            <a:pPr>
              <a:buSzPts val="2400"/>
            </a:pPr>
            <a:r>
              <a:rPr lang="en-US" dirty="0"/>
              <a:t>DRAFT Timeline for Request to Reconsider Process</a:t>
            </a:r>
            <a:endParaRPr dirty="0"/>
          </a:p>
        </p:txBody>
      </p:sp>
      <p:sp>
        <p:nvSpPr>
          <p:cNvPr id="414" name="Google Shape;414;p49"/>
          <p:cNvSpPr txBox="1">
            <a:spLocks noGrp="1"/>
          </p:cNvSpPr>
          <p:nvPr>
            <p:ph type="sldNum" idx="12"/>
          </p:nvPr>
        </p:nvSpPr>
        <p:spPr>
          <a:xfrm>
            <a:off x="1747071" y="6427020"/>
            <a:ext cx="2057400" cy="3651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16</a:t>
            </a:fld>
            <a:endParaRPr/>
          </a:p>
        </p:txBody>
      </p:sp>
      <p:sp>
        <p:nvSpPr>
          <p:cNvPr id="415" name="Google Shape;415;p49"/>
          <p:cNvSpPr txBox="1"/>
          <p:nvPr/>
        </p:nvSpPr>
        <p:spPr>
          <a:xfrm>
            <a:off x="9688135" y="1277448"/>
            <a:ext cx="4555500" cy="276900"/>
          </a:xfrm>
          <a:prstGeom prst="rect">
            <a:avLst/>
          </a:prstGeom>
          <a:noFill/>
          <a:ln>
            <a:noFill/>
          </a:ln>
        </p:spPr>
        <p:txBody>
          <a:bodyPr spcFirstLastPara="1" wrap="square" lIns="68550" tIns="34275" rIns="68550" bIns="34275" anchor="t" anchorCtr="0">
            <a:noAutofit/>
          </a:bodyPr>
          <a:lstStyle/>
          <a:p>
            <a:pPr>
              <a:buSzPts val="1350"/>
            </a:pPr>
            <a:r>
              <a:rPr lang="en-US" sz="1350" b="1" dirty="0">
                <a:solidFill>
                  <a:srgbClr val="FF0000"/>
                </a:solidFill>
                <a:latin typeface="Calibri"/>
                <a:ea typeface="Calibri"/>
                <a:cs typeface="Calibri"/>
                <a:sym typeface="Calibri"/>
              </a:rPr>
              <a:t>DRAFT – For Discussion Only</a:t>
            </a:r>
            <a:endParaRPr sz="1050" b="1" dirty="0">
              <a:solidFill>
                <a:srgbClr val="FF0000"/>
              </a:solidFill>
            </a:endParaRPr>
          </a:p>
        </p:txBody>
      </p:sp>
      <p:grpSp>
        <p:nvGrpSpPr>
          <p:cNvPr id="416" name="Google Shape;416;p49">
            <a:extLst>
              <a:ext uri="{C183D7F6-B498-43B3-948B-1728B52AA6E4}">
                <adec:decorative xmlns:adec="http://schemas.microsoft.com/office/drawing/2017/decorative" val="1"/>
              </a:ext>
            </a:extLst>
          </p:cNvPr>
          <p:cNvGrpSpPr/>
          <p:nvPr/>
        </p:nvGrpSpPr>
        <p:grpSpPr>
          <a:xfrm>
            <a:off x="2042497" y="1889460"/>
            <a:ext cx="8498890" cy="4063999"/>
            <a:chOff x="0" y="0"/>
            <a:chExt cx="8498890" cy="4063999"/>
          </a:xfrm>
        </p:grpSpPr>
        <p:sp>
          <p:nvSpPr>
            <p:cNvPr id="417" name="Google Shape;417;p49"/>
            <p:cNvSpPr/>
            <p:nvPr/>
          </p:nvSpPr>
          <p:spPr>
            <a:xfrm>
              <a:off x="0" y="1219199"/>
              <a:ext cx="8498890" cy="1625600"/>
            </a:xfrm>
            <a:prstGeom prst="notched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endParaRPr/>
            </a:p>
          </p:txBody>
        </p:sp>
        <p:sp>
          <p:nvSpPr>
            <p:cNvPr id="418" name="Google Shape;418;p49"/>
            <p:cNvSpPr/>
            <p:nvPr/>
          </p:nvSpPr>
          <p:spPr>
            <a:xfrm>
              <a:off x="3361" y="0"/>
              <a:ext cx="1469668" cy="1625600"/>
            </a:xfrm>
            <a:prstGeom prst="rect">
              <a:avLst/>
            </a:prstGeom>
            <a:noFill/>
            <a:ln>
              <a:noFill/>
            </a:ln>
          </p:spPr>
          <p:txBody>
            <a:bodyPr spcFirstLastPara="1" wrap="square" lIns="91425" tIns="91425" rIns="91425" bIns="91425" anchor="ctr" anchorCtr="0">
              <a:noAutofit/>
            </a:bodyPr>
            <a:lstStyle/>
            <a:p>
              <a:endParaRPr/>
            </a:p>
          </p:txBody>
        </p:sp>
        <p:sp>
          <p:nvSpPr>
            <p:cNvPr id="419" name="Google Shape;419;p49"/>
            <p:cNvSpPr txBox="1"/>
            <p:nvPr/>
          </p:nvSpPr>
          <p:spPr>
            <a:xfrm>
              <a:off x="3361" y="0"/>
              <a:ext cx="1469668" cy="1625600"/>
            </a:xfrm>
            <a:prstGeom prst="rect">
              <a:avLst/>
            </a:prstGeom>
            <a:noFill/>
            <a:ln>
              <a:noFill/>
            </a:ln>
          </p:spPr>
          <p:txBody>
            <a:bodyPr spcFirstLastPara="1" wrap="square" lIns="85325" tIns="85325" rIns="85325" bIns="85325" anchor="b" anchorCtr="0">
              <a:noAutofit/>
            </a:bodyPr>
            <a:lstStyle/>
            <a:p>
              <a:pPr algn="ctr">
                <a:lnSpc>
                  <a:spcPct val="90000"/>
                </a:lnSpc>
                <a:buSzPts val="1200"/>
              </a:pPr>
              <a:r>
                <a:rPr lang="en-US" sz="1200"/>
                <a:t>Spring 2021:  Stakeholder Feedback (AWG)</a:t>
              </a:r>
              <a:endParaRPr/>
            </a:p>
          </p:txBody>
        </p:sp>
        <p:sp>
          <p:nvSpPr>
            <p:cNvPr id="420" name="Google Shape;420;p49"/>
            <p:cNvSpPr/>
            <p:nvPr/>
          </p:nvSpPr>
          <p:spPr>
            <a:xfrm>
              <a:off x="534995" y="1828800"/>
              <a:ext cx="406400" cy="4064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1" name="Google Shape;421;p49"/>
            <p:cNvSpPr/>
            <p:nvPr/>
          </p:nvSpPr>
          <p:spPr>
            <a:xfrm>
              <a:off x="1546513" y="2438399"/>
              <a:ext cx="1469668" cy="1625600"/>
            </a:xfrm>
            <a:prstGeom prst="rect">
              <a:avLst/>
            </a:prstGeom>
            <a:noFill/>
            <a:ln>
              <a:noFill/>
            </a:ln>
          </p:spPr>
          <p:txBody>
            <a:bodyPr spcFirstLastPara="1" wrap="square" lIns="91425" tIns="91425" rIns="91425" bIns="91425" anchor="ctr" anchorCtr="0">
              <a:noAutofit/>
            </a:bodyPr>
            <a:lstStyle/>
            <a:p>
              <a:endParaRPr/>
            </a:p>
          </p:txBody>
        </p:sp>
        <p:sp>
          <p:nvSpPr>
            <p:cNvPr id="422" name="Google Shape;422;p49"/>
            <p:cNvSpPr txBox="1"/>
            <p:nvPr/>
          </p:nvSpPr>
          <p:spPr>
            <a:xfrm>
              <a:off x="1546513" y="2438399"/>
              <a:ext cx="1469668" cy="1625600"/>
            </a:xfrm>
            <a:prstGeom prst="rect">
              <a:avLst/>
            </a:prstGeom>
            <a:noFill/>
            <a:ln>
              <a:noFill/>
            </a:ln>
          </p:spPr>
          <p:txBody>
            <a:bodyPr spcFirstLastPara="1" wrap="square" lIns="85325" tIns="85325" rIns="85325" bIns="85325" anchor="t" anchorCtr="0">
              <a:noAutofit/>
            </a:bodyPr>
            <a:lstStyle/>
            <a:p>
              <a:pPr algn="ctr">
                <a:lnSpc>
                  <a:spcPct val="90000"/>
                </a:lnSpc>
                <a:buSzPts val="1200"/>
              </a:pPr>
              <a:r>
                <a:rPr lang="en-US" sz="1200"/>
                <a:t>June-Aug 2021:  SBE Rule Process</a:t>
              </a:r>
              <a:endParaRPr/>
            </a:p>
          </p:txBody>
        </p:sp>
        <p:sp>
          <p:nvSpPr>
            <p:cNvPr id="423" name="Google Shape;423;p49"/>
            <p:cNvSpPr/>
            <p:nvPr/>
          </p:nvSpPr>
          <p:spPr>
            <a:xfrm>
              <a:off x="2078148" y="1828800"/>
              <a:ext cx="406400" cy="4064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4" name="Google Shape;424;p49"/>
            <p:cNvSpPr/>
            <p:nvPr/>
          </p:nvSpPr>
          <p:spPr>
            <a:xfrm>
              <a:off x="3089666" y="0"/>
              <a:ext cx="1469668" cy="1625600"/>
            </a:xfrm>
            <a:prstGeom prst="rect">
              <a:avLst/>
            </a:prstGeom>
            <a:noFill/>
            <a:ln>
              <a:noFill/>
            </a:ln>
          </p:spPr>
          <p:txBody>
            <a:bodyPr spcFirstLastPara="1" wrap="square" lIns="91425" tIns="91425" rIns="91425" bIns="91425" anchor="ctr" anchorCtr="0">
              <a:noAutofit/>
            </a:bodyPr>
            <a:lstStyle/>
            <a:p>
              <a:endParaRPr/>
            </a:p>
          </p:txBody>
        </p:sp>
        <p:sp>
          <p:nvSpPr>
            <p:cNvPr id="425" name="Google Shape;425;p49"/>
            <p:cNvSpPr txBox="1"/>
            <p:nvPr/>
          </p:nvSpPr>
          <p:spPr>
            <a:xfrm>
              <a:off x="3089666" y="0"/>
              <a:ext cx="1469668" cy="1625600"/>
            </a:xfrm>
            <a:prstGeom prst="rect">
              <a:avLst/>
            </a:prstGeom>
            <a:noFill/>
            <a:ln>
              <a:noFill/>
            </a:ln>
          </p:spPr>
          <p:txBody>
            <a:bodyPr spcFirstLastPara="1" wrap="square" lIns="85325" tIns="85325" rIns="85325" bIns="85325" anchor="b" anchorCtr="0">
              <a:noAutofit/>
            </a:bodyPr>
            <a:lstStyle/>
            <a:p>
              <a:pPr algn="ctr">
                <a:lnSpc>
                  <a:spcPct val="90000"/>
                </a:lnSpc>
                <a:buSzPts val="1200"/>
              </a:pPr>
              <a:r>
                <a:rPr lang="en-US" sz="1200"/>
                <a:t>Aug 2021:  Launch R2R and Technical Assistance</a:t>
              </a:r>
              <a:endParaRPr/>
            </a:p>
          </p:txBody>
        </p:sp>
        <p:sp>
          <p:nvSpPr>
            <p:cNvPr id="426" name="Google Shape;426;p49"/>
            <p:cNvSpPr/>
            <p:nvPr/>
          </p:nvSpPr>
          <p:spPr>
            <a:xfrm>
              <a:off x="3621300" y="1828800"/>
              <a:ext cx="406400" cy="4064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7" name="Google Shape;427;p49"/>
            <p:cNvSpPr/>
            <p:nvPr/>
          </p:nvSpPr>
          <p:spPr>
            <a:xfrm>
              <a:off x="4632818" y="2438399"/>
              <a:ext cx="1469668" cy="1625600"/>
            </a:xfrm>
            <a:prstGeom prst="rect">
              <a:avLst/>
            </a:prstGeom>
            <a:noFill/>
            <a:ln>
              <a:noFill/>
            </a:ln>
          </p:spPr>
          <p:txBody>
            <a:bodyPr spcFirstLastPara="1" wrap="square" lIns="91425" tIns="91425" rIns="91425" bIns="91425" anchor="ctr" anchorCtr="0">
              <a:noAutofit/>
            </a:bodyPr>
            <a:lstStyle/>
            <a:p>
              <a:endParaRPr/>
            </a:p>
          </p:txBody>
        </p:sp>
        <p:sp>
          <p:nvSpPr>
            <p:cNvPr id="428" name="Google Shape;428;p49"/>
            <p:cNvSpPr txBox="1"/>
            <p:nvPr/>
          </p:nvSpPr>
          <p:spPr>
            <a:xfrm>
              <a:off x="4632818" y="2438399"/>
              <a:ext cx="1469668" cy="1625600"/>
            </a:xfrm>
            <a:prstGeom prst="rect">
              <a:avLst/>
            </a:prstGeom>
            <a:noFill/>
            <a:ln>
              <a:noFill/>
            </a:ln>
          </p:spPr>
          <p:txBody>
            <a:bodyPr spcFirstLastPara="1" wrap="square" lIns="85325" tIns="85325" rIns="85325" bIns="85325" anchor="t" anchorCtr="0">
              <a:noAutofit/>
            </a:bodyPr>
            <a:lstStyle/>
            <a:p>
              <a:pPr algn="ctr">
                <a:lnSpc>
                  <a:spcPct val="90000"/>
                </a:lnSpc>
                <a:buSzPts val="1200"/>
              </a:pPr>
              <a:r>
                <a:rPr lang="en-US" sz="1200"/>
                <a:t>Dec 2021:  SBE votes on final recommendations</a:t>
              </a:r>
              <a:endParaRPr/>
            </a:p>
          </p:txBody>
        </p:sp>
        <p:sp>
          <p:nvSpPr>
            <p:cNvPr id="429" name="Google Shape;429;p49"/>
            <p:cNvSpPr/>
            <p:nvPr/>
          </p:nvSpPr>
          <p:spPr>
            <a:xfrm>
              <a:off x="5164452" y="1828800"/>
              <a:ext cx="406400" cy="4064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0" name="Google Shape;430;p49"/>
            <p:cNvSpPr/>
            <p:nvPr/>
          </p:nvSpPr>
          <p:spPr>
            <a:xfrm>
              <a:off x="6175970" y="0"/>
              <a:ext cx="1469668" cy="1625600"/>
            </a:xfrm>
            <a:prstGeom prst="rect">
              <a:avLst/>
            </a:prstGeom>
            <a:noFill/>
            <a:ln>
              <a:noFill/>
            </a:ln>
          </p:spPr>
          <p:txBody>
            <a:bodyPr spcFirstLastPara="1" wrap="square" lIns="91425" tIns="91425" rIns="91425" bIns="91425" anchor="ctr" anchorCtr="0">
              <a:noAutofit/>
            </a:bodyPr>
            <a:lstStyle/>
            <a:p>
              <a:endParaRPr/>
            </a:p>
          </p:txBody>
        </p:sp>
        <p:sp>
          <p:nvSpPr>
            <p:cNvPr id="431" name="Google Shape;431;p49"/>
            <p:cNvSpPr txBox="1"/>
            <p:nvPr/>
          </p:nvSpPr>
          <p:spPr>
            <a:xfrm>
              <a:off x="6175970" y="0"/>
              <a:ext cx="1469668" cy="1625600"/>
            </a:xfrm>
            <a:prstGeom prst="rect">
              <a:avLst/>
            </a:prstGeom>
            <a:noFill/>
            <a:ln>
              <a:noFill/>
            </a:ln>
          </p:spPr>
          <p:txBody>
            <a:bodyPr spcFirstLastPara="1" wrap="square" lIns="85325" tIns="85325" rIns="85325" bIns="85325" anchor="b" anchorCtr="0">
              <a:noAutofit/>
            </a:bodyPr>
            <a:lstStyle/>
            <a:p>
              <a:pPr algn="ctr">
                <a:lnSpc>
                  <a:spcPct val="90000"/>
                </a:lnSpc>
                <a:buSzPts val="1200"/>
              </a:pPr>
              <a:r>
                <a:rPr lang="en-US" sz="1200"/>
                <a:t>Jan 2022:  CDE updates public reporting of 2021 plan types</a:t>
              </a:r>
              <a:endParaRPr/>
            </a:p>
          </p:txBody>
        </p:sp>
        <p:sp>
          <p:nvSpPr>
            <p:cNvPr id="432" name="Google Shape;432;p49"/>
            <p:cNvSpPr/>
            <p:nvPr/>
          </p:nvSpPr>
          <p:spPr>
            <a:xfrm>
              <a:off x="6707605" y="1828800"/>
              <a:ext cx="406400" cy="40640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50"/>
          <p:cNvSpPr txBox="1">
            <a:spLocks noGrp="1"/>
          </p:cNvSpPr>
          <p:nvPr>
            <p:ph type="title"/>
          </p:nvPr>
        </p:nvSpPr>
        <p:spPr>
          <a:xfrm>
            <a:off x="701089" y="321383"/>
            <a:ext cx="6595011" cy="567225"/>
          </a:xfrm>
          <a:prstGeom prst="rect">
            <a:avLst/>
          </a:prstGeom>
          <a:noFill/>
          <a:ln>
            <a:noFill/>
          </a:ln>
        </p:spPr>
        <p:txBody>
          <a:bodyPr spcFirstLastPara="1" wrap="square" lIns="0" tIns="0" rIns="0" bIns="0" anchor="t" anchorCtr="0">
            <a:noAutofit/>
          </a:bodyPr>
          <a:lstStyle/>
          <a:p>
            <a:pPr>
              <a:buClr>
                <a:schemeClr val="lt1"/>
              </a:buClr>
              <a:buSzPts val="2400"/>
            </a:pPr>
            <a:r>
              <a:rPr lang="en-US" dirty="0"/>
              <a:t>DRAFT Request to Reconsider Structure in 2021-22</a:t>
            </a:r>
            <a:endParaRPr dirty="0"/>
          </a:p>
        </p:txBody>
      </p:sp>
      <p:sp>
        <p:nvSpPr>
          <p:cNvPr id="449" name="Google Shape;449;p50"/>
          <p:cNvSpPr txBox="1"/>
          <p:nvPr/>
        </p:nvSpPr>
        <p:spPr>
          <a:xfrm>
            <a:off x="9593939" y="1335009"/>
            <a:ext cx="4555350" cy="276975"/>
          </a:xfrm>
          <a:prstGeom prst="rect">
            <a:avLst/>
          </a:prstGeom>
          <a:noFill/>
          <a:ln>
            <a:noFill/>
          </a:ln>
        </p:spPr>
        <p:txBody>
          <a:bodyPr spcFirstLastPara="1" wrap="square" lIns="68550" tIns="34275" rIns="68550" bIns="34275" anchor="t" anchorCtr="0">
            <a:noAutofit/>
          </a:bodyPr>
          <a:lstStyle/>
          <a:p>
            <a:pPr>
              <a:buSzPts val="1350"/>
            </a:pPr>
            <a:r>
              <a:rPr lang="en-US" sz="1350" b="1" dirty="0">
                <a:solidFill>
                  <a:srgbClr val="FF0000"/>
                </a:solidFill>
                <a:latin typeface="Calibri"/>
                <a:ea typeface="Calibri"/>
                <a:cs typeface="Calibri"/>
                <a:sym typeface="Calibri"/>
              </a:rPr>
              <a:t>DRAFT – For Discussion Only</a:t>
            </a:r>
            <a:endParaRPr sz="1050" b="1" dirty="0">
              <a:solidFill>
                <a:srgbClr val="FF0000"/>
              </a:solidFill>
            </a:endParaRPr>
          </a:p>
        </p:txBody>
      </p:sp>
      <p:sp>
        <p:nvSpPr>
          <p:cNvPr id="440" name="Google Shape;440;p50"/>
          <p:cNvSpPr txBox="1"/>
          <p:nvPr/>
        </p:nvSpPr>
        <p:spPr>
          <a:xfrm>
            <a:off x="1760221" y="2244091"/>
            <a:ext cx="1196325" cy="276975"/>
          </a:xfrm>
          <a:prstGeom prst="rect">
            <a:avLst/>
          </a:prstGeom>
          <a:solidFill>
            <a:srgbClr val="C4E0B2"/>
          </a:solidFill>
          <a:ln>
            <a:noFill/>
          </a:ln>
        </p:spPr>
        <p:txBody>
          <a:bodyPr spcFirstLastPara="1" wrap="square" lIns="68550" tIns="34275" rIns="68550" bIns="34275" anchor="t" anchorCtr="0">
            <a:noAutofit/>
          </a:bodyPr>
          <a:lstStyle/>
          <a:p>
            <a:pPr>
              <a:buSzPts val="1350"/>
            </a:pPr>
            <a:r>
              <a:rPr lang="en-US" sz="1350">
                <a:solidFill>
                  <a:schemeClr val="dk1"/>
                </a:solidFill>
                <a:latin typeface="Calibri"/>
                <a:ea typeface="Calibri"/>
                <a:cs typeface="Calibri"/>
                <a:sym typeface="Calibri"/>
              </a:rPr>
              <a:t>Performance</a:t>
            </a:r>
            <a:endParaRPr sz="1050"/>
          </a:p>
        </p:txBody>
      </p:sp>
      <p:sp>
        <p:nvSpPr>
          <p:cNvPr id="443" name="Google Shape;443;p50"/>
          <p:cNvSpPr txBox="1"/>
          <p:nvPr/>
        </p:nvSpPr>
        <p:spPr>
          <a:xfrm>
            <a:off x="1758502" y="2618443"/>
            <a:ext cx="1196325" cy="276975"/>
          </a:xfrm>
          <a:prstGeom prst="rect">
            <a:avLst/>
          </a:prstGeom>
          <a:solidFill>
            <a:srgbClr val="FFFF99"/>
          </a:solidFill>
          <a:ln>
            <a:noFill/>
          </a:ln>
        </p:spPr>
        <p:txBody>
          <a:bodyPr spcFirstLastPara="1" wrap="square" lIns="68550" tIns="34275" rIns="68550" bIns="34275" anchor="t" anchorCtr="0">
            <a:noAutofit/>
          </a:bodyPr>
          <a:lstStyle/>
          <a:p>
            <a:pPr>
              <a:buSzPts val="1350"/>
            </a:pPr>
            <a:r>
              <a:rPr lang="en-US" sz="1350">
                <a:solidFill>
                  <a:schemeClr val="dk1"/>
                </a:solidFill>
                <a:latin typeface="Calibri"/>
                <a:ea typeface="Calibri"/>
                <a:cs typeface="Calibri"/>
                <a:sym typeface="Calibri"/>
              </a:rPr>
              <a:t>Improvement</a:t>
            </a:r>
            <a:endParaRPr sz="1050"/>
          </a:p>
        </p:txBody>
      </p:sp>
      <p:sp>
        <p:nvSpPr>
          <p:cNvPr id="444" name="Google Shape;444;p50"/>
          <p:cNvSpPr txBox="1"/>
          <p:nvPr/>
        </p:nvSpPr>
        <p:spPr>
          <a:xfrm>
            <a:off x="3126291" y="2133694"/>
            <a:ext cx="365850" cy="761850"/>
          </a:xfrm>
          <a:prstGeom prst="rect">
            <a:avLst/>
          </a:prstGeom>
          <a:noFill/>
          <a:ln>
            <a:noFill/>
          </a:ln>
        </p:spPr>
        <p:txBody>
          <a:bodyPr spcFirstLastPara="1" wrap="square" lIns="68550" tIns="34275" rIns="68550" bIns="34275" anchor="t" anchorCtr="0">
            <a:noAutofit/>
          </a:bodyPr>
          <a:lstStyle/>
          <a:p>
            <a:pPr>
              <a:buSzPts val="4500"/>
            </a:pPr>
            <a:r>
              <a:rPr lang="en-US" sz="4500">
                <a:solidFill>
                  <a:schemeClr val="dk1"/>
                </a:solidFill>
                <a:latin typeface="Calibri"/>
                <a:ea typeface="Calibri"/>
                <a:cs typeface="Calibri"/>
                <a:sym typeface="Calibri"/>
              </a:rPr>
              <a:t>}</a:t>
            </a:r>
            <a:endParaRPr sz="1050"/>
          </a:p>
        </p:txBody>
      </p:sp>
      <p:sp>
        <p:nvSpPr>
          <p:cNvPr id="446" name="Google Shape;446;p50"/>
          <p:cNvSpPr txBox="1"/>
          <p:nvPr/>
        </p:nvSpPr>
        <p:spPr>
          <a:xfrm>
            <a:off x="3675300" y="2068850"/>
            <a:ext cx="5430000" cy="762000"/>
          </a:xfrm>
          <a:prstGeom prst="rect">
            <a:avLst/>
          </a:prstGeom>
          <a:solidFill>
            <a:srgbClr val="F2F2F2"/>
          </a:solidFill>
          <a:ln>
            <a:noFill/>
          </a:ln>
        </p:spPr>
        <p:txBody>
          <a:bodyPr spcFirstLastPara="1" wrap="square" lIns="68550" tIns="34275" rIns="68550" bIns="34275" anchor="t" anchorCtr="0">
            <a:noAutofit/>
          </a:bodyPr>
          <a:lstStyle/>
          <a:p>
            <a:pPr algn="ctr">
              <a:lnSpc>
                <a:spcPct val="90000"/>
              </a:lnSpc>
              <a:buSzPts val="1350"/>
            </a:pPr>
            <a:r>
              <a:rPr lang="en-US" sz="1350" b="1">
                <a:solidFill>
                  <a:schemeClr val="dk1"/>
                </a:solidFill>
                <a:latin typeface="Calibri"/>
                <a:ea typeface="Calibri"/>
                <a:cs typeface="Calibri"/>
                <a:sym typeface="Calibri"/>
              </a:rPr>
              <a:t>Request to Reconsider</a:t>
            </a:r>
            <a:endParaRPr sz="1050"/>
          </a:p>
          <a:p>
            <a:pPr marL="171450" indent="-171450">
              <a:lnSpc>
                <a:spcPct val="90000"/>
              </a:lnSpc>
              <a:spcBef>
                <a:spcPts val="750"/>
              </a:spcBef>
              <a:buClr>
                <a:schemeClr val="dk1"/>
              </a:buClr>
              <a:buSzPts val="1800"/>
              <a:buFont typeface="Arial"/>
              <a:buChar char="•"/>
            </a:pPr>
            <a:r>
              <a:rPr lang="en-US" sz="1350">
                <a:solidFill>
                  <a:schemeClr val="dk1"/>
                </a:solidFill>
                <a:latin typeface="Calibri"/>
                <a:ea typeface="Calibri"/>
                <a:cs typeface="Calibri"/>
                <a:sym typeface="Calibri"/>
              </a:rPr>
              <a:t>Not eligible</a:t>
            </a:r>
            <a:endParaRPr sz="1050"/>
          </a:p>
        </p:txBody>
      </p:sp>
      <p:sp>
        <p:nvSpPr>
          <p:cNvPr id="448" name="Google Shape;448;p50"/>
          <p:cNvSpPr txBox="1"/>
          <p:nvPr/>
        </p:nvSpPr>
        <p:spPr>
          <a:xfrm>
            <a:off x="1563529" y="3155111"/>
            <a:ext cx="1692300" cy="276900"/>
          </a:xfrm>
          <a:prstGeom prst="rect">
            <a:avLst/>
          </a:prstGeom>
          <a:noFill/>
          <a:ln>
            <a:noFill/>
          </a:ln>
        </p:spPr>
        <p:txBody>
          <a:bodyPr spcFirstLastPara="1" wrap="square" lIns="68550" tIns="34275" rIns="68550" bIns="34275" anchor="t" anchorCtr="0">
            <a:noAutofit/>
          </a:bodyPr>
          <a:lstStyle/>
          <a:p>
            <a:pPr algn="ctr">
              <a:buSzPts val="1350"/>
            </a:pPr>
            <a:r>
              <a:rPr lang="en-US" sz="1350">
                <a:solidFill>
                  <a:srgbClr val="A5A5A5"/>
                </a:solidFill>
                <a:latin typeface="Calibri"/>
                <a:ea typeface="Calibri"/>
                <a:cs typeface="Calibri"/>
                <a:sym typeface="Calibri"/>
              </a:rPr>
              <a:t>Accountability Clock</a:t>
            </a:r>
            <a:endParaRPr sz="1050"/>
          </a:p>
        </p:txBody>
      </p:sp>
      <p:sp>
        <p:nvSpPr>
          <p:cNvPr id="442" name="Google Shape;442;p50"/>
          <p:cNvSpPr txBox="1"/>
          <p:nvPr/>
        </p:nvSpPr>
        <p:spPr>
          <a:xfrm>
            <a:off x="1772006" y="3581399"/>
            <a:ext cx="1196400" cy="484800"/>
          </a:xfrm>
          <a:prstGeom prst="rect">
            <a:avLst/>
          </a:prstGeom>
          <a:solidFill>
            <a:srgbClr val="F7CAAC"/>
          </a:solidFill>
          <a:ln>
            <a:noFill/>
          </a:ln>
        </p:spPr>
        <p:txBody>
          <a:bodyPr spcFirstLastPara="1" wrap="square" lIns="68550" tIns="34275" rIns="68550" bIns="34275" anchor="t" anchorCtr="0">
            <a:noAutofit/>
          </a:bodyPr>
          <a:lstStyle/>
          <a:p>
            <a:pPr algn="ctr">
              <a:buSzPts val="1350"/>
            </a:pPr>
            <a:r>
              <a:rPr lang="en-US" sz="1350">
                <a:solidFill>
                  <a:schemeClr val="dk1"/>
                </a:solidFill>
                <a:latin typeface="Calibri"/>
                <a:ea typeface="Calibri"/>
                <a:cs typeface="Calibri"/>
                <a:sym typeface="Calibri"/>
              </a:rPr>
              <a:t>Priority Improvement</a:t>
            </a:r>
            <a:endParaRPr sz="1050"/>
          </a:p>
        </p:txBody>
      </p:sp>
      <p:sp>
        <p:nvSpPr>
          <p:cNvPr id="441" name="Google Shape;441;p50"/>
          <p:cNvSpPr txBox="1"/>
          <p:nvPr/>
        </p:nvSpPr>
        <p:spPr>
          <a:xfrm>
            <a:off x="1758490" y="4215626"/>
            <a:ext cx="1196400" cy="276900"/>
          </a:xfrm>
          <a:prstGeom prst="rect">
            <a:avLst/>
          </a:prstGeom>
          <a:solidFill>
            <a:srgbClr val="FF6699"/>
          </a:solidFill>
          <a:ln>
            <a:noFill/>
          </a:ln>
        </p:spPr>
        <p:txBody>
          <a:bodyPr spcFirstLastPara="1" wrap="square" lIns="68550" tIns="34275" rIns="68550" bIns="34275" anchor="t" anchorCtr="0">
            <a:noAutofit/>
          </a:bodyPr>
          <a:lstStyle/>
          <a:p>
            <a:pPr algn="ctr">
              <a:buSzPts val="1350"/>
            </a:pPr>
            <a:r>
              <a:rPr lang="en-US" sz="1350">
                <a:solidFill>
                  <a:schemeClr val="dk1"/>
                </a:solidFill>
                <a:latin typeface="Calibri"/>
                <a:ea typeface="Calibri"/>
                <a:cs typeface="Calibri"/>
                <a:sym typeface="Calibri"/>
              </a:rPr>
              <a:t>Turnaround</a:t>
            </a:r>
            <a:endParaRPr sz="1050"/>
          </a:p>
        </p:txBody>
      </p:sp>
      <p:sp>
        <p:nvSpPr>
          <p:cNvPr id="445" name="Google Shape;445;p50"/>
          <p:cNvSpPr txBox="1"/>
          <p:nvPr/>
        </p:nvSpPr>
        <p:spPr>
          <a:xfrm>
            <a:off x="3083816" y="3641749"/>
            <a:ext cx="366000" cy="761700"/>
          </a:xfrm>
          <a:prstGeom prst="rect">
            <a:avLst/>
          </a:prstGeom>
          <a:noFill/>
          <a:ln>
            <a:noFill/>
          </a:ln>
        </p:spPr>
        <p:txBody>
          <a:bodyPr spcFirstLastPara="1" wrap="square" lIns="68550" tIns="34275" rIns="68550" bIns="34275" anchor="t" anchorCtr="0">
            <a:noAutofit/>
          </a:bodyPr>
          <a:lstStyle/>
          <a:p>
            <a:pPr>
              <a:buSzPts val="4500"/>
            </a:pPr>
            <a:r>
              <a:rPr lang="en-US" sz="4500">
                <a:solidFill>
                  <a:schemeClr val="dk1"/>
                </a:solidFill>
                <a:latin typeface="Calibri"/>
                <a:ea typeface="Calibri"/>
                <a:cs typeface="Calibri"/>
                <a:sym typeface="Calibri"/>
              </a:rPr>
              <a:t>}</a:t>
            </a:r>
            <a:endParaRPr sz="1050"/>
          </a:p>
        </p:txBody>
      </p:sp>
      <p:sp>
        <p:nvSpPr>
          <p:cNvPr id="437" name="Google Shape;437;p50"/>
          <p:cNvSpPr txBox="1">
            <a:spLocks noGrp="1"/>
          </p:cNvSpPr>
          <p:nvPr>
            <p:ph type="body" idx="1"/>
          </p:nvPr>
        </p:nvSpPr>
        <p:spPr>
          <a:xfrm>
            <a:off x="3675300" y="3268341"/>
            <a:ext cx="5429800" cy="1275000"/>
          </a:xfrm>
          <a:prstGeom prst="rect">
            <a:avLst/>
          </a:prstGeom>
          <a:solidFill>
            <a:srgbClr val="F2F2F2"/>
          </a:solidFill>
          <a:ln w="9525" cap="flat" cmpd="sng">
            <a:noFill/>
            <a:prstDash val="solid"/>
            <a:round/>
            <a:headEnd type="none" w="sm" len="sm"/>
            <a:tailEnd type="none" w="sm" len="sm"/>
          </a:ln>
        </p:spPr>
        <p:txBody>
          <a:bodyPr spcFirstLastPara="1" wrap="square" lIns="68550" tIns="34275" rIns="68550" bIns="34275" anchor="t" anchorCtr="0">
            <a:noAutofit/>
          </a:bodyPr>
          <a:lstStyle/>
          <a:p>
            <a:pPr marL="0" indent="0">
              <a:spcBef>
                <a:spcPts val="0"/>
              </a:spcBef>
              <a:buNone/>
            </a:pPr>
            <a:endParaRPr sz="1350" b="1" dirty="0"/>
          </a:p>
          <a:p>
            <a:pPr marL="0" indent="0">
              <a:spcBef>
                <a:spcPts val="0"/>
              </a:spcBef>
              <a:buNone/>
            </a:pPr>
            <a:endParaRPr sz="1350" b="1" dirty="0"/>
          </a:p>
          <a:p>
            <a:pPr marL="0" indent="0">
              <a:spcBef>
                <a:spcPts val="0"/>
              </a:spcBef>
              <a:buNone/>
            </a:pPr>
            <a:r>
              <a:rPr lang="en-US" sz="1350" b="1" dirty="0"/>
              <a:t>Stage 1:  Quantitative Data Review</a:t>
            </a:r>
            <a:r>
              <a:rPr lang="en-US" sz="1350" dirty="0"/>
              <a:t> of State and Local Data. </a:t>
            </a:r>
            <a:endParaRPr dirty="0"/>
          </a:p>
        </p:txBody>
      </p:sp>
      <p:sp>
        <p:nvSpPr>
          <p:cNvPr id="447" name="Google Shape;447;p50"/>
          <p:cNvSpPr txBox="1"/>
          <p:nvPr/>
        </p:nvSpPr>
        <p:spPr>
          <a:xfrm>
            <a:off x="5487100" y="4842025"/>
            <a:ext cx="3618000" cy="1494000"/>
          </a:xfrm>
          <a:prstGeom prst="rect">
            <a:avLst/>
          </a:prstGeom>
          <a:solidFill>
            <a:srgbClr val="F2F2F2"/>
          </a:solidFill>
          <a:ln>
            <a:noFill/>
          </a:ln>
        </p:spPr>
        <p:txBody>
          <a:bodyPr spcFirstLastPara="1" wrap="square" lIns="68550" tIns="34275" rIns="68550" bIns="34275" anchor="t" anchorCtr="0">
            <a:noAutofit/>
          </a:bodyPr>
          <a:lstStyle/>
          <a:p>
            <a:pPr>
              <a:lnSpc>
                <a:spcPct val="90000"/>
              </a:lnSpc>
              <a:buSzPts val="1350"/>
            </a:pPr>
            <a:r>
              <a:rPr lang="en-US" sz="1350" b="1">
                <a:latin typeface="Calibri"/>
                <a:ea typeface="Calibri"/>
                <a:cs typeface="Calibri"/>
                <a:sym typeface="Calibri"/>
              </a:rPr>
              <a:t>Stage 2: </a:t>
            </a:r>
            <a:r>
              <a:rPr lang="en-US" sz="1350">
                <a:latin typeface="Calibri"/>
                <a:ea typeface="Calibri"/>
                <a:cs typeface="Calibri"/>
                <a:sym typeface="Calibri"/>
              </a:rPr>
              <a:t>Use an adjusted body of evidence:</a:t>
            </a:r>
            <a:endParaRPr sz="1350">
              <a:latin typeface="Calibri"/>
              <a:ea typeface="Calibri"/>
              <a:cs typeface="Calibri"/>
              <a:sym typeface="Calibri"/>
            </a:endParaRPr>
          </a:p>
          <a:p>
            <a:pPr marL="214311" indent="-166686">
              <a:lnSpc>
                <a:spcPct val="90000"/>
              </a:lnSpc>
              <a:buClr>
                <a:schemeClr val="dk1"/>
              </a:buClr>
              <a:buSzPts val="1700"/>
              <a:buFont typeface="Arial"/>
              <a:buChar char="•"/>
            </a:pPr>
            <a:r>
              <a:rPr lang="en-US" sz="1275" b="1">
                <a:solidFill>
                  <a:schemeClr val="dk1"/>
                </a:solidFill>
                <a:latin typeface="Calibri"/>
                <a:ea typeface="Calibri"/>
                <a:cs typeface="Calibri"/>
                <a:sym typeface="Calibri"/>
              </a:rPr>
              <a:t>Strong Plan: </a:t>
            </a:r>
            <a:r>
              <a:rPr lang="en-US" sz="1275">
                <a:solidFill>
                  <a:schemeClr val="dk1"/>
                </a:solidFill>
                <a:latin typeface="Calibri"/>
                <a:ea typeface="Calibri"/>
                <a:cs typeface="Calibri"/>
                <a:sym typeface="Calibri"/>
              </a:rPr>
              <a:t> Approved UIP with strong research-based strategies</a:t>
            </a:r>
            <a:endParaRPr sz="1275">
              <a:solidFill>
                <a:schemeClr val="dk1"/>
              </a:solidFill>
              <a:latin typeface="Calibri"/>
              <a:ea typeface="Calibri"/>
              <a:cs typeface="Calibri"/>
              <a:sym typeface="Calibri"/>
            </a:endParaRPr>
          </a:p>
          <a:p>
            <a:pPr marL="214313" lvl="1" indent="-85725">
              <a:lnSpc>
                <a:spcPct val="90000"/>
              </a:lnSpc>
              <a:spcBef>
                <a:spcPts val="375"/>
              </a:spcBef>
              <a:buSzPts val="1275"/>
            </a:pPr>
            <a:r>
              <a:rPr lang="en-US" sz="1275">
                <a:solidFill>
                  <a:schemeClr val="dk1"/>
                </a:solidFill>
                <a:latin typeface="Calibri"/>
                <a:ea typeface="Calibri"/>
                <a:cs typeface="Calibri"/>
                <a:sym typeface="Calibri"/>
              </a:rPr>
              <a:t>AND</a:t>
            </a:r>
            <a:endParaRPr sz="1275">
              <a:solidFill>
                <a:schemeClr val="dk1"/>
              </a:solidFill>
              <a:latin typeface="Calibri"/>
              <a:ea typeface="Calibri"/>
              <a:cs typeface="Calibri"/>
              <a:sym typeface="Calibri"/>
            </a:endParaRPr>
          </a:p>
          <a:p>
            <a:pPr marL="214313" lvl="1" indent="-166688">
              <a:lnSpc>
                <a:spcPct val="90000"/>
              </a:lnSpc>
              <a:spcBef>
                <a:spcPts val="375"/>
              </a:spcBef>
              <a:buClr>
                <a:schemeClr val="dk1"/>
              </a:buClr>
              <a:buSzPts val="1700"/>
              <a:buFont typeface="Arial"/>
              <a:buChar char="•"/>
            </a:pPr>
            <a:r>
              <a:rPr lang="en-US" sz="1275" b="1">
                <a:solidFill>
                  <a:schemeClr val="dk1"/>
                </a:solidFill>
                <a:latin typeface="Calibri"/>
                <a:ea typeface="Calibri"/>
                <a:cs typeface="Calibri"/>
                <a:sym typeface="Calibri"/>
              </a:rPr>
              <a:t>Solid Implementation:  </a:t>
            </a:r>
            <a:r>
              <a:rPr lang="en-US" sz="1275">
                <a:solidFill>
                  <a:schemeClr val="dk1"/>
                </a:solidFill>
                <a:latin typeface="Calibri"/>
                <a:ea typeface="Calibri"/>
                <a:cs typeface="Calibri"/>
                <a:sym typeface="Calibri"/>
              </a:rPr>
              <a:t>Documented through an external review (State Review Panel)</a:t>
            </a:r>
            <a:endParaRPr sz="1275">
              <a:solidFill>
                <a:schemeClr val="dk1"/>
              </a:solidFill>
              <a:latin typeface="Calibri"/>
              <a:ea typeface="Calibri"/>
              <a:cs typeface="Calibri"/>
              <a:sym typeface="Calibri"/>
            </a:endParaRPr>
          </a:p>
          <a:p>
            <a:pPr>
              <a:lnSpc>
                <a:spcPct val="90000"/>
              </a:lnSpc>
              <a:buSzPts val="1125"/>
            </a:pPr>
            <a:endParaRPr sz="1125"/>
          </a:p>
        </p:txBody>
      </p:sp>
      <p:sp>
        <p:nvSpPr>
          <p:cNvPr id="439" name="Google Shape;439;p50"/>
          <p:cNvSpPr txBox="1">
            <a:spLocks noGrp="1"/>
          </p:cNvSpPr>
          <p:nvPr>
            <p:ph type="sldNum" idx="12"/>
          </p:nvPr>
        </p:nvSpPr>
        <p:spPr>
          <a:xfrm>
            <a:off x="1660659" y="6336059"/>
            <a:ext cx="2057400" cy="273825"/>
          </a:xfrm>
          <a:prstGeom prst="rect">
            <a:avLst/>
          </a:prstGeom>
          <a:noFill/>
          <a:ln>
            <a:noFill/>
          </a:ln>
        </p:spPr>
        <p:txBody>
          <a:bodyPr spcFirstLastPara="1" wrap="square" lIns="68550" tIns="34275" rIns="68550" bIns="34275" anchor="t" anchorCtr="0">
            <a:noAutofit/>
          </a:bodyPr>
          <a:lstStyle/>
          <a:p>
            <a:fld id="{00000000-1234-1234-1234-123412341234}" type="slidenum">
              <a:rPr lang="en-US"/>
              <a:pPr/>
              <a:t>17</a:t>
            </a:fld>
            <a:endParaRPr/>
          </a:p>
        </p:txBody>
      </p:sp>
      <p:pic>
        <p:nvPicPr>
          <p:cNvPr id="450" name="Google Shape;450;p50" descr="Image of a funnel. "/>
          <p:cNvPicPr preferRelativeResize="0"/>
          <p:nvPr/>
        </p:nvPicPr>
        <p:blipFill rotWithShape="1">
          <a:blip r:embed="rId3">
            <a:alphaModFix/>
          </a:blip>
          <a:srcRect/>
          <a:stretch/>
        </p:blipFill>
        <p:spPr>
          <a:xfrm rot="-1685091">
            <a:off x="4026028" y="4794368"/>
            <a:ext cx="1123115" cy="1589314"/>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0E0F7-7FD9-48C8-9D1F-24430B57A138}"/>
              </a:ext>
            </a:extLst>
          </p:cNvPr>
          <p:cNvSpPr>
            <a:spLocks noGrp="1"/>
          </p:cNvSpPr>
          <p:nvPr>
            <p:ph type="title"/>
          </p:nvPr>
        </p:nvSpPr>
        <p:spPr/>
        <p:txBody>
          <a:bodyPr/>
          <a:lstStyle/>
          <a:p>
            <a:r>
              <a:rPr lang="en-US" dirty="0"/>
              <a:t>Flow Map of Proposed Request to Reconsider Process for 2021-22</a:t>
            </a:r>
          </a:p>
        </p:txBody>
      </p:sp>
      <p:sp>
        <p:nvSpPr>
          <p:cNvPr id="5" name="Slide Number Placeholder 4">
            <a:extLst>
              <a:ext uri="{FF2B5EF4-FFF2-40B4-BE49-F238E27FC236}">
                <a16:creationId xmlns:a16="http://schemas.microsoft.com/office/drawing/2014/main" id="{AB557C01-79B3-46BC-BEED-B796516ABAF6}"/>
              </a:ext>
            </a:extLst>
          </p:cNvPr>
          <p:cNvSpPr>
            <a:spLocks noGrp="1"/>
          </p:cNvSpPr>
          <p:nvPr>
            <p:ph type="sldNum" idx="12"/>
          </p:nvPr>
        </p:nvSpPr>
        <p:spPr/>
        <p:txBody>
          <a:bodyPr/>
          <a:lstStyle/>
          <a:p>
            <a:fld id="{00000000-1234-1234-1234-123412341234}" type="slidenum">
              <a:rPr lang="en-US" smtClean="0"/>
              <a:pPr/>
              <a:t>18</a:t>
            </a:fld>
            <a:endParaRPr lang="en-US" dirty="0"/>
          </a:p>
        </p:txBody>
      </p:sp>
      <p:sp>
        <p:nvSpPr>
          <p:cNvPr id="6" name="Google Shape;449;p50">
            <a:extLst>
              <a:ext uri="{FF2B5EF4-FFF2-40B4-BE49-F238E27FC236}">
                <a16:creationId xmlns:a16="http://schemas.microsoft.com/office/drawing/2014/main" id="{E3333736-EB2B-4EC8-B4B8-69CC95B88253}"/>
              </a:ext>
            </a:extLst>
          </p:cNvPr>
          <p:cNvSpPr txBox="1"/>
          <p:nvPr/>
        </p:nvSpPr>
        <p:spPr>
          <a:xfrm>
            <a:off x="9824188" y="1286096"/>
            <a:ext cx="4555350" cy="276975"/>
          </a:xfrm>
          <a:prstGeom prst="rect">
            <a:avLst/>
          </a:prstGeom>
          <a:noFill/>
          <a:ln>
            <a:noFill/>
          </a:ln>
        </p:spPr>
        <p:txBody>
          <a:bodyPr spcFirstLastPara="1" wrap="square" lIns="68550" tIns="34275" rIns="68550" bIns="34275" anchor="t" anchorCtr="0">
            <a:noAutofit/>
          </a:bodyPr>
          <a:lstStyle/>
          <a:p>
            <a:pPr>
              <a:buSzPts val="1350"/>
            </a:pPr>
            <a:r>
              <a:rPr lang="en-US" sz="1350" b="1" dirty="0">
                <a:solidFill>
                  <a:srgbClr val="FF0000"/>
                </a:solidFill>
                <a:latin typeface="Calibri"/>
                <a:ea typeface="Calibri"/>
                <a:cs typeface="Calibri"/>
                <a:sym typeface="Calibri"/>
              </a:rPr>
              <a:t>DRAFT – For Discussion Only</a:t>
            </a:r>
            <a:endParaRPr sz="1050" b="1" dirty="0">
              <a:solidFill>
                <a:srgbClr val="FF0000"/>
              </a:solidFill>
            </a:endParaRPr>
          </a:p>
        </p:txBody>
      </p:sp>
      <p:sp>
        <p:nvSpPr>
          <p:cNvPr id="9" name="TextBox 8">
            <a:extLst>
              <a:ext uri="{FF2B5EF4-FFF2-40B4-BE49-F238E27FC236}">
                <a16:creationId xmlns:a16="http://schemas.microsoft.com/office/drawing/2014/main" id="{ECC6A383-E5AA-486F-817B-D502A48DF3C0}"/>
              </a:ext>
            </a:extLst>
          </p:cNvPr>
          <p:cNvSpPr txBox="1"/>
          <p:nvPr/>
        </p:nvSpPr>
        <p:spPr>
          <a:xfrm>
            <a:off x="2253342" y="1696712"/>
            <a:ext cx="2057400" cy="307777"/>
          </a:xfrm>
          <a:prstGeom prst="rect">
            <a:avLst/>
          </a:prstGeom>
          <a:solidFill>
            <a:schemeClr val="accent6">
              <a:lumMod val="75000"/>
            </a:schemeClr>
          </a:solidFill>
        </p:spPr>
        <p:txBody>
          <a:bodyPr wrap="square" rtlCol="0">
            <a:spAutoFit/>
          </a:bodyPr>
          <a:lstStyle/>
          <a:p>
            <a:pPr algn="ctr"/>
            <a:r>
              <a:rPr lang="en-US" dirty="0">
                <a:solidFill>
                  <a:schemeClr val="bg1"/>
                </a:solidFill>
              </a:rPr>
              <a:t>State Assessment </a:t>
            </a:r>
          </a:p>
        </p:txBody>
      </p:sp>
      <p:sp>
        <p:nvSpPr>
          <p:cNvPr id="10" name="TextBox 9">
            <a:extLst>
              <a:ext uri="{FF2B5EF4-FFF2-40B4-BE49-F238E27FC236}">
                <a16:creationId xmlns:a16="http://schemas.microsoft.com/office/drawing/2014/main" id="{48D5C141-1244-4BC7-8B8C-EFB935956706}"/>
              </a:ext>
            </a:extLst>
          </p:cNvPr>
          <p:cNvSpPr txBox="1"/>
          <p:nvPr/>
        </p:nvSpPr>
        <p:spPr>
          <a:xfrm>
            <a:off x="2137639" y="2525135"/>
            <a:ext cx="1132115" cy="738664"/>
          </a:xfrm>
          <a:prstGeom prst="rect">
            <a:avLst/>
          </a:prstGeom>
          <a:noFill/>
        </p:spPr>
        <p:txBody>
          <a:bodyPr wrap="square" rtlCol="0">
            <a:spAutoFit/>
          </a:bodyPr>
          <a:lstStyle/>
          <a:p>
            <a:pPr algn="ctr"/>
            <a:r>
              <a:rPr lang="en-US" dirty="0"/>
              <a:t>Results meet 2019 targets</a:t>
            </a:r>
          </a:p>
        </p:txBody>
      </p:sp>
      <p:grpSp>
        <p:nvGrpSpPr>
          <p:cNvPr id="58" name="Group 57">
            <a:extLst>
              <a:ext uri="{FF2B5EF4-FFF2-40B4-BE49-F238E27FC236}">
                <a16:creationId xmlns:a16="http://schemas.microsoft.com/office/drawing/2014/main" id="{26517247-DB7F-4B70-9D47-5218F423843B}"/>
              </a:ext>
              <a:ext uri="{C183D7F6-B498-43B3-948B-1728B52AA6E4}">
                <adec:decorative xmlns:adec="http://schemas.microsoft.com/office/drawing/2017/decorative" val="1"/>
              </a:ext>
            </a:extLst>
          </p:cNvPr>
          <p:cNvGrpSpPr/>
          <p:nvPr/>
        </p:nvGrpSpPr>
        <p:grpSpPr>
          <a:xfrm>
            <a:off x="3075526" y="4408678"/>
            <a:ext cx="1436915" cy="1278503"/>
            <a:chOff x="1758042" y="4763943"/>
            <a:chExt cx="1436915" cy="1278503"/>
          </a:xfrm>
        </p:grpSpPr>
        <p:sp>
          <p:nvSpPr>
            <p:cNvPr id="12" name="Oval 11">
              <a:extLst>
                <a:ext uri="{FF2B5EF4-FFF2-40B4-BE49-F238E27FC236}">
                  <a16:creationId xmlns:a16="http://schemas.microsoft.com/office/drawing/2014/main" id="{E3634DF7-D226-4B4D-A625-C50CF74295ED}"/>
                </a:ext>
              </a:extLst>
            </p:cNvPr>
            <p:cNvSpPr/>
            <p:nvPr/>
          </p:nvSpPr>
          <p:spPr>
            <a:xfrm>
              <a:off x="1758042" y="4763943"/>
              <a:ext cx="1436915" cy="127850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BFC901F-02A0-4103-A237-1A0F474CC50B}"/>
                </a:ext>
              </a:extLst>
            </p:cNvPr>
            <p:cNvSpPr txBox="1"/>
            <p:nvPr/>
          </p:nvSpPr>
          <p:spPr>
            <a:xfrm>
              <a:off x="1874979" y="5033862"/>
              <a:ext cx="1240972" cy="738664"/>
            </a:xfrm>
            <a:prstGeom prst="rect">
              <a:avLst/>
            </a:prstGeom>
            <a:noFill/>
          </p:spPr>
          <p:txBody>
            <a:bodyPr wrap="square" rtlCol="0">
              <a:spAutoFit/>
            </a:bodyPr>
            <a:lstStyle/>
            <a:p>
              <a:pPr algn="ctr"/>
              <a:r>
                <a:rPr lang="en-US" dirty="0"/>
                <a:t>Recommend New Plan Type</a:t>
              </a:r>
            </a:p>
          </p:txBody>
        </p:sp>
      </p:grpSp>
      <p:sp>
        <p:nvSpPr>
          <p:cNvPr id="13" name="TextBox 12">
            <a:extLst>
              <a:ext uri="{FF2B5EF4-FFF2-40B4-BE49-F238E27FC236}">
                <a16:creationId xmlns:a16="http://schemas.microsoft.com/office/drawing/2014/main" id="{8E9244BA-7A36-4312-BAC2-A999752764D3}"/>
              </a:ext>
            </a:extLst>
          </p:cNvPr>
          <p:cNvSpPr txBox="1"/>
          <p:nvPr/>
        </p:nvSpPr>
        <p:spPr>
          <a:xfrm>
            <a:off x="3382650" y="2587967"/>
            <a:ext cx="1273630" cy="523220"/>
          </a:xfrm>
          <a:prstGeom prst="rect">
            <a:avLst/>
          </a:prstGeom>
          <a:noFill/>
        </p:spPr>
        <p:txBody>
          <a:bodyPr wrap="square" rtlCol="0">
            <a:spAutoFit/>
          </a:bodyPr>
          <a:lstStyle/>
          <a:p>
            <a:pPr algn="ctr"/>
            <a:r>
              <a:rPr lang="en-US" dirty="0"/>
              <a:t>Results inconclusive</a:t>
            </a:r>
          </a:p>
        </p:txBody>
      </p:sp>
      <p:cxnSp>
        <p:nvCxnSpPr>
          <p:cNvPr id="15" name="Straight Arrow Connector 14">
            <a:extLst>
              <a:ext uri="{FF2B5EF4-FFF2-40B4-BE49-F238E27FC236}">
                <a16:creationId xmlns:a16="http://schemas.microsoft.com/office/drawing/2014/main" id="{57A5CDB3-9DD8-4E63-B4CC-CB1BE3B06A62}"/>
              </a:ext>
              <a:ext uri="{C183D7F6-B498-43B3-948B-1728B52AA6E4}">
                <adec:decorative xmlns:adec="http://schemas.microsoft.com/office/drawing/2017/decorative" val="1"/>
              </a:ext>
            </a:extLst>
          </p:cNvPr>
          <p:cNvCxnSpPr>
            <a:cxnSpLocks/>
          </p:cNvCxnSpPr>
          <p:nvPr/>
        </p:nvCxnSpPr>
        <p:spPr>
          <a:xfrm flipH="1">
            <a:off x="2590799" y="2175367"/>
            <a:ext cx="225793" cy="29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F6891A-2FC5-41CC-9D90-C957D3CBC7E6}"/>
              </a:ext>
              <a:ext uri="{C183D7F6-B498-43B3-948B-1728B52AA6E4}">
                <adec:decorative xmlns:adec="http://schemas.microsoft.com/office/drawing/2017/decorative" val="1"/>
              </a:ext>
            </a:extLst>
          </p:cNvPr>
          <p:cNvCxnSpPr>
            <a:cxnSpLocks/>
          </p:cNvCxnSpPr>
          <p:nvPr/>
        </p:nvCxnSpPr>
        <p:spPr>
          <a:xfrm>
            <a:off x="3766457" y="2182030"/>
            <a:ext cx="253008" cy="26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EB85DE-1E71-454D-AD0D-32FBBEA7B7D4}"/>
              </a:ext>
              <a:ext uri="{C183D7F6-B498-43B3-948B-1728B52AA6E4}">
                <adec:decorative xmlns:adec="http://schemas.microsoft.com/office/drawing/2017/decorative" val="1"/>
              </a:ext>
            </a:extLst>
          </p:cNvPr>
          <p:cNvCxnSpPr>
            <a:cxnSpLocks/>
          </p:cNvCxnSpPr>
          <p:nvPr/>
        </p:nvCxnSpPr>
        <p:spPr>
          <a:xfrm>
            <a:off x="2816592" y="3301978"/>
            <a:ext cx="535579" cy="1088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271230-4C70-4396-8DAF-3BD0AB029AD1}"/>
              </a:ext>
              <a:ext uri="{C183D7F6-B498-43B3-948B-1728B52AA6E4}">
                <adec:decorative xmlns:adec="http://schemas.microsoft.com/office/drawing/2017/decorative" val="1"/>
              </a:ext>
            </a:extLst>
          </p:cNvPr>
          <p:cNvCxnSpPr>
            <a:cxnSpLocks/>
          </p:cNvCxnSpPr>
          <p:nvPr/>
        </p:nvCxnSpPr>
        <p:spPr>
          <a:xfrm flipV="1">
            <a:off x="4729161" y="2004490"/>
            <a:ext cx="1878469" cy="644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EB3DF89-6EFF-43F8-9BF7-2970BA375EE4}"/>
              </a:ext>
            </a:extLst>
          </p:cNvPr>
          <p:cNvSpPr txBox="1"/>
          <p:nvPr/>
        </p:nvSpPr>
        <p:spPr>
          <a:xfrm>
            <a:off x="6999513" y="1736084"/>
            <a:ext cx="2057400" cy="307777"/>
          </a:xfrm>
          <a:prstGeom prst="rect">
            <a:avLst/>
          </a:prstGeom>
          <a:solidFill>
            <a:schemeClr val="accent5">
              <a:lumMod val="75000"/>
            </a:schemeClr>
          </a:solidFill>
        </p:spPr>
        <p:txBody>
          <a:bodyPr wrap="square" rtlCol="0">
            <a:spAutoFit/>
          </a:bodyPr>
          <a:lstStyle/>
          <a:p>
            <a:pPr algn="ctr"/>
            <a:r>
              <a:rPr lang="en-US" dirty="0">
                <a:solidFill>
                  <a:schemeClr val="bg1"/>
                </a:solidFill>
              </a:rPr>
              <a:t>Local Assessment </a:t>
            </a:r>
          </a:p>
        </p:txBody>
      </p:sp>
      <p:sp>
        <p:nvSpPr>
          <p:cNvPr id="27" name="TextBox 26">
            <a:extLst>
              <a:ext uri="{FF2B5EF4-FFF2-40B4-BE49-F238E27FC236}">
                <a16:creationId xmlns:a16="http://schemas.microsoft.com/office/drawing/2014/main" id="{9D84CC8C-89BA-4B4C-944F-30D4BEA91272}"/>
              </a:ext>
            </a:extLst>
          </p:cNvPr>
          <p:cNvSpPr txBox="1"/>
          <p:nvPr/>
        </p:nvSpPr>
        <p:spPr>
          <a:xfrm>
            <a:off x="6205035" y="2485783"/>
            <a:ext cx="1273630" cy="523220"/>
          </a:xfrm>
          <a:prstGeom prst="rect">
            <a:avLst/>
          </a:prstGeom>
          <a:noFill/>
        </p:spPr>
        <p:txBody>
          <a:bodyPr wrap="square" rtlCol="0">
            <a:spAutoFit/>
          </a:bodyPr>
          <a:lstStyle/>
          <a:p>
            <a:pPr algn="ctr"/>
            <a:r>
              <a:rPr lang="en-US" dirty="0"/>
              <a:t>Results meet expectations</a:t>
            </a:r>
          </a:p>
        </p:txBody>
      </p:sp>
      <p:sp>
        <p:nvSpPr>
          <p:cNvPr id="28" name="TextBox 27">
            <a:extLst>
              <a:ext uri="{FF2B5EF4-FFF2-40B4-BE49-F238E27FC236}">
                <a16:creationId xmlns:a16="http://schemas.microsoft.com/office/drawing/2014/main" id="{254E39E3-C06B-4928-B439-AEF60C39D9C0}"/>
              </a:ext>
            </a:extLst>
          </p:cNvPr>
          <p:cNvSpPr txBox="1"/>
          <p:nvPr/>
        </p:nvSpPr>
        <p:spPr>
          <a:xfrm>
            <a:off x="8420098" y="2521087"/>
            <a:ext cx="1273630" cy="523220"/>
          </a:xfrm>
          <a:prstGeom prst="rect">
            <a:avLst/>
          </a:prstGeom>
          <a:noFill/>
        </p:spPr>
        <p:txBody>
          <a:bodyPr wrap="square" rtlCol="0">
            <a:spAutoFit/>
          </a:bodyPr>
          <a:lstStyle/>
          <a:p>
            <a:pPr algn="ctr"/>
            <a:r>
              <a:rPr lang="en-US" dirty="0"/>
              <a:t>Results inconclusive</a:t>
            </a:r>
          </a:p>
        </p:txBody>
      </p:sp>
      <p:sp>
        <p:nvSpPr>
          <p:cNvPr id="29" name="Pentagon 28">
            <a:extLst>
              <a:ext uri="{FF2B5EF4-FFF2-40B4-BE49-F238E27FC236}">
                <a16:creationId xmlns:a16="http://schemas.microsoft.com/office/drawing/2014/main" id="{B49EBD2F-B7C6-4265-9940-A7F91BAF49E0}"/>
              </a:ext>
              <a:ext uri="{C183D7F6-B498-43B3-948B-1728B52AA6E4}">
                <adec:decorative xmlns:adec="http://schemas.microsoft.com/office/drawing/2017/decorative" val="1"/>
              </a:ext>
            </a:extLst>
          </p:cNvPr>
          <p:cNvSpPr/>
          <p:nvPr/>
        </p:nvSpPr>
        <p:spPr>
          <a:xfrm>
            <a:off x="10025485" y="3614238"/>
            <a:ext cx="436876" cy="437344"/>
          </a:xfrm>
          <a:prstGeom prst="pentago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9BD8BEC-A178-48A5-969C-B80FD2BDB437}"/>
              </a:ext>
              <a:ext uri="{C183D7F6-B498-43B3-948B-1728B52AA6E4}">
                <adec:decorative xmlns:adec="http://schemas.microsoft.com/office/drawing/2017/decorative" val="1"/>
              </a:ext>
            </a:extLst>
          </p:cNvPr>
          <p:cNvCxnSpPr>
            <a:cxnSpLocks/>
          </p:cNvCxnSpPr>
          <p:nvPr/>
        </p:nvCxnSpPr>
        <p:spPr>
          <a:xfrm>
            <a:off x="6808547" y="2965976"/>
            <a:ext cx="14200" cy="4186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07B97F-49AD-41B6-85BB-4DBE1ADB269E}"/>
              </a:ext>
            </a:extLst>
          </p:cNvPr>
          <p:cNvSpPr txBox="1"/>
          <p:nvPr/>
        </p:nvSpPr>
        <p:spPr>
          <a:xfrm>
            <a:off x="6039022" y="3452400"/>
            <a:ext cx="2057400" cy="307777"/>
          </a:xfrm>
          <a:prstGeom prst="rect">
            <a:avLst/>
          </a:prstGeom>
          <a:solidFill>
            <a:schemeClr val="accent5">
              <a:lumMod val="60000"/>
              <a:lumOff val="40000"/>
            </a:schemeClr>
          </a:solidFill>
        </p:spPr>
        <p:txBody>
          <a:bodyPr wrap="square" rtlCol="0">
            <a:spAutoFit/>
          </a:bodyPr>
          <a:lstStyle/>
          <a:p>
            <a:pPr algn="ctr"/>
            <a:r>
              <a:rPr lang="en-US" dirty="0">
                <a:solidFill>
                  <a:schemeClr val="bg1"/>
                </a:solidFill>
              </a:rPr>
              <a:t>Qualitative Review</a:t>
            </a:r>
          </a:p>
        </p:txBody>
      </p:sp>
      <p:sp>
        <p:nvSpPr>
          <p:cNvPr id="36" name="TextBox 35">
            <a:extLst>
              <a:ext uri="{FF2B5EF4-FFF2-40B4-BE49-F238E27FC236}">
                <a16:creationId xmlns:a16="http://schemas.microsoft.com/office/drawing/2014/main" id="{B195D9C9-6D6A-4485-AE43-5EFC3CECB407}"/>
              </a:ext>
            </a:extLst>
          </p:cNvPr>
          <p:cNvSpPr txBox="1"/>
          <p:nvPr/>
        </p:nvSpPr>
        <p:spPr>
          <a:xfrm>
            <a:off x="5743710" y="4269967"/>
            <a:ext cx="1273630" cy="523220"/>
          </a:xfrm>
          <a:prstGeom prst="rect">
            <a:avLst/>
          </a:prstGeom>
          <a:noFill/>
        </p:spPr>
        <p:txBody>
          <a:bodyPr wrap="square" rtlCol="0">
            <a:spAutoFit/>
          </a:bodyPr>
          <a:lstStyle/>
          <a:p>
            <a:pPr algn="ctr"/>
            <a:r>
              <a:rPr lang="en-US" dirty="0"/>
              <a:t>UIP meets expectations</a:t>
            </a:r>
          </a:p>
        </p:txBody>
      </p:sp>
      <p:sp>
        <p:nvSpPr>
          <p:cNvPr id="37" name="TextBox 36">
            <a:extLst>
              <a:ext uri="{FF2B5EF4-FFF2-40B4-BE49-F238E27FC236}">
                <a16:creationId xmlns:a16="http://schemas.microsoft.com/office/drawing/2014/main" id="{9D77D936-0543-483B-8FC4-2551115196B1}"/>
              </a:ext>
            </a:extLst>
          </p:cNvPr>
          <p:cNvSpPr txBox="1"/>
          <p:nvPr/>
        </p:nvSpPr>
        <p:spPr>
          <a:xfrm>
            <a:off x="5561457" y="5414133"/>
            <a:ext cx="1935841" cy="738664"/>
          </a:xfrm>
          <a:prstGeom prst="rect">
            <a:avLst/>
          </a:prstGeom>
          <a:noFill/>
        </p:spPr>
        <p:txBody>
          <a:bodyPr wrap="square" rtlCol="0">
            <a:spAutoFit/>
          </a:bodyPr>
          <a:lstStyle/>
          <a:p>
            <a:pPr algn="ctr"/>
            <a:r>
              <a:rPr lang="en-US" dirty="0"/>
              <a:t>Site Visit demonstrates strong implementation</a:t>
            </a:r>
          </a:p>
        </p:txBody>
      </p:sp>
      <p:cxnSp>
        <p:nvCxnSpPr>
          <p:cNvPr id="38" name="Straight Arrow Connector 37">
            <a:extLst>
              <a:ext uri="{FF2B5EF4-FFF2-40B4-BE49-F238E27FC236}">
                <a16:creationId xmlns:a16="http://schemas.microsoft.com/office/drawing/2014/main" id="{2D2CFB17-7024-4157-BE37-90AC63F207F3}"/>
              </a:ext>
              <a:ext uri="{C183D7F6-B498-43B3-948B-1728B52AA6E4}">
                <adec:decorative xmlns:adec="http://schemas.microsoft.com/office/drawing/2017/decorative" val="1"/>
              </a:ext>
            </a:extLst>
          </p:cNvPr>
          <p:cNvCxnSpPr>
            <a:cxnSpLocks/>
          </p:cNvCxnSpPr>
          <p:nvPr/>
        </p:nvCxnSpPr>
        <p:spPr>
          <a:xfrm flipH="1">
            <a:off x="7190081" y="2167793"/>
            <a:ext cx="225793" cy="29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ADD9DF5-ACEB-4A8D-96DA-8E71F7E9F27C}"/>
              </a:ext>
              <a:ext uri="{C183D7F6-B498-43B3-948B-1728B52AA6E4}">
                <adec:decorative xmlns:adec="http://schemas.microsoft.com/office/drawing/2017/decorative" val="1"/>
              </a:ext>
            </a:extLst>
          </p:cNvPr>
          <p:cNvCxnSpPr>
            <a:cxnSpLocks/>
          </p:cNvCxnSpPr>
          <p:nvPr/>
        </p:nvCxnSpPr>
        <p:spPr>
          <a:xfrm>
            <a:off x="8708571" y="2186015"/>
            <a:ext cx="253008" cy="2693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34B5D2A-E7E8-4FA1-99B6-C65FF32EFB6D}"/>
              </a:ext>
              <a:ext uri="{C183D7F6-B498-43B3-948B-1728B52AA6E4}">
                <adec:decorative xmlns:adec="http://schemas.microsoft.com/office/drawing/2017/decorative" val="1"/>
              </a:ext>
            </a:extLst>
          </p:cNvPr>
          <p:cNvCxnSpPr>
            <a:cxnSpLocks/>
          </p:cNvCxnSpPr>
          <p:nvPr/>
        </p:nvCxnSpPr>
        <p:spPr>
          <a:xfrm>
            <a:off x="9291135" y="3031618"/>
            <a:ext cx="693703" cy="557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351461C-EC06-44B0-9055-B92507254B53}"/>
              </a:ext>
              <a:ext uri="{C183D7F6-B498-43B3-948B-1728B52AA6E4}">
                <adec:decorative xmlns:adec="http://schemas.microsoft.com/office/drawing/2017/decorative" val="1"/>
              </a:ext>
            </a:extLst>
          </p:cNvPr>
          <p:cNvCxnSpPr>
            <a:cxnSpLocks/>
            <a:stCxn id="37" idx="1"/>
          </p:cNvCxnSpPr>
          <p:nvPr/>
        </p:nvCxnSpPr>
        <p:spPr>
          <a:xfrm flipH="1" flipV="1">
            <a:off x="4512440" y="5414133"/>
            <a:ext cx="1049016"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4083824-A3D0-46EC-8863-1ACFB2B0CBC3}"/>
              </a:ext>
            </a:extLst>
          </p:cNvPr>
          <p:cNvSpPr txBox="1"/>
          <p:nvPr/>
        </p:nvSpPr>
        <p:spPr>
          <a:xfrm>
            <a:off x="7447401" y="4212002"/>
            <a:ext cx="1687138" cy="738664"/>
          </a:xfrm>
          <a:prstGeom prst="rect">
            <a:avLst/>
          </a:prstGeom>
          <a:noFill/>
        </p:spPr>
        <p:txBody>
          <a:bodyPr wrap="square" rtlCol="0">
            <a:spAutoFit/>
          </a:bodyPr>
          <a:lstStyle/>
          <a:p>
            <a:pPr algn="ctr"/>
            <a:r>
              <a:rPr lang="en-US" dirty="0"/>
              <a:t>UIP not meeting expectations– asked to revise</a:t>
            </a:r>
          </a:p>
        </p:txBody>
      </p:sp>
      <p:cxnSp>
        <p:nvCxnSpPr>
          <p:cNvPr id="49" name="Straight Arrow Connector 48">
            <a:extLst>
              <a:ext uri="{FF2B5EF4-FFF2-40B4-BE49-F238E27FC236}">
                <a16:creationId xmlns:a16="http://schemas.microsoft.com/office/drawing/2014/main" id="{BF8E4F68-E831-477A-ACFE-76A7DE7B4BAA}"/>
              </a:ext>
              <a:ext uri="{C183D7F6-B498-43B3-948B-1728B52AA6E4}">
                <adec:decorative xmlns:adec="http://schemas.microsoft.com/office/drawing/2017/decorative" val="1"/>
              </a:ext>
            </a:extLst>
          </p:cNvPr>
          <p:cNvCxnSpPr>
            <a:cxnSpLocks/>
            <a:stCxn id="36" idx="2"/>
          </p:cNvCxnSpPr>
          <p:nvPr/>
        </p:nvCxnSpPr>
        <p:spPr>
          <a:xfrm>
            <a:off x="6380525" y="4793187"/>
            <a:ext cx="22972" cy="588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A9811F1-7644-41B1-83D5-9B32ED9ADD30}"/>
              </a:ext>
            </a:extLst>
          </p:cNvPr>
          <p:cNvSpPr txBox="1"/>
          <p:nvPr/>
        </p:nvSpPr>
        <p:spPr>
          <a:xfrm>
            <a:off x="7906719" y="5303782"/>
            <a:ext cx="1935841" cy="738664"/>
          </a:xfrm>
          <a:prstGeom prst="rect">
            <a:avLst/>
          </a:prstGeom>
          <a:noFill/>
        </p:spPr>
        <p:txBody>
          <a:bodyPr wrap="square" rtlCol="0">
            <a:spAutoFit/>
          </a:bodyPr>
          <a:lstStyle/>
          <a:p>
            <a:pPr algn="ctr"/>
            <a:r>
              <a:rPr lang="en-US" dirty="0"/>
              <a:t>Site Visit does not demonstrate strong implementation</a:t>
            </a:r>
          </a:p>
        </p:txBody>
      </p:sp>
      <p:cxnSp>
        <p:nvCxnSpPr>
          <p:cNvPr id="52" name="Straight Arrow Connector 51">
            <a:extLst>
              <a:ext uri="{FF2B5EF4-FFF2-40B4-BE49-F238E27FC236}">
                <a16:creationId xmlns:a16="http://schemas.microsoft.com/office/drawing/2014/main" id="{D85FC246-BA42-43B1-87CD-D99E2384F692}"/>
              </a:ext>
              <a:ext uri="{C183D7F6-B498-43B3-948B-1728B52AA6E4}">
                <adec:decorative xmlns:adec="http://schemas.microsoft.com/office/drawing/2017/decorative" val="1"/>
              </a:ext>
            </a:extLst>
          </p:cNvPr>
          <p:cNvCxnSpPr>
            <a:cxnSpLocks/>
          </p:cNvCxnSpPr>
          <p:nvPr/>
        </p:nvCxnSpPr>
        <p:spPr>
          <a:xfrm flipV="1">
            <a:off x="9824188" y="4305558"/>
            <a:ext cx="321298" cy="9893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48E4A4C-8DBC-4E99-964B-596DB9BC3293}"/>
              </a:ext>
              <a:ext uri="{C183D7F6-B498-43B3-948B-1728B52AA6E4}">
                <adec:decorative xmlns:adec="http://schemas.microsoft.com/office/drawing/2017/decorative" val="1"/>
              </a:ext>
            </a:extLst>
          </p:cNvPr>
          <p:cNvCxnSpPr>
            <a:cxnSpLocks/>
          </p:cNvCxnSpPr>
          <p:nvPr/>
        </p:nvCxnSpPr>
        <p:spPr>
          <a:xfrm>
            <a:off x="6822748" y="4773352"/>
            <a:ext cx="1273675" cy="7017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DE91454-0724-41E2-9F80-A9DE284FC597}"/>
              </a:ext>
              <a:ext uri="{C183D7F6-B498-43B3-948B-1728B52AA6E4}">
                <adec:decorative xmlns:adec="http://schemas.microsoft.com/office/drawing/2017/decorative" val="1"/>
              </a:ext>
            </a:extLst>
          </p:cNvPr>
          <p:cNvCxnSpPr>
            <a:cxnSpLocks/>
            <a:endCxn id="36" idx="0"/>
          </p:cNvCxnSpPr>
          <p:nvPr/>
        </p:nvCxnSpPr>
        <p:spPr>
          <a:xfrm flipH="1">
            <a:off x="6380525" y="3850489"/>
            <a:ext cx="212906" cy="4194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6D62D2-A772-47E0-98B3-B75C139D9F6A}"/>
              </a:ext>
              <a:ext uri="{C183D7F6-B498-43B3-948B-1728B52AA6E4}">
                <adec:decorative xmlns:adec="http://schemas.microsoft.com/office/drawing/2017/decorative" val="1"/>
              </a:ext>
            </a:extLst>
          </p:cNvPr>
          <p:cNvCxnSpPr>
            <a:cxnSpLocks/>
          </p:cNvCxnSpPr>
          <p:nvPr/>
        </p:nvCxnSpPr>
        <p:spPr>
          <a:xfrm>
            <a:off x="7711804" y="3850489"/>
            <a:ext cx="194915" cy="260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032DB3D-49EE-4CB4-BA8B-A3E0F59DC545}"/>
              </a:ext>
              <a:ext uri="{C183D7F6-B498-43B3-948B-1728B52AA6E4}">
                <adec:decorative xmlns:adec="http://schemas.microsoft.com/office/drawing/2017/decorative" val="1"/>
              </a:ext>
            </a:extLst>
          </p:cNvPr>
          <p:cNvCxnSpPr>
            <a:cxnSpLocks/>
          </p:cNvCxnSpPr>
          <p:nvPr/>
        </p:nvCxnSpPr>
        <p:spPr>
          <a:xfrm flipH="1">
            <a:off x="6969215" y="4416434"/>
            <a:ext cx="5866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557473"/>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1"/>
          <p:cNvSpPr txBox="1">
            <a:spLocks noGrp="1"/>
          </p:cNvSpPr>
          <p:nvPr>
            <p:ph type="title"/>
          </p:nvPr>
        </p:nvSpPr>
        <p:spPr>
          <a:xfrm>
            <a:off x="604423" y="256425"/>
            <a:ext cx="6081865" cy="756418"/>
          </a:xfrm>
          <a:prstGeom prst="rect">
            <a:avLst/>
          </a:prstGeom>
          <a:noFill/>
          <a:ln>
            <a:noFill/>
          </a:ln>
        </p:spPr>
        <p:txBody>
          <a:bodyPr spcFirstLastPara="1" wrap="square" lIns="0" tIns="0" rIns="0" bIns="0" anchor="t" anchorCtr="0">
            <a:noAutofit/>
          </a:bodyPr>
          <a:lstStyle/>
          <a:p>
            <a:pPr>
              <a:buSzPts val="2400"/>
            </a:pPr>
            <a:r>
              <a:rPr lang="en-US" dirty="0"/>
              <a:t>DRAFT Recommendation Capture from AWG to Date</a:t>
            </a:r>
            <a:endParaRPr dirty="0"/>
          </a:p>
        </p:txBody>
      </p:sp>
      <p:sp>
        <p:nvSpPr>
          <p:cNvPr id="456" name="Google Shape;456;p51"/>
          <p:cNvSpPr txBox="1">
            <a:spLocks noGrp="1"/>
          </p:cNvSpPr>
          <p:nvPr>
            <p:ph type="body" idx="1"/>
          </p:nvPr>
        </p:nvSpPr>
        <p:spPr>
          <a:xfrm>
            <a:off x="946707" y="2445686"/>
            <a:ext cx="9819264" cy="4545371"/>
          </a:xfrm>
          <a:prstGeom prst="rect">
            <a:avLst/>
          </a:prstGeom>
          <a:noFill/>
          <a:ln>
            <a:noFill/>
          </a:ln>
        </p:spPr>
        <p:txBody>
          <a:bodyPr spcFirstLastPara="1" wrap="square" lIns="0" tIns="0" rIns="0" bIns="45700" anchor="t" anchorCtr="0">
            <a:noAutofit/>
          </a:bodyPr>
          <a:lstStyle/>
          <a:p>
            <a:pPr marL="76200" indent="0">
              <a:buNone/>
            </a:pPr>
            <a:r>
              <a:rPr lang="en-US" sz="2000" dirty="0"/>
              <a:t>Highlights to date:</a:t>
            </a:r>
            <a:endParaRPr sz="2000" dirty="0"/>
          </a:p>
          <a:p>
            <a:pPr lvl="1"/>
            <a:r>
              <a:rPr lang="en-US" sz="1800" dirty="0"/>
              <a:t>Proposed process worth the effort for districts/schools showing significant improvements</a:t>
            </a:r>
            <a:endParaRPr sz="1800" dirty="0"/>
          </a:p>
          <a:p>
            <a:pPr lvl="1"/>
            <a:r>
              <a:rPr lang="en-US" sz="1800" dirty="0"/>
              <a:t>Staged process (i.e., quantitative review, then qualitative review)</a:t>
            </a:r>
            <a:endParaRPr sz="1800" dirty="0"/>
          </a:p>
          <a:p>
            <a:pPr lvl="1"/>
            <a:r>
              <a:rPr lang="en-US" sz="1800" dirty="0"/>
              <a:t>Participation representativeness and data appropriateness to draw inferences of performance</a:t>
            </a:r>
            <a:endParaRPr sz="1800" dirty="0"/>
          </a:p>
          <a:p>
            <a:pPr lvl="1"/>
            <a:r>
              <a:rPr lang="en-US" sz="1800" dirty="0"/>
              <a:t>Local assessments nationally normed with validity/reliability evidence</a:t>
            </a:r>
            <a:endParaRPr sz="1800" dirty="0"/>
          </a:p>
          <a:p>
            <a:pPr lvl="1"/>
            <a:r>
              <a:rPr lang="en-US" sz="1800" dirty="0"/>
              <a:t>Approximations of performance relative to past state expectations</a:t>
            </a:r>
          </a:p>
          <a:p>
            <a:pPr lvl="1"/>
            <a:r>
              <a:rPr lang="en-US" sz="1800" dirty="0"/>
              <a:t>Qualitative review should include review of the UIP and then a site visit.</a:t>
            </a:r>
          </a:p>
          <a:p>
            <a:pPr lvl="1"/>
            <a:r>
              <a:rPr lang="en-US" sz="1800" dirty="0"/>
              <a:t>The State Review Panel protocols should be amended to fit this process.  The name should be changed to avoid confusion.</a:t>
            </a:r>
          </a:p>
          <a:p>
            <a:pPr lvl="1"/>
            <a:r>
              <a:rPr lang="en-US" sz="1800" dirty="0"/>
              <a:t>An analysis of non-assessment data may be submitted, but not required.</a:t>
            </a:r>
          </a:p>
          <a:p>
            <a:pPr lvl="1"/>
            <a:r>
              <a:rPr lang="en-US" sz="1800" dirty="0"/>
              <a:t>Build in school improvement supports wherever possible.</a:t>
            </a:r>
            <a:endParaRPr sz="1800" dirty="0"/>
          </a:p>
        </p:txBody>
      </p:sp>
      <p:sp>
        <p:nvSpPr>
          <p:cNvPr id="457" name="Google Shape;457;p5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19</a:t>
            </a:fld>
            <a:endParaRPr/>
          </a:p>
        </p:txBody>
      </p:sp>
      <p:sp>
        <p:nvSpPr>
          <p:cNvPr id="458" name="Google Shape;458;p51"/>
          <p:cNvSpPr txBox="1"/>
          <p:nvPr/>
        </p:nvSpPr>
        <p:spPr>
          <a:xfrm>
            <a:off x="4671604" y="6515169"/>
            <a:ext cx="4555350" cy="276975"/>
          </a:xfrm>
          <a:prstGeom prst="rect">
            <a:avLst/>
          </a:prstGeom>
          <a:noFill/>
          <a:ln>
            <a:noFill/>
          </a:ln>
        </p:spPr>
        <p:txBody>
          <a:bodyPr spcFirstLastPara="1" wrap="square" lIns="68550" tIns="34275" rIns="68550" bIns="34275" anchor="t" anchorCtr="0">
            <a:noAutofit/>
          </a:bodyPr>
          <a:lstStyle/>
          <a:p>
            <a:pPr>
              <a:buSzPts val="1350"/>
            </a:pPr>
            <a:r>
              <a:rPr lang="en-US" sz="1350" b="1" dirty="0">
                <a:solidFill>
                  <a:srgbClr val="FF0000"/>
                </a:solidFill>
                <a:latin typeface="Calibri"/>
                <a:ea typeface="Calibri"/>
                <a:cs typeface="Calibri"/>
                <a:sym typeface="Calibri"/>
              </a:rPr>
              <a:t>DRAFT – For Discussion Only</a:t>
            </a:r>
            <a:endParaRPr sz="1050" b="1" dirty="0">
              <a:solidFill>
                <a:srgbClr val="FF0000"/>
              </a:solidFill>
            </a:endParaRPr>
          </a:p>
        </p:txBody>
      </p:sp>
      <p:sp>
        <p:nvSpPr>
          <p:cNvPr id="2" name="TextBox 1">
            <a:extLst>
              <a:ext uri="{FF2B5EF4-FFF2-40B4-BE49-F238E27FC236}">
                <a16:creationId xmlns:a16="http://schemas.microsoft.com/office/drawing/2014/main" id="{3475C928-6571-4941-A021-905DFE7D45BC}"/>
              </a:ext>
            </a:extLst>
          </p:cNvPr>
          <p:cNvSpPr txBox="1"/>
          <p:nvPr/>
        </p:nvSpPr>
        <p:spPr>
          <a:xfrm>
            <a:off x="848390" y="1307622"/>
            <a:ext cx="10668695" cy="954107"/>
          </a:xfrm>
          <a:prstGeom prst="rect">
            <a:avLst/>
          </a:prstGeom>
          <a:solidFill>
            <a:schemeClr val="accent6">
              <a:lumMod val="20000"/>
              <a:lumOff val="80000"/>
            </a:schemeClr>
          </a:solidFill>
        </p:spPr>
        <p:txBody>
          <a:bodyPr wrap="square" rtlCol="0">
            <a:spAutoFit/>
          </a:bodyPr>
          <a:lstStyle/>
          <a:p>
            <a:r>
              <a:rPr lang="en-US" dirty="0">
                <a:solidFill>
                  <a:srgbClr val="333333"/>
                </a:solidFill>
                <a:latin typeface="SourceSansProRegular"/>
              </a:rPr>
              <a:t>The Accountability Working Group (AWG) consists of regional superintendent representatives, school and district leadership, charter school leadership, CASE, CASB, CEA leaders, advocacy and civil rights group members and parents. The AWG has served as a policy advisory group to research and explore ideas in support of federal and state accountability policies and decision points and to collect input from additional stakeholders in developing recommendations.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Plans for Today</a:t>
            </a:r>
            <a:endParaRPr/>
          </a:p>
        </p:txBody>
      </p:sp>
      <p:sp>
        <p:nvSpPr>
          <p:cNvPr id="116" name="Google Shape;116;p2"/>
          <p:cNvSpPr txBox="1">
            <a:spLocks noGrp="1"/>
          </p:cNvSpPr>
          <p:nvPr>
            <p:ph type="body" idx="1"/>
          </p:nvPr>
        </p:nvSpPr>
        <p:spPr>
          <a:xfrm>
            <a:off x="414084" y="1253329"/>
            <a:ext cx="11172300" cy="4820400"/>
          </a:xfrm>
          <a:prstGeom prst="rect">
            <a:avLst/>
          </a:prstGeom>
          <a:noFill/>
          <a:ln>
            <a:noFill/>
          </a:ln>
        </p:spPr>
        <p:txBody>
          <a:bodyPr spcFirstLastPara="1" wrap="square" lIns="0" tIns="0" rIns="0" bIns="0" anchor="t" anchorCtr="0">
            <a:noAutofit/>
          </a:bodyPr>
          <a:lstStyle/>
          <a:p>
            <a:pPr marL="76200" lvl="0" indent="0" algn="l" rtl="0">
              <a:lnSpc>
                <a:spcPct val="90000"/>
              </a:lnSpc>
              <a:spcBef>
                <a:spcPts val="1000"/>
              </a:spcBef>
              <a:spcAft>
                <a:spcPts val="0"/>
              </a:spcAft>
              <a:buSzPts val="2400"/>
              <a:buNone/>
            </a:pPr>
            <a:r>
              <a:rPr lang="en-US" b="1" i="1"/>
              <a:t>Purpose</a:t>
            </a:r>
            <a:r>
              <a:rPr lang="en-US"/>
              <a:t>: Updates and Report out on Subcommittee Progress </a:t>
            </a:r>
            <a:endParaRPr/>
          </a:p>
          <a:p>
            <a:pPr marL="76200" lvl="0" indent="0" algn="l" rtl="0">
              <a:lnSpc>
                <a:spcPct val="90000"/>
              </a:lnSpc>
              <a:spcBef>
                <a:spcPts val="1000"/>
              </a:spcBef>
              <a:spcAft>
                <a:spcPts val="0"/>
              </a:spcAft>
              <a:buSzPts val="2400"/>
              <a:buNone/>
            </a:pPr>
            <a:endParaRPr/>
          </a:p>
        </p:txBody>
      </p:sp>
      <p:sp>
        <p:nvSpPr>
          <p:cNvPr id="117" name="Google Shape;117;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graphicFrame>
        <p:nvGraphicFramePr>
          <p:cNvPr id="118" name="Google Shape;118;p2"/>
          <p:cNvGraphicFramePr/>
          <p:nvPr/>
        </p:nvGraphicFramePr>
        <p:xfrm>
          <a:off x="354797" y="1737669"/>
          <a:ext cx="11482400" cy="5139458"/>
        </p:xfrm>
        <a:graphic>
          <a:graphicData uri="http://schemas.openxmlformats.org/drawingml/2006/table">
            <a:tbl>
              <a:tblPr firstRow="1" bandRow="1">
                <a:noFill/>
                <a:tableStyleId>{B2DD8C4F-B65F-4F92-B061-AA6BDCC3B4F4}</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548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Time:</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Content</a:t>
                      </a:r>
                      <a:endParaRPr sz="2400" u="none" strike="noStrike" cap="none" dirty="0"/>
                    </a:p>
                  </a:txBody>
                  <a:tcPr marL="91450" marR="91450" marT="45725" marB="45725"/>
                </a:tc>
                <a:extLst>
                  <a:ext uri="{0D108BD9-81ED-4DB2-BD59-A6C34878D82A}">
                    <a16:rowId xmlns:a16="http://schemas.microsoft.com/office/drawing/2014/main" val="10000"/>
                  </a:ext>
                </a:extLst>
              </a:tr>
              <a:tr h="5132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1030AM</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Welcome</a:t>
                      </a:r>
                      <a:endParaRPr sz="2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23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1035 - 1045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Accountability Updates</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1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1045 - 1055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Comprehensive Support</a:t>
                      </a:r>
                      <a:endParaRPr sz="2000" u="none" strike="noStrike" cap="none"/>
                    </a:p>
                  </a:txBody>
                  <a:tcPr marL="91425" marR="91425" marT="91425" marB="91425"/>
                </a:tc>
                <a:extLst>
                  <a:ext uri="{0D108BD9-81ED-4DB2-BD59-A6C34878D82A}">
                    <a16:rowId xmlns:a16="http://schemas.microsoft.com/office/drawing/2014/main" val="10003"/>
                  </a:ext>
                </a:extLst>
              </a:tr>
              <a:tr h="560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1055 -1105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SQSS</a:t>
                      </a:r>
                      <a:endParaRPr sz="2000" u="none" strike="noStrike" cap="none"/>
                    </a:p>
                  </a:txBody>
                  <a:tcPr marL="91425" marR="91425" marT="91425" marB="91425"/>
                </a:tc>
                <a:extLst>
                  <a:ext uri="{0D108BD9-81ED-4DB2-BD59-A6C34878D82A}">
                    <a16:rowId xmlns:a16="http://schemas.microsoft.com/office/drawing/2014/main" val="10004"/>
                  </a:ext>
                </a:extLst>
              </a:tr>
              <a:tr h="560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1105 - 1115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Request to Reconsider </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534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1115-1135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dirty="0"/>
                        <a:t>AWG Breakout Groups</a:t>
                      </a:r>
                      <a:endParaRPr sz="2000" u="none" strike="noStrike" cap="none" dirty="0"/>
                    </a:p>
                  </a:txBody>
                  <a:tcPr marL="91425" marR="91425" marT="91425" marB="91425"/>
                </a:tc>
                <a:extLst>
                  <a:ext uri="{0D108BD9-81ED-4DB2-BD59-A6C34878D82A}">
                    <a16:rowId xmlns:a16="http://schemas.microsoft.com/office/drawing/2014/main" val="10006"/>
                  </a:ext>
                </a:extLst>
              </a:tr>
              <a:tr h="534000">
                <a:tc>
                  <a:txBody>
                    <a:bodyPr/>
                    <a:lstStyle/>
                    <a:p>
                      <a:pPr marL="0" marR="0" lvl="0" indent="0" algn="l" rtl="0">
                        <a:lnSpc>
                          <a:spcPct val="100000"/>
                        </a:lnSpc>
                        <a:spcBef>
                          <a:spcPts val="0"/>
                        </a:spcBef>
                        <a:spcAft>
                          <a:spcPts val="0"/>
                        </a:spcAft>
                        <a:buNone/>
                      </a:pPr>
                      <a:r>
                        <a:rPr lang="en-US" sz="2000"/>
                        <a:t>1135-1155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None/>
                      </a:pPr>
                      <a:r>
                        <a:rPr lang="en-US" sz="2000"/>
                        <a:t>Debrief and Recommendations for Next Year</a:t>
                      </a:r>
                      <a:endParaRPr sz="2000" u="none" strike="noStrike" cap="none"/>
                    </a:p>
                  </a:txBody>
                  <a:tcPr marL="91425" marR="91425" marT="91425" marB="91425"/>
                </a:tc>
                <a:extLst>
                  <a:ext uri="{0D108BD9-81ED-4DB2-BD59-A6C34878D82A}">
                    <a16:rowId xmlns:a16="http://schemas.microsoft.com/office/drawing/2014/main" val="10007"/>
                  </a:ext>
                </a:extLst>
              </a:tr>
              <a:tr h="534000">
                <a:tc>
                  <a:txBody>
                    <a:bodyPr/>
                    <a:lstStyle/>
                    <a:p>
                      <a:pPr marL="0" marR="0" lvl="0" indent="0" algn="l" rtl="0">
                        <a:lnSpc>
                          <a:spcPct val="100000"/>
                        </a:lnSpc>
                        <a:spcBef>
                          <a:spcPts val="0"/>
                        </a:spcBef>
                        <a:spcAft>
                          <a:spcPts val="0"/>
                        </a:spcAft>
                        <a:buNone/>
                      </a:pPr>
                      <a:r>
                        <a:rPr lang="en-US" sz="2000"/>
                        <a:t>1155-12</a:t>
                      </a:r>
                      <a:endParaRPr sz="2000"/>
                    </a:p>
                  </a:txBody>
                  <a:tcPr marL="91450" marR="91450" marT="45725" marB="45725"/>
                </a:tc>
                <a:tc>
                  <a:txBody>
                    <a:bodyPr/>
                    <a:lstStyle/>
                    <a:p>
                      <a:pPr marL="0" lvl="0" indent="0" algn="l" rtl="0">
                        <a:lnSpc>
                          <a:spcPct val="115000"/>
                        </a:lnSpc>
                        <a:spcBef>
                          <a:spcPts val="0"/>
                        </a:spcBef>
                        <a:spcAft>
                          <a:spcPts val="0"/>
                        </a:spcAft>
                        <a:buClr>
                          <a:schemeClr val="dk1"/>
                        </a:buClr>
                        <a:buSzPts val="2000"/>
                        <a:buFont typeface="Arial"/>
                        <a:buNone/>
                      </a:pPr>
                      <a:r>
                        <a:rPr lang="en-US" sz="2000"/>
                        <a:t>End of Whole Group </a:t>
                      </a:r>
                      <a:endParaRPr sz="2000"/>
                    </a:p>
                    <a:p>
                      <a:pPr marL="0" lvl="0" indent="0" algn="l" rtl="0">
                        <a:lnSpc>
                          <a:spcPct val="115000"/>
                        </a:lnSpc>
                        <a:spcBef>
                          <a:spcPts val="0"/>
                        </a:spcBef>
                        <a:spcAft>
                          <a:spcPts val="0"/>
                        </a:spcAft>
                        <a:buClr>
                          <a:schemeClr val="dk1"/>
                        </a:buClr>
                        <a:buSzPts val="2000"/>
                        <a:buFont typeface="Arial"/>
                        <a:buNone/>
                      </a:pPr>
                      <a:r>
                        <a:rPr lang="en-US" sz="2000"/>
                        <a:t>R2R Subcommittee Begins</a:t>
                      </a:r>
                      <a:endParaRPr sz="20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952bf3da9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DRAFT - Small Group Discussion</a:t>
            </a:r>
            <a:endParaRPr/>
          </a:p>
        </p:txBody>
      </p:sp>
      <p:sp>
        <p:nvSpPr>
          <p:cNvPr id="220" name="Google Shape;220;gd952bf3da9_0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ctr" rtl="0">
              <a:spcBef>
                <a:spcPts val="1000"/>
              </a:spcBef>
              <a:spcAft>
                <a:spcPts val="0"/>
              </a:spcAft>
              <a:buNone/>
            </a:pPr>
            <a:r>
              <a:rPr lang="en-US" dirty="0"/>
              <a:t>In a small group, discuss the following questions:</a:t>
            </a:r>
            <a:endParaRPr dirty="0"/>
          </a:p>
          <a:p>
            <a:pPr marL="0" lvl="0" indent="0" algn="ctr" rtl="0">
              <a:spcBef>
                <a:spcPts val="1000"/>
              </a:spcBef>
              <a:spcAft>
                <a:spcPts val="0"/>
              </a:spcAft>
              <a:buNone/>
            </a:pPr>
            <a:endParaRPr dirty="0"/>
          </a:p>
          <a:p>
            <a:pPr marL="457200" lvl="0" indent="-381000" algn="ctr" rtl="0">
              <a:spcBef>
                <a:spcPts val="1000"/>
              </a:spcBef>
              <a:spcAft>
                <a:spcPts val="0"/>
              </a:spcAft>
              <a:buSzPts val="2400"/>
              <a:buAutoNum type="arabicParenR"/>
            </a:pPr>
            <a:r>
              <a:rPr lang="en-US" dirty="0"/>
              <a:t>What connections do you see between the various processes being proposed? In what ways do the processes fit well and do you see any gaps? </a:t>
            </a:r>
            <a:endParaRPr dirty="0"/>
          </a:p>
          <a:p>
            <a:pPr marL="457200" lvl="0" indent="0" algn="ctr" rtl="0">
              <a:spcBef>
                <a:spcPts val="1000"/>
              </a:spcBef>
              <a:spcAft>
                <a:spcPts val="0"/>
              </a:spcAft>
              <a:buNone/>
            </a:pPr>
            <a:r>
              <a:rPr lang="en-US" dirty="0"/>
              <a:t>2) Are there any connections that should be considered across proposals that might impact districts?</a:t>
            </a:r>
            <a:endParaRPr dirty="0"/>
          </a:p>
          <a:p>
            <a:pPr marL="0" lvl="0" indent="0" algn="ctr" rtl="0">
              <a:spcBef>
                <a:spcPts val="1000"/>
              </a:spcBef>
              <a:spcAft>
                <a:spcPts val="0"/>
              </a:spcAft>
              <a:buNone/>
            </a:pPr>
            <a:endParaRPr dirty="0"/>
          </a:p>
          <a:p>
            <a:pPr marL="0" lvl="0" indent="0" algn="ctr" rtl="0">
              <a:spcBef>
                <a:spcPts val="1000"/>
              </a:spcBef>
              <a:spcAft>
                <a:spcPts val="0"/>
              </a:spcAft>
              <a:buNone/>
            </a:pPr>
            <a:r>
              <a:rPr lang="en-US" dirty="0"/>
              <a:t>We will have 6 minutes to discuss.</a:t>
            </a:r>
            <a:endParaRPr dirty="0"/>
          </a:p>
        </p:txBody>
      </p:sp>
      <p:sp>
        <p:nvSpPr>
          <p:cNvPr id="221" name="Google Shape;221;gd952bf3da9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Logistics</a:t>
            </a:r>
            <a:endParaRPr/>
          </a:p>
        </p:txBody>
      </p:sp>
      <p:sp>
        <p:nvSpPr>
          <p:cNvPr id="227" name="Google Shape;227;p13"/>
          <p:cNvSpPr txBox="1">
            <a:spLocks noGrp="1"/>
          </p:cNvSpPr>
          <p:nvPr>
            <p:ph type="sldNum" idx="12"/>
          </p:nvPr>
        </p:nvSpPr>
        <p:spPr>
          <a:xfrm>
            <a:off x="227916"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Next Steps </a:t>
            </a:r>
            <a:endParaRPr/>
          </a:p>
        </p:txBody>
      </p:sp>
      <p:sp>
        <p:nvSpPr>
          <p:cNvPr id="234" name="Google Shape;234;p14"/>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22</a:t>
            </a:fld>
            <a:endParaRPr>
              <a:solidFill>
                <a:srgbClr val="7F7F7F"/>
              </a:solidFill>
            </a:endParaRPr>
          </a:p>
        </p:txBody>
      </p:sp>
      <p:sp>
        <p:nvSpPr>
          <p:cNvPr id="235" name="Google Shape;235;p14"/>
          <p:cNvSpPr txBox="1">
            <a:spLocks noGrp="1"/>
          </p:cNvSpPr>
          <p:nvPr>
            <p:ph type="body" idx="1"/>
          </p:nvPr>
        </p:nvSpPr>
        <p:spPr>
          <a:xfrm>
            <a:off x="1836975" y="3735150"/>
            <a:ext cx="9516900" cy="2170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a:t>Next Year!</a:t>
            </a:r>
            <a:endParaRPr/>
          </a:p>
          <a:p>
            <a:pPr marL="457200" lvl="0" indent="-381000" algn="l" rtl="0">
              <a:lnSpc>
                <a:spcPct val="90000"/>
              </a:lnSpc>
              <a:spcBef>
                <a:spcPts val="1000"/>
              </a:spcBef>
              <a:spcAft>
                <a:spcPts val="0"/>
              </a:spcAft>
              <a:buSzPts val="2400"/>
              <a:buChar char="•"/>
            </a:pPr>
            <a:r>
              <a:rPr lang="en-US"/>
              <a:t>We would like to invite you to continue to serve on the AWG in 2021-2022. If you are interested in continuing to serve on the AWG, please resubmit the application by July 31, 2021. If you would like to resign after this year, please email </a:t>
            </a:r>
            <a:r>
              <a:rPr lang="en-US" u="sng">
                <a:solidFill>
                  <a:schemeClr val="hlink"/>
                </a:solidFill>
                <a:hlinkClick r:id="rId3"/>
              </a:rPr>
              <a:t>Nazie Mohajeri-Nelson</a:t>
            </a:r>
            <a:r>
              <a:rPr lang="en-US"/>
              <a:t> or </a:t>
            </a:r>
            <a:r>
              <a:rPr lang="en-US" u="sng">
                <a:solidFill>
                  <a:schemeClr val="hlink"/>
                </a:solidFill>
                <a:hlinkClick r:id="rId4"/>
              </a:rPr>
              <a:t>Lisa Medler</a:t>
            </a:r>
            <a:r>
              <a:rPr lang="en-US"/>
              <a:t> to let us know.  </a:t>
            </a:r>
            <a:endParaRPr/>
          </a:p>
          <a:p>
            <a:pPr marL="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SzPts val="2400"/>
              <a:buNone/>
            </a:pPr>
            <a:endParaRPr/>
          </a:p>
        </p:txBody>
      </p:sp>
      <p:pic>
        <p:nvPicPr>
          <p:cNvPr id="236" name="Google Shape;236;p1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74325" y="1367525"/>
            <a:ext cx="1611775" cy="2149026"/>
          </a:xfrm>
          <a:prstGeom prst="rect">
            <a:avLst/>
          </a:prstGeom>
          <a:noFill/>
          <a:ln>
            <a:noFill/>
          </a:ln>
        </p:spPr>
      </p:pic>
      <p:sp>
        <p:nvSpPr>
          <p:cNvPr id="237" name="Google Shape;237;p14"/>
          <p:cNvSpPr txBox="1">
            <a:spLocks noGrp="1"/>
          </p:cNvSpPr>
          <p:nvPr>
            <p:ph type="body" idx="1"/>
          </p:nvPr>
        </p:nvSpPr>
        <p:spPr>
          <a:xfrm>
            <a:off x="1836975" y="1334163"/>
            <a:ext cx="9516900" cy="21705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0"/>
              </a:spcBef>
              <a:spcAft>
                <a:spcPts val="0"/>
              </a:spcAft>
              <a:buSzPts val="2400"/>
              <a:buChar char="●"/>
            </a:pPr>
            <a:r>
              <a:rPr lang="en-US"/>
              <a:t>CS Subcommittee and SQSS recommendations going to CoP, then being drafted for the ESSA State Plan and opened for public comment over the summer. We will resume work with AWG in early fall to prepare for submitting the revisions to the ESSA State Plan in October, 2021. </a:t>
            </a:r>
            <a:endParaRPr/>
          </a:p>
        </p:txBody>
      </p:sp>
      <p:pic>
        <p:nvPicPr>
          <p:cNvPr id="238" name="Google Shape;238;p1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flipH="1">
            <a:off x="174324" y="3921600"/>
            <a:ext cx="1611766" cy="1075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solidFill>
                  <a:srgbClr val="FFFFFF"/>
                </a:solidFill>
              </a:rPr>
              <a:t>State Accountability Contacts </a:t>
            </a:r>
            <a:br>
              <a:rPr lang="en-US">
                <a:solidFill>
                  <a:srgbClr val="FFFFFF"/>
                </a:solidFill>
              </a:rPr>
            </a:br>
            <a:endParaRPr/>
          </a:p>
        </p:txBody>
      </p:sp>
      <p:graphicFrame>
        <p:nvGraphicFramePr>
          <p:cNvPr id="245" name="Google Shape;245;p15"/>
          <p:cNvGraphicFramePr/>
          <p:nvPr/>
        </p:nvGraphicFramePr>
        <p:xfrm>
          <a:off x="1454216" y="1918331"/>
          <a:ext cx="9442275" cy="1795614"/>
        </p:xfrm>
        <a:graphic>
          <a:graphicData uri="http://schemas.openxmlformats.org/drawingml/2006/table">
            <a:tbl>
              <a:tblPr firstRow="1" bandRow="1">
                <a:noFill/>
                <a:tableStyleId>{B2DD8C4F-B65F-4F92-B061-AA6BDCC3B4F4}</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Accountability and Continuous Improvement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Lisa Medler</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ACI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medler_l@cde.state.co.us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Marie Huchton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Supervisor, Accountability Analytics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huchton_m@cde.state.co.us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Erin Loften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loften_e@cde.state.co.us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3"/>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Susan Barrett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barrett_s@cde.state.co.us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46" name="Google Shape;246;p15"/>
          <p:cNvGraphicFramePr/>
          <p:nvPr>
            <p:extLst>
              <p:ext uri="{D42A27DB-BD31-4B8C-83A1-F6EECF244321}">
                <p14:modId xmlns:p14="http://schemas.microsoft.com/office/powerpoint/2010/main" val="1415421230"/>
              </p:ext>
            </p:extLst>
          </p:nvPr>
        </p:nvGraphicFramePr>
        <p:xfrm>
          <a:off x="1454216" y="4474956"/>
          <a:ext cx="9442275" cy="1175514"/>
        </p:xfrm>
        <a:graphic>
          <a:graphicData uri="http://schemas.openxmlformats.org/drawingml/2006/table">
            <a:tbl>
              <a:tblPr firstRow="1" bandRow="1">
                <a:noFill/>
                <a:tableStyleId>{B2DD8C4F-B65F-4F92-B061-AA6BDCC3B4F4}</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426460">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School and District Transformation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38064">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Lindsey Jaeckel</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SDT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jaeckel_l@cde.state.co.us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38064">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bl>
          </a:graphicData>
        </a:graphic>
      </p:graphicFrame>
      <p:sp>
        <p:nvSpPr>
          <p:cNvPr id="247" name="Google Shape;247;p15"/>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23</a:t>
            </a:fld>
            <a:endParaRPr>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a:spLocks noGrp="1"/>
          </p:cNvSpPr>
          <p:nvPr>
            <p:ph type="title"/>
          </p:nvPr>
        </p:nvSpPr>
        <p:spPr>
          <a:xfrm>
            <a:off x="195207" y="111150"/>
            <a:ext cx="10320393" cy="101792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800"/>
              <a:buNone/>
            </a:pPr>
            <a:r>
              <a:rPr lang="en-US">
                <a:solidFill>
                  <a:srgbClr val="FFFFFF"/>
                </a:solidFill>
              </a:rPr>
              <a:t>Federal Accountability ~ </a:t>
            </a:r>
            <a:br>
              <a:rPr lang="en-US">
                <a:solidFill>
                  <a:srgbClr val="FFFFFF"/>
                </a:solidFill>
              </a:rPr>
            </a:br>
            <a:r>
              <a:rPr lang="en-US">
                <a:solidFill>
                  <a:srgbClr val="FFFFFF"/>
                </a:solidFill>
              </a:rPr>
              <a:t>ESEA Office: Data, Accountability, Reporting &amp; Evaluation Team</a:t>
            </a:r>
            <a:endParaRPr/>
          </a:p>
        </p:txBody>
      </p:sp>
      <p:graphicFrame>
        <p:nvGraphicFramePr>
          <p:cNvPr id="254" name="Google Shape;254;p16"/>
          <p:cNvGraphicFramePr/>
          <p:nvPr/>
        </p:nvGraphicFramePr>
        <p:xfrm>
          <a:off x="195208" y="1845704"/>
          <a:ext cx="11801575" cy="1583206"/>
        </p:xfrm>
        <a:graphic>
          <a:graphicData uri="http://schemas.openxmlformats.org/drawingml/2006/table">
            <a:tbl>
              <a:tblPr firstRow="1" bandRow="1">
                <a:noFill/>
                <a:tableStyleId>{B2DD8C4F-B65F-4F92-B061-AA6BDCC3B4F4}</a:tableStyleId>
              </a:tblPr>
              <a:tblGrid>
                <a:gridCol w="2554525">
                  <a:extLst>
                    <a:ext uri="{9D8B030D-6E8A-4147-A177-3AD203B41FA5}">
                      <a16:colId xmlns:a16="http://schemas.microsoft.com/office/drawing/2014/main" val="20000"/>
                    </a:ext>
                  </a:extLst>
                </a:gridCol>
                <a:gridCol w="5027250">
                  <a:extLst>
                    <a:ext uri="{9D8B030D-6E8A-4147-A177-3AD203B41FA5}">
                      <a16:colId xmlns:a16="http://schemas.microsoft.com/office/drawing/2014/main" val="20001"/>
                    </a:ext>
                  </a:extLst>
                </a:gridCol>
                <a:gridCol w="1305300">
                  <a:extLst>
                    <a:ext uri="{9D8B030D-6E8A-4147-A177-3AD203B41FA5}">
                      <a16:colId xmlns:a16="http://schemas.microsoft.com/office/drawing/2014/main" val="20002"/>
                    </a:ext>
                  </a:extLst>
                </a:gridCol>
                <a:gridCol w="2914500">
                  <a:extLst>
                    <a:ext uri="{9D8B030D-6E8A-4147-A177-3AD203B41FA5}">
                      <a16:colId xmlns:a16="http://schemas.microsoft.com/office/drawing/2014/main" val="20003"/>
                    </a:ext>
                  </a:extLst>
                </a:gridCol>
              </a:tblGrid>
              <a:tr h="340325">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ESEA Office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Position</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Phone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E-mail</a:t>
                      </a:r>
                      <a:endParaRPr sz="16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0"/>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Nazie Mohajeri-Nelson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Director of ESEA Office</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solidFill>
                            <a:schemeClr val="dk1"/>
                          </a:solidFill>
                          <a:latin typeface="Calibri"/>
                          <a:ea typeface="Calibri"/>
                          <a:cs typeface="Calibri"/>
                          <a:sym typeface="Calibri"/>
                        </a:rPr>
                        <a:t>303-866-6205</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3"/>
                        </a:rPr>
                        <a:t>Mohajeri-nelson_n@cde.state.co.us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DeLilah Collins</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Assistant Director of ESEA Office</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303-866-6850</a:t>
                      </a:r>
                      <a:endParaRPr sz="1400" b="0" u="none" strike="noStrike" cap="none">
                        <a:solidFill>
                          <a:schemeClr val="dk1"/>
                        </a:solidFill>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4"/>
                        </a:rPr>
                        <a:t>Collins_d@cde.state.co.us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Emily Owen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303.866.6700</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5"/>
                        </a:rPr>
                        <a:t>Owen_e@cde.state.co.us</a:t>
                      </a:r>
                      <a:r>
                        <a:rPr lang="en-US" sz="1400" b="0" u="none" strike="noStrike" cap="none">
                          <a:latin typeface="Calibri"/>
                          <a:ea typeface="Calibri"/>
                          <a:cs typeface="Calibri"/>
                          <a:sym typeface="Calibri"/>
                        </a:rPr>
                        <a:t> </a:t>
                      </a:r>
                      <a:endParaRPr sz="1400" u="none" strike="noStrike" cap="none"/>
                    </a:p>
                  </a:txBody>
                  <a:tcPr marL="71675" marR="71675" marT="39550" marB="39550"/>
                </a:tc>
                <a:extLst>
                  <a:ext uri="{0D108BD9-81ED-4DB2-BD59-A6C34878D82A}">
                    <a16:rowId xmlns:a16="http://schemas.microsoft.com/office/drawing/2014/main" val="10003"/>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Marissa Gonzales </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303-866-6963</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6"/>
                        </a:rPr>
                        <a:t>Gonzales_m@cde.state.co.us</a:t>
                      </a:r>
                      <a:r>
                        <a:rPr lang="en-US" sz="1400" b="0" u="none" strike="noStrike" cap="none">
                          <a:latin typeface="Calibri"/>
                          <a:ea typeface="Calibri"/>
                          <a:cs typeface="Calibri"/>
                          <a:sym typeface="Calibri"/>
                        </a:rPr>
                        <a:t> </a:t>
                      </a:r>
                      <a:endParaRPr sz="1400" u="none" strike="noStrike" cap="none"/>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55" name="Google Shape;255;p16"/>
          <p:cNvGraphicFramePr/>
          <p:nvPr/>
        </p:nvGraphicFramePr>
        <p:xfrm>
          <a:off x="195207" y="3970963"/>
          <a:ext cx="11801575" cy="1435425"/>
        </p:xfrm>
        <a:graphic>
          <a:graphicData uri="http://schemas.openxmlformats.org/drawingml/2006/table">
            <a:tbl>
              <a:tblPr firstRow="1" bandRow="1">
                <a:noFill/>
                <a:tableStyleId>{B2DD8C4F-B65F-4F92-B061-AA6BDCC3B4F4}</a:tableStyleId>
              </a:tblPr>
              <a:tblGrid>
                <a:gridCol w="2565575">
                  <a:extLst>
                    <a:ext uri="{9D8B030D-6E8A-4147-A177-3AD203B41FA5}">
                      <a16:colId xmlns:a16="http://schemas.microsoft.com/office/drawing/2014/main" val="20000"/>
                    </a:ext>
                  </a:extLst>
                </a:gridCol>
                <a:gridCol w="5045900">
                  <a:extLst>
                    <a:ext uri="{9D8B030D-6E8A-4147-A177-3AD203B41FA5}">
                      <a16:colId xmlns:a16="http://schemas.microsoft.com/office/drawing/2014/main" val="20001"/>
                    </a:ext>
                  </a:extLst>
                </a:gridCol>
                <a:gridCol w="1303025">
                  <a:extLst>
                    <a:ext uri="{9D8B030D-6E8A-4147-A177-3AD203B41FA5}">
                      <a16:colId xmlns:a16="http://schemas.microsoft.com/office/drawing/2014/main" val="20002"/>
                    </a:ext>
                  </a:extLst>
                </a:gridCol>
                <a:gridCol w="2887075">
                  <a:extLst>
                    <a:ext uri="{9D8B030D-6E8A-4147-A177-3AD203B41FA5}">
                      <a16:colId xmlns:a16="http://schemas.microsoft.com/office/drawing/2014/main" val="20003"/>
                    </a:ext>
                  </a:extLst>
                </a:gridCol>
              </a:tblGrid>
              <a:tr h="3582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DARE Team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Expertise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Phone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Email</a:t>
                      </a:r>
                      <a:endParaRPr sz="1400" u="none" strike="noStrike" cap="none"/>
                    </a:p>
                  </a:txBody>
                  <a:tcPr marL="91450" marR="91450" marT="45725" marB="45725"/>
                </a:tc>
                <a:extLst>
                  <a:ext uri="{0D108BD9-81ED-4DB2-BD59-A6C34878D82A}">
                    <a16:rowId xmlns:a16="http://schemas.microsoft.com/office/drawing/2014/main" val="10000"/>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Tina Negley</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Accountability, Program Evaluation, and Reporting</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303-866-5243</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7"/>
                        </a:rPr>
                        <a:t>negley_t@cde.state.co.us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082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Alan Shimmin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Reporting and Data Collections</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303-866-6209</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8"/>
                        </a:rPr>
                        <a:t>shimmin_a@cde.state.co.us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Mary Shen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Program Evaluation, Research, and Accountability</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303-866-4571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9"/>
                        </a:rPr>
                        <a:t>shen_m@cde.state.co.us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256" name="Google Shape;256;p16"/>
          <p:cNvSpPr txBox="1">
            <a:spLocks noGrp="1"/>
          </p:cNvSpPr>
          <p:nvPr>
            <p:ph type="sldNum" idx="12"/>
          </p:nvPr>
        </p:nvSpPr>
        <p:spPr>
          <a:xfrm>
            <a:off x="365344" y="63817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24</a:t>
            </a:fld>
            <a:endParaRPr>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ctrTitle"/>
          </p:nvPr>
        </p:nvSpPr>
        <p:spPr>
          <a:xfrm>
            <a:off x="2183950" y="2595725"/>
            <a:ext cx="808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6000">
                <a:latin typeface="Pacifico"/>
                <a:ea typeface="Pacifico"/>
                <a:cs typeface="Pacifico"/>
                <a:sym typeface="Pacifico"/>
              </a:rPr>
              <a:t>Thank you!</a:t>
            </a:r>
            <a:endParaRPr sz="6000">
              <a:latin typeface="Pacifico"/>
              <a:ea typeface="Pacifico"/>
              <a:cs typeface="Pacifico"/>
              <a:sym typeface="Pacifico"/>
            </a:endParaRPr>
          </a:p>
          <a:p>
            <a:pPr marL="0" lvl="0" indent="0" algn="ctr" rtl="0">
              <a:lnSpc>
                <a:spcPct val="90000"/>
              </a:lnSpc>
              <a:spcBef>
                <a:spcPts val="0"/>
              </a:spcBef>
              <a:spcAft>
                <a:spcPts val="0"/>
              </a:spcAft>
              <a:buClr>
                <a:schemeClr val="lt1"/>
              </a:buClr>
              <a:buSzPts val="4000"/>
              <a:buFont typeface="Arial"/>
              <a:buNone/>
            </a:pPr>
            <a:endParaRPr sz="6000">
              <a:latin typeface="Pacifico"/>
              <a:ea typeface="Pacifico"/>
              <a:cs typeface="Pacifico"/>
              <a:sym typeface="Pacifico"/>
            </a:endParaRPr>
          </a:p>
          <a:p>
            <a:pPr marL="0" lvl="0" indent="0" algn="ctr" rtl="0">
              <a:lnSpc>
                <a:spcPct val="90000"/>
              </a:lnSpc>
              <a:spcBef>
                <a:spcPts val="0"/>
              </a:spcBef>
              <a:spcAft>
                <a:spcPts val="0"/>
              </a:spcAft>
              <a:buClr>
                <a:schemeClr val="lt1"/>
              </a:buClr>
              <a:buSzPts val="4000"/>
              <a:buFont typeface="Arial"/>
              <a:buNone/>
            </a:pPr>
            <a:r>
              <a:rPr lang="en-US" sz="6000">
                <a:latin typeface="Pacifico"/>
                <a:ea typeface="Pacifico"/>
                <a:cs typeface="Pacifico"/>
                <a:sym typeface="Pacifico"/>
              </a:rPr>
              <a:t>Have a Great Summer!</a:t>
            </a:r>
            <a:endParaRPr sz="6000">
              <a:latin typeface="Pacifico"/>
              <a:ea typeface="Pacifico"/>
              <a:cs typeface="Pacifico"/>
              <a:sym typeface="Pacifico"/>
            </a:endParaRPr>
          </a:p>
        </p:txBody>
      </p:sp>
      <p:sp>
        <p:nvSpPr>
          <p:cNvPr id="262" name="Google Shape;262;p17"/>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Welcome</a:t>
            </a:r>
            <a:endParaRPr/>
          </a:p>
        </p:txBody>
      </p:sp>
      <p:sp>
        <p:nvSpPr>
          <p:cNvPr id="125" name="Google Shape;125;p3"/>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26" name="Google Shape;126;p3" descr="Clip art image of welcome sign"/>
          <p:cNvPicPr preferRelativeResize="0"/>
          <p:nvPr/>
        </p:nvPicPr>
        <p:blipFill rotWithShape="1">
          <a:blip r:embed="rId3">
            <a:alphaModFix/>
          </a:blip>
          <a:srcRect/>
          <a:stretch/>
        </p:blipFill>
        <p:spPr>
          <a:xfrm>
            <a:off x="2163170" y="2560320"/>
            <a:ext cx="7620000" cy="27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Purpose of AWG</a:t>
            </a:r>
            <a:endParaRPr/>
          </a:p>
        </p:txBody>
      </p:sp>
      <p:sp>
        <p:nvSpPr>
          <p:cNvPr id="132" name="Google Shape;132;p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Clr>
                <a:schemeClr val="dk1"/>
              </a:buClr>
              <a:buSzPts val="2400"/>
              <a:buChar char="•"/>
            </a:pPr>
            <a:r>
              <a:rPr lang="en-US"/>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a:p>
          <a:p>
            <a:pPr marL="457200" lvl="0" indent="-381000" algn="l" rtl="0">
              <a:lnSpc>
                <a:spcPct val="90000"/>
              </a:lnSpc>
              <a:spcBef>
                <a:spcPts val="1000"/>
              </a:spcBef>
              <a:spcAft>
                <a:spcPts val="0"/>
              </a:spcAft>
              <a:buClr>
                <a:schemeClr val="dk1"/>
              </a:buClr>
              <a:buSzPts val="2400"/>
              <a:buChar char="•"/>
            </a:pPr>
            <a:r>
              <a:rPr lang="en-US"/>
              <a:t>It was first convened by the Commissioner of Education in 2014 to gather input on improving the state accountability performance framework reports. In 2016, the focus shifted to serving as the ESSA Accountability Spoke. It is now time to repurpose the group back to providing input on all accountability matters (both state and federal). </a:t>
            </a:r>
            <a:endParaRPr/>
          </a:p>
        </p:txBody>
      </p:sp>
      <p:sp>
        <p:nvSpPr>
          <p:cNvPr id="133" name="Google Shape;133;p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Accountability and Improvement</a:t>
            </a:r>
            <a:endParaRPr/>
          </a:p>
        </p:txBody>
      </p:sp>
      <p:sp>
        <p:nvSpPr>
          <p:cNvPr id="140" name="Google Shape;140;p5"/>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pic>
        <p:nvPicPr>
          <p:cNvPr id="141" name="Google Shape;141;p5" descr="Flow Chart of Colorado Accountability System. Starting with State Identification and Federal Identification leading to a Streamlined Process of Support and Funding for Identified Schools-Unified Improvement Plan. "/>
          <p:cNvPicPr preferRelativeResize="0">
            <a:picLocks noGrp="1"/>
          </p:cNvPicPr>
          <p:nvPr>
            <p:ph type="body" idx="1"/>
          </p:nvPr>
        </p:nvPicPr>
        <p:blipFill rotWithShape="1">
          <a:blip r:embed="rId3">
            <a:alphaModFix/>
          </a:blip>
          <a:srcRect/>
          <a:stretch/>
        </p:blipFill>
        <p:spPr>
          <a:xfrm>
            <a:off x="2000250" y="1337575"/>
            <a:ext cx="7775100" cy="5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Accountability Updates</a:t>
            </a:r>
            <a:endParaRPr/>
          </a:p>
        </p:txBody>
      </p:sp>
      <p:sp>
        <p:nvSpPr>
          <p:cNvPr id="148" name="Google Shape;148;p6"/>
          <p:cNvSpPr txBox="1">
            <a:spLocks noGrp="1"/>
          </p:cNvSpPr>
          <p:nvPr>
            <p:ph type="body" idx="1"/>
          </p:nvPr>
        </p:nvSpPr>
        <p:spPr>
          <a:xfrm>
            <a:off x="838200" y="1459455"/>
            <a:ext cx="10515600" cy="43512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SzPts val="2400"/>
              <a:buChar char="●"/>
            </a:pPr>
            <a:r>
              <a:rPr lang="en-US" u="sng">
                <a:solidFill>
                  <a:schemeClr val="hlink"/>
                </a:solidFill>
                <a:hlinkClick r:id="rId3"/>
              </a:rPr>
              <a:t>Assessment Waiver</a:t>
            </a:r>
            <a:r>
              <a:rPr lang="en-US"/>
              <a:t>:  CDE received approval on March 26, 2021. </a:t>
            </a:r>
            <a:endParaRPr/>
          </a:p>
          <a:p>
            <a:pPr marL="457200" lvl="0" indent="0" algn="l" rtl="0">
              <a:lnSpc>
                <a:spcPct val="90000"/>
              </a:lnSpc>
              <a:spcBef>
                <a:spcPts val="1000"/>
              </a:spcBef>
              <a:spcAft>
                <a:spcPts val="0"/>
              </a:spcAft>
              <a:buSzPts val="2400"/>
              <a:buNone/>
            </a:pPr>
            <a:endParaRPr/>
          </a:p>
          <a:p>
            <a:pPr marL="457200" lvl="0" indent="-381000" algn="l" rtl="0">
              <a:lnSpc>
                <a:spcPct val="90000"/>
              </a:lnSpc>
              <a:spcBef>
                <a:spcPts val="0"/>
              </a:spcBef>
              <a:spcAft>
                <a:spcPts val="0"/>
              </a:spcAft>
              <a:buSzPts val="2400"/>
              <a:buChar char="●"/>
            </a:pPr>
            <a:r>
              <a:rPr lang="en-US" u="sng">
                <a:solidFill>
                  <a:schemeClr val="hlink"/>
                </a:solidFill>
                <a:hlinkClick r:id="rId4"/>
              </a:rPr>
              <a:t>Federal Accountability Waiver</a:t>
            </a:r>
            <a:r>
              <a:rPr lang="en-US"/>
              <a:t>: CDE received approval from USDE on April 21, 2021. </a:t>
            </a:r>
            <a:br>
              <a:rPr lang="en-US"/>
            </a:br>
            <a:endParaRPr/>
          </a:p>
          <a:p>
            <a:pPr marL="457200" lvl="0" indent="-381000" algn="l" rtl="0">
              <a:lnSpc>
                <a:spcPct val="90000"/>
              </a:lnSpc>
              <a:spcBef>
                <a:spcPts val="0"/>
              </a:spcBef>
              <a:spcAft>
                <a:spcPts val="0"/>
              </a:spcAft>
              <a:buSzPts val="2400"/>
              <a:buChar char="●"/>
            </a:pPr>
            <a:r>
              <a:rPr lang="en-US"/>
              <a:t>State Accountability Pause Y2:  </a:t>
            </a:r>
            <a:r>
              <a:rPr lang="en-US" u="sng">
                <a:solidFill>
                  <a:schemeClr val="hlink"/>
                </a:solidFill>
                <a:hlinkClick r:id="rId5"/>
              </a:rPr>
              <a:t>HB 21-1161</a:t>
            </a:r>
            <a:r>
              <a:rPr lang="en-US"/>
              <a:t> passed, pausing the state accountability for a second year (2021-22).  The state may offer a request to reconsider process for schools and districts on the accountability clock.</a:t>
            </a:r>
            <a:br>
              <a:rPr lang="en-US"/>
            </a:br>
            <a:endParaRPr/>
          </a:p>
        </p:txBody>
      </p:sp>
      <p:sp>
        <p:nvSpPr>
          <p:cNvPr id="149" name="Google Shape;149;p6"/>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ctrTitle"/>
          </p:nvPr>
        </p:nvSpPr>
        <p:spPr>
          <a:xfrm>
            <a:off x="1469575" y="2595725"/>
            <a:ext cx="88173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a:t>Subcommittee Updates</a:t>
            </a:r>
            <a:endParaRPr/>
          </a:p>
        </p:txBody>
      </p:sp>
      <p:sp>
        <p:nvSpPr>
          <p:cNvPr id="156" name="Google Shape;156;p7"/>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7</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c175cf25b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CS Subcommittee Recommendations	</a:t>
            </a:r>
            <a:endParaRPr/>
          </a:p>
        </p:txBody>
      </p:sp>
      <p:sp>
        <p:nvSpPr>
          <p:cNvPr id="163" name="Google Shape;163;gdc175cf25b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rgbClr val="7F7F7F"/>
                </a:solidFill>
              </a:rPr>
              <a:t>8</a:t>
            </a:fld>
            <a:endParaRPr>
              <a:solidFill>
                <a:srgbClr val="7F7F7F"/>
              </a:solidFill>
            </a:endParaRPr>
          </a:p>
        </p:txBody>
      </p:sp>
      <p:sp>
        <p:nvSpPr>
          <p:cNvPr id="164" name="Google Shape;164;gdc175cf25b_0_0"/>
          <p:cNvSpPr txBox="1">
            <a:spLocks noGrp="1"/>
          </p:cNvSpPr>
          <p:nvPr>
            <p:ph type="body" idx="1"/>
          </p:nvPr>
        </p:nvSpPr>
        <p:spPr>
          <a:xfrm>
            <a:off x="443575" y="1357325"/>
            <a:ext cx="11272200" cy="47157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Reminder:</a:t>
            </a:r>
            <a:endParaRPr/>
          </a:p>
          <a:p>
            <a:pPr marL="457200" lvl="0" indent="0" algn="l" rtl="0">
              <a:spcBef>
                <a:spcPts val="1000"/>
              </a:spcBef>
              <a:spcAft>
                <a:spcPts val="0"/>
              </a:spcAft>
              <a:buNone/>
            </a:pPr>
            <a:r>
              <a:rPr lang="en-US"/>
              <a:t> </a:t>
            </a:r>
            <a:r>
              <a:rPr lang="en-US" sz="2300">
                <a:solidFill>
                  <a:srgbClr val="38761D"/>
                </a:solidFill>
                <a:latin typeface="Arial"/>
                <a:ea typeface="Arial"/>
                <a:cs typeface="Arial"/>
                <a:sym typeface="Arial"/>
              </a:rPr>
              <a:t>•</a:t>
            </a:r>
            <a:r>
              <a:rPr lang="en-US" sz="2300" b="1">
                <a:solidFill>
                  <a:srgbClr val="38761D"/>
                </a:solidFill>
              </a:rPr>
              <a:t>for CS-lowest 5%</a:t>
            </a:r>
            <a:endParaRPr sz="2300" b="1">
              <a:solidFill>
                <a:srgbClr val="38761D"/>
              </a:solidFill>
            </a:endParaRPr>
          </a:p>
          <a:p>
            <a:pPr marL="914400" lvl="0" indent="0" algn="l" rtl="0">
              <a:spcBef>
                <a:spcPts val="0"/>
              </a:spcBef>
              <a:spcAft>
                <a:spcPts val="0"/>
              </a:spcAft>
              <a:buClr>
                <a:schemeClr val="dk1"/>
              </a:buClr>
              <a:buSzPts val="1100"/>
              <a:buFont typeface="Arial"/>
              <a:buNone/>
            </a:pPr>
            <a:r>
              <a:rPr lang="en-US" sz="1900">
                <a:solidFill>
                  <a:srgbClr val="38761D"/>
                </a:solidFill>
                <a:latin typeface="Arial"/>
                <a:ea typeface="Arial"/>
                <a:cs typeface="Arial"/>
                <a:sym typeface="Arial"/>
              </a:rPr>
              <a:t>•</a:t>
            </a:r>
            <a:r>
              <a:rPr lang="en-US" sz="1900" b="1">
                <a:solidFill>
                  <a:srgbClr val="38761D"/>
                </a:solidFill>
              </a:rPr>
              <a:t>Schools identified for PI or TA and on state accountability clock - defer to state accountability pathway (no additional federal action steps)</a:t>
            </a:r>
            <a:endParaRPr sz="1900" b="1">
              <a:solidFill>
                <a:srgbClr val="38761D"/>
              </a:solidFill>
            </a:endParaRPr>
          </a:p>
          <a:p>
            <a:pPr marL="914400" marR="0" lvl="0" indent="0" algn="l" rtl="0">
              <a:lnSpc>
                <a:spcPct val="90000"/>
              </a:lnSpc>
              <a:spcBef>
                <a:spcPts val="1000"/>
              </a:spcBef>
              <a:spcAft>
                <a:spcPts val="0"/>
              </a:spcAft>
              <a:buNone/>
            </a:pPr>
            <a:r>
              <a:rPr lang="en-US" sz="1900">
                <a:solidFill>
                  <a:srgbClr val="38761D"/>
                </a:solidFill>
                <a:latin typeface="Arial"/>
                <a:ea typeface="Arial"/>
                <a:cs typeface="Arial"/>
                <a:sym typeface="Arial"/>
              </a:rPr>
              <a:t>•</a:t>
            </a:r>
            <a:r>
              <a:rPr lang="en-US" sz="1900" b="1">
                <a:solidFill>
                  <a:srgbClr val="38761D"/>
                </a:solidFill>
              </a:rPr>
              <a:t>Supported by the full AWG</a:t>
            </a:r>
            <a:endParaRPr sz="1900" b="1">
              <a:solidFill>
                <a:srgbClr val="38761D"/>
              </a:solidFill>
            </a:endParaRPr>
          </a:p>
          <a:p>
            <a:pPr marL="914400" marR="0" lvl="0" indent="0" algn="l" rtl="0">
              <a:lnSpc>
                <a:spcPct val="90000"/>
              </a:lnSpc>
              <a:spcBef>
                <a:spcPts val="1000"/>
              </a:spcBef>
              <a:spcAft>
                <a:spcPts val="0"/>
              </a:spcAft>
              <a:buNone/>
            </a:pPr>
            <a:r>
              <a:rPr lang="en-US" sz="1900" b="1">
                <a:solidFill>
                  <a:srgbClr val="38761D"/>
                </a:solidFill>
              </a:rPr>
              <a:t>•Taking to CoP on June 1st </a:t>
            </a:r>
            <a:endParaRPr sz="1900" b="1">
              <a:solidFill>
                <a:srgbClr val="38761D"/>
              </a:solidFill>
            </a:endParaRPr>
          </a:p>
          <a:p>
            <a:pPr marL="0" marR="0" lvl="0" indent="0" algn="l" rtl="0">
              <a:lnSpc>
                <a:spcPct val="90000"/>
              </a:lnSpc>
              <a:spcBef>
                <a:spcPts val="1000"/>
              </a:spcBef>
              <a:spcAft>
                <a:spcPts val="0"/>
              </a:spcAft>
              <a:buNone/>
            </a:pPr>
            <a:r>
              <a:rPr lang="en-US"/>
              <a:t>Other Recommendations: General  </a:t>
            </a:r>
            <a:endParaRPr/>
          </a:p>
          <a:p>
            <a:pPr marL="457200" marR="0" lvl="0" indent="-349250" algn="l" rtl="0">
              <a:lnSpc>
                <a:spcPct val="90000"/>
              </a:lnSpc>
              <a:spcBef>
                <a:spcPts val="1000"/>
              </a:spcBef>
              <a:spcAft>
                <a:spcPts val="0"/>
              </a:spcAft>
              <a:buClr>
                <a:srgbClr val="38761D"/>
              </a:buClr>
              <a:buSzPts val="1900"/>
              <a:buChar char="•"/>
            </a:pPr>
            <a:r>
              <a:rPr lang="en-US" sz="1900" b="1">
                <a:solidFill>
                  <a:srgbClr val="38761D"/>
                </a:solidFill>
              </a:rPr>
              <a:t>Actions should </a:t>
            </a:r>
            <a:endParaRPr sz="1900" b="1">
              <a:solidFill>
                <a:srgbClr val="38761D"/>
              </a:solidFill>
            </a:endParaRPr>
          </a:p>
          <a:p>
            <a:pPr marL="1371600" marR="0" lvl="1" indent="-349250" algn="l" rtl="0">
              <a:lnSpc>
                <a:spcPct val="90000"/>
              </a:lnSpc>
              <a:spcBef>
                <a:spcPts val="0"/>
              </a:spcBef>
              <a:spcAft>
                <a:spcPts val="0"/>
              </a:spcAft>
              <a:buClr>
                <a:srgbClr val="38761D"/>
              </a:buClr>
              <a:buSzPts val="1900"/>
              <a:buChar char="•"/>
            </a:pPr>
            <a:r>
              <a:rPr lang="en-US" sz="1900" b="1">
                <a:solidFill>
                  <a:srgbClr val="38761D"/>
                </a:solidFill>
              </a:rPr>
              <a:t>Be aligned with reasons for identification (i.e., CS-lowest %, low graduation rate, student group)</a:t>
            </a:r>
            <a:endParaRPr sz="1900" b="1">
              <a:solidFill>
                <a:srgbClr val="38761D"/>
              </a:solidFill>
            </a:endParaRPr>
          </a:p>
          <a:p>
            <a:pPr marL="1371600" marR="0" lvl="1" indent="-349250" algn="l" rtl="0">
              <a:lnSpc>
                <a:spcPct val="90000"/>
              </a:lnSpc>
              <a:spcBef>
                <a:spcPts val="0"/>
              </a:spcBef>
              <a:spcAft>
                <a:spcPts val="0"/>
              </a:spcAft>
              <a:buClr>
                <a:srgbClr val="38761D"/>
              </a:buClr>
              <a:buSzPts val="1900"/>
              <a:buChar char="•"/>
            </a:pPr>
            <a:r>
              <a:rPr lang="en-US" sz="1900" b="1">
                <a:solidFill>
                  <a:srgbClr val="38761D"/>
                </a:solidFill>
              </a:rPr>
              <a:t>Be aligned with and build upon improvement efforts already being implemented or having recently been implemented </a:t>
            </a:r>
            <a:endParaRPr sz="1900" b="1">
              <a:solidFill>
                <a:srgbClr val="38761D"/>
              </a:solidFill>
            </a:endParaRPr>
          </a:p>
          <a:p>
            <a:pPr marL="1371600" marR="0" lvl="1" indent="-349250" algn="l" rtl="0">
              <a:lnSpc>
                <a:spcPct val="90000"/>
              </a:lnSpc>
              <a:spcBef>
                <a:spcPts val="0"/>
              </a:spcBef>
              <a:spcAft>
                <a:spcPts val="0"/>
              </a:spcAft>
              <a:buClr>
                <a:srgbClr val="38761D"/>
              </a:buClr>
              <a:buSzPts val="1900"/>
              <a:buChar char="•"/>
            </a:pPr>
            <a:r>
              <a:rPr lang="en-US" sz="1900" b="1">
                <a:solidFill>
                  <a:srgbClr val="38761D"/>
                </a:solidFill>
              </a:rPr>
              <a:t>Be co-developed between school, district, and CDE </a:t>
            </a:r>
            <a:endParaRPr sz="1900" b="1">
              <a:solidFill>
                <a:srgbClr val="38761D"/>
              </a:solidFill>
            </a:endParaRPr>
          </a:p>
          <a:p>
            <a:pPr marL="1371600" marR="0" lvl="1" indent="-349250" algn="l" rtl="0">
              <a:lnSpc>
                <a:spcPct val="90000"/>
              </a:lnSpc>
              <a:spcBef>
                <a:spcPts val="0"/>
              </a:spcBef>
              <a:spcAft>
                <a:spcPts val="0"/>
              </a:spcAft>
              <a:buClr>
                <a:srgbClr val="38761D"/>
              </a:buClr>
              <a:buSzPts val="1900"/>
              <a:buChar char="•"/>
            </a:pPr>
            <a:r>
              <a:rPr lang="en-US" sz="1900" b="1">
                <a:solidFill>
                  <a:srgbClr val="38761D"/>
                </a:solidFill>
              </a:rPr>
              <a:t>Include a menu of options for the school and district to choose from </a:t>
            </a:r>
            <a:endParaRPr sz="1900" b="1">
              <a:solidFill>
                <a:srgbClr val="38761D"/>
              </a:solidFill>
            </a:endParaRPr>
          </a:p>
          <a:p>
            <a:pPr marL="1371600" marR="0" lvl="1" indent="-349250" algn="l" rtl="0">
              <a:lnSpc>
                <a:spcPct val="90000"/>
              </a:lnSpc>
              <a:spcBef>
                <a:spcPts val="0"/>
              </a:spcBef>
              <a:spcAft>
                <a:spcPts val="0"/>
              </a:spcAft>
              <a:buClr>
                <a:srgbClr val="38761D"/>
              </a:buClr>
              <a:buSzPts val="1900"/>
              <a:buChar char="•"/>
            </a:pPr>
            <a:r>
              <a:rPr lang="en-US" sz="1900" b="1">
                <a:solidFill>
                  <a:srgbClr val="38761D"/>
                </a:solidFill>
              </a:rPr>
              <a:t>Be supportive of the school to help meet exit criteria; not just be punitive</a:t>
            </a:r>
            <a:endParaRPr sz="1900" b="1">
              <a:solidFill>
                <a:srgbClr val="38761D"/>
              </a:solidFill>
            </a:endParaRPr>
          </a:p>
          <a:p>
            <a:pPr marL="914400" marR="0" lvl="0" indent="0" algn="l" rtl="0">
              <a:lnSpc>
                <a:spcPct val="90000"/>
              </a:lnSpc>
              <a:spcBef>
                <a:spcPts val="1000"/>
              </a:spcBef>
              <a:spcAft>
                <a:spcPts val="0"/>
              </a:spcAft>
              <a:buNone/>
            </a:pPr>
            <a:endParaRPr sz="1900" b="1">
              <a:solidFill>
                <a:srgbClr val="38761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c175cf25b_0_8"/>
          <p:cNvSpPr txBox="1">
            <a:spLocks noGrp="1"/>
          </p:cNvSpPr>
          <p:nvPr>
            <p:ph type="title"/>
          </p:nvPr>
        </p:nvSpPr>
        <p:spPr>
          <a:xfrm>
            <a:off x="326925"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CS Subcommittee Recommendations - Menu of Options ~ Based on a Decision Tree</a:t>
            </a:r>
            <a:endParaRPr/>
          </a:p>
        </p:txBody>
      </p:sp>
      <p:sp>
        <p:nvSpPr>
          <p:cNvPr id="171" name="Google Shape;171;gdc175cf25b_0_8"/>
          <p:cNvSpPr txBox="1">
            <a:spLocks noGrp="1"/>
          </p:cNvSpPr>
          <p:nvPr>
            <p:ph type="body" idx="1"/>
          </p:nvPr>
        </p:nvSpPr>
        <p:spPr>
          <a:xfrm>
            <a:off x="142875" y="1338500"/>
            <a:ext cx="6229500" cy="4905000"/>
          </a:xfrm>
          <a:prstGeom prst="rect">
            <a:avLst/>
          </a:prstGeom>
        </p:spPr>
        <p:txBody>
          <a:bodyPr spcFirstLastPara="1" wrap="square" lIns="91425" tIns="45700" rIns="91425" bIns="45700" anchor="t" anchorCtr="0">
            <a:noAutofit/>
          </a:bodyPr>
          <a:lstStyle/>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A diagnostic review by an external entity within the past 2 years (similar to the State Review Panel) and requirement to include results in the CS improvement plan (UIP)</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Co-development of CS improvement plan (UIP) with a CDE representative (e.g., Support Coordinator, UIP Team) or an external partner (e.g., vendor, a higher performing school/district)</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MTSS training and leadership coaching for effective implementation of MTSS and grade level teaming structures</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Progress monitoring training to ensure that the school's improvement strategies are implemented with fidelity and making adjustments to the strategies when desired outcomes are not being achieved</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For high schools identified as CS-low grad rate, training on metrics that measure and identify when students are not on track for graduation</a:t>
            </a:r>
            <a:endParaRPr sz="1700" b="1">
              <a:solidFill>
                <a:srgbClr val="38761D"/>
              </a:solidFill>
            </a:endParaRPr>
          </a:p>
          <a:p>
            <a:pPr marL="0" lvl="0" indent="0" algn="l" rtl="0">
              <a:spcBef>
                <a:spcPts val="1000"/>
              </a:spcBef>
              <a:spcAft>
                <a:spcPts val="0"/>
              </a:spcAft>
              <a:buNone/>
            </a:pPr>
            <a:endParaRPr sz="1400">
              <a:solidFill>
                <a:srgbClr val="274E13"/>
              </a:solidFill>
            </a:endParaRPr>
          </a:p>
        </p:txBody>
      </p:sp>
      <p:sp>
        <p:nvSpPr>
          <p:cNvPr id="172" name="Google Shape;172;gdc175cf25b_0_8"/>
          <p:cNvSpPr txBox="1">
            <a:spLocks noGrp="1"/>
          </p:cNvSpPr>
          <p:nvPr>
            <p:ph type="sldNum" idx="12"/>
          </p:nvPr>
        </p:nvSpPr>
        <p:spPr>
          <a:xfrm>
            <a:off x="297428" y="64270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sp>
        <p:nvSpPr>
          <p:cNvPr id="173" name="Google Shape;173;gdc175cf25b_0_8"/>
          <p:cNvSpPr txBox="1">
            <a:spLocks noGrp="1"/>
          </p:cNvSpPr>
          <p:nvPr>
            <p:ph type="body" idx="2"/>
          </p:nvPr>
        </p:nvSpPr>
        <p:spPr>
          <a:xfrm>
            <a:off x="6372225" y="1338500"/>
            <a:ext cx="5629200" cy="4708200"/>
          </a:xfrm>
          <a:prstGeom prst="rect">
            <a:avLst/>
          </a:prstGeom>
        </p:spPr>
        <p:txBody>
          <a:bodyPr spcFirstLastPara="1" wrap="square" lIns="91425" tIns="45700" rIns="91425" bIns="45700" anchor="t" anchorCtr="0">
            <a:noAutofit/>
          </a:bodyPr>
          <a:lstStyle/>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For high schools identified as CS-low grad rate, training and coaching on systemic practices or actions that help keep students on track for graduation (e.g., remediation, credit recovery)</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For high schools identified as CS-low grad rate, training and coaching on progress monitoring student performance to ensure students are on-track for graduation</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For Alternative Education Campuses (AECs), participating in learning cohorts with other AECs to share practices and collaborate on common challenges</a:t>
            </a:r>
            <a:endParaRPr sz="1700" b="1">
              <a:solidFill>
                <a:srgbClr val="38761D"/>
              </a:solidFill>
            </a:endParaRPr>
          </a:p>
          <a:p>
            <a:pPr marL="457200" marR="76200" lvl="0" indent="-336550" algn="l" rtl="0">
              <a:lnSpc>
                <a:spcPct val="115000"/>
              </a:lnSpc>
              <a:spcBef>
                <a:spcPts val="0"/>
              </a:spcBef>
              <a:spcAft>
                <a:spcPts val="0"/>
              </a:spcAft>
              <a:buClr>
                <a:srgbClr val="38761D"/>
              </a:buClr>
              <a:buSzPts val="1700"/>
              <a:buChar char="•"/>
            </a:pPr>
            <a:r>
              <a:rPr lang="en-US" sz="1700" b="1">
                <a:solidFill>
                  <a:srgbClr val="38761D"/>
                </a:solidFill>
              </a:rPr>
              <a:t>For AEC, a diagnostic review designed specifically for AECs and support on developing. using, and progress monitoring an implementation plan</a:t>
            </a:r>
            <a:endParaRPr sz="1700" b="1">
              <a:solidFill>
                <a:srgbClr val="38761D"/>
              </a:solidFill>
            </a:endParaRPr>
          </a:p>
          <a:p>
            <a:pPr marL="457200" marR="76200" lvl="0" indent="-317500" algn="l" rtl="0">
              <a:lnSpc>
                <a:spcPct val="115000"/>
              </a:lnSpc>
              <a:spcBef>
                <a:spcPts val="0"/>
              </a:spcBef>
              <a:spcAft>
                <a:spcPts val="0"/>
              </a:spcAft>
              <a:buClr>
                <a:srgbClr val="274E13"/>
              </a:buClr>
              <a:buSzPts val="1400"/>
              <a:buChar char="•"/>
            </a:pPr>
            <a:r>
              <a:rPr lang="en-US" sz="1700" b="1">
                <a:solidFill>
                  <a:srgbClr val="38761D"/>
                </a:solidFill>
              </a:rPr>
              <a:t>For AECs, trainings developed by CDE for addressing the unique needs of AECs</a:t>
            </a:r>
            <a:endParaRPr sz="1700" b="1">
              <a:solidFill>
                <a:srgbClr val="38761D"/>
              </a:solidFill>
            </a:endParaRPr>
          </a:p>
          <a:p>
            <a:pPr marL="0" lvl="0" indent="0" algn="l" rtl="0">
              <a:spcBef>
                <a:spcPts val="1000"/>
              </a:spcBef>
              <a:spcAft>
                <a:spcPts val="0"/>
              </a:spcAft>
              <a:buClr>
                <a:schemeClr val="dk1"/>
              </a:buClr>
              <a:buSzPts val="1100"/>
              <a:buFont typeface="Arial"/>
              <a:buNone/>
            </a:pPr>
            <a:endParaRPr sz="1400">
              <a:solidFill>
                <a:srgbClr val="274E13"/>
              </a:solidFill>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2259</Words>
  <Application>Microsoft Office PowerPoint</Application>
  <PresentationFormat>Widescreen</PresentationFormat>
  <Paragraphs>304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Pacifico</vt:lpstr>
      <vt:lpstr>Calibri</vt:lpstr>
      <vt:lpstr>SourceSansProRegular</vt:lpstr>
      <vt:lpstr>Arial</vt:lpstr>
      <vt:lpstr>Office Theme</vt:lpstr>
      <vt:lpstr>Accountability Working Group (AWG)</vt:lpstr>
      <vt:lpstr>Plans for Today</vt:lpstr>
      <vt:lpstr>Welcome</vt:lpstr>
      <vt:lpstr>Purpose of AWG</vt:lpstr>
      <vt:lpstr>Accountability and Improvement</vt:lpstr>
      <vt:lpstr>Accountability Updates</vt:lpstr>
      <vt:lpstr>Subcommittee Updates</vt:lpstr>
      <vt:lpstr>CS Subcommittee Recommendations </vt:lpstr>
      <vt:lpstr>CS Subcommittee Recommendations - Menu of Options ~ Based on a Decision Tree</vt:lpstr>
      <vt:lpstr>Please Cast Your Votes! </vt:lpstr>
      <vt:lpstr>SQSS Subcommittee Input</vt:lpstr>
      <vt:lpstr>SQSS Subcommittee Input, Cont.</vt:lpstr>
      <vt:lpstr>AWG Input Needed</vt:lpstr>
      <vt:lpstr>Amended Request to Reconsider Process for 2021-22</vt:lpstr>
      <vt:lpstr>Districts and Schools on  Performance Watch in 2020</vt:lpstr>
      <vt:lpstr>DRAFT Timeline for Request to Reconsider Process</vt:lpstr>
      <vt:lpstr>DRAFT Request to Reconsider Structure in 2021-22</vt:lpstr>
      <vt:lpstr>Flow Map of Proposed Request to Reconsider Process for 2021-22</vt:lpstr>
      <vt:lpstr>DRAFT Recommendation Capture from AWG to Date</vt:lpstr>
      <vt:lpstr>DRAFT - Small Group Discussion</vt:lpstr>
      <vt:lpstr>Logistics</vt:lpstr>
      <vt:lpstr>Next Steps </vt:lpstr>
      <vt:lpstr>State Accountability Contacts  </vt:lpstr>
      <vt:lpstr>Federal Accountability ~  ESEA Office: Data, Accountability, Reporting &amp; Evaluation Team</vt:lpstr>
      <vt:lpstr>Thank you!  Have a Great Summer!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Working Group (AWG)</dc:title>
  <dc:creator>Gonzales, Marissa</dc:creator>
  <cp:lastModifiedBy>Gonzales, Marissa</cp:lastModifiedBy>
  <cp:revision>3</cp:revision>
  <dcterms:modified xsi:type="dcterms:W3CDTF">2021-05-21T22:31:04Z</dcterms:modified>
</cp:coreProperties>
</file>