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o739srjl6TKGP4t7h/E8Y0c51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8D3648-CFFE-4F92-9E36-CB3560834CC6}">
  <a:tblStyle styleId="{698D3648-CFFE-4F92-9E36-CB3560834CC6}"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20000"/>
            </a:schemeClr>
          </a:solidFill>
        </a:fill>
      </a:tcStyle>
    </a:band1H>
    <a:band2H>
      <a:tcTxStyle b="off" i="off"/>
      <a:tcStyle>
        <a:tcBdr/>
      </a:tcStyle>
    </a:band2H>
    <a:band1V>
      <a:tcTxStyle b="off" i="off"/>
      <a:tcStyle>
        <a:tcBdr/>
        <a:fill>
          <a:solidFill>
            <a:schemeClr val="accent5">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Lisa - 1 hour [10:15 - 11:15]</a:t>
            </a:r>
            <a:endParaRPr/>
          </a:p>
        </p:txBody>
      </p:sp>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Presenter: Everyone</a:t>
            </a:r>
            <a:endParaRPr/>
          </a:p>
        </p:txBody>
      </p:sp>
      <p:sp>
        <p:nvSpPr>
          <p:cNvPr id="122" name="Google Shape;12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 </a:t>
            </a:r>
            <a:endParaRPr/>
          </a:p>
          <a:p>
            <a:pPr marL="0" lvl="0" indent="0" algn="l" rtl="0">
              <a:lnSpc>
                <a:spcPct val="100000"/>
              </a:lnSpc>
              <a:spcBef>
                <a:spcPts val="0"/>
              </a:spcBef>
              <a:spcAft>
                <a:spcPts val="0"/>
              </a:spcAft>
              <a:buSzPts val="1400"/>
              <a:buNone/>
            </a:pPr>
            <a:r>
              <a:rPr lang="en-US"/>
              <a:t>history </a:t>
            </a: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a:t>
            </a:r>
            <a:endParaRPr/>
          </a:p>
        </p:txBody>
      </p:sp>
      <p:sp>
        <p:nvSpPr>
          <p:cNvPr id="137" name="Google Shape;13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- 15 minutes [10:00 - 10:15]</a:t>
            </a:r>
            <a:endParaRPr/>
          </a:p>
        </p:txBody>
      </p:sp>
      <p:sp>
        <p:nvSpPr>
          <p:cNvPr id="153" name="Google Shape;153;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2816be3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2816be3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buNone/>
            </a:pPr>
            <a:endParaRPr dirty="0"/>
          </a:p>
        </p:txBody>
      </p:sp>
      <p:sp>
        <p:nvSpPr>
          <p:cNvPr id="160" name="Google Shape;160;gd2816be3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p:nvPr/>
        </p:nvSpPr>
        <p:spPr>
          <a:xfrm>
            <a:off x="0" y="4675241"/>
            <a:ext cx="12192000" cy="2182761"/>
          </a:xfrm>
          <a:prstGeom prst="rect">
            <a:avLst/>
          </a:prstGeom>
          <a:gradFill>
            <a:gsLst>
              <a:gs pos="0">
                <a:schemeClr val="lt1"/>
              </a:gs>
              <a:gs pos="100000">
                <a:srgbClr val="488BC9">
                  <a:alpha val="2901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9"/>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9"/>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19"/>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2"/>
        <p:cNvGrpSpPr/>
        <p:nvPr/>
      </p:nvGrpSpPr>
      <p:grpSpPr>
        <a:xfrm>
          <a:off x="0" y="0"/>
          <a:ext cx="0" cy="0"/>
          <a:chOff x="0" y="0"/>
          <a:chExt cx="0" cy="0"/>
        </a:xfrm>
      </p:grpSpPr>
      <p:pic>
        <p:nvPicPr>
          <p:cNvPr id="73" name="Google Shape;73;p2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74" name="Google Shape;74;p2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2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7" name="Google Shape;77;p2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8" name="Google Shape;78;p28"/>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9"/>
        <p:cNvGrpSpPr/>
        <p:nvPr/>
      </p:nvGrpSpPr>
      <p:grpSpPr>
        <a:xfrm>
          <a:off x="0" y="0"/>
          <a:ext cx="0" cy="0"/>
          <a:chOff x="0" y="0"/>
          <a:chExt cx="0" cy="0"/>
        </a:xfrm>
      </p:grpSpPr>
      <p:pic>
        <p:nvPicPr>
          <p:cNvPr id="80" name="Google Shape;80;p2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1" name="Google Shape;81;p2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p2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84" name="Google Shape;84;p2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5" name="Google Shape;85;p29"/>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6"/>
        <p:cNvGrpSpPr/>
        <p:nvPr/>
      </p:nvGrpSpPr>
      <p:grpSpPr>
        <a:xfrm>
          <a:off x="0" y="0"/>
          <a:ext cx="0" cy="0"/>
          <a:chOff x="0" y="0"/>
          <a:chExt cx="0" cy="0"/>
        </a:xfrm>
      </p:grpSpPr>
      <p:pic>
        <p:nvPicPr>
          <p:cNvPr id="87" name="Google Shape;87;p3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8" name="Google Shape;88;p3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0" name="Google Shape;90;p3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91" name="Google Shape;91;p3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2" name="Google Shape;92;p30"/>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3"/>
        <p:cNvGrpSpPr/>
        <p:nvPr/>
      </p:nvGrpSpPr>
      <p:grpSpPr>
        <a:xfrm>
          <a:off x="0" y="0"/>
          <a:ext cx="0" cy="0"/>
          <a:chOff x="0" y="0"/>
          <a:chExt cx="0" cy="0"/>
        </a:xfrm>
      </p:grpSpPr>
      <p:sp>
        <p:nvSpPr>
          <p:cNvPr id="94" name="Google Shape;94;p31"/>
          <p:cNvSpPr/>
          <p:nvPr/>
        </p:nvSpPr>
        <p:spPr>
          <a:xfrm>
            <a:off x="0" y="4675241"/>
            <a:ext cx="12192000" cy="2182761"/>
          </a:xfrm>
          <a:prstGeom prst="rect">
            <a:avLst/>
          </a:prstGeom>
          <a:gradFill>
            <a:gsLst>
              <a:gs pos="0">
                <a:schemeClr val="lt1"/>
              </a:gs>
              <a:gs pos="100000">
                <a:srgbClr val="488BC9">
                  <a:alpha val="2901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3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1"/>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3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98" name="Google Shape;98;p31"/>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99" name="Google Shape;99;p31"/>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0"/>
        <p:cNvGrpSpPr/>
        <p:nvPr/>
      </p:nvGrpSpPr>
      <p:grpSpPr>
        <a:xfrm>
          <a:off x="0" y="0"/>
          <a:ext cx="0" cy="0"/>
          <a:chOff x="0" y="0"/>
          <a:chExt cx="0" cy="0"/>
        </a:xfrm>
      </p:grpSpPr>
      <p:sp>
        <p:nvSpPr>
          <p:cNvPr id="101" name="Google Shape;101;p3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2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24" name="Google Shape;24;p2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2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2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8"/>
        <p:cNvGrpSpPr/>
        <p:nvPr/>
      </p:nvGrpSpPr>
      <p:grpSpPr>
        <a:xfrm>
          <a:off x="0" y="0"/>
          <a:ext cx="0" cy="0"/>
          <a:chOff x="0" y="0"/>
          <a:chExt cx="0" cy="0"/>
        </a:xfrm>
      </p:grpSpPr>
      <p:pic>
        <p:nvPicPr>
          <p:cNvPr id="29" name="Google Shape;29;p21"/>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0" name="Google Shape;30;p21"/>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2"/>
        <p:cNvGrpSpPr/>
        <p:nvPr/>
      </p:nvGrpSpPr>
      <p:grpSpPr>
        <a:xfrm>
          <a:off x="0" y="0"/>
          <a:ext cx="0" cy="0"/>
          <a:chOff x="0" y="0"/>
          <a:chExt cx="0" cy="0"/>
        </a:xfrm>
      </p:grpSpPr>
      <p:pic>
        <p:nvPicPr>
          <p:cNvPr id="33" name="Google Shape;33;p22"/>
          <p:cNvPicPr preferRelativeResize="0"/>
          <p:nvPr/>
        </p:nvPicPr>
        <p:blipFill rotWithShape="1">
          <a:blip r:embed="rId2">
            <a:alphaModFix/>
          </a:blip>
          <a:srcRect/>
          <a:stretch/>
        </p:blipFill>
        <p:spPr>
          <a:xfrm>
            <a:off x="0" y="3"/>
            <a:ext cx="12191999" cy="6857998"/>
          </a:xfrm>
          <a:prstGeom prst="rect">
            <a:avLst/>
          </a:prstGeom>
          <a:noFill/>
          <a:ln>
            <a:noFill/>
          </a:ln>
        </p:spPr>
      </p:pic>
      <p:sp>
        <p:nvSpPr>
          <p:cNvPr id="34" name="Google Shape;34;p22"/>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23"/>
          <p:cNvSpPr txBox="1">
            <a:spLocks noGrp="1"/>
          </p:cNvSpPr>
          <p:nvPr>
            <p:ph type="body" idx="1"/>
          </p:nvPr>
        </p:nvSpPr>
        <p:spPr>
          <a:xfrm>
            <a:off x="838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8" name="Google Shape;38;p23"/>
          <p:cNvSpPr txBox="1">
            <a:spLocks noGrp="1"/>
          </p:cNvSpPr>
          <p:nvPr>
            <p:ph type="body" idx="2"/>
          </p:nvPr>
        </p:nvSpPr>
        <p:spPr>
          <a:xfrm>
            <a:off x="6172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23"/>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40" name="Google Shape;40;p23"/>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23"/>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42" name="Google Shape;42;p23"/>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3"/>
        <p:cNvGrpSpPr/>
        <p:nvPr/>
      </p:nvGrpSpPr>
      <p:grpSpPr>
        <a:xfrm>
          <a:off x="0" y="0"/>
          <a:ext cx="0" cy="0"/>
          <a:chOff x="0" y="0"/>
          <a:chExt cx="0" cy="0"/>
        </a:xfrm>
      </p:grpSpPr>
      <p:pic>
        <p:nvPicPr>
          <p:cNvPr id="44" name="Google Shape;44;p24"/>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5" name="Google Shape;45;p24"/>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24"/>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8" name="Google Shape;48;p2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9" name="Google Shape;49;p24"/>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0"/>
        <p:cNvGrpSpPr/>
        <p:nvPr/>
      </p:nvGrpSpPr>
      <p:grpSpPr>
        <a:xfrm>
          <a:off x="0" y="0"/>
          <a:ext cx="0" cy="0"/>
          <a:chOff x="0" y="0"/>
          <a:chExt cx="0" cy="0"/>
        </a:xfrm>
      </p:grpSpPr>
      <p:pic>
        <p:nvPicPr>
          <p:cNvPr id="51" name="Google Shape;51;p25"/>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2" name="Google Shape;52;p25"/>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25"/>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5" name="Google Shape;55;p2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6" name="Google Shape;56;p25"/>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pic>
        <p:nvPicPr>
          <p:cNvPr id="58" name="Google Shape;58;p26" descr="https://lh6.googleusercontent.com/vc-zDaJBAUMMspG7f4oV7HawsFqV8QsSwRitEGgP7aGriZlZxVMtwssPUWf52nQVz6HlXc9ZBuXKxZEwL950CYyH6eVCrGH1pkkTJe-T3IQhEndE50Bm8hTr1oqgU2e0tjcmO4KCkXo"/>
          <p:cNvPicPr preferRelativeResize="0"/>
          <p:nvPr/>
        </p:nvPicPr>
        <p:blipFill rotWithShape="1">
          <a:blip r:embed="rId2">
            <a:alphaModFix/>
          </a:blip>
          <a:srcRect/>
          <a:stretch/>
        </p:blipFill>
        <p:spPr>
          <a:xfrm>
            <a:off x="3648075" y="3987827"/>
            <a:ext cx="3971925" cy="2670693"/>
          </a:xfrm>
          <a:prstGeom prst="rect">
            <a:avLst/>
          </a:prstGeom>
          <a:noFill/>
          <a:ln>
            <a:noFill/>
          </a:ln>
        </p:spPr>
      </p:pic>
      <p:sp>
        <p:nvSpPr>
          <p:cNvPr id="59" name="Google Shape;59;p26"/>
          <p:cNvSpPr txBox="1">
            <a:spLocks noGrp="1"/>
          </p:cNvSpPr>
          <p:nvPr>
            <p:ph type="body" idx="1"/>
          </p:nvPr>
        </p:nvSpPr>
        <p:spPr>
          <a:xfrm>
            <a:off x="612803" y="1554480"/>
            <a:ext cx="5406997"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6"/>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2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2" name="Google Shape;62;p2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26"/>
          <p:cNvPicPr preferRelativeResize="0"/>
          <p:nvPr/>
        </p:nvPicPr>
        <p:blipFill rotWithShape="1">
          <a:blip r:embed="rId4">
            <a:alphaModFix/>
          </a:blip>
          <a:srcRect/>
          <a:stretch/>
        </p:blipFill>
        <p:spPr>
          <a:xfrm>
            <a:off x="7" y="0"/>
            <a:ext cx="12191987" cy="1219199"/>
          </a:xfrm>
          <a:prstGeom prst="rect">
            <a:avLst/>
          </a:prstGeom>
          <a:noFill/>
          <a:ln>
            <a:noFill/>
          </a:ln>
        </p:spPr>
      </p:pic>
      <p:sp>
        <p:nvSpPr>
          <p:cNvPr id="64" name="Google Shape;64;p2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pic>
        <p:nvPicPr>
          <p:cNvPr id="66" name="Google Shape;66;p2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7" name="Google Shape;67;p2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2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0" name="Google Shape;70;p2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7"/>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shimmin_a@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negley_t@cde.state.co.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Gonzales_m@cde.state.co.us" TargetMode="External"/><Relationship Id="rId5" Type="http://schemas.openxmlformats.org/officeDocument/2006/relationships/hyperlink" Target="mailto:Owen_e@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shen_m@cde.state.co.u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communications/newsreleasemarch17assessmentwaiv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leg.colorado.gov/sites/default/files/2021a_1161_signed.pdf" TargetMode="External"/><Relationship Id="rId4" Type="http://schemas.openxmlformats.org/officeDocument/2006/relationships/hyperlink" Target="http://www.cde.state.co.us/cdegen/waivers-assessment-accountabil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320"/>
              <a:buFont typeface="Arial"/>
              <a:buNone/>
            </a:pPr>
            <a:r>
              <a:rPr lang="en-US" sz="4320"/>
              <a:t>Accountability Working Group (AWG)</a:t>
            </a:r>
            <a:endParaRPr sz="4320"/>
          </a:p>
        </p:txBody>
      </p:sp>
      <p:sp>
        <p:nvSpPr>
          <p:cNvPr id="109" name="Google Shape;109;p1"/>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a:t>April 23, 2021</a:t>
            </a:r>
            <a:endParaRPr/>
          </a:p>
        </p:txBody>
      </p:sp>
      <p:sp>
        <p:nvSpPr>
          <p:cNvPr id="110" name="Google Shape;110;p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title"/>
          </p:nvPr>
        </p:nvSpPr>
        <p:spPr>
          <a:xfrm>
            <a:off x="443565" y="205301"/>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AWG Subcommittee: Request to Reconsider Subcommittee</a:t>
            </a:r>
            <a:endParaRPr/>
          </a:p>
        </p:txBody>
      </p:sp>
      <p:sp>
        <p:nvSpPr>
          <p:cNvPr id="187" name="Google Shape;187;p12"/>
          <p:cNvSpPr txBox="1">
            <a:spLocks noGrp="1"/>
          </p:cNvSpPr>
          <p:nvPr>
            <p:ph type="body" idx="1"/>
          </p:nvPr>
        </p:nvSpPr>
        <p:spPr>
          <a:xfrm>
            <a:off x="817775" y="1391200"/>
            <a:ext cx="9900600" cy="5261400"/>
          </a:xfrm>
          <a:prstGeom prst="rect">
            <a:avLst/>
          </a:prstGeom>
          <a:noFill/>
          <a:ln>
            <a:noFill/>
          </a:ln>
        </p:spPr>
        <p:txBody>
          <a:bodyPr spcFirstLastPara="1" wrap="square" lIns="0" tIns="0" rIns="0" bIns="0" anchor="t" anchorCtr="0">
            <a:noAutofit/>
          </a:bodyPr>
          <a:lstStyle/>
          <a:p>
            <a:pPr marL="457200" lvl="0" indent="-381000" algn="l" rtl="0">
              <a:spcBef>
                <a:spcPts val="0"/>
              </a:spcBef>
              <a:spcAft>
                <a:spcPts val="0"/>
              </a:spcAft>
              <a:buSzPts val="2400"/>
              <a:buChar char="●"/>
            </a:pPr>
            <a:r>
              <a:rPr lang="en-US" dirty="0"/>
              <a:t>Reaching out to other stakeholder groups for feedback (ACEE, TAP)</a:t>
            </a:r>
            <a:endParaRPr dirty="0"/>
          </a:p>
          <a:p>
            <a:pPr marL="457200" lvl="0" indent="-381000" algn="l" rtl="0">
              <a:spcBef>
                <a:spcPts val="0"/>
              </a:spcBef>
              <a:spcAft>
                <a:spcPts val="0"/>
              </a:spcAft>
              <a:buSzPts val="2400"/>
              <a:buChar char="●"/>
            </a:pPr>
            <a:r>
              <a:rPr lang="en-US" dirty="0"/>
              <a:t>Highlights to date:</a:t>
            </a:r>
            <a:endParaRPr dirty="0"/>
          </a:p>
          <a:p>
            <a:pPr marL="914400" lvl="1" indent="-355600" algn="l" rtl="0">
              <a:spcBef>
                <a:spcPts val="0"/>
              </a:spcBef>
              <a:spcAft>
                <a:spcPts val="0"/>
              </a:spcAft>
              <a:buSzPts val="2000"/>
              <a:buChar char="○"/>
            </a:pPr>
            <a:r>
              <a:rPr lang="en-US" sz="2000" dirty="0"/>
              <a:t>Worth the effort</a:t>
            </a:r>
            <a:endParaRPr sz="2000" dirty="0"/>
          </a:p>
          <a:p>
            <a:pPr marL="914400" lvl="1" indent="-355600" algn="l" rtl="0">
              <a:spcBef>
                <a:spcPts val="0"/>
              </a:spcBef>
              <a:spcAft>
                <a:spcPts val="0"/>
              </a:spcAft>
              <a:buSzPts val="2000"/>
              <a:buChar char="○"/>
            </a:pPr>
            <a:r>
              <a:rPr lang="en-US" sz="2000" dirty="0"/>
              <a:t>Staged process (data analysis, then qualitative review)</a:t>
            </a:r>
            <a:endParaRPr sz="2000" dirty="0"/>
          </a:p>
          <a:p>
            <a:pPr marL="914400" lvl="1" indent="-355600" algn="l" rtl="0">
              <a:spcBef>
                <a:spcPts val="0"/>
              </a:spcBef>
              <a:spcAft>
                <a:spcPts val="0"/>
              </a:spcAft>
              <a:buSzPts val="2000"/>
              <a:buChar char="○"/>
            </a:pPr>
            <a:r>
              <a:rPr lang="en-US" sz="2000" dirty="0"/>
              <a:t>Participation representativeness and data appropriateness to draw inferences of performance</a:t>
            </a:r>
            <a:endParaRPr sz="2000" dirty="0"/>
          </a:p>
          <a:p>
            <a:pPr marL="914400" lvl="1" indent="-355600" algn="l" rtl="0">
              <a:spcBef>
                <a:spcPts val="0"/>
              </a:spcBef>
              <a:spcAft>
                <a:spcPts val="0"/>
              </a:spcAft>
              <a:buSzPts val="2000"/>
              <a:buChar char="○"/>
            </a:pPr>
            <a:r>
              <a:rPr lang="en-US" sz="2000" dirty="0"/>
              <a:t>Local assessments nationally normed with validity/reliability evidence</a:t>
            </a:r>
            <a:endParaRPr sz="2000" dirty="0"/>
          </a:p>
          <a:p>
            <a:pPr marL="914400" lvl="1" indent="-355600" algn="l" rtl="0">
              <a:spcBef>
                <a:spcPts val="0"/>
              </a:spcBef>
              <a:spcAft>
                <a:spcPts val="0"/>
              </a:spcAft>
              <a:buSzPts val="2000"/>
              <a:buChar char="○"/>
            </a:pPr>
            <a:r>
              <a:rPr lang="en-US" sz="2000" dirty="0"/>
              <a:t>Approximations of performance relative to past state expectations</a:t>
            </a:r>
            <a:endParaRPr dirty="0"/>
          </a:p>
          <a:p>
            <a:pPr marL="457200" lvl="0" indent="-381000" algn="l" rtl="0">
              <a:spcBef>
                <a:spcPts val="0"/>
              </a:spcBef>
              <a:spcAft>
                <a:spcPts val="0"/>
              </a:spcAft>
              <a:buSzPts val="2400"/>
              <a:buChar char="●"/>
            </a:pPr>
            <a:r>
              <a:rPr lang="en-US" dirty="0"/>
              <a:t>Areas to still tackle:</a:t>
            </a:r>
            <a:endParaRPr dirty="0"/>
          </a:p>
          <a:p>
            <a:pPr marL="914400" lvl="1" indent="-355600" algn="l" rtl="0">
              <a:spcBef>
                <a:spcPts val="0"/>
              </a:spcBef>
              <a:spcAft>
                <a:spcPts val="0"/>
              </a:spcAft>
              <a:buSzPts val="2000"/>
              <a:buChar char="○"/>
            </a:pPr>
            <a:r>
              <a:rPr lang="en-US" dirty="0"/>
              <a:t>Mock up of process for quantitative review</a:t>
            </a:r>
            <a:endParaRPr dirty="0"/>
          </a:p>
          <a:p>
            <a:pPr marL="914400" lvl="1" indent="-355600" algn="l" rtl="0">
              <a:spcBef>
                <a:spcPts val="0"/>
              </a:spcBef>
              <a:spcAft>
                <a:spcPts val="0"/>
              </a:spcAft>
              <a:buSzPts val="2000"/>
              <a:buChar char="○"/>
            </a:pPr>
            <a:r>
              <a:rPr lang="en-US" sz="2000" dirty="0"/>
              <a:t>Qualitative review (e.g., UIP review, State Review Panel visit and recommendation)</a:t>
            </a:r>
            <a:endParaRPr sz="2000" dirty="0"/>
          </a:p>
          <a:p>
            <a:pPr marL="0" lvl="0" indent="0" algn="l" rtl="0">
              <a:lnSpc>
                <a:spcPct val="90000"/>
              </a:lnSpc>
              <a:spcBef>
                <a:spcPts val="1000"/>
              </a:spcBef>
              <a:spcAft>
                <a:spcPts val="0"/>
              </a:spcAft>
              <a:buNone/>
            </a:pPr>
            <a:endParaRPr dirty="0"/>
          </a:p>
        </p:txBody>
      </p:sp>
      <p:sp>
        <p:nvSpPr>
          <p:cNvPr id="188" name="Google Shape;188;p12"/>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ctrTitle"/>
          </p:nvPr>
        </p:nvSpPr>
        <p:spPr>
          <a:xfrm>
            <a:off x="0" y="2595716"/>
            <a:ext cx="121920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Logistics</a:t>
            </a:r>
            <a:endParaRPr/>
          </a:p>
        </p:txBody>
      </p:sp>
      <p:sp>
        <p:nvSpPr>
          <p:cNvPr id="194" name="Google Shape;194;p13"/>
          <p:cNvSpPr txBox="1">
            <a:spLocks noGrp="1"/>
          </p:cNvSpPr>
          <p:nvPr>
            <p:ph type="sldNum" idx="12"/>
          </p:nvPr>
        </p:nvSpPr>
        <p:spPr>
          <a:xfrm>
            <a:off x="227916"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Next Steps </a:t>
            </a:r>
            <a:endParaRPr/>
          </a:p>
        </p:txBody>
      </p:sp>
      <p:sp>
        <p:nvSpPr>
          <p:cNvPr id="201" name="Google Shape;201;p14"/>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12</a:t>
            </a:fld>
            <a:endParaRPr>
              <a:solidFill>
                <a:srgbClr val="7F7F7F"/>
              </a:solidFill>
            </a:endParaRPr>
          </a:p>
        </p:txBody>
      </p:sp>
      <p:sp>
        <p:nvSpPr>
          <p:cNvPr id="202" name="Google Shape;202;p14"/>
          <p:cNvSpPr txBox="1">
            <a:spLocks noGrp="1"/>
          </p:cNvSpPr>
          <p:nvPr>
            <p:ph type="body" idx="1"/>
          </p:nvPr>
        </p:nvSpPr>
        <p:spPr>
          <a:xfrm>
            <a:off x="1836975" y="3735150"/>
            <a:ext cx="9516900" cy="2170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2400"/>
              <a:buNone/>
            </a:pPr>
            <a:r>
              <a:rPr lang="en-US" b="1" dirty="0"/>
              <a:t>Homework</a:t>
            </a:r>
            <a:endParaRPr b="1" dirty="0"/>
          </a:p>
          <a:p>
            <a:pPr marL="457200" lvl="0" indent="-381000" algn="l" rtl="0">
              <a:lnSpc>
                <a:spcPct val="90000"/>
              </a:lnSpc>
              <a:spcBef>
                <a:spcPts val="1000"/>
              </a:spcBef>
              <a:spcAft>
                <a:spcPts val="0"/>
              </a:spcAft>
              <a:buSzPts val="2400"/>
              <a:buChar char="●"/>
            </a:pPr>
            <a:r>
              <a:rPr lang="en-US" dirty="0"/>
              <a:t>Provide feedback on the CS long-term actions by COB Tuesday, May 4, 2021.</a:t>
            </a:r>
            <a:endParaRPr dirty="0"/>
          </a:p>
        </p:txBody>
      </p:sp>
      <p:pic>
        <p:nvPicPr>
          <p:cNvPr id="203" name="Google Shape;203;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4325" y="1367525"/>
            <a:ext cx="1611775" cy="2149026"/>
          </a:xfrm>
          <a:prstGeom prst="rect">
            <a:avLst/>
          </a:prstGeom>
          <a:noFill/>
          <a:ln>
            <a:noFill/>
          </a:ln>
        </p:spPr>
      </p:pic>
      <p:sp>
        <p:nvSpPr>
          <p:cNvPr id="204" name="Google Shape;204;p14"/>
          <p:cNvSpPr txBox="1">
            <a:spLocks noGrp="1"/>
          </p:cNvSpPr>
          <p:nvPr>
            <p:ph type="body" idx="1"/>
          </p:nvPr>
        </p:nvSpPr>
        <p:spPr>
          <a:xfrm>
            <a:off x="1836975" y="1334163"/>
            <a:ext cx="9516900" cy="2170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2400"/>
              <a:buNone/>
            </a:pPr>
            <a:r>
              <a:rPr lang="en-US" b="1" dirty="0"/>
              <a:t>Next Meetings</a:t>
            </a:r>
            <a:endParaRPr b="1" dirty="0"/>
          </a:p>
          <a:p>
            <a:pPr marL="457200" lvl="0" indent="-381000" algn="l" rtl="0">
              <a:lnSpc>
                <a:spcPct val="90000"/>
              </a:lnSpc>
              <a:spcBef>
                <a:spcPts val="1000"/>
              </a:spcBef>
              <a:spcAft>
                <a:spcPts val="0"/>
              </a:spcAft>
              <a:buSzPts val="2400"/>
              <a:buChar char="●"/>
            </a:pPr>
            <a:r>
              <a:rPr lang="en-US" dirty="0"/>
              <a:t>May 7 for Small Groups (1030-noon; noon-130)</a:t>
            </a:r>
            <a:endParaRPr dirty="0"/>
          </a:p>
          <a:p>
            <a:pPr marL="914400" lvl="1" indent="-355600" algn="l" rtl="0">
              <a:lnSpc>
                <a:spcPct val="90000"/>
              </a:lnSpc>
              <a:spcBef>
                <a:spcPts val="1000"/>
              </a:spcBef>
              <a:spcAft>
                <a:spcPts val="0"/>
              </a:spcAft>
              <a:buSzPts val="2000"/>
              <a:buChar char="•"/>
            </a:pPr>
            <a:r>
              <a:rPr lang="en-US" dirty="0"/>
              <a:t>CS Subcommittee - Invited guests re AEC options</a:t>
            </a:r>
            <a:endParaRPr dirty="0"/>
          </a:p>
          <a:p>
            <a:pPr marL="457200" lvl="0" indent="-381000" algn="l" rtl="0">
              <a:lnSpc>
                <a:spcPct val="90000"/>
              </a:lnSpc>
              <a:spcBef>
                <a:spcPts val="0"/>
              </a:spcBef>
              <a:spcAft>
                <a:spcPts val="0"/>
              </a:spcAft>
              <a:buSzPts val="2400"/>
              <a:buChar char="●"/>
            </a:pPr>
            <a:r>
              <a:rPr lang="en-US" dirty="0"/>
              <a:t>May 21 for Large Group (1030-1130) with follow up for the R2R subcommittee</a:t>
            </a:r>
            <a:endParaRPr dirty="0"/>
          </a:p>
        </p:txBody>
      </p:sp>
      <p:pic>
        <p:nvPicPr>
          <p:cNvPr id="205" name="Google Shape;205;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174324" y="3893025"/>
            <a:ext cx="1611766" cy="1075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solidFill>
                  <a:srgbClr val="FFFFFF"/>
                </a:solidFill>
              </a:rPr>
              <a:t>State Accountability Contacts </a:t>
            </a:r>
            <a:br>
              <a:rPr lang="en-US">
                <a:solidFill>
                  <a:srgbClr val="FFFFFF"/>
                </a:solidFill>
              </a:rPr>
            </a:br>
            <a:endParaRPr/>
          </a:p>
        </p:txBody>
      </p:sp>
      <p:graphicFrame>
        <p:nvGraphicFramePr>
          <p:cNvPr id="212" name="Google Shape;212;p15"/>
          <p:cNvGraphicFramePr/>
          <p:nvPr/>
        </p:nvGraphicFramePr>
        <p:xfrm>
          <a:off x="1454216" y="1918331"/>
          <a:ext cx="9442275" cy="1795614"/>
        </p:xfrm>
        <a:graphic>
          <a:graphicData uri="http://schemas.openxmlformats.org/drawingml/2006/table">
            <a:tbl>
              <a:tblPr firstRow="1" bandRow="1">
                <a:noFill/>
                <a:tableStyleId>{698D3648-CFFE-4F92-9E36-CB3560834CC6}</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297175">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Accountability and Continuous Improvement Unit</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Position</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E-mail</a:t>
                      </a:r>
                      <a:endParaRPr sz="1400" u="none" strike="noStrike" cap="none">
                        <a:solidFill>
                          <a:srgbClr val="000000"/>
                        </a:solidFill>
                      </a:endParaRPr>
                    </a:p>
                  </a:txBody>
                  <a:tcPr marL="71675" marR="71675" marT="39550" marB="39550"/>
                </a:tc>
                <a:extLst>
                  <a:ext uri="{0D108BD9-81ED-4DB2-BD59-A6C34878D82A}">
                    <a16:rowId xmlns:a16="http://schemas.microsoft.com/office/drawing/2014/main" val="10000"/>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Lisa Medler</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Executive Director, ACI Unit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medler_l@cde.state.co.us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Marie Huchton</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Supervisor, Accountability Analytics</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huchton_m@cde.state.co.us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Erin Loften</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Co-Lead, School Improvement and Planning</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loften_e@cde.state.co.us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3"/>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Susan Barrett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Co-Lead, School Improvement and Planning</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barrett_s@cde.state.co.us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213" name="Google Shape;213;p15"/>
          <p:cNvGraphicFramePr/>
          <p:nvPr/>
        </p:nvGraphicFramePr>
        <p:xfrm>
          <a:off x="1454216" y="4474956"/>
          <a:ext cx="9442275" cy="1175514"/>
        </p:xfrm>
        <a:graphic>
          <a:graphicData uri="http://schemas.openxmlformats.org/drawingml/2006/table">
            <a:tbl>
              <a:tblPr firstRow="1" bandRow="1">
                <a:noFill/>
                <a:tableStyleId>{698D3648-CFFE-4F92-9E36-CB3560834CC6}</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297175">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School and District Transformation Unit</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Position</a:t>
                      </a:r>
                      <a:endParaRPr sz="1400" u="none" strike="noStrike" cap="none">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u="none" strike="noStrike" cap="none">
                          <a:solidFill>
                            <a:srgbClr val="000000"/>
                          </a:solidFill>
                        </a:rPr>
                        <a:t>E-mail</a:t>
                      </a:r>
                      <a:endParaRPr sz="1400" u="none" strike="noStrike" cap="none">
                        <a:solidFill>
                          <a:srgbClr val="000000"/>
                        </a:solidFill>
                      </a:endParaRPr>
                    </a:p>
                  </a:txBody>
                  <a:tcPr marL="71675" marR="71675" marT="39550" marB="39550"/>
                </a:tc>
                <a:extLst>
                  <a:ext uri="{0D108BD9-81ED-4DB2-BD59-A6C34878D82A}">
                    <a16:rowId xmlns:a16="http://schemas.microsoft.com/office/drawing/2014/main" val="10000"/>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Lindsey Jaeckel</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Executive Director, SDT Unit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jaeckel_l@cde.state.co.us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97175">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Julie Woods</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Accountability Specialist</a:t>
                      </a:r>
                      <a:endParaRPr sz="140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woods_julie@cde.state.co.us</a:t>
                      </a:r>
                      <a:endParaRPr sz="14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bl>
          </a:graphicData>
        </a:graphic>
      </p:graphicFrame>
      <p:sp>
        <p:nvSpPr>
          <p:cNvPr id="214" name="Google Shape;214;p15"/>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13</a:t>
            </a:fld>
            <a:endParaRPr>
              <a:solidFill>
                <a:srgbClr val="7F7F7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195207" y="111150"/>
            <a:ext cx="10320393" cy="101792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2800"/>
              <a:buNone/>
            </a:pPr>
            <a:r>
              <a:rPr lang="en-US">
                <a:solidFill>
                  <a:srgbClr val="FFFFFF"/>
                </a:solidFill>
              </a:rPr>
              <a:t>Federal Accountability ~ </a:t>
            </a:r>
            <a:br>
              <a:rPr lang="en-US">
                <a:solidFill>
                  <a:srgbClr val="FFFFFF"/>
                </a:solidFill>
              </a:rPr>
            </a:br>
            <a:r>
              <a:rPr lang="en-US">
                <a:solidFill>
                  <a:srgbClr val="FFFFFF"/>
                </a:solidFill>
              </a:rPr>
              <a:t>ESEA Office: Data, Accountability, Reporting &amp; Evaluation Team</a:t>
            </a:r>
            <a:endParaRPr/>
          </a:p>
        </p:txBody>
      </p:sp>
      <p:graphicFrame>
        <p:nvGraphicFramePr>
          <p:cNvPr id="221" name="Google Shape;221;p16"/>
          <p:cNvGraphicFramePr/>
          <p:nvPr/>
        </p:nvGraphicFramePr>
        <p:xfrm>
          <a:off x="195208" y="1845704"/>
          <a:ext cx="11801575" cy="1583206"/>
        </p:xfrm>
        <a:graphic>
          <a:graphicData uri="http://schemas.openxmlformats.org/drawingml/2006/table">
            <a:tbl>
              <a:tblPr firstRow="1" bandRow="1">
                <a:noFill/>
                <a:tableStyleId>{698D3648-CFFE-4F92-9E36-CB3560834CC6}</a:tableStyleId>
              </a:tblPr>
              <a:tblGrid>
                <a:gridCol w="2554525">
                  <a:extLst>
                    <a:ext uri="{9D8B030D-6E8A-4147-A177-3AD203B41FA5}">
                      <a16:colId xmlns:a16="http://schemas.microsoft.com/office/drawing/2014/main" val="20000"/>
                    </a:ext>
                  </a:extLst>
                </a:gridCol>
                <a:gridCol w="5027250">
                  <a:extLst>
                    <a:ext uri="{9D8B030D-6E8A-4147-A177-3AD203B41FA5}">
                      <a16:colId xmlns:a16="http://schemas.microsoft.com/office/drawing/2014/main" val="20001"/>
                    </a:ext>
                  </a:extLst>
                </a:gridCol>
                <a:gridCol w="1305300">
                  <a:extLst>
                    <a:ext uri="{9D8B030D-6E8A-4147-A177-3AD203B41FA5}">
                      <a16:colId xmlns:a16="http://schemas.microsoft.com/office/drawing/2014/main" val="20002"/>
                    </a:ext>
                  </a:extLst>
                </a:gridCol>
                <a:gridCol w="2914500">
                  <a:extLst>
                    <a:ext uri="{9D8B030D-6E8A-4147-A177-3AD203B41FA5}">
                      <a16:colId xmlns:a16="http://schemas.microsoft.com/office/drawing/2014/main" val="20003"/>
                    </a:ext>
                  </a:extLst>
                </a:gridCol>
              </a:tblGrid>
              <a:tr h="340325">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ESEA Office</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Position</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Phone</a:t>
                      </a:r>
                      <a:endParaRPr sz="1600" u="none" strike="noStrike" cap="none">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E-mail</a:t>
                      </a:r>
                      <a:endParaRPr sz="1600" u="none" strike="noStrike" cap="none">
                        <a:latin typeface="Calibri"/>
                        <a:ea typeface="Calibri"/>
                        <a:cs typeface="Calibri"/>
                        <a:sym typeface="Calibri"/>
                      </a:endParaRPr>
                    </a:p>
                  </a:txBody>
                  <a:tcPr marL="71675" marR="71675" marT="39550" marB="39550"/>
                </a:tc>
                <a:extLst>
                  <a:ext uri="{0D108BD9-81ED-4DB2-BD59-A6C34878D82A}">
                    <a16:rowId xmlns:a16="http://schemas.microsoft.com/office/drawing/2014/main" val="10000"/>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Nazie Mohajeri-Nelson</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Director of ESEA Office</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solidFill>
                            <a:schemeClr val="dk1"/>
                          </a:solidFill>
                          <a:latin typeface="Calibri"/>
                          <a:ea typeface="Calibri"/>
                          <a:cs typeface="Calibri"/>
                          <a:sym typeface="Calibri"/>
                        </a:rPr>
                        <a:t>303-866-6205</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3"/>
                        </a:rPr>
                        <a:t>Mohajeri-nelson_n@cde.state.co.us</a:t>
                      </a:r>
                      <a:endParaRPr sz="1400" b="0" u="none" strike="noStrike" cap="none">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DeLilah Collins</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Assistant Director of ESEA Office</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303-866-6850</a:t>
                      </a:r>
                      <a:endParaRPr sz="1400" b="0" u="none" strike="noStrike" cap="none">
                        <a:solidFill>
                          <a:schemeClr val="dk1"/>
                        </a:solidFill>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4"/>
                        </a:rPr>
                        <a:t>Collins_d@cde.state.co.us</a:t>
                      </a:r>
                      <a:endParaRPr sz="1400" b="0" u="none" strike="noStrike" cap="none">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Emily Owen</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Program Support</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303.866.6700</a:t>
                      </a:r>
                      <a:endParaRPr sz="1400" b="0" u="none" strike="noStrike" cap="none">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5"/>
                        </a:rPr>
                        <a:t>Owen_e@cde.state.co.us</a:t>
                      </a:r>
                      <a:r>
                        <a:rPr lang="en-US" sz="1400" b="0" u="none" strike="noStrike" cap="none">
                          <a:latin typeface="Calibri"/>
                          <a:ea typeface="Calibri"/>
                          <a:cs typeface="Calibri"/>
                          <a:sym typeface="Calibri"/>
                        </a:rPr>
                        <a:t> </a:t>
                      </a:r>
                      <a:endParaRPr sz="1400" u="none" strike="noStrike" cap="none"/>
                    </a:p>
                  </a:txBody>
                  <a:tcPr marL="71675" marR="71675" marT="39550" marB="39550"/>
                </a:tc>
                <a:extLst>
                  <a:ext uri="{0D108BD9-81ED-4DB2-BD59-A6C34878D82A}">
                    <a16:rowId xmlns:a16="http://schemas.microsoft.com/office/drawing/2014/main" val="10003"/>
                  </a:ext>
                </a:extLst>
              </a:tr>
              <a:tr h="307625">
                <a:tc>
                  <a:txBody>
                    <a:bodyPr/>
                    <a:lstStyle/>
                    <a:p>
                      <a:pPr marL="0" marR="0" lvl="0" indent="0" algn="l" rtl="0">
                        <a:lnSpc>
                          <a:spcPct val="115000"/>
                        </a:lnSpc>
                        <a:spcBef>
                          <a:spcPts val="0"/>
                        </a:spcBef>
                        <a:spcAft>
                          <a:spcPts val="0"/>
                        </a:spcAft>
                        <a:buClr>
                          <a:srgbClr val="000000"/>
                        </a:buClr>
                        <a:buSzPts val="1400"/>
                        <a:buFont typeface="Arial"/>
                        <a:buNone/>
                      </a:pPr>
                      <a:r>
                        <a:rPr lang="en-US" sz="1400" b="0" u="none" strike="noStrike" cap="none">
                          <a:latin typeface="Calibri"/>
                          <a:ea typeface="Calibri"/>
                          <a:cs typeface="Calibri"/>
                          <a:sym typeface="Calibri"/>
                        </a:rPr>
                        <a:t>Marissa Gonzales </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Program Support</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303-866-6963</a:t>
                      </a:r>
                      <a:endParaRPr sz="1400" u="none" strike="noStrike" cap="none"/>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u="sng" strike="noStrike" cap="none">
                          <a:solidFill>
                            <a:schemeClr val="hlink"/>
                          </a:solidFill>
                          <a:latin typeface="Calibri"/>
                          <a:ea typeface="Calibri"/>
                          <a:cs typeface="Calibri"/>
                          <a:sym typeface="Calibri"/>
                          <a:hlinkClick r:id="rId6"/>
                        </a:rPr>
                        <a:t>Gonzales_m@cde.state.co.us</a:t>
                      </a:r>
                      <a:r>
                        <a:rPr lang="en-US" sz="1400" b="0" u="none" strike="noStrike" cap="none">
                          <a:latin typeface="Calibri"/>
                          <a:ea typeface="Calibri"/>
                          <a:cs typeface="Calibri"/>
                          <a:sym typeface="Calibri"/>
                        </a:rPr>
                        <a:t> </a:t>
                      </a:r>
                      <a:endParaRPr sz="1400" u="none" strike="noStrike" cap="none"/>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222" name="Google Shape;222;p16"/>
          <p:cNvGraphicFramePr/>
          <p:nvPr/>
        </p:nvGraphicFramePr>
        <p:xfrm>
          <a:off x="195207" y="3970963"/>
          <a:ext cx="11801575" cy="1435425"/>
        </p:xfrm>
        <a:graphic>
          <a:graphicData uri="http://schemas.openxmlformats.org/drawingml/2006/table">
            <a:tbl>
              <a:tblPr firstRow="1" bandRow="1">
                <a:noFill/>
                <a:tableStyleId>{698D3648-CFFE-4F92-9E36-CB3560834CC6}</a:tableStyleId>
              </a:tblPr>
              <a:tblGrid>
                <a:gridCol w="2565575">
                  <a:extLst>
                    <a:ext uri="{9D8B030D-6E8A-4147-A177-3AD203B41FA5}">
                      <a16:colId xmlns:a16="http://schemas.microsoft.com/office/drawing/2014/main" val="20000"/>
                    </a:ext>
                  </a:extLst>
                </a:gridCol>
                <a:gridCol w="5045900">
                  <a:extLst>
                    <a:ext uri="{9D8B030D-6E8A-4147-A177-3AD203B41FA5}">
                      <a16:colId xmlns:a16="http://schemas.microsoft.com/office/drawing/2014/main" val="20001"/>
                    </a:ext>
                  </a:extLst>
                </a:gridCol>
                <a:gridCol w="1303025">
                  <a:extLst>
                    <a:ext uri="{9D8B030D-6E8A-4147-A177-3AD203B41FA5}">
                      <a16:colId xmlns:a16="http://schemas.microsoft.com/office/drawing/2014/main" val="20002"/>
                    </a:ext>
                  </a:extLst>
                </a:gridCol>
                <a:gridCol w="2887075">
                  <a:extLst>
                    <a:ext uri="{9D8B030D-6E8A-4147-A177-3AD203B41FA5}">
                      <a16:colId xmlns:a16="http://schemas.microsoft.com/office/drawing/2014/main" val="20003"/>
                    </a:ext>
                  </a:extLst>
                </a:gridCol>
              </a:tblGrid>
              <a:tr h="3582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DARE Team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Expertise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Phone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Email</a:t>
                      </a:r>
                      <a:endParaRPr sz="1400" u="none" strike="noStrike" cap="none"/>
                    </a:p>
                  </a:txBody>
                  <a:tcPr marL="91450" marR="91450" marT="45725" marB="45725"/>
                </a:tc>
                <a:extLst>
                  <a:ext uri="{0D108BD9-81ED-4DB2-BD59-A6C34878D82A}">
                    <a16:rowId xmlns:a16="http://schemas.microsoft.com/office/drawing/2014/main" val="10000"/>
                  </a:ext>
                </a:extLst>
              </a:tr>
              <a:tr h="35820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Tina Negley</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ESSA Accountability, Program Evaluation, and Reporting</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303-866-5243</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7"/>
                        </a:rPr>
                        <a:t>negley_t@cde.state.co.us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6082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Alan Shimmin</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ESSA Reporting and Data Collections</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303-866-6209</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8"/>
                        </a:rPr>
                        <a:t>shimmin_a@cde.state.co.us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5820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Mary Shen</a:t>
                      </a:r>
                      <a:endParaRPr sz="14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ESSA Program Evaluation, Research, and Accountability</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303-866-4571</a:t>
                      </a:r>
                      <a:endParaRPr sz="14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9"/>
                        </a:rPr>
                        <a:t>shen_m@cde.state.co.us</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
        <p:nvSpPr>
          <p:cNvPr id="223" name="Google Shape;223;p16"/>
          <p:cNvSpPr txBox="1">
            <a:spLocks noGrp="1"/>
          </p:cNvSpPr>
          <p:nvPr>
            <p:ph type="sldNum" idx="12"/>
          </p:nvPr>
        </p:nvSpPr>
        <p:spPr>
          <a:xfrm>
            <a:off x="365344" y="63817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14</a:t>
            </a:fld>
            <a:endParaRPr>
              <a:solidFill>
                <a:srgbClr val="7F7F7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ctrTitle"/>
          </p:nvPr>
        </p:nvSpPr>
        <p:spPr>
          <a:xfrm>
            <a:off x="2183950" y="2595725"/>
            <a:ext cx="80826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Thank you!</a:t>
            </a:r>
            <a:endParaRPr/>
          </a:p>
          <a:p>
            <a:pPr marL="0" lvl="0" indent="0" algn="ctr" rtl="0">
              <a:lnSpc>
                <a:spcPct val="90000"/>
              </a:lnSpc>
              <a:spcBef>
                <a:spcPts val="0"/>
              </a:spcBef>
              <a:spcAft>
                <a:spcPts val="0"/>
              </a:spcAft>
              <a:buClr>
                <a:schemeClr val="lt1"/>
              </a:buClr>
              <a:buSzPts val="4000"/>
              <a:buFont typeface="Arial"/>
              <a:buNone/>
            </a:pPr>
            <a:endParaRPr/>
          </a:p>
          <a:p>
            <a:pPr marL="0" lvl="0" indent="0" algn="ctr" rtl="0">
              <a:lnSpc>
                <a:spcPct val="90000"/>
              </a:lnSpc>
              <a:spcBef>
                <a:spcPts val="0"/>
              </a:spcBef>
              <a:spcAft>
                <a:spcPts val="0"/>
              </a:spcAft>
              <a:buClr>
                <a:schemeClr val="lt1"/>
              </a:buClr>
              <a:buSzPts val="4000"/>
              <a:buFont typeface="Arial"/>
              <a:buNone/>
            </a:pPr>
            <a:r>
              <a:rPr lang="en-US"/>
              <a:t>R2R Subcommittee remain in this room.  We’ve got work to do.  :) </a:t>
            </a:r>
            <a:endParaRPr/>
          </a:p>
        </p:txBody>
      </p:sp>
      <p:sp>
        <p:nvSpPr>
          <p:cNvPr id="229" name="Google Shape;229;p17"/>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Plans for Today</a:t>
            </a:r>
            <a:endParaRPr/>
          </a:p>
        </p:txBody>
      </p:sp>
      <p:sp>
        <p:nvSpPr>
          <p:cNvPr id="116" name="Google Shape;116;p2"/>
          <p:cNvSpPr txBox="1">
            <a:spLocks noGrp="1"/>
          </p:cNvSpPr>
          <p:nvPr>
            <p:ph type="body" idx="1"/>
          </p:nvPr>
        </p:nvSpPr>
        <p:spPr>
          <a:xfrm>
            <a:off x="414084" y="1253329"/>
            <a:ext cx="11172327" cy="4820448"/>
          </a:xfrm>
          <a:prstGeom prst="rect">
            <a:avLst/>
          </a:prstGeom>
          <a:noFill/>
          <a:ln>
            <a:noFill/>
          </a:ln>
        </p:spPr>
        <p:txBody>
          <a:bodyPr spcFirstLastPara="1" wrap="square" lIns="0" tIns="0" rIns="0" bIns="0" anchor="t" anchorCtr="0">
            <a:noAutofit/>
          </a:bodyPr>
          <a:lstStyle/>
          <a:p>
            <a:pPr marL="76200" lvl="0" indent="0" algn="l" rtl="0">
              <a:lnSpc>
                <a:spcPct val="90000"/>
              </a:lnSpc>
              <a:spcBef>
                <a:spcPts val="1000"/>
              </a:spcBef>
              <a:spcAft>
                <a:spcPts val="0"/>
              </a:spcAft>
              <a:buSzPts val="2400"/>
              <a:buNone/>
            </a:pPr>
            <a:r>
              <a:rPr lang="en-US" b="1" i="1"/>
              <a:t>Purpose</a:t>
            </a:r>
            <a:r>
              <a:rPr lang="en-US"/>
              <a:t>: Updates and Report out on Subcommittee Progress </a:t>
            </a:r>
            <a:endParaRPr/>
          </a:p>
          <a:p>
            <a:pPr marL="76200" lvl="0" indent="0" algn="l" rtl="0">
              <a:lnSpc>
                <a:spcPct val="90000"/>
              </a:lnSpc>
              <a:spcBef>
                <a:spcPts val="1000"/>
              </a:spcBef>
              <a:spcAft>
                <a:spcPts val="0"/>
              </a:spcAft>
              <a:buSzPts val="2400"/>
              <a:buNone/>
            </a:pPr>
            <a:endParaRPr/>
          </a:p>
        </p:txBody>
      </p:sp>
      <p:sp>
        <p:nvSpPr>
          <p:cNvPr id="117" name="Google Shape;117;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graphicFrame>
        <p:nvGraphicFramePr>
          <p:cNvPr id="118" name="Google Shape;118;p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6432998"/>
              </p:ext>
            </p:extLst>
          </p:nvPr>
        </p:nvGraphicFramePr>
        <p:xfrm>
          <a:off x="295372" y="2002319"/>
          <a:ext cx="11482400" cy="4071458"/>
        </p:xfrm>
        <a:graphic>
          <a:graphicData uri="http://schemas.openxmlformats.org/drawingml/2006/table">
            <a:tbl>
              <a:tblPr firstRow="1" bandRow="1">
                <a:noFill/>
                <a:tableStyleId>{698D3648-CFFE-4F92-9E36-CB3560834CC6}</a:tableStyleId>
              </a:tblPr>
              <a:tblGrid>
                <a:gridCol w="2270125">
                  <a:extLst>
                    <a:ext uri="{9D8B030D-6E8A-4147-A177-3AD203B41FA5}">
                      <a16:colId xmlns:a16="http://schemas.microsoft.com/office/drawing/2014/main" val="20000"/>
                    </a:ext>
                  </a:extLst>
                </a:gridCol>
                <a:gridCol w="9212275">
                  <a:extLst>
                    <a:ext uri="{9D8B030D-6E8A-4147-A177-3AD203B41FA5}">
                      <a16:colId xmlns:a16="http://schemas.microsoft.com/office/drawing/2014/main" val="20001"/>
                    </a:ext>
                  </a:extLst>
                </a:gridCol>
              </a:tblGrid>
              <a:tr h="548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Time:</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Content</a:t>
                      </a:r>
                      <a:endParaRPr sz="2400" u="none" strike="noStrike" cap="none"/>
                    </a:p>
                  </a:txBody>
                  <a:tcPr marL="91450" marR="91450" marT="45725" marB="45725"/>
                </a:tc>
                <a:extLst>
                  <a:ext uri="{0D108BD9-81ED-4DB2-BD59-A6C34878D82A}">
                    <a16:rowId xmlns:a16="http://schemas.microsoft.com/office/drawing/2014/main" val="10000"/>
                  </a:ext>
                </a:extLst>
              </a:tr>
              <a:tr h="5132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1030AM</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a:latin typeface="Calibri"/>
                          <a:ea typeface="Calibri"/>
                          <a:cs typeface="Calibri"/>
                          <a:sym typeface="Calibri"/>
                        </a:rPr>
                        <a:t>Welcome</a:t>
                      </a:r>
                      <a:endParaRPr sz="20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923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1035 - 1045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rgbClr val="000000"/>
                        </a:buClr>
                        <a:buSzPts val="2000"/>
                        <a:buFont typeface="Arial"/>
                        <a:buNone/>
                      </a:pPr>
                      <a:r>
                        <a:rPr lang="en-US" sz="2000"/>
                        <a:t>Accountability Updates</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716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1045 - 1055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US" sz="2000" u="none" strike="noStrike" cap="none"/>
                        <a:t>Subcommittee Report:  Comprehensive Support</a:t>
                      </a:r>
                      <a:endParaRPr sz="2000" u="none" strike="noStrike" cap="none"/>
                    </a:p>
                  </a:txBody>
                  <a:tcPr marL="91425" marR="91425" marT="91425" marB="91425"/>
                </a:tc>
                <a:extLst>
                  <a:ext uri="{0D108BD9-81ED-4DB2-BD59-A6C34878D82A}">
                    <a16:rowId xmlns:a16="http://schemas.microsoft.com/office/drawing/2014/main" val="10003"/>
                  </a:ext>
                </a:extLst>
              </a:tr>
              <a:tr h="5606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1055 -1105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US" sz="2000" u="none" strike="noStrike" cap="none"/>
                        <a:t>Subcommittee Report: SQSS</a:t>
                      </a:r>
                      <a:endParaRPr sz="2000" u="none" strike="noStrike" cap="none"/>
                    </a:p>
                  </a:txBody>
                  <a:tcPr marL="91425" marR="91425" marT="91425" marB="91425"/>
                </a:tc>
                <a:extLst>
                  <a:ext uri="{0D108BD9-81ED-4DB2-BD59-A6C34878D82A}">
                    <a16:rowId xmlns:a16="http://schemas.microsoft.com/office/drawing/2014/main" val="10004"/>
                  </a:ext>
                </a:extLst>
              </a:tr>
              <a:tr h="5606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1105 - 1115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US" sz="2000" u="none" strike="noStrike" cap="none"/>
                        <a:t>Subcommittee Report:  Request to Reconsider </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5340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1115</a:t>
                      </a:r>
                      <a:endParaRPr sz="2000" u="none" strike="noStrike" cap="none"/>
                    </a:p>
                  </a:txBody>
                  <a:tcPr marL="91450" marR="91450" marT="45725" marB="45725"/>
                </a:tc>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dirty="0"/>
                        <a:t>End of Whole Group </a:t>
                      </a:r>
                      <a:endParaRPr sz="2000" u="none" strike="noStrike" cap="none" dirty="0"/>
                    </a:p>
                    <a:p>
                      <a:pPr marL="0" marR="0" lvl="0" indent="0" algn="l" rtl="0">
                        <a:lnSpc>
                          <a:spcPct val="115000"/>
                        </a:lnSpc>
                        <a:spcBef>
                          <a:spcPts val="0"/>
                        </a:spcBef>
                        <a:spcAft>
                          <a:spcPts val="0"/>
                        </a:spcAft>
                        <a:buClr>
                          <a:srgbClr val="000000"/>
                        </a:buClr>
                        <a:buSzPts val="2000"/>
                        <a:buFont typeface="Arial"/>
                        <a:buNone/>
                      </a:pPr>
                      <a:r>
                        <a:rPr lang="en-US" sz="2000" u="none" strike="noStrike" cap="none" dirty="0"/>
                        <a:t>R2R Subcommittee Begins</a:t>
                      </a:r>
                      <a:endParaRPr sz="2000" u="none" strike="noStrike" cap="none" dirty="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Welcome</a:t>
            </a:r>
            <a:endParaRPr/>
          </a:p>
        </p:txBody>
      </p:sp>
      <p:sp>
        <p:nvSpPr>
          <p:cNvPr id="125" name="Google Shape;125;p3"/>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pic>
        <p:nvPicPr>
          <p:cNvPr id="126" name="Google Shape;126;p3" descr="Clip art image of welcome sign"/>
          <p:cNvPicPr preferRelativeResize="0"/>
          <p:nvPr/>
        </p:nvPicPr>
        <p:blipFill rotWithShape="1">
          <a:blip r:embed="rId3">
            <a:alphaModFix/>
          </a:blip>
          <a:srcRect/>
          <a:stretch/>
        </p:blipFill>
        <p:spPr>
          <a:xfrm>
            <a:off x="2163170" y="2560320"/>
            <a:ext cx="7620000" cy="274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a:t>Purpose of AWG</a:t>
            </a:r>
            <a:endParaRPr/>
          </a:p>
        </p:txBody>
      </p:sp>
      <p:sp>
        <p:nvSpPr>
          <p:cNvPr id="132" name="Google Shape;132;p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1000"/>
              </a:spcBef>
              <a:spcAft>
                <a:spcPts val="0"/>
              </a:spcAft>
              <a:buClr>
                <a:schemeClr val="dk1"/>
              </a:buClr>
              <a:buSzPts val="2400"/>
              <a:buChar char="•"/>
            </a:pPr>
            <a:r>
              <a:rPr lang="en-US"/>
              <a:t>The Accountability Work Group (AWG) serves as a policy advisory group to explore ideas in support of federal and state accountability policies (e.g., Every Student Succeeds Act implementation, state accountability during the pause year) and make recommendations to the state. This group will consider input from other stakeholders, when available and appropriate, in developing recommendations. </a:t>
            </a:r>
            <a:endParaRPr/>
          </a:p>
          <a:p>
            <a:pPr marL="457200" lvl="0" indent="-381000" algn="l" rtl="0">
              <a:lnSpc>
                <a:spcPct val="90000"/>
              </a:lnSpc>
              <a:spcBef>
                <a:spcPts val="1000"/>
              </a:spcBef>
              <a:spcAft>
                <a:spcPts val="0"/>
              </a:spcAft>
              <a:buClr>
                <a:schemeClr val="dk1"/>
              </a:buClr>
              <a:buSzPts val="2400"/>
              <a:buChar char="•"/>
            </a:pPr>
            <a:r>
              <a:rPr lang="en-US"/>
              <a:t>It was first convened by the Commissioner of Education in 2014 to gather input on improving the state accountability performance framework reports. In 2016, the focus shifted to serving as the ESSA Accountability Spoke. It is now time to repurpose the group back to providing input on all accountability matters (both state and federal). </a:t>
            </a:r>
            <a:endParaRPr/>
          </a:p>
        </p:txBody>
      </p:sp>
      <p:sp>
        <p:nvSpPr>
          <p:cNvPr id="133" name="Google Shape;133;p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Accountability and Improvement</a:t>
            </a:r>
            <a:endParaRPr/>
          </a:p>
        </p:txBody>
      </p:sp>
      <p:sp>
        <p:nvSpPr>
          <p:cNvPr id="140" name="Google Shape;140;p5"/>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pic>
        <p:nvPicPr>
          <p:cNvPr id="141" name="Google Shape;141;p5" descr="Flow Chart of Colorado Accountability System. Starting with State Identification and Federal Identification leading to a Streamlined Process of Support and Funding for Identified Schools-Unified Improvement Plan. "/>
          <p:cNvPicPr preferRelativeResize="0">
            <a:picLocks noGrp="1"/>
          </p:cNvPicPr>
          <p:nvPr>
            <p:ph type="body" idx="1"/>
          </p:nvPr>
        </p:nvPicPr>
        <p:blipFill rotWithShape="1">
          <a:blip r:embed="rId3">
            <a:alphaModFix/>
          </a:blip>
          <a:srcRect/>
          <a:stretch/>
        </p:blipFill>
        <p:spPr>
          <a:xfrm>
            <a:off x="2000250" y="1337575"/>
            <a:ext cx="7775100" cy="527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Accountability Updates</a:t>
            </a:r>
            <a:endParaRPr/>
          </a:p>
        </p:txBody>
      </p:sp>
      <p:sp>
        <p:nvSpPr>
          <p:cNvPr id="148" name="Google Shape;148;p6"/>
          <p:cNvSpPr txBox="1">
            <a:spLocks noGrp="1"/>
          </p:cNvSpPr>
          <p:nvPr>
            <p:ph type="body" idx="1"/>
          </p:nvPr>
        </p:nvSpPr>
        <p:spPr>
          <a:xfrm>
            <a:off x="838200" y="1459455"/>
            <a:ext cx="10515600" cy="4351200"/>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1000"/>
              </a:spcBef>
              <a:spcAft>
                <a:spcPts val="0"/>
              </a:spcAft>
              <a:buSzPts val="2400"/>
              <a:buChar char="●"/>
            </a:pPr>
            <a:r>
              <a:rPr lang="en-US" u="sng">
                <a:solidFill>
                  <a:schemeClr val="hlink"/>
                </a:solidFill>
                <a:hlinkClick r:id="rId3"/>
              </a:rPr>
              <a:t>Assessment Waiver</a:t>
            </a:r>
            <a:r>
              <a:rPr lang="en-US"/>
              <a:t>:  CDE received approval on March 26, 2021. </a:t>
            </a:r>
            <a:endParaRPr/>
          </a:p>
          <a:p>
            <a:pPr marL="457200" lvl="0" indent="0" algn="l" rtl="0">
              <a:lnSpc>
                <a:spcPct val="90000"/>
              </a:lnSpc>
              <a:spcBef>
                <a:spcPts val="1000"/>
              </a:spcBef>
              <a:spcAft>
                <a:spcPts val="0"/>
              </a:spcAft>
              <a:buNone/>
            </a:pPr>
            <a:endParaRPr/>
          </a:p>
          <a:p>
            <a:pPr marL="457200" lvl="0" indent="-381000" algn="l" rtl="0">
              <a:lnSpc>
                <a:spcPct val="90000"/>
              </a:lnSpc>
              <a:spcBef>
                <a:spcPts val="0"/>
              </a:spcBef>
              <a:spcAft>
                <a:spcPts val="0"/>
              </a:spcAft>
              <a:buSzPts val="2400"/>
              <a:buChar char="●"/>
            </a:pPr>
            <a:r>
              <a:rPr lang="en-US" u="sng">
                <a:solidFill>
                  <a:schemeClr val="hlink"/>
                </a:solidFill>
                <a:hlinkClick r:id="rId4"/>
              </a:rPr>
              <a:t>Federal Accountability Waiver</a:t>
            </a:r>
            <a:r>
              <a:rPr lang="en-US"/>
              <a:t>: CDE received approval from USDE on April 21, 2021. </a:t>
            </a:r>
            <a:br>
              <a:rPr lang="en-US"/>
            </a:br>
            <a:endParaRPr/>
          </a:p>
          <a:p>
            <a:pPr marL="457200" lvl="0" indent="-381000" algn="l" rtl="0">
              <a:lnSpc>
                <a:spcPct val="90000"/>
              </a:lnSpc>
              <a:spcBef>
                <a:spcPts val="0"/>
              </a:spcBef>
              <a:spcAft>
                <a:spcPts val="0"/>
              </a:spcAft>
              <a:buSzPts val="2400"/>
              <a:buChar char="●"/>
            </a:pPr>
            <a:r>
              <a:rPr lang="en-US"/>
              <a:t>State Accountability Pause Y2:  </a:t>
            </a:r>
            <a:r>
              <a:rPr lang="en-US" u="sng">
                <a:solidFill>
                  <a:schemeClr val="hlink"/>
                </a:solidFill>
                <a:hlinkClick r:id="rId5"/>
              </a:rPr>
              <a:t>HB 21-1161</a:t>
            </a:r>
            <a:r>
              <a:rPr lang="en-US"/>
              <a:t> passed, pausing the state accountability for a second year (2021-22).  The state may offer a request to reconsider process for schools and districts on the accountability clock.</a:t>
            </a:r>
            <a:br>
              <a:rPr lang="en-US"/>
            </a:br>
            <a:endParaRPr/>
          </a:p>
        </p:txBody>
      </p:sp>
      <p:sp>
        <p:nvSpPr>
          <p:cNvPr id="149" name="Google Shape;149;p6"/>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ctrTitle"/>
          </p:nvPr>
        </p:nvSpPr>
        <p:spPr>
          <a:xfrm>
            <a:off x="1469575" y="2595725"/>
            <a:ext cx="88173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000"/>
              <a:buNone/>
            </a:pPr>
            <a:r>
              <a:rPr lang="en-US"/>
              <a:t>Subcommittee Updates</a:t>
            </a:r>
            <a:endParaRPr/>
          </a:p>
        </p:txBody>
      </p:sp>
      <p:sp>
        <p:nvSpPr>
          <p:cNvPr id="156" name="Google Shape;156;p7"/>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dk1"/>
                </a:solidFill>
              </a:rPr>
              <a:t>7</a:t>
            </a:fld>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d2816be3e6_0_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CS Subcommittee </a:t>
            </a:r>
            <a:endParaRPr/>
          </a:p>
          <a:p>
            <a:pPr marL="0" lvl="0" indent="0" algn="l" rtl="0">
              <a:spcBef>
                <a:spcPts val="0"/>
              </a:spcBef>
              <a:spcAft>
                <a:spcPts val="0"/>
              </a:spcAft>
              <a:buNone/>
            </a:pPr>
            <a:r>
              <a:rPr lang="en-US"/>
              <a:t>Synthesis of Ideas To Date</a:t>
            </a:r>
            <a:endParaRPr/>
          </a:p>
        </p:txBody>
      </p:sp>
      <p:sp>
        <p:nvSpPr>
          <p:cNvPr id="163" name="Google Shape;163;gd2816be3e6_0_0"/>
          <p:cNvSpPr txBox="1">
            <a:spLocks noGrp="1"/>
          </p:cNvSpPr>
          <p:nvPr>
            <p:ph type="body" idx="1"/>
          </p:nvPr>
        </p:nvSpPr>
        <p:spPr>
          <a:xfrm>
            <a:off x="550100" y="1554475"/>
            <a:ext cx="11295600" cy="43512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dirty="0"/>
              <a:t>In reviewing the generated ideas: </a:t>
            </a:r>
            <a:endParaRPr dirty="0"/>
          </a:p>
          <a:p>
            <a:pPr marL="914400" lvl="0" indent="-381000" algn="l" rtl="0">
              <a:spcBef>
                <a:spcPts val="0"/>
              </a:spcBef>
              <a:spcAft>
                <a:spcPts val="0"/>
              </a:spcAft>
              <a:buSzPts val="2400"/>
              <a:buAutoNum type="arabicPeriod"/>
            </a:pPr>
            <a:r>
              <a:rPr lang="en-US" dirty="0"/>
              <a:t>Does this idea pertain to low grad rate or lowest 5% or both? </a:t>
            </a:r>
            <a:endParaRPr dirty="0"/>
          </a:p>
          <a:p>
            <a:pPr marL="914400" lvl="0" indent="-381000" algn="l" rtl="0">
              <a:spcBef>
                <a:spcPts val="0"/>
              </a:spcBef>
              <a:spcAft>
                <a:spcPts val="0"/>
              </a:spcAft>
              <a:buSzPts val="2400"/>
              <a:buAutoNum type="arabicPeriod"/>
            </a:pPr>
            <a:r>
              <a:rPr lang="en-US" dirty="0"/>
              <a:t>Does this idea capture your input? </a:t>
            </a:r>
            <a:endParaRPr dirty="0"/>
          </a:p>
          <a:p>
            <a:pPr marL="914400" lvl="0" indent="-381000" algn="l" rtl="0">
              <a:spcBef>
                <a:spcPts val="0"/>
              </a:spcBef>
              <a:spcAft>
                <a:spcPts val="0"/>
              </a:spcAft>
              <a:buSzPts val="2400"/>
              <a:buAutoNum type="arabicPeriod"/>
            </a:pPr>
            <a:r>
              <a:rPr lang="en-US" dirty="0"/>
              <a:t>Any ideas to add? </a:t>
            </a:r>
            <a:endParaRPr dirty="0"/>
          </a:p>
          <a:p>
            <a:pPr marL="914400" lvl="0" indent="-381000" algn="l" rtl="0">
              <a:spcBef>
                <a:spcPts val="0"/>
              </a:spcBef>
              <a:spcAft>
                <a:spcPts val="0"/>
              </a:spcAft>
              <a:buSzPts val="2400"/>
              <a:buAutoNum type="arabicPeriod"/>
            </a:pPr>
            <a:r>
              <a:rPr lang="en-US" dirty="0"/>
              <a:t>Can any of the ideas be eliminated? </a:t>
            </a:r>
            <a:endParaRPr dirty="0"/>
          </a:p>
          <a:p>
            <a:pPr marL="914400" lvl="0" indent="-381000" algn="l" rtl="0">
              <a:spcBef>
                <a:spcPts val="0"/>
              </a:spcBef>
              <a:spcAft>
                <a:spcPts val="0"/>
              </a:spcAft>
              <a:buSzPts val="2400"/>
              <a:buAutoNum type="arabicPeriod"/>
            </a:pPr>
            <a:r>
              <a:rPr lang="en-US" dirty="0"/>
              <a:t>What should CDE consider in moving forward with this idea? </a:t>
            </a:r>
            <a:endParaRPr dirty="0"/>
          </a:p>
          <a:p>
            <a:pPr marL="914400" lvl="0" indent="-381000" algn="l" rtl="0">
              <a:spcBef>
                <a:spcPts val="0"/>
              </a:spcBef>
              <a:spcAft>
                <a:spcPts val="0"/>
              </a:spcAft>
              <a:buSzPts val="2400"/>
              <a:buAutoNum type="arabicPeriod"/>
            </a:pPr>
            <a:r>
              <a:rPr lang="en-US" dirty="0"/>
              <a:t>What are pros/cons of each?  </a:t>
            </a:r>
            <a:endParaRPr dirty="0"/>
          </a:p>
          <a:p>
            <a:pPr marL="0" lvl="0" indent="0" algn="l" rtl="0">
              <a:spcBef>
                <a:spcPts val="1000"/>
              </a:spcBef>
              <a:spcAft>
                <a:spcPts val="0"/>
              </a:spcAft>
              <a:buNone/>
            </a:pPr>
            <a:r>
              <a:rPr lang="en-US" dirty="0"/>
              <a:t>Next Steps: </a:t>
            </a:r>
            <a:endParaRPr dirty="0"/>
          </a:p>
          <a:p>
            <a:pPr marL="457200" lvl="0" indent="-381000" algn="l" rtl="0">
              <a:spcBef>
                <a:spcPts val="1000"/>
              </a:spcBef>
              <a:spcAft>
                <a:spcPts val="0"/>
              </a:spcAft>
              <a:buSzPts val="2400"/>
              <a:buChar char="•"/>
            </a:pPr>
            <a:r>
              <a:rPr lang="en-US" dirty="0"/>
              <a:t>Bring a reduced list of options to the larger group to consider at all group May meeting and to the CoP’s May meeting </a:t>
            </a:r>
            <a:endParaRPr dirty="0"/>
          </a:p>
        </p:txBody>
      </p:sp>
      <p:sp>
        <p:nvSpPr>
          <p:cNvPr id="164" name="Google Shape;164;gd2816be3e6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a:t>SQSS Subcommittee Update</a:t>
            </a:r>
            <a:endParaRPr/>
          </a:p>
        </p:txBody>
      </p:sp>
      <p:sp>
        <p:nvSpPr>
          <p:cNvPr id="179" name="Google Shape;179;p11"/>
          <p:cNvSpPr txBox="1">
            <a:spLocks noGrp="1"/>
          </p:cNvSpPr>
          <p:nvPr>
            <p:ph type="body" idx="1"/>
          </p:nvPr>
        </p:nvSpPr>
        <p:spPr>
          <a:xfrm>
            <a:off x="838200" y="1554475"/>
            <a:ext cx="10585200" cy="5026800"/>
          </a:xfrm>
          <a:prstGeom prst="rect">
            <a:avLst/>
          </a:prstGeom>
          <a:noFill/>
          <a:ln>
            <a:noFill/>
          </a:ln>
        </p:spPr>
        <p:txBody>
          <a:bodyPr spcFirstLastPara="1" wrap="square" lIns="0" tIns="0" rIns="0" bIns="0" anchor="t" anchorCtr="0">
            <a:noAutofit/>
          </a:bodyPr>
          <a:lstStyle/>
          <a:p>
            <a:pPr marL="457200" lvl="0" indent="-374650" algn="l" rtl="0">
              <a:lnSpc>
                <a:spcPct val="90000"/>
              </a:lnSpc>
              <a:spcBef>
                <a:spcPts val="1000"/>
              </a:spcBef>
              <a:spcAft>
                <a:spcPts val="0"/>
              </a:spcAft>
              <a:buSzPts val="2300"/>
              <a:buChar char="•"/>
            </a:pPr>
            <a:r>
              <a:rPr lang="en-US" sz="2300" dirty="0"/>
              <a:t>Subcommittee reviewed crosswalk of potential measures for SQSS Indicator, and discussed pros/cons and considerations for each</a:t>
            </a:r>
            <a:endParaRPr sz="2300" dirty="0"/>
          </a:p>
          <a:p>
            <a:pPr marL="914400" marR="0" lvl="1" indent="-349250" algn="l" rtl="0">
              <a:lnSpc>
                <a:spcPct val="90000"/>
              </a:lnSpc>
              <a:spcBef>
                <a:spcPts val="0"/>
              </a:spcBef>
              <a:spcAft>
                <a:spcPts val="0"/>
              </a:spcAft>
              <a:buSzPts val="1900"/>
              <a:buChar char="•"/>
            </a:pPr>
            <a:r>
              <a:rPr lang="en-US" sz="1900" dirty="0"/>
              <a:t>School climate and safety</a:t>
            </a:r>
            <a:endParaRPr sz="1900" dirty="0"/>
          </a:p>
          <a:p>
            <a:pPr marL="914400" marR="0" lvl="1" indent="-349250" algn="l" rtl="0">
              <a:lnSpc>
                <a:spcPct val="90000"/>
              </a:lnSpc>
              <a:spcBef>
                <a:spcPts val="0"/>
              </a:spcBef>
              <a:spcAft>
                <a:spcPts val="0"/>
              </a:spcAft>
              <a:buSzPts val="1900"/>
              <a:buChar char="•"/>
            </a:pPr>
            <a:r>
              <a:rPr lang="en-US" sz="1900" dirty="0"/>
              <a:t>Student access to postsecondary resources/preparation</a:t>
            </a:r>
            <a:endParaRPr sz="1900" dirty="0"/>
          </a:p>
          <a:p>
            <a:pPr marL="914400" marR="0" lvl="1" indent="-349250" algn="l" rtl="0">
              <a:lnSpc>
                <a:spcPct val="90000"/>
              </a:lnSpc>
              <a:spcBef>
                <a:spcPts val="0"/>
              </a:spcBef>
              <a:spcAft>
                <a:spcPts val="0"/>
              </a:spcAft>
              <a:buSzPts val="1900"/>
              <a:buChar char="•"/>
            </a:pPr>
            <a:r>
              <a:rPr lang="en-US" sz="1900" dirty="0"/>
              <a:t>Student engagement</a:t>
            </a:r>
            <a:endParaRPr sz="1900" dirty="0"/>
          </a:p>
          <a:p>
            <a:pPr marL="914400" marR="0" lvl="1" indent="-349250" algn="l" rtl="0">
              <a:lnSpc>
                <a:spcPct val="90000"/>
              </a:lnSpc>
              <a:spcBef>
                <a:spcPts val="0"/>
              </a:spcBef>
              <a:spcAft>
                <a:spcPts val="0"/>
              </a:spcAft>
              <a:buSzPts val="1900"/>
              <a:buChar char="•"/>
            </a:pPr>
            <a:r>
              <a:rPr lang="en-US" sz="1900" dirty="0"/>
              <a:t>Teacher engagement</a:t>
            </a:r>
            <a:endParaRPr sz="1900" dirty="0"/>
          </a:p>
          <a:p>
            <a:pPr marL="914400" marR="0" lvl="1" indent="-349250" algn="l" rtl="0">
              <a:lnSpc>
                <a:spcPct val="90000"/>
              </a:lnSpc>
              <a:spcBef>
                <a:spcPts val="0"/>
              </a:spcBef>
              <a:spcAft>
                <a:spcPts val="0"/>
              </a:spcAft>
              <a:buSzPts val="1900"/>
              <a:buChar char="•"/>
            </a:pPr>
            <a:r>
              <a:rPr lang="en-US" sz="1900" dirty="0"/>
              <a:t>Parent engagement</a:t>
            </a:r>
            <a:endParaRPr sz="1900" dirty="0"/>
          </a:p>
          <a:p>
            <a:pPr marL="914400" marR="0" lvl="1" indent="-349250" algn="l" rtl="0">
              <a:lnSpc>
                <a:spcPct val="90000"/>
              </a:lnSpc>
              <a:spcBef>
                <a:spcPts val="0"/>
              </a:spcBef>
              <a:spcAft>
                <a:spcPts val="0"/>
              </a:spcAft>
              <a:buSzPts val="1900"/>
              <a:buChar char="•"/>
            </a:pPr>
            <a:r>
              <a:rPr lang="en-US" sz="1900" dirty="0"/>
              <a:t>Quality of instruction</a:t>
            </a:r>
            <a:endParaRPr sz="1900" dirty="0"/>
          </a:p>
          <a:p>
            <a:pPr marL="914400" marR="0" lvl="1" indent="-349250" algn="l" rtl="0">
              <a:lnSpc>
                <a:spcPct val="90000"/>
              </a:lnSpc>
              <a:spcBef>
                <a:spcPts val="0"/>
              </a:spcBef>
              <a:spcAft>
                <a:spcPts val="0"/>
              </a:spcAft>
              <a:buSzPts val="1900"/>
              <a:buChar char="•"/>
            </a:pPr>
            <a:r>
              <a:rPr lang="en-US" sz="1900" dirty="0"/>
              <a:t>Elementary &amp; middle school readiness</a:t>
            </a:r>
            <a:endParaRPr sz="1900" dirty="0"/>
          </a:p>
          <a:p>
            <a:pPr marL="457200" marR="0" lvl="0" indent="-349250" algn="l" rtl="0">
              <a:lnSpc>
                <a:spcPct val="90000"/>
              </a:lnSpc>
              <a:spcBef>
                <a:spcPts val="0"/>
              </a:spcBef>
              <a:spcAft>
                <a:spcPts val="0"/>
              </a:spcAft>
              <a:buSzPts val="1900"/>
              <a:buChar char="•"/>
            </a:pPr>
            <a:r>
              <a:rPr lang="en-US" sz="2300" dirty="0"/>
              <a:t>Next steps</a:t>
            </a:r>
            <a:endParaRPr sz="1900" dirty="0"/>
          </a:p>
          <a:p>
            <a:pPr marL="914400" marR="0" lvl="1" indent="-349250" algn="l" rtl="0">
              <a:lnSpc>
                <a:spcPct val="90000"/>
              </a:lnSpc>
              <a:spcBef>
                <a:spcPts val="0"/>
              </a:spcBef>
              <a:spcAft>
                <a:spcPts val="0"/>
              </a:spcAft>
              <a:buSzPts val="1900"/>
              <a:buChar char="•"/>
            </a:pPr>
            <a:r>
              <a:rPr lang="en-US" sz="1900" dirty="0"/>
              <a:t>Review and provide input on remaining measures</a:t>
            </a:r>
            <a:endParaRPr sz="1900" dirty="0"/>
          </a:p>
          <a:p>
            <a:pPr marL="1371600" marR="0" lvl="2" indent="-349250" algn="l" rtl="0">
              <a:lnSpc>
                <a:spcPct val="90000"/>
              </a:lnSpc>
              <a:spcBef>
                <a:spcPts val="0"/>
              </a:spcBef>
              <a:spcAft>
                <a:spcPts val="0"/>
              </a:spcAft>
              <a:buSzPts val="1900"/>
              <a:buChar char="•"/>
            </a:pPr>
            <a:r>
              <a:rPr lang="en-US" sz="1900" dirty="0"/>
              <a:t>Postsecondary readiness</a:t>
            </a:r>
            <a:endParaRPr sz="1900" dirty="0"/>
          </a:p>
          <a:p>
            <a:pPr marL="1371600" marR="0" lvl="2" indent="-349250" algn="l" rtl="0">
              <a:lnSpc>
                <a:spcPct val="90000"/>
              </a:lnSpc>
              <a:spcBef>
                <a:spcPts val="0"/>
              </a:spcBef>
              <a:spcAft>
                <a:spcPts val="0"/>
              </a:spcAft>
              <a:buSzPts val="1900"/>
              <a:buChar char="•"/>
            </a:pPr>
            <a:r>
              <a:rPr lang="en-US" sz="1900" dirty="0"/>
              <a:t>Social-emotional learning &amp; persistence</a:t>
            </a:r>
            <a:endParaRPr sz="1900" dirty="0"/>
          </a:p>
          <a:p>
            <a:pPr marL="1371600" marR="0" lvl="2" indent="-349250" algn="l" rtl="0">
              <a:lnSpc>
                <a:spcPct val="90000"/>
              </a:lnSpc>
              <a:spcBef>
                <a:spcPts val="0"/>
              </a:spcBef>
              <a:spcAft>
                <a:spcPts val="0"/>
              </a:spcAft>
              <a:buSzPts val="1900"/>
              <a:buChar char="•"/>
            </a:pPr>
            <a:r>
              <a:rPr lang="en-US" sz="1900" dirty="0"/>
              <a:t>Other</a:t>
            </a:r>
            <a:endParaRPr sz="1900" dirty="0"/>
          </a:p>
          <a:p>
            <a:pPr marL="914400" marR="0" lvl="1" indent="-349250" algn="l" rtl="0">
              <a:lnSpc>
                <a:spcPct val="90000"/>
              </a:lnSpc>
              <a:spcBef>
                <a:spcPts val="0"/>
              </a:spcBef>
              <a:spcAft>
                <a:spcPts val="0"/>
              </a:spcAft>
              <a:buSzPts val="1900"/>
              <a:buChar char="•"/>
            </a:pPr>
            <a:r>
              <a:rPr lang="en-US" sz="1900" dirty="0"/>
              <a:t>Identify additional measures for consideration</a:t>
            </a:r>
            <a:endParaRPr sz="1900" dirty="0"/>
          </a:p>
          <a:p>
            <a:pPr marL="914400" marR="0" lvl="1" indent="-349250" algn="l" rtl="0">
              <a:lnSpc>
                <a:spcPct val="90000"/>
              </a:lnSpc>
              <a:spcBef>
                <a:spcPts val="0"/>
              </a:spcBef>
              <a:spcAft>
                <a:spcPts val="0"/>
              </a:spcAft>
              <a:buSzPts val="1900"/>
              <a:buChar char="•"/>
            </a:pPr>
            <a:r>
              <a:rPr lang="en-US" sz="1900" dirty="0"/>
              <a:t>Begin narrowing down list of potential measures</a:t>
            </a:r>
            <a:endParaRPr sz="1900" dirty="0"/>
          </a:p>
        </p:txBody>
      </p:sp>
      <p:sp>
        <p:nvSpPr>
          <p:cNvPr id="180" name="Google Shape;180;p11"/>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934</Words>
  <Application>Microsoft Office PowerPoint</Application>
  <PresentationFormat>Widescreen</PresentationFormat>
  <Paragraphs>174</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Accountability Working Group (AWG)</vt:lpstr>
      <vt:lpstr>Plans for Today</vt:lpstr>
      <vt:lpstr>Welcome</vt:lpstr>
      <vt:lpstr>Purpose of AWG</vt:lpstr>
      <vt:lpstr>Accountability and Improvement</vt:lpstr>
      <vt:lpstr>Accountability Updates</vt:lpstr>
      <vt:lpstr>Subcommittee Updates</vt:lpstr>
      <vt:lpstr>CS Subcommittee  Synthesis of Ideas To Date</vt:lpstr>
      <vt:lpstr>SQSS Subcommittee Update</vt:lpstr>
      <vt:lpstr>AWG Subcommittee: Request to Reconsider Subcommittee</vt:lpstr>
      <vt:lpstr>Logistics</vt:lpstr>
      <vt:lpstr>Next Steps </vt:lpstr>
      <vt:lpstr>State Accountability Contacts  </vt:lpstr>
      <vt:lpstr>Federal Accountability ~  ESEA Office: Data, Accountability, Reporting &amp; Evaluation Team</vt:lpstr>
      <vt:lpstr>Thank you!  R2R Subcommittee remain in this room.  We’ve got work to do.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Working Group (AWG)</dc:title>
  <dc:creator>Gonzales, Marissa</dc:creator>
  <cp:lastModifiedBy>Gonzales, Marissa</cp:lastModifiedBy>
  <cp:revision>4</cp:revision>
  <dcterms:modified xsi:type="dcterms:W3CDTF">2021-04-23T18:47:16Z</dcterms:modified>
</cp:coreProperties>
</file>