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A0A6A9-7D37-477F-9894-487AB41A5275}">
  <a:tblStyle styleId="{1BA0A6A9-7D37-477F-9894-487AB41A527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20000"/>
            </a:schemeClr>
          </a:solidFill>
        </a:fill>
      </a:tcStyle>
    </a:band1H>
    <a:band2H>
      <a:tcTxStyle b="off" i="off"/>
      <a:tcStyle>
        <a:tcBdr/>
      </a:tcStyle>
    </a:band2H>
    <a:band1V>
      <a:tcTxStyle b="off" i="off"/>
      <a:tcStyle>
        <a:tcBdr/>
        <a:fill>
          <a:solidFill>
            <a:schemeClr val="accent5">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85" autoAdjust="0"/>
  </p:normalViewPr>
  <p:slideViewPr>
    <p:cSldViewPr snapToGrid="0">
      <p:cViewPr varScale="1">
        <p:scale>
          <a:sx n="83" d="100"/>
          <a:sy n="83" d="100"/>
        </p:scale>
        <p:origin x="108" y="426"/>
      </p:cViewPr>
      <p:guideLst/>
    </p:cSldViewPr>
  </p:slideViewPr>
  <p:outlineViewPr>
    <p:cViewPr>
      <p:scale>
        <a:sx n="33" d="100"/>
        <a:sy n="33" d="100"/>
      </p:scale>
      <p:origin x="0" y="-5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a05bdf8f2_1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a05bdf8f2_14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g7a05bdf8f2_14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a05bdf8f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a05bdf8f2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7a05bdf8f2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a05bdf8f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a05bdf8f2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7a05bdf8f2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Nazie </a:t>
            </a:r>
            <a:endParaRPr dirty="0"/>
          </a:p>
        </p:txBody>
      </p:sp>
      <p:sp>
        <p:nvSpPr>
          <p:cNvPr id="210" name="Google Shape;21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bfa13951_8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bfa13951_8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b0bfa13951_8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8" name="Google Shape;228;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7" name="Google Shape;237;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4589f381e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Lisa - 1 hour [10:15 - 11:15]</a:t>
            </a:r>
            <a:endParaRPr dirty="0"/>
          </a:p>
        </p:txBody>
      </p:sp>
      <p:sp>
        <p:nvSpPr>
          <p:cNvPr id="245" name="Google Shape;245;gb4589f381e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Presenter: Everyone</a:t>
            </a:r>
            <a:endParaRPr dirty="0"/>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Nazie - </a:t>
            </a:r>
            <a:endParaRPr dirty="0"/>
          </a:p>
          <a:p>
            <a:pPr marL="0" lvl="0" indent="0" algn="l" rtl="0">
              <a:spcBef>
                <a:spcPts val="0"/>
              </a:spcBef>
              <a:spcAft>
                <a:spcPts val="0"/>
              </a:spcAft>
              <a:buNone/>
            </a:pPr>
            <a:r>
              <a:rPr lang="en-US" dirty="0"/>
              <a:t>history </a:t>
            </a:r>
            <a:endParaRPr dirty="0"/>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0649c89d4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0649c89d4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Nazie</a:t>
            </a:r>
            <a:endParaRPr dirty="0"/>
          </a:p>
        </p:txBody>
      </p:sp>
      <p:sp>
        <p:nvSpPr>
          <p:cNvPr id="137" name="Google Shape;137;gb0649c89d4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a05bdf8f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a05bdf8f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7a05bdf8f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981b0e0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981b0e0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Nazie - 15 minutes [10:00 - 10:15]</a:t>
            </a:r>
            <a:endParaRPr dirty="0"/>
          </a:p>
        </p:txBody>
      </p:sp>
      <p:sp>
        <p:nvSpPr>
          <p:cNvPr id="153" name="Google Shape;153;g7981b0e0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a05bdf8f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a05bdf8f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g7a05bdf8f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a05bdf8f2_1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a05bdf8f2_1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7a05bdf8f2_1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488BC9">
                  <a:alpha val="2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74" name="Google Shape;74;p1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7" name="Google Shape;77;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78" name="Google Shape;78;p11"/>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1" name="Google Shape;81;p1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1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84" name="Google Shape;84;p1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85" name="Google Shape;85;p12"/>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88" name="Google Shape;88;p13"/>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0" name="Google Shape;90;p1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91" name="Google Shape;91;p1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92" name="Google Shape;92;p13"/>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3"/>
        <p:cNvGrpSpPr/>
        <p:nvPr/>
      </p:nvGrpSpPr>
      <p:grpSpPr>
        <a:xfrm>
          <a:off x="0" y="0"/>
          <a:ext cx="0" cy="0"/>
          <a:chOff x="0" y="0"/>
          <a:chExt cx="0" cy="0"/>
        </a:xfrm>
      </p:grpSpPr>
      <p:sp>
        <p:nvSpPr>
          <p:cNvPr id="94" name="Google Shape;94;p14"/>
          <p:cNvSpPr/>
          <p:nvPr/>
        </p:nvSpPr>
        <p:spPr>
          <a:xfrm>
            <a:off x="0" y="4675241"/>
            <a:ext cx="12192000" cy="2182761"/>
          </a:xfrm>
          <a:prstGeom prst="rect">
            <a:avLst/>
          </a:prstGeom>
          <a:gradFill>
            <a:gsLst>
              <a:gs pos="0">
                <a:schemeClr val="lt1"/>
              </a:gs>
              <a:gs pos="100000">
                <a:srgbClr val="488BC9">
                  <a:alpha val="2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1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98" name="Google Shape;98;p14"/>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99" name="Google Shape;99;p14"/>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0" name="Google Shape;30;p4"/>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 name="Google Shape;34;p5"/>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sz="2000"/>
            </a:lvl2pPr>
            <a:lvl3pPr marL="1371600" lvl="2" indent="-355600" algn="l">
              <a:lnSpc>
                <a:spcPct val="90000"/>
              </a:lnSpc>
              <a:spcBef>
                <a:spcPts val="500"/>
              </a:spcBef>
              <a:spcAft>
                <a:spcPts val="0"/>
              </a:spcAft>
              <a:buSzPts val="2000"/>
              <a:buChar char="•"/>
              <a:defRPr sz="18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5" name="Google Shape;35;p5"/>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36" name="Google Shape;36;p5"/>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38" name="Google Shape;38;p5"/>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SzPts val="1600"/>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41" name="Google Shape;41;p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5" name="Google Shape;45;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8" name="Google Shape;48;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49" name="Google Shape;49;p7"/>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2" name="Google Shape;52;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5" name="Google Shape;55;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56" name="Google Shape;56;p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pic>
        <p:nvPicPr>
          <p:cNvPr id="58" name="Google Shape;58;p9" descr="https://lh6.googleusercontent.com/vc-zDaJBAUMMspG7f4oV7HawsFqV8QsSwRitEGgP7aGriZlZxVMtwssPUWf52nQVz6HlXc9ZBuXKxZEwL950CYyH6eVCrGH1pkkTJe-T3IQhEndE50Bm8hTr1oqgU2e0tjcmO4KCkXo"/>
          <p:cNvPicPr preferRelativeResize="0"/>
          <p:nvPr/>
        </p:nvPicPr>
        <p:blipFill rotWithShape="1">
          <a:blip r:embed="rId2">
            <a:alphaModFix/>
          </a:blip>
          <a:srcRect/>
          <a:stretch/>
        </p:blipFill>
        <p:spPr>
          <a:xfrm>
            <a:off x="3648075" y="3987827"/>
            <a:ext cx="3971925" cy="2670693"/>
          </a:xfrm>
          <a:prstGeom prst="rect">
            <a:avLst/>
          </a:prstGeom>
          <a:noFill/>
          <a:ln>
            <a:noFill/>
          </a:ln>
        </p:spPr>
      </p:pic>
      <p:sp>
        <p:nvSpPr>
          <p:cNvPr id="59" name="Google Shape;59;p9"/>
          <p:cNvSpPr txBox="1">
            <a:spLocks noGrp="1"/>
          </p:cNvSpPr>
          <p:nvPr>
            <p:ph type="body" idx="1"/>
          </p:nvPr>
        </p:nvSpPr>
        <p:spPr>
          <a:xfrm>
            <a:off x="612803" y="1554480"/>
            <a:ext cx="5406997"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31800" algn="l">
              <a:lnSpc>
                <a:spcPct val="90000"/>
              </a:lnSpc>
              <a:spcBef>
                <a:spcPts val="500"/>
              </a:spcBef>
              <a:spcAft>
                <a:spcPts val="0"/>
              </a:spcAft>
              <a:buClr>
                <a:schemeClr val="dk1"/>
              </a:buClr>
              <a:buSzPts val="3200"/>
              <a:buChar char="•"/>
              <a:defRPr sz="32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2" name="Google Shape;62;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63" name="Google Shape;63;p9"/>
          <p:cNvPicPr preferRelativeResize="0"/>
          <p:nvPr/>
        </p:nvPicPr>
        <p:blipFill rotWithShape="1">
          <a:blip r:embed="rId4">
            <a:alphaModFix/>
          </a:blip>
          <a:srcRect/>
          <a:stretch/>
        </p:blipFill>
        <p:spPr>
          <a:xfrm>
            <a:off x="7" y="0"/>
            <a:ext cx="12191987" cy="1219199"/>
          </a:xfrm>
          <a:prstGeom prst="rect">
            <a:avLst/>
          </a:prstGeom>
          <a:noFill/>
          <a:ln>
            <a:noFill/>
          </a:ln>
        </p:spPr>
      </p:pic>
      <p:sp>
        <p:nvSpPr>
          <p:cNvPr id="64" name="Google Shape;64;p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7" name="Google Shape;67;p1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70" name="Google Shape;70;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pic>
        <p:nvPicPr>
          <p:cNvPr id="71" name="Google Shape;71;p10"/>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g.colorado.gov/sites/default/files/2021a_1161_signed.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veymonkey.com/r/33RVX7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shimmin_a@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negley_t@cde.state.c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5" Type="http://schemas.openxmlformats.org/officeDocument/2006/relationships/hyperlink" Target="mailto:Owen_e@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shen_m@cde.state.co.u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communications/newsreleasemarch17assessmentwaiv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eg.colorado.gov/sites/default/files/2021a_1161_signed.pdf" TargetMode="External"/><Relationship Id="rId4" Type="http://schemas.openxmlformats.org/officeDocument/2006/relationships/hyperlink" Target="http://www.cde.state.co.us/cdegen/waivers-assessment-account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320"/>
              <a:buFont typeface="Arial"/>
              <a:buNone/>
            </a:pPr>
            <a:r>
              <a:rPr lang="en-US" sz="4320" dirty="0"/>
              <a:t>Accountability Working Group (AWG)</a:t>
            </a:r>
            <a:endParaRPr sz="4320" dirty="0"/>
          </a:p>
        </p:txBody>
      </p:sp>
      <p:sp>
        <p:nvSpPr>
          <p:cNvPr id="109" name="Google Shape;109;p16"/>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dirty="0"/>
              <a:t>March 26, 2021</a:t>
            </a:r>
            <a:endParaRPr dirty="0"/>
          </a:p>
        </p:txBody>
      </p:sp>
      <p:sp>
        <p:nvSpPr>
          <p:cNvPr id="110" name="Google Shape;110;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Input from CS Subcommittee</a:t>
            </a:r>
            <a:r>
              <a:rPr lang="en-US" baseline="0" dirty="0"/>
              <a:t> </a:t>
            </a:r>
            <a:r>
              <a:rPr lang="en-US" dirty="0"/>
              <a:t>via</a:t>
            </a:r>
            <a:r>
              <a:rPr lang="en-US" baseline="0" dirty="0"/>
              <a:t> IdeaBoardz</a:t>
            </a:r>
            <a:endParaRPr dirty="0"/>
          </a:p>
        </p:txBody>
      </p:sp>
      <p:sp>
        <p:nvSpPr>
          <p:cNvPr id="183" name="Google Shape;183;p2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dirty="0"/>
          </a:p>
        </p:txBody>
      </p:sp>
      <p:sp>
        <p:nvSpPr>
          <p:cNvPr id="184" name="Google Shape;184;p2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dirty="0"/>
          </a:p>
        </p:txBody>
      </p:sp>
      <p:pic>
        <p:nvPicPr>
          <p:cNvPr id="185" name="Google Shape;185;p25" descr="Image of ideas captured on IdeaBoardz platform. ">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1387525" y="1316150"/>
            <a:ext cx="8205526" cy="540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SQSS Subcommittee Update</a:t>
            </a:r>
            <a:endParaRPr dirty="0"/>
          </a:p>
        </p:txBody>
      </p:sp>
      <p:sp>
        <p:nvSpPr>
          <p:cNvPr id="192" name="Google Shape;192;p26"/>
          <p:cNvSpPr txBox="1">
            <a:spLocks noGrp="1"/>
          </p:cNvSpPr>
          <p:nvPr>
            <p:ph type="body" idx="1"/>
          </p:nvPr>
        </p:nvSpPr>
        <p:spPr>
          <a:xfrm>
            <a:off x="838200" y="1554475"/>
            <a:ext cx="6774900" cy="4351200"/>
          </a:xfrm>
          <a:prstGeom prst="rect">
            <a:avLst/>
          </a:prstGeom>
        </p:spPr>
        <p:txBody>
          <a:bodyPr spcFirstLastPara="1" wrap="square" lIns="0" tIns="0" rIns="0" bIns="0" anchor="t" anchorCtr="0">
            <a:noAutofit/>
          </a:bodyPr>
          <a:lstStyle/>
          <a:p>
            <a:pPr marL="457200" lvl="0" indent="-374650" algn="l" rtl="0">
              <a:spcBef>
                <a:spcPts val="1000"/>
              </a:spcBef>
              <a:spcAft>
                <a:spcPts val="0"/>
              </a:spcAft>
              <a:buSzPts val="2300"/>
              <a:buChar char="•"/>
            </a:pPr>
            <a:r>
              <a:rPr lang="en-US" sz="2300" dirty="0"/>
              <a:t>Review</a:t>
            </a:r>
            <a:endParaRPr sz="2300" dirty="0"/>
          </a:p>
          <a:p>
            <a:pPr marL="914400" lvl="1" indent="-349250" algn="l" rtl="0">
              <a:spcBef>
                <a:spcPts val="0"/>
              </a:spcBef>
              <a:spcAft>
                <a:spcPts val="0"/>
              </a:spcAft>
              <a:buSzPts val="1900"/>
              <a:buChar char="•"/>
            </a:pPr>
            <a:r>
              <a:rPr lang="en-US" sz="1900" dirty="0"/>
              <a:t>ESSA Requirements and implementation of SQSS Indicator</a:t>
            </a:r>
            <a:endParaRPr sz="1900" dirty="0"/>
          </a:p>
          <a:p>
            <a:pPr marL="914400" lvl="1" indent="-349250" algn="l" rtl="0">
              <a:spcBef>
                <a:spcPts val="0"/>
              </a:spcBef>
              <a:spcAft>
                <a:spcPts val="0"/>
              </a:spcAft>
              <a:buSzPts val="1900"/>
              <a:buChar char="•"/>
            </a:pPr>
            <a:r>
              <a:rPr lang="en-US" sz="1900" dirty="0"/>
              <a:t>Research on chronic absenteeism</a:t>
            </a:r>
            <a:endParaRPr sz="1900" dirty="0"/>
          </a:p>
          <a:p>
            <a:pPr marL="914400" lvl="1" indent="-349250" algn="l" rtl="0">
              <a:spcBef>
                <a:spcPts val="0"/>
              </a:spcBef>
              <a:spcAft>
                <a:spcPts val="0"/>
              </a:spcAft>
              <a:buSzPts val="1900"/>
              <a:buChar char="•"/>
            </a:pPr>
            <a:r>
              <a:rPr lang="en-US" sz="1900" dirty="0"/>
              <a:t>Measures currently collected by CDE</a:t>
            </a:r>
            <a:endParaRPr sz="1900" dirty="0"/>
          </a:p>
          <a:p>
            <a:pPr marL="457200" lvl="0" indent="-374650" algn="l" rtl="0">
              <a:spcBef>
                <a:spcPts val="0"/>
              </a:spcBef>
              <a:spcAft>
                <a:spcPts val="0"/>
              </a:spcAft>
              <a:buSzPts val="2300"/>
              <a:buChar char="•"/>
            </a:pPr>
            <a:r>
              <a:rPr lang="en-US" sz="2300" dirty="0"/>
              <a:t>Input requested</a:t>
            </a:r>
            <a:endParaRPr sz="2300" dirty="0"/>
          </a:p>
          <a:p>
            <a:pPr marL="914400" lvl="1" indent="-349250" algn="l" rtl="0">
              <a:spcBef>
                <a:spcPts val="0"/>
              </a:spcBef>
              <a:spcAft>
                <a:spcPts val="0"/>
              </a:spcAft>
              <a:buSzPts val="1900"/>
              <a:buChar char="•"/>
            </a:pPr>
            <a:r>
              <a:rPr lang="en-US" sz="1900" dirty="0"/>
              <a:t>Should Colorado keep its approved short-term measures?</a:t>
            </a:r>
            <a:endParaRPr sz="1900" dirty="0"/>
          </a:p>
          <a:p>
            <a:pPr marL="1371600" lvl="2" indent="-342900" algn="l" rtl="0">
              <a:spcBef>
                <a:spcPts val="0"/>
              </a:spcBef>
              <a:spcAft>
                <a:spcPts val="0"/>
              </a:spcAft>
              <a:buSzPts val="1800"/>
              <a:buChar char="•"/>
            </a:pPr>
            <a:r>
              <a:rPr lang="en-US" dirty="0"/>
              <a:t>Concerns with chronic absenteeism</a:t>
            </a:r>
            <a:endParaRPr dirty="0"/>
          </a:p>
          <a:p>
            <a:pPr marL="1828800" lvl="3" indent="-336550" algn="l" rtl="0">
              <a:spcBef>
                <a:spcPts val="0"/>
              </a:spcBef>
              <a:spcAft>
                <a:spcPts val="0"/>
              </a:spcAft>
              <a:buSzPts val="1700"/>
              <a:buChar char="•"/>
            </a:pPr>
            <a:r>
              <a:rPr lang="en-US" sz="1700" dirty="0"/>
              <a:t>Impacts of remote and hybrid learning</a:t>
            </a:r>
            <a:endParaRPr sz="1700" dirty="0"/>
          </a:p>
          <a:p>
            <a:pPr marL="1828800" lvl="3" indent="-336550" algn="l" rtl="0">
              <a:spcBef>
                <a:spcPts val="0"/>
              </a:spcBef>
              <a:spcAft>
                <a:spcPts val="0"/>
              </a:spcAft>
              <a:buSzPts val="1700"/>
              <a:buChar char="•"/>
            </a:pPr>
            <a:r>
              <a:rPr lang="en-US" sz="1700" dirty="0"/>
              <a:t>Excused vs. unexcused absences</a:t>
            </a:r>
            <a:endParaRPr sz="1700" dirty="0"/>
          </a:p>
          <a:p>
            <a:pPr marL="1371600" lvl="2" indent="-342900" algn="l" rtl="0">
              <a:spcBef>
                <a:spcPts val="0"/>
              </a:spcBef>
              <a:spcAft>
                <a:spcPts val="0"/>
              </a:spcAft>
              <a:buSzPts val="1800"/>
              <a:buChar char="•"/>
            </a:pPr>
            <a:r>
              <a:rPr lang="en-US" dirty="0"/>
              <a:t>Science achievement</a:t>
            </a:r>
            <a:endParaRPr dirty="0"/>
          </a:p>
          <a:p>
            <a:pPr marL="1828800" lvl="3" indent="-336550" algn="l" rtl="0">
              <a:spcBef>
                <a:spcPts val="0"/>
              </a:spcBef>
              <a:spcAft>
                <a:spcPts val="0"/>
              </a:spcAft>
              <a:buSzPts val="1700"/>
              <a:buChar char="•"/>
            </a:pPr>
            <a:r>
              <a:rPr lang="en-US" sz="1700" dirty="0"/>
              <a:t>Additional achievement measure</a:t>
            </a:r>
            <a:endParaRPr sz="1700" dirty="0"/>
          </a:p>
          <a:p>
            <a:pPr marL="1828800" lvl="3" indent="-336550" algn="l" rtl="0">
              <a:spcBef>
                <a:spcPts val="0"/>
              </a:spcBef>
              <a:spcAft>
                <a:spcPts val="0"/>
              </a:spcAft>
              <a:buSzPts val="1700"/>
              <a:buChar char="•"/>
            </a:pPr>
            <a:r>
              <a:rPr lang="en-US" sz="1700" dirty="0"/>
              <a:t>Importance of STEM</a:t>
            </a:r>
            <a:endParaRPr sz="1700" dirty="0"/>
          </a:p>
          <a:p>
            <a:pPr marL="914400" lvl="1" indent="-349250" algn="l" rtl="0">
              <a:spcBef>
                <a:spcPts val="0"/>
              </a:spcBef>
              <a:spcAft>
                <a:spcPts val="0"/>
              </a:spcAft>
              <a:buSzPts val="1900"/>
              <a:buChar char="•"/>
            </a:pPr>
            <a:r>
              <a:rPr lang="en-US" sz="1900" dirty="0"/>
              <a:t>Should Colorado consider any additional measures?</a:t>
            </a:r>
            <a:endParaRPr sz="1900" dirty="0"/>
          </a:p>
          <a:p>
            <a:pPr marL="1371600" lvl="2" indent="-342900" algn="l" rtl="0">
              <a:spcBef>
                <a:spcPts val="0"/>
              </a:spcBef>
              <a:spcAft>
                <a:spcPts val="0"/>
              </a:spcAft>
              <a:buSzPts val="1800"/>
              <a:buChar char="•"/>
            </a:pPr>
            <a:r>
              <a:rPr lang="en-US" dirty="0"/>
              <a:t>Climate and culture data</a:t>
            </a:r>
            <a:endParaRPr dirty="0"/>
          </a:p>
          <a:p>
            <a:pPr marL="457200" lvl="0" indent="-374650" algn="l" rtl="0">
              <a:spcBef>
                <a:spcPts val="0"/>
              </a:spcBef>
              <a:spcAft>
                <a:spcPts val="0"/>
              </a:spcAft>
              <a:buSzPts val="2300"/>
              <a:buChar char="•"/>
            </a:pPr>
            <a:r>
              <a:rPr lang="en-US" sz="2300" dirty="0"/>
              <a:t>Next steps</a:t>
            </a:r>
            <a:endParaRPr sz="2300" dirty="0"/>
          </a:p>
          <a:p>
            <a:pPr marL="914400" lvl="1" indent="-349250" algn="l" rtl="0">
              <a:spcBef>
                <a:spcPts val="0"/>
              </a:spcBef>
              <a:spcAft>
                <a:spcPts val="0"/>
              </a:spcAft>
              <a:buSzPts val="1900"/>
              <a:buChar char="•"/>
            </a:pPr>
            <a:r>
              <a:rPr lang="en-US" sz="1900" dirty="0"/>
              <a:t>Creating table of potential measures with pros/cons of each</a:t>
            </a:r>
            <a:endParaRPr sz="1900" dirty="0"/>
          </a:p>
        </p:txBody>
      </p:sp>
      <p:sp>
        <p:nvSpPr>
          <p:cNvPr id="193" name="Google Shape;193;p2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443565" y="205301"/>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AWG Subcommittee:  Request to Reconsider Subcommittee</a:t>
            </a:r>
            <a:endParaRPr dirty="0"/>
          </a:p>
        </p:txBody>
      </p:sp>
      <p:sp>
        <p:nvSpPr>
          <p:cNvPr id="203" name="Google Shape;203;p27"/>
          <p:cNvSpPr txBox="1">
            <a:spLocks noGrp="1"/>
          </p:cNvSpPr>
          <p:nvPr>
            <p:ph type="body" idx="1"/>
          </p:nvPr>
        </p:nvSpPr>
        <p:spPr>
          <a:xfrm>
            <a:off x="817775" y="1391199"/>
            <a:ext cx="6925878" cy="52614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dirty="0"/>
              <a:t>Focus on </a:t>
            </a:r>
            <a:r>
              <a:rPr lang="en-US" u="sng" dirty="0">
                <a:solidFill>
                  <a:schemeClr val="hlink"/>
                </a:solidFill>
                <a:hlinkClick r:id="rId3"/>
              </a:rPr>
              <a:t>HB 21-1161</a:t>
            </a:r>
            <a:endParaRPr dirty="0"/>
          </a:p>
          <a:p>
            <a:pPr marL="457200" lvl="0" indent="-381000" algn="l" rtl="0">
              <a:spcBef>
                <a:spcPts val="0"/>
              </a:spcBef>
              <a:spcAft>
                <a:spcPts val="0"/>
              </a:spcAft>
              <a:buSzPts val="2400"/>
              <a:buChar char="●"/>
            </a:pPr>
            <a:r>
              <a:rPr lang="en-US" dirty="0"/>
              <a:t>Accountability pause for 2021-22 with possibility to offer request to reconsider for schools and districts on clock to adjust plan type, but not years</a:t>
            </a:r>
            <a:endParaRPr dirty="0"/>
          </a:p>
          <a:p>
            <a:pPr marL="457200" lvl="0" indent="-381000" algn="l" rtl="0">
              <a:spcBef>
                <a:spcPts val="0"/>
              </a:spcBef>
              <a:spcAft>
                <a:spcPts val="0"/>
              </a:spcAft>
              <a:buSzPts val="2400"/>
              <a:buChar char="●"/>
            </a:pPr>
            <a:r>
              <a:rPr lang="en-US" dirty="0"/>
              <a:t>Defined the eligible schools (149) and districts (4)</a:t>
            </a:r>
            <a:endParaRPr dirty="0"/>
          </a:p>
          <a:p>
            <a:pPr marL="457200" lvl="0" indent="-381000" algn="l" rtl="0">
              <a:spcBef>
                <a:spcPts val="0"/>
              </a:spcBef>
              <a:spcAft>
                <a:spcPts val="0"/>
              </a:spcAft>
              <a:buSzPts val="2400"/>
              <a:buChar char="●"/>
            </a:pPr>
            <a:r>
              <a:rPr lang="en-US" dirty="0"/>
              <a:t>Discussed designing a process that</a:t>
            </a:r>
            <a:endParaRPr dirty="0"/>
          </a:p>
          <a:p>
            <a:pPr marL="914400" lvl="1" indent="-355600" algn="l" rtl="0">
              <a:spcBef>
                <a:spcPts val="0"/>
              </a:spcBef>
              <a:spcAft>
                <a:spcPts val="0"/>
              </a:spcAft>
              <a:buSzPts val="2000"/>
              <a:buChar char="○"/>
            </a:pPr>
            <a:r>
              <a:rPr lang="en-US" dirty="0"/>
              <a:t>Is still rigorous and fair</a:t>
            </a:r>
            <a:endParaRPr dirty="0"/>
          </a:p>
          <a:p>
            <a:pPr marL="914400" lvl="1" indent="-355600" algn="l" rtl="0">
              <a:spcBef>
                <a:spcPts val="0"/>
              </a:spcBef>
              <a:spcAft>
                <a:spcPts val="0"/>
              </a:spcAft>
              <a:buSzPts val="2000"/>
              <a:buChar char="○"/>
            </a:pPr>
            <a:r>
              <a:rPr lang="en-US" dirty="0"/>
              <a:t>Uses representative and reliable state and local data as the first filter, if available</a:t>
            </a:r>
            <a:endParaRPr dirty="0"/>
          </a:p>
          <a:p>
            <a:pPr marL="914400" lvl="1" indent="-355600" algn="l" rtl="0">
              <a:spcBef>
                <a:spcPts val="0"/>
              </a:spcBef>
              <a:spcAft>
                <a:spcPts val="0"/>
              </a:spcAft>
              <a:buSzPts val="2000"/>
              <a:buChar char="○"/>
            </a:pPr>
            <a:r>
              <a:rPr lang="en-US" dirty="0"/>
              <a:t>Offers a qualitative review (e.g., UIP review, research-based strategies, site visits)</a:t>
            </a:r>
            <a:endParaRPr dirty="0"/>
          </a:p>
          <a:p>
            <a:pPr marL="457200" lvl="0" indent="-381000" algn="l" rtl="0">
              <a:spcBef>
                <a:spcPts val="0"/>
              </a:spcBef>
              <a:spcAft>
                <a:spcPts val="0"/>
              </a:spcAft>
              <a:buSzPts val="2400"/>
              <a:buChar char="●"/>
            </a:pPr>
            <a:r>
              <a:rPr lang="en-US" dirty="0"/>
              <a:t>Future Discussion</a:t>
            </a:r>
            <a:endParaRPr dirty="0"/>
          </a:p>
          <a:p>
            <a:pPr marL="914400" lvl="1" indent="-355600" algn="l" rtl="0">
              <a:spcBef>
                <a:spcPts val="0"/>
              </a:spcBef>
              <a:spcAft>
                <a:spcPts val="0"/>
              </a:spcAft>
              <a:buSzPts val="2000"/>
              <a:buChar char="○"/>
            </a:pPr>
            <a:r>
              <a:rPr lang="en-US" dirty="0"/>
              <a:t>Defining the overall process</a:t>
            </a:r>
            <a:endParaRPr dirty="0"/>
          </a:p>
          <a:p>
            <a:pPr marL="914400" lvl="1" indent="-355600" algn="l" rtl="0">
              <a:spcBef>
                <a:spcPts val="0"/>
              </a:spcBef>
              <a:spcAft>
                <a:spcPts val="0"/>
              </a:spcAft>
              <a:buSzPts val="2000"/>
              <a:buChar char="○"/>
            </a:pPr>
            <a:r>
              <a:rPr lang="en-US" dirty="0"/>
              <a:t>Defining parameters for a data review (state and local data)</a:t>
            </a:r>
            <a:endParaRPr dirty="0"/>
          </a:p>
          <a:p>
            <a:pPr marL="914400" lvl="1" indent="-355600" algn="l" rtl="0">
              <a:spcBef>
                <a:spcPts val="0"/>
              </a:spcBef>
              <a:spcAft>
                <a:spcPts val="0"/>
              </a:spcAft>
              <a:buSzPts val="2000"/>
              <a:buChar char="○"/>
            </a:pPr>
            <a:r>
              <a:rPr lang="en-US" dirty="0"/>
              <a:t>Defining parameters for a qualitative review (improvement plan, site visits)</a:t>
            </a:r>
            <a:endParaRPr dirty="0"/>
          </a:p>
        </p:txBody>
      </p:sp>
      <p:sp>
        <p:nvSpPr>
          <p:cNvPr id="204" name="Google Shape;204;p2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ctrTitle"/>
          </p:nvPr>
        </p:nvSpPr>
        <p:spPr>
          <a:xfrm>
            <a:off x="0" y="2595716"/>
            <a:ext cx="121920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Logistics</a:t>
            </a:r>
            <a:endParaRPr dirty="0"/>
          </a:p>
        </p:txBody>
      </p:sp>
      <p:sp>
        <p:nvSpPr>
          <p:cNvPr id="213" name="Google Shape;213;p28"/>
          <p:cNvSpPr txBox="1">
            <a:spLocks noGrp="1"/>
          </p:cNvSpPr>
          <p:nvPr>
            <p:ph type="sldNum" idx="12"/>
          </p:nvPr>
        </p:nvSpPr>
        <p:spPr>
          <a:xfrm>
            <a:off x="227916"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Next Steps </a:t>
            </a:r>
            <a:endParaRPr dirty="0"/>
          </a:p>
        </p:txBody>
      </p:sp>
      <p:sp>
        <p:nvSpPr>
          <p:cNvPr id="220" name="Google Shape;220;p2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rgbClr val="7F7F7F"/>
                </a:solidFill>
              </a:rPr>
              <a:t>14</a:t>
            </a:fld>
            <a:endParaRPr dirty="0">
              <a:solidFill>
                <a:srgbClr val="7F7F7F"/>
              </a:solidFill>
            </a:endParaRPr>
          </a:p>
        </p:txBody>
      </p:sp>
      <p:sp>
        <p:nvSpPr>
          <p:cNvPr id="221" name="Google Shape;221;p29"/>
          <p:cNvSpPr txBox="1">
            <a:spLocks noGrp="1"/>
          </p:cNvSpPr>
          <p:nvPr>
            <p:ph type="body" idx="1"/>
          </p:nvPr>
        </p:nvSpPr>
        <p:spPr>
          <a:xfrm>
            <a:off x="1836975" y="3735150"/>
            <a:ext cx="9516900" cy="2170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b="1" dirty="0"/>
              <a:t>Homework</a:t>
            </a:r>
            <a:endParaRPr b="1" dirty="0"/>
          </a:p>
          <a:p>
            <a:pPr marL="457200" lvl="0" indent="-381000" algn="l" rtl="0">
              <a:spcBef>
                <a:spcPts val="1000"/>
              </a:spcBef>
              <a:spcAft>
                <a:spcPts val="0"/>
              </a:spcAft>
              <a:buSzPts val="2400"/>
              <a:buChar char="●"/>
            </a:pPr>
            <a:r>
              <a:rPr lang="en-US" dirty="0"/>
              <a:t>If you haven’t already completed the Application Form, go to:  </a:t>
            </a:r>
            <a:r>
              <a:rPr lang="en-US" u="sng" dirty="0">
                <a:solidFill>
                  <a:schemeClr val="hlink"/>
                </a:solidFill>
                <a:hlinkClick r:id="rId3"/>
              </a:rPr>
              <a:t>https://www.surveymonkey.com/r/33RVX7X</a:t>
            </a:r>
            <a:r>
              <a:rPr lang="en-US" dirty="0"/>
              <a:t> </a:t>
            </a:r>
            <a:endParaRPr dirty="0"/>
          </a:p>
          <a:p>
            <a:pPr marL="457200" lvl="0" indent="0" algn="l" rtl="0">
              <a:spcBef>
                <a:spcPts val="1000"/>
              </a:spcBef>
              <a:spcAft>
                <a:spcPts val="0"/>
              </a:spcAft>
              <a:buNone/>
            </a:pPr>
            <a:endParaRPr dirty="0"/>
          </a:p>
        </p:txBody>
      </p:sp>
      <p:pic>
        <p:nvPicPr>
          <p:cNvPr id="222" name="Google Shape;222;p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4325" y="1367525"/>
            <a:ext cx="1611775" cy="2149026"/>
          </a:xfrm>
          <a:prstGeom prst="rect">
            <a:avLst/>
          </a:prstGeom>
          <a:noFill/>
          <a:ln>
            <a:noFill/>
          </a:ln>
        </p:spPr>
      </p:pic>
      <p:sp>
        <p:nvSpPr>
          <p:cNvPr id="223" name="Google Shape;223;p29"/>
          <p:cNvSpPr txBox="1">
            <a:spLocks noGrp="1"/>
          </p:cNvSpPr>
          <p:nvPr>
            <p:ph type="body" idx="1"/>
          </p:nvPr>
        </p:nvSpPr>
        <p:spPr>
          <a:xfrm>
            <a:off x="1836975" y="1334163"/>
            <a:ext cx="9516900" cy="2170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b="1" dirty="0"/>
              <a:t>Next Meetings</a:t>
            </a:r>
            <a:endParaRPr b="1" dirty="0"/>
          </a:p>
          <a:p>
            <a:pPr marL="457200" lvl="0" indent="-381000" algn="l" rtl="0">
              <a:spcBef>
                <a:spcPts val="1000"/>
              </a:spcBef>
              <a:spcAft>
                <a:spcPts val="0"/>
              </a:spcAft>
              <a:buSzPts val="2400"/>
              <a:buChar char="●"/>
            </a:pPr>
            <a:r>
              <a:rPr lang="en-US" dirty="0"/>
              <a:t>April 9  for Small Groups (1030-noon; noon-130)</a:t>
            </a:r>
            <a:endParaRPr dirty="0"/>
          </a:p>
          <a:p>
            <a:pPr marL="457200" lvl="0" indent="-381000" algn="l" rtl="0">
              <a:spcBef>
                <a:spcPts val="0"/>
              </a:spcBef>
              <a:spcAft>
                <a:spcPts val="0"/>
              </a:spcAft>
              <a:buSzPts val="2400"/>
              <a:buChar char="●"/>
            </a:pPr>
            <a:r>
              <a:rPr lang="en-US" dirty="0"/>
              <a:t>April 23 for Large Group (1030-1130) with follow up for the R2R subcommittee</a:t>
            </a:r>
            <a:endParaRPr dirty="0"/>
          </a:p>
        </p:txBody>
      </p:sp>
      <p:pic>
        <p:nvPicPr>
          <p:cNvPr id="224" name="Google Shape;224;p2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flipH="1">
            <a:off x="174324" y="3893025"/>
            <a:ext cx="1611766" cy="1075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dirty="0">
                <a:solidFill>
                  <a:srgbClr val="FFFFFF"/>
                </a:solidFill>
              </a:rPr>
              <a:t>State Accountability Contacts </a:t>
            </a:r>
            <a:br>
              <a:rPr lang="en-US" dirty="0">
                <a:solidFill>
                  <a:srgbClr val="FFFFFF"/>
                </a:solidFill>
              </a:rPr>
            </a:br>
            <a:endParaRPr dirty="0"/>
          </a:p>
        </p:txBody>
      </p:sp>
      <p:graphicFrame>
        <p:nvGraphicFramePr>
          <p:cNvPr id="232" name="Google Shape;232;p30"/>
          <p:cNvGraphicFramePr/>
          <p:nvPr/>
        </p:nvGraphicFramePr>
        <p:xfrm>
          <a:off x="1454216" y="1918331"/>
          <a:ext cx="9442275" cy="1795614"/>
        </p:xfrm>
        <a:graphic>
          <a:graphicData uri="http://schemas.openxmlformats.org/drawingml/2006/table">
            <a:tbl>
              <a:tblPr firstRow="1" bandRow="1">
                <a:noFill/>
                <a:tableStyleId>{1BA0A6A9-7D37-477F-9894-487AB41A5275}</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None/>
                      </a:pPr>
                      <a:r>
                        <a:rPr lang="en-US" dirty="0">
                          <a:solidFill>
                            <a:srgbClr val="000000"/>
                          </a:solidFill>
                        </a:rPr>
                        <a:t>Accountability and Continuous Improvement Unit</a:t>
                      </a:r>
                      <a:endParaRPr dirty="0">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dirty="0">
                          <a:solidFill>
                            <a:srgbClr val="000000"/>
                          </a:solidFill>
                        </a:rPr>
                        <a:t>Position</a:t>
                      </a:r>
                      <a:endParaRPr dirty="0">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dirty="0">
                          <a:solidFill>
                            <a:srgbClr val="000000"/>
                          </a:solidFill>
                        </a:rPr>
                        <a:t>E-mail</a:t>
                      </a:r>
                      <a:endParaRPr dirty="0">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None/>
                      </a:pPr>
                      <a:r>
                        <a:rPr lang="en-US" dirty="0"/>
                        <a:t>Lisa Medler</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Executive Director, ACI Unit</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medler_l@cde.state.co.us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None/>
                      </a:pPr>
                      <a:r>
                        <a:rPr lang="en-US" dirty="0"/>
                        <a:t>Marie Huchton</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Supervisor, Accountability Analytics</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huchton_m@cde.state.co.us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297175">
                <a:tc>
                  <a:txBody>
                    <a:bodyPr/>
                    <a:lstStyle/>
                    <a:p>
                      <a:pPr marL="0" marR="0" lvl="0" indent="0" algn="l" rtl="0">
                        <a:lnSpc>
                          <a:spcPct val="115000"/>
                        </a:lnSpc>
                        <a:spcBef>
                          <a:spcPts val="0"/>
                        </a:spcBef>
                        <a:spcAft>
                          <a:spcPts val="0"/>
                        </a:spcAft>
                        <a:buNone/>
                      </a:pPr>
                      <a:r>
                        <a:rPr lang="en-US" dirty="0"/>
                        <a:t>Erin Loften</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Co-Lead, School Improvement and Planning</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loften_e@cde.state.co.us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3"/>
                  </a:ext>
                </a:extLst>
              </a:tr>
              <a:tr h="297175">
                <a:tc>
                  <a:txBody>
                    <a:bodyPr/>
                    <a:lstStyle/>
                    <a:p>
                      <a:pPr marL="0" marR="0" lvl="0" indent="0" algn="l" rtl="0">
                        <a:lnSpc>
                          <a:spcPct val="115000"/>
                        </a:lnSpc>
                        <a:spcBef>
                          <a:spcPts val="0"/>
                        </a:spcBef>
                        <a:spcAft>
                          <a:spcPts val="0"/>
                        </a:spcAft>
                        <a:buNone/>
                      </a:pPr>
                      <a:r>
                        <a:rPr lang="en-US" dirty="0"/>
                        <a:t>Susan Barrett</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Co-Lead, School Improvement and Planning</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barrett_s@cde.state.co.us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33" name="Google Shape;233;p30"/>
          <p:cNvGraphicFramePr/>
          <p:nvPr/>
        </p:nvGraphicFramePr>
        <p:xfrm>
          <a:off x="1454216" y="4474956"/>
          <a:ext cx="9442275" cy="1175514"/>
        </p:xfrm>
        <a:graphic>
          <a:graphicData uri="http://schemas.openxmlformats.org/drawingml/2006/table">
            <a:tbl>
              <a:tblPr firstRow="1" bandRow="1">
                <a:noFill/>
                <a:tableStyleId>{1BA0A6A9-7D37-477F-9894-487AB41A5275}</a:tableStyleId>
              </a:tblPr>
              <a:tblGrid>
                <a:gridCol w="2951650">
                  <a:extLst>
                    <a:ext uri="{9D8B030D-6E8A-4147-A177-3AD203B41FA5}">
                      <a16:colId xmlns:a16="http://schemas.microsoft.com/office/drawing/2014/main" val="20000"/>
                    </a:ext>
                  </a:extLst>
                </a:gridCol>
                <a:gridCol w="3453000">
                  <a:extLst>
                    <a:ext uri="{9D8B030D-6E8A-4147-A177-3AD203B41FA5}">
                      <a16:colId xmlns:a16="http://schemas.microsoft.com/office/drawing/2014/main" val="20001"/>
                    </a:ext>
                  </a:extLst>
                </a:gridCol>
                <a:gridCol w="3037625">
                  <a:extLst>
                    <a:ext uri="{9D8B030D-6E8A-4147-A177-3AD203B41FA5}">
                      <a16:colId xmlns:a16="http://schemas.microsoft.com/office/drawing/2014/main" val="20002"/>
                    </a:ext>
                  </a:extLst>
                </a:gridCol>
              </a:tblGrid>
              <a:tr h="297175">
                <a:tc>
                  <a:txBody>
                    <a:bodyPr/>
                    <a:lstStyle/>
                    <a:p>
                      <a:pPr marL="0" marR="0" lvl="0" indent="0" algn="ctr" rtl="0">
                        <a:lnSpc>
                          <a:spcPct val="115000"/>
                        </a:lnSpc>
                        <a:spcBef>
                          <a:spcPts val="0"/>
                        </a:spcBef>
                        <a:spcAft>
                          <a:spcPts val="0"/>
                        </a:spcAft>
                        <a:buNone/>
                      </a:pPr>
                      <a:r>
                        <a:rPr lang="en-US" dirty="0">
                          <a:solidFill>
                            <a:srgbClr val="000000"/>
                          </a:solidFill>
                        </a:rPr>
                        <a:t>School and District Transformation Unit</a:t>
                      </a:r>
                      <a:endParaRPr dirty="0">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dirty="0">
                          <a:solidFill>
                            <a:srgbClr val="000000"/>
                          </a:solidFill>
                        </a:rPr>
                        <a:t>Position</a:t>
                      </a:r>
                      <a:endParaRPr dirty="0">
                        <a:solidFill>
                          <a:srgbClr val="000000"/>
                        </a:solidFill>
                      </a:endParaRPr>
                    </a:p>
                  </a:txBody>
                  <a:tcPr marL="71675" marR="71675" marT="39550" marB="39550"/>
                </a:tc>
                <a:tc>
                  <a:txBody>
                    <a:bodyPr/>
                    <a:lstStyle/>
                    <a:p>
                      <a:pPr marL="0" marR="0" lvl="0" indent="0" algn="ctr" rtl="0">
                        <a:lnSpc>
                          <a:spcPct val="115000"/>
                        </a:lnSpc>
                        <a:spcBef>
                          <a:spcPts val="0"/>
                        </a:spcBef>
                        <a:spcAft>
                          <a:spcPts val="0"/>
                        </a:spcAft>
                        <a:buNone/>
                      </a:pPr>
                      <a:r>
                        <a:rPr lang="en-US" dirty="0">
                          <a:solidFill>
                            <a:srgbClr val="000000"/>
                          </a:solidFill>
                        </a:rPr>
                        <a:t>E-mail</a:t>
                      </a:r>
                      <a:endParaRPr dirty="0">
                        <a:solidFill>
                          <a:srgbClr val="000000"/>
                        </a:solidFill>
                      </a:endParaRPr>
                    </a:p>
                  </a:txBody>
                  <a:tcPr marL="71675" marR="71675" marT="39550" marB="39550"/>
                </a:tc>
                <a:extLst>
                  <a:ext uri="{0D108BD9-81ED-4DB2-BD59-A6C34878D82A}">
                    <a16:rowId xmlns:a16="http://schemas.microsoft.com/office/drawing/2014/main" val="10000"/>
                  </a:ext>
                </a:extLst>
              </a:tr>
              <a:tr h="297175">
                <a:tc>
                  <a:txBody>
                    <a:bodyPr/>
                    <a:lstStyle/>
                    <a:p>
                      <a:pPr marL="0" marR="0" lvl="0" indent="0" algn="l" rtl="0">
                        <a:lnSpc>
                          <a:spcPct val="115000"/>
                        </a:lnSpc>
                        <a:spcBef>
                          <a:spcPts val="0"/>
                        </a:spcBef>
                        <a:spcAft>
                          <a:spcPts val="0"/>
                        </a:spcAft>
                        <a:buNone/>
                      </a:pPr>
                      <a:r>
                        <a:rPr lang="en-US" dirty="0"/>
                        <a:t>Lindsey Jaeckel</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Executive Director, SDT Unit</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jaeckel_l@cde.state.co.us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297175">
                <a:tc>
                  <a:txBody>
                    <a:bodyPr/>
                    <a:lstStyle/>
                    <a:p>
                      <a:pPr marL="0" marR="0" lvl="0" indent="0" algn="l" rtl="0">
                        <a:lnSpc>
                          <a:spcPct val="115000"/>
                        </a:lnSpc>
                        <a:spcBef>
                          <a:spcPts val="0"/>
                        </a:spcBef>
                        <a:spcAft>
                          <a:spcPts val="0"/>
                        </a:spcAft>
                        <a:buNone/>
                      </a:pPr>
                      <a:r>
                        <a:rPr lang="en-US" dirty="0"/>
                        <a:t>Julie Woods</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Accountability Specialist</a:t>
                      </a:r>
                      <a:endParaRPr sz="140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dirty="0"/>
                        <a:t>woods_julie@cde.state.co.us</a:t>
                      </a:r>
                      <a:endParaRPr sz="14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bl>
          </a:graphicData>
        </a:graphic>
      </p:graphicFrame>
      <p:sp>
        <p:nvSpPr>
          <p:cNvPr id="231" name="Google Shape;231;p30"/>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15</a:t>
            </a:fld>
            <a:endParaRPr dirty="0">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195207" y="111150"/>
            <a:ext cx="10320393" cy="101792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2800"/>
              <a:buNone/>
            </a:pPr>
            <a:r>
              <a:rPr lang="en-US" dirty="0">
                <a:solidFill>
                  <a:srgbClr val="FFFFFF"/>
                </a:solidFill>
              </a:rPr>
              <a:t>Federal Accountability ~ </a:t>
            </a:r>
            <a:br>
              <a:rPr lang="en-US" dirty="0">
                <a:solidFill>
                  <a:srgbClr val="FFFFFF"/>
                </a:solidFill>
              </a:rPr>
            </a:br>
            <a:r>
              <a:rPr lang="en-US" dirty="0">
                <a:solidFill>
                  <a:srgbClr val="FFFFFF"/>
                </a:solidFill>
              </a:rPr>
              <a:t>ESEA Office: Data, Accountability, Reporting &amp; Evaluation Team</a:t>
            </a:r>
            <a:endParaRPr dirty="0"/>
          </a:p>
        </p:txBody>
      </p:sp>
      <p:graphicFrame>
        <p:nvGraphicFramePr>
          <p:cNvPr id="241" name="Google Shape;241;p31"/>
          <p:cNvGraphicFramePr/>
          <p:nvPr/>
        </p:nvGraphicFramePr>
        <p:xfrm>
          <a:off x="195208" y="1845704"/>
          <a:ext cx="11801575" cy="1583206"/>
        </p:xfrm>
        <a:graphic>
          <a:graphicData uri="http://schemas.openxmlformats.org/drawingml/2006/table">
            <a:tbl>
              <a:tblPr firstRow="1" bandRow="1">
                <a:noFill/>
                <a:tableStyleId>{1BA0A6A9-7D37-477F-9894-487AB41A5275}</a:tableStyleId>
              </a:tblPr>
              <a:tblGrid>
                <a:gridCol w="2554525">
                  <a:extLst>
                    <a:ext uri="{9D8B030D-6E8A-4147-A177-3AD203B41FA5}">
                      <a16:colId xmlns:a16="http://schemas.microsoft.com/office/drawing/2014/main" val="20000"/>
                    </a:ext>
                  </a:extLst>
                </a:gridCol>
                <a:gridCol w="5027250">
                  <a:extLst>
                    <a:ext uri="{9D8B030D-6E8A-4147-A177-3AD203B41FA5}">
                      <a16:colId xmlns:a16="http://schemas.microsoft.com/office/drawing/2014/main" val="20001"/>
                    </a:ext>
                  </a:extLst>
                </a:gridCol>
                <a:gridCol w="1305300">
                  <a:extLst>
                    <a:ext uri="{9D8B030D-6E8A-4147-A177-3AD203B41FA5}">
                      <a16:colId xmlns:a16="http://schemas.microsoft.com/office/drawing/2014/main" val="20002"/>
                    </a:ext>
                  </a:extLst>
                </a:gridCol>
                <a:gridCol w="2914500">
                  <a:extLst>
                    <a:ext uri="{9D8B030D-6E8A-4147-A177-3AD203B41FA5}">
                      <a16:colId xmlns:a16="http://schemas.microsoft.com/office/drawing/2014/main" val="20003"/>
                    </a:ext>
                  </a:extLst>
                </a:gridCol>
              </a:tblGrid>
              <a:tr h="340325">
                <a:tc>
                  <a:txBody>
                    <a:bodyPr/>
                    <a:lstStyle/>
                    <a:p>
                      <a:pPr marL="0" marR="0" lvl="0" indent="0" algn="ctr" rtl="0">
                        <a:lnSpc>
                          <a:spcPct val="115000"/>
                        </a:lnSpc>
                        <a:spcBef>
                          <a:spcPts val="0"/>
                        </a:spcBef>
                        <a:spcAft>
                          <a:spcPts val="0"/>
                        </a:spcAft>
                        <a:buNone/>
                      </a:pPr>
                      <a:r>
                        <a:rPr lang="en-US" sz="1600" u="none" strike="noStrike" cap="none" dirty="0">
                          <a:latin typeface="Calibri"/>
                          <a:ea typeface="Calibri"/>
                          <a:cs typeface="Calibri"/>
                          <a:sym typeface="Calibri"/>
                        </a:rPr>
                        <a:t>ESEA Office</a:t>
                      </a:r>
                      <a:endParaRPr sz="1600" u="none" strike="noStrike" cap="none" dirty="0">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dirty="0">
                          <a:latin typeface="Calibri"/>
                          <a:ea typeface="Calibri"/>
                          <a:cs typeface="Calibri"/>
                          <a:sym typeface="Calibri"/>
                        </a:rPr>
                        <a:t>Position</a:t>
                      </a:r>
                      <a:endParaRPr sz="1600" u="none" strike="noStrike" cap="none" dirty="0">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dirty="0">
                          <a:latin typeface="Calibri"/>
                          <a:ea typeface="Calibri"/>
                          <a:cs typeface="Calibri"/>
                          <a:sym typeface="Calibri"/>
                        </a:rPr>
                        <a:t>Phone</a:t>
                      </a:r>
                      <a:endParaRPr sz="1600" u="none" strike="noStrike" cap="none" dirty="0">
                        <a:latin typeface="Calibri"/>
                        <a:ea typeface="Calibri"/>
                        <a:cs typeface="Calibri"/>
                        <a:sym typeface="Calibri"/>
                      </a:endParaRPr>
                    </a:p>
                  </a:txBody>
                  <a:tcPr marL="71675" marR="71675" marT="39550" marB="39550"/>
                </a:tc>
                <a:tc>
                  <a:txBody>
                    <a:bodyPr/>
                    <a:lstStyle/>
                    <a:p>
                      <a:pPr marL="0" marR="0" lvl="0" indent="0" algn="ctr" rtl="0">
                        <a:lnSpc>
                          <a:spcPct val="115000"/>
                        </a:lnSpc>
                        <a:spcBef>
                          <a:spcPts val="0"/>
                        </a:spcBef>
                        <a:spcAft>
                          <a:spcPts val="0"/>
                        </a:spcAft>
                        <a:buNone/>
                      </a:pPr>
                      <a:r>
                        <a:rPr lang="en-US" sz="1600" u="none" strike="noStrike" cap="none" dirty="0">
                          <a:latin typeface="Calibri"/>
                          <a:ea typeface="Calibri"/>
                          <a:cs typeface="Calibri"/>
                          <a:sym typeface="Calibri"/>
                        </a:rPr>
                        <a:t>E-mail</a:t>
                      </a:r>
                      <a:endParaRPr sz="1600" u="none" strike="noStrike" cap="none" dirty="0">
                        <a:latin typeface="Calibri"/>
                        <a:ea typeface="Calibri"/>
                        <a:cs typeface="Calibri"/>
                        <a:sym typeface="Calibri"/>
                      </a:endParaRPr>
                    </a:p>
                  </a:txBody>
                  <a:tcPr marL="71675" marR="71675" marT="39550" marB="39550"/>
                </a:tc>
                <a:extLst>
                  <a:ext uri="{0D108BD9-81ED-4DB2-BD59-A6C34878D82A}">
                    <a16:rowId xmlns:a16="http://schemas.microsoft.com/office/drawing/2014/main" val="10000"/>
                  </a:ext>
                </a:extLst>
              </a:tr>
              <a:tr h="307625">
                <a:tc>
                  <a:txBody>
                    <a:bodyPr/>
                    <a:lstStyle/>
                    <a:p>
                      <a:pPr marL="0" marR="0" lvl="0" indent="0" algn="l" rtl="0">
                        <a:lnSpc>
                          <a:spcPct val="115000"/>
                        </a:lnSpc>
                        <a:spcBef>
                          <a:spcPts val="0"/>
                        </a:spcBef>
                        <a:spcAft>
                          <a:spcPts val="0"/>
                        </a:spcAft>
                        <a:buNone/>
                      </a:pPr>
                      <a:r>
                        <a:rPr lang="en-US" sz="1400" b="0" u="none" strike="noStrike" cap="none" dirty="0">
                          <a:latin typeface="Calibri"/>
                          <a:ea typeface="Calibri"/>
                          <a:cs typeface="Calibri"/>
                          <a:sym typeface="Calibri"/>
                        </a:rPr>
                        <a:t>Nazie Mohajeri-Nelson</a:t>
                      </a:r>
                      <a:endParaRPr sz="1400" b="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dirty="0">
                          <a:latin typeface="Calibri"/>
                          <a:ea typeface="Calibri"/>
                          <a:cs typeface="Calibri"/>
                          <a:sym typeface="Calibri"/>
                        </a:rPr>
                        <a:t>Director of ESEA Office</a:t>
                      </a:r>
                      <a:endParaRPr dirty="0"/>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dirty="0">
                          <a:solidFill>
                            <a:schemeClr val="dk1"/>
                          </a:solidFill>
                          <a:latin typeface="Calibri"/>
                          <a:ea typeface="Calibri"/>
                          <a:cs typeface="Calibri"/>
                          <a:sym typeface="Calibri"/>
                        </a:rPr>
                        <a:t>303-866-6205</a:t>
                      </a:r>
                      <a:endParaRPr dirty="0"/>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dirty="0">
                          <a:solidFill>
                            <a:schemeClr val="hlink"/>
                          </a:solidFill>
                          <a:latin typeface="Calibri"/>
                          <a:ea typeface="Calibri"/>
                          <a:cs typeface="Calibri"/>
                          <a:sym typeface="Calibri"/>
                          <a:hlinkClick r:id="rId3"/>
                        </a:rPr>
                        <a:t>Mohajeri-nelson_n@cde.state.co.us</a:t>
                      </a:r>
                      <a:endParaRPr sz="1400" b="0" u="none" strike="noStrike" cap="none" dirty="0">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1"/>
                  </a:ext>
                </a:extLst>
              </a:tr>
              <a:tr h="307625">
                <a:tc>
                  <a:txBody>
                    <a:bodyPr/>
                    <a:lstStyle/>
                    <a:p>
                      <a:pPr marL="0" marR="0" lvl="0" indent="0" algn="l" rtl="0">
                        <a:lnSpc>
                          <a:spcPct val="115000"/>
                        </a:lnSpc>
                        <a:spcBef>
                          <a:spcPts val="0"/>
                        </a:spcBef>
                        <a:spcAft>
                          <a:spcPts val="0"/>
                        </a:spcAft>
                        <a:buNone/>
                      </a:pPr>
                      <a:r>
                        <a:rPr lang="en-US" sz="1400" b="0" u="none" strike="noStrike" cap="none" dirty="0">
                          <a:latin typeface="Calibri"/>
                          <a:ea typeface="Calibri"/>
                          <a:cs typeface="Calibri"/>
                          <a:sym typeface="Calibri"/>
                        </a:rPr>
                        <a:t>DeLilah Collins</a:t>
                      </a:r>
                      <a:endParaRPr dirty="0"/>
                    </a:p>
                  </a:txBody>
                  <a:tcPr marL="71675" marR="71675" marT="39550" marB="39550"/>
                </a:tc>
                <a:tc>
                  <a:txBody>
                    <a:bodyPr/>
                    <a:lstStyle/>
                    <a:p>
                      <a:pPr marL="0" marR="0" lvl="0" indent="0" algn="l" rtl="0">
                        <a:lnSpc>
                          <a:spcPct val="115000"/>
                        </a:lnSpc>
                        <a:spcBef>
                          <a:spcPts val="0"/>
                        </a:spcBef>
                        <a:spcAft>
                          <a:spcPts val="0"/>
                        </a:spcAft>
                        <a:buNone/>
                      </a:pPr>
                      <a:r>
                        <a:rPr lang="en-US" sz="1400" b="0" u="none" strike="noStrike" cap="none" dirty="0">
                          <a:latin typeface="Calibri"/>
                          <a:ea typeface="Calibri"/>
                          <a:cs typeface="Calibri"/>
                          <a:sym typeface="Calibri"/>
                        </a:rPr>
                        <a:t>Assistant Director of ESEA Office</a:t>
                      </a:r>
                      <a:endParaRPr sz="1400" b="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dirty="0">
                          <a:solidFill>
                            <a:schemeClr val="dk1"/>
                          </a:solidFill>
                          <a:latin typeface="Calibri"/>
                          <a:ea typeface="Calibri"/>
                          <a:cs typeface="Calibri"/>
                          <a:sym typeface="Calibri"/>
                        </a:rPr>
                        <a:t>303-866-6850</a:t>
                      </a:r>
                      <a:endParaRPr sz="1400" b="0" u="none" strike="noStrike" cap="none" dirty="0">
                        <a:solidFill>
                          <a:schemeClr val="dk1"/>
                        </a:solidFill>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dirty="0">
                          <a:solidFill>
                            <a:schemeClr val="hlink"/>
                          </a:solidFill>
                          <a:latin typeface="Calibri"/>
                          <a:ea typeface="Calibri"/>
                          <a:cs typeface="Calibri"/>
                          <a:sym typeface="Calibri"/>
                          <a:hlinkClick r:id="rId4"/>
                        </a:rPr>
                        <a:t>Collins_d@cde.state.co.us</a:t>
                      </a:r>
                      <a:endParaRPr sz="1400" b="0" u="none" strike="noStrike" cap="none" dirty="0">
                        <a:solidFill>
                          <a:schemeClr val="dk1"/>
                        </a:solidFill>
                        <a:latin typeface="Calibri"/>
                        <a:ea typeface="Calibri"/>
                        <a:cs typeface="Calibri"/>
                        <a:sym typeface="Calibri"/>
                      </a:endParaRPr>
                    </a:p>
                  </a:txBody>
                  <a:tcPr marL="71675" marR="71675" marT="39550" marB="39550"/>
                </a:tc>
                <a:extLst>
                  <a:ext uri="{0D108BD9-81ED-4DB2-BD59-A6C34878D82A}">
                    <a16:rowId xmlns:a16="http://schemas.microsoft.com/office/drawing/2014/main" val="10002"/>
                  </a:ext>
                </a:extLst>
              </a:tr>
              <a:tr h="307625">
                <a:tc>
                  <a:txBody>
                    <a:bodyPr/>
                    <a:lstStyle/>
                    <a:p>
                      <a:pPr marL="0" marR="0" lvl="0" indent="0" algn="l" rtl="0">
                        <a:lnSpc>
                          <a:spcPct val="115000"/>
                        </a:lnSpc>
                        <a:spcBef>
                          <a:spcPts val="0"/>
                        </a:spcBef>
                        <a:spcAft>
                          <a:spcPts val="0"/>
                        </a:spcAft>
                        <a:buNone/>
                      </a:pPr>
                      <a:r>
                        <a:rPr lang="en-US" sz="1400" b="0" i="0" u="none" strike="noStrike" cap="none" dirty="0">
                          <a:solidFill>
                            <a:schemeClr val="dk1"/>
                          </a:solidFill>
                          <a:latin typeface="Calibri"/>
                          <a:ea typeface="Calibri"/>
                          <a:cs typeface="Calibri"/>
                          <a:sym typeface="Calibri"/>
                        </a:rPr>
                        <a:t>Emily Owen</a:t>
                      </a:r>
                      <a:endParaRPr sz="1400" b="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i="0" u="none" strike="noStrike" cap="none" dirty="0">
                          <a:solidFill>
                            <a:schemeClr val="dk1"/>
                          </a:solidFill>
                          <a:latin typeface="Calibri"/>
                          <a:ea typeface="Calibri"/>
                          <a:cs typeface="Calibri"/>
                          <a:sym typeface="Calibri"/>
                        </a:rPr>
                        <a:t>Program Support</a:t>
                      </a:r>
                      <a:endParaRPr sz="1400" b="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303.866.6700</a:t>
                      </a:r>
                      <a:endParaRPr sz="1400" b="0" u="none" strike="noStrike" cap="none" dirty="0">
                        <a:latin typeface="Calibri"/>
                        <a:ea typeface="Calibri"/>
                        <a:cs typeface="Calibri"/>
                        <a:sym typeface="Calibri"/>
                      </a:endParaRPr>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dirty="0">
                          <a:solidFill>
                            <a:schemeClr val="hlink"/>
                          </a:solidFill>
                          <a:latin typeface="Calibri"/>
                          <a:ea typeface="Calibri"/>
                          <a:cs typeface="Calibri"/>
                          <a:sym typeface="Calibri"/>
                          <a:hlinkClick r:id="rId5"/>
                        </a:rPr>
                        <a:t>Owen_e@cde.state.co.us</a:t>
                      </a:r>
                      <a:r>
                        <a:rPr lang="en-US" sz="1400" b="0" u="none" strike="noStrike" cap="none" dirty="0">
                          <a:latin typeface="Calibri"/>
                          <a:ea typeface="Calibri"/>
                          <a:cs typeface="Calibri"/>
                          <a:sym typeface="Calibri"/>
                        </a:rPr>
                        <a:t> </a:t>
                      </a:r>
                      <a:endParaRPr dirty="0"/>
                    </a:p>
                  </a:txBody>
                  <a:tcPr marL="71675" marR="71675" marT="39550" marB="39550"/>
                </a:tc>
                <a:extLst>
                  <a:ext uri="{0D108BD9-81ED-4DB2-BD59-A6C34878D82A}">
                    <a16:rowId xmlns:a16="http://schemas.microsoft.com/office/drawing/2014/main" val="10003"/>
                  </a:ext>
                </a:extLst>
              </a:tr>
              <a:tr h="307625">
                <a:tc>
                  <a:txBody>
                    <a:bodyPr/>
                    <a:lstStyle/>
                    <a:p>
                      <a:pPr marL="0" marR="0" lvl="0" indent="0" algn="l" rtl="0">
                        <a:lnSpc>
                          <a:spcPct val="115000"/>
                        </a:lnSpc>
                        <a:spcBef>
                          <a:spcPts val="0"/>
                        </a:spcBef>
                        <a:spcAft>
                          <a:spcPts val="0"/>
                        </a:spcAft>
                        <a:buNone/>
                      </a:pPr>
                      <a:r>
                        <a:rPr lang="en-US" sz="1400" b="0" u="none" strike="noStrike" cap="none" dirty="0">
                          <a:latin typeface="Calibri"/>
                          <a:ea typeface="Calibri"/>
                          <a:cs typeface="Calibri"/>
                          <a:sym typeface="Calibri"/>
                        </a:rPr>
                        <a:t>Marissa Gonzales </a:t>
                      </a:r>
                      <a:endParaRPr dirty="0"/>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dirty="0">
                          <a:solidFill>
                            <a:schemeClr val="dk1"/>
                          </a:solidFill>
                          <a:latin typeface="Calibri"/>
                          <a:ea typeface="Calibri"/>
                          <a:cs typeface="Calibri"/>
                          <a:sym typeface="Calibri"/>
                        </a:rPr>
                        <a:t>Program Support</a:t>
                      </a:r>
                      <a:endParaRPr dirty="0"/>
                    </a:p>
                  </a:txBody>
                  <a:tcPr marL="71675" marR="71675" marT="39550" marB="39550"/>
                </a:tc>
                <a:tc>
                  <a:txBody>
                    <a:bodyPr/>
                    <a:lstStyle/>
                    <a:p>
                      <a:pPr marL="0" marR="0" lvl="0" indent="0" algn="l" rtl="0">
                        <a:lnSpc>
                          <a:spcPct val="115000"/>
                        </a:lnSpc>
                        <a:spcBef>
                          <a:spcPts val="0"/>
                        </a:spcBef>
                        <a:spcAft>
                          <a:spcPts val="0"/>
                        </a:spcAft>
                        <a:buClr>
                          <a:schemeClr val="dk1"/>
                        </a:buClr>
                        <a:buSzPts val="1400"/>
                        <a:buFont typeface="Arial"/>
                        <a:buNone/>
                      </a:pPr>
                      <a:r>
                        <a:rPr lang="en-US" sz="1400" b="0" i="0" u="none" strike="noStrike" cap="none" dirty="0">
                          <a:solidFill>
                            <a:schemeClr val="dk1"/>
                          </a:solidFill>
                          <a:latin typeface="Calibri"/>
                          <a:ea typeface="Calibri"/>
                          <a:cs typeface="Calibri"/>
                          <a:sym typeface="Calibri"/>
                        </a:rPr>
                        <a:t>303-866-6963</a:t>
                      </a:r>
                      <a:endParaRPr dirty="0"/>
                    </a:p>
                  </a:txBody>
                  <a:tcPr marL="71675" marR="71675" marT="39550" marB="39550"/>
                </a:tc>
                <a:tc>
                  <a:txBody>
                    <a:bodyPr/>
                    <a:lstStyle/>
                    <a:p>
                      <a:pPr marL="0" marR="0" lvl="0" indent="0" algn="l" rtl="0">
                        <a:lnSpc>
                          <a:spcPct val="115000"/>
                        </a:lnSpc>
                        <a:spcBef>
                          <a:spcPts val="0"/>
                        </a:spcBef>
                        <a:spcAft>
                          <a:spcPts val="0"/>
                        </a:spcAft>
                        <a:buNone/>
                      </a:pPr>
                      <a:r>
                        <a:rPr lang="en-US" sz="1400" b="0" u="sng" strike="noStrike" cap="none" dirty="0">
                          <a:solidFill>
                            <a:schemeClr val="hlink"/>
                          </a:solidFill>
                          <a:latin typeface="Calibri"/>
                          <a:ea typeface="Calibri"/>
                          <a:cs typeface="Calibri"/>
                          <a:sym typeface="Calibri"/>
                          <a:hlinkClick r:id="rId6"/>
                        </a:rPr>
                        <a:t>Gonzales_m@cde.state.co.us</a:t>
                      </a:r>
                      <a:r>
                        <a:rPr lang="en-US" sz="1400" b="0" u="none" strike="noStrike" cap="none" dirty="0">
                          <a:latin typeface="Calibri"/>
                          <a:ea typeface="Calibri"/>
                          <a:cs typeface="Calibri"/>
                          <a:sym typeface="Calibri"/>
                        </a:rPr>
                        <a:t> </a:t>
                      </a:r>
                      <a:endParaRPr dirty="0"/>
                    </a:p>
                  </a:txBody>
                  <a:tcPr marL="71675" marR="71675" marT="39550" marB="39550"/>
                </a:tc>
                <a:extLst>
                  <a:ext uri="{0D108BD9-81ED-4DB2-BD59-A6C34878D82A}">
                    <a16:rowId xmlns:a16="http://schemas.microsoft.com/office/drawing/2014/main" val="10004"/>
                  </a:ext>
                </a:extLst>
              </a:tr>
            </a:tbl>
          </a:graphicData>
        </a:graphic>
      </p:graphicFrame>
      <p:graphicFrame>
        <p:nvGraphicFramePr>
          <p:cNvPr id="242" name="Google Shape;242;p31"/>
          <p:cNvGraphicFramePr/>
          <p:nvPr/>
        </p:nvGraphicFramePr>
        <p:xfrm>
          <a:off x="195207" y="3970963"/>
          <a:ext cx="11801575" cy="1435425"/>
        </p:xfrm>
        <a:graphic>
          <a:graphicData uri="http://schemas.openxmlformats.org/drawingml/2006/table">
            <a:tbl>
              <a:tblPr firstRow="1" bandRow="1">
                <a:noFill/>
                <a:tableStyleId>{1BA0A6A9-7D37-477F-9894-487AB41A5275}</a:tableStyleId>
              </a:tblPr>
              <a:tblGrid>
                <a:gridCol w="2565575">
                  <a:extLst>
                    <a:ext uri="{9D8B030D-6E8A-4147-A177-3AD203B41FA5}">
                      <a16:colId xmlns:a16="http://schemas.microsoft.com/office/drawing/2014/main" val="20000"/>
                    </a:ext>
                  </a:extLst>
                </a:gridCol>
                <a:gridCol w="5045900">
                  <a:extLst>
                    <a:ext uri="{9D8B030D-6E8A-4147-A177-3AD203B41FA5}">
                      <a16:colId xmlns:a16="http://schemas.microsoft.com/office/drawing/2014/main" val="20001"/>
                    </a:ext>
                  </a:extLst>
                </a:gridCol>
                <a:gridCol w="1303025">
                  <a:extLst>
                    <a:ext uri="{9D8B030D-6E8A-4147-A177-3AD203B41FA5}">
                      <a16:colId xmlns:a16="http://schemas.microsoft.com/office/drawing/2014/main" val="20002"/>
                    </a:ext>
                  </a:extLst>
                </a:gridCol>
                <a:gridCol w="2887075">
                  <a:extLst>
                    <a:ext uri="{9D8B030D-6E8A-4147-A177-3AD203B41FA5}">
                      <a16:colId xmlns:a16="http://schemas.microsoft.com/office/drawing/2014/main" val="20003"/>
                    </a:ext>
                  </a:extLst>
                </a:gridCol>
              </a:tblGrid>
              <a:tr h="358200">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DARE Team</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Expertise</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Phone</a:t>
                      </a:r>
                      <a:endParaRPr dirty="0"/>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dirty="0">
                          <a:latin typeface="Calibri"/>
                          <a:ea typeface="Calibri"/>
                          <a:cs typeface="Calibri"/>
                          <a:sym typeface="Calibri"/>
                        </a:rPr>
                        <a:t>Email</a:t>
                      </a:r>
                      <a:endParaRPr dirty="0"/>
                    </a:p>
                  </a:txBody>
                  <a:tcPr marL="91450" marR="91450" marT="45725" marB="45725"/>
                </a:tc>
                <a:extLst>
                  <a:ext uri="{0D108BD9-81ED-4DB2-BD59-A6C34878D82A}">
                    <a16:rowId xmlns:a16="http://schemas.microsoft.com/office/drawing/2014/main" val="10000"/>
                  </a:ext>
                </a:extLst>
              </a:tr>
              <a:tr h="358200">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Tina Negley</a:t>
                      </a:r>
                      <a:endParaRPr sz="1400" b="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ESSA Accountability, Program Evaluation, and Reporting</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303-866-5243</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Calibri"/>
                          <a:ea typeface="Calibri"/>
                          <a:cs typeface="Calibri"/>
                          <a:sym typeface="Calibri"/>
                          <a:hlinkClick r:id="rId7"/>
                        </a:rPr>
                        <a:t>negley_t@cde.state.co.us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0825">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Alan Shimmin</a:t>
                      </a:r>
                      <a:endParaRPr sz="1400" b="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ESSA Reporting and Data Collections</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303-866-6209</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Calibri"/>
                          <a:ea typeface="Calibri"/>
                          <a:cs typeface="Calibri"/>
                          <a:sym typeface="Calibri"/>
                          <a:hlinkClick r:id="rId8"/>
                        </a:rPr>
                        <a:t>shimmin_a@cde.state.co.us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Mary Shen</a:t>
                      </a:r>
                      <a:endParaRPr sz="1400" b="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ESSA Program Evaluation, Research, and Accountability</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303-866-4571</a:t>
                      </a:r>
                      <a:endParaRPr sz="14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Calibri"/>
                          <a:ea typeface="Calibri"/>
                          <a:cs typeface="Calibri"/>
                          <a:sym typeface="Calibri"/>
                          <a:hlinkClick r:id="rId9"/>
                        </a:rPr>
                        <a:t>shen_m@cde.state.co.us</a:t>
                      </a:r>
                      <a:endParaRPr sz="14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
        <p:nvSpPr>
          <p:cNvPr id="240" name="Google Shape;240;p31"/>
          <p:cNvSpPr txBox="1">
            <a:spLocks noGrp="1"/>
          </p:cNvSpPr>
          <p:nvPr>
            <p:ph type="sldNum" idx="12"/>
          </p:nvPr>
        </p:nvSpPr>
        <p:spPr>
          <a:xfrm>
            <a:off x="365344" y="63817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solidFill>
                  <a:srgbClr val="7F7F7F"/>
                </a:solidFill>
              </a:rPr>
              <a:t>16</a:t>
            </a:fld>
            <a:endParaRPr dirty="0">
              <a:solidFill>
                <a:srgbClr val="7F7F7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ctrTitle"/>
          </p:nvPr>
        </p:nvSpPr>
        <p:spPr>
          <a:xfrm>
            <a:off x="2183950" y="2595725"/>
            <a:ext cx="80826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Thank you!</a:t>
            </a:r>
            <a:endParaRPr dirty="0"/>
          </a:p>
          <a:p>
            <a:pPr marL="0" lvl="0" indent="0" algn="ctr" rtl="0">
              <a:lnSpc>
                <a:spcPct val="90000"/>
              </a:lnSpc>
              <a:spcBef>
                <a:spcPts val="0"/>
              </a:spcBef>
              <a:spcAft>
                <a:spcPts val="0"/>
              </a:spcAft>
              <a:buClr>
                <a:schemeClr val="lt1"/>
              </a:buClr>
              <a:buSzPts val="4000"/>
              <a:buFont typeface="Arial"/>
              <a:buNone/>
            </a:pPr>
            <a:endParaRPr dirty="0"/>
          </a:p>
          <a:p>
            <a:pPr marL="0" lvl="0" indent="0" algn="ctr" rtl="0">
              <a:lnSpc>
                <a:spcPct val="90000"/>
              </a:lnSpc>
              <a:spcBef>
                <a:spcPts val="0"/>
              </a:spcBef>
              <a:spcAft>
                <a:spcPts val="0"/>
              </a:spcAft>
              <a:buClr>
                <a:schemeClr val="lt1"/>
              </a:buClr>
              <a:buSzPts val="4000"/>
              <a:buFont typeface="Arial"/>
              <a:buNone/>
            </a:pPr>
            <a:r>
              <a:rPr lang="en-US" dirty="0"/>
              <a:t>R2R Subcommittee remain in this room.  We’ve got work to do.  :) </a:t>
            </a:r>
            <a:endParaRPr dirty="0"/>
          </a:p>
        </p:txBody>
      </p:sp>
      <p:sp>
        <p:nvSpPr>
          <p:cNvPr id="248" name="Google Shape;248;p32"/>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Plans for Today</a:t>
            </a:r>
            <a:endParaRPr dirty="0"/>
          </a:p>
        </p:txBody>
      </p:sp>
      <p:sp>
        <p:nvSpPr>
          <p:cNvPr id="116" name="Google Shape;116;p17"/>
          <p:cNvSpPr txBox="1">
            <a:spLocks noGrp="1"/>
          </p:cNvSpPr>
          <p:nvPr>
            <p:ph type="body" idx="1"/>
          </p:nvPr>
        </p:nvSpPr>
        <p:spPr>
          <a:xfrm>
            <a:off x="414084" y="1253329"/>
            <a:ext cx="11172327" cy="4820448"/>
          </a:xfrm>
          <a:prstGeom prst="rect">
            <a:avLst/>
          </a:prstGeom>
          <a:noFill/>
          <a:ln>
            <a:noFill/>
          </a:ln>
        </p:spPr>
        <p:txBody>
          <a:bodyPr spcFirstLastPara="1" wrap="square" lIns="0" tIns="0" rIns="0" bIns="0" anchor="t" anchorCtr="0">
            <a:noAutofit/>
          </a:bodyPr>
          <a:lstStyle/>
          <a:p>
            <a:pPr marL="76200" lvl="0" indent="0" algn="l" rtl="0">
              <a:lnSpc>
                <a:spcPct val="90000"/>
              </a:lnSpc>
              <a:spcBef>
                <a:spcPts val="1000"/>
              </a:spcBef>
              <a:spcAft>
                <a:spcPts val="0"/>
              </a:spcAft>
              <a:buSzPts val="2400"/>
              <a:buNone/>
            </a:pPr>
            <a:r>
              <a:rPr lang="en-US" b="1" i="1" dirty="0"/>
              <a:t>Purpose</a:t>
            </a:r>
            <a:r>
              <a:rPr lang="en-US" dirty="0"/>
              <a:t>: Updates and Report out on Subcommittee Progress </a:t>
            </a:r>
            <a:endParaRPr dirty="0"/>
          </a:p>
          <a:p>
            <a:pPr marL="76200" lvl="0" indent="0" algn="l" rtl="0">
              <a:lnSpc>
                <a:spcPct val="90000"/>
              </a:lnSpc>
              <a:spcBef>
                <a:spcPts val="1000"/>
              </a:spcBef>
              <a:spcAft>
                <a:spcPts val="0"/>
              </a:spcAft>
              <a:buSzPts val="2400"/>
              <a:buNone/>
            </a:pPr>
            <a:endParaRPr dirty="0"/>
          </a:p>
        </p:txBody>
      </p:sp>
      <p:sp>
        <p:nvSpPr>
          <p:cNvPr id="117" name="Google Shape;117;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dirty="0"/>
          </a:p>
        </p:txBody>
      </p:sp>
      <p:graphicFrame>
        <p:nvGraphicFramePr>
          <p:cNvPr id="118" name="Google Shape;118;p17">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054921"/>
              </p:ext>
            </p:extLst>
          </p:nvPr>
        </p:nvGraphicFramePr>
        <p:xfrm>
          <a:off x="295372" y="2002319"/>
          <a:ext cx="11482400" cy="4071458"/>
        </p:xfrm>
        <a:graphic>
          <a:graphicData uri="http://schemas.openxmlformats.org/drawingml/2006/table">
            <a:tbl>
              <a:tblPr firstRow="1" bandRow="1">
                <a:noFill/>
                <a:tableStyleId>{1BA0A6A9-7D37-477F-9894-487AB41A5275}</a:tableStyleId>
              </a:tblPr>
              <a:tblGrid>
                <a:gridCol w="2270125">
                  <a:extLst>
                    <a:ext uri="{9D8B030D-6E8A-4147-A177-3AD203B41FA5}">
                      <a16:colId xmlns:a16="http://schemas.microsoft.com/office/drawing/2014/main" val="20000"/>
                    </a:ext>
                  </a:extLst>
                </a:gridCol>
                <a:gridCol w="9212275">
                  <a:extLst>
                    <a:ext uri="{9D8B030D-6E8A-4147-A177-3AD203B41FA5}">
                      <a16:colId xmlns:a16="http://schemas.microsoft.com/office/drawing/2014/main" val="20001"/>
                    </a:ext>
                  </a:extLst>
                </a:gridCol>
              </a:tblGrid>
              <a:tr h="548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Time:</a:t>
                      </a:r>
                      <a:endParaRPr sz="2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Content</a:t>
                      </a:r>
                      <a:endParaRPr sz="2400" u="none" strike="noStrike" cap="none" dirty="0"/>
                    </a:p>
                  </a:txBody>
                  <a:tcPr marL="91450" marR="91450" marT="45725" marB="45725"/>
                </a:tc>
                <a:extLst>
                  <a:ext uri="{0D108BD9-81ED-4DB2-BD59-A6C34878D82A}">
                    <a16:rowId xmlns:a16="http://schemas.microsoft.com/office/drawing/2014/main" val="10000"/>
                  </a:ext>
                </a:extLst>
              </a:tr>
              <a:tr h="513200">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1030AM</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None/>
                      </a:pPr>
                      <a:r>
                        <a:rPr lang="en-US" sz="2000" b="1" dirty="0">
                          <a:latin typeface="Calibri"/>
                          <a:ea typeface="Calibri"/>
                          <a:cs typeface="Calibri"/>
                          <a:sym typeface="Calibri"/>
                        </a:rPr>
                        <a:t>Welcome</a:t>
                      </a:r>
                      <a:endParaRPr sz="20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92375">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1035 - 1045</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None/>
                      </a:pPr>
                      <a:r>
                        <a:rPr lang="en-US" sz="2000" dirty="0"/>
                        <a:t>General Accountability Updates (Federal Accountability Waiver, SB 21-1161) </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1600">
                <a:tc>
                  <a:txBody>
                    <a:bodyPr/>
                    <a:lstStyle/>
                    <a:p>
                      <a:pPr marL="0" marR="0" lvl="0" indent="0" algn="l" rtl="0">
                        <a:lnSpc>
                          <a:spcPct val="100000"/>
                        </a:lnSpc>
                        <a:spcBef>
                          <a:spcPts val="0"/>
                        </a:spcBef>
                        <a:spcAft>
                          <a:spcPts val="0"/>
                        </a:spcAft>
                        <a:buNone/>
                      </a:pPr>
                      <a:r>
                        <a:rPr lang="en-US" sz="2000" dirty="0"/>
                        <a:t>1045 - 1055</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Clr>
                          <a:schemeClr val="dk1"/>
                        </a:buClr>
                        <a:buSzPts val="1100"/>
                        <a:buFont typeface="Arial"/>
                        <a:buNone/>
                      </a:pPr>
                      <a:r>
                        <a:rPr lang="en-US" sz="2000" dirty="0"/>
                        <a:t>Subcommittee Report:  Comprehensive Support</a:t>
                      </a:r>
                      <a:endParaRPr sz="2000" dirty="0"/>
                    </a:p>
                  </a:txBody>
                  <a:tcPr marL="91425" marR="91425" marT="91425" marB="91425"/>
                </a:tc>
                <a:extLst>
                  <a:ext uri="{0D108BD9-81ED-4DB2-BD59-A6C34878D82A}">
                    <a16:rowId xmlns:a16="http://schemas.microsoft.com/office/drawing/2014/main" val="10003"/>
                  </a:ext>
                </a:extLst>
              </a:tr>
              <a:tr h="560675">
                <a:tc>
                  <a:txBody>
                    <a:bodyPr/>
                    <a:lstStyle/>
                    <a:p>
                      <a:pPr marL="0" marR="0" lvl="0" indent="0" algn="l" rtl="0">
                        <a:lnSpc>
                          <a:spcPct val="100000"/>
                        </a:lnSpc>
                        <a:spcBef>
                          <a:spcPts val="0"/>
                        </a:spcBef>
                        <a:spcAft>
                          <a:spcPts val="0"/>
                        </a:spcAft>
                        <a:buNone/>
                      </a:pPr>
                      <a:r>
                        <a:rPr lang="en-US" sz="2000" dirty="0"/>
                        <a:t>1055 -1105</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Clr>
                          <a:schemeClr val="dk1"/>
                        </a:buClr>
                        <a:buSzPts val="1100"/>
                        <a:buFont typeface="Arial"/>
                        <a:buNone/>
                      </a:pPr>
                      <a:r>
                        <a:rPr lang="en-US" sz="2000" dirty="0"/>
                        <a:t>Subcommittee Report: SQSS</a:t>
                      </a:r>
                      <a:endParaRPr sz="2000" dirty="0"/>
                    </a:p>
                  </a:txBody>
                  <a:tcPr marL="91425" marR="91425" marT="91425" marB="91425"/>
                </a:tc>
                <a:extLst>
                  <a:ext uri="{0D108BD9-81ED-4DB2-BD59-A6C34878D82A}">
                    <a16:rowId xmlns:a16="http://schemas.microsoft.com/office/drawing/2014/main" val="10004"/>
                  </a:ext>
                </a:extLst>
              </a:tr>
              <a:tr h="560675">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1105 - 1115</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Clr>
                          <a:schemeClr val="dk1"/>
                        </a:buClr>
                        <a:buSzPts val="1100"/>
                        <a:buFont typeface="Arial"/>
                        <a:buNone/>
                      </a:pPr>
                      <a:r>
                        <a:rPr lang="en-US" sz="2000" dirty="0"/>
                        <a:t>Subcommittee Report:  Request to Reconsider </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534000">
                <a:tc>
                  <a:txBody>
                    <a:bodyPr/>
                    <a:lstStyle/>
                    <a:p>
                      <a:pPr marL="0" marR="0" lvl="0" indent="0" algn="l" rtl="0">
                        <a:lnSpc>
                          <a:spcPct val="100000"/>
                        </a:lnSpc>
                        <a:spcBef>
                          <a:spcPts val="0"/>
                        </a:spcBef>
                        <a:spcAft>
                          <a:spcPts val="0"/>
                        </a:spcAft>
                        <a:buNone/>
                      </a:pPr>
                      <a:r>
                        <a:rPr lang="en-US" sz="2000" dirty="0"/>
                        <a:t>1115</a:t>
                      </a:r>
                      <a:endParaRPr sz="2000" u="none" strike="noStrike" cap="none" dirty="0"/>
                    </a:p>
                  </a:txBody>
                  <a:tcPr marL="91450" marR="91450" marT="45725" marB="45725"/>
                </a:tc>
                <a:tc>
                  <a:txBody>
                    <a:bodyPr/>
                    <a:lstStyle/>
                    <a:p>
                      <a:pPr marL="0" lvl="0" indent="0" algn="l" rtl="0">
                        <a:lnSpc>
                          <a:spcPct val="115000"/>
                        </a:lnSpc>
                        <a:spcBef>
                          <a:spcPts val="0"/>
                        </a:spcBef>
                        <a:spcAft>
                          <a:spcPts val="0"/>
                        </a:spcAft>
                        <a:buNone/>
                      </a:pPr>
                      <a:r>
                        <a:rPr lang="en-US" sz="2000" dirty="0"/>
                        <a:t>End of Whole Group </a:t>
                      </a:r>
                      <a:endParaRPr sz="2000" dirty="0"/>
                    </a:p>
                    <a:p>
                      <a:pPr marL="0" lvl="0" indent="0" algn="l" rtl="0">
                        <a:lnSpc>
                          <a:spcPct val="115000"/>
                        </a:lnSpc>
                        <a:spcBef>
                          <a:spcPts val="0"/>
                        </a:spcBef>
                        <a:spcAft>
                          <a:spcPts val="0"/>
                        </a:spcAft>
                        <a:buNone/>
                      </a:pPr>
                      <a:r>
                        <a:rPr lang="en-US" sz="2000" dirty="0"/>
                        <a:t>R2R Subcommittee Begins</a:t>
                      </a:r>
                      <a:endParaRPr sz="2000"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43565" y="205176"/>
            <a:ext cx="8065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dirty="0"/>
              <a:t>Welcome</a:t>
            </a:r>
            <a:endParaRPr dirty="0"/>
          </a:p>
        </p:txBody>
      </p:sp>
      <p:sp>
        <p:nvSpPr>
          <p:cNvPr id="125" name="Google Shape;125;p18"/>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dirty="0"/>
          </a:p>
        </p:txBody>
      </p:sp>
      <p:pic>
        <p:nvPicPr>
          <p:cNvPr id="126" name="Google Shape;126;p18" descr="Clip art image of welcome sign"/>
          <p:cNvPicPr preferRelativeResize="0"/>
          <p:nvPr/>
        </p:nvPicPr>
        <p:blipFill rotWithShape="1">
          <a:blip r:embed="rId3">
            <a:alphaModFix/>
          </a:blip>
          <a:srcRect/>
          <a:stretch/>
        </p:blipFill>
        <p:spPr>
          <a:xfrm>
            <a:off x="2163170" y="2560320"/>
            <a:ext cx="7620000" cy="27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800"/>
              <a:buFont typeface="Arial"/>
              <a:buNone/>
            </a:pPr>
            <a:r>
              <a:rPr lang="en-US" dirty="0"/>
              <a:t>Purpose of AWG</a:t>
            </a:r>
            <a:endParaRPr dirty="0"/>
          </a:p>
        </p:txBody>
      </p:sp>
      <p:sp>
        <p:nvSpPr>
          <p:cNvPr id="132" name="Google Shape;132;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1000"/>
              </a:spcBef>
              <a:spcAft>
                <a:spcPts val="0"/>
              </a:spcAft>
              <a:buClr>
                <a:schemeClr val="dk1"/>
              </a:buClr>
              <a:buSzPts val="2400"/>
              <a:buChar char="•"/>
            </a:pPr>
            <a:r>
              <a:rPr lang="en-US" dirty="0"/>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dirty="0"/>
          </a:p>
          <a:p>
            <a:pPr marL="457200" lvl="0" indent="-381000" algn="l" rtl="0">
              <a:lnSpc>
                <a:spcPct val="90000"/>
              </a:lnSpc>
              <a:spcBef>
                <a:spcPts val="1000"/>
              </a:spcBef>
              <a:spcAft>
                <a:spcPts val="0"/>
              </a:spcAft>
              <a:buClr>
                <a:schemeClr val="dk1"/>
              </a:buClr>
              <a:buSzPts val="2400"/>
              <a:buChar char="•"/>
            </a:pPr>
            <a:r>
              <a:rPr lang="en-US" dirty="0"/>
              <a:t>It was first convened by the Commissioner of Education in 2014 to gather input on improving the state accountability performance framework reports. In 2016, the focus shifted to serving as the ESSA Accountability Spoke. It is now time to repurpose the group back to providing input on all accountability matters (both state and federal). </a:t>
            </a:r>
            <a:endParaRPr dirty="0"/>
          </a:p>
        </p:txBody>
      </p:sp>
      <p:sp>
        <p:nvSpPr>
          <p:cNvPr id="133" name="Google Shape;133;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Accountability and Improvement</a:t>
            </a:r>
            <a:endParaRPr dirty="0"/>
          </a:p>
        </p:txBody>
      </p:sp>
      <p:sp>
        <p:nvSpPr>
          <p:cNvPr id="140" name="Google Shape;140;p2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dirty="0"/>
          </a:p>
        </p:txBody>
      </p:sp>
      <p:pic>
        <p:nvPicPr>
          <p:cNvPr id="141" name="Google Shape;141;p20" descr="Flow Chart of Colorado Accountability System. Starting with State Identification and Federal Identification leading to a Streamlined Process of Support and Funding for Identified Schools-Unified Improvement Plan. "/>
          <p:cNvPicPr preferRelativeResize="0">
            <a:picLocks noGrp="1"/>
          </p:cNvPicPr>
          <p:nvPr>
            <p:ph type="body" idx="1"/>
          </p:nvPr>
        </p:nvPicPr>
        <p:blipFill rotWithShape="1">
          <a:blip r:embed="rId3">
            <a:alphaModFix/>
          </a:blip>
          <a:srcRect/>
          <a:stretch/>
        </p:blipFill>
        <p:spPr>
          <a:xfrm>
            <a:off x="2000250" y="1337575"/>
            <a:ext cx="7775100" cy="5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Accountability Updates</a:t>
            </a:r>
            <a:endParaRPr dirty="0"/>
          </a:p>
        </p:txBody>
      </p:sp>
      <p:sp>
        <p:nvSpPr>
          <p:cNvPr id="148" name="Google Shape;148;p2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u="sng" dirty="0">
                <a:solidFill>
                  <a:schemeClr val="hlink"/>
                </a:solidFill>
                <a:hlinkClick r:id="rId3"/>
              </a:rPr>
              <a:t>Assessment Waiver</a:t>
            </a:r>
            <a:r>
              <a:rPr lang="en-US" dirty="0"/>
              <a:t>:  CDE submitted to USDE on March 17 -- No response yet</a:t>
            </a:r>
            <a:br>
              <a:rPr lang="en-US" dirty="0"/>
            </a:br>
            <a:endParaRPr dirty="0"/>
          </a:p>
          <a:p>
            <a:pPr marL="457200" lvl="0" indent="-381000" algn="l" rtl="0">
              <a:spcBef>
                <a:spcPts val="0"/>
              </a:spcBef>
              <a:spcAft>
                <a:spcPts val="0"/>
              </a:spcAft>
              <a:buSzPts val="2400"/>
              <a:buChar char="●"/>
            </a:pPr>
            <a:r>
              <a:rPr lang="en-US" u="sng" dirty="0">
                <a:solidFill>
                  <a:schemeClr val="hlink"/>
                </a:solidFill>
                <a:hlinkClick r:id="rId4"/>
              </a:rPr>
              <a:t>Federal Accountability Waiver</a:t>
            </a:r>
            <a:r>
              <a:rPr lang="en-US" dirty="0"/>
              <a:t>: CDE has released a draft and is collecting feedback by March 31</a:t>
            </a:r>
            <a:br>
              <a:rPr lang="en-US" dirty="0"/>
            </a:br>
            <a:endParaRPr dirty="0"/>
          </a:p>
          <a:p>
            <a:pPr marL="457200" lvl="0" indent="-381000" algn="l" rtl="0">
              <a:spcBef>
                <a:spcPts val="0"/>
              </a:spcBef>
              <a:spcAft>
                <a:spcPts val="0"/>
              </a:spcAft>
              <a:buSzPts val="2400"/>
              <a:buChar char="●"/>
            </a:pPr>
            <a:r>
              <a:rPr lang="en-US" dirty="0"/>
              <a:t>State Accountability Pause Y2:  </a:t>
            </a:r>
            <a:r>
              <a:rPr lang="en-US" u="sng" dirty="0">
                <a:solidFill>
                  <a:schemeClr val="hlink"/>
                </a:solidFill>
                <a:hlinkClick r:id="rId5"/>
              </a:rPr>
              <a:t>HB 21-1161</a:t>
            </a:r>
            <a:r>
              <a:rPr lang="en-US" dirty="0"/>
              <a:t> passed, pausing the state accountability for a second year (2021-22).  The state may offer a request to reconsider process for schools and districts on the accountability clock.</a:t>
            </a:r>
            <a:br>
              <a:rPr lang="en-US" dirty="0"/>
            </a:br>
            <a:endParaRPr dirty="0"/>
          </a:p>
        </p:txBody>
      </p:sp>
      <p:sp>
        <p:nvSpPr>
          <p:cNvPr id="149" name="Google Shape;149;p2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469575" y="2595725"/>
            <a:ext cx="88173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Subcommittee Updates</a:t>
            </a:r>
            <a:endParaRPr dirty="0"/>
          </a:p>
        </p:txBody>
      </p:sp>
      <p:sp>
        <p:nvSpPr>
          <p:cNvPr id="156" name="Google Shape;156;p22"/>
          <p:cNvSpPr txBox="1">
            <a:spLocks noGrp="1"/>
          </p:cNvSpPr>
          <p:nvPr>
            <p:ph type="sldNum" idx="12"/>
          </p:nvPr>
        </p:nvSpPr>
        <p:spPr>
          <a:xfrm>
            <a:off x="233420"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dk1"/>
                </a:solidFill>
              </a:rPr>
              <a:t>7</a:t>
            </a:fld>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a:extLst>
              <a:ext uri="{C183D7F6-B498-43B3-948B-1728B52AA6E4}">
                <adec:decorative xmlns:adec="http://schemas.microsoft.com/office/drawing/2017/decorative" val="0"/>
              </a:ext>
            </a:extLst>
          </p:cNvPr>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Placeholder for CS Update</a:t>
            </a:r>
            <a:endParaRPr dirty="0"/>
          </a:p>
        </p:txBody>
      </p:sp>
      <p:sp>
        <p:nvSpPr>
          <p:cNvPr id="163" name="Google Shape;163;p23">
            <a:extLst>
              <a:ext uri="{C183D7F6-B498-43B3-948B-1728B52AA6E4}">
                <adec:decorative xmlns:adec="http://schemas.microsoft.com/office/drawing/2017/decorative" val="0"/>
              </a:ext>
            </a:extLst>
          </p:cNvPr>
          <p:cNvSpPr txBox="1">
            <a:spLocks noGrp="1"/>
          </p:cNvSpPr>
          <p:nvPr>
            <p:ph type="body" idx="1"/>
          </p:nvPr>
        </p:nvSpPr>
        <p:spPr>
          <a:xfrm>
            <a:off x="838200" y="1554475"/>
            <a:ext cx="6774900" cy="4617600"/>
          </a:xfrm>
          <a:prstGeom prst="rect">
            <a:avLst/>
          </a:prstGeom>
        </p:spPr>
        <p:txBody>
          <a:bodyPr spcFirstLastPara="1" wrap="square" lIns="0" tIns="0" rIns="0" bIns="0" anchor="t" anchorCtr="0">
            <a:noAutofit/>
          </a:bodyPr>
          <a:lstStyle/>
          <a:p>
            <a:pPr marL="457200" lvl="0" indent="-374650" algn="l" rtl="0">
              <a:spcBef>
                <a:spcPts val="1000"/>
              </a:spcBef>
              <a:spcAft>
                <a:spcPts val="0"/>
              </a:spcAft>
              <a:buSzPts val="2300"/>
              <a:buChar char="•"/>
            </a:pPr>
            <a:r>
              <a:rPr lang="en-US" sz="2300" dirty="0"/>
              <a:t>Review</a:t>
            </a:r>
            <a:endParaRPr sz="2300" dirty="0"/>
          </a:p>
          <a:p>
            <a:pPr marL="914400" lvl="1" indent="-349250" algn="l" rtl="0">
              <a:spcBef>
                <a:spcPts val="0"/>
              </a:spcBef>
              <a:spcAft>
                <a:spcPts val="0"/>
              </a:spcAft>
              <a:buSzPts val="1900"/>
              <a:buChar char="•"/>
            </a:pPr>
            <a:r>
              <a:rPr lang="en-US" sz="1900" dirty="0"/>
              <a:t>CS Identification trends and types of schools impacted</a:t>
            </a:r>
            <a:endParaRPr sz="1900" dirty="0"/>
          </a:p>
          <a:p>
            <a:pPr marL="914400" lvl="1" indent="-349250" algn="l" rtl="0">
              <a:spcBef>
                <a:spcPts val="0"/>
              </a:spcBef>
              <a:spcAft>
                <a:spcPts val="0"/>
              </a:spcAft>
              <a:buSzPts val="1900"/>
              <a:buChar char="•"/>
            </a:pPr>
            <a:r>
              <a:rPr lang="en-US" sz="1900" dirty="0"/>
              <a:t>Previous stakeholder input</a:t>
            </a:r>
            <a:endParaRPr sz="1900" dirty="0"/>
          </a:p>
          <a:p>
            <a:pPr marL="457200" lvl="0" indent="-374650" algn="l" rtl="0">
              <a:spcBef>
                <a:spcPts val="0"/>
              </a:spcBef>
              <a:spcAft>
                <a:spcPts val="0"/>
              </a:spcAft>
              <a:buClr>
                <a:srgbClr val="38761D"/>
              </a:buClr>
              <a:buSzPts val="2300"/>
              <a:buChar char="•"/>
            </a:pPr>
            <a:r>
              <a:rPr lang="en-US" sz="2300" b="1" dirty="0">
                <a:solidFill>
                  <a:srgbClr val="38761D"/>
                </a:solidFill>
              </a:rPr>
              <a:t>Recommendations for CS-lowest 5% </a:t>
            </a:r>
            <a:endParaRPr sz="2300" b="1" dirty="0">
              <a:solidFill>
                <a:srgbClr val="38761D"/>
              </a:solidFill>
            </a:endParaRPr>
          </a:p>
          <a:p>
            <a:pPr marL="914400" marR="0" lvl="1" indent="-349250" algn="l" rtl="0">
              <a:lnSpc>
                <a:spcPct val="90000"/>
              </a:lnSpc>
              <a:spcBef>
                <a:spcPts val="0"/>
              </a:spcBef>
              <a:spcAft>
                <a:spcPts val="0"/>
              </a:spcAft>
              <a:buClr>
                <a:srgbClr val="38761D"/>
              </a:buClr>
              <a:buSzPts val="1900"/>
              <a:buChar char="•"/>
            </a:pPr>
            <a:r>
              <a:rPr lang="en-US" sz="1900" b="1" dirty="0">
                <a:solidFill>
                  <a:srgbClr val="38761D"/>
                </a:solidFill>
              </a:rPr>
              <a:t>Schools identified for PI or TA and on state accountability clock - defer to state accountability pathway (no additional federal action steps)</a:t>
            </a:r>
            <a:endParaRPr sz="1900" b="1" dirty="0">
              <a:solidFill>
                <a:srgbClr val="38761D"/>
              </a:solidFill>
            </a:endParaRPr>
          </a:p>
          <a:p>
            <a:pPr marL="457200" lvl="0" indent="-374650" algn="l" rtl="0">
              <a:spcBef>
                <a:spcPts val="0"/>
              </a:spcBef>
              <a:spcAft>
                <a:spcPts val="0"/>
              </a:spcAft>
              <a:buSzPts val="2300"/>
              <a:buChar char="•"/>
            </a:pPr>
            <a:r>
              <a:rPr lang="en-US" sz="2300" dirty="0"/>
              <a:t>Remaining Decisions</a:t>
            </a:r>
            <a:endParaRPr sz="2300" dirty="0"/>
          </a:p>
          <a:p>
            <a:pPr marL="914400" lvl="1" indent="-349250" algn="l" rtl="0">
              <a:spcBef>
                <a:spcPts val="0"/>
              </a:spcBef>
              <a:spcAft>
                <a:spcPts val="0"/>
              </a:spcAft>
              <a:buSzPts val="1900"/>
              <a:buChar char="•"/>
            </a:pPr>
            <a:r>
              <a:rPr lang="en-US" sz="1900" dirty="0"/>
              <a:t>Recommendations for </a:t>
            </a:r>
            <a:endParaRPr sz="1900" dirty="0"/>
          </a:p>
          <a:p>
            <a:pPr marL="1371600" lvl="2" indent="-349250" algn="l" rtl="0">
              <a:spcBef>
                <a:spcPts val="0"/>
              </a:spcBef>
              <a:spcAft>
                <a:spcPts val="0"/>
              </a:spcAft>
              <a:buSzPts val="1900"/>
              <a:buChar char="•"/>
            </a:pPr>
            <a:r>
              <a:rPr lang="en-US" sz="1900" dirty="0"/>
              <a:t>CS-lowest 5% - not on state accountability clock</a:t>
            </a:r>
            <a:endParaRPr sz="1700" dirty="0"/>
          </a:p>
          <a:p>
            <a:pPr marL="1371600" lvl="2" indent="-342900" algn="l" rtl="0">
              <a:spcBef>
                <a:spcPts val="0"/>
              </a:spcBef>
              <a:spcAft>
                <a:spcPts val="0"/>
              </a:spcAft>
              <a:buSzPts val="1800"/>
              <a:buChar char="•"/>
            </a:pPr>
            <a:r>
              <a:rPr lang="en-US" dirty="0"/>
              <a:t>CS-low grad rate</a:t>
            </a:r>
            <a:endParaRPr dirty="0"/>
          </a:p>
          <a:p>
            <a:pPr marL="914400" lvl="1" indent="-355600" algn="l" rtl="0">
              <a:spcBef>
                <a:spcPts val="0"/>
              </a:spcBef>
              <a:spcAft>
                <a:spcPts val="0"/>
              </a:spcAft>
              <a:buSzPts val="2000"/>
              <a:buChar char="•"/>
            </a:pPr>
            <a:r>
              <a:rPr lang="en-US" dirty="0"/>
              <a:t>Brainstormed potential options</a:t>
            </a:r>
            <a:endParaRPr dirty="0"/>
          </a:p>
          <a:p>
            <a:pPr marL="457200" lvl="0" indent="-374650" algn="l" rtl="0">
              <a:spcBef>
                <a:spcPts val="0"/>
              </a:spcBef>
              <a:spcAft>
                <a:spcPts val="0"/>
              </a:spcAft>
              <a:buSzPts val="2300"/>
              <a:buChar char="•"/>
            </a:pPr>
            <a:r>
              <a:rPr lang="en-US" sz="2300" dirty="0"/>
              <a:t>Next steps</a:t>
            </a:r>
            <a:endParaRPr sz="2300" dirty="0"/>
          </a:p>
          <a:p>
            <a:pPr marL="914400" lvl="1" indent="-349250" algn="l" rtl="0">
              <a:spcBef>
                <a:spcPts val="0"/>
              </a:spcBef>
              <a:spcAft>
                <a:spcPts val="0"/>
              </a:spcAft>
              <a:buSzPts val="1900"/>
              <a:buChar char="•"/>
            </a:pPr>
            <a:r>
              <a:rPr lang="en-US" sz="1900" dirty="0"/>
              <a:t>CDE to synthesize and organize brainstormed ideas </a:t>
            </a:r>
            <a:endParaRPr sz="1900" dirty="0"/>
          </a:p>
          <a:p>
            <a:pPr marL="914400" lvl="1" indent="-349250" algn="l" rtl="0">
              <a:spcBef>
                <a:spcPts val="0"/>
              </a:spcBef>
              <a:spcAft>
                <a:spcPts val="0"/>
              </a:spcAft>
              <a:buSzPts val="1900"/>
              <a:buChar char="•"/>
            </a:pPr>
            <a:r>
              <a:rPr lang="en-US" sz="1900" dirty="0"/>
              <a:t>Subcommittee to develop pros/cons of each </a:t>
            </a:r>
            <a:endParaRPr sz="1900" dirty="0"/>
          </a:p>
          <a:p>
            <a:pPr marL="914400" lvl="1" indent="-349250" algn="l" rtl="0">
              <a:spcBef>
                <a:spcPts val="0"/>
              </a:spcBef>
              <a:spcAft>
                <a:spcPts val="0"/>
              </a:spcAft>
              <a:buSzPts val="1900"/>
              <a:buChar char="•"/>
            </a:pPr>
            <a:r>
              <a:rPr lang="en-US" sz="1900" dirty="0"/>
              <a:t>Bring to larger group for consideration</a:t>
            </a:r>
            <a:endParaRPr sz="1900" dirty="0"/>
          </a:p>
          <a:p>
            <a:pPr marL="0" lvl="0" indent="0" algn="l" rtl="0">
              <a:spcBef>
                <a:spcPts val="1000"/>
              </a:spcBef>
              <a:spcAft>
                <a:spcPts val="0"/>
              </a:spcAft>
              <a:buNone/>
            </a:pPr>
            <a:endParaRPr dirty="0"/>
          </a:p>
        </p:txBody>
      </p:sp>
      <p:sp>
        <p:nvSpPr>
          <p:cNvPr id="164" name="Google Shape;164;p2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a:extLst>
              <a:ext uri="{C183D7F6-B498-43B3-948B-1728B52AA6E4}">
                <adec:decorative xmlns:adec="http://schemas.microsoft.com/office/drawing/2017/decorative" val="1"/>
              </a:ext>
            </a:extLst>
          </p:cNvPr>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Input from CS Subcommittee via IdeaBoardz</a:t>
            </a:r>
            <a:endParaRPr dirty="0"/>
          </a:p>
        </p:txBody>
      </p:sp>
      <p:sp>
        <p:nvSpPr>
          <p:cNvPr id="174" name="Google Shape;174;p24">
            <a:extLst>
              <a:ext uri="{C183D7F6-B498-43B3-948B-1728B52AA6E4}">
                <adec:decorative xmlns:adec="http://schemas.microsoft.com/office/drawing/2017/decorative" val="1"/>
              </a:ext>
            </a:extLst>
          </p:cNvPr>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dirty="0"/>
          </a:p>
        </p:txBody>
      </p:sp>
      <p:pic>
        <p:nvPicPr>
          <p:cNvPr id="176" name="Google Shape;176;p24" descr="Image of ideas captured on IdeaBoardz platform. "/>
          <p:cNvPicPr preferRelativeResize="0"/>
          <p:nvPr/>
        </p:nvPicPr>
        <p:blipFill>
          <a:blip r:embed="rId3">
            <a:alphaModFix/>
          </a:blip>
          <a:stretch>
            <a:fillRect/>
          </a:stretch>
        </p:blipFill>
        <p:spPr>
          <a:xfrm>
            <a:off x="1673675" y="1196400"/>
            <a:ext cx="7637751" cy="5523500"/>
          </a:xfrm>
          <a:prstGeom prst="rect">
            <a:avLst/>
          </a:prstGeom>
          <a:noFill/>
          <a:ln>
            <a:noFill/>
          </a:ln>
        </p:spPr>
      </p:pic>
      <p:sp>
        <p:nvSpPr>
          <p:cNvPr id="175" name="Google Shape;175;p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987</Words>
  <Application>Microsoft Office PowerPoint</Application>
  <PresentationFormat>Widescreen</PresentationFormat>
  <Paragraphs>184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Accountability Working Group (AWG)</vt:lpstr>
      <vt:lpstr>Plans for Today</vt:lpstr>
      <vt:lpstr>Welcome</vt:lpstr>
      <vt:lpstr>Purpose of AWG</vt:lpstr>
      <vt:lpstr>Accountability and Improvement</vt:lpstr>
      <vt:lpstr>Accountability Updates</vt:lpstr>
      <vt:lpstr>Subcommittee Updates</vt:lpstr>
      <vt:lpstr>Placeholder for CS Update</vt:lpstr>
      <vt:lpstr>Input from CS Subcommittee via IdeaBoardz</vt:lpstr>
      <vt:lpstr>Input from CS Subcommittee via IdeaBoardz</vt:lpstr>
      <vt:lpstr>SQSS Subcommittee Update</vt:lpstr>
      <vt:lpstr>AWG Subcommittee:  Request to Reconsider Subcommittee</vt:lpstr>
      <vt:lpstr>Logistics</vt:lpstr>
      <vt:lpstr>Next Steps </vt:lpstr>
      <vt:lpstr>State Accountability Contacts  </vt:lpstr>
      <vt:lpstr>Federal Accountability ~  ESEA Office: Data, Accountability, Reporting &amp; Evaluation Team</vt:lpstr>
      <vt:lpstr>Thank you!  R2R Subcommittee remain in this room.  We’ve got work to do.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Working Group (AWG)</dc:title>
  <dc:creator>Gonzales, Marissa</dc:creator>
  <cp:lastModifiedBy>Gonzales, Marissa</cp:lastModifiedBy>
  <cp:revision>6</cp:revision>
  <dcterms:modified xsi:type="dcterms:W3CDTF">2021-03-30T21:26:25Z</dcterms:modified>
</cp:coreProperties>
</file>