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8"/>
  </p:notesMasterIdLst>
  <p:sldIdLst>
    <p:sldId id="256" r:id="rId2"/>
    <p:sldId id="257" r:id="rId3"/>
    <p:sldId id="258" r:id="rId4"/>
    <p:sldId id="259" r:id="rId5"/>
    <p:sldId id="260" r:id="rId6"/>
    <p:sldId id="261" r:id="rId7"/>
    <p:sldId id="262" r:id="rId8"/>
    <p:sldId id="28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4" r:id="rId22"/>
    <p:sldId id="278" r:id="rId23"/>
    <p:sldId id="279" r:id="rId24"/>
    <p:sldId id="280" r:id="rId25"/>
    <p:sldId id="281" r:id="rId26"/>
    <p:sldId id="282"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Lato"/>
      <p:regular r:id="rId33"/>
      <p:bold r:id="rId34"/>
      <p:italic r:id="rId35"/>
      <p:boldItalic r:id="rId36"/>
    </p:embeddedFont>
    <p:embeddedFont>
      <p:font typeface="Roboto"/>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9435FF-EF70-449D-8771-A928C9C3401B}">
  <a:tblStyle styleId="{0B9435FF-EF70-449D-8771-A928C9C3401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20000"/>
            </a:schemeClr>
          </a:solidFill>
        </a:fill>
      </a:tcStyle>
    </a:band1H>
    <a:band2H>
      <a:tcTxStyle b="off" i="off"/>
      <a:tcStyle>
        <a:tcBdr/>
      </a:tcStyle>
    </a:band2H>
    <a:band1V>
      <a:tcTxStyle b="off" i="off"/>
      <a:tcStyle>
        <a:tcBdr/>
        <a:fill>
          <a:solidFill>
            <a:schemeClr val="accent5">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AB76415C-CC57-42E2-BC57-814633FD3C4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1474FB-1B95-4890-AB59-446E8B371787}"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46A3BDF-D1D8-4A5D-BBB2-187F4CF56B09}" styleName="Table_3">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3d419224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3d419224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3" indent="-330200" algn="l" rtl="0">
              <a:lnSpc>
                <a:spcPct val="115000"/>
              </a:lnSpc>
              <a:spcBef>
                <a:spcPts val="0"/>
              </a:spcBef>
              <a:spcAft>
                <a:spcPts val="0"/>
              </a:spcAft>
              <a:buClr>
                <a:schemeClr val="dk1"/>
              </a:buClr>
              <a:buSzPts val="1600"/>
              <a:buChar char="●"/>
            </a:pPr>
            <a:r>
              <a:rPr lang="en-US" sz="1600" dirty="0">
                <a:solidFill>
                  <a:schemeClr val="dk1"/>
                </a:solidFill>
              </a:rPr>
              <a:t>51 CS low grad (AECs), including 30 identified for the 3rd year in a row</a:t>
            </a:r>
            <a:endParaRPr sz="1600" dirty="0">
              <a:solidFill>
                <a:schemeClr val="dk1"/>
              </a:solidFill>
            </a:endParaRPr>
          </a:p>
          <a:p>
            <a:pPr marL="914400" lvl="3" indent="-330200" algn="l" rtl="0">
              <a:lnSpc>
                <a:spcPct val="115000"/>
              </a:lnSpc>
              <a:spcBef>
                <a:spcPts val="0"/>
              </a:spcBef>
              <a:spcAft>
                <a:spcPts val="0"/>
              </a:spcAft>
              <a:buClr>
                <a:schemeClr val="dk1"/>
              </a:buClr>
              <a:buSzPts val="1600"/>
              <a:buChar char="●"/>
            </a:pPr>
            <a:r>
              <a:rPr lang="en-US" sz="1600" dirty="0">
                <a:solidFill>
                  <a:schemeClr val="dk1"/>
                </a:solidFill>
              </a:rPr>
              <a:t>12 (AECs)  and 6 (</a:t>
            </a:r>
            <a:r>
              <a:rPr lang="en-US" sz="1600" dirty="0" err="1">
                <a:solidFill>
                  <a:schemeClr val="dk1"/>
                </a:solidFill>
              </a:rPr>
              <a:t>onlines</a:t>
            </a:r>
            <a:r>
              <a:rPr lang="en-US" sz="1600" dirty="0">
                <a:solidFill>
                  <a:schemeClr val="dk1"/>
                </a:solidFill>
              </a:rPr>
              <a:t>) receiving a rating of Priority Improvement or Turnaround or On Watch</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3d419224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3d419224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3d419224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3d419224d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3d419224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d3d419224d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Johann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3d419224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3d419224d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3d419224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3d419224d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Johann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3d419224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d3d419224d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3d419224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3d419224d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3d419224d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3d419224d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3d419224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d3d419224d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5" name="Google Shape;2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320" name="Google Shape;3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7" name="Google Shape;13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3d41922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3d419224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4675241"/>
            <a:ext cx="12192000" cy="2182761"/>
          </a:xfrm>
          <a:prstGeom prst="rect">
            <a:avLst/>
          </a:prstGeom>
          <a:gradFill>
            <a:gsLst>
              <a:gs pos="0">
                <a:schemeClr val="lt1"/>
              </a:gs>
              <a:gs pos="100000">
                <a:srgbClr val="488BC9">
                  <a:alpha val="2901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2"/>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4" name="Google Shape;74;p1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1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7" name="Google Shape;77;p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11"/>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1" name="Google Shape;81;p1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1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84" name="Google Shape;84;p1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12"/>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8" name="Google Shape;88;p13"/>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1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91" name="Google Shape;91;p1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2" name="Google Shape;92;p13"/>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sp>
        <p:nvSpPr>
          <p:cNvPr id="94" name="Google Shape;94;p14"/>
          <p:cNvSpPr/>
          <p:nvPr/>
        </p:nvSpPr>
        <p:spPr>
          <a:xfrm>
            <a:off x="0" y="4675241"/>
            <a:ext cx="12192000" cy="2182761"/>
          </a:xfrm>
          <a:prstGeom prst="rect">
            <a:avLst/>
          </a:prstGeom>
          <a:gradFill>
            <a:gsLst>
              <a:gs pos="0">
                <a:schemeClr val="lt1"/>
              </a:gs>
              <a:gs pos="100000">
                <a:srgbClr val="488BC9">
                  <a:alpha val="2901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p14"/>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99" name="Google Shape;99;p14"/>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24" name="Google Shape;24;p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0" name="Google Shape;30;p4"/>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3"/>
            <a:ext cx="12191999" cy="6857998"/>
          </a:xfrm>
          <a:prstGeom prst="rect">
            <a:avLst/>
          </a:prstGeom>
          <a:noFill/>
          <a:ln>
            <a:noFill/>
          </a:ln>
        </p:spPr>
      </p:pic>
      <p:sp>
        <p:nvSpPr>
          <p:cNvPr id="34" name="Google Shape;34;p5"/>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6"/>
          <p:cNvSpPr txBox="1">
            <a:spLocks noGrp="1"/>
          </p:cNvSpPr>
          <p:nvPr>
            <p:ph type="body" idx="1"/>
          </p:nvPr>
        </p:nvSpPr>
        <p:spPr>
          <a:xfrm>
            <a:off x="838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6"/>
          <p:cNvSpPr txBox="1">
            <a:spLocks noGrp="1"/>
          </p:cNvSpPr>
          <p:nvPr>
            <p:ph type="body" idx="2"/>
          </p:nvPr>
        </p:nvSpPr>
        <p:spPr>
          <a:xfrm>
            <a:off x="6172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6"/>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40" name="Google Shape;40;p6"/>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6"/>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42" name="Google Shape;42;p6"/>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5" name="Google Shape;45;p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8" name="Google Shape;48;p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9" name="Google Shape;49;p7"/>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2" name="Google Shape;52;p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5" name="Google Shape;55;p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6" name="Google Shape;56;p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pic>
        <p:nvPicPr>
          <p:cNvPr id="58" name="Google Shape;58;p9" descr="https://lh6.googleusercontent.com/vc-zDaJBAUMMspG7f4oV7HawsFqV8QsSwRitEGgP7aGriZlZxVMtwssPUWf52nQVz6HlXc9ZBuXKxZEwL950CYyH6eVCrGH1pkkTJe-T3IQhEndE50Bm8hTr1oqgU2e0tjcmO4KCkXo"/>
          <p:cNvPicPr preferRelativeResize="0"/>
          <p:nvPr/>
        </p:nvPicPr>
        <p:blipFill rotWithShape="1">
          <a:blip r:embed="rId2">
            <a:alphaModFix/>
          </a:blip>
          <a:srcRect/>
          <a:stretch/>
        </p:blipFill>
        <p:spPr>
          <a:xfrm>
            <a:off x="3648075" y="3987827"/>
            <a:ext cx="3971925" cy="2670693"/>
          </a:xfrm>
          <a:prstGeom prst="rect">
            <a:avLst/>
          </a:prstGeom>
          <a:noFill/>
          <a:ln>
            <a:noFill/>
          </a:ln>
        </p:spPr>
      </p:pic>
      <p:sp>
        <p:nvSpPr>
          <p:cNvPr id="59" name="Google Shape;59;p9"/>
          <p:cNvSpPr txBox="1">
            <a:spLocks noGrp="1"/>
          </p:cNvSpPr>
          <p:nvPr>
            <p:ph type="body" idx="1"/>
          </p:nvPr>
        </p:nvSpPr>
        <p:spPr>
          <a:xfrm>
            <a:off x="612803" y="1554480"/>
            <a:ext cx="5406997"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2" name="Google Shape;62;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9"/>
          <p:cNvPicPr preferRelativeResize="0"/>
          <p:nvPr/>
        </p:nvPicPr>
        <p:blipFill rotWithShape="1">
          <a:blip r:embed="rId4">
            <a:alphaModFix/>
          </a:blip>
          <a:srcRect/>
          <a:stretch/>
        </p:blipFill>
        <p:spPr>
          <a:xfrm>
            <a:off x="7" y="0"/>
            <a:ext cx="12191987" cy="1219199"/>
          </a:xfrm>
          <a:prstGeom prst="rect">
            <a:avLst/>
          </a:prstGeom>
          <a:noFill/>
          <a:ln>
            <a:noFill/>
          </a:ln>
        </p:spPr>
      </p:pic>
      <p:sp>
        <p:nvSpPr>
          <p:cNvPr id="64" name="Google Shape;64;p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7" name="Google Shape;67;p1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0" name="Google Shape;70;p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QtHOcS9O2087ON821PJV8OaNo94Y1-Ky/view?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prl.law.columbia.edu/sites/default/files/content/CPRL-Gates%20Report-082318-FINAL.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rive.google.com/file/d/1QtHOcS9O2087ON821PJV8OaNo94Y1-Ky/view?usp=shar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8" Type="http://schemas.openxmlformats.org/officeDocument/2006/relationships/hyperlink" Target="mailto:shimmin_a@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negley_t@cde.state.co.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Gonzales_m@cde.state.co.us" TargetMode="External"/><Relationship Id="rId5" Type="http://schemas.openxmlformats.org/officeDocument/2006/relationships/hyperlink" Target="mailto:Owen_e@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shen_m@cde.state.co.u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320"/>
              <a:buFont typeface="Arial"/>
              <a:buNone/>
            </a:pPr>
            <a:r>
              <a:rPr lang="en-US" sz="4320"/>
              <a:t>Accountability Working Group (AWG)</a:t>
            </a:r>
            <a:br>
              <a:rPr lang="en-US" sz="4320"/>
            </a:br>
            <a:r>
              <a:rPr lang="en-US" sz="4320"/>
              <a:t>CS Subcommittee</a:t>
            </a:r>
            <a:endParaRPr sz="4320"/>
          </a:p>
        </p:txBody>
      </p:sp>
      <p:sp>
        <p:nvSpPr>
          <p:cNvPr id="109" name="Google Shape;109;p16"/>
          <p:cNvSpPr txBox="1">
            <a:spLocks noGrp="1"/>
          </p:cNvSpPr>
          <p:nvPr>
            <p:ph type="subTitle" idx="1"/>
          </p:nvPr>
        </p:nvSpPr>
        <p:spPr>
          <a:xfrm>
            <a:off x="894735" y="4920337"/>
            <a:ext cx="10402529" cy="5825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a:t>May 7, 2021</a:t>
            </a:r>
            <a:endParaRPr/>
          </a:p>
        </p:txBody>
      </p:sp>
      <p:sp>
        <p:nvSpPr>
          <p:cNvPr id="110" name="Google Shape;110;p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Potential connections to CS Low Grad - More rigorous Action</a:t>
            </a:r>
            <a:endParaRPr/>
          </a:p>
        </p:txBody>
      </p:sp>
      <p:graphicFrame>
        <p:nvGraphicFramePr>
          <p:cNvPr id="191" name="Google Shape;191;p27"/>
          <p:cNvGraphicFramePr/>
          <p:nvPr>
            <p:extLst>
              <p:ext uri="{D42A27DB-BD31-4B8C-83A1-F6EECF244321}">
                <p14:modId xmlns:p14="http://schemas.microsoft.com/office/powerpoint/2010/main" val="361950913"/>
              </p:ext>
            </p:extLst>
          </p:nvPr>
        </p:nvGraphicFramePr>
        <p:xfrm>
          <a:off x="1208633" y="1739633"/>
          <a:ext cx="10264500" cy="1630585"/>
        </p:xfrm>
        <a:graphic>
          <a:graphicData uri="http://schemas.openxmlformats.org/drawingml/2006/table">
            <a:tbl>
              <a:tblPr firstRow="1">
                <a:noFill/>
                <a:tableStyleId>{021474FB-1B95-4890-AB59-446E8B371787}</a:tableStyleId>
              </a:tblPr>
              <a:tblGrid>
                <a:gridCol w="2566125">
                  <a:extLst>
                    <a:ext uri="{9D8B030D-6E8A-4147-A177-3AD203B41FA5}">
                      <a16:colId xmlns:a16="http://schemas.microsoft.com/office/drawing/2014/main" val="20000"/>
                    </a:ext>
                  </a:extLst>
                </a:gridCol>
                <a:gridCol w="2566125">
                  <a:extLst>
                    <a:ext uri="{9D8B030D-6E8A-4147-A177-3AD203B41FA5}">
                      <a16:colId xmlns:a16="http://schemas.microsoft.com/office/drawing/2014/main" val="20001"/>
                    </a:ext>
                  </a:extLst>
                </a:gridCol>
                <a:gridCol w="2566125">
                  <a:extLst>
                    <a:ext uri="{9D8B030D-6E8A-4147-A177-3AD203B41FA5}">
                      <a16:colId xmlns:a16="http://schemas.microsoft.com/office/drawing/2014/main" val="20002"/>
                    </a:ext>
                  </a:extLst>
                </a:gridCol>
                <a:gridCol w="2566125">
                  <a:extLst>
                    <a:ext uri="{9D8B030D-6E8A-4147-A177-3AD203B41FA5}">
                      <a16:colId xmlns:a16="http://schemas.microsoft.com/office/drawing/2014/main" val="20003"/>
                    </a:ext>
                  </a:extLst>
                </a:gridCol>
              </a:tblGrid>
              <a:tr h="406825">
                <a:tc gridSpan="4">
                  <a:txBody>
                    <a:bodyPr/>
                    <a:lstStyle/>
                    <a:p>
                      <a:pPr marL="0" lvl="0" indent="0" algn="ctr" rtl="0">
                        <a:spcBef>
                          <a:spcPts val="0"/>
                        </a:spcBef>
                        <a:spcAft>
                          <a:spcPts val="0"/>
                        </a:spcAft>
                        <a:buNone/>
                      </a:pPr>
                      <a:r>
                        <a:rPr lang="en-US" sz="1900"/>
                        <a:t>Early Support Options</a:t>
                      </a:r>
                      <a:endParaRPr sz="1900"/>
                    </a:p>
                  </a:txBody>
                  <a:tcPr marL="121900" marR="121900" marT="121900" marB="1219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7225">
                <a:tc>
                  <a:txBody>
                    <a:bodyPr/>
                    <a:lstStyle/>
                    <a:p>
                      <a:pPr marL="0" lvl="0" indent="0" algn="ctr" rtl="0">
                        <a:spcBef>
                          <a:spcPts val="0"/>
                        </a:spcBef>
                        <a:spcAft>
                          <a:spcPts val="0"/>
                        </a:spcAft>
                        <a:buNone/>
                      </a:pPr>
                      <a:r>
                        <a:rPr lang="en-US" sz="1900"/>
                        <a:t>Support/training for specific practices</a:t>
                      </a:r>
                      <a:endParaRPr sz="1900"/>
                    </a:p>
                  </a:txBody>
                  <a:tcPr marL="121900" marR="121900" marT="121900" marB="121900" anchor="ctr"/>
                </a:tc>
                <a:tc>
                  <a:txBody>
                    <a:bodyPr/>
                    <a:lstStyle/>
                    <a:p>
                      <a:pPr marL="0" lvl="0" indent="0" algn="ctr" rtl="0">
                        <a:spcBef>
                          <a:spcPts val="0"/>
                        </a:spcBef>
                        <a:spcAft>
                          <a:spcPts val="0"/>
                        </a:spcAft>
                        <a:buNone/>
                      </a:pPr>
                      <a:r>
                        <a:rPr lang="en-US" sz="1900"/>
                        <a:t>Diagnostic Review</a:t>
                      </a:r>
                      <a:endParaRPr sz="1900"/>
                    </a:p>
                  </a:txBody>
                  <a:tcPr marL="121900" marR="121900" marT="121900" marB="121900" anchor="ctr"/>
                </a:tc>
                <a:tc>
                  <a:txBody>
                    <a:bodyPr/>
                    <a:lstStyle/>
                    <a:p>
                      <a:pPr marL="0" lvl="0" indent="0" algn="ctr" rtl="0">
                        <a:spcBef>
                          <a:spcPts val="0"/>
                        </a:spcBef>
                        <a:spcAft>
                          <a:spcPts val="0"/>
                        </a:spcAft>
                        <a:buNone/>
                      </a:pPr>
                      <a:r>
                        <a:rPr lang="en-US" sz="1900"/>
                        <a:t>Peer feedback</a:t>
                      </a:r>
                      <a:endParaRPr sz="1900"/>
                    </a:p>
                  </a:txBody>
                  <a:tcPr marL="121900" marR="121900" marT="121900" marB="121900" anchor="ctr"/>
                </a:tc>
                <a:tc>
                  <a:txBody>
                    <a:bodyPr/>
                    <a:lstStyle/>
                    <a:p>
                      <a:pPr marL="0" lvl="0" indent="0" algn="ctr" rtl="0">
                        <a:spcBef>
                          <a:spcPts val="0"/>
                        </a:spcBef>
                        <a:spcAft>
                          <a:spcPts val="0"/>
                        </a:spcAft>
                        <a:buNone/>
                      </a:pPr>
                      <a:r>
                        <a:rPr lang="en-US" sz="1900" dirty="0"/>
                        <a:t>Funding support</a:t>
                      </a:r>
                      <a:endParaRPr sz="1900" dirty="0"/>
                    </a:p>
                  </a:txBody>
                  <a:tcPr marL="121900" marR="121900" marT="121900" marB="121900" anchor="ctr"/>
                </a:tc>
                <a:extLst>
                  <a:ext uri="{0D108BD9-81ED-4DB2-BD59-A6C34878D82A}">
                    <a16:rowId xmlns:a16="http://schemas.microsoft.com/office/drawing/2014/main" val="10001"/>
                  </a:ext>
                </a:extLst>
              </a:tr>
            </a:tbl>
          </a:graphicData>
        </a:graphic>
      </p:graphicFrame>
      <p:graphicFrame>
        <p:nvGraphicFramePr>
          <p:cNvPr id="192" name="Google Shape;192;p27"/>
          <p:cNvGraphicFramePr/>
          <p:nvPr>
            <p:extLst>
              <p:ext uri="{D42A27DB-BD31-4B8C-83A1-F6EECF244321}">
                <p14:modId xmlns:p14="http://schemas.microsoft.com/office/powerpoint/2010/main" val="1888698702"/>
              </p:ext>
            </p:extLst>
          </p:nvPr>
        </p:nvGraphicFramePr>
        <p:xfrm>
          <a:off x="1208633" y="3760900"/>
          <a:ext cx="10264500" cy="1630585"/>
        </p:xfrm>
        <a:graphic>
          <a:graphicData uri="http://schemas.openxmlformats.org/drawingml/2006/table">
            <a:tbl>
              <a:tblPr firstRow="1">
                <a:noFill/>
                <a:tableStyleId>{021474FB-1B95-4890-AB59-446E8B371787}</a:tableStyleId>
              </a:tblPr>
              <a:tblGrid>
                <a:gridCol w="2566125">
                  <a:extLst>
                    <a:ext uri="{9D8B030D-6E8A-4147-A177-3AD203B41FA5}">
                      <a16:colId xmlns:a16="http://schemas.microsoft.com/office/drawing/2014/main" val="20000"/>
                    </a:ext>
                  </a:extLst>
                </a:gridCol>
                <a:gridCol w="2566125">
                  <a:extLst>
                    <a:ext uri="{9D8B030D-6E8A-4147-A177-3AD203B41FA5}">
                      <a16:colId xmlns:a16="http://schemas.microsoft.com/office/drawing/2014/main" val="20001"/>
                    </a:ext>
                  </a:extLst>
                </a:gridCol>
                <a:gridCol w="2566125">
                  <a:extLst>
                    <a:ext uri="{9D8B030D-6E8A-4147-A177-3AD203B41FA5}">
                      <a16:colId xmlns:a16="http://schemas.microsoft.com/office/drawing/2014/main" val="20002"/>
                    </a:ext>
                  </a:extLst>
                </a:gridCol>
                <a:gridCol w="2566125">
                  <a:extLst>
                    <a:ext uri="{9D8B030D-6E8A-4147-A177-3AD203B41FA5}">
                      <a16:colId xmlns:a16="http://schemas.microsoft.com/office/drawing/2014/main" val="20003"/>
                    </a:ext>
                  </a:extLst>
                </a:gridCol>
              </a:tblGrid>
              <a:tr h="406825">
                <a:tc gridSpan="4">
                  <a:txBody>
                    <a:bodyPr/>
                    <a:lstStyle/>
                    <a:p>
                      <a:pPr marL="0" lvl="0" indent="0" algn="ctr" rtl="0">
                        <a:spcBef>
                          <a:spcPts val="0"/>
                        </a:spcBef>
                        <a:spcAft>
                          <a:spcPts val="0"/>
                        </a:spcAft>
                        <a:buNone/>
                      </a:pPr>
                      <a:r>
                        <a:rPr lang="en-US" sz="1900"/>
                        <a:t>Year 4 requirement options</a:t>
                      </a:r>
                      <a:endParaRPr sz="1900"/>
                    </a:p>
                  </a:txBody>
                  <a:tcPr marL="121900" marR="121900" marT="121900" marB="1219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7225">
                <a:tc>
                  <a:txBody>
                    <a:bodyPr/>
                    <a:lstStyle/>
                    <a:p>
                      <a:pPr marL="0" lvl="0" indent="0" algn="ctr" rtl="0">
                        <a:spcBef>
                          <a:spcPts val="0"/>
                        </a:spcBef>
                        <a:spcAft>
                          <a:spcPts val="0"/>
                        </a:spcAft>
                        <a:buNone/>
                      </a:pPr>
                      <a:r>
                        <a:rPr lang="en-US" sz="1900"/>
                        <a:t>State Review Panel</a:t>
                      </a:r>
                      <a:endParaRPr sz="1900"/>
                    </a:p>
                  </a:txBody>
                  <a:tcPr marL="121900" marR="121900" marT="121900" marB="121900" anchor="ctr"/>
                </a:tc>
                <a:tc>
                  <a:txBody>
                    <a:bodyPr/>
                    <a:lstStyle/>
                    <a:p>
                      <a:pPr marL="0" lvl="0" indent="0" algn="ctr" rtl="0">
                        <a:spcBef>
                          <a:spcPts val="0"/>
                        </a:spcBef>
                        <a:spcAft>
                          <a:spcPts val="0"/>
                        </a:spcAft>
                        <a:buNone/>
                      </a:pPr>
                      <a:r>
                        <a:rPr lang="en-US" sz="1900"/>
                        <a:t>Diagnostic Review</a:t>
                      </a:r>
                      <a:endParaRPr sz="1900"/>
                    </a:p>
                  </a:txBody>
                  <a:tcPr marL="121900" marR="121900" marT="121900" marB="121900" anchor="ctr"/>
                </a:tc>
                <a:tc>
                  <a:txBody>
                    <a:bodyPr/>
                    <a:lstStyle/>
                    <a:p>
                      <a:pPr marL="0" lvl="0" indent="0" algn="ctr" rtl="0">
                        <a:spcBef>
                          <a:spcPts val="0"/>
                        </a:spcBef>
                        <a:spcAft>
                          <a:spcPts val="0"/>
                        </a:spcAft>
                        <a:buNone/>
                      </a:pPr>
                      <a:r>
                        <a:rPr lang="en-US" sz="1900"/>
                        <a:t>Peer feedback</a:t>
                      </a:r>
                      <a:endParaRPr sz="1900"/>
                    </a:p>
                  </a:txBody>
                  <a:tcPr marL="121900" marR="121900" marT="121900" marB="121900" anchor="ctr"/>
                </a:tc>
                <a:tc>
                  <a:txBody>
                    <a:bodyPr/>
                    <a:lstStyle/>
                    <a:p>
                      <a:pPr marL="0" lvl="0" indent="0" algn="ctr" rtl="0">
                        <a:spcBef>
                          <a:spcPts val="0"/>
                        </a:spcBef>
                        <a:spcAft>
                          <a:spcPts val="0"/>
                        </a:spcAft>
                        <a:buNone/>
                      </a:pPr>
                      <a:r>
                        <a:rPr lang="en-US" sz="1900" dirty="0"/>
                        <a:t>Optional measures support</a:t>
                      </a:r>
                      <a:endParaRPr sz="1900" dirty="0"/>
                    </a:p>
                  </a:txBody>
                  <a:tcPr marL="121900" marR="121900" marT="121900" marB="12190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Background</a:t>
            </a:r>
            <a:endParaRPr/>
          </a:p>
        </p:txBody>
      </p:sp>
      <p:sp>
        <p:nvSpPr>
          <p:cNvPr id="198" name="Google Shape;198;p28"/>
          <p:cNvSpPr txBox="1"/>
          <p:nvPr/>
        </p:nvSpPr>
        <p:spPr>
          <a:xfrm>
            <a:off x="1740467" y="1630067"/>
            <a:ext cx="4019700" cy="1326900"/>
          </a:xfrm>
          <a:prstGeom prst="rect">
            <a:avLst/>
          </a:prstGeom>
          <a:solidFill>
            <a:srgbClr val="B6D7A8"/>
          </a:solidFill>
          <a:ln>
            <a:noFill/>
          </a:ln>
        </p:spPr>
        <p:txBody>
          <a:bodyPr spcFirstLastPara="1" wrap="square" lIns="0" tIns="0" rIns="0" bIns="0" anchor="t" anchorCtr="0">
            <a:noAutofit/>
          </a:bodyPr>
          <a:lstStyle/>
          <a:p>
            <a:pPr marL="0" lvl="0" indent="0" algn="ctr" rtl="0">
              <a:lnSpc>
                <a:spcPct val="90000"/>
              </a:lnSpc>
              <a:spcBef>
                <a:spcPts val="1100"/>
              </a:spcBef>
              <a:spcAft>
                <a:spcPts val="0"/>
              </a:spcAft>
              <a:buNone/>
            </a:pPr>
            <a:r>
              <a:rPr lang="en-US" sz="2400">
                <a:solidFill>
                  <a:srgbClr val="595959"/>
                </a:solidFill>
                <a:latin typeface="Lato"/>
                <a:ea typeface="Lato"/>
                <a:cs typeface="Lato"/>
                <a:sym typeface="Lato"/>
              </a:rPr>
              <a:t>About 1 in every 12 high school students in CO attend an AEC school.</a:t>
            </a:r>
            <a:endParaRPr sz="2400">
              <a:solidFill>
                <a:srgbClr val="595959"/>
              </a:solidFill>
              <a:latin typeface="Lato"/>
              <a:ea typeface="Lato"/>
              <a:cs typeface="Lato"/>
              <a:sym typeface="Lato"/>
            </a:endParaRPr>
          </a:p>
        </p:txBody>
      </p:sp>
      <p:sp>
        <p:nvSpPr>
          <p:cNvPr id="199" name="Google Shape;199;p28"/>
          <p:cNvSpPr txBox="1"/>
          <p:nvPr/>
        </p:nvSpPr>
        <p:spPr>
          <a:xfrm>
            <a:off x="1740467" y="4289367"/>
            <a:ext cx="4137300" cy="1326900"/>
          </a:xfrm>
          <a:prstGeom prst="rect">
            <a:avLst/>
          </a:prstGeom>
          <a:solidFill>
            <a:srgbClr val="A4C2F4"/>
          </a:solidFill>
          <a:ln>
            <a:noFill/>
          </a:ln>
        </p:spPr>
        <p:txBody>
          <a:bodyPr spcFirstLastPara="1" wrap="square" lIns="0" tIns="0" rIns="0" bIns="0" anchor="t" anchorCtr="0">
            <a:noAutofit/>
          </a:bodyPr>
          <a:lstStyle/>
          <a:p>
            <a:pPr marL="0" lvl="0" indent="0" algn="ctr" rtl="0">
              <a:lnSpc>
                <a:spcPct val="90000"/>
              </a:lnSpc>
              <a:spcBef>
                <a:spcPts val="1100"/>
              </a:spcBef>
              <a:spcAft>
                <a:spcPts val="0"/>
              </a:spcAft>
              <a:buNone/>
            </a:pPr>
            <a:r>
              <a:rPr lang="en-US" sz="2400">
                <a:solidFill>
                  <a:srgbClr val="595959"/>
                </a:solidFill>
                <a:latin typeface="Lato"/>
                <a:ea typeface="Lato"/>
                <a:cs typeface="Lato"/>
                <a:sym typeface="Lato"/>
              </a:rPr>
              <a:t>89% (81 of 91) of AECs were identified in the 2019 year by our accountability system</a:t>
            </a:r>
            <a:endParaRPr sz="2400">
              <a:solidFill>
                <a:srgbClr val="595959"/>
              </a:solidFill>
              <a:latin typeface="Lato"/>
              <a:ea typeface="Lato"/>
              <a:cs typeface="Lato"/>
              <a:sym typeface="Lato"/>
            </a:endParaRPr>
          </a:p>
        </p:txBody>
      </p:sp>
      <p:sp>
        <p:nvSpPr>
          <p:cNvPr id="200" name="Google Shape;200;p28"/>
          <p:cNvSpPr txBox="1"/>
          <p:nvPr/>
        </p:nvSpPr>
        <p:spPr>
          <a:xfrm>
            <a:off x="6929933" y="2063433"/>
            <a:ext cx="4861500" cy="1526700"/>
          </a:xfrm>
          <a:prstGeom prst="rect">
            <a:avLst/>
          </a:prstGeom>
          <a:solidFill>
            <a:srgbClr val="EA9999"/>
          </a:solidFill>
          <a:ln>
            <a:noFill/>
          </a:ln>
        </p:spPr>
        <p:txBody>
          <a:bodyPr spcFirstLastPara="1" wrap="square" lIns="0" tIns="0" rIns="0" bIns="0" anchor="t" anchorCtr="0">
            <a:noAutofit/>
          </a:bodyPr>
          <a:lstStyle/>
          <a:p>
            <a:pPr marL="0" lvl="0" indent="0" algn="ctr" rtl="0">
              <a:lnSpc>
                <a:spcPct val="90000"/>
              </a:lnSpc>
              <a:spcBef>
                <a:spcPts val="1100"/>
              </a:spcBef>
              <a:spcAft>
                <a:spcPts val="0"/>
              </a:spcAft>
              <a:buNone/>
            </a:pPr>
            <a:r>
              <a:rPr lang="en-US" sz="2400">
                <a:solidFill>
                  <a:srgbClr val="595959"/>
                </a:solidFill>
                <a:latin typeface="Lato"/>
                <a:ea typeface="Lato"/>
                <a:cs typeface="Lato"/>
                <a:sym typeface="Lato"/>
              </a:rPr>
              <a:t>Impacting our state graduation rate (now above 80%), reducing our dropout rate (down to just over 2%), and addressing disparities</a:t>
            </a:r>
            <a:endParaRPr sz="2400">
              <a:solidFill>
                <a:srgbClr val="595959"/>
              </a:solidFill>
              <a:latin typeface="Lato"/>
              <a:ea typeface="Lato"/>
              <a:cs typeface="Lato"/>
              <a:sym typeface="Lato"/>
            </a:endParaRPr>
          </a:p>
        </p:txBody>
      </p:sp>
      <p:sp>
        <p:nvSpPr>
          <p:cNvPr id="201" name="Google Shape;201;p28"/>
          <p:cNvSpPr txBox="1"/>
          <p:nvPr/>
        </p:nvSpPr>
        <p:spPr>
          <a:xfrm>
            <a:off x="7350933" y="3590233"/>
            <a:ext cx="4019700" cy="1526700"/>
          </a:xfrm>
          <a:prstGeom prst="rect">
            <a:avLst/>
          </a:prstGeom>
          <a:solidFill>
            <a:srgbClr val="B6D7A8"/>
          </a:solidFill>
          <a:ln>
            <a:noFill/>
          </a:ln>
        </p:spPr>
        <p:txBody>
          <a:bodyPr spcFirstLastPara="1" wrap="square" lIns="0" tIns="0" rIns="0" bIns="0" anchor="t" anchorCtr="0">
            <a:noAutofit/>
          </a:bodyPr>
          <a:lstStyle/>
          <a:p>
            <a:pPr marL="0" lvl="0" indent="0" algn="ctr" rtl="0">
              <a:lnSpc>
                <a:spcPct val="90000"/>
              </a:lnSpc>
              <a:spcBef>
                <a:spcPts val="1100"/>
              </a:spcBef>
              <a:spcAft>
                <a:spcPts val="0"/>
              </a:spcAft>
              <a:buNone/>
            </a:pPr>
            <a:r>
              <a:rPr lang="en-US" sz="2400">
                <a:solidFill>
                  <a:srgbClr val="595959"/>
                </a:solidFill>
                <a:latin typeface="Lato"/>
                <a:ea typeface="Lato"/>
                <a:cs typeface="Lato"/>
                <a:sym typeface="Lato"/>
              </a:rPr>
              <a:t>AECs have higher percentages of students of color, Free/ Reduced Lunch, disabilities, ELL</a:t>
            </a:r>
            <a:endParaRPr sz="2400">
              <a:solidFill>
                <a:srgbClr val="595959"/>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Overall Rationale</a:t>
            </a:r>
            <a:endParaRPr/>
          </a:p>
        </p:txBody>
      </p:sp>
      <p:sp>
        <p:nvSpPr>
          <p:cNvPr id="207" name="Google Shape;207;p29"/>
          <p:cNvSpPr txBox="1">
            <a:spLocks noGrp="1"/>
          </p:cNvSpPr>
          <p:nvPr>
            <p:ph type="body" idx="1"/>
          </p:nvPr>
        </p:nvSpPr>
        <p:spPr>
          <a:xfrm>
            <a:off x="239059" y="1382358"/>
            <a:ext cx="14020800" cy="5801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100" b="1" dirty="0">
                <a:latin typeface="Arial"/>
                <a:ea typeface="Arial"/>
                <a:cs typeface="Arial"/>
                <a:sym typeface="Arial"/>
              </a:rPr>
              <a:t>There is still a high level of need</a:t>
            </a:r>
            <a:endParaRPr sz="2100" b="1" dirty="0">
              <a:latin typeface="Arial"/>
              <a:ea typeface="Arial"/>
              <a:cs typeface="Arial"/>
              <a:sym typeface="Arial"/>
            </a:endParaRPr>
          </a:p>
          <a:p>
            <a:pPr marL="609600" lvl="2" indent="-438150" algn="l" rtl="0">
              <a:lnSpc>
                <a:spcPct val="115000"/>
              </a:lnSpc>
              <a:spcBef>
                <a:spcPts val="0"/>
              </a:spcBef>
              <a:spcAft>
                <a:spcPts val="0"/>
              </a:spcAft>
              <a:buSzPts val="2100"/>
              <a:buFont typeface="Arial"/>
              <a:buChar char="■"/>
            </a:pPr>
            <a:r>
              <a:rPr lang="en-US" sz="2100" dirty="0">
                <a:latin typeface="Arial"/>
                <a:ea typeface="Arial"/>
                <a:cs typeface="Arial"/>
                <a:sym typeface="Arial"/>
              </a:rPr>
              <a:t>Other potential areas of need</a:t>
            </a:r>
            <a:endParaRPr sz="2100" dirty="0">
              <a:latin typeface="Arial"/>
              <a:ea typeface="Arial"/>
              <a:cs typeface="Arial"/>
              <a:sym typeface="Arial"/>
            </a:endParaRPr>
          </a:p>
          <a:p>
            <a:pPr marL="1219200" lvl="3" indent="-438150" algn="l" rtl="0">
              <a:lnSpc>
                <a:spcPct val="115000"/>
              </a:lnSpc>
              <a:spcBef>
                <a:spcPts val="0"/>
              </a:spcBef>
              <a:spcAft>
                <a:spcPts val="0"/>
              </a:spcAft>
              <a:buSzPts val="2100"/>
              <a:buFont typeface="Arial"/>
              <a:buChar char="●"/>
            </a:pPr>
            <a:r>
              <a:rPr lang="en-US" sz="2100" dirty="0">
                <a:latin typeface="Arial"/>
                <a:ea typeface="Arial"/>
                <a:cs typeface="Arial"/>
                <a:sym typeface="Arial"/>
              </a:rPr>
              <a:t>Statewide, there was a drop in enrollment and many AECs are operating at low capacity.</a:t>
            </a:r>
            <a:endParaRPr sz="2100" dirty="0">
              <a:latin typeface="Arial"/>
              <a:ea typeface="Arial"/>
              <a:cs typeface="Arial"/>
              <a:sym typeface="Arial"/>
            </a:endParaRPr>
          </a:p>
          <a:p>
            <a:pPr marL="2438400" lvl="0" indent="0" algn="l" rtl="0">
              <a:lnSpc>
                <a:spcPct val="115000"/>
              </a:lnSpc>
              <a:spcBef>
                <a:spcPts val="0"/>
              </a:spcBef>
              <a:spcAft>
                <a:spcPts val="0"/>
              </a:spcAft>
              <a:buNone/>
            </a:pPr>
            <a:endParaRPr sz="2100" b="1" dirty="0">
              <a:latin typeface="Arial"/>
              <a:ea typeface="Arial"/>
              <a:cs typeface="Arial"/>
              <a:sym typeface="Arial"/>
            </a:endParaRPr>
          </a:p>
          <a:p>
            <a:pPr marL="0" lvl="0" indent="0" algn="l" rtl="0">
              <a:lnSpc>
                <a:spcPct val="115000"/>
              </a:lnSpc>
              <a:spcBef>
                <a:spcPts val="0"/>
              </a:spcBef>
              <a:spcAft>
                <a:spcPts val="0"/>
              </a:spcAft>
              <a:buNone/>
            </a:pPr>
            <a:r>
              <a:rPr lang="en-US" sz="2100" b="1" dirty="0">
                <a:latin typeface="Arial"/>
                <a:ea typeface="Arial"/>
                <a:cs typeface="Arial"/>
                <a:sym typeface="Arial"/>
              </a:rPr>
              <a:t>We have seen more AECs apply to EASI each year</a:t>
            </a:r>
            <a:endParaRPr sz="2100" dirty="0">
              <a:latin typeface="Arial"/>
              <a:ea typeface="Arial"/>
              <a:cs typeface="Arial"/>
              <a:sym typeface="Arial"/>
            </a:endParaRPr>
          </a:p>
          <a:p>
            <a:pPr marL="609600" lvl="2" indent="-438150" algn="l" rtl="0">
              <a:lnSpc>
                <a:spcPct val="115000"/>
              </a:lnSpc>
              <a:spcBef>
                <a:spcPts val="0"/>
              </a:spcBef>
              <a:spcAft>
                <a:spcPts val="0"/>
              </a:spcAft>
              <a:buSzPts val="2100"/>
              <a:buChar char="■"/>
            </a:pPr>
            <a:r>
              <a:rPr lang="en-US" sz="2100" dirty="0">
                <a:latin typeface="Arial"/>
                <a:ea typeface="Arial"/>
                <a:cs typeface="Arial"/>
                <a:sym typeface="Arial"/>
              </a:rPr>
              <a:t>Over the last 3 years, 40 AECs have been awarded funding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EASI application</a:t>
            </a:r>
            <a:endParaRPr/>
          </a:p>
        </p:txBody>
      </p:sp>
      <p:sp>
        <p:nvSpPr>
          <p:cNvPr id="213" name="Google Shape;213;p30"/>
          <p:cNvSpPr txBox="1">
            <a:spLocks noGrp="1"/>
          </p:cNvSpPr>
          <p:nvPr>
            <p:ph type="body" idx="1"/>
          </p:nvPr>
        </p:nvSpPr>
        <p:spPr>
          <a:xfrm>
            <a:off x="427317" y="1471468"/>
            <a:ext cx="14020800" cy="5801700"/>
          </a:xfrm>
          <a:prstGeom prst="rect">
            <a:avLst/>
          </a:prstGeom>
        </p:spPr>
        <p:txBody>
          <a:bodyPr spcFirstLastPara="1" wrap="square" lIns="0" tIns="0" rIns="0" bIns="0" anchor="t" anchorCtr="0">
            <a:noAutofit/>
          </a:bodyPr>
          <a:lstStyle/>
          <a:p>
            <a:pPr marL="609600" lvl="2" indent="-438150" algn="l" rtl="0">
              <a:lnSpc>
                <a:spcPct val="115000"/>
              </a:lnSpc>
              <a:spcBef>
                <a:spcPts val="0"/>
              </a:spcBef>
              <a:spcAft>
                <a:spcPts val="0"/>
              </a:spcAft>
              <a:buSzPts val="2100"/>
              <a:buChar char="■"/>
            </a:pPr>
            <a:r>
              <a:rPr lang="en-US" sz="2100" dirty="0">
                <a:latin typeface="Arial"/>
                <a:ea typeface="Arial"/>
                <a:cs typeface="Arial"/>
                <a:sym typeface="Arial"/>
              </a:rPr>
              <a:t>Over the last 3 years, 40 AECs have been awarded funding through EASI</a:t>
            </a:r>
            <a:endParaRPr sz="2100" dirty="0">
              <a:latin typeface="Arial"/>
              <a:ea typeface="Arial"/>
              <a:cs typeface="Arial"/>
              <a:sym typeface="Arial"/>
            </a:endParaRPr>
          </a:p>
          <a:p>
            <a:pPr marL="0" lvl="0" indent="0" algn="l" rtl="0">
              <a:lnSpc>
                <a:spcPct val="115000"/>
              </a:lnSpc>
              <a:spcBef>
                <a:spcPts val="0"/>
              </a:spcBef>
              <a:spcAft>
                <a:spcPts val="0"/>
              </a:spcAft>
              <a:buNone/>
            </a:pPr>
            <a:endParaRPr sz="2100" dirty="0">
              <a:latin typeface="Arial"/>
              <a:ea typeface="Arial"/>
              <a:cs typeface="Arial"/>
              <a:sym typeface="Arial"/>
            </a:endParaRPr>
          </a:p>
          <a:p>
            <a:pPr marL="0" lvl="0" indent="0" algn="l" rtl="0">
              <a:lnSpc>
                <a:spcPct val="115000"/>
              </a:lnSpc>
              <a:spcBef>
                <a:spcPts val="0"/>
              </a:spcBef>
              <a:spcAft>
                <a:spcPts val="0"/>
              </a:spcAft>
              <a:buNone/>
            </a:pPr>
            <a:endParaRPr sz="2100" dirty="0">
              <a:latin typeface="Arial"/>
              <a:ea typeface="Arial"/>
              <a:cs typeface="Arial"/>
              <a:sym typeface="Arial"/>
            </a:endParaRPr>
          </a:p>
          <a:p>
            <a:pPr marL="0" lvl="0" indent="0" algn="l" rtl="0">
              <a:spcBef>
                <a:spcPts val="1000"/>
              </a:spcBef>
              <a:spcAft>
                <a:spcPts val="0"/>
              </a:spcAft>
              <a:buNone/>
            </a:pPr>
            <a:endParaRPr dirty="0"/>
          </a:p>
        </p:txBody>
      </p:sp>
      <p:graphicFrame>
        <p:nvGraphicFramePr>
          <p:cNvPr id="214" name="Google Shape;214;p30"/>
          <p:cNvGraphicFramePr/>
          <p:nvPr>
            <p:extLst>
              <p:ext uri="{D42A27DB-BD31-4B8C-83A1-F6EECF244321}">
                <p14:modId xmlns:p14="http://schemas.microsoft.com/office/powerpoint/2010/main" val="4148597128"/>
              </p:ext>
            </p:extLst>
          </p:nvPr>
        </p:nvGraphicFramePr>
        <p:xfrm>
          <a:off x="940224" y="1921700"/>
          <a:ext cx="9652000" cy="4236480"/>
        </p:xfrm>
        <a:graphic>
          <a:graphicData uri="http://schemas.openxmlformats.org/drawingml/2006/table">
            <a:tbl>
              <a:tblPr firstRow="1">
                <a:noFill/>
                <a:tableStyleId>{021474FB-1B95-4890-AB59-446E8B371787}</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930400">
                  <a:extLst>
                    <a:ext uri="{9D8B030D-6E8A-4147-A177-3AD203B41FA5}">
                      <a16:colId xmlns:a16="http://schemas.microsoft.com/office/drawing/2014/main" val="20004"/>
                    </a:ext>
                  </a:extLst>
                </a:gridCol>
              </a:tblGrid>
              <a:tr h="508000">
                <a:tc>
                  <a:txBody>
                    <a:bodyPr/>
                    <a:lstStyle/>
                    <a:p>
                      <a:pPr marL="0" lvl="0" indent="0" algn="l" rtl="0">
                        <a:spcBef>
                          <a:spcPts val="0"/>
                        </a:spcBef>
                        <a:spcAft>
                          <a:spcPts val="0"/>
                        </a:spcAft>
                        <a:buNone/>
                      </a:pPr>
                      <a:endParaRPr dirty="0"/>
                    </a:p>
                  </a:txBody>
                  <a:tcPr marL="121900" marR="121900" marT="121900" marB="121900"/>
                </a:tc>
                <a:tc>
                  <a:txBody>
                    <a:bodyPr/>
                    <a:lstStyle/>
                    <a:p>
                      <a:pPr marL="0" lvl="0" indent="0" algn="ctr" rtl="0">
                        <a:spcBef>
                          <a:spcPts val="0"/>
                        </a:spcBef>
                        <a:spcAft>
                          <a:spcPts val="0"/>
                        </a:spcAft>
                        <a:buNone/>
                      </a:pPr>
                      <a:r>
                        <a:rPr lang="en-US" sz="1900"/>
                        <a:t>17-18</a:t>
                      </a:r>
                      <a:endParaRPr sz="1900"/>
                    </a:p>
                  </a:txBody>
                  <a:tcPr marL="121900" marR="121900" marT="121900" marB="121900">
                    <a:solidFill>
                      <a:srgbClr val="CCCCCC"/>
                    </a:solidFill>
                  </a:tcPr>
                </a:tc>
                <a:tc>
                  <a:txBody>
                    <a:bodyPr/>
                    <a:lstStyle/>
                    <a:p>
                      <a:pPr marL="0" lvl="0" indent="0" algn="ctr" rtl="0">
                        <a:spcBef>
                          <a:spcPts val="0"/>
                        </a:spcBef>
                        <a:spcAft>
                          <a:spcPts val="0"/>
                        </a:spcAft>
                        <a:buNone/>
                      </a:pPr>
                      <a:r>
                        <a:rPr lang="en-US" sz="1900"/>
                        <a:t>18-19</a:t>
                      </a:r>
                      <a:endParaRPr sz="1900"/>
                    </a:p>
                  </a:txBody>
                  <a:tcPr marL="121900" marR="121900" marT="121900" marB="121900">
                    <a:solidFill>
                      <a:srgbClr val="CCCCCC"/>
                    </a:solidFill>
                  </a:tcPr>
                </a:tc>
                <a:tc>
                  <a:txBody>
                    <a:bodyPr/>
                    <a:lstStyle/>
                    <a:p>
                      <a:pPr marL="0" lvl="0" indent="0" algn="ctr" rtl="0">
                        <a:spcBef>
                          <a:spcPts val="0"/>
                        </a:spcBef>
                        <a:spcAft>
                          <a:spcPts val="0"/>
                        </a:spcAft>
                        <a:buNone/>
                      </a:pPr>
                      <a:r>
                        <a:rPr lang="en-US" sz="1900"/>
                        <a:t>19-20</a:t>
                      </a:r>
                      <a:endParaRPr sz="1900"/>
                    </a:p>
                  </a:txBody>
                  <a:tcPr marL="121900" marR="121900" marT="121900" marB="121900">
                    <a:solidFill>
                      <a:srgbClr val="CCCCCC"/>
                    </a:solidFill>
                  </a:tcPr>
                </a:tc>
                <a:tc>
                  <a:txBody>
                    <a:bodyPr/>
                    <a:lstStyle/>
                    <a:p>
                      <a:pPr marL="0" lvl="0" indent="0" algn="ctr" rtl="0">
                        <a:spcBef>
                          <a:spcPts val="0"/>
                        </a:spcBef>
                        <a:spcAft>
                          <a:spcPts val="0"/>
                        </a:spcAft>
                        <a:buNone/>
                      </a:pPr>
                      <a:r>
                        <a:rPr lang="en-US" sz="1900"/>
                        <a:t>20-21</a:t>
                      </a:r>
                      <a:endParaRPr sz="1900"/>
                    </a:p>
                  </a:txBody>
                  <a:tcPr marL="121900" marR="121900" marT="121900" marB="121900">
                    <a:solidFill>
                      <a:srgbClr val="CCCCCC"/>
                    </a:solidFill>
                  </a:tcPr>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US" sz="1600"/>
                        <a:t>District Designed and Led</a:t>
                      </a:r>
                      <a:endParaRPr sz="1600"/>
                    </a:p>
                  </a:txBody>
                  <a:tcPr marL="121900" marR="121900" marT="121900" marB="121900"/>
                </a:tc>
                <a:tc>
                  <a:txBody>
                    <a:bodyPr/>
                    <a:lstStyle/>
                    <a:p>
                      <a:pPr marL="0" lvl="0" indent="0" algn="ctr" rtl="0">
                        <a:spcBef>
                          <a:spcPts val="0"/>
                        </a:spcBef>
                        <a:spcAft>
                          <a:spcPts val="0"/>
                        </a:spcAft>
                        <a:buNone/>
                      </a:pPr>
                      <a:r>
                        <a:rPr lang="en-US" sz="1900"/>
                        <a:t>3</a:t>
                      </a:r>
                      <a:endParaRPr sz="1900"/>
                    </a:p>
                  </a:txBody>
                  <a:tcPr marL="121900" marR="121900" marT="121900" marB="121900"/>
                </a:tc>
                <a:tc>
                  <a:txBody>
                    <a:bodyPr/>
                    <a:lstStyle/>
                    <a:p>
                      <a:pPr marL="0" lvl="0" indent="0" algn="ctr" rtl="0">
                        <a:spcBef>
                          <a:spcPts val="0"/>
                        </a:spcBef>
                        <a:spcAft>
                          <a:spcPts val="0"/>
                        </a:spcAft>
                        <a:buNone/>
                      </a:pPr>
                      <a:r>
                        <a:rPr lang="en-US" sz="1900"/>
                        <a:t>5</a:t>
                      </a:r>
                      <a:endParaRPr sz="1900"/>
                    </a:p>
                  </a:txBody>
                  <a:tcPr marL="121900" marR="121900" marT="121900" marB="121900"/>
                </a:tc>
                <a:tc>
                  <a:txBody>
                    <a:bodyPr/>
                    <a:lstStyle/>
                    <a:p>
                      <a:pPr marL="0" lvl="0" indent="0" algn="ctr" rtl="0">
                        <a:spcBef>
                          <a:spcPts val="0"/>
                        </a:spcBef>
                        <a:spcAft>
                          <a:spcPts val="0"/>
                        </a:spcAft>
                        <a:buNone/>
                      </a:pPr>
                      <a:r>
                        <a:rPr lang="en-US" sz="1900"/>
                        <a:t>1</a:t>
                      </a:r>
                      <a:endParaRPr sz="1900"/>
                    </a:p>
                  </a:txBody>
                  <a:tcPr marL="121900" marR="121900" marT="121900" marB="121900"/>
                </a:tc>
                <a:tc>
                  <a:txBody>
                    <a:bodyPr/>
                    <a:lstStyle/>
                    <a:p>
                      <a:pPr marL="0" lvl="0" indent="0" algn="ctr" rtl="0">
                        <a:spcBef>
                          <a:spcPts val="0"/>
                        </a:spcBef>
                        <a:spcAft>
                          <a:spcPts val="0"/>
                        </a:spcAft>
                        <a:buNone/>
                      </a:pPr>
                      <a:endParaRPr sz="1900"/>
                    </a:p>
                  </a:txBody>
                  <a:tcPr marL="121900" marR="121900" marT="121900" marB="121900"/>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US" sz="1600"/>
                        <a:t>School Turnaround Leaders</a:t>
                      </a:r>
                      <a:endParaRPr sz="1600"/>
                    </a:p>
                  </a:txBody>
                  <a:tcPr marL="121900" marR="121900" marT="121900" marB="121900"/>
                </a:tc>
                <a:tc>
                  <a:txBody>
                    <a:bodyPr/>
                    <a:lstStyle/>
                    <a:p>
                      <a:pPr marL="0" lvl="0" indent="0" algn="ctr" rtl="0">
                        <a:spcBef>
                          <a:spcPts val="0"/>
                        </a:spcBef>
                        <a:spcAft>
                          <a:spcPts val="0"/>
                        </a:spcAft>
                        <a:buNone/>
                      </a:pPr>
                      <a:endParaRPr sz="1900"/>
                    </a:p>
                  </a:txBody>
                  <a:tcPr marL="121900" marR="121900" marT="121900" marB="121900"/>
                </a:tc>
                <a:tc>
                  <a:txBody>
                    <a:bodyPr/>
                    <a:lstStyle/>
                    <a:p>
                      <a:pPr marL="0" lvl="0" indent="0" algn="ctr" rtl="0">
                        <a:spcBef>
                          <a:spcPts val="0"/>
                        </a:spcBef>
                        <a:spcAft>
                          <a:spcPts val="0"/>
                        </a:spcAft>
                        <a:buNone/>
                      </a:pPr>
                      <a:r>
                        <a:rPr lang="en-US" sz="1900"/>
                        <a:t>2</a:t>
                      </a:r>
                      <a:endParaRPr sz="1900"/>
                    </a:p>
                  </a:txBody>
                  <a:tcPr marL="121900" marR="121900" marT="121900" marB="121900"/>
                </a:tc>
                <a:tc>
                  <a:txBody>
                    <a:bodyPr/>
                    <a:lstStyle/>
                    <a:p>
                      <a:pPr marL="0" lvl="0" indent="0" algn="ctr" rtl="0">
                        <a:spcBef>
                          <a:spcPts val="0"/>
                        </a:spcBef>
                        <a:spcAft>
                          <a:spcPts val="0"/>
                        </a:spcAft>
                        <a:buNone/>
                      </a:pPr>
                      <a:endParaRPr sz="1900"/>
                    </a:p>
                  </a:txBody>
                  <a:tcPr marL="121900" marR="121900" marT="121900" marB="121900"/>
                </a:tc>
                <a:tc>
                  <a:txBody>
                    <a:bodyPr/>
                    <a:lstStyle/>
                    <a:p>
                      <a:pPr marL="0" lvl="0" indent="0" algn="ctr" rtl="0">
                        <a:spcBef>
                          <a:spcPts val="0"/>
                        </a:spcBef>
                        <a:spcAft>
                          <a:spcPts val="0"/>
                        </a:spcAft>
                        <a:buNone/>
                      </a:pPr>
                      <a:endParaRPr sz="1900"/>
                    </a:p>
                  </a:txBody>
                  <a:tcPr marL="121900" marR="121900" marT="121900" marB="121900"/>
                </a:tc>
                <a:extLst>
                  <a:ext uri="{0D108BD9-81ED-4DB2-BD59-A6C34878D82A}">
                    <a16:rowId xmlns:a16="http://schemas.microsoft.com/office/drawing/2014/main" val="10002"/>
                  </a:ext>
                </a:extLst>
              </a:tr>
              <a:tr h="508000">
                <a:tc>
                  <a:txBody>
                    <a:bodyPr/>
                    <a:lstStyle/>
                    <a:p>
                      <a:pPr marL="0" lvl="0" indent="0" algn="l" rtl="0">
                        <a:spcBef>
                          <a:spcPts val="0"/>
                        </a:spcBef>
                        <a:spcAft>
                          <a:spcPts val="0"/>
                        </a:spcAft>
                        <a:buNone/>
                      </a:pPr>
                      <a:r>
                        <a:rPr lang="en-US" sz="1600"/>
                        <a:t>Diagnostic Review</a:t>
                      </a:r>
                      <a:endParaRPr sz="1600"/>
                    </a:p>
                  </a:txBody>
                  <a:tcPr marL="121900" marR="121900" marT="121900" marB="121900"/>
                </a:tc>
                <a:tc>
                  <a:txBody>
                    <a:bodyPr/>
                    <a:lstStyle/>
                    <a:p>
                      <a:pPr marL="0" lvl="0" indent="0" algn="ctr" rtl="0">
                        <a:spcBef>
                          <a:spcPts val="0"/>
                        </a:spcBef>
                        <a:spcAft>
                          <a:spcPts val="0"/>
                        </a:spcAft>
                        <a:buNone/>
                      </a:pPr>
                      <a:endParaRPr sz="1900"/>
                    </a:p>
                  </a:txBody>
                  <a:tcPr marL="121900" marR="121900" marT="121900" marB="121900"/>
                </a:tc>
                <a:tc>
                  <a:txBody>
                    <a:bodyPr/>
                    <a:lstStyle/>
                    <a:p>
                      <a:pPr marL="0" lvl="0" indent="0" algn="ctr" rtl="0">
                        <a:spcBef>
                          <a:spcPts val="0"/>
                        </a:spcBef>
                        <a:spcAft>
                          <a:spcPts val="0"/>
                        </a:spcAft>
                        <a:buNone/>
                      </a:pPr>
                      <a:r>
                        <a:rPr lang="en-US" sz="1900"/>
                        <a:t>1</a:t>
                      </a:r>
                      <a:endParaRPr sz="1900"/>
                    </a:p>
                  </a:txBody>
                  <a:tcPr marL="121900" marR="121900" marT="121900" marB="121900"/>
                </a:tc>
                <a:tc>
                  <a:txBody>
                    <a:bodyPr/>
                    <a:lstStyle/>
                    <a:p>
                      <a:pPr marL="0" lvl="0" indent="0" algn="ctr" rtl="0">
                        <a:spcBef>
                          <a:spcPts val="0"/>
                        </a:spcBef>
                        <a:spcAft>
                          <a:spcPts val="0"/>
                        </a:spcAft>
                        <a:buNone/>
                      </a:pPr>
                      <a:r>
                        <a:rPr lang="en-US" sz="1900"/>
                        <a:t>6</a:t>
                      </a:r>
                      <a:endParaRPr sz="1900"/>
                    </a:p>
                  </a:txBody>
                  <a:tcPr marL="121900" marR="121900" marT="121900" marB="121900"/>
                </a:tc>
                <a:tc>
                  <a:txBody>
                    <a:bodyPr/>
                    <a:lstStyle/>
                    <a:p>
                      <a:pPr marL="0" lvl="0" indent="0" algn="ctr" rtl="0">
                        <a:spcBef>
                          <a:spcPts val="0"/>
                        </a:spcBef>
                        <a:spcAft>
                          <a:spcPts val="0"/>
                        </a:spcAft>
                        <a:buNone/>
                      </a:pPr>
                      <a:r>
                        <a:rPr lang="en-US" sz="1900"/>
                        <a:t>1</a:t>
                      </a:r>
                      <a:endParaRPr sz="1900"/>
                    </a:p>
                  </a:txBody>
                  <a:tcPr marL="121900" marR="121900" marT="121900" marB="121900"/>
                </a:tc>
                <a:extLst>
                  <a:ext uri="{0D108BD9-81ED-4DB2-BD59-A6C34878D82A}">
                    <a16:rowId xmlns:a16="http://schemas.microsoft.com/office/drawing/2014/main" val="10003"/>
                  </a:ext>
                </a:extLst>
              </a:tr>
              <a:tr h="508000">
                <a:tc>
                  <a:txBody>
                    <a:bodyPr/>
                    <a:lstStyle/>
                    <a:p>
                      <a:pPr marL="0" lvl="0" indent="0" algn="l" rtl="0">
                        <a:spcBef>
                          <a:spcPts val="0"/>
                        </a:spcBef>
                        <a:spcAft>
                          <a:spcPts val="0"/>
                        </a:spcAft>
                        <a:buNone/>
                      </a:pPr>
                      <a:r>
                        <a:rPr lang="en-US" sz="1600"/>
                        <a:t>AEC Diagnostic Review</a:t>
                      </a:r>
                      <a:endParaRPr sz="1600"/>
                    </a:p>
                  </a:txBody>
                  <a:tcPr marL="121900" marR="121900" marT="121900" marB="121900"/>
                </a:tc>
                <a:tc>
                  <a:txBody>
                    <a:bodyPr/>
                    <a:lstStyle/>
                    <a:p>
                      <a:pPr marL="0" lvl="0" indent="0" algn="ctr" rtl="0">
                        <a:spcBef>
                          <a:spcPts val="0"/>
                        </a:spcBef>
                        <a:spcAft>
                          <a:spcPts val="0"/>
                        </a:spcAft>
                        <a:buNone/>
                      </a:pPr>
                      <a:endParaRPr sz="1900"/>
                    </a:p>
                  </a:txBody>
                  <a:tcPr marL="121900" marR="121900" marT="121900" marB="121900"/>
                </a:tc>
                <a:tc>
                  <a:txBody>
                    <a:bodyPr/>
                    <a:lstStyle/>
                    <a:p>
                      <a:pPr marL="0" lvl="0" indent="0" algn="ctr" rtl="0">
                        <a:spcBef>
                          <a:spcPts val="0"/>
                        </a:spcBef>
                        <a:spcAft>
                          <a:spcPts val="0"/>
                        </a:spcAft>
                        <a:buNone/>
                      </a:pPr>
                      <a:r>
                        <a:rPr lang="en-US" sz="1900"/>
                        <a:t>4</a:t>
                      </a:r>
                      <a:endParaRPr sz="1900"/>
                    </a:p>
                  </a:txBody>
                  <a:tcPr marL="121900" marR="121900" marT="121900" marB="121900"/>
                </a:tc>
                <a:tc>
                  <a:txBody>
                    <a:bodyPr/>
                    <a:lstStyle/>
                    <a:p>
                      <a:pPr marL="0" lvl="0" indent="0" algn="ctr" rtl="0">
                        <a:spcBef>
                          <a:spcPts val="0"/>
                        </a:spcBef>
                        <a:spcAft>
                          <a:spcPts val="0"/>
                        </a:spcAft>
                        <a:buNone/>
                      </a:pPr>
                      <a:r>
                        <a:rPr lang="en-US" sz="1900"/>
                        <a:t>5</a:t>
                      </a:r>
                      <a:endParaRPr sz="1900"/>
                    </a:p>
                  </a:txBody>
                  <a:tcPr marL="121900" marR="121900" marT="121900" marB="121900"/>
                </a:tc>
                <a:tc>
                  <a:txBody>
                    <a:bodyPr/>
                    <a:lstStyle/>
                    <a:p>
                      <a:pPr marL="0" lvl="0" indent="0" algn="ctr" rtl="0">
                        <a:spcBef>
                          <a:spcPts val="0"/>
                        </a:spcBef>
                        <a:spcAft>
                          <a:spcPts val="0"/>
                        </a:spcAft>
                        <a:buNone/>
                      </a:pPr>
                      <a:r>
                        <a:rPr lang="en-US" sz="1900"/>
                        <a:t>5</a:t>
                      </a:r>
                      <a:endParaRPr sz="1900"/>
                    </a:p>
                  </a:txBody>
                  <a:tcPr marL="121900" marR="121900" marT="121900" marB="121900"/>
                </a:tc>
                <a:extLst>
                  <a:ext uri="{0D108BD9-81ED-4DB2-BD59-A6C34878D82A}">
                    <a16:rowId xmlns:a16="http://schemas.microsoft.com/office/drawing/2014/main" val="10004"/>
                  </a:ext>
                </a:extLst>
              </a:tr>
              <a:tr h="508000">
                <a:tc>
                  <a:txBody>
                    <a:bodyPr/>
                    <a:lstStyle/>
                    <a:p>
                      <a:pPr marL="0" lvl="0" indent="0" algn="l" rtl="0">
                        <a:spcBef>
                          <a:spcPts val="0"/>
                        </a:spcBef>
                        <a:spcAft>
                          <a:spcPts val="0"/>
                        </a:spcAft>
                        <a:buNone/>
                      </a:pPr>
                      <a:r>
                        <a:rPr lang="en-US" sz="1600"/>
                        <a:t>Connect for Success</a:t>
                      </a:r>
                      <a:endParaRPr sz="1600"/>
                    </a:p>
                  </a:txBody>
                  <a:tcPr marL="121900" marR="121900" marT="121900" marB="121900"/>
                </a:tc>
                <a:tc>
                  <a:txBody>
                    <a:bodyPr/>
                    <a:lstStyle/>
                    <a:p>
                      <a:pPr marL="0" lvl="0" indent="0" algn="ctr" rtl="0">
                        <a:spcBef>
                          <a:spcPts val="0"/>
                        </a:spcBef>
                        <a:spcAft>
                          <a:spcPts val="0"/>
                        </a:spcAft>
                        <a:buNone/>
                      </a:pPr>
                      <a:endParaRPr sz="1900"/>
                    </a:p>
                  </a:txBody>
                  <a:tcPr marL="121900" marR="121900" marT="121900" marB="121900"/>
                </a:tc>
                <a:tc>
                  <a:txBody>
                    <a:bodyPr/>
                    <a:lstStyle/>
                    <a:p>
                      <a:pPr marL="0" lvl="0" indent="0" algn="ctr" rtl="0">
                        <a:spcBef>
                          <a:spcPts val="0"/>
                        </a:spcBef>
                        <a:spcAft>
                          <a:spcPts val="0"/>
                        </a:spcAft>
                        <a:buNone/>
                      </a:pPr>
                      <a:r>
                        <a:rPr lang="en-US" sz="1900"/>
                        <a:t>1</a:t>
                      </a:r>
                      <a:endParaRPr sz="1900"/>
                    </a:p>
                  </a:txBody>
                  <a:tcPr marL="121900" marR="121900" marT="121900" marB="121900"/>
                </a:tc>
                <a:tc>
                  <a:txBody>
                    <a:bodyPr/>
                    <a:lstStyle/>
                    <a:p>
                      <a:pPr marL="0" lvl="0" indent="0" algn="ctr" rtl="0">
                        <a:spcBef>
                          <a:spcPts val="0"/>
                        </a:spcBef>
                        <a:spcAft>
                          <a:spcPts val="0"/>
                        </a:spcAft>
                        <a:buNone/>
                      </a:pPr>
                      <a:r>
                        <a:rPr lang="en-US" sz="1900"/>
                        <a:t>1</a:t>
                      </a:r>
                      <a:endParaRPr sz="1900"/>
                    </a:p>
                  </a:txBody>
                  <a:tcPr marL="121900" marR="121900" marT="121900" marB="121900"/>
                </a:tc>
                <a:tc>
                  <a:txBody>
                    <a:bodyPr/>
                    <a:lstStyle/>
                    <a:p>
                      <a:pPr marL="0" lvl="0" indent="0" algn="ctr" rtl="0">
                        <a:spcBef>
                          <a:spcPts val="0"/>
                        </a:spcBef>
                        <a:spcAft>
                          <a:spcPts val="0"/>
                        </a:spcAft>
                        <a:buNone/>
                      </a:pPr>
                      <a:r>
                        <a:rPr lang="en-US" sz="1900" dirty="0"/>
                        <a:t>5?</a:t>
                      </a:r>
                      <a:endParaRPr sz="1900" dirty="0"/>
                    </a:p>
                  </a:txBody>
                  <a:tcPr marL="121900" marR="121900" marT="121900" marB="121900"/>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274400" y="338396"/>
            <a:ext cx="5821500" cy="534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CDE supports for AECs and Online Schools</a:t>
            </a:r>
            <a:endParaRPr/>
          </a:p>
        </p:txBody>
      </p:sp>
      <p:sp>
        <p:nvSpPr>
          <p:cNvPr id="234" name="Google Shape;234;p31"/>
          <p:cNvSpPr/>
          <p:nvPr/>
        </p:nvSpPr>
        <p:spPr>
          <a:xfrm>
            <a:off x="472267" y="1371150"/>
            <a:ext cx="3571200" cy="4047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2018-2019 School Year</a:t>
            </a:r>
            <a:endParaRPr sz="2400" b="0" i="0" u="none" strike="noStrike" cap="none">
              <a:solidFill>
                <a:schemeClr val="dk1"/>
              </a:solidFill>
              <a:latin typeface="Calibri"/>
              <a:ea typeface="Calibri"/>
              <a:cs typeface="Calibri"/>
              <a:sym typeface="Calibri"/>
            </a:endParaRPr>
          </a:p>
        </p:txBody>
      </p:sp>
      <p:sp>
        <p:nvSpPr>
          <p:cNvPr id="220" name="Google Shape;220;p31"/>
          <p:cNvSpPr/>
          <p:nvPr/>
        </p:nvSpPr>
        <p:spPr>
          <a:xfrm>
            <a:off x="462733" y="1879850"/>
            <a:ext cx="3571200" cy="5949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Diagnostic Review</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5 schools participated</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sp>
        <p:nvSpPr>
          <p:cNvPr id="222" name="Google Shape;222;p31"/>
          <p:cNvSpPr/>
          <p:nvPr/>
        </p:nvSpPr>
        <p:spPr>
          <a:xfrm>
            <a:off x="4409400" y="1371150"/>
            <a:ext cx="3571200" cy="4047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2019-2020 School Year</a:t>
            </a:r>
            <a:endParaRPr sz="2400" b="0" i="0" u="none" strike="noStrike" cap="none">
              <a:solidFill>
                <a:schemeClr val="dk1"/>
              </a:solidFill>
              <a:latin typeface="Calibri"/>
              <a:ea typeface="Calibri"/>
              <a:cs typeface="Calibri"/>
              <a:sym typeface="Calibri"/>
            </a:endParaRPr>
          </a:p>
        </p:txBody>
      </p:sp>
      <p:sp>
        <p:nvSpPr>
          <p:cNvPr id="235" name="Google Shape;235;p31"/>
          <p:cNvSpPr/>
          <p:nvPr/>
        </p:nvSpPr>
        <p:spPr>
          <a:xfrm>
            <a:off x="4409400" y="1907438"/>
            <a:ext cx="3571200" cy="5949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Diagnostic Review</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5 schools participated</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sp>
        <p:nvSpPr>
          <p:cNvPr id="223" name="Google Shape;223;p31"/>
          <p:cNvSpPr/>
          <p:nvPr/>
        </p:nvSpPr>
        <p:spPr>
          <a:xfrm>
            <a:off x="8170667" y="1371150"/>
            <a:ext cx="3636000" cy="4047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2020-2021 School Year</a:t>
            </a:r>
            <a:endParaRPr sz="2400" b="0" i="0" u="none" strike="noStrike" cap="none">
              <a:solidFill>
                <a:schemeClr val="dk1"/>
              </a:solidFill>
              <a:latin typeface="Calibri"/>
              <a:ea typeface="Calibri"/>
              <a:cs typeface="Calibri"/>
              <a:sym typeface="Calibri"/>
            </a:endParaRPr>
          </a:p>
        </p:txBody>
      </p:sp>
      <p:sp>
        <p:nvSpPr>
          <p:cNvPr id="236" name="Google Shape;236;p31"/>
          <p:cNvSpPr/>
          <p:nvPr/>
        </p:nvSpPr>
        <p:spPr>
          <a:xfrm>
            <a:off x="8203067" y="1907450"/>
            <a:ext cx="3571200" cy="5949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Diagnostic Review</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a:solidFill>
                  <a:schemeClr val="dk1"/>
                </a:solidFill>
                <a:latin typeface="Calibri"/>
                <a:ea typeface="Calibri"/>
                <a:cs typeface="Calibri"/>
                <a:sym typeface="Calibri"/>
              </a:rPr>
              <a:t>5</a:t>
            </a:r>
            <a:r>
              <a:rPr lang="en-US" sz="1900" b="0" i="0" u="none" strike="noStrike" cap="none">
                <a:solidFill>
                  <a:schemeClr val="dk1"/>
                </a:solidFill>
                <a:latin typeface="Calibri"/>
                <a:ea typeface="Calibri"/>
                <a:cs typeface="Calibri"/>
                <a:sym typeface="Calibri"/>
              </a:rPr>
              <a:t> schools awarded</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sp>
        <p:nvSpPr>
          <p:cNvPr id="221" name="Google Shape;221;p31"/>
          <p:cNvSpPr/>
          <p:nvPr/>
        </p:nvSpPr>
        <p:spPr>
          <a:xfrm>
            <a:off x="4409400" y="2698575"/>
            <a:ext cx="7290000" cy="5949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AEC Implementation Network</a:t>
            </a:r>
            <a:endParaRPr sz="2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5 schools</a:t>
            </a:r>
            <a:endParaRPr sz="2100" b="0" i="0" u="none" strike="noStrike" cap="none">
              <a:solidFill>
                <a:schemeClr val="dk1"/>
              </a:solidFill>
              <a:latin typeface="Calibri"/>
              <a:ea typeface="Calibri"/>
              <a:cs typeface="Calibri"/>
              <a:sym typeface="Calibri"/>
            </a:endParaRPr>
          </a:p>
        </p:txBody>
      </p:sp>
      <p:pic>
        <p:nvPicPr>
          <p:cNvPr id="224" name="Google Shape;224;p31" descr="Map of Colorado counties. "/>
          <p:cNvPicPr preferRelativeResize="0"/>
          <p:nvPr/>
        </p:nvPicPr>
        <p:blipFill rotWithShape="1">
          <a:blip r:embed="rId3">
            <a:alphaModFix/>
          </a:blip>
          <a:srcRect/>
          <a:stretch/>
        </p:blipFill>
        <p:spPr>
          <a:xfrm>
            <a:off x="1145200" y="3671250"/>
            <a:ext cx="6114567" cy="3093224"/>
          </a:xfrm>
          <a:prstGeom prst="rect">
            <a:avLst/>
          </a:prstGeom>
          <a:noFill/>
          <a:ln>
            <a:noFill/>
          </a:ln>
        </p:spPr>
      </p:pic>
      <p:sp>
        <p:nvSpPr>
          <p:cNvPr id="225" name="Google Shape;225;p31">
            <a:extLst>
              <a:ext uri="{C183D7F6-B498-43B3-948B-1728B52AA6E4}">
                <adec:decorative xmlns:adec="http://schemas.microsoft.com/office/drawing/2017/decorative" val="1"/>
              </a:ext>
            </a:extLst>
          </p:cNvPr>
          <p:cNvSpPr/>
          <p:nvPr/>
        </p:nvSpPr>
        <p:spPr>
          <a:xfrm>
            <a:off x="3149197" y="4669797"/>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6" name="Google Shape;226;p31">
            <a:extLst>
              <a:ext uri="{C183D7F6-B498-43B3-948B-1728B52AA6E4}">
                <adec:decorative xmlns:adec="http://schemas.microsoft.com/office/drawing/2017/decorative" val="1"/>
              </a:ext>
            </a:extLst>
          </p:cNvPr>
          <p:cNvSpPr/>
          <p:nvPr/>
        </p:nvSpPr>
        <p:spPr>
          <a:xfrm>
            <a:off x="4328849" y="4216195"/>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7" name="Google Shape;227;p31">
            <a:extLst>
              <a:ext uri="{C183D7F6-B498-43B3-948B-1728B52AA6E4}">
                <adec:decorative xmlns:adec="http://schemas.microsoft.com/office/drawing/2017/decorative" val="1"/>
              </a:ext>
            </a:extLst>
          </p:cNvPr>
          <p:cNvSpPr/>
          <p:nvPr/>
        </p:nvSpPr>
        <p:spPr>
          <a:xfrm>
            <a:off x="4409410" y="4564605"/>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8" name="Google Shape;228;p31">
            <a:extLst>
              <a:ext uri="{C183D7F6-B498-43B3-948B-1728B52AA6E4}">
                <adec:decorative xmlns:adec="http://schemas.microsoft.com/office/drawing/2017/decorative" val="1"/>
              </a:ext>
            </a:extLst>
          </p:cNvPr>
          <p:cNvSpPr/>
          <p:nvPr/>
        </p:nvSpPr>
        <p:spPr>
          <a:xfrm>
            <a:off x="2053297" y="4965272"/>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9" name="Google Shape;229;p31">
            <a:extLst>
              <a:ext uri="{C183D7F6-B498-43B3-948B-1728B52AA6E4}">
                <adec:decorative xmlns:adec="http://schemas.microsoft.com/office/drawing/2017/decorative" val="1"/>
              </a:ext>
            </a:extLst>
          </p:cNvPr>
          <p:cNvSpPr/>
          <p:nvPr/>
        </p:nvSpPr>
        <p:spPr>
          <a:xfrm>
            <a:off x="4742297" y="5212222"/>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0" name="Google Shape;230;p31">
            <a:extLst>
              <a:ext uri="{C183D7F6-B498-43B3-948B-1728B52AA6E4}">
                <adec:decorative xmlns:adec="http://schemas.microsoft.com/office/drawing/2017/decorative" val="1"/>
              </a:ext>
            </a:extLst>
          </p:cNvPr>
          <p:cNvSpPr/>
          <p:nvPr/>
        </p:nvSpPr>
        <p:spPr>
          <a:xfrm>
            <a:off x="4328831" y="4390397"/>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1" name="Google Shape;231;p31">
            <a:extLst>
              <a:ext uri="{C183D7F6-B498-43B3-948B-1728B52AA6E4}">
                <adec:decorative xmlns:adec="http://schemas.microsoft.com/office/drawing/2017/decorative" val="1"/>
              </a:ext>
            </a:extLst>
          </p:cNvPr>
          <p:cNvSpPr/>
          <p:nvPr/>
        </p:nvSpPr>
        <p:spPr>
          <a:xfrm>
            <a:off x="3065197" y="4182497"/>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2" name="Google Shape;232;p31">
            <a:extLst>
              <a:ext uri="{C183D7F6-B498-43B3-948B-1728B52AA6E4}">
                <adec:decorative xmlns:adec="http://schemas.microsoft.com/office/drawing/2017/decorative" val="1"/>
              </a:ext>
            </a:extLst>
          </p:cNvPr>
          <p:cNvSpPr/>
          <p:nvPr/>
        </p:nvSpPr>
        <p:spPr>
          <a:xfrm>
            <a:off x="5427231" y="4182497"/>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3" name="Google Shape;233;p31">
            <a:extLst>
              <a:ext uri="{C183D7F6-B498-43B3-948B-1728B52AA6E4}">
                <adec:decorative xmlns:adec="http://schemas.microsoft.com/office/drawing/2017/decorative" val="1"/>
              </a:ext>
            </a:extLst>
          </p:cNvPr>
          <p:cNvSpPr/>
          <p:nvPr/>
        </p:nvSpPr>
        <p:spPr>
          <a:xfrm>
            <a:off x="4568831" y="4669797"/>
            <a:ext cx="240000" cy="161700"/>
          </a:xfrm>
          <a:prstGeom prst="star5">
            <a:avLst>
              <a:gd name="adj" fmla="val 19098"/>
              <a:gd name="hf" fmla="val 105146"/>
              <a:gd name="vf" fmla="val 110557"/>
            </a:avLst>
          </a:prstGeom>
          <a:solidFill>
            <a:srgbClr val="FF9900"/>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7" name="Google Shape;237;p31">
            <a:extLst>
              <a:ext uri="{C183D7F6-B498-43B3-948B-1728B52AA6E4}">
                <adec:decorative xmlns:adec="http://schemas.microsoft.com/office/drawing/2017/decorative" val="1"/>
              </a:ext>
            </a:extLst>
          </p:cNvPr>
          <p:cNvSpPr/>
          <p:nvPr/>
        </p:nvSpPr>
        <p:spPr>
          <a:xfrm>
            <a:off x="4144585" y="4499299"/>
            <a:ext cx="418800" cy="247500"/>
          </a:xfrm>
          <a:prstGeom prst="star5">
            <a:avLst>
              <a:gd name="adj" fmla="val 19098"/>
              <a:gd name="hf" fmla="val 105146"/>
              <a:gd name="vf" fmla="val 110557"/>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38" name="Google Shape;238;p31">
            <a:extLst>
              <a:ext uri="{C183D7F6-B498-43B3-948B-1728B52AA6E4}">
                <adec:decorative xmlns:adec="http://schemas.microsoft.com/office/drawing/2017/decorative" val="1"/>
              </a:ext>
            </a:extLst>
          </p:cNvPr>
          <p:cNvSpPr/>
          <p:nvPr/>
        </p:nvSpPr>
        <p:spPr>
          <a:xfrm>
            <a:off x="1634500" y="6142781"/>
            <a:ext cx="418800" cy="247500"/>
          </a:xfrm>
          <a:prstGeom prst="star5">
            <a:avLst>
              <a:gd name="adj" fmla="val 19098"/>
              <a:gd name="hf" fmla="val 105146"/>
              <a:gd name="vf" fmla="val 110557"/>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39" name="Google Shape;239;p31">
            <a:extLst>
              <a:ext uri="{C183D7F6-B498-43B3-948B-1728B52AA6E4}">
                <adec:decorative xmlns:adec="http://schemas.microsoft.com/office/drawing/2017/decorative" val="1"/>
              </a:ext>
            </a:extLst>
          </p:cNvPr>
          <p:cNvSpPr/>
          <p:nvPr/>
        </p:nvSpPr>
        <p:spPr>
          <a:xfrm>
            <a:off x="4808843" y="5599529"/>
            <a:ext cx="418800" cy="247500"/>
          </a:xfrm>
          <a:prstGeom prst="star5">
            <a:avLst>
              <a:gd name="adj" fmla="val 19098"/>
              <a:gd name="hf" fmla="val 105146"/>
              <a:gd name="vf" fmla="val 110557"/>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0" name="Google Shape;240;p31">
            <a:extLst>
              <a:ext uri="{C183D7F6-B498-43B3-948B-1728B52AA6E4}">
                <adec:decorative xmlns:adec="http://schemas.microsoft.com/office/drawing/2017/decorative" val="1"/>
              </a:ext>
            </a:extLst>
          </p:cNvPr>
          <p:cNvSpPr/>
          <p:nvPr/>
        </p:nvSpPr>
        <p:spPr>
          <a:xfrm>
            <a:off x="3554553" y="6323359"/>
            <a:ext cx="418800" cy="247500"/>
          </a:xfrm>
          <a:prstGeom prst="star5">
            <a:avLst>
              <a:gd name="adj" fmla="val 19098"/>
              <a:gd name="hf" fmla="val 105146"/>
              <a:gd name="vf" fmla="val 110557"/>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1" name="Google Shape;241;p31">
            <a:extLst>
              <a:ext uri="{C183D7F6-B498-43B3-948B-1728B52AA6E4}">
                <adec:decorative xmlns:adec="http://schemas.microsoft.com/office/drawing/2017/decorative" val="1"/>
              </a:ext>
            </a:extLst>
          </p:cNvPr>
          <p:cNvSpPr/>
          <p:nvPr/>
        </p:nvSpPr>
        <p:spPr>
          <a:xfrm>
            <a:off x="3725787" y="6075843"/>
            <a:ext cx="418800" cy="247500"/>
          </a:xfrm>
          <a:prstGeom prst="star5">
            <a:avLst>
              <a:gd name="adj" fmla="val 19098"/>
              <a:gd name="hf" fmla="val 105146"/>
              <a:gd name="vf" fmla="val 110557"/>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2" name="Google Shape;242;p31">
            <a:extLst>
              <a:ext uri="{C183D7F6-B498-43B3-948B-1728B52AA6E4}">
                <adec:decorative xmlns:adec="http://schemas.microsoft.com/office/drawing/2017/decorative" val="1"/>
              </a:ext>
            </a:extLst>
          </p:cNvPr>
          <p:cNvSpPr/>
          <p:nvPr/>
        </p:nvSpPr>
        <p:spPr>
          <a:xfrm>
            <a:off x="4868276" y="5118752"/>
            <a:ext cx="418800" cy="247500"/>
          </a:xfrm>
          <a:prstGeom prst="star5">
            <a:avLst>
              <a:gd name="adj" fmla="val 19098"/>
              <a:gd name="hf" fmla="val 105146"/>
              <a:gd name="vf" fmla="val 110557"/>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Current Diagnostic Review process</a:t>
            </a:r>
            <a:endParaRPr/>
          </a:p>
        </p:txBody>
      </p:sp>
      <p:graphicFrame>
        <p:nvGraphicFramePr>
          <p:cNvPr id="248" name="Google Shape;248;p32"/>
          <p:cNvGraphicFramePr/>
          <p:nvPr>
            <p:extLst>
              <p:ext uri="{D42A27DB-BD31-4B8C-83A1-F6EECF244321}">
                <p14:modId xmlns:p14="http://schemas.microsoft.com/office/powerpoint/2010/main" val="4212317736"/>
              </p:ext>
            </p:extLst>
          </p:nvPr>
        </p:nvGraphicFramePr>
        <p:xfrm>
          <a:off x="1270000" y="2249027"/>
          <a:ext cx="9652000" cy="1931950"/>
        </p:xfrm>
        <a:graphic>
          <a:graphicData uri="http://schemas.openxmlformats.org/drawingml/2006/table">
            <a:tbl>
              <a:tblPr firstRow="1">
                <a:noFill/>
                <a:tableStyleId>{021474FB-1B95-4890-AB59-446E8B371787}</a:tableStyleId>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965975">
                <a:tc>
                  <a:txBody>
                    <a:bodyPr/>
                    <a:lstStyle/>
                    <a:p>
                      <a:pPr marL="0" lvl="0" indent="0" algn="ctr" rtl="0">
                        <a:spcBef>
                          <a:spcPts val="0"/>
                        </a:spcBef>
                        <a:spcAft>
                          <a:spcPts val="0"/>
                        </a:spcAft>
                        <a:buNone/>
                      </a:pPr>
                      <a:r>
                        <a:rPr lang="en-US" sz="3200"/>
                        <a:t>Self Assessment</a:t>
                      </a:r>
                      <a:endParaRPr sz="3200"/>
                    </a:p>
                  </a:txBody>
                  <a:tcPr marL="121900" marR="121900" marT="121900" marB="121900" anchor="ctr">
                    <a:solidFill>
                      <a:srgbClr val="D9EAD3"/>
                    </a:solidFill>
                  </a:tcPr>
                </a:tc>
                <a:tc>
                  <a:txBody>
                    <a:bodyPr/>
                    <a:lstStyle/>
                    <a:p>
                      <a:pPr marL="0" lvl="0" indent="0" algn="ctr" rtl="0">
                        <a:spcBef>
                          <a:spcPts val="0"/>
                        </a:spcBef>
                        <a:spcAft>
                          <a:spcPts val="0"/>
                        </a:spcAft>
                        <a:buNone/>
                      </a:pPr>
                      <a:r>
                        <a:rPr lang="en-US" sz="3200"/>
                        <a:t>Diagnostic Visit</a:t>
                      </a:r>
                      <a:endParaRPr sz="3200"/>
                    </a:p>
                  </a:txBody>
                  <a:tcPr marL="121900" marR="121900" marT="121900" marB="121900" anchor="ctr">
                    <a:solidFill>
                      <a:srgbClr val="D9EAD3"/>
                    </a:solidFill>
                  </a:tcPr>
                </a:tc>
                <a:extLst>
                  <a:ext uri="{0D108BD9-81ED-4DB2-BD59-A6C34878D82A}">
                    <a16:rowId xmlns:a16="http://schemas.microsoft.com/office/drawing/2014/main" val="10000"/>
                  </a:ext>
                </a:extLst>
              </a:tr>
              <a:tr h="965975">
                <a:tc>
                  <a:txBody>
                    <a:bodyPr/>
                    <a:lstStyle/>
                    <a:p>
                      <a:pPr marL="0" lvl="0" indent="0" algn="ctr" rtl="0">
                        <a:spcBef>
                          <a:spcPts val="0"/>
                        </a:spcBef>
                        <a:spcAft>
                          <a:spcPts val="0"/>
                        </a:spcAft>
                        <a:buNone/>
                      </a:pPr>
                      <a:r>
                        <a:rPr lang="en-US" sz="3200"/>
                        <a:t>Formal report</a:t>
                      </a:r>
                      <a:endParaRPr sz="3200"/>
                    </a:p>
                  </a:txBody>
                  <a:tcPr marL="121900" marR="121900" marT="121900" marB="121900" anchor="ctr">
                    <a:solidFill>
                      <a:srgbClr val="D9EAD3"/>
                    </a:solidFill>
                  </a:tcPr>
                </a:tc>
                <a:tc>
                  <a:txBody>
                    <a:bodyPr/>
                    <a:lstStyle/>
                    <a:p>
                      <a:pPr marL="0" lvl="0" indent="0" algn="ctr" rtl="0">
                        <a:spcBef>
                          <a:spcPts val="0"/>
                        </a:spcBef>
                        <a:spcAft>
                          <a:spcPts val="0"/>
                        </a:spcAft>
                        <a:buNone/>
                      </a:pPr>
                      <a:r>
                        <a:rPr lang="en-US" sz="3200" dirty="0"/>
                        <a:t>Site visits</a:t>
                      </a:r>
                      <a:endParaRPr sz="3200" dirty="0"/>
                    </a:p>
                  </a:txBody>
                  <a:tcPr marL="121900" marR="121900" marT="121900" marB="121900" anchor="ctr">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Self-Assessment</a:t>
            </a:r>
            <a:endParaRPr/>
          </a:p>
        </p:txBody>
      </p:sp>
      <p:graphicFrame>
        <p:nvGraphicFramePr>
          <p:cNvPr id="254" name="Google Shape;254;p33"/>
          <p:cNvGraphicFramePr/>
          <p:nvPr>
            <p:extLst>
              <p:ext uri="{D42A27DB-BD31-4B8C-83A1-F6EECF244321}">
                <p14:modId xmlns:p14="http://schemas.microsoft.com/office/powerpoint/2010/main" val="2011458237"/>
              </p:ext>
            </p:extLst>
          </p:nvPr>
        </p:nvGraphicFramePr>
        <p:xfrm>
          <a:off x="644467" y="1526167"/>
          <a:ext cx="10903075" cy="3845288"/>
        </p:xfrm>
        <a:graphic>
          <a:graphicData uri="http://schemas.openxmlformats.org/drawingml/2006/table">
            <a:tbl>
              <a:tblPr firstRow="1">
                <a:noFill/>
                <a:tableStyleId>{446A3BDF-D1D8-4A5D-BBB2-187F4CF56B09}</a:tableStyleId>
              </a:tblPr>
              <a:tblGrid>
                <a:gridCol w="2537675">
                  <a:extLst>
                    <a:ext uri="{9D8B030D-6E8A-4147-A177-3AD203B41FA5}">
                      <a16:colId xmlns:a16="http://schemas.microsoft.com/office/drawing/2014/main" val="20000"/>
                    </a:ext>
                  </a:extLst>
                </a:gridCol>
                <a:gridCol w="2257125">
                  <a:extLst>
                    <a:ext uri="{9D8B030D-6E8A-4147-A177-3AD203B41FA5}">
                      <a16:colId xmlns:a16="http://schemas.microsoft.com/office/drawing/2014/main" val="20001"/>
                    </a:ext>
                  </a:extLst>
                </a:gridCol>
                <a:gridCol w="2984000">
                  <a:extLst>
                    <a:ext uri="{9D8B030D-6E8A-4147-A177-3AD203B41FA5}">
                      <a16:colId xmlns:a16="http://schemas.microsoft.com/office/drawing/2014/main" val="20002"/>
                    </a:ext>
                  </a:extLst>
                </a:gridCol>
                <a:gridCol w="3124275">
                  <a:extLst>
                    <a:ext uri="{9D8B030D-6E8A-4147-A177-3AD203B41FA5}">
                      <a16:colId xmlns:a16="http://schemas.microsoft.com/office/drawing/2014/main" val="20003"/>
                    </a:ext>
                  </a:extLst>
                </a:gridCol>
              </a:tblGrid>
              <a:tr h="630700">
                <a:tc>
                  <a:txBody>
                    <a:bodyPr/>
                    <a:lstStyle/>
                    <a:p>
                      <a:pPr marL="38100" lvl="0" indent="-38100" algn="ctr" rtl="0">
                        <a:spcBef>
                          <a:spcPts val="0"/>
                        </a:spcBef>
                        <a:spcAft>
                          <a:spcPts val="0"/>
                        </a:spcAft>
                        <a:buNone/>
                      </a:pPr>
                      <a:r>
                        <a:rPr lang="en-US" sz="1700" b="1">
                          <a:latin typeface="Calibri"/>
                          <a:ea typeface="Calibri"/>
                          <a:cs typeface="Calibri"/>
                          <a:sym typeface="Calibri"/>
                        </a:rPr>
                        <a:t>LEADERSHIP FOR RAPID IMPROVEMENT</a:t>
                      </a:r>
                      <a:endParaRPr sz="1700" b="1">
                        <a:latin typeface="Calibri"/>
                        <a:ea typeface="Calibri"/>
                        <a:cs typeface="Calibri"/>
                        <a:sym typeface="Calibri"/>
                      </a:endParaRPr>
                    </a:p>
                  </a:txBody>
                  <a:tcPr marL="16925" marR="16925" marT="16925" marB="169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101600" lvl="0" indent="0" algn="ctr" rtl="0">
                        <a:spcBef>
                          <a:spcPts val="0"/>
                        </a:spcBef>
                        <a:spcAft>
                          <a:spcPts val="0"/>
                        </a:spcAft>
                        <a:buNone/>
                      </a:pPr>
                      <a:r>
                        <a:rPr lang="en-US" sz="1700" b="1">
                          <a:latin typeface="Calibri"/>
                          <a:ea typeface="Calibri"/>
                          <a:cs typeface="Calibri"/>
                          <a:sym typeface="Calibri"/>
                        </a:rPr>
                        <a:t>TALENT MANAGEMENT</a:t>
                      </a:r>
                      <a:endParaRPr sz="1700" b="1">
                        <a:latin typeface="Calibri"/>
                        <a:ea typeface="Calibri"/>
                        <a:cs typeface="Calibri"/>
                        <a:sym typeface="Calibri"/>
                      </a:endParaRPr>
                    </a:p>
                  </a:txBody>
                  <a:tcPr marL="16925" marR="16925" marT="16925" marB="169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139700" marR="50800" lvl="0" indent="-25400" algn="ctr" rtl="0">
                        <a:spcBef>
                          <a:spcPts val="0"/>
                        </a:spcBef>
                        <a:spcAft>
                          <a:spcPts val="0"/>
                        </a:spcAft>
                        <a:buNone/>
                      </a:pPr>
                      <a:r>
                        <a:rPr lang="en-US" sz="1700" b="1">
                          <a:latin typeface="Calibri"/>
                          <a:ea typeface="Calibri"/>
                          <a:cs typeface="Calibri"/>
                          <a:sym typeface="Calibri"/>
                        </a:rPr>
                        <a:t>INTENTIONAL INSTRUCTIONAL TRANSFORMATION</a:t>
                      </a:r>
                      <a:endParaRPr sz="1700" b="1">
                        <a:latin typeface="Calibri"/>
                        <a:ea typeface="Calibri"/>
                        <a:cs typeface="Calibri"/>
                        <a:sym typeface="Calibri"/>
                      </a:endParaRPr>
                    </a:p>
                  </a:txBody>
                  <a:tcPr marL="16925" marR="16925" marT="16925" marB="169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342900" marR="0" lvl="0" indent="-25400" algn="ctr" rtl="0">
                        <a:spcBef>
                          <a:spcPts val="0"/>
                        </a:spcBef>
                        <a:spcAft>
                          <a:spcPts val="0"/>
                        </a:spcAft>
                        <a:buNone/>
                      </a:pPr>
                      <a:r>
                        <a:rPr lang="en-US" sz="1700" b="1">
                          <a:latin typeface="Calibri"/>
                          <a:ea typeface="Calibri"/>
                          <a:cs typeface="Calibri"/>
                          <a:sym typeface="Calibri"/>
                        </a:rPr>
                        <a:t>CULTURE and CLIMATE</a:t>
                      </a:r>
                      <a:endParaRPr sz="1700" b="1">
                        <a:latin typeface="Calibri"/>
                        <a:ea typeface="Calibri"/>
                        <a:cs typeface="Calibri"/>
                        <a:sym typeface="Calibri"/>
                      </a:endParaRPr>
                    </a:p>
                  </a:txBody>
                  <a:tcPr marL="16925" marR="16925" marT="16925" marB="169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1100625">
                <a:tc gridSpan="4">
                  <a:txBody>
                    <a:bodyPr/>
                    <a:lstStyle/>
                    <a:p>
                      <a:pPr marL="406400" marR="419100" lvl="0" indent="-38100" algn="ctr" rtl="0">
                        <a:lnSpc>
                          <a:spcPct val="115000"/>
                        </a:lnSpc>
                        <a:spcBef>
                          <a:spcPts val="0"/>
                        </a:spcBef>
                        <a:spcAft>
                          <a:spcPts val="0"/>
                        </a:spcAft>
                        <a:buNone/>
                      </a:pPr>
                      <a:r>
                        <a:rPr lang="en-US" sz="1900" b="1">
                          <a:latin typeface="Calibri"/>
                          <a:ea typeface="Calibri"/>
                          <a:cs typeface="Calibri"/>
                          <a:sym typeface="Calibri"/>
                        </a:rPr>
                        <a:t>Program and School Design</a:t>
                      </a:r>
                      <a:endParaRPr sz="1900" b="1">
                        <a:latin typeface="Calibri"/>
                        <a:ea typeface="Calibri"/>
                        <a:cs typeface="Calibri"/>
                        <a:sym typeface="Calibri"/>
                      </a:endParaRPr>
                    </a:p>
                    <a:p>
                      <a:pPr marL="406400" marR="419100" lvl="0" indent="-38100" algn="ctr" rtl="0">
                        <a:lnSpc>
                          <a:spcPct val="115000"/>
                        </a:lnSpc>
                        <a:spcBef>
                          <a:spcPts val="0"/>
                        </a:spcBef>
                        <a:spcAft>
                          <a:spcPts val="0"/>
                        </a:spcAft>
                        <a:buNone/>
                      </a:pPr>
                      <a:r>
                        <a:rPr lang="en-US" sz="1700">
                          <a:latin typeface="Calibri"/>
                          <a:ea typeface="Calibri"/>
                          <a:cs typeface="Calibri"/>
                          <a:sym typeface="Calibri"/>
                        </a:rPr>
                        <a:t>Program and School Design should reflect the unique needs of students and how the design is being intentionally built to support student and staff needs</a:t>
                      </a:r>
                      <a:r>
                        <a:rPr lang="en-US" sz="1900">
                          <a:latin typeface="Calibri"/>
                          <a:ea typeface="Calibri"/>
                          <a:cs typeface="Calibri"/>
                          <a:sym typeface="Calibri"/>
                        </a:rPr>
                        <a:t>.</a:t>
                      </a:r>
                      <a:endParaRPr sz="1900">
                        <a:latin typeface="Calibri"/>
                        <a:ea typeface="Calibri"/>
                        <a:cs typeface="Calibri"/>
                        <a:sym typeface="Calibri"/>
                      </a:endParaRPr>
                    </a:p>
                  </a:txBody>
                  <a:tcPr marL="16925" marR="16925" marT="16925" marB="169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00625">
                <a:tc gridSpan="4">
                  <a:txBody>
                    <a:bodyPr/>
                    <a:lstStyle/>
                    <a:p>
                      <a:pPr marL="406400" marR="419100" lvl="0" indent="-38100" algn="ctr" rtl="0">
                        <a:lnSpc>
                          <a:spcPct val="115000"/>
                        </a:lnSpc>
                        <a:spcBef>
                          <a:spcPts val="0"/>
                        </a:spcBef>
                        <a:spcAft>
                          <a:spcPts val="0"/>
                        </a:spcAft>
                        <a:buNone/>
                      </a:pPr>
                      <a:endParaRPr sz="1900" b="1">
                        <a:latin typeface="Calibri"/>
                        <a:ea typeface="Calibri"/>
                        <a:cs typeface="Calibri"/>
                        <a:sym typeface="Calibri"/>
                      </a:endParaRPr>
                    </a:p>
                  </a:txBody>
                  <a:tcPr marL="16925" marR="16925" marT="16925" marB="169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70425">
                <a:tc gridSpan="4">
                  <a:txBody>
                    <a:bodyPr/>
                    <a:lstStyle/>
                    <a:p>
                      <a:pPr marL="406400" marR="558800" lvl="0" indent="-38100" algn="ctr" rtl="0">
                        <a:lnSpc>
                          <a:spcPct val="115000"/>
                        </a:lnSpc>
                        <a:spcBef>
                          <a:spcPts val="0"/>
                        </a:spcBef>
                        <a:spcAft>
                          <a:spcPts val="0"/>
                        </a:spcAft>
                        <a:buNone/>
                      </a:pPr>
                      <a:r>
                        <a:rPr lang="en-US" sz="1900" b="1" dirty="0">
                          <a:latin typeface="Calibri"/>
                          <a:ea typeface="Calibri"/>
                          <a:cs typeface="Calibri"/>
                          <a:sym typeface="Calibri"/>
                        </a:rPr>
                        <a:t>School Operations and Instruction</a:t>
                      </a:r>
                      <a:endParaRPr sz="1900" b="1" dirty="0">
                        <a:latin typeface="Calibri"/>
                        <a:ea typeface="Calibri"/>
                        <a:cs typeface="Calibri"/>
                        <a:sym typeface="Calibri"/>
                      </a:endParaRPr>
                    </a:p>
                    <a:p>
                      <a:pPr marL="406400" marR="558800" lvl="0" indent="-38100" algn="ctr" rtl="0">
                        <a:lnSpc>
                          <a:spcPct val="115000"/>
                        </a:lnSpc>
                        <a:spcBef>
                          <a:spcPts val="0"/>
                        </a:spcBef>
                        <a:spcAft>
                          <a:spcPts val="0"/>
                        </a:spcAft>
                        <a:buNone/>
                      </a:pPr>
                      <a:r>
                        <a:rPr lang="en-US" sz="1900" dirty="0">
                          <a:latin typeface="Calibri"/>
                          <a:ea typeface="Calibri"/>
                          <a:cs typeface="Calibri"/>
                          <a:sym typeface="Calibri"/>
                        </a:rPr>
                        <a:t>Operations and Instruction should be tailored to meet the unique needs of the students you are serving.</a:t>
                      </a:r>
                      <a:endParaRPr sz="1900" dirty="0">
                        <a:latin typeface="Calibri"/>
                        <a:ea typeface="Calibri"/>
                        <a:cs typeface="Calibri"/>
                        <a:sym typeface="Calibri"/>
                      </a:endParaRPr>
                    </a:p>
                  </a:txBody>
                  <a:tcPr marL="16925" marR="16925" marT="16925" marB="169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55" name="Google Shape;255;p33"/>
          <p:cNvSpPr txBox="1"/>
          <p:nvPr/>
        </p:nvSpPr>
        <p:spPr>
          <a:xfrm>
            <a:off x="836833" y="6123200"/>
            <a:ext cx="9429600" cy="551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u="sng">
                <a:solidFill>
                  <a:schemeClr val="hlink"/>
                </a:solidFill>
                <a:hlinkClick r:id="rId3"/>
              </a:rPr>
              <a:t>Full tool is available here</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Diagnostic Review</a:t>
            </a:r>
            <a:endParaRPr/>
          </a:p>
        </p:txBody>
      </p:sp>
      <p:sp>
        <p:nvSpPr>
          <p:cNvPr id="261" name="Google Shape;261;p34"/>
          <p:cNvSpPr txBox="1"/>
          <p:nvPr/>
        </p:nvSpPr>
        <p:spPr>
          <a:xfrm>
            <a:off x="315100" y="5099333"/>
            <a:ext cx="3999900" cy="1108200"/>
          </a:xfrm>
          <a:prstGeom prst="rect">
            <a:avLst/>
          </a:prstGeom>
          <a:solidFill>
            <a:srgbClr val="FFF2CC"/>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400">
                <a:latin typeface="Roboto"/>
                <a:ea typeface="Roboto"/>
                <a:cs typeface="Roboto"/>
                <a:sym typeface="Roboto"/>
              </a:rPr>
              <a:t>“The process was about finding what was effective and leveraging that address what needs improvement. It was a positive process that is guiding our continuous improvement.”</a:t>
            </a:r>
            <a:endParaRPr sz="1900"/>
          </a:p>
        </p:txBody>
      </p:sp>
      <p:sp>
        <p:nvSpPr>
          <p:cNvPr id="262" name="Google Shape;262;p34"/>
          <p:cNvSpPr txBox="1"/>
          <p:nvPr/>
        </p:nvSpPr>
        <p:spPr>
          <a:xfrm>
            <a:off x="3925000" y="4357600"/>
            <a:ext cx="4210800" cy="677100"/>
          </a:xfrm>
          <a:prstGeom prst="rect">
            <a:avLst/>
          </a:prstGeom>
          <a:solidFill>
            <a:srgbClr val="C9DAF8"/>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400">
                <a:latin typeface="Roboto"/>
                <a:ea typeface="Roboto"/>
                <a:cs typeface="Roboto"/>
                <a:sym typeface="Roboto"/>
              </a:rPr>
              <a:t>“Strong structures, reliable supports, and helpful models of what improvement can look like.”</a:t>
            </a:r>
            <a:endParaRPr sz="1900"/>
          </a:p>
        </p:txBody>
      </p:sp>
      <p:sp>
        <p:nvSpPr>
          <p:cNvPr id="263" name="Google Shape;263;p34"/>
          <p:cNvSpPr txBox="1"/>
          <p:nvPr/>
        </p:nvSpPr>
        <p:spPr>
          <a:xfrm>
            <a:off x="7644967" y="5292667"/>
            <a:ext cx="3999900" cy="677100"/>
          </a:xfrm>
          <a:prstGeom prst="rect">
            <a:avLst/>
          </a:prstGeom>
          <a:solidFill>
            <a:srgbClr val="E6B8AF"/>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400">
                <a:solidFill>
                  <a:srgbClr val="202124"/>
                </a:solidFill>
                <a:latin typeface="Roboto"/>
                <a:ea typeface="Roboto"/>
                <a:cs typeface="Roboto"/>
                <a:sym typeface="Roboto"/>
              </a:rPr>
              <a:t>“Great feedback for our program and the improvement process.”</a:t>
            </a:r>
            <a:endParaRPr sz="1900"/>
          </a:p>
        </p:txBody>
      </p:sp>
      <p:graphicFrame>
        <p:nvGraphicFramePr>
          <p:cNvPr id="264" name="Google Shape;264;p34"/>
          <p:cNvGraphicFramePr/>
          <p:nvPr>
            <p:extLst>
              <p:ext uri="{D42A27DB-BD31-4B8C-83A1-F6EECF244321}">
                <p14:modId xmlns:p14="http://schemas.microsoft.com/office/powerpoint/2010/main" val="3538322398"/>
              </p:ext>
            </p:extLst>
          </p:nvPr>
        </p:nvGraphicFramePr>
        <p:xfrm>
          <a:off x="1204400" y="1497060"/>
          <a:ext cx="9652000" cy="1931950"/>
        </p:xfrm>
        <a:graphic>
          <a:graphicData uri="http://schemas.openxmlformats.org/drawingml/2006/table">
            <a:tbl>
              <a:tblPr firstRow="1">
                <a:noFill/>
                <a:tableStyleId>{021474FB-1B95-4890-AB59-446E8B371787}</a:tableStyleId>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965975">
                <a:tc>
                  <a:txBody>
                    <a:bodyPr/>
                    <a:lstStyle/>
                    <a:p>
                      <a:pPr marL="0" lvl="0" indent="0" algn="ctr" rtl="0">
                        <a:spcBef>
                          <a:spcPts val="0"/>
                        </a:spcBef>
                        <a:spcAft>
                          <a:spcPts val="0"/>
                        </a:spcAft>
                        <a:buNone/>
                      </a:pPr>
                      <a:r>
                        <a:rPr lang="en-US" sz="3200"/>
                        <a:t>Self Assessment</a:t>
                      </a:r>
                      <a:endParaRPr sz="3200"/>
                    </a:p>
                  </a:txBody>
                  <a:tcPr marL="121900" marR="121900" marT="121900" marB="121900" anchor="ctr">
                    <a:solidFill>
                      <a:srgbClr val="D9EAD3"/>
                    </a:solidFill>
                  </a:tcPr>
                </a:tc>
                <a:tc>
                  <a:txBody>
                    <a:bodyPr/>
                    <a:lstStyle/>
                    <a:p>
                      <a:pPr marL="0" lvl="0" indent="0" algn="ctr" rtl="0">
                        <a:spcBef>
                          <a:spcPts val="0"/>
                        </a:spcBef>
                        <a:spcAft>
                          <a:spcPts val="0"/>
                        </a:spcAft>
                        <a:buNone/>
                      </a:pPr>
                      <a:r>
                        <a:rPr lang="en-US" sz="3200"/>
                        <a:t>Diagnostic Visit</a:t>
                      </a:r>
                      <a:endParaRPr sz="3200"/>
                    </a:p>
                  </a:txBody>
                  <a:tcPr marL="121900" marR="121900" marT="121900" marB="121900" anchor="ctr">
                    <a:solidFill>
                      <a:srgbClr val="D9EAD3"/>
                    </a:solidFill>
                  </a:tcPr>
                </a:tc>
                <a:extLst>
                  <a:ext uri="{0D108BD9-81ED-4DB2-BD59-A6C34878D82A}">
                    <a16:rowId xmlns:a16="http://schemas.microsoft.com/office/drawing/2014/main" val="10000"/>
                  </a:ext>
                </a:extLst>
              </a:tr>
              <a:tr h="965975">
                <a:tc>
                  <a:txBody>
                    <a:bodyPr/>
                    <a:lstStyle/>
                    <a:p>
                      <a:pPr marL="0" lvl="0" indent="0" algn="ctr" rtl="0">
                        <a:spcBef>
                          <a:spcPts val="0"/>
                        </a:spcBef>
                        <a:spcAft>
                          <a:spcPts val="0"/>
                        </a:spcAft>
                        <a:buNone/>
                      </a:pPr>
                      <a:r>
                        <a:rPr lang="en-US" sz="3200"/>
                        <a:t>Formal report</a:t>
                      </a:r>
                      <a:endParaRPr sz="3200"/>
                    </a:p>
                  </a:txBody>
                  <a:tcPr marL="121900" marR="121900" marT="121900" marB="121900" anchor="ctr">
                    <a:solidFill>
                      <a:srgbClr val="D9EAD3"/>
                    </a:solidFill>
                  </a:tcPr>
                </a:tc>
                <a:tc>
                  <a:txBody>
                    <a:bodyPr/>
                    <a:lstStyle/>
                    <a:p>
                      <a:pPr marL="0" lvl="0" indent="0" algn="ctr" rtl="0">
                        <a:spcBef>
                          <a:spcPts val="0"/>
                        </a:spcBef>
                        <a:spcAft>
                          <a:spcPts val="0"/>
                        </a:spcAft>
                        <a:buNone/>
                      </a:pPr>
                      <a:r>
                        <a:rPr lang="en-US" sz="3200" dirty="0"/>
                        <a:t>Site visits</a:t>
                      </a:r>
                      <a:endParaRPr sz="3200" dirty="0"/>
                    </a:p>
                  </a:txBody>
                  <a:tcPr marL="121900" marR="121900" marT="121900" marB="121900" anchor="ctr">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Option #1 and 1b: Leadership learning cohorts</a:t>
            </a:r>
            <a:endParaRPr/>
          </a:p>
        </p:txBody>
      </p:sp>
      <p:sp>
        <p:nvSpPr>
          <p:cNvPr id="270" name="Google Shape;270;p35"/>
          <p:cNvSpPr txBox="1">
            <a:spLocks noGrp="1"/>
          </p:cNvSpPr>
          <p:nvPr>
            <p:ph type="body" idx="1"/>
          </p:nvPr>
        </p:nvSpPr>
        <p:spPr>
          <a:xfrm>
            <a:off x="838200" y="1397980"/>
            <a:ext cx="10515600" cy="4351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1500" b="1">
                <a:latin typeface="Arial"/>
                <a:ea typeface="Arial"/>
                <a:cs typeface="Arial"/>
                <a:sym typeface="Arial"/>
              </a:rPr>
              <a:t>Description: </a:t>
            </a:r>
            <a:r>
              <a:rPr lang="en-US" sz="1500">
                <a:latin typeface="Arial"/>
                <a:ea typeface="Arial"/>
                <a:cs typeface="Arial"/>
                <a:sym typeface="Arial"/>
              </a:rPr>
              <a:t>The leadership cohort (one for online, one for AEC) will be a year long opportunity to engage with other leaders across the state of Colorado in alternative education to share practices, advice, and collaborate on common challenges.  This will include:</a:t>
            </a:r>
            <a:endParaRPr sz="1500">
              <a:latin typeface="Arial"/>
              <a:ea typeface="Arial"/>
              <a:cs typeface="Arial"/>
              <a:sym typeface="Arial"/>
            </a:endParaRPr>
          </a:p>
          <a:p>
            <a:pPr marL="609600" lvl="0" indent="-400050" algn="l" rtl="0">
              <a:lnSpc>
                <a:spcPct val="115000"/>
              </a:lnSpc>
              <a:spcBef>
                <a:spcPts val="0"/>
              </a:spcBef>
              <a:spcAft>
                <a:spcPts val="0"/>
              </a:spcAft>
              <a:buSzPts val="1500"/>
              <a:buChar char="●"/>
            </a:pPr>
            <a:r>
              <a:rPr lang="en-US" sz="1500">
                <a:latin typeface="Arial"/>
                <a:ea typeface="Arial"/>
                <a:cs typeface="Arial"/>
                <a:sym typeface="Arial"/>
              </a:rPr>
              <a:t>Three half day school visits throughout the year to observe school practices.  Visits will include a school tour, in-depth exploration of one strategy, and a problem of practice for discussion and sharing.</a:t>
            </a:r>
            <a:endParaRPr sz="1500">
              <a:latin typeface="Arial"/>
              <a:ea typeface="Arial"/>
              <a:cs typeface="Arial"/>
              <a:sym typeface="Arial"/>
            </a:endParaRPr>
          </a:p>
          <a:p>
            <a:pPr marL="609600" lvl="0" indent="-400050" algn="l" rtl="0">
              <a:lnSpc>
                <a:spcPct val="115000"/>
              </a:lnSpc>
              <a:spcBef>
                <a:spcPts val="0"/>
              </a:spcBef>
              <a:spcAft>
                <a:spcPts val="0"/>
              </a:spcAft>
              <a:buSzPts val="1500"/>
              <a:buChar char="●"/>
            </a:pPr>
            <a:r>
              <a:rPr lang="en-US" sz="1500">
                <a:latin typeface="Arial"/>
                <a:ea typeface="Arial"/>
                <a:cs typeface="Arial"/>
                <a:sym typeface="Arial"/>
              </a:rPr>
              <a:t>Three 1.5 hour virtual collaborative opportunities.  Opportunities will include an opportunity to highlight one school and focus a discussion on a unique practice within each visit.</a:t>
            </a:r>
            <a:endParaRPr sz="1500">
              <a:latin typeface="Arial"/>
              <a:ea typeface="Arial"/>
              <a:cs typeface="Arial"/>
              <a:sym typeface="Arial"/>
            </a:endParaRPr>
          </a:p>
          <a:p>
            <a:pPr marL="609600" lvl="0" indent="-400050" algn="l" rtl="0">
              <a:lnSpc>
                <a:spcPct val="115000"/>
              </a:lnSpc>
              <a:spcBef>
                <a:spcPts val="0"/>
              </a:spcBef>
              <a:spcAft>
                <a:spcPts val="0"/>
              </a:spcAft>
              <a:buSzPts val="1500"/>
              <a:buChar char="●"/>
            </a:pPr>
            <a:r>
              <a:rPr lang="en-US" sz="1500">
                <a:latin typeface="Arial"/>
                <a:ea typeface="Arial"/>
                <a:cs typeface="Arial"/>
                <a:sym typeface="Arial"/>
              </a:rPr>
              <a:t>The 1b option would use a similar structure but would focus all sessions on aspects of one topic (ie blended learning, project based learning, etc.)</a:t>
            </a:r>
            <a:endParaRPr sz="1500">
              <a:latin typeface="Arial"/>
              <a:ea typeface="Arial"/>
              <a:cs typeface="Arial"/>
              <a:sym typeface="Arial"/>
            </a:endParaRPr>
          </a:p>
          <a:p>
            <a:pPr marL="0" lvl="0" indent="0" algn="l" rtl="0">
              <a:lnSpc>
                <a:spcPct val="115000"/>
              </a:lnSpc>
              <a:spcBef>
                <a:spcPts val="0"/>
              </a:spcBef>
              <a:spcAft>
                <a:spcPts val="0"/>
              </a:spcAft>
              <a:buNone/>
            </a:pPr>
            <a:r>
              <a:rPr lang="en-US" sz="1500" b="1">
                <a:latin typeface="Arial"/>
                <a:ea typeface="Arial"/>
                <a:cs typeface="Arial"/>
                <a:sym typeface="Arial"/>
              </a:rPr>
              <a:t>Outcomes:</a:t>
            </a:r>
            <a:endParaRPr sz="1500" b="1">
              <a:latin typeface="Arial"/>
              <a:ea typeface="Arial"/>
              <a:cs typeface="Arial"/>
              <a:sym typeface="Arial"/>
            </a:endParaRPr>
          </a:p>
          <a:p>
            <a:pPr marL="609600" lvl="0" indent="-400050" algn="l" rtl="0">
              <a:lnSpc>
                <a:spcPct val="115000"/>
              </a:lnSpc>
              <a:spcBef>
                <a:spcPts val="0"/>
              </a:spcBef>
              <a:spcAft>
                <a:spcPts val="0"/>
              </a:spcAft>
              <a:buSzPts val="1500"/>
              <a:buChar char="●"/>
            </a:pPr>
            <a:r>
              <a:rPr lang="en-US" sz="1500" b="1">
                <a:latin typeface="Arial"/>
                <a:ea typeface="Arial"/>
                <a:cs typeface="Arial"/>
                <a:sym typeface="Arial"/>
              </a:rPr>
              <a:t>Participants:  </a:t>
            </a:r>
            <a:r>
              <a:rPr lang="en-US" sz="1500">
                <a:latin typeface="Arial"/>
                <a:ea typeface="Arial"/>
                <a:cs typeface="Arial"/>
                <a:sym typeface="Arial"/>
              </a:rPr>
              <a:t>The goal is that participants are able to implement at least one strategy that they learned from the network and that they receive valuable feedback from other leaders.</a:t>
            </a:r>
            <a:endParaRPr sz="1500">
              <a:latin typeface="Arial"/>
              <a:ea typeface="Arial"/>
              <a:cs typeface="Arial"/>
              <a:sym typeface="Arial"/>
            </a:endParaRPr>
          </a:p>
          <a:p>
            <a:pPr marL="0" lvl="0" indent="0" algn="l" rtl="0">
              <a:lnSpc>
                <a:spcPct val="115000"/>
              </a:lnSpc>
              <a:spcBef>
                <a:spcPts val="0"/>
              </a:spcBef>
              <a:spcAft>
                <a:spcPts val="0"/>
              </a:spcAft>
              <a:buNone/>
            </a:pPr>
            <a:r>
              <a:rPr lang="en-US" sz="1500" b="1">
                <a:latin typeface="Arial"/>
                <a:ea typeface="Arial"/>
                <a:cs typeface="Arial"/>
                <a:sym typeface="Arial"/>
              </a:rPr>
              <a:t>Evidence Base: </a:t>
            </a:r>
            <a:r>
              <a:rPr lang="en-US" sz="1500">
                <a:latin typeface="Arial"/>
                <a:ea typeface="Arial"/>
                <a:cs typeface="Arial"/>
                <a:sym typeface="Arial"/>
              </a:rPr>
              <a:t>This service is designed based on the success of learning networks and will focus on school based strategies shown to be effective in alternative education and for youth who have disconnected from school.</a:t>
            </a:r>
            <a:endParaRPr sz="1500">
              <a:latin typeface="Arial"/>
              <a:ea typeface="Arial"/>
              <a:cs typeface="Arial"/>
              <a:sym typeface="Arial"/>
            </a:endParaRPr>
          </a:p>
          <a:p>
            <a:pPr marL="609600" lvl="0" indent="-400050" algn="l" rtl="0">
              <a:lnSpc>
                <a:spcPct val="115000"/>
              </a:lnSpc>
              <a:spcBef>
                <a:spcPts val="0"/>
              </a:spcBef>
              <a:spcAft>
                <a:spcPts val="0"/>
              </a:spcAft>
              <a:buSzPts val="1500"/>
              <a:buChar char="●"/>
            </a:pPr>
            <a:r>
              <a:rPr lang="en-US" sz="15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Learning Network:</a:t>
            </a:r>
            <a:r>
              <a:rPr lang="en-US" sz="1500">
                <a:latin typeface="Arial"/>
                <a:ea typeface="Arial"/>
                <a:cs typeface="Arial"/>
                <a:sym typeface="Arial"/>
              </a:rPr>
              <a:t>  Summary of research on school improvement networks.</a:t>
            </a:r>
            <a:endParaRPr sz="1500">
              <a:latin typeface="Arial"/>
              <a:ea typeface="Arial"/>
              <a:cs typeface="Arial"/>
              <a:sym typeface="Arial"/>
            </a:endParaRPr>
          </a:p>
          <a:p>
            <a:pPr marL="609600" lvl="0" indent="-400050" algn="l" rtl="0">
              <a:lnSpc>
                <a:spcPct val="115000"/>
              </a:lnSpc>
              <a:spcBef>
                <a:spcPts val="0"/>
              </a:spcBef>
              <a:spcAft>
                <a:spcPts val="0"/>
              </a:spcAft>
              <a:buSzPts val="1500"/>
              <a:buChar char="●"/>
            </a:pPr>
            <a:r>
              <a:rPr lang="en-US" sz="15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AEC Framework: </a:t>
            </a:r>
            <a:r>
              <a:rPr lang="en-US" sz="1500">
                <a:latin typeface="Arial"/>
                <a:ea typeface="Arial"/>
                <a:cs typeface="Arial"/>
                <a:sym typeface="Arial"/>
              </a:rPr>
              <a:t> This framework is based off of the Four domains for school turnaround and the NAEA 15 effective practices.</a:t>
            </a:r>
            <a:endParaRPr sz="15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6"/>
          <p:cNvSpPr txBox="1">
            <a:spLocks noGrp="1"/>
          </p:cNvSpPr>
          <p:nvPr>
            <p:ph type="title"/>
          </p:nvPr>
        </p:nvSpPr>
        <p:spPr>
          <a:xfrm>
            <a:off x="591420" y="273568"/>
            <a:ext cx="10753500" cy="11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Option #2: School strategy and design support</a:t>
            </a:r>
            <a:endParaRPr/>
          </a:p>
        </p:txBody>
      </p:sp>
      <p:sp>
        <p:nvSpPr>
          <p:cNvPr id="276" name="Google Shape;276;p36"/>
          <p:cNvSpPr txBox="1">
            <a:spLocks noGrp="1"/>
          </p:cNvSpPr>
          <p:nvPr>
            <p:ph type="body" idx="1"/>
          </p:nvPr>
        </p:nvSpPr>
        <p:spPr>
          <a:xfrm>
            <a:off x="838200" y="1634780"/>
            <a:ext cx="10515600" cy="4351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1700" b="1">
                <a:latin typeface="Arial"/>
                <a:ea typeface="Arial"/>
                <a:cs typeface="Arial"/>
                <a:sym typeface="Arial"/>
              </a:rPr>
              <a:t>Description: </a:t>
            </a:r>
            <a:r>
              <a:rPr lang="en-US" sz="1700">
                <a:latin typeface="Arial"/>
                <a:ea typeface="Arial"/>
                <a:cs typeface="Arial"/>
                <a:sym typeface="Arial"/>
              </a:rPr>
              <a:t>The intention of this add on is to use the Diagnostic Review service as a launching pad for implementation and help the school design an implementation plan, begin implementation, design an evaluation and monitoring plan, and identify and apply for needed resources.  This will include:</a:t>
            </a:r>
            <a:endParaRPr sz="1700">
              <a:latin typeface="Arial"/>
              <a:ea typeface="Arial"/>
              <a:cs typeface="Arial"/>
              <a:sym typeface="Arial"/>
            </a:endParaRPr>
          </a:p>
          <a:p>
            <a:pPr marL="609600" lvl="0" indent="-412750" algn="l" rtl="0">
              <a:lnSpc>
                <a:spcPct val="115000"/>
              </a:lnSpc>
              <a:spcBef>
                <a:spcPts val="0"/>
              </a:spcBef>
              <a:spcAft>
                <a:spcPts val="0"/>
              </a:spcAft>
              <a:buSzPts val="1700"/>
              <a:buChar char="●"/>
            </a:pPr>
            <a:r>
              <a:rPr lang="en-US" sz="1700">
                <a:latin typeface="Arial"/>
                <a:ea typeface="Arial"/>
                <a:cs typeface="Arial"/>
                <a:sym typeface="Arial"/>
              </a:rPr>
              <a:t>Monthly check-ins with school leadership from DR to September 2022, then quarterly.</a:t>
            </a:r>
            <a:endParaRPr sz="1700">
              <a:latin typeface="Arial"/>
              <a:ea typeface="Arial"/>
              <a:cs typeface="Arial"/>
              <a:sym typeface="Arial"/>
            </a:endParaRPr>
          </a:p>
          <a:p>
            <a:pPr marL="609600" lvl="0" indent="-412750" algn="l" rtl="0">
              <a:lnSpc>
                <a:spcPct val="115000"/>
              </a:lnSpc>
              <a:spcBef>
                <a:spcPts val="0"/>
              </a:spcBef>
              <a:spcAft>
                <a:spcPts val="0"/>
              </a:spcAft>
              <a:buSzPts val="1700"/>
              <a:buChar char="●"/>
            </a:pPr>
            <a:r>
              <a:rPr lang="en-US" sz="1700">
                <a:latin typeface="Arial"/>
                <a:ea typeface="Arial"/>
                <a:cs typeface="Arial"/>
                <a:sym typeface="Arial"/>
              </a:rPr>
              <a:t>Templates for monitoring and evaluation and support in using them for the selected school.</a:t>
            </a:r>
            <a:endParaRPr sz="1700">
              <a:latin typeface="Arial"/>
              <a:ea typeface="Arial"/>
              <a:cs typeface="Arial"/>
              <a:sym typeface="Arial"/>
            </a:endParaRPr>
          </a:p>
          <a:p>
            <a:pPr marL="609600" lvl="0" indent="-412750" algn="l" rtl="0">
              <a:lnSpc>
                <a:spcPct val="115000"/>
              </a:lnSpc>
              <a:spcBef>
                <a:spcPts val="0"/>
              </a:spcBef>
              <a:spcAft>
                <a:spcPts val="0"/>
              </a:spcAft>
              <a:buSzPts val="1700"/>
              <a:buChar char="●"/>
            </a:pPr>
            <a:r>
              <a:rPr lang="en-US" sz="1700">
                <a:latin typeface="Arial"/>
                <a:ea typeface="Arial"/>
                <a:cs typeface="Arial"/>
                <a:sym typeface="Arial"/>
              </a:rPr>
              <a:t>Guidance and feedback on resources that can strengthen implementation.</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Plans for Today</a:t>
            </a:r>
            <a:endParaRPr/>
          </a:p>
        </p:txBody>
      </p:sp>
      <p:graphicFrame>
        <p:nvGraphicFramePr>
          <p:cNvPr id="118" name="Google Shape;118;p1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271165"/>
              </p:ext>
            </p:extLst>
          </p:nvPr>
        </p:nvGraphicFramePr>
        <p:xfrm>
          <a:off x="295372" y="2002319"/>
          <a:ext cx="11482400" cy="3112384"/>
        </p:xfrm>
        <a:graphic>
          <a:graphicData uri="http://schemas.openxmlformats.org/drawingml/2006/table">
            <a:tbl>
              <a:tblPr firstRow="1" bandRow="1">
                <a:noFill/>
                <a:tableStyleId>{0B9435FF-EF70-449D-8771-A928C9C3401B}</a:tableStyleId>
              </a:tblPr>
              <a:tblGrid>
                <a:gridCol w="2270125">
                  <a:extLst>
                    <a:ext uri="{9D8B030D-6E8A-4147-A177-3AD203B41FA5}">
                      <a16:colId xmlns:a16="http://schemas.microsoft.com/office/drawing/2014/main" val="20000"/>
                    </a:ext>
                  </a:extLst>
                </a:gridCol>
                <a:gridCol w="9212275">
                  <a:extLst>
                    <a:ext uri="{9D8B030D-6E8A-4147-A177-3AD203B41FA5}">
                      <a16:colId xmlns:a16="http://schemas.microsoft.com/office/drawing/2014/main" val="20001"/>
                    </a:ext>
                  </a:extLst>
                </a:gridCol>
              </a:tblGrid>
              <a:tr h="548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Time:</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Content</a:t>
                      </a:r>
                      <a:endParaRPr sz="2400" u="none" strike="noStrike" cap="none"/>
                    </a:p>
                  </a:txBody>
                  <a:tcPr marL="91450" marR="91450" marT="45725" marB="45725"/>
                </a:tc>
                <a:extLst>
                  <a:ext uri="{0D108BD9-81ED-4DB2-BD59-A6C34878D82A}">
                    <a16:rowId xmlns:a16="http://schemas.microsoft.com/office/drawing/2014/main" val="10000"/>
                  </a:ext>
                </a:extLst>
              </a:tr>
              <a:tr h="5132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12:00 - 12:10</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Calibri"/>
                          <a:ea typeface="Calibri"/>
                          <a:cs typeface="Calibri"/>
                          <a:sym typeface="Calibri"/>
                        </a:rPr>
                        <a:t>Welcome</a:t>
                      </a:r>
                      <a:endParaRPr sz="2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923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12:10 – 12:30</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Review Synthesis and Pros/Cons</a:t>
                      </a:r>
                      <a:endParaRPr/>
                    </a:p>
                  </a:txBody>
                  <a:tcPr marL="91425" marR="91425" marT="91425" marB="91425"/>
                </a:tc>
                <a:extLst>
                  <a:ext uri="{0D108BD9-81ED-4DB2-BD59-A6C34878D82A}">
                    <a16:rowId xmlns:a16="http://schemas.microsoft.com/office/drawing/2014/main" val="10002"/>
                  </a:ext>
                </a:extLst>
              </a:tr>
              <a:tr h="471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12:30 - 1:00</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Overview of Options for AECs [Special Guests]</a:t>
                      </a:r>
                      <a:endParaRPr sz="2000" u="none" strike="noStrike" cap="none"/>
                    </a:p>
                  </a:txBody>
                  <a:tcPr marL="91425" marR="91425" marT="91425" marB="91425"/>
                </a:tc>
                <a:extLst>
                  <a:ext uri="{0D108BD9-81ED-4DB2-BD59-A6C34878D82A}">
                    <a16:rowId xmlns:a16="http://schemas.microsoft.com/office/drawing/2014/main" val="10003"/>
                  </a:ext>
                </a:extLst>
              </a:tr>
              <a:tr h="471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1:00 – 1:20</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Final Input and Recommendations</a:t>
                      </a:r>
                      <a:endParaRPr sz="2000" u="none" strike="noStrike" cap="none"/>
                    </a:p>
                  </a:txBody>
                  <a:tcPr marL="91425" marR="91425" marT="91425" marB="91425"/>
                </a:tc>
                <a:extLst>
                  <a:ext uri="{0D108BD9-81ED-4DB2-BD59-A6C34878D82A}">
                    <a16:rowId xmlns:a16="http://schemas.microsoft.com/office/drawing/2014/main" val="10004"/>
                  </a:ext>
                </a:extLst>
              </a:tr>
              <a:tr h="471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1:20 - 1:30</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dirty="0"/>
                        <a:t>Wrap-Up and Next Steps</a:t>
                      </a:r>
                      <a:endParaRPr sz="2000" u="none" strike="noStrike" cap="none" dirty="0"/>
                    </a:p>
                  </a:txBody>
                  <a:tcPr marL="91425" marR="91425" marT="91425" marB="91425"/>
                </a:tc>
                <a:extLst>
                  <a:ext uri="{0D108BD9-81ED-4DB2-BD59-A6C34878D82A}">
                    <a16:rowId xmlns:a16="http://schemas.microsoft.com/office/drawing/2014/main" val="10005"/>
                  </a:ext>
                </a:extLst>
              </a:tr>
            </a:tbl>
          </a:graphicData>
        </a:graphic>
      </p:graphicFrame>
      <p:sp>
        <p:nvSpPr>
          <p:cNvPr id="116" name="Google Shape;116;p17"/>
          <p:cNvSpPr txBox="1">
            <a:spLocks noGrp="1"/>
          </p:cNvSpPr>
          <p:nvPr>
            <p:ph type="body" idx="1"/>
          </p:nvPr>
        </p:nvSpPr>
        <p:spPr>
          <a:xfrm>
            <a:off x="414084" y="1253329"/>
            <a:ext cx="11363700" cy="4351200"/>
          </a:xfrm>
          <a:prstGeom prst="rect">
            <a:avLst/>
          </a:prstGeom>
          <a:noFill/>
          <a:ln>
            <a:noFill/>
          </a:ln>
        </p:spPr>
        <p:txBody>
          <a:bodyPr spcFirstLastPara="1" wrap="square" lIns="0" tIns="0" rIns="0" bIns="0" anchor="t" anchorCtr="0">
            <a:noAutofit/>
          </a:bodyPr>
          <a:lstStyle/>
          <a:p>
            <a:pPr marL="76200" lvl="0" indent="0" algn="l" rtl="0">
              <a:lnSpc>
                <a:spcPct val="90000"/>
              </a:lnSpc>
              <a:spcBef>
                <a:spcPts val="1000"/>
              </a:spcBef>
              <a:spcAft>
                <a:spcPts val="0"/>
              </a:spcAft>
              <a:buSzPts val="2400"/>
              <a:buNone/>
            </a:pPr>
            <a:r>
              <a:rPr lang="en-US" b="1" i="1" dirty="0"/>
              <a:t>Purpose</a:t>
            </a:r>
            <a:r>
              <a:rPr lang="en-US" dirty="0"/>
              <a:t>: Develop Recommendations to the Full AWG Group</a:t>
            </a:r>
            <a:endParaRPr dirty="0"/>
          </a:p>
          <a:p>
            <a:pPr marL="76200" lvl="0" indent="0" algn="l" rtl="0">
              <a:lnSpc>
                <a:spcPct val="90000"/>
              </a:lnSpc>
              <a:spcBef>
                <a:spcPts val="1000"/>
              </a:spcBef>
              <a:spcAft>
                <a:spcPts val="0"/>
              </a:spcAft>
              <a:buSzPts val="2400"/>
              <a:buNone/>
            </a:pPr>
            <a:endParaRPr dirty="0"/>
          </a:p>
        </p:txBody>
      </p:sp>
      <p:sp>
        <p:nvSpPr>
          <p:cNvPr id="117" name="Google Shape;117;p17">
            <a:extLst>
              <a:ext uri="{C183D7F6-B498-43B3-948B-1728B52AA6E4}">
                <adec:decorative xmlns:adec="http://schemas.microsoft.com/office/drawing/2017/decorative" val="1"/>
              </a:ext>
            </a:extLst>
          </p:cNvPr>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Option #3: Training Series</a:t>
            </a:r>
            <a:endParaRPr dirty="0"/>
          </a:p>
        </p:txBody>
      </p:sp>
      <p:sp>
        <p:nvSpPr>
          <p:cNvPr id="282" name="Google Shape;282;p37"/>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1900" b="1" dirty="0">
                <a:latin typeface="Arial"/>
                <a:ea typeface="Arial"/>
                <a:cs typeface="Arial"/>
                <a:sym typeface="Arial"/>
              </a:rPr>
              <a:t>Description: </a:t>
            </a:r>
            <a:r>
              <a:rPr lang="en-US" sz="1900" dirty="0">
                <a:latin typeface="Arial"/>
                <a:ea typeface="Arial"/>
                <a:cs typeface="Arial"/>
                <a:sym typeface="Arial"/>
              </a:rPr>
              <a:t>The intention of this support is to provide a structured training series that can be accessed by multiple AECs across the state. </a:t>
            </a:r>
            <a:endParaRPr sz="1900" dirty="0">
              <a:latin typeface="Arial"/>
              <a:ea typeface="Arial"/>
              <a:cs typeface="Arial"/>
              <a:sym typeface="Arial"/>
            </a:endParaRPr>
          </a:p>
          <a:p>
            <a:pPr marL="609600" lvl="0" indent="-425450" algn="l" rtl="0">
              <a:lnSpc>
                <a:spcPct val="115000"/>
              </a:lnSpc>
              <a:spcBef>
                <a:spcPts val="0"/>
              </a:spcBef>
              <a:spcAft>
                <a:spcPts val="0"/>
              </a:spcAft>
              <a:buSzPts val="1900"/>
              <a:buChar char="●"/>
            </a:pPr>
            <a:r>
              <a:rPr lang="en-US" sz="1900" dirty="0">
                <a:latin typeface="Arial"/>
                <a:ea typeface="Arial"/>
                <a:cs typeface="Arial"/>
                <a:sym typeface="Arial"/>
              </a:rPr>
              <a:t>Four to five session training series with specific content and collaboration opportunities</a:t>
            </a:r>
            <a:endParaRPr sz="1900" dirty="0">
              <a:latin typeface="Arial"/>
              <a:ea typeface="Arial"/>
              <a:cs typeface="Arial"/>
              <a:sym typeface="Arial"/>
            </a:endParaRPr>
          </a:p>
          <a:p>
            <a:pPr marL="1219200" lvl="1" indent="-425450" algn="l" rtl="0">
              <a:lnSpc>
                <a:spcPct val="115000"/>
              </a:lnSpc>
              <a:spcBef>
                <a:spcPts val="0"/>
              </a:spcBef>
              <a:spcAft>
                <a:spcPts val="0"/>
              </a:spcAft>
              <a:buSzPts val="1900"/>
              <a:buChar char="○"/>
            </a:pPr>
            <a:r>
              <a:rPr lang="en-US" sz="1900" dirty="0">
                <a:latin typeface="Arial"/>
                <a:ea typeface="Arial"/>
                <a:cs typeface="Arial"/>
                <a:sym typeface="Arial"/>
              </a:rPr>
              <a:t>CDE can contract with outside experts to provide content</a:t>
            </a:r>
            <a:endParaRPr sz="1900" dirty="0">
              <a:latin typeface="Arial"/>
              <a:ea typeface="Arial"/>
              <a:cs typeface="Arial"/>
              <a:sym typeface="Arial"/>
            </a:endParaRPr>
          </a:p>
          <a:p>
            <a:pPr marL="1219200" lvl="1" indent="-425450" algn="l" rtl="0">
              <a:lnSpc>
                <a:spcPct val="115000"/>
              </a:lnSpc>
              <a:spcBef>
                <a:spcPts val="0"/>
              </a:spcBef>
              <a:spcAft>
                <a:spcPts val="0"/>
              </a:spcAft>
              <a:buSzPts val="1900"/>
              <a:buChar char="○"/>
            </a:pPr>
            <a:r>
              <a:rPr lang="en-US" sz="1900" dirty="0">
                <a:latin typeface="Arial"/>
                <a:ea typeface="Arial"/>
                <a:cs typeface="Arial"/>
                <a:sym typeface="Arial"/>
              </a:rPr>
              <a:t>Potential topics include data based decision making, trauma informed instruction, attendance and engagement strategies, project based learning.</a:t>
            </a:r>
            <a:endParaRPr sz="1900" dirty="0">
              <a:latin typeface="Arial"/>
              <a:ea typeface="Arial"/>
              <a:cs typeface="Arial"/>
              <a:sym typeface="Arial"/>
            </a:endParaRPr>
          </a:p>
          <a:p>
            <a:pPr marL="609600" lvl="0" indent="-425450" algn="l" rtl="0">
              <a:lnSpc>
                <a:spcPct val="115000"/>
              </a:lnSpc>
              <a:spcBef>
                <a:spcPts val="0"/>
              </a:spcBef>
              <a:spcAft>
                <a:spcPts val="0"/>
              </a:spcAft>
              <a:buSzPts val="1900"/>
              <a:buChar char="●"/>
            </a:pPr>
            <a:r>
              <a:rPr lang="en-US" sz="1900" dirty="0">
                <a:latin typeface="Arial"/>
                <a:ea typeface="Arial"/>
                <a:cs typeface="Arial"/>
                <a:sym typeface="Arial"/>
              </a:rPr>
              <a:t>CDE staff will facilitate collaboration and sharing opportunities</a:t>
            </a:r>
            <a:endParaRPr sz="1900" dirty="0">
              <a:latin typeface="Arial"/>
              <a:ea typeface="Arial"/>
              <a:cs typeface="Arial"/>
              <a:sym typeface="Arial"/>
            </a:endParaRPr>
          </a:p>
          <a:p>
            <a:pPr marL="0" lvl="0" indent="0" algn="l" rtl="0">
              <a:lnSpc>
                <a:spcPct val="115000"/>
              </a:lnSpc>
              <a:spcBef>
                <a:spcPts val="0"/>
              </a:spcBef>
              <a:spcAft>
                <a:spcPts val="0"/>
              </a:spcAft>
              <a:buNone/>
            </a:pPr>
            <a:r>
              <a:rPr lang="en-US" sz="1900" b="1" dirty="0">
                <a:latin typeface="Arial"/>
                <a:ea typeface="Arial"/>
                <a:cs typeface="Arial"/>
                <a:sym typeface="Arial"/>
              </a:rPr>
              <a:t>Evidence Base:  </a:t>
            </a:r>
            <a:r>
              <a:rPr lang="en-US" sz="1900" dirty="0">
                <a:latin typeface="Arial"/>
                <a:ea typeface="Arial"/>
                <a:cs typeface="Arial"/>
                <a:sym typeface="Arial"/>
              </a:rPr>
              <a:t>This will vary depending on the topic that is selected.  CDE will ensure that the strategies being selected have a strong evidence base.</a:t>
            </a:r>
            <a:endParaRPr sz="1900" b="1" dirty="0">
              <a:latin typeface="Arial"/>
              <a:ea typeface="Arial"/>
              <a:cs typeface="Arial"/>
              <a:sym typeface="Arial"/>
            </a:endParaRPr>
          </a:p>
          <a:p>
            <a:pPr marL="0" lvl="0" indent="0" algn="l" rtl="0">
              <a:lnSpc>
                <a:spcPct val="115000"/>
              </a:lnSpc>
              <a:spcBef>
                <a:spcPts val="0"/>
              </a:spcBef>
              <a:spcAft>
                <a:spcPts val="0"/>
              </a:spcAft>
              <a:buClr>
                <a:schemeClr val="dk1"/>
              </a:buClr>
              <a:buSzPts val="1500"/>
              <a:buFont typeface="Arial"/>
              <a:buNone/>
            </a:pPr>
            <a:r>
              <a:rPr lang="en-US" sz="1900" b="1" dirty="0">
                <a:latin typeface="Arial"/>
                <a:ea typeface="Arial"/>
                <a:cs typeface="Arial"/>
                <a:sym typeface="Arial"/>
              </a:rPr>
              <a:t>Outcomes:</a:t>
            </a:r>
            <a:endParaRPr sz="1900" b="1" dirty="0">
              <a:latin typeface="Arial"/>
              <a:ea typeface="Arial"/>
              <a:cs typeface="Arial"/>
              <a:sym typeface="Arial"/>
            </a:endParaRPr>
          </a:p>
          <a:p>
            <a:pPr marL="609600" lvl="0" indent="-425450" algn="l" rtl="0">
              <a:lnSpc>
                <a:spcPct val="115000"/>
              </a:lnSpc>
              <a:spcBef>
                <a:spcPts val="0"/>
              </a:spcBef>
              <a:spcAft>
                <a:spcPts val="0"/>
              </a:spcAft>
              <a:buSzPts val="1900"/>
              <a:buChar char="●"/>
            </a:pPr>
            <a:r>
              <a:rPr lang="en-US" sz="1900" b="1" dirty="0">
                <a:latin typeface="Arial"/>
                <a:ea typeface="Arial"/>
                <a:cs typeface="Arial"/>
                <a:sym typeface="Arial"/>
              </a:rPr>
              <a:t>Participants: </a:t>
            </a:r>
            <a:r>
              <a:rPr lang="en-US" sz="1900" dirty="0">
                <a:latin typeface="Arial"/>
                <a:ea typeface="Arial"/>
                <a:cs typeface="Arial"/>
                <a:sym typeface="Arial"/>
              </a:rPr>
              <a:t> The goal is that all sites implement the selected strategies to a medium or high level by the end of the year.</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EAE0-0883-4A95-AC35-90F81144FD4F}"/>
              </a:ext>
            </a:extLst>
          </p:cNvPr>
          <p:cNvSpPr>
            <a:spLocks noGrp="1"/>
          </p:cNvSpPr>
          <p:nvPr>
            <p:ph type="title"/>
          </p:nvPr>
        </p:nvSpPr>
        <p:spPr/>
        <p:txBody>
          <a:bodyPr/>
          <a:lstStyle/>
          <a:p>
            <a:r>
              <a:rPr lang="en-US" dirty="0"/>
              <a:t>Next Steps	</a:t>
            </a:r>
          </a:p>
        </p:txBody>
      </p:sp>
      <p:sp>
        <p:nvSpPr>
          <p:cNvPr id="3" name="Text Placeholder 2">
            <a:extLst>
              <a:ext uri="{FF2B5EF4-FFF2-40B4-BE49-F238E27FC236}">
                <a16:creationId xmlns:a16="http://schemas.microsoft.com/office/drawing/2014/main" id="{DC60F39B-C08C-46CD-A915-536B7D0439F8}"/>
              </a:ext>
            </a:extLst>
          </p:cNvPr>
          <p:cNvSpPr>
            <a:spLocks noGrp="1"/>
          </p:cNvSpPr>
          <p:nvPr>
            <p:ph type="body" idx="1"/>
          </p:nvPr>
        </p:nvSpPr>
        <p:spPr/>
        <p:txBody>
          <a:bodyPr/>
          <a:lstStyle/>
          <a:p>
            <a:r>
              <a:rPr lang="en-US" sz="2800" dirty="0"/>
              <a:t>Any questions/discussion on these options? </a:t>
            </a:r>
          </a:p>
          <a:p>
            <a:endParaRPr lang="en-US" sz="2800" dirty="0"/>
          </a:p>
          <a:p>
            <a:endParaRPr lang="en-US" sz="2800" dirty="0"/>
          </a:p>
          <a:p>
            <a:r>
              <a:rPr lang="en-US" sz="2800" dirty="0"/>
              <a:t>Which of the 3 options described could be used for the long-term actions for </a:t>
            </a:r>
          </a:p>
          <a:p>
            <a:pPr lvl="1"/>
            <a:r>
              <a:rPr lang="en-US" sz="2400" dirty="0"/>
              <a:t>CS-low graduation AEC?</a:t>
            </a:r>
          </a:p>
          <a:p>
            <a:pPr lvl="1"/>
            <a:r>
              <a:rPr lang="en-US" sz="2400" dirty="0"/>
              <a:t>CS-lowest 5% AEC? </a:t>
            </a:r>
          </a:p>
          <a:p>
            <a:r>
              <a:rPr lang="en-US" sz="2800" dirty="0"/>
              <a:t>Do you have any other recommendations you’d like to add?</a:t>
            </a:r>
          </a:p>
        </p:txBody>
      </p:sp>
      <p:sp>
        <p:nvSpPr>
          <p:cNvPr id="4" name="Slide Number Placeholder 3">
            <a:extLst>
              <a:ext uri="{FF2B5EF4-FFF2-40B4-BE49-F238E27FC236}">
                <a16:creationId xmlns:a16="http://schemas.microsoft.com/office/drawing/2014/main" id="{80CE88A5-8608-4B66-BA45-BACE82DFCC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90926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ctrTitle"/>
          </p:nvPr>
        </p:nvSpPr>
        <p:spPr>
          <a:xfrm>
            <a:off x="0" y="2595716"/>
            <a:ext cx="121920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Logistics</a:t>
            </a:r>
            <a:endParaRPr/>
          </a:p>
        </p:txBody>
      </p:sp>
      <p:sp>
        <p:nvSpPr>
          <p:cNvPr id="288" name="Google Shape;288;p38"/>
          <p:cNvSpPr txBox="1">
            <a:spLocks noGrp="1"/>
          </p:cNvSpPr>
          <p:nvPr>
            <p:ph type="sldNum" idx="12"/>
          </p:nvPr>
        </p:nvSpPr>
        <p:spPr>
          <a:xfrm>
            <a:off x="227916"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Next Steps </a:t>
            </a:r>
            <a:endParaRPr/>
          </a:p>
        </p:txBody>
      </p:sp>
      <p:sp>
        <p:nvSpPr>
          <p:cNvPr id="295" name="Google Shape;295;p39"/>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23</a:t>
            </a:fld>
            <a:endParaRPr>
              <a:solidFill>
                <a:srgbClr val="7F7F7F"/>
              </a:solidFill>
            </a:endParaRPr>
          </a:p>
        </p:txBody>
      </p:sp>
      <p:sp>
        <p:nvSpPr>
          <p:cNvPr id="296" name="Google Shape;296;p39"/>
          <p:cNvSpPr txBox="1">
            <a:spLocks noGrp="1"/>
          </p:cNvSpPr>
          <p:nvPr>
            <p:ph type="body" idx="1"/>
          </p:nvPr>
        </p:nvSpPr>
        <p:spPr>
          <a:xfrm>
            <a:off x="1836975" y="4633254"/>
            <a:ext cx="9516900" cy="12723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400"/>
              <a:buNone/>
            </a:pPr>
            <a:r>
              <a:rPr lang="en-US" b="1"/>
              <a:t>Homework</a:t>
            </a:r>
            <a:endParaRPr b="1"/>
          </a:p>
          <a:p>
            <a:pPr marL="457200" lvl="0" indent="-381000" algn="l" rtl="0">
              <a:lnSpc>
                <a:spcPct val="90000"/>
              </a:lnSpc>
              <a:spcBef>
                <a:spcPts val="1000"/>
              </a:spcBef>
              <a:spcAft>
                <a:spcPts val="0"/>
              </a:spcAft>
              <a:buSzPts val="2400"/>
              <a:buChar char="●"/>
            </a:pPr>
            <a:r>
              <a:rPr lang="en-US"/>
              <a:t>None – unless we come up with something during the session</a:t>
            </a:r>
            <a:endParaRPr/>
          </a:p>
          <a:p>
            <a:pPr marL="457200" lvl="0" indent="0" algn="l" rtl="0">
              <a:lnSpc>
                <a:spcPct val="90000"/>
              </a:lnSpc>
              <a:spcBef>
                <a:spcPts val="1000"/>
              </a:spcBef>
              <a:spcAft>
                <a:spcPts val="0"/>
              </a:spcAft>
              <a:buSzPts val="2400"/>
              <a:buNone/>
            </a:pPr>
            <a:endParaRPr/>
          </a:p>
        </p:txBody>
      </p:sp>
      <p:pic>
        <p:nvPicPr>
          <p:cNvPr id="297" name="Google Shape;297;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4325" y="1367525"/>
            <a:ext cx="1611775" cy="2149026"/>
          </a:xfrm>
          <a:prstGeom prst="rect">
            <a:avLst/>
          </a:prstGeom>
          <a:noFill/>
          <a:ln>
            <a:noFill/>
          </a:ln>
        </p:spPr>
      </p:pic>
      <p:sp>
        <p:nvSpPr>
          <p:cNvPr id="298" name="Google Shape;298;p39"/>
          <p:cNvSpPr txBox="1">
            <a:spLocks noGrp="1"/>
          </p:cNvSpPr>
          <p:nvPr>
            <p:ph type="body" idx="1"/>
          </p:nvPr>
        </p:nvSpPr>
        <p:spPr>
          <a:xfrm>
            <a:off x="1836975" y="1334163"/>
            <a:ext cx="9516900" cy="2170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400"/>
              <a:buNone/>
            </a:pPr>
            <a:r>
              <a:rPr lang="en-US" b="1"/>
              <a:t>Next Meetings</a:t>
            </a:r>
            <a:endParaRPr b="1"/>
          </a:p>
          <a:p>
            <a:pPr marL="457200" lvl="0" indent="-381000" algn="l" rtl="0">
              <a:lnSpc>
                <a:spcPct val="90000"/>
              </a:lnSpc>
              <a:spcBef>
                <a:spcPts val="0"/>
              </a:spcBef>
              <a:spcAft>
                <a:spcPts val="0"/>
              </a:spcAft>
              <a:buSzPts val="2400"/>
              <a:buChar char="●"/>
            </a:pPr>
            <a:r>
              <a:rPr lang="en-US"/>
              <a:t>May 21, 2021 – Full AWG Meeting (vote on recommendations to put forth)</a:t>
            </a:r>
            <a:endParaRPr/>
          </a:p>
          <a:p>
            <a:pPr marL="457200" lvl="0" indent="-381000" algn="l" rtl="0">
              <a:lnSpc>
                <a:spcPct val="90000"/>
              </a:lnSpc>
              <a:spcBef>
                <a:spcPts val="0"/>
              </a:spcBef>
              <a:spcAft>
                <a:spcPts val="0"/>
              </a:spcAft>
              <a:buSzPts val="2400"/>
              <a:buChar char="●"/>
            </a:pPr>
            <a:r>
              <a:rPr lang="en-US"/>
              <a:t>Over the summer, CDE will draft revisions to ESSA state plan based on input and develop proposed implementation plan</a:t>
            </a:r>
            <a:endParaRPr/>
          </a:p>
          <a:p>
            <a:pPr marL="457200" lvl="0" indent="-381000" algn="l" rtl="0">
              <a:lnSpc>
                <a:spcPct val="90000"/>
              </a:lnSpc>
              <a:spcBef>
                <a:spcPts val="0"/>
              </a:spcBef>
              <a:spcAft>
                <a:spcPts val="0"/>
              </a:spcAft>
              <a:buSzPts val="2400"/>
              <a:buChar char="●"/>
            </a:pPr>
            <a:r>
              <a:rPr lang="en-US"/>
              <a:t>In the fall, AWG members will have the opportunity to review and provide input on the proposed implementation plan and ESSER section on long-term actions for CS schools</a:t>
            </a:r>
            <a:endParaRPr/>
          </a:p>
        </p:txBody>
      </p:sp>
      <p:pic>
        <p:nvPicPr>
          <p:cNvPr id="299" name="Google Shape;299;p3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225209" y="4633254"/>
            <a:ext cx="1611766" cy="10751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195207" y="111150"/>
            <a:ext cx="10320393" cy="101792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800"/>
              <a:buNone/>
            </a:pPr>
            <a:r>
              <a:rPr lang="en-US">
                <a:solidFill>
                  <a:srgbClr val="FFFFFF"/>
                </a:solidFill>
              </a:rPr>
              <a:t>Federal Accountability ~ </a:t>
            </a:r>
            <a:br>
              <a:rPr lang="en-US">
                <a:solidFill>
                  <a:srgbClr val="FFFFFF"/>
                </a:solidFill>
              </a:rPr>
            </a:br>
            <a:r>
              <a:rPr lang="en-US">
                <a:solidFill>
                  <a:srgbClr val="FFFFFF"/>
                </a:solidFill>
              </a:rPr>
              <a:t>ESEA Office: Data, Accountability, Reporting &amp; Evaluation Team</a:t>
            </a:r>
            <a:endParaRPr/>
          </a:p>
        </p:txBody>
      </p:sp>
      <p:graphicFrame>
        <p:nvGraphicFramePr>
          <p:cNvPr id="307" name="Google Shape;307;p40"/>
          <p:cNvGraphicFramePr/>
          <p:nvPr/>
        </p:nvGraphicFramePr>
        <p:xfrm>
          <a:off x="195208" y="1845704"/>
          <a:ext cx="11801575" cy="1583206"/>
        </p:xfrm>
        <a:graphic>
          <a:graphicData uri="http://schemas.openxmlformats.org/drawingml/2006/table">
            <a:tbl>
              <a:tblPr firstRow="1" bandRow="1">
                <a:noFill/>
                <a:tableStyleId>{0B9435FF-EF70-449D-8771-A928C9C3401B}</a:tableStyleId>
              </a:tblPr>
              <a:tblGrid>
                <a:gridCol w="2554525">
                  <a:extLst>
                    <a:ext uri="{9D8B030D-6E8A-4147-A177-3AD203B41FA5}">
                      <a16:colId xmlns:a16="http://schemas.microsoft.com/office/drawing/2014/main" val="20000"/>
                    </a:ext>
                  </a:extLst>
                </a:gridCol>
                <a:gridCol w="5027250">
                  <a:extLst>
                    <a:ext uri="{9D8B030D-6E8A-4147-A177-3AD203B41FA5}">
                      <a16:colId xmlns:a16="http://schemas.microsoft.com/office/drawing/2014/main" val="20001"/>
                    </a:ext>
                  </a:extLst>
                </a:gridCol>
                <a:gridCol w="1305300">
                  <a:extLst>
                    <a:ext uri="{9D8B030D-6E8A-4147-A177-3AD203B41FA5}">
                      <a16:colId xmlns:a16="http://schemas.microsoft.com/office/drawing/2014/main" val="20002"/>
                    </a:ext>
                  </a:extLst>
                </a:gridCol>
                <a:gridCol w="2914500">
                  <a:extLst>
                    <a:ext uri="{9D8B030D-6E8A-4147-A177-3AD203B41FA5}">
                      <a16:colId xmlns:a16="http://schemas.microsoft.com/office/drawing/2014/main" val="20003"/>
                    </a:ext>
                  </a:extLst>
                </a:gridCol>
              </a:tblGrid>
              <a:tr h="340325">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ESEA Office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Position</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Phone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E-mail</a:t>
                      </a:r>
                      <a:endParaRPr sz="16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0"/>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Nazie Mohajeri-Nelson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Director of ESEA Office</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solidFill>
                            <a:schemeClr val="dk1"/>
                          </a:solidFill>
                          <a:latin typeface="Calibri"/>
                          <a:ea typeface="Calibri"/>
                          <a:cs typeface="Calibri"/>
                          <a:sym typeface="Calibri"/>
                        </a:rPr>
                        <a:t>303-866-6205</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3"/>
                        </a:rPr>
                        <a:t>Mohajeri-nelson_n@cde.state.co.us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DeLilah Collins</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Assistant Director of ESEA Office</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303-866-6850</a:t>
                      </a:r>
                      <a:endParaRPr sz="1400" b="0" u="none" strike="noStrike" cap="none">
                        <a:solidFill>
                          <a:schemeClr val="dk1"/>
                        </a:solidFill>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4"/>
                        </a:rPr>
                        <a:t>Collins_d@cde.state.co.us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Emily Owen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Program Support</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303.866.6700</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5"/>
                        </a:rPr>
                        <a:t>Owen_e@cde.state.co.us</a:t>
                      </a:r>
                      <a:r>
                        <a:rPr lang="en-US" sz="1400" b="0" u="none" strike="noStrike" cap="none">
                          <a:latin typeface="Calibri"/>
                          <a:ea typeface="Calibri"/>
                          <a:cs typeface="Calibri"/>
                          <a:sym typeface="Calibri"/>
                        </a:rPr>
                        <a:t> </a:t>
                      </a:r>
                      <a:endParaRPr sz="1400" u="none" strike="noStrike" cap="none"/>
                    </a:p>
                  </a:txBody>
                  <a:tcPr marL="71675" marR="71675" marT="39550" marB="39550"/>
                </a:tc>
                <a:extLst>
                  <a:ext uri="{0D108BD9-81ED-4DB2-BD59-A6C34878D82A}">
                    <a16:rowId xmlns:a16="http://schemas.microsoft.com/office/drawing/2014/main" val="10003"/>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Marissa Gonzales </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Program Support</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303-866-6963</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dirty="0">
                          <a:solidFill>
                            <a:schemeClr val="hlink"/>
                          </a:solidFill>
                          <a:latin typeface="Calibri"/>
                          <a:ea typeface="Calibri"/>
                          <a:cs typeface="Calibri"/>
                          <a:sym typeface="Calibri"/>
                          <a:hlinkClick r:id="rId6"/>
                        </a:rPr>
                        <a:t>Gonzales_m@cde.state.co.us</a:t>
                      </a:r>
                      <a:r>
                        <a:rPr lang="en-US" sz="1400" b="0" u="none" strike="noStrike" cap="none" dirty="0">
                          <a:latin typeface="Calibri"/>
                          <a:ea typeface="Calibri"/>
                          <a:cs typeface="Calibri"/>
                          <a:sym typeface="Calibri"/>
                        </a:rPr>
                        <a:t> </a:t>
                      </a:r>
                      <a:endParaRPr sz="1400" u="none" strike="noStrike" cap="none" dirty="0"/>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308" name="Google Shape;308;p40"/>
          <p:cNvGraphicFramePr/>
          <p:nvPr/>
        </p:nvGraphicFramePr>
        <p:xfrm>
          <a:off x="195207" y="3970963"/>
          <a:ext cx="11801575" cy="1435425"/>
        </p:xfrm>
        <a:graphic>
          <a:graphicData uri="http://schemas.openxmlformats.org/drawingml/2006/table">
            <a:tbl>
              <a:tblPr firstRow="1" bandRow="1">
                <a:noFill/>
                <a:tableStyleId>{0B9435FF-EF70-449D-8771-A928C9C3401B}</a:tableStyleId>
              </a:tblPr>
              <a:tblGrid>
                <a:gridCol w="2565575">
                  <a:extLst>
                    <a:ext uri="{9D8B030D-6E8A-4147-A177-3AD203B41FA5}">
                      <a16:colId xmlns:a16="http://schemas.microsoft.com/office/drawing/2014/main" val="20000"/>
                    </a:ext>
                  </a:extLst>
                </a:gridCol>
                <a:gridCol w="5045900">
                  <a:extLst>
                    <a:ext uri="{9D8B030D-6E8A-4147-A177-3AD203B41FA5}">
                      <a16:colId xmlns:a16="http://schemas.microsoft.com/office/drawing/2014/main" val="20001"/>
                    </a:ext>
                  </a:extLst>
                </a:gridCol>
                <a:gridCol w="1303025">
                  <a:extLst>
                    <a:ext uri="{9D8B030D-6E8A-4147-A177-3AD203B41FA5}">
                      <a16:colId xmlns:a16="http://schemas.microsoft.com/office/drawing/2014/main" val="20002"/>
                    </a:ext>
                  </a:extLst>
                </a:gridCol>
                <a:gridCol w="2887075">
                  <a:extLst>
                    <a:ext uri="{9D8B030D-6E8A-4147-A177-3AD203B41FA5}">
                      <a16:colId xmlns:a16="http://schemas.microsoft.com/office/drawing/2014/main" val="20003"/>
                    </a:ext>
                  </a:extLst>
                </a:gridCol>
              </a:tblGrid>
              <a:tr h="3582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DARE Team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Expertise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Phone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Email</a:t>
                      </a:r>
                      <a:endParaRPr sz="1400" u="none" strike="noStrike" cap="none"/>
                    </a:p>
                  </a:txBody>
                  <a:tcPr marL="91450" marR="91450" marT="45725" marB="45725"/>
                </a:tc>
                <a:extLst>
                  <a:ext uri="{0D108BD9-81ED-4DB2-BD59-A6C34878D82A}">
                    <a16:rowId xmlns:a16="http://schemas.microsoft.com/office/drawing/2014/main" val="10000"/>
                  </a:ext>
                </a:extLst>
              </a:tr>
              <a:tr h="35820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Tina Negley</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Accountability, Program Evaluation, and Reporting</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303-866-5243</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7"/>
                        </a:rPr>
                        <a:t>negley_t@cde.state.co.us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6082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Alan Shimmin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Reporting and Data Collections</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303-866-6209</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8"/>
                        </a:rPr>
                        <a:t>shimmin_a@cde.state.co.us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5820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Mary Shen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Program Evaluation, Research, and Accountability</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303-866-4571</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Calibri"/>
                          <a:ea typeface="Calibri"/>
                          <a:cs typeface="Calibri"/>
                          <a:sym typeface="Calibri"/>
                          <a:hlinkClick r:id="rId9"/>
                        </a:rPr>
                        <a:t>shen_m@cde.state.co.us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
        <p:nvSpPr>
          <p:cNvPr id="306" name="Google Shape;306;p40"/>
          <p:cNvSpPr txBox="1">
            <a:spLocks noGrp="1"/>
          </p:cNvSpPr>
          <p:nvPr>
            <p:ph type="sldNum" idx="12"/>
          </p:nvPr>
        </p:nvSpPr>
        <p:spPr>
          <a:xfrm>
            <a:off x="365344" y="63817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24</a:t>
            </a:fld>
            <a:endParaRPr>
              <a:solidFill>
                <a:srgbClr val="7F7F7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1"/>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solidFill>
                  <a:srgbClr val="FFFFFF"/>
                </a:solidFill>
              </a:rPr>
              <a:t>State Accountability Contacts </a:t>
            </a:r>
            <a:br>
              <a:rPr lang="en-US">
                <a:solidFill>
                  <a:srgbClr val="FFFFFF"/>
                </a:solidFill>
              </a:rPr>
            </a:br>
            <a:endParaRPr/>
          </a:p>
        </p:txBody>
      </p:sp>
      <p:graphicFrame>
        <p:nvGraphicFramePr>
          <p:cNvPr id="316" name="Google Shape;316;p41"/>
          <p:cNvGraphicFramePr/>
          <p:nvPr/>
        </p:nvGraphicFramePr>
        <p:xfrm>
          <a:off x="1454216" y="1918331"/>
          <a:ext cx="9442275" cy="1795614"/>
        </p:xfrm>
        <a:graphic>
          <a:graphicData uri="http://schemas.openxmlformats.org/drawingml/2006/table">
            <a:tbl>
              <a:tblPr firstRow="1" bandRow="1">
                <a:noFill/>
                <a:tableStyleId>{0B9435FF-EF70-449D-8771-A928C9C3401B}</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Accountability and Continuous Improvement Unit</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Position</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E-mail</a:t>
                      </a:r>
                      <a:endParaRPr sz="1400" u="none" strike="noStrike" cap="none">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Lisa Medler</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Executive Director, ACI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medler_l@cde.state.co.us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Marie Huchton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Supervisor, Accountability Analytics</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huchton_m@cde.state.co.us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Erin Loften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loften_e@cde.state.co.us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3"/>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Susan Barrett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dirty="0"/>
                        <a:t>barrett_s@cde.state.co.us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317" name="Google Shape;317;p41"/>
          <p:cNvGraphicFramePr/>
          <p:nvPr/>
        </p:nvGraphicFramePr>
        <p:xfrm>
          <a:off x="1454216" y="4474956"/>
          <a:ext cx="9442275" cy="1175514"/>
        </p:xfrm>
        <a:graphic>
          <a:graphicData uri="http://schemas.openxmlformats.org/drawingml/2006/table">
            <a:tbl>
              <a:tblPr firstRow="1" bandRow="1">
                <a:noFill/>
                <a:tableStyleId>{0B9435FF-EF70-449D-8771-A928C9C3401B}</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School and District Transformation Unit</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Position</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E-mail</a:t>
                      </a:r>
                      <a:endParaRPr sz="1400" u="none" strike="noStrike" cap="none">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Lindsey Jaeckel</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Executive Director, SDT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jaeckel_l@cde.state.co.us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Julie Woods</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Accountability Specialist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dirty="0"/>
                        <a:t>woods_julie@cde.state.co.us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bl>
          </a:graphicData>
        </a:graphic>
      </p:graphicFrame>
      <p:sp>
        <p:nvSpPr>
          <p:cNvPr id="315" name="Google Shape;315;p41"/>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25</a:t>
            </a:fld>
            <a:endParaRPr>
              <a:solidFill>
                <a:srgbClr val="7F7F7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ctrTitle"/>
          </p:nvPr>
        </p:nvSpPr>
        <p:spPr>
          <a:xfrm>
            <a:off x="2183950" y="2595725"/>
            <a:ext cx="80826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Thank you so much!</a:t>
            </a:r>
            <a:endParaRPr/>
          </a:p>
          <a:p>
            <a:pPr marL="0" lvl="0" indent="0" algn="ctr" rtl="0">
              <a:lnSpc>
                <a:spcPct val="90000"/>
              </a:lnSpc>
              <a:spcBef>
                <a:spcPts val="0"/>
              </a:spcBef>
              <a:spcAft>
                <a:spcPts val="0"/>
              </a:spcAft>
              <a:buClr>
                <a:schemeClr val="lt1"/>
              </a:buClr>
              <a:buSzPts val="4000"/>
              <a:buFont typeface="Arial"/>
              <a:buNone/>
            </a:pPr>
            <a:endParaRPr/>
          </a:p>
          <a:p>
            <a:pPr marL="0" lvl="0" indent="0" algn="ctr" rtl="0">
              <a:lnSpc>
                <a:spcPct val="90000"/>
              </a:lnSpc>
              <a:spcBef>
                <a:spcPts val="0"/>
              </a:spcBef>
              <a:spcAft>
                <a:spcPts val="0"/>
              </a:spcAft>
              <a:buClr>
                <a:schemeClr val="lt1"/>
              </a:buClr>
              <a:buSzPts val="4000"/>
              <a:buFont typeface="Arial"/>
              <a:buNone/>
            </a:pPr>
            <a:r>
              <a:rPr lang="en-US"/>
              <a:t>Look forward to seeing you next time!!</a:t>
            </a:r>
            <a:endParaRPr/>
          </a:p>
        </p:txBody>
      </p:sp>
      <p:sp>
        <p:nvSpPr>
          <p:cNvPr id="323" name="Google Shape;323;p42"/>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Introductions: Name and Organization</a:t>
            </a:r>
            <a:endParaRPr/>
          </a:p>
        </p:txBody>
      </p:sp>
      <p:sp>
        <p:nvSpPr>
          <p:cNvPr id="125" name="Google Shape;125;p18"/>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pic>
        <p:nvPicPr>
          <p:cNvPr id="126" name="Google Shape;126;p18" descr="An image of a welcome sign."/>
          <p:cNvPicPr preferRelativeResize="0"/>
          <p:nvPr/>
        </p:nvPicPr>
        <p:blipFill rotWithShape="1">
          <a:blip r:embed="rId3">
            <a:alphaModFix/>
          </a:blip>
          <a:srcRect/>
          <a:stretch/>
        </p:blipFill>
        <p:spPr>
          <a:xfrm>
            <a:off x="2163170" y="2560320"/>
            <a:ext cx="7620000" cy="274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Purpose of AWG</a:t>
            </a:r>
            <a:endParaRPr/>
          </a:p>
        </p:txBody>
      </p:sp>
      <p:sp>
        <p:nvSpPr>
          <p:cNvPr id="132" name="Google Shape;132;p1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Clr>
                <a:schemeClr val="dk1"/>
              </a:buClr>
              <a:buSzPts val="2400"/>
              <a:buChar char="•"/>
            </a:pPr>
            <a:r>
              <a:rPr lang="en-US"/>
              <a:t>The Accountability Work Group (AWG) serves as a policy advisory group to explore ideas in support of federal and state accountability policies (e.g., Every Student Succeeds Act implementation, state accountability during the pause year) and make recommendations to the state. This group will consider input from other stakeholders, when available and appropriate, in developing recommendations. </a:t>
            </a:r>
            <a:endParaRPr/>
          </a:p>
          <a:p>
            <a:pPr marL="457200" lvl="0" indent="-381000" algn="l" rtl="0">
              <a:lnSpc>
                <a:spcPct val="90000"/>
              </a:lnSpc>
              <a:spcBef>
                <a:spcPts val="1000"/>
              </a:spcBef>
              <a:spcAft>
                <a:spcPts val="0"/>
              </a:spcAft>
              <a:buClr>
                <a:schemeClr val="dk1"/>
              </a:buClr>
              <a:buSzPts val="2400"/>
              <a:buChar char="•"/>
            </a:pPr>
            <a:r>
              <a:rPr lang="en-US"/>
              <a:t>It was first convened by the Commissioner of Education in 2014 to gather input on improving the state accountability performance framework reports. In 2016, the focus shifted to serving as the ESSA Accountability Spoke. It is now time to repurpose the group back to providing input on all accountability matters (both state and federal). </a:t>
            </a:r>
            <a:endParaRPr/>
          </a:p>
        </p:txBody>
      </p:sp>
      <p:sp>
        <p:nvSpPr>
          <p:cNvPr id="133" name="Google Shape;133;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Accountability and Improvement</a:t>
            </a:r>
            <a:endParaRPr/>
          </a:p>
        </p:txBody>
      </p:sp>
      <p:sp>
        <p:nvSpPr>
          <p:cNvPr id="140" name="Google Shape;140;p20"/>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pic>
        <p:nvPicPr>
          <p:cNvPr id="141" name="Google Shape;141;p20" descr="Image of Colorado Accountability System-including state and federal identification and unified improvement plan. "/>
          <p:cNvPicPr preferRelativeResize="0">
            <a:picLocks noGrp="1"/>
          </p:cNvPicPr>
          <p:nvPr>
            <p:ph type="body" idx="1"/>
          </p:nvPr>
        </p:nvPicPr>
        <p:blipFill rotWithShape="1">
          <a:blip r:embed="rId3">
            <a:alphaModFix/>
          </a:blip>
          <a:srcRect/>
          <a:stretch/>
        </p:blipFill>
        <p:spPr>
          <a:xfrm>
            <a:off x="2000250" y="1337575"/>
            <a:ext cx="7775100" cy="52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ctrTitle"/>
          </p:nvPr>
        </p:nvSpPr>
        <p:spPr>
          <a:xfrm>
            <a:off x="1469575" y="2595725"/>
            <a:ext cx="88173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000"/>
              <a:buNone/>
            </a:pPr>
            <a:r>
              <a:rPr lang="en-US"/>
              <a:t>Subcommittee Continuing Work</a:t>
            </a:r>
            <a:endParaRPr/>
          </a:p>
        </p:txBody>
      </p:sp>
      <p:sp>
        <p:nvSpPr>
          <p:cNvPr id="148" name="Google Shape;148;p21"/>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6</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When We Last Met…</a:t>
            </a:r>
            <a:endParaRPr/>
          </a:p>
        </p:txBody>
      </p:sp>
      <p:sp>
        <p:nvSpPr>
          <p:cNvPr id="155" name="Google Shape;155;p22"/>
          <p:cNvSpPr txBox="1">
            <a:spLocks noGrp="1"/>
          </p:cNvSpPr>
          <p:nvPr>
            <p:ph type="body" idx="1"/>
          </p:nvPr>
        </p:nvSpPr>
        <p:spPr>
          <a:xfrm>
            <a:off x="838200" y="1554475"/>
            <a:ext cx="6774900" cy="4617600"/>
          </a:xfrm>
          <a:prstGeom prst="rect">
            <a:avLst/>
          </a:prstGeom>
          <a:noFill/>
          <a:ln>
            <a:noFill/>
          </a:ln>
        </p:spPr>
        <p:txBody>
          <a:bodyPr spcFirstLastPara="1" wrap="square" lIns="0" tIns="0" rIns="0" bIns="0" anchor="t" anchorCtr="0">
            <a:noAutofit/>
          </a:bodyPr>
          <a:lstStyle/>
          <a:p>
            <a:pPr marL="457200" lvl="0" indent="-374650" algn="l" rtl="0">
              <a:lnSpc>
                <a:spcPct val="90000"/>
              </a:lnSpc>
              <a:spcBef>
                <a:spcPts val="0"/>
              </a:spcBef>
              <a:spcAft>
                <a:spcPts val="0"/>
              </a:spcAft>
              <a:buClr>
                <a:srgbClr val="38761D"/>
              </a:buClr>
              <a:buSzPts val="2300"/>
              <a:buChar char="•"/>
            </a:pPr>
            <a:r>
              <a:rPr lang="en-US" sz="2300" b="1" dirty="0">
                <a:solidFill>
                  <a:srgbClr val="38761D"/>
                </a:solidFill>
              </a:rPr>
              <a:t>Recommendations for CS-lowest 5% </a:t>
            </a:r>
            <a:endParaRPr sz="2300" b="1" dirty="0">
              <a:solidFill>
                <a:srgbClr val="38761D"/>
              </a:solidFill>
            </a:endParaRPr>
          </a:p>
          <a:p>
            <a:pPr marL="914400" marR="0" lvl="1" indent="-349250" algn="l" rtl="0">
              <a:lnSpc>
                <a:spcPct val="90000"/>
              </a:lnSpc>
              <a:spcBef>
                <a:spcPts val="0"/>
              </a:spcBef>
              <a:spcAft>
                <a:spcPts val="0"/>
              </a:spcAft>
              <a:buClr>
                <a:srgbClr val="38761D"/>
              </a:buClr>
              <a:buSzPts val="1900"/>
              <a:buChar char="•"/>
            </a:pPr>
            <a:r>
              <a:rPr lang="en-US" sz="1900" b="1" dirty="0">
                <a:solidFill>
                  <a:srgbClr val="38761D"/>
                </a:solidFill>
              </a:rPr>
              <a:t>Schools identified for PI or TA and on state accountability clock - defer to state accountability pathway (no additional federal action steps)</a:t>
            </a:r>
            <a:endParaRPr dirty="0"/>
          </a:p>
          <a:p>
            <a:pPr marL="914400" marR="0" lvl="1" indent="-349250" algn="l" rtl="0">
              <a:lnSpc>
                <a:spcPct val="90000"/>
              </a:lnSpc>
              <a:spcBef>
                <a:spcPts val="0"/>
              </a:spcBef>
              <a:spcAft>
                <a:spcPts val="0"/>
              </a:spcAft>
              <a:buClr>
                <a:srgbClr val="38761D"/>
              </a:buClr>
              <a:buSzPts val="1900"/>
              <a:buChar char="•"/>
            </a:pPr>
            <a:r>
              <a:rPr lang="en-US" sz="1900" b="1" dirty="0">
                <a:solidFill>
                  <a:srgbClr val="38761D"/>
                </a:solidFill>
              </a:rPr>
              <a:t>Supported by the full AWG</a:t>
            </a:r>
            <a:endParaRPr dirty="0"/>
          </a:p>
          <a:p>
            <a:pPr marL="914400" marR="0" lvl="1" indent="-349250" algn="l" rtl="0">
              <a:lnSpc>
                <a:spcPct val="90000"/>
              </a:lnSpc>
              <a:spcBef>
                <a:spcPts val="0"/>
              </a:spcBef>
              <a:spcAft>
                <a:spcPts val="0"/>
              </a:spcAft>
              <a:buClr>
                <a:srgbClr val="38761D"/>
              </a:buClr>
              <a:buSzPts val="1900"/>
              <a:buChar char="•"/>
            </a:pPr>
            <a:r>
              <a:rPr lang="en-US" sz="1900" b="1" dirty="0">
                <a:solidFill>
                  <a:srgbClr val="38761D"/>
                </a:solidFill>
              </a:rPr>
              <a:t>Taking to CoP next</a:t>
            </a:r>
            <a:endParaRPr sz="1900" b="1" dirty="0">
              <a:solidFill>
                <a:srgbClr val="38761D"/>
              </a:solidFill>
            </a:endParaRPr>
          </a:p>
          <a:p>
            <a:pPr marL="457200" lvl="0" indent="-374650" algn="l" rtl="0">
              <a:lnSpc>
                <a:spcPct val="90000"/>
              </a:lnSpc>
              <a:spcBef>
                <a:spcPts val="0"/>
              </a:spcBef>
              <a:spcAft>
                <a:spcPts val="0"/>
              </a:spcAft>
              <a:buSzPts val="2300"/>
              <a:buChar char="•"/>
            </a:pPr>
            <a:r>
              <a:rPr lang="en-US" sz="2300" dirty="0"/>
              <a:t>Remaining Decisions</a:t>
            </a:r>
            <a:endParaRPr sz="2300" dirty="0"/>
          </a:p>
          <a:p>
            <a:pPr marL="914400" lvl="1" indent="-349250" algn="l" rtl="0">
              <a:lnSpc>
                <a:spcPct val="90000"/>
              </a:lnSpc>
              <a:spcBef>
                <a:spcPts val="0"/>
              </a:spcBef>
              <a:spcAft>
                <a:spcPts val="0"/>
              </a:spcAft>
              <a:buSzPts val="1900"/>
              <a:buChar char="•"/>
            </a:pPr>
            <a:r>
              <a:rPr lang="en-US" sz="1900" dirty="0"/>
              <a:t>Recommendations for </a:t>
            </a:r>
            <a:endParaRPr sz="1900" dirty="0"/>
          </a:p>
          <a:p>
            <a:pPr marL="1371600" lvl="2" indent="-349250" algn="l" rtl="0">
              <a:lnSpc>
                <a:spcPct val="90000"/>
              </a:lnSpc>
              <a:spcBef>
                <a:spcPts val="0"/>
              </a:spcBef>
              <a:spcAft>
                <a:spcPts val="0"/>
              </a:spcAft>
              <a:buSzPts val="1900"/>
              <a:buChar char="•"/>
            </a:pPr>
            <a:r>
              <a:rPr lang="en-US" sz="1900" dirty="0"/>
              <a:t>CS-lowest 5% - not on state accountability clock</a:t>
            </a:r>
            <a:endParaRPr sz="1700" dirty="0"/>
          </a:p>
          <a:p>
            <a:pPr marL="1371600" lvl="2" indent="-342900" algn="l" rtl="0">
              <a:lnSpc>
                <a:spcPct val="90000"/>
              </a:lnSpc>
              <a:spcBef>
                <a:spcPts val="0"/>
              </a:spcBef>
              <a:spcAft>
                <a:spcPts val="0"/>
              </a:spcAft>
              <a:buSzPts val="1800"/>
              <a:buChar char="•"/>
            </a:pPr>
            <a:r>
              <a:rPr lang="en-US" dirty="0"/>
              <a:t>CS-low grad rate</a:t>
            </a:r>
            <a:endParaRPr dirty="0"/>
          </a:p>
          <a:p>
            <a:pPr marL="914400" lvl="1" indent="-355600" algn="l" rtl="0">
              <a:lnSpc>
                <a:spcPct val="90000"/>
              </a:lnSpc>
              <a:spcBef>
                <a:spcPts val="0"/>
              </a:spcBef>
              <a:spcAft>
                <a:spcPts val="0"/>
              </a:spcAft>
              <a:buSzPts val="2000"/>
              <a:buChar char="•"/>
            </a:pPr>
            <a:r>
              <a:rPr lang="en-US" dirty="0"/>
              <a:t>Brainstormed potential options</a:t>
            </a:r>
            <a:endParaRPr dirty="0"/>
          </a:p>
          <a:p>
            <a:pPr marL="457200" lvl="0" indent="-374650" algn="l" rtl="0">
              <a:lnSpc>
                <a:spcPct val="90000"/>
              </a:lnSpc>
              <a:spcBef>
                <a:spcPts val="0"/>
              </a:spcBef>
              <a:spcAft>
                <a:spcPts val="0"/>
              </a:spcAft>
              <a:buSzPts val="2300"/>
              <a:buChar char="•"/>
            </a:pPr>
            <a:r>
              <a:rPr lang="en-US" sz="2300" dirty="0"/>
              <a:t>Next steps</a:t>
            </a:r>
            <a:endParaRPr sz="2300" dirty="0"/>
          </a:p>
          <a:p>
            <a:pPr marL="914400" lvl="1" indent="-349250" algn="l" rtl="0">
              <a:lnSpc>
                <a:spcPct val="90000"/>
              </a:lnSpc>
              <a:spcBef>
                <a:spcPts val="0"/>
              </a:spcBef>
              <a:spcAft>
                <a:spcPts val="0"/>
              </a:spcAft>
              <a:buSzPts val="1900"/>
              <a:buChar char="•"/>
            </a:pPr>
            <a:r>
              <a:rPr lang="en-US" sz="1900" dirty="0"/>
              <a:t>CDE to synthesize and organize brainstormed ideas </a:t>
            </a:r>
            <a:endParaRPr sz="1900" dirty="0"/>
          </a:p>
          <a:p>
            <a:pPr marL="914400" lvl="1" indent="-349250" algn="l" rtl="0">
              <a:lnSpc>
                <a:spcPct val="90000"/>
              </a:lnSpc>
              <a:spcBef>
                <a:spcPts val="0"/>
              </a:spcBef>
              <a:spcAft>
                <a:spcPts val="0"/>
              </a:spcAft>
              <a:buSzPts val="1900"/>
              <a:buChar char="•"/>
            </a:pPr>
            <a:r>
              <a:rPr lang="en-US" sz="1900" dirty="0"/>
              <a:t>Subcommittee to develop pros/cons of each </a:t>
            </a:r>
            <a:endParaRPr sz="1900" dirty="0"/>
          </a:p>
          <a:p>
            <a:pPr marL="914400" lvl="1" indent="-349250" algn="l" rtl="0">
              <a:lnSpc>
                <a:spcPct val="90000"/>
              </a:lnSpc>
              <a:spcBef>
                <a:spcPts val="0"/>
              </a:spcBef>
              <a:spcAft>
                <a:spcPts val="0"/>
              </a:spcAft>
              <a:buSzPts val="1900"/>
              <a:buChar char="•"/>
            </a:pPr>
            <a:r>
              <a:rPr lang="en-US" sz="1900" dirty="0"/>
              <a:t>Bring to larger group for consideration</a:t>
            </a:r>
            <a:endParaRPr sz="1900" dirty="0"/>
          </a:p>
          <a:p>
            <a:pPr marL="0" lvl="0" indent="0" algn="l" rtl="0">
              <a:lnSpc>
                <a:spcPct val="90000"/>
              </a:lnSpc>
              <a:spcBef>
                <a:spcPts val="1000"/>
              </a:spcBef>
              <a:spcAft>
                <a:spcPts val="0"/>
              </a:spcAft>
              <a:buSzPts val="2400"/>
              <a:buNone/>
            </a:pPr>
            <a:endParaRPr dirty="0"/>
          </a:p>
        </p:txBody>
      </p:sp>
      <p:sp>
        <p:nvSpPr>
          <p:cNvPr id="156" name="Google Shape;156;p22"/>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4C41-376F-4B46-A484-11D589011B62}"/>
              </a:ext>
            </a:extLst>
          </p:cNvPr>
          <p:cNvSpPr>
            <a:spLocks noGrp="1"/>
          </p:cNvSpPr>
          <p:nvPr>
            <p:ph type="title"/>
          </p:nvPr>
        </p:nvSpPr>
        <p:spPr/>
        <p:txBody>
          <a:bodyPr/>
          <a:lstStyle/>
          <a:p>
            <a:r>
              <a:rPr lang="en-US" dirty="0"/>
              <a:t>Next Steps for Traditional Schools </a:t>
            </a:r>
          </a:p>
        </p:txBody>
      </p:sp>
      <p:sp>
        <p:nvSpPr>
          <p:cNvPr id="3" name="Text Placeholder 2">
            <a:extLst>
              <a:ext uri="{FF2B5EF4-FFF2-40B4-BE49-F238E27FC236}">
                <a16:creationId xmlns:a16="http://schemas.microsoft.com/office/drawing/2014/main" id="{A7C98125-8657-470E-A5DD-981F9631FDAB}"/>
              </a:ext>
            </a:extLst>
          </p:cNvPr>
          <p:cNvSpPr>
            <a:spLocks noGrp="1"/>
          </p:cNvSpPr>
          <p:nvPr>
            <p:ph type="body" idx="1"/>
          </p:nvPr>
        </p:nvSpPr>
        <p:spPr/>
        <p:txBody>
          <a:bodyPr/>
          <a:lstStyle/>
          <a:p>
            <a:r>
              <a:rPr lang="en-US" dirty="0"/>
              <a:t>Take vote at full AWG meeting</a:t>
            </a:r>
          </a:p>
          <a:p>
            <a:r>
              <a:rPr lang="en-US" dirty="0"/>
              <a:t>Develop a decision tree</a:t>
            </a:r>
          </a:p>
          <a:p>
            <a:r>
              <a:rPr lang="en-US" dirty="0"/>
              <a:t>Take to CoP</a:t>
            </a:r>
          </a:p>
          <a:p>
            <a:r>
              <a:rPr lang="en-US" dirty="0"/>
              <a:t>Develop a written plan</a:t>
            </a:r>
          </a:p>
          <a:p>
            <a:r>
              <a:rPr lang="en-US" dirty="0"/>
              <a:t>Collect public comment</a:t>
            </a:r>
          </a:p>
          <a:p>
            <a:r>
              <a:rPr lang="en-US" dirty="0"/>
              <a:t>In the fall</a:t>
            </a:r>
          </a:p>
          <a:p>
            <a:pPr lvl="1"/>
            <a:r>
              <a:rPr lang="en-US" dirty="0"/>
              <a:t>Bring back revised plan to AWG members</a:t>
            </a:r>
          </a:p>
          <a:p>
            <a:pPr lvl="1"/>
            <a:r>
              <a:rPr lang="en-US" dirty="0"/>
              <a:t>Take final recommendations back to CoP</a:t>
            </a:r>
          </a:p>
          <a:p>
            <a:endParaRPr lang="en-US" dirty="0"/>
          </a:p>
        </p:txBody>
      </p:sp>
      <p:sp>
        <p:nvSpPr>
          <p:cNvPr id="4" name="Slide Number Placeholder 3">
            <a:extLst>
              <a:ext uri="{FF2B5EF4-FFF2-40B4-BE49-F238E27FC236}">
                <a16:creationId xmlns:a16="http://schemas.microsoft.com/office/drawing/2014/main" id="{83798CF1-1967-4491-9B27-19C333A83A1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pic>
        <p:nvPicPr>
          <p:cNvPr id="8" name="Picture 7" descr="Decision tree of CS Lowest 5%. ">
            <a:extLst>
              <a:ext uri="{FF2B5EF4-FFF2-40B4-BE49-F238E27FC236}">
                <a16:creationId xmlns:a16="http://schemas.microsoft.com/office/drawing/2014/main" id="{39B475E6-A242-4105-8E22-E32E98733958}"/>
              </a:ext>
            </a:extLst>
          </p:cNvPr>
          <p:cNvPicPr>
            <a:picLocks noChangeAspect="1"/>
          </p:cNvPicPr>
          <p:nvPr/>
        </p:nvPicPr>
        <p:blipFill>
          <a:blip r:embed="rId2"/>
          <a:stretch>
            <a:fillRect/>
          </a:stretch>
        </p:blipFill>
        <p:spPr>
          <a:xfrm>
            <a:off x="6096000" y="1296670"/>
            <a:ext cx="6020745" cy="5424805"/>
          </a:xfrm>
          <a:prstGeom prst="rect">
            <a:avLst/>
          </a:prstGeom>
        </p:spPr>
      </p:pic>
    </p:spTree>
    <p:extLst>
      <p:ext uri="{BB962C8B-B14F-4D97-AF65-F5344CB8AC3E}">
        <p14:creationId xmlns:p14="http://schemas.microsoft.com/office/powerpoint/2010/main" val="268988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AEC Options</a:t>
            </a:r>
            <a:br>
              <a:rPr lang="en-US"/>
            </a:br>
            <a:br>
              <a:rPr lang="en-US"/>
            </a:br>
            <a:r>
              <a:rPr lang="en-US"/>
              <a:t>Johann Liljengren, B Sanders, </a:t>
            </a:r>
            <a:br>
              <a:rPr lang="en-US"/>
            </a:br>
            <a:r>
              <a:rPr lang="en-US"/>
              <a:t>Renee Martinez, and Rachel Matson</a:t>
            </a:r>
            <a:endParaRPr/>
          </a:p>
        </p:txBody>
      </p:sp>
      <p:sp>
        <p:nvSpPr>
          <p:cNvPr id="185" name="Google Shape;185;p2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1726</Words>
  <Application>Microsoft Office PowerPoint</Application>
  <PresentationFormat>Widescreen</PresentationFormat>
  <Paragraphs>264</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Roboto</vt:lpstr>
      <vt:lpstr>Arial</vt:lpstr>
      <vt:lpstr>Lato</vt:lpstr>
      <vt:lpstr>Office Theme</vt:lpstr>
      <vt:lpstr>Accountability Working Group (AWG) CS Subcommittee</vt:lpstr>
      <vt:lpstr>Plans for Today</vt:lpstr>
      <vt:lpstr>Introductions: Name and Organization</vt:lpstr>
      <vt:lpstr>Purpose of AWG</vt:lpstr>
      <vt:lpstr>Accountability and Improvement</vt:lpstr>
      <vt:lpstr>Subcommittee Continuing Work</vt:lpstr>
      <vt:lpstr>When We Last Met…</vt:lpstr>
      <vt:lpstr>Next Steps for Traditional Schools </vt:lpstr>
      <vt:lpstr>AEC Options  Johann Liljengren, B Sanders,  Renee Martinez, and Rachel Matson</vt:lpstr>
      <vt:lpstr>Potential connections to CS Low Grad - More rigorous Action</vt:lpstr>
      <vt:lpstr>Background</vt:lpstr>
      <vt:lpstr>Overall Rationale</vt:lpstr>
      <vt:lpstr>EASI application</vt:lpstr>
      <vt:lpstr>CDE supports for AECs and Online Schools</vt:lpstr>
      <vt:lpstr>Current Diagnostic Review process</vt:lpstr>
      <vt:lpstr>Self-Assessment</vt:lpstr>
      <vt:lpstr>Diagnostic Review</vt:lpstr>
      <vt:lpstr>Option #1 and 1b: Leadership learning cohorts</vt:lpstr>
      <vt:lpstr>Option #2: School strategy and design support</vt:lpstr>
      <vt:lpstr>Option #3: Training Series</vt:lpstr>
      <vt:lpstr>Next Steps </vt:lpstr>
      <vt:lpstr>Logistics</vt:lpstr>
      <vt:lpstr>Next Steps </vt:lpstr>
      <vt:lpstr>Federal Accountability ~  ESEA Office: Data, Accountability, Reporting &amp; Evaluation Team</vt:lpstr>
      <vt:lpstr>State Accountability Contacts  </vt:lpstr>
      <vt:lpstr>Thank you so much!  Look forward to seeing you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Working Group (AWG) CS Subcommittee</dc:title>
  <dc:creator>Mohajeri-Nelson, Nazanin</dc:creator>
  <cp:lastModifiedBy>Gonzales, Marissa</cp:lastModifiedBy>
  <cp:revision>8</cp:revision>
  <dcterms:modified xsi:type="dcterms:W3CDTF">2021-05-12T19:25:11Z</dcterms:modified>
</cp:coreProperties>
</file>