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73" r:id="rId12"/>
    <p:sldId id="274" r:id="rId13"/>
    <p:sldId id="268" r:id="rId14"/>
    <p:sldId id="269" r:id="rId15"/>
    <p:sldId id="271" r:id="rId16"/>
    <p:sldId id="270"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A0A6A9-7D37-477F-9894-487AB41A5275}">
  <a:tblStyle styleId="{1BA0A6A9-7D37-477F-9894-487AB41A527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20000"/>
            </a:schemeClr>
          </a:solidFill>
        </a:fill>
      </a:tcStyle>
    </a:band1H>
    <a:band2H>
      <a:tcTxStyle b="off" i="off"/>
      <a:tcStyle>
        <a:tcBdr/>
      </a:tcStyle>
    </a:band2H>
    <a:band1V>
      <a:tcTxStyle b="off" i="off"/>
      <a:tcStyle>
        <a:tcBdr/>
        <a:fill>
          <a:solidFill>
            <a:schemeClr val="accent5">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2" d="100"/>
          <a:sy n="62" d="100"/>
        </p:scale>
        <p:origin x="86" y="322"/>
      </p:cViewPr>
      <p:guideLst/>
    </p:cSldViewPr>
  </p:slideViewPr>
  <p:outlineViewPr>
    <p:cViewPr>
      <p:scale>
        <a:sx n="33" d="100"/>
        <a:sy n="33" d="100"/>
      </p:scale>
      <p:origin x="0" y="-5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a05bdf8f2_14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a05bdf8f2_14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7a05bdf8f2_14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0bfa13951_8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0bfa13951_8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b0bfa13951_8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4589f381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245" name="Google Shape;245;gb4589f381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0649c89d4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0649c89d4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gb0649c89d4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a05bdf8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a05bdf8f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7a05bdf8f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981b0e0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981b0e0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g7981b0e09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a05bdf8f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a05bdf8f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g7a05bdf8f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a05bdf8f2_1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a05bdf8f2_1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7a05bdf8f2_1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4675241"/>
            <a:ext cx="12192000" cy="2182761"/>
          </a:xfrm>
          <a:prstGeom prst="rect">
            <a:avLst/>
          </a:prstGeom>
          <a:gradFill>
            <a:gsLst>
              <a:gs pos="0">
                <a:schemeClr val="lt1"/>
              </a:gs>
              <a:gs pos="100000">
                <a:srgbClr val="488BC9">
                  <a:alpha val="2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2"/>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4" name="Google Shape;74;p1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7" name="Google Shape;77;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11"/>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1" name="Google Shape;81;p1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1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84" name="Google Shape;84;p1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12"/>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8" name="Google Shape;88;p13"/>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1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91" name="Google Shape;91;p1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2" name="Google Shape;92;p13"/>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14"/>
          <p:cNvSpPr/>
          <p:nvPr/>
        </p:nvSpPr>
        <p:spPr>
          <a:xfrm>
            <a:off x="0" y="4675241"/>
            <a:ext cx="12192000" cy="2182761"/>
          </a:xfrm>
          <a:prstGeom prst="rect">
            <a:avLst/>
          </a:prstGeom>
          <a:gradFill>
            <a:gsLst>
              <a:gs pos="0">
                <a:schemeClr val="lt1"/>
              </a:gs>
              <a:gs pos="100000">
                <a:srgbClr val="488BC9">
                  <a:alpha val="2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14"/>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99" name="Google Shape;99;p14"/>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0" name="Google Shape;30;p4"/>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4" name="Google Shape;34;p5"/>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5" name="Google Shape;35;p5"/>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36" name="Google Shape;36;p5"/>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5"/>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38" name="Google Shape;38;p5"/>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41" name="Google Shape;41;p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5" name="Google Shape;45;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8" name="Google Shape;48;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 name="Google Shape;49;p7"/>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2" name="Google Shape;52;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5" name="Google Shape;55;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6" name="Google Shape;56;p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9"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3648075" y="3987827"/>
            <a:ext cx="3971925" cy="2670693"/>
          </a:xfrm>
          <a:prstGeom prst="rect">
            <a:avLst/>
          </a:prstGeom>
          <a:noFill/>
          <a:ln>
            <a:noFill/>
          </a:ln>
        </p:spPr>
      </p:pic>
      <p:sp>
        <p:nvSpPr>
          <p:cNvPr id="59" name="Google Shape;59;p9"/>
          <p:cNvSpPr txBox="1">
            <a:spLocks noGrp="1"/>
          </p:cNvSpPr>
          <p:nvPr>
            <p:ph type="body" idx="1"/>
          </p:nvPr>
        </p:nvSpPr>
        <p:spPr>
          <a:xfrm>
            <a:off x="612803" y="1554480"/>
            <a:ext cx="5406997"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2" name="Google Shape;62;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9"/>
          <p:cNvPicPr preferRelativeResize="0"/>
          <p:nvPr/>
        </p:nvPicPr>
        <p:blipFill rotWithShape="1">
          <a:blip r:embed="rId4">
            <a:alphaModFix/>
          </a:blip>
          <a:srcRect/>
          <a:stretch/>
        </p:blipFill>
        <p:spPr>
          <a:xfrm>
            <a:off x="7" y="0"/>
            <a:ext cx="12191987" cy="1219199"/>
          </a:xfrm>
          <a:prstGeom prst="rect">
            <a:avLst/>
          </a:prstGeom>
          <a:noFill/>
          <a:ln>
            <a:noFill/>
          </a:ln>
        </p:spPr>
      </p:pic>
      <p:sp>
        <p:nvSpPr>
          <p:cNvPr id="64" name="Google Shape;64;p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7" name="Google Shape;67;p1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0" name="Google Shape;70;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hyperlink" Target="mailto:shimmin_a@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5" Type="http://schemas.openxmlformats.org/officeDocument/2006/relationships/hyperlink" Target="mailto:Owen_e@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shen_m@cde.state.co.u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communications/newsreleasemarch17assessmentwaiv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leg.colorado.gov/sites/default/files/2021a_1161_signed.pdf" TargetMode="External"/><Relationship Id="rId4" Type="http://schemas.openxmlformats.org/officeDocument/2006/relationships/hyperlink" Target="http://www.cde.state.co.us/cdegen/waivers-assessment-accounta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320"/>
              <a:buFont typeface="Arial"/>
              <a:buNone/>
            </a:pPr>
            <a:r>
              <a:rPr lang="en-US" sz="4320" dirty="0"/>
              <a:t>Accountability Working Group (AWG)</a:t>
            </a:r>
            <a:br>
              <a:rPr lang="en-US" sz="4320" dirty="0"/>
            </a:br>
            <a:r>
              <a:rPr lang="en-US" sz="4320" dirty="0"/>
              <a:t>CS Subcommittee</a:t>
            </a:r>
            <a:endParaRPr sz="4320" dirty="0"/>
          </a:p>
        </p:txBody>
      </p:sp>
      <p:sp>
        <p:nvSpPr>
          <p:cNvPr id="109" name="Google Shape;109;p16"/>
          <p:cNvSpPr txBox="1">
            <a:spLocks noGrp="1"/>
          </p:cNvSpPr>
          <p:nvPr>
            <p:ph type="subTitle" idx="1"/>
          </p:nvPr>
        </p:nvSpPr>
        <p:spPr>
          <a:xfrm>
            <a:off x="894735" y="4920337"/>
            <a:ext cx="10402529" cy="5825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April 9, </a:t>
            </a:r>
            <a:r>
              <a:rPr lang="en-US" dirty="0"/>
              <a:t>2021</a:t>
            </a:r>
            <a:endParaRPr dirty="0"/>
          </a:p>
        </p:txBody>
      </p:sp>
      <p:sp>
        <p:nvSpPr>
          <p:cNvPr id="110" name="Google Shape;110;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lvl="0"/>
            <a:r>
              <a:rPr lang="en-US" dirty="0"/>
              <a:t>Input from CS Subcommittee via </a:t>
            </a:r>
            <a:r>
              <a:rPr lang="en-US" dirty="0" err="1"/>
              <a:t>IdeaBoardz</a:t>
            </a:r>
            <a:endParaRPr dirty="0"/>
          </a:p>
        </p:txBody>
      </p:sp>
      <p:sp>
        <p:nvSpPr>
          <p:cNvPr id="183" name="Google Shape;183;p25"/>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184" name="Google Shape;184;p2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a:p>
        </p:txBody>
      </p:sp>
      <p:pic>
        <p:nvPicPr>
          <p:cNvPr id="185" name="Google Shape;185;p25" descr="Image of ideas captured on IdeaBoardz platform. "/>
          <p:cNvPicPr preferRelativeResize="0"/>
          <p:nvPr/>
        </p:nvPicPr>
        <p:blipFill>
          <a:blip r:embed="rId3">
            <a:alphaModFix/>
          </a:blip>
          <a:stretch>
            <a:fillRect/>
          </a:stretch>
        </p:blipFill>
        <p:spPr>
          <a:xfrm>
            <a:off x="1387525" y="1316150"/>
            <a:ext cx="8205526" cy="540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FF48-289A-483F-9F0F-86D933307B3A}"/>
              </a:ext>
            </a:extLst>
          </p:cNvPr>
          <p:cNvSpPr>
            <a:spLocks noGrp="1"/>
          </p:cNvSpPr>
          <p:nvPr>
            <p:ph type="title"/>
          </p:nvPr>
        </p:nvSpPr>
        <p:spPr/>
        <p:txBody>
          <a:bodyPr/>
          <a:lstStyle/>
          <a:p>
            <a:r>
              <a:rPr lang="en-US" dirty="0"/>
              <a:t>Synthesis of the Ideas To Date</a:t>
            </a:r>
          </a:p>
        </p:txBody>
      </p:sp>
      <p:sp>
        <p:nvSpPr>
          <p:cNvPr id="6" name="Text Placeholder 5">
            <a:extLst>
              <a:ext uri="{FF2B5EF4-FFF2-40B4-BE49-F238E27FC236}">
                <a16:creationId xmlns:a16="http://schemas.microsoft.com/office/drawing/2014/main" id="{DA343727-34BF-4888-B026-9C968A752888}"/>
              </a:ext>
            </a:extLst>
          </p:cNvPr>
          <p:cNvSpPr>
            <a:spLocks noGrp="1"/>
          </p:cNvSpPr>
          <p:nvPr>
            <p:ph type="body" idx="1"/>
          </p:nvPr>
        </p:nvSpPr>
        <p:spPr/>
        <p:txBody>
          <a:bodyPr/>
          <a:lstStyle/>
          <a:p>
            <a:r>
              <a:rPr lang="en-US"/>
              <a:t>In </a:t>
            </a:r>
            <a:r>
              <a:rPr lang="en-US" dirty="0"/>
              <a:t>reviewing the generated ideas: </a:t>
            </a:r>
          </a:p>
          <a:p>
            <a:pPr marL="1016000" lvl="1" indent="-457200">
              <a:buFont typeface="+mj-lt"/>
              <a:buAutoNum type="arabicPeriod"/>
            </a:pPr>
            <a:r>
              <a:rPr lang="en-US" dirty="0"/>
              <a:t>Does this idea pertain to low grad rate or lowest 5% or both? </a:t>
            </a:r>
          </a:p>
          <a:p>
            <a:pPr marL="1016000" lvl="1" indent="-457200">
              <a:buFont typeface="+mj-lt"/>
              <a:buAutoNum type="arabicPeriod"/>
            </a:pPr>
            <a:r>
              <a:rPr lang="en-US" dirty="0"/>
              <a:t>Does this idea capture your input? </a:t>
            </a:r>
          </a:p>
          <a:p>
            <a:pPr marL="1016000" lvl="1" indent="-457200">
              <a:buFont typeface="+mj-lt"/>
              <a:buAutoNum type="arabicPeriod"/>
            </a:pPr>
            <a:r>
              <a:rPr lang="en-US" dirty="0"/>
              <a:t>Any ideas to add? </a:t>
            </a:r>
          </a:p>
          <a:p>
            <a:pPr marL="1016000" lvl="1" indent="-457200">
              <a:buFont typeface="+mj-lt"/>
              <a:buAutoNum type="arabicPeriod"/>
            </a:pPr>
            <a:r>
              <a:rPr lang="en-US" dirty="0"/>
              <a:t>Can any of the ideas be eliminated? </a:t>
            </a:r>
          </a:p>
          <a:p>
            <a:pPr marL="1016000" lvl="1" indent="-457200">
              <a:buFont typeface="+mj-lt"/>
              <a:buAutoNum type="arabicPeriod"/>
            </a:pPr>
            <a:r>
              <a:rPr lang="en-US" dirty="0"/>
              <a:t>What should CDE consider in moving forward with this idea? </a:t>
            </a:r>
          </a:p>
          <a:p>
            <a:pPr marL="1016000" lvl="1" indent="-457200">
              <a:buFont typeface="+mj-lt"/>
              <a:buAutoNum type="arabicPeriod"/>
            </a:pPr>
            <a:r>
              <a:rPr lang="en-US" dirty="0"/>
              <a:t>What are pros/cons of each?  </a:t>
            </a:r>
          </a:p>
        </p:txBody>
      </p:sp>
      <p:sp>
        <p:nvSpPr>
          <p:cNvPr id="4" name="Slide Number Placeholder 3">
            <a:extLst>
              <a:ext uri="{FF2B5EF4-FFF2-40B4-BE49-F238E27FC236}">
                <a16:creationId xmlns:a16="http://schemas.microsoft.com/office/drawing/2014/main" id="{7FBDD946-8130-48B9-9CFE-BE63BBC1F33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6502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5422-9094-4FC2-A83B-4611CCB1A080}"/>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5C6A7813-385D-44F5-BDE4-98591BE10419}"/>
              </a:ext>
            </a:extLst>
          </p:cNvPr>
          <p:cNvSpPr>
            <a:spLocks noGrp="1"/>
          </p:cNvSpPr>
          <p:nvPr>
            <p:ph type="body" idx="1"/>
          </p:nvPr>
        </p:nvSpPr>
        <p:spPr/>
        <p:txBody>
          <a:bodyPr/>
          <a:lstStyle/>
          <a:p>
            <a:r>
              <a:rPr lang="en-US" dirty="0"/>
              <a:t>Do we need more time to flesh out these ideas before moving forward? </a:t>
            </a:r>
          </a:p>
          <a:p>
            <a:r>
              <a:rPr lang="en-US" dirty="0"/>
              <a:t>If ready to move forward, next step would be to develop a proposed implementation plan and timeline</a:t>
            </a:r>
          </a:p>
        </p:txBody>
      </p:sp>
      <p:sp>
        <p:nvSpPr>
          <p:cNvPr id="4" name="Slide Number Placeholder 3">
            <a:extLst>
              <a:ext uri="{FF2B5EF4-FFF2-40B4-BE49-F238E27FC236}">
                <a16:creationId xmlns:a16="http://schemas.microsoft.com/office/drawing/2014/main" id="{0DDB7DED-183A-4F8E-81BD-6ADEE34034A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15436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Logistics</a:t>
            </a:r>
            <a:endParaRPr dirty="0"/>
          </a:p>
        </p:txBody>
      </p:sp>
      <p:sp>
        <p:nvSpPr>
          <p:cNvPr id="213" name="Google Shape;213;p28"/>
          <p:cNvSpPr txBox="1">
            <a:spLocks noGrp="1"/>
          </p:cNvSpPr>
          <p:nvPr>
            <p:ph type="sldNum" idx="12"/>
          </p:nvPr>
        </p:nvSpPr>
        <p:spPr>
          <a:xfrm>
            <a:off x="227916"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Next Steps </a:t>
            </a:r>
            <a:endParaRPr dirty="0"/>
          </a:p>
        </p:txBody>
      </p:sp>
      <p:sp>
        <p:nvSpPr>
          <p:cNvPr id="220" name="Google Shape;220;p2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rgbClr val="7F7F7F"/>
                </a:solidFill>
              </a:rPr>
              <a:t>14</a:t>
            </a:fld>
            <a:endParaRPr>
              <a:solidFill>
                <a:srgbClr val="7F7F7F"/>
              </a:solidFill>
            </a:endParaRPr>
          </a:p>
        </p:txBody>
      </p:sp>
      <p:sp>
        <p:nvSpPr>
          <p:cNvPr id="221" name="Google Shape;221;p29"/>
          <p:cNvSpPr txBox="1">
            <a:spLocks noGrp="1"/>
          </p:cNvSpPr>
          <p:nvPr>
            <p:ph type="body" idx="1"/>
          </p:nvPr>
        </p:nvSpPr>
        <p:spPr>
          <a:xfrm>
            <a:off x="1836975" y="3735150"/>
            <a:ext cx="9516900" cy="21705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b="1" dirty="0"/>
              <a:t>Homework</a:t>
            </a:r>
            <a:endParaRPr b="1" dirty="0"/>
          </a:p>
          <a:p>
            <a:pPr marL="457200" lvl="0" indent="-381000" algn="l" rtl="0">
              <a:spcBef>
                <a:spcPts val="1000"/>
              </a:spcBef>
              <a:spcAft>
                <a:spcPts val="0"/>
              </a:spcAft>
              <a:buSzPts val="2400"/>
              <a:buChar char="●"/>
            </a:pPr>
            <a:r>
              <a:rPr lang="en-US" dirty="0"/>
              <a:t>None – unless we come up with something during the session</a:t>
            </a:r>
            <a:endParaRPr dirty="0"/>
          </a:p>
          <a:p>
            <a:pPr marL="457200" lvl="0" indent="0" algn="l" rtl="0">
              <a:spcBef>
                <a:spcPts val="1000"/>
              </a:spcBef>
              <a:spcAft>
                <a:spcPts val="0"/>
              </a:spcAft>
              <a:buNone/>
            </a:pPr>
            <a:endParaRPr dirty="0"/>
          </a:p>
        </p:txBody>
      </p:sp>
      <p:pic>
        <p:nvPicPr>
          <p:cNvPr id="222" name="Google Shape;222;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325" y="1367525"/>
            <a:ext cx="1611775" cy="2149026"/>
          </a:xfrm>
          <a:prstGeom prst="rect">
            <a:avLst/>
          </a:prstGeom>
          <a:noFill/>
          <a:ln>
            <a:noFill/>
          </a:ln>
        </p:spPr>
      </p:pic>
      <p:sp>
        <p:nvSpPr>
          <p:cNvPr id="223" name="Google Shape;223;p29"/>
          <p:cNvSpPr txBox="1">
            <a:spLocks noGrp="1"/>
          </p:cNvSpPr>
          <p:nvPr>
            <p:ph type="body" idx="1"/>
          </p:nvPr>
        </p:nvSpPr>
        <p:spPr>
          <a:xfrm>
            <a:off x="1836975" y="1334163"/>
            <a:ext cx="9516900" cy="21705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b="1" dirty="0"/>
              <a:t>Next Meetings</a:t>
            </a:r>
            <a:endParaRPr b="1" dirty="0"/>
          </a:p>
          <a:p>
            <a:pPr marL="457200" lvl="0" indent="-381000" algn="l" rtl="0">
              <a:spcBef>
                <a:spcPts val="0"/>
              </a:spcBef>
              <a:spcAft>
                <a:spcPts val="0"/>
              </a:spcAft>
              <a:buSzPts val="2400"/>
              <a:buChar char="●"/>
            </a:pPr>
            <a:r>
              <a:rPr lang="en-US" dirty="0"/>
              <a:t>April 23 (1030-1130) for full AWG with follow up for the R2R subcommittee</a:t>
            </a:r>
          </a:p>
          <a:p>
            <a:pPr marL="457200" lvl="0" indent="-381000" algn="l" rtl="0">
              <a:spcBef>
                <a:spcPts val="0"/>
              </a:spcBef>
              <a:spcAft>
                <a:spcPts val="0"/>
              </a:spcAft>
              <a:buSzPts val="2400"/>
              <a:buChar char="●"/>
            </a:pPr>
            <a:r>
              <a:rPr lang="en-US" dirty="0"/>
              <a:t>May 7, 2021 (12:00-1:30) CS Subcommittee </a:t>
            </a:r>
            <a:endParaRPr dirty="0"/>
          </a:p>
        </p:txBody>
      </p:sp>
      <p:pic>
        <p:nvPicPr>
          <p:cNvPr id="224" name="Google Shape;224;p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flipH="1">
            <a:off x="174324" y="3893025"/>
            <a:ext cx="1611766" cy="1075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195207" y="111150"/>
            <a:ext cx="10320393" cy="101792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800"/>
              <a:buNone/>
            </a:pPr>
            <a:r>
              <a:rPr lang="en-US" dirty="0">
                <a:solidFill>
                  <a:srgbClr val="FFFFFF"/>
                </a:solidFill>
              </a:rPr>
              <a:t>Federal Accountability ~ </a:t>
            </a:r>
            <a:br>
              <a:rPr lang="en-US" dirty="0">
                <a:solidFill>
                  <a:srgbClr val="FFFFFF"/>
                </a:solidFill>
              </a:rPr>
            </a:br>
            <a:r>
              <a:rPr lang="en-US" dirty="0">
                <a:solidFill>
                  <a:srgbClr val="FFFFFF"/>
                </a:solidFill>
              </a:rPr>
              <a:t>ESEA Office: Data, Accountability, Reporting &amp; Evaluation Team</a:t>
            </a:r>
            <a:endParaRPr dirty="0"/>
          </a:p>
        </p:txBody>
      </p:sp>
      <p:graphicFrame>
        <p:nvGraphicFramePr>
          <p:cNvPr id="241" name="Google Shape;241;p31"/>
          <p:cNvGraphicFramePr/>
          <p:nvPr/>
        </p:nvGraphicFramePr>
        <p:xfrm>
          <a:off x="195208" y="1845704"/>
          <a:ext cx="11801575" cy="1583206"/>
        </p:xfrm>
        <a:graphic>
          <a:graphicData uri="http://schemas.openxmlformats.org/drawingml/2006/table">
            <a:tbl>
              <a:tblPr firstRow="1" bandRow="1">
                <a:noFill/>
                <a:tableStyleId>{1BA0A6A9-7D37-477F-9894-487AB41A5275}</a:tableStyleId>
              </a:tblPr>
              <a:tblGrid>
                <a:gridCol w="2554525">
                  <a:extLst>
                    <a:ext uri="{9D8B030D-6E8A-4147-A177-3AD203B41FA5}">
                      <a16:colId xmlns:a16="http://schemas.microsoft.com/office/drawing/2014/main" val="20000"/>
                    </a:ext>
                  </a:extLst>
                </a:gridCol>
                <a:gridCol w="5027250">
                  <a:extLst>
                    <a:ext uri="{9D8B030D-6E8A-4147-A177-3AD203B41FA5}">
                      <a16:colId xmlns:a16="http://schemas.microsoft.com/office/drawing/2014/main" val="20001"/>
                    </a:ext>
                  </a:extLst>
                </a:gridCol>
                <a:gridCol w="1305300">
                  <a:extLst>
                    <a:ext uri="{9D8B030D-6E8A-4147-A177-3AD203B41FA5}">
                      <a16:colId xmlns:a16="http://schemas.microsoft.com/office/drawing/2014/main" val="20002"/>
                    </a:ext>
                  </a:extLst>
                </a:gridCol>
                <a:gridCol w="2914500">
                  <a:extLst>
                    <a:ext uri="{9D8B030D-6E8A-4147-A177-3AD203B41FA5}">
                      <a16:colId xmlns:a16="http://schemas.microsoft.com/office/drawing/2014/main" val="20003"/>
                    </a:ext>
                  </a:extLst>
                </a:gridCol>
              </a:tblGrid>
              <a:tr h="340325">
                <a:tc>
                  <a:txBody>
                    <a:bodyPr/>
                    <a:lstStyle/>
                    <a:p>
                      <a:pPr marL="0" marR="0" lvl="0" indent="0" algn="ctr" rtl="0">
                        <a:lnSpc>
                          <a:spcPct val="115000"/>
                        </a:lnSpc>
                        <a:spcBef>
                          <a:spcPts val="0"/>
                        </a:spcBef>
                        <a:spcAft>
                          <a:spcPts val="0"/>
                        </a:spcAft>
                        <a:buNone/>
                      </a:pPr>
                      <a:r>
                        <a:rPr lang="en-US" sz="1600" u="none" strike="noStrike" cap="none">
                          <a:latin typeface="Calibri"/>
                          <a:ea typeface="Calibri"/>
                          <a:cs typeface="Calibri"/>
                          <a:sym typeface="Calibri"/>
                        </a:rPr>
                        <a:t>ESEA Office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None/>
                      </a:pPr>
                      <a:r>
                        <a:rPr lang="en-US" sz="1600" u="none" strike="noStrike" cap="none">
                          <a:latin typeface="Calibri"/>
                          <a:ea typeface="Calibri"/>
                          <a:cs typeface="Calibri"/>
                          <a:sym typeface="Calibri"/>
                        </a:rPr>
                        <a:t>Position</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None/>
                      </a:pPr>
                      <a:r>
                        <a:rPr lang="en-US" sz="1600" u="none" strike="noStrike" cap="none">
                          <a:latin typeface="Calibri"/>
                          <a:ea typeface="Calibri"/>
                          <a:cs typeface="Calibri"/>
                          <a:sym typeface="Calibri"/>
                        </a:rPr>
                        <a:t>Phone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None/>
                      </a:pPr>
                      <a:r>
                        <a:rPr lang="en-US" sz="1600" u="none" strike="noStrike" cap="none">
                          <a:latin typeface="Calibri"/>
                          <a:ea typeface="Calibri"/>
                          <a:cs typeface="Calibri"/>
                          <a:sym typeface="Calibri"/>
                        </a:rPr>
                        <a:t>E-mail</a:t>
                      </a:r>
                      <a:endParaRPr sz="16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0"/>
                  </a:ext>
                </a:extLst>
              </a:tr>
              <a:tr h="307625">
                <a:tc>
                  <a:txBody>
                    <a:bodyPr/>
                    <a:lstStyle/>
                    <a:p>
                      <a:pPr marL="0" marR="0" lvl="0" indent="0" algn="l" rtl="0">
                        <a:lnSpc>
                          <a:spcPct val="115000"/>
                        </a:lnSpc>
                        <a:spcBef>
                          <a:spcPts val="0"/>
                        </a:spcBef>
                        <a:spcAft>
                          <a:spcPts val="0"/>
                        </a:spcAft>
                        <a:buNone/>
                      </a:pPr>
                      <a:r>
                        <a:rPr lang="en-US" sz="1400" b="0" u="none" strike="noStrike" cap="none">
                          <a:latin typeface="Calibri"/>
                          <a:ea typeface="Calibri"/>
                          <a:cs typeface="Calibri"/>
                          <a:sym typeface="Calibri"/>
                        </a:rPr>
                        <a:t>Nazie Mohajeri-Nelson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u="none" strike="noStrike" cap="none">
                          <a:latin typeface="Calibri"/>
                          <a:ea typeface="Calibri"/>
                          <a:cs typeface="Calibri"/>
                          <a:sym typeface="Calibri"/>
                        </a:rPr>
                        <a:t>Director of ESEA Office</a:t>
                      </a:r>
                      <a:endParaRPr/>
                    </a:p>
                  </a:txBody>
                  <a:tcPr marL="71675" marR="71675" marT="39550" marB="39550"/>
                </a:tc>
                <a:tc>
                  <a:txBody>
                    <a:bodyPr/>
                    <a:lstStyle/>
                    <a:p>
                      <a:pPr marL="0" marR="0" lvl="0" indent="0" algn="l" rtl="0">
                        <a:lnSpc>
                          <a:spcPct val="115000"/>
                        </a:lnSpc>
                        <a:spcBef>
                          <a:spcPts val="0"/>
                        </a:spcBef>
                        <a:spcAft>
                          <a:spcPts val="0"/>
                        </a:spcAft>
                        <a:buNone/>
                      </a:pPr>
                      <a:r>
                        <a:rPr lang="en-US" sz="1400" b="0" u="none" strike="noStrike" cap="none">
                          <a:solidFill>
                            <a:schemeClr val="dk1"/>
                          </a:solidFill>
                          <a:latin typeface="Calibri"/>
                          <a:ea typeface="Calibri"/>
                          <a:cs typeface="Calibri"/>
                          <a:sym typeface="Calibri"/>
                        </a:rPr>
                        <a:t>303-866-6205</a:t>
                      </a:r>
                      <a:endParaRPr/>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a:solidFill>
                            <a:schemeClr val="hlink"/>
                          </a:solidFill>
                          <a:latin typeface="Calibri"/>
                          <a:ea typeface="Calibri"/>
                          <a:cs typeface="Calibri"/>
                          <a:sym typeface="Calibri"/>
                          <a:hlinkClick r:id="rId3"/>
                        </a:rPr>
                        <a:t>Mohajeri-nelson_n@cde.state.co.us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307625">
                <a:tc>
                  <a:txBody>
                    <a:bodyPr/>
                    <a:lstStyle/>
                    <a:p>
                      <a:pPr marL="0" marR="0" lvl="0" indent="0" algn="l" rtl="0">
                        <a:lnSpc>
                          <a:spcPct val="115000"/>
                        </a:lnSpc>
                        <a:spcBef>
                          <a:spcPts val="0"/>
                        </a:spcBef>
                        <a:spcAft>
                          <a:spcPts val="0"/>
                        </a:spcAft>
                        <a:buNone/>
                      </a:pPr>
                      <a:r>
                        <a:rPr lang="en-US" sz="1400" b="0" u="none" strike="noStrike" cap="none">
                          <a:latin typeface="Calibri"/>
                          <a:ea typeface="Calibri"/>
                          <a:cs typeface="Calibri"/>
                          <a:sym typeface="Calibri"/>
                        </a:rPr>
                        <a:t>DeLilah Collins</a:t>
                      </a:r>
                      <a:endParaRPr/>
                    </a:p>
                  </a:txBody>
                  <a:tcPr marL="71675" marR="71675" marT="39550" marB="39550"/>
                </a:tc>
                <a:tc>
                  <a:txBody>
                    <a:bodyPr/>
                    <a:lstStyle/>
                    <a:p>
                      <a:pPr marL="0" marR="0" lvl="0" indent="0" algn="l" rtl="0">
                        <a:lnSpc>
                          <a:spcPct val="115000"/>
                        </a:lnSpc>
                        <a:spcBef>
                          <a:spcPts val="0"/>
                        </a:spcBef>
                        <a:spcAft>
                          <a:spcPts val="0"/>
                        </a:spcAft>
                        <a:buNone/>
                      </a:pPr>
                      <a:r>
                        <a:rPr lang="en-US" sz="1400" b="0" u="none" strike="noStrike" cap="none">
                          <a:latin typeface="Calibri"/>
                          <a:ea typeface="Calibri"/>
                          <a:cs typeface="Calibri"/>
                          <a:sym typeface="Calibri"/>
                        </a:rPr>
                        <a:t>Assistant Director of ESEA Office</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303-866-6850</a:t>
                      </a:r>
                      <a:endParaRPr sz="1400" b="0" u="none" strike="noStrike" cap="none">
                        <a:solidFill>
                          <a:schemeClr val="dk1"/>
                        </a:solidFill>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a:solidFill>
                            <a:schemeClr val="hlink"/>
                          </a:solidFill>
                          <a:latin typeface="Calibri"/>
                          <a:ea typeface="Calibri"/>
                          <a:cs typeface="Calibri"/>
                          <a:sym typeface="Calibri"/>
                          <a:hlinkClick r:id="rId4"/>
                        </a:rPr>
                        <a:t>Collins_d@cde.state.co.us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307625">
                <a:tc>
                  <a:txBody>
                    <a:bodyPr/>
                    <a:lstStyle/>
                    <a:p>
                      <a:pPr marL="0" marR="0" lvl="0" indent="0" algn="l" rtl="0">
                        <a:lnSpc>
                          <a:spcPct val="115000"/>
                        </a:lnSpc>
                        <a:spcBef>
                          <a:spcPts val="0"/>
                        </a:spcBef>
                        <a:spcAft>
                          <a:spcPts val="0"/>
                        </a:spcAft>
                        <a:buNone/>
                      </a:pPr>
                      <a:r>
                        <a:rPr lang="en-US" sz="1400" b="0" i="0" u="none" strike="noStrike" cap="none">
                          <a:solidFill>
                            <a:schemeClr val="dk1"/>
                          </a:solidFill>
                          <a:latin typeface="Calibri"/>
                          <a:ea typeface="Calibri"/>
                          <a:cs typeface="Calibri"/>
                          <a:sym typeface="Calibri"/>
                        </a:rPr>
                        <a:t>Emily Owen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i="0" u="none" strike="noStrike" cap="none">
                          <a:solidFill>
                            <a:schemeClr val="dk1"/>
                          </a:solidFill>
                          <a:latin typeface="Calibri"/>
                          <a:ea typeface="Calibri"/>
                          <a:cs typeface="Calibri"/>
                          <a:sym typeface="Calibri"/>
                        </a:rPr>
                        <a:t>Program Support</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303.866.6700</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a:solidFill>
                            <a:schemeClr val="hlink"/>
                          </a:solidFill>
                          <a:latin typeface="Calibri"/>
                          <a:ea typeface="Calibri"/>
                          <a:cs typeface="Calibri"/>
                          <a:sym typeface="Calibri"/>
                          <a:hlinkClick r:id="rId5"/>
                        </a:rPr>
                        <a:t>Owen_e@cde.state.co.us</a:t>
                      </a:r>
                      <a:r>
                        <a:rPr lang="en-US" sz="1400" b="0" u="none" strike="noStrike" cap="none">
                          <a:latin typeface="Calibri"/>
                          <a:ea typeface="Calibri"/>
                          <a:cs typeface="Calibri"/>
                          <a:sym typeface="Calibri"/>
                        </a:rPr>
                        <a:t> </a:t>
                      </a:r>
                      <a:endParaRPr/>
                    </a:p>
                  </a:txBody>
                  <a:tcPr marL="71675" marR="71675" marT="39550" marB="39550"/>
                </a:tc>
                <a:extLst>
                  <a:ext uri="{0D108BD9-81ED-4DB2-BD59-A6C34878D82A}">
                    <a16:rowId xmlns:a16="http://schemas.microsoft.com/office/drawing/2014/main" val="10003"/>
                  </a:ext>
                </a:extLst>
              </a:tr>
              <a:tr h="307625">
                <a:tc>
                  <a:txBody>
                    <a:bodyPr/>
                    <a:lstStyle/>
                    <a:p>
                      <a:pPr marL="0" marR="0" lvl="0" indent="0" algn="l" rtl="0">
                        <a:lnSpc>
                          <a:spcPct val="115000"/>
                        </a:lnSpc>
                        <a:spcBef>
                          <a:spcPts val="0"/>
                        </a:spcBef>
                        <a:spcAft>
                          <a:spcPts val="0"/>
                        </a:spcAft>
                        <a:buNone/>
                      </a:pPr>
                      <a:r>
                        <a:rPr lang="en-US" sz="1400" b="0" u="none" strike="noStrike" cap="none">
                          <a:latin typeface="Calibri"/>
                          <a:ea typeface="Calibri"/>
                          <a:cs typeface="Calibri"/>
                          <a:sym typeface="Calibri"/>
                        </a:rPr>
                        <a:t>Marissa Gonzales </a:t>
                      </a:r>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303-866-6963</a:t>
                      </a:r>
                      <a:endParaRPr/>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dirty="0">
                          <a:solidFill>
                            <a:schemeClr val="hlink"/>
                          </a:solidFill>
                          <a:latin typeface="Calibri"/>
                          <a:ea typeface="Calibri"/>
                          <a:cs typeface="Calibri"/>
                          <a:sym typeface="Calibri"/>
                          <a:hlinkClick r:id="rId6"/>
                        </a:rPr>
                        <a:t>Gonzales_m@cde.state.co.us</a:t>
                      </a:r>
                      <a:r>
                        <a:rPr lang="en-US" sz="1400" b="0" u="none" strike="noStrike" cap="none" dirty="0">
                          <a:latin typeface="Calibri"/>
                          <a:ea typeface="Calibri"/>
                          <a:cs typeface="Calibri"/>
                          <a:sym typeface="Calibri"/>
                        </a:rPr>
                        <a:t> </a:t>
                      </a:r>
                      <a:endParaRPr dirty="0"/>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42" name="Google Shape;242;p31"/>
          <p:cNvGraphicFramePr/>
          <p:nvPr/>
        </p:nvGraphicFramePr>
        <p:xfrm>
          <a:off x="195207" y="3970963"/>
          <a:ext cx="11801575" cy="1435425"/>
        </p:xfrm>
        <a:graphic>
          <a:graphicData uri="http://schemas.openxmlformats.org/drawingml/2006/table">
            <a:tbl>
              <a:tblPr firstRow="1" bandRow="1">
                <a:noFill/>
                <a:tableStyleId>{1BA0A6A9-7D37-477F-9894-487AB41A5275}</a:tableStyleId>
              </a:tblPr>
              <a:tblGrid>
                <a:gridCol w="2565575">
                  <a:extLst>
                    <a:ext uri="{9D8B030D-6E8A-4147-A177-3AD203B41FA5}">
                      <a16:colId xmlns:a16="http://schemas.microsoft.com/office/drawing/2014/main" val="20000"/>
                    </a:ext>
                  </a:extLst>
                </a:gridCol>
                <a:gridCol w="5045900">
                  <a:extLst>
                    <a:ext uri="{9D8B030D-6E8A-4147-A177-3AD203B41FA5}">
                      <a16:colId xmlns:a16="http://schemas.microsoft.com/office/drawing/2014/main" val="20001"/>
                    </a:ext>
                  </a:extLst>
                </a:gridCol>
                <a:gridCol w="1303025">
                  <a:extLst>
                    <a:ext uri="{9D8B030D-6E8A-4147-A177-3AD203B41FA5}">
                      <a16:colId xmlns:a16="http://schemas.microsoft.com/office/drawing/2014/main" val="20002"/>
                    </a:ext>
                  </a:extLst>
                </a:gridCol>
                <a:gridCol w="2887075">
                  <a:extLst>
                    <a:ext uri="{9D8B030D-6E8A-4147-A177-3AD203B41FA5}">
                      <a16:colId xmlns:a16="http://schemas.microsoft.com/office/drawing/2014/main" val="20003"/>
                    </a:ext>
                  </a:extLst>
                </a:gridCol>
              </a:tblGrid>
              <a:tr h="358200">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DARE Team</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Expertise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Phone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latin typeface="Calibri"/>
                          <a:ea typeface="Calibri"/>
                          <a:cs typeface="Calibri"/>
                          <a:sym typeface="Calibri"/>
                        </a:rPr>
                        <a:t>Email</a:t>
                      </a:r>
                      <a:endParaRPr/>
                    </a:p>
                  </a:txBody>
                  <a:tcPr marL="91450" marR="91450" marT="45725" marB="45725"/>
                </a:tc>
                <a:extLst>
                  <a:ext uri="{0D108BD9-81ED-4DB2-BD59-A6C34878D82A}">
                    <a16:rowId xmlns:a16="http://schemas.microsoft.com/office/drawing/2014/main" val="10000"/>
                  </a:ext>
                </a:extLst>
              </a:tr>
              <a:tr h="358200">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Tina Negley</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ESSA Accountability, Program Evaluation, and Reporting</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303-866-5243</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Calibri"/>
                          <a:ea typeface="Calibri"/>
                          <a:cs typeface="Calibri"/>
                          <a:sym typeface="Calibri"/>
                          <a:hlinkClick r:id="rId7"/>
                        </a:rPr>
                        <a:t>negley_t@cde.state.co.us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0825">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Alan Shimmin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ESSA Reporting and Data Collections</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303-866-6209</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Calibri"/>
                          <a:ea typeface="Calibri"/>
                          <a:cs typeface="Calibri"/>
                          <a:sym typeface="Calibri"/>
                          <a:hlinkClick r:id="rId8"/>
                        </a:rPr>
                        <a:t>shimmin_a@cde.state.co.us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58200">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Mary Shen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ESSA Program Evaluation, Research, and Accountability</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303-866-4571</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Calibri"/>
                          <a:ea typeface="Calibri"/>
                          <a:cs typeface="Calibri"/>
                          <a:sym typeface="Calibri"/>
                          <a:hlinkClick r:id="rId9"/>
                        </a:rPr>
                        <a:t>shen_m@cde.state.co.us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240" name="Google Shape;240;p31"/>
          <p:cNvSpPr txBox="1">
            <a:spLocks noGrp="1"/>
          </p:cNvSpPr>
          <p:nvPr>
            <p:ph type="sldNum" idx="12"/>
          </p:nvPr>
        </p:nvSpPr>
        <p:spPr>
          <a:xfrm>
            <a:off x="365344" y="63817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15</a:t>
            </a:fld>
            <a:endParaRPr>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dirty="0">
                <a:solidFill>
                  <a:srgbClr val="FFFFFF"/>
                </a:solidFill>
              </a:rPr>
              <a:t>State Accountability Contacts </a:t>
            </a:r>
            <a:br>
              <a:rPr lang="en-US" dirty="0">
                <a:solidFill>
                  <a:srgbClr val="FFFFFF"/>
                </a:solidFill>
              </a:rPr>
            </a:br>
            <a:endParaRPr dirty="0"/>
          </a:p>
        </p:txBody>
      </p:sp>
      <p:graphicFrame>
        <p:nvGraphicFramePr>
          <p:cNvPr id="232" name="Google Shape;232;p30"/>
          <p:cNvGraphicFramePr/>
          <p:nvPr/>
        </p:nvGraphicFramePr>
        <p:xfrm>
          <a:off x="1454216" y="1918331"/>
          <a:ext cx="9442275" cy="1795614"/>
        </p:xfrm>
        <a:graphic>
          <a:graphicData uri="http://schemas.openxmlformats.org/drawingml/2006/table">
            <a:tbl>
              <a:tblPr firstRow="1" bandRow="1">
                <a:noFill/>
                <a:tableStyleId>{1BA0A6A9-7D37-477F-9894-487AB41A5275}</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None/>
                      </a:pPr>
                      <a:r>
                        <a:rPr lang="en-US">
                          <a:solidFill>
                            <a:srgbClr val="000000"/>
                          </a:solidFill>
                        </a:rPr>
                        <a:t>Accountability and Continuous Improvement Unit</a:t>
                      </a:r>
                      <a:endParaRPr>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a:solidFill>
                            <a:srgbClr val="000000"/>
                          </a:solidFill>
                        </a:rPr>
                        <a:t>Position</a:t>
                      </a:r>
                      <a:endParaRPr>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a:solidFill>
                            <a:srgbClr val="000000"/>
                          </a:solidFill>
                        </a:rPr>
                        <a:t>E-mail</a:t>
                      </a:r>
                      <a:endParaRPr>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None/>
                      </a:pPr>
                      <a:r>
                        <a:rPr lang="en-US"/>
                        <a:t>Lisa Medler</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Executive Director, ACI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medler_l@cde.state.co.us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None/>
                      </a:pPr>
                      <a:r>
                        <a:rPr lang="en-US"/>
                        <a:t>Marie Huchton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Supervisor, Accountability Analytics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huchton_m@cde.state.co.us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297175">
                <a:tc>
                  <a:txBody>
                    <a:bodyPr/>
                    <a:lstStyle/>
                    <a:p>
                      <a:pPr marL="0" marR="0" lvl="0" indent="0" algn="l" rtl="0">
                        <a:lnSpc>
                          <a:spcPct val="115000"/>
                        </a:lnSpc>
                        <a:spcBef>
                          <a:spcPts val="0"/>
                        </a:spcBef>
                        <a:spcAft>
                          <a:spcPts val="0"/>
                        </a:spcAft>
                        <a:buNone/>
                      </a:pPr>
                      <a:r>
                        <a:rPr lang="en-US"/>
                        <a:t>Erin Loften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loften_e@cde.state.co.us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3"/>
                  </a:ext>
                </a:extLst>
              </a:tr>
              <a:tr h="297175">
                <a:tc>
                  <a:txBody>
                    <a:bodyPr/>
                    <a:lstStyle/>
                    <a:p>
                      <a:pPr marL="0" marR="0" lvl="0" indent="0" algn="l" rtl="0">
                        <a:lnSpc>
                          <a:spcPct val="115000"/>
                        </a:lnSpc>
                        <a:spcBef>
                          <a:spcPts val="0"/>
                        </a:spcBef>
                        <a:spcAft>
                          <a:spcPts val="0"/>
                        </a:spcAft>
                        <a:buNone/>
                      </a:pPr>
                      <a:r>
                        <a:rPr lang="en-US"/>
                        <a:t>Susan Barrett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barrett_s@cde.state.co.us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33" name="Google Shape;233;p30"/>
          <p:cNvGraphicFramePr/>
          <p:nvPr/>
        </p:nvGraphicFramePr>
        <p:xfrm>
          <a:off x="1454216" y="4474956"/>
          <a:ext cx="9442275" cy="1175514"/>
        </p:xfrm>
        <a:graphic>
          <a:graphicData uri="http://schemas.openxmlformats.org/drawingml/2006/table">
            <a:tbl>
              <a:tblPr firstRow="1" bandRow="1">
                <a:noFill/>
                <a:tableStyleId>{1BA0A6A9-7D37-477F-9894-487AB41A5275}</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None/>
                      </a:pPr>
                      <a:r>
                        <a:rPr lang="en-US">
                          <a:solidFill>
                            <a:srgbClr val="000000"/>
                          </a:solidFill>
                        </a:rPr>
                        <a:t>School and District Transformation Unit</a:t>
                      </a:r>
                      <a:endParaRPr>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a:solidFill>
                            <a:srgbClr val="000000"/>
                          </a:solidFill>
                        </a:rPr>
                        <a:t>Position</a:t>
                      </a:r>
                      <a:endParaRPr>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a:solidFill>
                            <a:srgbClr val="000000"/>
                          </a:solidFill>
                        </a:rPr>
                        <a:t>E-mail</a:t>
                      </a:r>
                      <a:endParaRPr>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None/>
                      </a:pPr>
                      <a:r>
                        <a:rPr lang="en-US"/>
                        <a:t>Lindsey Jaeckel</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Executive Director, SDT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jaeckel_l@cde.state.co.us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None/>
                      </a:pPr>
                      <a:r>
                        <a:rPr lang="en-US"/>
                        <a:t>Julie Woods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a:t>Accountability Specialist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woods_julie@cde.state.co.us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bl>
          </a:graphicData>
        </a:graphic>
      </p:graphicFrame>
      <p:sp>
        <p:nvSpPr>
          <p:cNvPr id="231" name="Google Shape;231;p30"/>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16</a:t>
            </a:fld>
            <a:endParaRPr>
              <a:solidFill>
                <a:srgbClr val="7F7F7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ctrTitle"/>
          </p:nvPr>
        </p:nvSpPr>
        <p:spPr>
          <a:xfrm>
            <a:off x="2183950" y="2595725"/>
            <a:ext cx="808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Thank you so much!</a:t>
            </a:r>
            <a:endParaRPr dirty="0"/>
          </a:p>
          <a:p>
            <a:pPr marL="0" lvl="0" indent="0" algn="ctr" rtl="0">
              <a:lnSpc>
                <a:spcPct val="90000"/>
              </a:lnSpc>
              <a:spcBef>
                <a:spcPts val="0"/>
              </a:spcBef>
              <a:spcAft>
                <a:spcPts val="0"/>
              </a:spcAft>
              <a:buClr>
                <a:schemeClr val="lt1"/>
              </a:buClr>
              <a:buSzPts val="4000"/>
              <a:buFont typeface="Arial"/>
              <a:buNone/>
            </a:pPr>
            <a:endParaRPr dirty="0"/>
          </a:p>
          <a:p>
            <a:pPr marL="0" lvl="0" indent="0" algn="ctr" rtl="0">
              <a:lnSpc>
                <a:spcPct val="90000"/>
              </a:lnSpc>
              <a:spcBef>
                <a:spcPts val="0"/>
              </a:spcBef>
              <a:spcAft>
                <a:spcPts val="0"/>
              </a:spcAft>
              <a:buClr>
                <a:schemeClr val="lt1"/>
              </a:buClr>
              <a:buSzPts val="4000"/>
              <a:buFont typeface="Arial"/>
              <a:buNone/>
            </a:pPr>
            <a:r>
              <a:rPr lang="en-US" dirty="0"/>
              <a:t>Look forward to seeing you next time!!</a:t>
            </a:r>
            <a:endParaRPr dirty="0"/>
          </a:p>
        </p:txBody>
      </p:sp>
      <p:sp>
        <p:nvSpPr>
          <p:cNvPr id="248" name="Google Shape;248;p32"/>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Plans for Today</a:t>
            </a:r>
            <a:endParaRPr dirty="0"/>
          </a:p>
        </p:txBody>
      </p:sp>
      <p:sp>
        <p:nvSpPr>
          <p:cNvPr id="116" name="Google Shape;116;p17"/>
          <p:cNvSpPr txBox="1">
            <a:spLocks noGrp="1"/>
          </p:cNvSpPr>
          <p:nvPr>
            <p:ph type="body" idx="1"/>
          </p:nvPr>
        </p:nvSpPr>
        <p:spPr>
          <a:xfrm>
            <a:off x="414084" y="1253329"/>
            <a:ext cx="11363700" cy="4351200"/>
          </a:xfrm>
          <a:prstGeom prst="rect">
            <a:avLst/>
          </a:prstGeom>
          <a:noFill/>
          <a:ln>
            <a:noFill/>
          </a:ln>
        </p:spPr>
        <p:txBody>
          <a:bodyPr spcFirstLastPara="1" wrap="square" lIns="0" tIns="0" rIns="0" bIns="0" anchor="t" anchorCtr="0">
            <a:noAutofit/>
          </a:bodyPr>
          <a:lstStyle/>
          <a:p>
            <a:pPr marL="76200" lvl="0" indent="0" algn="l" rtl="0">
              <a:lnSpc>
                <a:spcPct val="90000"/>
              </a:lnSpc>
              <a:spcBef>
                <a:spcPts val="1000"/>
              </a:spcBef>
              <a:spcAft>
                <a:spcPts val="0"/>
              </a:spcAft>
              <a:buSzPts val="2400"/>
              <a:buNone/>
            </a:pPr>
            <a:r>
              <a:rPr lang="en-US" b="1" i="1"/>
              <a:t>Purpose</a:t>
            </a:r>
            <a:r>
              <a:rPr lang="en-US"/>
              <a:t>: Updates and Report out on Subcommittee Progress </a:t>
            </a:r>
            <a:endParaRPr/>
          </a:p>
          <a:p>
            <a:pPr marL="76200" lvl="0" indent="0" algn="l" rtl="0">
              <a:lnSpc>
                <a:spcPct val="90000"/>
              </a:lnSpc>
              <a:spcBef>
                <a:spcPts val="1000"/>
              </a:spcBef>
              <a:spcAft>
                <a:spcPts val="0"/>
              </a:spcAft>
              <a:buSzPts val="2400"/>
              <a:buNone/>
            </a:pPr>
            <a:endParaRPr/>
          </a:p>
        </p:txBody>
      </p:sp>
      <p:sp>
        <p:nvSpPr>
          <p:cNvPr id="117" name="Google Shape;117;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graphicFrame>
        <p:nvGraphicFramePr>
          <p:cNvPr id="118" name="Google Shape;118;p1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3698511"/>
              </p:ext>
            </p:extLst>
          </p:nvPr>
        </p:nvGraphicFramePr>
        <p:xfrm>
          <a:off x="295372" y="2002319"/>
          <a:ext cx="11482400" cy="2086792"/>
        </p:xfrm>
        <a:graphic>
          <a:graphicData uri="http://schemas.openxmlformats.org/drawingml/2006/table">
            <a:tbl>
              <a:tblPr firstRow="1" bandRow="1">
                <a:noFill/>
                <a:tableStyleId>{1BA0A6A9-7D37-477F-9894-487AB41A5275}</a:tableStyleId>
              </a:tblPr>
              <a:tblGrid>
                <a:gridCol w="2270125">
                  <a:extLst>
                    <a:ext uri="{9D8B030D-6E8A-4147-A177-3AD203B41FA5}">
                      <a16:colId xmlns:a16="http://schemas.microsoft.com/office/drawing/2014/main" val="20000"/>
                    </a:ext>
                  </a:extLst>
                </a:gridCol>
                <a:gridCol w="9212275">
                  <a:extLst>
                    <a:ext uri="{9D8B030D-6E8A-4147-A177-3AD203B41FA5}">
                      <a16:colId xmlns:a16="http://schemas.microsoft.com/office/drawing/2014/main" val="20001"/>
                    </a:ext>
                  </a:extLst>
                </a:gridCol>
              </a:tblGrid>
              <a:tr h="548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Time:</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Content</a:t>
                      </a:r>
                      <a:endParaRPr sz="2400" u="none" strike="noStrike" cap="none"/>
                    </a:p>
                  </a:txBody>
                  <a:tcPr marL="91450" marR="91450" marT="45725" marB="45725"/>
                </a:tc>
                <a:extLst>
                  <a:ext uri="{0D108BD9-81ED-4DB2-BD59-A6C34878D82A}">
                    <a16:rowId xmlns:a16="http://schemas.microsoft.com/office/drawing/2014/main" val="10000"/>
                  </a:ext>
                </a:extLst>
              </a:tr>
              <a:tr h="513200">
                <a:tc>
                  <a:txBody>
                    <a:bodyPr/>
                    <a:lstStyle/>
                    <a:p>
                      <a:pPr marL="0" marR="0" lvl="0" indent="0" algn="l" rtl="0">
                        <a:lnSpc>
                          <a:spcPct val="100000"/>
                        </a:lnSpc>
                        <a:spcBef>
                          <a:spcPts val="0"/>
                        </a:spcBef>
                        <a:spcAft>
                          <a:spcPts val="0"/>
                        </a:spcAft>
                        <a:buClr>
                          <a:srgbClr val="000000"/>
                        </a:buClr>
                        <a:buSzPts val="2000"/>
                        <a:buFont typeface="Arial"/>
                        <a:buNone/>
                      </a:pPr>
                      <a:r>
                        <a:rPr lang="en-US" sz="2000" dirty="0"/>
                        <a:t>12:00-12:20</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None/>
                      </a:pPr>
                      <a:r>
                        <a:rPr lang="en-US" sz="2000" b="1">
                          <a:latin typeface="Calibri"/>
                          <a:ea typeface="Calibri"/>
                          <a:cs typeface="Calibri"/>
                          <a:sym typeface="Calibri"/>
                        </a:rPr>
                        <a:t>Welcome</a:t>
                      </a:r>
                      <a:endParaRPr sz="20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92375">
                <a:tc>
                  <a:txBody>
                    <a:bodyPr/>
                    <a:lstStyle/>
                    <a:p>
                      <a:pPr marL="0" marR="0" lvl="0" indent="0" algn="l" rtl="0">
                        <a:lnSpc>
                          <a:spcPct val="100000"/>
                        </a:lnSpc>
                        <a:spcBef>
                          <a:spcPts val="0"/>
                        </a:spcBef>
                        <a:spcAft>
                          <a:spcPts val="0"/>
                        </a:spcAft>
                        <a:buClr>
                          <a:srgbClr val="000000"/>
                        </a:buClr>
                        <a:buSzPts val="2000"/>
                        <a:buFont typeface="Arial"/>
                        <a:buNone/>
                      </a:pPr>
                      <a:r>
                        <a:rPr lang="en-US" sz="2000" dirty="0"/>
                        <a:t>12:20–1:20</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None/>
                      </a:pPr>
                      <a:r>
                        <a:rPr lang="en-US" sz="2000" dirty="0"/>
                        <a:t>Review Synthesis and Develop Pros/Cons</a:t>
                      </a:r>
                      <a:endParaRPr sz="2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71600">
                <a:tc>
                  <a:txBody>
                    <a:bodyPr/>
                    <a:lstStyle/>
                    <a:p>
                      <a:pPr marL="0" marR="0" lvl="0" indent="0" algn="l" rtl="0">
                        <a:lnSpc>
                          <a:spcPct val="100000"/>
                        </a:lnSpc>
                        <a:spcBef>
                          <a:spcPts val="0"/>
                        </a:spcBef>
                        <a:spcAft>
                          <a:spcPts val="0"/>
                        </a:spcAft>
                        <a:buNone/>
                      </a:pPr>
                      <a:r>
                        <a:rPr lang="en-US" sz="2000" dirty="0"/>
                        <a:t>1:20-1:30</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Clr>
                          <a:schemeClr val="dk1"/>
                        </a:buClr>
                        <a:buSzPts val="1100"/>
                        <a:buFont typeface="Arial"/>
                        <a:buNone/>
                      </a:pPr>
                      <a:r>
                        <a:rPr lang="en-US" sz="2000" dirty="0"/>
                        <a:t>Wrap-Up and Next Steps</a:t>
                      </a:r>
                      <a:endParaRPr sz="20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dirty="0"/>
              <a:t>Introductions: Name and Organization</a:t>
            </a:r>
            <a:endParaRPr dirty="0"/>
          </a:p>
        </p:txBody>
      </p:sp>
      <p:sp>
        <p:nvSpPr>
          <p:cNvPr id="125" name="Google Shape;125;p18"/>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26" name="Google Shape;126;p18" descr="A close up of a welcome sign. "/>
          <p:cNvPicPr preferRelativeResize="0"/>
          <p:nvPr/>
        </p:nvPicPr>
        <p:blipFill rotWithShape="1">
          <a:blip r:embed="rId3">
            <a:alphaModFix/>
          </a:blip>
          <a:srcRect/>
          <a:stretch/>
        </p:blipFill>
        <p:spPr>
          <a:xfrm>
            <a:off x="2163170" y="2560320"/>
            <a:ext cx="7620000" cy="274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Purpose of AWG</a:t>
            </a:r>
            <a:endParaRPr/>
          </a:p>
        </p:txBody>
      </p:sp>
      <p:sp>
        <p:nvSpPr>
          <p:cNvPr id="132" name="Google Shape;132;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Clr>
                <a:schemeClr val="dk1"/>
              </a:buClr>
              <a:buSzPts val="2400"/>
              <a:buChar char="•"/>
            </a:pPr>
            <a:r>
              <a:rPr lang="en-US"/>
              <a:t>The Accountability Work Group (AWG) serves as a policy advisory group to explore ideas in support of federal and state accountability policies (e.g., Every Student Succeeds Act implementation, state accountability during the pause year) and make recommendations to the state. This group will consider input from other stakeholders, when available and appropriate, in developing recommendations. </a:t>
            </a:r>
            <a:endParaRPr/>
          </a:p>
          <a:p>
            <a:pPr marL="457200" lvl="0" indent="-381000" algn="l" rtl="0">
              <a:lnSpc>
                <a:spcPct val="90000"/>
              </a:lnSpc>
              <a:spcBef>
                <a:spcPts val="1000"/>
              </a:spcBef>
              <a:spcAft>
                <a:spcPts val="0"/>
              </a:spcAft>
              <a:buClr>
                <a:schemeClr val="dk1"/>
              </a:buClr>
              <a:buSzPts val="2400"/>
              <a:buChar char="•"/>
            </a:pPr>
            <a:r>
              <a:rPr lang="en-US"/>
              <a:t>It was first convened by the Commissioner of Education in 2014 to gather input on improving the state accountability performance framework reports. In 2016, the focus shifted to serving as the ESSA Accountability Spoke. It is now time to repurpose the group back to providing input on all accountability matters (both state and federal). </a:t>
            </a:r>
            <a:endParaRPr/>
          </a:p>
        </p:txBody>
      </p:sp>
      <p:sp>
        <p:nvSpPr>
          <p:cNvPr id="133" name="Google Shape;133;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Accountability and Improvement</a:t>
            </a:r>
            <a:endParaRPr/>
          </a:p>
        </p:txBody>
      </p:sp>
      <p:sp>
        <p:nvSpPr>
          <p:cNvPr id="140" name="Google Shape;140;p2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a:t>
            </a:fld>
            <a:endParaRPr/>
          </a:p>
        </p:txBody>
      </p:sp>
      <p:pic>
        <p:nvPicPr>
          <p:cNvPr id="141" name="Google Shape;141;p20" descr="Image of Colorado Accountability System including State and Federal Identification. "/>
          <p:cNvPicPr preferRelativeResize="0">
            <a:picLocks noGrp="1"/>
          </p:cNvPicPr>
          <p:nvPr>
            <p:ph type="body" idx="1"/>
          </p:nvPr>
        </p:nvPicPr>
        <p:blipFill rotWithShape="1">
          <a:blip r:embed="rId3">
            <a:alphaModFix/>
          </a:blip>
          <a:srcRect/>
          <a:stretch/>
        </p:blipFill>
        <p:spPr>
          <a:xfrm>
            <a:off x="2000250" y="1337575"/>
            <a:ext cx="7775100" cy="52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Accountability Updates</a:t>
            </a:r>
            <a:endParaRPr/>
          </a:p>
        </p:txBody>
      </p:sp>
      <p:sp>
        <p:nvSpPr>
          <p:cNvPr id="148" name="Google Shape;148;p2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u="sng" dirty="0">
                <a:solidFill>
                  <a:schemeClr val="hlink"/>
                </a:solidFill>
                <a:hlinkClick r:id="rId3"/>
              </a:rPr>
              <a:t>Assessment Waiver</a:t>
            </a:r>
            <a:r>
              <a:rPr lang="en-US" dirty="0"/>
              <a:t>:  CDE submitted to USDE on March 17 – Approved March 26</a:t>
            </a:r>
          </a:p>
          <a:p>
            <a:pPr lvl="1" indent="-381000">
              <a:spcBef>
                <a:spcPts val="1000"/>
              </a:spcBef>
              <a:buSzPts val="2400"/>
              <a:buChar char="●"/>
            </a:pPr>
            <a:r>
              <a:rPr lang="en-US" dirty="0"/>
              <a:t>CMAS English Language Arts: 3</a:t>
            </a:r>
            <a:r>
              <a:rPr lang="en-US" baseline="30000" dirty="0"/>
              <a:t>rd</a:t>
            </a:r>
            <a:r>
              <a:rPr lang="en-US" dirty="0"/>
              <a:t>, 5</a:t>
            </a:r>
            <a:r>
              <a:rPr lang="en-US" baseline="30000" dirty="0"/>
              <a:t>th</a:t>
            </a:r>
            <a:r>
              <a:rPr lang="en-US" dirty="0"/>
              <a:t>, and 7</a:t>
            </a:r>
            <a:r>
              <a:rPr lang="en-US" baseline="30000" dirty="0"/>
              <a:t>th</a:t>
            </a:r>
            <a:r>
              <a:rPr lang="en-US" dirty="0"/>
              <a:t> grades</a:t>
            </a:r>
          </a:p>
          <a:p>
            <a:pPr lvl="1" indent="-381000">
              <a:spcBef>
                <a:spcPts val="1000"/>
              </a:spcBef>
              <a:buSzPts val="2400"/>
              <a:buChar char="●"/>
            </a:pPr>
            <a:r>
              <a:rPr lang="en-US" dirty="0"/>
              <a:t>CMAS Math: 4</a:t>
            </a:r>
            <a:r>
              <a:rPr lang="en-US" baseline="30000" dirty="0"/>
              <a:t>th</a:t>
            </a:r>
            <a:r>
              <a:rPr lang="en-US" dirty="0"/>
              <a:t>, 6</a:t>
            </a:r>
            <a:r>
              <a:rPr lang="en-US" baseline="30000" dirty="0"/>
              <a:t>th</a:t>
            </a:r>
            <a:r>
              <a:rPr lang="en-US" dirty="0"/>
              <a:t>, and 8</a:t>
            </a:r>
            <a:r>
              <a:rPr lang="en-US" baseline="30000" dirty="0"/>
              <a:t>th</a:t>
            </a:r>
            <a:r>
              <a:rPr lang="en-US" dirty="0"/>
              <a:t> grades </a:t>
            </a:r>
          </a:p>
          <a:p>
            <a:pPr lvl="1" indent="-381000">
              <a:spcBef>
                <a:spcPts val="1000"/>
              </a:spcBef>
              <a:buSzPts val="2400"/>
              <a:buChar char="●"/>
            </a:pPr>
            <a:r>
              <a:rPr lang="en-US" dirty="0"/>
              <a:t>CMAS Science: 8</a:t>
            </a:r>
            <a:r>
              <a:rPr lang="en-US" baseline="30000" dirty="0"/>
              <a:t>th</a:t>
            </a:r>
            <a:r>
              <a:rPr lang="en-US" dirty="0"/>
              <a:t> grade</a:t>
            </a:r>
            <a:br>
              <a:rPr lang="en-US" dirty="0"/>
            </a:br>
            <a:endParaRPr dirty="0"/>
          </a:p>
          <a:p>
            <a:pPr marL="457200" lvl="0" indent="-381000" algn="l" rtl="0">
              <a:spcBef>
                <a:spcPts val="0"/>
              </a:spcBef>
              <a:spcAft>
                <a:spcPts val="0"/>
              </a:spcAft>
              <a:buSzPts val="2400"/>
              <a:buChar char="●"/>
            </a:pPr>
            <a:r>
              <a:rPr lang="en-US" u="sng" dirty="0">
                <a:solidFill>
                  <a:schemeClr val="hlink"/>
                </a:solidFill>
                <a:hlinkClick r:id="rId4"/>
              </a:rPr>
              <a:t>Federal Accountability Waiver</a:t>
            </a:r>
            <a:r>
              <a:rPr lang="en-US" dirty="0"/>
              <a:t>: CDE released a draft and collected feedback until March 31; based on stakeholder input, CDE submitted accountability waiver on 4/6/21 to USDE – waiting for response. </a:t>
            </a:r>
            <a:br>
              <a:rPr lang="en-US" dirty="0"/>
            </a:br>
            <a:endParaRPr dirty="0"/>
          </a:p>
          <a:p>
            <a:pPr marL="457200" lvl="0" indent="-381000" algn="l" rtl="0">
              <a:spcBef>
                <a:spcPts val="0"/>
              </a:spcBef>
              <a:spcAft>
                <a:spcPts val="0"/>
              </a:spcAft>
              <a:buSzPts val="2400"/>
              <a:buChar char="●"/>
            </a:pPr>
            <a:r>
              <a:rPr lang="en-US" dirty="0"/>
              <a:t>State Accountability Pause Y2:  </a:t>
            </a:r>
            <a:r>
              <a:rPr lang="en-US" u="sng" dirty="0">
                <a:solidFill>
                  <a:schemeClr val="hlink"/>
                </a:solidFill>
                <a:hlinkClick r:id="rId5"/>
              </a:rPr>
              <a:t>HB 21-1161</a:t>
            </a:r>
            <a:r>
              <a:rPr lang="en-US" dirty="0"/>
              <a:t> passed, pausing the state accountability for a second year (2021-22).  The state may offer a request to reconsider process for schools and districts on the accountability clock.</a:t>
            </a:r>
            <a:br>
              <a:rPr lang="en-US" dirty="0"/>
            </a:br>
            <a:endParaRPr dirty="0"/>
          </a:p>
        </p:txBody>
      </p:sp>
      <p:sp>
        <p:nvSpPr>
          <p:cNvPr id="149" name="Google Shape;149;p2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ctrTitle"/>
          </p:nvPr>
        </p:nvSpPr>
        <p:spPr>
          <a:xfrm>
            <a:off x="1469575" y="2595725"/>
            <a:ext cx="88173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Subcommittee Updates</a:t>
            </a:r>
            <a:endParaRPr/>
          </a:p>
        </p:txBody>
      </p:sp>
      <p:sp>
        <p:nvSpPr>
          <p:cNvPr id="156" name="Google Shape;156;p22"/>
          <p:cNvSpPr txBox="1">
            <a:spLocks noGrp="1"/>
          </p:cNvSpPr>
          <p:nvPr>
            <p:ph type="sldNum" idx="12"/>
          </p:nvPr>
        </p:nvSpPr>
        <p:spPr>
          <a:xfrm>
            <a:off x="233420"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chemeClr val="dk1"/>
                </a:solidFill>
              </a:rPr>
              <a:t>7</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When We Last Met…</a:t>
            </a:r>
            <a:endParaRPr dirty="0"/>
          </a:p>
        </p:txBody>
      </p:sp>
      <p:sp>
        <p:nvSpPr>
          <p:cNvPr id="163" name="Google Shape;163;p23"/>
          <p:cNvSpPr txBox="1">
            <a:spLocks noGrp="1"/>
          </p:cNvSpPr>
          <p:nvPr>
            <p:ph type="body" idx="1"/>
          </p:nvPr>
        </p:nvSpPr>
        <p:spPr>
          <a:xfrm>
            <a:off x="838200" y="1554475"/>
            <a:ext cx="6774900" cy="4617600"/>
          </a:xfrm>
          <a:prstGeom prst="rect">
            <a:avLst/>
          </a:prstGeom>
        </p:spPr>
        <p:txBody>
          <a:bodyPr spcFirstLastPara="1" wrap="square" lIns="0" tIns="0" rIns="0" bIns="0" anchor="t" anchorCtr="0">
            <a:noAutofit/>
          </a:bodyPr>
          <a:lstStyle/>
          <a:p>
            <a:pPr marL="457200" lvl="0" indent="-374650" algn="l" rtl="0">
              <a:spcBef>
                <a:spcPts val="0"/>
              </a:spcBef>
              <a:spcAft>
                <a:spcPts val="0"/>
              </a:spcAft>
              <a:buClr>
                <a:srgbClr val="38761D"/>
              </a:buClr>
              <a:buSzPts val="2300"/>
              <a:buChar char="•"/>
            </a:pPr>
            <a:r>
              <a:rPr lang="en-US" sz="2300" b="1" dirty="0">
                <a:solidFill>
                  <a:srgbClr val="38761D"/>
                </a:solidFill>
              </a:rPr>
              <a:t>Recommendations for CS-lowest 5% </a:t>
            </a:r>
            <a:endParaRPr sz="2300" b="1" dirty="0">
              <a:solidFill>
                <a:srgbClr val="38761D"/>
              </a:solidFill>
            </a:endParaRPr>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Schools identified for PI or TA and on state accountability clock - defer to state accountability pathway (no additional federal action steps)</a:t>
            </a:r>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Supported by the full AWG</a:t>
            </a:r>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Taking to CoP next</a:t>
            </a:r>
            <a:endParaRPr sz="1900" b="1" dirty="0">
              <a:solidFill>
                <a:srgbClr val="38761D"/>
              </a:solidFill>
            </a:endParaRPr>
          </a:p>
          <a:p>
            <a:pPr marL="457200" lvl="0" indent="-374650" algn="l" rtl="0">
              <a:spcBef>
                <a:spcPts val="0"/>
              </a:spcBef>
              <a:spcAft>
                <a:spcPts val="0"/>
              </a:spcAft>
              <a:buSzPts val="2300"/>
              <a:buChar char="•"/>
            </a:pPr>
            <a:r>
              <a:rPr lang="en-US" sz="2300" dirty="0"/>
              <a:t>Remaining Decisions</a:t>
            </a:r>
            <a:endParaRPr sz="2300" dirty="0"/>
          </a:p>
          <a:p>
            <a:pPr marL="914400" lvl="1" indent="-349250" algn="l" rtl="0">
              <a:spcBef>
                <a:spcPts val="0"/>
              </a:spcBef>
              <a:spcAft>
                <a:spcPts val="0"/>
              </a:spcAft>
              <a:buSzPts val="1900"/>
              <a:buChar char="•"/>
            </a:pPr>
            <a:r>
              <a:rPr lang="en-US" sz="1900" dirty="0"/>
              <a:t>Recommendations for </a:t>
            </a:r>
            <a:endParaRPr sz="1900" dirty="0"/>
          </a:p>
          <a:p>
            <a:pPr marL="1371600" lvl="2" indent="-349250" algn="l" rtl="0">
              <a:spcBef>
                <a:spcPts val="0"/>
              </a:spcBef>
              <a:spcAft>
                <a:spcPts val="0"/>
              </a:spcAft>
              <a:buSzPts val="1900"/>
              <a:buChar char="•"/>
            </a:pPr>
            <a:r>
              <a:rPr lang="en-US" sz="1900" dirty="0"/>
              <a:t>CS-lowest 5% - not on state accountability clock</a:t>
            </a:r>
            <a:endParaRPr sz="1700" dirty="0"/>
          </a:p>
          <a:p>
            <a:pPr marL="1371600" lvl="2" indent="-342900" algn="l" rtl="0">
              <a:spcBef>
                <a:spcPts val="0"/>
              </a:spcBef>
              <a:spcAft>
                <a:spcPts val="0"/>
              </a:spcAft>
              <a:buSzPts val="1800"/>
              <a:buChar char="•"/>
            </a:pPr>
            <a:r>
              <a:rPr lang="en-US" dirty="0"/>
              <a:t>CS-low grad rate</a:t>
            </a:r>
            <a:endParaRPr dirty="0"/>
          </a:p>
          <a:p>
            <a:pPr marL="914400" lvl="1" indent="-355600" algn="l" rtl="0">
              <a:spcBef>
                <a:spcPts val="0"/>
              </a:spcBef>
              <a:spcAft>
                <a:spcPts val="0"/>
              </a:spcAft>
              <a:buSzPts val="2000"/>
              <a:buChar char="•"/>
            </a:pPr>
            <a:r>
              <a:rPr lang="en-US" dirty="0"/>
              <a:t>Brainstormed potential options</a:t>
            </a:r>
            <a:endParaRPr dirty="0"/>
          </a:p>
          <a:p>
            <a:pPr marL="457200" lvl="0" indent="-374650" algn="l" rtl="0">
              <a:spcBef>
                <a:spcPts val="0"/>
              </a:spcBef>
              <a:spcAft>
                <a:spcPts val="0"/>
              </a:spcAft>
              <a:buSzPts val="2300"/>
              <a:buChar char="•"/>
            </a:pPr>
            <a:r>
              <a:rPr lang="en-US" sz="2300" dirty="0"/>
              <a:t>Next steps</a:t>
            </a:r>
            <a:endParaRPr sz="2300" dirty="0"/>
          </a:p>
          <a:p>
            <a:pPr marL="914400" lvl="1" indent="-349250" algn="l" rtl="0">
              <a:spcBef>
                <a:spcPts val="0"/>
              </a:spcBef>
              <a:spcAft>
                <a:spcPts val="0"/>
              </a:spcAft>
              <a:buSzPts val="1900"/>
              <a:buChar char="•"/>
            </a:pPr>
            <a:r>
              <a:rPr lang="en-US" sz="1900" dirty="0"/>
              <a:t>CDE to synthesize and organize brainstormed ideas </a:t>
            </a:r>
            <a:endParaRPr sz="1900" dirty="0"/>
          </a:p>
          <a:p>
            <a:pPr marL="914400" lvl="1" indent="-349250" algn="l" rtl="0">
              <a:spcBef>
                <a:spcPts val="0"/>
              </a:spcBef>
              <a:spcAft>
                <a:spcPts val="0"/>
              </a:spcAft>
              <a:buSzPts val="1900"/>
              <a:buChar char="•"/>
            </a:pPr>
            <a:r>
              <a:rPr lang="en-US" sz="1900" dirty="0"/>
              <a:t>Subcommittee to develop pros/cons of each </a:t>
            </a:r>
            <a:endParaRPr sz="1900" dirty="0"/>
          </a:p>
          <a:p>
            <a:pPr marL="914400" lvl="1" indent="-349250" algn="l" rtl="0">
              <a:spcBef>
                <a:spcPts val="0"/>
              </a:spcBef>
              <a:spcAft>
                <a:spcPts val="0"/>
              </a:spcAft>
              <a:buSzPts val="1900"/>
              <a:buChar char="•"/>
            </a:pPr>
            <a:r>
              <a:rPr lang="en-US" sz="1900" dirty="0"/>
              <a:t>Bring to larger group for consideration</a:t>
            </a:r>
            <a:endParaRPr sz="1900" dirty="0"/>
          </a:p>
          <a:p>
            <a:pPr marL="0" lvl="0" indent="0" algn="l" rtl="0">
              <a:spcBef>
                <a:spcPts val="1000"/>
              </a:spcBef>
              <a:spcAft>
                <a:spcPts val="0"/>
              </a:spcAft>
              <a:buNone/>
            </a:pPr>
            <a:endParaRPr dirty="0"/>
          </a:p>
        </p:txBody>
      </p:sp>
      <p:sp>
        <p:nvSpPr>
          <p:cNvPr id="164" name="Google Shape;164;p2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lvl="0"/>
            <a:r>
              <a:rPr lang="en-US" dirty="0"/>
              <a:t>Input from CS Subcommittee via </a:t>
            </a:r>
            <a:r>
              <a:rPr lang="en-US" dirty="0" err="1"/>
              <a:t>IdeaBoardz</a:t>
            </a:r>
            <a:endParaRPr dirty="0"/>
          </a:p>
        </p:txBody>
      </p:sp>
      <p:sp>
        <p:nvSpPr>
          <p:cNvPr id="174" name="Google Shape;174;p2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175" name="Google Shape;175;p2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a:p>
        </p:txBody>
      </p:sp>
      <p:pic>
        <p:nvPicPr>
          <p:cNvPr id="176" name="Google Shape;176;p24" descr="Image of ideas captured on IdeaBoardz platform. "/>
          <p:cNvPicPr preferRelativeResize="0"/>
          <p:nvPr/>
        </p:nvPicPr>
        <p:blipFill>
          <a:blip r:embed="rId3">
            <a:alphaModFix/>
          </a:blip>
          <a:stretch>
            <a:fillRect/>
          </a:stretch>
        </p:blipFill>
        <p:spPr>
          <a:xfrm>
            <a:off x="1673675" y="1196400"/>
            <a:ext cx="7637751" cy="5523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859</Words>
  <Application>Microsoft Office PowerPoint</Application>
  <PresentationFormat>Widescreen</PresentationFormat>
  <Paragraphs>152</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Accountability Working Group (AWG) CS Subcommittee</vt:lpstr>
      <vt:lpstr>Plans for Today</vt:lpstr>
      <vt:lpstr>Introductions: Name and Organization</vt:lpstr>
      <vt:lpstr>Purpose of AWG</vt:lpstr>
      <vt:lpstr>Accountability and Improvement</vt:lpstr>
      <vt:lpstr>Accountability Updates</vt:lpstr>
      <vt:lpstr>Subcommittee Updates</vt:lpstr>
      <vt:lpstr>When We Last Met…</vt:lpstr>
      <vt:lpstr>Input from CS Subcommittee via IdeaBoardz</vt:lpstr>
      <vt:lpstr>Input from CS Subcommittee via IdeaBoardz</vt:lpstr>
      <vt:lpstr>Synthesis of the Ideas To Date</vt:lpstr>
      <vt:lpstr>Next Steps</vt:lpstr>
      <vt:lpstr>Logistics</vt:lpstr>
      <vt:lpstr>Next Steps </vt:lpstr>
      <vt:lpstr>Federal Accountability ~  ESEA Office: Data, Accountability, Reporting &amp; Evaluation Team</vt:lpstr>
      <vt:lpstr>State Accountability Contacts  </vt:lpstr>
      <vt:lpstr>Thank you so much!  Look forward to seeing you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Working Group (AWG)</dc:title>
  <dc:creator>Gonzales, Marissa</dc:creator>
  <cp:lastModifiedBy>Gonzales, Marissa</cp:lastModifiedBy>
  <cp:revision>14</cp:revision>
  <dcterms:modified xsi:type="dcterms:W3CDTF">2021-04-14T18:55:46Z</dcterms:modified>
</cp:coreProperties>
</file>