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42"/>
  </p:notesMasterIdLst>
  <p:sldIdLst>
    <p:sldId id="256" r:id="rId2"/>
    <p:sldId id="273" r:id="rId3"/>
    <p:sldId id="274" r:id="rId4"/>
    <p:sldId id="271" r:id="rId5"/>
    <p:sldId id="261" r:id="rId6"/>
    <p:sldId id="275" r:id="rId7"/>
    <p:sldId id="310" r:id="rId8"/>
    <p:sldId id="278" r:id="rId9"/>
    <p:sldId id="277" r:id="rId10"/>
    <p:sldId id="279" r:id="rId11"/>
    <p:sldId id="282" r:id="rId12"/>
    <p:sldId id="286" r:id="rId13"/>
    <p:sldId id="287" r:id="rId14"/>
    <p:sldId id="288" r:id="rId15"/>
    <p:sldId id="280" r:id="rId16"/>
    <p:sldId id="281" r:id="rId17"/>
    <p:sldId id="309" r:id="rId18"/>
    <p:sldId id="289" r:id="rId19"/>
    <p:sldId id="290" r:id="rId20"/>
    <p:sldId id="291" r:id="rId21"/>
    <p:sldId id="305" r:id="rId22"/>
    <p:sldId id="285" r:id="rId23"/>
    <p:sldId id="292" r:id="rId24"/>
    <p:sldId id="293" r:id="rId25"/>
    <p:sldId id="294" r:id="rId26"/>
    <p:sldId id="295" r:id="rId27"/>
    <p:sldId id="296" r:id="rId28"/>
    <p:sldId id="297" r:id="rId29"/>
    <p:sldId id="298" r:id="rId30"/>
    <p:sldId id="299" r:id="rId31"/>
    <p:sldId id="300" r:id="rId32"/>
    <p:sldId id="301" r:id="rId33"/>
    <p:sldId id="306" r:id="rId34"/>
    <p:sldId id="307" r:id="rId35"/>
    <p:sldId id="308" r:id="rId36"/>
    <p:sldId id="312" r:id="rId37"/>
    <p:sldId id="303" r:id="rId38"/>
    <p:sldId id="302" r:id="rId39"/>
    <p:sldId id="283" r:id="rId40"/>
    <p:sldId id="28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37005C-CBAB-AAC0-2D79-4C7C754C3ABE}" name="Wales, Aislinn" initials="WA" userId="S::wales_a@cde.state.co.us::1f969b87-e131-4aff-85b6-3138dcfca719" providerId="AD"/>
  <p188:author id="{1585A49E-AC03-D45B-A0CA-6500EEFC1A95}" name="Medler, Lisa" initials="ML" userId="S::medler_l@cde.state.co.us::e4fe8f47-c84d-46f0-9fcb-79013fb4932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77682"/>
    <a:srgbClr val="29C6D7"/>
    <a:srgbClr val="FFFFFF"/>
    <a:srgbClr val="00953A"/>
    <a:srgbClr val="EF7521"/>
    <a:srgbClr val="488B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385" autoAdjust="0"/>
  </p:normalViewPr>
  <p:slideViewPr>
    <p:cSldViewPr snapToGrid="0">
      <p:cViewPr varScale="1">
        <p:scale>
          <a:sx n="94" d="100"/>
          <a:sy n="94" d="100"/>
        </p:scale>
        <p:origin x="108" y="18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240cba01834_0_1018:notes"/>
          <p:cNvSpPr txBox="1">
            <a:spLocks noGrp="1"/>
          </p:cNvSpPr>
          <p:nvPr>
            <p:ph type="body" idx="1"/>
          </p:nvPr>
        </p:nvSpPr>
        <p:spPr>
          <a:xfrm>
            <a:off x="701040" y="4387136"/>
            <a:ext cx="5608200" cy="4156200"/>
          </a:xfrm>
          <a:prstGeom prst="rect">
            <a:avLst/>
          </a:prstGeom>
          <a:noFill/>
          <a:ln>
            <a:noFill/>
          </a:ln>
        </p:spPr>
        <p:txBody>
          <a:bodyPr spcFirstLastPara="1" wrap="square" lIns="93075" tIns="93075" rIns="93075" bIns="9307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240cba01834_0_1018:notes"/>
          <p:cNvSpPr>
            <a:spLocks noGrp="1" noRot="1" noChangeAspect="1"/>
          </p:cNvSpPr>
          <p:nvPr>
            <p:ph type="sldImg" idx="2"/>
          </p:nvPr>
        </p:nvSpPr>
        <p:spPr>
          <a:xfrm>
            <a:off x="427038"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there are fewer schools with migrant n size as compared to non, which is why doesn’t show up in bottom panel.</a:t>
            </a:r>
          </a:p>
        </p:txBody>
      </p:sp>
      <p:sp>
        <p:nvSpPr>
          <p:cNvPr id="4" name="Slide Number Placeholder 3"/>
          <p:cNvSpPr>
            <a:spLocks noGrp="1"/>
          </p:cNvSpPr>
          <p:nvPr>
            <p:ph type="sldNum" sz="quarter" idx="5"/>
          </p:nvPr>
        </p:nvSpPr>
        <p:spPr/>
        <p:txBody>
          <a:bodyPr/>
          <a:lstStyle/>
          <a:p>
            <a:fld id="{D8C3E97E-4890-4915-A7C2-F3D207C521C5}" type="slidenum">
              <a:rPr lang="en-US" smtClean="0"/>
              <a:t>33</a:t>
            </a:fld>
            <a:endParaRPr lang="en-US"/>
          </a:p>
        </p:txBody>
      </p:sp>
    </p:spTree>
    <p:extLst>
      <p:ext uri="{BB962C8B-B14F-4D97-AF65-F5344CB8AC3E}">
        <p14:creationId xmlns:p14="http://schemas.microsoft.com/office/powerpoint/2010/main" val="2063872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harder to differentiate turnaround</a:t>
            </a:r>
          </a:p>
        </p:txBody>
      </p:sp>
      <p:sp>
        <p:nvSpPr>
          <p:cNvPr id="4" name="Slide Number Placeholder 3"/>
          <p:cNvSpPr>
            <a:spLocks noGrp="1"/>
          </p:cNvSpPr>
          <p:nvPr>
            <p:ph type="sldNum" sz="quarter" idx="5"/>
          </p:nvPr>
        </p:nvSpPr>
        <p:spPr/>
        <p:txBody>
          <a:bodyPr/>
          <a:lstStyle/>
          <a:p>
            <a:fld id="{D8C3E97E-4890-4915-A7C2-F3D207C521C5}" type="slidenum">
              <a:rPr lang="en-US" smtClean="0"/>
              <a:t>34</a:t>
            </a:fld>
            <a:endParaRPr lang="en-US"/>
          </a:p>
        </p:txBody>
      </p:sp>
    </p:spTree>
    <p:extLst>
      <p:ext uri="{BB962C8B-B14F-4D97-AF65-F5344CB8AC3E}">
        <p14:creationId xmlns:p14="http://schemas.microsoft.com/office/powerpoint/2010/main" val="33088990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00953A">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00953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latin typeface="Museo Slab 500" panose="02000000000000000000" pitchFamily="50" charset="0"/>
              </a:defRPr>
            </a:lvl1pPr>
          </a:lstStyle>
          <a:p>
            <a:r>
              <a:rPr lang="en-US"/>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8918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9"/>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34"/>
        <p:cNvGrpSpPr/>
        <p:nvPr/>
      </p:nvGrpSpPr>
      <p:grpSpPr>
        <a:xfrm>
          <a:off x="0" y="0"/>
          <a:ext cx="0" cy="0"/>
          <a:chOff x="0" y="0"/>
          <a:chExt cx="0" cy="0"/>
        </a:xfrm>
      </p:grpSpPr>
      <p:sp>
        <p:nvSpPr>
          <p:cNvPr id="35" name="Google Shape;35;g23f023930f9_0_644"/>
          <p:cNvSpPr txBox="1">
            <a:spLocks noGrp="1"/>
          </p:cNvSpPr>
          <p:nvPr>
            <p:ph type="dt" idx="10"/>
          </p:nvPr>
        </p:nvSpPr>
        <p:spPr>
          <a:xfrm>
            <a:off x="838200" y="6356350"/>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6" name="Google Shape;36;g23f023930f9_0_644"/>
          <p:cNvSpPr txBox="1">
            <a:spLocks noGrp="1"/>
          </p:cNvSpPr>
          <p:nvPr>
            <p:ph type="ftr" idx="11"/>
          </p:nvPr>
        </p:nvSpPr>
        <p:spPr>
          <a:xfrm>
            <a:off x="4038600" y="6356350"/>
            <a:ext cx="41148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7" name="Google Shape;37;g23f023930f9_0_644"/>
          <p:cNvSpPr txBox="1">
            <a:spLocks noGrp="1"/>
          </p:cNvSpPr>
          <p:nvPr>
            <p:ph type="sldNum" idx="12"/>
          </p:nvPr>
        </p:nvSpPr>
        <p:spPr>
          <a:xfrm>
            <a:off x="8610600" y="6356350"/>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93372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91996"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7"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ADCBF6-49E3-4515-B284-83B33249404E}" type="datetime1">
              <a:rPr lang="en-US" smtClean="0"/>
              <a:t>3/7/2024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0" r:id="rId3"/>
    <p:sldLayoutId id="2147483691" r:id="rId4"/>
    <p:sldLayoutId id="2147483692" r:id="rId5"/>
    <p:sldLayoutId id="2147483693" r:id="rId6"/>
    <p:sldLayoutId id="2147483694" r:id="rId7"/>
    <p:sldLayoutId id="2147483695" r:id="rId8"/>
    <p:sldLayoutId id="2147483680" r:id="rId9"/>
    <p:sldLayoutId id="2147483682" r:id="rId10"/>
    <p:sldLayoutId id="2147483689" r:id="rId11"/>
    <p:sldLayoutId id="2147483668" r:id="rId12"/>
    <p:sldLayoutId id="2147483696"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accountability/2024changesdoc" TargetMode="External"/><Relationship Id="rId2" Type="http://schemas.openxmlformats.org/officeDocument/2006/relationships/hyperlink" Target="https://www.cde.state.co.us/accountability/anticipatedframeworkchange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g.colorado.gov/bills/hb23-124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e.state.co.us/assessment/generalinfo-about" TargetMode="External"/><Relationship Id="rId7" Type="http://schemas.openxmlformats.org/officeDocument/2006/relationships/hyperlink" Target="https://www.cde.state.co.us/datapipeline/sbdfilelayoutaccess" TargetMode="External"/><Relationship Id="rId2" Type="http://schemas.openxmlformats.org/officeDocument/2006/relationships/hyperlink" Target="https://www.cde.state.co.us/datapipeline/access_failsafe_new-to-us" TargetMode="External"/><Relationship Id="rId1" Type="http://schemas.openxmlformats.org/officeDocument/2006/relationships/slideLayout" Target="../slideLayouts/slideLayout2.xml"/><Relationship Id="rId6" Type="http://schemas.openxmlformats.org/officeDocument/2006/relationships/hyperlink" Target="https://www.cde.state.co.us/sites/default/files/docs/assessment/Spring_2024_CMAS_CoAlt_Procedures_Manual_1.pdf" TargetMode="External"/><Relationship Id="rId5" Type="http://schemas.openxmlformats.org/officeDocument/2006/relationships/hyperlink" Target="https://www.cde.state.co.us/accountability/spring2024contentassessmentguidanceneplep" TargetMode="External"/><Relationship Id="rId4" Type="http://schemas.openxmlformats.org/officeDocument/2006/relationships/hyperlink" Target="https://www.cde.state.co.us/accountability/feb222024accountabilityupdat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postsecondary/secondary_postsecondary_and_work-based_learning_integration_task_force" TargetMode="External"/><Relationship Id="rId2" Type="http://schemas.openxmlformats.org/officeDocument/2006/relationships/hyperlink" Target="https://leg.colorado.gov/bills/hb22-1215" TargetMode="External"/><Relationship Id="rId1" Type="http://schemas.openxmlformats.org/officeDocument/2006/relationships/slideLayout" Target="../slideLayouts/slideLayout2.xml"/><Relationship Id="rId5" Type="http://schemas.openxmlformats.org/officeDocument/2006/relationships/hyperlink" Target="https://www.cde.state.co.us/cdedepcom/1215taskforcereport" TargetMode="External"/><Relationship Id="rId4" Type="http://schemas.openxmlformats.org/officeDocument/2006/relationships/hyperlink" Target="https://drive.google.com/file/d/1iqWo6dlfriTd-RDwCRGluNgD_hjpPUe8/view?usp=share_link"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accountability/accountability-task-force" TargetMode="External"/><Relationship Id="rId2" Type="http://schemas.openxmlformats.org/officeDocument/2006/relationships/hyperlink" Target="https://leg.colorado.gov/bills/hb23-1241" TargetMode="External"/><Relationship Id="rId1" Type="http://schemas.openxmlformats.org/officeDocument/2006/relationships/slideLayout" Target="../slideLayouts/slideLayout2.xml"/><Relationship Id="rId4" Type="http://schemas.openxmlformats.org/officeDocument/2006/relationships/hyperlink" Target="https://www.cde.state.co.us/accountability/1241taskforceinterimre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Technical Advisory Panel Meeting</a:t>
            </a:r>
          </a:p>
        </p:txBody>
      </p:sp>
      <p:sp>
        <p:nvSpPr>
          <p:cNvPr id="3" name="Subtitle 2"/>
          <p:cNvSpPr>
            <a:spLocks noGrp="1"/>
          </p:cNvSpPr>
          <p:nvPr>
            <p:ph type="subTitle" idx="1"/>
          </p:nvPr>
        </p:nvSpPr>
        <p:spPr/>
        <p:txBody>
          <a:bodyPr/>
          <a:lstStyle/>
          <a:p>
            <a:r>
              <a:rPr lang="en-US"/>
              <a:t>March 7, 2024</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t>PWR Indicator</a:t>
            </a:r>
            <a:br>
              <a:rPr lang="en-US"/>
            </a:br>
            <a:r>
              <a:rPr lang="en-US" sz="3600"/>
              <a:t>Information Item</a:t>
            </a:r>
            <a:br>
              <a:rPr lang="en-US"/>
            </a:br>
            <a:br>
              <a:rPr lang="en-US"/>
            </a:br>
            <a:br>
              <a:rPr lang="en-US"/>
            </a:br>
            <a:r>
              <a:rPr lang="en-US" b="1"/>
              <a:t>Daniel Mangan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243148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AAEB56-E6C3-37C3-79CD-B16196FEE935}"/>
              </a:ext>
            </a:extLst>
          </p:cNvPr>
          <p:cNvSpPr>
            <a:spLocks noGrp="1"/>
          </p:cNvSpPr>
          <p:nvPr>
            <p:ph type="title"/>
          </p:nvPr>
        </p:nvSpPr>
        <p:spPr>
          <a:xfrm>
            <a:off x="400433" y="248308"/>
            <a:ext cx="8065168" cy="898524"/>
          </a:xfrm>
        </p:spPr>
        <p:txBody>
          <a:bodyPr/>
          <a:lstStyle/>
          <a:p>
            <a:r>
              <a:rPr lang="en-US"/>
              <a:t>Matriculation Data Concordance Study</a:t>
            </a:r>
            <a:br>
              <a:rPr lang="en-US"/>
            </a:br>
            <a:r>
              <a:rPr lang="en-US"/>
              <a:t>Rationale</a:t>
            </a:r>
          </a:p>
        </p:txBody>
      </p:sp>
      <p:sp>
        <p:nvSpPr>
          <p:cNvPr id="5" name="Content Placeholder 4">
            <a:extLst>
              <a:ext uri="{FF2B5EF4-FFF2-40B4-BE49-F238E27FC236}">
                <a16:creationId xmlns:a16="http://schemas.microsoft.com/office/drawing/2014/main" id="{274E24EA-E186-4222-A5BA-3ADE2583D2A1}"/>
              </a:ext>
            </a:extLst>
          </p:cNvPr>
          <p:cNvSpPr>
            <a:spLocks noGrp="1"/>
          </p:cNvSpPr>
          <p:nvPr>
            <p:ph idx="1"/>
          </p:nvPr>
        </p:nvSpPr>
        <p:spPr>
          <a:xfrm>
            <a:off x="1148751" y="1497545"/>
            <a:ext cx="10515600" cy="4351338"/>
          </a:xfrm>
        </p:spPr>
        <p:txBody>
          <a:bodyPr vert="horz" lIns="0" tIns="0" rIns="0" bIns="0" rtlCol="0" anchor="t">
            <a:normAutofit/>
          </a:bodyPr>
          <a:lstStyle/>
          <a:p>
            <a:r>
              <a:rPr lang="en-US">
                <a:ea typeface="Calibri"/>
                <a:cs typeface="Calibri"/>
              </a:rPr>
              <a:t>CDE has heard questions from the field regarding the accuracy and representativeness of data used in calculations for the matriculation PWR sub-indicator. </a:t>
            </a:r>
          </a:p>
          <a:p>
            <a:r>
              <a:rPr lang="en-US">
                <a:ea typeface="Calibri"/>
                <a:cs typeface="Calibri"/>
              </a:rPr>
              <a:t>Stakeholders in the field have also expressed confusion around data sources and methodology for calculating matriculation rates.</a:t>
            </a:r>
          </a:p>
          <a:p>
            <a:r>
              <a:rPr lang="en-US">
                <a:ea typeface="Calibri"/>
                <a:cs typeface="Calibri"/>
              </a:rPr>
              <a:t>CDE's goals are to:</a:t>
            </a:r>
          </a:p>
          <a:p>
            <a:pPr lvl="1"/>
            <a:r>
              <a:rPr lang="en-US">
                <a:ea typeface="Calibri"/>
                <a:cs typeface="Calibri"/>
              </a:rPr>
              <a:t>Clarify data sources and procedures used in matriculation calculations</a:t>
            </a:r>
          </a:p>
          <a:p>
            <a:pPr lvl="1"/>
            <a:r>
              <a:rPr lang="en-US">
                <a:ea typeface="Calibri"/>
                <a:cs typeface="Calibri"/>
              </a:rPr>
              <a:t>Investigate how well data received from CDHE corresponds to other data sources</a:t>
            </a:r>
          </a:p>
          <a:p>
            <a:pPr lvl="1"/>
            <a:r>
              <a:rPr lang="en-US">
                <a:ea typeface="Calibri"/>
                <a:cs typeface="Calibri"/>
              </a:rPr>
              <a:t>Communicate findings with stakeholders and work collaboratively to improve processes</a:t>
            </a:r>
          </a:p>
        </p:txBody>
      </p:sp>
      <p:sp>
        <p:nvSpPr>
          <p:cNvPr id="3" name="Slide Number Placeholder 2">
            <a:extLst>
              <a:ext uri="{FF2B5EF4-FFF2-40B4-BE49-F238E27FC236}">
                <a16:creationId xmlns:a16="http://schemas.microsoft.com/office/drawing/2014/main" id="{446B3F6D-51CD-BAC8-51B4-934B8C71F86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3971652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54A052A-B09F-250D-C98E-299CA1038BCD}"/>
              </a:ext>
            </a:extLst>
          </p:cNvPr>
          <p:cNvSpPr>
            <a:spLocks noGrp="1"/>
          </p:cNvSpPr>
          <p:nvPr>
            <p:ph type="sldNum" sz="quarter" idx="12"/>
          </p:nvPr>
        </p:nvSpPr>
        <p:spPr/>
        <p:txBody>
          <a:bodyPr/>
          <a:lstStyle/>
          <a:p>
            <a:fld id="{C479D5F6-EDCB-402A-AC08-4943A1820E8F}" type="slidenum">
              <a:rPr lang="en-US" smtClean="0"/>
              <a:pPr/>
              <a:t>12</a:t>
            </a:fld>
            <a:endParaRPr lang="en-US"/>
          </a:p>
        </p:txBody>
      </p:sp>
      <p:pic>
        <p:nvPicPr>
          <p:cNvPr id="5" name="Content Placeholder 4" descr="A diagram of a Matriculation Data Sources &amp; Process">
            <a:extLst>
              <a:ext uri="{FF2B5EF4-FFF2-40B4-BE49-F238E27FC236}">
                <a16:creationId xmlns:a16="http://schemas.microsoft.com/office/drawing/2014/main" id="{115DE312-A050-ADF3-0CDC-0C10CF1B6AC6}"/>
              </a:ext>
            </a:extLst>
          </p:cNvPr>
          <p:cNvPicPr>
            <a:picLocks noGrp="1" noChangeAspect="1"/>
          </p:cNvPicPr>
          <p:nvPr>
            <p:ph idx="1"/>
          </p:nvPr>
        </p:nvPicPr>
        <p:blipFill>
          <a:blip r:embed="rId2"/>
          <a:stretch>
            <a:fillRect/>
          </a:stretch>
        </p:blipFill>
        <p:spPr>
          <a:xfrm>
            <a:off x="-3242" y="1727"/>
            <a:ext cx="12212860" cy="6019110"/>
          </a:xfrm>
        </p:spPr>
      </p:pic>
      <p:sp>
        <p:nvSpPr>
          <p:cNvPr id="3" name="Title 2" descr="Matriculation Data Sources &amp; Process">
            <a:extLst>
              <a:ext uri="{FF2B5EF4-FFF2-40B4-BE49-F238E27FC236}">
                <a16:creationId xmlns:a16="http://schemas.microsoft.com/office/drawing/2014/main" id="{7C4B03E0-C571-F0AB-42EC-6478B3F17222}"/>
              </a:ext>
            </a:extLst>
          </p:cNvPr>
          <p:cNvSpPr>
            <a:spLocks noGrp="1"/>
          </p:cNvSpPr>
          <p:nvPr>
            <p:ph type="title"/>
          </p:nvPr>
        </p:nvSpPr>
        <p:spPr>
          <a:xfrm>
            <a:off x="443565" y="-898524"/>
            <a:ext cx="8065168" cy="898524"/>
          </a:xfrm>
        </p:spPr>
        <p:txBody>
          <a:bodyPr vert="horz" lIns="0" tIns="0" rIns="0" bIns="0" rtlCol="0" anchor="b" anchorCtr="0">
            <a:normAutofit/>
          </a:bodyPr>
          <a:lstStyle/>
          <a:p>
            <a:r>
              <a:rPr lang="en-US" dirty="0"/>
              <a:t>Matriculation Data Sources &amp; Process</a:t>
            </a:r>
          </a:p>
        </p:txBody>
      </p:sp>
    </p:spTree>
    <p:extLst>
      <p:ext uri="{BB962C8B-B14F-4D97-AF65-F5344CB8AC3E}">
        <p14:creationId xmlns:p14="http://schemas.microsoft.com/office/powerpoint/2010/main" val="3384403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5E11F-5C8F-833A-8E3A-E689BCA35281}"/>
              </a:ext>
            </a:extLst>
          </p:cNvPr>
          <p:cNvSpPr>
            <a:spLocks noGrp="1"/>
          </p:cNvSpPr>
          <p:nvPr>
            <p:ph type="title"/>
          </p:nvPr>
        </p:nvSpPr>
        <p:spPr/>
        <p:txBody>
          <a:bodyPr/>
          <a:lstStyle/>
          <a:p>
            <a:r>
              <a:rPr lang="en-US">
                <a:latin typeface="Museo Slab 500"/>
              </a:rPr>
              <a:t>Matriculation Data Concordance Study</a:t>
            </a:r>
            <a:br>
              <a:rPr lang="en-US">
                <a:latin typeface="Museo Slab 500"/>
              </a:rPr>
            </a:br>
            <a:r>
              <a:rPr lang="en-US">
                <a:latin typeface="Museo Slab 500"/>
              </a:rPr>
              <a:t>Prior Research</a:t>
            </a:r>
            <a:endParaRPr lang="en-US"/>
          </a:p>
        </p:txBody>
      </p:sp>
      <p:sp>
        <p:nvSpPr>
          <p:cNvPr id="3" name="Content Placeholder 2">
            <a:extLst>
              <a:ext uri="{FF2B5EF4-FFF2-40B4-BE49-F238E27FC236}">
                <a16:creationId xmlns:a16="http://schemas.microsoft.com/office/drawing/2014/main" id="{B9EE2118-C1DE-CBB4-053A-C6C23406C9AD}"/>
              </a:ext>
            </a:extLst>
          </p:cNvPr>
          <p:cNvSpPr>
            <a:spLocks noGrp="1"/>
          </p:cNvSpPr>
          <p:nvPr>
            <p:ph idx="1"/>
          </p:nvPr>
        </p:nvSpPr>
        <p:spPr>
          <a:xfrm>
            <a:off x="838200" y="1554480"/>
            <a:ext cx="10515600" cy="4541520"/>
          </a:xfrm>
        </p:spPr>
        <p:txBody>
          <a:bodyPr vert="horz" lIns="0" tIns="0" rIns="0" bIns="0" rtlCol="0" anchor="t">
            <a:normAutofit/>
          </a:bodyPr>
          <a:lstStyle/>
          <a:p>
            <a:r>
              <a:rPr lang="en-US" sz="2000">
                <a:cs typeface="Arial"/>
              </a:rPr>
              <a:t>As of 2021, NSC reports nationwide coverage rates of 97.4%. Rates vary by state and type of institution. For Colorado, 2021 coverage was 90.6%.</a:t>
            </a:r>
            <a:endParaRPr lang="en-US" sz="2000">
              <a:ea typeface="Calibri" panose="020F0502020204030204"/>
              <a:cs typeface="Calibri" panose="020F0502020204030204"/>
            </a:endParaRPr>
          </a:p>
          <a:p>
            <a:pPr lvl="1"/>
            <a:r>
              <a:rPr lang="en-US" sz="1600">
                <a:cs typeface="Arial"/>
              </a:rPr>
              <a:t>Students can choose not to have their records reported to NSC (FERPA).</a:t>
            </a:r>
            <a:endParaRPr lang="en-US" sz="1600">
              <a:ea typeface="Calibri"/>
              <a:cs typeface="Calibri"/>
            </a:endParaRPr>
          </a:p>
          <a:p>
            <a:pPr lvl="1"/>
            <a:r>
              <a:rPr lang="en-US" sz="1600">
                <a:cs typeface="Arial"/>
              </a:rPr>
              <a:t>Some institutions do not report or report late.</a:t>
            </a:r>
            <a:endParaRPr lang="en-US" sz="1600">
              <a:ea typeface="Calibri"/>
              <a:cs typeface="Calibri"/>
            </a:endParaRPr>
          </a:p>
          <a:p>
            <a:r>
              <a:rPr lang="en-US" sz="2000" err="1">
                <a:cs typeface="Arial"/>
              </a:rPr>
              <a:t>Dynarski</a:t>
            </a:r>
            <a:r>
              <a:rPr lang="en-US" sz="2000">
                <a:cs typeface="Arial"/>
              </a:rPr>
              <a:t> et al. (2015) compared NSC data against a federal database, finding coverage rates to be higher among institutions that are public, 4-year, and more selective. Non-White students were also covered at a lower rate.</a:t>
            </a:r>
            <a:endParaRPr lang="en-US" sz="2000">
              <a:ea typeface="Calibri"/>
              <a:cs typeface="Calibri"/>
            </a:endParaRPr>
          </a:p>
          <a:p>
            <a:r>
              <a:rPr lang="en-US" sz="2000">
                <a:cs typeface="Arial"/>
              </a:rPr>
              <a:t>Pyle (2018) examined NSC data in WA State, finding overlap of 89.1%. Again, community and technical colleges appeared less likely to report to NSC, with Asian, Hispanic, and multilingual students having the highest proportion not found in NSC data. </a:t>
            </a:r>
            <a:endParaRPr lang="en-US" sz="2000">
              <a:ea typeface="Calibri"/>
              <a:cs typeface="Calibri"/>
            </a:endParaRPr>
          </a:p>
          <a:p>
            <a:r>
              <a:rPr lang="en-US" sz="2000">
                <a:cs typeface="Arial"/>
              </a:rPr>
              <a:t>Nagaoka and </a:t>
            </a:r>
            <a:r>
              <a:rPr lang="en-US" sz="2000" err="1">
                <a:cs typeface="Arial"/>
              </a:rPr>
              <a:t>Mahaffie</a:t>
            </a:r>
            <a:r>
              <a:rPr lang="en-US" sz="2000">
                <a:cs typeface="Arial"/>
              </a:rPr>
              <a:t> (2020) examined NSC data in IL, noting specific strengths and limitations of NSC data:</a:t>
            </a:r>
            <a:endParaRPr lang="en-US" sz="2000">
              <a:ea typeface="Calibri"/>
              <a:cs typeface="Calibri"/>
            </a:endParaRPr>
          </a:p>
          <a:p>
            <a:pPr lvl="1"/>
            <a:r>
              <a:rPr lang="en-US" sz="1600">
                <a:cs typeface="Arial"/>
              </a:rPr>
              <a:t>Strengths: consistent, generally comprehensive, national coverage</a:t>
            </a:r>
            <a:endParaRPr lang="en-US" sz="1600">
              <a:ea typeface="Calibri"/>
              <a:cs typeface="Calibri"/>
            </a:endParaRPr>
          </a:p>
          <a:p>
            <a:pPr lvl="1"/>
            <a:r>
              <a:rPr lang="en-US" sz="1600">
                <a:cs typeface="Arial"/>
              </a:rPr>
              <a:t>Limitations: limited info about student programs/degrees, incomplete coverage, potential representativeness concerns</a:t>
            </a:r>
            <a:endParaRPr lang="en-US" sz="1600"/>
          </a:p>
          <a:p>
            <a:pPr marL="0" indent="0">
              <a:buNone/>
            </a:pPr>
            <a:endParaRPr lang="en-US">
              <a:ea typeface="Calibri"/>
              <a:cs typeface="Calibri"/>
            </a:endParaRPr>
          </a:p>
        </p:txBody>
      </p:sp>
      <p:sp>
        <p:nvSpPr>
          <p:cNvPr id="4" name="Slide Number Placeholder 3">
            <a:extLst>
              <a:ext uri="{FF2B5EF4-FFF2-40B4-BE49-F238E27FC236}">
                <a16:creationId xmlns:a16="http://schemas.microsoft.com/office/drawing/2014/main" id="{5410EB16-21C6-F977-5D01-7E3241EFAA48}"/>
              </a:ext>
            </a:extLst>
          </p:cNvPr>
          <p:cNvSpPr>
            <a:spLocks noGrp="1"/>
          </p:cNvSpPr>
          <p:nvPr>
            <p:ph type="sldNum" sz="quarter" idx="12"/>
          </p:nvPr>
        </p:nvSpPr>
        <p:spPr/>
        <p:txBody>
          <a:bodyPr/>
          <a:lstStyle/>
          <a:p>
            <a:fld id="{C479D5F6-EDCB-402A-AC08-4943A1820E8F}" type="slidenum">
              <a:rPr lang="en-US" smtClean="0"/>
              <a:pPr/>
              <a:t>13</a:t>
            </a:fld>
            <a:endParaRPr lang="en-US"/>
          </a:p>
        </p:txBody>
      </p:sp>
    </p:spTree>
    <p:extLst>
      <p:ext uri="{BB962C8B-B14F-4D97-AF65-F5344CB8AC3E}">
        <p14:creationId xmlns:p14="http://schemas.microsoft.com/office/powerpoint/2010/main" val="92764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3F6CA-DE6E-3A25-59EB-35ACDCD3169C}"/>
              </a:ext>
            </a:extLst>
          </p:cNvPr>
          <p:cNvSpPr>
            <a:spLocks noGrp="1"/>
          </p:cNvSpPr>
          <p:nvPr>
            <p:ph type="title"/>
          </p:nvPr>
        </p:nvSpPr>
        <p:spPr/>
        <p:txBody>
          <a:bodyPr/>
          <a:lstStyle/>
          <a:p>
            <a:r>
              <a:rPr lang="en-US">
                <a:latin typeface="Museo Slab 500"/>
              </a:rPr>
              <a:t>Matriculation Data Concordance Study</a:t>
            </a:r>
            <a:br>
              <a:rPr lang="en-US"/>
            </a:br>
            <a:r>
              <a:rPr lang="en-US">
                <a:latin typeface="Museo Slab 500"/>
              </a:rPr>
              <a:t>Next Steps</a:t>
            </a:r>
            <a:endParaRPr lang="en-US"/>
          </a:p>
        </p:txBody>
      </p:sp>
      <p:sp>
        <p:nvSpPr>
          <p:cNvPr id="3" name="Content Placeholder 2">
            <a:extLst>
              <a:ext uri="{FF2B5EF4-FFF2-40B4-BE49-F238E27FC236}">
                <a16:creationId xmlns:a16="http://schemas.microsoft.com/office/drawing/2014/main" id="{D3E3AD2C-1565-8CD9-5CD5-3B883DAD5833}"/>
              </a:ext>
            </a:extLst>
          </p:cNvPr>
          <p:cNvSpPr>
            <a:spLocks noGrp="1"/>
          </p:cNvSpPr>
          <p:nvPr>
            <p:ph idx="1"/>
          </p:nvPr>
        </p:nvSpPr>
        <p:spPr>
          <a:xfrm>
            <a:off x="507521" y="1525725"/>
            <a:ext cx="11061939" cy="4351338"/>
          </a:xfrm>
        </p:spPr>
        <p:txBody>
          <a:bodyPr vert="horz" lIns="0" tIns="0" rIns="0" bIns="0" rtlCol="0" anchor="t">
            <a:normAutofit fontScale="77500" lnSpcReduction="20000"/>
          </a:bodyPr>
          <a:lstStyle/>
          <a:p>
            <a:r>
              <a:rPr lang="en-US" sz="3000">
                <a:cs typeface="Arial"/>
              </a:rPr>
              <a:t>Design study to examine concordance between matriculation data received from CDHE and other sources (districts).</a:t>
            </a:r>
            <a:endParaRPr lang="en-US">
              <a:ea typeface="Calibri" panose="020F0502020204030204"/>
              <a:cs typeface="Calibri" panose="020F0502020204030204"/>
            </a:endParaRPr>
          </a:p>
          <a:p>
            <a:r>
              <a:rPr lang="en-US" sz="3000">
                <a:cs typeface="Arial"/>
              </a:rPr>
              <a:t>Engage stakeholders (e.g., PPRSAC, TAP, AWG) for feedback.</a:t>
            </a:r>
            <a:endParaRPr lang="en-US"/>
          </a:p>
          <a:p>
            <a:r>
              <a:rPr lang="en-US" sz="3000">
                <a:cs typeface="Arial"/>
              </a:rPr>
              <a:t>Ongoing discussions with CDHE and NSC.</a:t>
            </a:r>
            <a:endParaRPr lang="en-US"/>
          </a:p>
          <a:p>
            <a:r>
              <a:rPr lang="en-US" sz="3000" b="1">
                <a:cs typeface="Arial"/>
              </a:rPr>
              <a:t>Phase 1</a:t>
            </a:r>
            <a:r>
              <a:rPr lang="en-US" sz="3000">
                <a:cs typeface="Arial"/>
              </a:rPr>
              <a:t>: Partner with a small number of districts to establish protocol for sharing and analyzing data. </a:t>
            </a:r>
            <a:endParaRPr lang="en-US"/>
          </a:p>
          <a:p>
            <a:pPr lvl="1"/>
            <a:r>
              <a:rPr lang="en-US" sz="2600">
                <a:cs typeface="Arial"/>
              </a:rPr>
              <a:t>1 large district, 1 medium, 1 small  </a:t>
            </a:r>
            <a:endParaRPr lang="en-US"/>
          </a:p>
          <a:p>
            <a:pPr lvl="1"/>
            <a:r>
              <a:rPr lang="en-US" sz="2600">
                <a:cs typeface="Arial"/>
              </a:rPr>
              <a:t>Timeline: Feb - mid March</a:t>
            </a:r>
            <a:endParaRPr lang="en-US"/>
          </a:p>
          <a:p>
            <a:pPr lvl="1"/>
            <a:r>
              <a:rPr lang="en-US" sz="2600">
                <a:cs typeface="Arial"/>
              </a:rPr>
              <a:t>Communicate findings with stakeholders</a:t>
            </a:r>
            <a:endParaRPr lang="en-US"/>
          </a:p>
          <a:p>
            <a:r>
              <a:rPr lang="en-US" sz="3000" b="1">
                <a:cs typeface="Arial"/>
              </a:rPr>
              <a:t>Phase 2</a:t>
            </a:r>
            <a:r>
              <a:rPr lang="en-US" sz="3000">
                <a:cs typeface="Arial"/>
              </a:rPr>
              <a:t>: Use information from initial partnerships to potentially expand study to more representative sample (late March - April)</a:t>
            </a:r>
            <a:endParaRPr lang="en-US"/>
          </a:p>
          <a:p>
            <a:pPr lvl="1"/>
            <a:r>
              <a:rPr lang="en-US" sz="2600">
                <a:cs typeface="Arial"/>
              </a:rPr>
              <a:t>Examine implications for accountability (May)</a:t>
            </a:r>
            <a:endParaRPr lang="en-US"/>
          </a:p>
          <a:p>
            <a:pPr lvl="1"/>
            <a:r>
              <a:rPr lang="en-US" sz="2600">
                <a:cs typeface="Arial"/>
              </a:rPr>
              <a:t>Connect with stakeholder groups to provide updates on findings from the study and potential next steps.</a:t>
            </a:r>
            <a:endParaRPr lang="en-US" sz="2600">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FC42103D-0D9D-0240-ECB1-D0A98B6506C3}"/>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1960891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a:t>Break</a:t>
            </a:r>
            <a:br>
              <a:rPr lang="en-US" b="1"/>
            </a:br>
            <a:r>
              <a:rPr lang="en-US" b="1"/>
              <a:t>(10 minutes)</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80722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t>CMAS Science</a:t>
            </a:r>
            <a:br>
              <a:rPr lang="en-US"/>
            </a:br>
            <a:r>
              <a:rPr lang="en-US" sz="3600"/>
              <a:t>Feedback Item</a:t>
            </a:r>
            <a:br>
              <a:rPr lang="en-US"/>
            </a:br>
            <a:br>
              <a:rPr lang="en-US"/>
            </a:br>
            <a:br>
              <a:rPr lang="en-US"/>
            </a:br>
            <a:r>
              <a:rPr lang="en-US" b="1"/>
              <a:t>Marie Huchton &amp; Daniel Mangan</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26636687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83A04-42C9-AE40-8878-68B9D9F8B0B6}"/>
              </a:ext>
            </a:extLst>
          </p:cNvPr>
          <p:cNvSpPr>
            <a:spLocks noGrp="1"/>
          </p:cNvSpPr>
          <p:nvPr>
            <p:ph type="title"/>
          </p:nvPr>
        </p:nvSpPr>
        <p:spPr/>
        <p:txBody>
          <a:bodyPr/>
          <a:lstStyle/>
          <a:p>
            <a:r>
              <a:rPr lang="en-US">
                <a:latin typeface="Museo Slab 500"/>
              </a:rPr>
              <a:t>Setting the Stage for Science in 2024 Performance Frameworks</a:t>
            </a:r>
            <a:endParaRPr lang="en-US"/>
          </a:p>
        </p:txBody>
      </p:sp>
      <p:sp>
        <p:nvSpPr>
          <p:cNvPr id="4" name="Content Placeholder 3">
            <a:extLst>
              <a:ext uri="{FF2B5EF4-FFF2-40B4-BE49-F238E27FC236}">
                <a16:creationId xmlns:a16="http://schemas.microsoft.com/office/drawing/2014/main" id="{470C6E31-7249-A0D9-62B3-B4B24580C786}"/>
              </a:ext>
            </a:extLst>
          </p:cNvPr>
          <p:cNvSpPr>
            <a:spLocks noGrp="1"/>
          </p:cNvSpPr>
          <p:nvPr>
            <p:ph idx="1"/>
          </p:nvPr>
        </p:nvSpPr>
        <p:spPr/>
        <p:txBody>
          <a:bodyPr vert="horz" lIns="0" tIns="0" rIns="0" bIns="0" rtlCol="0" anchor="t">
            <a:normAutofit fontScale="92500" lnSpcReduction="20000"/>
          </a:bodyPr>
          <a:lstStyle/>
          <a:p>
            <a:r>
              <a:rPr lang="en-US">
                <a:cs typeface="Calibri"/>
              </a:rPr>
              <a:t>In November 2023, the State Board of Education voted to re-introduce science achievement in the 2024 frameworks.</a:t>
            </a:r>
            <a:br>
              <a:rPr lang="en-US">
                <a:cs typeface="Calibri"/>
              </a:rPr>
            </a:br>
            <a:endParaRPr lang="en-US">
              <a:ea typeface="Calibri"/>
              <a:cs typeface="Calibri"/>
            </a:endParaRPr>
          </a:p>
          <a:p>
            <a:r>
              <a:rPr lang="en-US">
                <a:ea typeface="Calibri"/>
                <a:cs typeface="Calibri"/>
              </a:rPr>
              <a:t>Last included in frameworks in 2019.  Paused due to pandemic, and adoption of new state standards and launch of new science assessment.</a:t>
            </a:r>
            <a:br>
              <a:rPr lang="en-US">
                <a:ea typeface="Calibri"/>
                <a:cs typeface="Calibri"/>
              </a:rPr>
            </a:br>
            <a:endParaRPr lang="en-US">
              <a:ea typeface="Calibri"/>
              <a:cs typeface="Calibri"/>
            </a:endParaRPr>
          </a:p>
          <a:p>
            <a:r>
              <a:rPr lang="en-US">
                <a:ea typeface="Calibri"/>
                <a:cs typeface="Calibri"/>
              </a:rPr>
              <a:t>In January 2024, </a:t>
            </a:r>
            <a:r>
              <a:rPr lang="en-US">
                <a:ea typeface="Calibri"/>
                <a:cs typeface="Calibri"/>
                <a:hlinkClick r:id="rId2"/>
              </a:rPr>
              <a:t>CDE released informational data to districts</a:t>
            </a:r>
            <a:r>
              <a:rPr lang="en-US">
                <a:ea typeface="Calibri"/>
                <a:cs typeface="Calibri"/>
              </a:rPr>
              <a:t> to see how 2023 plan type assignments would have shifted if science achievement had been included.  A commitment was made to further examine the impact of the participation data and consult with the TAP.</a:t>
            </a:r>
            <a:br>
              <a:rPr lang="en-US">
                <a:ea typeface="Calibri"/>
                <a:cs typeface="Calibri"/>
              </a:rPr>
            </a:br>
            <a:endParaRPr lang="en-US">
              <a:ea typeface="Calibri"/>
              <a:cs typeface="Calibri"/>
            </a:endParaRPr>
          </a:p>
          <a:p>
            <a:r>
              <a:rPr lang="en-US">
                <a:ea typeface="Calibri"/>
                <a:cs typeface="Calibri"/>
                <a:hlinkClick r:id="rId3"/>
              </a:rPr>
              <a:t>CDE has already announced that science participation will not be used in calculating accountability participation in 2024</a:t>
            </a:r>
            <a:r>
              <a:rPr lang="en-US">
                <a:ea typeface="Calibri"/>
                <a:cs typeface="Calibri"/>
              </a:rPr>
              <a:t>.  This means a plan type will be decreased one level only if both ELA and math are below 95% accountability participation after parent excusals are removed.</a:t>
            </a:r>
          </a:p>
          <a:p>
            <a:endParaRPr lang="en-US">
              <a:ea typeface="Calibri"/>
              <a:cs typeface="Calibri"/>
            </a:endParaRPr>
          </a:p>
        </p:txBody>
      </p:sp>
      <p:sp>
        <p:nvSpPr>
          <p:cNvPr id="3" name="Slide Number Placeholder 2">
            <a:extLst>
              <a:ext uri="{FF2B5EF4-FFF2-40B4-BE49-F238E27FC236}">
                <a16:creationId xmlns:a16="http://schemas.microsoft.com/office/drawing/2014/main" id="{6FAF65B8-4422-7F74-6972-0D833F6B480B}"/>
              </a:ext>
            </a:extLst>
          </p:cNvPr>
          <p:cNvSpPr>
            <a:spLocks noGrp="1"/>
          </p:cNvSpPr>
          <p:nvPr>
            <p:ph type="sldNum" sz="quarter" idx="12"/>
          </p:nvPr>
        </p:nvSpPr>
        <p:spPr/>
        <p:txBody>
          <a:bodyPr/>
          <a:lstStyle/>
          <a:p>
            <a:fld id="{C479D5F6-EDCB-402A-AC08-4943A1820E8F}" type="slidenum">
              <a:rPr lang="en-US" smtClean="0"/>
              <a:pPr/>
              <a:t>17</a:t>
            </a:fld>
            <a:endParaRPr lang="en-US"/>
          </a:p>
        </p:txBody>
      </p:sp>
    </p:spTree>
    <p:extLst>
      <p:ext uri="{BB962C8B-B14F-4D97-AF65-F5344CB8AC3E}">
        <p14:creationId xmlns:p14="http://schemas.microsoft.com/office/powerpoint/2010/main" val="250613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6A92C-DE8E-4FB2-8B74-BC6E4142BFD1}"/>
              </a:ext>
            </a:extLst>
          </p:cNvPr>
          <p:cNvSpPr>
            <a:spLocks noGrp="1"/>
          </p:cNvSpPr>
          <p:nvPr>
            <p:ph type="title"/>
          </p:nvPr>
        </p:nvSpPr>
        <p:spPr/>
        <p:txBody>
          <a:bodyPr/>
          <a:lstStyle/>
          <a:p>
            <a:r>
              <a:rPr lang="en-US" dirty="0">
                <a:latin typeface="Museo Slab 500"/>
              </a:rPr>
              <a:t>Impact of Including Science on Traditional Ratings</a:t>
            </a:r>
            <a:endParaRPr lang="en-US" dirty="0"/>
          </a:p>
        </p:txBody>
      </p:sp>
      <p:pic>
        <p:nvPicPr>
          <p:cNvPr id="5" name="Content Placeholder 4" descr="A table with numbers and a number on it">
            <a:extLst>
              <a:ext uri="{FF2B5EF4-FFF2-40B4-BE49-F238E27FC236}">
                <a16:creationId xmlns:a16="http://schemas.microsoft.com/office/drawing/2014/main" id="{EB5DB007-90EC-F4F6-70E9-AC4A64024B4F}"/>
              </a:ext>
            </a:extLst>
          </p:cNvPr>
          <p:cNvPicPr>
            <a:picLocks noGrp="1" noChangeAspect="1"/>
          </p:cNvPicPr>
          <p:nvPr>
            <p:ph idx="1"/>
          </p:nvPr>
        </p:nvPicPr>
        <p:blipFill>
          <a:blip r:embed="rId2"/>
          <a:stretch>
            <a:fillRect/>
          </a:stretch>
        </p:blipFill>
        <p:spPr>
          <a:xfrm>
            <a:off x="1216325" y="1642198"/>
            <a:ext cx="10406332" cy="4175903"/>
          </a:xfrm>
        </p:spPr>
      </p:pic>
      <p:sp>
        <p:nvSpPr>
          <p:cNvPr id="4" name="Slide Number Placeholder 3">
            <a:extLst>
              <a:ext uri="{FF2B5EF4-FFF2-40B4-BE49-F238E27FC236}">
                <a16:creationId xmlns:a16="http://schemas.microsoft.com/office/drawing/2014/main" id="{DDE3DDE8-9C73-4BD0-FDB3-6D4129263624}"/>
              </a:ext>
            </a:extLst>
          </p:cNvPr>
          <p:cNvSpPr>
            <a:spLocks noGrp="1"/>
          </p:cNvSpPr>
          <p:nvPr>
            <p:ph type="sldNum" sz="quarter" idx="12"/>
          </p:nvPr>
        </p:nvSpPr>
        <p:spPr/>
        <p:txBody>
          <a:bodyPr/>
          <a:lstStyle/>
          <a:p>
            <a:fld id="{C479D5F6-EDCB-402A-AC08-4943A1820E8F}" type="slidenum">
              <a:rPr lang="en-US" smtClean="0"/>
              <a:pPr/>
              <a:t>18</a:t>
            </a:fld>
            <a:endParaRPr lang="en-US"/>
          </a:p>
        </p:txBody>
      </p:sp>
    </p:spTree>
    <p:extLst>
      <p:ext uri="{BB962C8B-B14F-4D97-AF65-F5344CB8AC3E}">
        <p14:creationId xmlns:p14="http://schemas.microsoft.com/office/powerpoint/2010/main" val="147442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8E0F-559B-047F-7412-7F6EE0841D38}"/>
              </a:ext>
            </a:extLst>
          </p:cNvPr>
          <p:cNvSpPr>
            <a:spLocks noGrp="1"/>
          </p:cNvSpPr>
          <p:nvPr>
            <p:ph type="title"/>
          </p:nvPr>
        </p:nvSpPr>
        <p:spPr/>
        <p:txBody>
          <a:bodyPr/>
          <a:lstStyle/>
          <a:p>
            <a:r>
              <a:rPr lang="en-US" dirty="0">
                <a:latin typeface="Museo Slab 500"/>
              </a:rPr>
              <a:t>Impact of Including Science, Attendance, and Truancy on AEC Framework Ratings</a:t>
            </a:r>
            <a:endParaRPr lang="en-US" dirty="0"/>
          </a:p>
        </p:txBody>
      </p:sp>
      <p:pic>
        <p:nvPicPr>
          <p:cNvPr id="5" name="Content Placeholder 4" descr="A table with text and numbers">
            <a:extLst>
              <a:ext uri="{FF2B5EF4-FFF2-40B4-BE49-F238E27FC236}">
                <a16:creationId xmlns:a16="http://schemas.microsoft.com/office/drawing/2014/main" id="{6C01FB2C-6B3F-ACDE-171A-544193F03E57}"/>
              </a:ext>
            </a:extLst>
          </p:cNvPr>
          <p:cNvPicPr>
            <a:picLocks noGrp="1" noChangeAspect="1"/>
          </p:cNvPicPr>
          <p:nvPr>
            <p:ph idx="1"/>
          </p:nvPr>
        </p:nvPicPr>
        <p:blipFill>
          <a:blip r:embed="rId2"/>
          <a:stretch>
            <a:fillRect/>
          </a:stretch>
        </p:blipFill>
        <p:spPr>
          <a:xfrm>
            <a:off x="869561" y="2308588"/>
            <a:ext cx="10452878" cy="2641839"/>
          </a:xfrm>
        </p:spPr>
      </p:pic>
      <p:sp>
        <p:nvSpPr>
          <p:cNvPr id="4" name="Slide Number Placeholder 3">
            <a:extLst>
              <a:ext uri="{FF2B5EF4-FFF2-40B4-BE49-F238E27FC236}">
                <a16:creationId xmlns:a16="http://schemas.microsoft.com/office/drawing/2014/main" id="{4062C6D9-6023-7041-E1A5-E4BF81C5F263}"/>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1094694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Welcome &amp; Introductions</a:t>
            </a:r>
          </a:p>
        </p:txBody>
      </p:sp>
      <p:sp>
        <p:nvSpPr>
          <p:cNvPr id="3" name="Content Placeholder 2"/>
          <p:cNvSpPr>
            <a:spLocks noGrp="1"/>
          </p:cNvSpPr>
          <p:nvPr>
            <p:ph idx="1"/>
          </p:nvPr>
        </p:nvSpPr>
        <p:spPr/>
        <p:txBody>
          <a:bodyPr/>
          <a:lstStyle/>
          <a:p>
            <a:pPr marL="228600" lvl="0" indent="-228600" algn="l" rtl="0">
              <a:lnSpc>
                <a:spcPct val="90000"/>
              </a:lnSpc>
              <a:spcBef>
                <a:spcPts val="0"/>
              </a:spcBef>
              <a:spcAft>
                <a:spcPts val="0"/>
              </a:spcAft>
              <a:buClr>
                <a:schemeClr val="dk1"/>
              </a:buClr>
              <a:buSzPts val="2200"/>
              <a:buChar char="•"/>
            </a:pPr>
            <a:r>
              <a:rPr lang="en-US" sz="2200" b="1"/>
              <a:t>Welcome from CDE  </a:t>
            </a:r>
            <a:endParaRPr lang="en-US"/>
          </a:p>
          <a:p>
            <a:pPr marL="685800" lvl="1" indent="-228600" algn="l" rtl="0">
              <a:lnSpc>
                <a:spcPct val="90000"/>
              </a:lnSpc>
              <a:spcBef>
                <a:spcPts val="500"/>
              </a:spcBef>
              <a:spcAft>
                <a:spcPts val="0"/>
              </a:spcAft>
              <a:buClr>
                <a:schemeClr val="dk1"/>
              </a:buClr>
              <a:buSzPts val="2000"/>
              <a:buChar char="•"/>
            </a:pPr>
            <a:r>
              <a:rPr lang="en-US"/>
              <a:t>The purpose of the TAP is to provide non‐binding technical recommendations to CDE regarding the Colorado Growth Model, state accountability, and other topics as needed.  </a:t>
            </a:r>
          </a:p>
          <a:p>
            <a:pPr marL="228600" lvl="0" indent="-228600" algn="l" rtl="0">
              <a:lnSpc>
                <a:spcPct val="90000"/>
              </a:lnSpc>
              <a:spcBef>
                <a:spcPts val="1000"/>
              </a:spcBef>
              <a:spcAft>
                <a:spcPts val="0"/>
              </a:spcAft>
              <a:buClr>
                <a:schemeClr val="dk1"/>
              </a:buClr>
              <a:buSzPts val="2200"/>
              <a:buChar char="•"/>
            </a:pPr>
            <a:r>
              <a:rPr lang="en-US" sz="2200" b="1"/>
              <a:t>Meeting Logistics:  </a:t>
            </a:r>
            <a:endParaRPr lang="en-US"/>
          </a:p>
          <a:p>
            <a:pPr marL="685800" lvl="1" indent="-228600" algn="l" rtl="0">
              <a:lnSpc>
                <a:spcPct val="90000"/>
              </a:lnSpc>
              <a:spcBef>
                <a:spcPts val="500"/>
              </a:spcBef>
              <a:spcAft>
                <a:spcPts val="0"/>
              </a:spcAft>
              <a:buClr>
                <a:schemeClr val="dk1"/>
              </a:buClr>
              <a:buSzPts val="2000"/>
              <a:buChar char="•"/>
            </a:pPr>
            <a:r>
              <a:rPr lang="en-US"/>
              <a:t>Non‐members, please add your Name/Affiliation to the chat box. </a:t>
            </a:r>
          </a:p>
          <a:p>
            <a:pPr marL="685800" lvl="1" indent="-228600" algn="l" rtl="0">
              <a:lnSpc>
                <a:spcPct val="90000"/>
              </a:lnSpc>
              <a:spcBef>
                <a:spcPts val="500"/>
              </a:spcBef>
              <a:spcAft>
                <a:spcPts val="0"/>
              </a:spcAft>
              <a:buClr>
                <a:schemeClr val="dk1"/>
              </a:buClr>
              <a:buSzPts val="2000"/>
              <a:buChar char="•"/>
            </a:pPr>
            <a:r>
              <a:rPr lang="en-US"/>
              <a:t>Everyone please mute your sound. </a:t>
            </a:r>
          </a:p>
          <a:p>
            <a:pPr marL="685800" lvl="1" indent="-228600" algn="l" rtl="0">
              <a:lnSpc>
                <a:spcPct val="90000"/>
              </a:lnSpc>
              <a:spcBef>
                <a:spcPts val="500"/>
              </a:spcBef>
              <a:spcAft>
                <a:spcPts val="0"/>
              </a:spcAft>
              <a:buClr>
                <a:schemeClr val="dk1"/>
              </a:buClr>
              <a:buSzPts val="2000"/>
              <a:buChar char="•"/>
            </a:pPr>
            <a:r>
              <a:rPr lang="en-US"/>
              <a:t>We ask all non‐TAP members to hold any comments until the end of the meeting.  We do this to ensure we have sufficient time to address all meeting agenda items.</a:t>
            </a:r>
          </a:p>
          <a:p>
            <a:pPr marL="685800" lvl="1" indent="-228600" algn="l" rtl="0">
              <a:lnSpc>
                <a:spcPct val="90000"/>
              </a:lnSpc>
              <a:spcBef>
                <a:spcPts val="500"/>
              </a:spcBef>
              <a:spcAft>
                <a:spcPts val="0"/>
              </a:spcAft>
              <a:buSzPts val="2000"/>
              <a:buChar char="•"/>
            </a:pPr>
            <a:r>
              <a:rPr lang="en-US"/>
              <a:t>Welcome Laurie Rossback (from Durango Public Schools) and Carrie Olson (new CASB representative from DPS), new TAP members!</a:t>
            </a:r>
          </a:p>
          <a:p>
            <a:pPr marL="228600" lvl="0" indent="-228600" algn="l" rtl="0">
              <a:lnSpc>
                <a:spcPct val="90000"/>
              </a:lnSpc>
              <a:spcBef>
                <a:spcPts val="1000"/>
              </a:spcBef>
              <a:spcAft>
                <a:spcPts val="0"/>
              </a:spcAft>
              <a:buSzPts val="2200"/>
              <a:buChar char="•"/>
            </a:pPr>
            <a:r>
              <a:rPr lang="en-US" sz="2200" b="1"/>
              <a:t>Introductions with Ryan Marks, TAP Chair</a:t>
            </a:r>
            <a:endParaRPr lang="en-US"/>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1777056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519A4-BE15-C64F-101D-C3C4F5083914}"/>
              </a:ext>
            </a:extLst>
          </p:cNvPr>
          <p:cNvSpPr>
            <a:spLocks noGrp="1"/>
          </p:cNvSpPr>
          <p:nvPr>
            <p:ph type="title"/>
          </p:nvPr>
        </p:nvSpPr>
        <p:spPr/>
        <p:txBody>
          <a:bodyPr/>
          <a:lstStyle/>
          <a:p>
            <a:r>
              <a:rPr lang="en-US">
                <a:latin typeface="Museo Slab 500"/>
              </a:rPr>
              <a:t>Overall CMAS Science Participation Rates</a:t>
            </a:r>
            <a:endParaRPr lang="en-US"/>
          </a:p>
        </p:txBody>
      </p:sp>
      <p:sp>
        <p:nvSpPr>
          <p:cNvPr id="4" name="Slide Number Placeholder 3">
            <a:extLst>
              <a:ext uri="{FF2B5EF4-FFF2-40B4-BE49-F238E27FC236}">
                <a16:creationId xmlns:a16="http://schemas.microsoft.com/office/drawing/2014/main" id="{61D8936F-C1F9-6940-F34E-97FE8A023958}"/>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5" name="Content Placeholder 4">
            <a:extLst>
              <a:ext uri="{FF2B5EF4-FFF2-40B4-BE49-F238E27FC236}">
                <a16:creationId xmlns:a16="http://schemas.microsoft.com/office/drawing/2014/main" id="{AAFB2933-BE97-2E1A-5ED6-BE407CC1EF3B}"/>
              </a:ext>
            </a:extLst>
          </p:cNvPr>
          <p:cNvSpPr>
            <a:spLocks noGrp="1"/>
          </p:cNvSpPr>
          <p:nvPr>
            <p:ph idx="1"/>
          </p:nvPr>
        </p:nvSpPr>
        <p:spPr>
          <a:xfrm>
            <a:off x="838200" y="1554480"/>
            <a:ext cx="5967549" cy="4351338"/>
          </a:xfrm>
        </p:spPr>
        <p:txBody>
          <a:bodyPr/>
          <a:lstStyle/>
          <a:p>
            <a:r>
              <a:rPr lang="en-US"/>
              <a:t>Overall participation = 72.6%, but vast differences exist across grade levels. </a:t>
            </a:r>
          </a:p>
          <a:p>
            <a:pPr lvl="1"/>
            <a:r>
              <a:rPr lang="en-US"/>
              <a:t>Grade 5 = 91.9%</a:t>
            </a:r>
          </a:p>
          <a:p>
            <a:pPr lvl="1"/>
            <a:r>
              <a:rPr lang="en-US"/>
              <a:t>Grade 11 = 49.1%</a:t>
            </a:r>
          </a:p>
          <a:p>
            <a:r>
              <a:rPr lang="en-US"/>
              <a:t>Participation rates </a:t>
            </a:r>
            <a:r>
              <a:rPr lang="en-US" i="1"/>
              <a:t>higher</a:t>
            </a:r>
            <a:r>
              <a:rPr lang="en-US"/>
              <a:t> for:</a:t>
            </a:r>
          </a:p>
          <a:p>
            <a:pPr lvl="1"/>
            <a:r>
              <a:rPr lang="en-US"/>
              <a:t>Minority Students </a:t>
            </a:r>
          </a:p>
          <a:p>
            <a:pPr lvl="1"/>
            <a:r>
              <a:rPr lang="en-US"/>
              <a:t>Multilingual Learners</a:t>
            </a:r>
          </a:p>
          <a:p>
            <a:pPr lvl="1"/>
            <a:r>
              <a:rPr lang="en-US"/>
              <a:t>FRL Eligible </a:t>
            </a:r>
          </a:p>
          <a:p>
            <a:pPr lvl="1"/>
            <a:r>
              <a:rPr lang="en-US"/>
              <a:t>Migrant Students</a:t>
            </a:r>
          </a:p>
          <a:p>
            <a:pPr lvl="1"/>
            <a:r>
              <a:rPr lang="en-US"/>
              <a:t>Males</a:t>
            </a:r>
          </a:p>
        </p:txBody>
      </p:sp>
      <p:pic>
        <p:nvPicPr>
          <p:cNvPr id="7" name="Picture 6">
            <a:extLst>
              <a:ext uri="{FF2B5EF4-FFF2-40B4-BE49-F238E27FC236}">
                <a16:creationId xmlns:a16="http://schemas.microsoft.com/office/drawing/2014/main" id="{38C6713E-70D6-892B-351F-1AE6981CE5F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038922" y="1244138"/>
            <a:ext cx="4913593" cy="4907674"/>
          </a:xfrm>
          <a:prstGeom prst="rect">
            <a:avLst/>
          </a:prstGeom>
        </p:spPr>
      </p:pic>
      <p:sp>
        <p:nvSpPr>
          <p:cNvPr id="9" name="Rectangle 8">
            <a:extLst>
              <a:ext uri="{FF2B5EF4-FFF2-40B4-BE49-F238E27FC236}">
                <a16:creationId xmlns:a16="http://schemas.microsoft.com/office/drawing/2014/main" id="{260B0B52-3094-3A59-164B-10EA26C0B194}"/>
              </a:ext>
              <a:ext uri="{C183D7F6-B498-43B3-948B-1728B52AA6E4}">
                <adec:decorative xmlns:adec="http://schemas.microsoft.com/office/drawing/2017/decorative" val="1"/>
              </a:ext>
            </a:extLst>
          </p:cNvPr>
          <p:cNvSpPr/>
          <p:nvPr/>
        </p:nvSpPr>
        <p:spPr>
          <a:xfrm>
            <a:off x="7038922" y="3237411"/>
            <a:ext cx="4874404" cy="3831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F15C89-9AA7-7484-5620-A5DACB1D1006}"/>
              </a:ext>
              <a:ext uri="{C183D7F6-B498-43B3-948B-1728B52AA6E4}">
                <adec:decorative xmlns:adec="http://schemas.microsoft.com/office/drawing/2017/decorative" val="1"/>
              </a:ext>
            </a:extLst>
          </p:cNvPr>
          <p:cNvSpPr/>
          <p:nvPr/>
        </p:nvSpPr>
        <p:spPr>
          <a:xfrm>
            <a:off x="7038922" y="4046406"/>
            <a:ext cx="4874404" cy="3831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042F849-F952-11E0-3BE6-31FAE46D520D}"/>
              </a:ext>
              <a:ext uri="{C183D7F6-B498-43B3-948B-1728B52AA6E4}">
                <adec:decorative xmlns:adec="http://schemas.microsoft.com/office/drawing/2017/decorative" val="1"/>
              </a:ext>
            </a:extLst>
          </p:cNvPr>
          <p:cNvSpPr/>
          <p:nvPr/>
        </p:nvSpPr>
        <p:spPr>
          <a:xfrm>
            <a:off x="7038922" y="4472224"/>
            <a:ext cx="4874404" cy="3831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92B6344-CDD5-4A08-D3E1-B2295E2308D9}"/>
              </a:ext>
              <a:ext uri="{C183D7F6-B498-43B3-948B-1728B52AA6E4}">
                <adec:decorative xmlns:adec="http://schemas.microsoft.com/office/drawing/2017/decorative" val="1"/>
              </a:ext>
            </a:extLst>
          </p:cNvPr>
          <p:cNvSpPr/>
          <p:nvPr/>
        </p:nvSpPr>
        <p:spPr>
          <a:xfrm>
            <a:off x="7038922" y="4898042"/>
            <a:ext cx="4874404" cy="38317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38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696F4-C9C9-769C-4C42-7717F6F5A339}"/>
              </a:ext>
            </a:extLst>
          </p:cNvPr>
          <p:cNvSpPr>
            <a:spLocks noGrp="1"/>
          </p:cNvSpPr>
          <p:nvPr>
            <p:ph type="title"/>
          </p:nvPr>
        </p:nvSpPr>
        <p:spPr>
          <a:xfrm>
            <a:off x="199724" y="205176"/>
            <a:ext cx="8456596" cy="898524"/>
          </a:xfrm>
        </p:spPr>
        <p:txBody>
          <a:bodyPr/>
          <a:lstStyle/>
          <a:p>
            <a:r>
              <a:rPr lang="en-US"/>
              <a:t>Differential Rates of Participation, by Disaggregated Group</a:t>
            </a:r>
          </a:p>
        </p:txBody>
      </p:sp>
      <p:pic>
        <p:nvPicPr>
          <p:cNvPr id="6" name="Content Placeholder 5">
            <a:extLst>
              <a:ext uri="{FF2B5EF4-FFF2-40B4-BE49-F238E27FC236}">
                <a16:creationId xmlns:a16="http://schemas.microsoft.com/office/drawing/2014/main" id="{AC1E1782-6151-EEE7-1969-7B720D10C0B7}"/>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6835049" y="2609305"/>
            <a:ext cx="5201376" cy="1952898"/>
          </a:xfrm>
        </p:spPr>
      </p:pic>
      <p:sp>
        <p:nvSpPr>
          <p:cNvPr id="4" name="Slide Number Placeholder 3">
            <a:extLst>
              <a:ext uri="{FF2B5EF4-FFF2-40B4-BE49-F238E27FC236}">
                <a16:creationId xmlns:a16="http://schemas.microsoft.com/office/drawing/2014/main" id="{3DA2CC5E-AD2F-4B90-E144-BB25DF052557}"/>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4">
            <a:extLst>
              <a:ext uri="{FF2B5EF4-FFF2-40B4-BE49-F238E27FC236}">
                <a16:creationId xmlns:a16="http://schemas.microsoft.com/office/drawing/2014/main" id="{A46142B0-DAAB-80B6-3E50-5492C88A2C45}"/>
              </a:ext>
            </a:extLst>
          </p:cNvPr>
          <p:cNvSpPr txBox="1">
            <a:spLocks/>
          </p:cNvSpPr>
          <p:nvPr/>
        </p:nvSpPr>
        <p:spPr>
          <a:xfrm>
            <a:off x="650966" y="1554356"/>
            <a:ext cx="5967549" cy="4351338"/>
          </a:xfrm>
          <a:prstGeom prst="rect">
            <a:avLst/>
          </a:prstGeom>
        </p:spPr>
        <p:txBody>
          <a:bodyPr vert="horz" lIns="0" tIns="0" rIns="0" bIns="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In other words, students who are traditionally more advantaged appear to be opting out of CMAS Science at higher rates than their historically disadvantaged counterparts. </a:t>
            </a:r>
          </a:p>
          <a:p>
            <a:r>
              <a:rPr lang="en-US"/>
              <a:t>Differences are most pronounced in high school.</a:t>
            </a:r>
            <a:endParaRPr lang="en-US">
              <a:ea typeface="Calibri"/>
              <a:cs typeface="Calibri"/>
            </a:endParaRPr>
          </a:p>
          <a:p>
            <a:r>
              <a:rPr lang="en-US"/>
              <a:t>Females are also opting out at slightly higher rates than males. </a:t>
            </a:r>
          </a:p>
          <a:p>
            <a:r>
              <a:rPr lang="en-US">
                <a:ea typeface="Calibri"/>
                <a:cs typeface="Calibri"/>
              </a:rPr>
              <a:t>Raw participation rates do not necessarily provide accurate information on the demographic makeup of test-takers compared to the overall population. </a:t>
            </a:r>
          </a:p>
          <a:p>
            <a:r>
              <a:rPr lang="en-US">
                <a:ea typeface="Calibri"/>
                <a:cs typeface="Calibri"/>
              </a:rPr>
              <a:t>To better assess generalizability, we need to look at the proportion of students who took the test in each subgroup as compared to the proportion of the overall study body they represent. </a:t>
            </a:r>
          </a:p>
        </p:txBody>
      </p:sp>
    </p:spTree>
    <p:extLst>
      <p:ext uri="{BB962C8B-B14F-4D97-AF65-F5344CB8AC3E}">
        <p14:creationId xmlns:p14="http://schemas.microsoft.com/office/powerpoint/2010/main" val="78325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up of a number">
            <a:extLst>
              <a:ext uri="{FF2B5EF4-FFF2-40B4-BE49-F238E27FC236}">
                <a16:creationId xmlns:a16="http://schemas.microsoft.com/office/drawing/2014/main" id="{A58E127C-23F4-CF2E-ABD1-72EDB3122C83}"/>
              </a:ext>
            </a:extLst>
          </p:cNvPr>
          <p:cNvPicPr>
            <a:picLocks noChangeAspect="1"/>
          </p:cNvPicPr>
          <p:nvPr/>
        </p:nvPicPr>
        <p:blipFill>
          <a:blip r:embed="rId2"/>
          <a:stretch>
            <a:fillRect/>
          </a:stretch>
        </p:blipFill>
        <p:spPr>
          <a:xfrm>
            <a:off x="3132376" y="6055867"/>
            <a:ext cx="1686171" cy="770305"/>
          </a:xfrm>
          <a:prstGeom prst="rect">
            <a:avLst/>
          </a:prstGeom>
        </p:spPr>
      </p:pic>
      <p:sp>
        <p:nvSpPr>
          <p:cNvPr id="4" name="Title 3">
            <a:extLst>
              <a:ext uri="{FF2B5EF4-FFF2-40B4-BE49-F238E27FC236}">
                <a16:creationId xmlns:a16="http://schemas.microsoft.com/office/drawing/2014/main" id="{03E03537-CEFE-6CC8-CE8E-CECA75C60C03}"/>
              </a:ext>
            </a:extLst>
          </p:cNvPr>
          <p:cNvSpPr>
            <a:spLocks noGrp="1"/>
          </p:cNvSpPr>
          <p:nvPr>
            <p:ph type="title"/>
          </p:nvPr>
        </p:nvSpPr>
        <p:spPr/>
        <p:txBody>
          <a:bodyPr/>
          <a:lstStyle/>
          <a:p>
            <a:r>
              <a:rPr lang="en-US" dirty="0">
                <a:latin typeface="Museo Slab 500"/>
              </a:rPr>
              <a:t>Representativeness of Tested Groups (State-Level)</a:t>
            </a:r>
            <a:endParaRPr lang="en-US" dirty="0"/>
          </a:p>
        </p:txBody>
      </p:sp>
      <p:sp>
        <p:nvSpPr>
          <p:cNvPr id="3" name="Slide Number Placeholder 2">
            <a:extLst>
              <a:ext uri="{FF2B5EF4-FFF2-40B4-BE49-F238E27FC236}">
                <a16:creationId xmlns:a16="http://schemas.microsoft.com/office/drawing/2014/main" id="{8B748AA5-541A-2899-D656-6F23827048FB}"/>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6" name="Rectangle 5">
            <a:extLst>
              <a:ext uri="{FF2B5EF4-FFF2-40B4-BE49-F238E27FC236}">
                <a16:creationId xmlns:a16="http://schemas.microsoft.com/office/drawing/2014/main" id="{98076532-88C7-D069-F7C3-5741E6222720}"/>
              </a:ext>
            </a:extLst>
          </p:cNvPr>
          <p:cNvSpPr/>
          <p:nvPr/>
        </p:nvSpPr>
        <p:spPr>
          <a:xfrm>
            <a:off x="1907176" y="1411351"/>
            <a:ext cx="4136573"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All Grades</a:t>
            </a:r>
            <a:endParaRPr lang="en-US"/>
          </a:p>
        </p:txBody>
      </p:sp>
      <p:sp>
        <p:nvSpPr>
          <p:cNvPr id="8" name="AutoShape 2">
            <a:extLst>
              <a:ext uri="{FF2B5EF4-FFF2-40B4-BE49-F238E27FC236}">
                <a16:creationId xmlns:a16="http://schemas.microsoft.com/office/drawing/2014/main" id="{4AAE1B29-9B01-EFB5-85D9-E4E158F4F67E}"/>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Content Placeholder 10">
            <a:extLst>
              <a:ext uri="{FF2B5EF4-FFF2-40B4-BE49-F238E27FC236}">
                <a16:creationId xmlns:a16="http://schemas.microsoft.com/office/drawing/2014/main" id="{7B3076A4-063B-EEA0-E1F0-EDE77C606E0A}"/>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r="22351"/>
          <a:stretch/>
        </p:blipFill>
        <p:spPr>
          <a:xfrm>
            <a:off x="135392" y="1893797"/>
            <a:ext cx="6004151" cy="4351337"/>
          </a:xfrm>
          <a:prstGeom prst="rect">
            <a:avLst/>
          </a:prstGeom>
        </p:spPr>
      </p:pic>
      <p:sp>
        <p:nvSpPr>
          <p:cNvPr id="14" name="Content Placeholder 4">
            <a:extLst>
              <a:ext uri="{FF2B5EF4-FFF2-40B4-BE49-F238E27FC236}">
                <a16:creationId xmlns:a16="http://schemas.microsoft.com/office/drawing/2014/main" id="{2823742D-A9A5-C3C1-5F09-45A989DBA192}"/>
              </a:ext>
            </a:extLst>
          </p:cNvPr>
          <p:cNvSpPr txBox="1">
            <a:spLocks/>
          </p:cNvSpPr>
          <p:nvPr/>
        </p:nvSpPr>
        <p:spPr>
          <a:xfrm>
            <a:off x="6535783" y="1419937"/>
            <a:ext cx="5270865" cy="4635930"/>
          </a:xfrm>
          <a:prstGeom prst="rect">
            <a:avLst/>
          </a:prstGeom>
        </p:spPr>
        <p:txBody>
          <a:bodyPr vert="horz" lIns="0" tIns="0" rIns="0" bIns="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Here we examine representativeness as a function of share of total students for each group.</a:t>
            </a:r>
          </a:p>
          <a:p>
            <a:r>
              <a:rPr lang="en-US">
                <a:solidFill>
                  <a:srgbClr val="29C6D7"/>
                </a:solidFill>
              </a:rPr>
              <a:t>Blue</a:t>
            </a:r>
            <a:r>
              <a:rPr lang="en-US"/>
              <a:t> bars represent the percent of total students registered for CMAS Science (similar to % enrolled) represented by that subgroup.</a:t>
            </a:r>
          </a:p>
          <a:p>
            <a:r>
              <a:rPr lang="en-US">
                <a:solidFill>
                  <a:schemeClr val="accent2">
                    <a:lumMod val="75000"/>
                  </a:schemeClr>
                </a:solidFill>
              </a:rPr>
              <a:t>Red</a:t>
            </a:r>
            <a:r>
              <a:rPr lang="en-US"/>
              <a:t> bars represent the percent of total students who took CMAS Science represented by that subgroup.</a:t>
            </a:r>
          </a:p>
          <a:p>
            <a:r>
              <a:rPr lang="en-US"/>
              <a:t>The number at the end of each pair of bar is thus a measure of the representativeness of that subgroup.</a:t>
            </a:r>
          </a:p>
          <a:p>
            <a:pPr lvl="1"/>
            <a:r>
              <a:rPr lang="en-US"/>
              <a:t>0% would indicate perfect representativeness.</a:t>
            </a:r>
          </a:p>
          <a:p>
            <a:pPr lvl="1"/>
            <a:r>
              <a:rPr lang="en-US"/>
              <a:t>Positive values show over-representation.</a:t>
            </a:r>
          </a:p>
          <a:p>
            <a:pPr lvl="1"/>
            <a:r>
              <a:rPr lang="en-US"/>
              <a:t>Negative values show under-representation.</a:t>
            </a:r>
          </a:p>
          <a:p>
            <a:pPr lvl="1"/>
            <a:r>
              <a:rPr lang="en-US"/>
              <a:t>Differences harder to detect for very small subgroups.</a:t>
            </a:r>
          </a:p>
          <a:p>
            <a:endParaRPr lang="en-US"/>
          </a:p>
        </p:txBody>
      </p:sp>
    </p:spTree>
    <p:extLst>
      <p:ext uri="{BB962C8B-B14F-4D97-AF65-F5344CB8AC3E}">
        <p14:creationId xmlns:p14="http://schemas.microsoft.com/office/powerpoint/2010/main" val="286594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9FB6-67B3-D2A4-DD62-DEB9B443C897}"/>
              </a:ext>
            </a:extLst>
          </p:cNvPr>
          <p:cNvSpPr>
            <a:spLocks noGrp="1"/>
          </p:cNvSpPr>
          <p:nvPr>
            <p:ph type="title"/>
          </p:nvPr>
        </p:nvSpPr>
        <p:spPr/>
        <p:txBody>
          <a:bodyPr/>
          <a:lstStyle/>
          <a:p>
            <a:r>
              <a:rPr lang="en-US" dirty="0">
                <a:latin typeface="Museo Slab 500"/>
              </a:rPr>
              <a:t>Representativeness of Tested Groups (State-Level)</a:t>
            </a:r>
          </a:p>
        </p:txBody>
      </p:sp>
      <p:sp>
        <p:nvSpPr>
          <p:cNvPr id="4" name="Slide Number Placeholder 3">
            <a:extLst>
              <a:ext uri="{FF2B5EF4-FFF2-40B4-BE49-F238E27FC236}">
                <a16:creationId xmlns:a16="http://schemas.microsoft.com/office/drawing/2014/main" id="{D69E0BC0-DD08-FA85-7D0B-758D11AD3362}"/>
              </a:ext>
            </a:extLst>
          </p:cNvPr>
          <p:cNvSpPr>
            <a:spLocks noGrp="1"/>
          </p:cNvSpPr>
          <p:nvPr>
            <p:ph type="sldNum" sz="quarter" idx="12"/>
          </p:nvPr>
        </p:nvSpPr>
        <p:spPr/>
        <p:txBody>
          <a:bodyPr/>
          <a:lstStyle/>
          <a:p>
            <a:fld id="{C479D5F6-EDCB-402A-AC08-4943A1820E8F}" type="slidenum">
              <a:rPr lang="en-US" smtClean="0"/>
              <a:pPr/>
              <a:t>23</a:t>
            </a:fld>
            <a:endParaRPr lang="en-US"/>
          </a:p>
        </p:txBody>
      </p:sp>
      <p:pic>
        <p:nvPicPr>
          <p:cNvPr id="7" name="Picture 6" descr="A close-up of a number">
            <a:extLst>
              <a:ext uri="{FF2B5EF4-FFF2-40B4-BE49-F238E27FC236}">
                <a16:creationId xmlns:a16="http://schemas.microsoft.com/office/drawing/2014/main" id="{92329862-E18E-9F62-3309-23AF311F773F}"/>
              </a:ext>
            </a:extLst>
          </p:cNvPr>
          <p:cNvPicPr>
            <a:picLocks noChangeAspect="1"/>
          </p:cNvPicPr>
          <p:nvPr/>
        </p:nvPicPr>
        <p:blipFill>
          <a:blip r:embed="rId2"/>
          <a:stretch>
            <a:fillRect/>
          </a:stretch>
        </p:blipFill>
        <p:spPr>
          <a:xfrm>
            <a:off x="5489819" y="5920885"/>
            <a:ext cx="1686171" cy="770305"/>
          </a:xfrm>
          <a:prstGeom prst="rect">
            <a:avLst/>
          </a:prstGeom>
        </p:spPr>
      </p:pic>
      <p:sp>
        <p:nvSpPr>
          <p:cNvPr id="8" name="Rectangle 7">
            <a:extLst>
              <a:ext uri="{FF2B5EF4-FFF2-40B4-BE49-F238E27FC236}">
                <a16:creationId xmlns:a16="http://schemas.microsoft.com/office/drawing/2014/main" id="{8D2E3E12-93B3-29A8-1CA9-071C76E61314}"/>
              </a:ext>
            </a:extLst>
          </p:cNvPr>
          <p:cNvSpPr/>
          <p:nvPr/>
        </p:nvSpPr>
        <p:spPr>
          <a:xfrm>
            <a:off x="1828800" y="1301483"/>
            <a:ext cx="3857898"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5</a:t>
            </a:r>
            <a:endParaRPr lang="en-US"/>
          </a:p>
        </p:txBody>
      </p:sp>
      <p:sp>
        <p:nvSpPr>
          <p:cNvPr id="9" name="Rectangle 8">
            <a:extLst>
              <a:ext uri="{FF2B5EF4-FFF2-40B4-BE49-F238E27FC236}">
                <a16:creationId xmlns:a16="http://schemas.microsoft.com/office/drawing/2014/main" id="{1D3E5F0F-C820-9869-DDF9-51B648AEBA82}"/>
              </a:ext>
            </a:extLst>
          </p:cNvPr>
          <p:cNvSpPr/>
          <p:nvPr/>
        </p:nvSpPr>
        <p:spPr>
          <a:xfrm>
            <a:off x="8133805" y="1327342"/>
            <a:ext cx="3857899"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Grade 8</a:t>
            </a:r>
            <a:endParaRPr lang="en-US"/>
          </a:p>
        </p:txBody>
      </p:sp>
      <p:pic>
        <p:nvPicPr>
          <p:cNvPr id="11" name="Content Placeholder 10">
            <a:extLst>
              <a:ext uri="{FF2B5EF4-FFF2-40B4-BE49-F238E27FC236}">
                <a16:creationId xmlns:a16="http://schemas.microsoft.com/office/drawing/2014/main" id="{E6410F08-9884-E765-7959-A30B1468527D}"/>
              </a:ext>
              <a:ext uri="{C183D7F6-B498-43B3-948B-1728B52AA6E4}">
                <adec:decorative xmlns:adec="http://schemas.microsoft.com/office/drawing/2017/decorative" val="1"/>
              </a:ext>
            </a:extLst>
          </p:cNvPr>
          <p:cNvPicPr>
            <a:picLocks noGrp="1" noChangeAspect="1"/>
          </p:cNvPicPr>
          <p:nvPr>
            <p:ph idx="1"/>
          </p:nvPr>
        </p:nvPicPr>
        <p:blipFill rotWithShape="1">
          <a:blip r:embed="rId3"/>
          <a:srcRect r="23610"/>
          <a:stretch/>
        </p:blipFill>
        <p:spPr>
          <a:xfrm>
            <a:off x="189250" y="1697136"/>
            <a:ext cx="5497448" cy="4049815"/>
          </a:xfrm>
          <a:prstGeom prst="rect">
            <a:avLst/>
          </a:prstGeom>
        </p:spPr>
      </p:pic>
      <p:sp>
        <p:nvSpPr>
          <p:cNvPr id="12" name="AutoShape 2">
            <a:extLst>
              <a:ext uri="{FF2B5EF4-FFF2-40B4-BE49-F238E27FC236}">
                <a16:creationId xmlns:a16="http://schemas.microsoft.com/office/drawing/2014/main" id="{BB31AE2B-FCD8-976E-4C97-D231258AFACA}"/>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A69101C-7D17-85D1-F187-3FF1F8AD8A46}"/>
              </a:ext>
              <a:ext uri="{C183D7F6-B498-43B3-948B-1728B52AA6E4}">
                <adec:decorative xmlns:adec="http://schemas.microsoft.com/office/drawing/2017/decorative" val="1"/>
              </a:ext>
            </a:extLst>
          </p:cNvPr>
          <p:cNvPicPr>
            <a:picLocks noChangeAspect="1"/>
          </p:cNvPicPr>
          <p:nvPr/>
        </p:nvPicPr>
        <p:blipFill rotWithShape="1">
          <a:blip r:embed="rId4"/>
          <a:srcRect r="23436"/>
          <a:stretch/>
        </p:blipFill>
        <p:spPr>
          <a:xfrm>
            <a:off x="6505302" y="1731971"/>
            <a:ext cx="5509972" cy="4049815"/>
          </a:xfrm>
          <a:prstGeom prst="rect">
            <a:avLst/>
          </a:prstGeom>
        </p:spPr>
      </p:pic>
    </p:spTree>
    <p:extLst>
      <p:ext uri="{BB962C8B-B14F-4D97-AF65-F5344CB8AC3E}">
        <p14:creationId xmlns:p14="http://schemas.microsoft.com/office/powerpoint/2010/main" val="1855262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846CA-707E-B86F-897E-75000F02B1A0}"/>
              </a:ext>
            </a:extLst>
          </p:cNvPr>
          <p:cNvSpPr>
            <a:spLocks noGrp="1"/>
          </p:cNvSpPr>
          <p:nvPr>
            <p:ph type="title"/>
          </p:nvPr>
        </p:nvSpPr>
        <p:spPr/>
        <p:txBody>
          <a:bodyPr/>
          <a:lstStyle/>
          <a:p>
            <a:r>
              <a:rPr lang="en-US" sz="2400">
                <a:latin typeface="Museo Slab 500"/>
              </a:rPr>
              <a:t>Representativeness of Tested Groups (State-Level)</a:t>
            </a:r>
            <a:endParaRPr lang="en-US">
              <a:latin typeface="Museo Slab 500"/>
            </a:endParaRPr>
          </a:p>
        </p:txBody>
      </p:sp>
      <p:sp>
        <p:nvSpPr>
          <p:cNvPr id="4" name="Slide Number Placeholder 3">
            <a:extLst>
              <a:ext uri="{FF2B5EF4-FFF2-40B4-BE49-F238E27FC236}">
                <a16:creationId xmlns:a16="http://schemas.microsoft.com/office/drawing/2014/main" id="{A82C2D5B-4DF0-5E54-1861-529F69014F97}"/>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7" name="Rectangle 6">
            <a:extLst>
              <a:ext uri="{FF2B5EF4-FFF2-40B4-BE49-F238E27FC236}">
                <a16:creationId xmlns:a16="http://schemas.microsoft.com/office/drawing/2014/main" id="{DE90604A-C650-EC25-2762-934DA696DA77}"/>
              </a:ext>
            </a:extLst>
          </p:cNvPr>
          <p:cNvSpPr/>
          <p:nvPr/>
        </p:nvSpPr>
        <p:spPr>
          <a:xfrm>
            <a:off x="6164118" y="1343856"/>
            <a:ext cx="4135974"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Grade 11</a:t>
            </a:r>
            <a:endParaRPr lang="en-US"/>
          </a:p>
        </p:txBody>
      </p:sp>
      <p:pic>
        <p:nvPicPr>
          <p:cNvPr id="8" name="Content Placeholder 7">
            <a:extLst>
              <a:ext uri="{FF2B5EF4-FFF2-40B4-BE49-F238E27FC236}">
                <a16:creationId xmlns:a16="http://schemas.microsoft.com/office/drawing/2014/main" id="{1F7CC4F9-1F29-0E7F-CFA9-353EAC94ECBB}"/>
              </a:ext>
              <a:ext uri="{C183D7F6-B498-43B3-948B-1728B52AA6E4}">
                <adec:decorative xmlns:adec="http://schemas.microsoft.com/office/drawing/2017/decorative" val="1"/>
              </a:ext>
            </a:extLst>
          </p:cNvPr>
          <p:cNvPicPr>
            <a:picLocks noGrp="1" noChangeAspect="1"/>
          </p:cNvPicPr>
          <p:nvPr>
            <p:ph idx="1"/>
          </p:nvPr>
        </p:nvPicPr>
        <p:blipFill>
          <a:blip r:embed="rId2"/>
          <a:stretch>
            <a:fillRect/>
          </a:stretch>
        </p:blipFill>
        <p:spPr>
          <a:xfrm>
            <a:off x="4413084" y="1715086"/>
            <a:ext cx="7732393" cy="4351337"/>
          </a:xfrm>
          <a:prstGeom prst="rect">
            <a:avLst/>
          </a:prstGeom>
        </p:spPr>
      </p:pic>
      <p:sp>
        <p:nvSpPr>
          <p:cNvPr id="9" name="Content Placeholder 4">
            <a:extLst>
              <a:ext uri="{FF2B5EF4-FFF2-40B4-BE49-F238E27FC236}">
                <a16:creationId xmlns:a16="http://schemas.microsoft.com/office/drawing/2014/main" id="{13CC7BD3-04D3-0303-E419-7F592DD9BC25}"/>
              </a:ext>
            </a:extLst>
          </p:cNvPr>
          <p:cNvSpPr txBox="1">
            <a:spLocks/>
          </p:cNvSpPr>
          <p:nvPr/>
        </p:nvSpPr>
        <p:spPr>
          <a:xfrm>
            <a:off x="321982" y="1468277"/>
            <a:ext cx="4091102" cy="463593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Most over-represented:</a:t>
            </a:r>
          </a:p>
          <a:p>
            <a:pPr lvl="1"/>
            <a:r>
              <a:rPr lang="en-US"/>
              <a:t>Hispanic</a:t>
            </a:r>
          </a:p>
          <a:p>
            <a:pPr lvl="1"/>
            <a:r>
              <a:rPr lang="en-US"/>
              <a:t>Minority</a:t>
            </a:r>
          </a:p>
          <a:p>
            <a:pPr lvl="1"/>
            <a:r>
              <a:rPr lang="en-US"/>
              <a:t>FRL Eligible</a:t>
            </a:r>
          </a:p>
          <a:p>
            <a:pPr lvl="1"/>
            <a:r>
              <a:rPr lang="en-US"/>
              <a:t>Multilingual</a:t>
            </a:r>
          </a:p>
          <a:p>
            <a:r>
              <a:rPr lang="en-US"/>
              <a:t>Most under-represented:</a:t>
            </a:r>
          </a:p>
          <a:p>
            <a:pPr lvl="1"/>
            <a:r>
              <a:rPr lang="en-US"/>
              <a:t>Non-FRL Eligible</a:t>
            </a:r>
          </a:p>
          <a:p>
            <a:pPr lvl="1"/>
            <a:r>
              <a:rPr lang="en-US"/>
              <a:t>White</a:t>
            </a:r>
          </a:p>
          <a:p>
            <a:pPr lvl="1"/>
            <a:r>
              <a:rPr lang="en-US"/>
              <a:t>Female</a:t>
            </a:r>
          </a:p>
          <a:p>
            <a:endParaRPr lang="en-US"/>
          </a:p>
        </p:txBody>
      </p:sp>
    </p:spTree>
    <p:extLst>
      <p:ext uri="{BB962C8B-B14F-4D97-AF65-F5344CB8AC3E}">
        <p14:creationId xmlns:p14="http://schemas.microsoft.com/office/powerpoint/2010/main" val="1933293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61F5-7B61-A9A0-9BC6-8C4D41E38AD0}"/>
              </a:ext>
            </a:extLst>
          </p:cNvPr>
          <p:cNvSpPr>
            <a:spLocks noGrp="1"/>
          </p:cNvSpPr>
          <p:nvPr>
            <p:ph type="title"/>
          </p:nvPr>
        </p:nvSpPr>
        <p:spPr>
          <a:xfrm>
            <a:off x="387171" y="88359"/>
            <a:ext cx="8184826" cy="898524"/>
          </a:xfrm>
        </p:spPr>
        <p:txBody>
          <a:bodyPr>
            <a:normAutofit/>
          </a:bodyPr>
          <a:lstStyle/>
          <a:p>
            <a:r>
              <a:rPr lang="en-US" dirty="0">
                <a:latin typeface="Museo Slab 500"/>
              </a:rPr>
              <a:t>Distribution of the Difference between % Registrants and % Participants (District-Level)</a:t>
            </a:r>
            <a:endParaRPr lang="en-US" dirty="0"/>
          </a:p>
        </p:txBody>
      </p:sp>
      <p:sp>
        <p:nvSpPr>
          <p:cNvPr id="4" name="Slide Number Placeholder 3">
            <a:extLst>
              <a:ext uri="{FF2B5EF4-FFF2-40B4-BE49-F238E27FC236}">
                <a16:creationId xmlns:a16="http://schemas.microsoft.com/office/drawing/2014/main" id="{2352B594-F53C-A3AB-F476-4A37993A771A}"/>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7" name="Rectangle 6">
            <a:extLst>
              <a:ext uri="{FF2B5EF4-FFF2-40B4-BE49-F238E27FC236}">
                <a16:creationId xmlns:a16="http://schemas.microsoft.com/office/drawing/2014/main" id="{1ABAD21E-5C3A-E48B-C2EB-38D984FD6984}"/>
              </a:ext>
            </a:extLst>
          </p:cNvPr>
          <p:cNvSpPr/>
          <p:nvPr/>
        </p:nvSpPr>
        <p:spPr>
          <a:xfrm>
            <a:off x="1347504" y="1495479"/>
            <a:ext cx="4479616"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5</a:t>
            </a:r>
            <a:endParaRPr lang="en-US"/>
          </a:p>
        </p:txBody>
      </p:sp>
      <p:sp>
        <p:nvSpPr>
          <p:cNvPr id="8" name="Rectangle 7">
            <a:extLst>
              <a:ext uri="{FF2B5EF4-FFF2-40B4-BE49-F238E27FC236}">
                <a16:creationId xmlns:a16="http://schemas.microsoft.com/office/drawing/2014/main" id="{774BF86E-BEFA-979E-0606-9B5CF65710AD}"/>
              </a:ext>
            </a:extLst>
          </p:cNvPr>
          <p:cNvSpPr/>
          <p:nvPr/>
        </p:nvSpPr>
        <p:spPr>
          <a:xfrm>
            <a:off x="7557667" y="1519902"/>
            <a:ext cx="4509125"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Grade 8</a:t>
            </a:r>
            <a:endParaRPr lang="en-US"/>
          </a:p>
        </p:txBody>
      </p:sp>
      <p:pic>
        <p:nvPicPr>
          <p:cNvPr id="15" name="Content Placeholder 14">
            <a:extLst>
              <a:ext uri="{FF2B5EF4-FFF2-40B4-BE49-F238E27FC236}">
                <a16:creationId xmlns:a16="http://schemas.microsoft.com/office/drawing/2014/main" id="{1A5DC60D-C542-3A9C-A5A9-FC24F99E6BF6}"/>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6156"/>
          <a:stretch/>
        </p:blipFill>
        <p:spPr>
          <a:xfrm>
            <a:off x="0" y="1919760"/>
            <a:ext cx="5893585" cy="3112407"/>
          </a:xfrm>
          <a:prstGeom prst="rect">
            <a:avLst/>
          </a:prstGeom>
        </p:spPr>
      </p:pic>
      <p:sp>
        <p:nvSpPr>
          <p:cNvPr id="14" name="AutoShape 2">
            <a:extLst>
              <a:ext uri="{FF2B5EF4-FFF2-40B4-BE49-F238E27FC236}">
                <a16:creationId xmlns:a16="http://schemas.microsoft.com/office/drawing/2014/main" id="{9F6A9FDF-F57B-71BD-DEE5-C108D013CF16}"/>
              </a:ext>
              <a:ext uri="{C183D7F6-B498-43B3-948B-1728B52AA6E4}">
                <adec:decorative xmlns:adec="http://schemas.microsoft.com/office/drawing/2017/decorative" val="1"/>
              </a:ext>
            </a:extLst>
          </p:cNvPr>
          <p:cNvSpPr>
            <a:spLocks noChangeAspect="1" noChangeArrowheads="1"/>
          </p:cNvSpPr>
          <p:nvPr/>
        </p:nvSpPr>
        <p:spPr bwMode="auto">
          <a:xfrm>
            <a:off x="5893585" y="2906006"/>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4CB9DDDD-E144-2659-4761-16146E1A89EA}"/>
              </a:ext>
              <a:ext uri="{C183D7F6-B498-43B3-948B-1728B52AA6E4}">
                <adec:decorative xmlns:adec="http://schemas.microsoft.com/office/drawing/2017/decorative" val="1"/>
              </a:ext>
            </a:extLst>
          </p:cNvPr>
          <p:cNvPicPr>
            <a:picLocks noChangeAspect="1"/>
          </p:cNvPicPr>
          <p:nvPr/>
        </p:nvPicPr>
        <p:blipFill rotWithShape="1">
          <a:blip r:embed="rId3"/>
          <a:srcRect t="6022"/>
          <a:stretch/>
        </p:blipFill>
        <p:spPr>
          <a:xfrm>
            <a:off x="6198385" y="1919761"/>
            <a:ext cx="5943600" cy="3143282"/>
          </a:xfrm>
          <a:prstGeom prst="rect">
            <a:avLst/>
          </a:prstGeom>
        </p:spPr>
      </p:pic>
      <p:sp>
        <p:nvSpPr>
          <p:cNvPr id="17" name="Rectangle: Rounded Corners 16">
            <a:extLst>
              <a:ext uri="{FF2B5EF4-FFF2-40B4-BE49-F238E27FC236}">
                <a16:creationId xmlns:a16="http://schemas.microsoft.com/office/drawing/2014/main" id="{B11912FE-136B-BD02-69A4-51360E95CD68}"/>
              </a:ext>
            </a:extLst>
          </p:cNvPr>
          <p:cNvSpPr/>
          <p:nvPr/>
        </p:nvSpPr>
        <p:spPr>
          <a:xfrm>
            <a:off x="701336" y="5171882"/>
            <a:ext cx="8079149" cy="1538770"/>
          </a:xfrm>
          <a:prstGeom prst="roundRect">
            <a:avLst/>
          </a:prstGeom>
          <a:solidFill>
            <a:srgbClr val="077682"/>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285750" indent="-285750">
              <a:buFont typeface="Arial" panose="020B0604020202020204" pitchFamily="34" charset="0"/>
              <a:buChar char="•"/>
            </a:pPr>
            <a:r>
              <a:rPr lang="en-US"/>
              <a:t>For each district, we calculate the difference between % enrolled and % tested.</a:t>
            </a:r>
          </a:p>
          <a:p>
            <a:pPr marL="285750" indent="-285750">
              <a:buFont typeface="Arial" panose="020B0604020202020204" pitchFamily="34" charset="0"/>
              <a:buChar char="•"/>
            </a:pPr>
            <a:r>
              <a:rPr lang="en-US"/>
              <a:t>Each data point represents an individual district.</a:t>
            </a:r>
          </a:p>
          <a:p>
            <a:pPr marL="285750" indent="-285750">
              <a:buFont typeface="Arial" panose="020B0604020202020204" pitchFamily="34" charset="0"/>
              <a:buChar char="•"/>
            </a:pPr>
            <a:r>
              <a:rPr lang="en-US"/>
              <a:t>Narrow IQRs indicate low overall variability around the median difference for each group.</a:t>
            </a:r>
          </a:p>
          <a:p>
            <a:pPr marL="285750" indent="-285750">
              <a:buFont typeface="Arial" panose="020B0604020202020204" pitchFamily="34" charset="0"/>
              <a:buChar char="•"/>
            </a:pPr>
            <a:r>
              <a:rPr lang="en-US"/>
              <a:t>Overall differences shown in prior slides may thus be driven largely by outliers. </a:t>
            </a:r>
          </a:p>
        </p:txBody>
      </p:sp>
      <p:pic>
        <p:nvPicPr>
          <p:cNvPr id="19" name="Picture 18">
            <a:extLst>
              <a:ext uri="{FF2B5EF4-FFF2-40B4-BE49-F238E27FC236}">
                <a16:creationId xmlns:a16="http://schemas.microsoft.com/office/drawing/2014/main" id="{16623F35-7769-9303-ADA8-76F79DDC1F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931165" y="5410259"/>
            <a:ext cx="3210820" cy="1300394"/>
          </a:xfrm>
          <a:prstGeom prst="rect">
            <a:avLst/>
          </a:prstGeom>
          <a:ln>
            <a:solidFill>
              <a:schemeClr val="tx1"/>
            </a:solidFill>
          </a:ln>
        </p:spPr>
      </p:pic>
      <p:sp>
        <p:nvSpPr>
          <p:cNvPr id="20" name="Rectangle 19">
            <a:extLst>
              <a:ext uri="{FF2B5EF4-FFF2-40B4-BE49-F238E27FC236}">
                <a16:creationId xmlns:a16="http://schemas.microsoft.com/office/drawing/2014/main" id="{C3EC8C23-CE49-C8D5-9931-544C4E89D1B8}"/>
              </a:ext>
            </a:extLst>
          </p:cNvPr>
          <p:cNvSpPr/>
          <p:nvPr/>
        </p:nvSpPr>
        <p:spPr>
          <a:xfrm>
            <a:off x="9344256" y="5171882"/>
            <a:ext cx="2226847" cy="216261"/>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i="1">
                <a:ea typeface="Calibri"/>
                <a:cs typeface="Calibri"/>
              </a:rPr>
              <a:t>Reminder: Interpreting Boxplots</a:t>
            </a:r>
            <a:endParaRPr lang="en-US" sz="1200" i="1"/>
          </a:p>
        </p:txBody>
      </p:sp>
    </p:spTree>
    <p:extLst>
      <p:ext uri="{BB962C8B-B14F-4D97-AF65-F5344CB8AC3E}">
        <p14:creationId xmlns:p14="http://schemas.microsoft.com/office/powerpoint/2010/main" val="16535328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E18FA-6401-9608-C585-49B4D52046E5}"/>
              </a:ext>
            </a:extLst>
          </p:cNvPr>
          <p:cNvSpPr>
            <a:spLocks noGrp="1"/>
          </p:cNvSpPr>
          <p:nvPr>
            <p:ph type="title"/>
          </p:nvPr>
        </p:nvSpPr>
        <p:spPr>
          <a:xfrm>
            <a:off x="332873" y="94216"/>
            <a:ext cx="8065168" cy="898524"/>
          </a:xfrm>
        </p:spPr>
        <p:txBody>
          <a:bodyPr>
            <a:normAutofit/>
          </a:bodyPr>
          <a:lstStyle/>
          <a:p>
            <a:r>
              <a:rPr lang="en-US">
                <a:latin typeface="Museo Slab 500"/>
              </a:rPr>
              <a:t>Distribution of the Difference between % Registrants and % Participants (District-Level)</a:t>
            </a:r>
            <a:endParaRPr lang="en-US"/>
          </a:p>
        </p:txBody>
      </p:sp>
      <p:sp>
        <p:nvSpPr>
          <p:cNvPr id="4" name="Slide Number Placeholder 3">
            <a:extLst>
              <a:ext uri="{FF2B5EF4-FFF2-40B4-BE49-F238E27FC236}">
                <a16:creationId xmlns:a16="http://schemas.microsoft.com/office/drawing/2014/main" id="{20A61EA3-ED05-3E00-60B5-4E8F3C3C88DF}"/>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5" name="AutoShape 2">
            <a:extLst>
              <a:ext uri="{FF2B5EF4-FFF2-40B4-BE49-F238E27FC236}">
                <a16:creationId xmlns:a16="http://schemas.microsoft.com/office/drawing/2014/main" id="{CB7B7CE7-15F3-59D6-89EB-E005CC014774}"/>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F10D377E-5A8B-F152-44D4-83B86A651344}"/>
              </a:ext>
            </a:extLst>
          </p:cNvPr>
          <p:cNvSpPr/>
          <p:nvPr/>
        </p:nvSpPr>
        <p:spPr>
          <a:xfrm>
            <a:off x="6096000" y="1428448"/>
            <a:ext cx="5867736"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Grade 11</a:t>
            </a:r>
            <a:endParaRPr lang="en-US"/>
          </a:p>
        </p:txBody>
      </p:sp>
      <p:pic>
        <p:nvPicPr>
          <p:cNvPr id="12" name="Content Placeholder 11">
            <a:extLst>
              <a:ext uri="{FF2B5EF4-FFF2-40B4-BE49-F238E27FC236}">
                <a16:creationId xmlns:a16="http://schemas.microsoft.com/office/drawing/2014/main" id="{01E45BD5-B8A2-9DCE-68AE-25A9E5E429DA}"/>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7313"/>
          <a:stretch/>
        </p:blipFill>
        <p:spPr>
          <a:xfrm>
            <a:off x="4320436" y="1924709"/>
            <a:ext cx="7732393" cy="4033157"/>
          </a:xfrm>
          <a:prstGeom prst="rect">
            <a:avLst/>
          </a:prstGeom>
        </p:spPr>
      </p:pic>
      <p:sp>
        <p:nvSpPr>
          <p:cNvPr id="13" name="Content Placeholder 4">
            <a:extLst>
              <a:ext uri="{FF2B5EF4-FFF2-40B4-BE49-F238E27FC236}">
                <a16:creationId xmlns:a16="http://schemas.microsoft.com/office/drawing/2014/main" id="{6B27D274-B69D-7A4D-5F75-4365A2AEFE5B}"/>
              </a:ext>
            </a:extLst>
          </p:cNvPr>
          <p:cNvSpPr txBox="1">
            <a:spLocks/>
          </p:cNvSpPr>
          <p:nvPr/>
        </p:nvSpPr>
        <p:spPr>
          <a:xfrm>
            <a:off x="321982" y="1468277"/>
            <a:ext cx="3998454" cy="4635930"/>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Substantially more variability exists among districts in participation differentials for 11</a:t>
            </a:r>
            <a:r>
              <a:rPr lang="en-US" baseline="30000"/>
              <a:t>th</a:t>
            </a:r>
            <a:r>
              <a:rPr lang="en-US"/>
              <a:t> graders as compared to 5</a:t>
            </a:r>
            <a:r>
              <a:rPr lang="en-US" baseline="30000"/>
              <a:t>th</a:t>
            </a:r>
            <a:r>
              <a:rPr lang="en-US"/>
              <a:t> and 8</a:t>
            </a:r>
            <a:r>
              <a:rPr lang="en-US" baseline="30000"/>
              <a:t>th</a:t>
            </a:r>
            <a:r>
              <a:rPr lang="en-US"/>
              <a:t>. </a:t>
            </a:r>
          </a:p>
          <a:p>
            <a:r>
              <a:rPr lang="en-US"/>
              <a:t>Outliers tend to exist on both sides of the distribution, although not for Females.</a:t>
            </a:r>
          </a:p>
          <a:p>
            <a:endParaRPr lang="en-US"/>
          </a:p>
        </p:txBody>
      </p:sp>
    </p:spTree>
    <p:extLst>
      <p:ext uri="{BB962C8B-B14F-4D97-AF65-F5344CB8AC3E}">
        <p14:creationId xmlns:p14="http://schemas.microsoft.com/office/powerpoint/2010/main" val="342151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8367-AB64-7938-4D8F-A55DCC95E636}"/>
              </a:ext>
            </a:extLst>
          </p:cNvPr>
          <p:cNvSpPr>
            <a:spLocks noGrp="1"/>
          </p:cNvSpPr>
          <p:nvPr>
            <p:ph type="title"/>
          </p:nvPr>
        </p:nvSpPr>
        <p:spPr>
          <a:xfrm>
            <a:off x="332873" y="255322"/>
            <a:ext cx="11434493" cy="898524"/>
          </a:xfrm>
        </p:spPr>
        <p:txBody>
          <a:bodyPr/>
          <a:lstStyle/>
          <a:p>
            <a:r>
              <a:rPr lang="en-US"/>
              <a:t>Count of Districts with Disproportionate Representation</a:t>
            </a:r>
          </a:p>
        </p:txBody>
      </p:sp>
      <p:sp>
        <p:nvSpPr>
          <p:cNvPr id="4" name="Slide Number Placeholder 3">
            <a:extLst>
              <a:ext uri="{FF2B5EF4-FFF2-40B4-BE49-F238E27FC236}">
                <a16:creationId xmlns:a16="http://schemas.microsoft.com/office/drawing/2014/main" id="{6A6B1CFD-EA02-9D6B-CAA9-168761646CB8}"/>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9" name="Rectangle 8">
            <a:extLst>
              <a:ext uri="{FF2B5EF4-FFF2-40B4-BE49-F238E27FC236}">
                <a16:creationId xmlns:a16="http://schemas.microsoft.com/office/drawing/2014/main" id="{B7303EC9-EE21-E7AD-89CA-26DD7CCA4762}"/>
              </a:ext>
            </a:extLst>
          </p:cNvPr>
          <p:cNvSpPr/>
          <p:nvPr/>
        </p:nvSpPr>
        <p:spPr>
          <a:xfrm>
            <a:off x="163716" y="1898298"/>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5</a:t>
            </a:r>
            <a:endParaRPr lang="en-US"/>
          </a:p>
        </p:txBody>
      </p:sp>
      <p:sp>
        <p:nvSpPr>
          <p:cNvPr id="10" name="Rectangle 9">
            <a:extLst>
              <a:ext uri="{FF2B5EF4-FFF2-40B4-BE49-F238E27FC236}">
                <a16:creationId xmlns:a16="http://schemas.microsoft.com/office/drawing/2014/main" id="{BCF98CC9-83AD-4776-C4B9-A08F70EB9725}"/>
              </a:ext>
            </a:extLst>
          </p:cNvPr>
          <p:cNvSpPr/>
          <p:nvPr/>
        </p:nvSpPr>
        <p:spPr>
          <a:xfrm>
            <a:off x="6410888" y="1898298"/>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8</a:t>
            </a:r>
            <a:endParaRPr lang="en-US"/>
          </a:p>
        </p:txBody>
      </p:sp>
      <p:pic>
        <p:nvPicPr>
          <p:cNvPr id="18" name="Picture 17">
            <a:extLst>
              <a:ext uri="{FF2B5EF4-FFF2-40B4-BE49-F238E27FC236}">
                <a16:creationId xmlns:a16="http://schemas.microsoft.com/office/drawing/2014/main" id="{442A0514-15AF-7EA5-BD8E-1FE2E32E4F5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3716" y="2328296"/>
            <a:ext cx="5676365" cy="2833141"/>
          </a:xfrm>
          <a:prstGeom prst="rect">
            <a:avLst/>
          </a:prstGeom>
        </p:spPr>
      </p:pic>
      <p:pic>
        <p:nvPicPr>
          <p:cNvPr id="20" name="Picture 19">
            <a:extLst>
              <a:ext uri="{FF2B5EF4-FFF2-40B4-BE49-F238E27FC236}">
                <a16:creationId xmlns:a16="http://schemas.microsoft.com/office/drawing/2014/main" id="{E282D77C-1441-84A8-3B7B-5D2FE525165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66577" y="2328296"/>
            <a:ext cx="5711733" cy="2833141"/>
          </a:xfrm>
          <a:prstGeom prst="rect">
            <a:avLst/>
          </a:prstGeom>
        </p:spPr>
      </p:pic>
    </p:spTree>
    <p:extLst>
      <p:ext uri="{BB962C8B-B14F-4D97-AF65-F5344CB8AC3E}">
        <p14:creationId xmlns:p14="http://schemas.microsoft.com/office/powerpoint/2010/main" val="3489179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66B06-A5FB-B5BA-1ED6-899EE6138A24}"/>
              </a:ext>
            </a:extLst>
          </p:cNvPr>
          <p:cNvSpPr>
            <a:spLocks noGrp="1"/>
          </p:cNvSpPr>
          <p:nvPr>
            <p:ph type="title"/>
          </p:nvPr>
        </p:nvSpPr>
        <p:spPr>
          <a:xfrm>
            <a:off x="443565" y="205176"/>
            <a:ext cx="10589865" cy="898524"/>
          </a:xfrm>
        </p:spPr>
        <p:txBody>
          <a:bodyPr>
            <a:normAutofit/>
          </a:bodyPr>
          <a:lstStyle/>
          <a:p>
            <a:r>
              <a:rPr lang="en-US"/>
              <a:t>CMAS Science Participation</a:t>
            </a:r>
            <a:br>
              <a:rPr lang="en-US"/>
            </a:br>
            <a:r>
              <a:rPr lang="en-US"/>
              <a:t>Count of Districts with Disproportionate Representation</a:t>
            </a:r>
          </a:p>
        </p:txBody>
      </p:sp>
      <p:sp>
        <p:nvSpPr>
          <p:cNvPr id="4" name="Slide Number Placeholder 3">
            <a:extLst>
              <a:ext uri="{FF2B5EF4-FFF2-40B4-BE49-F238E27FC236}">
                <a16:creationId xmlns:a16="http://schemas.microsoft.com/office/drawing/2014/main" id="{E8C259E2-90C6-0CB1-2445-F52B0BD5CE04}"/>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7" name="Rectangle 6">
            <a:extLst>
              <a:ext uri="{FF2B5EF4-FFF2-40B4-BE49-F238E27FC236}">
                <a16:creationId xmlns:a16="http://schemas.microsoft.com/office/drawing/2014/main" id="{975F3898-ED31-2BCF-1545-C0D55E52C2D0}"/>
              </a:ext>
            </a:extLst>
          </p:cNvPr>
          <p:cNvSpPr/>
          <p:nvPr/>
        </p:nvSpPr>
        <p:spPr>
          <a:xfrm>
            <a:off x="1789481" y="1396010"/>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11</a:t>
            </a:r>
            <a:endParaRPr lang="en-US"/>
          </a:p>
        </p:txBody>
      </p:sp>
      <p:pic>
        <p:nvPicPr>
          <p:cNvPr id="15" name="Picture 14">
            <a:extLst>
              <a:ext uri="{FF2B5EF4-FFF2-40B4-BE49-F238E27FC236}">
                <a16:creationId xmlns:a16="http://schemas.microsoft.com/office/drawing/2014/main" id="{51228196-FEBD-93F2-4DE0-D09C952FAD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94571" y="1918798"/>
            <a:ext cx="8459589" cy="4177574"/>
          </a:xfrm>
          <a:prstGeom prst="rect">
            <a:avLst/>
          </a:prstGeom>
        </p:spPr>
      </p:pic>
    </p:spTree>
    <p:extLst>
      <p:ext uri="{BB962C8B-B14F-4D97-AF65-F5344CB8AC3E}">
        <p14:creationId xmlns:p14="http://schemas.microsoft.com/office/powerpoint/2010/main" val="3662576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7C494-820B-8D23-684E-CD562B209C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700B1-FBF8-E2D2-4C0B-7715942C26EF}"/>
              </a:ext>
            </a:extLst>
          </p:cNvPr>
          <p:cNvSpPr>
            <a:spLocks noGrp="1"/>
          </p:cNvSpPr>
          <p:nvPr>
            <p:ph type="title"/>
          </p:nvPr>
        </p:nvSpPr>
        <p:spPr>
          <a:xfrm>
            <a:off x="387171" y="88359"/>
            <a:ext cx="8184826" cy="898524"/>
          </a:xfrm>
        </p:spPr>
        <p:txBody>
          <a:bodyPr>
            <a:normAutofit/>
          </a:bodyPr>
          <a:lstStyle/>
          <a:p>
            <a:r>
              <a:rPr lang="en-US">
                <a:latin typeface="Museo Slab 500"/>
              </a:rPr>
              <a:t>Distribution of the Difference between % Registrants and % Participants (School-Level)</a:t>
            </a:r>
            <a:endParaRPr lang="en-US"/>
          </a:p>
        </p:txBody>
      </p:sp>
      <p:sp>
        <p:nvSpPr>
          <p:cNvPr id="4" name="Slide Number Placeholder 3">
            <a:extLst>
              <a:ext uri="{FF2B5EF4-FFF2-40B4-BE49-F238E27FC236}">
                <a16:creationId xmlns:a16="http://schemas.microsoft.com/office/drawing/2014/main" id="{BD0A6370-9523-32F6-2872-83FFF0B88ACF}"/>
              </a:ext>
            </a:extLst>
          </p:cNvPr>
          <p:cNvSpPr>
            <a:spLocks noGrp="1"/>
          </p:cNvSpPr>
          <p:nvPr>
            <p:ph type="sldNum" sz="quarter" idx="12"/>
          </p:nvPr>
        </p:nvSpPr>
        <p:spPr/>
        <p:txBody>
          <a:bodyPr/>
          <a:lstStyle/>
          <a:p>
            <a:fld id="{C479D5F6-EDCB-402A-AC08-4943A1820E8F}" type="slidenum">
              <a:rPr lang="en-US" smtClean="0"/>
              <a:pPr/>
              <a:t>29</a:t>
            </a:fld>
            <a:endParaRPr lang="en-US"/>
          </a:p>
        </p:txBody>
      </p:sp>
      <p:sp>
        <p:nvSpPr>
          <p:cNvPr id="7" name="Rectangle 6">
            <a:extLst>
              <a:ext uri="{FF2B5EF4-FFF2-40B4-BE49-F238E27FC236}">
                <a16:creationId xmlns:a16="http://schemas.microsoft.com/office/drawing/2014/main" id="{2741A762-B965-AFA4-BBD7-03E4919756C2}"/>
              </a:ext>
            </a:extLst>
          </p:cNvPr>
          <p:cNvSpPr/>
          <p:nvPr/>
        </p:nvSpPr>
        <p:spPr>
          <a:xfrm>
            <a:off x="1768113" y="1797594"/>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5</a:t>
            </a:r>
            <a:endParaRPr lang="en-US"/>
          </a:p>
        </p:txBody>
      </p:sp>
      <p:sp>
        <p:nvSpPr>
          <p:cNvPr id="8" name="Rectangle 7">
            <a:extLst>
              <a:ext uri="{FF2B5EF4-FFF2-40B4-BE49-F238E27FC236}">
                <a16:creationId xmlns:a16="http://schemas.microsoft.com/office/drawing/2014/main" id="{2AB1A76E-54AB-483D-C348-B45B15C52361}"/>
              </a:ext>
            </a:extLst>
          </p:cNvPr>
          <p:cNvSpPr/>
          <p:nvPr/>
        </p:nvSpPr>
        <p:spPr>
          <a:xfrm>
            <a:off x="7672133" y="1822017"/>
            <a:ext cx="4234961"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Grade 8</a:t>
            </a:r>
            <a:endParaRPr lang="en-US"/>
          </a:p>
        </p:txBody>
      </p:sp>
      <p:pic>
        <p:nvPicPr>
          <p:cNvPr id="13" name="Content Placeholder 12">
            <a:extLst>
              <a:ext uri="{FF2B5EF4-FFF2-40B4-BE49-F238E27FC236}">
                <a16:creationId xmlns:a16="http://schemas.microsoft.com/office/drawing/2014/main" id="{8BAB0494-62B8-4EF1-CEEA-1A31C8279850}"/>
              </a:ext>
              <a:ext uri="{C183D7F6-B498-43B3-948B-1728B52AA6E4}">
                <adec:decorative xmlns:adec="http://schemas.microsoft.com/office/drawing/2017/decorative" val="1"/>
              </a:ext>
            </a:extLst>
          </p:cNvPr>
          <p:cNvPicPr>
            <a:picLocks noGrp="1" noChangeAspect="1"/>
          </p:cNvPicPr>
          <p:nvPr>
            <p:ph idx="1"/>
          </p:nvPr>
        </p:nvPicPr>
        <p:blipFill rotWithShape="1">
          <a:blip r:embed="rId2"/>
          <a:srcRect t="6156"/>
          <a:stretch/>
        </p:blipFill>
        <p:spPr>
          <a:xfrm>
            <a:off x="75971" y="2271864"/>
            <a:ext cx="6112542" cy="3228038"/>
          </a:xfrm>
          <a:prstGeom prst="rect">
            <a:avLst/>
          </a:prstGeom>
        </p:spPr>
      </p:pic>
      <p:pic>
        <p:nvPicPr>
          <p:cNvPr id="14" name="Picture 13">
            <a:extLst>
              <a:ext uri="{FF2B5EF4-FFF2-40B4-BE49-F238E27FC236}">
                <a16:creationId xmlns:a16="http://schemas.microsoft.com/office/drawing/2014/main" id="{6EA32B8E-0421-577D-B09B-C2B1F9840D81}"/>
              </a:ext>
              <a:ext uri="{C183D7F6-B498-43B3-948B-1728B52AA6E4}">
                <adec:decorative xmlns:adec="http://schemas.microsoft.com/office/drawing/2017/decorative" val="1"/>
              </a:ext>
            </a:extLst>
          </p:cNvPr>
          <p:cNvPicPr>
            <a:picLocks noChangeAspect="1"/>
          </p:cNvPicPr>
          <p:nvPr/>
        </p:nvPicPr>
        <p:blipFill rotWithShape="1">
          <a:blip r:embed="rId3"/>
          <a:srcRect t="6678"/>
          <a:stretch/>
        </p:blipFill>
        <p:spPr>
          <a:xfrm>
            <a:off x="6146832" y="2298526"/>
            <a:ext cx="6045168" cy="3174713"/>
          </a:xfrm>
          <a:prstGeom prst="rect">
            <a:avLst/>
          </a:prstGeom>
        </p:spPr>
      </p:pic>
    </p:spTree>
    <p:extLst>
      <p:ext uri="{BB962C8B-B14F-4D97-AF65-F5344CB8AC3E}">
        <p14:creationId xmlns:p14="http://schemas.microsoft.com/office/powerpoint/2010/main" val="670859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2559-BAE6-3A26-7DED-5A6DCD79B819}"/>
              </a:ext>
            </a:extLst>
          </p:cNvPr>
          <p:cNvSpPr>
            <a:spLocks noGrp="1"/>
          </p:cNvSpPr>
          <p:nvPr>
            <p:ph type="title"/>
          </p:nvPr>
        </p:nvSpPr>
        <p:spPr/>
        <p:txBody>
          <a:bodyPr/>
          <a:lstStyle/>
          <a:p>
            <a:r>
              <a:rPr lang="en-US"/>
              <a:t>Agenda for Today</a:t>
            </a:r>
          </a:p>
        </p:txBody>
      </p:sp>
      <p:sp>
        <p:nvSpPr>
          <p:cNvPr id="3" name="Content Placeholder 2">
            <a:extLst>
              <a:ext uri="{FF2B5EF4-FFF2-40B4-BE49-F238E27FC236}">
                <a16:creationId xmlns:a16="http://schemas.microsoft.com/office/drawing/2014/main" id="{63BF1370-FB02-ED2F-279B-A051C8EC0465}"/>
              </a:ext>
            </a:extLst>
          </p:cNvPr>
          <p:cNvSpPr>
            <a:spLocks noGrp="1"/>
          </p:cNvSpPr>
          <p:nvPr>
            <p:ph idx="1"/>
          </p:nvPr>
        </p:nvSpPr>
        <p:spPr/>
        <p:txBody>
          <a:bodyPr>
            <a:normAutofit lnSpcReduction="10000"/>
          </a:bodyPr>
          <a:lstStyle/>
          <a:p>
            <a:pPr marL="457200" lvl="0" indent="-368300" algn="l" rtl="0">
              <a:lnSpc>
                <a:spcPct val="100000"/>
              </a:lnSpc>
              <a:spcBef>
                <a:spcPts val="0"/>
              </a:spcBef>
              <a:spcAft>
                <a:spcPts val="0"/>
              </a:spcAft>
              <a:buClr>
                <a:schemeClr val="dk1"/>
              </a:buClr>
              <a:buSzPts val="2200"/>
              <a:buChar char="•"/>
            </a:pPr>
            <a:r>
              <a:rPr lang="en-US" sz="2200" b="1" dirty="0"/>
              <a:t>Welcome and Introductions</a:t>
            </a:r>
          </a:p>
          <a:p>
            <a:pPr marL="914400" lvl="1" indent="-336550" algn="l" rtl="0">
              <a:lnSpc>
                <a:spcPct val="100000"/>
              </a:lnSpc>
              <a:spcBef>
                <a:spcPts val="0"/>
              </a:spcBef>
              <a:spcAft>
                <a:spcPts val="0"/>
              </a:spcAft>
              <a:buClr>
                <a:schemeClr val="dk1"/>
              </a:buClr>
              <a:buSzPts val="1700"/>
              <a:buChar char="•"/>
            </a:pPr>
            <a:r>
              <a:rPr lang="en-US" dirty="0"/>
              <a:t>Information Item</a:t>
            </a:r>
            <a:endParaRPr lang="en-US" sz="2200" b="1" dirty="0"/>
          </a:p>
          <a:p>
            <a:pPr marL="457200" lvl="0" indent="-368300" algn="l" rtl="0">
              <a:lnSpc>
                <a:spcPct val="100000"/>
              </a:lnSpc>
              <a:spcBef>
                <a:spcPts val="1000"/>
              </a:spcBef>
              <a:spcAft>
                <a:spcPts val="0"/>
              </a:spcAft>
              <a:buClr>
                <a:schemeClr val="dk1"/>
              </a:buClr>
              <a:buSzPts val="2200"/>
              <a:buChar char="•"/>
            </a:pPr>
            <a:r>
              <a:rPr lang="en-US" sz="2200" b="1" dirty="0"/>
              <a:t>Accountability Updates – Lisa Medler</a:t>
            </a:r>
            <a:endParaRPr lang="en-US" dirty="0"/>
          </a:p>
          <a:p>
            <a:pPr marL="914400" lvl="1" indent="-343408" algn="l" rtl="0">
              <a:lnSpc>
                <a:spcPct val="100000"/>
              </a:lnSpc>
              <a:spcBef>
                <a:spcPts val="500"/>
              </a:spcBef>
              <a:spcAft>
                <a:spcPts val="0"/>
              </a:spcAft>
              <a:buClr>
                <a:schemeClr val="dk1"/>
              </a:buClr>
              <a:buSzPts val="1808"/>
              <a:buChar char="•"/>
            </a:pPr>
            <a:r>
              <a:rPr lang="en-US" dirty="0"/>
              <a:t>Information Item</a:t>
            </a:r>
          </a:p>
          <a:p>
            <a:pPr marL="457200" lvl="0" indent="-368300" algn="l" rtl="0">
              <a:lnSpc>
                <a:spcPct val="100000"/>
              </a:lnSpc>
              <a:spcBef>
                <a:spcPts val="1000"/>
              </a:spcBef>
              <a:spcAft>
                <a:spcPts val="0"/>
              </a:spcAft>
              <a:buClr>
                <a:schemeClr val="dk1"/>
              </a:buClr>
              <a:buSzPts val="2200"/>
              <a:buChar char="•"/>
            </a:pPr>
            <a:r>
              <a:rPr lang="en-US" sz="2200" b="1" dirty="0"/>
              <a:t>Taskforce Updates and Stakeholder Discussion – Lisa Medler</a:t>
            </a:r>
            <a:endParaRPr lang="en-US" dirty="0"/>
          </a:p>
          <a:p>
            <a:pPr marL="914400" lvl="1" indent="-343408" algn="l" rtl="0">
              <a:lnSpc>
                <a:spcPct val="100000"/>
              </a:lnSpc>
              <a:spcBef>
                <a:spcPts val="500"/>
              </a:spcBef>
              <a:spcAft>
                <a:spcPts val="0"/>
              </a:spcAft>
              <a:buClr>
                <a:schemeClr val="dk1"/>
              </a:buClr>
              <a:buSzPts val="1808"/>
              <a:buChar char="•"/>
            </a:pPr>
            <a:r>
              <a:rPr lang="en-US" dirty="0"/>
              <a:t>Feedback Item</a:t>
            </a:r>
          </a:p>
          <a:p>
            <a:pPr marL="457200" lvl="0" indent="-368300" algn="l" rtl="0">
              <a:lnSpc>
                <a:spcPct val="100000"/>
              </a:lnSpc>
              <a:spcBef>
                <a:spcPts val="1000"/>
              </a:spcBef>
              <a:spcAft>
                <a:spcPts val="0"/>
              </a:spcAft>
              <a:buClr>
                <a:schemeClr val="dk1"/>
              </a:buClr>
              <a:buSzPts val="2200"/>
              <a:buChar char="•"/>
            </a:pPr>
            <a:r>
              <a:rPr lang="en-US" sz="2200" b="1" dirty="0"/>
              <a:t>PWR Indicator – Daniel Mangan</a:t>
            </a:r>
            <a:endParaRPr lang="en-US" dirty="0"/>
          </a:p>
          <a:p>
            <a:pPr marL="914400" lvl="1" indent="-343408" algn="l" rtl="0">
              <a:lnSpc>
                <a:spcPct val="100000"/>
              </a:lnSpc>
              <a:spcBef>
                <a:spcPts val="500"/>
              </a:spcBef>
              <a:spcAft>
                <a:spcPts val="0"/>
              </a:spcAft>
              <a:buClr>
                <a:schemeClr val="dk1"/>
              </a:buClr>
              <a:buSzPts val="1808"/>
              <a:buChar char="•"/>
            </a:pPr>
            <a:r>
              <a:rPr lang="en-US" dirty="0"/>
              <a:t>Information Item</a:t>
            </a:r>
          </a:p>
          <a:p>
            <a:pPr marL="457200" lvl="0" indent="-368300" algn="l" rtl="0">
              <a:lnSpc>
                <a:spcPct val="100000"/>
              </a:lnSpc>
              <a:spcBef>
                <a:spcPts val="1000"/>
              </a:spcBef>
              <a:spcAft>
                <a:spcPts val="0"/>
              </a:spcAft>
              <a:buSzPts val="2200"/>
              <a:buChar char="•"/>
            </a:pPr>
            <a:r>
              <a:rPr lang="en-US" sz="2200" b="1" dirty="0"/>
              <a:t>CMAS Science – Marie Huchton &amp; Daniel Mangan</a:t>
            </a:r>
            <a:endParaRPr lang="en-US" sz="2400" dirty="0"/>
          </a:p>
          <a:p>
            <a:pPr marL="914400" lvl="1" indent="-343408" algn="l" rtl="0">
              <a:lnSpc>
                <a:spcPct val="100000"/>
              </a:lnSpc>
              <a:spcBef>
                <a:spcPts val="500"/>
              </a:spcBef>
              <a:spcAft>
                <a:spcPts val="0"/>
              </a:spcAft>
              <a:buSzPts val="1808"/>
              <a:buChar char="•"/>
            </a:pPr>
            <a:r>
              <a:rPr lang="en-US" sz="2000" dirty="0"/>
              <a:t>Feedback Item</a:t>
            </a:r>
            <a:endParaRPr lang="en-US" dirty="0"/>
          </a:p>
          <a:p>
            <a:pPr marL="457200" lvl="0" indent="-368300" algn="l" rtl="0">
              <a:lnSpc>
                <a:spcPct val="100000"/>
              </a:lnSpc>
              <a:spcBef>
                <a:spcPts val="1000"/>
              </a:spcBef>
              <a:spcAft>
                <a:spcPts val="0"/>
              </a:spcAft>
              <a:buClr>
                <a:schemeClr val="dk1"/>
              </a:buClr>
              <a:buSzPts val="2200"/>
              <a:buChar char="•"/>
            </a:pPr>
            <a:r>
              <a:rPr lang="en-US" sz="2200" b="1" dirty="0"/>
              <a:t>Wrap-Up</a:t>
            </a:r>
            <a:endParaRPr lang="en-US" dirty="0"/>
          </a:p>
        </p:txBody>
      </p:sp>
      <p:sp>
        <p:nvSpPr>
          <p:cNvPr id="4" name="Slide Number Placeholder 3">
            <a:extLst>
              <a:ext uri="{FF2B5EF4-FFF2-40B4-BE49-F238E27FC236}">
                <a16:creationId xmlns:a16="http://schemas.microsoft.com/office/drawing/2014/main" id="{1B7EEC4A-AFB0-9F33-84EA-7118DF40E444}"/>
              </a:ext>
            </a:extLst>
          </p:cNvPr>
          <p:cNvSpPr>
            <a:spLocks noGrp="1"/>
          </p:cNvSpPr>
          <p:nvPr>
            <p:ph type="sldNum" sz="quarter" idx="12"/>
          </p:nvPr>
        </p:nvSpPr>
        <p:spPr/>
        <p:txBody>
          <a:bodyPr/>
          <a:lstStyle/>
          <a:p>
            <a:fld id="{C479D5F6-EDCB-402A-AC08-4943A1820E8F}" type="slidenum">
              <a:rPr lang="en-US" smtClean="0"/>
              <a:pPr/>
              <a:t>3</a:t>
            </a:fld>
            <a:endParaRPr lang="en-US"/>
          </a:p>
        </p:txBody>
      </p:sp>
    </p:spTree>
    <p:extLst>
      <p:ext uri="{BB962C8B-B14F-4D97-AF65-F5344CB8AC3E}">
        <p14:creationId xmlns:p14="http://schemas.microsoft.com/office/powerpoint/2010/main" val="3665854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3145B-1E98-DCFF-6006-0F32219E7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232CAC-11C5-D9CC-D125-7772714C8299}"/>
              </a:ext>
            </a:extLst>
          </p:cNvPr>
          <p:cNvSpPr>
            <a:spLocks noGrp="1"/>
          </p:cNvSpPr>
          <p:nvPr>
            <p:ph type="title"/>
          </p:nvPr>
        </p:nvSpPr>
        <p:spPr>
          <a:xfrm>
            <a:off x="332873" y="94216"/>
            <a:ext cx="8065168" cy="898524"/>
          </a:xfrm>
        </p:spPr>
        <p:txBody>
          <a:bodyPr>
            <a:normAutofit/>
          </a:bodyPr>
          <a:lstStyle/>
          <a:p>
            <a:r>
              <a:rPr lang="en-US">
                <a:latin typeface="Museo Slab 500"/>
              </a:rPr>
              <a:t>Distribution of the Difference between % Registrants and % Participants (School-Level)</a:t>
            </a:r>
            <a:endParaRPr lang="en-US"/>
          </a:p>
        </p:txBody>
      </p:sp>
      <p:sp>
        <p:nvSpPr>
          <p:cNvPr id="4" name="Slide Number Placeholder 3">
            <a:extLst>
              <a:ext uri="{FF2B5EF4-FFF2-40B4-BE49-F238E27FC236}">
                <a16:creationId xmlns:a16="http://schemas.microsoft.com/office/drawing/2014/main" id="{E096C4A8-FADC-1257-80F7-E90E81641853}"/>
              </a:ext>
            </a:extLst>
          </p:cNvPr>
          <p:cNvSpPr>
            <a:spLocks noGrp="1"/>
          </p:cNvSpPr>
          <p:nvPr>
            <p:ph type="sldNum" sz="quarter" idx="12"/>
          </p:nvPr>
        </p:nvSpPr>
        <p:spPr/>
        <p:txBody>
          <a:bodyPr/>
          <a:lstStyle/>
          <a:p>
            <a:fld id="{C479D5F6-EDCB-402A-AC08-4943A1820E8F}" type="slidenum">
              <a:rPr lang="en-US" smtClean="0"/>
              <a:pPr/>
              <a:t>30</a:t>
            </a:fld>
            <a:endParaRPr lang="en-US"/>
          </a:p>
        </p:txBody>
      </p:sp>
      <p:sp>
        <p:nvSpPr>
          <p:cNvPr id="5" name="AutoShape 2">
            <a:extLst>
              <a:ext uri="{FF2B5EF4-FFF2-40B4-BE49-F238E27FC236}">
                <a16:creationId xmlns:a16="http://schemas.microsoft.com/office/drawing/2014/main" id="{7384F44E-80F3-D9A6-2FA8-CE850EA2F064}"/>
              </a:ext>
              <a:ext uri="{C183D7F6-B498-43B3-948B-1728B52AA6E4}">
                <adec:decorative xmlns:adec="http://schemas.microsoft.com/office/drawing/2017/decorative" val="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a:extLst>
              <a:ext uri="{FF2B5EF4-FFF2-40B4-BE49-F238E27FC236}">
                <a16:creationId xmlns:a16="http://schemas.microsoft.com/office/drawing/2014/main" id="{1C83A109-7C13-8CB4-5259-A5EFCFAF9D8E}"/>
              </a:ext>
            </a:extLst>
          </p:cNvPr>
          <p:cNvSpPr/>
          <p:nvPr/>
        </p:nvSpPr>
        <p:spPr>
          <a:xfrm>
            <a:off x="4422283" y="1468730"/>
            <a:ext cx="4689230" cy="371230"/>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ea typeface="Calibri"/>
                <a:cs typeface="Calibri"/>
              </a:rPr>
              <a:t>Grade 11</a:t>
            </a:r>
            <a:endParaRPr lang="en-US"/>
          </a:p>
        </p:txBody>
      </p:sp>
      <p:pic>
        <p:nvPicPr>
          <p:cNvPr id="7" name="Picture 6">
            <a:extLst>
              <a:ext uri="{FF2B5EF4-FFF2-40B4-BE49-F238E27FC236}">
                <a16:creationId xmlns:a16="http://schemas.microsoft.com/office/drawing/2014/main" id="{27A71A51-C9AC-6EF1-0606-2181C8044998}"/>
              </a:ext>
              <a:ext uri="{C183D7F6-B498-43B3-948B-1728B52AA6E4}">
                <adec:decorative xmlns:adec="http://schemas.microsoft.com/office/drawing/2017/decorative" val="1"/>
              </a:ext>
            </a:extLst>
          </p:cNvPr>
          <p:cNvPicPr>
            <a:picLocks noChangeAspect="1"/>
          </p:cNvPicPr>
          <p:nvPr/>
        </p:nvPicPr>
        <p:blipFill rotWithShape="1">
          <a:blip r:embed="rId2"/>
          <a:srcRect t="6756"/>
          <a:stretch/>
        </p:blipFill>
        <p:spPr>
          <a:xfrm>
            <a:off x="2015490" y="1873398"/>
            <a:ext cx="8065168" cy="4231989"/>
          </a:xfrm>
          <a:prstGeom prst="rect">
            <a:avLst/>
          </a:prstGeom>
        </p:spPr>
      </p:pic>
    </p:spTree>
    <p:extLst>
      <p:ext uri="{BB962C8B-B14F-4D97-AF65-F5344CB8AC3E}">
        <p14:creationId xmlns:p14="http://schemas.microsoft.com/office/powerpoint/2010/main" val="3725003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66371-581B-760E-CEFC-464B5ED54D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702DFF-7065-75E5-C864-54EC2401851B}"/>
              </a:ext>
            </a:extLst>
          </p:cNvPr>
          <p:cNvSpPr>
            <a:spLocks noGrp="1"/>
          </p:cNvSpPr>
          <p:nvPr>
            <p:ph type="title"/>
          </p:nvPr>
        </p:nvSpPr>
        <p:spPr>
          <a:xfrm>
            <a:off x="443565" y="205176"/>
            <a:ext cx="10911192" cy="898524"/>
          </a:xfrm>
        </p:spPr>
        <p:txBody>
          <a:bodyPr/>
          <a:lstStyle/>
          <a:p>
            <a:r>
              <a:rPr lang="en-US"/>
              <a:t>Count of Schools with Disproportionate Representation</a:t>
            </a:r>
          </a:p>
        </p:txBody>
      </p:sp>
      <p:sp>
        <p:nvSpPr>
          <p:cNvPr id="4" name="Slide Number Placeholder 3">
            <a:extLst>
              <a:ext uri="{FF2B5EF4-FFF2-40B4-BE49-F238E27FC236}">
                <a16:creationId xmlns:a16="http://schemas.microsoft.com/office/drawing/2014/main" id="{268FD8A3-DEF1-3CD5-885B-351C3083F23C}"/>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9" name="Rectangle 8">
            <a:extLst>
              <a:ext uri="{FF2B5EF4-FFF2-40B4-BE49-F238E27FC236}">
                <a16:creationId xmlns:a16="http://schemas.microsoft.com/office/drawing/2014/main" id="{34D64A0F-B646-886D-FE35-6E21ECE4D54D}"/>
              </a:ext>
            </a:extLst>
          </p:cNvPr>
          <p:cNvSpPr/>
          <p:nvPr/>
        </p:nvSpPr>
        <p:spPr>
          <a:xfrm>
            <a:off x="343765" y="1765368"/>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5</a:t>
            </a:r>
            <a:endParaRPr lang="en-US"/>
          </a:p>
        </p:txBody>
      </p:sp>
      <p:sp>
        <p:nvSpPr>
          <p:cNvPr id="10" name="Rectangle 9">
            <a:extLst>
              <a:ext uri="{FF2B5EF4-FFF2-40B4-BE49-F238E27FC236}">
                <a16:creationId xmlns:a16="http://schemas.microsoft.com/office/drawing/2014/main" id="{008DF424-5200-8633-01B6-2EC7DF39E4B0}"/>
              </a:ext>
            </a:extLst>
          </p:cNvPr>
          <p:cNvSpPr/>
          <p:nvPr/>
        </p:nvSpPr>
        <p:spPr>
          <a:xfrm>
            <a:off x="6323061" y="1765367"/>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8</a:t>
            </a:r>
            <a:endParaRPr lang="en-US"/>
          </a:p>
        </p:txBody>
      </p:sp>
      <p:pic>
        <p:nvPicPr>
          <p:cNvPr id="11" name="Picture 10">
            <a:extLst>
              <a:ext uri="{FF2B5EF4-FFF2-40B4-BE49-F238E27FC236}">
                <a16:creationId xmlns:a16="http://schemas.microsoft.com/office/drawing/2014/main" id="{7CCF1F14-C9B3-0BC0-0F54-1151356340E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91736" y="2196493"/>
            <a:ext cx="5880745" cy="2594599"/>
          </a:xfrm>
          <a:prstGeom prst="rect">
            <a:avLst/>
          </a:prstGeom>
        </p:spPr>
      </p:pic>
      <p:pic>
        <p:nvPicPr>
          <p:cNvPr id="17" name="Picture 16">
            <a:extLst>
              <a:ext uri="{FF2B5EF4-FFF2-40B4-BE49-F238E27FC236}">
                <a16:creationId xmlns:a16="http://schemas.microsoft.com/office/drawing/2014/main" id="{B4DA8E6D-0BED-248F-4F42-EFEA6C4B74D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323061" y="2209359"/>
            <a:ext cx="5868939" cy="2588166"/>
          </a:xfrm>
          <a:prstGeom prst="rect">
            <a:avLst/>
          </a:prstGeom>
        </p:spPr>
      </p:pic>
      <p:pic>
        <p:nvPicPr>
          <p:cNvPr id="19" name="Picture 18">
            <a:extLst>
              <a:ext uri="{FF2B5EF4-FFF2-40B4-BE49-F238E27FC236}">
                <a16:creationId xmlns:a16="http://schemas.microsoft.com/office/drawing/2014/main" id="{05448835-8C00-5968-96B9-C9C33A07398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42088" y="3468095"/>
            <a:ext cx="382677" cy="128902"/>
          </a:xfrm>
          <a:prstGeom prst="rect">
            <a:avLst/>
          </a:prstGeom>
        </p:spPr>
      </p:pic>
    </p:spTree>
    <p:extLst>
      <p:ext uri="{BB962C8B-B14F-4D97-AF65-F5344CB8AC3E}">
        <p14:creationId xmlns:p14="http://schemas.microsoft.com/office/powerpoint/2010/main" val="2472828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31A5C-0667-7427-2123-5C63365C8C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371780-73C9-CBC8-1D61-5B3BD81920BF}"/>
              </a:ext>
            </a:extLst>
          </p:cNvPr>
          <p:cNvSpPr>
            <a:spLocks noGrp="1"/>
          </p:cNvSpPr>
          <p:nvPr>
            <p:ph type="title"/>
          </p:nvPr>
        </p:nvSpPr>
        <p:spPr>
          <a:xfrm>
            <a:off x="443565" y="205176"/>
            <a:ext cx="11315143" cy="898524"/>
          </a:xfrm>
        </p:spPr>
        <p:txBody>
          <a:bodyPr/>
          <a:lstStyle/>
          <a:p>
            <a:r>
              <a:rPr lang="en-US"/>
              <a:t>Count of Schools with Disproportionate Representation</a:t>
            </a:r>
          </a:p>
        </p:txBody>
      </p:sp>
      <p:sp>
        <p:nvSpPr>
          <p:cNvPr id="4" name="Slide Number Placeholder 3">
            <a:extLst>
              <a:ext uri="{FF2B5EF4-FFF2-40B4-BE49-F238E27FC236}">
                <a16:creationId xmlns:a16="http://schemas.microsoft.com/office/drawing/2014/main" id="{430F4A98-324B-D0F2-1A18-E69F08B1AB24}"/>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7" name="Rectangle 6">
            <a:extLst>
              <a:ext uri="{FF2B5EF4-FFF2-40B4-BE49-F238E27FC236}">
                <a16:creationId xmlns:a16="http://schemas.microsoft.com/office/drawing/2014/main" id="{41BFF233-8B3A-387A-59EF-062A987DF8DA}"/>
              </a:ext>
            </a:extLst>
          </p:cNvPr>
          <p:cNvSpPr/>
          <p:nvPr/>
        </p:nvSpPr>
        <p:spPr>
          <a:xfrm>
            <a:off x="1789481" y="1396010"/>
            <a:ext cx="4132384" cy="395653"/>
          </a:xfrm>
          <a:prstGeom prst="rect">
            <a:avLst/>
          </a:prstGeom>
          <a:solidFill>
            <a:schemeClr val="tx1">
              <a:lumMod val="65000"/>
              <a:lumOff val="3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ea typeface="Calibri"/>
                <a:cs typeface="Calibri"/>
              </a:rPr>
              <a:t>Grade 11</a:t>
            </a:r>
            <a:endParaRPr lang="en-US"/>
          </a:p>
        </p:txBody>
      </p:sp>
      <p:pic>
        <p:nvPicPr>
          <p:cNvPr id="11" name="Picture 10">
            <a:extLst>
              <a:ext uri="{FF2B5EF4-FFF2-40B4-BE49-F238E27FC236}">
                <a16:creationId xmlns:a16="http://schemas.microsoft.com/office/drawing/2014/main" id="{3C0B3B5A-CA3C-57C5-7105-0D6E763E2A8A}"/>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789481" y="1866575"/>
            <a:ext cx="8204548" cy="3595415"/>
          </a:xfrm>
          <a:prstGeom prst="rect">
            <a:avLst/>
          </a:prstGeom>
        </p:spPr>
      </p:pic>
    </p:spTree>
    <p:extLst>
      <p:ext uri="{BB962C8B-B14F-4D97-AF65-F5344CB8AC3E}">
        <p14:creationId xmlns:p14="http://schemas.microsoft.com/office/powerpoint/2010/main" val="32575618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63EB2-FDB6-289A-CFD1-41103FDDE26C}"/>
              </a:ext>
            </a:extLst>
          </p:cNvPr>
          <p:cNvSpPr>
            <a:spLocks noGrp="1"/>
          </p:cNvSpPr>
          <p:nvPr>
            <p:ph type="title"/>
          </p:nvPr>
        </p:nvSpPr>
        <p:spPr/>
        <p:txBody>
          <a:bodyPr>
            <a:normAutofit fontScale="90000"/>
          </a:bodyPr>
          <a:lstStyle/>
          <a:p>
            <a:r>
              <a:rPr lang="en-US"/>
              <a:t>Profile of Schools with Disproportionate Representation,</a:t>
            </a:r>
            <a:br>
              <a:rPr lang="en-US"/>
            </a:br>
            <a:r>
              <a:rPr lang="en-US"/>
              <a:t>by School Type</a:t>
            </a:r>
          </a:p>
        </p:txBody>
      </p:sp>
      <p:sp>
        <p:nvSpPr>
          <p:cNvPr id="4" name="Slide Number Placeholder 3">
            <a:extLst>
              <a:ext uri="{FF2B5EF4-FFF2-40B4-BE49-F238E27FC236}">
                <a16:creationId xmlns:a16="http://schemas.microsoft.com/office/drawing/2014/main" id="{7D0377F7-C714-083F-CEA6-B52FB8466C0B}"/>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10" name="Content Placeholder 9">
            <a:extLst>
              <a:ext uri="{FF2B5EF4-FFF2-40B4-BE49-F238E27FC236}">
                <a16:creationId xmlns:a16="http://schemas.microsoft.com/office/drawing/2014/main" id="{66DE0F97-3A3A-00AD-CF1C-DE5C4BA4CAD7}"/>
              </a:ext>
            </a:extLst>
          </p:cNvPr>
          <p:cNvSpPr>
            <a:spLocks noGrp="1"/>
          </p:cNvSpPr>
          <p:nvPr>
            <p:ph idx="1"/>
          </p:nvPr>
        </p:nvSpPr>
        <p:spPr>
          <a:xfrm>
            <a:off x="700473" y="1322546"/>
            <a:ext cx="10515600" cy="2203268"/>
          </a:xfrm>
        </p:spPr>
        <p:txBody>
          <a:bodyPr>
            <a:normAutofit fontScale="77500" lnSpcReduction="20000"/>
          </a:bodyPr>
          <a:lstStyle/>
          <a:p>
            <a:r>
              <a:rPr lang="en-US"/>
              <a:t>Each subgroup is limited to cases where the count of registered students is &gt;= 20 and where misrepresentation is &gt;= 2.5 percentage points.</a:t>
            </a:r>
          </a:p>
          <a:p>
            <a:pPr lvl="1"/>
            <a:r>
              <a:rPr lang="en-US"/>
              <a:t>“All Schools” does not include this limitation. </a:t>
            </a:r>
          </a:p>
          <a:p>
            <a:pPr lvl="1"/>
            <a:r>
              <a:rPr lang="en-US"/>
              <a:t>Example interpretation: Of the schools where Females are under-represented, 31 (6.2%) are AECs. In the overall sample, 4.2% of schools are AECs. Cases where the difference between % of total schools and % of under/over-represented schools is greater than +5 percentage points are shown in red.  </a:t>
            </a:r>
          </a:p>
          <a:p>
            <a:r>
              <a:rPr lang="en-US"/>
              <a:t>Takeaways: </a:t>
            </a:r>
          </a:p>
          <a:p>
            <a:pPr lvl="1"/>
            <a:r>
              <a:rPr lang="en-US"/>
              <a:t>Schools where historically disadvantaged students are over-represented are disproportionately likely to be AEC or Online schools.  </a:t>
            </a:r>
          </a:p>
          <a:p>
            <a:pPr lvl="1"/>
            <a:r>
              <a:rPr lang="en-US"/>
              <a:t>There does not appear to be a strong relationship between under-representation of Female students and school type.</a:t>
            </a:r>
          </a:p>
          <a:p>
            <a:endParaRPr lang="en-US"/>
          </a:p>
        </p:txBody>
      </p:sp>
      <p:pic>
        <p:nvPicPr>
          <p:cNvPr id="18" name="Picture 17">
            <a:extLst>
              <a:ext uri="{FF2B5EF4-FFF2-40B4-BE49-F238E27FC236}">
                <a16:creationId xmlns:a16="http://schemas.microsoft.com/office/drawing/2014/main" id="{DAD8D8C3-7291-19C6-2EFE-2E99D353F5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82351" y="3693734"/>
            <a:ext cx="9346163" cy="2959090"/>
          </a:xfrm>
          <a:prstGeom prst="rect">
            <a:avLst/>
          </a:prstGeom>
        </p:spPr>
      </p:pic>
    </p:spTree>
    <p:extLst>
      <p:ext uri="{BB962C8B-B14F-4D97-AF65-F5344CB8AC3E}">
        <p14:creationId xmlns:p14="http://schemas.microsoft.com/office/powerpoint/2010/main" val="3504801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D1CB6-5C78-8B7E-26D2-A646475FC7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60006B-E61E-15E5-4D24-233EF9F60157}"/>
              </a:ext>
            </a:extLst>
          </p:cNvPr>
          <p:cNvSpPr>
            <a:spLocks noGrp="1"/>
          </p:cNvSpPr>
          <p:nvPr>
            <p:ph type="title"/>
          </p:nvPr>
        </p:nvSpPr>
        <p:spPr>
          <a:xfrm>
            <a:off x="443565" y="205176"/>
            <a:ext cx="8173566" cy="898524"/>
          </a:xfrm>
        </p:spPr>
        <p:txBody>
          <a:bodyPr>
            <a:normAutofit fontScale="90000"/>
          </a:bodyPr>
          <a:lstStyle/>
          <a:p>
            <a:r>
              <a:rPr lang="en-US"/>
              <a:t>Profile of Schools with Disproportionate Representation, by School Plan Type / Clock Status</a:t>
            </a:r>
          </a:p>
        </p:txBody>
      </p:sp>
      <p:sp>
        <p:nvSpPr>
          <p:cNvPr id="4" name="Slide Number Placeholder 3">
            <a:extLst>
              <a:ext uri="{FF2B5EF4-FFF2-40B4-BE49-F238E27FC236}">
                <a16:creationId xmlns:a16="http://schemas.microsoft.com/office/drawing/2014/main" id="{954A8942-DF5F-123F-7002-A152AD583883}"/>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7" name="Content Placeholder 6">
            <a:extLst>
              <a:ext uri="{FF2B5EF4-FFF2-40B4-BE49-F238E27FC236}">
                <a16:creationId xmlns:a16="http://schemas.microsoft.com/office/drawing/2014/main" id="{F29C6BCB-B148-750D-1531-94CCB02B0D02}"/>
              </a:ext>
            </a:extLst>
          </p:cNvPr>
          <p:cNvSpPr>
            <a:spLocks noGrp="1"/>
          </p:cNvSpPr>
          <p:nvPr>
            <p:ph idx="1"/>
          </p:nvPr>
        </p:nvSpPr>
        <p:spPr>
          <a:xfrm>
            <a:off x="811924" y="4567646"/>
            <a:ext cx="10515600" cy="1580605"/>
          </a:xfrm>
        </p:spPr>
        <p:txBody>
          <a:bodyPr>
            <a:normAutofit fontScale="92500" lnSpcReduction="20000"/>
          </a:bodyPr>
          <a:lstStyle/>
          <a:p>
            <a:r>
              <a:rPr lang="en-US"/>
              <a:t>Schools where Female students are under-represented tend to be Performance schools.</a:t>
            </a:r>
          </a:p>
          <a:p>
            <a:r>
              <a:rPr lang="en-US"/>
              <a:t>Schools where historically disadvantaged students are over-represented are </a:t>
            </a:r>
            <a:r>
              <a:rPr lang="en-US" i="1"/>
              <a:t>less</a:t>
            </a:r>
            <a:r>
              <a:rPr lang="en-US"/>
              <a:t> likely to be Performance and more likely to be on the clock.</a:t>
            </a:r>
          </a:p>
          <a:p>
            <a:r>
              <a:rPr lang="en-US"/>
              <a:t>In other words, our more advantaged students appear to be opting out at higher rates in schools with lower plant type assignments and schools on the accountability clock.</a:t>
            </a:r>
          </a:p>
        </p:txBody>
      </p:sp>
      <p:pic>
        <p:nvPicPr>
          <p:cNvPr id="15" name="Picture 14">
            <a:extLst>
              <a:ext uri="{FF2B5EF4-FFF2-40B4-BE49-F238E27FC236}">
                <a16:creationId xmlns:a16="http://schemas.microsoft.com/office/drawing/2014/main" id="{823B310F-310F-B6E7-BE19-B062DE669FF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1215048"/>
            <a:ext cx="12192000" cy="3158939"/>
          </a:xfrm>
          <a:prstGeom prst="rect">
            <a:avLst/>
          </a:prstGeom>
        </p:spPr>
      </p:pic>
    </p:spTree>
    <p:extLst>
      <p:ext uri="{BB962C8B-B14F-4D97-AF65-F5344CB8AC3E}">
        <p14:creationId xmlns:p14="http://schemas.microsoft.com/office/powerpoint/2010/main" val="2862402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F11E-AF0B-740E-D3B8-EA936EF70F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AF4A96-8897-7939-A2E9-511166C4E528}"/>
              </a:ext>
            </a:extLst>
          </p:cNvPr>
          <p:cNvSpPr>
            <a:spLocks noGrp="1"/>
          </p:cNvSpPr>
          <p:nvPr>
            <p:ph type="title"/>
          </p:nvPr>
        </p:nvSpPr>
        <p:spPr>
          <a:xfrm>
            <a:off x="443564" y="205176"/>
            <a:ext cx="8212163" cy="898524"/>
          </a:xfrm>
        </p:spPr>
        <p:txBody>
          <a:bodyPr/>
          <a:lstStyle/>
          <a:p>
            <a:r>
              <a:rPr lang="en-US" dirty="0"/>
              <a:t>Profile of Schools with Disproportionate Representation, by Setting</a:t>
            </a:r>
          </a:p>
        </p:txBody>
      </p:sp>
      <p:sp>
        <p:nvSpPr>
          <p:cNvPr id="4" name="Slide Number Placeholder 3">
            <a:extLst>
              <a:ext uri="{FF2B5EF4-FFF2-40B4-BE49-F238E27FC236}">
                <a16:creationId xmlns:a16="http://schemas.microsoft.com/office/drawing/2014/main" id="{2614C77A-E191-A9C0-A286-5DBCF814DAFE}"/>
              </a:ext>
            </a:extLst>
          </p:cNvPr>
          <p:cNvSpPr>
            <a:spLocks noGrp="1"/>
          </p:cNvSpPr>
          <p:nvPr>
            <p:ph type="sldNum" sz="quarter" idx="12"/>
          </p:nvPr>
        </p:nvSpPr>
        <p:spPr/>
        <p:txBody>
          <a:bodyPr/>
          <a:lstStyle/>
          <a:p>
            <a:fld id="{C479D5F6-EDCB-402A-AC08-4943A1820E8F}" type="slidenum">
              <a:rPr lang="en-US" smtClean="0"/>
              <a:pPr/>
              <a:t>35</a:t>
            </a:fld>
            <a:endParaRPr lang="en-US"/>
          </a:p>
        </p:txBody>
      </p:sp>
      <p:sp>
        <p:nvSpPr>
          <p:cNvPr id="8" name="Content Placeholder 7">
            <a:extLst>
              <a:ext uri="{FF2B5EF4-FFF2-40B4-BE49-F238E27FC236}">
                <a16:creationId xmlns:a16="http://schemas.microsoft.com/office/drawing/2014/main" id="{032595F9-444A-8A35-7155-61EC13165054}"/>
              </a:ext>
            </a:extLst>
          </p:cNvPr>
          <p:cNvSpPr>
            <a:spLocks noGrp="1"/>
          </p:cNvSpPr>
          <p:nvPr>
            <p:ph idx="1"/>
          </p:nvPr>
        </p:nvSpPr>
        <p:spPr>
          <a:xfrm>
            <a:off x="838200" y="4558417"/>
            <a:ext cx="10515600" cy="1658063"/>
          </a:xfrm>
        </p:spPr>
        <p:txBody>
          <a:bodyPr>
            <a:normAutofit fontScale="85000" lnSpcReduction="20000"/>
          </a:bodyPr>
          <a:lstStyle/>
          <a:p>
            <a:r>
              <a:rPr lang="en-US"/>
              <a:t>Schools where females are under-represented are more likely to be Denver Metro schools and less likely to be Remote settings.</a:t>
            </a:r>
          </a:p>
          <a:p>
            <a:r>
              <a:rPr lang="en-US"/>
              <a:t>Schools where historically disadvantaged students are over-represented are also more likely to be Denver Metro, and less likely to be Remote or Urban-Suburban.</a:t>
            </a:r>
          </a:p>
          <a:p>
            <a:r>
              <a:rPr lang="en-US"/>
              <a:t>In other words, schools where our more advantaged students appear to be opting out at higher rates are more likely to be Denver Metro schools and less likely to be Urban-Suburban or Remote.</a:t>
            </a:r>
          </a:p>
        </p:txBody>
      </p:sp>
      <p:pic>
        <p:nvPicPr>
          <p:cNvPr id="11" name="Picture 10">
            <a:extLst>
              <a:ext uri="{FF2B5EF4-FFF2-40B4-BE49-F238E27FC236}">
                <a16:creationId xmlns:a16="http://schemas.microsoft.com/office/drawing/2014/main" id="{A31F9831-60FC-EC75-C763-AC2CD66C0B0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0" y="1287609"/>
            <a:ext cx="12192000" cy="3130939"/>
          </a:xfrm>
          <a:prstGeom prst="rect">
            <a:avLst/>
          </a:prstGeom>
        </p:spPr>
      </p:pic>
    </p:spTree>
    <p:extLst>
      <p:ext uri="{BB962C8B-B14F-4D97-AF65-F5344CB8AC3E}">
        <p14:creationId xmlns:p14="http://schemas.microsoft.com/office/powerpoint/2010/main" val="9109531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42850-63BE-0142-49B0-BDC5A60EEF12}"/>
              </a:ext>
            </a:extLst>
          </p:cNvPr>
          <p:cNvSpPr>
            <a:spLocks noGrp="1"/>
          </p:cNvSpPr>
          <p:nvPr>
            <p:ph type="title"/>
          </p:nvPr>
        </p:nvSpPr>
        <p:spPr/>
        <p:txBody>
          <a:bodyPr/>
          <a:lstStyle/>
          <a:p>
            <a:r>
              <a:rPr lang="en-US"/>
              <a:t>CMAS Science Representativeness Takeaways</a:t>
            </a:r>
          </a:p>
        </p:txBody>
      </p:sp>
      <p:sp>
        <p:nvSpPr>
          <p:cNvPr id="3" name="Content Placeholder 2">
            <a:extLst>
              <a:ext uri="{FF2B5EF4-FFF2-40B4-BE49-F238E27FC236}">
                <a16:creationId xmlns:a16="http://schemas.microsoft.com/office/drawing/2014/main" id="{D3C0266E-14CE-4CB7-DBD4-974558A3B03D}"/>
              </a:ext>
            </a:extLst>
          </p:cNvPr>
          <p:cNvSpPr>
            <a:spLocks noGrp="1"/>
          </p:cNvSpPr>
          <p:nvPr>
            <p:ph idx="1"/>
          </p:nvPr>
        </p:nvSpPr>
        <p:spPr/>
        <p:txBody>
          <a:bodyPr>
            <a:normAutofit lnSpcReduction="10000"/>
          </a:bodyPr>
          <a:lstStyle/>
          <a:p>
            <a:r>
              <a:rPr lang="en-US"/>
              <a:t>Participation at the HS level is much lower than other grades (less than 50%).</a:t>
            </a:r>
          </a:p>
          <a:p>
            <a:r>
              <a:rPr lang="en-US"/>
              <a:t>At the HS level, we also find that our White, non-FRL, non-ML students appear to be opting out at much higher rates than their historically disadvantaged peers. Female students are also under-represented. </a:t>
            </a:r>
          </a:p>
          <a:p>
            <a:r>
              <a:rPr lang="en-US"/>
              <a:t>It’s important to note that, in general, most schools do not have high rates of under/over representation and that there are outliers in both directions for all subgroups. </a:t>
            </a:r>
          </a:p>
          <a:p>
            <a:r>
              <a:rPr lang="en-US"/>
              <a:t>Schools where historically disadvantaged students are over-represented are more likely to be AECs, Online, on the clock, and be in Denver Metro. They are less likely to have Performance plan types and be in Urban/Suburban or Remote settings.</a:t>
            </a:r>
          </a:p>
          <a:p>
            <a:r>
              <a:rPr lang="en-US"/>
              <a:t>Schools where Female students are under-represented are more likely to be Performance schools and in Denver Metro.</a:t>
            </a:r>
          </a:p>
          <a:p>
            <a:endParaRPr lang="en-US"/>
          </a:p>
          <a:p>
            <a:endParaRPr lang="en-US"/>
          </a:p>
          <a:p>
            <a:endParaRPr lang="en-US"/>
          </a:p>
        </p:txBody>
      </p:sp>
      <p:sp>
        <p:nvSpPr>
          <p:cNvPr id="4" name="Slide Number Placeholder 3">
            <a:extLst>
              <a:ext uri="{FF2B5EF4-FFF2-40B4-BE49-F238E27FC236}">
                <a16:creationId xmlns:a16="http://schemas.microsoft.com/office/drawing/2014/main" id="{8A878BD3-360D-4BD3-09F9-5E916CD74E55}"/>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342175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22749-5E61-DF3F-C394-36DADC3CC68C}"/>
              </a:ext>
            </a:extLst>
          </p:cNvPr>
          <p:cNvSpPr>
            <a:spLocks noGrp="1"/>
          </p:cNvSpPr>
          <p:nvPr>
            <p:ph type="title"/>
          </p:nvPr>
        </p:nvSpPr>
        <p:spPr/>
        <p:txBody>
          <a:bodyPr/>
          <a:lstStyle/>
          <a:p>
            <a:r>
              <a:rPr lang="en-US">
                <a:latin typeface="Museo Slab 500"/>
              </a:rPr>
              <a:t>Accountability Takeaways</a:t>
            </a:r>
            <a:endParaRPr lang="en-US"/>
          </a:p>
        </p:txBody>
      </p:sp>
      <p:sp>
        <p:nvSpPr>
          <p:cNvPr id="3" name="Content Placeholder 2">
            <a:extLst>
              <a:ext uri="{FF2B5EF4-FFF2-40B4-BE49-F238E27FC236}">
                <a16:creationId xmlns:a16="http://schemas.microsoft.com/office/drawing/2014/main" id="{6C683232-08A2-3375-694C-4C2DB18EBBF8}"/>
              </a:ext>
            </a:extLst>
          </p:cNvPr>
          <p:cNvSpPr>
            <a:spLocks noGrp="1"/>
          </p:cNvSpPr>
          <p:nvPr>
            <p:ph idx="1"/>
          </p:nvPr>
        </p:nvSpPr>
        <p:spPr>
          <a:xfrm>
            <a:off x="838200" y="1554480"/>
            <a:ext cx="10515600" cy="4900977"/>
          </a:xfrm>
        </p:spPr>
        <p:txBody>
          <a:bodyPr vert="horz" lIns="0" tIns="0" rIns="0" bIns="0" rtlCol="0" anchor="t">
            <a:normAutofit/>
          </a:bodyPr>
          <a:lstStyle/>
          <a:p>
            <a:r>
              <a:rPr lang="en-US">
                <a:ea typeface="Calibri"/>
                <a:cs typeface="Calibri"/>
              </a:rPr>
              <a:t>About 96% of schools and districts would receive the same rating when including Science Achievement data.  About 3% would see increased ratings and 1% decreased ratings. </a:t>
            </a:r>
          </a:p>
          <a:p>
            <a:r>
              <a:rPr lang="en-US">
                <a:ea typeface="Calibri"/>
                <a:cs typeface="Calibri"/>
              </a:rPr>
              <a:t>For high schools, white, female and non-FRL students opted out at disproportionately higher rates.  In general, these demographic groups show higher levels of achievement than historically disadvantaged student groups. </a:t>
            </a:r>
          </a:p>
          <a:p>
            <a:r>
              <a:rPr lang="en-US">
                <a:ea typeface="Calibri"/>
                <a:cs typeface="Calibri"/>
              </a:rPr>
              <a:t>As the accountability sub-indicator ratings are normed based on the observed tested population, it's likely that the high school cuts from 2023 are lower than they would have been if all students tested. </a:t>
            </a:r>
          </a:p>
          <a:p>
            <a:r>
              <a:rPr lang="en-US">
                <a:ea typeface="Calibri"/>
                <a:cs typeface="Calibri"/>
              </a:rPr>
              <a:t>This also means schools/districts with better representativeness may receive slightly higher Science Achievement ratings. </a:t>
            </a:r>
          </a:p>
          <a:p>
            <a:r>
              <a:rPr lang="en-US">
                <a:ea typeface="Calibri"/>
                <a:cs typeface="Calibri"/>
              </a:rPr>
              <a:t>This aligns with the general finding that more schools and districts would receive increased ratings with the inclusion of science.</a:t>
            </a:r>
          </a:p>
        </p:txBody>
      </p:sp>
      <p:sp>
        <p:nvSpPr>
          <p:cNvPr id="4" name="Slide Number Placeholder 3">
            <a:extLst>
              <a:ext uri="{FF2B5EF4-FFF2-40B4-BE49-F238E27FC236}">
                <a16:creationId xmlns:a16="http://schemas.microsoft.com/office/drawing/2014/main" id="{935ED300-1F7D-64B4-28BE-30FEA0100E9E}"/>
              </a:ext>
            </a:extLst>
          </p:cNvPr>
          <p:cNvSpPr>
            <a:spLocks noGrp="1"/>
          </p:cNvSpPr>
          <p:nvPr>
            <p:ph type="sldNum" sz="quarter" idx="12"/>
          </p:nvPr>
        </p:nvSpPr>
        <p:spPr/>
        <p:txBody>
          <a:bodyPr/>
          <a:lstStyle/>
          <a:p>
            <a:fld id="{C479D5F6-EDCB-402A-AC08-4943A1820E8F}" type="slidenum">
              <a:rPr lang="en-US" smtClean="0"/>
              <a:pPr/>
              <a:t>37</a:t>
            </a:fld>
            <a:endParaRPr lang="en-US"/>
          </a:p>
        </p:txBody>
      </p:sp>
    </p:spTree>
    <p:extLst>
      <p:ext uri="{BB962C8B-B14F-4D97-AF65-F5344CB8AC3E}">
        <p14:creationId xmlns:p14="http://schemas.microsoft.com/office/powerpoint/2010/main" val="1751957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8453F-6F6A-BEED-8B1F-8917B7328475}"/>
              </a:ext>
            </a:extLst>
          </p:cNvPr>
          <p:cNvSpPr>
            <a:spLocks noGrp="1"/>
          </p:cNvSpPr>
          <p:nvPr>
            <p:ph type="title"/>
          </p:nvPr>
        </p:nvSpPr>
        <p:spPr/>
        <p:txBody>
          <a:bodyPr/>
          <a:lstStyle/>
          <a:p>
            <a:r>
              <a:rPr lang="en-US" b="1">
                <a:solidFill>
                  <a:schemeClr val="accent5"/>
                </a:solidFill>
                <a:latin typeface="Museo Slab 500"/>
              </a:rPr>
              <a:t>TAP Recommendation</a:t>
            </a:r>
            <a:r>
              <a:rPr lang="en-US">
                <a:latin typeface="Museo Slab 500"/>
              </a:rPr>
              <a:t> </a:t>
            </a:r>
            <a:endParaRPr lang="en-US"/>
          </a:p>
        </p:txBody>
      </p:sp>
      <p:sp>
        <p:nvSpPr>
          <p:cNvPr id="3" name="Content Placeholder 2">
            <a:extLst>
              <a:ext uri="{FF2B5EF4-FFF2-40B4-BE49-F238E27FC236}">
                <a16:creationId xmlns:a16="http://schemas.microsoft.com/office/drawing/2014/main" id="{98E14B16-BB86-BF0E-1756-E184E42A470C}"/>
              </a:ext>
            </a:extLst>
          </p:cNvPr>
          <p:cNvSpPr>
            <a:spLocks noGrp="1"/>
          </p:cNvSpPr>
          <p:nvPr>
            <p:ph idx="1"/>
          </p:nvPr>
        </p:nvSpPr>
        <p:spPr>
          <a:xfrm>
            <a:off x="838200" y="1830376"/>
            <a:ext cx="10515600" cy="4285648"/>
          </a:xfrm>
        </p:spPr>
        <p:txBody>
          <a:bodyPr vert="horz" lIns="0" tIns="0" rIns="0" bIns="0" rtlCol="0" anchor="t">
            <a:normAutofit fontScale="92500"/>
          </a:bodyPr>
          <a:lstStyle/>
          <a:p>
            <a:pPr marL="0" indent="0">
              <a:buNone/>
            </a:pPr>
            <a:r>
              <a:rPr lang="en-US" sz="2800">
                <a:solidFill>
                  <a:schemeClr val="accent5"/>
                </a:solidFill>
                <a:ea typeface="Calibri"/>
                <a:cs typeface="Calibri"/>
              </a:rPr>
              <a:t>Given the potentially unrepresentative participation in Science at high school, does the TAP recommend making any accommodations for performance frameworks?</a:t>
            </a:r>
          </a:p>
          <a:p>
            <a:pPr marL="0" indent="0">
              <a:buNone/>
            </a:pPr>
            <a:endParaRPr lang="en-US">
              <a:solidFill>
                <a:schemeClr val="accent5"/>
              </a:solidFill>
              <a:ea typeface="Calibri"/>
              <a:cs typeface="Calibri"/>
            </a:endParaRPr>
          </a:p>
          <a:p>
            <a:pPr marL="0" indent="0">
              <a:buNone/>
            </a:pPr>
            <a:r>
              <a:rPr lang="en-US">
                <a:ea typeface="Calibri"/>
                <a:cs typeface="Calibri"/>
              </a:rPr>
              <a:t>Considerations- </a:t>
            </a:r>
          </a:p>
          <a:p>
            <a:r>
              <a:rPr lang="en-US">
                <a:ea typeface="Calibri"/>
                <a:cs typeface="Calibri"/>
              </a:rPr>
              <a:t>Science achievement is legislatively required to be included in performance frameworks, and was approved for re-introduction by the State Board in November</a:t>
            </a:r>
            <a:endParaRPr lang="en-US">
              <a:cs typeface="Calibri" panose="020F0502020204030204"/>
            </a:endParaRPr>
          </a:p>
          <a:p>
            <a:r>
              <a:rPr lang="en-US">
                <a:ea typeface="Calibri"/>
                <a:cs typeface="Calibri"/>
              </a:rPr>
              <a:t>For 2024, Science will not contribute to Decreased Due to Participation</a:t>
            </a:r>
          </a:p>
          <a:p>
            <a:r>
              <a:rPr lang="en-US">
                <a:ea typeface="Calibri"/>
                <a:cs typeface="Calibri"/>
              </a:rPr>
              <a:t>Should there be a Request to Reconsider pathway around low participation in Science?</a:t>
            </a:r>
          </a:p>
          <a:p>
            <a:pPr lvl="1">
              <a:buFont typeface="Courier New" panose="020B0604020202020204" pitchFamily="34" charset="0"/>
              <a:buChar char="o"/>
            </a:pPr>
            <a:r>
              <a:rPr lang="en-US">
                <a:cs typeface="Calibri"/>
              </a:rPr>
              <a:t>What could that look like?</a:t>
            </a:r>
          </a:p>
          <a:p>
            <a:pPr lvl="1">
              <a:buFont typeface="Courier New" panose="020B0604020202020204" pitchFamily="34" charset="0"/>
              <a:buChar char="o"/>
            </a:pPr>
            <a:r>
              <a:rPr lang="en-US">
                <a:cs typeface="Calibri"/>
              </a:rPr>
              <a:t>How do we not incentivize future opt-outs?</a:t>
            </a:r>
            <a:endParaRPr lang="en-US"/>
          </a:p>
          <a:p>
            <a:endParaRPr lang="en-US">
              <a:ea typeface="Calibri"/>
              <a:cs typeface="Calibri"/>
            </a:endParaRPr>
          </a:p>
        </p:txBody>
      </p:sp>
      <p:sp>
        <p:nvSpPr>
          <p:cNvPr id="4" name="Slide Number Placeholder 3">
            <a:extLst>
              <a:ext uri="{FF2B5EF4-FFF2-40B4-BE49-F238E27FC236}">
                <a16:creationId xmlns:a16="http://schemas.microsoft.com/office/drawing/2014/main" id="{C3A56983-A10E-2343-13B9-6C7D47ED5F1A}"/>
              </a:ext>
            </a:extLst>
          </p:cNvPr>
          <p:cNvSpPr>
            <a:spLocks noGrp="1"/>
          </p:cNvSpPr>
          <p:nvPr>
            <p:ph type="sldNum" sz="quarter" idx="12"/>
          </p:nvPr>
        </p:nvSpPr>
        <p:spPr/>
        <p:txBody>
          <a:bodyPr/>
          <a:lstStyle/>
          <a:p>
            <a:fld id="{C479D5F6-EDCB-402A-AC08-4943A1820E8F}" type="slidenum">
              <a:rPr lang="en-US" smtClean="0"/>
              <a:pPr/>
              <a:t>38</a:t>
            </a:fld>
            <a:endParaRPr lang="en-US"/>
          </a:p>
        </p:txBody>
      </p:sp>
    </p:spTree>
    <p:extLst>
      <p:ext uri="{BB962C8B-B14F-4D97-AF65-F5344CB8AC3E}">
        <p14:creationId xmlns:p14="http://schemas.microsoft.com/office/powerpoint/2010/main" val="1137908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a:t>Public Comments and Meeting Close</a:t>
            </a:r>
          </a:p>
        </p:txBody>
      </p:sp>
      <p:sp>
        <p:nvSpPr>
          <p:cNvPr id="3" name="Slide Number Placeholder 2"/>
          <p:cNvSpPr>
            <a:spLocks noGrp="1"/>
          </p:cNvSpPr>
          <p:nvPr>
            <p:ph type="sldNum" sz="quarter" idx="12"/>
          </p:nvPr>
        </p:nvSpPr>
        <p:spPr/>
        <p:txBody>
          <a:bodyPr/>
          <a:lstStyle/>
          <a:p>
            <a:fld id="{C479D5F6-EDCB-402A-AC08-4943A1820E8F}" type="slidenum">
              <a:rPr lang="en-US" smtClean="0"/>
              <a:pPr/>
              <a:t>39</a:t>
            </a:fld>
            <a:endParaRPr lang="en-US"/>
          </a:p>
        </p:txBody>
      </p:sp>
    </p:spTree>
    <p:extLst>
      <p:ext uri="{BB962C8B-B14F-4D97-AF65-F5344CB8AC3E}">
        <p14:creationId xmlns:p14="http://schemas.microsoft.com/office/powerpoint/2010/main" val="862293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t>Accountability Updates</a:t>
            </a:r>
            <a:br>
              <a:rPr lang="en-US"/>
            </a:br>
            <a:r>
              <a:rPr lang="en-US" sz="3600"/>
              <a:t>Information Item</a:t>
            </a:r>
            <a:br>
              <a:rPr lang="en-US"/>
            </a:br>
            <a:br>
              <a:rPr lang="en-US"/>
            </a:br>
            <a:br>
              <a:rPr lang="en-US"/>
            </a:br>
            <a:r>
              <a:rPr lang="en-US" b="1"/>
              <a:t>Lisa Medler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3101403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48D0C4-FD2B-D06C-D3FD-743B294B498C}"/>
              </a:ext>
            </a:extLst>
          </p:cNvPr>
          <p:cNvSpPr>
            <a:spLocks noGrp="1"/>
          </p:cNvSpPr>
          <p:nvPr>
            <p:ph type="title"/>
          </p:nvPr>
        </p:nvSpPr>
        <p:spPr/>
        <p:txBody>
          <a:bodyPr/>
          <a:lstStyle/>
          <a:p>
            <a:r>
              <a:rPr lang="en-US"/>
              <a:t>Technical Advisory Panel</a:t>
            </a:r>
          </a:p>
        </p:txBody>
      </p:sp>
      <p:sp>
        <p:nvSpPr>
          <p:cNvPr id="5" name="Content Placeholder 4">
            <a:extLst>
              <a:ext uri="{FF2B5EF4-FFF2-40B4-BE49-F238E27FC236}">
                <a16:creationId xmlns:a16="http://schemas.microsoft.com/office/drawing/2014/main" id="{215CFEA0-A88A-54C4-AF5C-BA3E825FD28B}"/>
              </a:ext>
            </a:extLst>
          </p:cNvPr>
          <p:cNvSpPr>
            <a:spLocks noGrp="1"/>
          </p:cNvSpPr>
          <p:nvPr>
            <p:ph idx="1"/>
          </p:nvPr>
        </p:nvSpPr>
        <p:spPr/>
        <p:txBody>
          <a:bodyPr>
            <a:normAutofit/>
          </a:bodyPr>
          <a:lstStyle/>
          <a:p>
            <a:r>
              <a:rPr lang="en-US" sz="2800" b="1"/>
              <a:t>Meeting Summary</a:t>
            </a:r>
          </a:p>
          <a:p>
            <a:pPr lvl="1"/>
            <a:r>
              <a:rPr lang="en-US" sz="2400"/>
              <a:t>Suggested future analysis</a:t>
            </a:r>
          </a:p>
          <a:p>
            <a:pPr lvl="1"/>
            <a:r>
              <a:rPr lang="en-US" sz="2400"/>
              <a:t>TAP recommendations from this meeting</a:t>
            </a:r>
          </a:p>
          <a:p>
            <a:endParaRPr lang="en-US" sz="2800"/>
          </a:p>
          <a:p>
            <a:r>
              <a:rPr lang="en-US" sz="2800" b="1"/>
              <a:t>Public Comment</a:t>
            </a:r>
          </a:p>
          <a:p>
            <a:endParaRPr lang="en-US" sz="2800"/>
          </a:p>
          <a:p>
            <a:r>
              <a:rPr lang="en-US" sz="2800" b="1"/>
              <a:t>Close Meeting</a:t>
            </a:r>
          </a:p>
          <a:p>
            <a:pPr lvl="1"/>
            <a:r>
              <a:rPr lang="en-US" sz="2400"/>
              <a:t>Next Scheduled Meeting: April 18th, 1-4pm</a:t>
            </a:r>
          </a:p>
        </p:txBody>
      </p:sp>
      <p:sp>
        <p:nvSpPr>
          <p:cNvPr id="3" name="Slide Number Placeholder 2">
            <a:extLst>
              <a:ext uri="{FF2B5EF4-FFF2-40B4-BE49-F238E27FC236}">
                <a16:creationId xmlns:a16="http://schemas.microsoft.com/office/drawing/2014/main" id="{1100E8A0-5FC7-7D4D-0349-9D5FEA248596}"/>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408642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9" name="Google Shape;479;g240cba01834_0_1018">
            <a:extLst>
              <a:ext uri="{C183D7F6-B498-43B3-948B-1728B52AA6E4}">
                <adec:decorative xmlns:adec="http://schemas.microsoft.com/office/drawing/2017/decorative" val="0"/>
              </a:ext>
            </a:extLst>
          </p:cNvPr>
          <p:cNvSpPr/>
          <p:nvPr/>
        </p:nvSpPr>
        <p:spPr>
          <a:xfrm>
            <a:off x="5097351" y="1332450"/>
            <a:ext cx="2053800" cy="4857600"/>
          </a:xfrm>
          <a:prstGeom prst="downArrow">
            <a:avLst>
              <a:gd name="adj1" fmla="val 50000"/>
              <a:gd name="adj2" fmla="val 50000"/>
            </a:avLst>
          </a:prstGeom>
          <a:solidFill>
            <a:srgbClr val="077682"/>
          </a:solidFill>
          <a:ln w="25400" cap="flat" cmpd="sng">
            <a:solidFill>
              <a:srgbClr val="05565E"/>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endParaRPr sz="1400">
              <a:solidFill>
                <a:schemeClr val="lt1"/>
              </a:solidFill>
              <a:latin typeface="Arial"/>
              <a:ea typeface="Arial"/>
              <a:cs typeface="Arial"/>
              <a:sym typeface="Arial"/>
            </a:endParaRPr>
          </a:p>
        </p:txBody>
      </p:sp>
      <p:sp>
        <p:nvSpPr>
          <p:cNvPr id="478" name="Google Shape;478;g240cba01834_0_1018"/>
          <p:cNvSpPr txBox="1">
            <a:spLocks noGrp="1"/>
          </p:cNvSpPr>
          <p:nvPr>
            <p:ph type="sldNum" idx="12"/>
          </p:nvPr>
        </p:nvSpPr>
        <p:spPr>
          <a:xfrm>
            <a:off x="1747071" y="6427019"/>
            <a:ext cx="2057400" cy="365100"/>
          </a:xfrm>
          <a:prstGeom prst="rect">
            <a:avLst/>
          </a:prstGeom>
          <a:noFill/>
          <a:ln>
            <a:noFill/>
          </a:ln>
        </p:spPr>
        <p:txBody>
          <a:bodyPr spcFirstLastPara="1" vert="horz" wrap="square" lIns="0" tIns="0" rIns="0" bIns="0" rtlCol="0" anchor="ctr" anchorCtr="0">
            <a:noAutofit/>
          </a:bodyPr>
          <a:lstStyle/>
          <a:p>
            <a:pPr>
              <a:buClr>
                <a:srgbClr val="000000"/>
              </a:buClr>
              <a:buSzPts val="1300"/>
            </a:pPr>
            <a:fld id="{00000000-1234-1234-1234-123412341234}" type="slidenum">
              <a:rPr lang="en-US">
                <a:solidFill>
                  <a:srgbClr val="7F7F7F"/>
                </a:solidFill>
                <a:latin typeface="Calibri"/>
                <a:ea typeface="Calibri"/>
                <a:cs typeface="Calibri"/>
                <a:sym typeface="Calibri"/>
              </a:rPr>
              <a:pPr>
                <a:buClr>
                  <a:srgbClr val="000000"/>
                </a:buClr>
                <a:buSzPts val="1300"/>
              </a:pPr>
              <a:t>5</a:t>
            </a:fld>
            <a:endParaRPr>
              <a:solidFill>
                <a:srgbClr val="7F7F7F"/>
              </a:solidFill>
              <a:latin typeface="Calibri"/>
              <a:ea typeface="Calibri"/>
              <a:cs typeface="Calibri"/>
              <a:sym typeface="Calibri"/>
            </a:endParaRPr>
          </a:p>
        </p:txBody>
      </p:sp>
      <p:sp>
        <p:nvSpPr>
          <p:cNvPr id="480" name="Google Shape;480;g240cba01834_0_1018"/>
          <p:cNvSpPr/>
          <p:nvPr/>
        </p:nvSpPr>
        <p:spPr>
          <a:xfrm>
            <a:off x="7630092" y="1455303"/>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r>
              <a:rPr lang="en-US" sz="1400">
                <a:solidFill>
                  <a:srgbClr val="453E7D"/>
                </a:solidFill>
                <a:latin typeface="Arial"/>
                <a:ea typeface="Arial"/>
                <a:cs typeface="Arial"/>
                <a:sym typeface="Arial"/>
              </a:rPr>
              <a:t>1241 Task Force Begins*</a:t>
            </a:r>
            <a:endParaRPr sz="1400">
              <a:solidFill>
                <a:srgbClr val="000000"/>
              </a:solidFill>
              <a:latin typeface="Arial"/>
              <a:ea typeface="Arial"/>
              <a:cs typeface="Arial"/>
              <a:sym typeface="Arial"/>
            </a:endParaRPr>
          </a:p>
        </p:txBody>
      </p:sp>
      <p:sp>
        <p:nvSpPr>
          <p:cNvPr id="481" name="Google Shape;481;g240cba01834_0_1018"/>
          <p:cNvSpPr txBox="1"/>
          <p:nvPr/>
        </p:nvSpPr>
        <p:spPr>
          <a:xfrm>
            <a:off x="5630750" y="1631919"/>
            <a:ext cx="987000" cy="307800"/>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US" sz="1400">
                <a:solidFill>
                  <a:schemeClr val="lt1"/>
                </a:solidFill>
                <a:latin typeface="Arial"/>
                <a:ea typeface="Arial"/>
                <a:cs typeface="Arial"/>
                <a:sym typeface="Arial"/>
              </a:rPr>
              <a:t>Fall 2023</a:t>
            </a:r>
            <a:endParaRPr sz="1400">
              <a:solidFill>
                <a:srgbClr val="000000"/>
              </a:solidFill>
              <a:latin typeface="Arial"/>
              <a:ea typeface="Arial"/>
              <a:cs typeface="Arial"/>
              <a:sym typeface="Arial"/>
            </a:endParaRPr>
          </a:p>
        </p:txBody>
      </p:sp>
      <p:sp>
        <p:nvSpPr>
          <p:cNvPr id="482" name="Google Shape;482;g240cba01834_0_1018"/>
          <p:cNvSpPr txBox="1"/>
          <p:nvPr/>
        </p:nvSpPr>
        <p:spPr>
          <a:xfrm>
            <a:off x="5630750" y="2457545"/>
            <a:ext cx="987000" cy="523200"/>
          </a:xfrm>
          <a:prstGeom prst="rect">
            <a:avLst/>
          </a:prstGeom>
          <a:noFill/>
          <a:ln>
            <a:noFill/>
          </a:ln>
        </p:spPr>
        <p:txBody>
          <a:bodyPr spcFirstLastPara="1" wrap="square" lIns="91425" tIns="45700" rIns="91425" bIns="45700" anchor="t" anchorCtr="0">
            <a:spAutoFit/>
          </a:bodyPr>
          <a:lstStyle/>
          <a:p>
            <a:pPr algn="ctr">
              <a:buClr>
                <a:srgbClr val="000000"/>
              </a:buClr>
              <a:buSzPts val="1400"/>
            </a:pPr>
            <a:r>
              <a:rPr lang="en-US" sz="1400">
                <a:solidFill>
                  <a:schemeClr val="lt1"/>
                </a:solidFill>
                <a:latin typeface="Arial"/>
                <a:ea typeface="Arial"/>
                <a:cs typeface="Arial"/>
                <a:sym typeface="Arial"/>
              </a:rPr>
              <a:t>Winter 2024</a:t>
            </a:r>
            <a:endParaRPr sz="1400">
              <a:solidFill>
                <a:srgbClr val="000000"/>
              </a:solidFill>
              <a:latin typeface="Arial"/>
              <a:ea typeface="Arial"/>
              <a:cs typeface="Arial"/>
              <a:sym typeface="Arial"/>
            </a:endParaRPr>
          </a:p>
        </p:txBody>
      </p:sp>
      <p:sp>
        <p:nvSpPr>
          <p:cNvPr id="483" name="Google Shape;483;g240cba01834_0_1018"/>
          <p:cNvSpPr/>
          <p:nvPr/>
        </p:nvSpPr>
        <p:spPr>
          <a:xfrm>
            <a:off x="2818607" y="1467941"/>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8226" y="62036"/>
                </a:moveTo>
                <a:lnTo>
                  <a:pt x="126562" y="62011"/>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r>
              <a:rPr lang="en-US" sz="1400">
                <a:solidFill>
                  <a:srgbClr val="055861"/>
                </a:solidFill>
                <a:latin typeface="Arial"/>
                <a:ea typeface="Arial"/>
                <a:cs typeface="Arial"/>
                <a:sym typeface="Arial"/>
              </a:rPr>
              <a:t>2023 Frameworks Released</a:t>
            </a:r>
            <a:endParaRPr sz="1400">
              <a:solidFill>
                <a:srgbClr val="000000"/>
              </a:solidFill>
              <a:latin typeface="Arial"/>
              <a:ea typeface="Arial"/>
              <a:cs typeface="Arial"/>
              <a:sym typeface="Arial"/>
            </a:endParaRPr>
          </a:p>
        </p:txBody>
      </p:sp>
      <p:sp>
        <p:nvSpPr>
          <p:cNvPr id="484" name="Google Shape;484;g240cba01834_0_1018"/>
          <p:cNvSpPr/>
          <p:nvPr/>
        </p:nvSpPr>
        <p:spPr>
          <a:xfrm>
            <a:off x="2818607" y="2472929"/>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r>
              <a:rPr lang="en-US" sz="1400">
                <a:solidFill>
                  <a:srgbClr val="055861"/>
                </a:solidFill>
                <a:latin typeface="Arial"/>
                <a:ea typeface="Arial"/>
                <a:cs typeface="Arial"/>
                <a:sym typeface="Arial"/>
              </a:rPr>
              <a:t>2023 Supplemental Framework Report</a:t>
            </a:r>
            <a:endParaRPr sz="1400">
              <a:solidFill>
                <a:srgbClr val="000000"/>
              </a:solidFill>
              <a:latin typeface="Arial"/>
              <a:ea typeface="Arial"/>
              <a:cs typeface="Arial"/>
              <a:sym typeface="Arial"/>
            </a:endParaRPr>
          </a:p>
        </p:txBody>
      </p:sp>
      <p:sp>
        <p:nvSpPr>
          <p:cNvPr id="485" name="Google Shape;485;g240cba01834_0_1018"/>
          <p:cNvSpPr/>
          <p:nvPr/>
        </p:nvSpPr>
        <p:spPr>
          <a:xfrm>
            <a:off x="7630092" y="319549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r>
              <a:rPr lang="en-US" sz="1400">
                <a:solidFill>
                  <a:srgbClr val="453E7D"/>
                </a:solidFill>
                <a:latin typeface="Arial"/>
                <a:ea typeface="Arial"/>
                <a:cs typeface="Arial"/>
                <a:sym typeface="Arial"/>
              </a:rPr>
              <a:t>Interim Report Due</a:t>
            </a:r>
            <a:endParaRPr sz="1400">
              <a:solidFill>
                <a:srgbClr val="000000"/>
              </a:solidFill>
              <a:latin typeface="Arial"/>
              <a:ea typeface="Arial"/>
              <a:cs typeface="Arial"/>
              <a:sym typeface="Arial"/>
            </a:endParaRPr>
          </a:p>
        </p:txBody>
      </p:sp>
      <p:sp>
        <p:nvSpPr>
          <p:cNvPr id="486" name="Google Shape;486;g240cba01834_0_1018"/>
          <p:cNvSpPr txBox="1"/>
          <p:nvPr/>
        </p:nvSpPr>
        <p:spPr>
          <a:xfrm>
            <a:off x="5630750" y="4390787"/>
            <a:ext cx="987000" cy="307800"/>
          </a:xfrm>
          <a:prstGeom prst="rect">
            <a:avLst/>
          </a:prstGeom>
          <a:noFill/>
          <a:ln>
            <a:noFill/>
          </a:ln>
        </p:spPr>
        <p:txBody>
          <a:bodyPr spcFirstLastPara="1" wrap="square" lIns="91425" tIns="45700" rIns="91425" bIns="45700" anchor="t" anchorCtr="0">
            <a:spAutoFit/>
          </a:bodyPr>
          <a:lstStyle/>
          <a:p>
            <a:pPr algn="ctr">
              <a:buClr>
                <a:srgbClr val="000000"/>
              </a:buClr>
              <a:buSzPts val="1400"/>
            </a:pPr>
            <a:r>
              <a:rPr lang="en-US" sz="1400">
                <a:solidFill>
                  <a:schemeClr val="lt1"/>
                </a:solidFill>
                <a:latin typeface="Arial"/>
                <a:ea typeface="Arial"/>
                <a:cs typeface="Arial"/>
                <a:sym typeface="Arial"/>
              </a:rPr>
              <a:t>Fall 2024</a:t>
            </a:r>
            <a:endParaRPr sz="1400">
              <a:solidFill>
                <a:srgbClr val="000000"/>
              </a:solidFill>
              <a:latin typeface="Arial"/>
              <a:ea typeface="Arial"/>
              <a:cs typeface="Arial"/>
              <a:sym typeface="Arial"/>
            </a:endParaRPr>
          </a:p>
        </p:txBody>
      </p:sp>
      <p:sp>
        <p:nvSpPr>
          <p:cNvPr id="487" name="Google Shape;487;g240cba01834_0_1018"/>
          <p:cNvSpPr/>
          <p:nvPr/>
        </p:nvSpPr>
        <p:spPr>
          <a:xfrm>
            <a:off x="2818607" y="4192834"/>
            <a:ext cx="1799700" cy="806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76291" y="54433"/>
                </a:moveTo>
                <a:lnTo>
                  <a:pt x="127045" y="55928"/>
                </a:lnTo>
              </a:path>
            </a:pathLst>
          </a:custGeom>
          <a:solidFill>
            <a:srgbClr val="B6F3FC"/>
          </a:solidFill>
          <a:ln w="25400" cap="flat" cmpd="sng">
            <a:solidFill>
              <a:srgbClr val="29DEF4"/>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r>
              <a:rPr lang="en-US" sz="1400">
                <a:solidFill>
                  <a:srgbClr val="055861"/>
                </a:solidFill>
                <a:latin typeface="Arial"/>
                <a:ea typeface="Arial"/>
                <a:cs typeface="Arial"/>
                <a:sym typeface="Arial"/>
              </a:rPr>
              <a:t>2024 Framework with New Measures for Points</a:t>
            </a:r>
            <a:endParaRPr sz="1400">
              <a:solidFill>
                <a:srgbClr val="000000"/>
              </a:solidFill>
              <a:latin typeface="Arial"/>
              <a:ea typeface="Arial"/>
              <a:cs typeface="Arial"/>
              <a:sym typeface="Arial"/>
            </a:endParaRPr>
          </a:p>
        </p:txBody>
      </p:sp>
      <p:sp>
        <p:nvSpPr>
          <p:cNvPr id="488" name="Google Shape;488;g240cba01834_0_1018"/>
          <p:cNvSpPr/>
          <p:nvPr/>
        </p:nvSpPr>
        <p:spPr>
          <a:xfrm>
            <a:off x="7630092" y="4192834"/>
            <a:ext cx="1799700" cy="7635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7580" y="58994"/>
                </a:moveTo>
                <a:lnTo>
                  <a:pt x="-54889" y="58968"/>
                </a:lnTo>
              </a:path>
            </a:pathLst>
          </a:custGeom>
          <a:solidFill>
            <a:srgbClr val="CBC8E3"/>
          </a:solidFill>
          <a:ln w="25400" cap="flat" cmpd="sng">
            <a:solidFill>
              <a:srgbClr val="6E66B2"/>
            </a:solidFill>
            <a:prstDash val="solid"/>
            <a:round/>
            <a:headEnd type="none" w="sm" len="sm"/>
            <a:tailEnd type="none" w="sm" len="sm"/>
          </a:ln>
        </p:spPr>
        <p:txBody>
          <a:bodyPr spcFirstLastPara="1" wrap="square" lIns="91425" tIns="45700" rIns="91425" bIns="45700" anchor="ctr" anchorCtr="0">
            <a:noAutofit/>
          </a:bodyPr>
          <a:lstStyle/>
          <a:p>
            <a:pPr algn="ctr">
              <a:buClr>
                <a:srgbClr val="000000"/>
              </a:buClr>
              <a:buSzPts val="1400"/>
            </a:pPr>
            <a:r>
              <a:rPr lang="en-US" sz="1400">
                <a:solidFill>
                  <a:srgbClr val="453E7D"/>
                </a:solidFill>
                <a:latin typeface="Arial"/>
                <a:ea typeface="Arial"/>
                <a:cs typeface="Arial"/>
                <a:sym typeface="Arial"/>
              </a:rPr>
              <a:t>Final Report Due</a:t>
            </a:r>
            <a:endParaRPr sz="1400">
              <a:solidFill>
                <a:srgbClr val="000000"/>
              </a:solidFill>
              <a:latin typeface="Arial"/>
              <a:ea typeface="Arial"/>
              <a:cs typeface="Arial"/>
              <a:sym typeface="Arial"/>
            </a:endParaRPr>
          </a:p>
        </p:txBody>
      </p:sp>
      <p:sp>
        <p:nvSpPr>
          <p:cNvPr id="489" name="Google Shape;489;g240cba01834_0_1018"/>
          <p:cNvSpPr txBox="1"/>
          <p:nvPr/>
        </p:nvSpPr>
        <p:spPr>
          <a:xfrm>
            <a:off x="7942149" y="5267983"/>
            <a:ext cx="1799700" cy="307800"/>
          </a:xfrm>
          <a:prstGeom prst="rect">
            <a:avLst/>
          </a:prstGeom>
          <a:noFill/>
          <a:ln>
            <a:noFill/>
          </a:ln>
        </p:spPr>
        <p:txBody>
          <a:bodyPr spcFirstLastPara="1" wrap="square" lIns="91425" tIns="45700" rIns="91425" bIns="45700" anchor="t" anchorCtr="0">
            <a:spAutoFit/>
          </a:bodyPr>
          <a:lstStyle/>
          <a:p>
            <a:pPr>
              <a:buClr>
                <a:srgbClr val="000000"/>
              </a:buClr>
              <a:buSzPts val="1400"/>
            </a:pPr>
            <a:r>
              <a:rPr lang="en-US" sz="1400">
                <a:solidFill>
                  <a:srgbClr val="000000"/>
                </a:solidFill>
                <a:latin typeface="Arial"/>
                <a:ea typeface="Arial"/>
                <a:cs typeface="Arial"/>
                <a:sym typeface="Arial"/>
              </a:rPr>
              <a:t>* Per </a:t>
            </a:r>
            <a:r>
              <a:rPr lang="en-US" sz="1400" u="sng">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HB23-1241</a:t>
            </a:r>
            <a:endParaRPr sz="1400">
              <a:solidFill>
                <a:srgbClr val="000000"/>
              </a:solidFill>
              <a:latin typeface="Arial"/>
              <a:ea typeface="Arial"/>
              <a:cs typeface="Arial"/>
              <a:sym typeface="Arial"/>
            </a:endParaRPr>
          </a:p>
        </p:txBody>
      </p:sp>
      <p:sp>
        <p:nvSpPr>
          <p:cNvPr id="490" name="Google Shape;490;g240cba01834_0_1018"/>
          <p:cNvSpPr txBox="1"/>
          <p:nvPr/>
        </p:nvSpPr>
        <p:spPr>
          <a:xfrm>
            <a:off x="5630750" y="3312171"/>
            <a:ext cx="987000" cy="523200"/>
          </a:xfrm>
          <a:prstGeom prst="rect">
            <a:avLst/>
          </a:prstGeom>
          <a:noFill/>
          <a:ln>
            <a:noFill/>
          </a:ln>
        </p:spPr>
        <p:txBody>
          <a:bodyPr spcFirstLastPara="1" wrap="square" lIns="91425" tIns="45700" rIns="91425" bIns="45700" anchor="t" anchorCtr="0">
            <a:spAutoFit/>
          </a:bodyPr>
          <a:lstStyle/>
          <a:p>
            <a:pPr algn="ctr">
              <a:buClr>
                <a:srgbClr val="000000"/>
              </a:buClr>
              <a:buSzPts val="1400"/>
            </a:pPr>
            <a:r>
              <a:rPr lang="en-US" sz="1400">
                <a:solidFill>
                  <a:schemeClr val="lt1"/>
                </a:solidFill>
                <a:latin typeface="Arial"/>
                <a:ea typeface="Arial"/>
                <a:cs typeface="Arial"/>
                <a:sym typeface="Arial"/>
              </a:rPr>
              <a:t>Spring 2024</a:t>
            </a:r>
            <a:endParaRPr sz="1400">
              <a:solidFill>
                <a:srgbClr val="000000"/>
              </a:solidFill>
              <a:latin typeface="Arial"/>
              <a:ea typeface="Arial"/>
              <a:cs typeface="Arial"/>
              <a:sym typeface="Arial"/>
            </a:endParaRPr>
          </a:p>
        </p:txBody>
      </p:sp>
      <p:sp>
        <p:nvSpPr>
          <p:cNvPr id="491" name="Google Shape;491;g240cba01834_0_1018"/>
          <p:cNvSpPr txBox="1">
            <a:spLocks noGrp="1"/>
          </p:cNvSpPr>
          <p:nvPr>
            <p:ph type="title"/>
          </p:nvPr>
        </p:nvSpPr>
        <p:spPr>
          <a:xfrm>
            <a:off x="1769194" y="254513"/>
            <a:ext cx="6081900" cy="756300"/>
          </a:xfrm>
          <a:prstGeom prst="rect">
            <a:avLst/>
          </a:prstGeom>
          <a:noFill/>
          <a:ln>
            <a:noFill/>
          </a:ln>
        </p:spPr>
        <p:txBody>
          <a:bodyPr spcFirstLastPara="1" vert="horz" wrap="square" lIns="0" tIns="0" rIns="0" bIns="0" rtlCol="0" anchor="ctr" anchorCtr="0">
            <a:normAutofit/>
          </a:bodyPr>
          <a:lstStyle/>
          <a:p>
            <a:pPr>
              <a:spcBef>
                <a:spcPts val="0"/>
              </a:spcBef>
              <a:buClr>
                <a:schemeClr val="lt1"/>
              </a:buClr>
              <a:buSzPts val="2400"/>
            </a:pPr>
            <a:r>
              <a:rPr lang="en-US" dirty="0">
                <a:latin typeface="Rockwell"/>
                <a:ea typeface="Rockwell"/>
                <a:cs typeface="Rockwell"/>
                <a:sym typeface="Rockwell"/>
              </a:rPr>
              <a:t>Overarching Accountability Timeline</a:t>
            </a:r>
            <a:endParaRPr dirty="0">
              <a:latin typeface="Rockwell"/>
              <a:ea typeface="Rockwell"/>
              <a:cs typeface="Rockwell"/>
              <a:sym typeface="Rockwe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72559-BAE6-3A26-7DED-5A6DCD79B819}"/>
              </a:ext>
            </a:extLst>
          </p:cNvPr>
          <p:cNvSpPr>
            <a:spLocks noGrp="1"/>
          </p:cNvSpPr>
          <p:nvPr>
            <p:ph type="title"/>
          </p:nvPr>
        </p:nvSpPr>
        <p:spPr/>
        <p:txBody>
          <a:bodyPr/>
          <a:lstStyle/>
          <a:p>
            <a:r>
              <a:rPr lang="en-US"/>
              <a:t>Newcomer Multilingual Learners (MLs) </a:t>
            </a:r>
          </a:p>
        </p:txBody>
      </p:sp>
      <p:sp>
        <p:nvSpPr>
          <p:cNvPr id="3" name="Content Placeholder 2">
            <a:extLst>
              <a:ext uri="{FF2B5EF4-FFF2-40B4-BE49-F238E27FC236}">
                <a16:creationId xmlns:a16="http://schemas.microsoft.com/office/drawing/2014/main" id="{63BF1370-FB02-ED2F-279B-A051C8EC0465}"/>
              </a:ext>
            </a:extLst>
          </p:cNvPr>
          <p:cNvSpPr>
            <a:spLocks noGrp="1"/>
          </p:cNvSpPr>
          <p:nvPr>
            <p:ph idx="1"/>
          </p:nvPr>
        </p:nvSpPr>
        <p:spPr>
          <a:xfrm>
            <a:off x="838200" y="1554479"/>
            <a:ext cx="10515600" cy="4651111"/>
          </a:xfrm>
        </p:spPr>
        <p:txBody>
          <a:bodyPr vert="horz" lIns="0" tIns="0" rIns="0" bIns="0" rtlCol="0" anchor="t">
            <a:normAutofit fontScale="70000" lnSpcReduction="20000"/>
          </a:bodyPr>
          <a:lstStyle/>
          <a:p>
            <a:pPr marL="88900" indent="0">
              <a:lnSpc>
                <a:spcPct val="100000"/>
              </a:lnSpc>
              <a:spcBef>
                <a:spcPts val="0"/>
              </a:spcBef>
              <a:buClr>
                <a:schemeClr val="dk1"/>
              </a:buClr>
              <a:buSzPts val="2200"/>
              <a:buNone/>
            </a:pPr>
            <a:r>
              <a:rPr lang="en-US" sz="2800" b="1" dirty="0"/>
              <a:t>Newcomer MLs in Accountability: </a:t>
            </a:r>
            <a:r>
              <a:rPr lang="en-US" sz="2800" dirty="0"/>
              <a:t>Students with a language proficiency designation of Non-English Proficient (NEP) or Limited English Proficient (LEP) who are new to U.S. schools within the last 12 months, are identified as Limited or Interrupted Formal Education (SLIFE) and have enrolled in their current school after October 1 of the current year.</a:t>
            </a:r>
          </a:p>
          <a:p>
            <a:pPr marL="457200" indent="-368300">
              <a:lnSpc>
                <a:spcPct val="100000"/>
              </a:lnSpc>
              <a:spcBef>
                <a:spcPts val="0"/>
              </a:spcBef>
              <a:buClr>
                <a:schemeClr val="dk1"/>
              </a:buClr>
              <a:buSzPts val="2200"/>
            </a:pPr>
            <a:r>
              <a:rPr lang="en-US" sz="2800" dirty="0"/>
              <a:t>Will be included as participants </a:t>
            </a:r>
            <a:r>
              <a:rPr lang="en-US" sz="2800" dirty="0">
                <a:ea typeface="+mn-lt"/>
                <a:cs typeface="+mn-lt"/>
              </a:rPr>
              <a:t>(i.e., count in numerator &amp; denominator)</a:t>
            </a:r>
            <a:r>
              <a:rPr lang="en-US" sz="2800" dirty="0"/>
              <a:t> in participation calculations</a:t>
            </a:r>
            <a:endParaRPr lang="en-US" sz="2800" dirty="0">
              <a:ea typeface="Calibri"/>
              <a:cs typeface="Calibri"/>
            </a:endParaRPr>
          </a:p>
          <a:p>
            <a:pPr marL="457200" indent="-368300">
              <a:lnSpc>
                <a:spcPct val="100000"/>
              </a:lnSpc>
              <a:spcBef>
                <a:spcPts val="0"/>
              </a:spcBef>
              <a:buClr>
                <a:schemeClr val="dk1"/>
              </a:buClr>
              <a:buSzPts val="2200"/>
            </a:pPr>
            <a:r>
              <a:rPr lang="en-US" sz="2800" dirty="0"/>
              <a:t>Scores for students who choose to test will not be included in Achievement Calculations </a:t>
            </a:r>
            <a:endParaRPr lang="en-US" sz="2800" dirty="0">
              <a:ea typeface="Calibri" panose="020F0502020204030204"/>
              <a:cs typeface="Calibri" panose="020F0502020204030204"/>
            </a:endParaRPr>
          </a:p>
          <a:p>
            <a:pPr marL="88900" lvl="0" indent="0" algn="l" rtl="0">
              <a:lnSpc>
                <a:spcPct val="100000"/>
              </a:lnSpc>
              <a:spcBef>
                <a:spcPts val="0"/>
              </a:spcBef>
              <a:spcAft>
                <a:spcPts val="0"/>
              </a:spcAft>
              <a:buClr>
                <a:schemeClr val="dk1"/>
              </a:buClr>
              <a:buSzPts val="2200"/>
              <a:buNone/>
            </a:pPr>
            <a:endParaRPr lang="en-US" sz="2800" b="1" dirty="0">
              <a:ea typeface="Calibri" panose="020F0502020204030204"/>
              <a:cs typeface="Calibri" panose="020F0502020204030204"/>
            </a:endParaRPr>
          </a:p>
          <a:p>
            <a:pPr marL="88900" indent="0">
              <a:lnSpc>
                <a:spcPct val="100000"/>
              </a:lnSpc>
              <a:spcBef>
                <a:spcPts val="0"/>
              </a:spcBef>
              <a:buSzPts val="2200"/>
              <a:buNone/>
            </a:pPr>
            <a:r>
              <a:rPr lang="en-US" sz="2800" b="1" dirty="0">
                <a:ea typeface="Calibri" panose="020F0502020204030204"/>
                <a:cs typeface="Calibri" panose="020F0502020204030204"/>
              </a:rPr>
              <a:t>For ACCESS SBD (beginning next Monday), Districts are highly encouraged to submit Newcomer MLs who enrolled on or before February 9th to the Assessment Division using the </a:t>
            </a:r>
            <a:r>
              <a:rPr lang="en-US" sz="2800" b="1" dirty="0">
                <a:ea typeface="+mn-lt"/>
                <a:cs typeface="+mn-lt"/>
                <a:hlinkClick r:id="rId2"/>
              </a:rPr>
              <a:t>Newly Arrived to the U.S. Student Failsafe form</a:t>
            </a:r>
            <a:r>
              <a:rPr lang="en-US" sz="2800" b="1" dirty="0">
                <a:ea typeface="+mn-lt"/>
                <a:cs typeface="+mn-lt"/>
              </a:rPr>
              <a:t>. </a:t>
            </a:r>
            <a:r>
              <a:rPr lang="en-US" sz="2800" dirty="0">
                <a:ea typeface="+mn-lt"/>
                <a:cs typeface="+mn-lt"/>
              </a:rPr>
              <a:t>See the SBD Layout file below or contact the </a:t>
            </a:r>
            <a:r>
              <a:rPr lang="en-US" sz="2800" dirty="0">
                <a:ea typeface="+mn-lt"/>
                <a:cs typeface="+mn-lt"/>
                <a:hlinkClick r:id="rId3"/>
              </a:rPr>
              <a:t>Assessment team</a:t>
            </a:r>
            <a:r>
              <a:rPr lang="en-US" sz="2800" dirty="0">
                <a:ea typeface="+mn-lt"/>
                <a:cs typeface="+mn-lt"/>
              </a:rPr>
              <a:t> for more information. Additional details will be included in next week's District Assessment Coordinator communication about ACCESS SBD.</a:t>
            </a:r>
            <a:endParaRPr lang="en-US" sz="2800" dirty="0">
              <a:ea typeface="Calibri" panose="020F0502020204030204"/>
              <a:cs typeface="Calibri" panose="020F0502020204030204"/>
            </a:endParaRPr>
          </a:p>
          <a:p>
            <a:pPr marL="88900" indent="0">
              <a:lnSpc>
                <a:spcPct val="100000"/>
              </a:lnSpc>
              <a:spcBef>
                <a:spcPts val="0"/>
              </a:spcBef>
              <a:buSzPts val="2200"/>
              <a:buNone/>
            </a:pPr>
            <a:endParaRPr lang="en-US" sz="2800" b="1" dirty="0"/>
          </a:p>
          <a:p>
            <a:pPr marL="88900" lvl="0" indent="0" algn="l" rtl="0">
              <a:lnSpc>
                <a:spcPct val="100000"/>
              </a:lnSpc>
              <a:spcBef>
                <a:spcPts val="0"/>
              </a:spcBef>
              <a:spcAft>
                <a:spcPts val="0"/>
              </a:spcAft>
              <a:buClr>
                <a:schemeClr val="dk1"/>
              </a:buClr>
              <a:buSzPts val="2200"/>
              <a:buNone/>
            </a:pPr>
            <a:r>
              <a:rPr lang="en-US" sz="2800" b="1" dirty="0"/>
              <a:t>Resources:</a:t>
            </a:r>
            <a:endParaRPr lang="en-US" sz="2800" b="1" dirty="0">
              <a:ea typeface="Calibri" panose="020F0502020204030204"/>
              <a:cs typeface="Calibri" panose="020F0502020204030204"/>
            </a:endParaRPr>
          </a:p>
          <a:p>
            <a:pPr marL="457200" lvl="0" indent="-368300" algn="l" rtl="0">
              <a:lnSpc>
                <a:spcPct val="100000"/>
              </a:lnSpc>
              <a:spcBef>
                <a:spcPts val="0"/>
              </a:spcBef>
              <a:spcAft>
                <a:spcPts val="0"/>
              </a:spcAft>
              <a:buClr>
                <a:schemeClr val="dk1"/>
              </a:buClr>
              <a:buSzPts val="2200"/>
              <a:buChar char="•"/>
            </a:pPr>
            <a:r>
              <a:rPr lang="en-US" sz="2800" dirty="0">
                <a:hlinkClick r:id="rId4"/>
              </a:rPr>
              <a:t>February Accountability Contact Communication</a:t>
            </a:r>
            <a:endParaRPr lang="en-US" sz="2800" dirty="0"/>
          </a:p>
          <a:p>
            <a:pPr marL="457200" lvl="0" indent="-368300" algn="l" rtl="0">
              <a:lnSpc>
                <a:spcPct val="100000"/>
              </a:lnSpc>
              <a:spcBef>
                <a:spcPts val="0"/>
              </a:spcBef>
              <a:spcAft>
                <a:spcPts val="0"/>
              </a:spcAft>
              <a:buClr>
                <a:schemeClr val="dk1"/>
              </a:buClr>
              <a:buSzPts val="2200"/>
              <a:buChar char="•"/>
            </a:pPr>
            <a:r>
              <a:rPr lang="en-US" sz="2800" dirty="0">
                <a:hlinkClick r:id="rId5"/>
              </a:rPr>
              <a:t>Guidance Table with State Accountability Considerations</a:t>
            </a:r>
            <a:endParaRPr lang="en-US" sz="2800" dirty="0"/>
          </a:p>
          <a:p>
            <a:pPr marL="457200" lvl="0" indent="-368300" algn="l" rtl="0">
              <a:lnSpc>
                <a:spcPct val="100000"/>
              </a:lnSpc>
              <a:spcBef>
                <a:spcPts val="0"/>
              </a:spcBef>
              <a:spcAft>
                <a:spcPts val="0"/>
              </a:spcAft>
              <a:buClr>
                <a:schemeClr val="dk1"/>
              </a:buClr>
              <a:buSzPts val="2200"/>
              <a:buChar char="•"/>
            </a:pPr>
            <a:r>
              <a:rPr lang="en-US" sz="2800" dirty="0">
                <a:hlinkClick r:id="rId6"/>
              </a:rPr>
              <a:t>CMAS and </a:t>
            </a:r>
            <a:r>
              <a:rPr lang="en-US" sz="2800" dirty="0" err="1">
                <a:hlinkClick r:id="rId6"/>
              </a:rPr>
              <a:t>CoAlt</a:t>
            </a:r>
            <a:r>
              <a:rPr lang="en-US" sz="2800" dirty="0">
                <a:hlinkClick r:id="rId6"/>
              </a:rPr>
              <a:t> Procedures Manual</a:t>
            </a:r>
            <a:r>
              <a:rPr lang="en-US" sz="2800" dirty="0"/>
              <a:t>, see pg. 31</a:t>
            </a:r>
            <a:endParaRPr lang="en-US" sz="2800" dirty="0">
              <a:hlinkClick r:id="rId5"/>
            </a:endParaRPr>
          </a:p>
          <a:p>
            <a:pPr marL="457200" indent="-368300">
              <a:lnSpc>
                <a:spcPct val="100000"/>
              </a:lnSpc>
              <a:spcBef>
                <a:spcPts val="0"/>
              </a:spcBef>
              <a:buClr>
                <a:srgbClr val="000000"/>
              </a:buClr>
              <a:buSzPts val="2200"/>
            </a:pPr>
            <a:r>
              <a:rPr lang="en-US" sz="2800" dirty="0">
                <a:ea typeface="+mn-lt"/>
                <a:cs typeface="+mn-lt"/>
                <a:hlinkClick r:id="rId7"/>
              </a:rPr>
              <a:t>SBD Layout ACCESS 2024</a:t>
            </a:r>
            <a:r>
              <a:rPr lang="en-US" sz="2800" dirty="0">
                <a:ea typeface="+mn-lt"/>
                <a:cs typeface="+mn-lt"/>
              </a:rPr>
              <a:t> - includes additional details about the Failsafe form</a:t>
            </a:r>
            <a:endParaRPr lang="en-US" sz="2800" dirty="0">
              <a:ea typeface="Calibri"/>
              <a:cs typeface="Calibri"/>
            </a:endParaRPr>
          </a:p>
        </p:txBody>
      </p:sp>
      <p:sp>
        <p:nvSpPr>
          <p:cNvPr id="4" name="Slide Number Placeholder 3">
            <a:extLst>
              <a:ext uri="{FF2B5EF4-FFF2-40B4-BE49-F238E27FC236}">
                <a16:creationId xmlns:a16="http://schemas.microsoft.com/office/drawing/2014/main" id="{1B7EEC4A-AFB0-9F33-84EA-7118DF40E444}"/>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3669219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a:latin typeface="Museo Slab 500"/>
              </a:rPr>
              <a:t>Taskforce Updates and Stakeholder Discussion</a:t>
            </a:r>
            <a:br>
              <a:rPr lang="en-US"/>
            </a:br>
            <a:r>
              <a:rPr lang="en-US" sz="3600">
                <a:latin typeface="Museo Slab 500"/>
              </a:rPr>
              <a:t>Feedback Item</a:t>
            </a:r>
            <a:br>
              <a:rPr lang="en-US"/>
            </a:br>
            <a:br>
              <a:rPr lang="en-US"/>
            </a:br>
            <a:br>
              <a:rPr lang="en-US"/>
            </a:br>
            <a:r>
              <a:rPr lang="en-US" b="1">
                <a:latin typeface="Museo Slab 500"/>
              </a:rPr>
              <a:t>Lisa Medler &amp; Ryan Marks</a:t>
            </a:r>
            <a:endParaRPr lang="en-US">
              <a:latin typeface="Museo Slab 500"/>
            </a:endParaRPr>
          </a:p>
        </p:txBody>
      </p:sp>
      <p:sp>
        <p:nvSpPr>
          <p:cNvPr id="3" name="Slide Number Placeholder 2"/>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46327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10884-14F7-AB0C-10C2-94C088EF06EA}"/>
              </a:ext>
            </a:extLst>
          </p:cNvPr>
          <p:cNvSpPr>
            <a:spLocks noGrp="1"/>
          </p:cNvSpPr>
          <p:nvPr>
            <p:ph type="title"/>
          </p:nvPr>
        </p:nvSpPr>
        <p:spPr>
          <a:xfrm>
            <a:off x="443565" y="205176"/>
            <a:ext cx="9039963" cy="898524"/>
          </a:xfrm>
        </p:spPr>
        <p:txBody>
          <a:bodyPr>
            <a:normAutofit/>
          </a:bodyPr>
          <a:lstStyle/>
          <a:p>
            <a:r>
              <a:rPr lang="en-US">
                <a:latin typeface="Museo Slab 500"/>
              </a:rPr>
              <a:t>H.B. 22-1215:  Study Of Expanding Extended High School Programs</a:t>
            </a:r>
            <a:endParaRPr lang="en-US"/>
          </a:p>
        </p:txBody>
      </p:sp>
      <p:sp>
        <p:nvSpPr>
          <p:cNvPr id="5" name="Content Placeholder 4">
            <a:extLst>
              <a:ext uri="{FF2B5EF4-FFF2-40B4-BE49-F238E27FC236}">
                <a16:creationId xmlns:a16="http://schemas.microsoft.com/office/drawing/2014/main" id="{2E67CF74-8FA0-31B9-4431-44BC3E1023DD}"/>
              </a:ext>
            </a:extLst>
          </p:cNvPr>
          <p:cNvSpPr>
            <a:spLocks noGrp="1"/>
          </p:cNvSpPr>
          <p:nvPr>
            <p:ph idx="1"/>
          </p:nvPr>
        </p:nvSpPr>
        <p:spPr/>
        <p:txBody>
          <a:bodyPr vert="horz" lIns="0" tIns="0" rIns="0" bIns="0" rtlCol="0" anchor="t">
            <a:normAutofit fontScale="92500" lnSpcReduction="10000"/>
          </a:bodyPr>
          <a:lstStyle/>
          <a:p>
            <a:r>
              <a:rPr lang="en-US"/>
              <a:t>Link to Bill:  </a:t>
            </a:r>
            <a:r>
              <a:rPr lang="en-US">
                <a:hlinkClick r:id="rId2"/>
              </a:rPr>
              <a:t>https://leg.colorado.gov/bills/hb22-1215</a:t>
            </a:r>
            <a:r>
              <a:rPr lang="en-US"/>
              <a:t>  </a:t>
            </a:r>
          </a:p>
          <a:p>
            <a:r>
              <a:rPr lang="en-US"/>
              <a:t>Purpose: Develop and recommend policies, laws and rules to support the equitable and sustainable expansion and alignment of programs that integrate secondary, postsecondary and work-based learning opportunities in every region of the state.</a:t>
            </a:r>
            <a:endParaRPr lang="en-US">
              <a:ea typeface="Calibri"/>
              <a:cs typeface="Calibri"/>
            </a:endParaRPr>
          </a:p>
          <a:p>
            <a:r>
              <a:rPr lang="en-US"/>
              <a:t>Task Force Website: </a:t>
            </a:r>
            <a:r>
              <a:rPr lang="en-US">
                <a:hlinkClick r:id="rId3"/>
              </a:rPr>
              <a:t>https://www.cde.state.co.us/postsecondary/secondary_postsecondary_and_work-based_learning_integration_task_force</a:t>
            </a:r>
            <a:r>
              <a:rPr lang="en-US"/>
              <a:t>   </a:t>
            </a:r>
            <a:endParaRPr lang="en-US">
              <a:ea typeface="Calibri"/>
              <a:cs typeface="Calibri"/>
            </a:endParaRPr>
          </a:p>
          <a:p>
            <a:r>
              <a:rPr lang="en-US"/>
              <a:t>Timeline:</a:t>
            </a:r>
            <a:endParaRPr lang="en-US">
              <a:ea typeface="Calibri"/>
              <a:cs typeface="Calibri"/>
            </a:endParaRPr>
          </a:p>
          <a:p>
            <a:pPr lvl="1"/>
            <a:r>
              <a:rPr lang="en-US"/>
              <a:t>July 2022: Convened first meeting</a:t>
            </a:r>
            <a:endParaRPr lang="en-US">
              <a:ea typeface="Calibri"/>
              <a:cs typeface="Calibri"/>
            </a:endParaRPr>
          </a:p>
          <a:p>
            <a:pPr lvl="1"/>
            <a:r>
              <a:rPr lang="en-US"/>
              <a:t>December 1, 2022:  </a:t>
            </a:r>
            <a:r>
              <a:rPr lang="en-US">
                <a:hlinkClick r:id="rId4"/>
              </a:rPr>
              <a:t>Interim report</a:t>
            </a:r>
            <a:endParaRPr lang="en-US">
              <a:ea typeface="Calibri"/>
              <a:cs typeface="Calibri"/>
              <a:hlinkClick r:id="rId4"/>
            </a:endParaRPr>
          </a:p>
          <a:p>
            <a:pPr lvl="1"/>
            <a:r>
              <a:rPr lang="en-US"/>
              <a:t>December 1, 2023:  </a:t>
            </a:r>
            <a:r>
              <a:rPr lang="en-US">
                <a:hlinkClick r:id="rId5"/>
              </a:rPr>
              <a:t>Final report</a:t>
            </a:r>
            <a:r>
              <a:rPr lang="en-US"/>
              <a:t> reflecting findings and recommendations to the governor, the Education Leadership Council, the State Board of Education, the Colorado Commission on Higher Education, and the Education Committees of the Senate and the House of Representatives, or any successor committees.</a:t>
            </a:r>
          </a:p>
        </p:txBody>
      </p:sp>
      <p:sp>
        <p:nvSpPr>
          <p:cNvPr id="3" name="Slide Number Placeholder 2">
            <a:extLst>
              <a:ext uri="{FF2B5EF4-FFF2-40B4-BE49-F238E27FC236}">
                <a16:creationId xmlns:a16="http://schemas.microsoft.com/office/drawing/2014/main" id="{A4276B49-B360-0B5D-4607-A0A8F22DB8A8}"/>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427321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10884-14F7-AB0C-10C2-94C088EF06EA}"/>
              </a:ext>
            </a:extLst>
          </p:cNvPr>
          <p:cNvSpPr>
            <a:spLocks noGrp="1"/>
          </p:cNvSpPr>
          <p:nvPr>
            <p:ph type="title"/>
          </p:nvPr>
        </p:nvSpPr>
        <p:spPr>
          <a:xfrm>
            <a:off x="443565" y="205176"/>
            <a:ext cx="11491217" cy="898524"/>
          </a:xfrm>
        </p:spPr>
        <p:txBody>
          <a:bodyPr>
            <a:normAutofit/>
          </a:bodyPr>
          <a:lstStyle/>
          <a:p>
            <a:r>
              <a:rPr lang="en-US"/>
              <a:t>H.B. 23-1241:  Accountability, Accreditation, Student Performance, and Resource Inequity Task Force</a:t>
            </a:r>
          </a:p>
        </p:txBody>
      </p:sp>
      <p:sp>
        <p:nvSpPr>
          <p:cNvPr id="5" name="Content Placeholder 4">
            <a:extLst>
              <a:ext uri="{FF2B5EF4-FFF2-40B4-BE49-F238E27FC236}">
                <a16:creationId xmlns:a16="http://schemas.microsoft.com/office/drawing/2014/main" id="{2E67CF74-8FA0-31B9-4431-44BC3E1023DD}"/>
              </a:ext>
            </a:extLst>
          </p:cNvPr>
          <p:cNvSpPr>
            <a:spLocks noGrp="1"/>
          </p:cNvSpPr>
          <p:nvPr>
            <p:ph idx="1"/>
          </p:nvPr>
        </p:nvSpPr>
        <p:spPr>
          <a:xfrm>
            <a:off x="838200" y="1554480"/>
            <a:ext cx="10515600" cy="4944004"/>
          </a:xfrm>
        </p:spPr>
        <p:txBody>
          <a:bodyPr vert="horz" lIns="0" tIns="0" rIns="0" bIns="0" rtlCol="0" anchor="t">
            <a:normAutofit fontScale="77500" lnSpcReduction="20000"/>
          </a:bodyPr>
          <a:lstStyle/>
          <a:p>
            <a:r>
              <a:rPr lang="en-US"/>
              <a:t>Link to Bill:  </a:t>
            </a:r>
            <a:r>
              <a:rPr lang="en-US">
                <a:hlinkClick r:id="rId2"/>
              </a:rPr>
              <a:t>https://leg.colorado.gov/bills/hb23-1241</a:t>
            </a:r>
            <a:r>
              <a:rPr lang="en-US"/>
              <a:t> </a:t>
            </a:r>
          </a:p>
          <a:p>
            <a:r>
              <a:rPr lang="en-US"/>
              <a:t>Purpose:  Creates a representative task force of 26-members that studies academic opportunities, inequities, promising practices in schools, and improvements to the accountability and accreditation system.</a:t>
            </a:r>
          </a:p>
          <a:p>
            <a:r>
              <a:rPr lang="en-US"/>
              <a:t>Task Force Website: </a:t>
            </a:r>
            <a:r>
              <a:rPr lang="en-US">
                <a:hlinkClick r:id="rId3"/>
              </a:rPr>
              <a:t>https://www.cde.state.co.us/accountability/accountability-task-force</a:t>
            </a:r>
            <a:r>
              <a:rPr lang="en-US"/>
              <a:t> </a:t>
            </a:r>
            <a:endParaRPr lang="en-US">
              <a:ea typeface="Calibri"/>
              <a:cs typeface="Calibri"/>
            </a:endParaRPr>
          </a:p>
          <a:p>
            <a:r>
              <a:rPr lang="en-US"/>
              <a:t>Builds upon:  Accountability Audit and the Local Accountability System Grant</a:t>
            </a:r>
            <a:endParaRPr lang="en-US">
              <a:ea typeface="Calibri"/>
              <a:cs typeface="Calibri"/>
            </a:endParaRPr>
          </a:p>
          <a:p>
            <a:r>
              <a:rPr lang="en-US"/>
              <a:t>Timeline:</a:t>
            </a:r>
            <a:endParaRPr lang="en-US">
              <a:ea typeface="Calibri"/>
              <a:cs typeface="Calibri"/>
            </a:endParaRPr>
          </a:p>
          <a:p>
            <a:pPr lvl="1"/>
            <a:r>
              <a:rPr lang="en-US"/>
              <a:t>July 1, 2023:  Task force members appointed</a:t>
            </a:r>
            <a:endParaRPr lang="en-US">
              <a:ea typeface="Calibri"/>
              <a:cs typeface="Calibri"/>
            </a:endParaRPr>
          </a:p>
          <a:p>
            <a:pPr lvl="1"/>
            <a:r>
              <a:rPr lang="en-US"/>
              <a:t>August 15, 2023:  Department contracted with a facilitator</a:t>
            </a:r>
            <a:endParaRPr lang="en-US">
              <a:ea typeface="Calibri"/>
              <a:cs typeface="Calibri"/>
            </a:endParaRPr>
          </a:p>
          <a:p>
            <a:pPr lvl="1"/>
            <a:r>
              <a:rPr lang="en-US"/>
              <a:t>August 24, 2023:  Convened first meeting</a:t>
            </a:r>
            <a:endParaRPr lang="en-US">
              <a:ea typeface="Calibri"/>
              <a:cs typeface="Calibri"/>
            </a:endParaRPr>
          </a:p>
          <a:p>
            <a:pPr lvl="1"/>
            <a:r>
              <a:rPr lang="en-US"/>
              <a:t>March 1, 2024:  </a:t>
            </a:r>
            <a:r>
              <a:rPr lang="en-US">
                <a:hlinkClick r:id="rId4"/>
              </a:rPr>
              <a:t>Interim report</a:t>
            </a:r>
            <a:endParaRPr lang="en-US">
              <a:ea typeface="Calibri"/>
              <a:cs typeface="Calibri"/>
              <a:hlinkClick r:id="rId4"/>
            </a:endParaRPr>
          </a:p>
          <a:p>
            <a:pPr lvl="1"/>
            <a:r>
              <a:rPr lang="en-US"/>
              <a:t>November 15, 2024:  Final report reflecting findings and recommendations to the education committees of the house of representatives and senate, the governor, the state board, the commissioner of education and the department.</a:t>
            </a:r>
          </a:p>
          <a:p>
            <a:r>
              <a:rPr lang="en-US">
                <a:ea typeface="Calibri"/>
                <a:cs typeface="Calibri"/>
              </a:rPr>
              <a:t>Upcoming Meetings:</a:t>
            </a:r>
          </a:p>
          <a:p>
            <a:pPr lvl="1"/>
            <a:r>
              <a:rPr lang="en-US">
                <a:ea typeface="Calibri"/>
                <a:cs typeface="Calibri"/>
              </a:rPr>
              <a:t>March 12</a:t>
            </a:r>
          </a:p>
          <a:p>
            <a:pPr lvl="1"/>
            <a:r>
              <a:rPr lang="en-US">
                <a:ea typeface="Calibri"/>
                <a:cs typeface="Calibri"/>
              </a:rPr>
              <a:t>April 2</a:t>
            </a:r>
          </a:p>
          <a:p>
            <a:pPr lvl="1"/>
            <a:r>
              <a:rPr lang="en-US">
                <a:ea typeface="Calibri"/>
                <a:cs typeface="Calibri"/>
              </a:rPr>
              <a:t>May 7 (Tentative)</a:t>
            </a:r>
          </a:p>
          <a:p>
            <a:pPr lvl="1"/>
            <a:r>
              <a:rPr lang="en-US">
                <a:ea typeface="Calibri"/>
                <a:cs typeface="Calibri"/>
              </a:rPr>
              <a:t>June 4 (Tentative)</a:t>
            </a:r>
          </a:p>
          <a:p>
            <a:pPr lvl="1"/>
            <a:r>
              <a:rPr lang="en-US">
                <a:ea typeface="Calibri"/>
                <a:cs typeface="Calibri"/>
              </a:rPr>
              <a:t>Fall meetings have not yet been set</a:t>
            </a:r>
          </a:p>
        </p:txBody>
      </p:sp>
      <p:sp>
        <p:nvSpPr>
          <p:cNvPr id="3" name="Slide Number Placeholder 2">
            <a:extLst>
              <a:ext uri="{FF2B5EF4-FFF2-40B4-BE49-F238E27FC236}">
                <a16:creationId xmlns:a16="http://schemas.microsoft.com/office/drawing/2014/main" id="{A4276B49-B360-0B5D-4607-A0A8F22DB8A8}"/>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11678137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2701</Words>
  <Application>Microsoft Office PowerPoint</Application>
  <PresentationFormat>Widescreen</PresentationFormat>
  <Paragraphs>270</Paragraphs>
  <Slides>40</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Courier New</vt:lpstr>
      <vt:lpstr>Museo Slab 500</vt:lpstr>
      <vt:lpstr>Rockwell</vt:lpstr>
      <vt:lpstr>Office Theme</vt:lpstr>
      <vt:lpstr>Technical Advisory Panel Meeting</vt:lpstr>
      <vt:lpstr>Welcome &amp; Introductions</vt:lpstr>
      <vt:lpstr>Agenda for Today</vt:lpstr>
      <vt:lpstr>Accountability Updates Information Item   Lisa Medler</vt:lpstr>
      <vt:lpstr>Overarching Accountability Timeline</vt:lpstr>
      <vt:lpstr>Newcomer Multilingual Learners (MLs) </vt:lpstr>
      <vt:lpstr>Taskforce Updates and Stakeholder Discussion Feedback Item   Lisa Medler &amp; Ryan Marks</vt:lpstr>
      <vt:lpstr>H.B. 22-1215:  Study Of Expanding Extended High School Programs</vt:lpstr>
      <vt:lpstr>H.B. 23-1241:  Accountability, Accreditation, Student Performance, and Resource Inequity Task Force</vt:lpstr>
      <vt:lpstr>PWR Indicator Information Item   Daniel Mangan</vt:lpstr>
      <vt:lpstr>Matriculation Data Concordance Study Rationale</vt:lpstr>
      <vt:lpstr>Matriculation Data Sources &amp; Process</vt:lpstr>
      <vt:lpstr>Matriculation Data Concordance Study Prior Research</vt:lpstr>
      <vt:lpstr>Matriculation Data Concordance Study Next Steps</vt:lpstr>
      <vt:lpstr>Break (10 minutes)</vt:lpstr>
      <vt:lpstr>CMAS Science Feedback Item   Marie Huchton &amp; Daniel Mangan</vt:lpstr>
      <vt:lpstr>Setting the Stage for Science in 2024 Performance Frameworks</vt:lpstr>
      <vt:lpstr>Impact of Including Science on Traditional Ratings</vt:lpstr>
      <vt:lpstr>Impact of Including Science, Attendance, and Truancy on AEC Framework Ratings</vt:lpstr>
      <vt:lpstr>Overall CMAS Science Participation Rates</vt:lpstr>
      <vt:lpstr>Differential Rates of Participation, by Disaggregated Group</vt:lpstr>
      <vt:lpstr>Representativeness of Tested Groups (State-Level)</vt:lpstr>
      <vt:lpstr>Representativeness of Tested Groups (State-Level)</vt:lpstr>
      <vt:lpstr>Representativeness of Tested Groups (State-Level)</vt:lpstr>
      <vt:lpstr>Distribution of the Difference between % Registrants and % Participants (District-Level)</vt:lpstr>
      <vt:lpstr>Distribution of the Difference between % Registrants and % Participants (District-Level)</vt:lpstr>
      <vt:lpstr>Count of Districts with Disproportionate Representation</vt:lpstr>
      <vt:lpstr>CMAS Science Participation Count of Districts with Disproportionate Representation</vt:lpstr>
      <vt:lpstr>Distribution of the Difference between % Registrants and % Participants (School-Level)</vt:lpstr>
      <vt:lpstr>Distribution of the Difference between % Registrants and % Participants (School-Level)</vt:lpstr>
      <vt:lpstr>Count of Schools with Disproportionate Representation</vt:lpstr>
      <vt:lpstr>Count of Schools with Disproportionate Representation</vt:lpstr>
      <vt:lpstr>Profile of Schools with Disproportionate Representation, by School Type</vt:lpstr>
      <vt:lpstr>Profile of Schools with Disproportionate Representation, by School Plan Type / Clock Status</vt:lpstr>
      <vt:lpstr>Profile of Schools with Disproportionate Representation, by Setting</vt:lpstr>
      <vt:lpstr>CMAS Science Representativeness Takeaways</vt:lpstr>
      <vt:lpstr>Accountability Takeaways</vt:lpstr>
      <vt:lpstr>TAP Recommendation </vt:lpstr>
      <vt:lpstr>Public Comments and Meeting Close</vt:lpstr>
      <vt:lpstr>Technical Advisory Panel</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Wales, Aislinn</cp:lastModifiedBy>
  <cp:revision>2</cp:revision>
  <dcterms:created xsi:type="dcterms:W3CDTF">2019-06-25T17:30:52Z</dcterms:created>
  <dcterms:modified xsi:type="dcterms:W3CDTF">2024-03-11T14:53:24Z</dcterms:modified>
</cp:coreProperties>
</file>