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Roboto" panose="02000000000000000000" pitchFamily="2" charset="0"/>
      <p:regular r:id="rId44"/>
      <p:bold r:id="rId45"/>
      <p:italic r:id="rId46"/>
      <p:boldItalic r:id="rId47"/>
    </p:embeddedFont>
    <p:embeddedFont>
      <p:font typeface="Roboto Medium" panose="02000000000000000000" pitchFamily="2" charset="0"/>
      <p:regular r:id="rId48"/>
      <p:bold r:id="rId49"/>
      <p:italic r:id="rId50"/>
      <p:boldItalic r:id="rId51"/>
    </p:embeddedFont>
    <p:embeddedFont>
      <p:font typeface="Rockwell" panose="02060603020205020403"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AE02A3-F8C7-4B62-B7D6-CA1DD4488290}">
  <a:tblStyle styleId="{37AE02A3-F8C7-4B62-B7D6-CA1DD448829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D2AE5B-9C2A-4EE5-B698-A9EC055C2B3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3A27AEB-0D5C-4CCE-9DBD-969E50CDB481}"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71fd490e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71fd490e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3c080abb9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3c080abb9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3352e8a09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3352e8a09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3352e8a09a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3352e8a09a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3352e8a09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3352e8a09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32ae134445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32ae134445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32ae134445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32ae134445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Displaying the data by school helps remove some of the noise in the data from schools selecting multiple categories multiple times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32ae134445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32ae134445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418b105792_1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418b105792_1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418b105792_1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418b105792_1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418b105792_1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418b105792_1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418b105792_1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418b105792_1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initial phase of the evaluation process, we are focused primarily (but not entirely) on Student Performance Priorities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418b105792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418b105792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observe that root causes is the category type that UIP authors seem to have the most trouble coding.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418b105792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418b10579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school UIP we see that most schools either coded all or nothing. Zooming in on the ones in the middle - schools that coded some but not all, may be more informative in discerning causes.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418b10579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418b10579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graph shows a histogram of percentage of coded categories for all school UIPs by district. Here we see most districts are in the middle. It is worth noting that the 4 districts that had 0% completion and the 4 that had 100% completion all had only one school UIP submitted. So this tells us that it’s unlikely that district TA is meaningfully driving missingness.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418b10579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418b10579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root cause cause is the area where UIP authors had the lowest rates of coding, we looked here first. We compared the relative frequency of coded categories, to AI matching of Root Cause titles (since this is a required field). We found that the relative distribution of categories coded by authors is similar to the distribution of uncoded categories. Instruction, and Teacher Development are both found slightly more frequently in the uncoded data, suggesting that these might be two areas where authors are having trouble finding an appropriate category to code.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418b105792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418b105792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418b105792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418b105792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portion of the study, we focused first on SPPs. Root Causes and the strategies employed to address them are very contextual to the school. So as a first step, we are focusing our evaluation efforts on Student Performance Priorities as good data there will provide the most useful information to both CDE and districts in understanding the focus of school improvement efforts.</a:t>
            </a:r>
            <a:endParaRPr/>
          </a:p>
          <a:p>
            <a:pPr marL="0" lvl="0" indent="0" algn="l" rtl="0">
              <a:spcBef>
                <a:spcPts val="0"/>
              </a:spcBef>
              <a:spcAft>
                <a:spcPts val="0"/>
              </a:spcAft>
              <a:buNone/>
            </a:pPr>
            <a:r>
              <a:rPr lang="en"/>
              <a:t>The primary problem that we heard back from the field with this SPP categorization schema is the inclusion of separate categories for achievement and growth for both ELA and Math. Schools told us (justifiably so) that it didn’t make sense to have those separate - after all what sort of intervention would you expect to move student achievement in math without also providing growth. So when we think back about our priorities for categories to be: accuraction, actionable, clear and complete, this is a pretty clear violation of “clear.”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418b105792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418b105792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first pass to resolving this clarity issue, we looked at what the distribution of Student Performance Priorities would look like if we simply combined Math and ELA achievement and growth respectively. (It’s not exactly the sum of the two prior categories because some schools had both). But we now see that almost half of all school UIPs include each of those specific SPPs. This is getting us into to danger of violating our priority of “actionable.” If a district looks at their data and sees that half of their schools are focusing on math, and half on ELA, that doesn’t really give them enough information to differentiate supports for their schools.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418b105792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418b105792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see if we could discern some sub-topics within these SPPs, I fed all the written descriptions of all the student performance priorities that were coded is either ELA or Math into Deepseek and asked it to categorize them it to the top ten most frequent themes. Note that this was a clean prompt and I did provide any information about root causes or any other of our categorizations.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3c080abb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3c080abb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418b105792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418b105792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thing we see is that there are lots of root causes showing up in the description of performance priorities. Perhaps this isn’t too surprising since UIPs are written all at once, and schools are instructed to match their SPPs with root causes, so it makes sense that there would be some reference to the causes in their authored descriptions. However, after going back and reviewing specific entries, it’s pretty clear that many UIPs are conflating CDE’s intended definitions of SPPs with RCs.</a:t>
            </a:r>
            <a:endParaRPr/>
          </a:p>
          <a:p>
            <a:pPr marL="0" lvl="0" indent="0" algn="l" rtl="0">
              <a:spcBef>
                <a:spcPts val="0"/>
              </a:spcBef>
              <a:spcAft>
                <a:spcPts val="0"/>
              </a:spcAft>
              <a:buNone/>
            </a:pPr>
            <a:endParaRPr/>
          </a:p>
          <a:p>
            <a:pPr marL="0" lvl="0" indent="0" algn="l" rtl="0">
              <a:spcBef>
                <a:spcPts val="0"/>
              </a:spcBef>
              <a:spcAft>
                <a:spcPts val="0"/>
              </a:spcAft>
              <a:buNone/>
            </a:pPr>
            <a:r>
              <a:rPr lang="en"/>
              <a:t>I also want to note that in a separate section of the UIP, authors can indicate if the specific SPP they are identifying is specific to a student group.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418b105792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418b105792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Third Bullet Point: If you recall, one of the intended purposes behind the categorizations was to help put rails on the types of topics UIP authors are using - e.g. that they are using appropriate root causes. This finding suggests that while the categorization may be helping, it may also be masking a disconnect that persists.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32ae134445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32ae134445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3c080abb9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3c080abb9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df0bf0ce6e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df0bf0ce6e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3fef70fb99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3fef70fb99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3fef70fb99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3fef70fb99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3fef70fb99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3fef70fb99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3fef70fb99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3fef70fb99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3fef70fb99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3fef70fb99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71fd490e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71fd490e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3c080abb9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3c080abb9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3c080abb9b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3c080abb9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3fef70fb99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3fef70fb9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3c080abb9b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33c080abb9b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3c080abb9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3c080abb9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3d89d86d98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3d89d86d98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3d89d86d98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3d89d86d98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0" name="Google Shape;120;p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5" name="Google Shape;125;p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0"/>
        <p:cNvGrpSpPr/>
        <p:nvPr/>
      </p:nvGrpSpPr>
      <p:grpSpPr>
        <a:xfrm>
          <a:off x="0" y="0"/>
          <a:ext cx="0" cy="0"/>
          <a:chOff x="0" y="0"/>
          <a:chExt cx="0" cy="0"/>
        </a:xfrm>
      </p:grpSpPr>
      <p:pic>
        <p:nvPicPr>
          <p:cNvPr id="151" name="Google Shape;15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2" name="Google Shape;152;p1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3" name="Google Shape;153;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4" name="Google Shape;154;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6" name="Google Shape;15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7" name="Google Shape;15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 name="Google Shape;158;p1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59"/>
        <p:cNvGrpSpPr/>
        <p:nvPr/>
      </p:nvGrpSpPr>
      <p:grpSpPr>
        <a:xfrm>
          <a:off x="0" y="0"/>
          <a:ext cx="0" cy="0"/>
          <a:chOff x="0" y="0"/>
          <a:chExt cx="0" cy="0"/>
        </a:xfrm>
      </p:grpSpPr>
      <p:pic>
        <p:nvPicPr>
          <p:cNvPr id="160" name="Google Shape;160;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1" name="Google Shape;161;p1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2" name="Google Shape;162;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3" name="Google Shape;163;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 name="Google Shape;165;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6" name="Google Shape;166;p1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7"/>
        <p:cNvGrpSpPr/>
        <p:nvPr/>
      </p:nvGrpSpPr>
      <p:grpSpPr>
        <a:xfrm>
          <a:off x="0" y="0"/>
          <a:ext cx="0" cy="0"/>
          <a:chOff x="0" y="0"/>
          <a:chExt cx="0" cy="0"/>
        </a:xfrm>
      </p:grpSpPr>
      <p:pic>
        <p:nvPicPr>
          <p:cNvPr id="168" name="Google Shape;168;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9" name="Google Shape;169;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0" name="Google Shape;170;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1" name="Google Shape;171;p1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2"/>
        <p:cNvGrpSpPr/>
        <p:nvPr/>
      </p:nvGrpSpPr>
      <p:grpSpPr>
        <a:xfrm>
          <a:off x="0" y="0"/>
          <a:ext cx="0" cy="0"/>
          <a:chOff x="0" y="0"/>
          <a:chExt cx="0" cy="0"/>
        </a:xfrm>
      </p:grpSpPr>
      <p:pic>
        <p:nvPicPr>
          <p:cNvPr id="173" name="Google Shape;173;p2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4" name="Google Shape;174;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5" name="Google Shape;175;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6" name="Google Shape;176;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7" name="Google Shape;177;p20"/>
          <p:cNvGrpSpPr/>
          <p:nvPr/>
        </p:nvGrpSpPr>
        <p:grpSpPr>
          <a:xfrm>
            <a:off x="308400" y="1062325"/>
            <a:ext cx="1006800" cy="1003500"/>
            <a:chOff x="308400" y="1076275"/>
            <a:chExt cx="1006800" cy="1003500"/>
          </a:xfrm>
        </p:grpSpPr>
        <p:sp>
          <p:nvSpPr>
            <p:cNvPr id="178" name="Google Shape;178;p2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0" name="Google Shape;180;p20"/>
          <p:cNvGrpSpPr/>
          <p:nvPr/>
        </p:nvGrpSpPr>
        <p:grpSpPr>
          <a:xfrm>
            <a:off x="308400" y="2150613"/>
            <a:ext cx="1006800" cy="1003500"/>
            <a:chOff x="308400" y="2218825"/>
            <a:chExt cx="1006800" cy="1003500"/>
          </a:xfrm>
        </p:grpSpPr>
        <p:sp>
          <p:nvSpPr>
            <p:cNvPr id="181" name="Google Shape;181;p2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3" name="Google Shape;183;p20"/>
          <p:cNvGrpSpPr/>
          <p:nvPr/>
        </p:nvGrpSpPr>
        <p:grpSpPr>
          <a:xfrm>
            <a:off x="308400" y="3238900"/>
            <a:ext cx="1006800" cy="1003500"/>
            <a:chOff x="308400" y="1076275"/>
            <a:chExt cx="1006800" cy="1003500"/>
          </a:xfrm>
        </p:grpSpPr>
        <p:sp>
          <p:nvSpPr>
            <p:cNvPr id="184" name="Google Shape;184;p2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6" name="Google Shape;186;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7" name="Google Shape;187;p2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88" name="Google Shape;188;p2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89" name="Google Shape;189;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0" name="Google Shape;190;p2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91" name="Google Shape;191;p2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25" name="Google Shape;25;p3"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5" name="Google Shape;195;p21"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6" name="Google Shape;196;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7" name="Google Shape;197;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98" name="Google Shape;198;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99" name="Google Shape;199;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0" name="Google Shape;200;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1" name="Google Shape;201;p21"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202" name="Google Shape;202;p21"/>
          <p:cNvGrpSpPr/>
          <p:nvPr/>
        </p:nvGrpSpPr>
        <p:grpSpPr>
          <a:xfrm>
            <a:off x="311700" y="3548650"/>
            <a:ext cx="8363900" cy="646200"/>
            <a:chOff x="375100" y="3396250"/>
            <a:chExt cx="8363900" cy="646200"/>
          </a:xfrm>
        </p:grpSpPr>
        <p:sp>
          <p:nvSpPr>
            <p:cNvPr id="203" name="Google Shape;203;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08" name="Google Shape;208;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09" name="Google Shape;209;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0" name="Google Shape;210;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1" name="Google Shape;211;p21"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2" name="Google Shape;212;p21"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3" name="Google Shape;213;p21"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4" name="Google Shape;214;p21"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5" name="Google Shape;215;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6" name="Google Shape;216;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7" name="Google Shape;217;p21"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19" name="Google Shape;219;p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3" name="Google Shape;223;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24" name="Google Shape;224;p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5"/>
        <p:cNvGrpSpPr/>
        <p:nvPr/>
      </p:nvGrpSpPr>
      <p:grpSpPr>
        <a:xfrm>
          <a:off x="0" y="0"/>
          <a:ext cx="0" cy="0"/>
          <a:chOff x="0" y="0"/>
          <a:chExt cx="0" cy="0"/>
        </a:xfrm>
      </p:grpSpPr>
      <p:pic>
        <p:nvPicPr>
          <p:cNvPr id="226" name="Google Shape;226;p2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7" name="Google Shape;227;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9" name="Google Shape;229;p2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0"/>
        <p:cNvGrpSpPr/>
        <p:nvPr/>
      </p:nvGrpSpPr>
      <p:grpSpPr>
        <a:xfrm>
          <a:off x="0" y="0"/>
          <a:ext cx="0" cy="0"/>
          <a:chOff x="0" y="0"/>
          <a:chExt cx="0" cy="0"/>
        </a:xfrm>
      </p:grpSpPr>
      <p:pic>
        <p:nvPicPr>
          <p:cNvPr id="231" name="Google Shape;231;p2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2" name="Google Shape;232;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3" name="Google Shape;233;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34" name="Google Shape;234;p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5"/>
        <p:cNvGrpSpPr/>
        <p:nvPr/>
      </p:nvGrpSpPr>
      <p:grpSpPr>
        <a:xfrm>
          <a:off x="0" y="0"/>
          <a:ext cx="0" cy="0"/>
          <a:chOff x="0" y="0"/>
          <a:chExt cx="0" cy="0"/>
        </a:xfrm>
      </p:grpSpPr>
      <p:pic>
        <p:nvPicPr>
          <p:cNvPr id="236" name="Google Shape;236;p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7" name="Google Shape;237;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9" name="Google Shape;239;p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0"/>
        <p:cNvGrpSpPr/>
        <p:nvPr/>
      </p:nvGrpSpPr>
      <p:grpSpPr>
        <a:xfrm>
          <a:off x="0" y="0"/>
          <a:ext cx="0" cy="0"/>
          <a:chOff x="0" y="0"/>
          <a:chExt cx="0" cy="0"/>
        </a:xfrm>
      </p:grpSpPr>
      <p:pic>
        <p:nvPicPr>
          <p:cNvPr id="241" name="Google Shape;241;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2" name="Google Shape;242;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45"/>
        <p:cNvGrpSpPr/>
        <p:nvPr/>
      </p:nvGrpSpPr>
      <p:grpSpPr>
        <a:xfrm>
          <a:off x="0" y="0"/>
          <a:ext cx="0" cy="0"/>
          <a:chOff x="0" y="0"/>
          <a:chExt cx="0" cy="0"/>
        </a:xfrm>
      </p:grpSpPr>
      <p:pic>
        <p:nvPicPr>
          <p:cNvPr id="246" name="Google Shape;246;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49" name="Google Shape;249;p2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0"/>
        <p:cNvGrpSpPr/>
        <p:nvPr/>
      </p:nvGrpSpPr>
      <p:grpSpPr>
        <a:xfrm>
          <a:off x="0" y="0"/>
          <a:ext cx="0" cy="0"/>
          <a:chOff x="0" y="0"/>
          <a:chExt cx="0" cy="0"/>
        </a:xfrm>
      </p:grpSpPr>
      <p:pic>
        <p:nvPicPr>
          <p:cNvPr id="251" name="Google Shape;251;p2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3" name="Google Shape;253;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4" name="Google Shape;254;p2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55"/>
        <p:cNvGrpSpPr/>
        <p:nvPr/>
      </p:nvGrpSpPr>
      <p:grpSpPr>
        <a:xfrm>
          <a:off x="0" y="0"/>
          <a:ext cx="0" cy="0"/>
          <a:chOff x="0" y="0"/>
          <a:chExt cx="0" cy="0"/>
        </a:xfrm>
      </p:grpSpPr>
      <p:pic>
        <p:nvPicPr>
          <p:cNvPr id="256" name="Google Shape;256;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7" name="Google Shape;257;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8" name="Google Shape;258;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259" name="Google Shape;259;p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0"/>
        <p:cNvGrpSpPr/>
        <p:nvPr/>
      </p:nvGrpSpPr>
      <p:grpSpPr>
        <a:xfrm>
          <a:off x="0" y="0"/>
          <a:ext cx="0" cy="0"/>
          <a:chOff x="0" y="0"/>
          <a:chExt cx="0" cy="0"/>
        </a:xfrm>
      </p:grpSpPr>
      <p:pic>
        <p:nvPicPr>
          <p:cNvPr id="261" name="Google Shape;261;p30"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62" name="Google Shape;262;p30"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63" name="Google Shape;263;p30"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64" name="Google Shape;264;p30"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65" name="Google Shape;265;p30"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66" name="Google Shape;266;p30"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67" name="Google Shape;267;p30"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68" name="Google Shape;268;p30"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69"/>
        <p:cNvGrpSpPr/>
        <p:nvPr/>
      </p:nvGrpSpPr>
      <p:grpSpPr>
        <a:xfrm>
          <a:off x="0" y="0"/>
          <a:ext cx="0" cy="0"/>
          <a:chOff x="0" y="0"/>
          <a:chExt cx="0" cy="0"/>
        </a:xfrm>
      </p:grpSpPr>
      <p:pic>
        <p:nvPicPr>
          <p:cNvPr id="270" name="Google Shape;270;p3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1" name="Google Shape;271;p3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78"/>
        <p:cNvGrpSpPr/>
        <p:nvPr/>
      </p:nvGrpSpPr>
      <p:grpSpPr>
        <a:xfrm>
          <a:off x="0" y="0"/>
          <a:ext cx="0" cy="0"/>
          <a:chOff x="0" y="0"/>
          <a:chExt cx="0" cy="0"/>
        </a:xfrm>
      </p:grpSpPr>
      <p:pic>
        <p:nvPicPr>
          <p:cNvPr id="279" name="Google Shape;279;p32"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2"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2"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5" name="Google Shape;285;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6" name="Google Shape;28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2" name="Google Shape;292;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96" name="Google Shape;29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7"/>
        <p:cNvGrpSpPr/>
        <p:nvPr/>
      </p:nvGrpSpPr>
      <p:grpSpPr>
        <a:xfrm>
          <a:off x="0" y="0"/>
          <a:ext cx="0" cy="0"/>
          <a:chOff x="0" y="0"/>
          <a:chExt cx="0" cy="0"/>
        </a:xfrm>
      </p:grpSpPr>
      <p:sp>
        <p:nvSpPr>
          <p:cNvPr id="298" name="Google Shape;298;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 name="Google Shape;300;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1" name="Google Shape;301;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2" name="Google Shape;3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3"/>
        <p:cNvGrpSpPr/>
        <p:nvPr/>
      </p:nvGrpSpPr>
      <p:grpSpPr>
        <a:xfrm>
          <a:off x="0" y="0"/>
          <a:ext cx="0" cy="0"/>
          <a:chOff x="0" y="0"/>
          <a:chExt cx="0" cy="0"/>
        </a:xfrm>
      </p:grpSpPr>
      <p:sp>
        <p:nvSpPr>
          <p:cNvPr id="304" name="Google Shape;304;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5" name="Google Shape;30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6"/>
        <p:cNvGrpSpPr/>
        <p:nvPr/>
      </p:nvGrpSpPr>
      <p:grpSpPr>
        <a:xfrm>
          <a:off x="0" y="0"/>
          <a:ext cx="0" cy="0"/>
          <a:chOff x="0" y="0"/>
          <a:chExt cx="0" cy="0"/>
        </a:xfrm>
      </p:grpSpPr>
      <p:sp>
        <p:nvSpPr>
          <p:cNvPr id="307" name="Google Shape;307;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8" name="Google Shape;308;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09" name="Google Shape;30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312"/>
        <p:cNvGrpSpPr/>
        <p:nvPr/>
      </p:nvGrpSpPr>
      <p:grpSpPr>
        <a:xfrm>
          <a:off x="0" y="0"/>
          <a:ext cx="0" cy="0"/>
          <a:chOff x="0" y="0"/>
          <a:chExt cx="0" cy="0"/>
        </a:xfrm>
      </p:grpSpPr>
      <p:pic>
        <p:nvPicPr>
          <p:cNvPr id="313" name="Google Shape;313;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14" name="Google Shape;314;p4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15" name="Google Shape;315;p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16" name="Google Shape;316;p4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17" name="Google Shape;317;p4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18" name="Google Shape;318;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19" name="Google Shape;319;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0" name="Google Shape;320;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321"/>
        <p:cNvGrpSpPr/>
        <p:nvPr/>
      </p:nvGrpSpPr>
      <p:grpSpPr>
        <a:xfrm>
          <a:off x="0" y="0"/>
          <a:ext cx="0" cy="0"/>
          <a:chOff x="0" y="0"/>
          <a:chExt cx="0" cy="0"/>
        </a:xfrm>
      </p:grpSpPr>
      <p:pic>
        <p:nvPicPr>
          <p:cNvPr id="322" name="Google Shape;322;p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23" name="Google Shape;323;p4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24" name="Google Shape;324;p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5" name="Google Shape;325;p4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26" name="Google Shape;326;p4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27" name="Google Shape;327;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8" name="Google Shape;328;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9" name="Google Shape;32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2" name="Google Shape;332;p4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34" name="Google Shape;334;p4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35" name="Google Shape;335;p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336"/>
        <p:cNvGrpSpPr/>
        <p:nvPr/>
      </p:nvGrpSpPr>
      <p:grpSpPr>
        <a:xfrm>
          <a:off x="0" y="0"/>
          <a:ext cx="0" cy="0"/>
          <a:chOff x="0" y="0"/>
          <a:chExt cx="0" cy="0"/>
        </a:xfrm>
      </p:grpSpPr>
      <p:pic>
        <p:nvPicPr>
          <p:cNvPr id="337" name="Google Shape;337;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8" name="Google Shape;338;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9" name="Google Shape;339;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41" name="Google Shape;341;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2" name="Google Shape;342;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3" name="Google Shape;343;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slide - green">
  <p:cSld name="MAIN_POINT_1">
    <p:spTree>
      <p:nvGrpSpPr>
        <p:cNvPr id="1" name="Shape 344"/>
        <p:cNvGrpSpPr/>
        <p:nvPr/>
      </p:nvGrpSpPr>
      <p:grpSpPr>
        <a:xfrm>
          <a:off x="0" y="0"/>
          <a:ext cx="0" cy="0"/>
          <a:chOff x="0" y="0"/>
          <a:chExt cx="0" cy="0"/>
        </a:xfrm>
      </p:grpSpPr>
      <p:pic>
        <p:nvPicPr>
          <p:cNvPr id="345" name="Google Shape;345;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6" name="Google Shape;346;p45"/>
          <p:cNvSpPr txBox="1">
            <a:spLocks noGrp="1"/>
          </p:cNvSpPr>
          <p:nvPr>
            <p:ph type="ctrTitle"/>
          </p:nvPr>
        </p:nvSpPr>
        <p:spPr>
          <a:xfrm>
            <a:off x="311700" y="1840075"/>
            <a:ext cx="8520600" cy="1531500"/>
          </a:xfrm>
          <a:prstGeom prst="rect">
            <a:avLst/>
          </a:prstGeom>
        </p:spPr>
        <p:txBody>
          <a:bodyPr spcFirstLastPara="1" wrap="square" lIns="91425" tIns="91425" rIns="91425" bIns="91425" anchor="t"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dk1"/>
                </a:solidFill>
                <a:latin typeface="Rockwell"/>
                <a:ea typeface="Rockwell"/>
                <a:cs typeface="Rockwell"/>
                <a:sym typeface="Rockwell"/>
              </a:defRPr>
            </a:lvl2pPr>
            <a:lvl3pPr lvl="2" algn="ctr">
              <a:spcBef>
                <a:spcPts val="0"/>
              </a:spcBef>
              <a:spcAft>
                <a:spcPts val="0"/>
              </a:spcAft>
              <a:buNone/>
              <a:defRPr sz="4000">
                <a:solidFill>
                  <a:schemeClr val="dk1"/>
                </a:solidFill>
                <a:latin typeface="Rockwell"/>
                <a:ea typeface="Rockwell"/>
                <a:cs typeface="Rockwell"/>
                <a:sym typeface="Rockwell"/>
              </a:defRPr>
            </a:lvl3pPr>
            <a:lvl4pPr lvl="3" algn="ctr">
              <a:spcBef>
                <a:spcPts val="0"/>
              </a:spcBef>
              <a:spcAft>
                <a:spcPts val="0"/>
              </a:spcAft>
              <a:buNone/>
              <a:defRPr sz="4000">
                <a:solidFill>
                  <a:schemeClr val="dk1"/>
                </a:solidFill>
                <a:latin typeface="Rockwell"/>
                <a:ea typeface="Rockwell"/>
                <a:cs typeface="Rockwell"/>
                <a:sym typeface="Rockwell"/>
              </a:defRPr>
            </a:lvl4pPr>
            <a:lvl5pPr lvl="4" algn="ctr">
              <a:spcBef>
                <a:spcPts val="0"/>
              </a:spcBef>
              <a:spcAft>
                <a:spcPts val="0"/>
              </a:spcAft>
              <a:buNone/>
              <a:defRPr sz="4000">
                <a:solidFill>
                  <a:schemeClr val="dk1"/>
                </a:solidFill>
                <a:latin typeface="Rockwell"/>
                <a:ea typeface="Rockwell"/>
                <a:cs typeface="Rockwell"/>
                <a:sym typeface="Rockwell"/>
              </a:defRPr>
            </a:lvl5pPr>
            <a:lvl6pPr lvl="5" algn="ctr">
              <a:spcBef>
                <a:spcPts val="0"/>
              </a:spcBef>
              <a:spcAft>
                <a:spcPts val="0"/>
              </a:spcAft>
              <a:buNone/>
              <a:defRPr sz="4000">
                <a:solidFill>
                  <a:schemeClr val="dk1"/>
                </a:solidFill>
                <a:latin typeface="Rockwell"/>
                <a:ea typeface="Rockwell"/>
                <a:cs typeface="Rockwell"/>
                <a:sym typeface="Rockwell"/>
              </a:defRPr>
            </a:lvl6pPr>
            <a:lvl7pPr lvl="6" algn="ctr">
              <a:spcBef>
                <a:spcPts val="0"/>
              </a:spcBef>
              <a:spcAft>
                <a:spcPts val="0"/>
              </a:spcAft>
              <a:buNone/>
              <a:defRPr sz="4000">
                <a:solidFill>
                  <a:schemeClr val="dk1"/>
                </a:solidFill>
                <a:latin typeface="Rockwell"/>
                <a:ea typeface="Rockwell"/>
                <a:cs typeface="Rockwell"/>
                <a:sym typeface="Rockwell"/>
              </a:defRPr>
            </a:lvl7pPr>
            <a:lvl8pPr lvl="7" algn="ctr">
              <a:spcBef>
                <a:spcPts val="0"/>
              </a:spcBef>
              <a:spcAft>
                <a:spcPts val="0"/>
              </a:spcAft>
              <a:buNone/>
              <a:defRPr sz="4000">
                <a:solidFill>
                  <a:schemeClr val="dk1"/>
                </a:solidFill>
                <a:latin typeface="Rockwell"/>
                <a:ea typeface="Rockwell"/>
                <a:cs typeface="Rockwell"/>
                <a:sym typeface="Rockwell"/>
              </a:defRPr>
            </a:lvl8pPr>
            <a:lvl9pPr lvl="8" algn="ctr">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4">
  <p:cSld name="TITLE_AND_BODY_1_1_1_1_1_1_1_1_1_1_6">
    <p:spTree>
      <p:nvGrpSpPr>
        <p:cNvPr id="1" name="Shape 347"/>
        <p:cNvGrpSpPr/>
        <p:nvPr/>
      </p:nvGrpSpPr>
      <p:grpSpPr>
        <a:xfrm>
          <a:off x="0" y="0"/>
          <a:ext cx="0" cy="0"/>
          <a:chOff x="0" y="0"/>
          <a:chExt cx="0" cy="0"/>
        </a:xfrm>
      </p:grpSpPr>
      <p:pic>
        <p:nvPicPr>
          <p:cNvPr id="348" name="Google Shape;348;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9" name="Google Shape;349;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67" name="Google Shape;6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 name="Google Shape;68;p6"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3" name="Google Shape;73;p7"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4" name="Google Shape;74;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5" name="Google Shape;75;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6" name="Google Shape;76;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 name="Google Shape;77;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8" name="Google Shape;78;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9" name="Google Shape;79;p7"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0" name="Google Shape;80;p7"/>
          <p:cNvGrpSpPr/>
          <p:nvPr/>
        </p:nvGrpSpPr>
        <p:grpSpPr>
          <a:xfrm>
            <a:off x="311700" y="3548650"/>
            <a:ext cx="8363900" cy="646200"/>
            <a:chOff x="375100" y="3396250"/>
            <a:chExt cx="8363900" cy="646200"/>
          </a:xfrm>
        </p:grpSpPr>
        <p:sp>
          <p:nvSpPr>
            <p:cNvPr id="81" name="Google Shape;81;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6" name="Google Shape;86;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7" name="Google Shape;87;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8" name="Google Shape;88;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 name="Google Shape;89;p7"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0" name="Google Shape;90;p7"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 name="Google Shape;93;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4" name="Google Shape;94;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5" name="Google Shape;95;p7"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6" name="Google Shape;96;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 name="Google Shape;97;p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10"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5" name="Google Shape;115;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uip/category-guidanc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hyperlink" Target="https://leg.colorado.gov/sites/default/files/documents/2025A/bills/fn/2025a_hb1278_00.pdf" TargetMode="External"/><Relationship Id="rId3" Type="http://schemas.openxmlformats.org/officeDocument/2006/relationships/image" Target="../media/image61.jpg"/><Relationship Id="rId7" Type="http://schemas.openxmlformats.org/officeDocument/2006/relationships/hyperlink" Target="https://go.boarddocs.com/co/cde/Board.nsf/goto?open&amp;id=DE2PMV6533FD"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leg.colorado.gov/bills/hb25-1278"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drive/folders/1MPTgFl8vgFmgp4VF2ngT4riKb8i8x544?usp=drive_link" TargetMode="External"/><Relationship Id="rId7" Type="http://schemas.openxmlformats.org/officeDocument/2006/relationships/hyperlink" Target="https://docs.google.com/document/d/1wI1I5YqV9alFLBwShOuA-amLXzah88X3VFgGwu-IHpw/edit?usp=drive_link"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docs.google.com/presentation/d/10VLqb76yogJGPZqKoYVBhTJje3k9WfVf/edit?usp=drive_link&amp;ouid=112703407092101855381&amp;rtpof=true&amp;sd=true" TargetMode="External"/><Relationship Id="rId5" Type="http://schemas.openxmlformats.org/officeDocument/2006/relationships/hyperlink" Target="https://docs.google.com/document/d/12d66EGuo6neN_rEWoYgU4vAK76xhOKZLEcfjiDC0ea4/edit?tab=t.0#heading=h.jgnwt59cfzzd" TargetMode="External"/><Relationship Id="rId4" Type="http://schemas.openxmlformats.org/officeDocument/2006/relationships/hyperlink" Target="https://docs.google.com/presentation/d/1zNFpfZpoP583tRTlaQ85vnLduaO-iKPc/edit?usp=drive_link&amp;ouid=112703407092101855381&amp;rtpof=true&amp;sd=tru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tu5xYOk9Y4Q5cpcA1yNXmVF6lIMguJYjZ346Y5vl1fk/edit?usp=shar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7"/>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Technical Advisory Panel Meeting</a:t>
            </a:r>
            <a:endParaRPr/>
          </a:p>
        </p:txBody>
      </p:sp>
      <p:sp>
        <p:nvSpPr>
          <p:cNvPr id="360" name="Google Shape;360;p47"/>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March 20,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0" y="3361600"/>
            <a:ext cx="9144000" cy="1059600"/>
          </a:xfrm>
          <a:prstGeom prst="rect">
            <a:avLst/>
          </a:prstGeom>
          <a:solidFill>
            <a:schemeClr val="accent1">
              <a:lumMod val="50000"/>
            </a:schemeClr>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UIP Categories</a:t>
            </a:r>
            <a:endParaRPr/>
          </a:p>
          <a:p>
            <a:pPr marL="0" lvl="0" indent="0" algn="ctr" rtl="0">
              <a:spcBef>
                <a:spcPts val="0"/>
              </a:spcBef>
              <a:spcAft>
                <a:spcPts val="0"/>
              </a:spcAft>
              <a:buNone/>
            </a:pPr>
            <a:r>
              <a:rPr lang="en" sz="1688"/>
              <a:t>Lisa Steffen, Greg Nusz, &amp; Aislinn Wales</a:t>
            </a:r>
            <a:endParaRPr sz="1688"/>
          </a:p>
          <a:p>
            <a:pPr marL="0" lvl="0" indent="0" algn="ctr" rtl="0">
              <a:spcBef>
                <a:spcPts val="0"/>
              </a:spcBef>
              <a:spcAft>
                <a:spcPts val="0"/>
              </a:spcAft>
              <a:buNone/>
            </a:pPr>
            <a:r>
              <a:rPr lang="en" sz="1688" b="1">
                <a:latin typeface="Roboto"/>
                <a:ea typeface="Roboto"/>
                <a:cs typeface="Roboto"/>
                <a:sym typeface="Roboto"/>
              </a:rPr>
              <a:t>Feedback Item</a:t>
            </a:r>
            <a:endParaRPr sz="1688" b="1">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Background</a:t>
            </a:r>
            <a:endParaRPr/>
          </a:p>
        </p:txBody>
      </p:sp>
      <p:sp>
        <p:nvSpPr>
          <p:cNvPr id="455" name="Google Shape;455;p5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56" name="Google Shape;456;p57"/>
          <p:cNvSpPr txBox="1"/>
          <p:nvPr/>
        </p:nvSpPr>
        <p:spPr>
          <a:xfrm>
            <a:off x="311700" y="1152475"/>
            <a:ext cx="8141100" cy="30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000000"/>
                </a:solidFill>
                <a:latin typeface="Roboto"/>
                <a:ea typeface="Roboto"/>
                <a:cs typeface="Roboto"/>
                <a:sym typeface="Roboto"/>
              </a:rPr>
              <a:t>How can we make better use of Unified Improvement Plan (UIP) data?</a:t>
            </a:r>
            <a:endParaRPr sz="1800" b="1">
              <a:solidFill>
                <a:srgbClr val="000000"/>
              </a:solidFill>
              <a:latin typeface="Roboto"/>
              <a:ea typeface="Roboto"/>
              <a:cs typeface="Roboto"/>
              <a:sym typeface="Roboto"/>
            </a:endParaRPr>
          </a:p>
          <a:p>
            <a:pPr marL="457200" lvl="0" indent="0" algn="l" rtl="0">
              <a:lnSpc>
                <a:spcPct val="115000"/>
              </a:lnSpc>
              <a:spcBef>
                <a:spcPts val="0"/>
              </a:spcBef>
              <a:spcAft>
                <a:spcPts val="0"/>
              </a:spcAft>
              <a:buNone/>
            </a:pPr>
            <a:endParaRPr sz="1800">
              <a:solidFill>
                <a:srgbClr val="000000"/>
              </a:solidFill>
              <a:latin typeface="Roboto"/>
              <a:ea typeface="Roboto"/>
              <a:cs typeface="Roboto"/>
              <a:sym typeface="Roboto"/>
            </a:endParaRPr>
          </a:p>
          <a:p>
            <a:pPr marL="457200" lvl="1" indent="-330200" algn="l" rtl="0">
              <a:lnSpc>
                <a:spcPct val="115000"/>
              </a:lnSpc>
              <a:spcBef>
                <a:spcPts val="0"/>
              </a:spcBef>
              <a:spcAft>
                <a:spcPts val="0"/>
              </a:spcAft>
              <a:buClr>
                <a:srgbClr val="000000"/>
              </a:buClr>
              <a:buSzPts val="1600"/>
              <a:buFont typeface="Roboto"/>
              <a:buChar char="○"/>
            </a:pPr>
            <a:r>
              <a:rPr lang="en" sz="1600">
                <a:solidFill>
                  <a:srgbClr val="000000"/>
                </a:solidFill>
                <a:latin typeface="Roboto"/>
                <a:ea typeface="Roboto"/>
                <a:cs typeface="Roboto"/>
                <a:sym typeface="Roboto"/>
              </a:rPr>
              <a:t>From a combination of research projects and internal coding, we identified </a:t>
            </a:r>
            <a:r>
              <a:rPr lang="en" sz="1600" u="sng">
                <a:solidFill>
                  <a:srgbClr val="0097A7"/>
                </a:solidFill>
                <a:latin typeface="Roboto"/>
                <a:ea typeface="Roboto"/>
                <a:cs typeface="Roboto"/>
                <a:sym typeface="Roboto"/>
                <a:hlinkClick r:id="rId3">
                  <a:extLst>
                    <a:ext uri="{A12FA001-AC4F-418D-AE19-62706E023703}">
                      <ahyp:hlinkClr xmlns:ahyp="http://schemas.microsoft.com/office/drawing/2018/hyperlinkcolor" val="tx"/>
                    </a:ext>
                  </a:extLst>
                </a:hlinkClick>
              </a:rPr>
              <a:t>primary categories used by schools and districts for their UIP’s performance priorities, root causes, and improvement strategies</a:t>
            </a:r>
            <a:endParaRPr sz="1600">
              <a:solidFill>
                <a:srgbClr val="000000"/>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rgbClr val="000000"/>
              </a:solidFill>
              <a:latin typeface="Roboto"/>
              <a:ea typeface="Roboto"/>
              <a:cs typeface="Roboto"/>
              <a:sym typeface="Roboto"/>
            </a:endParaRPr>
          </a:p>
          <a:p>
            <a:pPr marL="457200" lvl="1" indent="-330200" algn="l" rtl="0">
              <a:lnSpc>
                <a:spcPct val="115000"/>
              </a:lnSpc>
              <a:spcBef>
                <a:spcPts val="0"/>
              </a:spcBef>
              <a:spcAft>
                <a:spcPts val="0"/>
              </a:spcAft>
              <a:buClr>
                <a:srgbClr val="000000"/>
              </a:buClr>
              <a:buSzPts val="1600"/>
              <a:buFont typeface="Roboto"/>
              <a:buChar char="○"/>
            </a:pPr>
            <a:r>
              <a:rPr lang="en" sz="1600">
                <a:solidFill>
                  <a:srgbClr val="000000"/>
                </a:solidFill>
                <a:latin typeface="Roboto"/>
                <a:ea typeface="Roboto"/>
                <a:cs typeface="Roboto"/>
                <a:sym typeface="Roboto"/>
              </a:rPr>
              <a:t>Beginning with the 2023-24 UIP cycle, schools and districts could self-select from one of the categories above for each of their performance priorities, root causes, and strategies</a:t>
            </a:r>
            <a:endParaRPr sz="1600">
              <a:solidFill>
                <a:srgbClr val="000000"/>
              </a:solidFill>
              <a:highlight>
                <a:srgbClr val="EEFF41"/>
              </a:highlight>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Goals</a:t>
            </a:r>
            <a:endParaRPr/>
          </a:p>
        </p:txBody>
      </p:sp>
      <p:pic>
        <p:nvPicPr>
          <p:cNvPr id="463" name="Google Shape;463;p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462" y="1192656"/>
            <a:ext cx="1541748" cy="1463021"/>
          </a:xfrm>
          <a:prstGeom prst="rect">
            <a:avLst/>
          </a:prstGeom>
          <a:noFill/>
          <a:ln>
            <a:noFill/>
          </a:ln>
        </p:spPr>
      </p:pic>
      <p:pic>
        <p:nvPicPr>
          <p:cNvPr id="464" name="Google Shape;464;p5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15825" y="1191260"/>
            <a:ext cx="1571325" cy="1491090"/>
          </a:xfrm>
          <a:prstGeom prst="rect">
            <a:avLst/>
          </a:prstGeom>
          <a:noFill/>
          <a:ln>
            <a:noFill/>
          </a:ln>
        </p:spPr>
      </p:pic>
      <p:pic>
        <p:nvPicPr>
          <p:cNvPr id="465" name="Google Shape;465;p5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79752" y="1190690"/>
            <a:ext cx="1541749" cy="1466952"/>
          </a:xfrm>
          <a:prstGeom prst="rect">
            <a:avLst/>
          </a:prstGeom>
          <a:noFill/>
          <a:ln>
            <a:noFill/>
          </a:ln>
        </p:spPr>
      </p:pic>
      <p:pic>
        <p:nvPicPr>
          <p:cNvPr id="466" name="Google Shape;466;p5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170589" y="1108583"/>
            <a:ext cx="1541748" cy="1463005"/>
          </a:xfrm>
          <a:prstGeom prst="rect">
            <a:avLst/>
          </a:prstGeom>
          <a:noFill/>
          <a:ln>
            <a:noFill/>
          </a:ln>
        </p:spPr>
      </p:pic>
      <p:sp>
        <p:nvSpPr>
          <p:cNvPr id="467" name="Google Shape;467;p58">
            <a:extLst>
              <a:ext uri="{C183D7F6-B498-43B3-948B-1728B52AA6E4}">
                <adec:decorative xmlns:adec="http://schemas.microsoft.com/office/drawing/2017/decorative" val="0"/>
              </a:ext>
            </a:extLst>
          </p:cNvPr>
          <p:cNvSpPr txBox="1"/>
          <p:nvPr/>
        </p:nvSpPr>
        <p:spPr>
          <a:xfrm>
            <a:off x="211113" y="2645800"/>
            <a:ext cx="143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CDE Supports</a:t>
            </a:r>
            <a:endParaRPr b="1">
              <a:solidFill>
                <a:srgbClr val="151857"/>
              </a:solidFill>
            </a:endParaRPr>
          </a:p>
        </p:txBody>
      </p:sp>
      <p:sp>
        <p:nvSpPr>
          <p:cNvPr id="470" name="Google Shape;470;p58">
            <a:extLst>
              <a:ext uri="{C183D7F6-B498-43B3-948B-1728B52AA6E4}">
                <adec:decorative xmlns:adec="http://schemas.microsoft.com/office/drawing/2017/decorative" val="0"/>
              </a:ext>
            </a:extLst>
          </p:cNvPr>
          <p:cNvSpPr txBox="1"/>
          <p:nvPr/>
        </p:nvSpPr>
        <p:spPr>
          <a:xfrm>
            <a:off x="56463" y="2942025"/>
            <a:ext cx="1745700" cy="1293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Identify areas of focus to develop CDE resources and to coordinate technical assistance (e.g., trainings, cohorts).</a:t>
            </a:r>
            <a:endParaRPr sz="1200">
              <a:solidFill>
                <a:srgbClr val="5B5B5B"/>
              </a:solidFill>
              <a:latin typeface="Roboto"/>
              <a:ea typeface="Roboto"/>
              <a:cs typeface="Roboto"/>
              <a:sym typeface="Roboto"/>
            </a:endParaRPr>
          </a:p>
        </p:txBody>
      </p:sp>
      <p:sp>
        <p:nvSpPr>
          <p:cNvPr id="468" name="Google Shape;468;p58">
            <a:extLst>
              <a:ext uri="{C183D7F6-B498-43B3-948B-1728B52AA6E4}">
                <adec:decorative xmlns:adec="http://schemas.microsoft.com/office/drawing/2017/decorative" val="0"/>
              </a:ext>
            </a:extLst>
          </p:cNvPr>
          <p:cNvSpPr txBox="1"/>
          <p:nvPr/>
        </p:nvSpPr>
        <p:spPr>
          <a:xfrm>
            <a:off x="1713838" y="2663938"/>
            <a:ext cx="174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Strategic Planning</a:t>
            </a:r>
            <a:endParaRPr b="1">
              <a:solidFill>
                <a:srgbClr val="151857"/>
              </a:solidFill>
            </a:endParaRPr>
          </a:p>
        </p:txBody>
      </p:sp>
      <p:sp>
        <p:nvSpPr>
          <p:cNvPr id="471" name="Google Shape;471;p58">
            <a:extLst>
              <a:ext uri="{C183D7F6-B498-43B3-948B-1728B52AA6E4}">
                <adec:decorative xmlns:adec="http://schemas.microsoft.com/office/drawing/2017/decorative" val="0"/>
              </a:ext>
            </a:extLst>
          </p:cNvPr>
          <p:cNvSpPr txBox="1"/>
          <p:nvPr/>
        </p:nvSpPr>
        <p:spPr>
          <a:xfrm>
            <a:off x="1666738" y="2960175"/>
            <a:ext cx="18399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Inform CDE’s strategic planning process (i.e., monitor trends, track implementation, identify bright spots).</a:t>
            </a:r>
            <a:endParaRPr sz="1200">
              <a:solidFill>
                <a:srgbClr val="5B5B5B"/>
              </a:solidFill>
              <a:latin typeface="Roboto"/>
              <a:ea typeface="Roboto"/>
              <a:cs typeface="Roboto"/>
              <a:sym typeface="Roboto"/>
            </a:endParaRPr>
          </a:p>
        </p:txBody>
      </p:sp>
      <p:sp>
        <p:nvSpPr>
          <p:cNvPr id="469" name="Google Shape;469;p58">
            <a:extLst>
              <a:ext uri="{C183D7F6-B498-43B3-948B-1728B52AA6E4}">
                <adec:decorative xmlns:adec="http://schemas.microsoft.com/office/drawing/2017/decorative" val="0"/>
              </a:ext>
            </a:extLst>
          </p:cNvPr>
          <p:cNvSpPr txBox="1"/>
          <p:nvPr/>
        </p:nvSpPr>
        <p:spPr>
          <a:xfrm>
            <a:off x="3358263" y="2645800"/>
            <a:ext cx="178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Networking</a:t>
            </a:r>
            <a:endParaRPr b="1">
              <a:solidFill>
                <a:srgbClr val="151857"/>
              </a:solidFill>
            </a:endParaRPr>
          </a:p>
        </p:txBody>
      </p:sp>
      <p:sp>
        <p:nvSpPr>
          <p:cNvPr id="472" name="Google Shape;472;p58">
            <a:extLst>
              <a:ext uri="{C183D7F6-B498-43B3-948B-1728B52AA6E4}">
                <adec:decorative xmlns:adec="http://schemas.microsoft.com/office/drawing/2017/decorative" val="0"/>
              </a:ext>
            </a:extLst>
          </p:cNvPr>
          <p:cNvSpPr txBox="1"/>
          <p:nvPr/>
        </p:nvSpPr>
        <p:spPr>
          <a:xfrm>
            <a:off x="3330663" y="2942038"/>
            <a:ext cx="18399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Facilitate cross-district networking (e.g., connect districts that are working on the same strategies).</a:t>
            </a:r>
            <a:endParaRPr sz="1200">
              <a:solidFill>
                <a:srgbClr val="5B5B5B"/>
              </a:solidFill>
              <a:latin typeface="Roboto"/>
              <a:ea typeface="Roboto"/>
              <a:cs typeface="Roboto"/>
              <a:sym typeface="Roboto"/>
            </a:endParaRPr>
          </a:p>
        </p:txBody>
      </p:sp>
      <p:sp>
        <p:nvSpPr>
          <p:cNvPr id="473" name="Google Shape;473;p58">
            <a:extLst>
              <a:ext uri="{C183D7F6-B498-43B3-948B-1728B52AA6E4}">
                <adec:decorative xmlns:adec="http://schemas.microsoft.com/office/drawing/2017/decorative" val="0"/>
              </a:ext>
            </a:extLst>
          </p:cNvPr>
          <p:cNvSpPr txBox="1"/>
          <p:nvPr/>
        </p:nvSpPr>
        <p:spPr>
          <a:xfrm>
            <a:off x="4922625" y="2645800"/>
            <a:ext cx="193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51857"/>
                </a:solidFill>
              </a:rPr>
              <a:t>UIP Process</a:t>
            </a:r>
            <a:endParaRPr b="1">
              <a:solidFill>
                <a:srgbClr val="151857"/>
              </a:solidFill>
            </a:endParaRPr>
          </a:p>
        </p:txBody>
      </p:sp>
      <p:sp>
        <p:nvSpPr>
          <p:cNvPr id="474" name="Google Shape;474;p58">
            <a:extLst>
              <a:ext uri="{C183D7F6-B498-43B3-948B-1728B52AA6E4}">
                <adec:decorative xmlns:adec="http://schemas.microsoft.com/office/drawing/2017/decorative" val="0"/>
              </a:ext>
            </a:extLst>
          </p:cNvPr>
          <p:cNvSpPr txBox="1"/>
          <p:nvPr/>
        </p:nvSpPr>
        <p:spPr>
          <a:xfrm>
            <a:off x="5021500" y="2942025"/>
            <a:ext cx="1839900" cy="923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200">
                <a:solidFill>
                  <a:srgbClr val="5B5B5B"/>
                </a:solidFill>
                <a:latin typeface="Roboto"/>
                <a:ea typeface="Roboto"/>
                <a:cs typeface="Roboto"/>
                <a:sym typeface="Roboto"/>
              </a:rPr>
              <a:t>Districts and schools can use this data to inform improvement planning supports.</a:t>
            </a:r>
            <a:endParaRPr sz="1200">
              <a:solidFill>
                <a:srgbClr val="5B5B5B"/>
              </a:solidFill>
              <a:latin typeface="Roboto"/>
              <a:ea typeface="Roboto"/>
              <a:cs typeface="Roboto"/>
              <a:sym typeface="Roboto"/>
            </a:endParaRPr>
          </a:p>
        </p:txBody>
      </p:sp>
      <p:pic>
        <p:nvPicPr>
          <p:cNvPr id="475" name="Google Shape;475;p58">
            <a:extLst>
              <a:ext uri="{C183D7F6-B498-43B3-948B-1728B52AA6E4}">
                <adec:decorative xmlns:adec="http://schemas.microsoft.com/office/drawing/2017/decorative" val="1"/>
              </a:ext>
            </a:extLst>
          </p:cNvPr>
          <p:cNvPicPr preferRelativeResize="0"/>
          <p:nvPr/>
        </p:nvPicPr>
        <p:blipFill rotWithShape="1">
          <a:blip r:embed="rId7">
            <a:alphaModFix/>
          </a:blip>
          <a:srcRect l="8544" r="36826"/>
          <a:stretch/>
        </p:blipFill>
        <p:spPr>
          <a:xfrm>
            <a:off x="6931200" y="0"/>
            <a:ext cx="2234126" cy="4334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Participation</a:t>
            </a:r>
            <a:endParaRPr/>
          </a:p>
        </p:txBody>
      </p:sp>
      <p:sp>
        <p:nvSpPr>
          <p:cNvPr id="481" name="Google Shape;481;p5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482" name="Google Shape;482;p59"/>
          <p:cNvGraphicFramePr/>
          <p:nvPr>
            <p:extLst>
              <p:ext uri="{D42A27DB-BD31-4B8C-83A1-F6EECF244321}">
                <p14:modId xmlns:p14="http://schemas.microsoft.com/office/powerpoint/2010/main" val="2227646242"/>
              </p:ext>
            </p:extLst>
          </p:nvPr>
        </p:nvGraphicFramePr>
        <p:xfrm>
          <a:off x="287950" y="1498825"/>
          <a:ext cx="8523975" cy="2602025"/>
        </p:xfrm>
        <a:graphic>
          <a:graphicData uri="http://schemas.openxmlformats.org/drawingml/2006/table">
            <a:tbl>
              <a:tblPr firstRow="1">
                <a:noFill/>
                <a:tableStyleId>{37AE02A3-F8C7-4B62-B7D6-CA1DD4488290}</a:tableStyleId>
              </a:tblPr>
              <a:tblGrid>
                <a:gridCol w="5181925">
                  <a:extLst>
                    <a:ext uri="{9D8B030D-6E8A-4147-A177-3AD203B41FA5}">
                      <a16:colId xmlns:a16="http://schemas.microsoft.com/office/drawing/2014/main" val="20000"/>
                    </a:ext>
                  </a:extLst>
                </a:gridCol>
                <a:gridCol w="1671025">
                  <a:extLst>
                    <a:ext uri="{9D8B030D-6E8A-4147-A177-3AD203B41FA5}">
                      <a16:colId xmlns:a16="http://schemas.microsoft.com/office/drawing/2014/main" val="20001"/>
                    </a:ext>
                  </a:extLst>
                </a:gridCol>
                <a:gridCol w="1671025">
                  <a:extLst>
                    <a:ext uri="{9D8B030D-6E8A-4147-A177-3AD203B41FA5}">
                      <a16:colId xmlns:a16="http://schemas.microsoft.com/office/drawing/2014/main" val="20002"/>
                    </a:ext>
                  </a:extLst>
                </a:gridCol>
              </a:tblGrid>
              <a:tr h="389400">
                <a:tc>
                  <a:txBody>
                    <a:bodyPr/>
                    <a:lstStyle/>
                    <a:p>
                      <a:pPr marL="0" lvl="0" indent="0" algn="l" rtl="0">
                        <a:spcBef>
                          <a:spcPts val="0"/>
                        </a:spcBef>
                        <a:spcAft>
                          <a:spcPts val="0"/>
                        </a:spcAft>
                        <a:buNone/>
                      </a:pP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F7521"/>
                    </a:solidFill>
                  </a:tcPr>
                </a:tc>
                <a:tc>
                  <a:txBody>
                    <a:bodyPr/>
                    <a:lstStyle/>
                    <a:p>
                      <a:pPr marL="0" lvl="0" indent="0" algn="ctr" rtl="0">
                        <a:lnSpc>
                          <a:spcPct val="115000"/>
                        </a:lnSpc>
                        <a:spcBef>
                          <a:spcPts val="0"/>
                        </a:spcBef>
                        <a:spcAft>
                          <a:spcPts val="0"/>
                        </a:spcAft>
                        <a:buNone/>
                      </a:pPr>
                      <a:r>
                        <a:rPr lang="en" b="1" dirty="0">
                          <a:solidFill>
                            <a:schemeClr val="lt1"/>
                          </a:solidFill>
                        </a:rPr>
                        <a:t>School UIPs</a:t>
                      </a:r>
                      <a:endParaRPr b="1" dirty="0">
                        <a:solidFill>
                          <a:schemeClr val="lt1"/>
                        </a:solidFill>
                      </a:endParaRPr>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5">
                        <a:lumMod val="50000"/>
                      </a:schemeClr>
                    </a:solidFill>
                  </a:tcPr>
                </a:tc>
                <a:tc>
                  <a:txBody>
                    <a:bodyPr/>
                    <a:lstStyle/>
                    <a:p>
                      <a:pPr marL="0" lvl="0" indent="0" algn="ctr" rtl="0">
                        <a:lnSpc>
                          <a:spcPct val="115000"/>
                        </a:lnSpc>
                        <a:spcBef>
                          <a:spcPts val="0"/>
                        </a:spcBef>
                        <a:spcAft>
                          <a:spcPts val="0"/>
                        </a:spcAft>
                        <a:buNone/>
                      </a:pPr>
                      <a:r>
                        <a:rPr lang="en" b="1" dirty="0">
                          <a:solidFill>
                            <a:schemeClr val="lt1"/>
                          </a:solidFill>
                        </a:rPr>
                        <a:t>District UIPs</a:t>
                      </a:r>
                      <a:endParaRPr b="1" dirty="0">
                        <a:solidFill>
                          <a:schemeClr val="lt1"/>
                        </a:solidFill>
                      </a:endParaRPr>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5">
                        <a:lumMod val="50000"/>
                      </a:schemeClr>
                    </a:solidFill>
                  </a:tcPr>
                </a:tc>
                <a:extLst>
                  <a:ext uri="{0D108BD9-81ED-4DB2-BD59-A6C34878D82A}">
                    <a16:rowId xmlns:a16="http://schemas.microsoft.com/office/drawing/2014/main" val="10000"/>
                  </a:ext>
                </a:extLst>
              </a:tr>
              <a:tr h="442525">
                <a:tc>
                  <a:txBody>
                    <a:bodyPr/>
                    <a:lstStyle/>
                    <a:p>
                      <a:pPr marL="0" lvl="0" indent="0" algn="l" rtl="0">
                        <a:lnSpc>
                          <a:spcPct val="115000"/>
                        </a:lnSpc>
                        <a:spcBef>
                          <a:spcPts val="0"/>
                        </a:spcBef>
                        <a:spcAft>
                          <a:spcPts val="0"/>
                        </a:spcAft>
                        <a:buNone/>
                      </a:pPr>
                      <a:r>
                        <a:rPr lang="en" sz="1700"/>
                        <a:t>Number of Schools Represented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1057</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442525">
                <a:tc>
                  <a:txBody>
                    <a:bodyPr/>
                    <a:lstStyle/>
                    <a:p>
                      <a:pPr marL="0" lvl="0" indent="0" algn="l" rtl="0">
                        <a:lnSpc>
                          <a:spcPct val="115000"/>
                        </a:lnSpc>
                        <a:spcBef>
                          <a:spcPts val="0"/>
                        </a:spcBef>
                        <a:spcAft>
                          <a:spcPts val="0"/>
                        </a:spcAft>
                        <a:buNone/>
                      </a:pPr>
                      <a:r>
                        <a:rPr lang="en" sz="1700"/>
                        <a:t>Number of Districts Represented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76</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101</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442525">
                <a:tc>
                  <a:txBody>
                    <a:bodyPr/>
                    <a:lstStyle/>
                    <a:p>
                      <a:pPr marL="0" lvl="0" indent="0" algn="l" rtl="0">
                        <a:lnSpc>
                          <a:spcPct val="115000"/>
                        </a:lnSpc>
                        <a:spcBef>
                          <a:spcPts val="0"/>
                        </a:spcBef>
                        <a:spcAft>
                          <a:spcPts val="0"/>
                        </a:spcAft>
                        <a:buNone/>
                      </a:pPr>
                      <a:r>
                        <a:rPr lang="en" sz="1700"/>
                        <a:t>Performance Challenges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65%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55%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442525">
                <a:tc>
                  <a:txBody>
                    <a:bodyPr/>
                    <a:lstStyle/>
                    <a:p>
                      <a:pPr marL="0" lvl="0" indent="0" algn="l" rtl="0">
                        <a:lnSpc>
                          <a:spcPct val="115000"/>
                        </a:lnSpc>
                        <a:spcBef>
                          <a:spcPts val="0"/>
                        </a:spcBef>
                        <a:spcAft>
                          <a:spcPts val="0"/>
                        </a:spcAft>
                        <a:buNone/>
                      </a:pPr>
                      <a:r>
                        <a:rPr lang="en" sz="1700"/>
                        <a:t>Root Causes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45%</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34%</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442525">
                <a:tc>
                  <a:txBody>
                    <a:bodyPr/>
                    <a:lstStyle/>
                    <a:p>
                      <a:pPr marL="0" lvl="0" indent="0" algn="l" rtl="0">
                        <a:lnSpc>
                          <a:spcPct val="115000"/>
                        </a:lnSpc>
                        <a:spcBef>
                          <a:spcPts val="0"/>
                        </a:spcBef>
                        <a:spcAft>
                          <a:spcPts val="0"/>
                        </a:spcAft>
                        <a:buNone/>
                      </a:pPr>
                      <a:r>
                        <a:rPr lang="en" sz="1700"/>
                        <a:t>Strategies Categorized</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61%</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dirty="0"/>
                        <a:t>48%</a:t>
                      </a:r>
                      <a:endParaRPr sz="1700" dirty="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83" name="Google Shape;483;p59"/>
          <p:cNvSpPr txBox="1"/>
          <p:nvPr/>
        </p:nvSpPr>
        <p:spPr>
          <a:xfrm>
            <a:off x="311700" y="1037125"/>
            <a:ext cx="720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Of the approximate 1,800 plans submitted in 2024-25:</a:t>
            </a:r>
            <a:endParaRPr sz="1800" b="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UIP Categories Dashboard</a:t>
            </a:r>
            <a:endParaRPr/>
          </a:p>
        </p:txBody>
      </p:sp>
      <p:sp>
        <p:nvSpPr>
          <p:cNvPr id="491" name="Google Shape;491;p60">
            <a:extLst>
              <a:ext uri="{C183D7F6-B498-43B3-948B-1728B52AA6E4}">
                <adec:decorative xmlns:adec="http://schemas.microsoft.com/office/drawing/2017/decorative" val="1"/>
              </a:ext>
            </a:extLst>
          </p:cNvPr>
          <p:cNvSpPr/>
          <p:nvPr/>
        </p:nvSpPr>
        <p:spPr>
          <a:xfrm>
            <a:off x="244362" y="1422899"/>
            <a:ext cx="2434902" cy="2174514"/>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2" name="Google Shape;492;p60">
            <a:extLst>
              <a:ext uri="{C183D7F6-B498-43B3-948B-1728B52AA6E4}">
                <adec:decorative xmlns:adec="http://schemas.microsoft.com/office/drawing/2017/decorative" val="1"/>
              </a:ext>
            </a:extLst>
          </p:cNvPr>
          <p:cNvSpPr/>
          <p:nvPr/>
        </p:nvSpPr>
        <p:spPr>
          <a:xfrm>
            <a:off x="2935549" y="1422899"/>
            <a:ext cx="2434902" cy="2174514"/>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3" name="Google Shape;493;p60">
            <a:extLst>
              <a:ext uri="{C183D7F6-B498-43B3-948B-1728B52AA6E4}">
                <adec:decorative xmlns:adec="http://schemas.microsoft.com/office/drawing/2017/decorative" val="1"/>
              </a:ext>
            </a:extLst>
          </p:cNvPr>
          <p:cNvSpPr/>
          <p:nvPr/>
        </p:nvSpPr>
        <p:spPr>
          <a:xfrm>
            <a:off x="5626735" y="1393738"/>
            <a:ext cx="2434902" cy="2174514"/>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 name="Google Shape;494;p60"/>
          <p:cNvSpPr txBox="1"/>
          <p:nvPr/>
        </p:nvSpPr>
        <p:spPr>
          <a:xfrm>
            <a:off x="338037" y="991800"/>
            <a:ext cx="2247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EE7B2B"/>
                </a:solidFill>
              </a:rPr>
              <a:t>Purpose</a:t>
            </a:r>
            <a:endParaRPr sz="1600" b="1">
              <a:solidFill>
                <a:srgbClr val="EE7B2B"/>
              </a:solidFill>
            </a:endParaRPr>
          </a:p>
        </p:txBody>
      </p:sp>
      <p:sp>
        <p:nvSpPr>
          <p:cNvPr id="497" name="Google Shape;497;p60"/>
          <p:cNvSpPr txBox="1"/>
          <p:nvPr/>
        </p:nvSpPr>
        <p:spPr>
          <a:xfrm>
            <a:off x="338013" y="1490500"/>
            <a:ext cx="2247600" cy="174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500">
                <a:solidFill>
                  <a:schemeClr val="dk1"/>
                </a:solidFill>
                <a:latin typeface="Roboto"/>
                <a:ea typeface="Roboto"/>
                <a:cs typeface="Roboto"/>
                <a:sym typeface="Roboto"/>
              </a:rPr>
              <a:t>Make the UIP student performance priority, root cause, and major improvement strategy data more accessible and transparent</a:t>
            </a:r>
            <a:endParaRPr sz="1300"/>
          </a:p>
        </p:txBody>
      </p:sp>
      <p:sp>
        <p:nvSpPr>
          <p:cNvPr id="495" name="Google Shape;495;p60"/>
          <p:cNvSpPr txBox="1"/>
          <p:nvPr/>
        </p:nvSpPr>
        <p:spPr>
          <a:xfrm>
            <a:off x="3029212" y="991800"/>
            <a:ext cx="2247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EE7B2B"/>
                </a:solidFill>
              </a:rPr>
              <a:t>Audience</a:t>
            </a:r>
            <a:endParaRPr sz="1600" b="1">
              <a:solidFill>
                <a:srgbClr val="EE7B2B"/>
              </a:solidFill>
            </a:endParaRPr>
          </a:p>
        </p:txBody>
      </p:sp>
      <p:sp>
        <p:nvSpPr>
          <p:cNvPr id="498" name="Google Shape;498;p60"/>
          <p:cNvSpPr txBox="1"/>
          <p:nvPr/>
        </p:nvSpPr>
        <p:spPr>
          <a:xfrm>
            <a:off x="3029188" y="1490500"/>
            <a:ext cx="2247600" cy="11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a:solidFill>
                  <a:schemeClr val="dk1"/>
                </a:solidFill>
                <a:latin typeface="Roboto"/>
                <a:ea typeface="Roboto"/>
                <a:cs typeface="Roboto"/>
                <a:sym typeface="Roboto"/>
              </a:rPr>
              <a:t>CDE Staff</a:t>
            </a:r>
            <a:endParaRPr sz="1500">
              <a:solidFill>
                <a:schemeClr val="dk1"/>
              </a:solidFill>
              <a:latin typeface="Roboto"/>
              <a:ea typeface="Roboto"/>
              <a:cs typeface="Roboto"/>
              <a:sym typeface="Roboto"/>
            </a:endParaRPr>
          </a:p>
          <a:p>
            <a:pPr marL="0" lvl="0" indent="0" algn="ctr" rtl="0">
              <a:lnSpc>
                <a:spcPct val="115000"/>
              </a:lnSpc>
              <a:spcBef>
                <a:spcPts val="1200"/>
              </a:spcBef>
              <a:spcAft>
                <a:spcPts val="1200"/>
              </a:spcAft>
              <a:buNone/>
            </a:pPr>
            <a:r>
              <a:rPr lang="en" sz="1500">
                <a:solidFill>
                  <a:schemeClr val="dk1"/>
                </a:solidFill>
                <a:latin typeface="Roboto"/>
                <a:ea typeface="Roboto"/>
                <a:cs typeface="Roboto"/>
                <a:sym typeface="Roboto"/>
              </a:rPr>
              <a:t>District / School Administrators</a:t>
            </a:r>
            <a:endParaRPr sz="1300"/>
          </a:p>
        </p:txBody>
      </p:sp>
      <p:sp>
        <p:nvSpPr>
          <p:cNvPr id="496" name="Google Shape;496;p60"/>
          <p:cNvSpPr txBox="1"/>
          <p:nvPr/>
        </p:nvSpPr>
        <p:spPr>
          <a:xfrm>
            <a:off x="5720412" y="991800"/>
            <a:ext cx="2247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EE7B2B"/>
                </a:solidFill>
              </a:rPr>
              <a:t>Location</a:t>
            </a:r>
            <a:endParaRPr sz="1600" b="1">
              <a:solidFill>
                <a:srgbClr val="EE7B2B"/>
              </a:solidFill>
            </a:endParaRPr>
          </a:p>
        </p:txBody>
      </p:sp>
      <p:sp>
        <p:nvSpPr>
          <p:cNvPr id="499" name="Google Shape;499;p60"/>
          <p:cNvSpPr txBox="1"/>
          <p:nvPr/>
        </p:nvSpPr>
        <p:spPr>
          <a:xfrm>
            <a:off x="5720363" y="1393725"/>
            <a:ext cx="2247600" cy="9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500">
                <a:solidFill>
                  <a:schemeClr val="dk1"/>
                </a:solidFill>
                <a:latin typeface="Roboto"/>
                <a:ea typeface="Roboto"/>
                <a:cs typeface="Roboto"/>
                <a:sym typeface="Roboto"/>
              </a:rPr>
              <a:t>Embedded in the UIP template, potentially CDE’s website</a:t>
            </a:r>
            <a:endParaRPr sz="1300"/>
          </a:p>
        </p:txBody>
      </p:sp>
      <p:sp>
        <p:nvSpPr>
          <p:cNvPr id="490" name="Google Shape;490;p60"/>
          <p:cNvSpPr/>
          <p:nvPr/>
        </p:nvSpPr>
        <p:spPr>
          <a:xfrm>
            <a:off x="244300" y="3663188"/>
            <a:ext cx="7817400" cy="538800"/>
          </a:xfrm>
          <a:prstGeom prst="frame">
            <a:avLst>
              <a:gd name="adj1" fmla="val 12500"/>
            </a:avLst>
          </a:prstGeom>
          <a:solidFill>
            <a:srgbClr val="F18A31"/>
          </a:solidFill>
          <a:ln w="9525" cap="flat" cmpd="sng">
            <a:solidFill>
              <a:srgbClr val="F18A3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Planned Release Date:</a:t>
            </a:r>
            <a:r>
              <a:rPr lang="en"/>
              <a:t> April 15th in time for template rollover</a:t>
            </a:r>
            <a:endParaRPr/>
          </a:p>
        </p:txBody>
      </p:sp>
      <p:sp>
        <p:nvSpPr>
          <p:cNvPr id="489" name="Google Shape;489;p60">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1"/>
          <p:cNvSpPr txBox="1">
            <a:spLocks noGrp="1"/>
          </p:cNvSpPr>
          <p:nvPr>
            <p:ph type="title" idx="4294967295"/>
          </p:nvPr>
        </p:nvSpPr>
        <p:spPr>
          <a:xfrm>
            <a:off x="332674" y="153882"/>
            <a:ext cx="6048900" cy="67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UIP Categories Dashboard - Overall</a:t>
            </a:r>
            <a:endParaRPr dirty="0"/>
          </a:p>
        </p:txBody>
      </p:sp>
      <p:pic>
        <p:nvPicPr>
          <p:cNvPr id="505" name="Google Shape;505;p61" descr="Image of a Tableau data dashboard depicting priorities, root causes, and strategies"/>
          <p:cNvPicPr preferRelativeResize="0"/>
          <p:nvPr/>
        </p:nvPicPr>
        <p:blipFill>
          <a:blip r:embed="rId3">
            <a:alphaModFix/>
          </a:blip>
          <a:stretch>
            <a:fillRect/>
          </a:stretch>
        </p:blipFill>
        <p:spPr>
          <a:xfrm>
            <a:off x="337800" y="827676"/>
            <a:ext cx="7365549" cy="4026301"/>
          </a:xfrm>
          <a:prstGeom prst="rect">
            <a:avLst/>
          </a:prstGeom>
          <a:noFill/>
          <a:ln>
            <a:noFill/>
          </a:ln>
          <a:effectLst>
            <a:outerShdw blurRad="57150" dist="19050" dir="5400000" algn="bl" rotWithShape="0">
              <a:srgbClr val="000000">
                <a:alpha val="50000"/>
              </a:srgbClr>
            </a:outerShdw>
          </a:effectLst>
        </p:spPr>
      </p:pic>
      <p:sp>
        <p:nvSpPr>
          <p:cNvPr id="506" name="Google Shape;506;p61"/>
          <p:cNvSpPr/>
          <p:nvPr/>
        </p:nvSpPr>
        <p:spPr>
          <a:xfrm>
            <a:off x="3886725" y="3569700"/>
            <a:ext cx="1086000" cy="6738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Table displays UIP text</a:t>
            </a:r>
            <a:endParaRPr/>
          </a:p>
        </p:txBody>
      </p:sp>
      <p:sp>
        <p:nvSpPr>
          <p:cNvPr id="507" name="Google Shape;507;p61"/>
          <p:cNvSpPr/>
          <p:nvPr/>
        </p:nvSpPr>
        <p:spPr>
          <a:xfrm>
            <a:off x="477375" y="4243500"/>
            <a:ext cx="1237500" cy="5382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Link directs users to UIP</a:t>
            </a:r>
            <a:endParaRPr/>
          </a:p>
        </p:txBody>
      </p:sp>
      <p:sp>
        <p:nvSpPr>
          <p:cNvPr id="508" name="Google Shape;508;p61"/>
          <p:cNvSpPr/>
          <p:nvPr/>
        </p:nvSpPr>
        <p:spPr>
          <a:xfrm>
            <a:off x="1479100" y="2326000"/>
            <a:ext cx="1416300" cy="6738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Hover overs show N size</a:t>
            </a:r>
            <a:endParaRPr/>
          </a:p>
        </p:txBody>
      </p:sp>
      <p:sp>
        <p:nvSpPr>
          <p:cNvPr id="509" name="Google Shape;509;p61"/>
          <p:cNvSpPr/>
          <p:nvPr/>
        </p:nvSpPr>
        <p:spPr>
          <a:xfrm>
            <a:off x="4341300" y="1914375"/>
            <a:ext cx="13806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Clicking any bar or text will filter the view</a:t>
            </a:r>
            <a:endParaRPr/>
          </a:p>
        </p:txBody>
      </p:sp>
      <p:sp>
        <p:nvSpPr>
          <p:cNvPr id="510" name="Google Shape;510;p61"/>
          <p:cNvSpPr/>
          <p:nvPr/>
        </p:nvSpPr>
        <p:spPr>
          <a:xfrm>
            <a:off x="7425600" y="1013775"/>
            <a:ext cx="13806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Additional filters are available</a:t>
            </a:r>
            <a:endParaRPr/>
          </a:p>
        </p:txBody>
      </p:sp>
      <p:sp>
        <p:nvSpPr>
          <p:cNvPr id="511" name="Google Shape;511;p61"/>
          <p:cNvSpPr/>
          <p:nvPr/>
        </p:nvSpPr>
        <p:spPr>
          <a:xfrm>
            <a:off x="5532475" y="3925425"/>
            <a:ext cx="1707900" cy="738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Can view trends by District UIPs and School UIPs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2"/>
          <p:cNvSpPr txBox="1">
            <a:spLocks noGrp="1"/>
          </p:cNvSpPr>
          <p:nvPr>
            <p:ph type="title" idx="4294967295"/>
          </p:nvPr>
        </p:nvSpPr>
        <p:spPr>
          <a:xfrm>
            <a:off x="332674" y="153882"/>
            <a:ext cx="6048900" cy="673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dirty="0"/>
              <a:t>UIP Categories Dashboard – By School</a:t>
            </a:r>
            <a:endParaRPr dirty="0"/>
          </a:p>
        </p:txBody>
      </p:sp>
      <p:pic>
        <p:nvPicPr>
          <p:cNvPr id="517" name="Google Shape;517;p62" descr="Image of a Tableau data dashboard depicting priorities, root causes, and strategies"/>
          <p:cNvPicPr preferRelativeResize="0"/>
          <p:nvPr/>
        </p:nvPicPr>
        <p:blipFill>
          <a:blip r:embed="rId3">
            <a:alphaModFix/>
          </a:blip>
          <a:stretch>
            <a:fillRect/>
          </a:stretch>
        </p:blipFill>
        <p:spPr>
          <a:xfrm>
            <a:off x="351637" y="827675"/>
            <a:ext cx="7365549" cy="4003282"/>
          </a:xfrm>
          <a:prstGeom prst="rect">
            <a:avLst/>
          </a:prstGeom>
          <a:noFill/>
          <a:ln>
            <a:noFill/>
          </a:ln>
          <a:effectLst>
            <a:outerShdw blurRad="57150" dist="19050" dir="5400000" algn="bl" rotWithShape="0">
              <a:srgbClr val="000000">
                <a:alpha val="50000"/>
              </a:srgbClr>
            </a:outerShdw>
          </a:effectLst>
        </p:spPr>
      </p:pic>
      <p:sp>
        <p:nvSpPr>
          <p:cNvPr id="518" name="Google Shape;518;p62"/>
          <p:cNvSpPr/>
          <p:nvPr/>
        </p:nvSpPr>
        <p:spPr>
          <a:xfrm>
            <a:off x="1324588" y="2688000"/>
            <a:ext cx="1532100" cy="966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Also displays the charts by distinct school count</a:t>
            </a:r>
            <a:endParaRPr/>
          </a:p>
        </p:txBody>
      </p:sp>
      <p:sp>
        <p:nvSpPr>
          <p:cNvPr id="519" name="Google Shape;519;p62"/>
          <p:cNvSpPr/>
          <p:nvPr/>
        </p:nvSpPr>
        <p:spPr>
          <a:xfrm>
            <a:off x="5450338" y="2688000"/>
            <a:ext cx="1532100" cy="12267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Can filter by Performance, by EMH level, or UIP type</a:t>
            </a:r>
            <a:endParaRPr/>
          </a:p>
        </p:txBody>
      </p:sp>
      <p:sp>
        <p:nvSpPr>
          <p:cNvPr id="520" name="Google Shape;520;p62"/>
          <p:cNvSpPr/>
          <p:nvPr/>
        </p:nvSpPr>
        <p:spPr>
          <a:xfrm>
            <a:off x="3136238" y="3489475"/>
            <a:ext cx="1532100" cy="12267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At any point, data can be downloaded into an Excel file</a:t>
            </a:r>
            <a:endParaRPr/>
          </a:p>
        </p:txBody>
      </p:sp>
      <p:sp>
        <p:nvSpPr>
          <p:cNvPr id="521" name="Google Shape;521;p62"/>
          <p:cNvSpPr/>
          <p:nvPr/>
        </p:nvSpPr>
        <p:spPr>
          <a:xfrm>
            <a:off x="7260263" y="1419400"/>
            <a:ext cx="1532100" cy="9666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UIP data can be updated automatically each week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3"/>
          <p:cNvSpPr txBox="1">
            <a:spLocks noGrp="1"/>
          </p:cNvSpPr>
          <p:nvPr>
            <p:ph type="title"/>
          </p:nvPr>
        </p:nvSpPr>
        <p:spPr>
          <a:xfrm>
            <a:off x="0" y="3361600"/>
            <a:ext cx="9144000" cy="666600"/>
          </a:xfrm>
          <a:prstGeom prst="rect">
            <a:avLst/>
          </a:prstGeom>
          <a:solidFill>
            <a:schemeClr val="accent1">
              <a:lumMod val="50000"/>
            </a:schemeClr>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Evaluation of UIP Coding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UIP Coding Categories Theory of Action</a:t>
            </a:r>
            <a:endParaRPr/>
          </a:p>
        </p:txBody>
      </p:sp>
      <p:sp>
        <p:nvSpPr>
          <p:cNvPr id="532" name="Google Shape;532;p64"/>
          <p:cNvSpPr txBox="1">
            <a:spLocks noGrp="1"/>
          </p:cNvSpPr>
          <p:nvPr>
            <p:ph type="body" idx="1"/>
          </p:nvPr>
        </p:nvSpPr>
        <p:spPr>
          <a:xfrm>
            <a:off x="311700" y="1152475"/>
            <a:ext cx="51495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AutoNum type="arabicPeriod"/>
            </a:pPr>
            <a:r>
              <a:rPr lang="en" b="1"/>
              <a:t>Straightforward Coding Process:</a:t>
            </a:r>
            <a:r>
              <a:rPr lang="en"/>
              <a:t> UIP authors are able to quickly and easily apply codes to the main components of their UIP</a:t>
            </a:r>
            <a:endParaRPr/>
          </a:p>
          <a:p>
            <a:pPr marL="457200" lvl="0" indent="-330200" algn="l" rtl="0">
              <a:spcBef>
                <a:spcPts val="0"/>
              </a:spcBef>
              <a:spcAft>
                <a:spcPts val="0"/>
              </a:spcAft>
              <a:buSzPts val="1600"/>
              <a:buAutoNum type="arabicPeriod"/>
            </a:pPr>
            <a:r>
              <a:rPr lang="en" b="1"/>
              <a:t>Accurate Data: </a:t>
            </a:r>
            <a:r>
              <a:rPr lang="en"/>
              <a:t>Coding data form a concise summary of the improvement priorities and activities occurring in schools</a:t>
            </a:r>
            <a:endParaRPr/>
          </a:p>
          <a:p>
            <a:pPr marL="457200" lvl="0" indent="-330200" algn="l" rtl="0">
              <a:spcBef>
                <a:spcPts val="0"/>
              </a:spcBef>
              <a:spcAft>
                <a:spcPts val="0"/>
              </a:spcAft>
              <a:buSzPts val="1600"/>
              <a:buAutoNum type="arabicPeriod"/>
            </a:pPr>
            <a:r>
              <a:rPr lang="en" b="1"/>
              <a:t>Data-Informed Decision Making:</a:t>
            </a:r>
            <a:r>
              <a:rPr lang="en"/>
              <a:t> Support providers such as CDE and districts can utilize the data to guide decisions directing support efforts </a:t>
            </a:r>
            <a:endParaRPr/>
          </a:p>
          <a:p>
            <a:pPr marL="457200" lvl="0" indent="-330200" algn="l" rtl="0">
              <a:spcBef>
                <a:spcPts val="0"/>
              </a:spcBef>
              <a:spcAft>
                <a:spcPts val="0"/>
              </a:spcAft>
              <a:buSzPts val="1600"/>
              <a:buAutoNum type="arabicPeriod"/>
            </a:pPr>
            <a:r>
              <a:rPr lang="en" b="1"/>
              <a:t>Differentiated Support:</a:t>
            </a:r>
            <a:r>
              <a:rPr lang="en"/>
              <a:t> schools receive supports that are relevant to their identified priorities </a:t>
            </a:r>
            <a:endParaRPr/>
          </a:p>
        </p:txBody>
      </p:sp>
      <p:sp>
        <p:nvSpPr>
          <p:cNvPr id="533" name="Google Shape;533;p6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534" name="Google Shape;534;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42268" y="0"/>
            <a:ext cx="2925214" cy="5143501"/>
          </a:xfrm>
          <a:prstGeom prst="rect">
            <a:avLst/>
          </a:prstGeom>
          <a:noFill/>
          <a:ln>
            <a:noFill/>
          </a:ln>
          <a:effectLst>
            <a:outerShdw blurRad="57150" dist="19050" dir="5400000" algn="bl" rotWithShape="0">
              <a:srgbClr val="000000">
                <a:alpha val="50000"/>
              </a:srgbClr>
            </a:outerShdw>
          </a:effectLst>
        </p:spPr>
      </p:pic>
      <p:pic>
        <p:nvPicPr>
          <p:cNvPr id="535" name="Google Shape;535;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27375" y="484450"/>
            <a:ext cx="782425" cy="782400"/>
          </a:xfrm>
          <a:prstGeom prst="rect">
            <a:avLst/>
          </a:prstGeom>
          <a:noFill/>
          <a:ln>
            <a:noFill/>
          </a:ln>
        </p:spPr>
      </p:pic>
      <p:sp>
        <p:nvSpPr>
          <p:cNvPr id="536" name="Google Shape;536;p64"/>
          <p:cNvSpPr txBox="1"/>
          <p:nvPr/>
        </p:nvSpPr>
        <p:spPr>
          <a:xfrm>
            <a:off x="7509799" y="567850"/>
            <a:ext cx="1582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Straightforward Coding Process</a:t>
            </a:r>
            <a:endParaRPr b="1">
              <a:solidFill>
                <a:srgbClr val="151857"/>
              </a:solidFill>
            </a:endParaRPr>
          </a:p>
        </p:txBody>
      </p:sp>
      <p:pic>
        <p:nvPicPr>
          <p:cNvPr id="537" name="Google Shape;537;p6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91075" y="1494625"/>
            <a:ext cx="782425" cy="782402"/>
          </a:xfrm>
          <a:prstGeom prst="rect">
            <a:avLst/>
          </a:prstGeom>
          <a:noFill/>
          <a:ln>
            <a:noFill/>
          </a:ln>
        </p:spPr>
      </p:pic>
      <p:sp>
        <p:nvSpPr>
          <p:cNvPr id="538" name="Google Shape;538;p64"/>
          <p:cNvSpPr txBox="1"/>
          <p:nvPr/>
        </p:nvSpPr>
        <p:spPr>
          <a:xfrm>
            <a:off x="5808449" y="1573950"/>
            <a:ext cx="1582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Accurate</a:t>
            </a:r>
            <a:endParaRPr b="1">
              <a:solidFill>
                <a:srgbClr val="151857"/>
              </a:solidFill>
            </a:endParaRPr>
          </a:p>
          <a:p>
            <a:pPr marL="0" lvl="0" indent="0" algn="r" rtl="0">
              <a:spcBef>
                <a:spcPts val="0"/>
              </a:spcBef>
              <a:spcAft>
                <a:spcPts val="0"/>
              </a:spcAft>
              <a:buNone/>
            </a:pPr>
            <a:r>
              <a:rPr lang="en" b="1">
                <a:solidFill>
                  <a:srgbClr val="151857"/>
                </a:solidFill>
              </a:rPr>
              <a:t>Data</a:t>
            </a:r>
            <a:endParaRPr b="1">
              <a:solidFill>
                <a:srgbClr val="151857"/>
              </a:solidFill>
            </a:endParaRPr>
          </a:p>
        </p:txBody>
      </p:sp>
      <p:pic>
        <p:nvPicPr>
          <p:cNvPr id="539" name="Google Shape;539;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391074" y="3564999"/>
            <a:ext cx="782425" cy="782404"/>
          </a:xfrm>
          <a:prstGeom prst="rect">
            <a:avLst/>
          </a:prstGeom>
          <a:noFill/>
          <a:ln>
            <a:noFill/>
          </a:ln>
        </p:spPr>
      </p:pic>
      <p:sp>
        <p:nvSpPr>
          <p:cNvPr id="540" name="Google Shape;540;p64"/>
          <p:cNvSpPr txBox="1"/>
          <p:nvPr/>
        </p:nvSpPr>
        <p:spPr>
          <a:xfrm>
            <a:off x="6624021" y="2613213"/>
            <a:ext cx="192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Data-Informed Decision Making</a:t>
            </a:r>
            <a:endParaRPr b="1">
              <a:solidFill>
                <a:srgbClr val="151857"/>
              </a:solidFill>
            </a:endParaRPr>
          </a:p>
        </p:txBody>
      </p:sp>
      <p:pic>
        <p:nvPicPr>
          <p:cNvPr id="541" name="Google Shape;541;p6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808451" y="2496634"/>
            <a:ext cx="815575" cy="815575"/>
          </a:xfrm>
          <a:prstGeom prst="rect">
            <a:avLst/>
          </a:prstGeom>
          <a:noFill/>
          <a:ln>
            <a:noFill/>
          </a:ln>
        </p:spPr>
      </p:pic>
      <p:sp>
        <p:nvSpPr>
          <p:cNvPr id="542" name="Google Shape;542;p64"/>
          <p:cNvSpPr txBox="1"/>
          <p:nvPr/>
        </p:nvSpPr>
        <p:spPr>
          <a:xfrm>
            <a:off x="5461171" y="3648400"/>
            <a:ext cx="19299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Differentiated Support</a:t>
            </a:r>
            <a:endParaRPr b="1">
              <a:solidFill>
                <a:srgbClr val="151857"/>
              </a:solidFill>
            </a:endParaRPr>
          </a:p>
        </p:txBody>
      </p:sp>
      <p:sp>
        <p:nvSpPr>
          <p:cNvPr id="543" name="Google Shape;543;p64"/>
          <p:cNvSpPr txBox="1"/>
          <p:nvPr/>
        </p:nvSpPr>
        <p:spPr>
          <a:xfrm rot="5400000">
            <a:off x="7495675" y="2091250"/>
            <a:ext cx="253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rPr>
              <a:t>Evaluation Logic Model</a:t>
            </a:r>
            <a:endParaRPr sz="15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Theory of Action</a:t>
            </a:r>
            <a:endParaRPr dirty="0"/>
          </a:p>
        </p:txBody>
      </p:sp>
      <p:sp>
        <p:nvSpPr>
          <p:cNvPr id="549" name="Google Shape;549;p65"/>
          <p:cNvSpPr txBox="1">
            <a:spLocks noGrp="1"/>
          </p:cNvSpPr>
          <p:nvPr>
            <p:ph type="body" idx="1"/>
          </p:nvPr>
        </p:nvSpPr>
        <p:spPr>
          <a:xfrm>
            <a:off x="311700" y="1152475"/>
            <a:ext cx="51495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Arial"/>
                <a:ea typeface="Arial"/>
                <a:cs typeface="Arial"/>
                <a:sym typeface="Arial"/>
              </a:rPr>
              <a:t>We must ensure coding process is:</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Accurate: </a:t>
            </a:r>
            <a:r>
              <a:rPr lang="en">
                <a:latin typeface="Arial"/>
                <a:ea typeface="Arial"/>
                <a:cs typeface="Arial"/>
                <a:sym typeface="Arial"/>
              </a:rPr>
              <a:t>Category selection truly represents the prioritization and improvement work in progress</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Actionable:</a:t>
            </a:r>
            <a:r>
              <a:rPr lang="en">
                <a:latin typeface="Arial"/>
                <a:ea typeface="Arial"/>
                <a:cs typeface="Arial"/>
                <a:sym typeface="Arial"/>
              </a:rPr>
              <a:t> Data are specific enough to inform differentiated supports</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Clear: </a:t>
            </a:r>
            <a:r>
              <a:rPr lang="en">
                <a:latin typeface="Arial"/>
                <a:ea typeface="Arial"/>
                <a:cs typeface="Arial"/>
                <a:sym typeface="Arial"/>
              </a:rPr>
              <a:t>UIP Authors can easily identify the most appropriate category for their UIP priority</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Complete: </a:t>
            </a:r>
            <a:r>
              <a:rPr lang="en">
                <a:latin typeface="Arial"/>
                <a:ea typeface="Arial"/>
                <a:cs typeface="Arial"/>
                <a:sym typeface="Arial"/>
              </a:rPr>
              <a:t>Categories represent the full span of potential priorities in each area </a:t>
            </a:r>
            <a:endParaRPr b="1"/>
          </a:p>
        </p:txBody>
      </p:sp>
      <p:sp>
        <p:nvSpPr>
          <p:cNvPr id="550" name="Google Shape;550;p6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551" name="Google Shape;551;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42268" y="0"/>
            <a:ext cx="2925214" cy="5143501"/>
          </a:xfrm>
          <a:prstGeom prst="rect">
            <a:avLst/>
          </a:prstGeom>
          <a:noFill/>
          <a:ln>
            <a:noFill/>
          </a:ln>
          <a:effectLst>
            <a:outerShdw blurRad="57150" dist="19050" dir="5400000" algn="bl" rotWithShape="0">
              <a:srgbClr val="000000">
                <a:alpha val="50000"/>
              </a:srgbClr>
            </a:outerShdw>
          </a:effectLst>
        </p:spPr>
      </p:pic>
      <p:pic>
        <p:nvPicPr>
          <p:cNvPr id="552" name="Google Shape;552;p6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27375" y="484450"/>
            <a:ext cx="782425" cy="782400"/>
          </a:xfrm>
          <a:prstGeom prst="rect">
            <a:avLst/>
          </a:prstGeom>
          <a:noFill/>
          <a:ln>
            <a:noFill/>
          </a:ln>
        </p:spPr>
      </p:pic>
      <p:sp>
        <p:nvSpPr>
          <p:cNvPr id="553" name="Google Shape;553;p65"/>
          <p:cNvSpPr txBox="1"/>
          <p:nvPr/>
        </p:nvSpPr>
        <p:spPr>
          <a:xfrm>
            <a:off x="7509799" y="567850"/>
            <a:ext cx="1582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Straightforward Coding Process</a:t>
            </a:r>
            <a:endParaRPr b="1">
              <a:solidFill>
                <a:srgbClr val="151857"/>
              </a:solidFill>
            </a:endParaRPr>
          </a:p>
        </p:txBody>
      </p:sp>
      <p:pic>
        <p:nvPicPr>
          <p:cNvPr id="554" name="Google Shape;554;p6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91075" y="1494625"/>
            <a:ext cx="782425" cy="782402"/>
          </a:xfrm>
          <a:prstGeom prst="rect">
            <a:avLst/>
          </a:prstGeom>
          <a:noFill/>
          <a:ln>
            <a:noFill/>
          </a:ln>
        </p:spPr>
      </p:pic>
      <p:sp>
        <p:nvSpPr>
          <p:cNvPr id="555" name="Google Shape;555;p65"/>
          <p:cNvSpPr txBox="1"/>
          <p:nvPr/>
        </p:nvSpPr>
        <p:spPr>
          <a:xfrm>
            <a:off x="5808449" y="1573950"/>
            <a:ext cx="1582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Accurate</a:t>
            </a:r>
            <a:endParaRPr b="1">
              <a:solidFill>
                <a:srgbClr val="151857"/>
              </a:solidFill>
            </a:endParaRPr>
          </a:p>
          <a:p>
            <a:pPr marL="0" lvl="0" indent="0" algn="r" rtl="0">
              <a:spcBef>
                <a:spcPts val="0"/>
              </a:spcBef>
              <a:spcAft>
                <a:spcPts val="0"/>
              </a:spcAft>
              <a:buNone/>
            </a:pPr>
            <a:r>
              <a:rPr lang="en" b="1">
                <a:solidFill>
                  <a:srgbClr val="151857"/>
                </a:solidFill>
              </a:rPr>
              <a:t>Data</a:t>
            </a:r>
            <a:endParaRPr b="1">
              <a:solidFill>
                <a:srgbClr val="151857"/>
              </a:solidFill>
            </a:endParaRPr>
          </a:p>
        </p:txBody>
      </p:sp>
      <p:pic>
        <p:nvPicPr>
          <p:cNvPr id="556" name="Google Shape;556;p6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391074" y="3564999"/>
            <a:ext cx="782425" cy="782404"/>
          </a:xfrm>
          <a:prstGeom prst="rect">
            <a:avLst/>
          </a:prstGeom>
          <a:noFill/>
          <a:ln>
            <a:noFill/>
          </a:ln>
        </p:spPr>
      </p:pic>
      <p:sp>
        <p:nvSpPr>
          <p:cNvPr id="557" name="Google Shape;557;p65"/>
          <p:cNvSpPr txBox="1"/>
          <p:nvPr/>
        </p:nvSpPr>
        <p:spPr>
          <a:xfrm>
            <a:off x="6624021" y="2613213"/>
            <a:ext cx="192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Data-Informed Decision Making</a:t>
            </a:r>
            <a:endParaRPr b="1">
              <a:solidFill>
                <a:srgbClr val="151857"/>
              </a:solidFill>
            </a:endParaRPr>
          </a:p>
        </p:txBody>
      </p:sp>
      <p:pic>
        <p:nvPicPr>
          <p:cNvPr id="558" name="Google Shape;558;p65">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808451" y="2496634"/>
            <a:ext cx="815575" cy="815575"/>
          </a:xfrm>
          <a:prstGeom prst="rect">
            <a:avLst/>
          </a:prstGeom>
          <a:noFill/>
          <a:ln>
            <a:noFill/>
          </a:ln>
        </p:spPr>
      </p:pic>
      <p:sp>
        <p:nvSpPr>
          <p:cNvPr id="559" name="Google Shape;559;p65"/>
          <p:cNvSpPr txBox="1"/>
          <p:nvPr/>
        </p:nvSpPr>
        <p:spPr>
          <a:xfrm>
            <a:off x="5461171" y="3648400"/>
            <a:ext cx="19299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Differentiated Support</a:t>
            </a:r>
            <a:endParaRPr b="1">
              <a:solidFill>
                <a:srgbClr val="151857"/>
              </a:solidFill>
            </a:endParaRPr>
          </a:p>
        </p:txBody>
      </p:sp>
      <p:sp>
        <p:nvSpPr>
          <p:cNvPr id="560" name="Google Shape;560;p65"/>
          <p:cNvSpPr txBox="1"/>
          <p:nvPr/>
        </p:nvSpPr>
        <p:spPr>
          <a:xfrm rot="5400000">
            <a:off x="7495675" y="2091250"/>
            <a:ext cx="253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rPr>
              <a:t>Evaluation Logic Model</a:t>
            </a:r>
            <a:endParaRPr sz="15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Welcome &amp; Introductions</a:t>
            </a:r>
            <a:endParaRPr/>
          </a:p>
        </p:txBody>
      </p:sp>
      <p:sp>
        <p:nvSpPr>
          <p:cNvPr id="366" name="Google Shape;366;p48"/>
          <p:cNvSpPr txBox="1">
            <a:spLocks noGrp="1"/>
          </p:cNvSpPr>
          <p:nvPr>
            <p:ph type="body" idx="1"/>
          </p:nvPr>
        </p:nvSpPr>
        <p:spPr>
          <a:xfrm>
            <a:off x="311700" y="1152475"/>
            <a:ext cx="8006100" cy="3034800"/>
          </a:xfrm>
          <a:prstGeom prst="rect">
            <a:avLst/>
          </a:prstGeom>
        </p:spPr>
        <p:txBody>
          <a:bodyPr spcFirstLastPara="1" wrap="square" lIns="91425" tIns="91425" rIns="91425" bIns="91425" anchor="t" anchorCtr="0">
            <a:normAutofit fontScale="85000" lnSpcReduction="20000"/>
          </a:bodyPr>
          <a:lstStyle/>
          <a:p>
            <a:pPr marL="228600" lvl="0" indent="-207645" algn="l" rtl="0">
              <a:lnSpc>
                <a:spcPct val="90000"/>
              </a:lnSpc>
              <a:spcBef>
                <a:spcPts val="0"/>
              </a:spcBef>
              <a:spcAft>
                <a:spcPts val="0"/>
              </a:spcAft>
              <a:buSzPct val="100000"/>
              <a:buFont typeface="Roboto"/>
              <a:buChar char="•"/>
            </a:pPr>
            <a:r>
              <a:rPr lang="en" sz="2200" b="1"/>
              <a:t>Welcome from CDE  </a:t>
            </a:r>
            <a:endParaRPr sz="2400"/>
          </a:p>
          <a:p>
            <a:pPr marL="685800" lvl="1" indent="-209550" algn="l" rtl="0">
              <a:lnSpc>
                <a:spcPct val="90000"/>
              </a:lnSpc>
              <a:spcBef>
                <a:spcPts val="500"/>
              </a:spcBef>
              <a:spcAft>
                <a:spcPts val="0"/>
              </a:spcAft>
              <a:buSzPct val="100000"/>
              <a:buFont typeface="Roboto"/>
              <a:buChar char="•"/>
            </a:pPr>
            <a:r>
              <a:rPr lang="en" sz="2000"/>
              <a:t>The purpose of the TAP is to provide non‐binding technical recommendations to CDE regarding the Colorado Growth Model, state accountability, and other topics as needed.  </a:t>
            </a:r>
            <a:endParaRPr sz="2000"/>
          </a:p>
          <a:p>
            <a:pPr marL="228600" lvl="0" indent="-207645" algn="l" rtl="0">
              <a:lnSpc>
                <a:spcPct val="90000"/>
              </a:lnSpc>
              <a:spcBef>
                <a:spcPts val="1000"/>
              </a:spcBef>
              <a:spcAft>
                <a:spcPts val="0"/>
              </a:spcAft>
              <a:buSzPct val="100000"/>
              <a:buFont typeface="Roboto"/>
              <a:buChar char="•"/>
            </a:pPr>
            <a:r>
              <a:rPr lang="en" sz="2200" b="1"/>
              <a:t>Meeting Logistics:  </a:t>
            </a:r>
            <a:endParaRPr sz="2400"/>
          </a:p>
          <a:p>
            <a:pPr marL="685800" lvl="1" indent="-209550" algn="l" rtl="0">
              <a:lnSpc>
                <a:spcPct val="90000"/>
              </a:lnSpc>
              <a:spcBef>
                <a:spcPts val="500"/>
              </a:spcBef>
              <a:spcAft>
                <a:spcPts val="0"/>
              </a:spcAft>
              <a:buSzPct val="100000"/>
              <a:buFont typeface="Roboto"/>
              <a:buChar char="•"/>
            </a:pPr>
            <a:r>
              <a:rPr lang="en" sz="2000"/>
              <a:t>Non‐members, please add your Name/Affiliation to the chat box. </a:t>
            </a:r>
            <a:endParaRPr sz="2000"/>
          </a:p>
          <a:p>
            <a:pPr marL="685800" lvl="1" indent="-209550" algn="l" rtl="0">
              <a:lnSpc>
                <a:spcPct val="90000"/>
              </a:lnSpc>
              <a:spcBef>
                <a:spcPts val="500"/>
              </a:spcBef>
              <a:spcAft>
                <a:spcPts val="0"/>
              </a:spcAft>
              <a:buSzPct val="100000"/>
              <a:buFont typeface="Roboto"/>
              <a:buChar char="•"/>
            </a:pPr>
            <a:r>
              <a:rPr lang="en" sz="2000"/>
              <a:t>Everyone please mute your sound. </a:t>
            </a:r>
            <a:endParaRPr sz="2000"/>
          </a:p>
          <a:p>
            <a:pPr marL="685800" lvl="1" indent="-209550" algn="l" rtl="0">
              <a:lnSpc>
                <a:spcPct val="90000"/>
              </a:lnSpc>
              <a:spcBef>
                <a:spcPts val="500"/>
              </a:spcBef>
              <a:spcAft>
                <a:spcPts val="0"/>
              </a:spcAft>
              <a:buSzPct val="100000"/>
              <a:buFont typeface="Roboto"/>
              <a:buChar char="•"/>
            </a:pPr>
            <a:r>
              <a:rPr lang="en" sz="2000"/>
              <a:t>We ask all non‐TAP members to hold any comments until the end of the meeting. We do this to ensure we have sufficient time to address all meeting agenda items.</a:t>
            </a:r>
            <a:endParaRPr sz="2000"/>
          </a:p>
          <a:p>
            <a:pPr marL="228600" lvl="0" indent="-207645" algn="l" rtl="0">
              <a:lnSpc>
                <a:spcPct val="90000"/>
              </a:lnSpc>
              <a:spcBef>
                <a:spcPts val="1000"/>
              </a:spcBef>
              <a:spcAft>
                <a:spcPts val="0"/>
              </a:spcAft>
              <a:buSzPct val="100000"/>
              <a:buFont typeface="Roboto"/>
              <a:buChar char="•"/>
            </a:pPr>
            <a:r>
              <a:rPr lang="en" sz="2200" b="1"/>
              <a:t>Introductions with Ryan Marks, TAP Chair</a:t>
            </a:r>
            <a:endParaRPr/>
          </a:p>
        </p:txBody>
      </p:sp>
      <p:sp>
        <p:nvSpPr>
          <p:cNvPr id="367" name="Google Shape;367;p4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Abbreviations</a:t>
            </a:r>
            <a:endParaRPr dirty="0"/>
          </a:p>
        </p:txBody>
      </p:sp>
      <p:sp>
        <p:nvSpPr>
          <p:cNvPr id="566" name="Google Shape;566;p66"/>
          <p:cNvSpPr txBox="1">
            <a:spLocks noGrp="1"/>
          </p:cNvSpPr>
          <p:nvPr>
            <p:ph type="body" idx="1"/>
          </p:nvPr>
        </p:nvSpPr>
        <p:spPr>
          <a:xfrm>
            <a:off x="311700" y="1152475"/>
            <a:ext cx="51495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Arial"/>
                <a:ea typeface="Arial"/>
                <a:cs typeface="Arial"/>
                <a:sym typeface="Arial"/>
              </a:rPr>
              <a:t>Three coded prioritization areas:</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SPP: </a:t>
            </a:r>
            <a:r>
              <a:rPr lang="en">
                <a:latin typeface="Arial"/>
                <a:ea typeface="Arial"/>
                <a:cs typeface="Arial"/>
                <a:sym typeface="Arial"/>
              </a:rPr>
              <a:t>Student Performance Priority</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RC:</a:t>
            </a:r>
            <a:r>
              <a:rPr lang="en">
                <a:latin typeface="Arial"/>
                <a:ea typeface="Arial"/>
                <a:cs typeface="Arial"/>
                <a:sym typeface="Arial"/>
              </a:rPr>
              <a:t> Root Cause</a:t>
            </a:r>
            <a:endParaRPr>
              <a:latin typeface="Arial"/>
              <a:ea typeface="Arial"/>
              <a:cs typeface="Arial"/>
              <a:sym typeface="Arial"/>
            </a:endParaRPr>
          </a:p>
          <a:p>
            <a:pPr marL="457200" lvl="0" indent="-330200" algn="l" rtl="0">
              <a:spcBef>
                <a:spcPts val="0"/>
              </a:spcBef>
              <a:spcAft>
                <a:spcPts val="0"/>
              </a:spcAft>
              <a:buSzPts val="1600"/>
              <a:buFont typeface="Arial"/>
              <a:buAutoNum type="arabicPeriod"/>
            </a:pPr>
            <a:r>
              <a:rPr lang="en" b="1">
                <a:latin typeface="Arial"/>
                <a:ea typeface="Arial"/>
                <a:cs typeface="Arial"/>
                <a:sym typeface="Arial"/>
              </a:rPr>
              <a:t>MIS:</a:t>
            </a:r>
            <a:r>
              <a:rPr lang="en">
                <a:latin typeface="Arial"/>
                <a:ea typeface="Arial"/>
                <a:cs typeface="Arial"/>
                <a:sym typeface="Arial"/>
              </a:rPr>
              <a:t> Major Improvement Strategy </a:t>
            </a:r>
            <a:endParaRPr>
              <a:latin typeface="Arial"/>
              <a:ea typeface="Arial"/>
              <a:cs typeface="Arial"/>
              <a:sym typeface="Arial"/>
            </a:endParaRPr>
          </a:p>
        </p:txBody>
      </p:sp>
      <p:sp>
        <p:nvSpPr>
          <p:cNvPr id="567" name="Google Shape;567;p6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568" name="Google Shape;568;p6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42268" y="0"/>
            <a:ext cx="2925214" cy="5143501"/>
          </a:xfrm>
          <a:prstGeom prst="rect">
            <a:avLst/>
          </a:prstGeom>
          <a:noFill/>
          <a:ln>
            <a:noFill/>
          </a:ln>
          <a:effectLst>
            <a:outerShdw blurRad="57150" dist="19050" dir="5400000" algn="bl" rotWithShape="0">
              <a:srgbClr val="000000">
                <a:alpha val="50000"/>
              </a:srgbClr>
            </a:outerShdw>
          </a:effectLst>
        </p:spPr>
      </p:pic>
      <p:pic>
        <p:nvPicPr>
          <p:cNvPr id="569" name="Google Shape;569;p6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27375" y="484450"/>
            <a:ext cx="782425" cy="782400"/>
          </a:xfrm>
          <a:prstGeom prst="rect">
            <a:avLst/>
          </a:prstGeom>
          <a:noFill/>
          <a:ln>
            <a:noFill/>
          </a:ln>
        </p:spPr>
      </p:pic>
      <p:sp>
        <p:nvSpPr>
          <p:cNvPr id="570" name="Google Shape;570;p66"/>
          <p:cNvSpPr txBox="1"/>
          <p:nvPr/>
        </p:nvSpPr>
        <p:spPr>
          <a:xfrm>
            <a:off x="7509799" y="567850"/>
            <a:ext cx="1582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Straightforward Coding Process</a:t>
            </a:r>
            <a:endParaRPr b="1">
              <a:solidFill>
                <a:srgbClr val="151857"/>
              </a:solidFill>
            </a:endParaRPr>
          </a:p>
        </p:txBody>
      </p:sp>
      <p:pic>
        <p:nvPicPr>
          <p:cNvPr id="571" name="Google Shape;571;p6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91075" y="1494625"/>
            <a:ext cx="782425" cy="782402"/>
          </a:xfrm>
          <a:prstGeom prst="rect">
            <a:avLst/>
          </a:prstGeom>
          <a:noFill/>
          <a:ln>
            <a:noFill/>
          </a:ln>
        </p:spPr>
      </p:pic>
      <p:sp>
        <p:nvSpPr>
          <p:cNvPr id="572" name="Google Shape;572;p66"/>
          <p:cNvSpPr txBox="1"/>
          <p:nvPr/>
        </p:nvSpPr>
        <p:spPr>
          <a:xfrm>
            <a:off x="5808449" y="1573950"/>
            <a:ext cx="1582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Accurate</a:t>
            </a:r>
            <a:endParaRPr b="1">
              <a:solidFill>
                <a:srgbClr val="151857"/>
              </a:solidFill>
            </a:endParaRPr>
          </a:p>
          <a:p>
            <a:pPr marL="0" lvl="0" indent="0" algn="r" rtl="0">
              <a:spcBef>
                <a:spcPts val="0"/>
              </a:spcBef>
              <a:spcAft>
                <a:spcPts val="0"/>
              </a:spcAft>
              <a:buNone/>
            </a:pPr>
            <a:r>
              <a:rPr lang="en" b="1">
                <a:solidFill>
                  <a:srgbClr val="151857"/>
                </a:solidFill>
              </a:rPr>
              <a:t>Data</a:t>
            </a:r>
            <a:endParaRPr b="1">
              <a:solidFill>
                <a:srgbClr val="151857"/>
              </a:solidFill>
            </a:endParaRPr>
          </a:p>
        </p:txBody>
      </p:sp>
      <p:pic>
        <p:nvPicPr>
          <p:cNvPr id="573" name="Google Shape;573;p6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391074" y="3564999"/>
            <a:ext cx="782425" cy="782404"/>
          </a:xfrm>
          <a:prstGeom prst="rect">
            <a:avLst/>
          </a:prstGeom>
          <a:noFill/>
          <a:ln>
            <a:noFill/>
          </a:ln>
        </p:spPr>
      </p:pic>
      <p:sp>
        <p:nvSpPr>
          <p:cNvPr id="574" name="Google Shape;574;p66"/>
          <p:cNvSpPr txBox="1"/>
          <p:nvPr/>
        </p:nvSpPr>
        <p:spPr>
          <a:xfrm>
            <a:off x="6624021" y="2613213"/>
            <a:ext cx="192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Data-Informed Decision Making</a:t>
            </a:r>
            <a:endParaRPr b="1">
              <a:solidFill>
                <a:srgbClr val="151857"/>
              </a:solidFill>
            </a:endParaRPr>
          </a:p>
        </p:txBody>
      </p:sp>
      <p:pic>
        <p:nvPicPr>
          <p:cNvPr id="575" name="Google Shape;575;p66">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808451" y="2496634"/>
            <a:ext cx="815575" cy="815575"/>
          </a:xfrm>
          <a:prstGeom prst="rect">
            <a:avLst/>
          </a:prstGeom>
          <a:noFill/>
          <a:ln>
            <a:noFill/>
          </a:ln>
        </p:spPr>
      </p:pic>
      <p:sp>
        <p:nvSpPr>
          <p:cNvPr id="576" name="Google Shape;576;p66"/>
          <p:cNvSpPr txBox="1"/>
          <p:nvPr/>
        </p:nvSpPr>
        <p:spPr>
          <a:xfrm>
            <a:off x="5461171" y="3648400"/>
            <a:ext cx="19299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Differentiated Support</a:t>
            </a:r>
            <a:endParaRPr b="1">
              <a:solidFill>
                <a:srgbClr val="151857"/>
              </a:solidFill>
            </a:endParaRPr>
          </a:p>
        </p:txBody>
      </p:sp>
      <p:sp>
        <p:nvSpPr>
          <p:cNvPr id="577" name="Google Shape;577;p66"/>
          <p:cNvSpPr txBox="1"/>
          <p:nvPr/>
        </p:nvSpPr>
        <p:spPr>
          <a:xfrm rot="5400000">
            <a:off x="7495675" y="2091250"/>
            <a:ext cx="253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rPr>
              <a:t>Evaluation Logic Model</a:t>
            </a:r>
            <a:endParaRPr sz="15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UIP Categories Evaluation</a:t>
            </a:r>
            <a:endParaRPr/>
          </a:p>
        </p:txBody>
      </p:sp>
      <p:sp>
        <p:nvSpPr>
          <p:cNvPr id="583" name="Google Shape;583;p67"/>
          <p:cNvSpPr txBox="1">
            <a:spLocks noGrp="1"/>
          </p:cNvSpPr>
          <p:nvPr>
            <p:ph type="body" idx="1"/>
          </p:nvPr>
        </p:nvSpPr>
        <p:spPr>
          <a:xfrm>
            <a:off x="311700" y="1152475"/>
            <a:ext cx="5149500" cy="30348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CDE is currently investigating:</a:t>
            </a:r>
            <a:endParaRPr sz="1700"/>
          </a:p>
          <a:p>
            <a:pPr marL="914400" lvl="1" indent="-323850" algn="l" rtl="0">
              <a:spcBef>
                <a:spcPts val="0"/>
              </a:spcBef>
              <a:spcAft>
                <a:spcPts val="0"/>
              </a:spcAft>
              <a:buSzPts val="1500"/>
              <a:buChar char="○"/>
            </a:pPr>
            <a:r>
              <a:rPr lang="en" sz="1500"/>
              <a:t>Possible contributors to data missingness</a:t>
            </a:r>
            <a:endParaRPr sz="1500"/>
          </a:p>
          <a:p>
            <a:pPr marL="914400" lvl="1" indent="-323850" algn="l" rtl="0">
              <a:spcBef>
                <a:spcPts val="0"/>
              </a:spcBef>
              <a:spcAft>
                <a:spcPts val="0"/>
              </a:spcAft>
              <a:buSzPts val="1500"/>
              <a:buChar char="○"/>
            </a:pPr>
            <a:r>
              <a:rPr lang="en" sz="1500"/>
              <a:t>Potential challenges in category selection</a:t>
            </a:r>
            <a:endParaRPr sz="1500"/>
          </a:p>
          <a:p>
            <a:pPr marL="457200" lvl="0" indent="-336550" algn="l" rtl="0">
              <a:spcBef>
                <a:spcPts val="0"/>
              </a:spcBef>
              <a:spcAft>
                <a:spcPts val="0"/>
              </a:spcAft>
              <a:buSzPts val="1700"/>
              <a:buChar char="●"/>
            </a:pPr>
            <a:r>
              <a:rPr lang="en" sz="1700"/>
              <a:t>This evaluation will inform:</a:t>
            </a:r>
            <a:endParaRPr sz="1700"/>
          </a:p>
          <a:p>
            <a:pPr marL="914400" lvl="1" indent="-323850" algn="l" rtl="0">
              <a:spcBef>
                <a:spcPts val="0"/>
              </a:spcBef>
              <a:spcAft>
                <a:spcPts val="0"/>
              </a:spcAft>
              <a:buSzPts val="1500"/>
              <a:buChar char="○"/>
            </a:pPr>
            <a:r>
              <a:rPr lang="en" sz="1500"/>
              <a:t>Changes to coding categories</a:t>
            </a:r>
            <a:endParaRPr sz="1500"/>
          </a:p>
          <a:p>
            <a:pPr marL="914400" lvl="1" indent="-323850" algn="l" rtl="0">
              <a:spcBef>
                <a:spcPts val="0"/>
              </a:spcBef>
              <a:spcAft>
                <a:spcPts val="0"/>
              </a:spcAft>
              <a:buSzPts val="1500"/>
              <a:buChar char="○"/>
            </a:pPr>
            <a:r>
              <a:rPr lang="en" sz="1500"/>
              <a:t>UIP support and process improvements</a:t>
            </a:r>
            <a:endParaRPr sz="1500">
              <a:latin typeface="Arial"/>
              <a:ea typeface="Arial"/>
              <a:cs typeface="Arial"/>
              <a:sym typeface="Arial"/>
            </a:endParaRPr>
          </a:p>
        </p:txBody>
      </p:sp>
      <p:sp>
        <p:nvSpPr>
          <p:cNvPr id="584" name="Google Shape;584;p6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585" name="Google Shape;585;p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42268" y="0"/>
            <a:ext cx="2925214" cy="5143501"/>
          </a:xfrm>
          <a:prstGeom prst="rect">
            <a:avLst/>
          </a:prstGeom>
          <a:noFill/>
          <a:ln>
            <a:noFill/>
          </a:ln>
          <a:effectLst>
            <a:outerShdw blurRad="57150" dist="19050" dir="5400000" algn="bl" rotWithShape="0">
              <a:srgbClr val="000000">
                <a:alpha val="50000"/>
              </a:srgbClr>
            </a:outerShdw>
          </a:effectLst>
        </p:spPr>
      </p:pic>
      <p:pic>
        <p:nvPicPr>
          <p:cNvPr id="586" name="Google Shape;586;p6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27375" y="484450"/>
            <a:ext cx="782425" cy="782400"/>
          </a:xfrm>
          <a:prstGeom prst="rect">
            <a:avLst/>
          </a:prstGeom>
          <a:noFill/>
          <a:ln>
            <a:noFill/>
          </a:ln>
        </p:spPr>
      </p:pic>
      <p:sp>
        <p:nvSpPr>
          <p:cNvPr id="587" name="Google Shape;587;p67"/>
          <p:cNvSpPr txBox="1"/>
          <p:nvPr/>
        </p:nvSpPr>
        <p:spPr>
          <a:xfrm>
            <a:off x="7509799" y="567850"/>
            <a:ext cx="1582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Straightforward Coding Process</a:t>
            </a:r>
            <a:endParaRPr b="1">
              <a:solidFill>
                <a:srgbClr val="151857"/>
              </a:solidFill>
            </a:endParaRPr>
          </a:p>
        </p:txBody>
      </p:sp>
      <p:pic>
        <p:nvPicPr>
          <p:cNvPr id="588" name="Google Shape;588;p6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91075" y="1494625"/>
            <a:ext cx="782425" cy="782402"/>
          </a:xfrm>
          <a:prstGeom prst="rect">
            <a:avLst/>
          </a:prstGeom>
          <a:noFill/>
          <a:ln>
            <a:noFill/>
          </a:ln>
        </p:spPr>
      </p:pic>
      <p:sp>
        <p:nvSpPr>
          <p:cNvPr id="589" name="Google Shape;589;p67"/>
          <p:cNvSpPr txBox="1"/>
          <p:nvPr/>
        </p:nvSpPr>
        <p:spPr>
          <a:xfrm>
            <a:off x="5808449" y="1573950"/>
            <a:ext cx="1582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Accurate</a:t>
            </a:r>
            <a:endParaRPr b="1">
              <a:solidFill>
                <a:srgbClr val="151857"/>
              </a:solidFill>
            </a:endParaRPr>
          </a:p>
          <a:p>
            <a:pPr marL="0" lvl="0" indent="0" algn="r" rtl="0">
              <a:spcBef>
                <a:spcPts val="0"/>
              </a:spcBef>
              <a:spcAft>
                <a:spcPts val="0"/>
              </a:spcAft>
              <a:buNone/>
            </a:pPr>
            <a:r>
              <a:rPr lang="en" b="1">
                <a:solidFill>
                  <a:srgbClr val="151857"/>
                </a:solidFill>
              </a:rPr>
              <a:t>Data</a:t>
            </a:r>
            <a:endParaRPr b="1">
              <a:solidFill>
                <a:srgbClr val="151857"/>
              </a:solidFill>
            </a:endParaRPr>
          </a:p>
        </p:txBody>
      </p:sp>
      <p:pic>
        <p:nvPicPr>
          <p:cNvPr id="590" name="Google Shape;590;p6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391074" y="3564999"/>
            <a:ext cx="782425" cy="782404"/>
          </a:xfrm>
          <a:prstGeom prst="rect">
            <a:avLst/>
          </a:prstGeom>
          <a:noFill/>
          <a:ln>
            <a:noFill/>
          </a:ln>
        </p:spPr>
      </p:pic>
      <p:sp>
        <p:nvSpPr>
          <p:cNvPr id="591" name="Google Shape;591;p67"/>
          <p:cNvSpPr txBox="1"/>
          <p:nvPr/>
        </p:nvSpPr>
        <p:spPr>
          <a:xfrm>
            <a:off x="6624021" y="2613213"/>
            <a:ext cx="192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151857"/>
                </a:solidFill>
              </a:rPr>
              <a:t>Data-Informed Decision Making</a:t>
            </a:r>
            <a:endParaRPr b="1">
              <a:solidFill>
                <a:srgbClr val="151857"/>
              </a:solidFill>
            </a:endParaRPr>
          </a:p>
        </p:txBody>
      </p:sp>
      <p:pic>
        <p:nvPicPr>
          <p:cNvPr id="592" name="Google Shape;592;p67">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808451" y="2496634"/>
            <a:ext cx="815575" cy="815575"/>
          </a:xfrm>
          <a:prstGeom prst="rect">
            <a:avLst/>
          </a:prstGeom>
          <a:noFill/>
          <a:ln>
            <a:noFill/>
          </a:ln>
        </p:spPr>
      </p:pic>
      <p:sp>
        <p:nvSpPr>
          <p:cNvPr id="593" name="Google Shape;593;p67"/>
          <p:cNvSpPr txBox="1"/>
          <p:nvPr/>
        </p:nvSpPr>
        <p:spPr>
          <a:xfrm>
            <a:off x="5461171" y="3648400"/>
            <a:ext cx="19299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rgbClr val="151857"/>
                </a:solidFill>
              </a:rPr>
              <a:t>Differentiated Support</a:t>
            </a:r>
            <a:endParaRPr b="1">
              <a:solidFill>
                <a:srgbClr val="151857"/>
              </a:solidFill>
            </a:endParaRPr>
          </a:p>
        </p:txBody>
      </p:sp>
      <p:sp>
        <p:nvSpPr>
          <p:cNvPr id="594" name="Google Shape;594;p67"/>
          <p:cNvSpPr txBox="1"/>
          <p:nvPr/>
        </p:nvSpPr>
        <p:spPr>
          <a:xfrm rot="5400000">
            <a:off x="7495675" y="2091250"/>
            <a:ext cx="2532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rPr>
              <a:t>Evaluation Logic Model</a:t>
            </a:r>
            <a:endParaRPr sz="15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Missingness by Priority Type</a:t>
            </a:r>
            <a:endParaRPr/>
          </a:p>
        </p:txBody>
      </p:sp>
      <p:sp>
        <p:nvSpPr>
          <p:cNvPr id="600" name="Google Shape;600;p6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601" name="Google Shape;601;p68"/>
          <p:cNvGraphicFramePr/>
          <p:nvPr>
            <p:extLst>
              <p:ext uri="{D42A27DB-BD31-4B8C-83A1-F6EECF244321}">
                <p14:modId xmlns:p14="http://schemas.microsoft.com/office/powerpoint/2010/main" val="3626547346"/>
              </p:ext>
            </p:extLst>
          </p:nvPr>
        </p:nvGraphicFramePr>
        <p:xfrm>
          <a:off x="2053888" y="1467375"/>
          <a:ext cx="5036225" cy="1740550"/>
        </p:xfrm>
        <a:graphic>
          <a:graphicData uri="http://schemas.openxmlformats.org/drawingml/2006/table">
            <a:tbl>
              <a:tblPr firstRow="1">
                <a:noFill/>
                <a:tableStyleId>{37AE02A3-F8C7-4B62-B7D6-CA1DD4488290}</a:tableStyleId>
              </a:tblPr>
              <a:tblGrid>
                <a:gridCol w="3182500">
                  <a:extLst>
                    <a:ext uri="{9D8B030D-6E8A-4147-A177-3AD203B41FA5}">
                      <a16:colId xmlns:a16="http://schemas.microsoft.com/office/drawing/2014/main" val="20000"/>
                    </a:ext>
                  </a:extLst>
                </a:gridCol>
                <a:gridCol w="1853725">
                  <a:extLst>
                    <a:ext uri="{9D8B030D-6E8A-4147-A177-3AD203B41FA5}">
                      <a16:colId xmlns:a16="http://schemas.microsoft.com/office/drawing/2014/main" val="20001"/>
                    </a:ext>
                  </a:extLst>
                </a:gridCol>
              </a:tblGrid>
              <a:tr h="394750">
                <a:tc>
                  <a:txBody>
                    <a:bodyPr/>
                    <a:lstStyle/>
                    <a:p>
                      <a:pPr marL="0" lvl="0" indent="0" algn="ctr" rtl="0">
                        <a:spcBef>
                          <a:spcPts val="0"/>
                        </a:spcBef>
                        <a:spcAft>
                          <a:spcPts val="0"/>
                        </a:spcAft>
                        <a:buNone/>
                      </a:pPr>
                      <a:r>
                        <a:rPr lang="en" sz="1700" b="1" dirty="0">
                          <a:solidFill>
                            <a:schemeClr val="lt1"/>
                          </a:solidFill>
                        </a:rPr>
                        <a:t>Categories Types</a:t>
                      </a:r>
                      <a:endParaRPr sz="1700" b="1" dirty="0">
                        <a:solidFill>
                          <a:schemeClr val="lt1"/>
                        </a:solidFill>
                      </a:endParaRPr>
                    </a:p>
                  </a:txBody>
                  <a:tcPr marL="28575" marR="28575" marT="19050" marB="1905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5">
                        <a:lumMod val="50000"/>
                      </a:schemeClr>
                    </a:solidFill>
                  </a:tcPr>
                </a:tc>
                <a:tc>
                  <a:txBody>
                    <a:bodyPr/>
                    <a:lstStyle/>
                    <a:p>
                      <a:pPr marL="0" lvl="0" indent="0" algn="ctr" rtl="0">
                        <a:lnSpc>
                          <a:spcPct val="115000"/>
                        </a:lnSpc>
                        <a:spcBef>
                          <a:spcPts val="0"/>
                        </a:spcBef>
                        <a:spcAft>
                          <a:spcPts val="0"/>
                        </a:spcAft>
                        <a:buNone/>
                      </a:pPr>
                      <a:r>
                        <a:rPr lang="en" sz="1700" b="1" dirty="0">
                          <a:solidFill>
                            <a:schemeClr val="lt1"/>
                          </a:solidFill>
                        </a:rPr>
                        <a:t>Percent Coded</a:t>
                      </a:r>
                      <a:endParaRPr sz="1700" b="1" dirty="0">
                        <a:solidFill>
                          <a:schemeClr val="lt1"/>
                        </a:solidFill>
                      </a:endParaRPr>
                    </a:p>
                  </a:txBody>
                  <a:tcPr marL="28575" marR="28575" marT="19050" marB="1905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accent5">
                        <a:lumMod val="50000"/>
                      </a:schemeClr>
                    </a:solidFill>
                  </a:tcPr>
                </a:tc>
                <a:extLst>
                  <a:ext uri="{0D108BD9-81ED-4DB2-BD59-A6C34878D82A}">
                    <a16:rowId xmlns:a16="http://schemas.microsoft.com/office/drawing/2014/main" val="10000"/>
                  </a:ext>
                </a:extLst>
              </a:tr>
              <a:tr h="448600">
                <a:tc>
                  <a:txBody>
                    <a:bodyPr/>
                    <a:lstStyle/>
                    <a:p>
                      <a:pPr marL="0" lvl="0" indent="0" algn="l" rtl="0">
                        <a:lnSpc>
                          <a:spcPct val="115000"/>
                        </a:lnSpc>
                        <a:spcBef>
                          <a:spcPts val="0"/>
                        </a:spcBef>
                        <a:spcAft>
                          <a:spcPts val="0"/>
                        </a:spcAft>
                        <a:buNone/>
                      </a:pPr>
                      <a:r>
                        <a:rPr lang="en" sz="1700"/>
                        <a:t>Student Performance Priorities</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63%</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448600">
                <a:tc>
                  <a:txBody>
                    <a:bodyPr/>
                    <a:lstStyle/>
                    <a:p>
                      <a:pPr marL="0" lvl="0" indent="0" algn="l" rtl="0">
                        <a:lnSpc>
                          <a:spcPct val="115000"/>
                        </a:lnSpc>
                        <a:spcBef>
                          <a:spcPts val="0"/>
                        </a:spcBef>
                        <a:spcAft>
                          <a:spcPts val="0"/>
                        </a:spcAft>
                        <a:buNone/>
                      </a:pPr>
                      <a:r>
                        <a:rPr lang="en" sz="1700"/>
                        <a:t>Root Causes</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t>43%</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448600">
                <a:tc>
                  <a:txBody>
                    <a:bodyPr/>
                    <a:lstStyle/>
                    <a:p>
                      <a:pPr marL="0" lvl="0" indent="0" algn="l" rtl="0">
                        <a:lnSpc>
                          <a:spcPct val="115000"/>
                        </a:lnSpc>
                        <a:spcBef>
                          <a:spcPts val="0"/>
                        </a:spcBef>
                        <a:spcAft>
                          <a:spcPts val="0"/>
                        </a:spcAft>
                        <a:buNone/>
                      </a:pPr>
                      <a:r>
                        <a:rPr lang="en" sz="1700"/>
                        <a:t>Strategies</a:t>
                      </a:r>
                      <a:endParaRPr sz="170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dirty="0"/>
                        <a:t>59%</a:t>
                      </a:r>
                      <a:endParaRPr sz="1700" dirty="0"/>
                    </a:p>
                  </a:txBody>
                  <a:tcPr marL="28575" marR="28575" marT="19050" marB="19050" anchor="b">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9"/>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Missingness by School UIP</a:t>
            </a:r>
            <a:endParaRPr/>
          </a:p>
        </p:txBody>
      </p:sp>
      <p:pic>
        <p:nvPicPr>
          <p:cNvPr id="607" name="Google Shape;607;p69" descr="Graph shows missingness by school UIP"/>
          <p:cNvPicPr preferRelativeResize="0"/>
          <p:nvPr/>
        </p:nvPicPr>
        <p:blipFill>
          <a:blip r:embed="rId3">
            <a:alphaModFix/>
          </a:blip>
          <a:stretch>
            <a:fillRect/>
          </a:stretch>
        </p:blipFill>
        <p:spPr>
          <a:xfrm>
            <a:off x="0" y="926100"/>
            <a:ext cx="7924015" cy="4217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0"/>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Missingness by School District</a:t>
            </a:r>
            <a:endParaRPr/>
          </a:p>
        </p:txBody>
      </p:sp>
      <p:pic>
        <p:nvPicPr>
          <p:cNvPr id="613" name="Google Shape;613;p70" descr="Graphs showing missingness by district UIP"/>
          <p:cNvPicPr preferRelativeResize="0"/>
          <p:nvPr/>
        </p:nvPicPr>
        <p:blipFill>
          <a:blip r:embed="rId3">
            <a:alphaModFix/>
          </a:blip>
          <a:stretch>
            <a:fillRect/>
          </a:stretch>
        </p:blipFill>
        <p:spPr>
          <a:xfrm>
            <a:off x="130050" y="947225"/>
            <a:ext cx="7675724" cy="41514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1"/>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Missingness by Root Cause Category</a:t>
            </a:r>
            <a:endParaRPr/>
          </a:p>
        </p:txBody>
      </p:sp>
      <p:pic>
        <p:nvPicPr>
          <p:cNvPr id="619" name="Google Shape;619;p71" descr="Graph showing missingness by root cause category"/>
          <p:cNvPicPr preferRelativeResize="0"/>
          <p:nvPr/>
        </p:nvPicPr>
        <p:blipFill>
          <a:blip r:embed="rId3">
            <a:alphaModFix/>
          </a:blip>
          <a:stretch>
            <a:fillRect/>
          </a:stretch>
        </p:blipFill>
        <p:spPr>
          <a:xfrm>
            <a:off x="1190525" y="917675"/>
            <a:ext cx="5281000" cy="42258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Missingness Summary</a:t>
            </a:r>
            <a:endParaRPr/>
          </a:p>
        </p:txBody>
      </p:sp>
      <p:sp>
        <p:nvSpPr>
          <p:cNvPr id="625" name="Google Shape;625;p7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26" name="Google Shape;626;p72"/>
          <p:cNvSpPr txBox="1">
            <a:spLocks noGrp="1"/>
          </p:cNvSpPr>
          <p:nvPr>
            <p:ph type="body" idx="1"/>
          </p:nvPr>
        </p:nvSpPr>
        <p:spPr>
          <a:xfrm>
            <a:off x="311700" y="1000075"/>
            <a:ext cx="8018400" cy="3034800"/>
          </a:xfrm>
          <a:prstGeom prst="rect">
            <a:avLst/>
          </a:prstGeom>
        </p:spPr>
        <p:txBody>
          <a:bodyPr spcFirstLastPara="1" wrap="square" lIns="91425" tIns="91425" rIns="91425" bIns="91425" anchor="t" anchorCtr="0">
            <a:noAutofit/>
          </a:bodyPr>
          <a:lstStyle/>
          <a:p>
            <a:pPr marL="457200" lvl="0" indent="-328930" algn="l" rtl="0">
              <a:lnSpc>
                <a:spcPct val="105000"/>
              </a:lnSpc>
              <a:spcBef>
                <a:spcPts val="0"/>
              </a:spcBef>
              <a:spcAft>
                <a:spcPts val="0"/>
              </a:spcAft>
              <a:buSzPts val="1580"/>
              <a:buFont typeface="Arial"/>
              <a:buChar char="●"/>
            </a:pPr>
            <a:r>
              <a:rPr lang="en" sz="1580"/>
              <a:t>Most schools are either coding all, or no UIP elements.</a:t>
            </a:r>
            <a:endParaRPr sz="1580"/>
          </a:p>
          <a:p>
            <a:pPr marL="914400" lvl="1" indent="-317182" algn="l" rtl="0">
              <a:lnSpc>
                <a:spcPct val="105000"/>
              </a:lnSpc>
              <a:spcBef>
                <a:spcPts val="0"/>
              </a:spcBef>
              <a:spcAft>
                <a:spcPts val="0"/>
              </a:spcAft>
              <a:buSzPts val="1395"/>
              <a:buChar char="○"/>
            </a:pPr>
            <a:r>
              <a:rPr lang="en" sz="1395"/>
              <a:t>This may suggest that TA around coding, or making it a required field would improve completeness, but still ~⅓ of schools coded a subset of all elements, suggesting further clarity in the categories and/or coding process would further improve completeness.</a:t>
            </a:r>
            <a:endParaRPr sz="1395"/>
          </a:p>
          <a:p>
            <a:pPr marL="457200" lvl="0" indent="-328930" algn="l" rtl="0">
              <a:lnSpc>
                <a:spcPct val="105000"/>
              </a:lnSpc>
              <a:spcBef>
                <a:spcPts val="1000"/>
              </a:spcBef>
              <a:spcAft>
                <a:spcPts val="0"/>
              </a:spcAft>
              <a:buSzPts val="1580"/>
              <a:buChar char="●"/>
            </a:pPr>
            <a:r>
              <a:rPr lang="en" sz="1580"/>
              <a:t>There does not appear to be a clear missingness trend within districts</a:t>
            </a:r>
            <a:endParaRPr sz="1580"/>
          </a:p>
          <a:p>
            <a:pPr marL="914400" lvl="1" indent="-317182" algn="l" rtl="0">
              <a:lnSpc>
                <a:spcPct val="105000"/>
              </a:lnSpc>
              <a:spcBef>
                <a:spcPts val="0"/>
              </a:spcBef>
              <a:spcAft>
                <a:spcPts val="0"/>
              </a:spcAft>
              <a:buSzPts val="1395"/>
              <a:buChar char="○"/>
            </a:pPr>
            <a:r>
              <a:rPr lang="en" sz="1395"/>
              <a:t>This can inform CDE TA regarding coding categories</a:t>
            </a:r>
            <a:endParaRPr sz="1395"/>
          </a:p>
          <a:p>
            <a:pPr marL="457200" lvl="0" indent="-328930" algn="l" rtl="0">
              <a:lnSpc>
                <a:spcPct val="105000"/>
              </a:lnSpc>
              <a:spcBef>
                <a:spcPts val="1000"/>
              </a:spcBef>
              <a:spcAft>
                <a:spcPts val="0"/>
              </a:spcAft>
              <a:buSzPts val="1580"/>
              <a:buChar char="●"/>
            </a:pPr>
            <a:r>
              <a:rPr lang="en" sz="1580"/>
              <a:t>Coded and uncoded root causes have a similar frequency distribution</a:t>
            </a:r>
            <a:endParaRPr sz="1580"/>
          </a:p>
          <a:p>
            <a:pPr marL="914400" lvl="1" indent="-317182" algn="l" rtl="0">
              <a:lnSpc>
                <a:spcPct val="105000"/>
              </a:lnSpc>
              <a:spcBef>
                <a:spcPts val="0"/>
              </a:spcBef>
              <a:spcAft>
                <a:spcPts val="0"/>
              </a:spcAft>
              <a:buSzPts val="1395"/>
              <a:buChar char="○"/>
            </a:pPr>
            <a:r>
              <a:rPr lang="en" sz="1395"/>
              <a:t>This suggests missingness isn’t highly correlated with specific categories so wordsmithing category names may not have as much impact on improving completeness</a:t>
            </a:r>
            <a:endParaRPr sz="1395"/>
          </a:p>
          <a:p>
            <a:pPr marL="914400" lvl="1" indent="-317182" algn="l" rtl="0">
              <a:lnSpc>
                <a:spcPct val="105000"/>
              </a:lnSpc>
              <a:spcBef>
                <a:spcPts val="0"/>
              </a:spcBef>
              <a:spcAft>
                <a:spcPts val="0"/>
              </a:spcAft>
              <a:buSzPts val="1395"/>
              <a:buChar char="○"/>
            </a:pPr>
            <a:r>
              <a:rPr lang="en" sz="1395"/>
              <a:t>For root causes specifically, “Instruction” and “Teacher Development” are coded slightly less frequently by authors than AI summaries would predict, suggesting clarifying these categories may improve selection clarity for authors.</a:t>
            </a:r>
            <a:endParaRPr sz="1395"/>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3"/>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SPP Category Granularity</a:t>
            </a:r>
            <a:endParaRPr/>
          </a:p>
        </p:txBody>
      </p:sp>
      <p:sp>
        <p:nvSpPr>
          <p:cNvPr id="633" name="Google Shape;633;p73">
            <a:extLst>
              <a:ext uri="{C183D7F6-B498-43B3-948B-1728B52AA6E4}">
                <adec:decorative xmlns:adec="http://schemas.microsoft.com/office/drawing/2017/decorative" val="1"/>
              </a:ext>
            </a:extLst>
          </p:cNvPr>
          <p:cNvSpPr/>
          <p:nvPr/>
        </p:nvSpPr>
        <p:spPr>
          <a:xfrm>
            <a:off x="1526000" y="2382950"/>
            <a:ext cx="457800" cy="1050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4" name="Google Shape;634;p73"/>
          <p:cNvSpPr txBox="1"/>
          <p:nvPr/>
        </p:nvSpPr>
        <p:spPr>
          <a:xfrm rot="-5400000">
            <a:off x="-108793" y="2706200"/>
            <a:ext cx="3346200" cy="40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dirty="0">
                <a:solidFill>
                  <a:schemeClr val="dk2"/>
                </a:solidFill>
              </a:rPr>
              <a:t>Student Performance Priority Categories</a:t>
            </a:r>
            <a:endParaRPr sz="1300" dirty="0">
              <a:solidFill>
                <a:schemeClr val="dk2"/>
              </a:solidFill>
            </a:endParaRPr>
          </a:p>
        </p:txBody>
      </p:sp>
      <p:pic>
        <p:nvPicPr>
          <p:cNvPr id="632" name="Google Shape;632;p73" descr="Graph showing categories coded by school"/>
          <p:cNvPicPr preferRelativeResize="0"/>
          <p:nvPr/>
        </p:nvPicPr>
        <p:blipFill>
          <a:blip r:embed="rId3">
            <a:alphaModFix/>
          </a:blip>
          <a:stretch>
            <a:fillRect/>
          </a:stretch>
        </p:blipFill>
        <p:spPr>
          <a:xfrm>
            <a:off x="1735500" y="902950"/>
            <a:ext cx="5427700" cy="4240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4"/>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t>SPP Category Granularity – Combined ELA/Math</a:t>
            </a:r>
            <a:endParaRPr dirty="0"/>
          </a:p>
        </p:txBody>
      </p:sp>
      <p:sp>
        <p:nvSpPr>
          <p:cNvPr id="642" name="Google Shape;642;p74"/>
          <p:cNvSpPr txBox="1"/>
          <p:nvPr/>
        </p:nvSpPr>
        <p:spPr>
          <a:xfrm rot="-5400000">
            <a:off x="105600" y="2566767"/>
            <a:ext cx="31761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rPr>
              <a:t>Student Performance Priority Categories</a:t>
            </a:r>
            <a:endParaRPr sz="1300">
              <a:solidFill>
                <a:schemeClr val="dk2"/>
              </a:solidFill>
            </a:endParaRPr>
          </a:p>
        </p:txBody>
      </p:sp>
      <p:pic>
        <p:nvPicPr>
          <p:cNvPr id="640" name="Google Shape;640;p74" descr="Graphs showing combined categories by school"/>
          <p:cNvPicPr preferRelativeResize="0"/>
          <p:nvPr/>
        </p:nvPicPr>
        <p:blipFill>
          <a:blip r:embed="rId3">
            <a:alphaModFix/>
          </a:blip>
          <a:stretch>
            <a:fillRect/>
          </a:stretch>
        </p:blipFill>
        <p:spPr>
          <a:xfrm>
            <a:off x="1701686" y="951125"/>
            <a:ext cx="5632064" cy="4192375"/>
          </a:xfrm>
          <a:prstGeom prst="rect">
            <a:avLst/>
          </a:prstGeom>
          <a:noFill/>
          <a:ln>
            <a:noFill/>
          </a:ln>
        </p:spPr>
      </p:pic>
      <p:sp>
        <p:nvSpPr>
          <p:cNvPr id="641" name="Google Shape;641;p74">
            <a:extLst>
              <a:ext uri="{C183D7F6-B498-43B3-948B-1728B52AA6E4}">
                <adec:decorative xmlns:adec="http://schemas.microsoft.com/office/drawing/2017/decorative" val="1"/>
              </a:ext>
            </a:extLst>
          </p:cNvPr>
          <p:cNvSpPr/>
          <p:nvPr/>
        </p:nvSpPr>
        <p:spPr>
          <a:xfrm>
            <a:off x="1543223" y="2379016"/>
            <a:ext cx="450900" cy="101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SPP Category Granularity – By AI Groupings</a:t>
            </a:r>
            <a:endParaRPr dirty="0"/>
          </a:p>
        </p:txBody>
      </p:sp>
      <p:sp>
        <p:nvSpPr>
          <p:cNvPr id="648" name="Google Shape;648;p7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49" name="Google Shape;649;p75"/>
          <p:cNvSpPr txBox="1"/>
          <p:nvPr/>
        </p:nvSpPr>
        <p:spPr>
          <a:xfrm>
            <a:off x="529600" y="870725"/>
            <a:ext cx="3366300" cy="32583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n">
                <a:solidFill>
                  <a:srgbClr val="2C3E50"/>
                </a:solidFill>
                <a:highlight>
                  <a:srgbClr val="FFFFFF"/>
                </a:highlight>
              </a:rPr>
              <a:t>ELA Performance Priority AI Groupings</a:t>
            </a:r>
            <a:endParaRPr>
              <a:solidFill>
                <a:srgbClr val="2C3E50"/>
              </a:solidFill>
              <a:highlight>
                <a:srgbClr val="FFFFFF"/>
              </a:highlight>
            </a:endParaRPr>
          </a:p>
          <a:p>
            <a:pPr marL="457200" lvl="0" indent="-304800" algn="l" rtl="0">
              <a:lnSpc>
                <a:spcPct val="115000"/>
              </a:lnSpc>
              <a:spcBef>
                <a:spcPts val="800"/>
              </a:spcBef>
              <a:spcAft>
                <a:spcPts val="0"/>
              </a:spcAft>
              <a:buClr>
                <a:srgbClr val="2C3E50"/>
              </a:buClr>
              <a:buSzPts val="1200"/>
              <a:buAutoNum type="arabicPeriod"/>
            </a:pPr>
            <a:r>
              <a:rPr lang="en" sz="1200">
                <a:solidFill>
                  <a:srgbClr val="2C3E50"/>
                </a:solidFill>
                <a:highlight>
                  <a:srgbClr val="FFFFFF"/>
                </a:highlight>
              </a:rPr>
              <a:t>Academic Achievement in ELA</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Academic Growth in ELA</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Subgroup Performance</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Literacy and Reading Proficiency</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Writing Proficiency</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Assessment and Data Analysis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Instructional Quality and Curriculum</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Intervention and Support</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Equity and Access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Professional Development and Teacher Support</a:t>
            </a:r>
            <a:endParaRPr sz="1200">
              <a:solidFill>
                <a:schemeClr val="dk2"/>
              </a:solidFill>
            </a:endParaRPr>
          </a:p>
        </p:txBody>
      </p:sp>
      <p:sp>
        <p:nvSpPr>
          <p:cNvPr id="650" name="Google Shape;650;p75"/>
          <p:cNvSpPr txBox="1"/>
          <p:nvPr/>
        </p:nvSpPr>
        <p:spPr>
          <a:xfrm>
            <a:off x="4546475" y="870725"/>
            <a:ext cx="4263900" cy="2612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800"/>
              </a:spcBef>
              <a:spcAft>
                <a:spcPts val="0"/>
              </a:spcAft>
              <a:buNone/>
            </a:pPr>
            <a:r>
              <a:rPr lang="en" sz="1350">
                <a:solidFill>
                  <a:srgbClr val="2C3E50"/>
                </a:solidFill>
                <a:highlight>
                  <a:srgbClr val="FFFFFF"/>
                </a:highlight>
              </a:rPr>
              <a:t>Math Performance Priority AI Groupings</a:t>
            </a:r>
            <a:endParaRPr sz="1350">
              <a:solidFill>
                <a:srgbClr val="2C3E50"/>
              </a:solidFill>
              <a:highlight>
                <a:srgbClr val="FFFFFF"/>
              </a:highlight>
            </a:endParaRPr>
          </a:p>
          <a:p>
            <a:pPr marL="457200" lvl="0" indent="-304800" algn="l" rtl="0">
              <a:lnSpc>
                <a:spcPct val="115000"/>
              </a:lnSpc>
              <a:spcBef>
                <a:spcPts val="800"/>
              </a:spcBef>
              <a:spcAft>
                <a:spcPts val="0"/>
              </a:spcAft>
              <a:buClr>
                <a:srgbClr val="2C3E50"/>
              </a:buClr>
              <a:buSzPts val="1200"/>
              <a:buAutoNum type="arabicPeriod"/>
            </a:pPr>
            <a:r>
              <a:rPr lang="en" sz="1200">
                <a:solidFill>
                  <a:srgbClr val="2C3E50"/>
                </a:solidFill>
                <a:highlight>
                  <a:srgbClr val="FFFFFF"/>
                </a:highlight>
              </a:rPr>
              <a:t>Growth and Achievement Gaps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Subgroup Performance Disparities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Instructional Quality and Curriculum Implementation</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Data-Driven Instruction and Intervention</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Mathematical Reasoning and Modeling</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Post-Pandemic Recovery</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Teacher Retention and Professional Development</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Student Engagement and Motivation</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Resource Allocation and Support</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Alignment with State and District Standards</a:t>
            </a:r>
            <a:endParaRPr sz="1200">
              <a:solidFill>
                <a:srgbClr val="2C3E50"/>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Agenda for Today</a:t>
            </a:r>
            <a:endParaRPr/>
          </a:p>
        </p:txBody>
      </p:sp>
      <p:sp>
        <p:nvSpPr>
          <p:cNvPr id="373" name="Google Shape;373;p49"/>
          <p:cNvSpPr txBox="1">
            <a:spLocks noGrp="1"/>
          </p:cNvSpPr>
          <p:nvPr>
            <p:ph type="body" idx="1"/>
          </p:nvPr>
        </p:nvSpPr>
        <p:spPr>
          <a:xfrm>
            <a:off x="311700" y="1152475"/>
            <a:ext cx="5685900" cy="3034800"/>
          </a:xfrm>
          <a:prstGeom prst="rect">
            <a:avLst/>
          </a:prstGeom>
        </p:spPr>
        <p:txBody>
          <a:bodyPr spcFirstLastPara="1" wrap="square" lIns="91425" tIns="91425" rIns="91425" bIns="91425" anchor="t" anchorCtr="0">
            <a:normAutofit fontScale="62500" lnSpcReduction="10000"/>
          </a:bodyPr>
          <a:lstStyle/>
          <a:p>
            <a:pPr marL="457200" lvl="0" indent="-315912" algn="l" rtl="0">
              <a:lnSpc>
                <a:spcPct val="100000"/>
              </a:lnSpc>
              <a:spcBef>
                <a:spcPts val="0"/>
              </a:spcBef>
              <a:spcAft>
                <a:spcPts val="0"/>
              </a:spcAft>
              <a:buSzPct val="100000"/>
              <a:buFont typeface="Roboto"/>
              <a:buChar char="●"/>
            </a:pPr>
            <a:r>
              <a:rPr lang="en" sz="2200" b="1"/>
              <a:t>Welcome and Introductions</a:t>
            </a:r>
            <a:endParaRPr sz="2400"/>
          </a:p>
          <a:p>
            <a:pPr marL="914400" lvl="1" indent="-307975" algn="l" rtl="0">
              <a:lnSpc>
                <a:spcPct val="100000"/>
              </a:lnSpc>
              <a:spcBef>
                <a:spcPts val="1000"/>
              </a:spcBef>
              <a:spcAft>
                <a:spcPts val="0"/>
              </a:spcAft>
              <a:buSzPct val="100000"/>
              <a:buFont typeface="Roboto"/>
              <a:buChar char="○"/>
            </a:pPr>
            <a:r>
              <a:rPr lang="en" sz="2000"/>
              <a:t>Information Item</a:t>
            </a:r>
            <a:endParaRPr sz="2200" b="1"/>
          </a:p>
          <a:p>
            <a:pPr marL="457200" lvl="0" indent="-315912" algn="l" rtl="0">
              <a:lnSpc>
                <a:spcPct val="100000"/>
              </a:lnSpc>
              <a:spcBef>
                <a:spcPts val="1000"/>
              </a:spcBef>
              <a:spcAft>
                <a:spcPts val="0"/>
              </a:spcAft>
              <a:buSzPct val="100000"/>
              <a:buFont typeface="Arial"/>
              <a:buChar char="●"/>
            </a:pPr>
            <a:r>
              <a:rPr lang="en" sz="2200" b="1"/>
              <a:t>Updates from AEC Workgroups </a:t>
            </a:r>
            <a:r>
              <a:rPr lang="en" sz="2200"/>
              <a:t>- Bee Sanders &amp; Lisa Steffen</a:t>
            </a:r>
            <a:endParaRPr sz="2400"/>
          </a:p>
          <a:p>
            <a:pPr marL="914400" lvl="1" indent="-307975" algn="l" rtl="0">
              <a:lnSpc>
                <a:spcPct val="100000"/>
              </a:lnSpc>
              <a:spcBef>
                <a:spcPts val="1000"/>
              </a:spcBef>
              <a:spcAft>
                <a:spcPts val="0"/>
              </a:spcAft>
              <a:buSzPct val="100000"/>
              <a:buFont typeface="Roboto"/>
              <a:buChar char="○"/>
            </a:pPr>
            <a:r>
              <a:rPr lang="en" sz="2000"/>
              <a:t>Information Item</a:t>
            </a:r>
            <a:endParaRPr sz="2000"/>
          </a:p>
          <a:p>
            <a:pPr marL="457200" lvl="0" indent="-315912" algn="l" rtl="0">
              <a:lnSpc>
                <a:spcPct val="100000"/>
              </a:lnSpc>
              <a:spcBef>
                <a:spcPts val="1000"/>
              </a:spcBef>
              <a:spcAft>
                <a:spcPts val="0"/>
              </a:spcAft>
              <a:buSzPct val="100000"/>
              <a:buFont typeface="Arial"/>
              <a:buChar char="●"/>
            </a:pPr>
            <a:r>
              <a:rPr lang="en" sz="2200" b="1"/>
              <a:t>UIP Categories </a:t>
            </a:r>
            <a:r>
              <a:rPr lang="en" sz="2200"/>
              <a:t>- Lisa Steffen, Greg Nusz, &amp; Aislinn Wales</a:t>
            </a:r>
            <a:endParaRPr sz="2400"/>
          </a:p>
          <a:p>
            <a:pPr marL="914400" lvl="1" indent="-307975" algn="l" rtl="0">
              <a:lnSpc>
                <a:spcPct val="100000"/>
              </a:lnSpc>
              <a:spcBef>
                <a:spcPts val="1000"/>
              </a:spcBef>
              <a:spcAft>
                <a:spcPts val="0"/>
              </a:spcAft>
              <a:buSzPct val="100000"/>
              <a:buFont typeface="Roboto"/>
              <a:buChar char="○"/>
            </a:pPr>
            <a:r>
              <a:rPr lang="en" sz="2000"/>
              <a:t>Feedback Item</a:t>
            </a:r>
            <a:endParaRPr sz="2000"/>
          </a:p>
          <a:p>
            <a:pPr marL="457200" lvl="0" indent="-315912" algn="l" rtl="0">
              <a:lnSpc>
                <a:spcPct val="100000"/>
              </a:lnSpc>
              <a:spcBef>
                <a:spcPts val="1000"/>
              </a:spcBef>
              <a:spcAft>
                <a:spcPts val="0"/>
              </a:spcAft>
              <a:buSzPct val="100000"/>
              <a:buFont typeface="Arial"/>
              <a:buChar char="●"/>
            </a:pPr>
            <a:r>
              <a:rPr lang="en" sz="2200" b="1"/>
              <a:t>HB25-1278 Education Accountability System </a:t>
            </a:r>
            <a:r>
              <a:rPr lang="en" sz="2200"/>
              <a:t>- Lisa Medler </a:t>
            </a:r>
            <a:endParaRPr sz="2400"/>
          </a:p>
          <a:p>
            <a:pPr marL="914400" lvl="1" indent="-307975" algn="l" rtl="0">
              <a:lnSpc>
                <a:spcPct val="100000"/>
              </a:lnSpc>
              <a:spcBef>
                <a:spcPts val="1000"/>
              </a:spcBef>
              <a:spcAft>
                <a:spcPts val="0"/>
              </a:spcAft>
              <a:buSzPct val="100000"/>
              <a:buFont typeface="Roboto"/>
              <a:buChar char="○"/>
            </a:pPr>
            <a:r>
              <a:rPr lang="en" sz="2000"/>
              <a:t>Information Item</a:t>
            </a:r>
            <a:endParaRPr sz="2000"/>
          </a:p>
          <a:p>
            <a:pPr marL="457200" lvl="0" indent="-315912" algn="l" rtl="0">
              <a:lnSpc>
                <a:spcPct val="100000"/>
              </a:lnSpc>
              <a:spcBef>
                <a:spcPts val="1000"/>
              </a:spcBef>
              <a:spcAft>
                <a:spcPts val="1000"/>
              </a:spcAft>
              <a:buSzPct val="100000"/>
              <a:buFont typeface="Roboto"/>
              <a:buChar char="●"/>
            </a:pPr>
            <a:r>
              <a:rPr lang="en" sz="2200" b="1"/>
              <a:t>Wrap-Up</a:t>
            </a:r>
            <a:endParaRPr/>
          </a:p>
        </p:txBody>
      </p:sp>
      <p:sp>
        <p:nvSpPr>
          <p:cNvPr id="374" name="Google Shape;374;p4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SPP Category Granularity – Root Causes</a:t>
            </a:r>
            <a:endParaRPr dirty="0"/>
          </a:p>
        </p:txBody>
      </p:sp>
      <p:sp>
        <p:nvSpPr>
          <p:cNvPr id="657" name="Google Shape;657;p76"/>
          <p:cNvSpPr txBox="1"/>
          <p:nvPr/>
        </p:nvSpPr>
        <p:spPr>
          <a:xfrm>
            <a:off x="529600" y="870725"/>
            <a:ext cx="3366300" cy="32583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dirty="0">
                <a:solidFill>
                  <a:srgbClr val="2C3E50"/>
                </a:solidFill>
                <a:highlight>
                  <a:srgbClr val="FFFFFF"/>
                </a:highlight>
              </a:rPr>
              <a:t>ELA Performance Priority AI Groupings</a:t>
            </a:r>
            <a:endParaRPr dirty="0">
              <a:solidFill>
                <a:srgbClr val="2C3E50"/>
              </a:solidFill>
              <a:highlight>
                <a:srgbClr val="FFFFFF"/>
              </a:highlight>
            </a:endParaRPr>
          </a:p>
          <a:p>
            <a:pPr marL="457200" lvl="0" indent="-304800" algn="l" rtl="0">
              <a:lnSpc>
                <a:spcPct val="115000"/>
              </a:lnSpc>
              <a:spcBef>
                <a:spcPts val="800"/>
              </a:spcBef>
              <a:spcAft>
                <a:spcPts val="0"/>
              </a:spcAft>
              <a:buClr>
                <a:srgbClr val="2C3E50"/>
              </a:buClr>
              <a:buSzPts val="1200"/>
              <a:buAutoNum type="arabicPeriod"/>
            </a:pPr>
            <a:r>
              <a:rPr lang="en" sz="1200" dirty="0">
                <a:solidFill>
                  <a:srgbClr val="2C3E50"/>
                </a:solidFill>
                <a:highlight>
                  <a:srgbClr val="FFFFFF"/>
                </a:highlight>
              </a:rPr>
              <a:t>Academic Achievement in ELA</a:t>
            </a:r>
            <a:endParaRPr sz="1200" dirty="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FFFF"/>
                </a:highlight>
              </a:rPr>
              <a:t>Academic Growth in ELA</a:t>
            </a:r>
            <a:endParaRPr sz="1200" dirty="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FFFF"/>
                </a:highlight>
              </a:rPr>
              <a:t>Subgroup Performance</a:t>
            </a:r>
            <a:endParaRPr sz="1200" dirty="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FFFF"/>
                </a:highlight>
              </a:rPr>
              <a:t>Literacy and Reading Proficiency</a:t>
            </a:r>
            <a:endParaRPr sz="1200" dirty="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FFFF"/>
                </a:highlight>
              </a:rPr>
              <a:t>Writing Proficiency</a:t>
            </a:r>
            <a:endParaRPr sz="1200" dirty="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AB40"/>
                </a:highlight>
              </a:rPr>
              <a:t>Assessment and Data Analysis</a:t>
            </a:r>
            <a:endParaRPr sz="1200" dirty="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AB40"/>
                </a:highlight>
              </a:rPr>
              <a:t>Instructional Quality and Curriculum</a:t>
            </a:r>
            <a:endParaRPr sz="1200" dirty="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AB40"/>
                </a:highlight>
              </a:rPr>
              <a:t>Intervention and Support</a:t>
            </a:r>
            <a:endParaRPr sz="1200" dirty="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AB40"/>
                </a:highlight>
              </a:rPr>
              <a:t>Equity and Access</a:t>
            </a:r>
            <a:endParaRPr sz="1200" dirty="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dirty="0">
                <a:solidFill>
                  <a:srgbClr val="2C3E50"/>
                </a:solidFill>
                <a:highlight>
                  <a:srgbClr val="FFAB40"/>
                </a:highlight>
              </a:rPr>
              <a:t>Professional Development and Teacher Support</a:t>
            </a:r>
            <a:endParaRPr sz="1200" dirty="0">
              <a:solidFill>
                <a:schemeClr val="dk2"/>
              </a:solidFill>
              <a:highlight>
                <a:srgbClr val="FFAB40"/>
              </a:highlight>
            </a:endParaRPr>
          </a:p>
        </p:txBody>
      </p:sp>
      <p:sp>
        <p:nvSpPr>
          <p:cNvPr id="658" name="Google Shape;658;p76"/>
          <p:cNvSpPr txBox="1"/>
          <p:nvPr/>
        </p:nvSpPr>
        <p:spPr>
          <a:xfrm>
            <a:off x="4546475" y="870725"/>
            <a:ext cx="4263900" cy="2612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800"/>
              </a:spcBef>
              <a:spcAft>
                <a:spcPts val="0"/>
              </a:spcAft>
              <a:buNone/>
            </a:pPr>
            <a:r>
              <a:rPr lang="en" sz="1350">
                <a:solidFill>
                  <a:srgbClr val="2C3E50"/>
                </a:solidFill>
                <a:highlight>
                  <a:srgbClr val="FFFFFF"/>
                </a:highlight>
              </a:rPr>
              <a:t>Math Performance Priority AI Groupings</a:t>
            </a:r>
            <a:endParaRPr sz="1350">
              <a:solidFill>
                <a:srgbClr val="2C3E50"/>
              </a:solidFill>
              <a:highlight>
                <a:srgbClr val="FFFFFF"/>
              </a:highlight>
            </a:endParaRPr>
          </a:p>
          <a:p>
            <a:pPr marL="457200" lvl="0" indent="-304800" algn="l" rtl="0">
              <a:lnSpc>
                <a:spcPct val="115000"/>
              </a:lnSpc>
              <a:spcBef>
                <a:spcPts val="800"/>
              </a:spcBef>
              <a:spcAft>
                <a:spcPts val="0"/>
              </a:spcAft>
              <a:buClr>
                <a:srgbClr val="2C3E50"/>
              </a:buClr>
              <a:buSzPts val="1200"/>
              <a:buAutoNum type="arabicPeriod"/>
            </a:pPr>
            <a:r>
              <a:rPr lang="en" sz="1200">
                <a:solidFill>
                  <a:srgbClr val="2C3E50"/>
                </a:solidFill>
                <a:highlight>
                  <a:srgbClr val="FFFFFF"/>
                </a:highlight>
              </a:rPr>
              <a:t>Growth and Achievement Gaps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Subgroup Performance Disparities</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Instructional Quality and Curriculum Implementation</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Data-Driven Instruction and Intervention</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FFFF"/>
                </a:highlight>
              </a:rPr>
              <a:t>Mathematical Reasoning and Modeling</a:t>
            </a:r>
            <a:endParaRPr sz="1200">
              <a:solidFill>
                <a:srgbClr val="2C3E50"/>
              </a:solidFill>
              <a:highlight>
                <a:srgbClr val="FFFFFF"/>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Post-Pandemic Recovery</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Teacher Retention and Professional Development</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Student Engagement and Motivation</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Resource Allocation and Support</a:t>
            </a:r>
            <a:endParaRPr sz="1200">
              <a:solidFill>
                <a:srgbClr val="2C3E50"/>
              </a:solidFill>
              <a:highlight>
                <a:srgbClr val="FFAB40"/>
              </a:highlight>
            </a:endParaRPr>
          </a:p>
          <a:p>
            <a:pPr marL="457200" lvl="0" indent="-304800" algn="l" rtl="0">
              <a:lnSpc>
                <a:spcPct val="115000"/>
              </a:lnSpc>
              <a:spcBef>
                <a:spcPts val="0"/>
              </a:spcBef>
              <a:spcAft>
                <a:spcPts val="0"/>
              </a:spcAft>
              <a:buClr>
                <a:srgbClr val="2C3E50"/>
              </a:buClr>
              <a:buSzPts val="1200"/>
              <a:buAutoNum type="arabicPeriod"/>
            </a:pPr>
            <a:r>
              <a:rPr lang="en" sz="1200">
                <a:solidFill>
                  <a:srgbClr val="2C3E50"/>
                </a:solidFill>
                <a:highlight>
                  <a:srgbClr val="FFAB40"/>
                </a:highlight>
              </a:rPr>
              <a:t>Alignment with State and District Standards</a:t>
            </a:r>
            <a:endParaRPr sz="1200">
              <a:solidFill>
                <a:srgbClr val="2C3E50"/>
              </a:solidFill>
              <a:highlight>
                <a:srgbClr val="FFAB40"/>
              </a:highlight>
            </a:endParaRPr>
          </a:p>
        </p:txBody>
      </p:sp>
      <p:sp>
        <p:nvSpPr>
          <p:cNvPr id="659" name="Google Shape;659;p76"/>
          <p:cNvSpPr txBox="1"/>
          <p:nvPr/>
        </p:nvSpPr>
        <p:spPr>
          <a:xfrm>
            <a:off x="2109475" y="3671375"/>
            <a:ext cx="4362600" cy="56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chemeClr val="dk2"/>
                </a:solidFill>
                <a:highlight>
                  <a:srgbClr val="FFAB40"/>
                </a:highlight>
              </a:rPr>
              <a:t>These are root causes!</a:t>
            </a:r>
            <a:endParaRPr sz="2700">
              <a:solidFill>
                <a:schemeClr val="dk2"/>
              </a:solidFill>
              <a:highlight>
                <a:srgbClr val="FFAB4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SPP Category Granularity Summary</a:t>
            </a:r>
            <a:endParaRPr/>
          </a:p>
        </p:txBody>
      </p:sp>
      <p:sp>
        <p:nvSpPr>
          <p:cNvPr id="666" name="Google Shape;666;p7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67" name="Google Shape;667;p7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77500" lnSpcReduction="20000"/>
          </a:bodyPr>
          <a:lstStyle/>
          <a:p>
            <a:pPr marL="457200" lvl="0" indent="-314960" algn="l" rtl="0">
              <a:spcBef>
                <a:spcPts val="0"/>
              </a:spcBef>
              <a:spcAft>
                <a:spcPts val="0"/>
              </a:spcAft>
              <a:buSzPct val="100000"/>
              <a:buFont typeface="Arial"/>
              <a:buChar char="●"/>
            </a:pPr>
            <a:r>
              <a:rPr lang="en"/>
              <a:t>Having separate student performance priority categories for Math Growth and Math Achievement is confusing for UIP authors (similarly for ELA).</a:t>
            </a:r>
            <a:endParaRPr/>
          </a:p>
          <a:p>
            <a:pPr marL="457200" lvl="0" indent="-314960" algn="l" rtl="0">
              <a:spcBef>
                <a:spcPts val="1000"/>
              </a:spcBef>
              <a:spcAft>
                <a:spcPts val="0"/>
              </a:spcAft>
              <a:buSzPct val="100000"/>
              <a:buChar char="●"/>
            </a:pPr>
            <a:r>
              <a:rPr lang="en"/>
              <a:t>The high frequency of categorizations (45%) combining Math Growth with Math Achievement highlights the lack of differentiability in the category data that limits its utility for support planning.</a:t>
            </a:r>
            <a:endParaRPr/>
          </a:p>
          <a:p>
            <a:pPr marL="457200" lvl="0" indent="-314960" algn="l" rtl="0">
              <a:spcBef>
                <a:spcPts val="1000"/>
              </a:spcBef>
              <a:spcAft>
                <a:spcPts val="1000"/>
              </a:spcAft>
              <a:buSzPct val="100000"/>
              <a:buChar char="●"/>
            </a:pPr>
            <a:r>
              <a:rPr lang="en"/>
              <a:t>Deeper analysis suggests that in addition to a granularity problem in the categories themselves, underlying disconnects between intended CDE UIP process distinctions between SPPs, RCs, and Strategies may highlight further need for process clarification and/or technical assistance.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solidFill>
                  <a:srgbClr val="EF7521"/>
                </a:solidFill>
              </a:rPr>
              <a:t>TAP Recommendation</a:t>
            </a:r>
            <a:endParaRPr b="1">
              <a:solidFill>
                <a:srgbClr val="EF7521"/>
              </a:solidFill>
            </a:endParaRPr>
          </a:p>
        </p:txBody>
      </p:sp>
      <p:sp>
        <p:nvSpPr>
          <p:cNvPr id="673" name="Google Shape;673;p7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t>Regarding the UIP Categorization Data and Corresponding Dashboard:</a:t>
            </a:r>
            <a:endParaRPr b="1"/>
          </a:p>
          <a:p>
            <a:pPr marL="457200" lvl="0" indent="-322580" algn="l" rtl="0">
              <a:spcBef>
                <a:spcPts val="1200"/>
              </a:spcBef>
              <a:spcAft>
                <a:spcPts val="0"/>
              </a:spcAft>
              <a:buSzPct val="100000"/>
              <a:buChar char="●"/>
            </a:pPr>
            <a:r>
              <a:rPr lang="en"/>
              <a:t>Beyond its use in helping CDE and districts identify and differentiate supports, what other use cases for the UIP categorization data can you envision?</a:t>
            </a:r>
            <a:endParaRPr/>
          </a:p>
          <a:p>
            <a:pPr marL="457200" lvl="0" indent="-322580" algn="l" rtl="0">
              <a:spcBef>
                <a:spcPts val="0"/>
              </a:spcBef>
              <a:spcAft>
                <a:spcPts val="0"/>
              </a:spcAft>
              <a:buSzPct val="100000"/>
              <a:buChar char="●"/>
            </a:pPr>
            <a:r>
              <a:rPr lang="en"/>
              <a:t>How can we make these data more reliable, transparent, and accessible?</a:t>
            </a:r>
            <a:endParaRPr/>
          </a:p>
          <a:p>
            <a:pPr marL="0" lvl="0" indent="0" algn="l" rtl="0">
              <a:spcBef>
                <a:spcPts val="1200"/>
              </a:spcBef>
              <a:spcAft>
                <a:spcPts val="0"/>
              </a:spcAft>
              <a:buNone/>
            </a:pPr>
            <a:r>
              <a:rPr lang="en" b="1"/>
              <a:t>Regarding the evaluation of the UIP categories themselves:</a:t>
            </a:r>
            <a:endParaRPr b="1"/>
          </a:p>
          <a:p>
            <a:pPr marL="457200" lvl="0" indent="-322580" algn="l" rtl="0">
              <a:spcBef>
                <a:spcPts val="1200"/>
              </a:spcBef>
              <a:spcAft>
                <a:spcPts val="0"/>
              </a:spcAft>
              <a:buSzPct val="100000"/>
              <a:buChar char="●"/>
            </a:pPr>
            <a:r>
              <a:rPr lang="en"/>
              <a:t>How can we improve the categories to be more: accurate, actionable, clear and complete?</a:t>
            </a:r>
            <a:endParaRPr/>
          </a:p>
          <a:p>
            <a:pPr marL="457200" lvl="0" indent="-322580" algn="l" rtl="0">
              <a:spcBef>
                <a:spcPts val="0"/>
              </a:spcBef>
              <a:spcAft>
                <a:spcPts val="0"/>
              </a:spcAft>
              <a:buSzPct val="100000"/>
              <a:buChar char="●"/>
            </a:pPr>
            <a:r>
              <a:rPr lang="en"/>
              <a:t>What recommendations do you have about further studies we could conduct on the 24-25 data to inform final categorizations for the 25-26 UIPs?</a:t>
            </a:r>
            <a:endParaRPr/>
          </a:p>
        </p:txBody>
      </p:sp>
      <p:sp>
        <p:nvSpPr>
          <p:cNvPr id="674" name="Google Shape;674;p7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9"/>
          <p:cNvSpPr txBox="1">
            <a:spLocks noGrp="1"/>
          </p:cNvSpPr>
          <p:nvPr>
            <p:ph type="title"/>
          </p:nvPr>
        </p:nvSpPr>
        <p:spPr>
          <a:xfrm>
            <a:off x="0" y="3361600"/>
            <a:ext cx="9144000" cy="781800"/>
          </a:xfrm>
          <a:prstGeom prst="rect">
            <a:avLst/>
          </a:prstGeom>
          <a:solidFill>
            <a:schemeClr val="accent1">
              <a:lumMod val="50000"/>
            </a:schemeClr>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Break</a:t>
            </a:r>
            <a:endParaRPr/>
          </a:p>
          <a:p>
            <a:pPr marL="0" lvl="0" indent="0" algn="ctr" rtl="0">
              <a:spcBef>
                <a:spcPts val="0"/>
              </a:spcBef>
              <a:spcAft>
                <a:spcPts val="0"/>
              </a:spcAft>
              <a:buNone/>
            </a:pPr>
            <a:r>
              <a:rPr lang="en" sz="1688"/>
              <a:t>5 minutes</a:t>
            </a:r>
            <a:endParaRPr sz="1688"/>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0"/>
          <p:cNvSpPr txBox="1">
            <a:spLocks noGrp="1"/>
          </p:cNvSpPr>
          <p:nvPr>
            <p:ph type="title"/>
          </p:nvPr>
        </p:nvSpPr>
        <p:spPr>
          <a:xfrm>
            <a:off x="0" y="3361600"/>
            <a:ext cx="9144000" cy="1059600"/>
          </a:xfrm>
          <a:prstGeom prst="rect">
            <a:avLst/>
          </a:prstGeom>
          <a:solidFill>
            <a:schemeClr val="accent1">
              <a:lumMod val="50000"/>
            </a:schemeClr>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HB25-1278 Education Accountability System</a:t>
            </a:r>
            <a:endParaRPr dirty="0"/>
          </a:p>
          <a:p>
            <a:pPr marL="0" lvl="0" indent="0" algn="ctr" rtl="0">
              <a:spcBef>
                <a:spcPts val="0"/>
              </a:spcBef>
              <a:spcAft>
                <a:spcPts val="0"/>
              </a:spcAft>
              <a:buNone/>
            </a:pPr>
            <a:r>
              <a:rPr lang="en" sz="1688" dirty="0"/>
              <a:t>Lisa Medler</a:t>
            </a:r>
            <a:endParaRPr sz="1688" dirty="0"/>
          </a:p>
          <a:p>
            <a:pPr marL="0" lvl="0" indent="0" algn="ctr" rtl="0">
              <a:spcBef>
                <a:spcPts val="0"/>
              </a:spcBef>
              <a:spcAft>
                <a:spcPts val="0"/>
              </a:spcAft>
              <a:buNone/>
            </a:pPr>
            <a:r>
              <a:rPr lang="en" sz="1688" b="1" dirty="0">
                <a:latin typeface="Roboto"/>
                <a:ea typeface="Roboto"/>
                <a:cs typeface="Roboto"/>
                <a:sym typeface="Roboto"/>
              </a:rPr>
              <a:t>Information Item</a:t>
            </a:r>
            <a:endParaRPr sz="1688" b="1" dirty="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on the Accountability Bill (HB 25-1247)</a:t>
            </a:r>
            <a:endParaRPr/>
          </a:p>
        </p:txBody>
      </p:sp>
      <p:graphicFrame>
        <p:nvGraphicFramePr>
          <p:cNvPr id="690" name="Google Shape;690;p81"/>
          <p:cNvGraphicFramePr/>
          <p:nvPr>
            <p:extLst>
              <p:ext uri="{D42A27DB-BD31-4B8C-83A1-F6EECF244321}">
                <p14:modId xmlns:p14="http://schemas.microsoft.com/office/powerpoint/2010/main" val="2608028624"/>
              </p:ext>
            </p:extLst>
          </p:nvPr>
        </p:nvGraphicFramePr>
        <p:xfrm>
          <a:off x="1517475" y="1044938"/>
          <a:ext cx="1906450" cy="3291720"/>
        </p:xfrm>
        <a:graphic>
          <a:graphicData uri="http://schemas.openxmlformats.org/drawingml/2006/table">
            <a:tbl>
              <a:tblPr firstRow="1">
                <a:noFill/>
                <a:tableStyleId>{79D2AE5B-9C2A-4EE5-B698-A9EC055C2B35}</a:tableStyleId>
              </a:tblPr>
              <a:tblGrid>
                <a:gridCol w="1906450">
                  <a:extLst>
                    <a:ext uri="{9D8B030D-6E8A-4147-A177-3AD203B41FA5}">
                      <a16:colId xmlns:a16="http://schemas.microsoft.com/office/drawing/2014/main" val="20000"/>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FFFF"/>
                          </a:solidFill>
                        </a:rPr>
                        <a:t>Policy Development Structures</a:t>
                      </a:r>
                      <a:endParaRPr sz="1400" b="1" u="none" strike="noStrike" cap="none">
                        <a:solidFill>
                          <a:srgbClr val="FFFFFF"/>
                        </a:solidFill>
                      </a:endParaRPr>
                    </a:p>
                  </a:txBody>
                  <a:tcPr marL="91425" marR="91425" marT="91425" marB="91425">
                    <a:solidFill>
                      <a:srgbClr val="0B5394"/>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Legislature</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Board of Education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FF2CC"/>
                    </a:solidFill>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CDE Documentation and Guidance</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dirty="0"/>
                    </a:p>
                  </a:txBody>
                  <a:tcPr marL="91425" marR="91425" marT="91425" marB="91425">
                    <a:solidFill>
                      <a:srgbClr val="FFF2CC"/>
                    </a:solidFill>
                  </a:tcPr>
                </a:tc>
                <a:extLst>
                  <a:ext uri="{0D108BD9-81ED-4DB2-BD59-A6C34878D82A}">
                    <a16:rowId xmlns:a16="http://schemas.microsoft.com/office/drawing/2014/main" val="10003"/>
                  </a:ext>
                </a:extLst>
              </a:tr>
            </a:tbl>
          </a:graphicData>
        </a:graphic>
      </p:graphicFrame>
      <p:sp>
        <p:nvSpPr>
          <p:cNvPr id="691" name="Google Shape;691;p81">
            <a:extLst>
              <a:ext uri="{C183D7F6-B498-43B3-948B-1728B52AA6E4}">
                <adec:decorative xmlns:adec="http://schemas.microsoft.com/office/drawing/2017/decorative" val="1"/>
              </a:ext>
            </a:extLst>
          </p:cNvPr>
          <p:cNvSpPr/>
          <p:nvPr/>
        </p:nvSpPr>
        <p:spPr>
          <a:xfrm>
            <a:off x="1517450" y="1662800"/>
            <a:ext cx="1906500" cy="6012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81">
            <a:extLst>
              <a:ext uri="{C183D7F6-B498-43B3-948B-1728B52AA6E4}">
                <adec:decorative xmlns:adec="http://schemas.microsoft.com/office/drawing/2017/decorative" val="1"/>
              </a:ext>
            </a:extLst>
          </p:cNvPr>
          <p:cNvSpPr/>
          <p:nvPr/>
        </p:nvSpPr>
        <p:spPr>
          <a:xfrm>
            <a:off x="506500" y="1044913"/>
            <a:ext cx="516600" cy="37185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3" name="Google Shape;693;p8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9650" y="1487900"/>
            <a:ext cx="1118524" cy="746108"/>
          </a:xfrm>
          <a:prstGeom prst="rect">
            <a:avLst/>
          </a:prstGeom>
          <a:noFill/>
          <a:ln>
            <a:noFill/>
          </a:ln>
        </p:spPr>
      </p:pic>
      <p:pic>
        <p:nvPicPr>
          <p:cNvPr id="694" name="Google Shape;694;p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7113" y="3744125"/>
            <a:ext cx="1163600" cy="494693"/>
          </a:xfrm>
          <a:prstGeom prst="rect">
            <a:avLst/>
          </a:prstGeom>
          <a:noFill/>
          <a:ln>
            <a:noFill/>
          </a:ln>
        </p:spPr>
      </p:pic>
      <p:pic>
        <p:nvPicPr>
          <p:cNvPr id="695" name="Google Shape;695;p8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53212" y="2533525"/>
            <a:ext cx="1111395" cy="741300"/>
          </a:xfrm>
          <a:prstGeom prst="rect">
            <a:avLst/>
          </a:prstGeom>
          <a:noFill/>
          <a:ln>
            <a:noFill/>
          </a:ln>
        </p:spPr>
      </p:pic>
      <p:sp>
        <p:nvSpPr>
          <p:cNvPr id="696" name="Google Shape;696;p81"/>
          <p:cNvSpPr txBox="1">
            <a:spLocks noGrp="1"/>
          </p:cNvSpPr>
          <p:nvPr>
            <p:ph type="body" idx="1"/>
          </p:nvPr>
        </p:nvSpPr>
        <p:spPr>
          <a:xfrm>
            <a:off x="3491800" y="1165850"/>
            <a:ext cx="5023500" cy="2997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(Feb 20) Bill introduced on Feb 20:  </a:t>
            </a:r>
            <a:r>
              <a:rPr lang="en" u="sng">
                <a:solidFill>
                  <a:schemeClr val="hlink"/>
                </a:solidFill>
                <a:hlinkClick r:id="rId6"/>
              </a:rPr>
              <a:t>https://leg.colorado.gov/bills/hb25-1278</a:t>
            </a:r>
            <a:endParaRPr/>
          </a:p>
          <a:p>
            <a:pPr marL="457200" lvl="0" indent="-330200" algn="l" rtl="0">
              <a:spcBef>
                <a:spcPts val="0"/>
              </a:spcBef>
              <a:spcAft>
                <a:spcPts val="0"/>
              </a:spcAft>
              <a:buSzPts val="1600"/>
              <a:buChar char="●"/>
            </a:pPr>
            <a:r>
              <a:rPr lang="en"/>
              <a:t>(Feb 28) State board voted to pursue changes: </a:t>
            </a:r>
            <a:r>
              <a:rPr lang="en" u="sng">
                <a:solidFill>
                  <a:schemeClr val="accent5"/>
                </a:solidFill>
                <a:hlinkClick r:id="rId7">
                  <a:extLst>
                    <a:ext uri="{A12FA001-AC4F-418D-AE19-62706E023703}">
                      <ahyp:hlinkClr xmlns:ahyp="http://schemas.microsoft.com/office/drawing/2018/hyperlinkcolor" val="tx"/>
                    </a:ext>
                  </a:extLst>
                </a:hlinkClick>
              </a:rPr>
              <a:t>https://go.boarddocs.com/co/cde/Board.nsf/goto?open&amp;id=DE2PMV6533FD</a:t>
            </a:r>
            <a:r>
              <a:rPr lang="en"/>
              <a:t> </a:t>
            </a:r>
            <a:endParaRPr/>
          </a:p>
          <a:p>
            <a:pPr marL="457200" lvl="0" indent="-330200" algn="l" rtl="0">
              <a:spcBef>
                <a:spcPts val="0"/>
              </a:spcBef>
              <a:spcAft>
                <a:spcPts val="0"/>
              </a:spcAft>
              <a:buSzPts val="1600"/>
              <a:buChar char="●"/>
            </a:pPr>
            <a:r>
              <a:rPr lang="en"/>
              <a:t>(March 11) Fiscal Note published: </a:t>
            </a:r>
            <a:r>
              <a:rPr lang="en" u="sng">
                <a:solidFill>
                  <a:schemeClr val="hlink"/>
                </a:solidFill>
                <a:hlinkClick r:id="rId8"/>
              </a:rPr>
              <a:t>https://leg.colorado.gov/sites/default/files/documents/2025A/bills/fn/2025a_hb1278_00.pdf</a:t>
            </a:r>
            <a:r>
              <a:rPr lang="en"/>
              <a:t> </a:t>
            </a:r>
            <a:endParaRPr/>
          </a:p>
          <a:p>
            <a:pPr marL="457200" lvl="0" indent="-330200" algn="l" rtl="0">
              <a:spcBef>
                <a:spcPts val="0"/>
              </a:spcBef>
              <a:spcAft>
                <a:spcPts val="0"/>
              </a:spcAft>
              <a:buSzPts val="1600"/>
              <a:buChar char="●"/>
            </a:pPr>
            <a:r>
              <a:rPr lang="en"/>
              <a:t>Amendments are being drafted now</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2"/>
          <p:cNvSpPr txBox="1">
            <a:spLocks noGrp="1"/>
          </p:cNvSpPr>
          <p:nvPr>
            <p:ph type="title"/>
          </p:nvPr>
        </p:nvSpPr>
        <p:spPr>
          <a:xfrm>
            <a:off x="332675" y="153875"/>
            <a:ext cx="63930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Main Sections of the Accountability Bill (HB 25-1278) - 1 of 4</a:t>
            </a:r>
            <a:endParaRPr/>
          </a:p>
        </p:txBody>
      </p:sp>
      <p:graphicFrame>
        <p:nvGraphicFramePr>
          <p:cNvPr id="702" name="Google Shape;702;p82"/>
          <p:cNvGraphicFramePr/>
          <p:nvPr>
            <p:extLst>
              <p:ext uri="{D42A27DB-BD31-4B8C-83A1-F6EECF244321}">
                <p14:modId xmlns:p14="http://schemas.microsoft.com/office/powerpoint/2010/main" val="1285459723"/>
              </p:ext>
            </p:extLst>
          </p:nvPr>
        </p:nvGraphicFramePr>
        <p:xfrm>
          <a:off x="332675" y="966950"/>
          <a:ext cx="8485725" cy="3535590"/>
        </p:xfrm>
        <a:graphic>
          <a:graphicData uri="http://schemas.openxmlformats.org/drawingml/2006/table">
            <a:tbl>
              <a:tblPr firstRow="1">
                <a:noFill/>
                <a:tableStyleId>{33A27AEB-0D5C-4CCE-9DBD-969E50CDB481}</a:tableStyleId>
              </a:tblPr>
              <a:tblGrid>
                <a:gridCol w="1350000">
                  <a:extLst>
                    <a:ext uri="{9D8B030D-6E8A-4147-A177-3AD203B41FA5}">
                      <a16:colId xmlns:a16="http://schemas.microsoft.com/office/drawing/2014/main" val="20000"/>
                    </a:ext>
                  </a:extLst>
                </a:gridCol>
                <a:gridCol w="2677600">
                  <a:extLst>
                    <a:ext uri="{9D8B030D-6E8A-4147-A177-3AD203B41FA5}">
                      <a16:colId xmlns:a16="http://schemas.microsoft.com/office/drawing/2014/main" val="20001"/>
                    </a:ext>
                  </a:extLst>
                </a:gridCol>
                <a:gridCol w="2336700">
                  <a:extLst>
                    <a:ext uri="{9D8B030D-6E8A-4147-A177-3AD203B41FA5}">
                      <a16:colId xmlns:a16="http://schemas.microsoft.com/office/drawing/2014/main" val="20002"/>
                    </a:ext>
                  </a:extLst>
                </a:gridCol>
                <a:gridCol w="2121425">
                  <a:extLst>
                    <a:ext uri="{9D8B030D-6E8A-4147-A177-3AD203B41FA5}">
                      <a16:colId xmlns:a16="http://schemas.microsoft.com/office/drawing/2014/main" val="20003"/>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1241 Task Force Recs</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Current Bill Summary</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SBE/CDE Proposal</a:t>
                      </a:r>
                      <a:endParaRPr dirty="0">
                        <a:solidFill>
                          <a:schemeClr val="lt1"/>
                        </a:solidFill>
                      </a:endParaRPr>
                    </a:p>
                  </a:txBody>
                  <a:tcPr marL="91425" marR="91425" marT="91425" marB="91425">
                    <a:solidFill>
                      <a:schemeClr val="accent1">
                        <a:lumMod val="50000"/>
                      </a:schemeClr>
                    </a:solidFill>
                  </a:tcPr>
                </a:tc>
                <a:extLst>
                  <a:ext uri="{0D108BD9-81ED-4DB2-BD59-A6C34878D82A}">
                    <a16:rowId xmlns:a16="http://schemas.microsoft.com/office/drawing/2014/main" val="10000"/>
                  </a:ext>
                </a:extLst>
              </a:tr>
              <a:tr h="330025">
                <a:tc>
                  <a:txBody>
                    <a:bodyPr/>
                    <a:lstStyle/>
                    <a:p>
                      <a:pPr marL="0" lvl="0" indent="0" algn="l" rtl="0">
                        <a:spcBef>
                          <a:spcPts val="0"/>
                        </a:spcBef>
                        <a:spcAft>
                          <a:spcPts val="0"/>
                        </a:spcAft>
                        <a:buNone/>
                      </a:pPr>
                      <a:r>
                        <a:rPr lang="en"/>
                        <a:t>State Assessments</a:t>
                      </a:r>
                      <a:endParaRPr/>
                    </a:p>
                  </a:txBody>
                  <a:tcPr marL="91425" marR="91425" marT="91425" marB="91425"/>
                </a:tc>
                <a:tc>
                  <a:txBody>
                    <a:bodyPr/>
                    <a:lstStyle/>
                    <a:p>
                      <a:pPr marL="285750" lvl="0" indent="-317500" algn="l" rtl="0">
                        <a:spcBef>
                          <a:spcPts val="0"/>
                        </a:spcBef>
                        <a:spcAft>
                          <a:spcPts val="0"/>
                        </a:spcAft>
                        <a:buSzPts val="1400"/>
                        <a:buChar char="-"/>
                      </a:pPr>
                      <a:r>
                        <a:rPr lang="en"/>
                        <a:t>Divide CMAS into sections for students with disabilities </a:t>
                      </a:r>
                      <a:endParaRPr/>
                    </a:p>
                    <a:p>
                      <a:pPr marL="285750" lvl="0" indent="-317500" algn="l" rtl="0">
                        <a:spcBef>
                          <a:spcPts val="0"/>
                        </a:spcBef>
                        <a:spcAft>
                          <a:spcPts val="0"/>
                        </a:spcAft>
                        <a:buSzPts val="1400"/>
                        <a:buChar char="-"/>
                      </a:pPr>
                      <a:r>
                        <a:rPr lang="en"/>
                        <a:t>Translate CMAS into more languages</a:t>
                      </a:r>
                      <a:endParaRPr/>
                    </a:p>
                    <a:p>
                      <a:pPr marL="285750" lvl="0" indent="-317500" algn="l" rtl="0">
                        <a:spcBef>
                          <a:spcPts val="0"/>
                        </a:spcBef>
                        <a:spcAft>
                          <a:spcPts val="0"/>
                        </a:spcAft>
                        <a:buSzPts val="1400"/>
                        <a:buChar char="-"/>
                      </a:pPr>
                      <a:r>
                        <a:rPr lang="en"/>
                        <a:t>Results to districts sooner</a:t>
                      </a:r>
                      <a:endParaRPr/>
                    </a:p>
                  </a:txBody>
                  <a:tcPr marL="91425" marR="91425" marT="91425" marB="91425"/>
                </a:tc>
                <a:tc>
                  <a:txBody>
                    <a:bodyPr/>
                    <a:lstStyle/>
                    <a:p>
                      <a:pPr marL="285750" lvl="0" indent="-317500" algn="l" rtl="0">
                        <a:spcBef>
                          <a:spcPts val="0"/>
                        </a:spcBef>
                        <a:spcAft>
                          <a:spcPts val="0"/>
                        </a:spcAft>
                        <a:buSzPts val="1400"/>
                        <a:buChar char="-"/>
                      </a:pPr>
                      <a:r>
                        <a:rPr lang="en"/>
                        <a:t>Divide CMAS for all students</a:t>
                      </a:r>
                      <a:endParaRPr/>
                    </a:p>
                    <a:p>
                      <a:pPr marL="285750" lvl="0" indent="-317500" algn="l" rtl="0">
                        <a:spcBef>
                          <a:spcPts val="0"/>
                        </a:spcBef>
                        <a:spcAft>
                          <a:spcPts val="0"/>
                        </a:spcAft>
                        <a:buSzPts val="1400"/>
                        <a:buChar char="-"/>
                      </a:pPr>
                      <a:r>
                        <a:rPr lang="en"/>
                        <a:t>Expands translation to all content areas in multiple languages</a:t>
                      </a:r>
                      <a:endParaRPr/>
                    </a:p>
                    <a:p>
                      <a:pPr marL="285750" lvl="0" indent="-317500" algn="l" rtl="0">
                        <a:spcBef>
                          <a:spcPts val="0"/>
                        </a:spcBef>
                        <a:spcAft>
                          <a:spcPts val="0"/>
                        </a:spcAft>
                        <a:buSzPts val="1400"/>
                        <a:buChar char="-"/>
                      </a:pPr>
                      <a:r>
                        <a:rPr lang="en"/>
                        <a:t>Specifies June 1 deadline for results</a:t>
                      </a:r>
                      <a:endParaRPr/>
                    </a:p>
                  </a:txBody>
                  <a:tcPr marL="91425" marR="91425" marT="91425" marB="91425"/>
                </a:tc>
                <a:tc>
                  <a:txBody>
                    <a:bodyPr/>
                    <a:lstStyle/>
                    <a:p>
                      <a:pPr marL="285750" lvl="0" indent="-317500" algn="l" rtl="0">
                        <a:spcBef>
                          <a:spcPts val="0"/>
                        </a:spcBef>
                        <a:spcAft>
                          <a:spcPts val="0"/>
                        </a:spcAft>
                        <a:buSzPts val="1400"/>
                        <a:buChar char="-"/>
                      </a:pPr>
                      <a:r>
                        <a:rPr lang="en"/>
                        <a:t>Study dividing CMAS into sections</a:t>
                      </a:r>
                      <a:endParaRPr/>
                    </a:p>
                    <a:p>
                      <a:pPr marL="285750" lvl="0" indent="-317500" algn="l" rtl="0">
                        <a:spcBef>
                          <a:spcPts val="0"/>
                        </a:spcBef>
                        <a:spcAft>
                          <a:spcPts val="0"/>
                        </a:spcAft>
                        <a:buSzPts val="1400"/>
                        <a:buChar char="-"/>
                      </a:pPr>
                      <a:r>
                        <a:rPr lang="en"/>
                        <a:t>Alternate language to create threshold for translation</a:t>
                      </a:r>
                      <a:endParaRPr/>
                    </a:p>
                    <a:p>
                      <a:pPr marL="285750" lvl="0" indent="-317500" algn="l" rtl="0">
                        <a:spcBef>
                          <a:spcPts val="0"/>
                        </a:spcBef>
                        <a:spcAft>
                          <a:spcPts val="0"/>
                        </a:spcAft>
                        <a:buSzPts val="1400"/>
                        <a:buChar char="-"/>
                      </a:pPr>
                      <a:r>
                        <a:rPr lang="en"/>
                        <a:t>Re-examine June 1 deadline</a:t>
                      </a:r>
                      <a:endParaRPr/>
                    </a:p>
                  </a:txBody>
                  <a:tcPr marL="91425" marR="91425" marT="91425" marB="91425"/>
                </a:tc>
                <a:extLst>
                  <a:ext uri="{0D108BD9-81ED-4DB2-BD59-A6C34878D82A}">
                    <a16:rowId xmlns:a16="http://schemas.microsoft.com/office/drawing/2014/main" val="10001"/>
                  </a:ext>
                </a:extLst>
              </a:tr>
              <a:tr h="300400">
                <a:tc>
                  <a:txBody>
                    <a:bodyPr/>
                    <a:lstStyle/>
                    <a:p>
                      <a:pPr marL="0" lvl="0" indent="0" algn="l" rtl="0">
                        <a:spcBef>
                          <a:spcPts val="0"/>
                        </a:spcBef>
                        <a:spcAft>
                          <a:spcPts val="0"/>
                        </a:spcAft>
                        <a:buNone/>
                      </a:pPr>
                      <a:r>
                        <a:rPr lang="en"/>
                        <a:t>Framework Adjustments</a:t>
                      </a:r>
                      <a:endParaRPr/>
                    </a:p>
                  </a:txBody>
                  <a:tcPr marL="91425" marR="91425" marT="91425" marB="91425"/>
                </a:tc>
                <a:tc>
                  <a:txBody>
                    <a:bodyPr/>
                    <a:lstStyle/>
                    <a:p>
                      <a:pPr marL="285750" lvl="0" indent="-317500" algn="l" rtl="0">
                        <a:spcBef>
                          <a:spcPts val="0"/>
                        </a:spcBef>
                        <a:spcAft>
                          <a:spcPts val="0"/>
                        </a:spcAft>
                        <a:buSzPts val="1400"/>
                        <a:buChar char="-"/>
                      </a:pPr>
                      <a:r>
                        <a:rPr lang="en"/>
                        <a:t>Move SAT to Achievement</a:t>
                      </a:r>
                      <a:endParaRPr/>
                    </a:p>
                    <a:p>
                      <a:pPr marL="285750" lvl="0" indent="-317500" algn="l" rtl="0">
                        <a:spcBef>
                          <a:spcPts val="0"/>
                        </a:spcBef>
                        <a:spcAft>
                          <a:spcPts val="0"/>
                        </a:spcAft>
                        <a:buSzPts val="1400"/>
                        <a:buChar char="-"/>
                      </a:pPr>
                      <a:r>
                        <a:rPr lang="en"/>
                        <a:t>Combine student groups</a:t>
                      </a:r>
                      <a:endParaRPr/>
                    </a:p>
                    <a:p>
                      <a:pPr marL="285750" lvl="0" indent="-317500" algn="l" rtl="0">
                        <a:spcBef>
                          <a:spcPts val="0"/>
                        </a:spcBef>
                        <a:spcAft>
                          <a:spcPts val="0"/>
                        </a:spcAft>
                        <a:buSzPts val="1400"/>
                        <a:buChar char="-"/>
                      </a:pPr>
                      <a:r>
                        <a:rPr lang="en"/>
                        <a:t>Expand how students with disabilities are counted</a:t>
                      </a:r>
                      <a:endParaRPr/>
                    </a:p>
                    <a:p>
                      <a:pPr marL="285750" lvl="0" indent="-317500" algn="l" rtl="0">
                        <a:spcBef>
                          <a:spcPts val="0"/>
                        </a:spcBef>
                        <a:spcAft>
                          <a:spcPts val="0"/>
                        </a:spcAft>
                        <a:buSzPts val="1400"/>
                        <a:buChar char="-"/>
                      </a:pPr>
                      <a:r>
                        <a:rPr lang="en"/>
                        <a:t>Add criteria for earning a Distinction rating</a:t>
                      </a:r>
                      <a:endParaRPr/>
                    </a:p>
                  </a:txBody>
                  <a:tcPr marL="91425" marR="91425" marT="91425" marB="91425"/>
                </a:tc>
                <a:tc>
                  <a:txBody>
                    <a:bodyPr/>
                    <a:lstStyle/>
                    <a:p>
                      <a:pPr marL="285750" lvl="0" indent="-317500" algn="l" rtl="0">
                        <a:spcBef>
                          <a:spcPts val="0"/>
                        </a:spcBef>
                        <a:spcAft>
                          <a:spcPts val="0"/>
                        </a:spcAft>
                        <a:buSzPts val="1400"/>
                        <a:buChar char="-"/>
                      </a:pPr>
                      <a:r>
                        <a:rPr lang="en"/>
                        <a:t>Generally follows TF recommendations</a:t>
                      </a:r>
                      <a:endParaRPr/>
                    </a:p>
                    <a:p>
                      <a:pPr marL="285750" lvl="0" indent="-317500" algn="l" rtl="0">
                        <a:spcBef>
                          <a:spcPts val="0"/>
                        </a:spcBef>
                        <a:spcAft>
                          <a:spcPts val="0"/>
                        </a:spcAft>
                        <a:buSzPts val="1400"/>
                        <a:buChar char="-"/>
                      </a:pPr>
                      <a:r>
                        <a:rPr lang="en"/>
                        <a:t>Students with 504 plans are referenced instead of students on IEPs</a:t>
                      </a:r>
                      <a:endParaRPr/>
                    </a:p>
                  </a:txBody>
                  <a:tcPr marL="91425" marR="91425" marT="91425" marB="91425"/>
                </a:tc>
                <a:tc>
                  <a:txBody>
                    <a:bodyPr/>
                    <a:lstStyle/>
                    <a:p>
                      <a:pPr marL="285750" lvl="0" indent="-317500" algn="l" rtl="0">
                        <a:spcBef>
                          <a:spcPts val="0"/>
                        </a:spcBef>
                        <a:spcAft>
                          <a:spcPts val="0"/>
                        </a:spcAft>
                        <a:buSzPts val="1400"/>
                        <a:buChar char="-"/>
                      </a:pPr>
                      <a:r>
                        <a:rPr lang="en" dirty="0"/>
                        <a:t>Adjust special ed definition to students on IEPs</a:t>
                      </a:r>
                      <a:endParaRPr dirty="0"/>
                    </a:p>
                    <a:p>
                      <a:pPr marL="285750" lvl="0" indent="-317500" algn="l" rtl="0">
                        <a:spcBef>
                          <a:spcPts val="0"/>
                        </a:spcBef>
                        <a:spcAft>
                          <a:spcPts val="0"/>
                        </a:spcAft>
                        <a:buSzPts val="1400"/>
                        <a:buChar char="-"/>
                      </a:pPr>
                      <a:r>
                        <a:rPr lang="en" dirty="0"/>
                        <a:t>Adjust level of specificity on the Distinction criteria</a:t>
                      </a:r>
                      <a:endParaRPr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83"/>
          <p:cNvSpPr txBox="1">
            <a:spLocks noGrp="1"/>
          </p:cNvSpPr>
          <p:nvPr>
            <p:ph type="title"/>
          </p:nvPr>
        </p:nvSpPr>
        <p:spPr>
          <a:xfrm>
            <a:off x="332675" y="153875"/>
            <a:ext cx="63930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Main Sections of the Accountability Bill (HB 25-1278) -  2 of 4</a:t>
            </a:r>
            <a:endParaRPr/>
          </a:p>
        </p:txBody>
      </p:sp>
      <p:graphicFrame>
        <p:nvGraphicFramePr>
          <p:cNvPr id="708" name="Google Shape;708;p83"/>
          <p:cNvGraphicFramePr/>
          <p:nvPr>
            <p:extLst>
              <p:ext uri="{D42A27DB-BD31-4B8C-83A1-F6EECF244321}">
                <p14:modId xmlns:p14="http://schemas.microsoft.com/office/powerpoint/2010/main" val="196808945"/>
              </p:ext>
            </p:extLst>
          </p:nvPr>
        </p:nvGraphicFramePr>
        <p:xfrm>
          <a:off x="332675" y="966950"/>
          <a:ext cx="8485725" cy="3962310"/>
        </p:xfrm>
        <a:graphic>
          <a:graphicData uri="http://schemas.openxmlformats.org/drawingml/2006/table">
            <a:tbl>
              <a:tblPr firstRow="1">
                <a:noFill/>
                <a:tableStyleId>{33A27AEB-0D5C-4CCE-9DBD-969E50CDB481}</a:tableStyleId>
              </a:tblPr>
              <a:tblGrid>
                <a:gridCol w="1350000">
                  <a:extLst>
                    <a:ext uri="{9D8B030D-6E8A-4147-A177-3AD203B41FA5}">
                      <a16:colId xmlns:a16="http://schemas.microsoft.com/office/drawing/2014/main" val="20000"/>
                    </a:ext>
                  </a:extLst>
                </a:gridCol>
                <a:gridCol w="2677600">
                  <a:extLst>
                    <a:ext uri="{9D8B030D-6E8A-4147-A177-3AD203B41FA5}">
                      <a16:colId xmlns:a16="http://schemas.microsoft.com/office/drawing/2014/main" val="20001"/>
                    </a:ext>
                  </a:extLst>
                </a:gridCol>
                <a:gridCol w="1924200">
                  <a:extLst>
                    <a:ext uri="{9D8B030D-6E8A-4147-A177-3AD203B41FA5}">
                      <a16:colId xmlns:a16="http://schemas.microsoft.com/office/drawing/2014/main" val="20002"/>
                    </a:ext>
                  </a:extLst>
                </a:gridCol>
                <a:gridCol w="2533925">
                  <a:extLst>
                    <a:ext uri="{9D8B030D-6E8A-4147-A177-3AD203B41FA5}">
                      <a16:colId xmlns:a16="http://schemas.microsoft.com/office/drawing/2014/main" val="20003"/>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1241 Task Force Recs</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Current Bill Summary</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SBE/CDE Proposal</a:t>
                      </a:r>
                      <a:endParaRPr dirty="0">
                        <a:solidFill>
                          <a:schemeClr val="lt1"/>
                        </a:solidFill>
                      </a:endParaRPr>
                    </a:p>
                  </a:txBody>
                  <a:tcPr marL="91425" marR="91425" marT="91425" marB="91425">
                    <a:solidFill>
                      <a:schemeClr val="accent1">
                        <a:lumMod val="50000"/>
                      </a:schemeClr>
                    </a:solidFill>
                  </a:tcPr>
                </a:tc>
                <a:extLst>
                  <a:ext uri="{0D108BD9-81ED-4DB2-BD59-A6C34878D82A}">
                    <a16:rowId xmlns:a16="http://schemas.microsoft.com/office/drawing/2014/main" val="10000"/>
                  </a:ext>
                </a:extLst>
              </a:tr>
              <a:tr h="330025">
                <a:tc>
                  <a:txBody>
                    <a:bodyPr/>
                    <a:lstStyle/>
                    <a:p>
                      <a:pPr marL="0" lvl="0" indent="0" algn="l" rtl="0">
                        <a:spcBef>
                          <a:spcPts val="0"/>
                        </a:spcBef>
                        <a:spcAft>
                          <a:spcPts val="0"/>
                        </a:spcAft>
                        <a:buNone/>
                      </a:pPr>
                      <a:r>
                        <a:rPr lang="en"/>
                        <a:t>Frameworks - PWR Indicator</a:t>
                      </a:r>
                      <a:endParaRPr/>
                    </a:p>
                  </a:txBody>
                  <a:tcPr marL="91425" marR="91425" marT="91425" marB="91425"/>
                </a:tc>
                <a:tc>
                  <a:txBody>
                    <a:bodyPr/>
                    <a:lstStyle/>
                    <a:p>
                      <a:pPr marL="285750" lvl="0" indent="-317500" algn="l" rtl="0">
                        <a:spcBef>
                          <a:spcPts val="0"/>
                        </a:spcBef>
                        <a:spcAft>
                          <a:spcPts val="0"/>
                        </a:spcAft>
                        <a:buSzPts val="1400"/>
                        <a:buChar char="-"/>
                      </a:pPr>
                      <a:r>
                        <a:rPr lang="en"/>
                        <a:t>Add a “college and career readiness before graduation” subindicator</a:t>
                      </a:r>
                      <a:endParaRPr/>
                    </a:p>
                    <a:p>
                      <a:pPr marL="285750" lvl="0" indent="-317500" algn="l" rtl="0">
                        <a:spcBef>
                          <a:spcPts val="0"/>
                        </a:spcBef>
                        <a:spcAft>
                          <a:spcPts val="0"/>
                        </a:spcAft>
                        <a:buSzPts val="1400"/>
                        <a:buChar char="-"/>
                      </a:pPr>
                      <a:r>
                        <a:rPr lang="en"/>
                        <a:t>Change “matriculation” to “postsecondary progression” subindicator</a:t>
                      </a:r>
                      <a:endParaRPr/>
                    </a:p>
                  </a:txBody>
                  <a:tcPr marL="91425" marR="91425" marT="91425" marB="91425"/>
                </a:tc>
                <a:tc>
                  <a:txBody>
                    <a:bodyPr/>
                    <a:lstStyle/>
                    <a:p>
                      <a:pPr marL="285750" lvl="0" indent="-317500" algn="l" rtl="0">
                        <a:spcBef>
                          <a:spcPts val="0"/>
                        </a:spcBef>
                        <a:spcAft>
                          <a:spcPts val="0"/>
                        </a:spcAft>
                        <a:buSzPts val="1400"/>
                        <a:buChar char="-"/>
                      </a:pPr>
                      <a:r>
                        <a:rPr lang="en"/>
                        <a:t>Generally follows the TF recommendations</a:t>
                      </a:r>
                      <a:endParaRPr/>
                    </a:p>
                    <a:p>
                      <a:pPr marL="285750" lvl="0" indent="-317500" algn="l" rtl="0">
                        <a:spcBef>
                          <a:spcPts val="0"/>
                        </a:spcBef>
                        <a:spcAft>
                          <a:spcPts val="0"/>
                        </a:spcAft>
                        <a:buSzPts val="1400"/>
                        <a:buChar char="-"/>
                      </a:pPr>
                      <a:r>
                        <a:rPr lang="en"/>
                        <a:t>New PWR measures by 2026-27</a:t>
                      </a:r>
                      <a:endParaRPr/>
                    </a:p>
                  </a:txBody>
                  <a:tcPr marL="91425" marR="91425" marT="91425" marB="91425"/>
                </a:tc>
                <a:tc>
                  <a:txBody>
                    <a:bodyPr/>
                    <a:lstStyle/>
                    <a:p>
                      <a:pPr marL="285750" lvl="0" indent="-317500" algn="l" rtl="0">
                        <a:spcBef>
                          <a:spcPts val="0"/>
                        </a:spcBef>
                        <a:spcAft>
                          <a:spcPts val="0"/>
                        </a:spcAft>
                        <a:buSzPts val="1400"/>
                        <a:buChar char="-"/>
                      </a:pPr>
                      <a:r>
                        <a:rPr lang="en"/>
                        <a:t>More flexibility in defining PWR measures</a:t>
                      </a:r>
                      <a:endParaRPr/>
                    </a:p>
                    <a:p>
                      <a:pPr marL="285750" lvl="0" indent="-317500" algn="l" rtl="0">
                        <a:spcBef>
                          <a:spcPts val="0"/>
                        </a:spcBef>
                        <a:spcAft>
                          <a:spcPts val="0"/>
                        </a:spcAft>
                        <a:buSzPts val="1400"/>
                        <a:buChar char="-"/>
                      </a:pPr>
                      <a:r>
                        <a:rPr lang="en"/>
                        <a:t>Adjust timing to 2027-28</a:t>
                      </a:r>
                      <a:endParaRPr/>
                    </a:p>
                    <a:p>
                      <a:pPr marL="285750" lvl="0" indent="-317500" algn="l" rtl="0">
                        <a:spcBef>
                          <a:spcPts val="0"/>
                        </a:spcBef>
                        <a:spcAft>
                          <a:spcPts val="0"/>
                        </a:spcAft>
                        <a:buSzPts val="1400"/>
                        <a:buChar char="-"/>
                      </a:pPr>
                      <a:r>
                        <a:rPr lang="en"/>
                        <a:t>Align CCR before graduation to the “Big Three” (postsecondary credit, industry credentials, work-based learning)</a:t>
                      </a:r>
                      <a:endParaRPr/>
                    </a:p>
                  </a:txBody>
                  <a:tcPr marL="91425" marR="91425" marT="91425" marB="91425"/>
                </a:tc>
                <a:extLst>
                  <a:ext uri="{0D108BD9-81ED-4DB2-BD59-A6C34878D82A}">
                    <a16:rowId xmlns:a16="http://schemas.microsoft.com/office/drawing/2014/main" val="10001"/>
                  </a:ext>
                </a:extLst>
              </a:tr>
              <a:tr h="300400">
                <a:tc>
                  <a:txBody>
                    <a:bodyPr/>
                    <a:lstStyle/>
                    <a:p>
                      <a:pPr marL="0" lvl="0" indent="0" algn="l" rtl="0">
                        <a:spcBef>
                          <a:spcPts val="0"/>
                        </a:spcBef>
                        <a:spcAft>
                          <a:spcPts val="0"/>
                        </a:spcAft>
                        <a:buNone/>
                      </a:pPr>
                      <a:r>
                        <a:rPr lang="en"/>
                        <a:t>Public Reporting</a:t>
                      </a:r>
                      <a:endParaRPr/>
                    </a:p>
                  </a:txBody>
                  <a:tcPr marL="91425" marR="91425" marT="91425" marB="91425"/>
                </a:tc>
                <a:tc>
                  <a:txBody>
                    <a:bodyPr/>
                    <a:lstStyle/>
                    <a:p>
                      <a:pPr marL="285750" lvl="0" indent="-317500" algn="l" rtl="0">
                        <a:spcBef>
                          <a:spcPts val="0"/>
                        </a:spcBef>
                        <a:spcAft>
                          <a:spcPts val="0"/>
                        </a:spcAft>
                        <a:buSzPts val="1400"/>
                        <a:buChar char="-"/>
                      </a:pPr>
                      <a:r>
                        <a:rPr lang="en"/>
                        <a:t>Create a single coherent state dashboard for state and local data</a:t>
                      </a:r>
                      <a:endParaRPr/>
                    </a:p>
                    <a:p>
                      <a:pPr marL="285750" lvl="0" indent="-317500" algn="l" rtl="0">
                        <a:spcBef>
                          <a:spcPts val="0"/>
                        </a:spcBef>
                        <a:spcAft>
                          <a:spcPts val="0"/>
                        </a:spcAft>
                        <a:buSzPts val="1400"/>
                        <a:buChar char="-"/>
                      </a:pPr>
                      <a:r>
                        <a:rPr lang="en"/>
                        <a:t>Enhance user experience and functionality</a:t>
                      </a:r>
                      <a:endParaRPr/>
                    </a:p>
                  </a:txBody>
                  <a:tcPr marL="91425" marR="91425" marT="91425" marB="91425"/>
                </a:tc>
                <a:tc>
                  <a:txBody>
                    <a:bodyPr/>
                    <a:lstStyle/>
                    <a:p>
                      <a:pPr marL="285750" lvl="0" indent="-317500" algn="l" rtl="0">
                        <a:spcBef>
                          <a:spcPts val="0"/>
                        </a:spcBef>
                        <a:spcAft>
                          <a:spcPts val="0"/>
                        </a:spcAft>
                        <a:buSzPts val="1400"/>
                        <a:buChar char="-"/>
                      </a:pPr>
                      <a:r>
                        <a:rPr lang="en"/>
                        <a:t>Include state dashboard with some additional reporting, including on participation</a:t>
                      </a:r>
                      <a:endParaRPr/>
                    </a:p>
                  </a:txBody>
                  <a:tcPr marL="91425" marR="91425" marT="91425" marB="91425"/>
                </a:tc>
                <a:tc>
                  <a:txBody>
                    <a:bodyPr/>
                    <a:lstStyle/>
                    <a:p>
                      <a:pPr marL="285750" lvl="0" indent="-317500" algn="l" rtl="0">
                        <a:spcBef>
                          <a:spcPts val="0"/>
                        </a:spcBef>
                        <a:spcAft>
                          <a:spcPts val="0"/>
                        </a:spcAft>
                        <a:buSzPts val="1400"/>
                        <a:buChar char="-"/>
                      </a:pPr>
                      <a:r>
                        <a:rPr lang="en" dirty="0"/>
                        <a:t>Add stakeholder engagement and a cost analysis for a cohesive state dashboard</a:t>
                      </a:r>
                      <a:endParaRPr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84"/>
          <p:cNvSpPr txBox="1">
            <a:spLocks noGrp="1"/>
          </p:cNvSpPr>
          <p:nvPr>
            <p:ph type="title"/>
          </p:nvPr>
        </p:nvSpPr>
        <p:spPr>
          <a:xfrm>
            <a:off x="332675" y="153875"/>
            <a:ext cx="63930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Main Sections of the Accountability Bill (HB 25-1278) - 3 of 4</a:t>
            </a:r>
            <a:endParaRPr/>
          </a:p>
        </p:txBody>
      </p:sp>
      <p:graphicFrame>
        <p:nvGraphicFramePr>
          <p:cNvPr id="714" name="Google Shape;714;p84"/>
          <p:cNvGraphicFramePr/>
          <p:nvPr>
            <p:extLst>
              <p:ext uri="{D42A27DB-BD31-4B8C-83A1-F6EECF244321}">
                <p14:modId xmlns:p14="http://schemas.microsoft.com/office/powerpoint/2010/main" val="3368814911"/>
              </p:ext>
            </p:extLst>
          </p:nvPr>
        </p:nvGraphicFramePr>
        <p:xfrm>
          <a:off x="332675" y="966950"/>
          <a:ext cx="8485725" cy="3962310"/>
        </p:xfrm>
        <a:graphic>
          <a:graphicData uri="http://schemas.openxmlformats.org/drawingml/2006/table">
            <a:tbl>
              <a:tblPr firstRow="1">
                <a:noFill/>
                <a:tableStyleId>{33A27AEB-0D5C-4CCE-9DBD-969E50CDB481}</a:tableStyleId>
              </a:tblPr>
              <a:tblGrid>
                <a:gridCol w="1350000">
                  <a:extLst>
                    <a:ext uri="{9D8B030D-6E8A-4147-A177-3AD203B41FA5}">
                      <a16:colId xmlns:a16="http://schemas.microsoft.com/office/drawing/2014/main" val="20000"/>
                    </a:ext>
                  </a:extLst>
                </a:gridCol>
                <a:gridCol w="2677600">
                  <a:extLst>
                    <a:ext uri="{9D8B030D-6E8A-4147-A177-3AD203B41FA5}">
                      <a16:colId xmlns:a16="http://schemas.microsoft.com/office/drawing/2014/main" val="20001"/>
                    </a:ext>
                  </a:extLst>
                </a:gridCol>
                <a:gridCol w="2193600">
                  <a:extLst>
                    <a:ext uri="{9D8B030D-6E8A-4147-A177-3AD203B41FA5}">
                      <a16:colId xmlns:a16="http://schemas.microsoft.com/office/drawing/2014/main" val="20002"/>
                    </a:ext>
                  </a:extLst>
                </a:gridCol>
                <a:gridCol w="2264525">
                  <a:extLst>
                    <a:ext uri="{9D8B030D-6E8A-4147-A177-3AD203B41FA5}">
                      <a16:colId xmlns:a16="http://schemas.microsoft.com/office/drawing/2014/main" val="20003"/>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1241 Task Force Recs</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Current Bill Summary</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SBE/CDE Proposal</a:t>
                      </a:r>
                      <a:endParaRPr dirty="0">
                        <a:solidFill>
                          <a:schemeClr val="lt1"/>
                        </a:solidFill>
                      </a:endParaRPr>
                    </a:p>
                  </a:txBody>
                  <a:tcPr marL="91425" marR="91425" marT="91425" marB="91425">
                    <a:solidFill>
                      <a:schemeClr val="accent1">
                        <a:lumMod val="50000"/>
                      </a:schemeClr>
                    </a:solidFill>
                  </a:tcPr>
                </a:tc>
                <a:extLst>
                  <a:ext uri="{0D108BD9-81ED-4DB2-BD59-A6C34878D82A}">
                    <a16:rowId xmlns:a16="http://schemas.microsoft.com/office/drawing/2014/main" val="10000"/>
                  </a:ext>
                </a:extLst>
              </a:tr>
              <a:tr h="330025">
                <a:tc>
                  <a:txBody>
                    <a:bodyPr/>
                    <a:lstStyle/>
                    <a:p>
                      <a:pPr marL="0" lvl="0" indent="0" algn="l" rtl="0">
                        <a:spcBef>
                          <a:spcPts val="0"/>
                        </a:spcBef>
                        <a:spcAft>
                          <a:spcPts val="0"/>
                        </a:spcAft>
                        <a:buNone/>
                      </a:pPr>
                      <a:r>
                        <a:rPr lang="en"/>
                        <a:t>Insufficient State Data (ISD)</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a:t>Require a corrective action plan, including a hearing with the state board in Year 3</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a:t>Follows the TF recommendations</a:t>
                      </a:r>
                      <a:endParaRPr/>
                    </a:p>
                    <a:p>
                      <a:pPr marL="285750" lvl="0" indent="-317500" algn="l" rtl="0">
                        <a:spcBef>
                          <a:spcPts val="0"/>
                        </a:spcBef>
                        <a:spcAft>
                          <a:spcPts val="0"/>
                        </a:spcAft>
                        <a:buSzPts val="1400"/>
                        <a:buChar char="-"/>
                      </a:pPr>
                      <a:r>
                        <a:rPr lang="en"/>
                        <a:t>Connects to indicators of distress</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a:t>Delete the connect to indicators of distress</a:t>
                      </a:r>
                      <a:endParaRPr/>
                    </a:p>
                    <a:p>
                      <a:pPr marL="285750" lvl="0" indent="-317500" algn="l" rtl="0">
                        <a:spcBef>
                          <a:spcPts val="0"/>
                        </a:spcBef>
                        <a:spcAft>
                          <a:spcPts val="0"/>
                        </a:spcAft>
                        <a:buSzPts val="1400"/>
                        <a:buChar char="-"/>
                      </a:pPr>
                      <a:r>
                        <a:rPr lang="en"/>
                        <a:t>Enhanced proposal to enable CDE to collect more information to address root causes</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30025">
                <a:tc>
                  <a:txBody>
                    <a:bodyPr/>
                    <a:lstStyle/>
                    <a:p>
                      <a:pPr marL="0" lvl="0" indent="0" algn="l" rtl="0">
                        <a:spcBef>
                          <a:spcPts val="0"/>
                        </a:spcBef>
                        <a:spcAft>
                          <a:spcPts val="0"/>
                        </a:spcAft>
                        <a:buNone/>
                      </a:pPr>
                      <a:r>
                        <a:rPr lang="en"/>
                        <a:t>Continuous Improvement (inc accountability clock)</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a:t>Fourteen recs on increasing universal supports, early clock supports, late clock supports and action, improvement planning and awards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a:t>Adds early indicators of distress</a:t>
                      </a:r>
                      <a:endParaRPr/>
                    </a:p>
                    <a:p>
                      <a:pPr marL="285750" lvl="0" indent="-317500" algn="l" rtl="0">
                        <a:spcBef>
                          <a:spcPts val="0"/>
                        </a:spcBef>
                        <a:spcAft>
                          <a:spcPts val="0"/>
                        </a:spcAft>
                        <a:buSzPts val="1400"/>
                        <a:buChar char="-"/>
                      </a:pPr>
                      <a:r>
                        <a:rPr lang="en"/>
                        <a:t>Supports for bold solutions for sites on clock</a:t>
                      </a:r>
                      <a:endParaRPr/>
                    </a:p>
                    <a:p>
                      <a:pPr marL="285750" lvl="0" indent="-317500" algn="l" rtl="0">
                        <a:spcBef>
                          <a:spcPts val="0"/>
                        </a:spcBef>
                        <a:spcAft>
                          <a:spcPts val="0"/>
                        </a:spcAft>
                        <a:buSzPts val="1400"/>
                        <a:buChar char="-"/>
                      </a:pPr>
                      <a:r>
                        <a:rPr lang="en"/>
                        <a:t>Guidance for local boards on planning</a:t>
                      </a:r>
                      <a:endParaRPr/>
                    </a:p>
                    <a:p>
                      <a:pPr marL="285750" lvl="0" indent="-317500" algn="l" rtl="0">
                        <a:spcBef>
                          <a:spcPts val="0"/>
                        </a:spcBef>
                        <a:spcAft>
                          <a:spcPts val="0"/>
                        </a:spcAft>
                        <a:buSzPts val="1400"/>
                        <a:buChar char="-"/>
                      </a:pPr>
                      <a:r>
                        <a:rPr lang="en"/>
                        <a:t>Evaluation of external managers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285750" lvl="0" indent="-317500" algn="l" rtl="0">
                        <a:spcBef>
                          <a:spcPts val="0"/>
                        </a:spcBef>
                        <a:spcAft>
                          <a:spcPts val="0"/>
                        </a:spcAft>
                        <a:buSzPts val="1400"/>
                        <a:buChar char="-"/>
                      </a:pPr>
                      <a:r>
                        <a:rPr lang="en" dirty="0"/>
                        <a:t>Differentiate indicators of distress from clock</a:t>
                      </a:r>
                      <a:endParaRPr dirty="0"/>
                    </a:p>
                    <a:p>
                      <a:pPr marL="285750" lvl="0" indent="-317500" algn="l" rtl="0">
                        <a:spcBef>
                          <a:spcPts val="0"/>
                        </a:spcBef>
                        <a:spcAft>
                          <a:spcPts val="0"/>
                        </a:spcAft>
                        <a:buSzPts val="1400"/>
                        <a:buChar char="-"/>
                      </a:pPr>
                      <a:r>
                        <a:rPr lang="en" dirty="0"/>
                        <a:t>Add more tools for end of clock options and refine language</a:t>
                      </a:r>
                      <a:endParaRPr dirty="0"/>
                    </a:p>
                    <a:p>
                      <a:pPr marL="285750" lvl="0" indent="-317500" algn="l" rtl="0">
                        <a:spcBef>
                          <a:spcPts val="0"/>
                        </a:spcBef>
                        <a:spcAft>
                          <a:spcPts val="0"/>
                        </a:spcAft>
                        <a:buSzPts val="1400"/>
                        <a:buChar char="-"/>
                      </a:pPr>
                      <a:r>
                        <a:rPr lang="en" dirty="0"/>
                        <a:t>Move some requirements from schools to districts</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5"/>
          <p:cNvSpPr txBox="1">
            <a:spLocks noGrp="1"/>
          </p:cNvSpPr>
          <p:nvPr>
            <p:ph type="title"/>
          </p:nvPr>
        </p:nvSpPr>
        <p:spPr>
          <a:xfrm>
            <a:off x="332675" y="153875"/>
            <a:ext cx="63930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Main Sections of the Accountability Bill (HB 25-1278) - 4 of 4</a:t>
            </a:r>
            <a:endParaRPr/>
          </a:p>
        </p:txBody>
      </p:sp>
      <p:graphicFrame>
        <p:nvGraphicFramePr>
          <p:cNvPr id="720" name="Google Shape;720;p85"/>
          <p:cNvGraphicFramePr/>
          <p:nvPr>
            <p:extLst>
              <p:ext uri="{D42A27DB-BD31-4B8C-83A1-F6EECF244321}">
                <p14:modId xmlns:p14="http://schemas.microsoft.com/office/powerpoint/2010/main" val="271961146"/>
              </p:ext>
            </p:extLst>
          </p:nvPr>
        </p:nvGraphicFramePr>
        <p:xfrm>
          <a:off x="332675" y="966950"/>
          <a:ext cx="8485725" cy="1859220"/>
        </p:xfrm>
        <a:graphic>
          <a:graphicData uri="http://schemas.openxmlformats.org/drawingml/2006/table">
            <a:tbl>
              <a:tblPr firstRow="1">
                <a:noFill/>
                <a:tableStyleId>{33A27AEB-0D5C-4CCE-9DBD-969E50CDB481}</a:tableStyleId>
              </a:tblPr>
              <a:tblGrid>
                <a:gridCol w="1350000">
                  <a:extLst>
                    <a:ext uri="{9D8B030D-6E8A-4147-A177-3AD203B41FA5}">
                      <a16:colId xmlns:a16="http://schemas.microsoft.com/office/drawing/2014/main" val="20000"/>
                    </a:ext>
                  </a:extLst>
                </a:gridCol>
                <a:gridCol w="2319800">
                  <a:extLst>
                    <a:ext uri="{9D8B030D-6E8A-4147-A177-3AD203B41FA5}">
                      <a16:colId xmlns:a16="http://schemas.microsoft.com/office/drawing/2014/main" val="20001"/>
                    </a:ext>
                  </a:extLst>
                </a:gridCol>
                <a:gridCol w="2530500">
                  <a:extLst>
                    <a:ext uri="{9D8B030D-6E8A-4147-A177-3AD203B41FA5}">
                      <a16:colId xmlns:a16="http://schemas.microsoft.com/office/drawing/2014/main" val="20002"/>
                    </a:ext>
                  </a:extLst>
                </a:gridCol>
                <a:gridCol w="2285425">
                  <a:extLst>
                    <a:ext uri="{9D8B030D-6E8A-4147-A177-3AD203B41FA5}">
                      <a16:colId xmlns:a16="http://schemas.microsoft.com/office/drawing/2014/main" val="20003"/>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1241 Task Force Recs</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Current Bill Summary</a:t>
                      </a:r>
                      <a:endParaRPr dirty="0">
                        <a:solidFill>
                          <a:schemeClr val="lt1"/>
                        </a:solidFill>
                      </a:endParaRPr>
                    </a:p>
                  </a:txBody>
                  <a:tcPr marL="91425" marR="91425" marT="91425" marB="91425">
                    <a:solidFill>
                      <a:schemeClr val="accent1">
                        <a:lumMod val="50000"/>
                      </a:schemeClr>
                    </a:solidFill>
                  </a:tcPr>
                </a:tc>
                <a:tc>
                  <a:txBody>
                    <a:bodyPr/>
                    <a:lstStyle/>
                    <a:p>
                      <a:pPr marL="0" lvl="0" indent="0" algn="ctr" rtl="0">
                        <a:spcBef>
                          <a:spcPts val="0"/>
                        </a:spcBef>
                        <a:spcAft>
                          <a:spcPts val="0"/>
                        </a:spcAft>
                        <a:buNone/>
                      </a:pPr>
                      <a:r>
                        <a:rPr lang="en" dirty="0">
                          <a:solidFill>
                            <a:schemeClr val="lt1"/>
                          </a:solidFill>
                        </a:rPr>
                        <a:t>SBE/CDE Proposal</a:t>
                      </a:r>
                      <a:endParaRPr dirty="0">
                        <a:solidFill>
                          <a:schemeClr val="lt1"/>
                        </a:solidFill>
                      </a:endParaRPr>
                    </a:p>
                  </a:txBody>
                  <a:tcPr marL="91425" marR="91425" marT="91425" marB="91425">
                    <a:solidFill>
                      <a:schemeClr val="accent1">
                        <a:lumMod val="50000"/>
                      </a:schemeClr>
                    </a:solidFill>
                  </a:tcPr>
                </a:tc>
                <a:extLst>
                  <a:ext uri="{0D108BD9-81ED-4DB2-BD59-A6C34878D82A}">
                    <a16:rowId xmlns:a16="http://schemas.microsoft.com/office/drawing/2014/main" val="10000"/>
                  </a:ext>
                </a:extLst>
              </a:tr>
              <a:tr h="300400">
                <a:tc>
                  <a:txBody>
                    <a:bodyPr/>
                    <a:lstStyle/>
                    <a:p>
                      <a:pPr marL="0" lvl="0" indent="0" algn="l" rtl="0">
                        <a:spcBef>
                          <a:spcPts val="0"/>
                        </a:spcBef>
                        <a:spcAft>
                          <a:spcPts val="0"/>
                        </a:spcAft>
                        <a:buNone/>
                      </a:pPr>
                      <a:r>
                        <a:rPr lang="en"/>
                        <a:t>Areas for Further Study</a:t>
                      </a:r>
                      <a:endParaRPr/>
                    </a:p>
                  </a:txBody>
                  <a:tcPr marL="91425" marR="91425" marT="91425" marB="91425"/>
                </a:tc>
                <a:tc>
                  <a:txBody>
                    <a:bodyPr/>
                    <a:lstStyle/>
                    <a:p>
                      <a:pPr marL="285750" lvl="0" indent="-317500" algn="l" rtl="0">
                        <a:spcBef>
                          <a:spcPts val="0"/>
                        </a:spcBef>
                        <a:spcAft>
                          <a:spcPts val="0"/>
                        </a:spcAft>
                        <a:buSzPts val="1400"/>
                        <a:buChar char="-"/>
                      </a:pPr>
                      <a:r>
                        <a:rPr lang="en"/>
                        <a:t>Four recommendations for additional study, plus additional areas suggested throughout report</a:t>
                      </a:r>
                      <a:endParaRPr/>
                    </a:p>
                  </a:txBody>
                  <a:tcPr marL="91425" marR="91425" marT="91425" marB="91425"/>
                </a:tc>
                <a:tc>
                  <a:txBody>
                    <a:bodyPr/>
                    <a:lstStyle/>
                    <a:p>
                      <a:pPr marL="285750" lvl="0" indent="-317500" algn="l" rtl="0">
                        <a:spcBef>
                          <a:spcPts val="0"/>
                        </a:spcBef>
                        <a:spcAft>
                          <a:spcPts val="0"/>
                        </a:spcAft>
                        <a:buSzPts val="1400"/>
                        <a:buChar char="-"/>
                      </a:pPr>
                      <a:r>
                        <a:rPr lang="en"/>
                        <a:t>Adds 12 new studies with 10 legislative reports</a:t>
                      </a:r>
                      <a:endParaRPr/>
                    </a:p>
                    <a:p>
                      <a:pPr marL="285750" lvl="0" indent="-317500" algn="l" rtl="0">
                        <a:spcBef>
                          <a:spcPts val="0"/>
                        </a:spcBef>
                        <a:spcAft>
                          <a:spcPts val="0"/>
                        </a:spcAft>
                        <a:buSzPts val="1400"/>
                        <a:buChar char="-"/>
                      </a:pPr>
                      <a:r>
                        <a:rPr lang="en"/>
                        <a:t>All reports due Nov 2026</a:t>
                      </a:r>
                      <a:endParaRPr/>
                    </a:p>
                    <a:p>
                      <a:pPr marL="285750" lvl="0" indent="-317500" algn="l" rtl="0">
                        <a:spcBef>
                          <a:spcPts val="0"/>
                        </a:spcBef>
                        <a:spcAft>
                          <a:spcPts val="0"/>
                        </a:spcAft>
                        <a:buSzPts val="1400"/>
                        <a:buChar char="-"/>
                      </a:pPr>
                      <a:r>
                        <a:rPr lang="en"/>
                        <a:t>Expands TAP to include 3 sups</a:t>
                      </a:r>
                      <a:endParaRPr/>
                    </a:p>
                  </a:txBody>
                  <a:tcPr marL="91425" marR="91425" marT="91425" marB="91425"/>
                </a:tc>
                <a:tc>
                  <a:txBody>
                    <a:bodyPr/>
                    <a:lstStyle/>
                    <a:p>
                      <a:pPr marL="285750" lvl="0" indent="-317500" algn="l" rtl="0">
                        <a:spcBef>
                          <a:spcPts val="0"/>
                        </a:spcBef>
                        <a:spcAft>
                          <a:spcPts val="0"/>
                        </a:spcAft>
                        <a:buSzPts val="1400"/>
                        <a:buChar char="-"/>
                      </a:pPr>
                      <a:r>
                        <a:rPr lang="en" dirty="0"/>
                        <a:t>AWG is an option for additional membership</a:t>
                      </a:r>
                      <a:endParaRPr dirty="0"/>
                    </a:p>
                    <a:p>
                      <a:pPr marL="285750" lvl="0" indent="-317500" algn="l" rtl="0">
                        <a:spcBef>
                          <a:spcPts val="0"/>
                        </a:spcBef>
                        <a:spcAft>
                          <a:spcPts val="0"/>
                        </a:spcAft>
                        <a:buSzPts val="1400"/>
                        <a:buChar char="-"/>
                      </a:pPr>
                      <a:r>
                        <a:rPr lang="en" dirty="0"/>
                        <a:t>Move timelines to 2027</a:t>
                      </a:r>
                      <a:endParaRPr dirty="0"/>
                    </a:p>
                    <a:p>
                      <a:pPr marL="285750" lvl="0" indent="-317500" algn="l" rtl="0">
                        <a:spcBef>
                          <a:spcPts val="0"/>
                        </a:spcBef>
                        <a:spcAft>
                          <a:spcPts val="0"/>
                        </a:spcAft>
                        <a:buSzPts val="1400"/>
                        <a:buChar char="-"/>
                      </a:pPr>
                      <a:r>
                        <a:rPr lang="en" dirty="0"/>
                        <a:t>Wording on Studies #2 and #9</a:t>
                      </a:r>
                      <a:endParaRPr dirty="0"/>
                    </a:p>
                  </a:txBody>
                  <a:tcPr marL="91425" marR="91425" marT="91425" marB="91425"/>
                </a:tc>
                <a:extLst>
                  <a:ext uri="{0D108BD9-81ED-4DB2-BD59-A6C34878D82A}">
                    <a16:rowId xmlns:a16="http://schemas.microsoft.com/office/drawing/2014/main" val="10001"/>
                  </a:ext>
                </a:extLst>
              </a:tr>
            </a:tbl>
          </a:graphicData>
        </a:graphic>
      </p:graphicFrame>
      <p:sp>
        <p:nvSpPr>
          <p:cNvPr id="721" name="Google Shape;721;p85"/>
          <p:cNvSpPr txBox="1"/>
          <p:nvPr/>
        </p:nvSpPr>
        <p:spPr>
          <a:xfrm>
            <a:off x="332675" y="2889225"/>
            <a:ext cx="8582700" cy="7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Studies include</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Lowering Student Count Thresholds on Accountability Calculations and Reporting</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Addressing inherent volatility of test score measurements for local education providers with small student populations</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College and career readiness before graduation sub-indicator</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Weighting the performance frameworks and potential adjustments</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Implementing adaptive assessment technology</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Data and strategies for [sites] in Year One or Year Two of a Priority Improvement or Turnaround</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Performance awards and make recommendations on additional benefits</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Expansions to the State Review Panel</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How to align the accreditation system and to increase equitable access to state assessments</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Make recommendations on accreditation category label ratings</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Determine best practices for participation in the school accountability system</a:t>
            </a:r>
            <a:endParaRPr sz="1000">
              <a:solidFill>
                <a:schemeClr val="dk2"/>
              </a:solidFill>
            </a:endParaRPr>
          </a:p>
          <a:p>
            <a:pPr marL="457200" lvl="0" indent="-292100" algn="l" rtl="0">
              <a:spcBef>
                <a:spcPts val="0"/>
              </a:spcBef>
              <a:spcAft>
                <a:spcPts val="0"/>
              </a:spcAft>
              <a:buClr>
                <a:schemeClr val="dk2"/>
              </a:buClr>
              <a:buSzPts val="1000"/>
              <a:buAutoNum type="arabicPeriod"/>
            </a:pPr>
            <a:r>
              <a:rPr lang="en" sz="1000">
                <a:solidFill>
                  <a:schemeClr val="dk2"/>
                </a:solidFill>
              </a:rPr>
              <a:t>Adjustments to state assessments based on available technology</a:t>
            </a:r>
            <a:endParaRPr sz="10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0"/>
          <p:cNvSpPr txBox="1">
            <a:spLocks noGrp="1"/>
          </p:cNvSpPr>
          <p:nvPr>
            <p:ph type="title"/>
          </p:nvPr>
        </p:nvSpPr>
        <p:spPr>
          <a:xfrm>
            <a:off x="0" y="3361600"/>
            <a:ext cx="9144000" cy="1059600"/>
          </a:xfrm>
          <a:prstGeom prst="rect">
            <a:avLst/>
          </a:prstGeom>
          <a:solidFill>
            <a:schemeClr val="accent1">
              <a:lumMod val="50000"/>
            </a:schemeClr>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Updates from AEC Workgroups</a:t>
            </a:r>
            <a:endParaRPr dirty="0"/>
          </a:p>
          <a:p>
            <a:pPr marL="0" lvl="0" indent="0" algn="ctr" rtl="0">
              <a:spcBef>
                <a:spcPts val="0"/>
              </a:spcBef>
              <a:spcAft>
                <a:spcPts val="0"/>
              </a:spcAft>
              <a:buNone/>
            </a:pPr>
            <a:r>
              <a:rPr lang="en" sz="1688" dirty="0"/>
              <a:t>Bee Sanders &amp; Lisa Steffen</a:t>
            </a:r>
            <a:endParaRPr sz="1688" dirty="0"/>
          </a:p>
          <a:p>
            <a:pPr marL="0" lvl="0" indent="0" algn="ctr" rtl="0">
              <a:spcBef>
                <a:spcPts val="0"/>
              </a:spcBef>
              <a:spcAft>
                <a:spcPts val="0"/>
              </a:spcAft>
              <a:buNone/>
            </a:pPr>
            <a:r>
              <a:rPr lang="en" sz="1688" b="1" dirty="0">
                <a:latin typeface="Roboto"/>
                <a:ea typeface="Roboto"/>
                <a:cs typeface="Roboto"/>
                <a:sym typeface="Roboto"/>
              </a:rPr>
              <a:t>Information Item</a:t>
            </a:r>
            <a:endParaRPr sz="1688" b="1" dirty="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6"/>
          <p:cNvSpPr txBox="1">
            <a:spLocks noGrp="1"/>
          </p:cNvSpPr>
          <p:nvPr>
            <p:ph type="title"/>
          </p:nvPr>
        </p:nvSpPr>
        <p:spPr>
          <a:xfrm>
            <a:off x="0" y="3361600"/>
            <a:ext cx="9144000" cy="781800"/>
          </a:xfrm>
          <a:prstGeom prst="rect">
            <a:avLst/>
          </a:prstGeom>
          <a:solidFill>
            <a:schemeClr val="accent1">
              <a:lumMod val="50000"/>
            </a:schemeClr>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Public Comments &amp; Meeting Close </a:t>
            </a:r>
            <a:endParaRPr dirty="0"/>
          </a:p>
          <a:p>
            <a:pPr marL="0" lvl="0" indent="0" algn="ctr" rtl="0">
              <a:spcBef>
                <a:spcPts val="0"/>
              </a:spcBef>
              <a:spcAft>
                <a:spcPts val="0"/>
              </a:spcAft>
              <a:buNone/>
            </a:pPr>
            <a:r>
              <a:rPr lang="en" sz="1688" dirty="0"/>
              <a:t>Aislinn Wales &amp; Ryan Marks</a:t>
            </a:r>
            <a:endParaRPr sz="1688"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Technical Advisory Panel</a:t>
            </a:r>
            <a:endParaRPr/>
          </a:p>
        </p:txBody>
      </p:sp>
      <p:sp>
        <p:nvSpPr>
          <p:cNvPr id="732" name="Google Shape;732;p8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228600" lvl="0" indent="-176530" algn="l" rtl="0">
              <a:lnSpc>
                <a:spcPct val="70000"/>
              </a:lnSpc>
              <a:spcBef>
                <a:spcPts val="0"/>
              </a:spcBef>
              <a:spcAft>
                <a:spcPts val="0"/>
              </a:spcAft>
              <a:buSzPts val="1980"/>
              <a:buFont typeface="Roboto"/>
              <a:buChar char="•"/>
            </a:pPr>
            <a:r>
              <a:rPr lang="en" sz="1979" b="1"/>
              <a:t>Meeting Summary</a:t>
            </a:r>
            <a:endParaRPr sz="1640"/>
          </a:p>
          <a:p>
            <a:pPr marL="685800" lvl="1" indent="-180340" algn="l" rtl="0">
              <a:lnSpc>
                <a:spcPct val="70000"/>
              </a:lnSpc>
              <a:spcBef>
                <a:spcPts val="500"/>
              </a:spcBef>
              <a:spcAft>
                <a:spcPts val="0"/>
              </a:spcAft>
              <a:buSzPts val="1640"/>
              <a:buFont typeface="Roboto"/>
              <a:buChar char="•"/>
            </a:pPr>
            <a:r>
              <a:rPr lang="en" sz="1640"/>
              <a:t>Suggested future analysis</a:t>
            </a:r>
            <a:endParaRPr sz="1300"/>
          </a:p>
          <a:p>
            <a:pPr marL="685800" lvl="1" indent="-180340" algn="l" rtl="0">
              <a:lnSpc>
                <a:spcPct val="70000"/>
              </a:lnSpc>
              <a:spcBef>
                <a:spcPts val="500"/>
              </a:spcBef>
              <a:spcAft>
                <a:spcPts val="0"/>
              </a:spcAft>
              <a:buSzPts val="1640"/>
              <a:buFont typeface="Roboto"/>
              <a:buChar char="•"/>
            </a:pPr>
            <a:r>
              <a:rPr lang="en" sz="1640"/>
              <a:t>TAP recommendations from this meeting</a:t>
            </a:r>
            <a:endParaRPr sz="1300"/>
          </a:p>
          <a:p>
            <a:pPr marL="228600" lvl="0" indent="-50800" algn="l" rtl="0">
              <a:lnSpc>
                <a:spcPct val="70000"/>
              </a:lnSpc>
              <a:spcBef>
                <a:spcPts val="1000"/>
              </a:spcBef>
              <a:spcAft>
                <a:spcPts val="0"/>
              </a:spcAft>
              <a:buClr>
                <a:schemeClr val="dk1"/>
              </a:buClr>
              <a:buSzPts val="935"/>
              <a:buFont typeface="Arial"/>
              <a:buNone/>
            </a:pPr>
            <a:endParaRPr sz="1979"/>
          </a:p>
          <a:p>
            <a:pPr marL="228600" lvl="0" indent="-176530" algn="l" rtl="0">
              <a:lnSpc>
                <a:spcPct val="70000"/>
              </a:lnSpc>
              <a:spcBef>
                <a:spcPts val="1000"/>
              </a:spcBef>
              <a:spcAft>
                <a:spcPts val="0"/>
              </a:spcAft>
              <a:buSzPts val="1980"/>
              <a:buFont typeface="Roboto"/>
              <a:buChar char="•"/>
            </a:pPr>
            <a:r>
              <a:rPr lang="en" sz="1979" b="1"/>
              <a:t>Public Comment</a:t>
            </a:r>
            <a:endParaRPr sz="1640"/>
          </a:p>
          <a:p>
            <a:pPr marL="228600" lvl="0" indent="-50800" algn="l" rtl="0">
              <a:lnSpc>
                <a:spcPct val="70000"/>
              </a:lnSpc>
              <a:spcBef>
                <a:spcPts val="1000"/>
              </a:spcBef>
              <a:spcAft>
                <a:spcPts val="0"/>
              </a:spcAft>
              <a:buClr>
                <a:schemeClr val="dk1"/>
              </a:buClr>
              <a:buSzPts val="935"/>
              <a:buFont typeface="Arial"/>
              <a:buNone/>
            </a:pPr>
            <a:endParaRPr sz="1979"/>
          </a:p>
          <a:p>
            <a:pPr marL="228600" lvl="0" indent="-176530" algn="l" rtl="0">
              <a:lnSpc>
                <a:spcPct val="70000"/>
              </a:lnSpc>
              <a:spcBef>
                <a:spcPts val="1000"/>
              </a:spcBef>
              <a:spcAft>
                <a:spcPts val="0"/>
              </a:spcAft>
              <a:buSzPts val="1980"/>
              <a:buFont typeface="Roboto"/>
              <a:buChar char="•"/>
            </a:pPr>
            <a:r>
              <a:rPr lang="en" sz="1979" b="1"/>
              <a:t>Close Meeting</a:t>
            </a:r>
            <a:endParaRPr sz="1640"/>
          </a:p>
          <a:p>
            <a:pPr marL="685800" lvl="1" indent="-180340" algn="l" rtl="0">
              <a:lnSpc>
                <a:spcPct val="70000"/>
              </a:lnSpc>
              <a:spcBef>
                <a:spcPts val="500"/>
              </a:spcBef>
              <a:spcAft>
                <a:spcPts val="0"/>
              </a:spcAft>
              <a:buSzPts val="1640"/>
              <a:buFont typeface="Roboto"/>
              <a:buChar char="•"/>
            </a:pPr>
            <a:r>
              <a:rPr lang="en" sz="1640"/>
              <a:t>Next Scheduled Meeting: April 17</a:t>
            </a:r>
            <a:endParaRPr sz="790"/>
          </a:p>
        </p:txBody>
      </p:sp>
      <p:sp>
        <p:nvSpPr>
          <p:cNvPr id="733" name="Google Shape;733;p8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1">
            <a:extLst>
              <a:ext uri="{C183D7F6-B498-43B3-948B-1728B52AA6E4}">
                <adec:decorative xmlns:adec="http://schemas.microsoft.com/office/drawing/2017/decorative" val="0"/>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AEC Workgroup - January- April 2025 </a:t>
            </a:r>
            <a:endParaRPr/>
          </a:p>
        </p:txBody>
      </p:sp>
      <p:grpSp>
        <p:nvGrpSpPr>
          <p:cNvPr id="389" name="Google Shape;389;p51" descr="Review optional measures process to determine validity, quality and equity across AECs. Review AEC framework plan type distributions and framework cuts.&#10;">
            <a:extLst>
              <a:ext uri="{C183D7F6-B498-43B3-948B-1728B52AA6E4}">
                <adec:decorative xmlns:adec="http://schemas.microsoft.com/office/drawing/2017/decorative" val="0"/>
              </a:ext>
            </a:extLst>
          </p:cNvPr>
          <p:cNvGrpSpPr/>
          <p:nvPr/>
        </p:nvGrpSpPr>
        <p:grpSpPr>
          <a:xfrm>
            <a:off x="123874" y="1338819"/>
            <a:ext cx="3579531" cy="2840028"/>
            <a:chOff x="0" y="1189989"/>
            <a:chExt cx="3546900" cy="3491980"/>
          </a:xfrm>
        </p:grpSpPr>
        <p:sp>
          <p:nvSpPr>
            <p:cNvPr id="390" name="Google Shape;390;p51"/>
            <p:cNvSpPr/>
            <p:nvPr/>
          </p:nvSpPr>
          <p:spPr>
            <a:xfrm>
              <a:off x="0" y="1189989"/>
              <a:ext cx="3546900" cy="669000"/>
            </a:xfrm>
            <a:prstGeom prst="homePlate">
              <a:avLst>
                <a:gd name="adj" fmla="val 50000"/>
              </a:avLst>
            </a:prstGeom>
            <a:solidFill>
              <a:srgbClr val="85200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a:solidFill>
                    <a:srgbClr val="FFFFFF"/>
                  </a:solidFill>
                  <a:latin typeface="Roboto"/>
                  <a:ea typeface="Roboto"/>
                  <a:cs typeface="Roboto"/>
                  <a:sym typeface="Roboto"/>
                </a:rPr>
                <a:t>AEC Framework [Group 1]</a:t>
              </a:r>
              <a:endParaRPr sz="1600">
                <a:solidFill>
                  <a:srgbClr val="FFFFFF"/>
                </a:solidFill>
                <a:latin typeface="Roboto"/>
                <a:ea typeface="Roboto"/>
                <a:cs typeface="Roboto"/>
                <a:sym typeface="Roboto"/>
              </a:endParaRPr>
            </a:p>
          </p:txBody>
        </p:sp>
        <p:sp>
          <p:nvSpPr>
            <p:cNvPr id="391" name="Google Shape;391;p51"/>
            <p:cNvSpPr txBox="1"/>
            <p:nvPr/>
          </p:nvSpPr>
          <p:spPr>
            <a:xfrm>
              <a:off x="134206" y="2066270"/>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300" dirty="0">
                  <a:latin typeface="Roboto"/>
                  <a:ea typeface="Roboto"/>
                  <a:cs typeface="Roboto"/>
                  <a:sym typeface="Roboto"/>
                </a:rPr>
                <a:t>Review optional measures process to determine validity, quality and equity across AECs. Review AEC framework plan type distributions and framework cuts.</a:t>
              </a:r>
              <a:endParaRPr sz="1300" dirty="0">
                <a:latin typeface="Roboto"/>
                <a:ea typeface="Roboto"/>
                <a:cs typeface="Roboto"/>
                <a:sym typeface="Roboto"/>
              </a:endParaRPr>
            </a:p>
          </p:txBody>
        </p:sp>
      </p:grpSp>
      <p:grpSp>
        <p:nvGrpSpPr>
          <p:cNvPr id="392" name="Google Shape;392;p51" descr="Review current data collections (e.g., optional measures, designation), approach to monitoring collections, and gather feedback on current processes.&#10;">
            <a:extLst>
              <a:ext uri="{C183D7F6-B498-43B3-948B-1728B52AA6E4}">
                <adec:decorative xmlns:adec="http://schemas.microsoft.com/office/drawing/2017/decorative" val="0"/>
              </a:ext>
            </a:extLst>
          </p:cNvPr>
          <p:cNvGrpSpPr/>
          <p:nvPr/>
        </p:nvGrpSpPr>
        <p:grpSpPr>
          <a:xfrm>
            <a:off x="2851708" y="1338655"/>
            <a:ext cx="3366855" cy="2840115"/>
            <a:chOff x="2944204" y="1189775"/>
            <a:chExt cx="3305700" cy="3492087"/>
          </a:xfrm>
        </p:grpSpPr>
        <p:sp>
          <p:nvSpPr>
            <p:cNvPr id="393" name="Google Shape;393;p51"/>
            <p:cNvSpPr/>
            <p:nvPr/>
          </p:nvSpPr>
          <p:spPr>
            <a:xfrm>
              <a:off x="2944204" y="1189775"/>
              <a:ext cx="3305700" cy="669000"/>
            </a:xfrm>
            <a:prstGeom prst="chevron">
              <a:avLst>
                <a:gd name="adj" fmla="val 50000"/>
              </a:avLst>
            </a:prstGeom>
            <a:solidFill>
              <a:srgbClr val="1C458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AEC Collections [Group 2]</a:t>
              </a:r>
              <a:endParaRPr sz="1600">
                <a:solidFill>
                  <a:srgbClr val="FFFFFF"/>
                </a:solidFill>
                <a:latin typeface="Roboto"/>
                <a:ea typeface="Roboto"/>
                <a:cs typeface="Roboto"/>
                <a:sym typeface="Roboto"/>
              </a:endParaRPr>
            </a:p>
          </p:txBody>
        </p:sp>
        <p:sp>
          <p:nvSpPr>
            <p:cNvPr id="394" name="Google Shape;394;p51"/>
            <p:cNvSpPr txBox="1"/>
            <p:nvPr/>
          </p:nvSpPr>
          <p:spPr>
            <a:xfrm>
              <a:off x="3157061" y="2066162"/>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300" dirty="0">
                  <a:latin typeface="Roboto"/>
                  <a:ea typeface="Roboto"/>
                  <a:cs typeface="Roboto"/>
                  <a:sym typeface="Roboto"/>
                </a:rPr>
                <a:t>Review current data collections (e.g., optional measures, designation), approach to monitoring collections, and gather feedback on current processes.</a:t>
              </a:r>
              <a:endParaRPr sz="1300" dirty="0">
                <a:latin typeface="Roboto"/>
                <a:ea typeface="Roboto"/>
                <a:cs typeface="Roboto"/>
                <a:sym typeface="Roboto"/>
              </a:endParaRPr>
            </a:p>
          </p:txBody>
        </p:sp>
      </p:grpSp>
      <p:grpSp>
        <p:nvGrpSpPr>
          <p:cNvPr id="386" name="Google Shape;386;p51" descr="Review current CDE supports (e.g., professional development, diagnostic reviews), school improvement funding, bright spots, and AEC collaboration opportunities.&#10;">
            <a:extLst>
              <a:ext uri="{C183D7F6-B498-43B3-948B-1728B52AA6E4}">
                <adec:decorative xmlns:adec="http://schemas.microsoft.com/office/drawing/2017/decorative" val="0"/>
              </a:ext>
            </a:extLst>
          </p:cNvPr>
          <p:cNvGrpSpPr/>
          <p:nvPr/>
        </p:nvGrpSpPr>
        <p:grpSpPr>
          <a:xfrm>
            <a:off x="5909324" y="1338655"/>
            <a:ext cx="3234958" cy="2778615"/>
            <a:chOff x="5632317" y="1189775"/>
            <a:chExt cx="3305700" cy="3416469"/>
          </a:xfrm>
        </p:grpSpPr>
        <p:sp>
          <p:nvSpPr>
            <p:cNvPr id="387" name="Google Shape;387;p51"/>
            <p:cNvSpPr/>
            <p:nvPr/>
          </p:nvSpPr>
          <p:spPr>
            <a:xfrm>
              <a:off x="5632317" y="1189775"/>
              <a:ext cx="3305700" cy="669000"/>
            </a:xfrm>
            <a:prstGeom prst="chevron">
              <a:avLst>
                <a:gd name="adj" fmla="val 50000"/>
              </a:avLst>
            </a:prstGeom>
            <a:solidFill>
              <a:srgbClr val="B45F0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AEC Supports [Group 3]</a:t>
              </a:r>
              <a:endParaRPr sz="1600">
                <a:solidFill>
                  <a:srgbClr val="FFFFFF"/>
                </a:solidFill>
                <a:latin typeface="Roboto"/>
                <a:ea typeface="Roboto"/>
                <a:cs typeface="Roboto"/>
                <a:sym typeface="Roboto"/>
              </a:endParaRPr>
            </a:p>
          </p:txBody>
        </p:sp>
        <p:sp>
          <p:nvSpPr>
            <p:cNvPr id="388" name="Google Shape;388;p51"/>
            <p:cNvSpPr txBox="1"/>
            <p:nvPr/>
          </p:nvSpPr>
          <p:spPr>
            <a:xfrm>
              <a:off x="6167063" y="1990544"/>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300" dirty="0">
                  <a:latin typeface="Roboto"/>
                  <a:ea typeface="Roboto"/>
                  <a:cs typeface="Roboto"/>
                  <a:sym typeface="Roboto"/>
                </a:rPr>
                <a:t>Review current CDE supports (e.g., professional development, diagnostic reviews), school improvement funding, bright spots, and AEC collaboration opportunities.</a:t>
              </a:r>
              <a:endParaRPr sz="1300" dirty="0">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en"/>
              <a:t>Updates on Workgroups</a:t>
            </a:r>
            <a:endParaRPr/>
          </a:p>
        </p:txBody>
      </p:sp>
      <p:sp>
        <p:nvSpPr>
          <p:cNvPr id="400" name="Google Shape;400;p52"/>
          <p:cNvSpPr txBox="1">
            <a:spLocks noGrp="1"/>
          </p:cNvSpPr>
          <p:nvPr>
            <p:ph type="body" idx="1"/>
          </p:nvPr>
        </p:nvSpPr>
        <p:spPr>
          <a:xfrm>
            <a:off x="311700" y="1152475"/>
            <a:ext cx="81495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accent5"/>
                </a:solidFill>
                <a:hlinkClick r:id="rId3">
                  <a:extLst>
                    <a:ext uri="{A12FA001-AC4F-418D-AE19-62706E023703}">
                      <ahyp:hlinkClr xmlns:ahyp="http://schemas.microsoft.com/office/drawing/2018/hyperlinkcolor" val="tx"/>
                    </a:ext>
                  </a:extLst>
                </a:hlinkClick>
              </a:rPr>
              <a:t>2024 AEC Workgroup Collaboration Space</a:t>
            </a:r>
            <a:r>
              <a:rPr lang="en"/>
              <a:t>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600"/>
              <a:buNone/>
            </a:pPr>
            <a:r>
              <a:rPr lang="en"/>
              <a:t>Workgroup 2 - </a:t>
            </a:r>
            <a:r>
              <a:rPr lang="en" u="sng">
                <a:solidFill>
                  <a:schemeClr val="hlink"/>
                </a:solidFill>
                <a:hlinkClick r:id="rId4"/>
              </a:rPr>
              <a:t>slides</a:t>
            </a:r>
            <a:endParaRPr/>
          </a:p>
          <a:p>
            <a:pPr marL="457200" lvl="0" indent="-330200" algn="l" rtl="0">
              <a:lnSpc>
                <a:spcPct val="115000"/>
              </a:lnSpc>
              <a:spcBef>
                <a:spcPts val="0"/>
              </a:spcBef>
              <a:spcAft>
                <a:spcPts val="0"/>
              </a:spcAft>
              <a:buSzPts val="1600"/>
              <a:buChar char="-"/>
            </a:pPr>
            <a:r>
              <a:rPr lang="en"/>
              <a:t>The group has made </a:t>
            </a:r>
            <a:r>
              <a:rPr lang="en" u="sng">
                <a:solidFill>
                  <a:schemeClr val="hlink"/>
                </a:solidFill>
                <a:hlinkClick r:id="rId5"/>
              </a:rPr>
              <a:t>recommendations </a:t>
            </a:r>
            <a:r>
              <a:rPr lang="en"/>
              <a:t>to CDE on guidance documents and changes to AEC collections</a:t>
            </a:r>
            <a:endParaRPr/>
          </a:p>
          <a:p>
            <a:pPr marL="0" lvl="0" indent="0" algn="l" rtl="0">
              <a:lnSpc>
                <a:spcPct val="115000"/>
              </a:lnSpc>
              <a:spcBef>
                <a:spcPts val="0"/>
              </a:spcBef>
              <a:spcAft>
                <a:spcPts val="0"/>
              </a:spcAft>
              <a:buSzPts val="1600"/>
              <a:buNone/>
            </a:pPr>
            <a:endParaRPr/>
          </a:p>
          <a:p>
            <a:pPr marL="0" lvl="0" indent="0" algn="l" rtl="0">
              <a:lnSpc>
                <a:spcPct val="115000"/>
              </a:lnSpc>
              <a:spcBef>
                <a:spcPts val="0"/>
              </a:spcBef>
              <a:spcAft>
                <a:spcPts val="0"/>
              </a:spcAft>
              <a:buClr>
                <a:schemeClr val="dk1"/>
              </a:buClr>
              <a:buSzPts val="1100"/>
              <a:buFont typeface="Arial"/>
              <a:buNone/>
            </a:pPr>
            <a:r>
              <a:rPr lang="en"/>
              <a:t>Workgroup 3 - </a:t>
            </a:r>
            <a:r>
              <a:rPr lang="en" u="sng">
                <a:solidFill>
                  <a:schemeClr val="hlink"/>
                </a:solidFill>
                <a:hlinkClick r:id="rId6"/>
              </a:rPr>
              <a:t>slides</a:t>
            </a:r>
            <a:endParaRPr/>
          </a:p>
          <a:p>
            <a:pPr marL="457200" lvl="0" indent="-330200" algn="l" rtl="0">
              <a:lnSpc>
                <a:spcPct val="115000"/>
              </a:lnSpc>
              <a:spcBef>
                <a:spcPts val="0"/>
              </a:spcBef>
              <a:spcAft>
                <a:spcPts val="0"/>
              </a:spcAft>
              <a:buSzPts val="1600"/>
              <a:buChar char="-"/>
            </a:pPr>
            <a:r>
              <a:rPr lang="en"/>
              <a:t>This group has made </a:t>
            </a:r>
            <a:r>
              <a:rPr lang="en" u="sng">
                <a:solidFill>
                  <a:schemeClr val="hlink"/>
                </a:solidFill>
                <a:hlinkClick r:id="rId7"/>
              </a:rPr>
              <a:t>recommendations </a:t>
            </a:r>
            <a:r>
              <a:rPr lang="en"/>
              <a:t>to CDE on current CDE supports, both universal supports and those in response to state/federal identification</a:t>
            </a:r>
            <a:endParaRPr/>
          </a:p>
        </p:txBody>
      </p:sp>
      <p:sp>
        <p:nvSpPr>
          <p:cNvPr id="401" name="Google Shape;401;p5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Workgroup 1 - Guiding Principles for AEC Optional Measures</a:t>
            </a:r>
            <a:endParaRPr/>
          </a:p>
        </p:txBody>
      </p:sp>
      <p:sp>
        <p:nvSpPr>
          <p:cNvPr id="407" name="Google Shape;407;p5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62500" lnSpcReduction="20000"/>
          </a:bodyPr>
          <a:lstStyle/>
          <a:p>
            <a:pPr marL="457200" lvl="0" indent="-353060" algn="l" rtl="0">
              <a:lnSpc>
                <a:spcPct val="90000"/>
              </a:lnSpc>
              <a:spcBef>
                <a:spcPts val="1000"/>
              </a:spcBef>
              <a:spcAft>
                <a:spcPts val="0"/>
              </a:spcAft>
              <a:buSzPct val="100000"/>
              <a:buChar char="●"/>
            </a:pPr>
            <a:r>
              <a:rPr lang="en" sz="2800"/>
              <a:t>Measure is a technical fit with performance frameworks</a:t>
            </a:r>
            <a:endParaRPr sz="2800"/>
          </a:p>
          <a:p>
            <a:pPr marL="457200" lvl="0" indent="0" algn="l" rtl="0">
              <a:lnSpc>
                <a:spcPct val="90000"/>
              </a:lnSpc>
              <a:spcBef>
                <a:spcPts val="1000"/>
              </a:spcBef>
              <a:spcAft>
                <a:spcPts val="0"/>
              </a:spcAft>
              <a:buClr>
                <a:schemeClr val="dk1"/>
              </a:buClr>
              <a:buSzPct val="389649"/>
              <a:buFont typeface="Arial"/>
              <a:buNone/>
            </a:pPr>
            <a:endParaRPr sz="657"/>
          </a:p>
          <a:p>
            <a:pPr marL="457200" lvl="0" indent="-353060" algn="l" rtl="0">
              <a:lnSpc>
                <a:spcPct val="90000"/>
              </a:lnSpc>
              <a:spcBef>
                <a:spcPts val="1000"/>
              </a:spcBef>
              <a:spcAft>
                <a:spcPts val="0"/>
              </a:spcAft>
              <a:buSzPct val="100000"/>
              <a:buChar char="●"/>
            </a:pPr>
            <a:r>
              <a:rPr lang="en" sz="2800"/>
              <a:t>Measure uses student outcome/performance data</a:t>
            </a:r>
            <a:endParaRPr sz="2800"/>
          </a:p>
          <a:p>
            <a:pPr marL="457200" lvl="0" indent="0" algn="l" rtl="0">
              <a:lnSpc>
                <a:spcPct val="90000"/>
              </a:lnSpc>
              <a:spcBef>
                <a:spcPts val="1000"/>
              </a:spcBef>
              <a:spcAft>
                <a:spcPts val="0"/>
              </a:spcAft>
              <a:buClr>
                <a:schemeClr val="dk1"/>
              </a:buClr>
              <a:buSzPct val="234862"/>
              <a:buFont typeface="Arial"/>
              <a:buNone/>
            </a:pPr>
            <a:endParaRPr sz="1090"/>
          </a:p>
          <a:p>
            <a:pPr marL="457200" lvl="0" indent="-353060" algn="l" rtl="0">
              <a:lnSpc>
                <a:spcPct val="90000"/>
              </a:lnSpc>
              <a:spcBef>
                <a:spcPts val="1000"/>
              </a:spcBef>
              <a:spcAft>
                <a:spcPts val="0"/>
              </a:spcAft>
              <a:buSzPct val="100000"/>
              <a:buChar char="●"/>
            </a:pPr>
            <a:r>
              <a:rPr lang="en" sz="2800"/>
              <a:t>Measure has established rigor and validity needed for accountability use</a:t>
            </a:r>
            <a:endParaRPr sz="2800"/>
          </a:p>
          <a:p>
            <a:pPr marL="457200" lvl="0" indent="0" algn="l" rtl="0">
              <a:lnSpc>
                <a:spcPct val="90000"/>
              </a:lnSpc>
              <a:spcBef>
                <a:spcPts val="1000"/>
              </a:spcBef>
              <a:spcAft>
                <a:spcPts val="0"/>
              </a:spcAft>
              <a:buClr>
                <a:schemeClr val="dk1"/>
              </a:buClr>
              <a:buSzPts val="1792"/>
              <a:buFont typeface="Arial"/>
              <a:buNone/>
            </a:pPr>
            <a:endParaRPr sz="436"/>
          </a:p>
          <a:p>
            <a:pPr marL="457200" lvl="0" indent="-353060" algn="l" rtl="0">
              <a:lnSpc>
                <a:spcPct val="90000"/>
              </a:lnSpc>
              <a:spcBef>
                <a:spcPts val="1000"/>
              </a:spcBef>
              <a:spcAft>
                <a:spcPts val="0"/>
              </a:spcAft>
              <a:buSzPct val="100000"/>
              <a:buChar char="●"/>
            </a:pPr>
            <a:r>
              <a:rPr lang="en" sz="2800"/>
              <a:t>Measure demonstrates sufficient variability in performance to justify use in a normative accountability system</a:t>
            </a:r>
            <a:endParaRPr/>
          </a:p>
        </p:txBody>
      </p:sp>
      <p:sp>
        <p:nvSpPr>
          <p:cNvPr id="408" name="Google Shape;408;p5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09" name="Google Shape;409;p53"/>
          <p:cNvSpPr txBox="1"/>
          <p:nvPr/>
        </p:nvSpPr>
        <p:spPr>
          <a:xfrm>
            <a:off x="6146950" y="1202825"/>
            <a:ext cx="2724600" cy="2984400"/>
          </a:xfrm>
          <a:prstGeom prst="rect">
            <a:avLst/>
          </a:prstGeom>
          <a:solidFill>
            <a:srgbClr val="FFAB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These were used in practice, but have not been codified or consistently communicated as requirements for effective and approvable AEC optional measures.</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Workgroup 1 - Applying Guiding Principles</a:t>
            </a:r>
            <a:endParaRPr/>
          </a:p>
        </p:txBody>
      </p:sp>
      <p:sp>
        <p:nvSpPr>
          <p:cNvPr id="434" name="Google Shape;434;p54"/>
          <p:cNvSpPr txBox="1"/>
          <p:nvPr/>
        </p:nvSpPr>
        <p:spPr>
          <a:xfrm>
            <a:off x="0" y="953700"/>
            <a:ext cx="4764600" cy="21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chemeClr val="dk2"/>
                </a:solidFill>
              </a:rPr>
              <a:t>Optional Measure Sunset Process</a:t>
            </a:r>
            <a:endParaRPr sz="1200" b="1" i="1">
              <a:solidFill>
                <a:schemeClr val="dk2"/>
              </a:solidFill>
            </a:endParaRPr>
          </a:p>
        </p:txBody>
      </p:sp>
      <p:grpSp>
        <p:nvGrpSpPr>
          <p:cNvPr id="416" name="Google Shape;416;p54" descr="Optional measures appearing on most recent frameworks are reviewed for quality and rigor&#10;"/>
          <p:cNvGrpSpPr/>
          <p:nvPr/>
        </p:nvGrpSpPr>
        <p:grpSpPr>
          <a:xfrm>
            <a:off x="378059" y="1315139"/>
            <a:ext cx="1908453" cy="669600"/>
            <a:chOff x="1680836" y="1315124"/>
            <a:chExt cx="1931633" cy="669600"/>
          </a:xfrm>
        </p:grpSpPr>
        <p:cxnSp>
          <p:nvCxnSpPr>
            <p:cNvPr id="417" name="Google Shape;417;p54"/>
            <p:cNvCxnSpPr/>
            <p:nvPr/>
          </p:nvCxnSpPr>
          <p:spPr>
            <a:xfrm>
              <a:off x="3178969" y="1638300"/>
              <a:ext cx="433500" cy="252300"/>
            </a:xfrm>
            <a:prstGeom prst="straightConnector1">
              <a:avLst/>
            </a:prstGeom>
            <a:noFill/>
            <a:ln w="19050" cap="flat" cmpd="sng">
              <a:solidFill>
                <a:srgbClr val="83E3DA"/>
              </a:solidFill>
              <a:prstDash val="solid"/>
              <a:round/>
              <a:headEnd type="oval" w="med" len="med"/>
              <a:tailEnd type="none" w="sm" len="sm"/>
            </a:ln>
          </p:spPr>
        </p:cxnSp>
        <p:sp>
          <p:nvSpPr>
            <p:cNvPr id="418" name="Google Shape;418;p54"/>
            <p:cNvSpPr txBox="1"/>
            <p:nvPr/>
          </p:nvSpPr>
          <p:spPr>
            <a:xfrm>
              <a:off x="1680836" y="1315124"/>
              <a:ext cx="14952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800"/>
                <a:buFont typeface="Arial"/>
                <a:buNone/>
              </a:pPr>
              <a:r>
                <a:rPr lang="en" sz="800" b="0" i="0" u="none" strike="noStrike" cap="none" dirty="0">
                  <a:solidFill>
                    <a:srgbClr val="000000"/>
                  </a:solidFill>
                  <a:latin typeface="Roboto"/>
                  <a:ea typeface="Roboto"/>
                  <a:cs typeface="Roboto"/>
                  <a:sym typeface="Roboto"/>
                </a:rPr>
                <a:t>September - October</a:t>
              </a:r>
              <a:endParaRPr sz="800" b="0" i="0" u="none" strike="noStrike" cap="none" dirty="0">
                <a:solidFill>
                  <a:srgbClr val="000000"/>
                </a:solidFill>
                <a:latin typeface="Roboto"/>
                <a:ea typeface="Roboto"/>
                <a:cs typeface="Roboto"/>
                <a:sym typeface="Roboto"/>
              </a:endParaRPr>
            </a:p>
            <a:p>
              <a:pPr marL="0" marR="0" lvl="0" indent="0" algn="r" rtl="0">
                <a:lnSpc>
                  <a:spcPct val="115000"/>
                </a:lnSpc>
                <a:spcBef>
                  <a:spcPts val="0"/>
                </a:spcBef>
                <a:spcAft>
                  <a:spcPts val="0"/>
                </a:spcAft>
                <a:buClr>
                  <a:srgbClr val="000000"/>
                </a:buClr>
                <a:buSzPts val="600"/>
                <a:buFont typeface="Arial"/>
                <a:buNone/>
              </a:pPr>
              <a:endParaRPr sz="600" b="0" i="0" u="none" strike="noStrike" cap="none" dirty="0">
                <a:solidFill>
                  <a:srgbClr val="000000"/>
                </a:solidFill>
                <a:latin typeface="Roboto"/>
                <a:ea typeface="Roboto"/>
                <a:cs typeface="Roboto"/>
                <a:sym typeface="Roboto"/>
              </a:endParaRPr>
            </a:p>
            <a:p>
              <a:pPr marL="0" marR="0" lvl="0" indent="0" algn="r" rtl="0">
                <a:lnSpc>
                  <a:spcPct val="115000"/>
                </a:lnSpc>
                <a:spcBef>
                  <a:spcPts val="0"/>
                </a:spcBef>
                <a:spcAft>
                  <a:spcPts val="0"/>
                </a:spcAft>
                <a:buClr>
                  <a:srgbClr val="000000"/>
                </a:buClr>
                <a:buSzPts val="800"/>
                <a:buFont typeface="Arial"/>
                <a:buNone/>
              </a:pPr>
              <a:r>
                <a:rPr lang="en" sz="800" b="1" i="0" u="none" strike="noStrike" cap="none" dirty="0">
                  <a:solidFill>
                    <a:srgbClr val="000000"/>
                  </a:solidFill>
                  <a:latin typeface="Roboto"/>
                  <a:ea typeface="Roboto"/>
                  <a:cs typeface="Roboto"/>
                  <a:sym typeface="Roboto"/>
                </a:rPr>
                <a:t>Optional measures appearing on most recent frameworks are reviewed for quality and rigor</a:t>
              </a:r>
              <a:endParaRPr sz="800" b="1" i="0" u="none" strike="noStrike" cap="none" dirty="0">
                <a:solidFill>
                  <a:srgbClr val="000000"/>
                </a:solidFill>
                <a:latin typeface="Roboto"/>
                <a:ea typeface="Roboto"/>
                <a:cs typeface="Roboto"/>
                <a:sym typeface="Roboto"/>
              </a:endParaRPr>
            </a:p>
          </p:txBody>
        </p:sp>
      </p:grpSp>
      <p:grpSp>
        <p:nvGrpSpPr>
          <p:cNvPr id="419" name="Google Shape;419;p54" descr="List of measures flagged for sunset are published to field&#10;"/>
          <p:cNvGrpSpPr/>
          <p:nvPr/>
        </p:nvGrpSpPr>
        <p:grpSpPr>
          <a:xfrm>
            <a:off x="4168504" y="1315139"/>
            <a:ext cx="1916726" cy="669600"/>
            <a:chOff x="5517319" y="1315124"/>
            <a:chExt cx="1940006" cy="669600"/>
          </a:xfrm>
        </p:grpSpPr>
        <p:cxnSp>
          <p:nvCxnSpPr>
            <p:cNvPr id="420" name="Google Shape;420;p54"/>
            <p:cNvCxnSpPr/>
            <p:nvPr/>
          </p:nvCxnSpPr>
          <p:spPr>
            <a:xfrm flipH="1">
              <a:off x="5517319" y="1638300"/>
              <a:ext cx="433500" cy="252300"/>
            </a:xfrm>
            <a:prstGeom prst="straightConnector1">
              <a:avLst/>
            </a:prstGeom>
            <a:noFill/>
            <a:ln w="19050" cap="flat" cmpd="sng">
              <a:solidFill>
                <a:srgbClr val="155B55"/>
              </a:solidFill>
              <a:prstDash val="solid"/>
              <a:round/>
              <a:headEnd type="oval" w="med" len="med"/>
              <a:tailEnd type="none" w="sm" len="sm"/>
            </a:ln>
          </p:spPr>
        </p:cxnSp>
        <p:sp>
          <p:nvSpPr>
            <p:cNvPr id="421" name="Google Shape;421;p54"/>
            <p:cNvSpPr txBox="1"/>
            <p:nvPr/>
          </p:nvSpPr>
          <p:spPr>
            <a:xfrm>
              <a:off x="5962125" y="1315124"/>
              <a:ext cx="14952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dirty="0">
                  <a:solidFill>
                    <a:srgbClr val="000000"/>
                  </a:solidFill>
                  <a:latin typeface="Roboto"/>
                  <a:ea typeface="Roboto"/>
                  <a:cs typeface="Roboto"/>
                  <a:sym typeface="Roboto"/>
                </a:rPr>
                <a:t>October - November</a:t>
              </a:r>
              <a:endParaRPr sz="8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600"/>
                <a:buFont typeface="Arial"/>
                <a:buNone/>
              </a:pPr>
              <a:endParaRPr sz="6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1" i="0" u="none" strike="noStrike" cap="none" dirty="0">
                  <a:solidFill>
                    <a:srgbClr val="000000"/>
                  </a:solidFill>
                  <a:latin typeface="Roboto"/>
                  <a:ea typeface="Roboto"/>
                  <a:cs typeface="Roboto"/>
                  <a:sym typeface="Roboto"/>
                </a:rPr>
                <a:t>List of measures flagged for sunset are published to field</a:t>
              </a:r>
              <a:endParaRPr sz="800" b="1"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n" sz="800" b="1" i="0" u="none" strike="noStrike" cap="none" dirty="0">
                  <a:solidFill>
                    <a:srgbClr val="000000"/>
                  </a:solidFill>
                  <a:latin typeface="Roboto"/>
                  <a:ea typeface="Roboto"/>
                  <a:cs typeface="Roboto"/>
                  <a:sym typeface="Roboto"/>
                </a:rPr>
                <a:t>Flagged measures can be renegotiated for future approval but may not be approved</a:t>
              </a:r>
              <a:endParaRPr sz="800" b="1" i="0" u="none" strike="noStrike" cap="none" dirty="0">
                <a:solidFill>
                  <a:srgbClr val="000000"/>
                </a:solidFill>
                <a:latin typeface="Roboto"/>
                <a:ea typeface="Roboto"/>
                <a:cs typeface="Roboto"/>
                <a:sym typeface="Roboto"/>
              </a:endParaRPr>
            </a:p>
          </p:txBody>
        </p:sp>
      </p:grpSp>
      <p:grpSp>
        <p:nvGrpSpPr>
          <p:cNvPr id="422" name="Google Shape;422;p54" descr="Flagged measures can be submitted and used one last time&#10;"/>
          <p:cNvGrpSpPr/>
          <p:nvPr/>
        </p:nvGrpSpPr>
        <p:grpSpPr>
          <a:xfrm>
            <a:off x="566050" y="3452950"/>
            <a:ext cx="2271610" cy="858000"/>
            <a:chOff x="2046009" y="3504285"/>
            <a:chExt cx="2299200" cy="858000"/>
          </a:xfrm>
        </p:grpSpPr>
        <p:cxnSp>
          <p:nvCxnSpPr>
            <p:cNvPr id="423" name="Google Shape;423;p54"/>
            <p:cNvCxnSpPr>
              <a:stCxn id="424" idx="3"/>
            </p:cNvCxnSpPr>
            <p:nvPr/>
          </p:nvCxnSpPr>
          <p:spPr>
            <a:xfrm rot="10800000" flipH="1">
              <a:off x="3541209" y="3646485"/>
              <a:ext cx="804000" cy="286800"/>
            </a:xfrm>
            <a:prstGeom prst="straightConnector1">
              <a:avLst/>
            </a:prstGeom>
            <a:noFill/>
            <a:ln w="19050" cap="flat" cmpd="sng">
              <a:solidFill>
                <a:srgbClr val="249C91"/>
              </a:solidFill>
              <a:prstDash val="solid"/>
              <a:round/>
              <a:headEnd type="oval" w="med" len="med"/>
              <a:tailEnd type="none" w="sm" len="sm"/>
            </a:ln>
          </p:spPr>
        </p:cxnSp>
        <p:sp>
          <p:nvSpPr>
            <p:cNvPr id="424" name="Google Shape;424;p54"/>
            <p:cNvSpPr txBox="1"/>
            <p:nvPr/>
          </p:nvSpPr>
          <p:spPr>
            <a:xfrm>
              <a:off x="2046009" y="3504285"/>
              <a:ext cx="1495200" cy="8580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800" b="0" i="0" u="none" strike="noStrike" cap="none" dirty="0">
                  <a:solidFill>
                    <a:srgbClr val="000000"/>
                  </a:solidFill>
                  <a:latin typeface="Roboto"/>
                  <a:ea typeface="Roboto"/>
                  <a:cs typeface="Roboto"/>
                  <a:sym typeface="Roboto"/>
                </a:rPr>
                <a:t>May-June</a:t>
              </a:r>
              <a:endParaRPr sz="800" b="0" i="0" u="none" strike="noStrike" cap="none" dirty="0">
                <a:solidFill>
                  <a:srgbClr val="000000"/>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600"/>
                <a:buFont typeface="Arial"/>
                <a:buNone/>
              </a:pPr>
              <a:endParaRPr sz="600" b="0" i="0" u="none" strike="noStrike" cap="none" dirty="0">
                <a:solidFill>
                  <a:srgbClr val="000000"/>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800"/>
                <a:buFont typeface="Arial"/>
                <a:buNone/>
              </a:pPr>
              <a:r>
                <a:rPr lang="en" sz="800" b="1" i="0" u="none" strike="noStrike" cap="none" dirty="0">
                  <a:solidFill>
                    <a:srgbClr val="000000"/>
                  </a:solidFill>
                  <a:latin typeface="Roboto"/>
                  <a:ea typeface="Roboto"/>
                  <a:cs typeface="Roboto"/>
                  <a:sym typeface="Roboto"/>
                </a:rPr>
                <a:t>Flagged measures can be submitted and used one last time</a:t>
              </a:r>
              <a:endParaRPr sz="800" b="1" i="0" u="none" strike="noStrike" cap="none" dirty="0">
                <a:solidFill>
                  <a:srgbClr val="000000"/>
                </a:solidFill>
                <a:latin typeface="Roboto"/>
                <a:ea typeface="Roboto"/>
                <a:cs typeface="Roboto"/>
                <a:sym typeface="Roboto"/>
              </a:endParaRPr>
            </a:p>
          </p:txBody>
        </p:sp>
      </p:grpSp>
      <p:sp>
        <p:nvSpPr>
          <p:cNvPr id="425" name="Google Shape;425;p54"/>
          <p:cNvSpPr txBox="1"/>
          <p:nvPr/>
        </p:nvSpPr>
        <p:spPr>
          <a:xfrm>
            <a:off x="2517157" y="2056467"/>
            <a:ext cx="14262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1" i="0" u="none" strike="noStrike" cap="none">
                <a:solidFill>
                  <a:srgbClr val="000000"/>
                </a:solidFill>
                <a:latin typeface="Roboto"/>
                <a:ea typeface="Roboto"/>
                <a:cs typeface="Roboto"/>
                <a:sym typeface="Roboto"/>
              </a:rPr>
              <a:t>Annual review of optional measures for quality and fit</a:t>
            </a:r>
            <a:endParaRPr sz="1200" b="0" i="0" u="none" strike="noStrike" cap="none">
              <a:solidFill>
                <a:srgbClr val="000000"/>
              </a:solidFill>
              <a:latin typeface="Arial"/>
              <a:ea typeface="Arial"/>
              <a:cs typeface="Arial"/>
              <a:sym typeface="Arial"/>
            </a:endParaRPr>
          </a:p>
        </p:txBody>
      </p:sp>
      <p:sp>
        <p:nvSpPr>
          <p:cNvPr id="432" name="Google Shape;432;p54"/>
          <p:cNvSpPr txBox="1"/>
          <p:nvPr/>
        </p:nvSpPr>
        <p:spPr>
          <a:xfrm>
            <a:off x="6351600" y="1042675"/>
            <a:ext cx="2792400" cy="316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595959"/>
                </a:solidFill>
                <a:latin typeface="Arial"/>
                <a:ea typeface="Arial"/>
                <a:cs typeface="Arial"/>
                <a:sym typeface="Arial"/>
              </a:rPr>
              <a:t>For 2025 frameworks:</a:t>
            </a:r>
            <a:endParaRPr sz="1500" b="0" i="0" u="none" strike="noStrike" cap="none">
              <a:solidFill>
                <a:srgbClr val="595959"/>
              </a:solidFill>
              <a:latin typeface="Arial"/>
              <a:ea typeface="Arial"/>
              <a:cs typeface="Arial"/>
              <a:sym typeface="Arial"/>
            </a:endParaRPr>
          </a:p>
          <a:p>
            <a:pPr marL="457200" marR="0" lvl="0" indent="-323850" algn="l" rtl="0">
              <a:lnSpc>
                <a:spcPct val="100000"/>
              </a:lnSpc>
              <a:spcBef>
                <a:spcPts val="0"/>
              </a:spcBef>
              <a:spcAft>
                <a:spcPts val="0"/>
              </a:spcAft>
              <a:buClr>
                <a:srgbClr val="595959"/>
              </a:buClr>
              <a:buSzPts val="1500"/>
              <a:buFont typeface="Arial"/>
              <a:buChar char="●"/>
            </a:pPr>
            <a:r>
              <a:rPr lang="en" sz="1500" b="0" i="0" u="none" strike="noStrike" cap="none">
                <a:solidFill>
                  <a:srgbClr val="595959"/>
                </a:solidFill>
                <a:latin typeface="Arial"/>
                <a:ea typeface="Arial"/>
                <a:cs typeface="Arial"/>
                <a:sym typeface="Arial"/>
              </a:rPr>
              <a:t>All current measures allowable for submission for 2025</a:t>
            </a:r>
            <a:endParaRPr sz="1500" b="0" i="0" u="none" strike="noStrike" cap="none">
              <a:solidFill>
                <a:srgbClr val="595959"/>
              </a:solidFill>
              <a:latin typeface="Arial"/>
              <a:ea typeface="Arial"/>
              <a:cs typeface="Arial"/>
              <a:sym typeface="Arial"/>
            </a:endParaRPr>
          </a:p>
          <a:p>
            <a:pPr marL="457200" marR="0" lvl="0" indent="-323850" algn="l" rtl="0">
              <a:lnSpc>
                <a:spcPct val="100000"/>
              </a:lnSpc>
              <a:spcBef>
                <a:spcPts val="0"/>
              </a:spcBef>
              <a:spcAft>
                <a:spcPts val="0"/>
              </a:spcAft>
              <a:buClr>
                <a:srgbClr val="595959"/>
              </a:buClr>
              <a:buSzPts val="1500"/>
              <a:buFont typeface="Arial"/>
              <a:buChar char="●"/>
            </a:pPr>
            <a:r>
              <a:rPr lang="en" sz="1500" b="0" i="0" u="none" strike="noStrike" cap="none">
                <a:solidFill>
                  <a:srgbClr val="595959"/>
                </a:solidFill>
                <a:latin typeface="Arial"/>
                <a:ea typeface="Arial"/>
                <a:cs typeface="Arial"/>
                <a:sym typeface="Arial"/>
              </a:rPr>
              <a:t>After </a:t>
            </a:r>
            <a:r>
              <a:rPr lang="en" sz="1500">
                <a:solidFill>
                  <a:srgbClr val="595959"/>
                </a:solidFill>
              </a:rPr>
              <a:t>conclusion of the AEC workgroups</a:t>
            </a:r>
            <a:r>
              <a:rPr lang="en" sz="1500" b="0" i="0" u="none" strike="noStrike" cap="none">
                <a:solidFill>
                  <a:srgbClr val="595959"/>
                </a:solidFill>
                <a:latin typeface="Arial"/>
                <a:ea typeface="Arial"/>
                <a:cs typeface="Arial"/>
                <a:sym typeface="Arial"/>
              </a:rPr>
              <a:t>, CDE will review</a:t>
            </a:r>
            <a:r>
              <a:rPr lang="en" sz="1500">
                <a:solidFill>
                  <a:srgbClr val="595959"/>
                </a:solidFill>
              </a:rPr>
              <a:t>, </a:t>
            </a:r>
            <a:r>
              <a:rPr lang="en" sz="1500" b="0" i="0" u="none" strike="noStrike" cap="none">
                <a:solidFill>
                  <a:srgbClr val="595959"/>
                </a:solidFill>
                <a:latin typeface="Arial"/>
                <a:ea typeface="Arial"/>
                <a:cs typeface="Arial"/>
                <a:sym typeface="Arial"/>
              </a:rPr>
              <a:t>create, and publish a list of sunset measures</a:t>
            </a:r>
            <a:endParaRPr sz="1500" b="0" i="0" u="none" strike="noStrike" cap="none">
              <a:solidFill>
                <a:srgbClr val="595959"/>
              </a:solidFill>
              <a:latin typeface="Arial"/>
              <a:ea typeface="Arial"/>
              <a:cs typeface="Arial"/>
              <a:sym typeface="Arial"/>
            </a:endParaRPr>
          </a:p>
          <a:p>
            <a:pPr marL="457200" marR="0" lvl="0" indent="-323850" algn="l" rtl="0">
              <a:lnSpc>
                <a:spcPct val="100000"/>
              </a:lnSpc>
              <a:spcBef>
                <a:spcPts val="0"/>
              </a:spcBef>
              <a:spcAft>
                <a:spcPts val="0"/>
              </a:spcAft>
              <a:buClr>
                <a:srgbClr val="595959"/>
              </a:buClr>
              <a:buSzPts val="1500"/>
              <a:buFont typeface="Arial"/>
              <a:buChar char="●"/>
            </a:pPr>
            <a:r>
              <a:rPr lang="en" sz="1500">
                <a:solidFill>
                  <a:srgbClr val="595959"/>
                </a:solidFill>
              </a:rPr>
              <a:t>M</a:t>
            </a:r>
            <a:r>
              <a:rPr lang="en" sz="1500" b="0" i="0" u="none" strike="noStrike" cap="none">
                <a:solidFill>
                  <a:srgbClr val="595959"/>
                </a:solidFill>
                <a:latin typeface="Arial"/>
                <a:ea typeface="Arial"/>
                <a:cs typeface="Arial"/>
                <a:sym typeface="Arial"/>
              </a:rPr>
              <a:t>easures flagged for sunset will not be submittable for 202</a:t>
            </a:r>
            <a:r>
              <a:rPr lang="en" sz="1500">
                <a:solidFill>
                  <a:srgbClr val="595959"/>
                </a:solidFill>
              </a:rPr>
              <a:t>6 (2025 is last year of use)</a:t>
            </a:r>
            <a:endParaRPr sz="1500" b="0" i="0" u="none" strike="noStrike" cap="none">
              <a:solidFill>
                <a:srgbClr val="595959"/>
              </a:solidFill>
              <a:latin typeface="Arial"/>
              <a:ea typeface="Arial"/>
              <a:cs typeface="Arial"/>
              <a:sym typeface="Arial"/>
            </a:endParaRPr>
          </a:p>
        </p:txBody>
      </p:sp>
      <p:sp>
        <p:nvSpPr>
          <p:cNvPr id="433" name="Google Shape;433;p54"/>
          <p:cNvSpPr txBox="1"/>
          <p:nvPr/>
        </p:nvSpPr>
        <p:spPr>
          <a:xfrm>
            <a:off x="0" y="4310950"/>
            <a:ext cx="7267200" cy="156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800" u="sng">
                <a:solidFill>
                  <a:srgbClr val="0097A7"/>
                </a:solidFill>
                <a:latin typeface="Roboto"/>
                <a:ea typeface="Roboto"/>
                <a:cs typeface="Roboto"/>
                <a:sym typeface="Roboto"/>
                <a:hlinkClick r:id="rId3">
                  <a:extLst>
                    <a:ext uri="{A12FA001-AC4F-418D-AE19-62706E023703}">
                      <ahyp:hlinkClr xmlns:ahyp="http://schemas.microsoft.com/office/drawing/2018/hyperlinkcolor" val="tx"/>
                    </a:ext>
                  </a:extLst>
                </a:hlinkClick>
              </a:rPr>
              <a:t>Optional measure list</a:t>
            </a:r>
            <a:endParaRPr sz="800">
              <a:solidFill>
                <a:srgbClr val="000000"/>
              </a:solidFill>
              <a:latin typeface="Roboto"/>
              <a:ea typeface="Roboto"/>
              <a:cs typeface="Roboto"/>
              <a:sym typeface="Roboto"/>
            </a:endParaRPr>
          </a:p>
        </p:txBody>
      </p:sp>
      <p:sp>
        <p:nvSpPr>
          <p:cNvPr id="415" name="Google Shape;415;p54">
            <a:extLst>
              <a:ext uri="{C183D7F6-B498-43B3-948B-1728B52AA6E4}">
                <adec:decorative xmlns:adec="http://schemas.microsoft.com/office/drawing/2017/decorative" val="1"/>
              </a:ext>
            </a:extLst>
          </p:cNvPr>
          <p:cNvSpPr/>
          <p:nvPr/>
        </p:nvSpPr>
        <p:spPr>
          <a:xfrm>
            <a:off x="1975434" y="1165752"/>
            <a:ext cx="2509500" cy="2540100"/>
          </a:xfrm>
          <a:prstGeom prst="donut">
            <a:avLst>
              <a:gd name="adj" fmla="val 16067"/>
            </a:avLst>
          </a:prstGeom>
          <a:solidFill>
            <a:srgbClr val="000000">
              <a:alpha val="1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4">
            <a:extLst>
              <a:ext uri="{C183D7F6-B498-43B3-948B-1728B52AA6E4}">
                <adec:decorative xmlns:adec="http://schemas.microsoft.com/office/drawing/2017/decorative" val="1"/>
              </a:ext>
            </a:extLst>
          </p:cNvPr>
          <p:cNvSpPr/>
          <p:nvPr/>
        </p:nvSpPr>
        <p:spPr>
          <a:xfrm rot="1818031">
            <a:off x="1894714" y="1090475"/>
            <a:ext cx="2666810" cy="2682812"/>
          </a:xfrm>
          <a:prstGeom prst="blockArc">
            <a:avLst>
              <a:gd name="adj1" fmla="val 14414370"/>
              <a:gd name="adj2" fmla="val 694"/>
              <a:gd name="adj3" fmla="val 9562"/>
            </a:avLst>
          </a:prstGeom>
          <a:solidFill>
            <a:srgbClr val="155B55"/>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4">
            <a:extLst>
              <a:ext uri="{C183D7F6-B498-43B3-948B-1728B52AA6E4}">
                <adec:decorative xmlns:adec="http://schemas.microsoft.com/office/drawing/2017/decorative" val="1"/>
              </a:ext>
            </a:extLst>
          </p:cNvPr>
          <p:cNvSpPr/>
          <p:nvPr/>
        </p:nvSpPr>
        <p:spPr>
          <a:xfrm rot="-1818031" flipH="1">
            <a:off x="1896712" y="1090475"/>
            <a:ext cx="2666810" cy="2682812"/>
          </a:xfrm>
          <a:prstGeom prst="blockArc">
            <a:avLst>
              <a:gd name="adj1" fmla="val 14348563"/>
              <a:gd name="adj2" fmla="val 21472873"/>
              <a:gd name="adj3" fmla="val 9381"/>
            </a:avLst>
          </a:prstGeom>
          <a:solidFill>
            <a:srgbClr val="83E3D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54">
            <a:extLst>
              <a:ext uri="{C183D7F6-B498-43B3-948B-1728B52AA6E4}">
                <adec:decorative xmlns:adec="http://schemas.microsoft.com/office/drawing/2017/decorative" val="1"/>
              </a:ext>
            </a:extLst>
          </p:cNvPr>
          <p:cNvSpPr/>
          <p:nvPr/>
        </p:nvSpPr>
        <p:spPr>
          <a:xfrm rot="-8079802">
            <a:off x="3046548" y="1028460"/>
            <a:ext cx="361055" cy="361055"/>
          </a:xfrm>
          <a:prstGeom prst="rtTriangle">
            <a:avLst/>
          </a:prstGeom>
          <a:solidFill>
            <a:srgbClr val="83E3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4">
            <a:extLst>
              <a:ext uri="{C183D7F6-B498-43B3-948B-1728B52AA6E4}">
                <adec:decorative xmlns:adec="http://schemas.microsoft.com/office/drawing/2017/decorative" val="1"/>
              </a:ext>
            </a:extLst>
          </p:cNvPr>
          <p:cNvSpPr/>
          <p:nvPr/>
        </p:nvSpPr>
        <p:spPr>
          <a:xfrm rot="-8982776" flipH="1">
            <a:off x="1895706" y="1088913"/>
            <a:ext cx="2666097" cy="2682099"/>
          </a:xfrm>
          <a:prstGeom prst="blockArc">
            <a:avLst>
              <a:gd name="adj1" fmla="val 14316164"/>
              <a:gd name="adj2" fmla="val 21502663"/>
              <a:gd name="adj3" fmla="val 9415"/>
            </a:avLst>
          </a:prstGeom>
          <a:solidFill>
            <a:srgbClr val="249C9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4">
            <a:extLst>
              <a:ext uri="{C183D7F6-B498-43B3-948B-1728B52AA6E4}">
                <adec:decorative xmlns:adec="http://schemas.microsoft.com/office/drawing/2017/decorative" val="1"/>
              </a:ext>
            </a:extLst>
          </p:cNvPr>
          <p:cNvSpPr/>
          <p:nvPr/>
        </p:nvSpPr>
        <p:spPr>
          <a:xfrm rot="-1039650">
            <a:off x="4137399" y="2850015"/>
            <a:ext cx="309234" cy="312366"/>
          </a:xfrm>
          <a:prstGeom prst="rtTriangle">
            <a:avLst/>
          </a:prstGeom>
          <a:solidFill>
            <a:srgbClr val="155B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54">
            <a:extLst>
              <a:ext uri="{C183D7F6-B498-43B3-948B-1728B52AA6E4}">
                <adec:decorative xmlns:adec="http://schemas.microsoft.com/office/drawing/2017/decorative" val="1"/>
              </a:ext>
            </a:extLst>
          </p:cNvPr>
          <p:cNvSpPr/>
          <p:nvPr/>
        </p:nvSpPr>
        <p:spPr>
          <a:xfrm rot="6346192">
            <a:off x="1991599" y="2849677"/>
            <a:ext cx="363169" cy="359749"/>
          </a:xfrm>
          <a:prstGeom prst="rtTriangle">
            <a:avLst/>
          </a:prstGeom>
          <a:solidFill>
            <a:srgbClr val="249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Workgroup 1 – Cut P</a:t>
            </a:r>
            <a:r>
              <a:rPr lang="en-US" dirty="0"/>
              <a:t>o</a:t>
            </a:r>
            <a:r>
              <a:rPr lang="en" dirty="0"/>
              <a:t>int Renorm</a:t>
            </a:r>
            <a:endParaRPr dirty="0"/>
          </a:p>
        </p:txBody>
      </p:sp>
      <p:sp>
        <p:nvSpPr>
          <p:cNvPr id="440" name="Google Shape;440;p5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i="1"/>
              <a:t>Cut Point Renorm</a:t>
            </a:r>
            <a:endParaRPr b="1" i="1"/>
          </a:p>
        </p:txBody>
      </p:sp>
      <p:sp>
        <p:nvSpPr>
          <p:cNvPr id="441" name="Google Shape;441;p5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42" name="Google Shape;442;p55"/>
          <p:cNvSpPr txBox="1"/>
          <p:nvPr/>
        </p:nvSpPr>
        <p:spPr>
          <a:xfrm>
            <a:off x="123875" y="1469200"/>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Clr>
                <a:srgbClr val="000000"/>
              </a:buClr>
              <a:buSzPts val="1600"/>
              <a:buFont typeface="Roboto"/>
              <a:buChar char="●"/>
            </a:pPr>
            <a:r>
              <a:rPr lang="en" sz="1600" dirty="0">
                <a:solidFill>
                  <a:srgbClr val="000000"/>
                </a:solidFill>
                <a:latin typeface="Roboto"/>
                <a:ea typeface="Roboto"/>
                <a:cs typeface="Roboto"/>
                <a:sym typeface="Roboto"/>
              </a:rPr>
              <a:t>Measure does not meet all AEC guiding principles for optional measures</a:t>
            </a:r>
            <a:endParaRPr sz="1600" dirty="0">
              <a:solidFill>
                <a:srgbClr val="000000"/>
              </a:solidFill>
              <a:latin typeface="Roboto"/>
              <a:ea typeface="Roboto"/>
              <a:cs typeface="Roboto"/>
              <a:sym typeface="Roboto"/>
            </a:endParaRPr>
          </a:p>
          <a:p>
            <a:pPr marL="914400" lvl="1" indent="-317500" algn="l" rtl="0">
              <a:lnSpc>
                <a:spcPct val="115000"/>
              </a:lnSpc>
              <a:spcBef>
                <a:spcPts val="0"/>
              </a:spcBef>
              <a:spcAft>
                <a:spcPts val="0"/>
              </a:spcAft>
              <a:buClr>
                <a:srgbClr val="000000"/>
              </a:buClr>
              <a:buSzPts val="1400"/>
              <a:buFont typeface="Roboto"/>
              <a:buChar char="○"/>
            </a:pPr>
            <a:r>
              <a:rPr lang="en" dirty="0">
                <a:solidFill>
                  <a:srgbClr val="000000"/>
                </a:solidFill>
                <a:latin typeface="Roboto"/>
                <a:ea typeface="Roboto"/>
                <a:cs typeface="Roboto"/>
                <a:sym typeface="Roboto"/>
              </a:rPr>
              <a:t>Technical fit</a:t>
            </a:r>
            <a:endParaRPr dirty="0">
              <a:solidFill>
                <a:srgbClr val="000000"/>
              </a:solidFill>
              <a:latin typeface="Roboto"/>
              <a:ea typeface="Roboto"/>
              <a:cs typeface="Roboto"/>
              <a:sym typeface="Roboto"/>
            </a:endParaRPr>
          </a:p>
          <a:p>
            <a:pPr marL="914400" lvl="1" indent="-317500" algn="l" rtl="0">
              <a:lnSpc>
                <a:spcPct val="115000"/>
              </a:lnSpc>
              <a:spcBef>
                <a:spcPts val="0"/>
              </a:spcBef>
              <a:spcAft>
                <a:spcPts val="0"/>
              </a:spcAft>
              <a:buClr>
                <a:srgbClr val="000000"/>
              </a:buClr>
              <a:buSzPts val="1400"/>
              <a:buFont typeface="Roboto"/>
              <a:buChar char="○"/>
            </a:pPr>
            <a:r>
              <a:rPr lang="en" dirty="0">
                <a:solidFill>
                  <a:srgbClr val="000000"/>
                </a:solidFill>
                <a:latin typeface="Roboto"/>
                <a:ea typeface="Roboto"/>
                <a:cs typeface="Roboto"/>
                <a:sym typeface="Roboto"/>
              </a:rPr>
              <a:t>Student outcome/performance data</a:t>
            </a:r>
            <a:endParaRPr dirty="0">
              <a:solidFill>
                <a:srgbClr val="000000"/>
              </a:solidFill>
              <a:latin typeface="Roboto"/>
              <a:ea typeface="Roboto"/>
              <a:cs typeface="Roboto"/>
              <a:sym typeface="Roboto"/>
            </a:endParaRPr>
          </a:p>
          <a:p>
            <a:pPr marL="914400" lvl="1" indent="-317500" algn="l" rtl="0">
              <a:lnSpc>
                <a:spcPct val="115000"/>
              </a:lnSpc>
              <a:spcBef>
                <a:spcPts val="0"/>
              </a:spcBef>
              <a:spcAft>
                <a:spcPts val="0"/>
              </a:spcAft>
              <a:buClr>
                <a:srgbClr val="000000"/>
              </a:buClr>
              <a:buSzPts val="1400"/>
              <a:buFont typeface="Roboto"/>
              <a:buChar char="○"/>
            </a:pPr>
            <a:r>
              <a:rPr lang="en" dirty="0">
                <a:solidFill>
                  <a:srgbClr val="000000"/>
                </a:solidFill>
                <a:latin typeface="Roboto"/>
                <a:ea typeface="Roboto"/>
                <a:cs typeface="Roboto"/>
                <a:sym typeface="Roboto"/>
              </a:rPr>
              <a:t>Rigor and validity</a:t>
            </a:r>
            <a:endParaRPr dirty="0">
              <a:solidFill>
                <a:srgbClr val="000000"/>
              </a:solidFill>
              <a:latin typeface="Roboto"/>
              <a:ea typeface="Roboto"/>
              <a:cs typeface="Roboto"/>
              <a:sym typeface="Roboto"/>
            </a:endParaRPr>
          </a:p>
          <a:p>
            <a:pPr marL="914400" lvl="1" indent="-317500" algn="l" rtl="0">
              <a:lnSpc>
                <a:spcPct val="115000"/>
              </a:lnSpc>
              <a:spcBef>
                <a:spcPts val="0"/>
              </a:spcBef>
              <a:spcAft>
                <a:spcPts val="0"/>
              </a:spcAft>
              <a:buClr>
                <a:srgbClr val="000000"/>
              </a:buClr>
              <a:buSzPts val="1400"/>
              <a:buFont typeface="Roboto"/>
              <a:buChar char="○"/>
            </a:pPr>
            <a:r>
              <a:rPr lang="en" b="1" i="1" dirty="0">
                <a:solidFill>
                  <a:srgbClr val="000000"/>
                </a:solidFill>
                <a:highlight>
                  <a:srgbClr val="FFAB40"/>
                </a:highlight>
                <a:latin typeface="Roboto"/>
                <a:ea typeface="Roboto"/>
                <a:cs typeface="Roboto"/>
                <a:sym typeface="Roboto"/>
              </a:rPr>
              <a:t>Sufficient variability in performance</a:t>
            </a:r>
            <a:endParaRPr b="1" i="1" dirty="0">
              <a:solidFill>
                <a:srgbClr val="000000"/>
              </a:solidFill>
              <a:highlight>
                <a:srgbClr val="FFAB40"/>
              </a:highlight>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000000"/>
              </a:solidFill>
              <a:latin typeface="Roboto"/>
              <a:ea typeface="Roboto"/>
              <a:cs typeface="Roboto"/>
              <a:sym typeface="Roboto"/>
            </a:endParaRPr>
          </a:p>
        </p:txBody>
      </p:sp>
      <p:sp>
        <p:nvSpPr>
          <p:cNvPr id="443" name="Google Shape;443;p55"/>
          <p:cNvSpPr txBox="1"/>
          <p:nvPr/>
        </p:nvSpPr>
        <p:spPr>
          <a:xfrm>
            <a:off x="6027325" y="299050"/>
            <a:ext cx="2737800" cy="3229500"/>
          </a:xfrm>
          <a:prstGeom prst="rect">
            <a:avLst/>
          </a:pr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000000"/>
                </a:solidFill>
                <a:latin typeface="Roboto"/>
                <a:ea typeface="Roboto"/>
                <a:cs typeface="Roboto"/>
                <a:sym typeface="Roboto"/>
              </a:rPr>
              <a:t>Measures that meet all principles </a:t>
            </a:r>
            <a:r>
              <a:rPr lang="en" sz="1500" i="1" u="sng">
                <a:solidFill>
                  <a:srgbClr val="000000"/>
                </a:solidFill>
                <a:latin typeface="Roboto"/>
                <a:ea typeface="Roboto"/>
                <a:cs typeface="Roboto"/>
                <a:sym typeface="Roboto"/>
              </a:rPr>
              <a:t>except</a:t>
            </a:r>
            <a:r>
              <a:rPr lang="en" sz="1500">
                <a:solidFill>
                  <a:srgbClr val="000000"/>
                </a:solidFill>
                <a:latin typeface="Roboto"/>
                <a:ea typeface="Roboto"/>
                <a:cs typeface="Roboto"/>
                <a:sym typeface="Roboto"/>
              </a:rPr>
              <a:t> sufficient variability are being identified for potential cut point renorm, not sunset at this time.</a:t>
            </a:r>
            <a:endParaRPr sz="1500">
              <a:solidFill>
                <a:srgbClr val="000000"/>
              </a:solidFill>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r>
              <a:rPr lang="en" sz="1500">
                <a:latin typeface="Roboto"/>
                <a:ea typeface="Roboto"/>
                <a:cs typeface="Roboto"/>
                <a:sym typeface="Roboto"/>
              </a:rPr>
              <a:t>Cut point renorm analysis uses a combination of between and within group approaches based on available local data</a:t>
            </a:r>
            <a:endParaRPr sz="1500">
              <a:latin typeface="Roboto"/>
              <a:ea typeface="Roboto"/>
              <a:cs typeface="Roboto"/>
              <a:sym typeface="Roboto"/>
            </a:endParaRPr>
          </a:p>
        </p:txBody>
      </p:sp>
      <p:cxnSp>
        <p:nvCxnSpPr>
          <p:cNvPr id="444" name="Google Shape;444;p55">
            <a:extLst>
              <a:ext uri="{C183D7F6-B498-43B3-948B-1728B52AA6E4}">
                <adec:decorative xmlns:adec="http://schemas.microsoft.com/office/drawing/2017/decorative" val="1"/>
              </a:ext>
            </a:extLst>
          </p:cNvPr>
          <p:cNvCxnSpPr>
            <a:endCxn id="443" idx="1"/>
          </p:cNvCxnSpPr>
          <p:nvPr/>
        </p:nvCxnSpPr>
        <p:spPr>
          <a:xfrm rot="10800000" flipH="1">
            <a:off x="3967225" y="1913800"/>
            <a:ext cx="2060100" cy="1050000"/>
          </a:xfrm>
          <a:prstGeom prst="straightConnector1">
            <a:avLst/>
          </a:prstGeom>
          <a:noFill/>
          <a:ln w="28575" cap="flat" cmpd="sng">
            <a:solidFill>
              <a:srgbClr val="FFAB40"/>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TotalTime>
  <Words>3395</Words>
  <Application>Microsoft Office PowerPoint</Application>
  <PresentationFormat>On-screen Show (16:9)</PresentationFormat>
  <Paragraphs>392</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Roboto Medium</vt:lpstr>
      <vt:lpstr>Roboto</vt:lpstr>
      <vt:lpstr>Arial</vt:lpstr>
      <vt:lpstr>Calibri</vt:lpstr>
      <vt:lpstr>Rockwell</vt:lpstr>
      <vt:lpstr>Simple Light</vt:lpstr>
      <vt:lpstr>Technical Advisory Panel Meeting</vt:lpstr>
      <vt:lpstr>Welcome &amp; Introductions</vt:lpstr>
      <vt:lpstr>Agenda for Today</vt:lpstr>
      <vt:lpstr>Updates from AEC Workgroups Bee Sanders &amp; Lisa Steffen Information Item</vt:lpstr>
      <vt:lpstr>AEC Workgroup - January- April 2025 </vt:lpstr>
      <vt:lpstr>Updates on Workgroups</vt:lpstr>
      <vt:lpstr>Workgroup 1 - Guiding Principles for AEC Optional Measures</vt:lpstr>
      <vt:lpstr>Workgroup 1 - Applying Guiding Principles</vt:lpstr>
      <vt:lpstr>Workgroup 1 – Cut Point Renorm</vt:lpstr>
      <vt:lpstr>UIP Categories Lisa Steffen, Greg Nusz, &amp; Aislinn Wales Feedback Item</vt:lpstr>
      <vt:lpstr>Background</vt:lpstr>
      <vt:lpstr>Goals</vt:lpstr>
      <vt:lpstr>Participation</vt:lpstr>
      <vt:lpstr>UIP Categories Dashboard</vt:lpstr>
      <vt:lpstr>UIP Categories Dashboard - Overall</vt:lpstr>
      <vt:lpstr>UIP Categories Dashboard – By School</vt:lpstr>
      <vt:lpstr>Evaluation of UIP Coding</vt:lpstr>
      <vt:lpstr>UIP Coding Categories Theory of Action</vt:lpstr>
      <vt:lpstr>Theory of Action</vt:lpstr>
      <vt:lpstr>Abbreviations</vt:lpstr>
      <vt:lpstr>UIP Categories Evaluation</vt:lpstr>
      <vt:lpstr>Missingness by Priority Type</vt:lpstr>
      <vt:lpstr>Missingness by School UIP</vt:lpstr>
      <vt:lpstr>Missingness by School District</vt:lpstr>
      <vt:lpstr>Missingness by Root Cause Category</vt:lpstr>
      <vt:lpstr>Missingness Summary</vt:lpstr>
      <vt:lpstr>SPP Category Granularity</vt:lpstr>
      <vt:lpstr>SPP Category Granularity – Combined ELA/Math</vt:lpstr>
      <vt:lpstr>SPP Category Granularity – By AI Groupings</vt:lpstr>
      <vt:lpstr>SPP Category Granularity – Root Causes</vt:lpstr>
      <vt:lpstr>SPP Category Granularity Summary</vt:lpstr>
      <vt:lpstr>TAP Recommendation</vt:lpstr>
      <vt:lpstr>Break 5 minutes</vt:lpstr>
      <vt:lpstr>HB25-1278 Education Accountability System Lisa Medler Information Item</vt:lpstr>
      <vt:lpstr>Updates on the Accountability Bill (HB 25-1247)</vt:lpstr>
      <vt:lpstr>Main Sections of the Accountability Bill (HB 25-1278) - 1 of 4</vt:lpstr>
      <vt:lpstr>Main Sections of the Accountability Bill (HB 25-1278) -  2 of 4</vt:lpstr>
      <vt:lpstr>Main Sections of the Accountability Bill (HB 25-1278) - 3 of 4</vt:lpstr>
      <vt:lpstr>Main Sections of the Accountability Bill (HB 25-1278) - 4 of 4</vt:lpstr>
      <vt:lpstr>Public Comments &amp; Meeting Close  Aislinn Wales &amp; Ryan Marks</vt:lpstr>
      <vt:lpstr>Technical Advisory Panel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Wales, Aislinn</dc:creator>
  <cp:lastModifiedBy>Wales, Aislinn</cp:lastModifiedBy>
  <cp:revision>2</cp:revision>
  <dcterms:modified xsi:type="dcterms:W3CDTF">2025-03-21T16:31:22Z</dcterms:modified>
</cp:coreProperties>
</file>