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88" r:id="rId3"/>
    <p:sldId id="257" r:id="rId4"/>
    <p:sldId id="258" r:id="rId5"/>
    <p:sldId id="259" r:id="rId6"/>
    <p:sldId id="289" r:id="rId7"/>
    <p:sldId id="290" r:id="rId8"/>
    <p:sldId id="260" r:id="rId9"/>
    <p:sldId id="261" r:id="rId10"/>
    <p:sldId id="291" r:id="rId11"/>
    <p:sldId id="262" r:id="rId12"/>
    <p:sldId id="263" r:id="rId13"/>
    <p:sldId id="292" r:id="rId14"/>
    <p:sldId id="293" r:id="rId15"/>
    <p:sldId id="294" r:id="rId16"/>
    <p:sldId id="264" r:id="rId17"/>
    <p:sldId id="265" r:id="rId18"/>
    <p:sldId id="296" r:id="rId19"/>
    <p:sldId id="299" r:id="rId20"/>
    <p:sldId id="266" r:id="rId21"/>
    <p:sldId id="306" r:id="rId22"/>
    <p:sldId id="267" r:id="rId23"/>
    <p:sldId id="268" r:id="rId24"/>
    <p:sldId id="270" r:id="rId25"/>
    <p:sldId id="271" r:id="rId26"/>
    <p:sldId id="272" r:id="rId27"/>
    <p:sldId id="273" r:id="rId28"/>
    <p:sldId id="308" r:id="rId29"/>
    <p:sldId id="274" r:id="rId30"/>
    <p:sldId id="275" r:id="rId31"/>
    <p:sldId id="276" r:id="rId32"/>
    <p:sldId id="269" r:id="rId33"/>
    <p:sldId id="309" r:id="rId34"/>
    <p:sldId id="277" r:id="rId35"/>
    <p:sldId id="311" r:id="rId36"/>
    <p:sldId id="278" r:id="rId37"/>
    <p:sldId id="284" r:id="rId38"/>
    <p:sldId id="313" r:id="rId39"/>
    <p:sldId id="312" r:id="rId40"/>
    <p:sldId id="310" r:id="rId41"/>
    <p:sldId id="28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autoAdjust="0"/>
  </p:normalViewPr>
  <p:slideViewPr>
    <p:cSldViewPr snapToGrid="0">
      <p:cViewPr>
        <p:scale>
          <a:sx n="70" d="100"/>
          <a:sy n="70" d="100"/>
        </p:scale>
        <p:origin x="484"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3/5/2020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cde.state.co.us/21stcclc"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cde.state.co.us/21stcclc" TargetMode="External"/><Relationship Id="rId2" Type="http://schemas.openxmlformats.org/officeDocument/2006/relationships/hyperlink" Target="mailto:CompetitiveGrants@cde.state.co.u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cde.state.co.us/21stcclc"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surveymonkey.com/r/21stcclc_ita"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cde.state.co.us/21stccl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hyperlink" Target="mailto:Rodriguez_M@cde.state.co.us" TargetMode="External"/><Relationship Id="rId2" Type="http://schemas.openxmlformats.org/officeDocument/2006/relationships/hyperlink" Target="mailto:Scott_D@cde.state.co.us" TargetMode="External"/><Relationship Id="rId1" Type="http://schemas.openxmlformats.org/officeDocument/2006/relationships/slideLayout" Target="../slideLayouts/slideLayout2.xml"/><Relationship Id="rId4" Type="http://schemas.openxmlformats.org/officeDocument/2006/relationships/hyperlink" Target="mailto:Christensen_A@cde.state.co.u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cde.state.co.us/21stccl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36239"/>
            <a:ext cx="7772400" cy="2250356"/>
          </a:xfrm>
        </p:spPr>
        <p:txBody>
          <a:bodyPr>
            <a:normAutofit/>
          </a:bodyPr>
          <a:lstStyle/>
          <a:p>
            <a:r>
              <a:rPr lang="en-US" b="1" dirty="0"/>
              <a:t>Nita M. Lowey 21</a:t>
            </a:r>
            <a:r>
              <a:rPr lang="en-US" b="1" baseline="30000" dirty="0"/>
              <a:t>st</a:t>
            </a:r>
            <a:r>
              <a:rPr lang="en-US" b="1" dirty="0"/>
              <a:t> Century Community Learning Centers</a:t>
            </a:r>
            <a:br>
              <a:rPr lang="en-US" b="1" dirty="0"/>
            </a:br>
            <a:r>
              <a:rPr lang="en-US" b="1" dirty="0"/>
              <a:t>(21</a:t>
            </a:r>
            <a:r>
              <a:rPr lang="en-US" b="1" baseline="30000" dirty="0"/>
              <a:t>st</a:t>
            </a:r>
            <a:r>
              <a:rPr lang="en-US" b="1" dirty="0"/>
              <a:t> CCLC) Grant Program</a:t>
            </a:r>
            <a:r>
              <a:rPr lang="en-US" sz="1600" b="1" dirty="0"/>
              <a:t/>
            </a:r>
            <a:br>
              <a:rPr lang="en-US" sz="1600" b="1" dirty="0"/>
            </a:br>
            <a:r>
              <a:rPr lang="en-US" sz="1600" dirty="0"/>
              <a:t> </a:t>
            </a:r>
            <a:br>
              <a:rPr lang="en-US" sz="1600" dirty="0"/>
            </a:br>
            <a:r>
              <a:rPr lang="en-US" sz="1600" dirty="0"/>
              <a:t>Pursuant to Title IV, Part B of the Elementary and Secondary Education Act (ESEA), </a:t>
            </a:r>
            <a:br>
              <a:rPr lang="en-US" sz="1600" dirty="0"/>
            </a:br>
            <a:r>
              <a:rPr lang="en-US" sz="1600" dirty="0"/>
              <a:t>as amended by the Every Student Succeeds Act (ESSA) of 2015</a:t>
            </a:r>
            <a:endParaRPr lang="en-US" dirty="0"/>
          </a:p>
        </p:txBody>
      </p:sp>
      <p:sp>
        <p:nvSpPr>
          <p:cNvPr id="3" name="Subtitle 2"/>
          <p:cNvSpPr>
            <a:spLocks noGrp="1"/>
          </p:cNvSpPr>
          <p:nvPr>
            <p:ph type="subTitle" idx="1"/>
          </p:nvPr>
        </p:nvSpPr>
        <p:spPr>
          <a:xfrm>
            <a:off x="685800" y="5774244"/>
            <a:ext cx="7772400" cy="365125"/>
          </a:xfrm>
        </p:spPr>
        <p:txBody>
          <a:bodyPr>
            <a:normAutofit lnSpcReduction="10000"/>
          </a:bodyPr>
          <a:lstStyle/>
          <a:p>
            <a:r>
              <a:rPr lang="en-US" dirty="0"/>
              <a:t>RFA Webinar – March 2020</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5705C3-7292-4A8A-8BB6-8C28FDD26837}"/>
              </a:ext>
            </a:extLst>
          </p:cNvPr>
          <p:cNvSpPr>
            <a:spLocks noGrp="1"/>
          </p:cNvSpPr>
          <p:nvPr>
            <p:ph type="title"/>
          </p:nvPr>
        </p:nvSpPr>
        <p:spPr/>
        <p:txBody>
          <a:bodyPr/>
          <a:lstStyle/>
          <a:p>
            <a:r>
              <a:rPr lang="en-US" dirty="0"/>
              <a:t>Priority Considerations (continued)</a:t>
            </a:r>
          </a:p>
        </p:txBody>
      </p:sp>
      <p:sp>
        <p:nvSpPr>
          <p:cNvPr id="3" name="Content Placeholder 2">
            <a:extLst>
              <a:ext uri="{FF2B5EF4-FFF2-40B4-BE49-F238E27FC236}">
                <a16:creationId xmlns:a16="http://schemas.microsoft.com/office/drawing/2014/main" xmlns="" id="{71C2B6CC-35F2-4974-A855-1FE22478C598}"/>
              </a:ext>
            </a:extLst>
          </p:cNvPr>
          <p:cNvSpPr>
            <a:spLocks noGrp="1"/>
          </p:cNvSpPr>
          <p:nvPr>
            <p:ph idx="1"/>
          </p:nvPr>
        </p:nvSpPr>
        <p:spPr/>
        <p:txBody>
          <a:bodyPr>
            <a:normAutofit fontScale="85000" lnSpcReduction="20000"/>
          </a:bodyPr>
          <a:lstStyle/>
          <a:p>
            <a:r>
              <a:rPr lang="en-US" dirty="0"/>
              <a:t>This RFA includes four additional priority areas for funding. Priority points are available in the scoring rubric to support priority areas. Applicants may be eligible to receive priority points for one or more of the priority areas. The following are the priority areas for this grant competition:</a:t>
            </a:r>
          </a:p>
          <a:p>
            <a:pPr marL="914400" lvl="1" indent="-457200">
              <a:buFont typeface="+mj-lt"/>
              <a:buAutoNum type="arabicPeriod"/>
            </a:pPr>
            <a:r>
              <a:rPr lang="en-US" dirty="0"/>
              <a:t>Serving a school with priority eligibility, as determined by the priority list found in </a:t>
            </a:r>
            <a:r>
              <a:rPr lang="en-US" i="1" dirty="0"/>
              <a:t>Appendix A</a:t>
            </a:r>
            <a:r>
              <a:rPr lang="en-US" dirty="0"/>
              <a:t>.</a:t>
            </a:r>
          </a:p>
          <a:p>
            <a:pPr marL="914400" lvl="1" indent="-457200">
              <a:buFont typeface="+mj-lt"/>
              <a:buAutoNum type="arabicPeriod"/>
            </a:pPr>
            <a:r>
              <a:rPr lang="en-US" dirty="0"/>
              <a:t>Rural school districts, as defined by CDE*.</a:t>
            </a:r>
          </a:p>
          <a:p>
            <a:pPr marL="914400" lvl="1" indent="-457200">
              <a:buFont typeface="+mj-lt"/>
              <a:buAutoNum type="arabicPeriod"/>
            </a:pPr>
            <a:r>
              <a:rPr lang="en-US" dirty="0"/>
              <a:t>High schools serving grades 9-12 with programming that supports students to complete qualified industry credential programs, internships, residencies, construction pre-apprenticeship or construction apprenticeship programs or qualified Advanced Placement (AP) courses. This includes alternative programs serving 9-12 grades within high schools.</a:t>
            </a:r>
          </a:p>
          <a:p>
            <a:pPr marL="914400" lvl="1" indent="-457200">
              <a:buFont typeface="+mj-lt"/>
              <a:buAutoNum type="arabicPeriod"/>
            </a:pPr>
            <a:r>
              <a:rPr lang="en-US" dirty="0"/>
              <a:t>Fiscal agents that did not receive funding in Cohort VII or Cohort VIII, or Fiscal Agents receiving funding in Cohort VII or Cohort VIII that meet high-quality past performance as determined by the following:</a:t>
            </a:r>
          </a:p>
          <a:p>
            <a:pPr marL="1201738" lvl="2" indent="-287338">
              <a:buFont typeface="+mj-lt"/>
              <a:buAutoNum type="alphaLcPeriod"/>
            </a:pPr>
            <a:r>
              <a:rPr lang="en-US" dirty="0"/>
              <a:t>All 21</a:t>
            </a:r>
            <a:r>
              <a:rPr lang="en-US" baseline="30000" dirty="0"/>
              <a:t>st</a:t>
            </a:r>
            <a:r>
              <a:rPr lang="en-US" dirty="0"/>
              <a:t> CCLC programmatic and fiscal monitoring findings were resolved for all 21</a:t>
            </a:r>
            <a:r>
              <a:rPr lang="en-US" baseline="30000" dirty="0"/>
              <a:t>st</a:t>
            </a:r>
            <a:r>
              <a:rPr lang="en-US" dirty="0"/>
              <a:t> CCLC centers.</a:t>
            </a:r>
          </a:p>
          <a:p>
            <a:pPr marL="1201738" lvl="2" indent="-287338">
              <a:buFont typeface="+mj-lt"/>
              <a:buAutoNum type="alphaLcPeriod"/>
            </a:pPr>
            <a:r>
              <a:rPr lang="en-US" dirty="0"/>
              <a:t>Ongoing formally communicated program or fiscal concerns were resolved.</a:t>
            </a:r>
          </a:p>
          <a:p>
            <a:pPr marL="1201738" lvl="2" indent="-287338">
              <a:buFont typeface="+mj-lt"/>
              <a:buAutoNum type="alphaLcPeriod"/>
            </a:pPr>
            <a:r>
              <a:rPr lang="en-US" dirty="0"/>
              <a:t>21</a:t>
            </a:r>
            <a:r>
              <a:rPr lang="en-US" baseline="30000" dirty="0"/>
              <a:t>st</a:t>
            </a:r>
            <a:r>
              <a:rPr lang="en-US" dirty="0"/>
              <a:t> CCLC funds were expended in an appropriate manner.</a:t>
            </a:r>
          </a:p>
          <a:p>
            <a:pPr marL="1201738" lvl="2" indent="-287338">
              <a:buFont typeface="+mj-lt"/>
              <a:buAutoNum type="alphaLcPeriod"/>
            </a:pPr>
            <a:r>
              <a:rPr lang="en-US" dirty="0"/>
              <a:t>Less than 10% of 21</a:t>
            </a:r>
            <a:r>
              <a:rPr lang="en-US" baseline="30000" dirty="0"/>
              <a:t>st</a:t>
            </a:r>
            <a:r>
              <a:rPr lang="en-US" dirty="0"/>
              <a:t> CCLC funds were reverted to CDE at year end (above and beyond the previous 15% carryover allowance for Cohort VII fiscal agents).</a:t>
            </a:r>
          </a:p>
          <a:p>
            <a:pPr marL="1201738" lvl="2" indent="-287338">
              <a:buFont typeface="+mj-lt"/>
              <a:buAutoNum type="alphaLcPeriod"/>
            </a:pPr>
            <a:r>
              <a:rPr lang="en-US" dirty="0"/>
              <a:t>Fiscal agent complied with all drawdown/reimbursement timelines and fiscal reports.</a:t>
            </a:r>
          </a:p>
          <a:p>
            <a:endParaRPr lang="en-US" dirty="0"/>
          </a:p>
        </p:txBody>
      </p:sp>
      <p:sp>
        <p:nvSpPr>
          <p:cNvPr id="4" name="Slide Number Placeholder 3">
            <a:extLst>
              <a:ext uri="{FF2B5EF4-FFF2-40B4-BE49-F238E27FC236}">
                <a16:creationId xmlns:a16="http://schemas.microsoft.com/office/drawing/2014/main" xmlns="" id="{3F95E9BA-B6F8-4C03-976C-C00C61598C33}"/>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10796628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EB940B-311D-442E-8D90-CF0C110B6D26}"/>
              </a:ext>
            </a:extLst>
          </p:cNvPr>
          <p:cNvSpPr>
            <a:spLocks noGrp="1"/>
          </p:cNvSpPr>
          <p:nvPr>
            <p:ph type="title"/>
          </p:nvPr>
        </p:nvSpPr>
        <p:spPr/>
        <p:txBody>
          <a:bodyPr/>
          <a:lstStyle/>
          <a:p>
            <a:r>
              <a:rPr lang="en-US" dirty="0"/>
              <a:t>Application Types</a:t>
            </a:r>
          </a:p>
        </p:txBody>
      </p:sp>
      <p:sp>
        <p:nvSpPr>
          <p:cNvPr id="3" name="Content Placeholder 2">
            <a:extLst>
              <a:ext uri="{FF2B5EF4-FFF2-40B4-BE49-F238E27FC236}">
                <a16:creationId xmlns:a16="http://schemas.microsoft.com/office/drawing/2014/main" xmlns="" id="{FBD9B958-8154-45F2-9226-CB94486C81E1}"/>
              </a:ext>
            </a:extLst>
          </p:cNvPr>
          <p:cNvSpPr>
            <a:spLocks noGrp="1"/>
          </p:cNvSpPr>
          <p:nvPr>
            <p:ph idx="1"/>
          </p:nvPr>
        </p:nvSpPr>
        <p:spPr/>
        <p:txBody>
          <a:bodyPr>
            <a:normAutofit fontScale="77500" lnSpcReduction="20000"/>
          </a:bodyPr>
          <a:lstStyle/>
          <a:p>
            <a:r>
              <a:rPr lang="en-US" dirty="0"/>
              <a:t>This funding opportunity provides eligible applicants the opportunity to apply for 21</a:t>
            </a:r>
            <a:r>
              <a:rPr lang="en-US" baseline="30000" dirty="0"/>
              <a:t>st</a:t>
            </a:r>
            <a:r>
              <a:rPr lang="en-US" dirty="0"/>
              <a:t> CCLC funding in one of three categories:</a:t>
            </a:r>
          </a:p>
          <a:p>
            <a:pPr lvl="1"/>
            <a:endParaRPr lang="en-US" dirty="0"/>
          </a:p>
          <a:p>
            <a:pPr lvl="1"/>
            <a:r>
              <a:rPr lang="en-US" b="1" dirty="0"/>
              <a:t>Traditional:</a:t>
            </a:r>
            <a:r>
              <a:rPr lang="en-US" dirty="0"/>
              <a:t> Program activities held during non-school hours and periods when school is not in session (e.g., before school, after school, weekends, and during summer breaks). Summer programming is required for all funded 21</a:t>
            </a:r>
            <a:r>
              <a:rPr lang="en-US" baseline="30000" dirty="0"/>
              <a:t>st</a:t>
            </a:r>
            <a:r>
              <a:rPr lang="en-US" dirty="0"/>
              <a:t> CCLC centers. For more information regarding traditional 21</a:t>
            </a:r>
            <a:r>
              <a:rPr lang="en-US" baseline="30000" dirty="0"/>
              <a:t>st</a:t>
            </a:r>
            <a:r>
              <a:rPr lang="en-US" dirty="0"/>
              <a:t> CCLC programming, please refer to section B-1 of the 21</a:t>
            </a:r>
            <a:r>
              <a:rPr lang="en-US" baseline="30000" dirty="0"/>
              <a:t>st</a:t>
            </a:r>
            <a:r>
              <a:rPr lang="en-US" dirty="0"/>
              <a:t> CCLC Non-Regulatory Guidance by visiting </a:t>
            </a:r>
            <a:r>
              <a:rPr lang="en-US" u="sng" dirty="0">
                <a:solidFill>
                  <a:srgbClr val="0070C0"/>
                </a:solidFill>
              </a:rPr>
              <a:t>www2.ed.gov/programs/21stcclc/guidance2003.pdf</a:t>
            </a:r>
            <a:r>
              <a:rPr lang="en-US" dirty="0"/>
              <a:t>.</a:t>
            </a:r>
          </a:p>
          <a:p>
            <a:pPr lvl="1"/>
            <a:endParaRPr lang="en-US" dirty="0"/>
          </a:p>
          <a:p>
            <a:pPr lvl="1"/>
            <a:r>
              <a:rPr lang="en-US" b="1" dirty="0"/>
              <a:t>ELT/Traditional*:</a:t>
            </a:r>
            <a:r>
              <a:rPr lang="en-US" dirty="0"/>
              <a:t> Programs held during the regular school day in which schools have extended the day, week, or year when school is in session and program activities during non-school hours or periods when school is not in session (e.g., before school, after school, weekends, or during summer breaks). Summer programming is required for all funded 21</a:t>
            </a:r>
            <a:r>
              <a:rPr lang="en-US" baseline="30000" dirty="0"/>
              <a:t>st</a:t>
            </a:r>
            <a:r>
              <a:rPr lang="en-US" dirty="0"/>
              <a:t> CCLC centers.</a:t>
            </a:r>
          </a:p>
          <a:p>
            <a:pPr lvl="1"/>
            <a:endParaRPr lang="en-US" dirty="0"/>
          </a:p>
          <a:p>
            <a:pPr lvl="1"/>
            <a:r>
              <a:rPr lang="en-US" b="1" dirty="0"/>
              <a:t>ELT*:</a:t>
            </a:r>
            <a:r>
              <a:rPr lang="en-US" dirty="0"/>
              <a:t> Programs held during the regular school day when schools have extended the day, week, or year in which school is in session and program activities held outside of the academic calendar year and separately from any regularly scheduled summer school session. Summer programming is required for all funded 21</a:t>
            </a:r>
            <a:r>
              <a:rPr lang="en-US" baseline="30000" dirty="0"/>
              <a:t>st</a:t>
            </a:r>
            <a:r>
              <a:rPr lang="en-US" dirty="0"/>
              <a:t> CCLC centers.</a:t>
            </a:r>
          </a:p>
          <a:p>
            <a:pPr marL="0" indent="0">
              <a:buNone/>
            </a:pPr>
            <a:endParaRPr lang="en-US" dirty="0"/>
          </a:p>
          <a:p>
            <a:pPr marL="0" indent="0">
              <a:buNone/>
            </a:pPr>
            <a:r>
              <a:rPr lang="en-US" dirty="0"/>
              <a:t>*See </a:t>
            </a:r>
            <a:r>
              <a:rPr lang="en-US" i="1" dirty="0"/>
              <a:t>Appendix B</a:t>
            </a:r>
            <a:r>
              <a:rPr lang="en-US" dirty="0"/>
              <a:t> for required components of ELT Plans.</a:t>
            </a:r>
          </a:p>
        </p:txBody>
      </p:sp>
      <p:sp>
        <p:nvSpPr>
          <p:cNvPr id="4" name="Slide Number Placeholder 3">
            <a:extLst>
              <a:ext uri="{FF2B5EF4-FFF2-40B4-BE49-F238E27FC236}">
                <a16:creationId xmlns:a16="http://schemas.microsoft.com/office/drawing/2014/main" xmlns="" id="{CBA3D7B6-930C-4456-852D-10C87418E310}"/>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2029544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7D5282-B840-4A16-A90B-3333EB717EC5}"/>
              </a:ext>
            </a:extLst>
          </p:cNvPr>
          <p:cNvSpPr>
            <a:spLocks noGrp="1"/>
          </p:cNvSpPr>
          <p:nvPr>
            <p:ph type="title"/>
          </p:nvPr>
        </p:nvSpPr>
        <p:spPr/>
        <p:txBody>
          <a:bodyPr/>
          <a:lstStyle/>
          <a:p>
            <a:r>
              <a:rPr lang="en-US" dirty="0"/>
              <a:t>Available Funds and Duration of Grant</a:t>
            </a:r>
          </a:p>
        </p:txBody>
      </p:sp>
      <p:sp>
        <p:nvSpPr>
          <p:cNvPr id="3" name="Content Placeholder 2">
            <a:extLst>
              <a:ext uri="{FF2B5EF4-FFF2-40B4-BE49-F238E27FC236}">
                <a16:creationId xmlns:a16="http://schemas.microsoft.com/office/drawing/2014/main" xmlns="" id="{365F1E9F-1AFC-4370-8DE3-78D420FC6EC4}"/>
              </a:ext>
            </a:extLst>
          </p:cNvPr>
          <p:cNvSpPr>
            <a:spLocks noGrp="1"/>
          </p:cNvSpPr>
          <p:nvPr>
            <p:ph idx="1"/>
          </p:nvPr>
        </p:nvSpPr>
        <p:spPr/>
        <p:txBody>
          <a:bodyPr>
            <a:normAutofit fontScale="85000" lnSpcReduction="20000"/>
          </a:bodyPr>
          <a:lstStyle/>
          <a:p>
            <a:r>
              <a:rPr lang="en-US" dirty="0"/>
              <a:t>CDE will award approximately $4.5 million in 21</a:t>
            </a:r>
            <a:r>
              <a:rPr lang="en-US" baseline="30000" dirty="0"/>
              <a:t>st</a:t>
            </a:r>
            <a:r>
              <a:rPr lang="en-US" dirty="0"/>
              <a:t> CCLC funding under Title IV, Part B, of the Elementary and Secondary Education Act (ESEA), as amended by the Every Student Succeeds Act (ESSA) of 2015. Federal law requires awards to be of sufficient size and scope to support high-quality, effective programs.</a:t>
            </a:r>
          </a:p>
          <a:p>
            <a:pPr lvl="1"/>
            <a:r>
              <a:rPr lang="en-US" dirty="0"/>
              <a:t>Grants will not be made in an amount less than $50,000 and no more than $150,000, per year per center.</a:t>
            </a:r>
          </a:p>
          <a:p>
            <a:pPr lvl="1"/>
            <a:r>
              <a:rPr lang="en-US" dirty="0"/>
              <a:t>Grants awarded receive funds for a period of three years.</a:t>
            </a:r>
          </a:p>
          <a:p>
            <a:pPr lvl="1"/>
            <a:r>
              <a:rPr lang="en-US" dirty="0"/>
              <a:t>Annual funding is contingent upon continued federal appropriations for the 21</a:t>
            </a:r>
            <a:r>
              <a:rPr lang="en-US" baseline="30000" dirty="0"/>
              <a:t>st</a:t>
            </a:r>
            <a:r>
              <a:rPr lang="en-US" dirty="0"/>
              <a:t> CCLC grant program.</a:t>
            </a:r>
          </a:p>
          <a:p>
            <a:pPr lvl="1"/>
            <a:r>
              <a:rPr lang="en-US" dirty="0"/>
              <a:t>Those awarded applicants, also referred to as subgrantees, meeting exemplar criteria outlined in </a:t>
            </a:r>
            <a:r>
              <a:rPr lang="en-US" i="1" dirty="0"/>
              <a:t>Appendix C</a:t>
            </a:r>
            <a:r>
              <a:rPr lang="en-US" dirty="0"/>
              <a:t> will be eligible for an automatic two years of renewability funding upon completion and approval of a brief continuation application.</a:t>
            </a:r>
          </a:p>
          <a:p>
            <a:pPr lvl="1"/>
            <a:endParaRPr lang="en-US" dirty="0"/>
          </a:p>
          <a:p>
            <a:endParaRPr lang="en-US" dirty="0"/>
          </a:p>
          <a:p>
            <a:endParaRPr lang="en-US" dirty="0"/>
          </a:p>
          <a:p>
            <a:pPr marL="0" indent="0">
              <a:buNone/>
            </a:pPr>
            <a:r>
              <a:rPr lang="en-US" dirty="0"/>
              <a:t> </a:t>
            </a:r>
          </a:p>
          <a:p>
            <a:endParaRPr lang="en-US" dirty="0"/>
          </a:p>
        </p:txBody>
      </p:sp>
      <p:sp>
        <p:nvSpPr>
          <p:cNvPr id="4" name="Slide Number Placeholder 3">
            <a:extLst>
              <a:ext uri="{FF2B5EF4-FFF2-40B4-BE49-F238E27FC236}">
                <a16:creationId xmlns:a16="http://schemas.microsoft.com/office/drawing/2014/main" xmlns="" id="{EF0A6CC5-52DC-4967-A946-C6BEBAD77F52}"/>
              </a:ext>
            </a:extLst>
          </p:cNvPr>
          <p:cNvSpPr>
            <a:spLocks noGrp="1"/>
          </p:cNvSpPr>
          <p:nvPr>
            <p:ph type="sldNum" sz="quarter" idx="12"/>
          </p:nvPr>
        </p:nvSpPr>
        <p:spPr/>
        <p:txBody>
          <a:bodyPr/>
          <a:lstStyle/>
          <a:p>
            <a:fld id="{C479D5F6-EDCB-402A-AC08-4943A1820E8F}" type="slidenum">
              <a:rPr lang="en-US" smtClean="0"/>
              <a:pPr/>
              <a:t>12</a:t>
            </a:fld>
            <a:endParaRPr lang="en-US" dirty="0"/>
          </a:p>
        </p:txBody>
      </p:sp>
      <p:graphicFrame>
        <p:nvGraphicFramePr>
          <p:cNvPr id="6" name="Table 5">
            <a:extLst>
              <a:ext uri="{FF2B5EF4-FFF2-40B4-BE49-F238E27FC236}">
                <a16:creationId xmlns:a16="http://schemas.microsoft.com/office/drawing/2014/main" xmlns="" id="{30E91DA6-79EA-4F3D-86F9-08EBC141993A}"/>
              </a:ext>
            </a:extLst>
          </p:cNvPr>
          <p:cNvGraphicFramePr>
            <a:graphicFrameLocks noGrp="1"/>
          </p:cNvGraphicFramePr>
          <p:nvPr>
            <p:extLst>
              <p:ext uri="{D42A27DB-BD31-4B8C-83A1-F6EECF244321}">
                <p14:modId xmlns:p14="http://schemas.microsoft.com/office/powerpoint/2010/main" val="2956775021"/>
              </p:ext>
            </p:extLst>
          </p:nvPr>
        </p:nvGraphicFramePr>
        <p:xfrm>
          <a:off x="1146175" y="4576876"/>
          <a:ext cx="6851650" cy="1255716"/>
        </p:xfrm>
        <a:graphic>
          <a:graphicData uri="http://schemas.openxmlformats.org/drawingml/2006/table">
            <a:tbl>
              <a:tblPr firstRow="1" firstCol="1" bandRow="1"/>
              <a:tblGrid>
                <a:gridCol w="2283460">
                  <a:extLst>
                    <a:ext uri="{9D8B030D-6E8A-4147-A177-3AD203B41FA5}">
                      <a16:colId xmlns:a16="http://schemas.microsoft.com/office/drawing/2014/main" xmlns="" val="3995878189"/>
                    </a:ext>
                  </a:extLst>
                </a:gridCol>
                <a:gridCol w="2284095">
                  <a:extLst>
                    <a:ext uri="{9D8B030D-6E8A-4147-A177-3AD203B41FA5}">
                      <a16:colId xmlns:a16="http://schemas.microsoft.com/office/drawing/2014/main" xmlns="" val="2546784785"/>
                    </a:ext>
                  </a:extLst>
                </a:gridCol>
                <a:gridCol w="2284095">
                  <a:extLst>
                    <a:ext uri="{9D8B030D-6E8A-4147-A177-3AD203B41FA5}">
                      <a16:colId xmlns:a16="http://schemas.microsoft.com/office/drawing/2014/main" xmlns="" val="3519751980"/>
                    </a:ext>
                  </a:extLst>
                </a:gridCol>
              </a:tblGrid>
              <a:tr h="0">
                <a:tc>
                  <a:txBody>
                    <a:bodyPr/>
                    <a:lstStyle/>
                    <a:p>
                      <a:pPr marL="0" marR="0" algn="l">
                        <a:lnSpc>
                          <a:spcPct val="107000"/>
                        </a:lnSpc>
                        <a:spcBef>
                          <a:spcPts val="0"/>
                        </a:spcBef>
                        <a:spcAft>
                          <a:spcPts val="0"/>
                        </a:spcAft>
                      </a:pPr>
                      <a:r>
                        <a:rPr lang="en-US" sz="1100" b="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Grant Year</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b="1"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Example Amount</a:t>
                      </a:r>
                      <a:endParaRPr lang="en-US" sz="11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b="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Timeframe</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31433711"/>
                  </a:ext>
                </a:extLst>
              </a:tr>
              <a:tr h="0">
                <a:tc>
                  <a:txBody>
                    <a:bodyPr/>
                    <a:lstStyle/>
                    <a:p>
                      <a:pPr marL="0" marR="0" algn="l">
                        <a:lnSpc>
                          <a:spcPct val="107000"/>
                        </a:lnSpc>
                        <a:spcBef>
                          <a:spcPts val="0"/>
                        </a:spcBef>
                        <a:spcAft>
                          <a:spcPts val="0"/>
                        </a:spcAft>
                      </a:pPr>
                      <a:r>
                        <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Year 1</a:t>
                      </a: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$150,000</a:t>
                      </a: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July 1, 2020 – June 30, 2021</a:t>
                      </a: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56989747"/>
                  </a:ext>
                </a:extLst>
              </a:tr>
              <a:tr h="0">
                <a:tc>
                  <a:txBody>
                    <a:bodyPr/>
                    <a:lstStyle/>
                    <a:p>
                      <a:pPr marL="0" marR="0" algn="l">
                        <a:lnSpc>
                          <a:spcPct val="107000"/>
                        </a:lnSpc>
                        <a:spcBef>
                          <a:spcPts val="0"/>
                        </a:spcBef>
                        <a:spcAft>
                          <a:spcPts val="0"/>
                        </a:spcAft>
                      </a:pPr>
                      <a:r>
                        <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Year 2</a:t>
                      </a: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$150,000</a:t>
                      </a: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July 1, 2021 – June 30, 2022</a:t>
                      </a: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35997054"/>
                  </a:ext>
                </a:extLst>
              </a:tr>
              <a:tr h="0">
                <a:tc>
                  <a:txBody>
                    <a:bodyPr/>
                    <a:lstStyle/>
                    <a:p>
                      <a:pPr marL="0" marR="0" algn="l">
                        <a:lnSpc>
                          <a:spcPct val="107000"/>
                        </a:lnSpc>
                        <a:spcBef>
                          <a:spcPts val="0"/>
                        </a:spcBef>
                        <a:spcAft>
                          <a:spcPts val="0"/>
                        </a:spcAft>
                      </a:pPr>
                      <a:r>
                        <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Year 3</a:t>
                      </a: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$150,000</a:t>
                      </a: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July 1, 2022 – June 30, 2023</a:t>
                      </a: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70081677"/>
                  </a:ext>
                </a:extLst>
              </a:tr>
              <a:tr h="0">
                <a:tc gridSpan="3">
                  <a:txBody>
                    <a:bodyPr/>
                    <a:lstStyle/>
                    <a:p>
                      <a:pPr marL="0" marR="0" algn="l">
                        <a:lnSpc>
                          <a:spcPct val="107000"/>
                        </a:lnSpc>
                        <a:spcBef>
                          <a:spcPts val="0"/>
                        </a:spcBef>
                        <a:spcAft>
                          <a:spcPts val="0"/>
                        </a:spcAft>
                      </a:pPr>
                      <a:r>
                        <a:rPr lang="en-US" sz="1100" b="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Renewability Decision Based on Exemplar Criteria Outlined in </a:t>
                      </a:r>
                      <a:r>
                        <a:rPr lang="en-US" sz="1100" b="1" i="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Appendix C</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670009134"/>
                  </a:ext>
                </a:extLst>
              </a:tr>
              <a:tr h="0">
                <a:tc>
                  <a:txBody>
                    <a:bodyPr/>
                    <a:lstStyle/>
                    <a:p>
                      <a:pPr marL="0" marR="0" algn="l">
                        <a:lnSpc>
                          <a:spcPct val="107000"/>
                        </a:lnSpc>
                        <a:spcBef>
                          <a:spcPts val="0"/>
                        </a:spcBef>
                        <a:spcAft>
                          <a:spcPts val="0"/>
                        </a:spcAft>
                      </a:pPr>
                      <a:r>
                        <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Year 4</a:t>
                      </a: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$150,000</a:t>
                      </a: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July 1, 2023 – June 30, 2024</a:t>
                      </a: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99588031"/>
                  </a:ext>
                </a:extLst>
              </a:tr>
              <a:tr h="0">
                <a:tc>
                  <a:txBody>
                    <a:bodyPr/>
                    <a:lstStyle/>
                    <a:p>
                      <a:pPr marL="0" marR="0" algn="l">
                        <a:lnSpc>
                          <a:spcPct val="107000"/>
                        </a:lnSpc>
                        <a:spcBef>
                          <a:spcPts val="0"/>
                        </a:spcBef>
                        <a:spcAft>
                          <a:spcPts val="0"/>
                        </a:spcAft>
                      </a:pPr>
                      <a:r>
                        <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Year 5</a:t>
                      </a: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$150,000</a:t>
                      </a: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July 1, 2024 – June 30, 2025</a:t>
                      </a: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88260577"/>
                  </a:ext>
                </a:extLst>
              </a:tr>
            </a:tbl>
          </a:graphicData>
        </a:graphic>
      </p:graphicFrame>
    </p:spTree>
    <p:extLst>
      <p:ext uri="{BB962C8B-B14F-4D97-AF65-F5344CB8AC3E}">
        <p14:creationId xmlns:p14="http://schemas.microsoft.com/office/powerpoint/2010/main" val="1769966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7D5282-B840-4A16-A90B-3333EB717EC5}"/>
              </a:ext>
            </a:extLst>
          </p:cNvPr>
          <p:cNvSpPr>
            <a:spLocks noGrp="1"/>
          </p:cNvSpPr>
          <p:nvPr>
            <p:ph type="title"/>
          </p:nvPr>
        </p:nvSpPr>
        <p:spPr>
          <a:xfrm>
            <a:off x="245193" y="254514"/>
            <a:ext cx="8270157" cy="756418"/>
          </a:xfrm>
        </p:spPr>
        <p:txBody>
          <a:bodyPr/>
          <a:lstStyle/>
          <a:p>
            <a:r>
              <a:rPr lang="en-US" dirty="0"/>
              <a:t>Available Funds and Duration of Grant (continued)</a:t>
            </a:r>
          </a:p>
        </p:txBody>
      </p:sp>
      <p:sp>
        <p:nvSpPr>
          <p:cNvPr id="3" name="Content Placeholder 2">
            <a:extLst>
              <a:ext uri="{FF2B5EF4-FFF2-40B4-BE49-F238E27FC236}">
                <a16:creationId xmlns:a16="http://schemas.microsoft.com/office/drawing/2014/main" xmlns="" id="{365F1E9F-1AFC-4370-8DE3-78D420FC6EC4}"/>
              </a:ext>
            </a:extLst>
          </p:cNvPr>
          <p:cNvSpPr>
            <a:spLocks noGrp="1"/>
          </p:cNvSpPr>
          <p:nvPr>
            <p:ph idx="1"/>
          </p:nvPr>
        </p:nvSpPr>
        <p:spPr/>
        <p:txBody>
          <a:bodyPr>
            <a:normAutofit fontScale="77500" lnSpcReduction="20000"/>
          </a:bodyPr>
          <a:lstStyle/>
          <a:p>
            <a:r>
              <a:rPr lang="en-US" dirty="0"/>
              <a:t>The amount of funding requested must be reasonable and based on the number of students proposed to attend programming at each center on an average daily basis (also referred to as Average Daily Attendance (ADA)).</a:t>
            </a:r>
          </a:p>
          <a:p>
            <a:r>
              <a:rPr lang="en-US" dirty="0"/>
              <a:t>Funding requests in the application should be based upon a maximum annual per pupil cost of $2,000, which takes into account all program costs (e.g., administrative, programming, and transportation costs).</a:t>
            </a:r>
          </a:p>
          <a:p>
            <a:pPr lvl="1"/>
            <a:r>
              <a:rPr lang="en-US" dirty="0"/>
              <a:t>Applicants with a proposed cost per pupil above the recommended $2,000 amount must provide written justification within their application response under </a:t>
            </a:r>
            <a:r>
              <a:rPr lang="en-US" i="1" dirty="0"/>
              <a:t>Section H: Adequacy of Resources</a:t>
            </a:r>
            <a:r>
              <a:rPr lang="en-US" dirty="0"/>
              <a:t>, justifying the need for funds that exceed the recommended cost per pupil.</a:t>
            </a:r>
          </a:p>
          <a:p>
            <a:pPr lvl="1"/>
            <a:r>
              <a:rPr lang="en-US" dirty="0"/>
              <a:t>If, based on the number of students served through ADA, approved applicants fall below the $50,000 grant minimum amount, the grant will be assessed to determine if funding should be continued at the minimum $50,000 level or the grant should be terminated.</a:t>
            </a:r>
          </a:p>
          <a:p>
            <a:r>
              <a:rPr lang="en-US" dirty="0"/>
              <a:t>Funds from this opportunity will be distributed on a competitive basis, giving consideration to applications that include schools that are implementing comprehensive support and improvement activities or targeted support and improvement activities under section 1111(d), and equitable distribution of grants to different geographic regions within the state.</a:t>
            </a:r>
          </a:p>
          <a:p>
            <a:r>
              <a:rPr lang="en-US" dirty="0"/>
              <a:t>It is anticipated that approximately 30 centers will be awarded through this competitive funding opportunity.</a:t>
            </a:r>
          </a:p>
          <a:p>
            <a:endParaRPr lang="en-US" dirty="0"/>
          </a:p>
        </p:txBody>
      </p:sp>
      <p:sp>
        <p:nvSpPr>
          <p:cNvPr id="4" name="Slide Number Placeholder 3">
            <a:extLst>
              <a:ext uri="{FF2B5EF4-FFF2-40B4-BE49-F238E27FC236}">
                <a16:creationId xmlns:a16="http://schemas.microsoft.com/office/drawing/2014/main" xmlns="" id="{EF0A6CC5-52DC-4967-A946-C6BEBAD77F52}"/>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3406646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7D5282-B840-4A16-A90B-3333EB717EC5}"/>
              </a:ext>
            </a:extLst>
          </p:cNvPr>
          <p:cNvSpPr>
            <a:spLocks noGrp="1"/>
          </p:cNvSpPr>
          <p:nvPr>
            <p:ph type="title"/>
          </p:nvPr>
        </p:nvSpPr>
        <p:spPr>
          <a:xfrm>
            <a:off x="245193" y="254514"/>
            <a:ext cx="8270157" cy="756418"/>
          </a:xfrm>
        </p:spPr>
        <p:txBody>
          <a:bodyPr/>
          <a:lstStyle/>
          <a:p>
            <a:r>
              <a:rPr lang="en-US" dirty="0"/>
              <a:t>Available Funds and Duration of Grant (continued)</a:t>
            </a:r>
          </a:p>
        </p:txBody>
      </p:sp>
      <p:sp>
        <p:nvSpPr>
          <p:cNvPr id="3" name="Content Placeholder 2">
            <a:extLst>
              <a:ext uri="{FF2B5EF4-FFF2-40B4-BE49-F238E27FC236}">
                <a16:creationId xmlns:a16="http://schemas.microsoft.com/office/drawing/2014/main" xmlns="" id="{365F1E9F-1AFC-4370-8DE3-78D420FC6EC4}"/>
              </a:ext>
            </a:extLst>
          </p:cNvPr>
          <p:cNvSpPr>
            <a:spLocks noGrp="1"/>
          </p:cNvSpPr>
          <p:nvPr>
            <p:ph idx="1"/>
          </p:nvPr>
        </p:nvSpPr>
        <p:spPr/>
        <p:txBody>
          <a:bodyPr>
            <a:normAutofit/>
          </a:bodyPr>
          <a:lstStyle/>
          <a:p>
            <a:r>
              <a:rPr lang="en-US" dirty="0"/>
              <a:t>A consortium of entities* may apply together to provide services for centers.</a:t>
            </a:r>
          </a:p>
          <a:p>
            <a:pPr lvl="1"/>
            <a:r>
              <a:rPr lang="en-US" dirty="0"/>
              <a:t>Each center in the consortium must receive a minimum of $50,000 per year for its 21</a:t>
            </a:r>
            <a:r>
              <a:rPr lang="en-US" baseline="30000" dirty="0"/>
              <a:t>st</a:t>
            </a:r>
            <a:r>
              <a:rPr lang="en-US" dirty="0"/>
              <a:t> CCLC program.</a:t>
            </a:r>
          </a:p>
          <a:p>
            <a:pPr lvl="1"/>
            <a:r>
              <a:rPr lang="en-US" dirty="0"/>
              <a:t>One organization must be designated as the lead fiscal agent of the consortium.</a:t>
            </a:r>
          </a:p>
          <a:p>
            <a:pPr lvl="1"/>
            <a:r>
              <a:rPr lang="en-US" dirty="0"/>
              <a:t>In addition, a consortium applicant must designate one individual, a Program Director, who will be responsible for communication and coordination across </a:t>
            </a:r>
            <a:r>
              <a:rPr lang="en-US" u="sng" dirty="0"/>
              <a:t>all</a:t>
            </a:r>
            <a:r>
              <a:rPr lang="en-US" dirty="0"/>
              <a:t> centers within the consortium.</a:t>
            </a:r>
          </a:p>
          <a:p>
            <a:pPr lvl="1"/>
            <a:r>
              <a:rPr lang="en-US" dirty="0"/>
              <a:t>See </a:t>
            </a:r>
            <a:r>
              <a:rPr lang="en-US" i="1" dirty="0"/>
              <a:t>Appendix J: Glossary of Terms</a:t>
            </a:r>
            <a:r>
              <a:rPr lang="en-US" dirty="0"/>
              <a:t> for additional consortium application requirements.</a:t>
            </a:r>
          </a:p>
          <a:p>
            <a:endParaRPr lang="en-US" dirty="0"/>
          </a:p>
        </p:txBody>
      </p:sp>
      <p:sp>
        <p:nvSpPr>
          <p:cNvPr id="4" name="Slide Number Placeholder 3">
            <a:extLst>
              <a:ext uri="{FF2B5EF4-FFF2-40B4-BE49-F238E27FC236}">
                <a16:creationId xmlns:a16="http://schemas.microsoft.com/office/drawing/2014/main" xmlns="" id="{EF0A6CC5-52DC-4967-A946-C6BEBAD77F52}"/>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2601981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7D5282-B840-4A16-A90B-3333EB717EC5}"/>
              </a:ext>
            </a:extLst>
          </p:cNvPr>
          <p:cNvSpPr>
            <a:spLocks noGrp="1"/>
          </p:cNvSpPr>
          <p:nvPr>
            <p:ph type="title"/>
          </p:nvPr>
        </p:nvSpPr>
        <p:spPr>
          <a:xfrm>
            <a:off x="245193" y="254514"/>
            <a:ext cx="8270157" cy="756418"/>
          </a:xfrm>
        </p:spPr>
        <p:txBody>
          <a:bodyPr/>
          <a:lstStyle/>
          <a:p>
            <a:r>
              <a:rPr lang="en-US" dirty="0"/>
              <a:t>Available Funds and Duration of Grant (continued)</a:t>
            </a:r>
          </a:p>
        </p:txBody>
      </p:sp>
      <p:sp>
        <p:nvSpPr>
          <p:cNvPr id="3" name="Content Placeholder 2">
            <a:extLst>
              <a:ext uri="{FF2B5EF4-FFF2-40B4-BE49-F238E27FC236}">
                <a16:creationId xmlns:a16="http://schemas.microsoft.com/office/drawing/2014/main" xmlns="" id="{365F1E9F-1AFC-4370-8DE3-78D420FC6EC4}"/>
              </a:ext>
            </a:extLst>
          </p:cNvPr>
          <p:cNvSpPr>
            <a:spLocks noGrp="1"/>
          </p:cNvSpPr>
          <p:nvPr>
            <p:ph idx="1"/>
          </p:nvPr>
        </p:nvSpPr>
        <p:spPr/>
        <p:txBody>
          <a:bodyPr>
            <a:normAutofit fontScale="85000" lnSpcReduction="10000"/>
          </a:bodyPr>
          <a:lstStyle/>
          <a:p>
            <a:r>
              <a:rPr lang="en-US" dirty="0"/>
              <a:t>Based on available funding, grant amounts each year of the initial three-year grant period will be funded at 100% of the original award.</a:t>
            </a:r>
          </a:p>
          <a:p>
            <a:r>
              <a:rPr lang="en-US" dirty="0"/>
              <a:t>Awarded grants also have the opportunity to receive funding at 100% of the original award for the renewability years four and five if the subgrantee meets the renewability exemplar criteria found in </a:t>
            </a:r>
            <a:r>
              <a:rPr lang="en-US" i="1" dirty="0"/>
              <a:t>Appendix C</a:t>
            </a:r>
            <a:r>
              <a:rPr lang="en-US" dirty="0"/>
              <a:t>.</a:t>
            </a:r>
          </a:p>
          <a:p>
            <a:r>
              <a:rPr lang="en-US" dirty="0"/>
              <a:t>Of note, if during any portion of the grant period a subgrantee fails to meet the program goals, participation targets, and performance measures set forth in its approved application, the subgrantee’s award may be reduced.</a:t>
            </a:r>
          </a:p>
          <a:p>
            <a:pPr lvl="1"/>
            <a:r>
              <a:rPr lang="en-US" dirty="0"/>
              <a:t>Awards may also be reduced based on fiscal or programmatic concerns or findings during the grant period.</a:t>
            </a:r>
          </a:p>
          <a:p>
            <a:pPr lvl="1"/>
            <a:r>
              <a:rPr lang="en-US" dirty="0"/>
              <a:t>Any award reductions will be discussed with the subgrantee in advance of the reduction. </a:t>
            </a:r>
          </a:p>
          <a:p>
            <a:r>
              <a:rPr lang="en-US" b="1" dirty="0"/>
              <a:t>Note:</a:t>
            </a:r>
            <a:r>
              <a:rPr lang="en-US" dirty="0"/>
              <a:t> Applications must adequately align the proposed use of funds in the budget and budget narrative. There will be no carryover of funds allowed during or after the three-year grant period, nor during renewability years four and five.</a:t>
            </a:r>
          </a:p>
          <a:p>
            <a:endParaRPr lang="en-US" dirty="0"/>
          </a:p>
        </p:txBody>
      </p:sp>
      <p:sp>
        <p:nvSpPr>
          <p:cNvPr id="4" name="Slide Number Placeholder 3">
            <a:extLst>
              <a:ext uri="{FF2B5EF4-FFF2-40B4-BE49-F238E27FC236}">
                <a16:creationId xmlns:a16="http://schemas.microsoft.com/office/drawing/2014/main" xmlns="" id="{EF0A6CC5-52DC-4967-A946-C6BEBAD77F52}"/>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1731340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660E3-95A6-4DE1-A146-250AB0023CC9}"/>
              </a:ext>
            </a:extLst>
          </p:cNvPr>
          <p:cNvSpPr>
            <a:spLocks noGrp="1"/>
          </p:cNvSpPr>
          <p:nvPr>
            <p:ph type="title"/>
          </p:nvPr>
        </p:nvSpPr>
        <p:spPr/>
        <p:txBody>
          <a:bodyPr/>
          <a:lstStyle/>
          <a:p>
            <a:r>
              <a:rPr lang="en-US" dirty="0"/>
              <a:t>Involuntary Reductions</a:t>
            </a:r>
          </a:p>
        </p:txBody>
      </p:sp>
      <p:sp>
        <p:nvSpPr>
          <p:cNvPr id="3" name="Content Placeholder 2">
            <a:extLst>
              <a:ext uri="{FF2B5EF4-FFF2-40B4-BE49-F238E27FC236}">
                <a16:creationId xmlns:a16="http://schemas.microsoft.com/office/drawing/2014/main" xmlns="" id="{837ADF0B-421B-48D2-AD0B-189F61B3F26E}"/>
              </a:ext>
            </a:extLst>
          </p:cNvPr>
          <p:cNvSpPr>
            <a:spLocks noGrp="1"/>
          </p:cNvSpPr>
          <p:nvPr>
            <p:ph idx="1"/>
          </p:nvPr>
        </p:nvSpPr>
        <p:spPr/>
        <p:txBody>
          <a:bodyPr>
            <a:normAutofit fontScale="85000" lnSpcReduction="10000"/>
          </a:bodyPr>
          <a:lstStyle/>
          <a:p>
            <a:r>
              <a:rPr lang="en-US" dirty="0"/>
              <a:t>Applicants must set participation goals in </a:t>
            </a:r>
            <a:r>
              <a:rPr lang="en-US" i="1" dirty="0"/>
              <a:t>Section B</a:t>
            </a:r>
            <a:r>
              <a:rPr lang="en-US" dirty="0"/>
              <a:t> that are realistic and achievable across the grant period. By the end of year two, applicants must be serving at least 75% of students projected for the “Average Daily Attendance” column. Funding will be reduced in subsequent grant years by the cost per student amount for each student lower than the projected figures at the end of year two’s average. </a:t>
            </a:r>
          </a:p>
          <a:p>
            <a:pPr marL="0" indent="0">
              <a:buNone/>
            </a:pPr>
            <a:endParaRPr lang="en-US" dirty="0"/>
          </a:p>
          <a:p>
            <a:r>
              <a:rPr lang="en-US" dirty="0"/>
              <a:t>Cost per student is figured by dividing the total annual allocation by the expected average daily attendance for students at each center (as determined in </a:t>
            </a:r>
            <a:r>
              <a:rPr lang="en-US" i="1" dirty="0"/>
              <a:t>Section B</a:t>
            </a:r>
            <a:r>
              <a:rPr lang="en-US" dirty="0"/>
              <a:t>). For example, if you are requesting $100,000 and plan to serve 100 student per day, the cost per student would be $1,000. </a:t>
            </a:r>
          </a:p>
          <a:p>
            <a:pPr marL="0" indent="0">
              <a:buNone/>
            </a:pPr>
            <a:endParaRPr lang="en-US" dirty="0"/>
          </a:p>
          <a:p>
            <a:r>
              <a:rPr lang="en-US" dirty="0"/>
              <a:t>If, based on the proposed and actual ADA, approved applicants fall below the $50,000 grant minimum amount, the grant will be assessed to determine if funding should be continued at the minimum $50,000 level or the grant should be terminated.</a:t>
            </a:r>
          </a:p>
          <a:p>
            <a:endParaRPr lang="en-US" dirty="0"/>
          </a:p>
        </p:txBody>
      </p:sp>
      <p:sp>
        <p:nvSpPr>
          <p:cNvPr id="4" name="Slide Number Placeholder 3">
            <a:extLst>
              <a:ext uri="{FF2B5EF4-FFF2-40B4-BE49-F238E27FC236}">
                <a16:creationId xmlns:a16="http://schemas.microsoft.com/office/drawing/2014/main" xmlns="" id="{6AE2E48E-A3F1-41A3-A6ED-FAB68841AD56}"/>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37452133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D9C699-EC4D-495A-A46A-C9748752BE9D}"/>
              </a:ext>
            </a:extLst>
          </p:cNvPr>
          <p:cNvSpPr>
            <a:spLocks noGrp="1"/>
          </p:cNvSpPr>
          <p:nvPr>
            <p:ph type="title"/>
          </p:nvPr>
        </p:nvSpPr>
        <p:spPr/>
        <p:txBody>
          <a:bodyPr/>
          <a:lstStyle/>
          <a:p>
            <a:r>
              <a:rPr lang="en-US" dirty="0"/>
              <a:t>Allowable Use of Funds</a:t>
            </a:r>
          </a:p>
        </p:txBody>
      </p:sp>
      <p:sp>
        <p:nvSpPr>
          <p:cNvPr id="3" name="Content Placeholder 2">
            <a:extLst>
              <a:ext uri="{FF2B5EF4-FFF2-40B4-BE49-F238E27FC236}">
                <a16:creationId xmlns:a16="http://schemas.microsoft.com/office/drawing/2014/main" xmlns="" id="{535477DD-3629-439B-82E8-BE2FACB29692}"/>
              </a:ext>
            </a:extLst>
          </p:cNvPr>
          <p:cNvSpPr>
            <a:spLocks noGrp="1"/>
          </p:cNvSpPr>
          <p:nvPr>
            <p:ph idx="1"/>
          </p:nvPr>
        </p:nvSpPr>
        <p:spPr/>
        <p:txBody>
          <a:bodyPr>
            <a:normAutofit fontScale="77500" lnSpcReduction="20000"/>
          </a:bodyPr>
          <a:lstStyle/>
          <a:p>
            <a:r>
              <a:rPr lang="en-US" dirty="0"/>
              <a:t>21</a:t>
            </a:r>
            <a:r>
              <a:rPr lang="en-US" baseline="30000" dirty="0"/>
              <a:t>st</a:t>
            </a:r>
            <a:r>
              <a:rPr lang="en-US" dirty="0"/>
              <a:t> CCLC funding may be used to establish or expand community learning centers that provide students with academic enrichment opportunities along with activities designed to complement the students’ regular academic program.</a:t>
            </a:r>
          </a:p>
          <a:p>
            <a:r>
              <a:rPr lang="en-US" dirty="0"/>
              <a:t>Grant funds must be used to </a:t>
            </a:r>
            <a:r>
              <a:rPr lang="en-US" b="1" dirty="0"/>
              <a:t>supplement and not supplant</a:t>
            </a:r>
            <a:r>
              <a:rPr lang="en-US" dirty="0"/>
              <a:t> any federal, state, and local funds currently being used to provide out-of-school time programming (including before-school and afterschool programs and summer programs).</a:t>
            </a:r>
          </a:p>
          <a:p>
            <a:r>
              <a:rPr lang="en-US" b="1" dirty="0"/>
              <a:t>Planning: </a:t>
            </a:r>
            <a:r>
              <a:rPr lang="en-US" dirty="0"/>
              <a:t>Grant funds cannot be applied retroactively to pay for pre-award planning activities related to the grant. Subgrantees may use grant funds to support ongoing planning and quality improvement processes throughout the grant period to strengthen the program based on evaluation results.</a:t>
            </a:r>
          </a:p>
          <a:p>
            <a:r>
              <a:rPr lang="en-US" dirty="0"/>
              <a:t>All 21</a:t>
            </a:r>
            <a:r>
              <a:rPr lang="en-US" baseline="30000" dirty="0"/>
              <a:t>st</a:t>
            </a:r>
            <a:r>
              <a:rPr lang="en-US" dirty="0"/>
              <a:t> CCLC awards are reimbursement grants, whereby each program submits requests for reimbursement for 21</a:t>
            </a:r>
            <a:r>
              <a:rPr lang="en-US" baseline="30000" dirty="0"/>
              <a:t>st</a:t>
            </a:r>
            <a:r>
              <a:rPr lang="en-US" dirty="0"/>
              <a:t> CCLC expenditures paid by the program and then invoices CDE for those expenses.</a:t>
            </a:r>
          </a:p>
          <a:p>
            <a:pPr lvl="1"/>
            <a:r>
              <a:rPr lang="en-US" dirty="0"/>
              <a:t>Subgrantees must have sufficient cash flow to operate the 21</a:t>
            </a:r>
            <a:r>
              <a:rPr lang="en-US" baseline="30000" dirty="0"/>
              <a:t>st</a:t>
            </a:r>
            <a:r>
              <a:rPr lang="en-US" dirty="0"/>
              <a:t> CCLC program continuously while awaiting reimbursement receipt, which normally takes 30 days after the 15</a:t>
            </a:r>
            <a:r>
              <a:rPr lang="en-US" baseline="30000" dirty="0"/>
              <a:t>th</a:t>
            </a:r>
            <a:r>
              <a:rPr lang="en-US" dirty="0"/>
              <a:t> of each month.</a:t>
            </a:r>
          </a:p>
          <a:p>
            <a:pPr lvl="1"/>
            <a:r>
              <a:rPr lang="en-US" dirty="0"/>
              <a:t>Interest expense or other debt services costs cannot be charged to the 21</a:t>
            </a:r>
            <a:r>
              <a:rPr lang="en-US" baseline="30000" dirty="0"/>
              <a:t>st</a:t>
            </a:r>
            <a:r>
              <a:rPr lang="en-US" dirty="0"/>
              <a:t> CCLC grant. Check cashing fees cannot be charged to the grant. </a:t>
            </a:r>
          </a:p>
          <a:p>
            <a:endParaRPr lang="en-US" dirty="0"/>
          </a:p>
        </p:txBody>
      </p:sp>
      <p:sp>
        <p:nvSpPr>
          <p:cNvPr id="4" name="Slide Number Placeholder 3">
            <a:extLst>
              <a:ext uri="{FF2B5EF4-FFF2-40B4-BE49-F238E27FC236}">
                <a16:creationId xmlns:a16="http://schemas.microsoft.com/office/drawing/2014/main" xmlns="" id="{1CA424E2-4876-4107-A323-F56D0CC51B3C}"/>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11571015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D9C699-EC4D-495A-A46A-C9748752BE9D}"/>
              </a:ext>
            </a:extLst>
          </p:cNvPr>
          <p:cNvSpPr>
            <a:spLocks noGrp="1"/>
          </p:cNvSpPr>
          <p:nvPr>
            <p:ph type="title"/>
          </p:nvPr>
        </p:nvSpPr>
        <p:spPr/>
        <p:txBody>
          <a:bodyPr/>
          <a:lstStyle/>
          <a:p>
            <a:r>
              <a:rPr lang="en-US" dirty="0"/>
              <a:t>Allowable Use of Funds (continued)</a:t>
            </a:r>
          </a:p>
        </p:txBody>
      </p:sp>
      <p:sp>
        <p:nvSpPr>
          <p:cNvPr id="3" name="Content Placeholder 2">
            <a:extLst>
              <a:ext uri="{FF2B5EF4-FFF2-40B4-BE49-F238E27FC236}">
                <a16:creationId xmlns:a16="http://schemas.microsoft.com/office/drawing/2014/main" xmlns="" id="{535477DD-3629-439B-82E8-BE2FACB29692}"/>
              </a:ext>
            </a:extLst>
          </p:cNvPr>
          <p:cNvSpPr>
            <a:spLocks noGrp="1"/>
          </p:cNvSpPr>
          <p:nvPr>
            <p:ph idx="1"/>
          </p:nvPr>
        </p:nvSpPr>
        <p:spPr/>
        <p:txBody>
          <a:bodyPr>
            <a:normAutofit fontScale="92500" lnSpcReduction="20000"/>
          </a:bodyPr>
          <a:lstStyle/>
          <a:p>
            <a:r>
              <a:rPr lang="en-US" b="1" dirty="0"/>
              <a:t>Required Minimum Hours of Programming:</a:t>
            </a:r>
            <a:endParaRPr lang="en-US" dirty="0"/>
          </a:p>
          <a:p>
            <a:pPr lvl="1"/>
            <a:r>
              <a:rPr lang="en-US" dirty="0"/>
              <a:t>For each year of the three-year grant period, all subgrantees must provide out-of-school programming during the regular school year and summer programming. While additional hours of program can be offered, subgrantees are required to adhere to the following:</a:t>
            </a:r>
          </a:p>
          <a:p>
            <a:pPr lvl="2"/>
            <a:r>
              <a:rPr lang="en-US" dirty="0"/>
              <a:t>No fewer than 12 hours of programming per week (can include weekends) for 26 weeks during the traditional school year.</a:t>
            </a:r>
          </a:p>
          <a:p>
            <a:pPr lvl="2"/>
            <a:r>
              <a:rPr lang="en-US" dirty="0"/>
              <a:t>No fewer than 60 hours of summer programming. Applicants can meet this hour requirement by providing any number of day/hour/week combinations that meet the required hours.</a:t>
            </a:r>
          </a:p>
          <a:p>
            <a:pPr lvl="2"/>
            <a:r>
              <a:rPr lang="en-US" dirty="0"/>
              <a:t>Programming includes students as well as family members of students served.</a:t>
            </a:r>
          </a:p>
          <a:p>
            <a:pPr lvl="2"/>
            <a:r>
              <a:rPr lang="en-US" dirty="0"/>
              <a:t>Applicants writing for the use of 21</a:t>
            </a:r>
            <a:r>
              <a:rPr lang="en-US" baseline="30000" dirty="0"/>
              <a:t>st</a:t>
            </a:r>
            <a:r>
              <a:rPr lang="en-US" dirty="0"/>
              <a:t> CCLC funds for ELT programs must provide </a:t>
            </a:r>
            <a:r>
              <a:rPr lang="en-US" u="sng" dirty="0"/>
              <a:t>all</a:t>
            </a:r>
            <a:r>
              <a:rPr lang="en-US" dirty="0"/>
              <a:t> students at the school with at least 300 additional program hours before, during, or after the traditional school day programming in accordance with the submitted Comprehensive ELT Plan and a 21</a:t>
            </a:r>
            <a:r>
              <a:rPr lang="en-US" baseline="30000" dirty="0"/>
              <a:t>st</a:t>
            </a:r>
            <a:r>
              <a:rPr lang="en-US" dirty="0"/>
              <a:t> CCLC Summer Program.</a:t>
            </a:r>
          </a:p>
          <a:p>
            <a:r>
              <a:rPr lang="en-US" dirty="0"/>
              <a:t>Of note, required minimum hours of programming can occur during the fifth day for schools/districts with a four-day school week</a:t>
            </a:r>
            <a:r>
              <a:rPr lang="en-US" dirty="0" smtClean="0"/>
              <a:t>.</a:t>
            </a:r>
          </a:p>
          <a:p>
            <a:r>
              <a:rPr lang="en-US" dirty="0" smtClean="0"/>
              <a:t>Look in the RFA for allowable uses of funds.</a:t>
            </a:r>
            <a:endParaRPr lang="en-US" dirty="0"/>
          </a:p>
        </p:txBody>
      </p:sp>
      <p:sp>
        <p:nvSpPr>
          <p:cNvPr id="4" name="Slide Number Placeholder 3">
            <a:extLst>
              <a:ext uri="{FF2B5EF4-FFF2-40B4-BE49-F238E27FC236}">
                <a16:creationId xmlns:a16="http://schemas.microsoft.com/office/drawing/2014/main" xmlns="" id="{1CA424E2-4876-4107-A323-F56D0CC51B3C}"/>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712466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D9C699-EC4D-495A-A46A-C9748752BE9D}"/>
              </a:ext>
            </a:extLst>
          </p:cNvPr>
          <p:cNvSpPr>
            <a:spLocks noGrp="1"/>
          </p:cNvSpPr>
          <p:nvPr>
            <p:ph type="title"/>
          </p:nvPr>
        </p:nvSpPr>
        <p:spPr/>
        <p:txBody>
          <a:bodyPr/>
          <a:lstStyle/>
          <a:p>
            <a:r>
              <a:rPr lang="en-US" dirty="0"/>
              <a:t>Allowable Use of Funds (continued)</a:t>
            </a:r>
          </a:p>
        </p:txBody>
      </p:sp>
      <p:sp>
        <p:nvSpPr>
          <p:cNvPr id="3" name="Content Placeholder 2">
            <a:extLst>
              <a:ext uri="{FF2B5EF4-FFF2-40B4-BE49-F238E27FC236}">
                <a16:creationId xmlns:a16="http://schemas.microsoft.com/office/drawing/2014/main" xmlns="" id="{535477DD-3629-439B-82E8-BE2FACB29692}"/>
              </a:ext>
            </a:extLst>
          </p:cNvPr>
          <p:cNvSpPr>
            <a:spLocks noGrp="1"/>
          </p:cNvSpPr>
          <p:nvPr>
            <p:ph idx="1"/>
          </p:nvPr>
        </p:nvSpPr>
        <p:spPr/>
        <p:txBody>
          <a:bodyPr>
            <a:normAutofit fontScale="70000" lnSpcReduction="20000"/>
          </a:bodyPr>
          <a:lstStyle/>
          <a:p>
            <a:r>
              <a:rPr lang="en-US" dirty="0"/>
              <a:t>Funds must be used solely for the purposes set forth in this RFA. Subgrantees must meet all 21</a:t>
            </a:r>
            <a:r>
              <a:rPr lang="en-US" baseline="30000" dirty="0"/>
              <a:t>st</a:t>
            </a:r>
            <a:r>
              <a:rPr lang="en-US" dirty="0"/>
              <a:t> CCLC requirements when using program funds to support ELT.</a:t>
            </a:r>
          </a:p>
          <a:p>
            <a:pPr marL="0" indent="0">
              <a:buNone/>
            </a:pPr>
            <a:endParaRPr lang="en-US" dirty="0"/>
          </a:p>
          <a:p>
            <a:r>
              <a:rPr lang="en-US" dirty="0"/>
              <a:t>No funds provided pursuant to this funding opportunity may be expended to support religious practices, such as religious instruction, worship, or prayer. Faith-Based Organizations (FBOs) may offer such practices, but not as part of the program receiving assistance and FBOs should comply with generally applicable cost-accounting requirements to ensure that funds are not used to support these activities. For example, community-based organizations and FBOs are required to maintain 21</a:t>
            </a:r>
            <a:r>
              <a:rPr lang="en-US" baseline="30000" dirty="0"/>
              <a:t>st</a:t>
            </a:r>
            <a:r>
              <a:rPr lang="en-US" dirty="0"/>
              <a:t> CCLC grant funds separately within their accounting system to ensure only those expenses approved by the grant are reimbursed with 21</a:t>
            </a:r>
            <a:r>
              <a:rPr lang="en-US" baseline="30000" dirty="0"/>
              <a:t>st</a:t>
            </a:r>
            <a:r>
              <a:rPr lang="en-US" dirty="0"/>
              <a:t> CCLC grant funds.</a:t>
            </a:r>
          </a:p>
          <a:p>
            <a:pPr lvl="1"/>
            <a:r>
              <a:rPr lang="en-US" dirty="0"/>
              <a:t>Office of Management and Budget (OMB) Uniform Grant Guidance (UGG) provides further guidance regarding these accounting requirements.</a:t>
            </a:r>
          </a:p>
          <a:p>
            <a:pPr marL="0" indent="0">
              <a:buNone/>
            </a:pPr>
            <a:endParaRPr lang="en-US" dirty="0"/>
          </a:p>
          <a:p>
            <a:r>
              <a:rPr lang="en-US" dirty="0"/>
              <a:t>Administrative, programmatic, and fiscal requirements of subgrantees that are awarded funds and participate in the 21</a:t>
            </a:r>
            <a:r>
              <a:rPr lang="en-US" baseline="30000" dirty="0"/>
              <a:t>st</a:t>
            </a:r>
            <a:r>
              <a:rPr lang="en-US" b="1" dirty="0"/>
              <a:t> </a:t>
            </a:r>
            <a:r>
              <a:rPr lang="en-US" dirty="0"/>
              <a:t>CLCC grant program are outlined in full in </a:t>
            </a:r>
            <a:r>
              <a:rPr lang="en-US" i="1" dirty="0"/>
              <a:t>Appendix H</a:t>
            </a:r>
            <a:r>
              <a:rPr lang="en-US" dirty="0"/>
              <a:t> and </a:t>
            </a:r>
            <a:r>
              <a:rPr lang="en-US" i="1" dirty="0"/>
              <a:t>Appendix I</a:t>
            </a:r>
            <a:r>
              <a:rPr lang="en-US" dirty="0"/>
              <a:t>.</a:t>
            </a:r>
          </a:p>
          <a:p>
            <a:pPr marL="0" indent="0">
              <a:buNone/>
            </a:pPr>
            <a:endParaRPr lang="en-US" dirty="0"/>
          </a:p>
          <a:p>
            <a:r>
              <a:rPr lang="en-US" b="1" dirty="0"/>
              <a:t>Program Income and Local Match: 	</a:t>
            </a:r>
            <a:endParaRPr lang="en-US" dirty="0"/>
          </a:p>
          <a:p>
            <a:pPr lvl="1"/>
            <a:r>
              <a:rPr lang="en-US" dirty="0"/>
              <a:t>Program income and local match are not applicable with this funding opportunity. </a:t>
            </a:r>
          </a:p>
          <a:p>
            <a:endParaRPr lang="en-US" dirty="0"/>
          </a:p>
        </p:txBody>
      </p:sp>
      <p:sp>
        <p:nvSpPr>
          <p:cNvPr id="4" name="Slide Number Placeholder 3">
            <a:extLst>
              <a:ext uri="{FF2B5EF4-FFF2-40B4-BE49-F238E27FC236}">
                <a16:creationId xmlns:a16="http://schemas.microsoft.com/office/drawing/2014/main" xmlns="" id="{1CA424E2-4876-4107-A323-F56D0CC51B3C}"/>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760039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B3DEB0-D80A-42E5-B9A7-E93A596B48CC}"/>
              </a:ext>
            </a:extLst>
          </p:cNvPr>
          <p:cNvSpPr>
            <a:spLocks noGrp="1"/>
          </p:cNvSpPr>
          <p:nvPr>
            <p:ph type="ctrTitle"/>
          </p:nvPr>
        </p:nvSpPr>
        <p:spPr/>
        <p:txBody>
          <a:bodyPr/>
          <a:lstStyle/>
          <a:p>
            <a:r>
              <a:rPr lang="en-US" dirty="0"/>
              <a:t>Request for Applications</a:t>
            </a:r>
            <a:br>
              <a:rPr lang="en-US" dirty="0"/>
            </a:br>
            <a:r>
              <a:rPr lang="en-US" dirty="0"/>
              <a:t>Key Elements</a:t>
            </a:r>
          </a:p>
        </p:txBody>
      </p:sp>
      <p:sp>
        <p:nvSpPr>
          <p:cNvPr id="3" name="Slide Number Placeholder 2">
            <a:extLst>
              <a:ext uri="{FF2B5EF4-FFF2-40B4-BE49-F238E27FC236}">
                <a16:creationId xmlns:a16="http://schemas.microsoft.com/office/drawing/2014/main" xmlns="" id="{5785DB05-69F1-499F-AE1F-8B4DA598394E}"/>
              </a:ext>
            </a:extLst>
          </p:cNvPr>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493225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8DE702-4FD5-4F4C-A64C-962580E5CE33}"/>
              </a:ext>
            </a:extLst>
          </p:cNvPr>
          <p:cNvSpPr>
            <a:spLocks noGrp="1"/>
          </p:cNvSpPr>
          <p:nvPr>
            <p:ph type="title"/>
          </p:nvPr>
        </p:nvSpPr>
        <p:spPr/>
        <p:txBody>
          <a:bodyPr/>
          <a:lstStyle/>
          <a:p>
            <a:r>
              <a:rPr lang="en-US" dirty="0"/>
              <a:t>Monitoring, Evaluation, and Reporting</a:t>
            </a:r>
          </a:p>
        </p:txBody>
      </p:sp>
      <p:sp>
        <p:nvSpPr>
          <p:cNvPr id="4" name="Slide Number Placeholder 3">
            <a:extLst>
              <a:ext uri="{FF2B5EF4-FFF2-40B4-BE49-F238E27FC236}">
                <a16:creationId xmlns:a16="http://schemas.microsoft.com/office/drawing/2014/main" xmlns="" id="{8283EF64-99BF-4732-B78E-F77089DAC061}"/>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
        <p:nvSpPr>
          <p:cNvPr id="8" name="Content Placeholder 7">
            <a:extLst>
              <a:ext uri="{FF2B5EF4-FFF2-40B4-BE49-F238E27FC236}">
                <a16:creationId xmlns:a16="http://schemas.microsoft.com/office/drawing/2014/main" xmlns="" id="{295399BC-2EB8-4F5C-BF3C-BAB7D830F607}"/>
              </a:ext>
            </a:extLst>
          </p:cNvPr>
          <p:cNvSpPr>
            <a:spLocks noGrp="1"/>
          </p:cNvSpPr>
          <p:nvPr>
            <p:ph idx="1"/>
          </p:nvPr>
        </p:nvSpPr>
        <p:spPr/>
        <p:txBody>
          <a:bodyPr/>
          <a:lstStyle/>
          <a:p>
            <a:r>
              <a:rPr lang="en-US" dirty="0"/>
              <a:t>In accordance with ESSA Sec. 4205(b)(1), 21</a:t>
            </a:r>
            <a:r>
              <a:rPr lang="en-US" baseline="30000" dirty="0"/>
              <a:t>st</a:t>
            </a:r>
            <a:r>
              <a:rPr lang="en-US" dirty="0"/>
              <a:t> CCLC programs are required to conduct ongoing monitoring and evaluation to assess progress toward achieving the goal of providing high-quality opportunities for academic enrichment and to provide evidence that the program helps students meet the state and local student academic achievement standards.</a:t>
            </a:r>
          </a:p>
          <a:p>
            <a:r>
              <a:rPr lang="en-US" dirty="0" smtClean="0"/>
              <a:t>Check the RFA for details on </a:t>
            </a:r>
            <a:r>
              <a:rPr lang="en-US" dirty="0"/>
              <a:t>the federal, state, and local requirements for monitoring</a:t>
            </a:r>
            <a:r>
              <a:rPr lang="en-US" i="1" dirty="0"/>
              <a:t>, evaluation, </a:t>
            </a:r>
            <a:r>
              <a:rPr lang="en-US" dirty="0"/>
              <a:t>and reporting for the Colorado 21</a:t>
            </a:r>
            <a:r>
              <a:rPr lang="en-US" baseline="30000" dirty="0"/>
              <a:t>st</a:t>
            </a:r>
            <a:r>
              <a:rPr lang="en-US" dirty="0"/>
              <a:t> CCLC grant program.</a:t>
            </a:r>
          </a:p>
          <a:p>
            <a:r>
              <a:rPr lang="en-US" dirty="0"/>
              <a:t>By accepting grant funds, subgrantees agree to participate in all components of the program monitoring, evaluation, and reporting efforts listed below.</a:t>
            </a:r>
          </a:p>
          <a:p>
            <a:endParaRPr lang="en-US" dirty="0"/>
          </a:p>
        </p:txBody>
      </p:sp>
    </p:spTree>
    <p:extLst>
      <p:ext uri="{BB962C8B-B14F-4D97-AF65-F5344CB8AC3E}">
        <p14:creationId xmlns:p14="http://schemas.microsoft.com/office/powerpoint/2010/main" val="29151798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8DE702-4FD5-4F4C-A64C-962580E5CE33}"/>
              </a:ext>
            </a:extLst>
          </p:cNvPr>
          <p:cNvSpPr>
            <a:spLocks noGrp="1"/>
          </p:cNvSpPr>
          <p:nvPr>
            <p:ph type="title"/>
          </p:nvPr>
        </p:nvSpPr>
        <p:spPr>
          <a:xfrm>
            <a:off x="245193" y="254514"/>
            <a:ext cx="8270157" cy="756418"/>
          </a:xfrm>
        </p:spPr>
        <p:txBody>
          <a:bodyPr/>
          <a:lstStyle/>
          <a:p>
            <a:r>
              <a:rPr lang="en-US" dirty="0"/>
              <a:t>Monitoring, Evaluation, and Reporting (continued)</a:t>
            </a:r>
            <a:br>
              <a:rPr lang="en-US" dirty="0"/>
            </a:br>
            <a:r>
              <a:rPr lang="en-US" sz="1800" dirty="0"/>
              <a:t>Other Considerations</a:t>
            </a:r>
            <a:endParaRPr lang="en-US" dirty="0"/>
          </a:p>
        </p:txBody>
      </p:sp>
      <p:sp>
        <p:nvSpPr>
          <p:cNvPr id="3" name="Content Placeholder 2">
            <a:extLst>
              <a:ext uri="{FF2B5EF4-FFF2-40B4-BE49-F238E27FC236}">
                <a16:creationId xmlns:a16="http://schemas.microsoft.com/office/drawing/2014/main" xmlns="" id="{C932A612-FFD7-481B-A5BC-B401B9DF742F}"/>
              </a:ext>
            </a:extLst>
          </p:cNvPr>
          <p:cNvSpPr>
            <a:spLocks noGrp="1"/>
          </p:cNvSpPr>
          <p:nvPr>
            <p:ph idx="1"/>
          </p:nvPr>
        </p:nvSpPr>
        <p:spPr/>
        <p:txBody>
          <a:bodyPr>
            <a:normAutofit lnSpcReduction="10000"/>
          </a:bodyPr>
          <a:lstStyle/>
          <a:p>
            <a:r>
              <a:rPr lang="en-US" dirty="0"/>
              <a:t>Applicants must have, or acquire, the capacity to complete the evaluation requirements.</a:t>
            </a:r>
          </a:p>
          <a:p>
            <a:pPr lvl="1"/>
            <a:r>
              <a:rPr lang="en-US" dirty="0"/>
              <a:t>A subgrantee may, but is not required to, purchase the services of an external evaluator for the 21</a:t>
            </a:r>
            <a:r>
              <a:rPr lang="en-US" baseline="30000" dirty="0"/>
              <a:t>st</a:t>
            </a:r>
            <a:r>
              <a:rPr lang="en-US" dirty="0"/>
              <a:t> CCLC grant programs.</a:t>
            </a:r>
          </a:p>
          <a:p>
            <a:pPr lvl="1"/>
            <a:r>
              <a:rPr lang="en-US" dirty="0"/>
              <a:t>Evaluation costs include all the costs associated with the evaluation of the program including the cost of the purchase of assessment/survey tools, evaluation and assessment trainings, data collection activities, recording and maintenance of data, the purchase of data collection and evaluation systems, data analysis, CDE reporting, report writing and any other activities related to the evaluation of the 21</a:t>
            </a:r>
            <a:r>
              <a:rPr lang="en-US" baseline="30000" dirty="0"/>
              <a:t>st</a:t>
            </a:r>
            <a:r>
              <a:rPr lang="en-US" dirty="0"/>
              <a:t> CCLC program.</a:t>
            </a:r>
          </a:p>
          <a:p>
            <a:pPr lvl="1"/>
            <a:r>
              <a:rPr lang="en-US" dirty="0"/>
              <a:t>Annual evaluation costs cannot exceed 6% per center based upon the justification provided in </a:t>
            </a:r>
            <a:r>
              <a:rPr lang="en-US" i="1" dirty="0"/>
              <a:t>Section E: State-Level Evaluation</a:t>
            </a:r>
            <a:r>
              <a:rPr lang="en-US" dirty="0"/>
              <a:t>. </a:t>
            </a:r>
          </a:p>
          <a:p>
            <a:r>
              <a:rPr lang="en-US" dirty="0"/>
              <a:t>Templates and sample documents for all Data Collection Types listed below can be found in </a:t>
            </a:r>
            <a:r>
              <a:rPr lang="en-US" i="1" dirty="0"/>
              <a:t>Appendix E: State-Level Evaluation</a:t>
            </a:r>
            <a:r>
              <a:rPr lang="en-US" dirty="0"/>
              <a:t>.</a:t>
            </a:r>
          </a:p>
          <a:p>
            <a:endParaRPr lang="en-US" dirty="0"/>
          </a:p>
        </p:txBody>
      </p:sp>
      <p:sp>
        <p:nvSpPr>
          <p:cNvPr id="4" name="Slide Number Placeholder 3">
            <a:extLst>
              <a:ext uri="{FF2B5EF4-FFF2-40B4-BE49-F238E27FC236}">
                <a16:creationId xmlns:a16="http://schemas.microsoft.com/office/drawing/2014/main" xmlns="" id="{8283EF64-99BF-4732-B78E-F77089DAC061}"/>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3891105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4E9853-3B2F-4FC0-AD5D-6A89EC3D74B8}"/>
              </a:ext>
            </a:extLst>
          </p:cNvPr>
          <p:cNvSpPr>
            <a:spLocks noGrp="1"/>
          </p:cNvSpPr>
          <p:nvPr>
            <p:ph type="title"/>
          </p:nvPr>
        </p:nvSpPr>
        <p:spPr/>
        <p:txBody>
          <a:bodyPr/>
          <a:lstStyle/>
          <a:p>
            <a:r>
              <a:rPr lang="en-US" dirty="0"/>
              <a:t>Data Privacy</a:t>
            </a:r>
          </a:p>
        </p:txBody>
      </p:sp>
      <p:sp>
        <p:nvSpPr>
          <p:cNvPr id="3" name="Content Placeholder 2">
            <a:extLst>
              <a:ext uri="{FF2B5EF4-FFF2-40B4-BE49-F238E27FC236}">
                <a16:creationId xmlns:a16="http://schemas.microsoft.com/office/drawing/2014/main" xmlns="" id="{0A7648CD-D5D3-4784-AD82-2B152DCC86B3}"/>
              </a:ext>
            </a:extLst>
          </p:cNvPr>
          <p:cNvSpPr>
            <a:spLocks noGrp="1"/>
          </p:cNvSpPr>
          <p:nvPr>
            <p:ph idx="1"/>
          </p:nvPr>
        </p:nvSpPr>
        <p:spPr/>
        <p:txBody>
          <a:bodyPr>
            <a:normAutofit fontScale="92500" lnSpcReduction="10000"/>
          </a:bodyPr>
          <a:lstStyle/>
          <a:p>
            <a:r>
              <a:rPr lang="en-US" dirty="0"/>
              <a:t>CDE takes seriously its obligation to protect the privacy of student and educator Personally Identifiable Information (PII) collected, used, shared, and stored.</a:t>
            </a:r>
          </a:p>
          <a:p>
            <a:r>
              <a:rPr lang="en-US" dirty="0"/>
              <a:t>Therefore, CDE provides a secure, online system known as </a:t>
            </a:r>
            <a:r>
              <a:rPr lang="en-US" dirty="0" err="1"/>
              <a:t>EZReports</a:t>
            </a:r>
            <a:r>
              <a:rPr lang="en-US" dirty="0"/>
              <a:t> to collect PII for this grant program.</a:t>
            </a:r>
          </a:p>
          <a:p>
            <a:r>
              <a:rPr lang="en-US" dirty="0"/>
              <a:t>PII will be collected, used, shared, and stored in compliance with applicable laws and CDE’s privacy and security policies and procedures.</a:t>
            </a:r>
          </a:p>
          <a:p>
            <a:r>
              <a:rPr lang="en-US" b="1" dirty="0"/>
              <a:t>Note:</a:t>
            </a:r>
            <a:r>
              <a:rPr lang="en-US" dirty="0"/>
              <a:t> Documents submitted must not contain any personally identifiable student or educator information including names, identification numbers, or anything that could identify an individual.</a:t>
            </a:r>
          </a:p>
          <a:p>
            <a:pPr lvl="1"/>
            <a:r>
              <a:rPr lang="en-US" dirty="0"/>
              <a:t>All data should be referenced/included in the aggregate and the aggregate counts should be redacted to remove small numbers under n=16 for students or n=5 for educators.</a:t>
            </a:r>
          </a:p>
          <a:p>
            <a:endParaRPr lang="en-US" dirty="0"/>
          </a:p>
        </p:txBody>
      </p:sp>
      <p:sp>
        <p:nvSpPr>
          <p:cNvPr id="4" name="Slide Number Placeholder 3">
            <a:extLst>
              <a:ext uri="{FF2B5EF4-FFF2-40B4-BE49-F238E27FC236}">
                <a16:creationId xmlns:a16="http://schemas.microsoft.com/office/drawing/2014/main" xmlns="" id="{87DB8C34-5671-4138-B0B8-6D4C59DC2229}"/>
              </a:ext>
            </a:extLst>
          </p:cNvPr>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1715084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2484BE-8D89-4240-8498-D763320F9B98}"/>
              </a:ext>
            </a:extLst>
          </p:cNvPr>
          <p:cNvSpPr>
            <a:spLocks noGrp="1"/>
          </p:cNvSpPr>
          <p:nvPr>
            <p:ph type="title"/>
          </p:nvPr>
        </p:nvSpPr>
        <p:spPr/>
        <p:txBody>
          <a:bodyPr/>
          <a:lstStyle/>
          <a:p>
            <a:r>
              <a:rPr lang="en-US" dirty="0"/>
              <a:t>Application Technical Assistance</a:t>
            </a:r>
          </a:p>
        </p:txBody>
      </p:sp>
      <p:sp>
        <p:nvSpPr>
          <p:cNvPr id="3" name="Content Placeholder 2">
            <a:extLst>
              <a:ext uri="{FF2B5EF4-FFF2-40B4-BE49-F238E27FC236}">
                <a16:creationId xmlns:a16="http://schemas.microsoft.com/office/drawing/2014/main" xmlns="" id="{9E888B78-84B7-4D6F-ADBF-0CBD29C5E8AF}"/>
              </a:ext>
            </a:extLst>
          </p:cNvPr>
          <p:cNvSpPr>
            <a:spLocks noGrp="1"/>
          </p:cNvSpPr>
          <p:nvPr>
            <p:ph idx="1"/>
          </p:nvPr>
        </p:nvSpPr>
        <p:spPr/>
        <p:txBody>
          <a:bodyPr>
            <a:normAutofit fontScale="85000" lnSpcReduction="20000"/>
          </a:bodyPr>
          <a:lstStyle/>
          <a:p>
            <a:r>
              <a:rPr lang="en-US" dirty="0"/>
              <a:t>Several types of technical assistance are offered to all potential applicants to encourage high-quality applications. All of these technical assistance opportunities are available at no cost to applicants. Resources include:</a:t>
            </a:r>
          </a:p>
          <a:p>
            <a:pPr lvl="1"/>
            <a:endParaRPr lang="en-US" b="1" dirty="0"/>
          </a:p>
          <a:p>
            <a:pPr lvl="1"/>
            <a:r>
              <a:rPr lang="en-US" b="1" dirty="0"/>
              <a:t>Online Resources</a:t>
            </a:r>
            <a:r>
              <a:rPr lang="en-US" dirty="0"/>
              <a:t>: CDE’s 21</a:t>
            </a:r>
            <a:r>
              <a:rPr lang="en-US" baseline="30000" dirty="0"/>
              <a:t>st</a:t>
            </a:r>
            <a:r>
              <a:rPr lang="en-US" dirty="0"/>
              <a:t> CCLC website offers links to other helpful websites and resources at </a:t>
            </a:r>
            <a:r>
              <a:rPr lang="en-US" u="sng" dirty="0">
                <a:hlinkClick r:id="rId2"/>
              </a:rPr>
              <a:t>www.cde.state.co.us/21stcclc</a:t>
            </a:r>
            <a:r>
              <a:rPr lang="en-US" dirty="0"/>
              <a:t>.</a:t>
            </a:r>
          </a:p>
          <a:p>
            <a:pPr lvl="1"/>
            <a:endParaRPr lang="en-US" dirty="0"/>
          </a:p>
          <a:p>
            <a:pPr lvl="1"/>
            <a:r>
              <a:rPr lang="en-US" b="1" dirty="0"/>
              <a:t>Application Writing Training</a:t>
            </a:r>
            <a:r>
              <a:rPr lang="en-US" dirty="0"/>
              <a:t>: Multiple application writing trainings will be held throughout Colorado. Locations, dates and times will be posted at </a:t>
            </a:r>
            <a:r>
              <a:rPr lang="en-US" u="sng" dirty="0">
                <a:hlinkClick r:id="rId2"/>
              </a:rPr>
              <a:t>www.cde.state.co.us/21stcclc</a:t>
            </a:r>
            <a:r>
              <a:rPr lang="en-US" dirty="0"/>
              <a:t> when final details are confirmed.</a:t>
            </a:r>
          </a:p>
          <a:p>
            <a:pPr lvl="1"/>
            <a:endParaRPr lang="en-US" dirty="0"/>
          </a:p>
          <a:p>
            <a:pPr lvl="1"/>
            <a:r>
              <a:rPr lang="en-US" b="1" dirty="0"/>
              <a:t>Office Hours</a:t>
            </a:r>
            <a:r>
              <a:rPr lang="en-US" dirty="0"/>
              <a:t>: In an effort to ensure that all potential applicants have the same information and are provided consistent responses to questions regarding Colorado’s 21</a:t>
            </a:r>
            <a:r>
              <a:rPr lang="en-US" baseline="30000" dirty="0"/>
              <a:t>st</a:t>
            </a:r>
            <a:r>
              <a:rPr lang="en-US" dirty="0"/>
              <a:t> CCLC RFA, one hour “21</a:t>
            </a:r>
            <a:r>
              <a:rPr lang="en-US" baseline="30000" dirty="0"/>
              <a:t>st</a:t>
            </a:r>
            <a:r>
              <a:rPr lang="en-US" dirty="0"/>
              <a:t> CCLC Office Hours” will be available starting Friday, March 6, 2020.</a:t>
            </a:r>
          </a:p>
          <a:p>
            <a:pPr lvl="2"/>
            <a:r>
              <a:rPr lang="en-US" dirty="0"/>
              <a:t>21</a:t>
            </a:r>
            <a:r>
              <a:rPr lang="en-US" baseline="30000" dirty="0"/>
              <a:t>st</a:t>
            </a:r>
            <a:r>
              <a:rPr lang="en-US" dirty="0"/>
              <a:t> CCLC Office Hours will provide applicants with a chance to ask questions and/or receive updated response to questions that have been received by the 21</a:t>
            </a:r>
            <a:r>
              <a:rPr lang="en-US" baseline="30000" dirty="0"/>
              <a:t>st</a:t>
            </a:r>
            <a:r>
              <a:rPr lang="en-US" dirty="0"/>
              <a:t> CCLC state office.</a:t>
            </a:r>
          </a:p>
          <a:p>
            <a:pPr lvl="2"/>
            <a:r>
              <a:rPr lang="en-US" dirty="0"/>
              <a:t>Web access links, dates, and times of 21</a:t>
            </a:r>
            <a:r>
              <a:rPr lang="en-US" baseline="30000" dirty="0"/>
              <a:t>st</a:t>
            </a:r>
            <a:r>
              <a:rPr lang="en-US" dirty="0"/>
              <a:t> CCLC Office Hours will be posted on Colorado’s 21</a:t>
            </a:r>
            <a:r>
              <a:rPr lang="en-US" baseline="30000" dirty="0"/>
              <a:t>st</a:t>
            </a:r>
            <a:r>
              <a:rPr lang="en-US" dirty="0"/>
              <a:t> CCLC webpage at </a:t>
            </a:r>
            <a:r>
              <a:rPr lang="en-US" u="sng" dirty="0">
                <a:hlinkClick r:id="rId2"/>
              </a:rPr>
              <a:t>www.cde.state.co.us/21stcclc</a:t>
            </a:r>
            <a:r>
              <a:rPr lang="en-US" dirty="0"/>
              <a:t>.</a:t>
            </a:r>
          </a:p>
          <a:p>
            <a:pPr lvl="2"/>
            <a:r>
              <a:rPr lang="en-US" dirty="0"/>
              <a:t>21</a:t>
            </a:r>
            <a:r>
              <a:rPr lang="en-US" baseline="30000" dirty="0"/>
              <a:t>st</a:t>
            </a:r>
            <a:r>
              <a:rPr lang="en-US" dirty="0"/>
              <a:t> CCLC Office Hours discussions will be recorded and posted to the webpage.</a:t>
            </a:r>
          </a:p>
          <a:p>
            <a:endParaRPr lang="en-US" dirty="0"/>
          </a:p>
        </p:txBody>
      </p:sp>
      <p:sp>
        <p:nvSpPr>
          <p:cNvPr id="4" name="Slide Number Placeholder 3">
            <a:extLst>
              <a:ext uri="{FF2B5EF4-FFF2-40B4-BE49-F238E27FC236}">
                <a16:creationId xmlns:a16="http://schemas.microsoft.com/office/drawing/2014/main" xmlns="" id="{0A0E432E-4CFB-4AFA-83B2-EC646DC74E81}"/>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4492407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93D344-144B-491C-9644-8BCAA8F5444A}"/>
              </a:ext>
            </a:extLst>
          </p:cNvPr>
          <p:cNvSpPr>
            <a:spLocks noGrp="1"/>
          </p:cNvSpPr>
          <p:nvPr>
            <p:ph type="title"/>
          </p:nvPr>
        </p:nvSpPr>
        <p:spPr/>
        <p:txBody>
          <a:bodyPr/>
          <a:lstStyle/>
          <a:p>
            <a:r>
              <a:rPr lang="en-US" dirty="0"/>
              <a:t>Review Process and Timeline</a:t>
            </a:r>
          </a:p>
        </p:txBody>
      </p:sp>
      <p:sp>
        <p:nvSpPr>
          <p:cNvPr id="3" name="Content Placeholder 2">
            <a:extLst>
              <a:ext uri="{FF2B5EF4-FFF2-40B4-BE49-F238E27FC236}">
                <a16:creationId xmlns:a16="http://schemas.microsoft.com/office/drawing/2014/main" xmlns="" id="{E85F9DE8-7DC8-4220-AC4A-EBFE82EC2BD1}"/>
              </a:ext>
            </a:extLst>
          </p:cNvPr>
          <p:cNvSpPr>
            <a:spLocks noGrp="1"/>
          </p:cNvSpPr>
          <p:nvPr>
            <p:ph idx="1"/>
          </p:nvPr>
        </p:nvSpPr>
        <p:spPr/>
        <p:txBody>
          <a:bodyPr>
            <a:normAutofit fontScale="92500" lnSpcReduction="10000"/>
          </a:bodyPr>
          <a:lstStyle/>
          <a:p>
            <a:r>
              <a:rPr lang="en-US" dirty="0"/>
              <a:t>Teams of independent peer reviewers with expertise in the field of afterschool programming will review the eligible submitted applications.</a:t>
            </a:r>
          </a:p>
          <a:p>
            <a:r>
              <a:rPr lang="en-US" dirty="0"/>
              <a:t>This review will be based on the specific criteria listed in this RFA and detailed in the scoring rubric. Applicants will receive notification regarding the status of their application no later than </a:t>
            </a:r>
            <a:r>
              <a:rPr lang="en-US" b="1" dirty="0"/>
              <a:t>Friday, May 29, 2020</a:t>
            </a:r>
            <a:r>
              <a:rPr lang="en-US" dirty="0"/>
              <a:t>.</a:t>
            </a:r>
          </a:p>
          <a:p>
            <a:r>
              <a:rPr lang="en-US" b="1" dirty="0"/>
              <a:t>Note:</a:t>
            </a:r>
            <a:r>
              <a:rPr lang="en-US" dirty="0"/>
              <a:t> This is a competitive process – </a:t>
            </a:r>
            <a:r>
              <a:rPr lang="en-US" u="sng" dirty="0"/>
              <a:t>applicants must score at least 210 points out of the 280 possible points in the narrative and bonus point sections to be approved for funding</a:t>
            </a:r>
            <a:r>
              <a:rPr lang="en-US" dirty="0"/>
              <a:t>.</a:t>
            </a:r>
          </a:p>
          <a:p>
            <a:pPr lvl="1"/>
            <a:r>
              <a:rPr lang="en-US" dirty="0"/>
              <a:t>Applications that score below 210 points may be asked to submit revisions that would bring the application up to a fundable level.</a:t>
            </a:r>
          </a:p>
          <a:p>
            <a:pPr lvl="1"/>
            <a:r>
              <a:rPr lang="en-US" dirty="0"/>
              <a:t>There is no guarantee that submitting an application will result in funding or funding at the requested level.</a:t>
            </a:r>
          </a:p>
          <a:p>
            <a:pPr lvl="1"/>
            <a:r>
              <a:rPr lang="en-US" dirty="0"/>
              <a:t>All award decisions are final. Applicants that do not meet the qualifications may reapply for future grant opportunities.</a:t>
            </a:r>
          </a:p>
          <a:p>
            <a:endParaRPr lang="en-US" dirty="0"/>
          </a:p>
        </p:txBody>
      </p:sp>
      <p:sp>
        <p:nvSpPr>
          <p:cNvPr id="4" name="Slide Number Placeholder 3">
            <a:extLst>
              <a:ext uri="{FF2B5EF4-FFF2-40B4-BE49-F238E27FC236}">
                <a16:creationId xmlns:a16="http://schemas.microsoft.com/office/drawing/2014/main" xmlns="" id="{AD51652E-5F04-4585-B41C-79001A9E8AF5}"/>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42650030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CE6BEB-A192-4116-B574-80C382E08F58}"/>
              </a:ext>
            </a:extLst>
          </p:cNvPr>
          <p:cNvSpPr>
            <a:spLocks noGrp="1"/>
          </p:cNvSpPr>
          <p:nvPr>
            <p:ph type="title"/>
          </p:nvPr>
        </p:nvSpPr>
        <p:spPr/>
        <p:txBody>
          <a:bodyPr/>
          <a:lstStyle/>
          <a:p>
            <a:r>
              <a:rPr lang="en-US" dirty="0"/>
              <a:t>Submission Process and Deadline</a:t>
            </a:r>
          </a:p>
        </p:txBody>
      </p:sp>
      <p:sp>
        <p:nvSpPr>
          <p:cNvPr id="3" name="Content Placeholder 2">
            <a:extLst>
              <a:ext uri="{FF2B5EF4-FFF2-40B4-BE49-F238E27FC236}">
                <a16:creationId xmlns:a16="http://schemas.microsoft.com/office/drawing/2014/main" xmlns="" id="{07A73296-9B67-4DB2-9133-44A969168FC2}"/>
              </a:ext>
            </a:extLst>
          </p:cNvPr>
          <p:cNvSpPr>
            <a:spLocks noGrp="1"/>
          </p:cNvSpPr>
          <p:nvPr>
            <p:ph idx="1"/>
          </p:nvPr>
        </p:nvSpPr>
        <p:spPr/>
        <p:txBody>
          <a:bodyPr>
            <a:normAutofit/>
          </a:bodyPr>
          <a:lstStyle/>
          <a:p>
            <a:r>
              <a:rPr lang="en-US" dirty="0"/>
              <a:t>An electronic copy of the application (in PDF format) and electronic budget (in Excel format) must be submitted to </a:t>
            </a:r>
            <a:r>
              <a:rPr lang="en-US" u="sng" dirty="0">
                <a:hlinkClick r:id="rId2"/>
              </a:rPr>
              <a:t>CompetitiveGrants@cde.state.co.us</a:t>
            </a:r>
            <a:r>
              <a:rPr lang="en-US" dirty="0"/>
              <a:t> by </a:t>
            </a:r>
            <a:r>
              <a:rPr lang="en-US" b="1" dirty="0"/>
              <a:t>Friday, April 17, 2020, by 11:59 pm</a:t>
            </a:r>
            <a:r>
              <a:rPr lang="en-US" dirty="0"/>
              <a:t>.</a:t>
            </a:r>
          </a:p>
          <a:p>
            <a:r>
              <a:rPr lang="en-US" dirty="0"/>
              <a:t>The electronic version should include all required components of the application as one document.</a:t>
            </a:r>
          </a:p>
          <a:p>
            <a:pPr lvl="1"/>
            <a:r>
              <a:rPr lang="en-US" dirty="0"/>
              <a:t>Please attach the electronic budget workbook in Excel format as a separate document.</a:t>
            </a:r>
          </a:p>
          <a:p>
            <a:r>
              <a:rPr lang="en-US" dirty="0"/>
              <a:t>Faxes will not be accepted. Incomplete or late applications will not be considered.</a:t>
            </a:r>
          </a:p>
          <a:p>
            <a:r>
              <a:rPr lang="en-US" dirty="0"/>
              <a:t>Application materials and budget are available for download on the CDE website at </a:t>
            </a:r>
            <a:r>
              <a:rPr lang="en-US" u="sng" dirty="0">
                <a:hlinkClick r:id="rId3"/>
              </a:rPr>
              <a:t>www.cde.state.co.us/21stcclc</a:t>
            </a:r>
            <a:r>
              <a:rPr lang="en-US" dirty="0"/>
              <a:t>.</a:t>
            </a:r>
          </a:p>
          <a:p>
            <a:endParaRPr lang="en-US" dirty="0"/>
          </a:p>
        </p:txBody>
      </p:sp>
      <p:sp>
        <p:nvSpPr>
          <p:cNvPr id="4" name="Slide Number Placeholder 3">
            <a:extLst>
              <a:ext uri="{FF2B5EF4-FFF2-40B4-BE49-F238E27FC236}">
                <a16:creationId xmlns:a16="http://schemas.microsoft.com/office/drawing/2014/main" xmlns="" id="{446BD587-80F1-4271-8BB1-801B5AF1DE28}"/>
              </a:ext>
            </a:extLst>
          </p:cNvPr>
          <p:cNvSpPr>
            <a:spLocks noGrp="1"/>
          </p:cNvSpPr>
          <p:nvPr>
            <p:ph type="sldNum" sz="quarter" idx="12"/>
          </p:nvPr>
        </p:nvSpPr>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18677627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2EBCF7-E269-4FDF-919B-DCCBD3207247}"/>
              </a:ext>
            </a:extLst>
          </p:cNvPr>
          <p:cNvSpPr>
            <a:spLocks noGrp="1"/>
          </p:cNvSpPr>
          <p:nvPr>
            <p:ph type="title"/>
          </p:nvPr>
        </p:nvSpPr>
        <p:spPr/>
        <p:txBody>
          <a:bodyPr/>
          <a:lstStyle/>
          <a:p>
            <a:r>
              <a:rPr lang="en-US" dirty="0"/>
              <a:t>Application Format</a:t>
            </a:r>
          </a:p>
        </p:txBody>
      </p:sp>
      <p:sp>
        <p:nvSpPr>
          <p:cNvPr id="3" name="Content Placeholder 2">
            <a:extLst>
              <a:ext uri="{FF2B5EF4-FFF2-40B4-BE49-F238E27FC236}">
                <a16:creationId xmlns:a16="http://schemas.microsoft.com/office/drawing/2014/main" xmlns="" id="{14DC20D4-95FC-4DFF-96CD-1DAB7A9C03E2}"/>
              </a:ext>
            </a:extLst>
          </p:cNvPr>
          <p:cNvSpPr>
            <a:spLocks noGrp="1"/>
          </p:cNvSpPr>
          <p:nvPr>
            <p:ph idx="1"/>
          </p:nvPr>
        </p:nvSpPr>
        <p:spPr/>
        <p:txBody>
          <a:bodyPr>
            <a:normAutofit fontScale="92500"/>
          </a:bodyPr>
          <a:lstStyle/>
          <a:p>
            <a:pPr lvl="0"/>
            <a:r>
              <a:rPr lang="en-US" dirty="0"/>
              <a:t>The total narrative (</a:t>
            </a:r>
            <a:r>
              <a:rPr lang="en-US" i="1" dirty="0"/>
              <a:t>Sections A-H</a:t>
            </a:r>
            <a:r>
              <a:rPr lang="en-US" dirty="0"/>
              <a:t>) of the application cannot exceed </a:t>
            </a:r>
            <a:r>
              <a:rPr lang="en-US" b="1" dirty="0"/>
              <a:t>30 pages</a:t>
            </a:r>
            <a:r>
              <a:rPr lang="en-US" dirty="0"/>
              <a:t>, excluding any required attachments.</a:t>
            </a:r>
          </a:p>
          <a:p>
            <a:pPr lvl="1"/>
            <a:r>
              <a:rPr lang="en-US" b="1" dirty="0"/>
              <a:t>Note:</a:t>
            </a:r>
            <a:r>
              <a:rPr lang="en-US" dirty="0"/>
              <a:t> Applications that exceed 30 narrative pages will not be reviewed.</a:t>
            </a:r>
          </a:p>
          <a:p>
            <a:pPr lvl="0"/>
            <a:r>
              <a:rPr lang="en-US" dirty="0"/>
              <a:t>All pages must be standard letter size, 8-1/2” x 11”, using 12-point font, single-spaced with 1-inch margins and numbered pages.</a:t>
            </a:r>
          </a:p>
          <a:p>
            <a:pPr lvl="0"/>
            <a:r>
              <a:rPr lang="en-US" dirty="0"/>
              <a:t>The signature page must include original signatures of the lead organization/fiscal agent.</a:t>
            </a:r>
          </a:p>
          <a:p>
            <a:pPr lvl="0"/>
            <a:r>
              <a:rPr lang="en-US" dirty="0"/>
              <a:t>The submission of duplicate applications that are identical, except for names and descriptions of the eligible center, will not be accepted.</a:t>
            </a:r>
          </a:p>
          <a:p>
            <a:pPr lvl="1"/>
            <a:r>
              <a:rPr lang="en-US" dirty="0"/>
              <a:t>Applications from applicants in the same district or working with the same collaborators may contain some common information, but the substantive elements of the application narrative must be unique to the eligible center(s).</a:t>
            </a:r>
          </a:p>
          <a:p>
            <a:endParaRPr lang="en-US" dirty="0"/>
          </a:p>
        </p:txBody>
      </p:sp>
      <p:sp>
        <p:nvSpPr>
          <p:cNvPr id="4" name="Slide Number Placeholder 3">
            <a:extLst>
              <a:ext uri="{FF2B5EF4-FFF2-40B4-BE49-F238E27FC236}">
                <a16:creationId xmlns:a16="http://schemas.microsoft.com/office/drawing/2014/main" xmlns="" id="{9CD1C39C-CE0C-455E-B747-5270DD1140F4}"/>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28343076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C04C6F-CDE4-4962-B7EC-C8F704F075A4}"/>
              </a:ext>
            </a:extLst>
          </p:cNvPr>
          <p:cNvSpPr>
            <a:spLocks noGrp="1"/>
          </p:cNvSpPr>
          <p:nvPr>
            <p:ph type="title"/>
          </p:nvPr>
        </p:nvSpPr>
        <p:spPr/>
        <p:txBody>
          <a:bodyPr/>
          <a:lstStyle/>
          <a:p>
            <a:r>
              <a:rPr lang="en-US" dirty="0"/>
              <a:t>Required Elements</a:t>
            </a:r>
          </a:p>
        </p:txBody>
      </p:sp>
      <p:sp>
        <p:nvSpPr>
          <p:cNvPr id="3" name="Content Placeholder 2">
            <a:extLst>
              <a:ext uri="{FF2B5EF4-FFF2-40B4-BE49-F238E27FC236}">
                <a16:creationId xmlns:a16="http://schemas.microsoft.com/office/drawing/2014/main" xmlns="" id="{C2182917-D149-47A6-908B-868E6474015B}"/>
              </a:ext>
            </a:extLst>
          </p:cNvPr>
          <p:cNvSpPr>
            <a:spLocks noGrp="1"/>
          </p:cNvSpPr>
          <p:nvPr>
            <p:ph idx="1"/>
          </p:nvPr>
        </p:nvSpPr>
        <p:spPr/>
        <p:txBody>
          <a:bodyPr>
            <a:normAutofit fontScale="70000" lnSpcReduction="20000"/>
          </a:bodyPr>
          <a:lstStyle/>
          <a:p>
            <a:r>
              <a:rPr lang="en-US" dirty="0"/>
              <a:t>The format outlined below must be followed in order to assure consistent application of the evaluation criteria. The Application Checklist</a:t>
            </a:r>
            <a:r>
              <a:rPr lang="en-US" i="1" dirty="0"/>
              <a:t> </a:t>
            </a:r>
            <a:r>
              <a:rPr lang="en-US" dirty="0"/>
              <a:t>is provided for the use of the applicant only. </a:t>
            </a:r>
            <a:r>
              <a:rPr lang="en-US" u="sng" dirty="0"/>
              <a:t>Do not</a:t>
            </a:r>
            <a:r>
              <a:rPr lang="en-US" dirty="0"/>
              <a:t> include this page with the submitted application.</a:t>
            </a:r>
          </a:p>
          <a:p>
            <a:pPr marL="0" indent="0">
              <a:buNone/>
            </a:pPr>
            <a:endParaRPr lang="en-US" dirty="0"/>
          </a:p>
          <a:p>
            <a:r>
              <a:rPr lang="en-US" b="1" dirty="0"/>
              <a:t>Part I: Application Introduction and Required Attachments </a:t>
            </a:r>
            <a:r>
              <a:rPr lang="en-US" dirty="0"/>
              <a:t>[Not Scored]</a:t>
            </a:r>
          </a:p>
          <a:p>
            <a:pPr lvl="1"/>
            <a:r>
              <a:rPr lang="en-US" dirty="0"/>
              <a:t>Cover Page: Information completed in full</a:t>
            </a:r>
          </a:p>
          <a:p>
            <a:pPr lvl="1"/>
            <a:r>
              <a:rPr lang="en-US" dirty="0"/>
              <a:t>Center Information and Signature Page: Completed and signed by all appropriate parties</a:t>
            </a:r>
          </a:p>
          <a:p>
            <a:pPr lvl="1"/>
            <a:r>
              <a:rPr lang="en-US" dirty="0"/>
              <a:t>Center Expectations and Principal Signoff Form: Signed by all appropriate parties</a:t>
            </a:r>
          </a:p>
          <a:p>
            <a:pPr lvl="1"/>
            <a:r>
              <a:rPr lang="en-US" dirty="0"/>
              <a:t>Executive Summary</a:t>
            </a:r>
          </a:p>
          <a:p>
            <a:pPr lvl="1"/>
            <a:r>
              <a:rPr lang="en-US" dirty="0"/>
              <a:t>Certifications and Assurances: Completed in full and signed by all appropriate parties</a:t>
            </a:r>
          </a:p>
          <a:p>
            <a:pPr lvl="1"/>
            <a:r>
              <a:rPr lang="en-US" dirty="0"/>
              <a:t>Completed and Signed “One Time General Assurances, Requirements, and Certifications Form” (</a:t>
            </a:r>
            <a:r>
              <a:rPr lang="en-US" i="1" dirty="0"/>
              <a:t>Appendix H</a:t>
            </a:r>
            <a:r>
              <a:rPr lang="en-US" dirty="0"/>
              <a:t>)</a:t>
            </a:r>
          </a:p>
          <a:p>
            <a:pPr lvl="1"/>
            <a:r>
              <a:rPr lang="en-US" dirty="0"/>
              <a:t>Completed and Signed “GEPA Form” (</a:t>
            </a:r>
            <a:r>
              <a:rPr lang="en-US" i="1" dirty="0"/>
              <a:t>Appendix I</a:t>
            </a:r>
            <a:r>
              <a:rPr lang="en-US" dirty="0"/>
              <a:t>)</a:t>
            </a:r>
          </a:p>
          <a:p>
            <a:pPr lvl="1"/>
            <a:r>
              <a:rPr lang="en-US" dirty="0"/>
              <a:t>Completed and Signed “ESEA General Assurances Form” (</a:t>
            </a:r>
            <a:r>
              <a:rPr lang="en-US" u="sng" dirty="0">
                <a:hlinkClick r:id="rId2"/>
              </a:rPr>
              <a:t>https://www.cde.state.co.us/21stcclc</a:t>
            </a:r>
            <a:r>
              <a:rPr lang="en-US" dirty="0"/>
              <a:t>).</a:t>
            </a:r>
          </a:p>
          <a:p>
            <a:pPr marL="0" indent="0">
              <a:buNone/>
            </a:pPr>
            <a:endParaRPr lang="en-US" dirty="0"/>
          </a:p>
          <a:p>
            <a:r>
              <a:rPr lang="en-US" b="1" dirty="0"/>
              <a:t>Part II: Narrative </a:t>
            </a:r>
            <a:r>
              <a:rPr lang="en-US" dirty="0"/>
              <a:t>[Scored - cannot exceed 30 pages]</a:t>
            </a:r>
          </a:p>
          <a:p>
            <a:pPr lvl="1"/>
            <a:r>
              <a:rPr lang="en-US" dirty="0"/>
              <a:t>Narrative addresses all selection criteria</a:t>
            </a:r>
          </a:p>
          <a:p>
            <a:pPr lvl="1"/>
            <a:r>
              <a:rPr lang="en-US" dirty="0"/>
              <a:t>Narrative meets all formatting requirements</a:t>
            </a:r>
          </a:p>
          <a:p>
            <a:pPr lvl="1"/>
            <a:r>
              <a:rPr lang="en-US" dirty="0"/>
              <a:t>Budget narrative provides a detailed description of the relationship between the activities described in the application and the proposed allocation of grant funds</a:t>
            </a:r>
          </a:p>
        </p:txBody>
      </p:sp>
      <p:sp>
        <p:nvSpPr>
          <p:cNvPr id="4" name="Slide Number Placeholder 3">
            <a:extLst>
              <a:ext uri="{FF2B5EF4-FFF2-40B4-BE49-F238E27FC236}">
                <a16:creationId xmlns:a16="http://schemas.microsoft.com/office/drawing/2014/main" xmlns="" id="{01075DF2-E6C3-4F10-9C3C-0004EFCFB6E2}"/>
              </a:ext>
            </a:extLst>
          </p:cNvPr>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33307058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C04C6F-CDE4-4962-B7EC-C8F704F075A4}"/>
              </a:ext>
            </a:extLst>
          </p:cNvPr>
          <p:cNvSpPr>
            <a:spLocks noGrp="1"/>
          </p:cNvSpPr>
          <p:nvPr>
            <p:ph type="title"/>
          </p:nvPr>
        </p:nvSpPr>
        <p:spPr/>
        <p:txBody>
          <a:bodyPr/>
          <a:lstStyle/>
          <a:p>
            <a:r>
              <a:rPr lang="en-US" dirty="0"/>
              <a:t>Required Elements (continued)</a:t>
            </a:r>
          </a:p>
        </p:txBody>
      </p:sp>
      <p:sp>
        <p:nvSpPr>
          <p:cNvPr id="3" name="Content Placeholder 2">
            <a:extLst>
              <a:ext uri="{FF2B5EF4-FFF2-40B4-BE49-F238E27FC236}">
                <a16:creationId xmlns:a16="http://schemas.microsoft.com/office/drawing/2014/main" xmlns="" id="{C2182917-D149-47A6-908B-868E6474015B}"/>
              </a:ext>
            </a:extLst>
          </p:cNvPr>
          <p:cNvSpPr>
            <a:spLocks noGrp="1"/>
          </p:cNvSpPr>
          <p:nvPr>
            <p:ph idx="1"/>
          </p:nvPr>
        </p:nvSpPr>
        <p:spPr/>
        <p:txBody>
          <a:bodyPr>
            <a:normAutofit/>
          </a:bodyPr>
          <a:lstStyle/>
          <a:p>
            <a:r>
              <a:rPr lang="en-US" sz="1700" b="1" dirty="0"/>
              <a:t>Part III: Required Attachments </a:t>
            </a:r>
            <a:r>
              <a:rPr lang="en-US" sz="1700" dirty="0"/>
              <a:t>[not a part of the narrative page limit but needed for full scoring in narrative sections]</a:t>
            </a:r>
          </a:p>
          <a:p>
            <a:pPr lvl="1"/>
            <a:r>
              <a:rPr lang="en-US" sz="1400" dirty="0"/>
              <a:t>Comprehensive ELT Plan, if ELT is to be offered</a:t>
            </a:r>
          </a:p>
          <a:p>
            <a:pPr lvl="1"/>
            <a:r>
              <a:rPr lang="en-US" sz="1400" dirty="0"/>
              <a:t>Performance Measure Worksheets (one in each area, four total)</a:t>
            </a:r>
          </a:p>
          <a:p>
            <a:pPr lvl="1"/>
            <a:r>
              <a:rPr lang="en-US" sz="1400" dirty="0"/>
              <a:t>Job Descriptions of Key Personnel or Organizational Charts</a:t>
            </a:r>
          </a:p>
          <a:p>
            <a:pPr lvl="1"/>
            <a:r>
              <a:rPr lang="en-US" sz="1400" dirty="0"/>
              <a:t>Financial Management Risk Assessment in </a:t>
            </a:r>
            <a:r>
              <a:rPr lang="en-US" sz="1400" i="1" dirty="0"/>
              <a:t>Appendix F</a:t>
            </a:r>
            <a:r>
              <a:rPr lang="en-US" sz="1400" dirty="0"/>
              <a:t> is completed with the score provided in the rubric section</a:t>
            </a:r>
          </a:p>
          <a:p>
            <a:pPr lvl="1"/>
            <a:r>
              <a:rPr lang="en-US" sz="1400" dirty="0"/>
              <a:t>Excel Budget Workbook (to be submitted as a separate attachment in Excel format). Be sure each item on the Budget Sheet is completed with accurate totals</a:t>
            </a:r>
          </a:p>
          <a:p>
            <a:pPr lvl="1"/>
            <a:r>
              <a:rPr lang="en-US" sz="1400" dirty="0"/>
              <a:t>Fiscal Year 2020-2021 Funding Chart (</a:t>
            </a:r>
            <a:r>
              <a:rPr lang="en-US" sz="1400" i="1" dirty="0"/>
              <a:t>Appendix G</a:t>
            </a:r>
            <a:r>
              <a:rPr lang="en-US" sz="1400" dirty="0"/>
              <a:t>)</a:t>
            </a:r>
          </a:p>
          <a:p>
            <a:pPr lvl="1"/>
            <a:r>
              <a:rPr lang="en-US" sz="1400" dirty="0"/>
              <a:t>Letter(s) of Commitment from collaborating organizations and/or consortium agreements</a:t>
            </a:r>
          </a:p>
          <a:p>
            <a:endParaRPr lang="en-US" dirty="0"/>
          </a:p>
        </p:txBody>
      </p:sp>
      <p:sp>
        <p:nvSpPr>
          <p:cNvPr id="4" name="Slide Number Placeholder 3">
            <a:extLst>
              <a:ext uri="{FF2B5EF4-FFF2-40B4-BE49-F238E27FC236}">
                <a16:creationId xmlns:a16="http://schemas.microsoft.com/office/drawing/2014/main" xmlns="" id="{01075DF2-E6C3-4F10-9C3C-0004EFCFB6E2}"/>
              </a:ext>
            </a:extLst>
          </p:cNvPr>
          <p:cNvSpPr>
            <a:spLocks noGrp="1"/>
          </p:cNvSpPr>
          <p:nvPr>
            <p:ph type="sldNum" sz="quarter" idx="12"/>
          </p:nvPr>
        </p:nvSpPr>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14600964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DB6DC1-8420-471A-B9C3-5835528EF186}"/>
              </a:ext>
            </a:extLst>
          </p:cNvPr>
          <p:cNvSpPr>
            <a:spLocks noGrp="1"/>
          </p:cNvSpPr>
          <p:nvPr>
            <p:ph type="title"/>
          </p:nvPr>
        </p:nvSpPr>
        <p:spPr>
          <a:xfrm>
            <a:off x="245193" y="254514"/>
            <a:ext cx="8372219" cy="756418"/>
          </a:xfrm>
        </p:spPr>
        <p:txBody>
          <a:bodyPr/>
          <a:lstStyle/>
          <a:p>
            <a:r>
              <a:rPr lang="en-US" dirty="0"/>
              <a:t>Part IA: Cover Page - Applicant Information</a:t>
            </a:r>
          </a:p>
        </p:txBody>
      </p:sp>
      <p:pic>
        <p:nvPicPr>
          <p:cNvPr id="5" name="Content Placeholder 4">
            <a:extLst>
              <a:ext uri="{FF2B5EF4-FFF2-40B4-BE49-F238E27FC236}">
                <a16:creationId xmlns:a16="http://schemas.microsoft.com/office/drawing/2014/main" xmlns="" id="{93EB7019-6A5C-489E-ACDF-0B069FADB3EA}"/>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5096972" y="1423326"/>
            <a:ext cx="3520440" cy="4591297"/>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xmlns="" id="{C0E3E799-D2B9-4BB7-B224-2956E71D1E72}"/>
              </a:ext>
            </a:extLst>
          </p:cNvPr>
          <p:cNvSpPr>
            <a:spLocks noGrp="1"/>
          </p:cNvSpPr>
          <p:nvPr>
            <p:ph type="sldNum" sz="quarter" idx="12"/>
          </p:nvPr>
        </p:nvSpPr>
        <p:spPr/>
        <p:txBody>
          <a:bodyPr/>
          <a:lstStyle/>
          <a:p>
            <a:fld id="{C479D5F6-EDCB-402A-AC08-4943A1820E8F}" type="slidenum">
              <a:rPr lang="en-US" smtClean="0"/>
              <a:pPr/>
              <a:t>29</a:t>
            </a:fld>
            <a:endParaRPr lang="en-US" dirty="0"/>
          </a:p>
        </p:txBody>
      </p:sp>
      <p:sp>
        <p:nvSpPr>
          <p:cNvPr id="9" name="Content Placeholder 2">
            <a:extLst>
              <a:ext uri="{FF2B5EF4-FFF2-40B4-BE49-F238E27FC236}">
                <a16:creationId xmlns:a16="http://schemas.microsoft.com/office/drawing/2014/main" xmlns="" id="{1D039D92-EA0F-4483-BE48-E7D56F535B65}"/>
              </a:ext>
            </a:extLst>
          </p:cNvPr>
          <p:cNvSpPr txBox="1">
            <a:spLocks/>
          </p:cNvSpPr>
          <p:nvPr/>
        </p:nvSpPr>
        <p:spPr>
          <a:xfrm>
            <a:off x="628650" y="1463040"/>
            <a:ext cx="4295775" cy="4640674"/>
          </a:xfrm>
          <a:prstGeom prst="rect">
            <a:avLst/>
          </a:prstGeom>
        </p:spPr>
        <p:txBody>
          <a:bodyPr vert="horz" lIns="0" tIns="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Part IA captures basic applicant information, including the type of organization, location, contact information, and a snapshot of requested funding amounts.</a:t>
            </a:r>
          </a:p>
          <a:p>
            <a:r>
              <a:rPr lang="en-US" sz="2000" dirty="0"/>
              <a:t>Use this page as the first page of your application submission. Do not include any other cover pages or other introductory pages.</a:t>
            </a:r>
          </a:p>
          <a:p>
            <a:endParaRPr lang="en-US" dirty="0"/>
          </a:p>
        </p:txBody>
      </p:sp>
    </p:spTree>
    <p:extLst>
      <p:ext uri="{BB962C8B-B14F-4D97-AF65-F5344CB8AC3E}">
        <p14:creationId xmlns:p14="http://schemas.microsoft.com/office/powerpoint/2010/main" val="988496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628650" y="1463040"/>
            <a:ext cx="7886700" cy="4963978"/>
          </a:xfrm>
        </p:spPr>
        <p:txBody>
          <a:bodyPr>
            <a:normAutofit fontScale="70000" lnSpcReduction="20000"/>
          </a:bodyPr>
          <a:lstStyle/>
          <a:p>
            <a:r>
              <a:rPr lang="en-US" dirty="0"/>
              <a:t>This Request for Applications (RFA) is designed to distribute funds to qualified applicants pursuant to Title IV, Part B, of the Elementary and Secondary Education Act (ESEA), as amended by the Every Student Succeeds Act (ESSA) of 2015, to establish or expand community learning centers that provide students with academic enrichment opportunities, along with activities designed to complement the students’ regular academic program.</a:t>
            </a:r>
          </a:p>
          <a:p>
            <a:pPr marL="0" indent="0">
              <a:buNone/>
            </a:pPr>
            <a:endParaRPr lang="en-US" dirty="0"/>
          </a:p>
          <a:p>
            <a:r>
              <a:rPr lang="en-US" dirty="0"/>
              <a:t>The term “community learning center” refers to an entity that:</a:t>
            </a:r>
          </a:p>
          <a:p>
            <a:pPr marL="914400" lvl="1" indent="-457200">
              <a:buFont typeface="+mj-lt"/>
              <a:buAutoNum type="arabicParenR"/>
            </a:pPr>
            <a:r>
              <a:rPr lang="en-US" sz="2300" dirty="0"/>
              <a:t>Assists students to meet the challenging State academic standards by providing the students with academic enrichment activities and a broad array of other activities during non-school hours or periods when school is not in session (such as before and after school or during summer recess) that:</a:t>
            </a:r>
          </a:p>
          <a:p>
            <a:pPr marL="1257300" lvl="2" indent="-342900">
              <a:buFont typeface="+mj-lt"/>
              <a:buAutoNum type="alphaLcParenR"/>
            </a:pPr>
            <a:r>
              <a:rPr lang="en-US" sz="2300" dirty="0"/>
              <a:t>Reinforce and complement the regular academic programs of the schools attended by the students served; and</a:t>
            </a:r>
          </a:p>
          <a:p>
            <a:pPr marL="1257300" lvl="2" indent="-342900">
              <a:buFont typeface="+mj-lt"/>
              <a:buAutoNum type="alphaLcParenR"/>
            </a:pPr>
            <a:r>
              <a:rPr lang="en-US" sz="2300" dirty="0"/>
              <a:t>Are targeted to the students’ academic needs and aligned with the instruction students receive during the school day; and</a:t>
            </a:r>
          </a:p>
          <a:p>
            <a:pPr marL="914400" lvl="1" indent="-457200">
              <a:buFont typeface="+mj-lt"/>
              <a:buAutoNum type="arabicParenR"/>
            </a:pPr>
            <a:r>
              <a:rPr lang="en-US" sz="2300" dirty="0"/>
              <a:t>Offers families of students served by such centers opportunities for active and meaningful engagement in their children’s education, including opportunities for literacy and related educational development.</a:t>
            </a:r>
          </a:p>
          <a:p>
            <a:pPr marL="0" indent="0">
              <a:buNone/>
            </a:pPr>
            <a:endParaRPr lang="en-US" dirty="0"/>
          </a:p>
          <a:p>
            <a:r>
              <a:rPr lang="en-US" dirty="0"/>
              <a:t>Priority will be given to those programs serving students who attend high-poverty, low-performing schools. See the “Priority Considerations” section below.</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6382767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57441-22D8-4104-923F-F72F6944E0A9}"/>
              </a:ext>
            </a:extLst>
          </p:cNvPr>
          <p:cNvSpPr>
            <a:spLocks noGrp="1"/>
          </p:cNvSpPr>
          <p:nvPr>
            <p:ph type="title"/>
          </p:nvPr>
        </p:nvSpPr>
        <p:spPr>
          <a:xfrm>
            <a:off x="245193" y="254514"/>
            <a:ext cx="8372219" cy="756418"/>
          </a:xfrm>
        </p:spPr>
        <p:txBody>
          <a:bodyPr/>
          <a:lstStyle/>
          <a:p>
            <a:r>
              <a:rPr lang="en-US" dirty="0"/>
              <a:t>Part IB: Center Information and Signature Page</a:t>
            </a:r>
          </a:p>
        </p:txBody>
      </p:sp>
      <p:pic>
        <p:nvPicPr>
          <p:cNvPr id="5" name="Content Placeholder 4">
            <a:extLst>
              <a:ext uri="{FF2B5EF4-FFF2-40B4-BE49-F238E27FC236}">
                <a16:creationId xmlns:a16="http://schemas.microsoft.com/office/drawing/2014/main" xmlns="" id="{6FD89A66-BD1B-430A-8007-C7FAAF78EB28}"/>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5096972" y="1436713"/>
            <a:ext cx="3520440" cy="4564524"/>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xmlns="" id="{79817F3F-3CF5-47AA-8496-320C8858AE12}"/>
              </a:ext>
            </a:extLst>
          </p:cNvPr>
          <p:cNvSpPr>
            <a:spLocks noGrp="1"/>
          </p:cNvSpPr>
          <p:nvPr>
            <p:ph type="sldNum" sz="quarter" idx="12"/>
          </p:nvPr>
        </p:nvSpPr>
        <p:spPr/>
        <p:txBody>
          <a:bodyPr/>
          <a:lstStyle/>
          <a:p>
            <a:fld id="{C479D5F6-EDCB-402A-AC08-4943A1820E8F}" type="slidenum">
              <a:rPr lang="en-US" smtClean="0"/>
              <a:pPr/>
              <a:t>30</a:t>
            </a:fld>
            <a:endParaRPr lang="en-US" dirty="0"/>
          </a:p>
        </p:txBody>
      </p:sp>
      <p:sp>
        <p:nvSpPr>
          <p:cNvPr id="6" name="Content Placeholder 2">
            <a:extLst>
              <a:ext uri="{FF2B5EF4-FFF2-40B4-BE49-F238E27FC236}">
                <a16:creationId xmlns:a16="http://schemas.microsoft.com/office/drawing/2014/main" xmlns="" id="{32D8B304-7492-4707-8D13-18DEECCAF896}"/>
              </a:ext>
            </a:extLst>
          </p:cNvPr>
          <p:cNvSpPr txBox="1">
            <a:spLocks/>
          </p:cNvSpPr>
          <p:nvPr/>
        </p:nvSpPr>
        <p:spPr>
          <a:xfrm>
            <a:off x="628650" y="1463040"/>
            <a:ext cx="4295775" cy="4640674"/>
          </a:xfrm>
          <a:prstGeom prst="rect">
            <a:avLst/>
          </a:prstGeom>
        </p:spPr>
        <p:txBody>
          <a:bodyPr vert="horz" lIns="0" tIns="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 Part IB, applicant will indicate the type of application and program for which they are applying.</a:t>
            </a:r>
          </a:p>
          <a:p>
            <a:r>
              <a:rPr lang="en-US" dirty="0"/>
              <a:t>In the green, yellow, and orange tables, provide detailed program information. Copy the tables as many times as necessary in order to capture all participating  centers, schools, and primary partners.</a:t>
            </a:r>
          </a:p>
        </p:txBody>
      </p:sp>
    </p:spTree>
    <p:extLst>
      <p:ext uri="{BB962C8B-B14F-4D97-AF65-F5344CB8AC3E}">
        <p14:creationId xmlns:p14="http://schemas.microsoft.com/office/powerpoint/2010/main" val="15467070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4F793A-857F-4328-BEED-5E8AC6197791}"/>
              </a:ext>
            </a:extLst>
          </p:cNvPr>
          <p:cNvSpPr>
            <a:spLocks noGrp="1"/>
          </p:cNvSpPr>
          <p:nvPr>
            <p:ph type="title"/>
          </p:nvPr>
        </p:nvSpPr>
        <p:spPr>
          <a:xfrm>
            <a:off x="245193" y="254514"/>
            <a:ext cx="8372219" cy="756418"/>
          </a:xfrm>
        </p:spPr>
        <p:txBody>
          <a:bodyPr/>
          <a:lstStyle/>
          <a:p>
            <a:r>
              <a:rPr lang="en-US" dirty="0"/>
              <a:t>Part IC: Center Expectations and Principal Signoff Form</a:t>
            </a:r>
          </a:p>
        </p:txBody>
      </p:sp>
      <p:pic>
        <p:nvPicPr>
          <p:cNvPr id="5" name="Content Placeholder 4">
            <a:extLst>
              <a:ext uri="{FF2B5EF4-FFF2-40B4-BE49-F238E27FC236}">
                <a16:creationId xmlns:a16="http://schemas.microsoft.com/office/drawing/2014/main" xmlns="" id="{34CFBD6C-76E2-4FB2-85AC-A0E3AB913DF6}"/>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l="35425" t="18819" r="35314" b="11097"/>
          <a:stretch/>
        </p:blipFill>
        <p:spPr>
          <a:xfrm>
            <a:off x="5096972" y="1427368"/>
            <a:ext cx="3520440" cy="4583214"/>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xmlns="" id="{5B2E2E6D-FD9B-4556-9CFA-E68D31E0CFEA}"/>
              </a:ext>
            </a:extLst>
          </p:cNvPr>
          <p:cNvSpPr>
            <a:spLocks noGrp="1"/>
          </p:cNvSpPr>
          <p:nvPr>
            <p:ph type="sldNum" sz="quarter" idx="12"/>
          </p:nvPr>
        </p:nvSpPr>
        <p:spPr/>
        <p:txBody>
          <a:bodyPr/>
          <a:lstStyle/>
          <a:p>
            <a:fld id="{C479D5F6-EDCB-402A-AC08-4943A1820E8F}" type="slidenum">
              <a:rPr lang="en-US" smtClean="0"/>
              <a:pPr/>
              <a:t>31</a:t>
            </a:fld>
            <a:endParaRPr lang="en-US" dirty="0"/>
          </a:p>
        </p:txBody>
      </p:sp>
      <p:sp>
        <p:nvSpPr>
          <p:cNvPr id="6" name="Content Placeholder 2">
            <a:extLst>
              <a:ext uri="{FF2B5EF4-FFF2-40B4-BE49-F238E27FC236}">
                <a16:creationId xmlns:a16="http://schemas.microsoft.com/office/drawing/2014/main" xmlns="" id="{83A35265-4A9E-4B67-A654-6CCB4FFBB823}"/>
              </a:ext>
            </a:extLst>
          </p:cNvPr>
          <p:cNvSpPr txBox="1">
            <a:spLocks/>
          </p:cNvSpPr>
          <p:nvPr/>
        </p:nvSpPr>
        <p:spPr>
          <a:xfrm>
            <a:off x="628650" y="1463040"/>
            <a:ext cx="4295775" cy="4640674"/>
          </a:xfrm>
          <a:prstGeom prst="rect">
            <a:avLst/>
          </a:prstGeom>
        </p:spPr>
        <p:txBody>
          <a:bodyPr vert="horz" lIns="0" tIns="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Part IC ensures that the principals at the schools to be served are aware of the application, ready and able to accommodate the program, and agree to important assurances that support program success.</a:t>
            </a:r>
          </a:p>
          <a:p>
            <a:endParaRPr lang="en-US" dirty="0"/>
          </a:p>
        </p:txBody>
      </p:sp>
    </p:spTree>
    <p:extLst>
      <p:ext uri="{BB962C8B-B14F-4D97-AF65-F5344CB8AC3E}">
        <p14:creationId xmlns:p14="http://schemas.microsoft.com/office/powerpoint/2010/main" val="28484171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B567FE-A088-478C-9919-5C964BE6780F}"/>
              </a:ext>
            </a:extLst>
          </p:cNvPr>
          <p:cNvSpPr>
            <a:spLocks noGrp="1"/>
          </p:cNvSpPr>
          <p:nvPr>
            <p:ph type="title"/>
          </p:nvPr>
        </p:nvSpPr>
        <p:spPr/>
        <p:txBody>
          <a:bodyPr/>
          <a:lstStyle/>
          <a:p>
            <a:r>
              <a:rPr lang="en-US" dirty="0"/>
              <a:t>Intent to Apply</a:t>
            </a:r>
          </a:p>
        </p:txBody>
      </p:sp>
      <p:sp>
        <p:nvSpPr>
          <p:cNvPr id="3" name="Content Placeholder 2">
            <a:extLst>
              <a:ext uri="{FF2B5EF4-FFF2-40B4-BE49-F238E27FC236}">
                <a16:creationId xmlns:a16="http://schemas.microsoft.com/office/drawing/2014/main" xmlns="" id="{470E08AC-84BF-455E-A94E-FD662B4EAD68}"/>
              </a:ext>
            </a:extLst>
          </p:cNvPr>
          <p:cNvSpPr>
            <a:spLocks noGrp="1"/>
          </p:cNvSpPr>
          <p:nvPr>
            <p:ph idx="1"/>
          </p:nvPr>
        </p:nvSpPr>
        <p:spPr>
          <a:xfrm>
            <a:off x="628650" y="1463040"/>
            <a:ext cx="4524376" cy="4640674"/>
          </a:xfrm>
        </p:spPr>
        <p:txBody>
          <a:bodyPr>
            <a:normAutofit/>
          </a:bodyPr>
          <a:lstStyle/>
          <a:p>
            <a:r>
              <a:rPr lang="en-US" sz="2000" dirty="0"/>
              <a:t>If interested in applying for this funding opportunity, please complete the Intent to Apply form at </a:t>
            </a:r>
            <a:r>
              <a:rPr lang="en-US" sz="2000" u="sng" dirty="0">
                <a:hlinkClick r:id="rId2"/>
              </a:rPr>
              <a:t>www.surveymonkey.com/r/21stcclc_ita</a:t>
            </a:r>
            <a:r>
              <a:rPr lang="en-US" sz="2000" dirty="0"/>
              <a:t> by </a:t>
            </a:r>
            <a:r>
              <a:rPr lang="en-US" sz="2000" b="1" dirty="0"/>
              <a:t>Tuesday, March 17, 2020, by 11:59 pm</a:t>
            </a:r>
            <a:r>
              <a:rPr lang="en-US" sz="2000" dirty="0"/>
              <a:t>. Though strongly encouraged, the Intent to Apply is informational and is not a required component of the grant application submission process.</a:t>
            </a:r>
          </a:p>
          <a:p>
            <a:endParaRPr lang="en-US" sz="2000" dirty="0"/>
          </a:p>
          <a:p>
            <a:r>
              <a:rPr lang="en-US" sz="2000" dirty="0"/>
              <a:t>Those who complete the intent to apply will receive updates on the grant, including registration details for the in-person Application Writing Trainings.</a:t>
            </a:r>
          </a:p>
          <a:p>
            <a:endParaRPr lang="en-US" dirty="0"/>
          </a:p>
        </p:txBody>
      </p:sp>
      <p:sp>
        <p:nvSpPr>
          <p:cNvPr id="4" name="Slide Number Placeholder 3">
            <a:extLst>
              <a:ext uri="{FF2B5EF4-FFF2-40B4-BE49-F238E27FC236}">
                <a16:creationId xmlns:a16="http://schemas.microsoft.com/office/drawing/2014/main" xmlns="" id="{FEA123A9-915F-4653-B8CE-62C32BA41012}"/>
              </a:ext>
            </a:extLst>
          </p:cNvPr>
          <p:cNvSpPr>
            <a:spLocks noGrp="1"/>
          </p:cNvSpPr>
          <p:nvPr>
            <p:ph type="sldNum" sz="quarter" idx="12"/>
          </p:nvPr>
        </p:nvSpPr>
        <p:spPr/>
        <p:txBody>
          <a:bodyPr/>
          <a:lstStyle/>
          <a:p>
            <a:fld id="{C479D5F6-EDCB-402A-AC08-4943A1820E8F}" type="slidenum">
              <a:rPr lang="en-US" smtClean="0"/>
              <a:pPr/>
              <a:t>32</a:t>
            </a:fld>
            <a:endParaRPr lang="en-US" dirty="0"/>
          </a:p>
        </p:txBody>
      </p:sp>
      <p:pic>
        <p:nvPicPr>
          <p:cNvPr id="5" name="Picture 4">
            <a:extLst>
              <a:ext uri="{FF2B5EF4-FFF2-40B4-BE49-F238E27FC236}">
                <a16:creationId xmlns:a16="http://schemas.microsoft.com/office/drawing/2014/main" xmlns="" id="{65ED165F-D078-4569-B783-AB09979CD11C}"/>
              </a:ext>
            </a:extLst>
          </p:cNvPr>
          <p:cNvPicPr>
            <a:picLocks noChangeAspect="1"/>
          </p:cNvPicPr>
          <p:nvPr/>
        </p:nvPicPr>
        <p:blipFill rotWithShape="1">
          <a:blip r:embed="rId3"/>
          <a:srcRect l="26875" t="18654" r="40000" b="2308"/>
          <a:stretch/>
        </p:blipFill>
        <p:spPr>
          <a:xfrm>
            <a:off x="5486401" y="1672590"/>
            <a:ext cx="3028950" cy="3914776"/>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400355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A00097-8900-435F-B18F-98832A9DB35B}"/>
              </a:ext>
            </a:extLst>
          </p:cNvPr>
          <p:cNvSpPr>
            <a:spLocks noGrp="1"/>
          </p:cNvSpPr>
          <p:nvPr>
            <p:ph type="ctrTitle"/>
          </p:nvPr>
        </p:nvSpPr>
        <p:spPr/>
        <p:txBody>
          <a:bodyPr/>
          <a:lstStyle/>
          <a:p>
            <a:r>
              <a:rPr lang="en-US" dirty="0"/>
              <a:t>Application Narrative</a:t>
            </a:r>
          </a:p>
        </p:txBody>
      </p:sp>
      <p:sp>
        <p:nvSpPr>
          <p:cNvPr id="3" name="Slide Number Placeholder 2">
            <a:extLst>
              <a:ext uri="{FF2B5EF4-FFF2-40B4-BE49-F238E27FC236}">
                <a16:creationId xmlns:a16="http://schemas.microsoft.com/office/drawing/2014/main" xmlns="" id="{A3B81190-BFA6-4EEF-BC84-BCAAFDBED196}"/>
              </a:ext>
            </a:extLst>
          </p:cNvPr>
          <p:cNvSpPr>
            <a:spLocks noGrp="1"/>
          </p:cNvSpPr>
          <p:nvPr>
            <p:ph type="sldNum" sz="quarter" idx="12"/>
          </p:nvPr>
        </p:nvSpPr>
        <p:spPr/>
        <p:txBody>
          <a:bodyPr/>
          <a:lstStyle/>
          <a:p>
            <a:fld id="{C479D5F6-EDCB-402A-AC08-4943A1820E8F}" type="slidenum">
              <a:rPr lang="en-US" smtClean="0"/>
              <a:pPr/>
              <a:t>33</a:t>
            </a:fld>
            <a:endParaRPr lang="en-US" dirty="0"/>
          </a:p>
        </p:txBody>
      </p:sp>
    </p:spTree>
    <p:extLst>
      <p:ext uri="{BB962C8B-B14F-4D97-AF65-F5344CB8AC3E}">
        <p14:creationId xmlns:p14="http://schemas.microsoft.com/office/powerpoint/2010/main" val="37049869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32564-CA35-4AD3-83DE-B22C6E26A462}"/>
              </a:ext>
            </a:extLst>
          </p:cNvPr>
          <p:cNvSpPr>
            <a:spLocks noGrp="1"/>
          </p:cNvSpPr>
          <p:nvPr>
            <p:ph type="title"/>
          </p:nvPr>
        </p:nvSpPr>
        <p:spPr/>
        <p:txBody>
          <a:bodyPr/>
          <a:lstStyle/>
          <a:p>
            <a:r>
              <a:rPr lang="en-US" dirty="0"/>
              <a:t>Selection Criteria and Evaluation Rubric</a:t>
            </a:r>
          </a:p>
        </p:txBody>
      </p:sp>
      <p:sp>
        <p:nvSpPr>
          <p:cNvPr id="3" name="Content Placeholder 2">
            <a:extLst>
              <a:ext uri="{FF2B5EF4-FFF2-40B4-BE49-F238E27FC236}">
                <a16:creationId xmlns:a16="http://schemas.microsoft.com/office/drawing/2014/main" xmlns="" id="{583B3DC3-9BA1-447B-95FA-EA838DCF351C}"/>
              </a:ext>
            </a:extLst>
          </p:cNvPr>
          <p:cNvSpPr>
            <a:spLocks noGrp="1"/>
          </p:cNvSpPr>
          <p:nvPr>
            <p:ph idx="1"/>
          </p:nvPr>
        </p:nvSpPr>
        <p:spPr/>
        <p:txBody>
          <a:bodyPr>
            <a:normAutofit fontScale="70000" lnSpcReduction="20000"/>
          </a:bodyPr>
          <a:lstStyle/>
          <a:p>
            <a:r>
              <a:rPr lang="en-US" b="1" dirty="0"/>
              <a:t>Part I: Application Introduction </a:t>
            </a:r>
            <a:r>
              <a:rPr lang="en-US" dirty="0"/>
              <a:t>[Not Scored]</a:t>
            </a:r>
            <a:endParaRPr lang="en-US" b="1" dirty="0"/>
          </a:p>
          <a:p>
            <a:pPr lvl="1"/>
            <a:r>
              <a:rPr lang="en-US" u="sng" dirty="0"/>
              <a:t>Cover Pages and Assurances</a:t>
            </a:r>
            <a:br>
              <a:rPr lang="en-US" u="sng" dirty="0"/>
            </a:br>
            <a:r>
              <a:rPr lang="en-US" dirty="0"/>
              <a:t>Complete applicant information and program assurances and include as the first pages of the application.</a:t>
            </a:r>
          </a:p>
          <a:p>
            <a:pPr lvl="1"/>
            <a:r>
              <a:rPr lang="en-US" u="sng" dirty="0"/>
              <a:t>Executive Summary</a:t>
            </a:r>
            <a:br>
              <a:rPr lang="en-US" u="sng" dirty="0"/>
            </a:br>
            <a:r>
              <a:rPr lang="en-US" dirty="0"/>
              <a:t>Provide a brief description (no more than one page) of the applicant’s program to be funded by the 21</a:t>
            </a:r>
            <a:r>
              <a:rPr lang="en-US" baseline="30000" dirty="0"/>
              <a:t>st</a:t>
            </a:r>
            <a:r>
              <a:rPr lang="en-US" dirty="0"/>
              <a:t> CCLC Grant. This summary does not count toward the 30-page narrative page limit.</a:t>
            </a:r>
          </a:p>
          <a:p>
            <a:r>
              <a:rPr lang="en-US" b="1" dirty="0"/>
              <a:t>Part II: Narrative </a:t>
            </a:r>
            <a:r>
              <a:rPr lang="en-US" dirty="0"/>
              <a:t>[255 Points + 25 Possible Bonus Points]</a:t>
            </a:r>
            <a:br>
              <a:rPr lang="en-US" dirty="0"/>
            </a:br>
            <a:r>
              <a:rPr lang="en-US" dirty="0"/>
              <a:t>The following criteria will be used by reviewers to evaluate the application as a whole.</a:t>
            </a:r>
          </a:p>
          <a:p>
            <a:pPr lvl="1"/>
            <a:r>
              <a:rPr lang="en-US" dirty="0"/>
              <a:t>For the application to be recommended for funding, it must receive at least 210 points out of the 280 possible points and all required elements must be addressed.</a:t>
            </a:r>
          </a:p>
          <a:p>
            <a:pPr lvl="1"/>
            <a:r>
              <a:rPr lang="en-US" dirty="0"/>
              <a:t>An application that receives a score of zero on any required elements will not be funded.</a:t>
            </a:r>
          </a:p>
          <a:p>
            <a:r>
              <a:rPr lang="en-US" b="1" dirty="0"/>
              <a:t>For those applicants that have previously received 21</a:t>
            </a:r>
            <a:r>
              <a:rPr lang="en-US" b="1" baseline="30000" dirty="0"/>
              <a:t>st</a:t>
            </a:r>
            <a:r>
              <a:rPr lang="en-US" b="1" dirty="0"/>
              <a:t> CCLC funding, the expectation is that the narrative will include references to that award, where applicable.</a:t>
            </a:r>
          </a:p>
          <a:p>
            <a:pPr lvl="1"/>
            <a:r>
              <a:rPr lang="en-US" dirty="0"/>
              <a:t>For example, discuss how the funds contributed to the program and what still needs to be accomplished. In particular, applicants should demonstrate ongoing and improved capacity in the program and a well-developed plan for sustainability.</a:t>
            </a:r>
          </a:p>
          <a:p>
            <a:r>
              <a:rPr lang="en-US" b="1" dirty="0"/>
              <a:t>Scoring Definitions</a:t>
            </a:r>
            <a:endParaRPr lang="en-US" dirty="0"/>
          </a:p>
          <a:p>
            <a:pPr lvl="1"/>
            <a:r>
              <a:rPr lang="en-US" u="sng" dirty="0"/>
              <a:t>Minimally Addressed or Does Not Meet Criteria</a:t>
            </a:r>
            <a:r>
              <a:rPr lang="en-US" dirty="0"/>
              <a:t> - information not provided</a:t>
            </a:r>
          </a:p>
          <a:p>
            <a:pPr lvl="1"/>
            <a:r>
              <a:rPr lang="en-US" u="sng" dirty="0"/>
              <a:t>Met Some but Not All Identified Criteria</a:t>
            </a:r>
            <a:r>
              <a:rPr lang="en-US" dirty="0"/>
              <a:t> - requires additional clarification</a:t>
            </a:r>
          </a:p>
          <a:p>
            <a:pPr lvl="1"/>
            <a:r>
              <a:rPr lang="en-US" u="sng" dirty="0"/>
              <a:t>Addressed Criteria but Did Not Provide Thorough Detail</a:t>
            </a:r>
            <a:r>
              <a:rPr lang="en-US" dirty="0"/>
              <a:t> - adequate response, but not thoroughly developed or high-quality response</a:t>
            </a:r>
          </a:p>
          <a:p>
            <a:pPr lvl="1"/>
            <a:r>
              <a:rPr lang="en-US" u="sng" dirty="0"/>
              <a:t>Met All Criteria with High Quality</a:t>
            </a:r>
            <a:r>
              <a:rPr lang="en-US" dirty="0"/>
              <a:t> - clear, concise, and well thought-out response</a:t>
            </a:r>
          </a:p>
        </p:txBody>
      </p:sp>
      <p:sp>
        <p:nvSpPr>
          <p:cNvPr id="4" name="Slide Number Placeholder 3">
            <a:extLst>
              <a:ext uri="{FF2B5EF4-FFF2-40B4-BE49-F238E27FC236}">
                <a16:creationId xmlns:a16="http://schemas.microsoft.com/office/drawing/2014/main" xmlns="" id="{F111DEAE-A30B-4B6F-9C93-0C642288AC4A}"/>
              </a:ext>
            </a:extLst>
          </p:cNvPr>
          <p:cNvSpPr>
            <a:spLocks noGrp="1"/>
          </p:cNvSpPr>
          <p:nvPr>
            <p:ph type="sldNum" sz="quarter" idx="12"/>
          </p:nvPr>
        </p:nvSpPr>
        <p:spPr/>
        <p:txBody>
          <a:bodyPr/>
          <a:lstStyle/>
          <a:p>
            <a:fld id="{C479D5F6-EDCB-402A-AC08-4943A1820E8F}" type="slidenum">
              <a:rPr lang="en-US" smtClean="0"/>
              <a:pPr/>
              <a:t>34</a:t>
            </a:fld>
            <a:endParaRPr lang="en-US" dirty="0"/>
          </a:p>
        </p:txBody>
      </p:sp>
    </p:spTree>
    <p:extLst>
      <p:ext uri="{BB962C8B-B14F-4D97-AF65-F5344CB8AC3E}">
        <p14:creationId xmlns:p14="http://schemas.microsoft.com/office/powerpoint/2010/main" val="2431843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2C6658-7198-420D-B28A-2C5FEE72E605}"/>
              </a:ext>
            </a:extLst>
          </p:cNvPr>
          <p:cNvSpPr>
            <a:spLocks noGrp="1"/>
          </p:cNvSpPr>
          <p:nvPr>
            <p:ph type="title"/>
          </p:nvPr>
        </p:nvSpPr>
        <p:spPr/>
        <p:txBody>
          <a:bodyPr/>
          <a:lstStyle/>
          <a:p>
            <a:r>
              <a:rPr lang="en-US" dirty="0"/>
              <a:t>Priority Area Points</a:t>
            </a:r>
          </a:p>
        </p:txBody>
      </p:sp>
      <p:sp>
        <p:nvSpPr>
          <p:cNvPr id="3" name="Content Placeholder 2">
            <a:extLst>
              <a:ext uri="{FF2B5EF4-FFF2-40B4-BE49-F238E27FC236}">
                <a16:creationId xmlns:a16="http://schemas.microsoft.com/office/drawing/2014/main" xmlns="" id="{2AD3F3E9-413A-4063-ABEA-543AE655D9F8}"/>
              </a:ext>
            </a:extLst>
          </p:cNvPr>
          <p:cNvSpPr>
            <a:spLocks noGrp="1"/>
          </p:cNvSpPr>
          <p:nvPr>
            <p:ph idx="1"/>
          </p:nvPr>
        </p:nvSpPr>
        <p:spPr/>
        <p:txBody>
          <a:bodyPr/>
          <a:lstStyle/>
          <a:p>
            <a:r>
              <a:rPr lang="en-US" dirty="0"/>
              <a:t>CDE will verify the criteria below to determine if the application met the priority area criteria section of the RFA.</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xmlns="" id="{2438328C-AC6B-40D3-A841-EF8207149509}"/>
              </a:ext>
            </a:extLst>
          </p:cNvPr>
          <p:cNvSpPr>
            <a:spLocks noGrp="1"/>
          </p:cNvSpPr>
          <p:nvPr>
            <p:ph type="sldNum" sz="quarter" idx="12"/>
          </p:nvPr>
        </p:nvSpPr>
        <p:spPr/>
        <p:txBody>
          <a:bodyPr/>
          <a:lstStyle/>
          <a:p>
            <a:fld id="{C479D5F6-EDCB-402A-AC08-4943A1820E8F}" type="slidenum">
              <a:rPr lang="en-US" smtClean="0"/>
              <a:pPr/>
              <a:t>35</a:t>
            </a:fld>
            <a:endParaRPr lang="en-US" dirty="0"/>
          </a:p>
        </p:txBody>
      </p:sp>
      <p:graphicFrame>
        <p:nvGraphicFramePr>
          <p:cNvPr id="11" name="Table 10">
            <a:extLst>
              <a:ext uri="{FF2B5EF4-FFF2-40B4-BE49-F238E27FC236}">
                <a16:creationId xmlns:a16="http://schemas.microsoft.com/office/drawing/2014/main" xmlns="" id="{A405AD39-F83B-45F2-8E9C-850D50D68DEF}"/>
              </a:ext>
            </a:extLst>
          </p:cNvPr>
          <p:cNvGraphicFramePr>
            <a:graphicFrameLocks noGrp="1"/>
          </p:cNvGraphicFramePr>
          <p:nvPr>
            <p:extLst>
              <p:ext uri="{D42A27DB-BD31-4B8C-83A1-F6EECF244321}">
                <p14:modId xmlns:p14="http://schemas.microsoft.com/office/powerpoint/2010/main" val="502103729"/>
              </p:ext>
            </p:extLst>
          </p:nvPr>
        </p:nvGraphicFramePr>
        <p:xfrm>
          <a:off x="628650" y="2438018"/>
          <a:ext cx="7886700" cy="1875220"/>
        </p:xfrm>
        <a:graphic>
          <a:graphicData uri="http://schemas.openxmlformats.org/drawingml/2006/table">
            <a:tbl>
              <a:tblPr firstRow="1" firstCol="1" bandRow="1"/>
              <a:tblGrid>
                <a:gridCol w="1971675">
                  <a:extLst>
                    <a:ext uri="{9D8B030D-6E8A-4147-A177-3AD203B41FA5}">
                      <a16:colId xmlns:a16="http://schemas.microsoft.com/office/drawing/2014/main" xmlns="" val="3162051324"/>
                    </a:ext>
                  </a:extLst>
                </a:gridCol>
                <a:gridCol w="1724025">
                  <a:extLst>
                    <a:ext uri="{9D8B030D-6E8A-4147-A177-3AD203B41FA5}">
                      <a16:colId xmlns:a16="http://schemas.microsoft.com/office/drawing/2014/main" xmlns="" val="1000072494"/>
                    </a:ext>
                  </a:extLst>
                </a:gridCol>
                <a:gridCol w="2476500">
                  <a:extLst>
                    <a:ext uri="{9D8B030D-6E8A-4147-A177-3AD203B41FA5}">
                      <a16:colId xmlns:a16="http://schemas.microsoft.com/office/drawing/2014/main" xmlns="" val="3069633064"/>
                    </a:ext>
                  </a:extLst>
                </a:gridCol>
                <a:gridCol w="1714500">
                  <a:extLst>
                    <a:ext uri="{9D8B030D-6E8A-4147-A177-3AD203B41FA5}">
                      <a16:colId xmlns:a16="http://schemas.microsoft.com/office/drawing/2014/main" xmlns="" val="3143799395"/>
                    </a:ext>
                  </a:extLst>
                </a:gridCol>
              </a:tblGrid>
              <a:tr h="0">
                <a:tc gridSpan="4">
                  <a:txBody>
                    <a:bodyPr/>
                    <a:lstStyle/>
                    <a:p>
                      <a:pPr marL="0" marR="0">
                        <a:lnSpc>
                          <a:spcPct val="107000"/>
                        </a:lnSpc>
                        <a:spcBef>
                          <a:spcPts val="0"/>
                        </a:spcBef>
                        <a:spcAft>
                          <a:spcPts val="0"/>
                        </a:spcAft>
                      </a:pPr>
                      <a:endParaRPr lang="en-US" sz="11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xmlns="" val="763063644"/>
                  </a:ext>
                </a:extLst>
              </a:tr>
              <a:tr h="0">
                <a:tc>
                  <a:txBody>
                    <a:bodyPr/>
                    <a:lstStyle/>
                    <a:p>
                      <a:pPr marL="0" marR="0" algn="ctr">
                        <a:lnSpc>
                          <a:spcPct val="107000"/>
                        </a:lnSpc>
                        <a:spcBef>
                          <a:spcPts val="0"/>
                        </a:spcBef>
                        <a:spcAft>
                          <a:spcPts val="0"/>
                        </a:spcAft>
                      </a:pPr>
                      <a:r>
                        <a:rPr lang="en-US" sz="1100" b="1"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rPr>
                        <a:t>40 Points</a:t>
                      </a:r>
                      <a:endParaRPr lang="en-US" sz="11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100" b="1"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rPr>
                        <a:t>10 Points</a:t>
                      </a:r>
                      <a:endParaRPr lang="en-US" sz="11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100" b="1"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rPr>
                        <a:t>10 Points</a:t>
                      </a:r>
                      <a:endParaRPr lang="en-US" sz="11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r>
                        <a:rPr lang="en-US" sz="1100" b="1"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rPr>
                        <a:t>10 Points</a:t>
                      </a:r>
                      <a:endParaRPr lang="en-US" dirty="0"/>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072388291"/>
                  </a:ext>
                </a:extLst>
              </a:tr>
              <a:tr h="0">
                <a:tc>
                  <a:txBody>
                    <a:bodyPr/>
                    <a:lstStyle/>
                    <a:p>
                      <a:pPr marL="0" marR="0" algn="l">
                        <a:lnSpc>
                          <a:spcPct val="107000"/>
                        </a:lnSpc>
                        <a:spcBef>
                          <a:spcPts val="0"/>
                        </a:spcBef>
                        <a:spcAft>
                          <a:spcPts val="0"/>
                        </a:spcAft>
                      </a:pPr>
                      <a:r>
                        <a:rPr lang="en-US" sz="900"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rPr>
                        <a:t>Serving a school with 40% FRL and identified as a Comprehensive and Targeted Support School under ESSA. All schools in the application must be on the priority list in </a:t>
                      </a:r>
                      <a:r>
                        <a:rPr lang="en-US" sz="900" i="1"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Appendix A</a:t>
                      </a:r>
                      <a:r>
                        <a:rPr lang="en-US" sz="900"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rPr>
                        <a:t> to receive this set of priority points.</a:t>
                      </a:r>
                      <a:endParaRPr lang="en-US" sz="11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l">
                        <a:lnSpc>
                          <a:spcPct val="107000"/>
                        </a:lnSpc>
                        <a:spcBef>
                          <a:spcPts val="0"/>
                        </a:spcBef>
                        <a:spcAft>
                          <a:spcPts val="0"/>
                        </a:spcAft>
                      </a:pPr>
                      <a:r>
                        <a:rPr lang="en-US" sz="900"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rPr>
                        <a:t>Rural</a:t>
                      </a:r>
                      <a:endParaRPr lang="en-US" sz="11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900"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rPr>
                        <a:t>(See qualifying definition under </a:t>
                      </a:r>
                      <a:r>
                        <a:rPr lang="en-US" sz="900" i="1"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rPr>
                        <a:t>Appendix J: </a:t>
                      </a:r>
                      <a:r>
                        <a:rPr lang="en-US" sz="900" i="1"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Glossary of Terms</a:t>
                      </a:r>
                      <a:r>
                        <a:rPr lang="en-US" sz="900"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rPr>
                        <a:t>)</a:t>
                      </a:r>
                      <a:endParaRPr lang="en-US" sz="11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lnSpc>
                          <a:spcPct val="107000"/>
                        </a:lnSpc>
                        <a:spcBef>
                          <a:spcPts val="0"/>
                        </a:spcBef>
                        <a:spcAft>
                          <a:spcPts val="0"/>
                        </a:spcAft>
                      </a:pPr>
                      <a:r>
                        <a:rPr lang="en-US" sz="900"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rPr>
                        <a:t>High school serving 9-12 grades with programming that supports students to complete qualified industry credential programs, internships, residencies, construction pre-apprenticeship or construction apprenticeship programs, or qualified Advanced Placement (AP) courses. This includes alternative programs serving 9-12 grades within high schools.</a:t>
                      </a:r>
                      <a:endParaRPr lang="en-US" sz="11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r>
                        <a:rPr lang="en-US" sz="900"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rPr>
                        <a:t>Fiscal agents that did not receive funding in Cohort VII or Cohort VIII, or Fiscal Agents receiving funding in Cohort VII or Cohort VIII that meet high-quality past performance (See “Priority Considerations” section of RFA)</a:t>
                      </a:r>
                      <a:endParaRPr lang="en-US" dirty="0"/>
                    </a:p>
                  </a:txBody>
                  <a:tcPr marL="45720" marR="4572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7018462"/>
                  </a:ext>
                </a:extLst>
              </a:tr>
              <a:tr h="0">
                <a:tc>
                  <a:txBody>
                    <a:bodyPr/>
                    <a:lstStyle/>
                    <a:p>
                      <a:pPr marL="0" marR="0" algn="ctr">
                        <a:lnSpc>
                          <a:spcPct val="107000"/>
                        </a:lnSpc>
                        <a:spcBef>
                          <a:spcPts val="0"/>
                        </a:spcBef>
                        <a:spcAft>
                          <a:spcPts val="0"/>
                        </a:spcAft>
                      </a:pPr>
                      <a:r>
                        <a:rPr lang="en-US" sz="1000" kern="800" dirty="0">
                          <a:solidFill>
                            <a:srgbClr val="262626"/>
                          </a:solidFill>
                          <a:effectLst/>
                          <a:latin typeface="Segoe UI Symbol" panose="020B0502040204020203" pitchFamily="34" charset="0"/>
                          <a:ea typeface="MS Gothic" panose="020B0609070205080204" pitchFamily="49" charset="-128"/>
                          <a:cs typeface="Segoe UI Symbol" panose="020B0502040204020203" pitchFamily="34" charset="0"/>
                        </a:rPr>
                        <a:t>☐</a:t>
                      </a:r>
                      <a:endParaRPr lang="en-US" sz="11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kern="800" dirty="0">
                          <a:solidFill>
                            <a:srgbClr val="262626"/>
                          </a:solidFill>
                          <a:effectLst/>
                          <a:latin typeface="Segoe UI Symbol" panose="020B0502040204020203" pitchFamily="34" charset="0"/>
                          <a:ea typeface="MS Gothic" panose="020B0609070205080204" pitchFamily="49" charset="-128"/>
                          <a:cs typeface="Segoe UI Symbol" panose="020B0502040204020203" pitchFamily="34" charset="0"/>
                        </a:rPr>
                        <a:t>☐</a:t>
                      </a:r>
                      <a:endParaRPr lang="en-US" sz="11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kern="800" dirty="0">
                          <a:solidFill>
                            <a:srgbClr val="262626"/>
                          </a:solidFill>
                          <a:effectLst/>
                          <a:latin typeface="Segoe UI Symbol" panose="020B0502040204020203" pitchFamily="34" charset="0"/>
                          <a:ea typeface="MS Gothic" panose="020B0609070205080204" pitchFamily="49" charset="-128"/>
                          <a:cs typeface="Segoe UI Symbol" panose="020B0502040204020203" pitchFamily="34" charset="0"/>
                        </a:rPr>
                        <a:t>☐</a:t>
                      </a:r>
                      <a:endParaRPr lang="en-US" sz="11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1000" kern="800" dirty="0">
                          <a:solidFill>
                            <a:srgbClr val="262626"/>
                          </a:solidFill>
                          <a:effectLst/>
                          <a:latin typeface="Segoe UI Symbol" panose="020B0502040204020203" pitchFamily="34" charset="0"/>
                          <a:ea typeface="MS Gothic" panose="020B0609070205080204" pitchFamily="49" charset="-128"/>
                          <a:cs typeface="Segoe UI Symbol" panose="020B0502040204020203" pitchFamily="34" charset="0"/>
                        </a:rPr>
                        <a:t>☐</a:t>
                      </a:r>
                      <a:endParaRPr lang="en-US" dirty="0"/>
                    </a:p>
                  </a:txBody>
                  <a:tcPr marL="45720" marR="4572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25032512"/>
                  </a:ext>
                </a:extLst>
              </a:tr>
              <a:tr h="0">
                <a:tc gridSpan="3">
                  <a:txBody>
                    <a:bodyPr/>
                    <a:lstStyle/>
                    <a:p>
                      <a:pPr marL="0" marR="0" algn="r">
                        <a:lnSpc>
                          <a:spcPct val="107000"/>
                        </a:lnSpc>
                        <a:spcBef>
                          <a:spcPts val="0"/>
                        </a:spcBef>
                        <a:spcAft>
                          <a:spcPts val="0"/>
                        </a:spcAft>
                      </a:pPr>
                      <a:r>
                        <a:rPr lang="en-US" sz="1100" b="1" kern="800">
                          <a:solidFill>
                            <a:srgbClr val="FFFFFF"/>
                          </a:solidFill>
                          <a:effectLst/>
                          <a:latin typeface="Calibri" panose="020F0502020204030204" pitchFamily="34" charset="0"/>
                          <a:ea typeface="Calibri" panose="020F0502020204030204" pitchFamily="34" charset="0"/>
                          <a:cs typeface="Arial" panose="020B0604020202020204" pitchFamily="34" charset="0"/>
                        </a:rPr>
                        <a:t>Total Priority Area Points:</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a:txBody>
                    <a:bodyPr/>
                    <a:lstStyle/>
                    <a:p>
                      <a:pPr marL="0" marR="0" algn="r">
                        <a:lnSpc>
                          <a:spcPct val="107000"/>
                        </a:lnSpc>
                        <a:spcBef>
                          <a:spcPts val="0"/>
                        </a:spcBef>
                        <a:spcAft>
                          <a:spcPts val="0"/>
                        </a:spcAft>
                      </a:pPr>
                      <a:r>
                        <a:rPr lang="en-US" sz="1100" b="1" kern="8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en-US" sz="11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79021043"/>
                  </a:ext>
                </a:extLst>
              </a:tr>
            </a:tbl>
          </a:graphicData>
        </a:graphic>
      </p:graphicFrame>
    </p:spTree>
    <p:extLst>
      <p:ext uri="{BB962C8B-B14F-4D97-AF65-F5344CB8AC3E}">
        <p14:creationId xmlns:p14="http://schemas.microsoft.com/office/powerpoint/2010/main" val="36044146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7C4D59-3E7B-4E0D-A156-F05537F565E2}"/>
              </a:ext>
            </a:extLst>
          </p:cNvPr>
          <p:cNvSpPr>
            <a:spLocks noGrp="1"/>
          </p:cNvSpPr>
          <p:nvPr>
            <p:ph type="title"/>
          </p:nvPr>
        </p:nvSpPr>
        <p:spPr/>
        <p:txBody>
          <a:bodyPr/>
          <a:lstStyle/>
          <a:p>
            <a:r>
              <a:rPr lang="en-US" dirty="0" smtClean="0"/>
              <a:t>Narrative Section</a:t>
            </a:r>
            <a:endParaRPr lang="en-US" dirty="0"/>
          </a:p>
        </p:txBody>
      </p:sp>
      <p:sp>
        <p:nvSpPr>
          <p:cNvPr id="3" name="Content Placeholder 2">
            <a:extLst>
              <a:ext uri="{FF2B5EF4-FFF2-40B4-BE49-F238E27FC236}">
                <a16:creationId xmlns:a16="http://schemas.microsoft.com/office/drawing/2014/main" xmlns="" id="{9A486074-7DDA-4CF4-BBC6-48AE1DD08561}"/>
              </a:ext>
            </a:extLst>
          </p:cNvPr>
          <p:cNvSpPr>
            <a:spLocks noGrp="1"/>
          </p:cNvSpPr>
          <p:nvPr>
            <p:ph idx="1"/>
          </p:nvPr>
        </p:nvSpPr>
        <p:spPr/>
        <p:txBody>
          <a:bodyPr>
            <a:normAutofit lnSpcReduction="10000"/>
          </a:bodyPr>
          <a:lstStyle/>
          <a:p>
            <a:pPr marL="0" indent="0">
              <a:buNone/>
            </a:pPr>
            <a:r>
              <a:rPr lang="en-US" dirty="0" smtClean="0"/>
              <a:t>Narrative- Please pull out your RFA copy</a:t>
            </a:r>
          </a:p>
          <a:p>
            <a:r>
              <a:rPr lang="en-US" dirty="0"/>
              <a:t>Section A: Demonstration of </a:t>
            </a:r>
            <a:r>
              <a:rPr lang="en-US" dirty="0" smtClean="0"/>
              <a:t>Need</a:t>
            </a:r>
          </a:p>
          <a:p>
            <a:r>
              <a:rPr lang="en-US" dirty="0"/>
              <a:t>Section B: Number of Students to be </a:t>
            </a:r>
            <a:r>
              <a:rPr lang="en-US" dirty="0" smtClean="0"/>
              <a:t>Served*</a:t>
            </a:r>
          </a:p>
          <a:p>
            <a:r>
              <a:rPr lang="en-US" dirty="0"/>
              <a:t>Section C: Project </a:t>
            </a:r>
            <a:r>
              <a:rPr lang="en-US" dirty="0" smtClean="0"/>
              <a:t>Development</a:t>
            </a:r>
          </a:p>
          <a:p>
            <a:r>
              <a:rPr lang="en-US" dirty="0"/>
              <a:t>Section D: Local Project </a:t>
            </a:r>
            <a:r>
              <a:rPr lang="en-US" dirty="0" smtClean="0"/>
              <a:t>Implementation</a:t>
            </a:r>
          </a:p>
          <a:p>
            <a:r>
              <a:rPr lang="en-US" dirty="0"/>
              <a:t>Section E: Project Leadership and </a:t>
            </a:r>
            <a:r>
              <a:rPr lang="en-US" dirty="0" smtClean="0"/>
              <a:t>Staffing</a:t>
            </a:r>
          </a:p>
          <a:p>
            <a:r>
              <a:rPr lang="en-US" dirty="0"/>
              <a:t>Section F: </a:t>
            </a:r>
            <a:r>
              <a:rPr lang="en-US" dirty="0" err="1"/>
              <a:t>Subgrantee</a:t>
            </a:r>
            <a:r>
              <a:rPr lang="en-US" dirty="0"/>
              <a:t> Level </a:t>
            </a:r>
            <a:r>
              <a:rPr lang="en-US" dirty="0" smtClean="0"/>
              <a:t>Evaluation</a:t>
            </a:r>
          </a:p>
          <a:p>
            <a:r>
              <a:rPr lang="en-US" dirty="0"/>
              <a:t>Section G: State Performance Measures (PMs</a:t>
            </a:r>
            <a:r>
              <a:rPr lang="en-US" dirty="0" smtClean="0"/>
              <a:t>)*</a:t>
            </a:r>
          </a:p>
          <a:p>
            <a:r>
              <a:rPr lang="en-US" dirty="0"/>
              <a:t>Section H: Adequacy of Resources</a:t>
            </a:r>
            <a:endParaRPr lang="en-US" dirty="0" smtClean="0"/>
          </a:p>
          <a:p>
            <a:endParaRPr lang="en-US" dirty="0" smtClean="0"/>
          </a:p>
          <a:p>
            <a:pPr marL="0" indent="0">
              <a:buNone/>
            </a:pPr>
            <a:r>
              <a:rPr lang="en-US" sz="1600" dirty="0" smtClean="0"/>
              <a:t>*See next slides.</a:t>
            </a:r>
          </a:p>
          <a:p>
            <a:endParaRPr lang="en-US" dirty="0"/>
          </a:p>
        </p:txBody>
      </p:sp>
      <p:sp>
        <p:nvSpPr>
          <p:cNvPr id="4" name="Slide Number Placeholder 3">
            <a:extLst>
              <a:ext uri="{FF2B5EF4-FFF2-40B4-BE49-F238E27FC236}">
                <a16:creationId xmlns:a16="http://schemas.microsoft.com/office/drawing/2014/main" xmlns="" id="{1782AE72-0200-4F8B-AD39-5868D9725BEC}"/>
              </a:ext>
            </a:extLst>
          </p:cNvPr>
          <p:cNvSpPr>
            <a:spLocks noGrp="1"/>
          </p:cNvSpPr>
          <p:nvPr>
            <p:ph type="sldNum" sz="quarter" idx="12"/>
          </p:nvPr>
        </p:nvSpPr>
        <p:spPr/>
        <p:txBody>
          <a:bodyPr/>
          <a:lstStyle/>
          <a:p>
            <a:fld id="{C479D5F6-EDCB-402A-AC08-4943A1820E8F}" type="slidenum">
              <a:rPr lang="en-US" smtClean="0"/>
              <a:pPr/>
              <a:t>36</a:t>
            </a:fld>
            <a:endParaRPr lang="en-US" dirty="0"/>
          </a:p>
        </p:txBody>
      </p:sp>
    </p:spTree>
    <p:extLst>
      <p:ext uri="{BB962C8B-B14F-4D97-AF65-F5344CB8AC3E}">
        <p14:creationId xmlns:p14="http://schemas.microsoft.com/office/powerpoint/2010/main" val="15721484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4DC4E7-AE37-4E58-A965-FAA0DDD9DBBF}"/>
              </a:ext>
            </a:extLst>
          </p:cNvPr>
          <p:cNvSpPr>
            <a:spLocks noGrp="1"/>
          </p:cNvSpPr>
          <p:nvPr>
            <p:ph type="title"/>
          </p:nvPr>
        </p:nvSpPr>
        <p:spPr>
          <a:xfrm>
            <a:off x="245193" y="254514"/>
            <a:ext cx="8270157" cy="756418"/>
          </a:xfrm>
        </p:spPr>
        <p:txBody>
          <a:bodyPr/>
          <a:lstStyle/>
          <a:p>
            <a:r>
              <a:rPr lang="en-US" dirty="0"/>
              <a:t>Section B: Number of Students to be Served</a:t>
            </a:r>
            <a:endParaRPr lang="en-US" dirty="0"/>
          </a:p>
        </p:txBody>
      </p:sp>
      <p:sp>
        <p:nvSpPr>
          <p:cNvPr id="3" name="Content Placeholder 2">
            <a:extLst>
              <a:ext uri="{FF2B5EF4-FFF2-40B4-BE49-F238E27FC236}">
                <a16:creationId xmlns:a16="http://schemas.microsoft.com/office/drawing/2014/main" xmlns="" id="{8A02FF19-C5F7-4DC5-AD9C-6B9F9077E9A4}"/>
              </a:ext>
            </a:extLst>
          </p:cNvPr>
          <p:cNvSpPr>
            <a:spLocks noGrp="1"/>
          </p:cNvSpPr>
          <p:nvPr>
            <p:ph idx="1"/>
          </p:nvPr>
        </p:nvSpPr>
        <p:spPr/>
        <p:txBody>
          <a:bodyPr>
            <a:normAutofit fontScale="92500" lnSpcReduction="20000"/>
          </a:bodyPr>
          <a:lstStyle/>
          <a:p>
            <a:r>
              <a:rPr lang="en-US" dirty="0"/>
              <a:t>Applicants must set participation goals in the chart below that are realistic and achievable across the grant period. By the end of year two, applicants must be serving at least 75% of students projected for the “Average Daily Attendance” column. Funding will be reduced by the cost per student amount for each student lower than the projected figures.</a:t>
            </a:r>
          </a:p>
          <a:p>
            <a:pPr marL="0" indent="0">
              <a:buNone/>
            </a:pPr>
            <a:endParaRPr lang="en-US" dirty="0"/>
          </a:p>
          <a:p>
            <a:r>
              <a:rPr lang="en-US" dirty="0"/>
              <a:t>Cost per student is figured by dividing the total annual allocation by the expected average daily attendance for students at each center (as determined in </a:t>
            </a:r>
            <a:r>
              <a:rPr lang="en-US" i="1" dirty="0"/>
              <a:t>Section B</a:t>
            </a:r>
            <a:r>
              <a:rPr lang="en-US" dirty="0"/>
              <a:t>). For example, if you are requesting $100,000 and plan to serve 100 student per day, the cost per student would be $1,000.</a:t>
            </a:r>
          </a:p>
          <a:p>
            <a:pPr marL="0" indent="0">
              <a:buNone/>
            </a:pPr>
            <a:r>
              <a:rPr lang="en-US" dirty="0"/>
              <a:t> </a:t>
            </a:r>
          </a:p>
          <a:p>
            <a:r>
              <a:rPr lang="en-US" dirty="0"/>
              <a:t>Applicants must also meet 75% of the goals sent in the regular student attendees and unduplicated family members column in the chart below. These goals are tied to the renewability exemplar criteria found in </a:t>
            </a:r>
            <a:r>
              <a:rPr lang="en-US" i="1" dirty="0"/>
              <a:t>Appendix C</a:t>
            </a:r>
            <a:r>
              <a:rPr lang="en-US" dirty="0"/>
              <a:t>. </a:t>
            </a:r>
          </a:p>
          <a:p>
            <a:pPr marL="0" indent="0">
              <a:buNone/>
            </a:pPr>
            <a:endParaRPr lang="en-US" dirty="0"/>
          </a:p>
        </p:txBody>
      </p:sp>
      <p:sp>
        <p:nvSpPr>
          <p:cNvPr id="4" name="Slide Number Placeholder 3">
            <a:extLst>
              <a:ext uri="{FF2B5EF4-FFF2-40B4-BE49-F238E27FC236}">
                <a16:creationId xmlns:a16="http://schemas.microsoft.com/office/drawing/2014/main" xmlns="" id="{370B0148-0D1B-4EB1-9DF7-AA19BF8DC432}"/>
              </a:ext>
            </a:extLst>
          </p:cNvPr>
          <p:cNvSpPr>
            <a:spLocks noGrp="1"/>
          </p:cNvSpPr>
          <p:nvPr>
            <p:ph type="sldNum" sz="quarter" idx="12"/>
          </p:nvPr>
        </p:nvSpPr>
        <p:spPr/>
        <p:txBody>
          <a:bodyPr/>
          <a:lstStyle/>
          <a:p>
            <a:fld id="{C479D5F6-EDCB-402A-AC08-4943A1820E8F}" type="slidenum">
              <a:rPr lang="en-US" smtClean="0"/>
              <a:pPr/>
              <a:t>37</a:t>
            </a:fld>
            <a:endParaRPr lang="en-US" dirty="0"/>
          </a:p>
        </p:txBody>
      </p:sp>
    </p:spTree>
    <p:extLst>
      <p:ext uri="{BB962C8B-B14F-4D97-AF65-F5344CB8AC3E}">
        <p14:creationId xmlns:p14="http://schemas.microsoft.com/office/powerpoint/2010/main" val="26382668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4DC4E7-AE37-4E58-A965-FAA0DDD9DBBF}"/>
              </a:ext>
            </a:extLst>
          </p:cNvPr>
          <p:cNvSpPr>
            <a:spLocks noGrp="1"/>
          </p:cNvSpPr>
          <p:nvPr>
            <p:ph type="title"/>
          </p:nvPr>
        </p:nvSpPr>
        <p:spPr>
          <a:xfrm>
            <a:off x="245193" y="254514"/>
            <a:ext cx="8270157" cy="756418"/>
          </a:xfrm>
        </p:spPr>
        <p:txBody>
          <a:bodyPr/>
          <a:lstStyle/>
          <a:p>
            <a:r>
              <a:rPr lang="en-US" dirty="0"/>
              <a:t>Section B: Number of Students to be Served</a:t>
            </a:r>
            <a:endParaRPr lang="en-US" dirty="0"/>
          </a:p>
        </p:txBody>
      </p:sp>
      <p:pic>
        <p:nvPicPr>
          <p:cNvPr id="5" name="Content Placeholder 4"/>
          <p:cNvPicPr>
            <a:picLocks noGrp="1" noChangeAspect="1"/>
          </p:cNvPicPr>
          <p:nvPr>
            <p:ph idx="1"/>
          </p:nvPr>
        </p:nvPicPr>
        <p:blipFill>
          <a:blip r:embed="rId2"/>
          <a:stretch>
            <a:fillRect/>
          </a:stretch>
        </p:blipFill>
        <p:spPr>
          <a:xfrm>
            <a:off x="405353" y="1313027"/>
            <a:ext cx="8391175" cy="4975881"/>
          </a:xfrm>
          <a:prstGeom prst="rect">
            <a:avLst/>
          </a:prstGeom>
        </p:spPr>
      </p:pic>
      <p:sp>
        <p:nvSpPr>
          <p:cNvPr id="4" name="Slide Number Placeholder 3">
            <a:extLst>
              <a:ext uri="{FF2B5EF4-FFF2-40B4-BE49-F238E27FC236}">
                <a16:creationId xmlns:a16="http://schemas.microsoft.com/office/drawing/2014/main" xmlns="" id="{370B0148-0D1B-4EB1-9DF7-AA19BF8DC432}"/>
              </a:ext>
            </a:extLst>
          </p:cNvPr>
          <p:cNvSpPr>
            <a:spLocks noGrp="1"/>
          </p:cNvSpPr>
          <p:nvPr>
            <p:ph type="sldNum" sz="quarter" idx="12"/>
          </p:nvPr>
        </p:nvSpPr>
        <p:spPr/>
        <p:txBody>
          <a:bodyPr/>
          <a:lstStyle/>
          <a:p>
            <a:fld id="{C479D5F6-EDCB-402A-AC08-4943A1820E8F}" type="slidenum">
              <a:rPr lang="en-US" smtClean="0"/>
              <a:pPr/>
              <a:t>38</a:t>
            </a:fld>
            <a:endParaRPr lang="en-US" dirty="0"/>
          </a:p>
        </p:txBody>
      </p:sp>
    </p:spTree>
    <p:extLst>
      <p:ext uri="{BB962C8B-B14F-4D97-AF65-F5344CB8AC3E}">
        <p14:creationId xmlns:p14="http://schemas.microsoft.com/office/powerpoint/2010/main" val="14720108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4DC4E7-AE37-4E58-A965-FAA0DDD9DBBF}"/>
              </a:ext>
            </a:extLst>
          </p:cNvPr>
          <p:cNvSpPr>
            <a:spLocks noGrp="1"/>
          </p:cNvSpPr>
          <p:nvPr>
            <p:ph type="title"/>
          </p:nvPr>
        </p:nvSpPr>
        <p:spPr>
          <a:xfrm>
            <a:off x="245193" y="254514"/>
            <a:ext cx="8270157" cy="756418"/>
          </a:xfrm>
        </p:spPr>
        <p:txBody>
          <a:bodyPr/>
          <a:lstStyle/>
          <a:p>
            <a:r>
              <a:rPr lang="en-US" dirty="0"/>
              <a:t>Section G: State Performance Measures (PMs)</a:t>
            </a:r>
          </a:p>
        </p:txBody>
      </p:sp>
      <p:sp>
        <p:nvSpPr>
          <p:cNvPr id="3" name="Content Placeholder 2">
            <a:extLst>
              <a:ext uri="{FF2B5EF4-FFF2-40B4-BE49-F238E27FC236}">
                <a16:creationId xmlns:a16="http://schemas.microsoft.com/office/drawing/2014/main" xmlns="" id="{8A02FF19-C5F7-4DC5-AD9C-6B9F9077E9A4}"/>
              </a:ext>
            </a:extLst>
          </p:cNvPr>
          <p:cNvSpPr>
            <a:spLocks noGrp="1"/>
          </p:cNvSpPr>
          <p:nvPr>
            <p:ph idx="1"/>
          </p:nvPr>
        </p:nvSpPr>
        <p:spPr/>
        <p:txBody>
          <a:bodyPr>
            <a:normAutofit fontScale="77500" lnSpcReduction="20000"/>
          </a:bodyPr>
          <a:lstStyle/>
          <a:p>
            <a:pPr marL="342900" indent="-342900">
              <a:spcBef>
                <a:spcPts val="0"/>
              </a:spcBef>
              <a:buAutoNum type="arabicParenR"/>
            </a:pPr>
            <a:r>
              <a:rPr lang="en-US" dirty="0"/>
              <a:t>Complete one performance measure (PM) worksheet in the area of “Core Academics</a:t>
            </a:r>
            <a:r>
              <a:rPr lang="en-US" dirty="0" smtClean="0"/>
              <a:t>.”  Note the math and STEM focus for this RFA.</a:t>
            </a:r>
            <a:endParaRPr lang="en-US" dirty="0"/>
          </a:p>
          <a:p>
            <a:pPr marL="342900" indent="-342900">
              <a:spcBef>
                <a:spcPts val="0"/>
              </a:spcBef>
              <a:buAutoNum type="arabicParenR"/>
            </a:pPr>
            <a:r>
              <a:rPr lang="en-US" dirty="0"/>
              <a:t>Complete one performance measure (PM) worksheet in the area of “Essential Skills/ Educational Enrichment.”  </a:t>
            </a:r>
          </a:p>
          <a:p>
            <a:pPr marL="342900" indent="-342900">
              <a:spcBef>
                <a:spcPts val="0"/>
              </a:spcBef>
              <a:buAutoNum type="arabicParenR"/>
            </a:pPr>
            <a:r>
              <a:rPr lang="en-US" dirty="0"/>
              <a:t>Complete one performance measure (PM) worksheet in the area of “Attendance.” </a:t>
            </a:r>
          </a:p>
          <a:p>
            <a:pPr marL="342900" indent="-342900">
              <a:spcBef>
                <a:spcPts val="0"/>
              </a:spcBef>
              <a:buAutoNum type="arabicParenR"/>
            </a:pPr>
            <a:r>
              <a:rPr lang="en-US" dirty="0"/>
              <a:t>Complete one performance measure worksheet in the area of “Family Engagement.” </a:t>
            </a:r>
          </a:p>
          <a:p>
            <a:pPr>
              <a:spcBef>
                <a:spcPts val="0"/>
              </a:spcBef>
            </a:pPr>
            <a:endParaRPr lang="en-US" dirty="0"/>
          </a:p>
          <a:p>
            <a:pPr>
              <a:spcBef>
                <a:spcPts val="0"/>
              </a:spcBef>
            </a:pPr>
            <a:r>
              <a:rPr lang="en-US" b="1" i="1" dirty="0"/>
              <a:t>Please Note:</a:t>
            </a:r>
          </a:p>
          <a:p>
            <a:pPr marL="285750" indent="-285750">
              <a:spcBef>
                <a:spcPts val="0"/>
              </a:spcBef>
            </a:pPr>
            <a:r>
              <a:rPr lang="en-US" dirty="0"/>
              <a:t>As part of the conditions for the grant, each applicant must develop one performance measure in each of the four main outcome areas found below, that include annual benchmarks for the initial three-year grant period. </a:t>
            </a:r>
          </a:p>
          <a:p>
            <a:pPr marL="285750" indent="-285750">
              <a:spcBef>
                <a:spcPts val="0"/>
              </a:spcBef>
            </a:pPr>
            <a:r>
              <a:rPr lang="en-US" dirty="0"/>
              <a:t>The performance measure must be written as a SMART goal. More information on performance measure development and SMART goals can be found in the Performance Measure Development Guide at </a:t>
            </a:r>
            <a:r>
              <a:rPr lang="en-US" u="sng" dirty="0">
                <a:hlinkClick r:id="rId2"/>
              </a:rPr>
              <a:t>www.cde.state.co.us/21stcclc</a:t>
            </a:r>
            <a:r>
              <a:rPr lang="en-US" dirty="0"/>
              <a:t>.</a:t>
            </a:r>
          </a:p>
          <a:p>
            <a:pPr marL="285750" indent="-285750">
              <a:spcBef>
                <a:spcPts val="0"/>
              </a:spcBef>
            </a:pPr>
            <a:r>
              <a:rPr lang="en-US" dirty="0"/>
              <a:t>PM Worksheet must be fully completed and submitted to receive points.</a:t>
            </a:r>
          </a:p>
          <a:p>
            <a:pPr>
              <a:spcBef>
                <a:spcPts val="0"/>
              </a:spcBef>
            </a:pPr>
            <a:endParaRPr lang="en-US" dirty="0"/>
          </a:p>
          <a:p>
            <a:pPr marL="342900" indent="-342900">
              <a:spcBef>
                <a:spcPts val="0"/>
              </a:spcBef>
              <a:buAutoNum type="arabicParenR"/>
            </a:pPr>
            <a:endParaRPr lang="en-US" dirty="0"/>
          </a:p>
          <a:p>
            <a:pPr>
              <a:spcBef>
                <a:spcPts val="0"/>
              </a:spcBef>
            </a:pPr>
            <a:r>
              <a:rPr lang="en-US" dirty="0"/>
              <a:t>*See Appendix D for Performance Measure Worksheets that must be completed and submitted as a part of this application.</a:t>
            </a:r>
          </a:p>
          <a:p>
            <a:endParaRPr lang="en-US" dirty="0"/>
          </a:p>
        </p:txBody>
      </p:sp>
      <p:sp>
        <p:nvSpPr>
          <p:cNvPr id="4" name="Slide Number Placeholder 3">
            <a:extLst>
              <a:ext uri="{FF2B5EF4-FFF2-40B4-BE49-F238E27FC236}">
                <a16:creationId xmlns:a16="http://schemas.microsoft.com/office/drawing/2014/main" xmlns="" id="{370B0148-0D1B-4EB1-9DF7-AA19BF8DC432}"/>
              </a:ext>
            </a:extLst>
          </p:cNvPr>
          <p:cNvSpPr>
            <a:spLocks noGrp="1"/>
          </p:cNvSpPr>
          <p:nvPr>
            <p:ph type="sldNum" sz="quarter" idx="12"/>
          </p:nvPr>
        </p:nvSpPr>
        <p:spPr/>
        <p:txBody>
          <a:bodyPr/>
          <a:lstStyle/>
          <a:p>
            <a:fld id="{C479D5F6-EDCB-402A-AC08-4943A1820E8F}" type="slidenum">
              <a:rPr lang="en-US" smtClean="0"/>
              <a:pPr/>
              <a:t>39</a:t>
            </a:fld>
            <a:endParaRPr lang="en-US" dirty="0"/>
          </a:p>
        </p:txBody>
      </p:sp>
    </p:spTree>
    <p:extLst>
      <p:ext uri="{BB962C8B-B14F-4D97-AF65-F5344CB8AC3E}">
        <p14:creationId xmlns:p14="http://schemas.microsoft.com/office/powerpoint/2010/main" val="1926955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CFBB98-938C-44DA-9513-520EA0E83F11}"/>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xmlns="" id="{6E9C92FB-BA93-4D5D-BE08-AC51B7AA2605}"/>
              </a:ext>
            </a:extLst>
          </p:cNvPr>
          <p:cNvSpPr>
            <a:spLocks noGrp="1"/>
          </p:cNvSpPr>
          <p:nvPr>
            <p:ph idx="1"/>
          </p:nvPr>
        </p:nvSpPr>
        <p:spPr>
          <a:xfrm>
            <a:off x="628650" y="1463040"/>
            <a:ext cx="7886700" cy="5102352"/>
          </a:xfrm>
        </p:spPr>
        <p:txBody>
          <a:bodyPr>
            <a:normAutofit fontScale="70000" lnSpcReduction="20000"/>
          </a:bodyPr>
          <a:lstStyle/>
          <a:p>
            <a:r>
              <a:rPr lang="en-US" dirty="0"/>
              <a:t>The purpose of the Nita M. Lowey 21</a:t>
            </a:r>
            <a:r>
              <a:rPr lang="en-US" baseline="30000" dirty="0"/>
              <a:t>st</a:t>
            </a:r>
            <a:r>
              <a:rPr lang="en-US" dirty="0"/>
              <a:t> Century Community Learning Centers (21</a:t>
            </a:r>
            <a:r>
              <a:rPr lang="en-US" baseline="30000" dirty="0"/>
              <a:t>st</a:t>
            </a:r>
            <a:r>
              <a:rPr lang="en-US" dirty="0"/>
              <a:t> CCLC) program is to provide opportunities for eligible applicants to establish or expand activities in community learning centers. Provided services focus on helping children in low-income schools, also referred to as centers, succeed academically through the application of scientifically based practice and extended learning time by:</a:t>
            </a:r>
          </a:p>
          <a:p>
            <a:endParaRPr lang="en-US" dirty="0"/>
          </a:p>
          <a:p>
            <a:pPr marL="914400" lvl="1" indent="-457200">
              <a:buFont typeface="+mj-lt"/>
              <a:buAutoNum type="arabicParenR"/>
            </a:pPr>
            <a:r>
              <a:rPr lang="en-US" sz="2300" b="1" dirty="0"/>
              <a:t>Providing opportunities for academic enrichment</a:t>
            </a:r>
            <a:r>
              <a:rPr lang="en-US" sz="2300" dirty="0"/>
              <a:t>, including providing tutorial services to help students (particularly students in high-poverty areas and those who attend low-performing schools) meet state and local student performance standards in core academic subjects such as reading, writing, and mathematics;</a:t>
            </a:r>
          </a:p>
          <a:p>
            <a:pPr marL="914400" lvl="1" indent="-457200">
              <a:buFont typeface="+mj-lt"/>
              <a:buAutoNum type="arabicParenR"/>
            </a:pPr>
            <a:r>
              <a:rPr lang="en-US" sz="2300" b="1" dirty="0"/>
              <a:t>Offering students a broad array of additional services, programs, and activities</a:t>
            </a:r>
            <a:r>
              <a:rPr lang="en-US" sz="2300" dirty="0"/>
              <a:t>, such as youth development activities, service-learning, nutrition and health education, drug and violence prevention programs, counseling programs, arts, music, physical fitness and wellness programs, technology education programs, financial literacy programs, environmental literacy programs, mathematics, science, career and technical programs, internship or apprenticeship programs, and other ties to an in-demand industry sector or occupation for high school students that are designed to reinforce and complement the regular academic program of participating students; and</a:t>
            </a:r>
          </a:p>
          <a:p>
            <a:pPr marL="914400" lvl="1" indent="-457200">
              <a:buFont typeface="+mj-lt"/>
              <a:buAutoNum type="arabicParenR"/>
            </a:pPr>
            <a:r>
              <a:rPr lang="en-US" sz="2300" b="1" dirty="0"/>
              <a:t>Offering families of students served by community learning centers opportunities for active and meaningful engagement in their children’s education</a:t>
            </a:r>
            <a:r>
              <a:rPr lang="en-US" sz="2300" dirty="0"/>
              <a:t>, including opportunities for literacy and related educational development.</a:t>
            </a:r>
          </a:p>
          <a:p>
            <a:pPr marL="457200" lvl="1" indent="0">
              <a:buNone/>
            </a:pPr>
            <a:endParaRPr lang="en-US" dirty="0"/>
          </a:p>
          <a:p>
            <a:r>
              <a:rPr lang="en-US" dirty="0"/>
              <a:t>Only applicants that specifically address all three purposes identified for funding will be considered.</a:t>
            </a:r>
          </a:p>
        </p:txBody>
      </p:sp>
      <p:sp>
        <p:nvSpPr>
          <p:cNvPr id="4" name="Slide Number Placeholder 3">
            <a:extLst>
              <a:ext uri="{FF2B5EF4-FFF2-40B4-BE49-F238E27FC236}">
                <a16:creationId xmlns:a16="http://schemas.microsoft.com/office/drawing/2014/main" xmlns="" id="{022D0DEC-5121-4E2C-9C94-A2BAE1E7A3EF}"/>
              </a:ext>
            </a:extLst>
          </p:cNvPr>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7926350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B92A24-3C0A-4F98-98DE-47FD51E04C4C}"/>
              </a:ext>
            </a:extLst>
          </p:cNvPr>
          <p:cNvSpPr>
            <a:spLocks noGrp="1"/>
          </p:cNvSpPr>
          <p:nvPr>
            <p:ph type="ctr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xmlns="" id="{6E389866-8354-4019-B129-F49CC865AD43}"/>
              </a:ext>
            </a:extLst>
          </p:cNvPr>
          <p:cNvSpPr>
            <a:spLocks noGrp="1"/>
          </p:cNvSpPr>
          <p:nvPr>
            <p:ph type="sldNum" sz="quarter" idx="12"/>
          </p:nvPr>
        </p:nvSpPr>
        <p:spPr/>
        <p:txBody>
          <a:bodyPr/>
          <a:lstStyle/>
          <a:p>
            <a:fld id="{C479D5F6-EDCB-402A-AC08-4943A1820E8F}" type="slidenum">
              <a:rPr lang="en-US" smtClean="0"/>
              <a:pPr/>
              <a:t>40</a:t>
            </a:fld>
            <a:endParaRPr lang="en-US" dirty="0"/>
          </a:p>
        </p:txBody>
      </p:sp>
    </p:spTree>
    <p:extLst>
      <p:ext uri="{BB962C8B-B14F-4D97-AF65-F5344CB8AC3E}">
        <p14:creationId xmlns:p14="http://schemas.microsoft.com/office/powerpoint/2010/main" val="28210233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3A583E-F526-4B5F-A0EB-B7FCB36AF50B}"/>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xmlns="" id="{0CF502D3-9368-4555-AF4C-C8AA0450C8D9}"/>
              </a:ext>
            </a:extLst>
          </p:cNvPr>
          <p:cNvSpPr>
            <a:spLocks noGrp="1"/>
          </p:cNvSpPr>
          <p:nvPr>
            <p:ph idx="1"/>
          </p:nvPr>
        </p:nvSpPr>
        <p:spPr/>
        <p:txBody>
          <a:bodyPr>
            <a:normAutofit/>
          </a:bodyPr>
          <a:lstStyle/>
          <a:p>
            <a:r>
              <a:rPr lang="en-US" b="1" dirty="0"/>
              <a:t>Program Questions:</a:t>
            </a:r>
            <a:br>
              <a:rPr lang="en-US" b="1" dirty="0"/>
            </a:br>
            <a:r>
              <a:rPr lang="en-US" dirty="0"/>
              <a:t>Dana Scott, Director of the Office of Student Support and State Coordinator for the 21</a:t>
            </a:r>
            <a:r>
              <a:rPr lang="en-US" baseline="30000" dirty="0"/>
              <a:t>st</a:t>
            </a:r>
            <a:r>
              <a:rPr lang="en-US" dirty="0"/>
              <a:t> CCLC Grant Program</a:t>
            </a:r>
            <a:br>
              <a:rPr lang="en-US" dirty="0"/>
            </a:br>
            <a:r>
              <a:rPr lang="en-US" dirty="0"/>
              <a:t>(303) 866-6791 | </a:t>
            </a:r>
            <a:r>
              <a:rPr lang="en-US" u="sng" dirty="0">
                <a:hlinkClick r:id="rId2"/>
              </a:rPr>
              <a:t>Scott_D@cde.state.co.us</a:t>
            </a:r>
            <a:endParaRPr lang="en-US" dirty="0"/>
          </a:p>
          <a:p>
            <a:pPr marL="0" indent="0">
              <a:buNone/>
            </a:pPr>
            <a:endParaRPr lang="en-US" dirty="0"/>
          </a:p>
          <a:p>
            <a:r>
              <a:rPr lang="en-US" b="1" dirty="0"/>
              <a:t>Budget/Fiscal Questions:</a:t>
            </a:r>
            <a:br>
              <a:rPr lang="en-US" b="1" dirty="0"/>
            </a:br>
            <a:r>
              <a:rPr lang="en-US" dirty="0"/>
              <a:t>Marti Rodriguez, Office of Grants Fiscal Management</a:t>
            </a:r>
            <a:br>
              <a:rPr lang="en-US" dirty="0"/>
            </a:br>
            <a:r>
              <a:rPr lang="en-US" dirty="0"/>
              <a:t>(303) 866-6769 | </a:t>
            </a:r>
            <a:r>
              <a:rPr lang="en-US" u="sng" dirty="0">
                <a:hlinkClick r:id="rId3"/>
              </a:rPr>
              <a:t>Rodriguez_M@cde.state.co.us</a:t>
            </a:r>
            <a:endParaRPr lang="en-US" dirty="0"/>
          </a:p>
          <a:p>
            <a:endParaRPr lang="en-US" dirty="0"/>
          </a:p>
          <a:p>
            <a:r>
              <a:rPr lang="en-US" b="1" dirty="0"/>
              <a:t>Application Process Questions:</a:t>
            </a:r>
            <a:r>
              <a:rPr lang="en-US" dirty="0"/>
              <a:t/>
            </a:r>
            <a:br>
              <a:rPr lang="en-US" dirty="0"/>
            </a:br>
            <a:r>
              <a:rPr lang="en-US" dirty="0"/>
              <a:t>Mandy Christensen, Competitive Grants and Awards</a:t>
            </a:r>
            <a:br>
              <a:rPr lang="en-US" dirty="0"/>
            </a:br>
            <a:r>
              <a:rPr lang="en-US" dirty="0"/>
              <a:t>(303) 866-6250 | </a:t>
            </a:r>
            <a:r>
              <a:rPr lang="en-US" u="sng" dirty="0">
                <a:hlinkClick r:id="rId4"/>
              </a:rPr>
              <a:t>Christensen_A@cde.state.co.us</a:t>
            </a:r>
            <a:endParaRPr lang="en-US" dirty="0"/>
          </a:p>
          <a:p>
            <a:endParaRPr lang="en-US" dirty="0"/>
          </a:p>
        </p:txBody>
      </p:sp>
      <p:sp>
        <p:nvSpPr>
          <p:cNvPr id="4" name="Slide Number Placeholder 3">
            <a:extLst>
              <a:ext uri="{FF2B5EF4-FFF2-40B4-BE49-F238E27FC236}">
                <a16:creationId xmlns:a16="http://schemas.microsoft.com/office/drawing/2014/main" xmlns="" id="{8FDD7EFF-9A1D-4AE1-B637-4E0C62BB6FE8}"/>
              </a:ext>
            </a:extLst>
          </p:cNvPr>
          <p:cNvSpPr>
            <a:spLocks noGrp="1"/>
          </p:cNvSpPr>
          <p:nvPr>
            <p:ph type="sldNum" sz="quarter" idx="12"/>
          </p:nvPr>
        </p:nvSpPr>
        <p:spPr/>
        <p:txBody>
          <a:bodyPr/>
          <a:lstStyle/>
          <a:p>
            <a:fld id="{C479D5F6-EDCB-402A-AC08-4943A1820E8F}" type="slidenum">
              <a:rPr lang="en-US" smtClean="0"/>
              <a:pPr/>
              <a:t>41</a:t>
            </a:fld>
            <a:endParaRPr lang="en-US" dirty="0"/>
          </a:p>
        </p:txBody>
      </p:sp>
    </p:spTree>
    <p:extLst>
      <p:ext uri="{BB962C8B-B14F-4D97-AF65-F5344CB8AC3E}">
        <p14:creationId xmlns:p14="http://schemas.microsoft.com/office/powerpoint/2010/main" val="3221630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26DF7E-5574-4094-A289-E9547F0A3F0E}"/>
              </a:ext>
            </a:extLst>
          </p:cNvPr>
          <p:cNvSpPr>
            <a:spLocks noGrp="1"/>
          </p:cNvSpPr>
          <p:nvPr>
            <p:ph type="title"/>
          </p:nvPr>
        </p:nvSpPr>
        <p:spPr/>
        <p:txBody>
          <a:bodyPr/>
          <a:lstStyle/>
          <a:p>
            <a:r>
              <a:rPr lang="en-US" dirty="0"/>
              <a:t>Eligible Applicants</a:t>
            </a:r>
          </a:p>
        </p:txBody>
      </p:sp>
      <p:sp>
        <p:nvSpPr>
          <p:cNvPr id="3" name="Content Placeholder 2">
            <a:extLst>
              <a:ext uri="{FF2B5EF4-FFF2-40B4-BE49-F238E27FC236}">
                <a16:creationId xmlns:a16="http://schemas.microsoft.com/office/drawing/2014/main" xmlns="" id="{6F4F6779-0F2B-46AA-B6B1-2F92DC5B7799}"/>
              </a:ext>
            </a:extLst>
          </p:cNvPr>
          <p:cNvSpPr>
            <a:spLocks noGrp="1"/>
          </p:cNvSpPr>
          <p:nvPr>
            <p:ph idx="1"/>
          </p:nvPr>
        </p:nvSpPr>
        <p:spPr/>
        <p:txBody>
          <a:bodyPr>
            <a:normAutofit fontScale="70000" lnSpcReduction="20000"/>
          </a:bodyPr>
          <a:lstStyle/>
          <a:p>
            <a:r>
              <a:rPr lang="en-US" dirty="0"/>
              <a:t>Eligible entities may apply for a three-year grant. The term “eligible entity” means</a:t>
            </a:r>
          </a:p>
          <a:p>
            <a:pPr lvl="1"/>
            <a:r>
              <a:rPr lang="en-US" dirty="0"/>
              <a:t>a local educational agency (public school district),</a:t>
            </a:r>
          </a:p>
          <a:p>
            <a:pPr lvl="1"/>
            <a:r>
              <a:rPr lang="en-US" dirty="0"/>
              <a:t>the Charter School Institute,</a:t>
            </a:r>
          </a:p>
          <a:p>
            <a:pPr lvl="1"/>
            <a:r>
              <a:rPr lang="en-US" dirty="0"/>
              <a:t>community-based organization,</a:t>
            </a:r>
          </a:p>
          <a:p>
            <a:pPr lvl="1"/>
            <a:r>
              <a:rPr lang="en-US" dirty="0"/>
              <a:t>Indian tribe or tribal organization (as such terms are defined in section 4 of the Indian Self-Determination and Education Act (25 U.S.C. 450b)),</a:t>
            </a:r>
          </a:p>
          <a:p>
            <a:pPr lvl="1"/>
            <a:r>
              <a:rPr lang="en-US" dirty="0"/>
              <a:t>another public or private entity, or</a:t>
            </a:r>
          </a:p>
          <a:p>
            <a:pPr lvl="1"/>
            <a:r>
              <a:rPr lang="en-US" dirty="0"/>
              <a:t>a consortium of two or more such agencies, organizations, or entities.</a:t>
            </a:r>
          </a:p>
          <a:p>
            <a:r>
              <a:rPr lang="en-US" dirty="0"/>
              <a:t>An intermediary unit, such as a Board of Cooperative Educational Services (BOCES), may apply for and receive a grant. A consortium of eligible applicants may apply together such as a consortium of local education agencies of community-based organizations. However, one entity must be designated as the lead fiscal agent of the consortium (see </a:t>
            </a:r>
            <a:r>
              <a:rPr lang="en-US" i="1" dirty="0"/>
              <a:t>Appendix J: Glossary of Terms</a:t>
            </a:r>
            <a:r>
              <a:rPr lang="en-US" dirty="0"/>
              <a:t> for definition and requirements of consortium grants).</a:t>
            </a:r>
          </a:p>
          <a:p>
            <a:r>
              <a:rPr lang="en-US" b="1" dirty="0"/>
              <a:t>Note: 21</a:t>
            </a:r>
            <a:r>
              <a:rPr lang="en-US" b="1" baseline="30000" dirty="0"/>
              <a:t>st</a:t>
            </a:r>
            <a:r>
              <a:rPr lang="en-US" b="1" dirty="0"/>
              <a:t> Century Community Learning Centers currently receiving 21</a:t>
            </a:r>
            <a:r>
              <a:rPr lang="en-US" b="1" baseline="30000" dirty="0"/>
              <a:t>st</a:t>
            </a:r>
            <a:r>
              <a:rPr lang="en-US" b="1" dirty="0"/>
              <a:t> CCLC funding as part of Cohort VIII are not eligible for this opportunity. </a:t>
            </a:r>
            <a:endParaRPr lang="en-US" dirty="0"/>
          </a:p>
          <a:p>
            <a:r>
              <a:rPr lang="en-US" dirty="0"/>
              <a:t>See </a:t>
            </a:r>
            <a:r>
              <a:rPr lang="en-US" i="1" dirty="0"/>
              <a:t>Appendix A </a:t>
            </a:r>
            <a:r>
              <a:rPr lang="en-US" dirty="0"/>
              <a:t>for a listing of schools that meet priority eligibility (based on the most current data available from the Colorado Department of Education (CDE)). </a:t>
            </a:r>
            <a:r>
              <a:rPr lang="en-US" i="1" dirty="0"/>
              <a:t>Appendix A</a:t>
            </a:r>
            <a:r>
              <a:rPr lang="en-US" dirty="0"/>
              <a:t> excludes any eligible schools currently receiving 21</a:t>
            </a:r>
            <a:r>
              <a:rPr lang="en-US" baseline="30000" dirty="0"/>
              <a:t>st</a:t>
            </a:r>
            <a:r>
              <a:rPr lang="en-US" dirty="0"/>
              <a:t> CCLC grant funds. See the “Priority Considerations” section below for more information on this listing of school and other RFA priorities.</a:t>
            </a:r>
          </a:p>
          <a:p>
            <a:endParaRPr lang="en-US" dirty="0"/>
          </a:p>
        </p:txBody>
      </p:sp>
      <p:sp>
        <p:nvSpPr>
          <p:cNvPr id="4" name="Slide Number Placeholder 3">
            <a:extLst>
              <a:ext uri="{FF2B5EF4-FFF2-40B4-BE49-F238E27FC236}">
                <a16:creationId xmlns:a16="http://schemas.microsoft.com/office/drawing/2014/main" xmlns="" id="{DC2E645F-C6D5-40D3-9AA9-B726A1166108}"/>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3735985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26DF7E-5574-4094-A289-E9547F0A3F0E}"/>
              </a:ext>
            </a:extLst>
          </p:cNvPr>
          <p:cNvSpPr>
            <a:spLocks noGrp="1"/>
          </p:cNvSpPr>
          <p:nvPr>
            <p:ph type="title"/>
          </p:nvPr>
        </p:nvSpPr>
        <p:spPr/>
        <p:txBody>
          <a:bodyPr/>
          <a:lstStyle/>
          <a:p>
            <a:r>
              <a:rPr lang="en-US" dirty="0"/>
              <a:t>Eligible Applicants (continued)</a:t>
            </a:r>
          </a:p>
        </p:txBody>
      </p:sp>
      <p:sp>
        <p:nvSpPr>
          <p:cNvPr id="3" name="Content Placeholder 2">
            <a:extLst>
              <a:ext uri="{FF2B5EF4-FFF2-40B4-BE49-F238E27FC236}">
                <a16:creationId xmlns:a16="http://schemas.microsoft.com/office/drawing/2014/main" xmlns="" id="{6F4F6779-0F2B-46AA-B6B1-2F92DC5B7799}"/>
              </a:ext>
            </a:extLst>
          </p:cNvPr>
          <p:cNvSpPr>
            <a:spLocks noGrp="1"/>
          </p:cNvSpPr>
          <p:nvPr>
            <p:ph idx="1"/>
          </p:nvPr>
        </p:nvSpPr>
        <p:spPr/>
        <p:txBody>
          <a:bodyPr>
            <a:normAutofit fontScale="85000" lnSpcReduction="10000"/>
          </a:bodyPr>
          <a:lstStyle/>
          <a:p>
            <a:r>
              <a:rPr lang="en-US" dirty="0"/>
              <a:t>Applicants must collaborate with other public and/or private agencies, including the local school district, to create programs as comprehensive and high quality as possible. The selection criteria applied by the Colorado 21</a:t>
            </a:r>
            <a:r>
              <a:rPr lang="en-US" baseline="30000" dirty="0"/>
              <a:t>st</a:t>
            </a:r>
            <a:r>
              <a:rPr lang="en-US" dirty="0"/>
              <a:t> CCLC program reflects this emphasis on collaborative approaches to the design and delivery of the proposed community learning centers.</a:t>
            </a:r>
          </a:p>
          <a:p>
            <a:r>
              <a:rPr lang="en-US" dirty="0"/>
              <a:t>Organizations do not have to demonstrate prior experience in providing out-of-school time programs to be eligible to apply for funding. However, an organization that does not have such experience must demonstrate capacity for success in providing educational and related activities that will complement and enhance the academic performance, achievement, and positive youth development of students.</a:t>
            </a:r>
          </a:p>
          <a:p>
            <a:r>
              <a:rPr lang="en-US" dirty="0"/>
              <a:t>Applicants that have received funds from the 21</a:t>
            </a:r>
            <a:r>
              <a:rPr lang="en-US" baseline="30000" dirty="0"/>
              <a:t>st</a:t>
            </a:r>
            <a:r>
              <a:rPr lang="en-US" dirty="0"/>
              <a:t> CCLC grant, prior to Cohort VIII, may apply for this current funding opportunity. However, in the application the applicant must describe current grant activities and services and demonstrate how, if awarded, capacity to provide activities and services will be expanded, augmented, or sustained. Past expenditure of funds and quality of program implementation will also be considered.</a:t>
            </a:r>
          </a:p>
          <a:p>
            <a:endParaRPr lang="en-US" dirty="0"/>
          </a:p>
        </p:txBody>
      </p:sp>
      <p:sp>
        <p:nvSpPr>
          <p:cNvPr id="4" name="Slide Number Placeholder 3">
            <a:extLst>
              <a:ext uri="{FF2B5EF4-FFF2-40B4-BE49-F238E27FC236}">
                <a16:creationId xmlns:a16="http://schemas.microsoft.com/office/drawing/2014/main" xmlns="" id="{DC2E645F-C6D5-40D3-9AA9-B726A1166108}"/>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3427058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26DF7E-5574-4094-A289-E9547F0A3F0E}"/>
              </a:ext>
            </a:extLst>
          </p:cNvPr>
          <p:cNvSpPr>
            <a:spLocks noGrp="1"/>
          </p:cNvSpPr>
          <p:nvPr>
            <p:ph type="title"/>
          </p:nvPr>
        </p:nvSpPr>
        <p:spPr/>
        <p:txBody>
          <a:bodyPr/>
          <a:lstStyle/>
          <a:p>
            <a:r>
              <a:rPr lang="en-US" dirty="0"/>
              <a:t>Eligible Applicants (continued)</a:t>
            </a:r>
            <a:br>
              <a:rPr lang="en-US" dirty="0"/>
            </a:br>
            <a:r>
              <a:rPr lang="en-US" sz="1800" dirty="0"/>
              <a:t>Geographic Distribution</a:t>
            </a:r>
            <a:endParaRPr lang="en-US" dirty="0"/>
          </a:p>
        </p:txBody>
      </p:sp>
      <p:sp>
        <p:nvSpPr>
          <p:cNvPr id="3" name="Content Placeholder 2">
            <a:extLst>
              <a:ext uri="{FF2B5EF4-FFF2-40B4-BE49-F238E27FC236}">
                <a16:creationId xmlns:a16="http://schemas.microsoft.com/office/drawing/2014/main" xmlns="" id="{6F4F6779-0F2B-46AA-B6B1-2F92DC5B7799}"/>
              </a:ext>
            </a:extLst>
          </p:cNvPr>
          <p:cNvSpPr>
            <a:spLocks noGrp="1"/>
          </p:cNvSpPr>
          <p:nvPr>
            <p:ph idx="1"/>
          </p:nvPr>
        </p:nvSpPr>
        <p:spPr/>
        <p:txBody>
          <a:bodyPr>
            <a:normAutofit fontScale="92500" lnSpcReduction="10000"/>
          </a:bodyPr>
          <a:lstStyle/>
          <a:p>
            <a:r>
              <a:rPr lang="en-US" dirty="0"/>
              <a:t>To ensure equitable geographic distribution of funds across Colorado, CDE has placed a limit on the number of centers each eligible entity may receive funding for during this grant period. This limit is derived from student enrollment within the school district. </a:t>
            </a:r>
          </a:p>
          <a:p>
            <a:pPr lvl="1"/>
            <a:r>
              <a:rPr lang="en-US" dirty="0"/>
              <a:t>The guidelines below outline the maximum number of centers that may be awarded to districts and non-district eligible entities according to student enrollment in Kindergarten through 12</a:t>
            </a:r>
            <a:r>
              <a:rPr lang="en-US" baseline="30000" dirty="0"/>
              <a:t>th</a:t>
            </a:r>
            <a:r>
              <a:rPr lang="en-US" dirty="0"/>
              <a:t> grade membership from CDE October Count 2019, found at </a:t>
            </a:r>
            <a:r>
              <a:rPr lang="en-US" u="sng" dirty="0">
                <a:hlinkClick r:id="rId2"/>
              </a:rPr>
              <a:t>www.cde.state.co.us/21stcclc</a:t>
            </a:r>
            <a:r>
              <a:rPr lang="en-US" dirty="0"/>
              <a:t>.</a:t>
            </a:r>
          </a:p>
          <a:p>
            <a:endParaRPr lang="en-US" dirty="0"/>
          </a:p>
          <a:p>
            <a:endParaRPr lang="en-US" dirty="0"/>
          </a:p>
          <a:p>
            <a:endParaRPr lang="en-US" dirty="0"/>
          </a:p>
          <a:p>
            <a:endParaRPr lang="en-US" dirty="0"/>
          </a:p>
          <a:p>
            <a:r>
              <a:rPr lang="en-US" dirty="0"/>
              <a:t>It is important to note that services and student target populations to be served cannot be duplicated.</a:t>
            </a:r>
          </a:p>
          <a:p>
            <a:endParaRPr lang="en-US" dirty="0"/>
          </a:p>
        </p:txBody>
      </p:sp>
      <p:sp>
        <p:nvSpPr>
          <p:cNvPr id="4" name="Slide Number Placeholder 3">
            <a:extLst>
              <a:ext uri="{FF2B5EF4-FFF2-40B4-BE49-F238E27FC236}">
                <a16:creationId xmlns:a16="http://schemas.microsoft.com/office/drawing/2014/main" xmlns="" id="{DC2E645F-C6D5-40D3-9AA9-B726A1166108}"/>
              </a:ext>
            </a:extLst>
          </p:cNvPr>
          <p:cNvSpPr>
            <a:spLocks noGrp="1"/>
          </p:cNvSpPr>
          <p:nvPr>
            <p:ph type="sldNum" sz="quarter" idx="12"/>
          </p:nvPr>
        </p:nvSpPr>
        <p:spPr/>
        <p:txBody>
          <a:bodyPr/>
          <a:lstStyle/>
          <a:p>
            <a:fld id="{C479D5F6-EDCB-402A-AC08-4943A1820E8F}" type="slidenum">
              <a:rPr lang="en-US" smtClean="0"/>
              <a:pPr/>
              <a:t>7</a:t>
            </a:fld>
            <a:endParaRPr lang="en-US" dirty="0"/>
          </a:p>
        </p:txBody>
      </p:sp>
      <p:graphicFrame>
        <p:nvGraphicFramePr>
          <p:cNvPr id="6" name="Table 5">
            <a:extLst>
              <a:ext uri="{FF2B5EF4-FFF2-40B4-BE49-F238E27FC236}">
                <a16:creationId xmlns:a16="http://schemas.microsoft.com/office/drawing/2014/main" xmlns="" id="{70BFE1BB-7D7F-4991-9249-DDB751C8D2EC}"/>
              </a:ext>
            </a:extLst>
          </p:cNvPr>
          <p:cNvGraphicFramePr>
            <a:graphicFrameLocks noGrp="1"/>
          </p:cNvGraphicFramePr>
          <p:nvPr>
            <p:extLst>
              <p:ext uri="{D42A27DB-BD31-4B8C-83A1-F6EECF244321}">
                <p14:modId xmlns:p14="http://schemas.microsoft.com/office/powerpoint/2010/main" val="2793397571"/>
              </p:ext>
            </p:extLst>
          </p:nvPr>
        </p:nvGraphicFramePr>
        <p:xfrm>
          <a:off x="628650" y="3783377"/>
          <a:ext cx="7886699" cy="1255715"/>
        </p:xfrm>
        <a:graphic>
          <a:graphicData uri="http://schemas.openxmlformats.org/drawingml/2006/table">
            <a:tbl>
              <a:tblPr firstRow="1" firstCol="1" bandRow="1"/>
              <a:tblGrid>
                <a:gridCol w="1736651">
                  <a:extLst>
                    <a:ext uri="{9D8B030D-6E8A-4147-A177-3AD203B41FA5}">
                      <a16:colId xmlns:a16="http://schemas.microsoft.com/office/drawing/2014/main" xmlns="" val="1238837541"/>
                    </a:ext>
                  </a:extLst>
                </a:gridCol>
                <a:gridCol w="2097862">
                  <a:extLst>
                    <a:ext uri="{9D8B030D-6E8A-4147-A177-3AD203B41FA5}">
                      <a16:colId xmlns:a16="http://schemas.microsoft.com/office/drawing/2014/main" xmlns="" val="2454305731"/>
                    </a:ext>
                  </a:extLst>
                </a:gridCol>
                <a:gridCol w="2242977">
                  <a:extLst>
                    <a:ext uri="{9D8B030D-6E8A-4147-A177-3AD203B41FA5}">
                      <a16:colId xmlns:a16="http://schemas.microsoft.com/office/drawing/2014/main" xmlns="" val="2803990935"/>
                    </a:ext>
                  </a:extLst>
                </a:gridCol>
                <a:gridCol w="1809209">
                  <a:extLst>
                    <a:ext uri="{9D8B030D-6E8A-4147-A177-3AD203B41FA5}">
                      <a16:colId xmlns:a16="http://schemas.microsoft.com/office/drawing/2014/main" xmlns="" val="1496522768"/>
                    </a:ext>
                  </a:extLst>
                </a:gridCol>
              </a:tblGrid>
              <a:tr h="0">
                <a:tc>
                  <a:txBody>
                    <a:bodyPr/>
                    <a:lstStyle/>
                    <a:p>
                      <a:pPr marL="0" marR="0" algn="ctr">
                        <a:lnSpc>
                          <a:spcPct val="107000"/>
                        </a:lnSpc>
                        <a:spcBef>
                          <a:spcPts val="0"/>
                        </a:spcBef>
                        <a:spcAft>
                          <a:spcPts val="0"/>
                        </a:spcAft>
                      </a:pPr>
                      <a:r>
                        <a:rPr lang="en-US" sz="1100" b="1" kern="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Number of Students</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b="1" kern="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District</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kern="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Maximum Number of Funded 21</a:t>
                      </a:r>
                      <a:r>
                        <a:rPr lang="en-US" sz="1100" b="1" kern="800" baseline="30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t>
                      </a:r>
                      <a:r>
                        <a:rPr lang="en-US" sz="1100" b="1" kern="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CCLC Centers</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b="1" kern="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each District</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kern="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Maximum Number of</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b="1" kern="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Funded 21</a:t>
                      </a:r>
                      <a:r>
                        <a:rPr lang="en-US" sz="1100" b="1" kern="800" baseline="30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t>
                      </a:r>
                      <a:r>
                        <a:rPr lang="en-US" sz="1100" b="1" kern="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CCLC Centers</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b="1" kern="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Non-District Entities*</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kern="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Number of 21</a:t>
                      </a:r>
                      <a:r>
                        <a:rPr lang="en-US" sz="1100" b="1" kern="800" baseline="30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t>
                      </a:r>
                      <a:r>
                        <a:rPr lang="en-US" sz="1100" b="1" kern="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CCLC Funded Centers </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72963993"/>
                  </a:ext>
                </a:extLst>
              </a:tr>
              <a:tr h="0">
                <a:tc>
                  <a:txBody>
                    <a:bodyPr/>
                    <a:lstStyle/>
                    <a:p>
                      <a:pPr marL="0" marR="0" algn="ctr">
                        <a:lnSpc>
                          <a:spcPct val="107000"/>
                        </a:lnSpc>
                        <a:spcBef>
                          <a:spcPts val="0"/>
                        </a:spcBef>
                        <a:spcAft>
                          <a:spcPts val="0"/>
                        </a:spcAft>
                      </a:pPr>
                      <a:r>
                        <a:rPr lang="en-US" sz="1100" kern="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0 - 1,000</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funded centers</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funded centers</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 funded centers</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33054718"/>
                  </a:ext>
                </a:extLst>
              </a:tr>
              <a:tr h="0">
                <a:tc>
                  <a:txBody>
                    <a:bodyPr/>
                    <a:lstStyle/>
                    <a:p>
                      <a:pPr marL="0" marR="0" algn="ctr">
                        <a:lnSpc>
                          <a:spcPct val="107000"/>
                        </a:lnSpc>
                        <a:spcBef>
                          <a:spcPts val="0"/>
                        </a:spcBef>
                        <a:spcAft>
                          <a:spcPts val="0"/>
                        </a:spcAft>
                      </a:pPr>
                      <a:r>
                        <a:rPr lang="en-US" sz="1100" kern="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1,001 - 5,000</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funded centers</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funded centers</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 funded centers</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96703413"/>
                  </a:ext>
                </a:extLst>
              </a:tr>
              <a:tr h="0">
                <a:tc>
                  <a:txBody>
                    <a:bodyPr/>
                    <a:lstStyle/>
                    <a:p>
                      <a:pPr marL="0" marR="0" algn="ctr">
                        <a:lnSpc>
                          <a:spcPct val="107000"/>
                        </a:lnSpc>
                        <a:spcBef>
                          <a:spcPts val="0"/>
                        </a:spcBef>
                        <a:spcAft>
                          <a:spcPts val="0"/>
                        </a:spcAft>
                      </a:pPr>
                      <a:r>
                        <a:rPr lang="en-US" sz="1100" kern="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5,001 - 25,000</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 funded centers</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 funded centers</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 funded centers</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29776404"/>
                  </a:ext>
                </a:extLst>
              </a:tr>
              <a:tr h="0">
                <a:tc>
                  <a:txBody>
                    <a:bodyPr/>
                    <a:lstStyle/>
                    <a:p>
                      <a:pPr marL="0" marR="0" algn="ctr">
                        <a:lnSpc>
                          <a:spcPct val="107000"/>
                        </a:lnSpc>
                        <a:spcBef>
                          <a:spcPts val="0"/>
                        </a:spcBef>
                        <a:spcAft>
                          <a:spcPts val="0"/>
                        </a:spcAft>
                      </a:pPr>
                      <a:r>
                        <a:rPr lang="en-US" sz="1100" kern="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25,001 or more </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 funded centers</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 funded centers</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 funded centers</a:t>
                      </a:r>
                      <a:endParaRPr lang="en-US" sz="11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26316968"/>
                  </a:ext>
                </a:extLst>
              </a:tr>
            </a:tbl>
          </a:graphicData>
        </a:graphic>
      </p:graphicFrame>
    </p:spTree>
    <p:extLst>
      <p:ext uri="{BB962C8B-B14F-4D97-AF65-F5344CB8AC3E}">
        <p14:creationId xmlns:p14="http://schemas.microsoft.com/office/powerpoint/2010/main" val="3228150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621814-8B05-42F7-9795-3C7E46383436}"/>
              </a:ext>
            </a:extLst>
          </p:cNvPr>
          <p:cNvSpPr>
            <a:spLocks noGrp="1"/>
          </p:cNvSpPr>
          <p:nvPr>
            <p:ph type="title"/>
          </p:nvPr>
        </p:nvSpPr>
        <p:spPr/>
        <p:txBody>
          <a:bodyPr/>
          <a:lstStyle/>
          <a:p>
            <a:r>
              <a:rPr lang="en-US" dirty="0"/>
              <a:t>Eligible Applications (continued)</a:t>
            </a:r>
            <a:br>
              <a:rPr lang="en-US" dirty="0"/>
            </a:br>
            <a:r>
              <a:rPr lang="en-US" sz="1800" dirty="0"/>
              <a:t>Expanded Learning Time</a:t>
            </a:r>
            <a:endParaRPr lang="en-US" dirty="0"/>
          </a:p>
        </p:txBody>
      </p:sp>
      <p:sp>
        <p:nvSpPr>
          <p:cNvPr id="3" name="Content Placeholder 2">
            <a:extLst>
              <a:ext uri="{FF2B5EF4-FFF2-40B4-BE49-F238E27FC236}">
                <a16:creationId xmlns:a16="http://schemas.microsoft.com/office/drawing/2014/main" xmlns="" id="{023C20EE-805D-4714-94BD-35163BAE2C73}"/>
              </a:ext>
            </a:extLst>
          </p:cNvPr>
          <p:cNvSpPr>
            <a:spLocks noGrp="1"/>
          </p:cNvSpPr>
          <p:nvPr>
            <p:ph idx="1"/>
          </p:nvPr>
        </p:nvSpPr>
        <p:spPr/>
        <p:txBody>
          <a:bodyPr>
            <a:normAutofit fontScale="85000" lnSpcReduction="20000"/>
          </a:bodyPr>
          <a:lstStyle/>
          <a:p>
            <a:r>
              <a:rPr lang="en-US" b="1" dirty="0"/>
              <a:t>Eligibility for Expanded Learning Time (ELT)*:</a:t>
            </a:r>
            <a:endParaRPr lang="en-US" dirty="0"/>
          </a:p>
          <a:p>
            <a:pPr lvl="1"/>
            <a:r>
              <a:rPr lang="en-US" dirty="0"/>
              <a:t>ELT is the time that a local educational agency (LEA) or school extends its normal school day, week, or year to provide additional instruction or educational programs for all students beyond the state-mandated requirements for the minimum hours in a school day, days in a school week, or days or weeks in a school year.</a:t>
            </a:r>
          </a:p>
          <a:p>
            <a:pPr marL="457200" lvl="1" indent="0">
              <a:buNone/>
            </a:pPr>
            <a:endParaRPr lang="en-US" dirty="0"/>
          </a:p>
          <a:p>
            <a:pPr lvl="1"/>
            <a:r>
              <a:rPr lang="en-US" dirty="0"/>
              <a:t>An applicant may apply to use 21</a:t>
            </a:r>
            <a:r>
              <a:rPr lang="en-US" baseline="30000" dirty="0"/>
              <a:t>st</a:t>
            </a:r>
            <a:r>
              <a:rPr lang="en-US" dirty="0"/>
              <a:t> CCLC funds to conduct activities during the school day in a school that previously expanded its school day, week, or year. However, the ELT applicant must submit a plan with the 21</a:t>
            </a:r>
            <a:r>
              <a:rPr lang="en-US" baseline="30000" dirty="0"/>
              <a:t>st</a:t>
            </a:r>
            <a:r>
              <a:rPr lang="en-US" dirty="0"/>
              <a:t> CCLC grant application addressing the Required Components of a Comprehensive ELT Plan provided in </a:t>
            </a:r>
            <a:r>
              <a:rPr lang="en-US" i="1" dirty="0"/>
              <a:t>Appendix B</a:t>
            </a:r>
            <a:r>
              <a:rPr lang="en-US" dirty="0"/>
              <a:t>.</a:t>
            </a:r>
          </a:p>
          <a:p>
            <a:pPr marL="457200" lvl="1" indent="0">
              <a:buNone/>
            </a:pPr>
            <a:endParaRPr lang="en-US" dirty="0"/>
          </a:p>
          <a:p>
            <a:pPr lvl="1"/>
            <a:r>
              <a:rPr lang="en-US" dirty="0"/>
              <a:t>Applicants seeking 21</a:t>
            </a:r>
            <a:r>
              <a:rPr lang="en-US" baseline="30000" dirty="0"/>
              <a:t>st</a:t>
            </a:r>
            <a:r>
              <a:rPr lang="en-US" dirty="0"/>
              <a:t> CCLC funds for ELT programs must provide </a:t>
            </a:r>
            <a:r>
              <a:rPr lang="en-US" u="sng" dirty="0"/>
              <a:t>all</a:t>
            </a:r>
            <a:r>
              <a:rPr lang="en-US" dirty="0"/>
              <a:t> students at the school with at least 300 additional program hours before, during, or after the traditional school day programming, in accordance with the submitted Comprehensive ELT Plan, and including a 21</a:t>
            </a:r>
            <a:r>
              <a:rPr lang="en-US" baseline="30000" dirty="0"/>
              <a:t>st</a:t>
            </a:r>
            <a:r>
              <a:rPr lang="en-US" dirty="0"/>
              <a:t> CCLC Summer Program.</a:t>
            </a:r>
          </a:p>
          <a:p>
            <a:pPr marL="0" indent="0">
              <a:buNone/>
            </a:pPr>
            <a:endParaRPr lang="en-US" dirty="0"/>
          </a:p>
          <a:p>
            <a:pPr marL="0" indent="0">
              <a:buNone/>
            </a:pPr>
            <a:r>
              <a:rPr lang="en-US" dirty="0"/>
              <a:t>*See </a:t>
            </a:r>
            <a:r>
              <a:rPr lang="en-US" i="1" dirty="0"/>
              <a:t>Appendix J </a:t>
            </a:r>
            <a:r>
              <a:rPr lang="en-US" dirty="0"/>
              <a:t>for Glossary of Terms</a:t>
            </a:r>
          </a:p>
        </p:txBody>
      </p:sp>
      <p:sp>
        <p:nvSpPr>
          <p:cNvPr id="4" name="Slide Number Placeholder 3">
            <a:extLst>
              <a:ext uri="{FF2B5EF4-FFF2-40B4-BE49-F238E27FC236}">
                <a16:creationId xmlns:a16="http://schemas.microsoft.com/office/drawing/2014/main" xmlns="" id="{645545EA-52EB-485F-B7C8-A81078C094C7}"/>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3511483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5705C3-7292-4A8A-8BB6-8C28FDD26837}"/>
              </a:ext>
            </a:extLst>
          </p:cNvPr>
          <p:cNvSpPr>
            <a:spLocks noGrp="1"/>
          </p:cNvSpPr>
          <p:nvPr>
            <p:ph type="title"/>
          </p:nvPr>
        </p:nvSpPr>
        <p:spPr/>
        <p:txBody>
          <a:bodyPr/>
          <a:lstStyle/>
          <a:p>
            <a:r>
              <a:rPr lang="en-US" dirty="0"/>
              <a:t>Priority Considerations</a:t>
            </a:r>
          </a:p>
        </p:txBody>
      </p:sp>
      <p:sp>
        <p:nvSpPr>
          <p:cNvPr id="3" name="Content Placeholder 2">
            <a:extLst>
              <a:ext uri="{FF2B5EF4-FFF2-40B4-BE49-F238E27FC236}">
                <a16:creationId xmlns:a16="http://schemas.microsoft.com/office/drawing/2014/main" xmlns="" id="{71C2B6CC-35F2-4974-A855-1FE22478C598}"/>
              </a:ext>
            </a:extLst>
          </p:cNvPr>
          <p:cNvSpPr>
            <a:spLocks noGrp="1"/>
          </p:cNvSpPr>
          <p:nvPr>
            <p:ph idx="1"/>
          </p:nvPr>
        </p:nvSpPr>
        <p:spPr>
          <a:xfrm>
            <a:off x="628650" y="1463040"/>
            <a:ext cx="8088630" cy="4640674"/>
          </a:xfrm>
        </p:spPr>
        <p:txBody>
          <a:bodyPr>
            <a:normAutofit/>
          </a:bodyPr>
          <a:lstStyle/>
          <a:p>
            <a:r>
              <a:rPr lang="en-US" dirty="0"/>
              <a:t>Entities receiving priority in this RFA are those that propose to serve students and the families of students who primarily attend high-poverty, low-performing schools as evidenced by:</a:t>
            </a:r>
          </a:p>
          <a:p>
            <a:pPr lvl="1"/>
            <a:r>
              <a:rPr lang="en-US" dirty="0"/>
              <a:t>K-12</a:t>
            </a:r>
            <a:r>
              <a:rPr lang="en-US" baseline="30000" dirty="0"/>
              <a:t>th</a:t>
            </a:r>
            <a:r>
              <a:rPr lang="en-US" dirty="0"/>
              <a:t> grade Free and Reduced Lunch rate of 40 percent and above; and</a:t>
            </a:r>
          </a:p>
          <a:p>
            <a:pPr lvl="1"/>
            <a:r>
              <a:rPr lang="en-US" dirty="0"/>
              <a:t>Schools Identified for Comprehensive Support and Improvement (CS) or Targeted Support and Improvement (TS) in 2019-2020.</a:t>
            </a:r>
          </a:p>
          <a:p>
            <a:pPr marL="0" indent="0">
              <a:buNone/>
            </a:pPr>
            <a:endParaRPr lang="en-US" dirty="0"/>
          </a:p>
          <a:p>
            <a:r>
              <a:rPr lang="en-US" dirty="0"/>
              <a:t>Other schools determined by the applicant to be in need of intervention and support may be included in the application but will not be eligible to receive priority points assigned in the priority points section in the scoring rubric of this RFA.</a:t>
            </a:r>
          </a:p>
          <a:p>
            <a:endParaRPr lang="en-US" dirty="0"/>
          </a:p>
        </p:txBody>
      </p:sp>
      <p:sp>
        <p:nvSpPr>
          <p:cNvPr id="4" name="Slide Number Placeholder 3">
            <a:extLst>
              <a:ext uri="{FF2B5EF4-FFF2-40B4-BE49-F238E27FC236}">
                <a16:creationId xmlns:a16="http://schemas.microsoft.com/office/drawing/2014/main" xmlns="" id="{3F95E9BA-B6F8-4C03-976C-C00C61598C33}"/>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3689185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548</TotalTime>
  <Words>5648</Words>
  <Application>Microsoft Office PowerPoint</Application>
  <PresentationFormat>On-screen Show (4:3)</PresentationFormat>
  <Paragraphs>382</Paragraphs>
  <Slides>41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MS Gothic</vt:lpstr>
      <vt:lpstr>Arial</vt:lpstr>
      <vt:lpstr>Calibri</vt:lpstr>
      <vt:lpstr>Calibri Light</vt:lpstr>
      <vt:lpstr>Museo Slab 500</vt:lpstr>
      <vt:lpstr>Segoe UI Symbol</vt:lpstr>
      <vt:lpstr>Times New Roman</vt:lpstr>
      <vt:lpstr>Office Theme</vt:lpstr>
      <vt:lpstr>Nita M. Lowey 21st Century Community Learning Centers (21st CCLC) Grant Program   Pursuant to Title IV, Part B of the Elementary and Secondary Education Act (ESEA),  as amended by the Every Student Succeeds Act (ESSA) of 2015</vt:lpstr>
      <vt:lpstr>Request for Applications Key Elements</vt:lpstr>
      <vt:lpstr>Introduction</vt:lpstr>
      <vt:lpstr>Purpose</vt:lpstr>
      <vt:lpstr>Eligible Applicants</vt:lpstr>
      <vt:lpstr>Eligible Applicants (continued)</vt:lpstr>
      <vt:lpstr>Eligible Applicants (continued) Geographic Distribution</vt:lpstr>
      <vt:lpstr>Eligible Applications (continued) Expanded Learning Time</vt:lpstr>
      <vt:lpstr>Priority Considerations</vt:lpstr>
      <vt:lpstr>Priority Considerations (continued)</vt:lpstr>
      <vt:lpstr>Application Types</vt:lpstr>
      <vt:lpstr>Available Funds and Duration of Grant</vt:lpstr>
      <vt:lpstr>Available Funds and Duration of Grant (continued)</vt:lpstr>
      <vt:lpstr>Available Funds and Duration of Grant (continued)</vt:lpstr>
      <vt:lpstr>Available Funds and Duration of Grant (continued)</vt:lpstr>
      <vt:lpstr>Involuntary Reductions</vt:lpstr>
      <vt:lpstr>Allowable Use of Funds</vt:lpstr>
      <vt:lpstr>Allowable Use of Funds (continued)</vt:lpstr>
      <vt:lpstr>Allowable Use of Funds (continued)</vt:lpstr>
      <vt:lpstr>Monitoring, Evaluation, and Reporting</vt:lpstr>
      <vt:lpstr>Monitoring, Evaluation, and Reporting (continued) Other Considerations</vt:lpstr>
      <vt:lpstr>Data Privacy</vt:lpstr>
      <vt:lpstr>Application Technical Assistance</vt:lpstr>
      <vt:lpstr>Review Process and Timeline</vt:lpstr>
      <vt:lpstr>Submission Process and Deadline</vt:lpstr>
      <vt:lpstr>Application Format</vt:lpstr>
      <vt:lpstr>Required Elements</vt:lpstr>
      <vt:lpstr>Required Elements (continued)</vt:lpstr>
      <vt:lpstr>Part IA: Cover Page - Applicant Information</vt:lpstr>
      <vt:lpstr>Part IB: Center Information and Signature Page</vt:lpstr>
      <vt:lpstr>Part IC: Center Expectations and Principal Signoff Form</vt:lpstr>
      <vt:lpstr>Intent to Apply</vt:lpstr>
      <vt:lpstr>Application Narrative</vt:lpstr>
      <vt:lpstr>Selection Criteria and Evaluation Rubric</vt:lpstr>
      <vt:lpstr>Priority Area Points</vt:lpstr>
      <vt:lpstr>Narrative Section</vt:lpstr>
      <vt:lpstr>Section B: Number of Students to be Served</vt:lpstr>
      <vt:lpstr>Section B: Number of Students to be Served</vt:lpstr>
      <vt:lpstr>Section G: State Performance Measures (PMs)</vt:lpstr>
      <vt:lpstr>Questions</vt:lpstr>
      <vt:lpstr>Contact Information</vt:lpstr>
    </vt:vector>
  </TitlesOfParts>
  <Company>Colorado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Scott, Dana</cp:lastModifiedBy>
  <cp:revision>40</cp:revision>
  <dcterms:created xsi:type="dcterms:W3CDTF">2019-06-25T17:30:52Z</dcterms:created>
  <dcterms:modified xsi:type="dcterms:W3CDTF">2020-03-05T21:08:58Z</dcterms:modified>
</cp:coreProperties>
</file>