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8"/>
  </p:notesMasterIdLst>
  <p:sldIdLst>
    <p:sldId id="325" r:id="rId5"/>
    <p:sldId id="356" r:id="rId6"/>
    <p:sldId id="357" r:id="rId7"/>
    <p:sldId id="648" r:id="rId8"/>
    <p:sldId id="664" r:id="rId9"/>
    <p:sldId id="358" r:id="rId10"/>
    <p:sldId id="256" r:id="rId11"/>
    <p:sldId id="665" r:id="rId12"/>
    <p:sldId id="353" r:id="rId13"/>
    <p:sldId id="566" r:id="rId14"/>
    <p:sldId id="658" r:id="rId15"/>
    <p:sldId id="483" r:id="rId16"/>
    <p:sldId id="364" r:id="rId17"/>
    <p:sldId id="598" r:id="rId18"/>
    <p:sldId id="666" r:id="rId19"/>
    <p:sldId id="322" r:id="rId20"/>
    <p:sldId id="676" r:id="rId21"/>
    <p:sldId id="647" r:id="rId22"/>
    <p:sldId id="316" r:id="rId23"/>
    <p:sldId id="677" r:id="rId24"/>
    <p:sldId id="317" r:id="rId25"/>
    <p:sldId id="318" r:id="rId26"/>
    <p:sldId id="319" r:id="rId27"/>
    <p:sldId id="323" r:id="rId28"/>
    <p:sldId id="355" r:id="rId29"/>
    <p:sldId id="362" r:id="rId30"/>
    <p:sldId id="324" r:id="rId31"/>
    <p:sldId id="601" r:id="rId32"/>
    <p:sldId id="649" r:id="rId33"/>
    <p:sldId id="650" r:id="rId34"/>
    <p:sldId id="659" r:id="rId35"/>
    <p:sldId id="610" r:id="rId36"/>
    <p:sldId id="599" r:id="rId37"/>
    <p:sldId id="600" r:id="rId38"/>
    <p:sldId id="655" r:id="rId39"/>
    <p:sldId id="620" r:id="rId40"/>
    <p:sldId id="656" r:id="rId41"/>
    <p:sldId id="657" r:id="rId42"/>
    <p:sldId id="662" r:id="rId43"/>
    <p:sldId id="341" r:id="rId44"/>
    <p:sldId id="349" r:id="rId45"/>
    <p:sldId id="350" r:id="rId46"/>
    <p:sldId id="342" r:id="rId47"/>
    <p:sldId id="292" r:id="rId48"/>
    <p:sldId id="266" r:id="rId49"/>
    <p:sldId id="308" r:id="rId50"/>
    <p:sldId id="267" r:id="rId51"/>
    <p:sldId id="304" r:id="rId52"/>
    <p:sldId id="268" r:id="rId53"/>
    <p:sldId id="305" r:id="rId54"/>
    <p:sldId id="343" r:id="rId55"/>
    <p:sldId id="302" r:id="rId56"/>
    <p:sldId id="678" r:id="rId57"/>
    <p:sldId id="344" r:id="rId58"/>
    <p:sldId id="297" r:id="rId59"/>
    <p:sldId id="309" r:id="rId60"/>
    <p:sldId id="345" r:id="rId61"/>
    <p:sldId id="313" r:id="rId62"/>
    <p:sldId id="310" r:id="rId63"/>
    <p:sldId id="314" r:id="rId64"/>
    <p:sldId id="346" r:id="rId65"/>
    <p:sldId id="348" r:id="rId66"/>
    <p:sldId id="311" r:id="rId67"/>
    <p:sldId id="312" r:id="rId68"/>
    <p:sldId id="331" r:id="rId69"/>
    <p:sldId id="670" r:id="rId70"/>
    <p:sldId id="671" r:id="rId71"/>
    <p:sldId id="672" r:id="rId72"/>
    <p:sldId id="673" r:id="rId73"/>
    <p:sldId id="674" r:id="rId74"/>
    <p:sldId id="351" r:id="rId75"/>
    <p:sldId id="321" r:id="rId76"/>
    <p:sldId id="29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9FF"/>
    <a:srgbClr val="E2CFF1"/>
    <a:srgbClr val="00FF00"/>
    <a:srgbClr val="00F600"/>
    <a:srgbClr val="FFE5FF"/>
    <a:srgbClr val="00C85A"/>
    <a:srgbClr val="EF7521"/>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478" autoAdjust="0"/>
  </p:normalViewPr>
  <p:slideViewPr>
    <p:cSldViewPr snapToGrid="0">
      <p:cViewPr varScale="1">
        <p:scale>
          <a:sx n="80" d="100"/>
          <a:sy n="80" d="100"/>
        </p:scale>
        <p:origin x="1512"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488"/>
    </p:cViewPr>
  </p:sorterViewPr>
  <p:notesViewPr>
    <p:cSldViewPr snapToGrid="0">
      <p:cViewPr varScale="1">
        <p:scale>
          <a:sx n="61" d="100"/>
          <a:sy n="61" d="100"/>
        </p:scale>
        <p:origin x="1382"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67D42-FBD2-4A64-8215-4A4881D443E8}" type="doc">
      <dgm:prSet loTypeId="urn:microsoft.com/office/officeart/2005/8/layout/radial3" loCatId="relationship" qsTypeId="urn:microsoft.com/office/officeart/2005/8/quickstyle/3d4" qsCatId="3D" csTypeId="urn:microsoft.com/office/officeart/2005/8/colors/accent6_4" csCatId="accent6" phldr="1"/>
      <dgm:spPr/>
      <dgm:t>
        <a:bodyPr/>
        <a:lstStyle/>
        <a:p>
          <a:endParaRPr lang="en-US"/>
        </a:p>
      </dgm:t>
    </dgm:pt>
    <dgm:pt modelId="{75DD5F7A-77A0-4BA1-BF43-8235483067A6}">
      <dgm:prSet phldrT="[Text]" custT="1"/>
      <dgm:spPr/>
      <dgm:t>
        <a:bodyPr/>
        <a:lstStyle/>
        <a:p>
          <a:pPr>
            <a:lnSpc>
              <a:spcPct val="100000"/>
            </a:lnSpc>
            <a:spcAft>
              <a:spcPts val="0"/>
            </a:spcAft>
          </a:pPr>
          <a:r>
            <a:rPr lang="en-US" sz="2400" b="1" dirty="0"/>
            <a:t>Who are </a:t>
          </a:r>
        </a:p>
        <a:p>
          <a:pPr>
            <a:lnSpc>
              <a:spcPct val="100000"/>
            </a:lnSpc>
            <a:spcAft>
              <a:spcPts val="0"/>
            </a:spcAft>
          </a:pPr>
          <a:r>
            <a:rPr lang="en-US" sz="2400" b="1" dirty="0"/>
            <a:t>Special Services Providers</a:t>
          </a:r>
        </a:p>
        <a:p>
          <a:pPr>
            <a:lnSpc>
              <a:spcPct val="100000"/>
            </a:lnSpc>
            <a:spcAft>
              <a:spcPct val="35000"/>
            </a:spcAft>
          </a:pPr>
          <a:r>
            <a:rPr lang="en-US" sz="2400" b="1" dirty="0"/>
            <a:t>(SSPs)? </a:t>
          </a:r>
          <a:endParaRPr lang="en-US" sz="2400" dirty="0"/>
        </a:p>
      </dgm:t>
    </dgm:pt>
    <dgm:pt modelId="{363F2B9F-342D-409C-AC3A-E3D6C7370AEE}" type="parTrans" cxnId="{9B8AF08B-8D56-4E20-AC5A-BECD4B2C5312}">
      <dgm:prSet/>
      <dgm:spPr/>
      <dgm:t>
        <a:bodyPr/>
        <a:lstStyle/>
        <a:p>
          <a:endParaRPr lang="en-US"/>
        </a:p>
      </dgm:t>
    </dgm:pt>
    <dgm:pt modelId="{F08F4ED4-72C5-4AA4-9664-20186506CA95}" type="sibTrans" cxnId="{9B8AF08B-8D56-4E20-AC5A-BECD4B2C5312}">
      <dgm:prSet/>
      <dgm:spPr/>
      <dgm:t>
        <a:bodyPr/>
        <a:lstStyle/>
        <a:p>
          <a:endParaRPr lang="en-US"/>
        </a:p>
      </dgm:t>
    </dgm:pt>
    <dgm:pt modelId="{B7373B5A-08BF-46E0-A279-72B8A6DF9358}">
      <dgm:prSet phldrT="[Text]"/>
      <dgm:spPr/>
      <dgm:t>
        <a:bodyPr/>
        <a:lstStyle/>
        <a:p>
          <a:pPr>
            <a:spcAft>
              <a:spcPts val="0"/>
            </a:spcAft>
          </a:pPr>
          <a:r>
            <a:rPr lang="en-US" dirty="0"/>
            <a:t>School</a:t>
          </a:r>
        </a:p>
        <a:p>
          <a:pPr>
            <a:spcAft>
              <a:spcPct val="35000"/>
            </a:spcAft>
          </a:pPr>
          <a:r>
            <a:rPr lang="en-US" dirty="0"/>
            <a:t>Audiologists </a:t>
          </a:r>
        </a:p>
      </dgm:t>
    </dgm:pt>
    <dgm:pt modelId="{3F1ADDF3-9A40-4ECD-991D-F4464329D57A}" type="parTrans" cxnId="{FDEC021C-9AF0-4F21-977D-14197D813E96}">
      <dgm:prSet/>
      <dgm:spPr/>
      <dgm:t>
        <a:bodyPr/>
        <a:lstStyle/>
        <a:p>
          <a:endParaRPr lang="en-US"/>
        </a:p>
      </dgm:t>
    </dgm:pt>
    <dgm:pt modelId="{101C5C91-A745-42A6-A473-CE2BD4D4E638}" type="sibTrans" cxnId="{FDEC021C-9AF0-4F21-977D-14197D813E96}">
      <dgm:prSet/>
      <dgm:spPr/>
      <dgm:t>
        <a:bodyPr/>
        <a:lstStyle/>
        <a:p>
          <a:endParaRPr lang="en-US"/>
        </a:p>
      </dgm:t>
    </dgm:pt>
    <dgm:pt modelId="{D8E36935-D95E-42CF-AD4F-6CA111BEE1ED}">
      <dgm:prSet phldrT="[Text]"/>
      <dgm:spPr/>
      <dgm:t>
        <a:bodyPr/>
        <a:lstStyle/>
        <a:p>
          <a:r>
            <a:rPr lang="en-US" dirty="0"/>
            <a:t>School Orientation and Mobility Specialists</a:t>
          </a:r>
        </a:p>
      </dgm:t>
    </dgm:pt>
    <dgm:pt modelId="{C5D079F7-BA97-4988-BF15-1D67A8EF1CE7}" type="parTrans" cxnId="{A5180DD3-4EDA-4544-A669-C13FA63C72C5}">
      <dgm:prSet/>
      <dgm:spPr/>
      <dgm:t>
        <a:bodyPr/>
        <a:lstStyle/>
        <a:p>
          <a:endParaRPr lang="en-US"/>
        </a:p>
      </dgm:t>
    </dgm:pt>
    <dgm:pt modelId="{C233E823-CE22-425B-9BF8-DB4EFDF96FF6}" type="sibTrans" cxnId="{A5180DD3-4EDA-4544-A669-C13FA63C72C5}">
      <dgm:prSet/>
      <dgm:spPr/>
      <dgm:t>
        <a:bodyPr/>
        <a:lstStyle/>
        <a:p>
          <a:endParaRPr lang="en-US"/>
        </a:p>
      </dgm:t>
    </dgm:pt>
    <dgm:pt modelId="{42C109FB-A62C-479B-92E6-A07280D8009D}">
      <dgm:prSet phldrT="[Text]"/>
      <dgm:spPr/>
      <dgm:t>
        <a:bodyPr/>
        <a:lstStyle/>
        <a:p>
          <a:r>
            <a:rPr lang="en-US" dirty="0"/>
            <a:t>School Psychologists</a:t>
          </a:r>
        </a:p>
      </dgm:t>
    </dgm:pt>
    <dgm:pt modelId="{041E904E-9621-4950-BB5B-BEEC61011E27}" type="parTrans" cxnId="{04147803-E3EE-437A-9EEB-08D13FC7BE5C}">
      <dgm:prSet/>
      <dgm:spPr/>
      <dgm:t>
        <a:bodyPr/>
        <a:lstStyle/>
        <a:p>
          <a:endParaRPr lang="en-US"/>
        </a:p>
      </dgm:t>
    </dgm:pt>
    <dgm:pt modelId="{82028DEE-1C25-4044-9CA3-BCABBCA7279C}" type="sibTrans" cxnId="{04147803-E3EE-437A-9EEB-08D13FC7BE5C}">
      <dgm:prSet/>
      <dgm:spPr/>
      <dgm:t>
        <a:bodyPr/>
        <a:lstStyle/>
        <a:p>
          <a:endParaRPr lang="en-US"/>
        </a:p>
      </dgm:t>
    </dgm:pt>
    <dgm:pt modelId="{ECEEDEB1-D13D-4E6D-B99C-C64EBA171BB7}">
      <dgm:prSet/>
      <dgm:spPr/>
      <dgm:t>
        <a:bodyPr/>
        <a:lstStyle/>
        <a:p>
          <a:pPr>
            <a:spcAft>
              <a:spcPts val="0"/>
            </a:spcAft>
          </a:pPr>
          <a:r>
            <a:rPr lang="en-US" dirty="0"/>
            <a:t>School</a:t>
          </a:r>
        </a:p>
        <a:p>
          <a:pPr>
            <a:spcAft>
              <a:spcPct val="35000"/>
            </a:spcAft>
          </a:pPr>
          <a:r>
            <a:rPr lang="en-US" dirty="0"/>
            <a:t>Speech-Language Pathologists</a:t>
          </a:r>
        </a:p>
      </dgm:t>
    </dgm:pt>
    <dgm:pt modelId="{4D749DE6-BFF3-47E0-B2C6-D7A258838419}" type="parTrans" cxnId="{86B7F410-3D9B-4CB6-A43D-8C607703084C}">
      <dgm:prSet/>
      <dgm:spPr/>
      <dgm:t>
        <a:bodyPr/>
        <a:lstStyle/>
        <a:p>
          <a:endParaRPr lang="en-US"/>
        </a:p>
      </dgm:t>
    </dgm:pt>
    <dgm:pt modelId="{B8146EA6-4449-42DE-8772-83C3BD8B4BEC}" type="sibTrans" cxnId="{86B7F410-3D9B-4CB6-A43D-8C607703084C}">
      <dgm:prSet/>
      <dgm:spPr/>
      <dgm:t>
        <a:bodyPr/>
        <a:lstStyle/>
        <a:p>
          <a:endParaRPr lang="en-US"/>
        </a:p>
      </dgm:t>
    </dgm:pt>
    <dgm:pt modelId="{CDDAE42B-C2DA-4CE9-A49B-052699ED9B32}">
      <dgm:prSet/>
      <dgm:spPr/>
      <dgm:t>
        <a:bodyPr/>
        <a:lstStyle/>
        <a:p>
          <a:r>
            <a:rPr lang="en-US" dirty="0"/>
            <a:t>School Counselors</a:t>
          </a:r>
        </a:p>
      </dgm:t>
    </dgm:pt>
    <dgm:pt modelId="{260B0071-7757-4DAD-8F10-81E0D7269986}" type="parTrans" cxnId="{8C4209FB-1694-4774-B14E-D193DD603709}">
      <dgm:prSet/>
      <dgm:spPr/>
      <dgm:t>
        <a:bodyPr/>
        <a:lstStyle/>
        <a:p>
          <a:endParaRPr lang="en-US"/>
        </a:p>
      </dgm:t>
    </dgm:pt>
    <dgm:pt modelId="{DC88E0AD-57E1-4A3C-A6E0-80C5683B6252}" type="sibTrans" cxnId="{8C4209FB-1694-4774-B14E-D193DD603709}">
      <dgm:prSet/>
      <dgm:spPr/>
      <dgm:t>
        <a:bodyPr/>
        <a:lstStyle/>
        <a:p>
          <a:endParaRPr lang="en-US"/>
        </a:p>
      </dgm:t>
    </dgm:pt>
    <dgm:pt modelId="{2E6E8A34-9DF7-4D5A-9EFC-A1E5B5E9E0B4}">
      <dgm:prSet/>
      <dgm:spPr/>
      <dgm:t>
        <a:bodyPr/>
        <a:lstStyle/>
        <a:p>
          <a:r>
            <a:rPr lang="en-US" dirty="0"/>
            <a:t>School Nurses </a:t>
          </a:r>
        </a:p>
      </dgm:t>
    </dgm:pt>
    <dgm:pt modelId="{9E3D2C03-DB6F-4297-875B-1C4104B13A21}" type="parTrans" cxnId="{428CD9BB-B05E-4CA9-A51A-B6614E612BCA}">
      <dgm:prSet/>
      <dgm:spPr/>
      <dgm:t>
        <a:bodyPr/>
        <a:lstStyle/>
        <a:p>
          <a:endParaRPr lang="en-US"/>
        </a:p>
      </dgm:t>
    </dgm:pt>
    <dgm:pt modelId="{16C6CF77-F05D-4DC6-82C0-CBF733BBB02E}" type="sibTrans" cxnId="{428CD9BB-B05E-4CA9-A51A-B6614E612BCA}">
      <dgm:prSet/>
      <dgm:spPr/>
      <dgm:t>
        <a:bodyPr/>
        <a:lstStyle/>
        <a:p>
          <a:endParaRPr lang="en-US"/>
        </a:p>
      </dgm:t>
    </dgm:pt>
    <dgm:pt modelId="{B7E554F7-2A8C-4D35-82A3-34966AECA02A}">
      <dgm:prSet/>
      <dgm:spPr/>
      <dgm:t>
        <a:bodyPr/>
        <a:lstStyle/>
        <a:p>
          <a:pPr>
            <a:spcAft>
              <a:spcPts val="0"/>
            </a:spcAft>
          </a:pPr>
          <a:r>
            <a:rPr lang="en-US" dirty="0"/>
            <a:t>School</a:t>
          </a:r>
        </a:p>
        <a:p>
          <a:pPr>
            <a:spcAft>
              <a:spcPct val="35000"/>
            </a:spcAft>
          </a:pPr>
          <a:r>
            <a:rPr lang="en-US" dirty="0"/>
            <a:t>Occupational Therapists</a:t>
          </a:r>
        </a:p>
      </dgm:t>
    </dgm:pt>
    <dgm:pt modelId="{623CAD58-500C-4BA2-8A9F-ED77FBD4F21A}" type="parTrans" cxnId="{57EAF934-E054-42C6-B4C2-F90EED438279}">
      <dgm:prSet/>
      <dgm:spPr/>
      <dgm:t>
        <a:bodyPr/>
        <a:lstStyle/>
        <a:p>
          <a:endParaRPr lang="en-US"/>
        </a:p>
      </dgm:t>
    </dgm:pt>
    <dgm:pt modelId="{6B11B306-64FF-44C9-8FCB-5E38BD83FE6F}" type="sibTrans" cxnId="{57EAF934-E054-42C6-B4C2-F90EED438279}">
      <dgm:prSet/>
      <dgm:spPr/>
      <dgm:t>
        <a:bodyPr/>
        <a:lstStyle/>
        <a:p>
          <a:endParaRPr lang="en-US"/>
        </a:p>
      </dgm:t>
    </dgm:pt>
    <dgm:pt modelId="{2E222BA7-27CF-4758-9B8C-1FE000C73EB1}">
      <dgm:prSet/>
      <dgm:spPr/>
      <dgm:t>
        <a:bodyPr/>
        <a:lstStyle/>
        <a:p>
          <a:pPr>
            <a:spcAft>
              <a:spcPts val="0"/>
            </a:spcAft>
          </a:pPr>
          <a:r>
            <a:rPr lang="en-US" dirty="0"/>
            <a:t>School</a:t>
          </a:r>
        </a:p>
        <a:p>
          <a:pPr>
            <a:spcAft>
              <a:spcPct val="35000"/>
            </a:spcAft>
          </a:pPr>
          <a:r>
            <a:rPr lang="en-US" dirty="0"/>
            <a:t>Social Workers </a:t>
          </a:r>
        </a:p>
      </dgm:t>
    </dgm:pt>
    <dgm:pt modelId="{915D5EA9-2DA3-4D92-B7A1-2D213281CC8F}" type="parTrans" cxnId="{88FE421E-1B59-476D-92C8-4C495AEB2F47}">
      <dgm:prSet/>
      <dgm:spPr/>
      <dgm:t>
        <a:bodyPr/>
        <a:lstStyle/>
        <a:p>
          <a:endParaRPr lang="en-US"/>
        </a:p>
      </dgm:t>
    </dgm:pt>
    <dgm:pt modelId="{8F1C7870-704E-431C-A188-7B57CC9680E0}" type="sibTrans" cxnId="{88FE421E-1B59-476D-92C8-4C495AEB2F47}">
      <dgm:prSet/>
      <dgm:spPr/>
      <dgm:t>
        <a:bodyPr/>
        <a:lstStyle/>
        <a:p>
          <a:endParaRPr lang="en-US"/>
        </a:p>
      </dgm:t>
    </dgm:pt>
    <dgm:pt modelId="{1520EB31-1EC4-4816-B0B3-A7E7532DCA0B}">
      <dgm:prSet/>
      <dgm:spPr/>
      <dgm:t>
        <a:bodyPr/>
        <a:lstStyle/>
        <a:p>
          <a:pPr>
            <a:spcAft>
              <a:spcPts val="0"/>
            </a:spcAft>
          </a:pPr>
          <a:r>
            <a:rPr lang="en-US" dirty="0"/>
            <a:t>School</a:t>
          </a:r>
        </a:p>
        <a:p>
          <a:pPr>
            <a:spcAft>
              <a:spcPct val="35000"/>
            </a:spcAft>
          </a:pPr>
          <a:r>
            <a:rPr lang="en-US" dirty="0"/>
            <a:t>Physical Therapists </a:t>
          </a:r>
        </a:p>
      </dgm:t>
    </dgm:pt>
    <dgm:pt modelId="{25FB67A7-453F-47D3-866E-BB41C7F1DE27}" type="parTrans" cxnId="{EB82ACD0-004E-43F5-9D1C-24882DF37039}">
      <dgm:prSet/>
      <dgm:spPr/>
      <dgm:t>
        <a:bodyPr/>
        <a:lstStyle/>
        <a:p>
          <a:endParaRPr lang="en-US"/>
        </a:p>
      </dgm:t>
    </dgm:pt>
    <dgm:pt modelId="{9FCCCB5E-2CF5-4880-BC96-FF82A436C24C}" type="sibTrans" cxnId="{EB82ACD0-004E-43F5-9D1C-24882DF37039}">
      <dgm:prSet/>
      <dgm:spPr/>
      <dgm:t>
        <a:bodyPr/>
        <a:lstStyle/>
        <a:p>
          <a:endParaRPr lang="en-US"/>
        </a:p>
      </dgm:t>
    </dgm:pt>
    <dgm:pt modelId="{C89DF172-56F9-413B-A65B-6473581A297A}" type="pres">
      <dgm:prSet presAssocID="{47067D42-FBD2-4A64-8215-4A4881D443E8}" presName="composite" presStyleCnt="0">
        <dgm:presLayoutVars>
          <dgm:chMax val="1"/>
          <dgm:dir/>
          <dgm:resizeHandles val="exact"/>
        </dgm:presLayoutVars>
      </dgm:prSet>
      <dgm:spPr/>
    </dgm:pt>
    <dgm:pt modelId="{05FF148F-45FF-4E13-9689-4142541D08F2}" type="pres">
      <dgm:prSet presAssocID="{47067D42-FBD2-4A64-8215-4A4881D443E8}" presName="radial" presStyleCnt="0">
        <dgm:presLayoutVars>
          <dgm:animLvl val="ctr"/>
        </dgm:presLayoutVars>
      </dgm:prSet>
      <dgm:spPr/>
    </dgm:pt>
    <dgm:pt modelId="{3145CBF9-BCBA-4BB4-B49F-0C6B573BC380}" type="pres">
      <dgm:prSet presAssocID="{75DD5F7A-77A0-4BA1-BF43-8235483067A6}" presName="centerShape" presStyleLbl="vennNode1" presStyleIdx="0" presStyleCnt="10"/>
      <dgm:spPr/>
    </dgm:pt>
    <dgm:pt modelId="{AA85006F-137D-4DEA-B248-44A77E81D3F2}" type="pres">
      <dgm:prSet presAssocID="{B7373B5A-08BF-46E0-A279-72B8A6DF9358}" presName="node" presStyleLbl="vennNode1" presStyleIdx="1" presStyleCnt="10">
        <dgm:presLayoutVars>
          <dgm:bulletEnabled val="1"/>
        </dgm:presLayoutVars>
      </dgm:prSet>
      <dgm:spPr/>
    </dgm:pt>
    <dgm:pt modelId="{F223764C-9B71-4A59-B219-513C2A46790E}" type="pres">
      <dgm:prSet presAssocID="{CDDAE42B-C2DA-4CE9-A49B-052699ED9B32}" presName="node" presStyleLbl="vennNode1" presStyleIdx="2" presStyleCnt="10">
        <dgm:presLayoutVars>
          <dgm:bulletEnabled val="1"/>
        </dgm:presLayoutVars>
      </dgm:prSet>
      <dgm:spPr/>
    </dgm:pt>
    <dgm:pt modelId="{60EB5787-E680-4548-A930-A090D4A8D254}" type="pres">
      <dgm:prSet presAssocID="{2E6E8A34-9DF7-4D5A-9EFC-A1E5B5E9E0B4}" presName="node" presStyleLbl="vennNode1" presStyleIdx="3" presStyleCnt="10">
        <dgm:presLayoutVars>
          <dgm:bulletEnabled val="1"/>
        </dgm:presLayoutVars>
      </dgm:prSet>
      <dgm:spPr/>
    </dgm:pt>
    <dgm:pt modelId="{2B62626E-37BF-4E48-889E-7958218E693E}" type="pres">
      <dgm:prSet presAssocID="{B7E554F7-2A8C-4D35-82A3-34966AECA02A}" presName="node" presStyleLbl="vennNode1" presStyleIdx="4" presStyleCnt="10">
        <dgm:presLayoutVars>
          <dgm:bulletEnabled val="1"/>
        </dgm:presLayoutVars>
      </dgm:prSet>
      <dgm:spPr/>
    </dgm:pt>
    <dgm:pt modelId="{3132E976-8D32-4E52-BFF5-32551963110F}" type="pres">
      <dgm:prSet presAssocID="{D8E36935-D95E-42CF-AD4F-6CA111BEE1ED}" presName="node" presStyleLbl="vennNode1" presStyleIdx="5" presStyleCnt="10">
        <dgm:presLayoutVars>
          <dgm:bulletEnabled val="1"/>
        </dgm:presLayoutVars>
      </dgm:prSet>
      <dgm:spPr/>
    </dgm:pt>
    <dgm:pt modelId="{D77DF93B-9917-41E6-9CBE-319E2E6A874A}" type="pres">
      <dgm:prSet presAssocID="{1520EB31-1EC4-4816-B0B3-A7E7532DCA0B}" presName="node" presStyleLbl="vennNode1" presStyleIdx="6" presStyleCnt="10">
        <dgm:presLayoutVars>
          <dgm:bulletEnabled val="1"/>
        </dgm:presLayoutVars>
      </dgm:prSet>
      <dgm:spPr/>
    </dgm:pt>
    <dgm:pt modelId="{72C5C85A-37B5-4AEB-8665-9B5EFB536A23}" type="pres">
      <dgm:prSet presAssocID="{42C109FB-A62C-479B-92E6-A07280D8009D}" presName="node" presStyleLbl="vennNode1" presStyleIdx="7" presStyleCnt="10">
        <dgm:presLayoutVars>
          <dgm:bulletEnabled val="1"/>
        </dgm:presLayoutVars>
      </dgm:prSet>
      <dgm:spPr/>
    </dgm:pt>
    <dgm:pt modelId="{33DC6358-973A-43B1-9B29-65F8899A0CF9}" type="pres">
      <dgm:prSet presAssocID="{2E222BA7-27CF-4758-9B8C-1FE000C73EB1}" presName="node" presStyleLbl="vennNode1" presStyleIdx="8" presStyleCnt="10">
        <dgm:presLayoutVars>
          <dgm:bulletEnabled val="1"/>
        </dgm:presLayoutVars>
      </dgm:prSet>
      <dgm:spPr/>
    </dgm:pt>
    <dgm:pt modelId="{4FB4D779-168E-4F16-873B-ED0F76754A4C}" type="pres">
      <dgm:prSet presAssocID="{ECEEDEB1-D13D-4E6D-B99C-C64EBA171BB7}" presName="node" presStyleLbl="vennNode1" presStyleIdx="9" presStyleCnt="10">
        <dgm:presLayoutVars>
          <dgm:bulletEnabled val="1"/>
        </dgm:presLayoutVars>
      </dgm:prSet>
      <dgm:spPr/>
    </dgm:pt>
  </dgm:ptLst>
  <dgm:cxnLst>
    <dgm:cxn modelId="{04147803-E3EE-437A-9EEB-08D13FC7BE5C}" srcId="{75DD5F7A-77A0-4BA1-BF43-8235483067A6}" destId="{42C109FB-A62C-479B-92E6-A07280D8009D}" srcOrd="6" destOrd="0" parTransId="{041E904E-9621-4950-BB5B-BEEC61011E27}" sibTransId="{82028DEE-1C25-4044-9CA3-BCABBCA7279C}"/>
    <dgm:cxn modelId="{86B7F410-3D9B-4CB6-A43D-8C607703084C}" srcId="{75DD5F7A-77A0-4BA1-BF43-8235483067A6}" destId="{ECEEDEB1-D13D-4E6D-B99C-C64EBA171BB7}" srcOrd="8" destOrd="0" parTransId="{4D749DE6-BFF3-47E0-B2C6-D7A258838419}" sibTransId="{B8146EA6-4449-42DE-8772-83C3BD8B4BEC}"/>
    <dgm:cxn modelId="{FDEC021C-9AF0-4F21-977D-14197D813E96}" srcId="{75DD5F7A-77A0-4BA1-BF43-8235483067A6}" destId="{B7373B5A-08BF-46E0-A279-72B8A6DF9358}" srcOrd="0" destOrd="0" parTransId="{3F1ADDF3-9A40-4ECD-991D-F4464329D57A}" sibTransId="{101C5C91-A745-42A6-A473-CE2BD4D4E638}"/>
    <dgm:cxn modelId="{88FE421E-1B59-476D-92C8-4C495AEB2F47}" srcId="{75DD5F7A-77A0-4BA1-BF43-8235483067A6}" destId="{2E222BA7-27CF-4758-9B8C-1FE000C73EB1}" srcOrd="7" destOrd="0" parTransId="{915D5EA9-2DA3-4D92-B7A1-2D213281CC8F}" sibTransId="{8F1C7870-704E-431C-A188-7B57CC9680E0}"/>
    <dgm:cxn modelId="{57EAF934-E054-42C6-B4C2-F90EED438279}" srcId="{75DD5F7A-77A0-4BA1-BF43-8235483067A6}" destId="{B7E554F7-2A8C-4D35-82A3-34966AECA02A}" srcOrd="3" destOrd="0" parTransId="{623CAD58-500C-4BA2-8A9F-ED77FBD4F21A}" sibTransId="{6B11B306-64FF-44C9-8FCB-5E38BD83FE6F}"/>
    <dgm:cxn modelId="{9E0C0E4A-68B8-4F5B-B8ED-9DA0C5FCC336}" type="presOf" srcId="{2E222BA7-27CF-4758-9B8C-1FE000C73EB1}" destId="{33DC6358-973A-43B1-9B29-65F8899A0CF9}" srcOrd="0" destOrd="0" presId="urn:microsoft.com/office/officeart/2005/8/layout/radial3"/>
    <dgm:cxn modelId="{2D57E37E-2DE7-492D-9DB1-EE2C7D5D1F55}" type="presOf" srcId="{ECEEDEB1-D13D-4E6D-B99C-C64EBA171BB7}" destId="{4FB4D779-168E-4F16-873B-ED0F76754A4C}" srcOrd="0" destOrd="0" presId="urn:microsoft.com/office/officeart/2005/8/layout/radial3"/>
    <dgm:cxn modelId="{A035C08B-EC2A-4AE7-89FE-E3C09DE79EF6}" type="presOf" srcId="{2E6E8A34-9DF7-4D5A-9EFC-A1E5B5E9E0B4}" destId="{60EB5787-E680-4548-A930-A090D4A8D254}" srcOrd="0" destOrd="0" presId="urn:microsoft.com/office/officeart/2005/8/layout/radial3"/>
    <dgm:cxn modelId="{9B8AF08B-8D56-4E20-AC5A-BECD4B2C5312}" srcId="{47067D42-FBD2-4A64-8215-4A4881D443E8}" destId="{75DD5F7A-77A0-4BA1-BF43-8235483067A6}" srcOrd="0" destOrd="0" parTransId="{363F2B9F-342D-409C-AC3A-E3D6C7370AEE}" sibTransId="{F08F4ED4-72C5-4AA4-9664-20186506CA95}"/>
    <dgm:cxn modelId="{1D95DC8E-078B-4A44-8ADA-061FBE721B64}" type="presOf" srcId="{CDDAE42B-C2DA-4CE9-A49B-052699ED9B32}" destId="{F223764C-9B71-4A59-B219-513C2A46790E}" srcOrd="0" destOrd="0" presId="urn:microsoft.com/office/officeart/2005/8/layout/radial3"/>
    <dgm:cxn modelId="{63F84BAF-DEEF-451C-95B6-95386FC12148}" type="presOf" srcId="{47067D42-FBD2-4A64-8215-4A4881D443E8}" destId="{C89DF172-56F9-413B-A65B-6473581A297A}" srcOrd="0" destOrd="0" presId="urn:microsoft.com/office/officeart/2005/8/layout/radial3"/>
    <dgm:cxn modelId="{428CD9BB-B05E-4CA9-A51A-B6614E612BCA}" srcId="{75DD5F7A-77A0-4BA1-BF43-8235483067A6}" destId="{2E6E8A34-9DF7-4D5A-9EFC-A1E5B5E9E0B4}" srcOrd="2" destOrd="0" parTransId="{9E3D2C03-DB6F-4297-875B-1C4104B13A21}" sibTransId="{16C6CF77-F05D-4DC6-82C0-CBF733BBB02E}"/>
    <dgm:cxn modelId="{C1B64DBC-FCF6-4C37-A5D4-9B9E0A5E7DE9}" type="presOf" srcId="{D8E36935-D95E-42CF-AD4F-6CA111BEE1ED}" destId="{3132E976-8D32-4E52-BFF5-32551963110F}" srcOrd="0" destOrd="0" presId="urn:microsoft.com/office/officeart/2005/8/layout/radial3"/>
    <dgm:cxn modelId="{BB48CDCB-5D5D-46B8-933A-5720402D3B5D}" type="presOf" srcId="{B7373B5A-08BF-46E0-A279-72B8A6DF9358}" destId="{AA85006F-137D-4DEA-B248-44A77E81D3F2}" srcOrd="0" destOrd="0" presId="urn:microsoft.com/office/officeart/2005/8/layout/radial3"/>
    <dgm:cxn modelId="{531014CC-88C6-411F-9DC5-B75DE6F9B200}" type="presOf" srcId="{75DD5F7A-77A0-4BA1-BF43-8235483067A6}" destId="{3145CBF9-BCBA-4BB4-B49F-0C6B573BC380}" srcOrd="0" destOrd="0" presId="urn:microsoft.com/office/officeart/2005/8/layout/radial3"/>
    <dgm:cxn modelId="{EB82ACD0-004E-43F5-9D1C-24882DF37039}" srcId="{75DD5F7A-77A0-4BA1-BF43-8235483067A6}" destId="{1520EB31-1EC4-4816-B0B3-A7E7532DCA0B}" srcOrd="5" destOrd="0" parTransId="{25FB67A7-453F-47D3-866E-BB41C7F1DE27}" sibTransId="{9FCCCB5E-2CF5-4880-BC96-FF82A436C24C}"/>
    <dgm:cxn modelId="{A5180DD3-4EDA-4544-A669-C13FA63C72C5}" srcId="{75DD5F7A-77A0-4BA1-BF43-8235483067A6}" destId="{D8E36935-D95E-42CF-AD4F-6CA111BEE1ED}" srcOrd="4" destOrd="0" parTransId="{C5D079F7-BA97-4988-BF15-1D67A8EF1CE7}" sibTransId="{C233E823-CE22-425B-9BF8-DB4EFDF96FF6}"/>
    <dgm:cxn modelId="{87B724D3-47D6-4A1B-9645-5DFD3E31B27E}" type="presOf" srcId="{42C109FB-A62C-479B-92E6-A07280D8009D}" destId="{72C5C85A-37B5-4AEB-8665-9B5EFB536A23}" srcOrd="0" destOrd="0" presId="urn:microsoft.com/office/officeart/2005/8/layout/radial3"/>
    <dgm:cxn modelId="{3F4A77F5-1996-4449-A353-D4132BE74F9F}" type="presOf" srcId="{1520EB31-1EC4-4816-B0B3-A7E7532DCA0B}" destId="{D77DF93B-9917-41E6-9CBE-319E2E6A874A}" srcOrd="0" destOrd="0" presId="urn:microsoft.com/office/officeart/2005/8/layout/radial3"/>
    <dgm:cxn modelId="{2CF8BAFA-96C7-4FE0-8C21-F5A6DBDAEB86}" type="presOf" srcId="{B7E554F7-2A8C-4D35-82A3-34966AECA02A}" destId="{2B62626E-37BF-4E48-889E-7958218E693E}" srcOrd="0" destOrd="0" presId="urn:microsoft.com/office/officeart/2005/8/layout/radial3"/>
    <dgm:cxn modelId="{8C4209FB-1694-4774-B14E-D193DD603709}" srcId="{75DD5F7A-77A0-4BA1-BF43-8235483067A6}" destId="{CDDAE42B-C2DA-4CE9-A49B-052699ED9B32}" srcOrd="1" destOrd="0" parTransId="{260B0071-7757-4DAD-8F10-81E0D7269986}" sibTransId="{DC88E0AD-57E1-4A3C-A6E0-80C5683B6252}"/>
    <dgm:cxn modelId="{4F353C49-11F1-417B-8BF8-B6B9E5A29F33}" type="presParOf" srcId="{C89DF172-56F9-413B-A65B-6473581A297A}" destId="{05FF148F-45FF-4E13-9689-4142541D08F2}" srcOrd="0" destOrd="0" presId="urn:microsoft.com/office/officeart/2005/8/layout/radial3"/>
    <dgm:cxn modelId="{8CC26635-4787-41C9-BB80-432F5D992AF8}" type="presParOf" srcId="{05FF148F-45FF-4E13-9689-4142541D08F2}" destId="{3145CBF9-BCBA-4BB4-B49F-0C6B573BC380}" srcOrd="0" destOrd="0" presId="urn:microsoft.com/office/officeart/2005/8/layout/radial3"/>
    <dgm:cxn modelId="{9388CC3D-6277-4372-ADCB-ACE4E9408AC6}" type="presParOf" srcId="{05FF148F-45FF-4E13-9689-4142541D08F2}" destId="{AA85006F-137D-4DEA-B248-44A77E81D3F2}" srcOrd="1" destOrd="0" presId="urn:microsoft.com/office/officeart/2005/8/layout/radial3"/>
    <dgm:cxn modelId="{D53FD4FC-A0BB-47CF-89A6-D496B6862738}" type="presParOf" srcId="{05FF148F-45FF-4E13-9689-4142541D08F2}" destId="{F223764C-9B71-4A59-B219-513C2A46790E}" srcOrd="2" destOrd="0" presId="urn:microsoft.com/office/officeart/2005/8/layout/radial3"/>
    <dgm:cxn modelId="{487DE19C-37B9-4548-80A1-473C410ED4C7}" type="presParOf" srcId="{05FF148F-45FF-4E13-9689-4142541D08F2}" destId="{60EB5787-E680-4548-A930-A090D4A8D254}" srcOrd="3" destOrd="0" presId="urn:microsoft.com/office/officeart/2005/8/layout/radial3"/>
    <dgm:cxn modelId="{CA276D96-A5A0-40F6-8F29-7884072C68DD}" type="presParOf" srcId="{05FF148F-45FF-4E13-9689-4142541D08F2}" destId="{2B62626E-37BF-4E48-889E-7958218E693E}" srcOrd="4" destOrd="0" presId="urn:microsoft.com/office/officeart/2005/8/layout/radial3"/>
    <dgm:cxn modelId="{0E09291D-C975-4FBF-8549-0053BC5E2C9D}" type="presParOf" srcId="{05FF148F-45FF-4E13-9689-4142541D08F2}" destId="{3132E976-8D32-4E52-BFF5-32551963110F}" srcOrd="5" destOrd="0" presId="urn:microsoft.com/office/officeart/2005/8/layout/radial3"/>
    <dgm:cxn modelId="{FC17750B-90E8-4474-A958-CB5484C2AA93}" type="presParOf" srcId="{05FF148F-45FF-4E13-9689-4142541D08F2}" destId="{D77DF93B-9917-41E6-9CBE-319E2E6A874A}" srcOrd="6" destOrd="0" presId="urn:microsoft.com/office/officeart/2005/8/layout/radial3"/>
    <dgm:cxn modelId="{B239DFAF-45B3-4638-BF37-0B640850E8FC}" type="presParOf" srcId="{05FF148F-45FF-4E13-9689-4142541D08F2}" destId="{72C5C85A-37B5-4AEB-8665-9B5EFB536A23}" srcOrd="7" destOrd="0" presId="urn:microsoft.com/office/officeart/2005/8/layout/radial3"/>
    <dgm:cxn modelId="{44E1647F-066B-4E4A-9E87-B748DA01BAC5}" type="presParOf" srcId="{05FF148F-45FF-4E13-9689-4142541D08F2}" destId="{33DC6358-973A-43B1-9B29-65F8899A0CF9}" srcOrd="8" destOrd="0" presId="urn:microsoft.com/office/officeart/2005/8/layout/radial3"/>
    <dgm:cxn modelId="{B7B0D342-7467-48F6-ACAA-2027CDB2B74D}" type="presParOf" srcId="{05FF148F-45FF-4E13-9689-4142541D08F2}" destId="{4FB4D779-168E-4F16-873B-ED0F76754A4C}"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CBF9-BCBA-4BB4-B49F-0C6B573BC380}">
      <dsp:nvSpPr>
        <dsp:cNvPr id="0" name=""/>
        <dsp:cNvSpPr/>
      </dsp:nvSpPr>
      <dsp:spPr>
        <a:xfrm>
          <a:off x="2823967" y="1247051"/>
          <a:ext cx="3029480" cy="3029480"/>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b="1" kern="1200" dirty="0"/>
            <a:t>Who are </a:t>
          </a:r>
        </a:p>
        <a:p>
          <a:pPr marL="0" lvl="0" indent="0" algn="ctr" defTabSz="1066800">
            <a:lnSpc>
              <a:spcPct val="100000"/>
            </a:lnSpc>
            <a:spcBef>
              <a:spcPct val="0"/>
            </a:spcBef>
            <a:spcAft>
              <a:spcPts val="0"/>
            </a:spcAft>
            <a:buNone/>
          </a:pPr>
          <a:r>
            <a:rPr lang="en-US" sz="2400" b="1" kern="1200" dirty="0"/>
            <a:t>Special Services Providers</a:t>
          </a:r>
        </a:p>
        <a:p>
          <a:pPr marL="0" lvl="0" indent="0" algn="ctr" defTabSz="1066800">
            <a:lnSpc>
              <a:spcPct val="100000"/>
            </a:lnSpc>
            <a:spcBef>
              <a:spcPct val="0"/>
            </a:spcBef>
            <a:spcAft>
              <a:spcPct val="35000"/>
            </a:spcAft>
            <a:buNone/>
          </a:pPr>
          <a:r>
            <a:rPr lang="en-US" sz="2400" b="1" kern="1200" dirty="0"/>
            <a:t>(SSPs)? </a:t>
          </a:r>
          <a:endParaRPr lang="en-US" sz="2400" kern="1200" dirty="0"/>
        </a:p>
      </dsp:txBody>
      <dsp:txXfrm>
        <a:off x="3267624" y="1690708"/>
        <a:ext cx="2142166" cy="2142166"/>
      </dsp:txXfrm>
    </dsp:sp>
    <dsp:sp modelId="{AA85006F-137D-4DEA-B248-44A77E81D3F2}">
      <dsp:nvSpPr>
        <dsp:cNvPr id="0" name=""/>
        <dsp:cNvSpPr/>
      </dsp:nvSpPr>
      <dsp:spPr>
        <a:xfrm>
          <a:off x="3581337" y="29954"/>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Audiologists </a:t>
          </a:r>
        </a:p>
      </dsp:txBody>
      <dsp:txXfrm>
        <a:off x="3803166" y="251783"/>
        <a:ext cx="1071082" cy="1071082"/>
      </dsp:txXfrm>
    </dsp:sp>
    <dsp:sp modelId="{F223764C-9B71-4A59-B219-513C2A46790E}">
      <dsp:nvSpPr>
        <dsp:cNvPr id="0" name=""/>
        <dsp:cNvSpPr/>
      </dsp:nvSpPr>
      <dsp:spPr>
        <a:xfrm>
          <a:off x="4850500" y="491892"/>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Counselors</a:t>
          </a:r>
        </a:p>
      </dsp:txBody>
      <dsp:txXfrm>
        <a:off x="5072329" y="713721"/>
        <a:ext cx="1071082" cy="1071082"/>
      </dsp:txXfrm>
    </dsp:sp>
    <dsp:sp modelId="{60EB5787-E680-4548-A930-A090D4A8D254}">
      <dsp:nvSpPr>
        <dsp:cNvPr id="0" name=""/>
        <dsp:cNvSpPr/>
      </dsp:nvSpPr>
      <dsp:spPr>
        <a:xfrm>
          <a:off x="5525807" y="1661559"/>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Nurses </a:t>
          </a:r>
        </a:p>
      </dsp:txBody>
      <dsp:txXfrm>
        <a:off x="5747636" y="1883388"/>
        <a:ext cx="1071082" cy="1071082"/>
      </dsp:txXfrm>
    </dsp:sp>
    <dsp:sp modelId="{2B62626E-37BF-4E48-889E-7958218E693E}">
      <dsp:nvSpPr>
        <dsp:cNvPr id="0" name=""/>
        <dsp:cNvSpPr/>
      </dsp:nvSpPr>
      <dsp:spPr>
        <a:xfrm>
          <a:off x="5291276" y="2991655"/>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Occupational Therapists</a:t>
          </a:r>
        </a:p>
      </dsp:txBody>
      <dsp:txXfrm>
        <a:off x="5513105" y="3213484"/>
        <a:ext cx="1071082" cy="1071082"/>
      </dsp:txXfrm>
    </dsp:sp>
    <dsp:sp modelId="{3132E976-8D32-4E52-BFF5-32551963110F}">
      <dsp:nvSpPr>
        <dsp:cNvPr id="0" name=""/>
        <dsp:cNvSpPr/>
      </dsp:nvSpPr>
      <dsp:spPr>
        <a:xfrm>
          <a:off x="4256644" y="3859813"/>
          <a:ext cx="1514740" cy="1514740"/>
        </a:xfrm>
        <a:prstGeom prst="ellipse">
          <a:avLst/>
        </a:prstGeom>
        <a:solidFill>
          <a:schemeClr val="accent6">
            <a:shade val="80000"/>
            <a:alpha val="50000"/>
            <a:hueOff val="379763"/>
            <a:satOff val="-15429"/>
            <a:lumOff val="376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Orientation and Mobility Specialists</a:t>
          </a:r>
        </a:p>
      </dsp:txBody>
      <dsp:txXfrm>
        <a:off x="4478473" y="4081642"/>
        <a:ext cx="1071082" cy="1071082"/>
      </dsp:txXfrm>
    </dsp:sp>
    <dsp:sp modelId="{D77DF93B-9917-41E6-9CBE-319E2E6A874A}">
      <dsp:nvSpPr>
        <dsp:cNvPr id="0" name=""/>
        <dsp:cNvSpPr/>
      </dsp:nvSpPr>
      <dsp:spPr>
        <a:xfrm>
          <a:off x="2906029" y="3859813"/>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Physical Therapists </a:t>
          </a:r>
        </a:p>
      </dsp:txBody>
      <dsp:txXfrm>
        <a:off x="3127858" y="4081642"/>
        <a:ext cx="1071082" cy="1071082"/>
      </dsp:txXfrm>
    </dsp:sp>
    <dsp:sp modelId="{72C5C85A-37B5-4AEB-8665-9B5EFB536A23}">
      <dsp:nvSpPr>
        <dsp:cNvPr id="0" name=""/>
        <dsp:cNvSpPr/>
      </dsp:nvSpPr>
      <dsp:spPr>
        <a:xfrm>
          <a:off x="1871398" y="2991655"/>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Psychologists</a:t>
          </a:r>
        </a:p>
      </dsp:txBody>
      <dsp:txXfrm>
        <a:off x="2093227" y="3213484"/>
        <a:ext cx="1071082" cy="1071082"/>
      </dsp:txXfrm>
    </dsp:sp>
    <dsp:sp modelId="{33DC6358-973A-43B1-9B29-65F8899A0CF9}">
      <dsp:nvSpPr>
        <dsp:cNvPr id="0" name=""/>
        <dsp:cNvSpPr/>
      </dsp:nvSpPr>
      <dsp:spPr>
        <a:xfrm>
          <a:off x="1636866" y="1661559"/>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Social Workers </a:t>
          </a:r>
        </a:p>
      </dsp:txBody>
      <dsp:txXfrm>
        <a:off x="1858695" y="1883388"/>
        <a:ext cx="1071082" cy="1071082"/>
      </dsp:txXfrm>
    </dsp:sp>
    <dsp:sp modelId="{4FB4D779-168E-4F16-873B-ED0F76754A4C}">
      <dsp:nvSpPr>
        <dsp:cNvPr id="0" name=""/>
        <dsp:cNvSpPr/>
      </dsp:nvSpPr>
      <dsp:spPr>
        <a:xfrm>
          <a:off x="2312174" y="491892"/>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Speech-Language Pathologists</a:t>
          </a:r>
        </a:p>
      </dsp:txBody>
      <dsp:txXfrm>
        <a:off x="2534003" y="713721"/>
        <a:ext cx="1071082" cy="1071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e.state.co.us/educatoreffective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e.state.co.us/educatoreffectiveness/colorado-evaluation-system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de.state.co.us/educatoreffectiveness/faqs" TargetMode="External"/><Relationship Id="rId4" Type="http://schemas.openxmlformats.org/officeDocument/2006/relationships/hyperlink" Target="http://www.cde.state.co.us/educatoreffectiveness/statutory-requirement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e.state.co.us/educatoreffectiveness/statutory-requirem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e.state.co.us/educatoreffectiveness/faq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e.state.co.us/educatoreffectiveness/flex-weigh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cde.state.co.us/educatoreffectiveness/flex-observa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de.state.co.us/educatoreffectiveness/highly-effective-evaluation-process-overview"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e.state.co.us/educatoreffectiveness/values-activity"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e.state.co.us/educatoreffectiveness/highly-effective-evaluation-process-overvie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de.state.co.us/educatoreffectiveness/smes-revised-scoring-over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e.state.co.us/educatoreffectiveness/msl-mso-overview-and-statutory-requirement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e.state.co.us/educatoreffectivenes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de.state.co.us/educatoreffectiveness/statemodelevaluationsystem"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cde.state.co.us/educatoreffectiveness/flex/findingtimeinevals" TargetMode="External"/><Relationship Id="rId4" Type="http://schemas.openxmlformats.org/officeDocument/2006/relationships/hyperlink" Target="http://www.cde.state.co.us/educatoreffectiveness/implementationguidance"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cde.state.co.us/educatoreffectiveness/flex-pgp-mslo" TargetMode="External"/><Relationship Id="rId13" Type="http://schemas.openxmlformats.org/officeDocument/2006/relationships/hyperlink" Target="http://www.cde.state.co.us/educatoreffectiveness/flex-disc-model" TargetMode="External"/><Relationship Id="rId3" Type="http://schemas.openxmlformats.org/officeDocument/2006/relationships/hyperlink" Target="http://www.cde.state.co.us/educatoreffectiveness/flex-uniqueroles" TargetMode="External"/><Relationship Id="rId7" Type="http://schemas.openxmlformats.org/officeDocument/2006/relationships/hyperlink" Target="http://www.cde.state.co.us/educatoreffectiveness/flex-goals" TargetMode="External"/><Relationship Id="rId12" Type="http://schemas.openxmlformats.org/officeDocument/2006/relationships/hyperlink" Target="http://www.cde.state.co.us/educatoreffectiveness/flex-peers" TargetMode="External"/><Relationship Id="rId2" Type="http://schemas.openxmlformats.org/officeDocument/2006/relationships/slide" Target="../slides/slide41.xml"/><Relationship Id="rId16" Type="http://schemas.openxmlformats.org/officeDocument/2006/relationships/hyperlink" Target="http://www.cde.state.co.us/educatoreffectiveness/flex-appeals" TargetMode="External"/><Relationship Id="rId1" Type="http://schemas.openxmlformats.org/officeDocument/2006/relationships/notesMaster" Target="../notesMasters/notesMaster1.xml"/><Relationship Id="rId6" Type="http://schemas.openxmlformats.org/officeDocument/2006/relationships/hyperlink" Target="http://www.cde.state.co.us/educatoreffectiveness/flex-sharing-sa" TargetMode="External"/><Relationship Id="rId11" Type="http://schemas.openxmlformats.org/officeDocument/2006/relationships/hyperlink" Target="http://www.cde.state.co.us/educatoreffectiveness/flex-designees" TargetMode="External"/><Relationship Id="rId5" Type="http://schemas.openxmlformats.org/officeDocument/2006/relationships/hyperlink" Target="http://www.cde.state.co.us/educatoreffectiveness/flex-training" TargetMode="External"/><Relationship Id="rId15" Type="http://schemas.openxmlformats.org/officeDocument/2006/relationships/hyperlink" Target="http://www.cde.state.co.us/educatoreffectiveness/flex-sharing-rubric" TargetMode="External"/><Relationship Id="rId10" Type="http://schemas.openxmlformats.org/officeDocument/2006/relationships/hyperlink" Target="http://www.cde.state.co.us/educatoreffectiveness/flex-obs-feedback" TargetMode="External"/><Relationship Id="rId4" Type="http://schemas.openxmlformats.org/officeDocument/2006/relationships/hyperlink" Target="http://www.cde.state.co.us/educatoreffectiveness/flex-weight" TargetMode="External"/><Relationship Id="rId9" Type="http://schemas.openxmlformats.org/officeDocument/2006/relationships/hyperlink" Target="http://www.cde.state.co.us/educatoreffectiveness/flex-observations" TargetMode="External"/><Relationship Id="rId14" Type="http://schemas.openxmlformats.org/officeDocument/2006/relationships/hyperlink" Target="http://www.cde.state.co.us/educatoreffectiveness/flex-mslo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e.state.co.us/educatoreffectiveness/flex-trainin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de.state.co.us/educatoreffectiveness/flex-sharing-sa"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cde.state.co.us/educatoreffectiveness/flex-goals"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cde.state.co.us/educatoreffectiveness/flex-sharing-sa"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state.co.us/educatoreffectiveness/spheres-of-influ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www.cde.state.co.us/educatoreffectiveness/flex-obs-feedback"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cde.state.co.us/educatoreffectiveness/flex/engaging-stakeholder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state.co.us/educatoreffectiveness/learn-more-sb-10-19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e.state.co.us/educatoreffectiveness/learn-more-sb-22-07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NOT an overhaul to educator evaluations in Colorado!</a:t>
            </a:r>
          </a:p>
          <a:p>
            <a:r>
              <a:rPr lang="en-US" i="0" dirty="0"/>
              <a:t>Senate Bill 22-070 provides updates and refinements only.</a:t>
            </a:r>
          </a:p>
          <a:p>
            <a:endParaRPr lang="en-US" i="0" dirty="0"/>
          </a:p>
          <a:p>
            <a:pPr marL="174982" indent="-174982">
              <a:buFont typeface="Arial" panose="020B0604020202020204" pitchFamily="34" charset="0"/>
              <a:buChar char="•"/>
            </a:pPr>
            <a:r>
              <a:rPr lang="en-US" i="0" dirty="0"/>
              <a:t>There are three main areas of focus within Senate Bill 22-070, listed here on the slide</a:t>
            </a:r>
          </a:p>
          <a:p>
            <a:pPr marL="174982" indent="-174982">
              <a:buFont typeface="Arial" panose="020B0604020202020204" pitchFamily="34" charset="0"/>
              <a:buChar char="•"/>
            </a:pPr>
            <a:endParaRPr lang="en-US" i="0" dirty="0"/>
          </a:p>
          <a:p>
            <a:pPr marL="174982" indent="-174982">
              <a:buFont typeface="Arial" panose="020B0604020202020204" pitchFamily="34" charset="0"/>
              <a:buChar char="•"/>
            </a:pPr>
            <a:r>
              <a:rPr lang="en-US" i="0" dirty="0"/>
              <a:t>Additional information for each area is provided in the subsequent slides, with more available on the Educator Effectiveness website: </a:t>
            </a:r>
            <a:r>
              <a:rPr lang="en-US" i="0" dirty="0">
                <a:hlinkClick r:id="rId3"/>
              </a:rPr>
              <a:t>https://www.cde.state.co.us/educatoreffectiveness</a:t>
            </a:r>
            <a:r>
              <a:rPr lang="en-US" i="0" dirty="0"/>
              <a:t> </a:t>
            </a:r>
          </a:p>
          <a:p>
            <a:endParaRPr lang="en-US" dirty="0"/>
          </a:p>
        </p:txBody>
      </p:sp>
      <p:sp>
        <p:nvSpPr>
          <p:cNvPr id="4" name="Slide Number Placeholder 3"/>
          <p:cNvSpPr>
            <a:spLocks noGrp="1"/>
          </p:cNvSpPr>
          <p:nvPr>
            <p:ph type="sldNum" sz="quarter" idx="5"/>
          </p:nvPr>
        </p:nvSpPr>
        <p:spPr/>
        <p:txBody>
          <a:bodyPr/>
          <a:lstStyle/>
          <a:p>
            <a:pPr defTabSz="933237">
              <a:defRPr/>
            </a:pPr>
            <a:fld id="{D8C3E97E-4890-4915-A7C2-F3D207C521C5}" type="slidenum">
              <a:rPr lang="en-US">
                <a:solidFill>
                  <a:prstClr val="black"/>
                </a:solidFill>
                <a:latin typeface="Calibri" panose="020F0502020204030204"/>
              </a:rPr>
              <a:pPr defTabSz="933237">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5831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content describes the what is required for educator evaluations in Colorado per state statute and State Board rules (1 CCR 301-87).</a:t>
            </a:r>
          </a:p>
          <a:p>
            <a:endParaRPr lang="en-US" dirty="0"/>
          </a:p>
          <a:p>
            <a:r>
              <a:rPr lang="en-US" dirty="0"/>
              <a:t>These requirements are applicable to all licensed educators (i.e., teachers, SSPs, and principals/APs), regardless if a district/BOCES is using the state model evaluation system or a locally created evaluation system.</a:t>
            </a:r>
          </a:p>
          <a:p>
            <a:endParaRPr lang="en-US" dirty="0"/>
          </a:p>
          <a:p>
            <a:r>
              <a:rPr lang="en-US" dirty="0"/>
              <a:t>Colorado Evaluation Systems</a:t>
            </a:r>
          </a:p>
          <a:p>
            <a:r>
              <a:rPr lang="en-US" dirty="0">
                <a:hlinkClick r:id="rId3"/>
              </a:rPr>
              <a:t>http://www.cde.state.co.us/educatoreffectiveness/colorado-evaluation-systems</a:t>
            </a:r>
            <a:r>
              <a:rPr lang="en-US" dirty="0"/>
              <a:t>  </a:t>
            </a:r>
          </a:p>
          <a:p>
            <a:endParaRPr lang="en-US" dirty="0"/>
          </a:p>
          <a:p>
            <a:r>
              <a:rPr lang="en-US" dirty="0"/>
              <a:t>Educator Evaluation Requirements</a:t>
            </a:r>
          </a:p>
          <a:p>
            <a:r>
              <a:rPr lang="en-US" dirty="0">
                <a:hlinkClick r:id="rId4"/>
              </a:rPr>
              <a:t>http://www.cde.state.co.us/educatoreffectiveness/statutory-requirements</a:t>
            </a:r>
            <a:r>
              <a:rPr lang="en-US" dirty="0"/>
              <a:t>  </a:t>
            </a:r>
          </a:p>
          <a:p>
            <a:endParaRPr lang="en-US" dirty="0"/>
          </a:p>
          <a:p>
            <a:r>
              <a:rPr lang="en-US" dirty="0"/>
              <a:t>Educator Effectiveness FAQs</a:t>
            </a:r>
          </a:p>
          <a:p>
            <a:r>
              <a:rPr lang="en-US" dirty="0">
                <a:hlinkClick r:id="rId5"/>
              </a:rPr>
              <a:t>https://www.cde.state.co.us/educatoreffectiveness/faqs</a:t>
            </a:r>
            <a:r>
              <a:rPr lang="en-US" dirty="0"/>
              <a:t>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7969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474663"/>
            <a:ext cx="4114800" cy="3086100"/>
          </a:xfrm>
        </p:spPr>
      </p:sp>
      <p:sp>
        <p:nvSpPr>
          <p:cNvPr id="3" name="Notes Placeholder 2"/>
          <p:cNvSpPr>
            <a:spLocks noGrp="1"/>
          </p:cNvSpPr>
          <p:nvPr>
            <p:ph type="body" idx="1"/>
          </p:nvPr>
        </p:nvSpPr>
        <p:spPr>
          <a:xfrm>
            <a:off x="619760" y="3828255"/>
            <a:ext cx="5618480" cy="5086351"/>
          </a:xfrm>
        </p:spPr>
        <p:txBody>
          <a:bodyPr/>
          <a:lstStyle/>
          <a:p>
            <a:r>
              <a:rPr lang="en-US" dirty="0"/>
              <a:t>Key considerations to include when highlighting the points included on the slide:</a:t>
            </a:r>
          </a:p>
          <a:p>
            <a:endParaRPr lang="en-US" dirty="0"/>
          </a:p>
          <a:p>
            <a:pPr marL="171450" indent="-171450">
              <a:buFont typeface="Arial" panose="020B0604020202020204" pitchFamily="34" charset="0"/>
              <a:buChar char="•"/>
            </a:pPr>
            <a:r>
              <a:rPr lang="en-US" dirty="0"/>
              <a:t>Human judgment </a:t>
            </a:r>
          </a:p>
          <a:p>
            <a:r>
              <a:rPr lang="en-US" dirty="0"/>
              <a:t>Data should inform decisions, but human judgment will always be a part of the process </a:t>
            </a:r>
          </a:p>
          <a:p>
            <a:r>
              <a:rPr lang="en-US" dirty="0"/>
              <a:t>Processes and techniques are recommended to improve individual judgment and minimize errors and bias</a:t>
            </a:r>
          </a:p>
          <a:p>
            <a:endParaRPr lang="en-US" dirty="0"/>
          </a:p>
          <a:p>
            <a:pPr marL="171450" indent="-171450">
              <a:buFont typeface="Arial" panose="020B0604020202020204" pitchFamily="34" charset="0"/>
              <a:buChar char="•"/>
            </a:pPr>
            <a:r>
              <a:rPr lang="en-US" dirty="0"/>
              <a:t>Embodiment of continuous improvement by monitoring</a:t>
            </a:r>
          </a:p>
          <a:p>
            <a:r>
              <a:rPr lang="en-US" dirty="0"/>
              <a:t>Data from the rollout intended to capture what works and what doesn’t</a:t>
            </a:r>
          </a:p>
          <a:p>
            <a:r>
              <a:rPr lang="en-US" dirty="0"/>
              <a:t>Changes in practices and tools</a:t>
            </a:r>
          </a:p>
          <a:p>
            <a:r>
              <a:rPr lang="en-US" dirty="0"/>
              <a:t>Emerging research and best practices </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Providing credible and meaningful feedback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Actionable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Opportunities for improvement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Idea that this is a process and not an event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Involves all stakeholders in a collaborative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Families, teachers, specialized service professionals, administration, school board, etc.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Specialized service professionals involved throughout development process</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Takes place within a larger, aligned and supportive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All components of the system must focus on increasing the number of educators and students who are successful</a:t>
            </a:r>
          </a:p>
          <a:p>
            <a:endParaRPr lang="en-US"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can be found at:</a:t>
            </a:r>
          </a:p>
          <a:p>
            <a:endParaRPr lang="en-US" dirty="0"/>
          </a:p>
          <a:p>
            <a:pPr marL="171450" indent="-171450">
              <a:buFont typeface="Arial" panose="020B0604020202020204" pitchFamily="34" charset="0"/>
              <a:buChar char="•"/>
            </a:pPr>
            <a:r>
              <a:rPr lang="en-US" dirty="0"/>
              <a:t>Educator Evaluations Requirements:</a:t>
            </a:r>
          </a:p>
          <a:p>
            <a:pPr marL="0" indent="0">
              <a:buFont typeface="Arial" panose="020B0604020202020204" pitchFamily="34" charset="0"/>
              <a:buNone/>
            </a:pPr>
            <a:r>
              <a:rPr lang="en-US" dirty="0">
                <a:hlinkClick r:id="rId3"/>
              </a:rPr>
              <a:t>https://www.cde.state.co.us/educatoreffectiveness/statutory-requirements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Educator Effectiveness FAQs (updated periodically)</a:t>
            </a:r>
          </a:p>
          <a:p>
            <a:pPr marL="0" indent="0">
              <a:buFont typeface="Arial" panose="020B0604020202020204" pitchFamily="34" charset="0"/>
              <a:buNone/>
            </a:pPr>
            <a:r>
              <a:rPr lang="en-US" dirty="0">
                <a:hlinkClick r:id="rId4"/>
              </a:rPr>
              <a:t>https://www.cde.state.co.us/educatoreffectiveness/faqs</a:t>
            </a: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5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1600" y="534988"/>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140199"/>
            <a:ext cx="5618480" cy="38567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An educator’s Final Effectiveness Rating in the state of Colorado is a combination of Professional Practices and Measures of Student Learning culminating into one of four ratings: Ineffective, Partially Effective, Effective and Highly Effective. . </a:t>
            </a:r>
          </a:p>
          <a:p>
            <a:pPr marL="0" lvl="1" indent="0" algn="l" rtl="0">
              <a:lnSpc>
                <a:spcPct val="100000"/>
              </a:lnSpc>
              <a:spcBef>
                <a:spcPts val="0"/>
              </a:spcBef>
              <a:spcAft>
                <a:spcPts val="0"/>
              </a:spcAft>
              <a:buSzPts val="1400"/>
              <a:buNone/>
            </a:pPr>
            <a:r>
              <a:rPr lang="en-US" dirty="0"/>
              <a:t>This is an annual rating for each licensed educator.</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dirty="0"/>
              <a:t>Statutory Requirements:</a:t>
            </a:r>
          </a:p>
          <a:p>
            <a:pPr marL="171450" indent="-171450">
              <a:spcAft>
                <a:spcPts val="1800"/>
              </a:spcAft>
              <a:buFont typeface="Arial" panose="020B0604020202020204" pitchFamily="34" charset="0"/>
              <a:buChar char="•"/>
            </a:pPr>
            <a:r>
              <a:rPr lang="en-US" sz="1200" dirty="0"/>
              <a:t>Requires an annual evaluation for all licensed personnel, i.e., teachers, special services providers (SSPs), and principals.</a:t>
            </a:r>
          </a:p>
          <a:p>
            <a:pPr marL="171450" indent="-171450">
              <a:spcAft>
                <a:spcPts val="1800"/>
              </a:spcAft>
              <a:buFont typeface="Arial" panose="020B0604020202020204" pitchFamily="34" charset="0"/>
              <a:buChar char="•"/>
            </a:pPr>
            <a:r>
              <a:rPr lang="en-US" sz="1200" dirty="0"/>
              <a:t>Requires statewide definitions and minimum standards for what it means to be an effective teacher, SSP, and principal.</a:t>
            </a:r>
          </a:p>
          <a:p>
            <a:pPr marL="171450" indent="-171450">
              <a:spcAft>
                <a:spcPts val="1800"/>
              </a:spcAft>
              <a:buFont typeface="Arial" panose="020B0604020202020204" pitchFamily="34" charset="0"/>
              <a:buChar char="•"/>
            </a:pPr>
            <a:r>
              <a:rPr lang="en-US" sz="1200" dirty="0"/>
              <a:t>Requires that the final effectiveness rating for all teachers, SSPs, and principals include 30% measures of student academic growth. (details provided on following slides)</a:t>
            </a:r>
          </a:p>
          <a:p>
            <a:pPr marL="171450" indent="-171450">
              <a:spcAft>
                <a:spcPts val="1800"/>
              </a:spcAft>
              <a:buFont typeface="Arial" panose="020B0604020202020204" pitchFamily="34" charset="0"/>
              <a:buChar char="•"/>
            </a:pPr>
            <a:r>
              <a:rPr lang="en-US" dirty="0"/>
              <a:t>Requires that an appeals process is in place for each district and BOCES.</a:t>
            </a:r>
            <a:endParaRPr lang="en-US" sz="1200" dirty="0"/>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782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there is a shift in the composition of the Final Effectiveness Rating from 50% professional practices and 50% MSLs and MSOs to 70% professional practices and 30% MSLs and MSOs. This will place a greater emphasis on professional practices, or the rubrics. </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92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weights for the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I for teachers and principals higher than the other quality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a:t>
            </a:r>
            <a:r>
              <a:rPr lang="en-US" dirty="0">
                <a:hlinkClick r:id="rId3"/>
              </a:rPr>
              <a:t>http://www.cde.state.co.us/educatoreffectiveness/flex-weight</a:t>
            </a:r>
            <a:r>
              <a:rPr lang="en-US" dirty="0"/>
              <a:t>  </a:t>
            </a:r>
          </a:p>
          <a:p>
            <a:r>
              <a:rPr lang="en-US" dirty="0"/>
              <a:t>Observations: </a:t>
            </a:r>
            <a:r>
              <a:rPr lang="en-US" dirty="0">
                <a:hlinkClick r:id="rId4"/>
              </a:rPr>
              <a:t>http://www.cde.state.co.us/educatoreffectiveness/flex-observations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These are the refinements to the MSL/MSO requirements per Senate Bill 22-070 beginning in the 2023-24 school year.</a:t>
            </a:r>
          </a:p>
          <a:p>
            <a:endParaRPr lang="en-US" i="0" dirty="0"/>
          </a:p>
          <a:p>
            <a:r>
              <a:rPr lang="en-US" i="0" dirty="0"/>
              <a:t>Please note that the collective measure can be less than 10% - it cannot exceed 10%.</a:t>
            </a:r>
          </a:p>
          <a:p>
            <a:endParaRPr lang="en-US" i="0" dirty="0"/>
          </a:p>
          <a:p>
            <a:r>
              <a:rPr lang="en-US" i="0" dirty="0"/>
              <a:t>Given the new requirement that data must be based on performance of students at the educator’s school, district performance framework (DPF) data is no longer available for use in MSLs/MSOs.</a:t>
            </a:r>
          </a:p>
          <a:p>
            <a:endParaRPr lang="en-US" i="0" dirty="0"/>
          </a:p>
          <a:p>
            <a:r>
              <a:rPr lang="en-US" i="0" dirty="0"/>
              <a:t>MSLs/MSOs must not include data from prior to the date of an educator’s employment with the district/BOCES.</a:t>
            </a:r>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20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2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For the 2023-24 school year, per SB22-070 districts/BOCES </a:t>
            </a:r>
            <a:r>
              <a:rPr lang="en-US" b="1" i="0" dirty="0">
                <a:solidFill>
                  <a:srgbClr val="333333"/>
                </a:solidFill>
                <a:effectLst/>
                <a:latin typeface="SourceSansProRegular"/>
              </a:rPr>
              <a:t>cannot use </a:t>
            </a:r>
            <a:r>
              <a:rPr lang="en-US" b="0" i="0" dirty="0">
                <a:solidFill>
                  <a:srgbClr val="333333"/>
                </a:solidFill>
                <a:effectLst/>
                <a:latin typeface="SourceSansProRegular"/>
              </a:rPr>
              <a:t>the district performance framework (DPF)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 state statute, districts may use school performance data (i.e., SPF) in collective measures for teachers, provided the data was not created prior to the date on which the teacher commenced employment and that the collective measure does not exceed 10 percent.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indent="0">
              <a:buNone/>
            </a:pPr>
            <a:r>
              <a:rPr lang="en-US" sz="1200" i="1" dirty="0"/>
              <a:t>PLEASE NOTE:</a:t>
            </a:r>
          </a:p>
          <a:p>
            <a:r>
              <a:rPr lang="en-US" sz="1200" dirty="0"/>
              <a:t>State assessment results are no longer required in teachers’ MSLs. </a:t>
            </a:r>
          </a:p>
          <a:p>
            <a:r>
              <a:rPr lang="en-US" sz="1200" dirty="0"/>
              <a:t>School Districts and BOCES </a:t>
            </a:r>
            <a:r>
              <a:rPr lang="en-US" sz="1200" i="1" dirty="0"/>
              <a:t>may use </a:t>
            </a:r>
            <a:r>
              <a:rPr lang="en-US" sz="1200" dirty="0"/>
              <a:t>state assessment results when available.</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orange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47663"/>
            <a:ext cx="4114800" cy="3086100"/>
          </a:xfrm>
        </p:spPr>
      </p:sp>
      <p:sp>
        <p:nvSpPr>
          <p:cNvPr id="3" name="Notes Placeholder 2"/>
          <p:cNvSpPr>
            <a:spLocks noGrp="1"/>
          </p:cNvSpPr>
          <p:nvPr>
            <p:ph type="body" idx="1"/>
          </p:nvPr>
        </p:nvSpPr>
        <p:spPr>
          <a:xfrm>
            <a:off x="274320" y="3657600"/>
            <a:ext cx="6263640" cy="5271247"/>
          </a:xfrm>
        </p:spPr>
        <p:txBody>
          <a:bodyPr/>
          <a:lstStyle/>
          <a:p>
            <a:pPr marL="388620" indent="-342900">
              <a:defRPr/>
            </a:pPr>
            <a:r>
              <a:rPr lang="en-US" sz="1100" dirty="0"/>
              <a:t>A measure of individually-attributed growth.</a:t>
            </a:r>
            <a:r>
              <a:rPr lang="en-US" sz="1100" baseline="0" dirty="0"/>
              <a:t> This means that s</a:t>
            </a:r>
            <a:r>
              <a:rPr lang="en-US" sz="1100" dirty="0"/>
              <a:t>tudent results on a measure are attributed to one licensed educator. Ho</a:t>
            </a:r>
            <a:r>
              <a:rPr lang="en-US" sz="1100" baseline="0" dirty="0"/>
              <a:t>w do educators including SSPs, Principals and teachers know their</a:t>
            </a:r>
            <a:r>
              <a:rPr lang="en-US" sz="1100" dirty="0"/>
              <a:t> students are learning? </a:t>
            </a:r>
            <a:endParaRPr lang="en-US" sz="1100" baseline="0" dirty="0"/>
          </a:p>
          <a:p>
            <a:pPr marL="388620" indent="-342900">
              <a:defRPr/>
            </a:pPr>
            <a:r>
              <a:rPr lang="en-US" sz="1100" baseline="0" dirty="0"/>
              <a:t>						</a:t>
            </a:r>
            <a:endParaRPr lang="en-US" sz="1100" dirty="0"/>
          </a:p>
          <a:p>
            <a:pPr marL="388620" indent="-342900">
              <a:defRPr/>
            </a:pPr>
            <a:r>
              <a:rPr lang="en-US" sz="1100" dirty="0"/>
              <a:t>A measure of collectively-attributed growth. This means that student results on a measure are attributed to more than one licensed person. This could mean two educators, a team,</a:t>
            </a:r>
            <a:r>
              <a:rPr lang="en-US" sz="1100" baseline="0" dirty="0"/>
              <a:t> a PLC, a content team, a school, all the way up to a district. As you think about a collective measure consider this an opportunity to ensure a focus on a district or school initiative. For example, if the effective implementation of PLCs across all schools is a district priority and/or initiative, the collective measure may be a school expectation to have one of their measures  be around the effectiveness of their PLCs measured by the focus established within the PLCs related to student growth and achievement.  </a:t>
            </a:r>
          </a:p>
          <a:p>
            <a:pPr marL="388620" indent="-342900">
              <a:defRPr/>
            </a:pPr>
            <a:endParaRPr lang="en-US" sz="1100" baseline="0" dirty="0"/>
          </a:p>
          <a:p>
            <a:pPr marL="45720" indent="0">
              <a:buFont typeface="Arial" panose="020B0604020202020204" pitchFamily="34" charset="0"/>
              <a:buNone/>
              <a:defRPr/>
            </a:pPr>
            <a:r>
              <a:rPr lang="en-US" sz="1100" i="0" dirty="0"/>
              <a:t>Districts and BOCES using the Colorado Performance Management System (COPMS) in RANDA will see updates to the MSL/MSO portion of the system for the 2023-24 school year, specifically:</a:t>
            </a:r>
          </a:p>
          <a:p>
            <a:pPr marL="674370" lvl="1" indent="-171450">
              <a:buFont typeface="Arial" panose="020B0604020202020204" pitchFamily="34" charset="0"/>
              <a:buChar char="•"/>
              <a:defRPr/>
            </a:pPr>
            <a:endParaRPr lang="en-US" sz="1100" i="0" dirty="0"/>
          </a:p>
          <a:p>
            <a:pPr marL="674370" lvl="1" indent="-171450">
              <a:buFont typeface="Arial" panose="020B0604020202020204" pitchFamily="34" charset="0"/>
              <a:buChar char="•"/>
              <a:defRPr/>
            </a:pPr>
            <a:r>
              <a:rPr lang="en-US" sz="1100" i="0" dirty="0"/>
              <a:t>Weights will be calculated to total 30% - the allotted percentage for the MSL/MSO portion of the final effectiveness rating.</a:t>
            </a:r>
          </a:p>
          <a:p>
            <a:pPr marL="502920" lvl="1" indent="0">
              <a:buFont typeface="Arial" panose="020B0604020202020204" pitchFamily="34" charset="0"/>
              <a:buNone/>
              <a:defRPr/>
            </a:pPr>
            <a:endParaRPr lang="en-US" sz="1100" i="0" dirty="0"/>
          </a:p>
          <a:p>
            <a:pPr marL="674370" lvl="1" indent="-171450">
              <a:buFont typeface="Arial" panose="020B0604020202020204" pitchFamily="34" charset="0"/>
              <a:buChar char="•"/>
              <a:defRPr/>
            </a:pPr>
            <a:r>
              <a:rPr lang="en-US" sz="1100" i="0" dirty="0"/>
              <a:t>There will be an option to use pre-set template forms when creating MSL/MSO templates for educators within the system, although there will still be the option to create their own templates.</a:t>
            </a:r>
          </a:p>
          <a:p>
            <a:pPr marL="45720" indent="0">
              <a:buFont typeface="Arial" panose="020B0604020202020204" pitchFamily="34" charset="0"/>
              <a:buNone/>
              <a:defRPr/>
            </a:pPr>
            <a:endParaRPr lang="en-US" sz="1100" i="0" dirty="0"/>
          </a:p>
          <a:p>
            <a:pPr marL="845820" lvl="1" indent="-342900">
              <a:defRPr/>
            </a:pPr>
            <a:r>
              <a:rPr lang="en-US" sz="1100" i="0" dirty="0">
                <a:sym typeface="Wingdings" panose="05000000000000000000" pitchFamily="2" charset="2"/>
              </a:rPr>
              <a:t>The pre-set templates will be as follows:</a:t>
            </a:r>
          </a:p>
          <a:p>
            <a:pPr marL="502920" lvl="1" indent="0">
              <a:buFont typeface="Arial" panose="020B0604020202020204" pitchFamily="34" charset="0"/>
              <a:buNone/>
              <a:defRPr/>
            </a:pPr>
            <a:r>
              <a:rPr lang="en-US" sz="1100" i="1" dirty="0"/>
              <a:t> - </a:t>
            </a:r>
            <a:r>
              <a:rPr lang="en-US" sz="1100" i="0" dirty="0"/>
              <a:t>Option 1: 20% individual / 10% collective</a:t>
            </a:r>
          </a:p>
          <a:p>
            <a:pPr marL="502920" lvl="1" indent="0">
              <a:buFont typeface="Arial" panose="020B0604020202020204" pitchFamily="34" charset="0"/>
              <a:buNone/>
              <a:defRPr/>
            </a:pPr>
            <a:r>
              <a:rPr lang="en-US" sz="1100" i="0" dirty="0"/>
              <a:t> - Option 2: 25% individual / 5% collective</a:t>
            </a:r>
          </a:p>
          <a:p>
            <a:pPr marL="502920" lvl="1" indent="0">
              <a:buFont typeface="Arial" panose="020B0604020202020204" pitchFamily="34" charset="0"/>
              <a:buNone/>
              <a:defRPr/>
            </a:pPr>
            <a:r>
              <a:rPr lang="en-US" sz="1100" i="0" dirty="0"/>
              <a:t> - Option 3: 10% individual / 10% individual / 10% collective</a:t>
            </a:r>
          </a:p>
          <a:p>
            <a:pPr marL="45720" indent="0">
              <a:buFont typeface="Arial" panose="020B0604020202020204" pitchFamily="34" charset="0"/>
              <a:buNone/>
              <a:defRPr/>
            </a:pPr>
            <a:endParaRPr lang="en-US" sz="11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69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The use of Colorado Growth Model data is required in MSLs for principals only, per state statute.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r>
              <a:rPr lang="en-US" b="0" i="0" dirty="0">
                <a:solidFill>
                  <a:srgbClr val="333333"/>
                </a:solidFill>
                <a:effectLst/>
                <a:latin typeface="SourceSansProRegular"/>
              </a:rPr>
              <a:t>For the 2023-24 school year, per SB22-070 districts/BOCES cannot use the district performance framework (DPF), in the Measure of Student Learning/Outcome (MSL/MSO) of a licensed personnel’s evaluation.</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Remember that 30% of a licensed SSP’s final effectiveness rating (FER) must come from Measures of Student Outcomes (MSOs).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dirty="0"/>
              <a:t>There are NO UPDATES to the requirements of the Measures of Student Outcomes for SSPs.</a:t>
            </a:r>
          </a:p>
          <a:p>
            <a:pPr marL="914400" lvl="1" indent="-457200">
              <a:buFont typeface="Arial" panose="020B0604020202020204" pitchFamily="34" charset="0"/>
              <a:buChar char="•"/>
            </a:pPr>
            <a:r>
              <a:rPr lang="en-US" dirty="0"/>
              <a:t>Minimum of two (2) measures aligned to the specific role and duties of the individual SSP.</a:t>
            </a:r>
          </a:p>
          <a:p>
            <a:pPr marL="914400" lvl="1" indent="-457200">
              <a:buFont typeface="Arial" panose="020B0604020202020204" pitchFamily="34" charset="0"/>
              <a:buChar char="•"/>
            </a:pPr>
            <a:r>
              <a:rPr lang="en-US" dirty="0"/>
              <a:t>Data used in evaluating SSPs shall be collected from the site(s), or a representative sample of the sites, at which the SSP provides services.</a:t>
            </a:r>
          </a:p>
          <a:p>
            <a:pPr marL="914400" lvl="1" indent="-457200">
              <a:buFont typeface="Arial" panose="020B0604020202020204" pitchFamily="34" charset="0"/>
              <a:buChar char="•"/>
            </a:pPr>
            <a:endParaRPr lang="en-US" dirty="0"/>
          </a:p>
          <a:p>
            <a:pPr marL="0" lvl="0" indent="0">
              <a:buFont typeface="Arial" panose="020B0604020202020204" pitchFamily="34" charset="0"/>
              <a:buNone/>
            </a:pPr>
            <a:r>
              <a:rPr lang="en-US" i="1" dirty="0"/>
              <a:t>NOTE: </a:t>
            </a:r>
            <a:r>
              <a:rPr lang="en-US" i="0" dirty="0"/>
              <a:t>While collective measures are not required for SSPs, a collective measure can be used for one of their measures. If a collective measure is used in an SSP’s MSO it must comply with the requirements set forth for teachers and principals, i.e., it may not exceed 10%.</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3255"/>
          </a:xfrm>
        </p:spPr>
        <p:txBody>
          <a:bodyPr/>
          <a:lstStyle/>
          <a:p>
            <a:r>
              <a:rPr lang="en-US" dirty="0"/>
              <a:t>State law requires that each school district provide an appeal process to allow nonprobationary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A probationary teacher who does not agree with their rating must inform the evaluator and try to come to an agreement.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00550"/>
            <a:ext cx="6271709"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Districts/BOCES will have the opportunity to create and provide their own training aligned to the new training standards in State Board </a:t>
            </a:r>
            <a:r>
              <a:rPr kumimoji="0" lang="en-US" sz="1200" b="0" i="0" u="none" strike="noStrike" kern="1200" cap="none" spc="0" normalizeH="0" baseline="0" noProof="0" dirty="0">
                <a:ln>
                  <a:noFill/>
                </a:ln>
                <a:effectLst/>
                <a:uLnTx/>
                <a:uFillTx/>
                <a:latin typeface="Calibri" panose="020F0502020204030204"/>
                <a:ea typeface="+mn-ea"/>
                <a:cs typeface="+mn-cs"/>
              </a:rPr>
              <a:t>rule </a:t>
            </a:r>
            <a:r>
              <a:rPr kumimoji="0" lang="en-US" sz="1100" b="0" i="0" u="none" strike="noStrike" kern="1200" cap="none" spc="0" normalizeH="0" baseline="0" noProof="0" dirty="0">
                <a:ln>
                  <a:noFill/>
                </a:ln>
                <a:effectLst/>
                <a:uLnTx/>
                <a:uFillTx/>
                <a:latin typeface="Calibri" panose="020F0502020204030204"/>
                <a:ea typeface="+mn-ea"/>
                <a:cs typeface="+mn-cs"/>
              </a:rPr>
              <a:t>C.C.R.5.3 (H)(2). </a:t>
            </a:r>
            <a:r>
              <a:rPr lang="en-US" i="0" dirty="0"/>
              <a:t>Additional information regarding the application and review process for districts/BOCES interested in providing this new required training will be available summer 2023.</a:t>
            </a:r>
          </a:p>
          <a:p>
            <a:r>
              <a:rPr lang="en-US" i="0" dirty="0"/>
              <a:t>All training programs must meet or exceed the evaluator training standards and elements in State Board rule.</a:t>
            </a:r>
          </a:p>
          <a:p>
            <a:endParaRPr lang="en-US" i="0" dirty="0"/>
          </a:p>
          <a:p>
            <a:r>
              <a:rPr lang="en-US" i="0" dirty="0"/>
              <a:t>As of now, Part I (asynchronous) of the CDE training, E-Train, will be available beginning late summer 2023, and Part II (in person) sessions will begin in </a:t>
            </a:r>
            <a:r>
              <a:rPr lang="en-US" dirty="0"/>
              <a:t>Autumn</a:t>
            </a:r>
            <a:r>
              <a:rPr lang="en-US" i="0" dirty="0"/>
              <a:t> 2023, registration for those sessions will be available once the Part I portion is launched and will have multiple offerings throughout the 2023-24 school year at various locations across the state.</a:t>
            </a:r>
          </a:p>
          <a:p>
            <a:endParaRPr lang="en-US" i="0" dirty="0"/>
          </a:p>
          <a:p>
            <a:r>
              <a:rPr lang="en-US" i="1" dirty="0"/>
              <a:t>Additional talking points as needed: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applicable to all evaluators of licensed personnel. That is all evaluators of teachers, SSPs,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principals/APs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Connected to licensure – once completed, an E-Train designation will be added to the evaluator’s license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one-time training will be provided by CDE or an authorized trainer at no cost to participants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CDE E-Train: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Combination of asynchronous/virtual and face to face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1-hour modules for asynchronous portion, possible optional 5</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module specific to COPMS and leveraging the tools in the system for effective observations and planning/prep for providing meaningful feedback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person session will be 1, full day training offered throughout the state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required to complete training prior to start of 2023-24SY</a:t>
            </a:r>
            <a:endParaRPr lang="en-US" i="1" dirty="0"/>
          </a:p>
          <a:p>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58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 in the 2023-24 school year, districts and BOCES will be able to offer a Highly Effective educator process. This process is for licensed personnel who have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earned a Highly Effective final effectiveness rating for three consecutive years. Therefore, starting in the 2023-24 school year, educators who earned a rating of Highly Effective for the school years 2020-2021, 2021-2022, and 2022-2023 would be eligible for this process.</a:t>
            </a:r>
            <a:endParaRPr kumimoji="0" lang="en-US"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that it is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not required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to offer a highly effective evaluation process, although by the fall of the 2023-24 school year they must have determined whether or not it will be offered that year. Districts and BOCES are able to begin offering a highly effective evaluation process in later school years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who do decide to offer a highly effective evaluation process, they must create implementation guidance and educators must be notified of their status at the beginning of the school year.</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25550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Note that for the highly effective evaluation process, the requirement of annual evaluations remains in place. </a:t>
            </a:r>
          </a:p>
          <a:p>
            <a:pPr marL="0" indent="0">
              <a:buFontTx/>
              <a:buNone/>
            </a:pPr>
            <a:endParaRPr lang="en-US" i="0" dirty="0"/>
          </a:p>
          <a:p>
            <a:pPr marL="0" indent="0">
              <a:buFontTx/>
              <a:buNone/>
            </a:pPr>
            <a:r>
              <a:rPr lang="en-US" i="0" dirty="0"/>
              <a:t>A webpage providing an overview and additional context can be found at </a:t>
            </a:r>
            <a:r>
              <a:rPr lang="en-US" i="0" dirty="0">
                <a:hlinkClick r:id="rId3"/>
              </a:rPr>
              <a:t>www.cde.state.co.us/educatoreffectiveness/highly-effective-evaluation-process-overview</a:t>
            </a:r>
            <a:r>
              <a:rPr lang="en-US" i="0" dirty="0"/>
              <a:t> .</a:t>
            </a:r>
          </a:p>
          <a:p>
            <a:pPr marL="0" indent="0">
              <a:buFontTx/>
              <a:buNone/>
            </a:pPr>
            <a:endParaRPr lang="en-US" i="0" dirty="0"/>
          </a:p>
          <a:p>
            <a:pPr marL="0" indent="0">
              <a:buFontTx/>
              <a:buNone/>
            </a:pPr>
            <a:r>
              <a:rPr lang="en-US" i="0" dirty="0"/>
              <a:t>Further, and to aide districts and BOCES in determining how to align the process with existing evaluation processes and local values, CDE will provide guidance and parameters for the process. The Values Activity Guide has also been updated to include questions specifically related to the highly effective evaluation process. The Values Activity Guide can be found on the Downloadable Resources and Related Links webpage of the CDE Educator Effectiveness website and via the following link: </a:t>
            </a:r>
            <a:r>
              <a:rPr lang="en-US" i="0" dirty="0">
                <a:hlinkClick r:id="rId4"/>
              </a:rPr>
              <a:t>https://www.cde.state.co.us/educatoreffectiveness/values-activity</a:t>
            </a:r>
            <a:r>
              <a:rPr lang="en-US" i="0" dirty="0"/>
              <a:t> </a:t>
            </a:r>
          </a:p>
          <a:p>
            <a:pPr marL="0" indent="0">
              <a:buFontTx/>
              <a:buNone/>
            </a:pPr>
            <a:endParaRPr lang="en-US" i="0" dirty="0"/>
          </a:p>
          <a:p>
            <a:pPr marL="0" indent="0">
              <a:buFontTx/>
              <a:buNone/>
            </a:pPr>
            <a:r>
              <a:rPr lang="en-US" i="0" dirty="0"/>
              <a:t>Note that the process will also be supported in COPMS.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570017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Highly Effective Evaluation Process Overview:</a:t>
            </a:r>
          </a:p>
          <a:p>
            <a:r>
              <a:rPr lang="en-US" dirty="0">
                <a:hlinkClick r:id="rId3"/>
              </a:rPr>
              <a:t>https://www.cde.state.co.us/educatoreffectiveness/highly-effective-evaluation-process-overview</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i="1" dirty="0"/>
              <a:t>NOTE:</a:t>
            </a:r>
            <a:r>
              <a:rPr lang="en-US" i="0" dirty="0"/>
              <a:t> If using a locally created evaluation system or a combination of the state model system and a locally created system, replace and/or enhance the following section as needed to align with local practices.</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77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there is a shift in the composition of the Final Effectiveness Rating from 50% professional practices and 50% MSLs and MSOs to 70% professional practices and 30% MSLs and MSOs. This will place a greater emphasis on professional practices, or the rubrics. </a:t>
            </a:r>
          </a:p>
          <a:p>
            <a:endParaRPr lang="en-US" i="0" dirty="0"/>
          </a:p>
          <a:p>
            <a:r>
              <a:rPr lang="en-US" i="0" dirty="0"/>
              <a:t>Additionally, revisions to the scoring system in the state model evaluation system will go into effect. This includes a shift in the total points possible from one thousand eighty points to 1000 points. 700 points will be from professional practices, and 300 points will be from MSLs and MSOs. </a:t>
            </a:r>
          </a:p>
          <a:p>
            <a:endParaRPr lang="en-US" i="0" dirty="0"/>
          </a:p>
          <a:p>
            <a:r>
              <a:rPr lang="en-US" i="0" dirty="0"/>
              <a:t>To learn more about the scoring system revisions, please visit our website at </a:t>
            </a:r>
            <a:r>
              <a:rPr lang="en-US" i="0" dirty="0">
                <a:hlinkClick r:id="rId3"/>
              </a:rPr>
              <a:t>www.cde.state.co.us/educatoreffectiveness/smes-revised-scoring-overview</a:t>
            </a:r>
            <a:r>
              <a:rPr lang="en-US" i="0" dirty="0"/>
              <a:t> </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58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or exceeds the Quality Standards defined in State Board Rule (1 CCR 301-87).</a:t>
            </a:r>
            <a:endParaRPr lang="en-US" i="0" dirty="0"/>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0" dirty="0"/>
              <a:t>The theme for each Quality Standard for all educators are listed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528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37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00271"/>
            <a:ext cx="5618480" cy="4707805"/>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the State defined quality standards. </a:t>
            </a:r>
            <a:endParaRPr lang="en-US" i="0" dirty="0"/>
          </a:p>
          <a:p>
            <a:pPr marL="0" lvl="1" indent="0" algn="l" rtl="0">
              <a:lnSpc>
                <a:spcPct val="100000"/>
              </a:lnSpc>
              <a:spcBef>
                <a:spcPts val="0"/>
              </a:spcBef>
              <a:spcAft>
                <a:spcPts val="0"/>
              </a:spcAft>
              <a:buSzPts val="1400"/>
              <a:buNone/>
            </a:pPr>
            <a:r>
              <a:rPr lang="en-US" i="0" dirty="0"/>
              <a:t>The standards for all educators are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lvl="1" indent="0" algn="l" rtl="0">
              <a:lnSpc>
                <a:spcPct val="100000"/>
              </a:lnSpc>
              <a:spcBef>
                <a:spcPts val="0"/>
              </a:spcBef>
              <a:spcAft>
                <a:spcPts val="0"/>
              </a:spcAft>
              <a:buSzPts val="1400"/>
              <a:buNone/>
            </a:pPr>
            <a:r>
              <a:rPr lang="en-US" i="0" dirty="0"/>
              <a:t>The following lists the available rubrics within each category:</a:t>
            </a:r>
          </a:p>
          <a:p>
            <a:pPr marL="0" lvl="1" indent="0" algn="l" rtl="0">
              <a:lnSpc>
                <a:spcPct val="100000"/>
              </a:lnSpc>
              <a:spcBef>
                <a:spcPts val="0"/>
              </a:spcBef>
              <a:spcAft>
                <a:spcPts val="0"/>
              </a:spcAft>
              <a:buSzPts val="1400"/>
              <a:buNone/>
            </a:pPr>
            <a:endParaRPr lang="en-US" sz="105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Special Education (SPED) 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Librarian</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on Special Assignment (TOSA), e.g., Instructional Coach</a:t>
            </a:r>
          </a:p>
          <a:p>
            <a:pPr marL="914400" lvl="3" indent="0" algn="l" rtl="0">
              <a:lnSpc>
                <a:spcPct val="100000"/>
              </a:lnSpc>
              <a:spcBef>
                <a:spcPts val="0"/>
              </a:spcBef>
              <a:spcAft>
                <a:spcPts val="0"/>
              </a:spcAft>
              <a:buSzPts val="1400"/>
              <a:buFont typeface="Arial" panose="020B0604020202020204" pitchFamily="34" charset="0"/>
              <a:buNone/>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Special Services Providers (SSPs)</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Audiologist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Counselor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Nurse</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Occupational Therapist</a:t>
            </a:r>
          </a:p>
          <a:p>
            <a:pPr marL="1085850" lvl="3" indent="-171450">
              <a:buSzPts val="1400"/>
              <a:buFont typeface="Arial" panose="020B0604020202020204" pitchFamily="34" charset="0"/>
              <a:buChar char="•"/>
            </a:pPr>
            <a:r>
              <a:rPr lang="en-US" sz="1100" i="0" dirty="0"/>
              <a:t>School </a:t>
            </a:r>
            <a:r>
              <a:rPr lang="en-US" sz="1100" dirty="0"/>
              <a:t>Orientation &amp; Mobility Specialist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Physical Therapist</a:t>
            </a:r>
          </a:p>
          <a:p>
            <a:pPr marL="1085850" lvl="3" indent="-171450">
              <a:buSzPts val="1400"/>
              <a:buFont typeface="Arial" panose="020B0604020202020204" pitchFamily="34" charset="0"/>
              <a:buChar char="•"/>
            </a:pPr>
            <a:r>
              <a:rPr lang="en-US" sz="1100" dirty="0"/>
              <a:t>School Psychologist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Speech </a:t>
            </a:r>
            <a:r>
              <a:rPr lang="en-US" sz="1100" dirty="0"/>
              <a:t>&amp; Language Pathologist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Social Worker</a:t>
            </a:r>
          </a:p>
          <a:p>
            <a:pPr marL="914400" lvl="3" algn="l" rtl="0">
              <a:lnSpc>
                <a:spcPct val="100000"/>
              </a:lnSpc>
              <a:spcBef>
                <a:spcPts val="0"/>
              </a:spcBef>
              <a:spcAft>
                <a:spcPts val="0"/>
              </a:spcAft>
              <a:buSzPts val="1400"/>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Principal/AP</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Principal/AP</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endParaRPr lang="en-US" i="0" dirty="0"/>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0569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58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8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i="0" dirty="0"/>
              <a:t>30% of the final effectiveness rating connects the professional practices with the impact on student growth and development, called Measures of Student Learning (MSLs) and Measures of Student Outcomes (MSOs). This growth is measurable and computed mathematically into the final effectiveness rating.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An opportunity to go through the requirements for each group of educators follows.</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0" dirty="0"/>
              <a:t>Additional information is available on the CDE website: </a:t>
            </a:r>
            <a:r>
              <a:rPr lang="en-US" i="0" dirty="0">
                <a:hlinkClick r:id="rId3"/>
              </a:rPr>
              <a:t>https://www.cde.state.co.us/educatoreffectiveness/msl-mso-overview-and-statutory-requirements</a:t>
            </a:r>
            <a:r>
              <a:rPr lang="en-US" i="0" dirty="0"/>
              <a:t> </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1" dirty="0"/>
              <a:t>NOTE: </a:t>
            </a:r>
            <a:r>
              <a:rPr lang="en-US" i="0" dirty="0"/>
              <a:t>For those districts/BOCES using the Colorado Performance Management System (COPMS) in RANDA, specific guidance and information regarding updates in the system and support for creating MSLs/MSOs is available on the CDE Educator Effectiveness website </a:t>
            </a:r>
            <a:r>
              <a:rPr lang="en-US" i="0" dirty="0">
                <a:hlinkClick r:id="rId4"/>
              </a:rPr>
              <a:t>https://www.cde.state.co.us/educatoreffectiveness</a:t>
            </a:r>
            <a:r>
              <a:rPr lang="en-US" i="0" dirty="0"/>
              <a:t>  </a:t>
            </a: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49239"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604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36363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367502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3"/>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5"/>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166688"/>
            <a:ext cx="2495550" cy="1871662"/>
          </a:xfrm>
        </p:spPr>
      </p:sp>
      <p:sp>
        <p:nvSpPr>
          <p:cNvPr id="3" name="Notes Placeholder 2"/>
          <p:cNvSpPr>
            <a:spLocks noGrp="1"/>
          </p:cNvSpPr>
          <p:nvPr>
            <p:ph type="body" idx="1"/>
          </p:nvPr>
        </p:nvSpPr>
        <p:spPr>
          <a:xfrm>
            <a:off x="271849" y="2038349"/>
            <a:ext cx="6289589" cy="8069477"/>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marL="457200" lvl="1" indent="0">
              <a:buFont typeface="Arial" panose="020B0604020202020204" pitchFamily="34" charset="0"/>
              <a:buNone/>
            </a:pPr>
            <a:endParaRPr lang="en-US" sz="1100" i="1" dirty="0"/>
          </a:p>
          <a:p>
            <a:pPr marL="457200" lvl="1" indent="0">
              <a:buFont typeface="Arial" panose="020B0604020202020204" pitchFamily="34" charset="0"/>
              <a:buNone/>
            </a:pPr>
            <a:r>
              <a:rPr lang="en-US" sz="1100" i="1" dirty="0"/>
              <a:t>For districts/BOCES using the Colorado Performance Management System (COPMS) in RANDA: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sz="1100" dirty="0"/>
              <a:t>Identify the person to disable all accounts for educators no longer employed by the district/BOCES.</a:t>
            </a:r>
          </a:p>
          <a:p>
            <a:pPr marL="628650" lvl="1" indent="-171450">
              <a:buFont typeface="Arial" panose="020B0604020202020204" pitchFamily="34" charset="0"/>
              <a:buChar char="•"/>
            </a:pPr>
            <a:r>
              <a:rPr lang="en-US" sz="1100" dirty="0"/>
              <a:t>Enable the new school year as early as early as possible (users will not be able to log in until the new school year is enabled).</a:t>
            </a:r>
          </a:p>
          <a:p>
            <a:pPr marL="628650" lvl="1" indent="-171450">
              <a:buFont typeface="Arial" panose="020B0604020202020204" pitchFamily="34" charset="0"/>
              <a:buChar char="•"/>
            </a:pPr>
            <a:r>
              <a:rPr lang="en-US" sz="1100" dirty="0"/>
              <a:t>Update roles and ensure that all teachers are assigned evaluators and accounts within the data management system.</a:t>
            </a:r>
          </a:p>
          <a:p>
            <a:pPr lvl="1"/>
            <a:endParaRPr lang="en-US" sz="1100" dirty="0"/>
          </a:p>
          <a:p>
            <a:pPr lvl="0"/>
            <a:r>
              <a:rPr lang="en-US" sz="1050" dirty="0"/>
              <a:t>Timeline:</a:t>
            </a:r>
          </a:p>
          <a:p>
            <a:pPr lvl="1"/>
            <a:r>
              <a:rPr lang="en-US" sz="1050" dirty="0"/>
              <a:t>Orientation</a:t>
            </a:r>
          </a:p>
          <a:p>
            <a:pPr lvl="1"/>
            <a:r>
              <a:rPr lang="en-US" sz="1050" dirty="0"/>
              <a:t>Self-Assessment</a:t>
            </a:r>
          </a:p>
          <a:p>
            <a:pPr lvl="1"/>
            <a:r>
              <a:rPr lang="en-US" sz="1050" dirty="0"/>
              <a:t>Professional Growth Plan</a:t>
            </a:r>
          </a:p>
          <a:p>
            <a:pPr lvl="1"/>
            <a:r>
              <a:rPr lang="en-US" sz="1050" dirty="0"/>
              <a:t>Observations – using peers and/or alternate evaluators</a:t>
            </a:r>
          </a:p>
          <a:p>
            <a:pPr lvl="1"/>
            <a:r>
              <a:rPr lang="en-US" sz="1050" dirty="0"/>
              <a:t>Use of Artifacts and the Discrepancy Model</a:t>
            </a:r>
          </a:p>
          <a:p>
            <a:pPr lvl="1"/>
            <a:r>
              <a:rPr lang="en-US" sz="1050" strike="noStrike" dirty="0"/>
              <a:t>Measures of Student Learning/Outcomes</a:t>
            </a:r>
          </a:p>
          <a:p>
            <a:pPr lvl="1"/>
            <a:r>
              <a:rPr lang="en-US" sz="1050" dirty="0"/>
              <a:t>Mid-Year Review</a:t>
            </a:r>
          </a:p>
          <a:p>
            <a:pPr lvl="1"/>
            <a:r>
              <a:rPr lang="en-US" sz="1050" dirty="0"/>
              <a:t>End-of-Year Rubric</a:t>
            </a:r>
          </a:p>
          <a:p>
            <a:pPr lvl="1"/>
            <a:r>
              <a:rPr lang="en-US" sz="1050" dirty="0"/>
              <a:t>End-of-Year Measures</a:t>
            </a:r>
          </a:p>
          <a:p>
            <a:pPr lvl="1"/>
            <a:r>
              <a:rPr lang="en-US" sz="1050" dirty="0"/>
              <a:t>Final Meeting</a:t>
            </a:r>
          </a:p>
          <a:p>
            <a:pPr lvl="1"/>
            <a:r>
              <a:rPr lang="en-US" sz="1050" dirty="0"/>
              <a:t>Appeals Process</a:t>
            </a:r>
          </a:p>
          <a:p>
            <a:pPr lvl="2"/>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LOCAL FLEXIBILITY for EDUCATION EVALUATION OPPORTUNITY!</a:t>
            </a:r>
            <a:br>
              <a:rPr lang="en-US" sz="1050" b="0" baseline="0" dirty="0"/>
            </a:br>
            <a:r>
              <a:rPr lang="en-US" sz="1050" i="0" baseline="0" dirty="0"/>
              <a:t>Evaluating Unique Roles: </a:t>
            </a:r>
            <a:r>
              <a:rPr lang="en-US" sz="1050" i="0" baseline="0" dirty="0">
                <a:hlinkClick r:id="rId3"/>
              </a:rPr>
              <a:t>http://www.cde.state.co.us/educatoreffectiveness/flex-uniqueroles</a:t>
            </a:r>
            <a:r>
              <a:rPr lang="en-US" sz="1050" i="0" baseline="0" dirty="0"/>
              <a:t> </a:t>
            </a:r>
            <a:br>
              <a:rPr lang="en-US" sz="1050" i="0" baseline="0" dirty="0"/>
            </a:br>
            <a:r>
              <a:rPr lang="en-US" sz="1050" i="0" baseline="0" dirty="0"/>
              <a:t>Weighting of Educator Quality Standards: </a:t>
            </a:r>
            <a:r>
              <a:rPr lang="en-US" sz="1050" dirty="0">
                <a:hlinkClick r:id="rId4"/>
              </a:rPr>
              <a:t>http://www.cde.state.co.us/educatoreffectiveness/flex-weight</a:t>
            </a:r>
            <a:br>
              <a:rPr lang="en-US" sz="1050" i="0" baseline="0" dirty="0"/>
            </a:br>
            <a:r>
              <a:rPr lang="en-US" sz="1050" i="0" baseline="0" dirty="0"/>
              <a:t>Training Options: </a:t>
            </a:r>
            <a:r>
              <a:rPr lang="en-US" sz="1050" i="0" baseline="0" dirty="0">
                <a:hlinkClick r:id="rId5"/>
              </a:rPr>
              <a:t>http://www.cde.state.co.us/educatoreffectiveness/flex-training</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0" baseline="0" dirty="0"/>
              <a:t>Sharing the Self-Assessment: </a:t>
            </a:r>
            <a:r>
              <a:rPr lang="en-US" sz="1050" dirty="0">
                <a:hlinkClick r:id="rId6"/>
              </a:rPr>
              <a:t>http://www.cde.state.co.us/educatoreffectiveness/flex-sharing-sa</a:t>
            </a:r>
            <a:endParaRPr lang="en-US" sz="105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Professional Growth Plan: </a:t>
            </a:r>
            <a:r>
              <a:rPr lang="en-US" sz="1050" dirty="0">
                <a:hlinkClick r:id="rId7"/>
              </a:rPr>
              <a:t>http://www.cde.state.co.us/educatoreffectiveness/flex-goals</a:t>
            </a:r>
            <a:br>
              <a:rPr lang="en-US" sz="1050" dirty="0"/>
            </a:br>
            <a:r>
              <a:rPr lang="en-US" sz="1050" dirty="0"/>
              <a:t>Professional Growth Plan and Measures: </a:t>
            </a:r>
            <a:r>
              <a:rPr lang="en-US" sz="1050" dirty="0">
                <a:hlinkClick r:id="rId8"/>
              </a:rPr>
              <a:t>http://www.cde.state.co.us/educatoreffectiveness/flex-pgp-mslo</a:t>
            </a:r>
            <a:endParaRPr lang="en-US" sz="1050" b="1" baseline="0" dirty="0"/>
          </a:p>
          <a:p>
            <a:r>
              <a:rPr lang="en-US" sz="1050" dirty="0"/>
              <a:t>Observations: </a:t>
            </a:r>
            <a:r>
              <a:rPr lang="en-US" sz="1050" dirty="0">
                <a:hlinkClick r:id="rId9"/>
              </a:rPr>
              <a:t>http://www.cde.state.co.us/educatoreffectiveness/flex-observations</a:t>
            </a:r>
            <a:r>
              <a:rPr lang="en-US" sz="1050" dirty="0"/>
              <a:t> </a:t>
            </a:r>
          </a:p>
          <a:p>
            <a:r>
              <a:rPr lang="en-US" sz="1050" i="0" baseline="0" dirty="0"/>
              <a:t>Observation Feedback: </a:t>
            </a:r>
            <a:r>
              <a:rPr lang="en-US" sz="1050" i="0" baseline="0" dirty="0">
                <a:hlinkClick r:id="rId10"/>
              </a:rPr>
              <a:t>http://www.cde.state.co.us/educatoreffectiveness/flex-obs-feedback</a:t>
            </a:r>
            <a:r>
              <a:rPr lang="en-US" sz="1050" i="0" baseline="0" dirty="0"/>
              <a:t> </a:t>
            </a:r>
          </a:p>
          <a:p>
            <a:r>
              <a:rPr lang="en-US" sz="1050" i="0" baseline="0" dirty="0"/>
              <a:t>Using Alternate Evaluators: </a:t>
            </a:r>
            <a:r>
              <a:rPr lang="en-US" sz="1050" i="0" baseline="0" dirty="0">
                <a:hlinkClick r:id="rId11"/>
              </a:rPr>
              <a:t>http://www.cde.state.co.us/educatoreffectiveness/flex-designees</a:t>
            </a:r>
            <a:r>
              <a:rPr lang="en-US" sz="1050" i="0" baseline="0" dirty="0"/>
              <a:t> </a:t>
            </a:r>
            <a:br>
              <a:rPr lang="en-US" sz="1050" i="0" baseline="0" dirty="0"/>
            </a:br>
            <a:r>
              <a:rPr lang="en-US" sz="1050" i="0" baseline="0" dirty="0"/>
              <a:t>Using Peers to Provide Feedback: </a:t>
            </a:r>
            <a:r>
              <a:rPr lang="en-US" sz="1050" dirty="0">
                <a:hlinkClick r:id="rId12"/>
              </a:rPr>
              <a:t>http://www.cde.state.co.us/educatoreffectiveness/flex-peers</a:t>
            </a:r>
            <a:br>
              <a:rPr lang="en-US" sz="1050" dirty="0"/>
            </a:br>
            <a:r>
              <a:rPr lang="en-US" sz="1050" i="0" baseline="0" dirty="0"/>
              <a:t>Discrepancy Model Approach to Evaluation: </a:t>
            </a:r>
            <a:r>
              <a:rPr lang="en-US" sz="1050" i="0" baseline="0" dirty="0">
                <a:hlinkClick r:id="rId13"/>
              </a:rPr>
              <a:t>http://www.cde.state.co.us/educatoreffectiveness/flex-disc-model</a:t>
            </a:r>
            <a:r>
              <a:rPr lang="en-US" sz="1050" i="0" baseline="0" dirty="0"/>
              <a:t> </a:t>
            </a:r>
            <a:endParaRPr lang="en-US" sz="1050" dirty="0"/>
          </a:p>
          <a:p>
            <a:r>
              <a:rPr lang="en-US" sz="1050" dirty="0"/>
              <a:t>Measures of Student Learning: </a:t>
            </a:r>
            <a:r>
              <a:rPr lang="en-US" sz="1050" dirty="0">
                <a:hlinkClick r:id="rId14"/>
              </a:rPr>
              <a:t>http://www.cde.state.co.us/educatoreffectiveness/flex-mslos</a:t>
            </a:r>
            <a:endParaRPr lang="en-US" sz="1050" dirty="0"/>
          </a:p>
          <a:p>
            <a:r>
              <a:rPr lang="en-US" sz="1050" i="0" baseline="0" dirty="0"/>
              <a:t>Sharing the Evaluator Rubric: </a:t>
            </a:r>
            <a:r>
              <a:rPr lang="en-US" sz="1050" i="0" baseline="0" dirty="0">
                <a:hlinkClick r:id="rId15"/>
              </a:rPr>
              <a:t>http://www.cde.state.co.us/educatoreffectiveness/flex-sharing-rubric</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Appeals: </a:t>
            </a:r>
            <a:r>
              <a:rPr lang="en-US" sz="1050" baseline="0" dirty="0">
                <a:hlinkClick r:id="rId16"/>
              </a:rPr>
              <a:t>http://www.cde.state.co.us/educatoreffectiveness/flex-appeals</a:t>
            </a:r>
            <a:r>
              <a:rPr lang="en-US" sz="1050"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6613" y="228600"/>
            <a:ext cx="2644775" cy="1982788"/>
          </a:xfrm>
        </p:spPr>
      </p:sp>
      <p:sp>
        <p:nvSpPr>
          <p:cNvPr id="3" name="Notes Placeholder 2"/>
          <p:cNvSpPr>
            <a:spLocks noGrp="1"/>
          </p:cNvSpPr>
          <p:nvPr>
            <p:ph type="body" idx="1"/>
          </p:nvPr>
        </p:nvSpPr>
        <p:spPr>
          <a:xfrm>
            <a:off x="222421" y="2743200"/>
            <a:ext cx="6425513" cy="5424616"/>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lvl="1"/>
            <a:endParaRPr lang="en-US" sz="1100" dirty="0"/>
          </a:p>
          <a:p>
            <a:pPr marL="457200" lvl="1" indent="0">
              <a:buFont typeface="Arial" panose="020B0604020202020204" pitchFamily="34" charset="0"/>
              <a:buNone/>
            </a:pPr>
            <a:r>
              <a:rPr lang="en-US" sz="1100" i="1" dirty="0"/>
              <a:t>For districts/BOCES using the Colorado Performance Management System (COPMS) in RANDA:</a:t>
            </a:r>
          </a:p>
          <a:p>
            <a:pPr marL="628650" lvl="1" indent="-171450">
              <a:buFont typeface="Arial" panose="020B0604020202020204" pitchFamily="34" charset="0"/>
              <a:buChar char="•"/>
            </a:pPr>
            <a:r>
              <a:rPr lang="en-US" sz="1100"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sz="1100" dirty="0"/>
              <a:t>Identify the person to disable all accounts for educators no longer employed by the district/BOCES.</a:t>
            </a:r>
          </a:p>
          <a:p>
            <a:pPr marL="628650" lvl="1" indent="-171450">
              <a:buFont typeface="Arial" panose="020B0604020202020204" pitchFamily="34" charset="0"/>
              <a:buChar char="•"/>
            </a:pPr>
            <a:r>
              <a:rPr lang="en-US" sz="1100" dirty="0"/>
              <a:t>Enable the new school year within the first two weeks of the school year (</a:t>
            </a:r>
            <a:r>
              <a:rPr lang="en-US" sz="1100" b="1" dirty="0"/>
              <a:t>users will not be able to log in until the new school year is enabled</a:t>
            </a:r>
            <a:r>
              <a:rPr lang="en-US" sz="1100" dirty="0"/>
              <a:t>).</a:t>
            </a:r>
          </a:p>
          <a:p>
            <a:pPr marL="628650" lvl="1" indent="-171450">
              <a:buFont typeface="Arial" panose="020B0604020202020204" pitchFamily="34" charset="0"/>
              <a:buChar char="•"/>
            </a:pPr>
            <a:r>
              <a:rPr lang="en-US" sz="1100" dirty="0"/>
              <a:t>Update roles and ensure that all teachers are assigned evaluators and accounts within the data management system.</a:t>
            </a:r>
          </a:p>
          <a:p>
            <a:pPr lvl="1"/>
            <a:endParaRPr lang="en-US" sz="1100" dirty="0"/>
          </a:p>
          <a:p>
            <a:pPr lvl="0"/>
            <a:r>
              <a:rPr lang="en-US" sz="1100" dirty="0"/>
              <a:t>Timeline:</a:t>
            </a:r>
          </a:p>
          <a:p>
            <a:pPr lvl="1"/>
            <a:r>
              <a:rPr lang="en-US" sz="1100" dirty="0"/>
              <a:t>Orientation</a:t>
            </a:r>
          </a:p>
          <a:p>
            <a:pPr lvl="1"/>
            <a:r>
              <a:rPr lang="en-US" sz="1100" dirty="0"/>
              <a:t>Self-Assessment</a:t>
            </a:r>
          </a:p>
          <a:p>
            <a:pPr lvl="1"/>
            <a:r>
              <a:rPr lang="en-US" sz="1100" dirty="0"/>
              <a:t>Professional Growth Plan</a:t>
            </a:r>
          </a:p>
          <a:p>
            <a:pPr lvl="1"/>
            <a:r>
              <a:rPr lang="en-US" sz="1100" dirty="0"/>
              <a:t>Observations – using peers and/or alternate evaluators</a:t>
            </a:r>
          </a:p>
          <a:p>
            <a:pPr lvl="1"/>
            <a:r>
              <a:rPr lang="en-US" sz="1100" dirty="0"/>
              <a:t>Use of Artifacts and the Discrepancy Model</a:t>
            </a:r>
          </a:p>
          <a:p>
            <a:pPr lvl="1"/>
            <a:r>
              <a:rPr lang="en-US" sz="1100" strike="noStrike" dirty="0"/>
              <a:t>Measures of Student Learning/Outcomes</a:t>
            </a:r>
          </a:p>
          <a:p>
            <a:pPr lvl="1"/>
            <a:r>
              <a:rPr lang="en-US" sz="1100" dirty="0"/>
              <a:t>Mid-Year Review</a:t>
            </a:r>
          </a:p>
          <a:p>
            <a:pPr lvl="1"/>
            <a:r>
              <a:rPr lang="en-US" sz="1100" dirty="0"/>
              <a:t>End-of-Year Rubric</a:t>
            </a:r>
          </a:p>
          <a:p>
            <a:pPr lvl="1"/>
            <a:r>
              <a:rPr lang="en-US" sz="1100" dirty="0"/>
              <a:t>End-of-Year Measures</a:t>
            </a:r>
          </a:p>
          <a:p>
            <a:pPr lvl="1"/>
            <a:r>
              <a:rPr lang="en-US" sz="1100" dirty="0"/>
              <a:t>Final Meeting</a:t>
            </a:r>
          </a:p>
          <a:p>
            <a:pPr lvl="1"/>
            <a:r>
              <a:rPr lang="en-US" sz="1100" dirty="0"/>
              <a:t>Appeals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hlinkClick r:id="rId3"/>
              </a:rPr>
              <a:t>http://www.cde.state.co.us/educatoreffectiveness/flex-training</a:t>
            </a:r>
            <a:r>
              <a:rPr lang="en-US" i="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3"/>
              </a:rPr>
              <a:t>http://www.cde.state.co.us/educatoreffectiveness/flex-sharing-sa</a:t>
            </a:r>
            <a:r>
              <a:rPr lang="en-US" b="0" baseline="0" dirty="0"/>
              <a:t>  </a:t>
            </a:r>
            <a:br>
              <a:rPr lang="en-US" b="0" baseline="0" dirty="0"/>
            </a:b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4"/>
              </a:rPr>
              <a:t>http://www.cde.state.co.us/educatoreffectiveness/flex-goals</a:t>
            </a:r>
            <a:r>
              <a:rPr lang="en-US" b="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a:t>
            </a:r>
            <a:r>
              <a:rPr lang="en-US" i="1" dirty="0"/>
              <a:t>Resource Guide for Deepening the Understanding of Teacher's Professional Practices </a:t>
            </a:r>
            <a:r>
              <a:rPr lang="en-US" dirty="0"/>
              <a:t>as needed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r>
              <a:rPr lang="en-US" b="0" baseline="0" dirty="0">
                <a:hlinkClick r:id="rId4"/>
              </a:rPr>
              <a:t>http://www.cde.state.co.us/educatoreffectiveness/flex-sharing-sa</a:t>
            </a:r>
            <a:r>
              <a:rPr lang="en-US" b="0" baseline="0" dirty="0"/>
              <a:t>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packet and information illustrates the interconnectedness and influence the various stakeholders have—directly and indirectly—related to educator effectiveness in Colorado. Specifically, this provides the delineation of the various roles and responsibilities for decision making when implementing educator evaluations in Colorado – from the state legislature that establishes the statutory requirements through to decisions made at the local level by school districts and BOCES for implementation. This packet also highlights the active roles evaluators and educators play in the evaluation process, along with the many flexibilities that are available to ensure evaluation processes and systems are reflective of local values and context.</a:t>
            </a:r>
          </a:p>
          <a:p>
            <a:endParaRPr lang="en-US" dirty="0"/>
          </a:p>
          <a:p>
            <a:r>
              <a:rPr lang="en-US" dirty="0"/>
              <a:t>Note – The images on the slide provide a preview of the PDF packet accessible via the link below – it is not necessarily intended to be read as is from the slide.</a:t>
            </a:r>
          </a:p>
          <a:p>
            <a:endParaRPr lang="en-US" dirty="0"/>
          </a:p>
          <a:p>
            <a:r>
              <a:rPr lang="en-US" dirty="0"/>
              <a:t>While it is included within the overview section, districts/BOCES are welcome to include/incorporate this content into their orientation slide deck and/or materials.</a:t>
            </a:r>
          </a:p>
          <a:p>
            <a:endParaRPr lang="en-US" dirty="0"/>
          </a:p>
          <a:p>
            <a:r>
              <a:rPr lang="en-US" dirty="0"/>
              <a:t>This content, including a downloadable PDF, is available online at: </a:t>
            </a:r>
            <a:r>
              <a:rPr lang="en-US" dirty="0">
                <a:hlinkClick r:id="rId3"/>
              </a:rPr>
              <a:t>https://www.cde.state.co.us/educatoreffectiveness/spheres-of-influence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10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“pies” for your educators.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3733264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80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55</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4"/>
              </a:rPr>
              <a:t>http://www.cde.state.co.us/educatoreffectiveness/flex-obs-feedback</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a:t>
            </a:r>
            <a:r>
              <a:rPr lang="en-US" i="1" dirty="0"/>
              <a:t>Better Feedback for Better Teaching</a:t>
            </a:r>
            <a:r>
              <a:rPr lang="en-US" dirty="0"/>
              <a:t>. 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2679872"/>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53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known as the 1338 Committee)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564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board rule specifies that each school district in Colorado must have an Advisory Personnel Performance Evaluation (1338) council to consult with the local school board as to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Fairness, effectiveness, credibility, and professional quality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 local evaluation systems, processes,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also specifies that each BOCES that employs licensed personnel must have a “BOCES Advisory Personnel Performance Evaluation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state board rule applies to all districts, you may use the state model or a locally created rubric and model, the rule applies to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council is advisory to the local school board. They do not have a decision-making role/authority.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931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following members must be part of the membership of a 1338 Council per requirements in State Board rule: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membership of a district’s 1338 Council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may overlap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other district committees (i.e., accountability committees), particularly in smaller districts.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644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1338 Councils were established to provide local school boards with input and feedback around 4 key areas:</a:t>
            </a:r>
          </a:p>
          <a:p>
            <a:pPr marL="0" indent="0">
              <a:buNone/>
            </a:pPr>
            <a:endParaRPr lang="en-US" sz="1200" dirty="0"/>
          </a:p>
          <a:p>
            <a:pPr lvl="1"/>
            <a:r>
              <a:rPr lang="en-US" sz="1200" b="1" u="none" dirty="0"/>
              <a:t>Fairness </a:t>
            </a:r>
            <a:r>
              <a:rPr lang="en-US" sz="1200" u="none" dirty="0"/>
              <a:t>of local evaluation systems</a:t>
            </a:r>
          </a:p>
          <a:p>
            <a:pPr lvl="1"/>
            <a:r>
              <a:rPr lang="en-US" sz="1200" b="1" u="none" dirty="0"/>
              <a:t>Effectiveness</a:t>
            </a:r>
            <a:r>
              <a:rPr lang="en-US" sz="1200" u="none" dirty="0"/>
              <a:t> of local evaluation systems</a:t>
            </a:r>
          </a:p>
          <a:p>
            <a:pPr lvl="1"/>
            <a:r>
              <a:rPr lang="en-US" b="1" u="none" dirty="0"/>
              <a:t>Credibility</a:t>
            </a:r>
            <a:r>
              <a:rPr lang="en-US" u="none" dirty="0"/>
              <a:t> of local evaluation systems</a:t>
            </a:r>
          </a:p>
          <a:p>
            <a:pPr lvl="1"/>
            <a:r>
              <a:rPr lang="en-US" b="1" u="none" dirty="0"/>
              <a:t>Professional</a:t>
            </a:r>
            <a:r>
              <a:rPr lang="en-US" u="none" dirty="0"/>
              <a:t> Quality </a:t>
            </a:r>
            <a:r>
              <a:rPr lang="en-US" dirty="0"/>
              <a:t>of local evaluation systems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protocol for completing educator evaluations. 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Engaging Stakeholders</a:t>
            </a:r>
          </a:p>
          <a:p>
            <a:r>
              <a:rPr lang="en-US" baseline="0" dirty="0">
                <a:hlinkClick r:id="rId3"/>
              </a:rPr>
              <a:t>https://www.cde.state.co.us/educatoreffectiveness/flex/engaging-stakeholders</a:t>
            </a:r>
            <a:r>
              <a:rPr lang="en-US" baseline="0" dirty="0"/>
              <a:t>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395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71</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 this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73</a:t>
            </a:fld>
            <a:endParaRPr lang="en-US">
              <a:solidFill>
                <a:prstClr val="black"/>
              </a:solidFill>
            </a:endParaRPr>
          </a:p>
        </p:txBody>
      </p:sp>
      <p:sp>
        <p:nvSpPr>
          <p:cNvPr id="12" name="Notes Placeholder 11">
            <a:extLst>
              <a:ext uri="{FF2B5EF4-FFF2-40B4-BE49-F238E27FC236}">
                <a16:creationId xmlns:a16="http://schemas.microsoft.com/office/drawing/2014/main" id="{CA781ADE-E1A7-44DA-9846-960687EBC1CA}"/>
              </a:ext>
            </a:extLst>
          </p:cNvPr>
          <p:cNvSpPr>
            <a:spLocks noGrp="1"/>
          </p:cNvSpPr>
          <p:nvPr>
            <p:ph type="body" idx="1"/>
          </p:nvPr>
        </p:nvSpPr>
        <p:spPr>
          <a:xfrm>
            <a:off x="685800" y="4400550"/>
            <a:ext cx="5486400" cy="2754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kumimoji="0" lang="en-US" sz="1200" b="0" i="0" u="none" strike="noStrike" kern="1200" cap="none" spc="0" normalizeH="0" baseline="0" noProof="0" dirty="0">
                <a:ln>
                  <a:noFill/>
                </a:ln>
                <a:solidFill>
                  <a:prstClr val="black"/>
                </a:solidFill>
                <a:effectLst/>
                <a:uLnTx/>
                <a:uFillTx/>
                <a:latin typeface="+mn-lt"/>
                <a:ea typeface="+mn-ea"/>
                <a:cs typeface="+mn-cs"/>
              </a:rPr>
            </a:b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p:txBody>
      </p:sp>
    </p:spTree>
    <p:extLst>
      <p:ext uri="{BB962C8B-B14F-4D97-AF65-F5344CB8AC3E}">
        <p14:creationId xmlns:p14="http://schemas.microsoft.com/office/powerpoint/2010/main" val="255464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628650" lvl="1" indent="-171450">
              <a:buFont typeface="Arial" panose="020B0604020202020204" pitchFamily="34" charset="0"/>
              <a:buChar char="•"/>
            </a:pPr>
            <a:r>
              <a:rPr lang="en-US" dirty="0">
                <a:hlinkClick r:id="rId3"/>
              </a:rPr>
              <a:t>https://www.cde.state.co.us/educatoreffectiveness/learn-more-sb-10-191</a:t>
            </a:r>
            <a:r>
              <a:rPr lang="en-US" dirty="0"/>
              <a:t>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SB22-070 Overview</a:t>
            </a:r>
          </a:p>
          <a:p>
            <a:pPr marL="628650" lvl="1" indent="-171450">
              <a:buFont typeface="Arial" panose="020B0604020202020204" pitchFamily="34" charset="0"/>
              <a:buChar char="•"/>
            </a:pPr>
            <a:r>
              <a:rPr lang="en-US" dirty="0">
                <a:hlinkClick r:id="rId4"/>
              </a:rPr>
              <a:t>https://www.cde.state.co.us/educatoreffectiveness/learn-more-sb-22-070</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18034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34422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educatoreffectiveness/studentgrowthguid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www.cde.state.co.us/educatoreffectiveness/fle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mailto:hearty_d@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educator_effectiveness@cde.state.co.us" TargetMode="External"/><Relationship Id="rId5" Type="http://schemas.openxmlformats.org/officeDocument/2006/relationships/hyperlink" Target="mailto:kintz_l@cde.state.co.us" TargetMode="External"/><Relationship Id="rId10" Type="http://schemas.openxmlformats.org/officeDocument/2006/relationships/image" Target="../media/image13.jpg"/><Relationship Id="rId4" Type="http://schemas.openxmlformats.org/officeDocument/2006/relationships/hyperlink" Target="mailto:Garcia_c@cde.state.co.us" TargetMode="External"/><Relationship Id="rId9" Type="http://schemas.openxmlformats.org/officeDocument/2006/relationships/hyperlink" Target="mailto:Paul_r@cde.state.co.u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8" Type="http://schemas.openxmlformats.org/officeDocument/2006/relationships/hyperlink" Target="mailto:hearty_d@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mailto:educator_effectiveness@cde.state.co.us" TargetMode="External"/><Relationship Id="rId5" Type="http://schemas.openxmlformats.org/officeDocument/2006/relationships/hyperlink" Target="mailto:kintz_l@cde.state.co.us" TargetMode="External"/><Relationship Id="rId10" Type="http://schemas.openxmlformats.org/officeDocument/2006/relationships/image" Target="../media/image13.jpg"/><Relationship Id="rId4" Type="http://schemas.openxmlformats.org/officeDocument/2006/relationships/hyperlink" Target="mailto:Garcia_c@cde.state.co.us" TargetMode="External"/><Relationship Id="rId9" Type="http://schemas.openxmlformats.org/officeDocument/2006/relationships/hyperlink" Target="mailto:Paul_r@cde.state.co.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4" y="156542"/>
            <a:ext cx="8576689" cy="1023569"/>
          </a:xfrm>
          <a:noFill/>
        </p:spPr>
        <p:txBody>
          <a:bodyPr>
            <a:noAutofit/>
          </a:bodyPr>
          <a:lstStyle/>
          <a:p>
            <a:pPr algn="ctr"/>
            <a:r>
              <a:rPr lang="en-US" sz="2800" dirty="0"/>
              <a:t>Fall 2023 Orientation Slide 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 deck serves as a shell and a starting point for districts and BOCES to present relevant information and local protocols and processes for completing educator evaluations for the 2023-24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45193" y="202251"/>
            <a:ext cx="5498273" cy="652117"/>
          </a:xfrm>
        </p:spPr>
        <p:txBody>
          <a:bodyPr>
            <a:noAutofit/>
          </a:bodyPr>
          <a:lstStyle/>
          <a:p>
            <a:pPr>
              <a:lnSpc>
                <a:spcPct val="150000"/>
              </a:lnSpc>
            </a:pPr>
            <a:r>
              <a:rPr lang="en-US" sz="3200" dirty="0">
                <a:effectLst>
                  <a:outerShdw blurRad="38100" dist="38100" dir="2700000" algn="tl">
                    <a:srgbClr val="000000">
                      <a:alpha val="43137"/>
                    </a:srgbClr>
                  </a:outerShdw>
                </a:effectLst>
              </a:rPr>
              <a:t>SB 22-070 Overview</a:t>
            </a:r>
          </a:p>
        </p:txBody>
      </p:sp>
      <p:grpSp>
        <p:nvGrpSpPr>
          <p:cNvPr id="9" name="Group 8">
            <a:extLst>
              <a:ext uri="{FF2B5EF4-FFF2-40B4-BE49-F238E27FC236}">
                <a16:creationId xmlns:a16="http://schemas.microsoft.com/office/drawing/2014/main" id="{3C16EA66-B2AA-FD85-0650-17F595D5A1D3}"/>
              </a:ext>
            </a:extLst>
          </p:cNvPr>
          <p:cNvGrpSpPr/>
          <p:nvPr/>
        </p:nvGrpSpPr>
        <p:grpSpPr>
          <a:xfrm>
            <a:off x="432779" y="1760220"/>
            <a:ext cx="2575549" cy="4080510"/>
            <a:chOff x="432779" y="1760220"/>
            <a:chExt cx="2575549" cy="4080510"/>
          </a:xfrm>
        </p:grpSpPr>
        <p:sp>
          <p:nvSpPr>
            <p:cNvPr id="10" name="Rectangle 9">
              <a:extLst>
                <a:ext uri="{FF2B5EF4-FFF2-40B4-BE49-F238E27FC236}">
                  <a16:creationId xmlns:a16="http://schemas.microsoft.com/office/drawing/2014/main" id="{80295878-F06D-209E-E448-4476ED8429A1}"/>
                </a:ext>
              </a:extLst>
            </p:cNvPr>
            <p:cNvSpPr/>
            <p:nvPr/>
          </p:nvSpPr>
          <p:spPr>
            <a:xfrm>
              <a:off x="432779" y="1760220"/>
              <a:ext cx="2538804" cy="408051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A12CF3-1133-0FF0-8CAF-FA47318D013E}"/>
                </a:ext>
              </a:extLst>
            </p:cNvPr>
            <p:cNvSpPr txBox="1"/>
            <p:nvPr/>
          </p:nvSpPr>
          <p:spPr>
            <a:xfrm>
              <a:off x="469524" y="2016128"/>
              <a:ext cx="2538804" cy="1292662"/>
            </a:xfrm>
            <a:prstGeom prst="rect">
              <a:avLst/>
            </a:prstGeom>
            <a:noFill/>
          </p:spPr>
          <p:txBody>
            <a:bodyPr wrap="square" rtlCol="0">
              <a:spAutoFit/>
            </a:bodyPr>
            <a:lstStyle/>
            <a:p>
              <a:pPr algn="ctr"/>
              <a:r>
                <a:rPr lang="en-US" sz="2600" dirty="0"/>
                <a:t>Final Effectiveness Ratings</a:t>
              </a:r>
            </a:p>
          </p:txBody>
        </p:sp>
        <p:cxnSp>
          <p:nvCxnSpPr>
            <p:cNvPr id="24" name="Straight Connector 23">
              <a:extLst>
                <a:ext uri="{FF2B5EF4-FFF2-40B4-BE49-F238E27FC236}">
                  <a16:creationId xmlns:a16="http://schemas.microsoft.com/office/drawing/2014/main" id="{F6EEB808-A6CA-47D7-A98A-22EF303319A3}"/>
                </a:ext>
              </a:extLst>
            </p:cNvPr>
            <p:cNvCxnSpPr/>
            <p:nvPr/>
          </p:nvCxnSpPr>
          <p:spPr>
            <a:xfrm>
              <a:off x="947801" y="3520888"/>
              <a:ext cx="1508760" cy="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011AF695-1416-2D94-FDDC-2A71A8A90EE8}"/>
                </a:ext>
              </a:extLst>
            </p:cNvPr>
            <p:cNvSpPr txBox="1"/>
            <p:nvPr/>
          </p:nvSpPr>
          <p:spPr>
            <a:xfrm>
              <a:off x="662940" y="3800475"/>
              <a:ext cx="208811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Shift from              50:50 to 70:30</a:t>
              </a:r>
            </a:p>
            <a:p>
              <a:endParaRPr lang="en-US" dirty="0"/>
            </a:p>
            <a:p>
              <a:pPr marL="285750" indent="-285750">
                <a:buFont typeface="Arial" panose="020B0604020202020204" pitchFamily="34" charset="0"/>
                <a:buChar char="•"/>
              </a:pPr>
              <a:r>
                <a:rPr lang="en-US" dirty="0"/>
                <a:t>Refinements and updates to MSLs/MSOs</a:t>
              </a:r>
            </a:p>
          </p:txBody>
        </p:sp>
      </p:grpSp>
      <p:grpSp>
        <p:nvGrpSpPr>
          <p:cNvPr id="26" name="Group 25">
            <a:extLst>
              <a:ext uri="{FF2B5EF4-FFF2-40B4-BE49-F238E27FC236}">
                <a16:creationId xmlns:a16="http://schemas.microsoft.com/office/drawing/2014/main" id="{C8A4E729-3FD4-3A73-D398-E57C44E09F1B}"/>
              </a:ext>
            </a:extLst>
          </p:cNvPr>
          <p:cNvGrpSpPr/>
          <p:nvPr/>
        </p:nvGrpSpPr>
        <p:grpSpPr>
          <a:xfrm>
            <a:off x="3296325" y="1760220"/>
            <a:ext cx="2551350" cy="4080510"/>
            <a:chOff x="3296325" y="1760220"/>
            <a:chExt cx="2551350" cy="4080510"/>
          </a:xfrm>
        </p:grpSpPr>
        <p:sp>
          <p:nvSpPr>
            <p:cNvPr id="27" name="Rectangle 26">
              <a:extLst>
                <a:ext uri="{FF2B5EF4-FFF2-40B4-BE49-F238E27FC236}">
                  <a16:creationId xmlns:a16="http://schemas.microsoft.com/office/drawing/2014/main" id="{44410CF5-F00B-0EAE-3157-E2914778AA25}"/>
                </a:ext>
              </a:extLst>
            </p:cNvPr>
            <p:cNvSpPr/>
            <p:nvPr/>
          </p:nvSpPr>
          <p:spPr>
            <a:xfrm>
              <a:off x="3308871" y="1760220"/>
              <a:ext cx="2538804" cy="408051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77E640E-7C01-E79B-5D8A-F481F71954A3}"/>
                </a:ext>
              </a:extLst>
            </p:cNvPr>
            <p:cNvSpPr txBox="1"/>
            <p:nvPr/>
          </p:nvSpPr>
          <p:spPr>
            <a:xfrm>
              <a:off x="3296325" y="2016128"/>
              <a:ext cx="2538804" cy="1692771"/>
            </a:xfrm>
            <a:prstGeom prst="rect">
              <a:avLst/>
            </a:prstGeom>
            <a:noFill/>
          </p:spPr>
          <p:txBody>
            <a:bodyPr wrap="square" rtlCol="0">
              <a:spAutoFit/>
            </a:bodyPr>
            <a:lstStyle/>
            <a:p>
              <a:pPr algn="ctr"/>
              <a:r>
                <a:rPr lang="en-US" sz="2600" dirty="0"/>
                <a:t>Evaluation Process for Highly Effective Educators</a:t>
              </a:r>
            </a:p>
          </p:txBody>
        </p:sp>
        <p:cxnSp>
          <p:nvCxnSpPr>
            <p:cNvPr id="29" name="Straight Connector 28">
              <a:extLst>
                <a:ext uri="{FF2B5EF4-FFF2-40B4-BE49-F238E27FC236}">
                  <a16:creationId xmlns:a16="http://schemas.microsoft.com/office/drawing/2014/main" id="{CA323C92-BB0A-A21F-E9B1-6B9237D04912}"/>
                </a:ext>
              </a:extLst>
            </p:cNvPr>
            <p:cNvCxnSpPr/>
            <p:nvPr/>
          </p:nvCxnSpPr>
          <p:spPr>
            <a:xfrm>
              <a:off x="3781094" y="3890458"/>
              <a:ext cx="1508760" cy="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30" name="TextBox 29">
              <a:extLst>
                <a:ext uri="{FF2B5EF4-FFF2-40B4-BE49-F238E27FC236}">
                  <a16:creationId xmlns:a16="http://schemas.microsoft.com/office/drawing/2014/main" id="{3C0A0CE3-2F26-F72D-6C70-5A79254F2C69}"/>
                </a:ext>
              </a:extLst>
            </p:cNvPr>
            <p:cNvSpPr txBox="1"/>
            <p:nvPr/>
          </p:nvSpPr>
          <p:spPr>
            <a:xfrm>
              <a:off x="3465164" y="4215973"/>
              <a:ext cx="2226218" cy="923330"/>
            </a:xfrm>
            <a:prstGeom prst="rect">
              <a:avLst/>
            </a:prstGeom>
            <a:noFill/>
          </p:spPr>
          <p:txBody>
            <a:bodyPr wrap="square" rtlCol="0">
              <a:spAutoFit/>
            </a:bodyPr>
            <a:lstStyle/>
            <a:p>
              <a:pPr marL="285750" indent="-285750">
                <a:buFont typeface="Arial" panose="020B0604020202020204" pitchFamily="34" charset="0"/>
                <a:buChar char="•"/>
              </a:pPr>
              <a:r>
                <a:rPr lang="en-US" dirty="0"/>
                <a:t>Development of a Highly Effective evaluation process</a:t>
              </a:r>
            </a:p>
          </p:txBody>
        </p:sp>
      </p:grpSp>
      <p:sp>
        <p:nvSpPr>
          <p:cNvPr id="31" name="Rectangle 30">
            <a:extLst>
              <a:ext uri="{FF2B5EF4-FFF2-40B4-BE49-F238E27FC236}">
                <a16:creationId xmlns:a16="http://schemas.microsoft.com/office/drawing/2014/main" id="{1E4FC2B3-9C52-7DAB-DAFE-65F8AEEC4A87}"/>
              </a:ext>
            </a:extLst>
          </p:cNvPr>
          <p:cNvSpPr/>
          <p:nvPr/>
        </p:nvSpPr>
        <p:spPr>
          <a:xfrm>
            <a:off x="6172417" y="1760220"/>
            <a:ext cx="2538804" cy="408051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3612308-A6DB-6B02-BDD9-06F87C8DBFC6}"/>
              </a:ext>
            </a:extLst>
          </p:cNvPr>
          <p:cNvSpPr txBox="1"/>
          <p:nvPr/>
        </p:nvSpPr>
        <p:spPr>
          <a:xfrm>
            <a:off x="6184963" y="2016128"/>
            <a:ext cx="2538804" cy="1692771"/>
          </a:xfrm>
          <a:prstGeom prst="rect">
            <a:avLst/>
          </a:prstGeom>
          <a:noFill/>
        </p:spPr>
        <p:txBody>
          <a:bodyPr wrap="square" rtlCol="0">
            <a:spAutoFit/>
          </a:bodyPr>
          <a:lstStyle/>
          <a:p>
            <a:pPr algn="ctr"/>
            <a:r>
              <a:rPr lang="en-US" sz="2600" dirty="0"/>
              <a:t>General Evaluation Process and System</a:t>
            </a:r>
          </a:p>
        </p:txBody>
      </p:sp>
      <p:sp>
        <p:nvSpPr>
          <p:cNvPr id="33" name="TextBox 32">
            <a:extLst>
              <a:ext uri="{FF2B5EF4-FFF2-40B4-BE49-F238E27FC236}">
                <a16:creationId xmlns:a16="http://schemas.microsoft.com/office/drawing/2014/main" id="{362F41C5-F0EF-CDFC-6C5A-292E5069CE9D}"/>
              </a:ext>
            </a:extLst>
          </p:cNvPr>
          <p:cNvSpPr txBox="1"/>
          <p:nvPr/>
        </p:nvSpPr>
        <p:spPr>
          <a:xfrm>
            <a:off x="6508564" y="3997017"/>
            <a:ext cx="2088110" cy="1831271"/>
          </a:xfrm>
          <a:prstGeom prst="rect">
            <a:avLst/>
          </a:prstGeom>
          <a:noFill/>
        </p:spPr>
        <p:txBody>
          <a:bodyPr wrap="square" rtlCol="0">
            <a:spAutoFit/>
          </a:bodyPr>
          <a:lstStyle/>
          <a:p>
            <a:pPr marL="285750" indent="-285750">
              <a:buFont typeface="Arial" panose="020B0604020202020204" pitchFamily="34" charset="0"/>
              <a:buChar char="•"/>
            </a:pPr>
            <a:r>
              <a:rPr lang="en-US" dirty="0"/>
              <a:t>New rubrics</a:t>
            </a:r>
          </a:p>
          <a:p>
            <a:pPr marL="285750" indent="-285750">
              <a:spcBef>
                <a:spcPts val="300"/>
              </a:spcBef>
              <a:buFont typeface="Arial" panose="020B0604020202020204" pitchFamily="34" charset="0"/>
              <a:buChar char="•"/>
            </a:pPr>
            <a:r>
              <a:rPr lang="en-US" dirty="0"/>
              <a:t>New required training for evaluators</a:t>
            </a:r>
          </a:p>
          <a:p>
            <a:pPr marL="285750" indent="-285750">
              <a:spcBef>
                <a:spcPts val="300"/>
              </a:spcBef>
              <a:buFont typeface="Arial" panose="020B0604020202020204" pitchFamily="34" charset="0"/>
              <a:buChar char="•"/>
            </a:pPr>
            <a:r>
              <a:rPr lang="en-US" dirty="0"/>
              <a:t>Adjustment to reporting timing</a:t>
            </a:r>
          </a:p>
        </p:txBody>
      </p:sp>
      <p:cxnSp>
        <p:nvCxnSpPr>
          <p:cNvPr id="34" name="Straight Connector 33">
            <a:extLst>
              <a:ext uri="{FF2B5EF4-FFF2-40B4-BE49-F238E27FC236}">
                <a16:creationId xmlns:a16="http://schemas.microsoft.com/office/drawing/2014/main" id="{7D3876DE-EC69-1CF8-77CF-62F13A2E39DD}"/>
              </a:ext>
            </a:extLst>
          </p:cNvPr>
          <p:cNvCxnSpPr/>
          <p:nvPr/>
        </p:nvCxnSpPr>
        <p:spPr>
          <a:xfrm>
            <a:off x="6699985" y="3890458"/>
            <a:ext cx="1508760" cy="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7821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787557"/>
            <a:ext cx="8240485" cy="1553819"/>
          </a:xfrm>
        </p:spPr>
        <p:txBody>
          <a:bodyPr>
            <a:noAutofit/>
          </a:bodyPr>
          <a:lstStyle/>
          <a:p>
            <a:r>
              <a:rPr lang="en-US" sz="5000" dirty="0">
                <a:effectLst>
                  <a:outerShdw blurRad="38100" dist="38100" dir="2700000" algn="tl">
                    <a:srgbClr val="000000">
                      <a:alpha val="43137"/>
                    </a:srgbClr>
                  </a:outerShdw>
                </a:effectLst>
              </a:rPr>
              <a:t>Educator Effectiveness Requirements</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8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3869-85C9-42F0-AF3E-D71513781B32}"/>
              </a:ext>
            </a:extLst>
          </p:cNvPr>
          <p:cNvSpPr>
            <a:spLocks noGrp="1"/>
          </p:cNvSpPr>
          <p:nvPr>
            <p:ph type="title"/>
          </p:nvPr>
        </p:nvSpPr>
        <p:spPr>
          <a:xfrm>
            <a:off x="160748" y="180753"/>
            <a:ext cx="5155531" cy="861238"/>
          </a:xfrm>
        </p:spPr>
        <p:txBody>
          <a:bodyPr>
            <a:noAutofit/>
          </a:bodyPr>
          <a:lstStyle/>
          <a:p>
            <a:r>
              <a:rPr lang="en-US" sz="3200" dirty="0">
                <a:effectLst>
                  <a:outerShdw blurRad="38100" dist="38100" dir="2700000" algn="tl">
                    <a:srgbClr val="000000">
                      <a:alpha val="43137"/>
                    </a:srgbClr>
                  </a:outerShdw>
                </a:effectLst>
              </a:rPr>
              <a:t>Educator Evaluations and Statutory Requirements</a:t>
            </a:r>
          </a:p>
        </p:txBody>
      </p:sp>
      <p:sp>
        <p:nvSpPr>
          <p:cNvPr id="3" name="Content Placeholder 2">
            <a:extLst>
              <a:ext uri="{FF2B5EF4-FFF2-40B4-BE49-F238E27FC236}">
                <a16:creationId xmlns:a16="http://schemas.microsoft.com/office/drawing/2014/main" id="{FE9ACC2D-BCEF-4919-A923-F9CF0056A22A}"/>
              </a:ext>
            </a:extLst>
          </p:cNvPr>
          <p:cNvSpPr>
            <a:spLocks noGrp="1"/>
          </p:cNvSpPr>
          <p:nvPr>
            <p:ph idx="1"/>
          </p:nvPr>
        </p:nvSpPr>
        <p:spPr>
          <a:xfrm>
            <a:off x="930418" y="1780249"/>
            <a:ext cx="7283164" cy="4640674"/>
          </a:xfrm>
        </p:spPr>
        <p:txBody>
          <a:bodyPr>
            <a:normAutofit/>
          </a:bodyPr>
          <a:lstStyle/>
          <a:p>
            <a:pPr>
              <a:spcAft>
                <a:spcPts val="1200"/>
              </a:spcAft>
            </a:pPr>
            <a:r>
              <a:rPr lang="en-US" sz="2600" dirty="0"/>
              <a:t>A system to evaluate the effectiveness of </a:t>
            </a:r>
            <a:r>
              <a:rPr lang="en-US" sz="2600" b="1" dirty="0"/>
              <a:t>licensed personnel </a:t>
            </a:r>
            <a:r>
              <a:rPr lang="en-US" sz="2600" dirty="0"/>
              <a:t>and </a:t>
            </a:r>
            <a:r>
              <a:rPr lang="en-US" sz="2600" b="1" dirty="0"/>
              <a:t>continually improve </a:t>
            </a:r>
            <a:r>
              <a:rPr lang="en-US" sz="2600" dirty="0"/>
              <a:t>the quality of education and student outcomes.</a:t>
            </a:r>
          </a:p>
          <a:p>
            <a:pPr>
              <a:spcBef>
                <a:spcPts val="1800"/>
              </a:spcBef>
              <a:spcAft>
                <a:spcPts val="1200"/>
              </a:spcAft>
            </a:pPr>
            <a:r>
              <a:rPr lang="en-US" sz="2600" dirty="0"/>
              <a:t>Provide </a:t>
            </a:r>
            <a:r>
              <a:rPr lang="en-US" sz="2600" b="1" dirty="0"/>
              <a:t>meaningful feedback </a:t>
            </a:r>
            <a:r>
              <a:rPr lang="en-US" sz="2600" dirty="0"/>
              <a:t>for professional growth and continuous improvement.</a:t>
            </a:r>
          </a:p>
          <a:p>
            <a:pPr>
              <a:spcBef>
                <a:spcPts val="1800"/>
              </a:spcBef>
              <a:spcAft>
                <a:spcPts val="1200"/>
              </a:spcAft>
            </a:pPr>
            <a:r>
              <a:rPr lang="en-US" sz="2600" dirty="0"/>
              <a:t>Provide a </a:t>
            </a:r>
            <a:r>
              <a:rPr lang="en-US" sz="2600" b="1" dirty="0"/>
              <a:t>basis for making decisions </a:t>
            </a:r>
            <a:r>
              <a:rPr lang="en-US" sz="2600" dirty="0"/>
              <a:t>in the areas of hiring, compensation, promotion, assignment, professional development, earning and retaining non-probationary status, dismissal, and nonrenewal of contract. </a:t>
            </a:r>
          </a:p>
        </p:txBody>
      </p:sp>
      <p:sp>
        <p:nvSpPr>
          <p:cNvPr id="4" name="Slide Number Placeholder 3">
            <a:extLst>
              <a:ext uri="{FF2B5EF4-FFF2-40B4-BE49-F238E27FC236}">
                <a16:creationId xmlns:a16="http://schemas.microsoft.com/office/drawing/2014/main" id="{DEE21750-4DC6-46D7-AF1F-711F588C0E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3F66688A-7409-A95F-9834-E16C62AAA4E7}"/>
              </a:ext>
            </a:extLst>
          </p:cNvPr>
          <p:cNvSpPr>
            <a:spLocks noGrp="1"/>
          </p:cNvSpPr>
          <p:nvPr>
            <p:ph type="title"/>
          </p:nvPr>
        </p:nvSpPr>
        <p:spPr>
          <a:xfrm>
            <a:off x="194393" y="182563"/>
            <a:ext cx="4187107" cy="895946"/>
          </a:xfrm>
        </p:spPr>
        <p:txBody>
          <a:bodyPr anchor="ctr">
            <a:noAutofit/>
          </a:bodyPr>
          <a:lstStyle/>
          <a:p>
            <a:r>
              <a:rPr lang="en-US" sz="3200" dirty="0">
                <a:effectLst>
                  <a:outerShdw blurRad="38100" dist="38100" dir="2700000" algn="tl">
                    <a:srgbClr val="000000">
                      <a:alpha val="43137"/>
                    </a:srgbClr>
                  </a:outerShdw>
                </a:effectLst>
              </a:rPr>
              <a:t>Educator Evaluations: The Basics</a:t>
            </a:r>
          </a:p>
        </p:txBody>
      </p:sp>
      <p:sp>
        <p:nvSpPr>
          <p:cNvPr id="11" name="Content Placeholder 1">
            <a:extLst>
              <a:ext uri="{FF2B5EF4-FFF2-40B4-BE49-F238E27FC236}">
                <a16:creationId xmlns:a16="http://schemas.microsoft.com/office/drawing/2014/main" id="{082F042F-63A0-8856-950E-7A657E8B8D45}"/>
              </a:ext>
            </a:extLst>
          </p:cNvPr>
          <p:cNvSpPr txBox="1">
            <a:spLocks/>
          </p:cNvSpPr>
          <p:nvPr/>
        </p:nvSpPr>
        <p:spPr>
          <a:xfrm>
            <a:off x="139729" y="1460500"/>
            <a:ext cx="8953441" cy="521493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licensed educator receives an evaluation and                                       a final effectiveness rating (FER) every school year</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Includes teachers, special services providers (SSPs), and principals/APs</a:t>
            </a: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final effectiveness rating comes from:</a:t>
            </a: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  Professional Practices (scores for the Quality Standards, i.e., rubrics)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  Measures of Student Learning/Outcomes (MSLs/MSOs)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MSLs for teachers and principals/APs include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individual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collective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measures</a:t>
            </a: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Districts/BOCES can use the state model evaluation system or create their own local model evaluation system</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Those using the state model system can use the Colorado Performance Management System (COPMS) in RANDA for free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23071" y="1429609"/>
            <a:ext cx="3534032" cy="568572"/>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Final Effectiveness Ratings</a:t>
            </a:r>
          </a:p>
          <a:p>
            <a:pPr marL="457200" lvl="0" indent="-381000" algn="l" rtl="0">
              <a:lnSpc>
                <a:spcPct val="90000"/>
              </a:lnSpc>
              <a:spcBef>
                <a:spcPts val="1800"/>
              </a:spcBef>
              <a:spcAft>
                <a:spcPts val="0"/>
              </a:spcAft>
              <a:buSzPts val="2400"/>
              <a:buChar char="•"/>
            </a:pPr>
            <a:endParaRPr lang="en-US" dirty="0"/>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14</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5E86093-2AC5-442A-9BA9-53E2577E737E}"/>
              </a:ext>
            </a:extLst>
          </p:cNvPr>
          <p:cNvGrpSpPr/>
          <p:nvPr/>
        </p:nvGrpSpPr>
        <p:grpSpPr>
          <a:xfrm>
            <a:off x="2338239" y="1791730"/>
            <a:ext cx="4389120" cy="4389120"/>
            <a:chOff x="2338239" y="1791730"/>
            <a:chExt cx="4389120" cy="4389120"/>
          </a:xfrm>
        </p:grpSpPr>
        <p:grpSp>
          <p:nvGrpSpPr>
            <p:cNvPr id="13" name="Group 12">
              <a:extLst>
                <a:ext uri="{FF2B5EF4-FFF2-40B4-BE49-F238E27FC236}">
                  <a16:creationId xmlns:a16="http://schemas.microsoft.com/office/drawing/2014/main" id="{54962FEB-EAC6-4066-B08C-5BDF953F26B2}"/>
                </a:ext>
              </a:extLst>
            </p:cNvPr>
            <p:cNvGrpSpPr/>
            <p:nvPr/>
          </p:nvGrpSpPr>
          <p:grpSpPr>
            <a:xfrm>
              <a:off x="2338239" y="1791730"/>
              <a:ext cx="4389120" cy="4389120"/>
              <a:chOff x="2320247" y="1981460"/>
              <a:chExt cx="4503506" cy="4503506"/>
            </a:xfrm>
          </p:grpSpPr>
          <p:sp>
            <p:nvSpPr>
              <p:cNvPr id="14" name="Oval 13">
                <a:extLst>
                  <a:ext uri="{FF2B5EF4-FFF2-40B4-BE49-F238E27FC236}">
                    <a16:creationId xmlns:a16="http://schemas.microsoft.com/office/drawing/2014/main" id="{7FF28AA8-FAC7-47B8-BE23-4FDC07A6278A}"/>
                  </a:ext>
                </a:extLst>
              </p:cNvPr>
              <p:cNvSpPr>
                <a:spLocks noChangeAspect="1"/>
              </p:cNvSpPr>
              <p:nvPr/>
            </p:nvSpPr>
            <p:spPr>
              <a:xfrm>
                <a:off x="2320247" y="1981460"/>
                <a:ext cx="4503506" cy="450350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B019B42-18FF-44F2-B1A4-E02707DB51A3}"/>
                  </a:ext>
                </a:extLst>
              </p:cNvPr>
              <p:cNvSpPr txBox="1"/>
              <p:nvPr/>
            </p:nvSpPr>
            <p:spPr>
              <a:xfrm>
                <a:off x="2967025" y="5600393"/>
                <a:ext cx="320994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Ineffective</a:t>
                </a:r>
              </a:p>
            </p:txBody>
          </p:sp>
          <p:sp>
            <p:nvSpPr>
              <p:cNvPr id="17" name="TextBox 16">
                <a:extLst>
                  <a:ext uri="{FF2B5EF4-FFF2-40B4-BE49-F238E27FC236}">
                    <a16:creationId xmlns:a16="http://schemas.microsoft.com/office/drawing/2014/main" id="{11B3536E-4418-4750-90E0-2B7C922A9ABA}"/>
                  </a:ext>
                </a:extLst>
              </p:cNvPr>
              <p:cNvSpPr txBox="1"/>
              <p:nvPr/>
            </p:nvSpPr>
            <p:spPr>
              <a:xfrm>
                <a:off x="3362441" y="2711319"/>
                <a:ext cx="241911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Highly Effective</a:t>
                </a:r>
              </a:p>
            </p:txBody>
          </p:sp>
        </p:grpSp>
        <p:sp>
          <p:nvSpPr>
            <p:cNvPr id="10" name="TextBox 9">
              <a:extLst>
                <a:ext uri="{FF2B5EF4-FFF2-40B4-BE49-F238E27FC236}">
                  <a16:creationId xmlns:a16="http://schemas.microsoft.com/office/drawing/2014/main" id="{C4537584-1A49-4284-9C7B-A3B62896E8E7}"/>
                </a:ext>
              </a:extLst>
            </p:cNvPr>
            <p:cNvSpPr txBox="1"/>
            <p:nvPr/>
          </p:nvSpPr>
          <p:spPr>
            <a:xfrm>
              <a:off x="2550241" y="3429000"/>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Effective</a:t>
              </a:r>
            </a:p>
          </p:txBody>
        </p:sp>
        <p:sp>
          <p:nvSpPr>
            <p:cNvPr id="11" name="TextBox 10">
              <a:extLst>
                <a:ext uri="{FF2B5EF4-FFF2-40B4-BE49-F238E27FC236}">
                  <a16:creationId xmlns:a16="http://schemas.microsoft.com/office/drawing/2014/main" id="{D544B872-C465-4EB0-9FAD-E3A83349EA9B}"/>
                </a:ext>
              </a:extLst>
            </p:cNvPr>
            <p:cNvSpPr txBox="1"/>
            <p:nvPr/>
          </p:nvSpPr>
          <p:spPr>
            <a:xfrm>
              <a:off x="2589443" y="4374034"/>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Partially Effective</a:t>
              </a:r>
            </a:p>
          </p:txBody>
        </p:sp>
        <p:cxnSp>
          <p:nvCxnSpPr>
            <p:cNvPr id="3" name="Straight Connector 2">
              <a:extLst>
                <a:ext uri="{FF2B5EF4-FFF2-40B4-BE49-F238E27FC236}">
                  <a16:creationId xmlns:a16="http://schemas.microsoft.com/office/drawing/2014/main" id="{455BCCC6-2FF7-46DF-A80C-FBA125A23E8F}"/>
                </a:ext>
              </a:extLst>
            </p:cNvPr>
            <p:cNvCxnSpPr/>
            <p:nvPr/>
          </p:nvCxnSpPr>
          <p:spPr>
            <a:xfrm>
              <a:off x="3323967" y="3175686"/>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68DB760A-464C-4F29-8683-E70D018B8503}"/>
                </a:ext>
              </a:extLst>
            </p:cNvPr>
            <p:cNvCxnSpPr/>
            <p:nvPr/>
          </p:nvCxnSpPr>
          <p:spPr>
            <a:xfrm>
              <a:off x="3323967" y="4131275"/>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A7566E2C-B9A0-48A2-91D2-046D9CB6E87F}"/>
                </a:ext>
              </a:extLst>
            </p:cNvPr>
            <p:cNvCxnSpPr/>
            <p:nvPr/>
          </p:nvCxnSpPr>
          <p:spPr>
            <a:xfrm>
              <a:off x="3353962" y="5111578"/>
              <a:ext cx="2360141"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20" name="Google Shape;365;g8b29f91595_5_22">
            <a:extLst>
              <a:ext uri="{FF2B5EF4-FFF2-40B4-BE49-F238E27FC236}">
                <a16:creationId xmlns:a16="http://schemas.microsoft.com/office/drawing/2014/main" id="{890E01A6-D40F-4C44-97C6-28C9B0FD9674}"/>
              </a:ext>
            </a:extLst>
          </p:cNvPr>
          <p:cNvSpPr txBox="1">
            <a:spLocks/>
          </p:cNvSpPr>
          <p:nvPr/>
        </p:nvSpPr>
        <p:spPr>
          <a:xfrm>
            <a:off x="3944619" y="6154566"/>
            <a:ext cx="3534032" cy="498474"/>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r"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Includes an appeals process</a:t>
            </a:r>
          </a:p>
          <a:p>
            <a:pPr marL="457200" marR="0" lvl="0" indent="-381000" algn="l" defTabSz="914400" rtl="0" eaLnBrk="1" fontAlgn="auto" latinLnBrk="0" hangingPunct="1">
              <a:lnSpc>
                <a:spcPct val="90000"/>
              </a:lnSpc>
              <a:spcBef>
                <a:spcPts val="1800"/>
              </a:spcBef>
              <a:spcAft>
                <a:spcPts val="0"/>
              </a:spcAft>
              <a:buClrTx/>
              <a:buSzPts val="24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 Final Rating Shift to 70:30</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15</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9B4EB67C-D600-C7D9-E1D6-B1ADB94411A2}"/>
              </a:ext>
            </a:extLst>
          </p:cNvPr>
          <p:cNvGrpSpPr/>
          <p:nvPr/>
        </p:nvGrpSpPr>
        <p:grpSpPr>
          <a:xfrm>
            <a:off x="1494938" y="1765839"/>
            <a:ext cx="6154123" cy="2501996"/>
            <a:chOff x="1441173" y="1360292"/>
            <a:chExt cx="6154123" cy="2501996"/>
          </a:xfrm>
        </p:grpSpPr>
        <p:pic>
          <p:nvPicPr>
            <p:cNvPr id="3" name="Picture 2" descr="Diagram&#10;&#10;Description automatically generated with low confidence">
              <a:extLst>
                <a:ext uri="{FF2B5EF4-FFF2-40B4-BE49-F238E27FC236}">
                  <a16:creationId xmlns:a16="http://schemas.microsoft.com/office/drawing/2014/main" id="{361C8161-E046-0290-46F6-6107E98E5A82}"/>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441173" y="1360292"/>
              <a:ext cx="2504661" cy="2487836"/>
            </a:xfrm>
            <a:prstGeom prst="rect">
              <a:avLst/>
            </a:prstGeom>
          </p:spPr>
        </p:pic>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052" y="1374452"/>
              <a:ext cx="2564244" cy="2487836"/>
            </a:xfrm>
            <a:prstGeom prst="rect">
              <a:avLst/>
            </a:prstGeom>
          </p:spPr>
        </p:pic>
        <p:sp>
          <p:nvSpPr>
            <p:cNvPr id="5" name="Arrow: Right 4">
              <a:extLst>
                <a:ext uri="{FF2B5EF4-FFF2-40B4-BE49-F238E27FC236}">
                  <a16:creationId xmlns:a16="http://schemas.microsoft.com/office/drawing/2014/main" id="{2433932F-B6AA-2058-8CF6-145C6A72867E}"/>
                </a:ext>
              </a:extLst>
            </p:cNvPr>
            <p:cNvSpPr/>
            <p:nvPr/>
          </p:nvSpPr>
          <p:spPr>
            <a:xfrm>
              <a:off x="4156408" y="2431525"/>
              <a:ext cx="745435" cy="652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668776" y="4570191"/>
            <a:ext cx="8132324" cy="1548376"/>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24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Beginning in the 2023-24 school year, 70% of the final effectiveness rating will be based on professional practices and 30% will be based on MSLs/MSOs </a:t>
            </a:r>
            <a:r>
              <a:rPr kumimoji="0" lang="en-US"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C.R.S. 22-9-106 (1)(e)(II)</a:t>
            </a:r>
            <a:endParaRPr kumimoji="0" lang="en-US" sz="2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97708" y="178904"/>
            <a:ext cx="4165570" cy="1000364"/>
          </a:xfrm>
        </p:spPr>
        <p:txBody>
          <a:bodyPr>
            <a:noAutofit/>
          </a:bodyPr>
          <a:lstStyle/>
          <a:p>
            <a:r>
              <a:rPr lang="en-US" sz="3200" dirty="0">
                <a:effectLst>
                  <a:outerShdw blurRad="38100" dist="38100" dir="2700000" algn="tl">
                    <a:srgbClr val="000000">
                      <a:alpha val="43137"/>
                    </a:srgbClr>
                  </a:outerShdw>
                </a:effectLst>
              </a:rPr>
              <a:t>Professional Practice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380752" y="1625887"/>
            <a:ext cx="8382496" cy="4572027"/>
          </a:xfrm>
        </p:spPr>
        <p:txBody>
          <a:bodyPr>
            <a:noAutofit/>
          </a:bodyPr>
          <a:lstStyle/>
          <a:p>
            <a:r>
              <a:rPr lang="en-US" sz="2600" dirty="0"/>
              <a:t>Districts need to determine the weights for the                   Educator Quality Standards. </a:t>
            </a:r>
          </a:p>
          <a:p>
            <a:pPr>
              <a:spcBef>
                <a:spcPts val="2400"/>
              </a:spcBef>
            </a:pPr>
            <a:r>
              <a:rPr lang="en-US" sz="2600" dirty="0"/>
              <a:t>Probationary Teachers are required to have at least two observations during the year and non-probationary  Teachers require at least one observation.</a:t>
            </a:r>
          </a:p>
          <a:p>
            <a:pPr>
              <a:spcBef>
                <a:spcPts val="2400"/>
              </a:spcBef>
            </a:pPr>
            <a:r>
              <a:rPr lang="en-US" sz="2600" dirty="0"/>
              <a:t>Methods for Evaluating Professional Practices.</a:t>
            </a:r>
          </a:p>
          <a:p>
            <a:pPr marL="457200" lvl="1" indent="0">
              <a:spcBef>
                <a:spcPts val="600"/>
              </a:spcBef>
              <a:buSzPct val="50000"/>
              <a:buNone/>
            </a:pPr>
            <a:r>
              <a:rPr lang="en-US" dirty="0"/>
              <a:t>In addition to observation, at least one of the following performance measures must be used when appropriate to the specific duties of the educator: (a) student perception measures (e.g., surveys) where appropriate and feasible, (b) peer feedback, (c) feedback from parents or guardians; or (d) review of lesson plans, student work samples or student support documentation.</a:t>
            </a:r>
            <a:endParaRPr lang="en-US"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16</a:t>
            </a:fld>
            <a:endParaRPr lang="en-US" dirty="0"/>
          </a:p>
        </p:txBody>
      </p:sp>
      <p:grpSp>
        <p:nvGrpSpPr>
          <p:cNvPr id="5" name="Group 4">
            <a:extLst>
              <a:ext uri="{FF2B5EF4-FFF2-40B4-BE49-F238E27FC236}">
                <a16:creationId xmlns:a16="http://schemas.microsoft.com/office/drawing/2014/main" id="{F1785BF4-8A15-43C8-B90F-942009C5AEEF}"/>
              </a:ext>
            </a:extLst>
          </p:cNvPr>
          <p:cNvGrpSpPr/>
          <p:nvPr/>
        </p:nvGrpSpPr>
        <p:grpSpPr>
          <a:xfrm>
            <a:off x="100919" y="6046256"/>
            <a:ext cx="2552948" cy="516784"/>
            <a:chOff x="404997" y="5647914"/>
            <a:chExt cx="2893374" cy="556161"/>
          </a:xfrm>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33581" y="129178"/>
            <a:ext cx="5133631" cy="974744"/>
          </a:xfrm>
        </p:spPr>
        <p:txBody>
          <a:bodyPr anchor="ctr">
            <a:noAutofit/>
          </a:bodyPr>
          <a:lstStyle/>
          <a:p>
            <a:r>
              <a:rPr lang="en-US" sz="3200" dirty="0">
                <a:effectLst>
                  <a:outerShdw blurRad="38100" dist="38100" dir="2700000" algn="tl">
                    <a:srgbClr val="000000">
                      <a:alpha val="43137"/>
                    </a:srgbClr>
                  </a:outerShdw>
                </a:effectLst>
              </a:rPr>
              <a:t>Overview of Refinements to MSLs/MSOs</a:t>
            </a: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134470" y="1660849"/>
            <a:ext cx="8804257" cy="4847003"/>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Learning/Outcomes (MSLs/MSOs) = 30% of the total final effectiveness rating</a:t>
            </a:r>
          </a:p>
          <a:p>
            <a:pPr marL="685800" marR="0" lvl="1" indent="-228600" algn="l" defTabSz="914400" rtl="0" eaLnBrk="1" fontAlgn="auto" latinLnBrk="0" hangingPunct="1">
              <a:lnSpc>
                <a:spcPct val="11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Collective measure(s) for teachers and principals: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cannot exceed 10% of the total final rating</a:t>
            </a:r>
          </a:p>
          <a:p>
            <a:pPr marL="1143000" marR="0" lvl="2"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only use data based on the performance of students enrolled at their school</a:t>
            </a:r>
          </a:p>
          <a:p>
            <a:pPr marL="685800" marR="0" lvl="1" indent="-228600" algn="l" defTabSz="914400" rtl="0" eaLnBrk="1" fontAlgn="auto" latinLnBrk="0" hangingPunct="1">
              <a:lnSpc>
                <a:spcPct val="11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Educators new to the school/district/BOCES cannot have data from previous school year(s) applied to their measures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347241"/>
            <a:ext cx="5604621" cy="661614"/>
          </a:xfrm>
        </p:spPr>
        <p:txBody>
          <a:bodyPr>
            <a:noAutofit/>
          </a:bodyPr>
          <a:lstStyle/>
          <a:p>
            <a:r>
              <a:rPr lang="en-US" sz="3200" dirty="0">
                <a:effectLst>
                  <a:outerShdw blurRad="38100" dist="38100" dir="2700000" algn="tl">
                    <a:srgbClr val="000000">
                      <a:alpha val="43137"/>
                    </a:srgbClr>
                  </a:outerShdw>
                </a:effectLst>
              </a:rPr>
              <a:t>Key Points about MSLs/MSOs</a:t>
            </a:r>
          </a:p>
        </p:txBody>
      </p:sp>
      <p:sp>
        <p:nvSpPr>
          <p:cNvPr id="3" name="Content Placeholder 2"/>
          <p:cNvSpPr>
            <a:spLocks noGrp="1"/>
          </p:cNvSpPr>
          <p:nvPr>
            <p:ph idx="1"/>
          </p:nvPr>
        </p:nvSpPr>
        <p:spPr>
          <a:xfrm>
            <a:off x="191386" y="2090447"/>
            <a:ext cx="8761227" cy="3623133"/>
          </a:xfrm>
        </p:spPr>
        <p:txBody>
          <a:bodyPr>
            <a:noAutofit/>
          </a:bodyPr>
          <a:lstStyle/>
          <a:p>
            <a:pPr lvl="1">
              <a:spcBef>
                <a:spcPts val="1200"/>
              </a:spcBef>
              <a:spcAft>
                <a:spcPts val="1200"/>
              </a:spcAft>
            </a:pPr>
            <a:r>
              <a:rPr lang="en-US" sz="2800" dirty="0"/>
              <a:t>Measures of Student Learning/Outcomes (MSLs/MSOs) goals and measures are ideally relevant, rigorous, and attainable. </a:t>
            </a:r>
          </a:p>
          <a:p>
            <a:pPr lvl="1">
              <a:spcBef>
                <a:spcPts val="1800"/>
              </a:spcBef>
              <a:spcAft>
                <a:spcPts val="1200"/>
              </a:spcAft>
            </a:pPr>
            <a:r>
              <a:rPr lang="en-US" sz="2800" dirty="0"/>
              <a:t>MSLs/MSOs are based on student outputs.</a:t>
            </a:r>
          </a:p>
          <a:p>
            <a:pPr lvl="1">
              <a:spcBef>
                <a:spcPts val="1800"/>
              </a:spcBef>
              <a:spcAft>
                <a:spcPts val="1200"/>
              </a:spcAft>
            </a:pPr>
            <a:r>
              <a:rPr lang="en-US" sz="2800" dirty="0"/>
              <a:t>MSLs/MSOs offer an </a:t>
            </a:r>
            <a:r>
              <a:rPr lang="en-US" sz="2800" b="1" dirty="0"/>
              <a:t>opportunity for educators and evaluators to work together </a:t>
            </a:r>
            <a:r>
              <a:rPr lang="en-US" sz="2800" dirty="0"/>
              <a:t>to set these measures/outcomes.</a:t>
            </a:r>
          </a:p>
        </p:txBody>
      </p:sp>
      <p:sp>
        <p:nvSpPr>
          <p:cNvPr id="4" name="Slide Number Placeholder 3"/>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132854" y="210065"/>
            <a:ext cx="6774573" cy="998249"/>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476675" y="1965961"/>
            <a:ext cx="8190649" cy="3611880"/>
          </a:xfrm>
        </p:spPr>
        <p:txBody>
          <a:bodyPr>
            <a:noAutofit/>
          </a:bodyPr>
          <a:lstStyle/>
          <a:p>
            <a:pPr marL="560070" indent="-514350">
              <a:spcBef>
                <a:spcPts val="2400"/>
              </a:spcBef>
              <a:spcAft>
                <a:spcPts val="1200"/>
              </a:spcAft>
              <a:buFont typeface="+mj-lt"/>
              <a:buAutoNum type="arabicParenR"/>
              <a:defRPr/>
            </a:pPr>
            <a:r>
              <a:rPr lang="en-US" sz="2600" b="0" dirty="0"/>
              <a:t>A measure of individually-attributed growth </a:t>
            </a:r>
            <a:r>
              <a:rPr lang="en-US" sz="1800" dirty="0">
                <a:solidFill>
                  <a:schemeClr val="bg1">
                    <a:lumMod val="65000"/>
                  </a:schemeClr>
                </a:solidFill>
              </a:rPr>
              <a:t>C.C.R.5.1(D)(7)(a)</a:t>
            </a:r>
            <a:endParaRPr lang="en-US" b="0" dirty="0">
              <a:solidFill>
                <a:schemeClr val="bg1">
                  <a:lumMod val="65000"/>
                </a:schemeClr>
              </a:solidFill>
            </a:endParaRPr>
          </a:p>
          <a:p>
            <a:pPr marL="560070" indent="-514350">
              <a:spcBef>
                <a:spcPts val="1800"/>
              </a:spcBef>
              <a:spcAft>
                <a:spcPts val="600"/>
              </a:spcAft>
              <a:buFont typeface="+mj-lt"/>
              <a:buAutoNum type="arabicParenR"/>
              <a:defRPr/>
            </a:pPr>
            <a:r>
              <a:rPr lang="en-US" sz="2600" b="0" dirty="0"/>
              <a:t>A measure of collectively-attributed growth </a:t>
            </a:r>
            <a:r>
              <a:rPr lang="en-US" sz="1800" dirty="0">
                <a:solidFill>
                  <a:schemeClr val="bg1">
                    <a:lumMod val="65000"/>
                  </a:schemeClr>
                </a:solidFill>
              </a:rPr>
              <a:t>C.C.R.5.1(D)(7)(b)</a:t>
            </a:r>
          </a:p>
          <a:p>
            <a:pPr marL="960120" lvl="1" indent="-457200">
              <a:spcBef>
                <a:spcPts val="0"/>
              </a:spcBef>
              <a:spcAft>
                <a:spcPts val="600"/>
              </a:spcAft>
              <a:defRPr/>
            </a:pPr>
            <a:r>
              <a:rPr lang="en-US" dirty="0"/>
              <a:t>Collective </a:t>
            </a:r>
            <a:r>
              <a:rPr lang="en-US" b="0" dirty="0"/>
              <a:t>measure cannot exceed 10% of the total                                                   final effectiveness rating</a:t>
            </a:r>
          </a:p>
          <a:p>
            <a:pPr marL="960120" lvl="1" indent="-457200">
              <a:spcBef>
                <a:spcPts val="0"/>
              </a:spcBef>
              <a:spcAft>
                <a:spcPts val="600"/>
              </a:spcAft>
              <a:defRPr/>
            </a:pPr>
            <a:r>
              <a:rPr lang="en-US" dirty="0"/>
              <a:t>Collective measure can only use data based on the performance of students enrolled at their school</a:t>
            </a:r>
            <a:endParaRPr lang="en-US" b="0" dirty="0"/>
          </a:p>
          <a:p>
            <a:pPr marL="560070" indent="-514350">
              <a:spcBef>
                <a:spcPts val="1800"/>
              </a:spcBef>
              <a:spcAft>
                <a:spcPts val="1200"/>
              </a:spcAft>
              <a:buFont typeface="+mj-lt"/>
              <a:buAutoNum type="arabicParenR"/>
              <a:defRPr/>
            </a:pPr>
            <a:r>
              <a:rPr lang="en-US" sz="2600" b="0" dirty="0"/>
              <a:t>Educators new to the school/district/BOCES cannot have                 data from prior to employment used in their MSL</a:t>
            </a:r>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19</a:t>
            </a:fld>
            <a:endParaRPr lang="en-US" dirty="0"/>
          </a:p>
        </p:txBody>
      </p:sp>
      <p:grpSp>
        <p:nvGrpSpPr>
          <p:cNvPr id="6" name="Group 5">
            <a:extLst>
              <a:ext uri="{FF2B5EF4-FFF2-40B4-BE49-F238E27FC236}">
                <a16:creationId xmlns:a16="http://schemas.microsoft.com/office/drawing/2014/main" id="{D5D8B757-FDC9-4490-9FBC-7274B158265A}"/>
              </a:ext>
            </a:extLst>
          </p:cNvPr>
          <p:cNvGrpSpPr/>
          <p:nvPr/>
        </p:nvGrpSpPr>
        <p:grpSpPr>
          <a:xfrm>
            <a:off x="285254" y="6234483"/>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 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rgbClr val="00C85A"/>
                </a:solidFill>
              </a:rPr>
              <a:t>green font </a:t>
            </a:r>
            <a:r>
              <a:rPr lang="en-US" dirty="0"/>
              <a:t>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(including a link) to examples is offered on pages where opportunities exist to tailor aspects of the evaluation process. </a:t>
            </a:r>
          </a:p>
        </p:txBody>
      </p:sp>
      <p:sp>
        <p:nvSpPr>
          <p:cNvPr id="4" name="Title 1">
            <a:extLst>
              <a:ext uri="{FF2B5EF4-FFF2-40B4-BE49-F238E27FC236}">
                <a16:creationId xmlns:a16="http://schemas.microsoft.com/office/drawing/2014/main" id="{0793F85A-F2E8-486D-B601-E5A4EA47008F}"/>
              </a:ext>
            </a:extLst>
          </p:cNvPr>
          <p:cNvSpPr txBox="1">
            <a:spLocks/>
          </p:cNvSpPr>
          <p:nvPr/>
        </p:nvSpPr>
        <p:spPr>
          <a:xfrm>
            <a:off x="283655" y="156542"/>
            <a:ext cx="8576689" cy="1023569"/>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r>
              <a:rPr lang="en-US" sz="2800" dirty="0"/>
              <a:t>Fall 2023 Orientation Slide Deck: </a:t>
            </a:r>
            <a:br>
              <a:rPr lang="en-US" sz="3200" dirty="0"/>
            </a:br>
            <a:r>
              <a:rPr lang="en-US" sz="3200" u="sng" dirty="0"/>
              <a:t>Overview and Tips for Using this Orientation “Shell”</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160638"/>
            <a:ext cx="5164475" cy="979098"/>
          </a:xfrm>
        </p:spPr>
        <p:txBody>
          <a:bodyPr>
            <a:noAutofit/>
          </a:bodyPr>
          <a:lstStyle/>
          <a:p>
            <a:r>
              <a:rPr lang="en-US" sz="3200" dirty="0">
                <a:effectLst>
                  <a:outerShdw blurRad="38100" dist="38100" dir="2700000" algn="tl">
                    <a:srgbClr val="000000">
                      <a:alpha val="43137"/>
                    </a:srgbClr>
                  </a:outerShdw>
                </a:effectLst>
              </a:rPr>
              <a:t>Individual and Collective Measures</a:t>
            </a:r>
          </a:p>
        </p:txBody>
      </p:sp>
      <p:sp>
        <p:nvSpPr>
          <p:cNvPr id="5" name="Content Placeholder 4">
            <a:extLst>
              <a:ext uri="{FF2B5EF4-FFF2-40B4-BE49-F238E27FC236}">
                <a16:creationId xmlns:a16="http://schemas.microsoft.com/office/drawing/2014/main" id="{B50DCA7B-9AC5-4518-9159-41B4232597DA}"/>
              </a:ext>
            </a:extLst>
          </p:cNvPr>
          <p:cNvSpPr>
            <a:spLocks noGrp="1"/>
          </p:cNvSpPr>
          <p:nvPr>
            <p:ph idx="1"/>
          </p:nvPr>
        </p:nvSpPr>
        <p:spPr>
          <a:xfrm>
            <a:off x="223071" y="2293478"/>
            <a:ext cx="4151222" cy="3293076"/>
          </a:xfrm>
        </p:spPr>
        <p:txBody>
          <a:bodyPr>
            <a:noAutofit/>
          </a:bodyPr>
          <a:lstStyle/>
          <a:p>
            <a:pPr marL="388620" indent="-342900">
              <a:spcAft>
                <a:spcPts val="600"/>
              </a:spcAft>
              <a:defRPr/>
            </a:pPr>
            <a:r>
              <a:rPr lang="en-US" sz="2800" dirty="0"/>
              <a:t>Individually-attributed growth measure:</a:t>
            </a:r>
          </a:p>
          <a:p>
            <a:pPr marL="731520" lvl="1" indent="0">
              <a:buNone/>
              <a:defRPr/>
            </a:pPr>
            <a:r>
              <a:rPr lang="en-US" sz="2600" dirty="0"/>
              <a:t>Student results on a measure are attributed to </a:t>
            </a:r>
            <a:r>
              <a:rPr lang="en-US" sz="2600" b="1" dirty="0"/>
              <a:t>one </a:t>
            </a:r>
            <a:r>
              <a:rPr lang="en-US" sz="2600" dirty="0"/>
              <a:t>licensed educator.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C545A6C5-316D-40F2-8E99-FE02656BD1F1}"/>
              </a:ext>
            </a:extLst>
          </p:cNvPr>
          <p:cNvSpPr txBox="1">
            <a:spLocks/>
          </p:cNvSpPr>
          <p:nvPr/>
        </p:nvSpPr>
        <p:spPr>
          <a:xfrm>
            <a:off x="4769707" y="2293478"/>
            <a:ext cx="4151220" cy="347224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Collectively-attributed growth measure:</a:t>
            </a:r>
          </a:p>
          <a:p>
            <a:pPr marL="7315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Student results on a measure are attributed to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two or more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licensed educators.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284122F9-80FD-42BC-9FF3-AA3DD9F92344}"/>
              </a:ext>
            </a:extLst>
          </p:cNvPr>
          <p:cNvCxnSpPr>
            <a:cxnSpLocks/>
          </p:cNvCxnSpPr>
          <p:nvPr/>
        </p:nvCxnSpPr>
        <p:spPr>
          <a:xfrm>
            <a:off x="4571999" y="2131018"/>
            <a:ext cx="0" cy="295690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136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85351"/>
            <a:ext cx="6663362" cy="968534"/>
          </a:xfrm>
        </p:spPr>
        <p:txBody>
          <a:bodyPr>
            <a:noAutofit/>
          </a:bodyPr>
          <a:lstStyle/>
          <a:p>
            <a:r>
              <a:rPr lang="en-US" sz="3200" dirty="0">
                <a:effectLst>
                  <a:outerShdw blurRad="38100" dist="38100" dir="2700000" algn="tl">
                    <a:srgbClr val="000000">
                      <a:alpha val="43137"/>
                    </a:srgbClr>
                  </a:outerShdw>
                </a:effectLst>
              </a:rPr>
              <a:t>Measures of Student Learning (MSL)</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628779" y="1988820"/>
            <a:ext cx="7886442" cy="3497580"/>
          </a:xfrm>
        </p:spPr>
        <p:txBody>
          <a:bodyPr>
            <a:noAutofit/>
          </a:bodyPr>
          <a:lstStyle/>
          <a:p>
            <a:pPr marL="457200" indent="-457200" fontAlgn="t">
              <a:spcBef>
                <a:spcPts val="3000"/>
              </a:spcBef>
              <a:buFont typeface="+mj-lt"/>
              <a:buAutoNum type="arabicParenR"/>
            </a:pPr>
            <a:r>
              <a:rPr lang="en-US" dirty="0"/>
              <a:t>Data included in the school performance framework is used to evaluate Principal performance. </a:t>
            </a:r>
            <a:r>
              <a:rPr lang="en-US" sz="1800" dirty="0">
                <a:solidFill>
                  <a:schemeClr val="bg1">
                    <a:lumMod val="65000"/>
                  </a:schemeClr>
                </a:solidFill>
              </a:rPr>
              <a:t>C.C.R. 5.1(D)(3)(a)</a:t>
            </a:r>
            <a:endParaRPr lang="en-US" sz="2000" dirty="0">
              <a:solidFill>
                <a:schemeClr val="bg1">
                  <a:lumMod val="65000"/>
                </a:schemeClr>
              </a:solidFill>
            </a:endParaRPr>
          </a:p>
          <a:p>
            <a:pPr marL="457200" lvl="1" indent="0" fontAlgn="t">
              <a:spcAft>
                <a:spcPts val="1200"/>
              </a:spcAft>
              <a:buNone/>
            </a:pPr>
            <a:r>
              <a:rPr lang="en-US" sz="1600" dirty="0"/>
              <a:t>School Districts and BOCES may choose to weight specific components of the school performance framework differently than they are weighted in the school performance framework, depending on the Principal’s responsibilities and the performance needs of the school, so long as student longitudinal growth carries the greatest weight. </a:t>
            </a:r>
          </a:p>
          <a:p>
            <a:pPr marL="457200" lvl="0" indent="-457200" fontAlgn="t">
              <a:spcBef>
                <a:spcPts val="3000"/>
              </a:spcBef>
              <a:buFont typeface="+mj-lt"/>
              <a:buAutoNum type="arabicParenR"/>
            </a:pPr>
            <a:r>
              <a:rPr lang="en-US" dirty="0"/>
              <a:t>Selected measures are consistent with the MSLs used for the evaluation of Teachers in each principal’s school.                                 </a:t>
            </a:r>
            <a:r>
              <a:rPr lang="en-US" sz="1800" dirty="0">
                <a:solidFill>
                  <a:schemeClr val="bg1">
                    <a:lumMod val="65000"/>
                  </a:schemeClr>
                </a:solidFill>
              </a:rPr>
              <a:t>C.C.R. 5.1(D)(3)(b)</a:t>
            </a:r>
            <a:endParaRPr lang="en-US" sz="2200" dirty="0">
              <a:solidFill>
                <a:schemeClr val="bg1">
                  <a:lumMod val="65000"/>
                </a:scheme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21</a:t>
            </a:fld>
            <a:endParaRPr lang="en-US" dirty="0"/>
          </a:p>
        </p:txBody>
      </p:sp>
      <p:grpSp>
        <p:nvGrpSpPr>
          <p:cNvPr id="5" name="Group 4">
            <a:extLst>
              <a:ext uri="{FF2B5EF4-FFF2-40B4-BE49-F238E27FC236}">
                <a16:creationId xmlns:a16="http://schemas.microsoft.com/office/drawing/2014/main" id="{2DF9789F-6CD7-413D-AAA9-B08406566E58}"/>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60638"/>
            <a:ext cx="6762217" cy="957671"/>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8" y="1908314"/>
            <a:ext cx="8399463" cy="3684104"/>
          </a:xfrm>
        </p:spPr>
        <p:txBody>
          <a:bodyPr bIns="0">
            <a:noAutofit/>
          </a:bodyPr>
          <a:lstStyle/>
          <a:p>
            <a:pPr marL="457200" lvl="0" indent="-457200" fontAlgn="t">
              <a:lnSpc>
                <a:spcPct val="100000"/>
              </a:lnSpc>
              <a:spcBef>
                <a:spcPts val="1800"/>
              </a:spcBef>
              <a:buFont typeface="+mj-lt"/>
              <a:buAutoNum type="arabicParenR" startAt="3"/>
            </a:pPr>
            <a:r>
              <a:rPr lang="en-US" dirty="0"/>
              <a:t>Measures must reflect growth of students in all subject areas and grades, not only those in subjects and grades that are tested using statewide summative assessments. </a:t>
            </a:r>
            <a:r>
              <a:rPr lang="en-US" sz="1800" dirty="0">
                <a:solidFill>
                  <a:schemeClr val="bg1">
                    <a:lumMod val="65000"/>
                  </a:schemeClr>
                </a:solidFill>
              </a:rPr>
              <a:t>C.C.R. 5.1(D)(3)(d)</a:t>
            </a:r>
            <a:endParaRPr lang="en-US" sz="2000" dirty="0">
              <a:solidFill>
                <a:schemeClr val="bg1">
                  <a:lumMod val="65000"/>
                </a:schemeClr>
              </a:solidFill>
            </a:endParaRPr>
          </a:p>
          <a:p>
            <a:pPr marL="457200" lvl="1" indent="0" fontAlgn="t">
              <a:spcAft>
                <a:spcPts val="1200"/>
              </a:spcAft>
              <a:buNone/>
            </a:pPr>
            <a:r>
              <a:rPr lang="en-US" dirty="0"/>
              <a:t>Principal MSLs must reflect the broader responsibility a principal has for ensuring the overall outcomes of students in their building. </a:t>
            </a:r>
          </a:p>
          <a:p>
            <a:pPr marL="457200" indent="-457200">
              <a:spcBef>
                <a:spcPts val="3000"/>
              </a:spcBef>
              <a:buFont typeface="+mj-lt"/>
              <a:buAutoNum type="arabicParenR" startAt="4"/>
            </a:pPr>
            <a:r>
              <a:rPr lang="en-US" dirty="0"/>
              <a:t>Measures must be reflective of the grade levels the principal oversees, i.e., early childhood to grade 3; grades 4 to 8; and grades 9 to 12. </a:t>
            </a:r>
            <a:r>
              <a:rPr lang="en-US" sz="1800" dirty="0">
                <a:solidFill>
                  <a:schemeClr val="bg1">
                    <a:lumMod val="65000"/>
                  </a:schemeClr>
                </a:solidFill>
              </a:rPr>
              <a:t>C.C.R. 5.1(D)(3)(h)(</a:t>
            </a:r>
            <a:r>
              <a:rPr lang="en-US" sz="1800" dirty="0" err="1">
                <a:solidFill>
                  <a:schemeClr val="bg1">
                    <a:lumMod val="65000"/>
                  </a:schemeClr>
                </a:solidFill>
              </a:rPr>
              <a:t>i</a:t>
            </a:r>
            <a:r>
              <a:rPr lang="en-US" sz="1800" dirty="0">
                <a:solidFill>
                  <a:schemeClr val="bg1">
                    <a:lumMod val="65000"/>
                  </a:schemeClr>
                </a:solidFill>
              </a:rPr>
              <a:t>)(j)</a:t>
            </a:r>
            <a:endParaRPr lang="en-US" sz="2000" dirty="0">
              <a:solidFill>
                <a:schemeClr val="bg1">
                  <a:lumMod val="65000"/>
                </a:schemeClr>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22</a:t>
            </a:fld>
            <a:endParaRPr lang="en-US" dirty="0"/>
          </a:p>
        </p:txBody>
      </p:sp>
      <p:grpSp>
        <p:nvGrpSpPr>
          <p:cNvPr id="8" name="Group 7">
            <a:extLst>
              <a:ext uri="{FF2B5EF4-FFF2-40B4-BE49-F238E27FC236}">
                <a16:creationId xmlns:a16="http://schemas.microsoft.com/office/drawing/2014/main" id="{F4D04FA2-0538-4804-83D2-12D4610FBA0F}"/>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82563"/>
            <a:ext cx="8632372" cy="1069293"/>
          </a:xfrm>
        </p:spPr>
        <p:txBody>
          <a:bodyPr>
            <a:noAutofit/>
          </a:bodyPr>
          <a:lstStyle/>
          <a:p>
            <a:r>
              <a:rPr lang="en-US" sz="3200" dirty="0">
                <a:effectLst>
                  <a:outerShdw blurRad="38100" dist="38100" dir="2700000" algn="tl">
                    <a:srgbClr val="000000">
                      <a:alpha val="43137"/>
                    </a:srgbClr>
                  </a:outerShdw>
                </a:effectLst>
              </a:rPr>
              <a:t>Measures of Student Outcomes (MSO)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02293" y="2160105"/>
            <a:ext cx="8339414" cy="3564836"/>
          </a:xfrm>
        </p:spPr>
        <p:txBody>
          <a:bodyPr>
            <a:noAutofit/>
          </a:bodyPr>
          <a:lstStyle/>
          <a:p>
            <a:pPr marL="834390" lvl="2" indent="-514350">
              <a:spcBef>
                <a:spcPts val="1800"/>
              </a:spcBef>
              <a:buFont typeface="+mj-lt"/>
              <a:buAutoNum type="arabicParenR"/>
            </a:pPr>
            <a:r>
              <a:rPr lang="en-US" sz="2400" dirty="0"/>
              <a:t>A minimum of two (2) measures aligned with the role and duties of the SSP.</a:t>
            </a:r>
            <a:endParaRPr lang="en-US" sz="2000" dirty="0"/>
          </a:p>
          <a:p>
            <a:pPr marL="1234440" lvl="3" indent="-457200">
              <a:spcBef>
                <a:spcPts val="1800"/>
              </a:spcBef>
            </a:pPr>
            <a:r>
              <a:rPr lang="en-US" sz="2200" dirty="0"/>
              <a:t>All nine (9) licensure categories of SSPs employed by the school district or BOCES must include measures in their MSO.</a:t>
            </a:r>
            <a:r>
              <a:rPr lang="en-US" sz="2400" dirty="0"/>
              <a:t> </a:t>
            </a:r>
            <a:r>
              <a:rPr lang="en-US" dirty="0">
                <a:solidFill>
                  <a:schemeClr val="bg1">
                    <a:lumMod val="65000"/>
                  </a:schemeClr>
                </a:solidFill>
              </a:rPr>
              <a:t>C.C.R. 5.1(D)(11)(b)</a:t>
            </a:r>
            <a:endParaRPr lang="en-US" sz="2400" dirty="0">
              <a:solidFill>
                <a:schemeClr val="bg1">
                  <a:lumMod val="65000"/>
                </a:schemeClr>
              </a:solidFill>
            </a:endParaRPr>
          </a:p>
          <a:p>
            <a:pPr marL="777240" lvl="2" indent="-457200">
              <a:spcBef>
                <a:spcPts val="3000"/>
              </a:spcBef>
              <a:buFont typeface="+mj-lt"/>
              <a:buAutoNum type="arabicParenR"/>
            </a:pPr>
            <a:r>
              <a:rPr lang="en-US" sz="2400" dirty="0"/>
              <a:t>Data used in evaluating SSPs must be collected from the sites, or a representative sample of the sites, at which the SSP provides services.</a:t>
            </a:r>
            <a:r>
              <a:rPr lang="en-US" sz="2800" dirty="0"/>
              <a:t> </a:t>
            </a:r>
            <a:r>
              <a:rPr lang="en-US" dirty="0">
                <a:solidFill>
                  <a:schemeClr val="bg1">
                    <a:lumMod val="65000"/>
                  </a:schemeClr>
                </a:solidFill>
              </a:rPr>
              <a:t>C.C.R. 5.1(D)(11)(d)</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23</a:t>
            </a:fld>
            <a:endParaRPr lang="en-US" dirty="0"/>
          </a:p>
        </p:txBody>
      </p:sp>
      <p:grpSp>
        <p:nvGrpSpPr>
          <p:cNvPr id="5" name="Group 4">
            <a:extLst>
              <a:ext uri="{FF2B5EF4-FFF2-40B4-BE49-F238E27FC236}">
                <a16:creationId xmlns:a16="http://schemas.microsoft.com/office/drawing/2014/main" id="{4B944226-46DE-4177-82CF-2F162E7CD67C}"/>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32855" y="140133"/>
            <a:ext cx="4439146" cy="974507"/>
          </a:xfrm>
        </p:spPr>
        <p:txBody>
          <a:bodyPr>
            <a:noAutofit/>
          </a:bodyPr>
          <a:lstStyle/>
          <a:p>
            <a:r>
              <a:rPr lang="en-US" sz="3200" dirty="0">
                <a:effectLst>
                  <a:outerShdw blurRad="38100" dist="38100" dir="2700000" algn="tl">
                    <a:srgbClr val="000000">
                      <a:alpha val="43137"/>
                    </a:srgbClr>
                  </a:outerShdw>
                </a:effectLst>
              </a:rPr>
              <a:t>Statutory Requirement: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57458" y="2381217"/>
            <a:ext cx="8345408" cy="2547218"/>
          </a:xfrm>
        </p:spPr>
        <p:txBody>
          <a:bodyPr>
            <a:noAutofit/>
          </a:bodyPr>
          <a:lstStyle/>
          <a:p>
            <a:pPr marL="0" indent="0">
              <a:buNone/>
            </a:pPr>
            <a:r>
              <a:rPr lang="en-US" sz="2800" dirty="0"/>
              <a:t>Each district must have a process for a non-probationary educator to appeal a SECOND consecutive rating of Ineffective or Partially Effective.</a:t>
            </a:r>
          </a:p>
          <a:p>
            <a:endParaRPr lang="en-US" sz="1000" dirty="0"/>
          </a:p>
          <a:p>
            <a:pPr lvl="1"/>
            <a:r>
              <a:rPr lang="en-US" sz="2400" dirty="0"/>
              <a:t>CDE has created a guidance document to support districts in developing their local appeals’ processes. </a:t>
            </a:r>
            <a:r>
              <a:rPr lang="en-US"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24</a:t>
            </a:fld>
            <a:endParaRPr lang="en-US" dirty="0"/>
          </a:p>
        </p:txBody>
      </p:sp>
      <p:grpSp>
        <p:nvGrpSpPr>
          <p:cNvPr id="6" name="Group 5">
            <a:extLst>
              <a:ext uri="{FF2B5EF4-FFF2-40B4-BE49-F238E27FC236}">
                <a16:creationId xmlns:a16="http://schemas.microsoft.com/office/drawing/2014/main" id="{E08364ED-430C-461F-A937-F8BCD972C827}"/>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46339" y="177800"/>
            <a:ext cx="6114761" cy="939800"/>
          </a:xfrm>
        </p:spPr>
        <p:txBody>
          <a:bodyPr>
            <a:noAutofit/>
          </a:bodyPr>
          <a:lstStyle/>
          <a:p>
            <a:r>
              <a:rPr lang="en-US" sz="3200" dirty="0">
                <a:effectLst>
                  <a:outerShdw blurRad="38100" dist="38100" dir="2700000" algn="tl">
                    <a:srgbClr val="000000">
                      <a:alpha val="43137"/>
                    </a:srgbClr>
                  </a:outerShdw>
                </a:effectLst>
              </a:rPr>
              <a:t>Statutory Requirement:</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 – 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25</a:t>
            </a:fld>
            <a:endParaRPr lang="en-US" dirty="0"/>
          </a:p>
        </p:txBody>
      </p:sp>
      <p:pic>
        <p:nvPicPr>
          <p:cNvPr id="5" name="Picture 4">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723900" y="1523358"/>
            <a:ext cx="7696200" cy="438668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5170087" cy="832606"/>
          </a:xfrm>
        </p:spPr>
        <p:txBody>
          <a:bodyPr>
            <a:noAutofit/>
          </a:bodyPr>
          <a:lstStyle/>
          <a:p>
            <a:r>
              <a:rPr lang="en-US" sz="3200" dirty="0"/>
              <a:t>District Level Guidance: Appeals Process</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rgbClr val="00B050"/>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177800"/>
            <a:ext cx="6081865" cy="927099"/>
          </a:xfrm>
        </p:spPr>
        <p:txBody>
          <a:bodyPr>
            <a:noAutofit/>
          </a:bodyPr>
          <a:lstStyle/>
          <a:p>
            <a:r>
              <a:rPr lang="en-US" sz="3200" dirty="0">
                <a:effectLst>
                  <a:outerShdw blurRad="38100" dist="38100" dir="2700000" algn="tl">
                    <a:srgbClr val="000000">
                      <a:alpha val="43137"/>
                    </a:srgbClr>
                  </a:outerShdw>
                </a:effectLst>
              </a:rPr>
              <a:t>Additional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Statutory Requirements</a:t>
            </a:r>
          </a:p>
        </p:txBody>
      </p:sp>
      <p:sp>
        <p:nvSpPr>
          <p:cNvPr id="2" name="Content Placeholder 1"/>
          <p:cNvSpPr>
            <a:spLocks noGrp="1"/>
          </p:cNvSpPr>
          <p:nvPr>
            <p:ph idx="1"/>
          </p:nvPr>
        </p:nvSpPr>
        <p:spPr>
          <a:xfrm>
            <a:off x="498040" y="1529542"/>
            <a:ext cx="8147919" cy="5073943"/>
          </a:xfrm>
          <a:noFill/>
        </p:spPr>
        <p:txBody>
          <a:bodyPr>
            <a:noAutofit/>
          </a:bodyPr>
          <a:lstStyle/>
          <a:p>
            <a:r>
              <a:rPr lang="en-US" sz="2600" dirty="0"/>
              <a:t>Districts and BOCES must have an Advisory Personnel Performance Evaluation Council (1338 Council)</a:t>
            </a:r>
          </a:p>
          <a:p>
            <a:pPr marL="457200" lvl="1" indent="0">
              <a:buNone/>
            </a:pPr>
            <a:r>
              <a:rPr lang="en-US" dirty="0"/>
              <a:t>This council consults and advises the local school board as to the fairness, effectiveness, credibility, and professional quality of local evaluation systems, processes and procedures.</a:t>
            </a:r>
          </a:p>
          <a:p>
            <a:pPr>
              <a:spcBef>
                <a:spcPts val="3000"/>
              </a:spcBef>
            </a:pPr>
            <a:r>
              <a:rPr lang="en-US" sz="2600" dirty="0"/>
              <a:t>Districts and BOCES determine how licensed personnel in unique roles will be evaluated</a:t>
            </a:r>
          </a:p>
          <a:p>
            <a:pPr marL="457200" lvl="1" indent="0">
              <a:buNone/>
            </a:pPr>
            <a:r>
              <a:rPr lang="en-US" dirty="0"/>
              <a:t>This may include educators in dual roles, teachers on special assignment, instructional coaches and deans.</a:t>
            </a:r>
          </a:p>
          <a:p>
            <a:pPr>
              <a:spcBef>
                <a:spcPts val="3000"/>
              </a:spcBef>
            </a:pPr>
            <a:r>
              <a:rPr lang="en-US" sz="2600" dirty="0"/>
              <a:t>All educators must be given a written evaluation report upon the completion of an evaluation</a:t>
            </a:r>
          </a:p>
          <a:p>
            <a:pPr marL="457200" lvl="1" indent="0">
              <a:buNone/>
            </a:pPr>
            <a:r>
              <a:rPr lang="en-US" dirty="0"/>
              <a:t>Evaluation reports must be available no later than two weeks                      before the end of the school year.</a:t>
            </a:r>
          </a:p>
          <a:p>
            <a:pPr marL="0" indent="0">
              <a:buNone/>
            </a:pPr>
            <a:endParaRPr lang="en-US" dirty="0"/>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174073" y="213874"/>
            <a:ext cx="6081865" cy="756418"/>
          </a:xfrm>
        </p:spPr>
        <p:txBody>
          <a:bodyPr anchor="ctr">
            <a:noAutofit/>
          </a:bodyPr>
          <a:lstStyle/>
          <a:p>
            <a:r>
              <a:rPr lang="en-US" sz="3200" i="1" dirty="0">
                <a:effectLst>
                  <a:outerShdw blurRad="38100" dist="38100" dir="2700000" algn="tl">
                    <a:srgbClr val="000000">
                      <a:alpha val="43137"/>
                    </a:srgbClr>
                  </a:outerShdw>
                </a:effectLst>
              </a:rPr>
              <a:t>New</a:t>
            </a:r>
            <a:r>
              <a:rPr lang="en-US" sz="3200" dirty="0">
                <a:effectLst>
                  <a:outerShdw blurRad="38100" dist="38100" dir="2700000" algn="tl">
                    <a:srgbClr val="000000">
                      <a:alpha val="43137"/>
                    </a:srgbClr>
                  </a:outerShdw>
                </a:effectLst>
              </a:rPr>
              <a:t> Required Evaluator Training</a:t>
            </a:r>
          </a:p>
        </p:txBody>
      </p:sp>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459996" y="1743075"/>
            <a:ext cx="8224008" cy="4429125"/>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Required training for all evaluators of licensed personnel,                        i.e., evaluators for teachers, SSPs, and principals/APs</a:t>
            </a: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Training </a:t>
            </a:r>
            <a:r>
              <a:rPr lang="en-US" sz="2600" dirty="0">
                <a:solidFill>
                  <a:prstClr val="black"/>
                </a:solidFill>
                <a:latin typeface="Calibri" panose="020F0502020204030204"/>
              </a:rPr>
              <a:t>does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have to be completed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prior to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start of the 2023-24 school year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Beginning August 1, 2024, all new/renewed licenses will require training completion and license designation</a:t>
            </a: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training offered by CDE,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E-Train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will </a:t>
            </a:r>
            <a:r>
              <a:rPr lang="en-US" sz="2600" dirty="0">
                <a:solidFill>
                  <a:prstClr val="black"/>
                </a:solidFill>
                <a:latin typeface="Calibri" panose="020F0502020204030204"/>
              </a:rPr>
              <a:t>include two parts: Part I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asynchronous) and Part II (in-person)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Part II (</a:t>
            </a:r>
            <a:r>
              <a:rPr lang="en-US" dirty="0" err="1">
                <a:solidFill>
                  <a:prstClr val="black"/>
                </a:solidFill>
                <a:latin typeface="Calibri" panose="020F0502020204030204"/>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n-person) will be offered regionally, not solely in the Denver/Front Range region</a:t>
            </a:r>
          </a:p>
        </p:txBody>
      </p:sp>
    </p:spTree>
    <p:extLst>
      <p:ext uri="{BB962C8B-B14F-4D97-AF65-F5344CB8AC3E}">
        <p14:creationId xmlns:p14="http://schemas.microsoft.com/office/powerpoint/2010/main" val="29641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50854"/>
            <a:ext cx="4114082" cy="928646"/>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29</a:t>
            </a:fld>
            <a:endParaRPr lang="en-US" dirty="0"/>
          </a:p>
        </p:txBody>
      </p:sp>
      <p:sp>
        <p:nvSpPr>
          <p:cNvPr id="10" name="Content Placeholder 1">
            <a:extLst>
              <a:ext uri="{FF2B5EF4-FFF2-40B4-BE49-F238E27FC236}">
                <a16:creationId xmlns:a16="http://schemas.microsoft.com/office/drawing/2014/main" id="{CFAD0B8A-9189-CE83-F5E4-7076961B1D39}"/>
              </a:ext>
            </a:extLst>
          </p:cNvPr>
          <p:cNvSpPr txBox="1">
            <a:spLocks/>
          </p:cNvSpPr>
          <p:nvPr/>
        </p:nvSpPr>
        <p:spPr>
          <a:xfrm>
            <a:off x="515532" y="1850258"/>
            <a:ext cx="8112936" cy="386736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24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Districts/BOCES will decide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to offer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those that offer the Highly Effective evaluation process, they must create implementation guidance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Decision must be made, and educators notified at the beginning of the school year</a:t>
            </a:r>
          </a:p>
          <a:p>
            <a:pPr>
              <a:lnSpc>
                <a:spcPct val="110000"/>
              </a:lnSpc>
              <a:spcBef>
                <a:spcPts val="500"/>
              </a:spcBef>
              <a:defRPr/>
            </a:pPr>
            <a:endParaRPr lang="en-US" sz="2800" dirty="0">
              <a:solidFill>
                <a:prstClr val="black"/>
              </a:solidFill>
              <a:latin typeface="Calibri" panose="020F0502020204030204"/>
            </a:endParaRPr>
          </a:p>
          <a:p>
            <a:pPr>
              <a:lnSpc>
                <a:spcPct val="110000"/>
              </a:lnSpc>
              <a:spcBef>
                <a:spcPts val="5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 of annual evaluations remains in place</a:t>
            </a:r>
          </a:p>
        </p:txBody>
      </p:sp>
    </p:spTree>
    <p:extLst>
      <p:ext uri="{BB962C8B-B14F-4D97-AF65-F5344CB8AC3E}">
        <p14:creationId xmlns:p14="http://schemas.microsoft.com/office/powerpoint/2010/main" val="2620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2023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 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State Board rule,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 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60379"/>
            <a:ext cx="4114082" cy="931821"/>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30</a:t>
            </a:fld>
            <a:endParaRPr lang="en-US" dirty="0"/>
          </a:p>
        </p:txBody>
      </p:sp>
      <p:sp>
        <p:nvSpPr>
          <p:cNvPr id="3" name="Content Placeholder 1">
            <a:extLst>
              <a:ext uri="{FF2B5EF4-FFF2-40B4-BE49-F238E27FC236}">
                <a16:creationId xmlns:a16="http://schemas.microsoft.com/office/drawing/2014/main" id="{F3945D29-D7D8-B1A8-4A48-88D4E6104C43}"/>
              </a:ext>
            </a:extLst>
          </p:cNvPr>
          <p:cNvSpPr txBox="1">
            <a:spLocks/>
          </p:cNvSpPr>
          <p:nvPr/>
        </p:nvSpPr>
        <p:spPr>
          <a:xfrm>
            <a:off x="596428" y="1670380"/>
            <a:ext cx="7951144" cy="470611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Available for licensed personnel who have earned a    final rating of Highly Effective for three consecutive years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Therefore, starting next year educators who earned a rating of Highly Effective for the school years 2020-21, 2021-22, and 2022-23</a:t>
            </a:r>
            <a:endPar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36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Districts/BOCES determine how to align this process with existing evaluation processes and local values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CDE will provide guidance and parameters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Process will be supported in the Colorado Performance Management System (COPMS) in RANDA</a:t>
            </a:r>
          </a:p>
        </p:txBody>
      </p:sp>
    </p:spTree>
    <p:extLst>
      <p:ext uri="{BB962C8B-B14F-4D97-AF65-F5344CB8AC3E}">
        <p14:creationId xmlns:p14="http://schemas.microsoft.com/office/powerpoint/2010/main" val="32342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a:noFill/>
        </p:spPr>
        <p:txBody>
          <a:bodyPr>
            <a:normAutofit/>
          </a:bodyPr>
          <a:lstStyle/>
          <a:p>
            <a:pPr marL="0" indent="0">
              <a:buNone/>
            </a:pPr>
            <a:r>
              <a:rPr lang="en-US" dirty="0"/>
              <a:t>In our district, the Highly Effective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IF applicable, i.e., your district is offering a Highly Effective evaluation process this school year, provide an overview of the specific </a:t>
            </a:r>
            <a:r>
              <a:rPr lang="en-US" sz="2000" i="1" dirty="0">
                <a:solidFill>
                  <a:srgbClr val="00B050"/>
                </a:solidFill>
                <a:latin typeface="Calibri" panose="020F0502020204030204"/>
              </a:rPr>
              <a:t>parameters and process for implementation within your district. For example, any local decisions for who will be able to use the HE process, when educators will be notified, and how this will be supported in the performance management system (COPMS in RANDA or your local system).</a:t>
            </a:r>
            <a:endPar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3399-A10E-4006-BA29-8BD9B5F6AB75}"/>
              </a:ext>
            </a:extLst>
          </p:cNvPr>
          <p:cNvSpPr>
            <a:spLocks noGrp="1"/>
          </p:cNvSpPr>
          <p:nvPr>
            <p:ph type="ctrTitle"/>
          </p:nvPr>
        </p:nvSpPr>
        <p:spPr>
          <a:xfrm>
            <a:off x="685800" y="2726266"/>
            <a:ext cx="7772400" cy="1981200"/>
          </a:xfrm>
        </p:spPr>
        <p:txBody>
          <a:bodyPr>
            <a:noAutofit/>
          </a:bodyPr>
          <a:lstStyle/>
          <a:p>
            <a:r>
              <a:rPr lang="en-US" sz="5000" dirty="0">
                <a:effectLst>
                  <a:outerShdw blurRad="38100" dist="38100" dir="2700000" algn="tl">
                    <a:srgbClr val="000000">
                      <a:alpha val="43137"/>
                    </a:srgbClr>
                  </a:outerShdw>
                </a:effectLst>
              </a:rPr>
              <a:t>State Model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Evaluation System (SMES)</a:t>
            </a:r>
          </a:p>
        </p:txBody>
      </p:sp>
      <p:sp>
        <p:nvSpPr>
          <p:cNvPr id="3" name="Slide Number Placeholder 2">
            <a:extLst>
              <a:ext uri="{FF2B5EF4-FFF2-40B4-BE49-F238E27FC236}">
                <a16:creationId xmlns:a16="http://schemas.microsoft.com/office/drawing/2014/main" id="{C3517411-413E-45CF-BF01-15BAC2FBA0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SMES Scoring Revision</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33</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9B4EB67C-D600-C7D9-E1D6-B1ADB94411A2}"/>
              </a:ext>
            </a:extLst>
          </p:cNvPr>
          <p:cNvGrpSpPr/>
          <p:nvPr/>
        </p:nvGrpSpPr>
        <p:grpSpPr>
          <a:xfrm>
            <a:off x="1494938" y="1786899"/>
            <a:ext cx="6154123" cy="2501996"/>
            <a:chOff x="1441173" y="1360292"/>
            <a:chExt cx="6154123" cy="2501996"/>
          </a:xfrm>
        </p:grpSpPr>
        <p:pic>
          <p:nvPicPr>
            <p:cNvPr id="3" name="Picture 2" descr="Diagram&#10;&#10;Description automatically generated with low confidence">
              <a:extLst>
                <a:ext uri="{FF2B5EF4-FFF2-40B4-BE49-F238E27FC236}">
                  <a16:creationId xmlns:a16="http://schemas.microsoft.com/office/drawing/2014/main" id="{361C8161-E046-0290-46F6-6107E98E5A82}"/>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441173" y="1360292"/>
              <a:ext cx="2504661" cy="2487836"/>
            </a:xfrm>
            <a:prstGeom prst="rect">
              <a:avLst/>
            </a:prstGeom>
          </p:spPr>
        </p:pic>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052" y="1374452"/>
              <a:ext cx="2564244" cy="2487836"/>
            </a:xfrm>
            <a:prstGeom prst="rect">
              <a:avLst/>
            </a:prstGeom>
          </p:spPr>
        </p:pic>
        <p:sp>
          <p:nvSpPr>
            <p:cNvPr id="5" name="Arrow: Right 4">
              <a:extLst>
                <a:ext uri="{FF2B5EF4-FFF2-40B4-BE49-F238E27FC236}">
                  <a16:creationId xmlns:a16="http://schemas.microsoft.com/office/drawing/2014/main" id="{2433932F-B6AA-2058-8CF6-145C6A72867E}"/>
                </a:ext>
              </a:extLst>
            </p:cNvPr>
            <p:cNvSpPr/>
            <p:nvPr/>
          </p:nvSpPr>
          <p:spPr>
            <a:xfrm>
              <a:off x="4156408" y="2431525"/>
              <a:ext cx="745435" cy="652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794543" y="4732068"/>
            <a:ext cx="7554913" cy="1528975"/>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6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Revisions to the scoring within the state model system</a:t>
            </a:r>
          </a:p>
          <a:p>
            <a:pPr marL="914400" lvl="2" indent="0">
              <a:lnSpc>
                <a:spcPct val="110000"/>
              </a:lnSpc>
              <a:spcBef>
                <a:spcPts val="0"/>
              </a:spcBef>
              <a:buNone/>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from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1080 total points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1000 total points                               </a:t>
            </a:r>
          </a:p>
          <a:p>
            <a:pPr marL="914400" lvl="2" indent="0">
              <a:lnSpc>
                <a:spcPct val="110000"/>
              </a:lnSpc>
              <a:spcBef>
                <a:spcPts val="200"/>
              </a:spcBef>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(700 pts for prof. practices and 300 pts for MSLs/MSOs)</a:t>
            </a:r>
          </a:p>
          <a:p>
            <a:pPr marL="914400" lvl="2" indent="0">
              <a:lnSpc>
                <a:spcPct val="110000"/>
              </a:lnSpc>
              <a:spcBef>
                <a:spcPts val="200"/>
              </a:spcBef>
              <a:buNone/>
              <a:defRPr/>
            </a:pPr>
            <a:r>
              <a:rPr lang="en-US" sz="1600" i="1" dirty="0">
                <a:solidFill>
                  <a:prstClr val="black"/>
                </a:solidFill>
                <a:latin typeface="Calibri" panose="020F0502020204030204"/>
              </a:rPr>
              <a:t>Additional details available about the scoring revision on the EE website</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1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8" name="Group 7">
            <a:extLst>
              <a:ext uri="{FF2B5EF4-FFF2-40B4-BE49-F238E27FC236}">
                <a16:creationId xmlns:a16="http://schemas.microsoft.com/office/drawing/2014/main" id="{69F78CE5-A042-C0B9-236D-7195375E2CDC}"/>
              </a:ext>
            </a:extLst>
          </p:cNvPr>
          <p:cNvGrpSpPr/>
          <p:nvPr/>
        </p:nvGrpSpPr>
        <p:grpSpPr>
          <a:xfrm>
            <a:off x="0" y="2446388"/>
            <a:ext cx="2843582" cy="2697112"/>
            <a:chOff x="0" y="2446388"/>
            <a:chExt cx="2843582" cy="2697112"/>
          </a:xfrm>
        </p:grpSpPr>
        <p:pic>
          <p:nvPicPr>
            <p:cNvPr id="7" name="Picture 6" descr="A picture containing screenshot, circle, design&#10;&#10;Description automatically generated">
              <a:extLst>
                <a:ext uri="{FF2B5EF4-FFF2-40B4-BE49-F238E27FC236}">
                  <a16:creationId xmlns:a16="http://schemas.microsoft.com/office/drawing/2014/main" id="{A2B48D77-C686-BD06-2F65-BF59CAE659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A396B76-A4A1-8F1D-2F90-A61D09B4A31D}"/>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Professional Practices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738433" y="1479700"/>
            <a:ext cx="5108109" cy="556054"/>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Professional Practice Quality Standards</a:t>
            </a: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34</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634624575"/>
              </p:ext>
            </p:extLst>
          </p:nvPr>
        </p:nvGraphicFramePr>
        <p:xfrm>
          <a:off x="2824930" y="2035754"/>
          <a:ext cx="6096001" cy="3932080"/>
        </p:xfrm>
        <a:graphic>
          <a:graphicData uri="http://schemas.openxmlformats.org/drawingml/2006/table">
            <a:tbl>
              <a:tblPr firstRow="1" bandRow="1">
                <a:tableStyleId>{69012ECD-51FC-41F1-AA8D-1B2483CD663E}</a:tableStyleId>
              </a:tblPr>
              <a:tblGrid>
                <a:gridCol w="1079806">
                  <a:extLst>
                    <a:ext uri="{9D8B030D-6E8A-4147-A177-3AD203B41FA5}">
                      <a16:colId xmlns:a16="http://schemas.microsoft.com/office/drawing/2014/main" val="1898666133"/>
                    </a:ext>
                  </a:extLst>
                </a:gridCol>
                <a:gridCol w="1672065">
                  <a:extLst>
                    <a:ext uri="{9D8B030D-6E8A-4147-A177-3AD203B41FA5}">
                      <a16:colId xmlns:a16="http://schemas.microsoft.com/office/drawing/2014/main" val="3957057967"/>
                    </a:ext>
                  </a:extLst>
                </a:gridCol>
                <a:gridCol w="1672065">
                  <a:extLst>
                    <a:ext uri="{9D8B030D-6E8A-4147-A177-3AD203B41FA5}">
                      <a16:colId xmlns:a16="http://schemas.microsoft.com/office/drawing/2014/main" val="1805361406"/>
                    </a:ext>
                  </a:extLst>
                </a:gridCol>
                <a:gridCol w="1672065">
                  <a:extLst>
                    <a:ext uri="{9D8B030D-6E8A-4147-A177-3AD203B41FA5}">
                      <a16:colId xmlns:a16="http://schemas.microsoft.com/office/drawing/2014/main" val="2798389904"/>
                    </a:ext>
                  </a:extLst>
                </a:gridCol>
              </a:tblGrid>
              <a:tr h="636375">
                <a:tc>
                  <a:txBody>
                    <a:bodyPr/>
                    <a:lstStyle/>
                    <a:p>
                      <a:pPr algn="ctr"/>
                      <a:r>
                        <a:rPr lang="en-US" sz="1800" b="0" dirty="0"/>
                        <a:t>Quality Standard</a:t>
                      </a:r>
                    </a:p>
                  </a:txBody>
                  <a:tcPr anchor="ctr">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Teacher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Content </a:t>
                      </a:r>
                    </a:p>
                    <a:p>
                      <a:r>
                        <a:rPr lang="en-US" sz="1600" dirty="0"/>
                        <a:t>&amp; Pedagogy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Domain Mastery &amp; Expertise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Organizational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Positive &amp; Safe School Culture</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823000">
                <a:tc>
                  <a:txBody>
                    <a:bodyPr/>
                    <a:lstStyle/>
                    <a:p>
                      <a:pPr algn="ctr"/>
                      <a:r>
                        <a:rPr lang="en-US" dirty="0"/>
                        <a:t>III.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Effective Instruction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Effective </a:t>
                      </a:r>
                    </a:p>
                    <a:p>
                      <a:r>
                        <a:rPr lang="en-US" sz="1600" dirty="0"/>
                        <a:t>Service Delivery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Instructional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r h="823000">
                <a:tc>
                  <a:txBody>
                    <a:bodyPr/>
                    <a:lstStyle/>
                    <a:p>
                      <a:pPr algn="ctr"/>
                      <a:r>
                        <a:rPr lang="en-US" dirty="0"/>
                        <a:t>IV.</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solidFill>
                      <a:schemeClr val="bg1">
                        <a:lumMod val="95000"/>
                      </a:schemeClr>
                    </a:solidFill>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Professionalism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&amp;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2358457484"/>
                  </a:ext>
                </a:extLst>
              </a:tr>
            </a:tbl>
          </a:graphicData>
        </a:graphic>
      </p:graphicFrame>
    </p:spTree>
    <p:extLst>
      <p:ext uri="{BB962C8B-B14F-4D97-AF65-F5344CB8AC3E}">
        <p14:creationId xmlns:p14="http://schemas.microsoft.com/office/powerpoint/2010/main" val="35591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499399"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Rubrics by the Numbers</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35</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2459699855"/>
              </p:ext>
            </p:extLst>
          </p:nvPr>
        </p:nvGraphicFramePr>
        <p:xfrm>
          <a:off x="3329385" y="2228230"/>
          <a:ext cx="5495926" cy="3249880"/>
        </p:xfrm>
        <a:graphic>
          <a:graphicData uri="http://schemas.openxmlformats.org/drawingml/2006/table">
            <a:tbl>
              <a:tblPr firstRow="1" bandRow="1">
                <a:tableStyleId>{69012ECD-51FC-41F1-AA8D-1B2483CD663E}</a:tableStyleId>
              </a:tblPr>
              <a:tblGrid>
                <a:gridCol w="1496065">
                  <a:extLst>
                    <a:ext uri="{9D8B030D-6E8A-4147-A177-3AD203B41FA5}">
                      <a16:colId xmlns:a16="http://schemas.microsoft.com/office/drawing/2014/main" val="1898666133"/>
                    </a:ext>
                  </a:extLst>
                </a:gridCol>
                <a:gridCol w="1333287">
                  <a:extLst>
                    <a:ext uri="{9D8B030D-6E8A-4147-A177-3AD203B41FA5}">
                      <a16:colId xmlns:a16="http://schemas.microsoft.com/office/drawing/2014/main" val="3957057967"/>
                    </a:ext>
                  </a:extLst>
                </a:gridCol>
                <a:gridCol w="1333287">
                  <a:extLst>
                    <a:ext uri="{9D8B030D-6E8A-4147-A177-3AD203B41FA5}">
                      <a16:colId xmlns:a16="http://schemas.microsoft.com/office/drawing/2014/main" val="1805361406"/>
                    </a:ext>
                  </a:extLst>
                </a:gridCol>
                <a:gridCol w="1333287">
                  <a:extLst>
                    <a:ext uri="{9D8B030D-6E8A-4147-A177-3AD203B41FA5}">
                      <a16:colId xmlns:a16="http://schemas.microsoft.com/office/drawing/2014/main" val="2798389904"/>
                    </a:ext>
                  </a:extLst>
                </a:gridCol>
              </a:tblGrid>
              <a:tr h="636375">
                <a:tc>
                  <a:txBody>
                    <a:bodyPr/>
                    <a:lstStyle/>
                    <a:p>
                      <a:pPr algn="ctr"/>
                      <a:endParaRPr lang="en-US" sz="1800" b="0" dirty="0"/>
                    </a:p>
                  </a:txBody>
                  <a:tcPr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t>Teacher</a:t>
                      </a:r>
                    </a:p>
                  </a:txBody>
                  <a:tcPr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Standards</a:t>
                      </a:r>
                    </a:p>
                  </a:txBody>
                  <a:tcPr anchor="ctr">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Elements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967505">
                <a:tc>
                  <a:txBody>
                    <a:bodyPr/>
                    <a:lstStyle/>
                    <a:p>
                      <a:pPr algn="ctr"/>
                      <a:r>
                        <a:rPr lang="en-US" dirty="0"/>
                        <a:t>Professional practices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157 - 171</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99 - 146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215</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bl>
          </a:graphicData>
        </a:graphic>
      </p:graphicFrame>
      <p:grpSp>
        <p:nvGrpSpPr>
          <p:cNvPr id="10" name="Group 9">
            <a:extLst>
              <a:ext uri="{FF2B5EF4-FFF2-40B4-BE49-F238E27FC236}">
                <a16:creationId xmlns:a16="http://schemas.microsoft.com/office/drawing/2014/main" id="{53646BC5-59BE-8811-2F13-70883A63B966}"/>
              </a:ext>
            </a:extLst>
          </p:cNvPr>
          <p:cNvGrpSpPr/>
          <p:nvPr/>
        </p:nvGrpSpPr>
        <p:grpSpPr>
          <a:xfrm>
            <a:off x="223072" y="2606214"/>
            <a:ext cx="2843582" cy="2697112"/>
            <a:chOff x="0" y="2446388"/>
            <a:chExt cx="2843582" cy="2697112"/>
          </a:xfrm>
        </p:grpSpPr>
        <p:pic>
          <p:nvPicPr>
            <p:cNvPr id="11" name="Picture 10" descr="A picture containing screenshot, circle, design&#10;&#10;Description automatically generated">
              <a:extLst>
                <a:ext uri="{FF2B5EF4-FFF2-40B4-BE49-F238E27FC236}">
                  <a16:creationId xmlns:a16="http://schemas.microsoft.com/office/drawing/2014/main" id="{8C99D93B-F5F3-A271-3AE9-158238CEB0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4799C3F-B99F-B776-BC2C-7CDEA54AFF34}"/>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Tree>
    <p:extLst>
      <p:ext uri="{BB962C8B-B14F-4D97-AF65-F5344CB8AC3E}">
        <p14:creationId xmlns:p14="http://schemas.microsoft.com/office/powerpoint/2010/main" val="26198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03200" y="358815"/>
            <a:ext cx="5746187" cy="555585"/>
          </a:xfrm>
        </p:spPr>
        <p:txBody>
          <a:bodyPr>
            <a:noAutofit/>
          </a:bodyPr>
          <a:lstStyle/>
          <a:p>
            <a:r>
              <a:rPr lang="en-US" sz="3200" dirty="0">
                <a:effectLst>
                  <a:outerShdw blurRad="38100" dist="38100" dir="2700000" algn="tl">
                    <a:srgbClr val="000000">
                      <a:alpha val="43137"/>
                    </a:srgbClr>
                  </a:outerShdw>
                </a:effectLst>
              </a:rPr>
              <a:t>Teacher Rubrics</a:t>
            </a:r>
          </a:p>
        </p:txBody>
      </p:sp>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9C9F507-77E8-30F8-C023-15765C9340B8}"/>
              </a:ext>
            </a:extLst>
          </p:cNvPr>
          <p:cNvSpPr>
            <a:spLocks noGrp="1"/>
          </p:cNvSpPr>
          <p:nvPr>
            <p:ph idx="1"/>
          </p:nvPr>
        </p:nvSpPr>
        <p:spPr>
          <a:xfrm>
            <a:off x="466725" y="1968500"/>
            <a:ext cx="8210550" cy="3733800"/>
          </a:xfrm>
        </p:spPr>
        <p:txBody>
          <a:bodyPr/>
          <a:lstStyle/>
          <a:p>
            <a:pPr marL="0" indent="0">
              <a:buNone/>
            </a:pPr>
            <a:r>
              <a:rPr lang="en-US" sz="2800" dirty="0"/>
              <a:t>The following options are available rubrics for Teachers:</a:t>
            </a:r>
          </a:p>
          <a:p>
            <a:pPr lvl="2">
              <a:spcBef>
                <a:spcPts val="2400"/>
              </a:spcBef>
            </a:pPr>
            <a:r>
              <a:rPr lang="en-US" sz="2600" dirty="0"/>
              <a:t>Teacher</a:t>
            </a:r>
          </a:p>
          <a:p>
            <a:pPr lvl="2">
              <a:spcBef>
                <a:spcPts val="1800"/>
              </a:spcBef>
            </a:pPr>
            <a:r>
              <a:rPr lang="en-US" sz="2600" i="1" dirty="0"/>
              <a:t>New </a:t>
            </a:r>
            <a:r>
              <a:rPr lang="en-US" sz="2600" dirty="0"/>
              <a:t>Teacher Librarian</a:t>
            </a:r>
          </a:p>
          <a:p>
            <a:pPr lvl="2">
              <a:spcBef>
                <a:spcPts val="1800"/>
              </a:spcBef>
            </a:pPr>
            <a:r>
              <a:rPr lang="en-US" sz="2600" i="1" dirty="0"/>
              <a:t>New </a:t>
            </a:r>
            <a:r>
              <a:rPr lang="en-US" sz="2600" dirty="0"/>
              <a:t>Special Education (SPED) Teacher</a:t>
            </a:r>
          </a:p>
          <a:p>
            <a:pPr lvl="2">
              <a:spcBef>
                <a:spcPts val="1800"/>
              </a:spcBef>
            </a:pPr>
            <a:r>
              <a:rPr lang="en-US" sz="2600" i="1" dirty="0"/>
              <a:t>New </a:t>
            </a:r>
            <a:r>
              <a:rPr lang="en-US" sz="2600" dirty="0"/>
              <a:t>Teacher on Special Assignment (TOSA) </a:t>
            </a:r>
          </a:p>
          <a:p>
            <a:pPr marL="914400" lvl="2" indent="0">
              <a:spcBef>
                <a:spcPts val="200"/>
              </a:spcBef>
              <a:buNone/>
            </a:pPr>
            <a:r>
              <a:rPr lang="en-US" sz="2600" dirty="0"/>
              <a:t>    e.g., Instructional Coach</a:t>
            </a:r>
          </a:p>
        </p:txBody>
      </p:sp>
    </p:spTree>
    <p:extLst>
      <p:ext uri="{BB962C8B-B14F-4D97-AF65-F5344CB8AC3E}">
        <p14:creationId xmlns:p14="http://schemas.microsoft.com/office/powerpoint/2010/main" val="834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33292" y="358815"/>
            <a:ext cx="5716095" cy="555585"/>
          </a:xfrm>
        </p:spPr>
        <p:txBody>
          <a:bodyPr>
            <a:noAutofit/>
          </a:bodyPr>
          <a:lstStyle/>
          <a:p>
            <a:r>
              <a:rPr lang="en-US" sz="3200" dirty="0">
                <a:effectLst>
                  <a:outerShdw blurRad="38100" dist="38100" dir="2700000" algn="tl">
                    <a:srgbClr val="000000">
                      <a:alpha val="43137"/>
                    </a:srgbClr>
                  </a:outerShdw>
                </a:effectLst>
              </a:rPr>
              <a:t>Special Services Providers (SSPs)</a:t>
            </a:r>
          </a:p>
        </p:txBody>
      </p:sp>
      <p:graphicFrame>
        <p:nvGraphicFramePr>
          <p:cNvPr id="5" name="Content Placeholder 4">
            <a:extLst>
              <a:ext uri="{FF2B5EF4-FFF2-40B4-BE49-F238E27FC236}">
                <a16:creationId xmlns:a16="http://schemas.microsoft.com/office/drawing/2014/main" id="{DB483CB3-F6C4-4F9B-A5EB-3357F509F1AC}"/>
              </a:ext>
            </a:extLst>
          </p:cNvPr>
          <p:cNvGraphicFramePr>
            <a:graphicFrameLocks noGrp="1"/>
          </p:cNvGraphicFramePr>
          <p:nvPr>
            <p:ph idx="1"/>
          </p:nvPr>
        </p:nvGraphicFramePr>
        <p:xfrm>
          <a:off x="233292" y="1265914"/>
          <a:ext cx="8677415" cy="540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6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5" name="Group 4">
            <a:extLst>
              <a:ext uri="{FF2B5EF4-FFF2-40B4-BE49-F238E27FC236}">
                <a16:creationId xmlns:a16="http://schemas.microsoft.com/office/drawing/2014/main" id="{3F4FA8B9-4C8A-A348-A0FB-F49220773D88}"/>
              </a:ext>
            </a:extLst>
          </p:cNvPr>
          <p:cNvGrpSpPr/>
          <p:nvPr/>
        </p:nvGrpSpPr>
        <p:grpSpPr>
          <a:xfrm>
            <a:off x="5659428" y="2563748"/>
            <a:ext cx="3473335" cy="3295384"/>
            <a:chOff x="5670665" y="1580307"/>
            <a:chExt cx="3473335" cy="3295384"/>
          </a:xfrm>
        </p:grpSpPr>
        <p:pic>
          <p:nvPicPr>
            <p:cNvPr id="3" name="Picture 2">
              <a:extLst>
                <a:ext uri="{FF2B5EF4-FFF2-40B4-BE49-F238E27FC236}">
                  <a16:creationId xmlns:a16="http://schemas.microsoft.com/office/drawing/2014/main" id="{70C761C0-680F-7A7F-DEC5-6DB9E7EE568F}"/>
                </a:ext>
              </a:extLst>
            </p:cNvPr>
            <p:cNvPicPr>
              <a:picLocks noChangeAspect="1"/>
            </p:cNvPicPr>
            <p:nvPr/>
          </p:nvPicPr>
          <p:blipFill>
            <a:blip r:embed="rId3"/>
            <a:stretch>
              <a:fillRect/>
            </a:stretch>
          </p:blipFill>
          <p:spPr>
            <a:xfrm flipH="1">
              <a:off x="5670665" y="1580307"/>
              <a:ext cx="3473335" cy="3295384"/>
            </a:xfrm>
            <a:prstGeom prst="rect">
              <a:avLst/>
            </a:prstGeom>
          </p:spPr>
        </p:pic>
        <p:sp>
          <p:nvSpPr>
            <p:cNvPr id="4" name="TextBox 3">
              <a:extLst>
                <a:ext uri="{FF2B5EF4-FFF2-40B4-BE49-F238E27FC236}">
                  <a16:creationId xmlns:a16="http://schemas.microsoft.com/office/drawing/2014/main" id="{1DE1D581-FD53-2E3C-E29B-EE8E936D079C}"/>
                </a:ext>
              </a:extLst>
            </p:cNvPr>
            <p:cNvSpPr txBox="1"/>
            <p:nvPr/>
          </p:nvSpPr>
          <p:spPr>
            <a:xfrm>
              <a:off x="7455386" y="2347194"/>
              <a:ext cx="1511300" cy="707886"/>
            </a:xfrm>
            <a:prstGeom prst="rect">
              <a:avLst/>
            </a:prstGeom>
            <a:noFill/>
          </p:spPr>
          <p:txBody>
            <a:bodyPr wrap="square" rtlCol="0">
              <a:spAutoFit/>
            </a:bodyPr>
            <a:lstStyle/>
            <a:p>
              <a:r>
                <a:rPr lang="en-US" sz="2000" dirty="0"/>
                <a:t>30%</a:t>
              </a:r>
            </a:p>
            <a:p>
              <a:r>
                <a:rPr lang="en-US" sz="2000" dirty="0"/>
                <a:t>MSLs/MSOs</a:t>
              </a:r>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MSLs/MSOs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type="body" idx="1"/>
          </p:nvPr>
        </p:nvSpPr>
        <p:spPr>
          <a:xfrm>
            <a:off x="223071" y="2574775"/>
            <a:ext cx="5894172" cy="479320"/>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sz="2800" dirty="0"/>
              <a:t>Measures of Student Learning (MSLs)</a:t>
            </a:r>
          </a:p>
        </p:txBody>
      </p:sp>
      <p:sp>
        <p:nvSpPr>
          <p:cNvPr id="366" name="Google Shape;366;g8b29f91595_5_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38</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7" name="Google Shape;365;g8b29f91595_5_22">
            <a:extLst>
              <a:ext uri="{FF2B5EF4-FFF2-40B4-BE49-F238E27FC236}">
                <a16:creationId xmlns:a16="http://schemas.microsoft.com/office/drawing/2014/main" id="{694E5B27-EC13-46D4-BF3E-96B08BA6DF3D}"/>
              </a:ext>
            </a:extLst>
          </p:cNvPr>
          <p:cNvSpPr txBox="1">
            <a:spLocks/>
          </p:cNvSpPr>
          <p:nvPr/>
        </p:nvSpPr>
        <p:spPr>
          <a:xfrm>
            <a:off x="562882" y="3130830"/>
            <a:ext cx="5096546" cy="108061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Teachers</a:t>
            </a:r>
          </a:p>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Principals</a:t>
            </a:r>
          </a:p>
        </p:txBody>
      </p:sp>
      <p:sp>
        <p:nvSpPr>
          <p:cNvPr id="8" name="Google Shape;365;g8b29f91595_5_22">
            <a:extLst>
              <a:ext uri="{FF2B5EF4-FFF2-40B4-BE49-F238E27FC236}">
                <a16:creationId xmlns:a16="http://schemas.microsoft.com/office/drawing/2014/main" id="{0939FBB9-DFD2-495E-A22D-5E80DAF4D53E}"/>
              </a:ext>
            </a:extLst>
          </p:cNvPr>
          <p:cNvSpPr txBox="1">
            <a:spLocks/>
          </p:cNvSpPr>
          <p:nvPr/>
        </p:nvSpPr>
        <p:spPr>
          <a:xfrm>
            <a:off x="223071" y="4968905"/>
            <a:ext cx="6082128" cy="47932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Outcomes (MSOs)</a:t>
            </a:r>
          </a:p>
        </p:txBody>
      </p:sp>
      <p:sp>
        <p:nvSpPr>
          <p:cNvPr id="9" name="Google Shape;365;g8b29f91595_5_22">
            <a:extLst>
              <a:ext uri="{FF2B5EF4-FFF2-40B4-BE49-F238E27FC236}">
                <a16:creationId xmlns:a16="http://schemas.microsoft.com/office/drawing/2014/main" id="{928726BA-F384-4B17-9DAC-122EDA3E2C20}"/>
              </a:ext>
            </a:extLst>
          </p:cNvPr>
          <p:cNvSpPr txBox="1">
            <a:spLocks/>
          </p:cNvSpPr>
          <p:nvPr/>
        </p:nvSpPr>
        <p:spPr>
          <a:xfrm>
            <a:off x="562881" y="5524960"/>
            <a:ext cx="4707388" cy="60129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Special Services Providers (SSPs)</a:t>
            </a:r>
          </a:p>
        </p:txBody>
      </p:sp>
      <p:sp>
        <p:nvSpPr>
          <p:cNvPr id="2" name="TextBox 1">
            <a:extLst>
              <a:ext uri="{FF2B5EF4-FFF2-40B4-BE49-F238E27FC236}">
                <a16:creationId xmlns:a16="http://schemas.microsoft.com/office/drawing/2014/main" id="{1B0415FE-299F-91A0-59C1-137B5F89679B}"/>
              </a:ext>
            </a:extLst>
          </p:cNvPr>
          <p:cNvSpPr txBox="1"/>
          <p:nvPr/>
        </p:nvSpPr>
        <p:spPr>
          <a:xfrm>
            <a:off x="223071" y="1369834"/>
            <a:ext cx="8488667" cy="769441"/>
          </a:xfrm>
          <a:prstGeom prst="rect">
            <a:avLst/>
          </a:prstGeom>
          <a:noFill/>
        </p:spPr>
        <p:txBody>
          <a:bodyPr wrap="square" rtlCol="0">
            <a:spAutoFit/>
          </a:bodyPr>
          <a:lstStyle/>
          <a:p>
            <a:r>
              <a:rPr lang="en-US" sz="2200" dirty="0"/>
              <a:t>The MSL/MSO portion of an educator’s evaluation in the SMES is aligned with requirements per state statute and State Board rule.</a:t>
            </a:r>
          </a:p>
        </p:txBody>
      </p:sp>
      <p:cxnSp>
        <p:nvCxnSpPr>
          <p:cNvPr id="10" name="Straight Connector 9">
            <a:extLst>
              <a:ext uri="{FF2B5EF4-FFF2-40B4-BE49-F238E27FC236}">
                <a16:creationId xmlns:a16="http://schemas.microsoft.com/office/drawing/2014/main" id="{A6C48909-4C7D-19D0-6176-7CACE8E00A49}"/>
              </a:ext>
            </a:extLst>
          </p:cNvPr>
          <p:cNvCxnSpPr/>
          <p:nvPr/>
        </p:nvCxnSpPr>
        <p:spPr>
          <a:xfrm>
            <a:off x="223071" y="2267945"/>
            <a:ext cx="84886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3083269"/>
            <a:ext cx="7772400" cy="957470"/>
          </a:xfrm>
        </p:spPr>
        <p:txBody>
          <a:bodyPr>
            <a:normAutofit/>
          </a:bodyPr>
          <a:lstStyle/>
          <a:p>
            <a:r>
              <a:rPr lang="en-US" sz="50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2023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Tips for Local Model Evaluation Systems Using this Slide Deck in your Orientation</a:t>
            </a:r>
            <a:r>
              <a:rPr lang="en-US" dirty="0"/>
              <a:t>:</a:t>
            </a:r>
          </a:p>
          <a:p>
            <a:pPr lvl="1">
              <a:spcBef>
                <a:spcPts val="1800"/>
              </a:spcBef>
              <a:spcAft>
                <a:spcPts val="600"/>
              </a:spcAft>
            </a:pPr>
            <a:r>
              <a:rPr lang="en-US" b="1" dirty="0"/>
              <a:t>Remove slides which directly reference the State Model Evaluation System (SMES)</a:t>
            </a:r>
            <a:r>
              <a:rPr lang="en-US" dirty="0"/>
              <a:t>. Many slides are still relevant for local model evaluation systems, including the Educator Effectiveness Overview section and the Local Flexibilities section. </a:t>
            </a:r>
          </a:p>
          <a:p>
            <a:pPr lvl="1">
              <a:spcBef>
                <a:spcPts val="18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272052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H:\Flexibility in the SMES\Educator Effectiveness chart-1.3.jpg">
            <a:extLst>
              <a:ext uri="{FF2B5EF4-FFF2-40B4-BE49-F238E27FC236}">
                <a16:creationId xmlns:a16="http://schemas.microsoft.com/office/drawing/2014/main" id="{60C629D8-E8EC-4C4D-8639-6F08049517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66404" y="1325182"/>
            <a:ext cx="6411191" cy="5460082"/>
          </a:xfrm>
          <a:prstGeom prst="rect">
            <a:avLst/>
          </a:prstGeom>
          <a:ln>
            <a:noFill/>
          </a:ln>
          <a:effectLst/>
        </p:spPr>
      </p:pic>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40</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63017" y="288867"/>
            <a:ext cx="6907427"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43</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48281" y="289584"/>
            <a:ext cx="633925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7" name="Picture 6">
            <a:extLst>
              <a:ext uri="{FF2B5EF4-FFF2-40B4-BE49-F238E27FC236}">
                <a16:creationId xmlns:a16="http://schemas.microsoft.com/office/drawing/2014/main" id="{3D282937-ECC9-4107-AEE7-E0955F8D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77" y="1484859"/>
            <a:ext cx="5433645" cy="5041597"/>
          </a:xfrm>
          <a:prstGeom prst="rect">
            <a:avLst/>
          </a:prstGeom>
          <a:ln>
            <a:noFill/>
          </a:ln>
          <a:effectLst/>
        </p:spPr>
      </p:pic>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97708"/>
            <a:ext cx="5946131" cy="876171"/>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Training and Orientation</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372268" y="1455258"/>
            <a:ext cx="8399463" cy="4961787"/>
          </a:xfrm>
        </p:spPr>
        <p:txBody>
          <a:bodyPr>
            <a:noAutofit/>
          </a:bodyPr>
          <a:lstStyle/>
          <a:p>
            <a:pPr marL="0" indent="0">
              <a:buNone/>
            </a:pPr>
            <a:r>
              <a:rPr lang="en-US" sz="2800" dirty="0"/>
              <a:t>Beginning of the school year connections include:</a:t>
            </a:r>
          </a:p>
          <a:p>
            <a:pPr lvl="1">
              <a:spcBef>
                <a:spcPts val="1800"/>
              </a:spcBef>
            </a:pPr>
            <a:r>
              <a:rPr lang="en-US" sz="2600" i="1" dirty="0"/>
              <a:t>Training: </a:t>
            </a:r>
            <a:r>
              <a:rPr lang="en-US" sz="2600" dirty="0"/>
              <a:t>For educators new to the State Model Evaluation System</a:t>
            </a:r>
          </a:p>
          <a:p>
            <a:pPr lvl="2">
              <a:buSzPct val="50000"/>
            </a:pPr>
            <a:r>
              <a:rPr lang="en-US" sz="2200" dirty="0"/>
              <a:t>Foundational Knowledge</a:t>
            </a:r>
          </a:p>
          <a:p>
            <a:pPr lvl="2">
              <a:buSzPct val="50000"/>
            </a:pPr>
            <a:r>
              <a:rPr lang="en-US" sz="2200" dirty="0"/>
              <a:t>Ensures reliability and accuracy</a:t>
            </a:r>
          </a:p>
          <a:p>
            <a:pPr lvl="2">
              <a:buSzPct val="50000"/>
            </a:pPr>
            <a:r>
              <a:rPr lang="en-US" sz="2200" dirty="0"/>
              <a:t>Typically occurs once for an educator</a:t>
            </a:r>
          </a:p>
          <a:p>
            <a:pPr lvl="1">
              <a:spcBef>
                <a:spcPts val="1800"/>
              </a:spcBef>
            </a:pPr>
            <a:r>
              <a:rPr lang="en-US" sz="2600" i="1" dirty="0"/>
              <a:t>Annual Orientation: </a:t>
            </a:r>
            <a:r>
              <a:rPr lang="en-US" sz="2600" dirty="0"/>
              <a:t>For new and returning educators</a:t>
            </a:r>
          </a:p>
          <a:p>
            <a:pPr lvl="2">
              <a:buSzPct val="50000"/>
            </a:pPr>
            <a:r>
              <a:rPr lang="en-US" sz="2200" dirty="0"/>
              <a:t>Updates and any new system features</a:t>
            </a:r>
          </a:p>
          <a:p>
            <a:pPr lvl="2">
              <a:buSzPct val="50000"/>
            </a:pPr>
            <a:r>
              <a:rPr lang="en-US" sz="2200" dirty="0"/>
              <a:t>Any process updates for the district</a:t>
            </a:r>
          </a:p>
          <a:p>
            <a:pPr lvl="2">
              <a:buSzPct val="50000"/>
            </a:pPr>
            <a:r>
              <a:rPr lang="en-US" sz="2200" dirty="0"/>
              <a:t>Ensures shared understanding</a:t>
            </a:r>
          </a:p>
          <a:p>
            <a:pPr lvl="2">
              <a:buSzPct val="50000"/>
            </a:pPr>
            <a:r>
              <a:rPr lang="en-US" sz="2200" dirty="0"/>
              <a:t>Supports fulfillment of requirement that educators are aware of what is included in their evaluation for the school year</a:t>
            </a:r>
          </a:p>
          <a:p>
            <a:endParaRPr lang="en-US" sz="1800" dirty="0"/>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44</a:t>
            </a:fld>
            <a:endParaRPr lang="en-US" dirty="0"/>
          </a:p>
        </p:txBody>
      </p:sp>
      <p:grpSp>
        <p:nvGrpSpPr>
          <p:cNvPr id="6" name="Group 5">
            <a:extLst>
              <a:ext uri="{FF2B5EF4-FFF2-40B4-BE49-F238E27FC236}">
                <a16:creationId xmlns:a16="http://schemas.microsoft.com/office/drawing/2014/main" id="{0DA7A778-9C1E-4974-A184-173C27D067AE}"/>
              </a:ext>
            </a:extLst>
          </p:cNvPr>
          <p:cNvGrpSpPr/>
          <p:nvPr/>
        </p:nvGrpSpPr>
        <p:grpSpPr>
          <a:xfrm>
            <a:off x="287079" y="6158653"/>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5332E7D4-1CE4-42A1-9798-066843489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6027626"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457457" y="1711842"/>
            <a:ext cx="8250607" cy="4064293"/>
          </a:xfrm>
        </p:spPr>
        <p:txBody>
          <a:bodyPr/>
          <a:lstStyle/>
          <a:p>
            <a:pPr marL="0" indent="0">
              <a:buNone/>
            </a:pPr>
            <a:r>
              <a:rPr lang="en-US" sz="3200" dirty="0"/>
              <a:t>Each educator completes a self-assessment at the beginning of the year:</a:t>
            </a:r>
          </a:p>
          <a:p>
            <a:pPr lvl="1">
              <a:spcBef>
                <a:spcPts val="1800"/>
              </a:spcBef>
            </a:pPr>
            <a:r>
              <a:rPr lang="en-US" sz="2800" dirty="0"/>
              <a:t>Educators complete their self-assessment by the end of the first month of the school year.</a:t>
            </a:r>
          </a:p>
          <a:p>
            <a:pPr lvl="1">
              <a:spcBef>
                <a:spcPts val="1800"/>
              </a:spcBef>
            </a:pPr>
            <a:r>
              <a:rPr lang="en-US" sz="2800" dirty="0"/>
              <a:t>Educators may choose to share the self-assessment with their evaluator or not. </a:t>
            </a:r>
          </a:p>
          <a:p>
            <a:pPr lvl="1">
              <a:spcBef>
                <a:spcPts val="1800"/>
              </a:spcBef>
            </a:pPr>
            <a:r>
              <a:rPr lang="en-US" sz="2800" dirty="0"/>
              <a:t>The self-assessment can inform the development of professional growth goals</a:t>
            </a:r>
            <a:r>
              <a:rPr lang="en-US" sz="2400"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45</a:t>
            </a:fld>
            <a:endParaRPr lang="en-US" dirty="0"/>
          </a:p>
        </p:txBody>
      </p:sp>
      <p:grpSp>
        <p:nvGrpSpPr>
          <p:cNvPr id="5" name="Group 4">
            <a:extLst>
              <a:ext uri="{FF2B5EF4-FFF2-40B4-BE49-F238E27FC236}">
                <a16:creationId xmlns:a16="http://schemas.microsoft.com/office/drawing/2014/main" id="{6C516C24-DA05-441A-9FC9-F599A1D056E3}"/>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Beginning of the year connections:</a:t>
            </a:r>
            <a:br>
              <a:rPr lang="en-US" sz="3200" dirty="0"/>
            </a:br>
            <a:r>
              <a:rPr lang="en-US" sz="3200"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a:p>
            <a:pPr marL="0" indent="0">
              <a:buNone/>
            </a:pPr>
            <a:endParaRPr lang="en-US" dirty="0"/>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 y="184100"/>
            <a:ext cx="6018780"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435395"/>
            <a:ext cx="8229084" cy="4805917"/>
          </a:xfrm>
        </p:spPr>
        <p:txBody>
          <a:bodyPr>
            <a:noAutofit/>
          </a:bodyPr>
          <a:lstStyle/>
          <a:p>
            <a:pPr marL="0" indent="0">
              <a:buNone/>
            </a:pPr>
            <a:r>
              <a:rPr lang="en-US" sz="32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lessons learned, and how the 2022-23 school year may be informing goals for the 2023-24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Teacher Growth plans are based on Teacher Inputs</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47</a:t>
            </a:fld>
            <a:endParaRPr lang="en-US" dirty="0"/>
          </a:p>
        </p:txBody>
      </p:sp>
      <p:grpSp>
        <p:nvGrpSpPr>
          <p:cNvPr id="5" name="Group 4">
            <a:extLst>
              <a:ext uri="{FF2B5EF4-FFF2-40B4-BE49-F238E27FC236}">
                <a16:creationId xmlns:a16="http://schemas.microsoft.com/office/drawing/2014/main" id="{6AE2FA9D-D1FF-41A7-84CB-CCF6DC5B1E71}"/>
              </a:ext>
            </a:extLst>
          </p:cNvPr>
          <p:cNvGrpSpPr/>
          <p:nvPr/>
        </p:nvGrpSpPr>
        <p:grpSpPr>
          <a:xfrm>
            <a:off x="151914" y="6107933"/>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Beginning of the year connections:</a:t>
            </a:r>
            <a:br>
              <a:rPr lang="en-US" sz="3200" dirty="0"/>
            </a:br>
            <a:r>
              <a:rPr lang="en-US" sz="3200"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48</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1945758"/>
            <a:ext cx="8144540" cy="4158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marL="0" indent="0">
              <a:buFont typeface="Arial" panose="020B0604020202020204" pitchFamily="34" charset="0"/>
              <a:buNone/>
            </a:pPr>
            <a:endParaRPr lang="en-US" sz="3000" dirty="0"/>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7042351" cy="968372"/>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68032" y="1433939"/>
            <a:ext cx="8407936" cy="4561993"/>
          </a:xfrm>
        </p:spPr>
        <p:txBody>
          <a:bodyPr>
            <a:noAutofit/>
          </a:bodyPr>
          <a:lstStyle/>
          <a:p>
            <a:pPr marL="0" indent="0">
              <a:spcAft>
                <a:spcPts val="1200"/>
              </a:spcAft>
              <a:buNone/>
            </a:pPr>
            <a:r>
              <a:rPr lang="en-US" sz="2800" dirty="0"/>
              <a:t>Key Reminders for Creating MSLs/MSOs:</a:t>
            </a:r>
          </a:p>
          <a:p>
            <a:pPr lvl="1">
              <a:spcBef>
                <a:spcPts val="1200"/>
              </a:spcBef>
            </a:pPr>
            <a:r>
              <a:rPr lang="en-US" sz="2600" dirty="0"/>
              <a:t>Confirm Measures of Student Learning/Outcomes (MSLs/MSOs) goals and measures are relevant, rigorous, and attainable. </a:t>
            </a:r>
          </a:p>
          <a:p>
            <a:pPr lvl="1">
              <a:spcBef>
                <a:spcPts val="1800"/>
              </a:spcBef>
            </a:pPr>
            <a:r>
              <a:rPr lang="en-US" sz="2600" dirty="0"/>
              <a:t>Maximize opportunities for educators and evaluators to work together to set these measures/outcomes.</a:t>
            </a:r>
          </a:p>
          <a:p>
            <a:pPr lvl="1">
              <a:spcBef>
                <a:spcPts val="1800"/>
              </a:spcBef>
            </a:pPr>
            <a:r>
              <a:rPr lang="en-US" sz="2600" dirty="0"/>
              <a:t>Measures of Student Learning are based on student outputs.</a:t>
            </a:r>
          </a:p>
          <a:p>
            <a:pPr lvl="1">
              <a:spcBef>
                <a:spcPts val="1800"/>
              </a:spcBef>
            </a:pPr>
            <a:r>
              <a:rPr lang="en-US" sz="2600" dirty="0"/>
              <a:t>For additional help on MSLs/MSOs use the following link:</a:t>
            </a:r>
          </a:p>
          <a:p>
            <a:pPr marL="914400" lvl="2" indent="0">
              <a:buNone/>
            </a:pPr>
            <a:r>
              <a:rPr lang="en-US" dirty="0">
                <a:hlinkClick r:id="rId3"/>
              </a:rPr>
              <a:t>https://www.cde.state.co.us/educatoreffectiveness/studentgrowthguide</a:t>
            </a: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49</a:t>
            </a:fld>
            <a:endParaRPr lang="en-US" dirty="0"/>
          </a:p>
        </p:txBody>
      </p:sp>
      <p:grpSp>
        <p:nvGrpSpPr>
          <p:cNvPr id="5" name="Group 4">
            <a:extLst>
              <a:ext uri="{FF2B5EF4-FFF2-40B4-BE49-F238E27FC236}">
                <a16:creationId xmlns:a16="http://schemas.microsoft.com/office/drawing/2014/main" id="{31B21B20-DBB0-45FC-B62C-F3FB0775C055}"/>
              </a:ext>
            </a:extLst>
          </p:cNvPr>
          <p:cNvGrpSpPr/>
          <p:nvPr/>
        </p:nvGrpSpPr>
        <p:grpSpPr>
          <a:xfrm>
            <a:off x="223422" y="6103713"/>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36B47-8C26-A54E-283E-28A63FF3F7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A picture containing text, screenshot, circle, design&#10;&#10;Description automatically generated">
            <a:extLst>
              <a:ext uri="{FF2B5EF4-FFF2-40B4-BE49-F238E27FC236}">
                <a16:creationId xmlns:a16="http://schemas.microsoft.com/office/drawing/2014/main" id="{91003F74-1A9E-6DCC-9266-8C3611EE2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95" y="1431235"/>
            <a:ext cx="8645610" cy="4428104"/>
          </a:xfrm>
          <a:prstGeom prst="rect">
            <a:avLst/>
          </a:prstGeom>
        </p:spPr>
      </p:pic>
      <p:sp>
        <p:nvSpPr>
          <p:cNvPr id="6" name="Title 1">
            <a:extLst>
              <a:ext uri="{FF2B5EF4-FFF2-40B4-BE49-F238E27FC236}">
                <a16:creationId xmlns:a16="http://schemas.microsoft.com/office/drawing/2014/main" id="{A9A14D77-F99A-D94A-1233-4C0470AA1A31}"/>
              </a:ext>
            </a:extLst>
          </p:cNvPr>
          <p:cNvSpPr>
            <a:spLocks noGrp="1"/>
          </p:cNvSpPr>
          <p:nvPr>
            <p:ph type="title"/>
          </p:nvPr>
        </p:nvSpPr>
        <p:spPr>
          <a:xfrm>
            <a:off x="283655" y="115617"/>
            <a:ext cx="8576689" cy="1023569"/>
          </a:xfrm>
          <a:noFill/>
        </p:spPr>
        <p:txBody>
          <a:bodyPr>
            <a:noAutofit/>
          </a:bodyPr>
          <a:lstStyle/>
          <a:p>
            <a:pPr algn="ctr"/>
            <a:r>
              <a:rPr lang="en-US" sz="2800" dirty="0"/>
              <a:t>Fall 2023 Orientation Slide Deck: </a:t>
            </a:r>
            <a:br>
              <a:rPr lang="en-US" sz="2800" dirty="0"/>
            </a:br>
            <a:r>
              <a:rPr lang="en-US" sz="3200" u="sng" dirty="0"/>
              <a:t>Overview and Tips for Using this Orientation “Shell”</a:t>
            </a:r>
          </a:p>
        </p:txBody>
      </p:sp>
    </p:spTree>
    <p:extLst>
      <p:ext uri="{BB962C8B-B14F-4D97-AF65-F5344CB8AC3E}">
        <p14:creationId xmlns:p14="http://schemas.microsoft.com/office/powerpoint/2010/main" val="26066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441357" cy="830007"/>
          </a:xfrm>
        </p:spPr>
        <p:txBody>
          <a:bodyPr>
            <a:noAutofit/>
          </a:bodyPr>
          <a:lstStyle/>
          <a:p>
            <a:r>
              <a:rPr lang="en-US" sz="3000" dirty="0"/>
              <a:t>Beginning of the year connections:</a:t>
            </a:r>
            <a:br>
              <a:rPr lang="en-US" sz="3000" dirty="0"/>
            </a:br>
            <a:r>
              <a:rPr lang="en-US" sz="30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50</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51</a:t>
            </a:fld>
            <a:endParaRPr lang="en-US" sz="1400" dirty="0">
              <a:solidFill>
                <a:schemeClr val="bg1">
                  <a:lumMod val="50000"/>
                </a:schemeClr>
              </a:solidFill>
            </a:endParaRPr>
          </a:p>
        </p:txBody>
      </p:sp>
      <p:pic>
        <p:nvPicPr>
          <p:cNvPr id="6" name="Content Placeholder 5">
            <a:extLst>
              <a:ext uri="{FF2B5EF4-FFF2-40B4-BE49-F238E27FC236}">
                <a16:creationId xmlns:a16="http://schemas.microsoft.com/office/drawing/2014/main" id="{A9447713-A71C-4AA5-94AA-F13330625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799" y="1469572"/>
            <a:ext cx="5416402" cy="5038344"/>
          </a:xfrm>
          <a:prstGeom prst="rect">
            <a:avLst/>
          </a:prstGeom>
        </p:spPr>
      </p:pic>
      <p:sp>
        <p:nvSpPr>
          <p:cNvPr id="5" name="TextBox 4">
            <a:extLst>
              <a:ext uri="{FF2B5EF4-FFF2-40B4-BE49-F238E27FC236}">
                <a16:creationId xmlns:a16="http://schemas.microsoft.com/office/drawing/2014/main" id="{2B8D0F35-A488-4081-8C4D-3797A4ED0E8C}"/>
              </a:ext>
            </a:extLst>
          </p:cNvPr>
          <p:cNvSpPr txBox="1"/>
          <p:nvPr/>
        </p:nvSpPr>
        <p:spPr>
          <a:xfrm>
            <a:off x="92442" y="262232"/>
            <a:ext cx="637014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82519"/>
            <a:ext cx="3977875" cy="688020"/>
          </a:xfrm>
        </p:spPr>
        <p:txBody>
          <a:bodyPr>
            <a:noAutofit/>
          </a:bodyPr>
          <a:lstStyle/>
          <a:p>
            <a:r>
              <a:rPr lang="en-US" sz="3200" dirty="0">
                <a:effectLst>
                  <a:outerShdw blurRad="38100" dist="38100" dir="2700000" algn="tl">
                    <a:srgbClr val="000000">
                      <a:alpha val="43137"/>
                    </a:srgbClr>
                  </a:outerShdw>
                </a:effectLst>
              </a:rPr>
              <a:t>Fall Connection</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463040"/>
            <a:ext cx="8367565" cy="4640674"/>
          </a:xfrm>
        </p:spPr>
        <p:txBody>
          <a:bodyPr>
            <a:noAutofit/>
          </a:bodyPr>
          <a:lstStyle/>
          <a:p>
            <a:pPr marL="0" indent="0">
              <a:spcAft>
                <a:spcPts val="600"/>
              </a:spcAft>
              <a:buNone/>
            </a:pPr>
            <a:r>
              <a:rPr lang="en-US" sz="2800" dirty="0"/>
              <a:t>During the Fall Connections, maximize time to:</a:t>
            </a:r>
          </a:p>
          <a:p>
            <a:pPr lvl="1">
              <a:spcBef>
                <a:spcPts val="1200"/>
              </a:spcBef>
            </a:pPr>
            <a:r>
              <a:rPr lang="en-US" sz="2600" dirty="0"/>
              <a:t>Reflect on the rubric and update the educator’s                     self-assessment as needed.</a:t>
            </a:r>
          </a:p>
          <a:p>
            <a:pPr lvl="1"/>
            <a:endParaRPr lang="en-US" sz="900" dirty="0">
              <a:solidFill>
                <a:srgbClr val="FF99FF"/>
              </a:solidFill>
            </a:endParaRPr>
          </a:p>
          <a:p>
            <a:pPr lvl="1"/>
            <a:r>
              <a:rPr lang="en-US" sz="26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6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52</a:t>
            </a:fld>
            <a:endParaRPr lang="en-US" dirty="0"/>
          </a:p>
        </p:txBody>
      </p:sp>
      <p:grpSp>
        <p:nvGrpSpPr>
          <p:cNvPr id="6" name="Group 5">
            <a:extLst>
              <a:ext uri="{FF2B5EF4-FFF2-40B4-BE49-F238E27FC236}">
                <a16:creationId xmlns:a16="http://schemas.microsoft.com/office/drawing/2014/main" id="{122F9336-5CDE-4EA6-BCA2-7696B5D5AAEF}"/>
              </a:ext>
            </a:extLst>
          </p:cNvPr>
          <p:cNvGrpSpPr/>
          <p:nvPr/>
        </p:nvGrpSpPr>
        <p:grpSpPr>
          <a:xfrm>
            <a:off x="457457" y="6217089"/>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441357" cy="499550"/>
          </a:xfrm>
        </p:spPr>
        <p:txBody>
          <a:bodyPr>
            <a:noAutofit/>
          </a:bodyPr>
          <a:lstStyle/>
          <a:p>
            <a:r>
              <a:rPr lang="en-US" sz="3000" dirty="0"/>
              <a:t>Fall Connections: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During Fall Connections:</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63509" y="1498905"/>
            <a:ext cx="8348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overview of information related to local decisions related to the Fall Connection – highlight any information not covered in the Beginning of Year connections.</a:t>
            </a:r>
          </a:p>
        </p:txBody>
      </p:sp>
    </p:spTree>
    <p:extLst>
      <p:ext uri="{BB962C8B-B14F-4D97-AF65-F5344CB8AC3E}">
        <p14:creationId xmlns:p14="http://schemas.microsoft.com/office/powerpoint/2010/main" val="30475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54</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5" name="Content Placeholder 7">
            <a:extLst>
              <a:ext uri="{FF2B5EF4-FFF2-40B4-BE49-F238E27FC236}">
                <a16:creationId xmlns:a16="http://schemas.microsoft.com/office/drawing/2014/main" id="{A100F08A-C759-453B-BAAB-1796ACEEB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90" y="1483116"/>
            <a:ext cx="5420619" cy="5038344"/>
          </a:xfrm>
          <a:prstGeom prst="rect">
            <a:avLst/>
          </a:prstGeom>
        </p:spPr>
      </p:pic>
      <p:sp>
        <p:nvSpPr>
          <p:cNvPr id="6" name="TextBox 5">
            <a:extLst>
              <a:ext uri="{FF2B5EF4-FFF2-40B4-BE49-F238E27FC236}">
                <a16:creationId xmlns:a16="http://schemas.microsoft.com/office/drawing/2014/main" id="{0B7D767E-F796-4A2A-B5A4-AB3D81AC68E1}"/>
              </a:ext>
            </a:extLst>
          </p:cNvPr>
          <p:cNvSpPr txBox="1"/>
          <p:nvPr/>
        </p:nvSpPr>
        <p:spPr>
          <a:xfrm>
            <a:off x="127949" y="294580"/>
            <a:ext cx="650606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82519"/>
            <a:ext cx="4841379" cy="605480"/>
          </a:xfrm>
        </p:spPr>
        <p:txBody>
          <a:bodyPr>
            <a:normAutofit/>
          </a:bodyPr>
          <a:lstStyle/>
          <a:p>
            <a:r>
              <a:rPr lang="en-US" sz="32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6114" y="1847194"/>
            <a:ext cx="7891771" cy="3831711"/>
          </a:xfrm>
        </p:spPr>
        <p:txBody>
          <a:bodyPr>
            <a:noAutofit/>
          </a:bodyPr>
          <a:lstStyle/>
          <a:p>
            <a:pPr marL="0" indent="0" algn="ctr">
              <a:buNone/>
            </a:pPr>
            <a:r>
              <a:rPr lang="en-US" sz="2800" dirty="0"/>
              <a:t>During the Mid-Year Review</a:t>
            </a:r>
          </a:p>
          <a:p>
            <a:pPr>
              <a:spcBef>
                <a:spcPts val="1800"/>
              </a:spcBef>
            </a:pPr>
            <a:r>
              <a:rPr lang="en-US" sz="2600" dirty="0"/>
              <a:t>The educator and their evaluator review progress towards achieving professional goals. </a:t>
            </a:r>
          </a:p>
          <a:p>
            <a:pPr>
              <a:spcBef>
                <a:spcPts val="1800"/>
              </a:spcBef>
            </a:pPr>
            <a:r>
              <a:rPr lang="en-US" sz="2600" dirty="0"/>
              <a:t>Discuss and adjust the educator’s growth plan and rubric if/as needed.</a:t>
            </a:r>
          </a:p>
          <a:p>
            <a:pPr>
              <a:spcBef>
                <a:spcPts val="1800"/>
              </a:spcBef>
            </a:pPr>
            <a:r>
              <a:rPr lang="en-US" sz="26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55</a:t>
            </a:fld>
            <a:endParaRPr lang="en-US" dirty="0"/>
          </a:p>
        </p:txBody>
      </p:sp>
      <p:grpSp>
        <p:nvGrpSpPr>
          <p:cNvPr id="6" name="Group 5">
            <a:extLst>
              <a:ext uri="{FF2B5EF4-FFF2-40B4-BE49-F238E27FC236}">
                <a16:creationId xmlns:a16="http://schemas.microsoft.com/office/drawing/2014/main" id="{6E93C0D2-B889-4029-968C-032BB7C09DFB}"/>
              </a:ext>
            </a:extLst>
          </p:cNvPr>
          <p:cNvGrpSpPr/>
          <p:nvPr/>
        </p:nvGrpSpPr>
        <p:grpSpPr>
          <a:xfrm>
            <a:off x="513854" y="6260262"/>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56</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1945758"/>
            <a:ext cx="8218968" cy="4158180"/>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57</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A8461D-FD67-419E-8AEF-E82979FC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1" y="1470044"/>
            <a:ext cx="5430138" cy="5038344"/>
          </a:xfrm>
          <a:prstGeom prst="rect">
            <a:avLst/>
          </a:prstGeom>
        </p:spPr>
      </p:pic>
      <p:sp>
        <p:nvSpPr>
          <p:cNvPr id="6" name="TextBox 5">
            <a:extLst>
              <a:ext uri="{FF2B5EF4-FFF2-40B4-BE49-F238E27FC236}">
                <a16:creationId xmlns:a16="http://schemas.microsoft.com/office/drawing/2014/main" id="{E722181E-6FF6-44D3-AF20-24F7122A070B}"/>
              </a:ext>
            </a:extLst>
          </p:cNvPr>
          <p:cNvSpPr txBox="1"/>
          <p:nvPr/>
        </p:nvSpPr>
        <p:spPr>
          <a:xfrm>
            <a:off x="92442" y="262232"/>
            <a:ext cx="640721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4929347" cy="1073545"/>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180753" y="1512735"/>
            <a:ext cx="8782493" cy="4791154"/>
          </a:xfrm>
        </p:spPr>
        <p:txBody>
          <a:bodyPr>
            <a:noAutofit/>
          </a:bodyPr>
          <a:lstStyle/>
          <a:p>
            <a:pPr marL="0" indent="0">
              <a:spcAft>
                <a:spcPts val="600"/>
              </a:spcAft>
              <a:buNone/>
            </a:pPr>
            <a:r>
              <a:rPr lang="en-US" sz="2800" dirty="0"/>
              <a:t>Throughout the evaluation cycle, consider the following:</a:t>
            </a:r>
          </a:p>
          <a:p>
            <a:pPr lvl="1">
              <a:spcBef>
                <a:spcPts val="1800"/>
              </a:spcBef>
              <a:spcAft>
                <a:spcPts val="600"/>
              </a:spcAft>
            </a:pPr>
            <a:r>
              <a:rPr lang="en-US" sz="26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6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PLCs and parent meetings, among others</a:t>
            </a:r>
          </a:p>
          <a:p>
            <a:pPr lvl="1">
              <a:spcAft>
                <a:spcPts val="1200"/>
              </a:spcAft>
            </a:pPr>
            <a:r>
              <a:rPr lang="en-US" sz="2600" dirty="0"/>
              <a:t>Feedback from the evaluator to the person being evaluated can take place throughout the year, along with opportunities for reflection. </a:t>
            </a:r>
          </a:p>
          <a:p>
            <a:endParaRPr lang="en-US" dirty="0"/>
          </a:p>
        </p:txBody>
      </p:sp>
      <p:sp>
        <p:nvSpPr>
          <p:cNvPr id="4" name="Slide Number Placeholder 3"/>
          <p:cNvSpPr>
            <a:spLocks noGrp="1"/>
          </p:cNvSpPr>
          <p:nvPr>
            <p:ph type="sldNum" sz="quarter" idx="12"/>
          </p:nvPr>
        </p:nvSpPr>
        <p:spPr>
          <a:xfrm>
            <a:off x="0" y="6475480"/>
            <a:ext cx="2057400" cy="365125"/>
          </a:xfrm>
        </p:spPr>
        <p:txBody>
          <a:bodyPr/>
          <a:lstStyle/>
          <a:p>
            <a:fld id="{C479D5F6-EDCB-402A-AC08-4943A1820E8F}" type="slidenum">
              <a:rPr lang="en-US" sz="1400" smtClean="0"/>
              <a:pPr/>
              <a:t>58</a:t>
            </a:fld>
            <a:endParaRPr lang="en-US" dirty="0"/>
          </a:p>
        </p:txBody>
      </p:sp>
      <p:grpSp>
        <p:nvGrpSpPr>
          <p:cNvPr id="6" name="Group 5">
            <a:extLst>
              <a:ext uri="{FF2B5EF4-FFF2-40B4-BE49-F238E27FC236}">
                <a16:creationId xmlns:a16="http://schemas.microsoft.com/office/drawing/2014/main" id="{21F48975-218D-476F-B3BF-811555DB8295}"/>
              </a:ext>
            </a:extLst>
          </p:cNvPr>
          <p:cNvGrpSpPr/>
          <p:nvPr/>
        </p:nvGrpSpPr>
        <p:grpSpPr>
          <a:xfrm>
            <a:off x="390303" y="6217088"/>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4076730" cy="1024562"/>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Process</a:t>
            </a: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1320106209"/>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Sort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Interpret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An observer looks for and records relevant evidence from a lesson</a:t>
                      </a:r>
                      <a:endParaRPr lang="en-US" sz="20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organizes the evidence by rubric components.</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determines ratings by comparing the evidence to the rubric's language.</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uses evidence in discussion with the teacher.</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59</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23071" y="1231752"/>
            <a:ext cx="8796941" cy="369332"/>
          </a:xfrm>
          <a:prstGeom prst="rect">
            <a:avLst/>
          </a:prstGeom>
        </p:spPr>
        <p:txBody>
          <a:bodyPr wrap="square">
            <a:spAutoFit/>
          </a:bodyPr>
          <a:lstStyle/>
          <a:p>
            <a:pPr marL="0" lvl="1">
              <a:spcAft>
                <a:spcPts val="600"/>
              </a:spcAft>
            </a:pPr>
            <a:r>
              <a:rPr lang="en-US" dirty="0"/>
              <a:t>Please contact your EE Regional Specialist for additional support customizing this slide deck. </a:t>
            </a:r>
          </a:p>
        </p:txBody>
      </p:sp>
      <p:sp>
        <p:nvSpPr>
          <p:cNvPr id="11" name="Title 1">
            <a:extLst>
              <a:ext uri="{FF2B5EF4-FFF2-40B4-BE49-F238E27FC236}">
                <a16:creationId xmlns:a16="http://schemas.microsoft.com/office/drawing/2014/main" id="{A058C705-B991-4F7A-879B-2853F92FA226}"/>
              </a:ext>
            </a:extLst>
          </p:cNvPr>
          <p:cNvSpPr>
            <a:spLocks noGrp="1"/>
          </p:cNvSpPr>
          <p:nvPr>
            <p:ph type="title"/>
          </p:nvPr>
        </p:nvSpPr>
        <p:spPr>
          <a:xfrm>
            <a:off x="283655" y="105115"/>
            <a:ext cx="8576689" cy="1023569"/>
          </a:xfrm>
          <a:noFill/>
        </p:spPr>
        <p:txBody>
          <a:bodyPr>
            <a:noAutofit/>
          </a:bodyPr>
          <a:lstStyle/>
          <a:p>
            <a:pPr algn="ctr"/>
            <a:r>
              <a:rPr lang="en-US" sz="2800" dirty="0"/>
              <a:t>Fall 2023 Orientation Slide Deck: </a:t>
            </a:r>
            <a:br>
              <a:rPr lang="en-US" dirty="0"/>
            </a:br>
            <a:r>
              <a:rPr lang="en-US" sz="3200" u="sng" dirty="0"/>
              <a:t>Overview and Tips for Using this Orientation “Shell”</a:t>
            </a:r>
            <a:endParaRPr lang="en-US" u="sng" dirty="0"/>
          </a:p>
        </p:txBody>
      </p:sp>
      <p:graphicFrame>
        <p:nvGraphicFramePr>
          <p:cNvPr id="8" name="Table 7">
            <a:extLst>
              <a:ext uri="{FF2B5EF4-FFF2-40B4-BE49-F238E27FC236}">
                <a16:creationId xmlns:a16="http://schemas.microsoft.com/office/drawing/2014/main" id="{534EE85E-6E4D-FB48-2A11-F0552DCEA121}"/>
              </a:ext>
            </a:extLst>
          </p:cNvPr>
          <p:cNvGraphicFramePr>
            <a:graphicFrameLocks noGrp="1"/>
          </p:cNvGraphicFramePr>
          <p:nvPr>
            <p:extLst>
              <p:ext uri="{D42A27DB-BD31-4B8C-83A1-F6EECF244321}">
                <p14:modId xmlns:p14="http://schemas.microsoft.com/office/powerpoint/2010/main" val="57784934"/>
              </p:ext>
            </p:extLst>
          </p:nvPr>
        </p:nvGraphicFramePr>
        <p:xfrm>
          <a:off x="223071" y="1681119"/>
          <a:ext cx="3901675" cy="4484640"/>
        </p:xfrm>
        <a:graphic>
          <a:graphicData uri="http://schemas.openxmlformats.org/drawingml/2006/table">
            <a:tbl>
              <a:tblPr firstRow="1" firstCol="1" bandRow="1">
                <a:tableStyleId>{2D5ABB26-0587-4C30-8999-92F81FD0307C}</a:tableStyleId>
              </a:tblPr>
              <a:tblGrid>
                <a:gridCol w="1370598">
                  <a:extLst>
                    <a:ext uri="{9D8B030D-6E8A-4147-A177-3AD203B41FA5}">
                      <a16:colId xmlns:a16="http://schemas.microsoft.com/office/drawing/2014/main" val="20001"/>
                    </a:ext>
                  </a:extLst>
                </a:gridCol>
                <a:gridCol w="2531077">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04970">
                <a:tc>
                  <a:txBody>
                    <a:bodyPr/>
                    <a:lstStyle/>
                    <a:p>
                      <a:pPr marL="0" marR="0">
                        <a:lnSpc>
                          <a:spcPct val="100000"/>
                        </a:lnSpc>
                        <a:spcBef>
                          <a:spcPts val="0"/>
                        </a:spcBef>
                        <a:spcAft>
                          <a:spcPts val="0"/>
                        </a:spcAft>
                      </a:pPr>
                      <a:r>
                        <a:rPr lang="en-US" sz="1200" dirty="0">
                          <a:effectLst/>
                        </a:rPr>
                        <a:t>Southwest and </a:t>
                      </a:r>
                    </a:p>
                    <a:p>
                      <a:pPr marL="0" marR="0">
                        <a:lnSpc>
                          <a:spcPct val="100000"/>
                        </a:lnSpc>
                        <a:spcBef>
                          <a:spcPts val="0"/>
                        </a:spcBef>
                        <a:spcAft>
                          <a:spcPts val="0"/>
                        </a:spcAft>
                      </a:pPr>
                      <a:r>
                        <a:rPr lang="en-US" sz="1200" dirty="0">
                          <a:effectLst/>
                        </a:rPr>
                        <a:t>South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04970">
                <a:tc>
                  <a:txBody>
                    <a:bodyPr/>
                    <a:lstStyle/>
                    <a:p>
                      <a:pPr marL="0" marR="0">
                        <a:lnSpc>
                          <a:spcPct val="100000"/>
                        </a:lnSpc>
                        <a:spcBef>
                          <a:spcPts val="0"/>
                        </a:spcBef>
                        <a:spcAft>
                          <a:spcPts val="0"/>
                        </a:spcAft>
                      </a:pPr>
                      <a:r>
                        <a:rPr lang="en-US" sz="1200" dirty="0">
                          <a:effectLst/>
                        </a:rPr>
                        <a:t>West Central and                               Pikes</a:t>
                      </a:r>
                      <a:r>
                        <a:rPr lang="en-US" sz="1200" baseline="0" dirty="0">
                          <a:effectLst/>
                        </a:rPr>
                        <a:t> Peak</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5"/>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04970">
                <a:tc>
                  <a:txBody>
                    <a:bodyPr/>
                    <a:lstStyle/>
                    <a:p>
                      <a:pPr marL="0" marR="0">
                        <a:lnSpc>
                          <a:spcPct val="100000"/>
                        </a:lnSpc>
                        <a:spcBef>
                          <a:spcPts val="0"/>
                        </a:spcBef>
                        <a:spcAft>
                          <a:spcPts val="0"/>
                        </a:spcAft>
                      </a:pPr>
                      <a:r>
                        <a:rPr lang="en-US" sz="1200" dirty="0">
                          <a:effectLst/>
                        </a:rPr>
                        <a:t>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hlinkClick r:id="rId6"/>
                        </a:rPr>
                        <a:t>educator_effectiveness@cde.state.co.us</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04970">
                <a:tc>
                  <a:txBody>
                    <a:bodyPr/>
                    <a:lstStyle/>
                    <a:p>
                      <a:pPr marL="0" marR="0">
                        <a:lnSpc>
                          <a:spcPct val="100000"/>
                        </a:lnSpc>
                        <a:spcBef>
                          <a:spcPts val="0"/>
                        </a:spcBef>
                        <a:spcAft>
                          <a:spcPts val="0"/>
                        </a:spcAft>
                      </a:pPr>
                      <a:r>
                        <a:rPr lang="en-US" sz="1200" dirty="0">
                          <a:effectLst/>
                        </a:rPr>
                        <a:t>East Central and Southeast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chostner_p@cde.state.co.us</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04970">
                <a:tc>
                  <a:txBody>
                    <a:bodyPr/>
                    <a:lstStyle/>
                    <a:p>
                      <a:pPr marL="0" marR="0">
                        <a:lnSpc>
                          <a:spcPct val="100000"/>
                        </a:lnSpc>
                        <a:spcBef>
                          <a:spcPts val="0"/>
                        </a:spcBef>
                        <a:spcAft>
                          <a:spcPts val="0"/>
                        </a:spcAft>
                      </a:pPr>
                      <a:r>
                        <a:rPr lang="en-US" sz="1200" dirty="0">
                          <a:effectLst/>
                        </a:rPr>
                        <a:t>Northwest and </a:t>
                      </a:r>
                    </a:p>
                    <a:p>
                      <a:pPr marL="0" marR="0">
                        <a:lnSpc>
                          <a:spcPct val="100000"/>
                        </a:lnSpc>
                        <a:spcBef>
                          <a:spcPts val="0"/>
                        </a:spcBef>
                        <a:spcAft>
                          <a:spcPts val="0"/>
                        </a:spcAft>
                      </a:pP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Debbie Hearty</a:t>
                      </a:r>
                    </a:p>
                    <a:p>
                      <a:pPr marL="0" marR="0">
                        <a:lnSpc>
                          <a:spcPct val="100000"/>
                        </a:lnSpc>
                        <a:spcBef>
                          <a:spcPts val="0"/>
                        </a:spcBef>
                        <a:spcAft>
                          <a:spcPts val="0"/>
                        </a:spcAft>
                      </a:pPr>
                      <a:r>
                        <a:rPr lang="en-US" sz="1200" i="0" dirty="0">
                          <a:effectLst/>
                          <a:hlinkClick r:id="rId8"/>
                        </a:rPr>
                        <a:t>hearty_d@cde.state.co.us</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04970">
                <a:tc>
                  <a:txBody>
                    <a:bodyPr/>
                    <a:lstStyle/>
                    <a:p>
                      <a:pPr marL="0" marR="0">
                        <a:lnSpc>
                          <a:spcPct val="100000"/>
                        </a:lnSpc>
                        <a:spcBef>
                          <a:spcPts val="0"/>
                        </a:spcBef>
                        <a:spcAft>
                          <a:spcPts val="0"/>
                        </a:spcAft>
                      </a:pPr>
                      <a:r>
                        <a:rPr lang="en-US" sz="12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9"/>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12" name="Picture 11" descr="Map&#10;&#10;Description automatically generated">
            <a:extLst>
              <a:ext uri="{FF2B5EF4-FFF2-40B4-BE49-F238E27FC236}">
                <a16:creationId xmlns:a16="http://schemas.microsoft.com/office/drawing/2014/main" id="{C5BDC61D-D5C9-38DF-324C-4CC1A9154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584" y="2062037"/>
            <a:ext cx="4640345" cy="3379263"/>
          </a:xfrm>
          <a:prstGeom prst="rect">
            <a:avLst/>
          </a:prstGeom>
        </p:spPr>
      </p:pic>
    </p:spTree>
    <p:extLst>
      <p:ext uri="{BB962C8B-B14F-4D97-AF65-F5344CB8AC3E}">
        <p14:creationId xmlns:p14="http://schemas.microsoft.com/office/powerpoint/2010/main" val="36191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Ongoing Activities: </a:t>
            </a:r>
            <a:br>
              <a:rPr lang="en-US" sz="3200" dirty="0"/>
            </a:br>
            <a:r>
              <a:rPr lang="en-US" sz="3200" dirty="0"/>
              <a:t>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60</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39646" y="1539875"/>
            <a:ext cx="7975704" cy="4640263"/>
          </a:xfrm>
        </p:spPr>
        <p:txBody>
          <a:bodyPr>
            <a:normAutofit/>
          </a:bodyPr>
          <a:lstStyle/>
          <a:p>
            <a:pPr marL="0" indent="0">
              <a:buNone/>
            </a:pPr>
            <a:r>
              <a:rPr lang="en-US" dirty="0"/>
              <a:t>District level decisions on observation and feedback</a:t>
            </a:r>
          </a:p>
          <a:p>
            <a:pPr marL="0" indent="0" algn="ctr">
              <a:buNone/>
            </a:pPr>
            <a:endParaRPr lang="en-US" dirty="0"/>
          </a:p>
          <a:p>
            <a:r>
              <a:rPr lang="en-US" dirty="0"/>
              <a:t> </a:t>
            </a:r>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DD90B9-10F4-4B23-8DD2-B5B4558AFCEE}"/>
              </a:ext>
            </a:extLst>
          </p:cNvPr>
          <p:cNvSpPr txBox="1"/>
          <p:nvPr/>
        </p:nvSpPr>
        <p:spPr>
          <a:xfrm>
            <a:off x="628649" y="1971877"/>
            <a:ext cx="487316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50"/>
                </a:solidFill>
                <a:effectLst/>
                <a:uLnTx/>
                <a:uFillTx/>
                <a:latin typeface="Calibri" panose="020F0502020204030204"/>
                <a:ea typeface="+mn-ea"/>
                <a:cs typeface="+mn-cs"/>
              </a:rPr>
              <a:t>In our district, this looks like…</a:t>
            </a: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DA96E4-5E7A-472A-B4CB-78CDE09E2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62" y="1465251"/>
            <a:ext cx="5415876" cy="5038344"/>
          </a:xfrm>
          <a:prstGeom prst="rect">
            <a:avLst/>
          </a:prstGeom>
        </p:spPr>
      </p:pic>
      <p:sp>
        <p:nvSpPr>
          <p:cNvPr id="6" name="TextBox 5">
            <a:extLst>
              <a:ext uri="{FF2B5EF4-FFF2-40B4-BE49-F238E27FC236}">
                <a16:creationId xmlns:a16="http://schemas.microsoft.com/office/drawing/2014/main" id="{0EF22939-91F8-4376-A4A0-3952A560DB9F}"/>
              </a:ext>
            </a:extLst>
          </p:cNvPr>
          <p:cNvSpPr txBox="1"/>
          <p:nvPr/>
        </p:nvSpPr>
        <p:spPr>
          <a:xfrm>
            <a:off x="104799" y="312445"/>
            <a:ext cx="646899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383059"/>
            <a:ext cx="4178526" cy="627872"/>
          </a:xfrm>
        </p:spPr>
        <p:txBody>
          <a:bodyPr>
            <a:norm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599533" y="1636695"/>
            <a:ext cx="7944934" cy="4838246"/>
          </a:xfrm>
        </p:spPr>
        <p:txBody>
          <a:bodyPr>
            <a:noAutofit/>
          </a:bodyPr>
          <a:lstStyle/>
          <a:p>
            <a:r>
              <a:rPr lang="en-US" sz="2800" dirty="0"/>
              <a:t>Conduct an End of Year conversation </a:t>
            </a:r>
          </a:p>
          <a:p>
            <a:pPr lvl="1">
              <a:spcBef>
                <a:spcPts val="1200"/>
              </a:spcBef>
              <a:buSzPct val="50000"/>
            </a:pPr>
            <a:r>
              <a:rPr lang="en-US" sz="2600" dirty="0"/>
              <a:t>Build upon the Mid-Year review and conversation between  the evaluator and the educator.</a:t>
            </a:r>
          </a:p>
          <a:p>
            <a:pPr lvl="1">
              <a:spcBef>
                <a:spcPts val="1200"/>
              </a:spcBef>
              <a:buSzPct val="50000"/>
            </a:pPr>
            <a:r>
              <a:rPr lang="en-US" sz="2600" dirty="0"/>
              <a:t>Discuss professional practice ratings, along with artifacts and any other evidence needed to confirm the accuracy of ratings. </a:t>
            </a:r>
          </a:p>
          <a:p>
            <a:pPr marL="0" indent="0">
              <a:spcBef>
                <a:spcPts val="0"/>
              </a:spcBef>
              <a:buNone/>
            </a:pPr>
            <a:endParaRPr lang="en-US" dirty="0"/>
          </a:p>
          <a:p>
            <a:pPr>
              <a:spcBef>
                <a:spcPts val="0"/>
              </a:spcBef>
            </a:pPr>
            <a:r>
              <a:rPr lang="en-US" sz="26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62</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3059"/>
            <a:ext cx="4326807" cy="627872"/>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200" dirty="0"/>
              <a:t>No later than </a:t>
            </a:r>
            <a:r>
              <a:rPr lang="en-US" sz="3200" b="1" dirty="0"/>
              <a:t>two weeks </a:t>
            </a:r>
            <a:r>
              <a:rPr lang="en-US" sz="3200" i="1" dirty="0"/>
              <a:t>prior to </a:t>
            </a:r>
          </a:p>
          <a:p>
            <a:pPr marL="0" indent="0" algn="ctr">
              <a:lnSpc>
                <a:spcPct val="100000"/>
              </a:lnSpc>
              <a:spcBef>
                <a:spcPts val="0"/>
              </a:spcBef>
              <a:buNone/>
            </a:pPr>
            <a:r>
              <a:rPr lang="en-US" sz="3200" dirty="0"/>
              <a:t>the end of the school year:</a:t>
            </a:r>
          </a:p>
          <a:p>
            <a:pPr marL="0" indent="0">
              <a:lnSpc>
                <a:spcPct val="100000"/>
              </a:lnSpc>
              <a:spcBef>
                <a:spcPts val="0"/>
              </a:spcBef>
              <a:buNone/>
            </a:pPr>
            <a:endParaRPr lang="en-US" sz="1100" dirty="0"/>
          </a:p>
          <a:p>
            <a:pPr>
              <a:spcBef>
                <a:spcPts val="5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63</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33632"/>
            <a:ext cx="4326807" cy="677300"/>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8650" y="1690576"/>
            <a:ext cx="7886700" cy="4413137"/>
          </a:xfrm>
        </p:spPr>
        <p:txBody>
          <a:bodyPr>
            <a:noAutofit/>
          </a:bodyPr>
          <a:lstStyle/>
          <a:p>
            <a:pPr marL="0" indent="0">
              <a:spcBef>
                <a:spcPts val="0"/>
              </a:spcBef>
              <a:buNone/>
            </a:pPr>
            <a:r>
              <a:rPr lang="en-US" sz="2800" dirty="0"/>
              <a:t>Before the next evaluation cycle begins, each educator being </a:t>
            </a:r>
            <a:r>
              <a:rPr lang="en-US" sz="2800"/>
              <a:t>evaluated develops </a:t>
            </a:r>
            <a:r>
              <a:rPr lang="en-US" sz="2800" dirty="0"/>
              <a:t>a professional growth plan (PGP) designed to:</a:t>
            </a:r>
          </a:p>
          <a:p>
            <a:pPr lvl="1"/>
            <a:r>
              <a:rPr lang="en-US" sz="2600" dirty="0"/>
              <a:t>address any areas in which growth and development are needed </a:t>
            </a:r>
          </a:p>
          <a:p>
            <a:pPr lvl="1"/>
            <a:r>
              <a:rPr lang="en-US" sz="2600" dirty="0"/>
              <a:t>professional development or training required</a:t>
            </a:r>
          </a:p>
          <a:p>
            <a:pPr lvl="1"/>
            <a:r>
              <a:rPr lang="en-US" sz="2600" dirty="0"/>
              <a:t>other resources needed to fully implement the PGP </a:t>
            </a:r>
          </a:p>
          <a:p>
            <a:pPr marL="0" indent="0">
              <a:buNone/>
            </a:pPr>
            <a:endParaRPr lang="en-US" sz="1400" dirty="0"/>
          </a:p>
          <a:p>
            <a:pPr marL="0" indent="0">
              <a:buNone/>
            </a:pPr>
            <a:r>
              <a:rPr lang="en-US" sz="28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64</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65</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rgbClr val="00B050"/>
                </a:solidFill>
              </a:rPr>
              <a:t>Include district level decisions for:</a:t>
            </a:r>
          </a:p>
          <a:p>
            <a:r>
              <a:rPr lang="en-US" i="1" dirty="0">
                <a:solidFill>
                  <a:srgbClr val="00B050"/>
                </a:solidFill>
              </a:rPr>
              <a:t>finalizing the evaluation assessment/rubric</a:t>
            </a:r>
          </a:p>
          <a:p>
            <a:r>
              <a:rPr lang="en-US" i="1" dirty="0">
                <a:solidFill>
                  <a:srgbClr val="00B050"/>
                </a:solidFill>
              </a:rPr>
              <a:t>finalizing MSL/MSOs</a:t>
            </a:r>
          </a:p>
          <a:p>
            <a:r>
              <a:rPr lang="en-US" i="1" dirty="0">
                <a:solidFill>
                  <a:srgbClr val="00B050"/>
                </a:solidFill>
              </a:rPr>
              <a:t>completing the current goals and using that information to plan goals for the next year</a:t>
            </a:r>
          </a:p>
          <a:p>
            <a:pPr marL="0" indent="0" algn="ctr">
              <a:buNone/>
            </a:pPr>
            <a:endParaRPr lang="en-US" dirty="0">
              <a:solidFill>
                <a:srgbClr val="00B050"/>
              </a:solidFill>
            </a:endParaRPr>
          </a:p>
          <a:p>
            <a:pPr marL="0" indent="0">
              <a:buNone/>
            </a:pPr>
            <a:endParaRPr lang="en-US" sz="2200" dirty="0">
              <a:solidFill>
                <a:srgbClr val="00B050"/>
              </a:solidFill>
            </a:endParaRPr>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0055" y="2292004"/>
            <a:ext cx="8263890" cy="3434426"/>
          </a:xfrm>
        </p:spPr>
        <p:txBody>
          <a:bodyPr>
            <a:noAutofit/>
          </a:bodyPr>
          <a:lstStyle/>
          <a:p>
            <a:r>
              <a:rPr lang="en-US" sz="4800" dirty="0">
                <a:effectLst>
                  <a:outerShdw blurRad="38100" dist="38100" dir="2700000" algn="tl">
                    <a:srgbClr val="000000">
                      <a:alpha val="43137"/>
                    </a:srgbClr>
                  </a:outerShdw>
                </a:effectLst>
              </a:rPr>
              <a:t>Advisory Personnel Performance Evaluation Council </a:t>
            </a:r>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Engaging Stakeholders and the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1338 Council</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4B917566-7C93-E492-8004-2EBAB3DBB99F}"/>
              </a:ext>
            </a:extLst>
          </p:cNvPr>
          <p:cNvCxnSpPr>
            <a:cxnSpLocks/>
          </p:cNvCxnSpPr>
          <p:nvPr/>
        </p:nvCxnSpPr>
        <p:spPr>
          <a:xfrm>
            <a:off x="1188720" y="4009217"/>
            <a:ext cx="676656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9273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429157"/>
            <a:ext cx="4230057" cy="509665"/>
          </a:xfrm>
        </p:spPr>
        <p:txBody>
          <a:bodyPr>
            <a:noAutofit/>
          </a:bodyPr>
          <a:lstStyle/>
          <a:p>
            <a:r>
              <a:rPr lang="en-US" sz="3200" dirty="0">
                <a:effectLst>
                  <a:outerShdw blurRad="38100" dist="38100" dir="2700000" algn="tl">
                    <a:srgbClr val="000000">
                      <a:alpha val="43137"/>
                    </a:srgbClr>
                  </a:outerShdw>
                </a:effectLst>
              </a:rPr>
              <a:t>What is a 1338 Council?</a:t>
            </a:r>
          </a:p>
        </p:txBody>
      </p:sp>
      <p:sp>
        <p:nvSpPr>
          <p:cNvPr id="3" name="Content Placeholder 2"/>
          <p:cNvSpPr>
            <a:spLocks noGrp="1"/>
          </p:cNvSpPr>
          <p:nvPr>
            <p:ph idx="1"/>
          </p:nvPr>
        </p:nvSpPr>
        <p:spPr>
          <a:xfrm>
            <a:off x="382249" y="2882348"/>
            <a:ext cx="8379501" cy="3379772"/>
          </a:xfrm>
        </p:spPr>
        <p:txBody>
          <a:bodyPr>
            <a:noAutofit/>
          </a:bodyPr>
          <a:lstStyle/>
          <a:p>
            <a:pPr marL="182880" indent="0">
              <a:lnSpc>
                <a:spcPct val="110000"/>
              </a:lnSpc>
              <a:spcBef>
                <a:spcPts val="0"/>
              </a:spcBef>
              <a:buNone/>
            </a:pPr>
            <a:r>
              <a:rPr lang="en-US" sz="2200" dirty="0"/>
              <a:t>State statute outlines that every school district and BOCES in Colorado shall have an advisory personnel performance evaluation council.                 </a:t>
            </a:r>
            <a:r>
              <a:rPr lang="en-US" sz="2000" dirty="0">
                <a:solidFill>
                  <a:schemeClr val="bg1">
                    <a:lumMod val="65000"/>
                  </a:schemeClr>
                </a:solidFill>
              </a:rPr>
              <a:t>(C.R.S. 22-9-107)</a:t>
            </a:r>
          </a:p>
          <a:p>
            <a:pPr marL="182880" indent="0">
              <a:lnSpc>
                <a:spcPct val="110000"/>
              </a:lnSpc>
              <a:spcBef>
                <a:spcPts val="0"/>
              </a:spcBef>
              <a:buNone/>
            </a:pPr>
            <a:endParaRPr lang="en-US" sz="1400" dirty="0"/>
          </a:p>
          <a:p>
            <a:pPr marL="182880" indent="0">
              <a:lnSpc>
                <a:spcPct val="110000"/>
              </a:lnSpc>
              <a:spcBef>
                <a:spcPts val="0"/>
              </a:spcBef>
              <a:buNone/>
            </a:pPr>
            <a:r>
              <a:rPr lang="en-US" sz="2200" dirty="0"/>
              <a:t>State Board rule specifies that each school district and BOCES in Colorado must have an advisory personnel performance evaluation (1338) council to consult with the local school board as to the </a:t>
            </a:r>
            <a:r>
              <a:rPr lang="en-US" sz="2200" b="1" dirty="0"/>
              <a:t>fairness, effectiveness, credibility, and professional quality </a:t>
            </a:r>
            <a:r>
              <a:rPr lang="en-US" sz="2200" dirty="0"/>
              <a:t>of local evaluation systems, processes, procedures.  </a:t>
            </a:r>
            <a:r>
              <a:rPr lang="en-US" sz="2000" dirty="0">
                <a:solidFill>
                  <a:schemeClr val="bg1">
                    <a:lumMod val="65000"/>
                  </a:schemeClr>
                </a:solidFill>
              </a:rPr>
              <a:t>(C.C.R. 5.2)</a:t>
            </a:r>
            <a:endParaRPr lang="en-US" sz="2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1B58EB-96E3-47F3-BC3D-51DD4E501E56}"/>
              </a:ext>
            </a:extLst>
          </p:cNvPr>
          <p:cNvSpPr txBox="1"/>
          <p:nvPr/>
        </p:nvSpPr>
        <p:spPr>
          <a:xfrm>
            <a:off x="671298" y="1613506"/>
            <a:ext cx="80904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Advisory Personnel Performance Evaluation Council (also known as “1338 Council”)</a:t>
            </a:r>
          </a:p>
        </p:txBody>
      </p:sp>
    </p:spTree>
    <p:extLst>
      <p:ext uri="{BB962C8B-B14F-4D97-AF65-F5344CB8AC3E}">
        <p14:creationId xmlns:p14="http://schemas.microsoft.com/office/powerpoint/2010/main" val="16017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2" y="389981"/>
            <a:ext cx="5151186" cy="560512"/>
          </a:xfrm>
        </p:spPr>
        <p:txBody>
          <a:bodyPr>
            <a:noAutofit/>
          </a:bodyPr>
          <a:lstStyle/>
          <a:p>
            <a:r>
              <a:rPr lang="en-US" sz="3200" dirty="0">
                <a:effectLst>
                  <a:outerShdw blurRad="38100" dist="38100" dir="2700000" algn="tl">
                    <a:srgbClr val="000000">
                      <a:alpha val="43137"/>
                    </a:srgbClr>
                  </a:outerShdw>
                </a:effectLst>
              </a:rPr>
              <a:t>Who serves on 1338 Councils?</a:t>
            </a:r>
          </a:p>
        </p:txBody>
      </p:sp>
      <p:sp>
        <p:nvSpPr>
          <p:cNvPr id="3" name="Content Placeholder 2"/>
          <p:cNvSpPr>
            <a:spLocks noGrp="1"/>
          </p:cNvSpPr>
          <p:nvPr>
            <p:ph idx="1"/>
          </p:nvPr>
        </p:nvSpPr>
        <p:spPr>
          <a:xfrm>
            <a:off x="392155" y="1431561"/>
            <a:ext cx="8359689" cy="1419900"/>
          </a:xfrm>
        </p:spPr>
        <p:txBody>
          <a:bodyPr>
            <a:noAutofit/>
          </a:bodyPr>
          <a:lstStyle/>
          <a:p>
            <a:pPr marL="0" indent="0">
              <a:buNone/>
            </a:pPr>
            <a:r>
              <a:rPr lang="en-US" sz="2800" dirty="0"/>
              <a:t>State board rule specifies that membership of district 1338 Councils must, at a minimum, consist of the following members appointed by the local school board: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4571999" y="2851461"/>
            <a:ext cx="4453859"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p:txBody>
      </p:sp>
      <p:grpSp>
        <p:nvGrpSpPr>
          <p:cNvPr id="7" name="Group 6">
            <a:extLst>
              <a:ext uri="{FF2B5EF4-FFF2-40B4-BE49-F238E27FC236}">
                <a16:creationId xmlns:a16="http://schemas.microsoft.com/office/drawing/2014/main" id="{F1E5B972-520F-477E-BCE4-A50589B84557}"/>
              </a:ext>
            </a:extLst>
          </p:cNvPr>
          <p:cNvGrpSpPr/>
          <p:nvPr/>
        </p:nvGrpSpPr>
        <p:grpSpPr>
          <a:xfrm>
            <a:off x="392155" y="3429000"/>
            <a:ext cx="3676024" cy="2314075"/>
            <a:chOff x="4811843" y="2813644"/>
            <a:chExt cx="3558921" cy="2208061"/>
          </a:xfrm>
        </p:grpSpPr>
        <p:pic>
          <p:nvPicPr>
            <p:cNvPr id="1026" name="Picture 2" descr="Committing to diversity, equity and inclusion">
              <a:extLst>
                <a:ext uri="{FF2B5EF4-FFF2-40B4-BE49-F238E27FC236}">
                  <a16:creationId xmlns:a16="http://schemas.microsoft.com/office/drawing/2014/main" id="{B6B532E5-0E61-410C-89AD-C037B546A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43" y="2813644"/>
              <a:ext cx="3558921" cy="1992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CAC5DA-4CAA-4AAB-AE4C-AFB43E8AE2F6}"/>
                </a:ext>
              </a:extLst>
            </p:cNvPr>
            <p:cNvSpPr txBox="1"/>
            <p:nvPr/>
          </p:nvSpPr>
          <p:spPr>
            <a:xfrm>
              <a:off x="7150308" y="4806640"/>
              <a:ext cx="1220456" cy="2150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19721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1758" y="1472763"/>
            <a:ext cx="8065645" cy="4583799"/>
          </a:xfrm>
        </p:spPr>
        <p:txBody>
          <a:bodyPr>
            <a:noAutofit/>
          </a:bodyPr>
          <a:lstStyle/>
          <a:p>
            <a:pPr marL="0" indent="0">
              <a:lnSpc>
                <a:spcPct val="100000"/>
              </a:lnSpc>
              <a:spcBef>
                <a:spcPts val="300"/>
              </a:spcBef>
              <a:buNone/>
            </a:pPr>
            <a:r>
              <a:rPr lang="en-US" sz="2600" dirty="0"/>
              <a:t>1338 Councils were established to provide school boards with input &amp; feedback around 4 key areas:</a:t>
            </a:r>
          </a:p>
          <a:p>
            <a:pPr marL="457200" lvl="1">
              <a:lnSpc>
                <a:spcPct val="120000"/>
              </a:lnSpc>
              <a:spcBef>
                <a:spcPts val="1800"/>
              </a:spcBef>
            </a:pPr>
            <a:r>
              <a:rPr lang="en-US" sz="2400" b="1" dirty="0"/>
              <a:t>Fairness </a:t>
            </a:r>
            <a:r>
              <a:rPr lang="en-US" sz="2400" dirty="0"/>
              <a:t>of local evaluation systems</a:t>
            </a:r>
          </a:p>
          <a:p>
            <a:pPr marL="457200" lvl="1">
              <a:lnSpc>
                <a:spcPct val="120000"/>
              </a:lnSpc>
            </a:pPr>
            <a:r>
              <a:rPr lang="en-US" sz="2400" b="1" dirty="0"/>
              <a:t>Effectiveness</a:t>
            </a:r>
            <a:r>
              <a:rPr lang="en-US" sz="2400" dirty="0"/>
              <a:t> of local evaluation systems</a:t>
            </a:r>
          </a:p>
          <a:p>
            <a:pPr marL="457200" lvl="1">
              <a:lnSpc>
                <a:spcPct val="120000"/>
              </a:lnSpc>
            </a:pPr>
            <a:r>
              <a:rPr lang="en-US" sz="2400" b="1" dirty="0"/>
              <a:t>Credibility</a:t>
            </a:r>
            <a:r>
              <a:rPr lang="en-US" sz="2400" dirty="0"/>
              <a:t> of local evaluation systems</a:t>
            </a:r>
          </a:p>
          <a:p>
            <a:pPr marL="457200" lvl="1">
              <a:lnSpc>
                <a:spcPct val="120000"/>
              </a:lnSpc>
            </a:pPr>
            <a:r>
              <a:rPr lang="en-US" sz="2400" b="1" dirty="0"/>
              <a:t>Professional</a:t>
            </a:r>
            <a:r>
              <a:rPr lang="en-US" sz="2400" dirty="0"/>
              <a:t> quality of local evaluation systems</a:t>
            </a:r>
          </a:p>
          <a:p>
            <a:pPr marL="228600" lvl="1" indent="0">
              <a:lnSpc>
                <a:spcPct val="120000"/>
              </a:lnSpc>
              <a:buNone/>
            </a:pPr>
            <a:endParaRPr lang="en-US" sz="2800" dirty="0"/>
          </a:p>
          <a:p>
            <a:pPr marL="0" indent="0" algn="ctr">
              <a:lnSpc>
                <a:spcPct val="100000"/>
              </a:lnSpc>
              <a:spcBef>
                <a:spcPts val="300"/>
              </a:spcBef>
              <a:buNone/>
            </a:pPr>
            <a:r>
              <a:rPr lang="en-US" sz="2600" dirty="0"/>
              <a:t>How can school districts meaningfully engage</a:t>
            </a:r>
          </a:p>
          <a:p>
            <a:pPr marL="0" indent="0" algn="ctr">
              <a:lnSpc>
                <a:spcPct val="100000"/>
              </a:lnSpc>
              <a:spcBef>
                <a:spcPts val="300"/>
              </a:spcBef>
              <a:buNone/>
            </a:pPr>
            <a:r>
              <a:rPr lang="en-US" sz="2600" dirty="0"/>
              <a:t>1338 Councils throughout the school year in this work? </a:t>
            </a:r>
          </a:p>
        </p:txBody>
      </p:sp>
      <p:sp>
        <p:nvSpPr>
          <p:cNvPr id="4" name="Title 3"/>
          <p:cNvSpPr>
            <a:spLocks noGrp="1"/>
          </p:cNvSpPr>
          <p:nvPr>
            <p:ph type="title"/>
          </p:nvPr>
        </p:nvSpPr>
        <p:spPr>
          <a:xfrm>
            <a:off x="245194" y="386920"/>
            <a:ext cx="4581640" cy="500916"/>
          </a:xfrm>
        </p:spPr>
        <p:txBody>
          <a:bodyPr>
            <a:normAutofit/>
          </a:bodyPr>
          <a:lstStyle/>
          <a:p>
            <a:r>
              <a:rPr lang="en-US" sz="3200" dirty="0">
                <a:effectLst>
                  <a:outerShdw blurRad="38100" dist="38100" dir="2700000" algn="tl">
                    <a:srgbClr val="000000">
                      <a:alpha val="43137"/>
                    </a:srgbClr>
                  </a:outerShdw>
                </a:effectLst>
              </a:rPr>
              <a:t>The role of 1338 Councils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BE182C-FE2C-4C4D-A308-E023B121640D}"/>
              </a:ext>
            </a:extLst>
          </p:cNvPr>
          <p:cNvGrpSpPr/>
          <p:nvPr/>
        </p:nvGrpSpPr>
        <p:grpSpPr>
          <a:xfrm>
            <a:off x="6957391" y="2385667"/>
            <a:ext cx="1838935" cy="2757989"/>
            <a:chOff x="6610663" y="1975098"/>
            <a:chExt cx="1904688" cy="3072475"/>
          </a:xfrm>
        </p:grpSpPr>
        <p:pic>
          <p:nvPicPr>
            <p:cNvPr id="4098" name="Picture 2" descr="four brass skeleton ke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663" y="1975098"/>
              <a:ext cx="1904688" cy="28570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BF3EB6-C369-4DB2-A43D-D6C4207D3528}"/>
                </a:ext>
              </a:extLst>
            </p:cNvPr>
            <p:cNvSpPr txBox="1"/>
            <p:nvPr/>
          </p:nvSpPr>
          <p:spPr>
            <a:xfrm>
              <a:off x="7074658" y="4832129"/>
              <a:ext cx="144069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38951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05847"/>
            <a:ext cx="6081865" cy="1398300"/>
          </a:xfrm>
        </p:spPr>
        <p:txBody>
          <a:bodyPr>
            <a:noAutofit/>
          </a:bodyPr>
          <a:lstStyle/>
          <a:p>
            <a:pPr algn="ctr">
              <a:lnSpc>
                <a:spcPts val="3800"/>
              </a:lnSpc>
            </a:pPr>
            <a:r>
              <a:rPr lang="en-US" dirty="0"/>
              <a:t>Annual Orientation for Educator Evaluation</a:t>
            </a:r>
            <a:br>
              <a:rPr lang="en-US" dirty="0"/>
            </a:br>
            <a:r>
              <a:rPr lang="en-US" dirty="0"/>
              <a:t>2023-2024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7876134" cy="400110"/>
          </a:xfrm>
          <a:prstGeom prst="rect">
            <a:avLst/>
          </a:prstGeom>
          <a:noFill/>
        </p:spPr>
        <p:txBody>
          <a:bodyPr wrap="square" rtlCol="0">
            <a:spAutoFit/>
          </a:bodyPr>
          <a:lstStyle/>
          <a:p>
            <a:r>
              <a:rPr lang="en-US" sz="2000" i="1" dirty="0">
                <a:solidFill>
                  <a:srgbClr val="00B050"/>
                </a:solidFill>
              </a:rPr>
              <a:t>Create your own title slide with district/BOCES/School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this committee/council: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the local Advisory Personnel Performance Evaluation Council (also known as 1338 Council or Committee).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-This may be a good opportunity to recruit participation in your local committee/council and/or share decisions informed by the council as well as any upcoming work of the council</a:t>
            </a:r>
            <a:r>
              <a:rPr lang="en-US" sz="2000" i="1" dirty="0">
                <a:solidFill>
                  <a:srgbClr val="00B050"/>
                </a:solidFill>
                <a:latin typeface="Calibri" panose="020F0502020204030204"/>
              </a:rPr>
              <a:t> in support of educator evaluations in the district.</a:t>
            </a:r>
            <a:endPar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6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810197"/>
            <a:ext cx="7772400" cy="1610139"/>
          </a:xfrm>
        </p:spPr>
        <p:txBody>
          <a:bodyPr>
            <a:normAutofit/>
          </a:bodyPr>
          <a:lstStyle/>
          <a:p>
            <a:r>
              <a:rPr lang="en-US" sz="5000" dirty="0">
                <a:effectLst>
                  <a:outerShdw blurRad="38100" dist="38100" dir="2700000" algn="tl">
                    <a:srgbClr val="000000">
                      <a:alpha val="43137"/>
                    </a:srgbClr>
                  </a:outerShdw>
                </a:effectLst>
              </a:rPr>
              <a:t>Support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71</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955707" cy="499548"/>
          </a:xfrm>
        </p:spPr>
        <p:txBody>
          <a:bodyPr>
            <a:noAutofit/>
          </a:bodyPr>
          <a:lstStyle/>
          <a:p>
            <a:r>
              <a:rPr lang="en-US" sz="32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72</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Colorado Performance Management System (COPMS) in RANDA:</a:t>
            </a:r>
          </a:p>
          <a:p>
            <a:pPr lvl="1">
              <a:spcBef>
                <a:spcPts val="1800"/>
              </a:spcBef>
            </a:pPr>
            <a:r>
              <a:rPr lang="en-US" dirty="0"/>
              <a:t>Login Support through our                                                  District Local Access Manager (LAM)</a:t>
            </a:r>
          </a:p>
          <a:p>
            <a:pPr lvl="2">
              <a:buSzPct val="50000"/>
            </a:pPr>
            <a:r>
              <a:rPr lang="en-US" i="1" dirty="0">
                <a:solidFill>
                  <a:srgbClr val="00B050"/>
                </a:solidFill>
              </a:rPr>
              <a:t>Include name(s) and email address(es)</a:t>
            </a:r>
          </a:p>
          <a:p>
            <a:pPr lvl="1">
              <a:spcBef>
                <a:spcPts val="1800"/>
              </a:spcBef>
            </a:pPr>
            <a:r>
              <a:rPr lang="en-US" dirty="0"/>
              <a:t>System support through RANDA</a:t>
            </a:r>
          </a:p>
          <a:p>
            <a:pPr marL="914400" lvl="2" indent="0">
              <a:buSzPct val="50000"/>
              <a:buNone/>
            </a:pPr>
            <a:r>
              <a:rPr lang="en-US" dirty="0">
                <a:hlinkClick r:id="rId3"/>
              </a:rPr>
              <a:t>copms@cde.state.co.us</a:t>
            </a:r>
            <a:endParaRPr lang="en-US" dirty="0"/>
          </a:p>
          <a:p>
            <a:pPr lvl="1">
              <a:spcBef>
                <a:spcPts val="1800"/>
              </a:spcBef>
            </a:pPr>
            <a:r>
              <a:rPr lang="en-US" dirty="0"/>
              <a:t>Additional Building contacts and resources</a:t>
            </a:r>
          </a:p>
          <a:p>
            <a:pPr lvl="2">
              <a:spcBef>
                <a:spcPts val="1000"/>
              </a:spcBef>
              <a:buSzPct val="50000"/>
            </a:pPr>
            <a:r>
              <a:rPr lang="en-US" i="1" dirty="0">
                <a:solidFill>
                  <a:srgbClr val="00B050"/>
                </a:solidFill>
              </a:rPr>
              <a:t>Include name(s) and email address(es)</a:t>
            </a:r>
          </a:p>
          <a:p>
            <a:pPr lvl="2">
              <a:spcBef>
                <a:spcPts val="1000"/>
              </a:spcBef>
              <a:buSzPct val="50000"/>
            </a:pPr>
            <a:r>
              <a:rPr lang="en-US" dirty="0"/>
              <a:t> </a:t>
            </a:r>
          </a:p>
          <a:p>
            <a:pPr lvl="2">
              <a:spcBef>
                <a:spcPts val="1000"/>
              </a:spcBef>
              <a:buSzPct val="50000"/>
            </a:pPr>
            <a:r>
              <a:rPr lang="en-US"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4" y="144300"/>
            <a:ext cx="5557296" cy="953114"/>
          </a:xfrm>
          <a:noFill/>
        </p:spPr>
        <p:txBody>
          <a:bodyPr>
            <a:normAutofit/>
          </a:bodyPr>
          <a:lstStyle/>
          <a:p>
            <a:r>
              <a:rPr lang="en-US" sz="3200" dirty="0">
                <a:effectLst>
                  <a:outerShdw blurRad="38100" dist="38100" dir="2700000" algn="tl">
                    <a:srgbClr val="000000">
                      <a:alpha val="43137"/>
                    </a:srgbClr>
                  </a:outerShdw>
                </a:effectLst>
              </a:rPr>
              <a:t>CDE Educator Effectiveness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Regional Specialists</a:t>
            </a:r>
          </a:p>
        </p:txBody>
      </p:sp>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
        <p:nvSpPr>
          <p:cNvPr id="7" name="Rectangle 6">
            <a:extLst>
              <a:ext uri="{FF2B5EF4-FFF2-40B4-BE49-F238E27FC236}">
                <a16:creationId xmlns:a16="http://schemas.microsoft.com/office/drawing/2014/main" id="{331E86C6-9093-49EA-B0DB-32D9981B664A}"/>
              </a:ext>
            </a:extLst>
          </p:cNvPr>
          <p:cNvSpPr/>
          <p:nvPr/>
        </p:nvSpPr>
        <p:spPr>
          <a:xfrm>
            <a:off x="1607067" y="6420923"/>
            <a:ext cx="5929866" cy="307777"/>
          </a:xfrm>
          <a:prstGeom prst="rect">
            <a:avLst/>
          </a:prstGeom>
        </p:spPr>
        <p:txBody>
          <a:bodyPr wrap="square">
            <a:spAutoFit/>
          </a:bodyPr>
          <a:lstStyle/>
          <a:p>
            <a:pPr algn="ctr"/>
            <a:r>
              <a:rPr lang="en-US" sz="1400" dirty="0">
                <a:solidFill>
                  <a:srgbClr val="5C6670"/>
                </a:solidFill>
                <a:hlinkClick r:id="rId3"/>
              </a:rPr>
              <a:t>http://www.cde.state.co.us/educatoreffectiveness/ee-regions</a:t>
            </a:r>
            <a:r>
              <a:rPr lang="en-US" sz="1400" dirty="0">
                <a:solidFill>
                  <a:srgbClr val="5C6670"/>
                </a:solidFill>
              </a:rPr>
              <a:t> </a:t>
            </a:r>
          </a:p>
        </p:txBody>
      </p:sp>
      <p:graphicFrame>
        <p:nvGraphicFramePr>
          <p:cNvPr id="9" name="Table 8">
            <a:extLst>
              <a:ext uri="{FF2B5EF4-FFF2-40B4-BE49-F238E27FC236}">
                <a16:creationId xmlns:a16="http://schemas.microsoft.com/office/drawing/2014/main" id="{8CA68BE5-170A-243B-F581-6ED320477EF3}"/>
              </a:ext>
            </a:extLst>
          </p:cNvPr>
          <p:cNvGraphicFramePr>
            <a:graphicFrameLocks noGrp="1"/>
          </p:cNvGraphicFramePr>
          <p:nvPr>
            <p:extLst>
              <p:ext uri="{D42A27DB-BD31-4B8C-83A1-F6EECF244321}">
                <p14:modId xmlns:p14="http://schemas.microsoft.com/office/powerpoint/2010/main" val="857385095"/>
              </p:ext>
            </p:extLst>
          </p:nvPr>
        </p:nvGraphicFramePr>
        <p:xfrm>
          <a:off x="245194" y="1504400"/>
          <a:ext cx="3901675" cy="4600842"/>
        </p:xfrm>
        <a:graphic>
          <a:graphicData uri="http://schemas.openxmlformats.org/drawingml/2006/table">
            <a:tbl>
              <a:tblPr firstRow="1" firstCol="1" bandRow="1">
                <a:tableStyleId>{2D5ABB26-0587-4C30-8999-92F81FD0307C}</a:tableStyleId>
              </a:tblPr>
              <a:tblGrid>
                <a:gridCol w="1418506">
                  <a:extLst>
                    <a:ext uri="{9D8B030D-6E8A-4147-A177-3AD203B41FA5}">
                      <a16:colId xmlns:a16="http://schemas.microsoft.com/office/drawing/2014/main" val="20001"/>
                    </a:ext>
                  </a:extLst>
                </a:gridCol>
                <a:gridCol w="2483169">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04970">
                <a:tc>
                  <a:txBody>
                    <a:bodyPr/>
                    <a:lstStyle/>
                    <a:p>
                      <a:pPr marL="0" marR="0">
                        <a:lnSpc>
                          <a:spcPct val="100000"/>
                        </a:lnSpc>
                        <a:spcBef>
                          <a:spcPts val="0"/>
                        </a:spcBef>
                        <a:spcAft>
                          <a:spcPts val="0"/>
                        </a:spcAft>
                      </a:pPr>
                      <a:r>
                        <a:rPr lang="en-US" sz="1200" dirty="0">
                          <a:effectLst/>
                        </a:rPr>
                        <a:t>Southwest and </a:t>
                      </a:r>
                    </a:p>
                    <a:p>
                      <a:pPr marL="0" marR="0">
                        <a:lnSpc>
                          <a:spcPct val="100000"/>
                        </a:lnSpc>
                        <a:spcBef>
                          <a:spcPts val="0"/>
                        </a:spcBef>
                        <a:spcAft>
                          <a:spcPts val="0"/>
                        </a:spcAft>
                      </a:pPr>
                      <a:r>
                        <a:rPr lang="en-US" sz="1200" dirty="0">
                          <a:effectLst/>
                        </a:rPr>
                        <a:t>South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04970">
                <a:tc>
                  <a:txBody>
                    <a:bodyPr/>
                    <a:lstStyle/>
                    <a:p>
                      <a:pPr marL="0" marR="0">
                        <a:lnSpc>
                          <a:spcPct val="100000"/>
                        </a:lnSpc>
                        <a:spcBef>
                          <a:spcPts val="0"/>
                        </a:spcBef>
                        <a:spcAft>
                          <a:spcPts val="0"/>
                        </a:spcAft>
                      </a:pPr>
                      <a:r>
                        <a:rPr lang="en-US" sz="1200" dirty="0">
                          <a:effectLst/>
                        </a:rPr>
                        <a:t>West Central and                               Pikes</a:t>
                      </a:r>
                      <a:r>
                        <a:rPr lang="en-US" sz="1200" baseline="0" dirty="0">
                          <a:effectLst/>
                        </a:rPr>
                        <a:t> Peak</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5"/>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821172">
                <a:tc>
                  <a:txBody>
                    <a:bodyPr/>
                    <a:lstStyle/>
                    <a:p>
                      <a:pPr marL="0" marR="0">
                        <a:lnSpc>
                          <a:spcPct val="100000"/>
                        </a:lnSpc>
                        <a:spcBef>
                          <a:spcPts val="0"/>
                        </a:spcBef>
                        <a:spcAft>
                          <a:spcPts val="0"/>
                        </a:spcAft>
                      </a:pPr>
                      <a:r>
                        <a:rPr lang="en-US" sz="1200" dirty="0">
                          <a:effectLst/>
                        </a:rPr>
                        <a:t>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hlinkClick r:id="rId6"/>
                        </a:rPr>
                        <a:t>educator_effectiveness@cde.state.co.us</a:t>
                      </a:r>
                      <a:r>
                        <a:rPr kumimoji="0" lang="en-US" sz="1050" b="0" i="0" u="none" strike="noStrike" kern="1200" cap="none" spc="0" normalizeH="0" baseline="0" noProof="0" dirty="0">
                          <a:ln>
                            <a:noFill/>
                          </a:ln>
                          <a:solidFill>
                            <a:prstClr val="black"/>
                          </a:solidFill>
                          <a:effectLst/>
                          <a:uLnTx/>
                          <a:uFillTx/>
                          <a:latin typeface="+mn-lt"/>
                          <a:ea typeface="+mn-ea"/>
                          <a:cs typeface="+mn-cs"/>
                        </a:rPr>
                        <a:t>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04970">
                <a:tc>
                  <a:txBody>
                    <a:bodyPr/>
                    <a:lstStyle/>
                    <a:p>
                      <a:pPr marL="0" marR="0">
                        <a:lnSpc>
                          <a:spcPct val="100000"/>
                        </a:lnSpc>
                        <a:spcBef>
                          <a:spcPts val="0"/>
                        </a:spcBef>
                        <a:spcAft>
                          <a:spcPts val="0"/>
                        </a:spcAft>
                      </a:pPr>
                      <a:r>
                        <a:rPr lang="en-US" sz="1200" dirty="0">
                          <a:effectLst/>
                        </a:rPr>
                        <a:t>East Central and Southeast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chostner_p@cde.state.co.us</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04970">
                <a:tc>
                  <a:txBody>
                    <a:bodyPr/>
                    <a:lstStyle/>
                    <a:p>
                      <a:pPr marL="0" marR="0">
                        <a:lnSpc>
                          <a:spcPct val="100000"/>
                        </a:lnSpc>
                        <a:spcBef>
                          <a:spcPts val="0"/>
                        </a:spcBef>
                        <a:spcAft>
                          <a:spcPts val="0"/>
                        </a:spcAft>
                      </a:pPr>
                      <a:r>
                        <a:rPr lang="en-US" sz="1200" dirty="0">
                          <a:effectLst/>
                        </a:rPr>
                        <a:t>Northwest and </a:t>
                      </a:r>
                    </a:p>
                    <a:p>
                      <a:pPr marL="0" marR="0">
                        <a:lnSpc>
                          <a:spcPct val="100000"/>
                        </a:lnSpc>
                        <a:spcBef>
                          <a:spcPts val="0"/>
                        </a:spcBef>
                        <a:spcAft>
                          <a:spcPts val="0"/>
                        </a:spcAft>
                      </a:pP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Debbie Hearty</a:t>
                      </a:r>
                    </a:p>
                    <a:p>
                      <a:pPr marL="0" marR="0">
                        <a:lnSpc>
                          <a:spcPct val="100000"/>
                        </a:lnSpc>
                        <a:spcBef>
                          <a:spcPts val="0"/>
                        </a:spcBef>
                        <a:spcAft>
                          <a:spcPts val="0"/>
                        </a:spcAft>
                      </a:pPr>
                      <a:r>
                        <a:rPr lang="en-US" sz="1200" i="0" dirty="0">
                          <a:effectLst/>
                          <a:hlinkClick r:id="rId8"/>
                        </a:rPr>
                        <a:t>hearty_d@cde.state.co.us</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04970">
                <a:tc>
                  <a:txBody>
                    <a:bodyPr/>
                    <a:lstStyle/>
                    <a:p>
                      <a:pPr marL="0" marR="0">
                        <a:lnSpc>
                          <a:spcPct val="100000"/>
                        </a:lnSpc>
                        <a:spcBef>
                          <a:spcPts val="0"/>
                        </a:spcBef>
                        <a:spcAft>
                          <a:spcPts val="0"/>
                        </a:spcAft>
                      </a:pPr>
                      <a:r>
                        <a:rPr lang="en-US" sz="12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9"/>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11" name="Picture 10" descr="Map&#10;&#10;Description automatically generated">
            <a:extLst>
              <a:ext uri="{FF2B5EF4-FFF2-40B4-BE49-F238E27FC236}">
                <a16:creationId xmlns:a16="http://schemas.microsoft.com/office/drawing/2014/main" id="{3BEBE81B-6BA3-434E-C994-A05E132F71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584" y="2062037"/>
            <a:ext cx="4640345" cy="3379263"/>
          </a:xfrm>
          <a:prstGeom prst="rect">
            <a:avLst/>
          </a:prstGeom>
        </p:spPr>
      </p:pic>
    </p:spTree>
    <p:extLst>
      <p:ext uri="{BB962C8B-B14F-4D97-AF65-F5344CB8AC3E}">
        <p14:creationId xmlns:p14="http://schemas.microsoft.com/office/powerpoint/2010/main" val="2811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8</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465328" y="1869440"/>
            <a:ext cx="8213343" cy="3901440"/>
          </a:xfrm>
        </p:spPr>
        <p:txBody>
          <a:bodyPr>
            <a:noAutofit/>
          </a:bodyPr>
          <a:lstStyle/>
          <a:p>
            <a:pPr marL="0" indent="0">
              <a:lnSpc>
                <a:spcPct val="110000"/>
              </a:lnSpc>
              <a:buNone/>
            </a:pPr>
            <a:r>
              <a:rPr lang="en-US" sz="2600" b="0" i="0" dirty="0">
                <a:solidFill>
                  <a:srgbClr val="333333"/>
                </a:solidFill>
                <a:effectLst/>
                <a:latin typeface="SourceSansProRegular"/>
              </a:rPr>
              <a:t>The primary goal of educator effectiveness (EE) and educator evaluations is to provide meaningful feedback that supports educators to continually grow as professionals. </a:t>
            </a:r>
          </a:p>
          <a:p>
            <a:pPr marL="0" indent="0">
              <a:lnSpc>
                <a:spcPct val="110000"/>
              </a:lnSpc>
              <a:spcBef>
                <a:spcPts val="2400"/>
              </a:spcBef>
              <a:buNone/>
            </a:pPr>
            <a:r>
              <a:rPr lang="en-US" sz="2600" b="0" i="0" dirty="0">
                <a:solidFill>
                  <a:srgbClr val="333333"/>
                </a:solidFill>
                <a:effectLst/>
                <a:latin typeface="SourceSansProRegular"/>
              </a:rPr>
              <a:t>The Great Teachers and Leaders Act (Senate Bill 10-191) and the Kindergarten through Twelfth Grade Licensed Personnel Performance Evaluations Act (Senate Bill 22-070) are the groundbreaking legislation that established the guiding statutory requirements for educator evaluations in Colorado.</a:t>
            </a:r>
            <a:endParaRPr lang="en-US" sz="2600" dirty="0"/>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26143" y="206340"/>
            <a:ext cx="6081865" cy="893797"/>
          </a:xfrm>
        </p:spPr>
        <p:txBody>
          <a:bodyPr>
            <a:normAutofit fontScale="90000"/>
          </a:bodyPr>
          <a:lstStyle/>
          <a:p>
            <a:r>
              <a:rPr lang="en-US" sz="3600" dirty="0">
                <a:effectLst>
                  <a:outerShdw blurRad="38100" dist="38100" dir="2700000" algn="tl">
                    <a:srgbClr val="000000">
                      <a:alpha val="43137"/>
                    </a:srgbClr>
                  </a:outerShdw>
                </a:effectLst>
              </a:rPr>
              <a:t>Educator Evaluation: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 Purpose</a:t>
            </a:r>
          </a:p>
        </p:txBody>
      </p:sp>
    </p:spTree>
    <p:extLst>
      <p:ext uri="{BB962C8B-B14F-4D97-AF65-F5344CB8AC3E}">
        <p14:creationId xmlns:p14="http://schemas.microsoft.com/office/powerpoint/2010/main" val="37356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787557"/>
            <a:ext cx="8240485" cy="1553819"/>
          </a:xfrm>
        </p:spPr>
        <p:txBody>
          <a:bodyPr>
            <a:noAutofit/>
          </a:bodyPr>
          <a:lstStyle/>
          <a:p>
            <a:r>
              <a:rPr lang="en-US" sz="5000" dirty="0">
                <a:effectLst>
                  <a:outerShdw blurRad="38100" dist="38100" dir="2700000" algn="tl">
                    <a:srgbClr val="000000">
                      <a:alpha val="43137"/>
                    </a:srgbClr>
                  </a:outerShdw>
                </a:effectLst>
              </a:rPr>
              <a:t>Updates to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Educator Evaluations</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D7496-93E5-44F3-AA83-E5FDA38D120A}">
  <ds:schemaRefs>
    <ds:schemaRef ds:uri="8d538bfa-9687-4519-bbdd-eeb07d0975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19C7BD-1815-43CF-B8BB-F9941E83C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29309</TotalTime>
  <Words>11146</Words>
  <Application>Microsoft Office PowerPoint</Application>
  <PresentationFormat>On-screen Show (4:3)</PresentationFormat>
  <Paragraphs>1095</Paragraphs>
  <Slides>73</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Calibri Light</vt:lpstr>
      <vt:lpstr>Courier New</vt:lpstr>
      <vt:lpstr>Museo Slab 500</vt:lpstr>
      <vt:lpstr>SourceSansProRegular</vt:lpstr>
      <vt:lpstr>Office Theme</vt:lpstr>
      <vt:lpstr>Fall 2023 Orientation Slide Deck:  Overview and Tips for Using this Orientation “Shell”</vt:lpstr>
      <vt:lpstr>PowerPoint Presentation</vt:lpstr>
      <vt:lpstr>Fall 2023 Orientation Slide Deck:  Overview and Tips for Using this Orientation “Shell”</vt:lpstr>
      <vt:lpstr>Fall 2023 Orientation Slide Deck:  Overview and Tips for Using this Orientation “Shell”</vt:lpstr>
      <vt:lpstr>Fall 2023 Orientation Slide Deck:  Overview and Tips for Using this Orientation “Shell”</vt:lpstr>
      <vt:lpstr>Fall 2023 Orientation Slide Deck:  Overview and Tips for Using this Orientation “Shell”</vt:lpstr>
      <vt:lpstr>Annual Orientation for Educator Evaluation 2023-2024 SCHOOL YEAR &lt;&lt;date(s)&gt;&gt;</vt:lpstr>
      <vt:lpstr>Educator Evaluation:  The Purpose</vt:lpstr>
      <vt:lpstr>Updates to  Educator Evaluations</vt:lpstr>
      <vt:lpstr>SB 22-070 Overview</vt:lpstr>
      <vt:lpstr>Educator Effectiveness Requirements</vt:lpstr>
      <vt:lpstr>Educator Evaluations and Statutory Requirements</vt:lpstr>
      <vt:lpstr>Educator Evaluations: The Basics</vt:lpstr>
      <vt:lpstr>Statutory Requirements</vt:lpstr>
      <vt:lpstr>Statutory Requirements: Final Rating Shift to 70:30</vt:lpstr>
      <vt:lpstr>Professional Practice  Requirements</vt:lpstr>
      <vt:lpstr>Overview of Refinements to MSLs/MSOs</vt:lpstr>
      <vt:lpstr>Key Points about MSLs/MSOs</vt:lpstr>
      <vt:lpstr>Measures of Student Learning (MSL)  Teacher Requirements</vt:lpstr>
      <vt:lpstr>Individual and Collective Measures</vt:lpstr>
      <vt:lpstr>Measures of Student Learning (MSL) Principal Requirements</vt:lpstr>
      <vt:lpstr>Measures of Student Learning (MSL)  Principal Requirements</vt:lpstr>
      <vt:lpstr>Measures of Student Outcomes (MSO)  Special Services Providers Requirements</vt:lpstr>
      <vt:lpstr>Statutory Requirement:  Appeals Process</vt:lpstr>
      <vt:lpstr>Statutory Requirement: Appeals Process – Sample Timeline</vt:lpstr>
      <vt:lpstr>District Level Guidance: Appeals Process</vt:lpstr>
      <vt:lpstr>Additional  Statutory Requirements</vt:lpstr>
      <vt:lpstr>New Required Evaluator Training</vt:lpstr>
      <vt:lpstr>Highly Effective  Evaluation Process</vt:lpstr>
      <vt:lpstr>Highly Effective  Evaluation Process</vt:lpstr>
      <vt:lpstr>District Level Guidance</vt:lpstr>
      <vt:lpstr>State Model  Evaluation System (SMES)</vt:lpstr>
      <vt:lpstr>SMES Scoring Revision</vt:lpstr>
      <vt:lpstr>Professional Practices</vt:lpstr>
      <vt:lpstr>Rubrics by the Numbers</vt:lpstr>
      <vt:lpstr>Teacher Rubrics</vt:lpstr>
      <vt:lpstr>Special Services Providers (SSPs)</vt:lpstr>
      <vt:lpstr>MSLs/MSOs</vt:lpstr>
      <vt:lpstr>Educator Evaluation Cycle</vt:lpstr>
      <vt:lpstr>PowerPoint Presentation</vt:lpstr>
      <vt:lpstr>District Level Guidance</vt:lpstr>
      <vt:lpstr>Building Level Guidance</vt:lpstr>
      <vt:lpstr>PowerPoint Presentation</vt:lpstr>
      <vt:lpstr>Beginning of the year connections: Training and Orientation</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Advisory Personnel Performance Evaluation Council   Engaging Stakeholders and the  1338 Council</vt:lpstr>
      <vt:lpstr>What is a 1338 Council?</vt:lpstr>
      <vt:lpstr>Who serves on 1338 Councils?</vt:lpstr>
      <vt:lpstr>The role of 1338 Councils</vt:lpstr>
      <vt:lpstr>District Level Guidance</vt:lpstr>
      <vt:lpstr>Support  Contact Information</vt:lpstr>
      <vt:lpstr>District/Building Contacts and Resources</vt:lpstr>
      <vt:lpstr>CDE Educator Effectiveness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Moser, Paige</cp:lastModifiedBy>
  <cp:revision>855</cp:revision>
  <dcterms:created xsi:type="dcterms:W3CDTF">2019-12-17T22:24:52Z</dcterms:created>
  <dcterms:modified xsi:type="dcterms:W3CDTF">2023-07-05T20:33:09Z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