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1"/>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1"/>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0"/>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f0a9f2bcf_0_13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11f0a9f2bcf_0_13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7916"/>
              </a:lnSpc>
              <a:spcBef>
                <a:spcPts val="0"/>
              </a:spcBef>
              <a:spcAft>
                <a:spcPts val="0"/>
              </a:spcAft>
              <a:buClr>
                <a:schemeClr val="dk1"/>
              </a:buClr>
              <a:buSzPts val="1100"/>
              <a:buFont typeface="Arial"/>
              <a:buNone/>
            </a:pPr>
            <a:r>
              <a:rPr lang="en-US" sz="1100"/>
              <a:t>Hello! Thank you for joining us for the next video in our UIP 101 series. This video covers the topics of Action Plans and Implementation Benchmarks  in the Unified Improvement Plan</a:t>
            </a:r>
            <a:endParaRPr/>
          </a:p>
          <a:p>
            <a:pPr indent="0" lvl="0" marL="0" rtl="0" algn="l">
              <a:spcBef>
                <a:spcPts val="800"/>
              </a:spcBef>
              <a:spcAft>
                <a:spcPts val="0"/>
              </a:spcAft>
              <a:buNone/>
            </a:pPr>
            <a:r>
              <a:t/>
            </a:r>
            <a:endParaRPr/>
          </a:p>
        </p:txBody>
      </p:sp>
      <p:sp>
        <p:nvSpPr>
          <p:cNvPr id="221" name="Google Shape;221;g11f0a9f2bcf_0_13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1fadcd845e_0_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11fadcd845e_0_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Font typeface="Arial"/>
              <a:buNone/>
            </a:pPr>
            <a:r>
              <a:rPr lang="en-US"/>
              <a:t>These are examples of Implementation Benchmarks for an elementary school strategy that is focused on building social comprehension creating a safe and focused learning environment.</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The particular strengths of these benchmarks are that they name an expected level of performance, rather than simply naming a checklist of actions that will either be complete or incomplete. For example, the first benchmark names a specific maximum number of referrals that will indicate that the school’s strategy is being put into practice effectively. A non-example for this same strategy might simply indicate that teachers have received professional development by the end of the trimester. While this development is part of the strategy itself, the simple fact that PD is delivered won’t give the school nuanced information about whether practices are truly changing at the teacher-level. Another strength of these benchmarks is that they draw data from a variety of sources, enabling the school to establish a holistic evaluation of the quality of implementation throughout the year.</a:t>
            </a:r>
            <a:endParaRPr/>
          </a:p>
        </p:txBody>
      </p:sp>
      <p:sp>
        <p:nvSpPr>
          <p:cNvPr id="351" name="Google Shape;351;g11fadcd845e_0_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1fadcd845e_0_278: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11fadcd845e_0_278: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rgbClr val="000000"/>
              </a:buClr>
              <a:buFont typeface="Arial"/>
              <a:buNone/>
            </a:pPr>
            <a:r>
              <a:rPr lang="en-US"/>
              <a:t>Implementation Benchmarks can sometimes be confused for two other elements of the improvement planning process—Interim Measures and Action Steps—but they differ from each in crucial ways. </a:t>
            </a:r>
            <a:endParaRPr/>
          </a:p>
          <a:p>
            <a:pPr indent="0" lvl="0" marL="0" rtl="0" algn="l">
              <a:spcBef>
                <a:spcPts val="0"/>
              </a:spcBef>
              <a:spcAft>
                <a:spcPts val="0"/>
              </a:spcAft>
              <a:buClr>
                <a:srgbClr val="000000"/>
              </a:buClr>
              <a:buFont typeface="Arial"/>
              <a:buNone/>
            </a:pPr>
            <a:r>
              <a:t/>
            </a:r>
            <a:endParaRPr/>
          </a:p>
          <a:p>
            <a:pPr indent="0" lvl="0" marL="0" rtl="0" algn="l">
              <a:spcBef>
                <a:spcPts val="0"/>
              </a:spcBef>
              <a:spcAft>
                <a:spcPts val="0"/>
              </a:spcAft>
              <a:buClr>
                <a:srgbClr val="000000"/>
              </a:buClr>
              <a:buFont typeface="Arial"/>
              <a:buNone/>
            </a:pPr>
            <a:r>
              <a:rPr lang="en-US"/>
              <a:t>Implementation Benchmarks look at adult actions and systems, and they measure how these actions and systems are changing over the course of the year.  Interim Measures specifically look at student outcomes, and measure how student performance is changing over the course of the year. </a:t>
            </a:r>
            <a:endParaRPr/>
          </a:p>
          <a:p>
            <a:pPr indent="0" lvl="0" marL="0" rtl="0" algn="l">
              <a:spcBef>
                <a:spcPts val="0"/>
              </a:spcBef>
              <a:spcAft>
                <a:spcPts val="0"/>
              </a:spcAft>
              <a:buClr>
                <a:srgbClr val="000000"/>
              </a:buClr>
              <a:buFont typeface="Arial"/>
              <a:buNone/>
            </a:pPr>
            <a:r>
              <a:t/>
            </a:r>
            <a:endParaRPr/>
          </a:p>
          <a:p>
            <a:pPr indent="0" lvl="0" marL="0" rtl="0" algn="l">
              <a:spcBef>
                <a:spcPts val="0"/>
              </a:spcBef>
              <a:spcAft>
                <a:spcPts val="0"/>
              </a:spcAft>
              <a:buClr>
                <a:srgbClr val="000000"/>
              </a:buClr>
              <a:buFont typeface="Arial"/>
              <a:buNone/>
            </a:pPr>
            <a:r>
              <a:rPr lang="en-US"/>
              <a:t>Implementation Benchmarks and Interim Measures are both elements of a progress monitoring plan. Benchmarks measure whether a strategy is being implemented as planned, while interim measures indicate whether or not the strategy is having the intended impact on student outcomes – i.e., whether the strategy itself is effective.</a:t>
            </a:r>
            <a:endParaRPr/>
          </a:p>
          <a:p>
            <a:pPr indent="0" lvl="0" marL="0" rtl="0" algn="l">
              <a:spcBef>
                <a:spcPts val="0"/>
              </a:spcBef>
              <a:spcAft>
                <a:spcPts val="0"/>
              </a:spcAft>
              <a:buClr>
                <a:srgbClr val="000000"/>
              </a:buClr>
              <a:buFont typeface="Arial"/>
              <a:buNone/>
            </a:pPr>
            <a:r>
              <a:t/>
            </a:r>
            <a:endParaRPr/>
          </a:p>
          <a:p>
            <a:pPr indent="0" lvl="0" marL="0" rtl="0" algn="l">
              <a:spcBef>
                <a:spcPts val="0"/>
              </a:spcBef>
              <a:spcAft>
                <a:spcPts val="0"/>
              </a:spcAft>
              <a:buClr>
                <a:srgbClr val="000000"/>
              </a:buClr>
              <a:buFont typeface="Arial"/>
              <a:buNone/>
            </a:pPr>
            <a:r>
              <a:rPr lang="en-US"/>
              <a:t>Unlike Implementation Benchmarks and Interim Measures, Action Steps do not “measure” anything; rather, they pace out and detail the specific tasks or actions that will be needed to implement the strategy.</a:t>
            </a:r>
            <a:endParaRPr/>
          </a:p>
          <a:p>
            <a:pPr indent="0" lvl="0" marL="0" rtl="0" algn="l">
              <a:spcBef>
                <a:spcPts val="0"/>
              </a:spcBef>
              <a:spcAft>
                <a:spcPts val="0"/>
              </a:spcAft>
              <a:buClr>
                <a:srgbClr val="000000"/>
              </a:buClr>
              <a:buFont typeface="Arial"/>
              <a:buNone/>
            </a:pPr>
            <a:r>
              <a:t/>
            </a:r>
            <a:endParaRPr/>
          </a:p>
          <a:p>
            <a:pPr indent="0" lvl="0" marL="0" rtl="0" algn="l">
              <a:spcBef>
                <a:spcPts val="0"/>
              </a:spcBef>
              <a:spcAft>
                <a:spcPts val="0"/>
              </a:spcAft>
              <a:buClr>
                <a:srgbClr val="000000"/>
              </a:buClr>
              <a:buFont typeface="Arial"/>
              <a:buNone/>
            </a:pPr>
            <a:r>
              <a:t/>
            </a:r>
            <a:endParaRPr/>
          </a:p>
        </p:txBody>
      </p:sp>
      <p:sp>
        <p:nvSpPr>
          <p:cNvPr id="359" name="Google Shape;359;g11fadcd845e_0_278: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20eed81079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120eed81079_0_0: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0"/>
              </a:spcBef>
              <a:spcAft>
                <a:spcPts val="0"/>
              </a:spcAft>
              <a:buNone/>
            </a:pPr>
            <a:r>
              <a:rPr lang="en-US"/>
              <a:t>Within the larger context of the Unified Improvement Plan </a:t>
            </a:r>
            <a:r>
              <a:rPr lang="en-US"/>
              <a:t>(UIP), an analysis of current performance informs the selection of a priority performance challenge. Aligned to that challenge, and End of year Target identifies the expected improvement in outcomes for that performance area over the course of the year.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The </a:t>
            </a:r>
            <a:r>
              <a:rPr lang="en-US"/>
              <a:t>major</a:t>
            </a:r>
            <a:r>
              <a:rPr lang="en-US"/>
              <a:t> improvement strategy describes the actions and system changes that will be made within the school in order to move the school from current state and meet the end of year Target.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Implementation Benchmarks identify key milestones in the implementation of a Major Improvement Strategy. These Benchmarks, together with the Interim Measures of expected student outcomes, make it possible to progress monitor the roll-out of the Major Improvement Strategy and to evaluate whether that strategy is having the intended effect on student outcomes.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Action Steps are the final (and most granular) level of detail in the UIP. These describe the activities that will bring the strategy to life at the daily or weekly level, enabling the school to change its practices, meet the Implementation Benchmarks and Interim Measures, and finally reach its end of year targets.</a:t>
            </a:r>
            <a:endParaRPr/>
          </a:p>
        </p:txBody>
      </p:sp>
      <p:sp>
        <p:nvSpPr>
          <p:cNvPr id="373" name="Google Shape;373;g120eed81079_0_0: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141093546f_0_28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1141093546f_0_28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15000"/>
              </a:lnSpc>
              <a:spcBef>
                <a:spcPts val="0"/>
              </a:spcBef>
              <a:spcAft>
                <a:spcPts val="0"/>
              </a:spcAft>
              <a:buNone/>
            </a:pPr>
            <a:r>
              <a:rPr lang="en-US"/>
              <a:t>Since Implementation Benchmarks enable us to monitor whether implementation is happening as planned, they can help us identify issues or gaps in implementation before these gaps begin to influence student outcomes. When benchmarks are missed or when challenges arise in meeting them, this signals a need to step back, reflect on the plan as a whole and make mid-course corrections, if these are necessary. Rather than waiting for student outcome data to confirm that progress is not being made, using missed benchmarks as an opportunity to adjust improvement efforts enables schools to respond nimbly to their ever-evolving contexts to ensure the strongest possible outcomes for students.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Action Steps, on the other hand, provide the school with an overall road-map for the implementation of the strategy. The strongest action steps are </a:t>
            </a:r>
            <a:r>
              <a:rPr lang="en-US"/>
              <a:t>backwards</a:t>
            </a:r>
            <a:r>
              <a:rPr lang="en-US"/>
              <a:t> planned from a target date for full-implementation. This allows school teams to focus on the the weekly or even daily</a:t>
            </a:r>
            <a:r>
              <a:rPr lang="en-US"/>
              <a:t> tas</a:t>
            </a:r>
            <a:r>
              <a:rPr lang="en-US"/>
              <a:t>ks needed to shift their practices, while establishing a deliberate pacing of tasks to ensure that the strategy has enough time to impact student outcomes.</a:t>
            </a:r>
            <a:endParaRPr/>
          </a:p>
        </p:txBody>
      </p:sp>
      <p:sp>
        <p:nvSpPr>
          <p:cNvPr id="392" name="Google Shape;392;g1141093546f_0_28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e540bc5cae_0_24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e540bc5cae_0_24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lnSpc>
                <a:spcPct val="115000"/>
              </a:lnSpc>
              <a:spcBef>
                <a:spcPts val="0"/>
              </a:spcBef>
              <a:spcAft>
                <a:spcPts val="0"/>
              </a:spcAft>
              <a:buClr>
                <a:schemeClr val="dk1"/>
              </a:buClr>
              <a:buSzPts val="1100"/>
              <a:buFont typeface="Arial"/>
              <a:buNone/>
            </a:pPr>
            <a:r>
              <a:rPr lang="en-US" sz="1100"/>
              <a:t>In addition to the </a:t>
            </a:r>
            <a:r>
              <a:rPr lang="en-US" sz="1100"/>
              <a:t>flexibility offered to schools eligible to submit plans biennially, there is an additional flexibility within the UIP system to accommodate short-cycle plans (often called 90-day plans).</a:t>
            </a:r>
            <a:endParaRPr sz="1100"/>
          </a:p>
          <a:p>
            <a:pPr indent="0" lvl="0" marL="0" rtl="0" algn="l">
              <a:lnSpc>
                <a:spcPct val="115000"/>
              </a:lnSpc>
              <a:spcBef>
                <a:spcPts val="0"/>
              </a:spcBef>
              <a:spcAft>
                <a:spcPts val="0"/>
              </a:spcAft>
              <a:buClr>
                <a:schemeClr val="dk1"/>
              </a:buClr>
              <a:buSzPts val="1100"/>
              <a:buFont typeface="Arial"/>
              <a:buNone/>
            </a:pPr>
            <a:r>
              <a:rPr lang="en-US" sz="1100"/>
              <a:t> </a:t>
            </a:r>
            <a:endParaRPr sz="1100"/>
          </a:p>
          <a:p>
            <a:pPr indent="0" lvl="0" marL="0" rtl="0" algn="l">
              <a:lnSpc>
                <a:spcPct val="115000"/>
              </a:lnSpc>
              <a:spcBef>
                <a:spcPts val="0"/>
              </a:spcBef>
              <a:spcAft>
                <a:spcPts val="0"/>
              </a:spcAft>
              <a:buClr>
                <a:schemeClr val="dk1"/>
              </a:buClr>
              <a:buSzPts val="1100"/>
              <a:buFont typeface="Arial"/>
              <a:buNone/>
            </a:pPr>
            <a:r>
              <a:rPr lang="en-US" sz="1100"/>
              <a:t>These short-cycle plans can be uploaded directly to the online system in place of Implementation Benchmarks, Interim Measures, and Action Steps AS LONG AS those elements are covered in the short-cycle plan.</a:t>
            </a:r>
            <a:endParaRPr sz="1100"/>
          </a:p>
          <a:p>
            <a:pPr indent="0" lvl="0" marL="0" rtl="0" algn="l">
              <a:lnSpc>
                <a:spcPct val="115000"/>
              </a:lnSpc>
              <a:spcBef>
                <a:spcPts val="0"/>
              </a:spcBef>
              <a:spcAft>
                <a:spcPts val="0"/>
              </a:spcAft>
              <a:buClr>
                <a:schemeClr val="dk1"/>
              </a:buClr>
              <a:buSzPts val="1100"/>
              <a:buFont typeface="Arial"/>
              <a:buNone/>
            </a:pPr>
            <a:r>
              <a:rPr lang="en-US" sz="1100"/>
              <a:t> </a:t>
            </a:r>
            <a:endParaRPr sz="1100"/>
          </a:p>
          <a:p>
            <a:pPr indent="0" lvl="0" marL="0" rtl="0" algn="l">
              <a:lnSpc>
                <a:spcPct val="115000"/>
              </a:lnSpc>
              <a:spcBef>
                <a:spcPts val="0"/>
              </a:spcBef>
              <a:spcAft>
                <a:spcPts val="0"/>
              </a:spcAft>
              <a:buNone/>
            </a:pPr>
            <a:r>
              <a:rPr lang="en-US" sz="1100"/>
              <a:t>If you choose to upload short-cycle plans, be aware that the UIP must span the full plan-posting period. In addition to uploading your short-cycle plans, make sure that you set interim measures and implementation benchmarks in the UIP online system that do cover the full plan-posting period (1-2 years). Throughout the plan period, as new 90-day plans are created, upload these to the online system so that your plans remain up to date.</a:t>
            </a:r>
            <a:endParaRPr/>
          </a:p>
        </p:txBody>
      </p:sp>
      <p:sp>
        <p:nvSpPr>
          <p:cNvPr id="399" name="Google Shape;399;ge540bc5cae_0_24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f3c7b9637a_2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f3c7b9637a_2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100"/>
              <a:buFont typeface="Arial"/>
              <a:buNone/>
            </a:pPr>
            <a:r>
              <a:rPr lang="en-US"/>
              <a:t>Thank you for your time!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If you have additional questions, please email uiphelp @ cde . state . co . us.</a:t>
            </a:r>
            <a:endParaRPr/>
          </a:p>
          <a:p>
            <a:pPr indent="0" lvl="0" marL="0" rtl="0" algn="l">
              <a:spcBef>
                <a:spcPts val="0"/>
              </a:spcBef>
              <a:spcAft>
                <a:spcPts val="0"/>
              </a:spcAft>
              <a:buNone/>
            </a:pPr>
            <a:r>
              <a:t/>
            </a:r>
            <a:endParaRPr/>
          </a:p>
        </p:txBody>
      </p:sp>
      <p:sp>
        <p:nvSpPr>
          <p:cNvPr id="414" name="Google Shape;414;gf3c7b9637a_2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f0a9f2bcf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1f0a9f2bcf_0_0: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This video will </a:t>
            </a:r>
            <a:r>
              <a:rPr lang="en-US"/>
              <a:t>answer the following questions: </a:t>
            </a:r>
            <a:endParaRPr/>
          </a:p>
          <a:p>
            <a:pPr indent="-317500" lvl="0" marL="457200" rtl="0" algn="l">
              <a:spcBef>
                <a:spcPts val="0"/>
              </a:spcBef>
              <a:spcAft>
                <a:spcPts val="0"/>
              </a:spcAft>
              <a:buSzPts val="1400"/>
              <a:buAutoNum type="arabicPeriod"/>
            </a:pPr>
            <a:r>
              <a:rPr lang="en-US"/>
              <a:t>What are Action Steps?</a:t>
            </a:r>
            <a:endParaRPr/>
          </a:p>
          <a:p>
            <a:pPr indent="-317500" lvl="0" marL="457200" rtl="0" algn="l">
              <a:spcBef>
                <a:spcPts val="0"/>
              </a:spcBef>
              <a:spcAft>
                <a:spcPts val="0"/>
              </a:spcAft>
              <a:buSzPts val="1400"/>
              <a:buAutoNum type="arabicPeriod"/>
            </a:pPr>
            <a:r>
              <a:rPr lang="en-US"/>
              <a:t>What are Implementation Benchmarks?</a:t>
            </a:r>
            <a:endParaRPr/>
          </a:p>
          <a:p>
            <a:pPr indent="-317500" lvl="0" marL="457200" rtl="0" algn="l">
              <a:spcBef>
                <a:spcPts val="0"/>
              </a:spcBef>
              <a:spcAft>
                <a:spcPts val="0"/>
              </a:spcAft>
              <a:buSzPts val="1400"/>
              <a:buAutoNum type="arabicPeriod"/>
            </a:pPr>
            <a:r>
              <a:rPr lang="en-US"/>
              <a:t>How do strong Action Steps and Implementation Benchmarks fit into the improvement planning process?</a:t>
            </a:r>
            <a:endParaRPr/>
          </a:p>
        </p:txBody>
      </p:sp>
      <p:sp>
        <p:nvSpPr>
          <p:cNvPr id="227" name="Google Shape;227;g11f0a9f2bcf_0_0: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41093546f_0_22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1141093546f_0_22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SzPts val="1100"/>
              <a:buNone/>
            </a:pPr>
            <a:r>
              <a:rPr lang="en-US"/>
              <a:t>Once you have identified your Major Improvement Strategies, naming Action Steps and Implementation Benchmarks will both bring that strategy to life and enable you to monitor the progress of that strategy. Action Steps are the concrete actions that put a strategy into practice, and Implementation Benchmarks are key markers that will indicate whether a strategy is actually being put into practice </a:t>
            </a:r>
            <a:r>
              <a:rPr i="1" lang="en-US"/>
              <a:t>effectively.</a:t>
            </a:r>
            <a:r>
              <a:rPr lang="en-US"/>
              <a:t> In other words, Action Steps will tell us HOW to implement a major improvement strategy, and Implementation Benchmarks will tell us WHETHER our strategy implementation is going as planned.</a:t>
            </a:r>
            <a:endParaRPr/>
          </a:p>
        </p:txBody>
      </p:sp>
      <p:sp>
        <p:nvSpPr>
          <p:cNvPr id="241" name="Google Shape;241;g1141093546f_0_22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141093546f_0_23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1141093546f_0_23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SzPts val="1100"/>
              <a:buNone/>
            </a:pPr>
            <a:r>
              <a:rPr lang="en-US"/>
              <a:t>What are action steps?</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t>Action Steps are the tasks that need to be completed to bring a major improvement strategy to life. If the strategy itself describes the key approach to shifting practices and systems in order to address priority performance challenges, then the action steps are the detailed activities that must take place during the year in order to ensure that those shifts actually take place.</a:t>
            </a:r>
            <a:endParaRPr/>
          </a:p>
        </p:txBody>
      </p:sp>
      <p:sp>
        <p:nvSpPr>
          <p:cNvPr id="289" name="Google Shape;289;g1141093546f_0_23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23f8b849cf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123f8b849cf_0_0: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This is an example of a set of Action Steps for a high school strategy around data-driven assessment.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particular strengths of these action steps are that they establish focused and concrete tasks to be completed, they name specific dates by or on which those tasks will be done, and they align clearly to and advance the major improvement strategy.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these action steps do not specify </a:t>
            </a:r>
            <a:r>
              <a:rPr i="1" lang="en-US"/>
              <a:t>who</a:t>
            </a:r>
            <a:r>
              <a:rPr lang="en-US"/>
              <a:t> will complete each of these actions. While this may be understood readily by the school team, the school will need to ensure that ownership of each task is clear in order to avoid gaps in implementation.</a:t>
            </a:r>
            <a:endParaRPr/>
          </a:p>
        </p:txBody>
      </p:sp>
      <p:sp>
        <p:nvSpPr>
          <p:cNvPr id="302" name="Google Shape;302;g123f8b849cf_0_0: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23f8b849cf_0_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123f8b849cf_0_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Font typeface="Arial"/>
              <a:buNone/>
            </a:pPr>
            <a:r>
              <a:rPr lang="en-US"/>
              <a:t>This is an example of a set of Action Steps for an elementary school strategy around social comprehension and a safe and focused learning environment.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The particular strengths of these action steps are that they name key actors – that is, who is responsible for carrying out the task –, they align clearly to the strategy, and they include training for teachers to ensure they’re well-equipped to implement the strategy and its practices.</a:t>
            </a:r>
            <a:endParaRPr/>
          </a:p>
        </p:txBody>
      </p:sp>
      <p:sp>
        <p:nvSpPr>
          <p:cNvPr id="310" name="Google Shape;310;g123f8b849cf_0_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1f886dddd4_0_22: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11f886dddd4_0_2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SzPts val="1100"/>
              <a:buNone/>
            </a:pPr>
            <a:r>
              <a:rPr lang="en-US"/>
              <a:t>What is an Implementation Benchmark?</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t>Unlike Action Steps, Implementation Benchmarks should be measurable. They </a:t>
            </a:r>
            <a:r>
              <a:rPr lang="en-US"/>
              <a:t>should</a:t>
            </a:r>
            <a:r>
              <a:rPr lang="en-US"/>
              <a:t> name specific ADULT ACTIONS or SCHOOL (or district) SYSTEMS that are particularly crucial to the strategy. Benchmarks should highlight major milestones for phases in a significant or system-wide change, or they should highlight points in the strategy rollout by which changes should be implemented.</a:t>
            </a:r>
            <a:endParaRPr/>
          </a:p>
        </p:txBody>
      </p:sp>
      <p:sp>
        <p:nvSpPr>
          <p:cNvPr id="319" name="Google Shape;319;g11f886dddd4_0_2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fadcd845e_0_291: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11fadcd845e_0_291: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SzPts val="1100"/>
              <a:buNone/>
            </a:pPr>
            <a:r>
              <a:rPr lang="en-US"/>
              <a:t>I</a:t>
            </a:r>
            <a:r>
              <a:rPr lang="en-US"/>
              <a:t>dentifying HOW progress will be measured is crucial to identifying whether implementation is on track, or, if off track, how far from the target the current state is. </a:t>
            </a:r>
            <a:r>
              <a:rPr lang="en-US"/>
              <a:t>In order to provide strong and meaningful touchpoints that can be reliably used to gauge the roll-out of a strategy, Implementation Benchmarks must be carefully crafted. A strong Implementation Benchmark identifies WHAT will be done (a task or action), WHO will do it (an actor), WHEN it will be done (a date), and HOW it will be measured (a target measurement). Leaving out any of this information will make it difficult or impossible to use the benchmark to gauge progress, or to follow up on missed benchmarks. E.g., if a benchmark lacks a target measurement, it will be difficult to determine whether that benchmark has been met or missed. If a benchmark lacks an actor, it will be difficult to determine who needs additional support in their role in implementing a strategy.</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en-US"/>
              <a:t>Note that these four pieces of information may not all be stated in the benchmark, but they should be implied or clear within the school’s context.</a:t>
            </a:r>
            <a:endParaRPr/>
          </a:p>
        </p:txBody>
      </p:sp>
      <p:sp>
        <p:nvSpPr>
          <p:cNvPr id="331" name="Google Shape;331;g11fadcd845e_0_291: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41093546f_0_272: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1141093546f_0_27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Font typeface="Arial"/>
              <a:buNone/>
            </a:pPr>
            <a:r>
              <a:rPr lang="en-US"/>
              <a:t>These are</a:t>
            </a:r>
            <a:r>
              <a:rPr lang="en-US"/>
              <a:t> examples of Implementation Benchmarks for a high school strategy that is focused on Instruction and Assessment.</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The particular strengths of these benchmarks are that they name both a measure and a metric – that is, what particular activity or output will be measured, and what the expected level of completion is. In the first benchmark, “daily lesson plans” are the measure; “90% containing a standards-aligned exit ticket” is the metric against which performance will be gauged. Another strength of these benchmarks is that subsequent benchmarks can use the same measures in order to track progress over time. For example, if 70% of teachers gather performance evidence to adjust instruction at least three times per week in the first Trimester, a benchmark for the second trimester might specify that 85% of teachers should be meeting that bar, or that 70% of teachers are gathering evidence FOUR times a week rather than three. A final strength of these benchmarks is that they align to and gauge progress on key elements of the strategy. These benchmarks will help the school to determine at the end of each trimester whether the strategies identified are truly being implemented as planned.</a:t>
            </a:r>
            <a:endParaRPr/>
          </a:p>
          <a:p>
            <a:pPr indent="0" lvl="0" marL="0" rtl="0" algn="l">
              <a:spcBef>
                <a:spcPts val="0"/>
              </a:spcBef>
              <a:spcAft>
                <a:spcPts val="0"/>
              </a:spcAft>
              <a:buNone/>
            </a:pPr>
            <a:r>
              <a:t/>
            </a:r>
            <a:endParaRPr/>
          </a:p>
        </p:txBody>
      </p:sp>
      <p:sp>
        <p:nvSpPr>
          <p:cNvPr id="343" name="Google Shape;343;g1141093546f_0_27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cap="flat" cmpd="sng" w="19050">
            <a:solidFill>
              <a:srgbClr val="488BC9"/>
            </a:solidFill>
            <a:prstDash val="solid"/>
            <a:miter lim="800000"/>
            <a:headEnd len="sm" w="sm" type="none"/>
            <a:tailEnd len="sm" w="sm" type="none"/>
          </a:ln>
        </p:spPr>
      </p:cxnSp>
      <p:sp>
        <p:nvSpPr>
          <p:cNvPr id="19" name="Google Shape;19;p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5" name="Shape 75"/>
        <p:cNvGrpSpPr/>
        <p:nvPr/>
      </p:nvGrpSpPr>
      <p:grpSpPr>
        <a:xfrm>
          <a:off x="0" y="0"/>
          <a:ext cx="0" cy="0"/>
          <a:chOff x="0" y="0"/>
          <a:chExt cx="0" cy="0"/>
        </a:xfrm>
      </p:grpSpPr>
      <p:sp>
        <p:nvSpPr>
          <p:cNvPr id="76" name="Google Shape;76;p1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1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12"/>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0" name="Shape 80"/>
        <p:cNvGrpSpPr/>
        <p:nvPr/>
      </p:nvGrpSpPr>
      <p:grpSpPr>
        <a:xfrm>
          <a:off x="0" y="0"/>
          <a:ext cx="0" cy="0"/>
          <a:chOff x="0" y="0"/>
          <a:chExt cx="0" cy="0"/>
        </a:xfrm>
      </p:grpSpPr>
      <p:pic>
        <p:nvPicPr>
          <p:cNvPr id="81" name="Google Shape;81;p13"/>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82" name="Google Shape;82;p1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4"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86" name="Google Shape;86;p14"/>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2" name="Shape 92"/>
        <p:cNvGrpSpPr/>
        <p:nvPr/>
      </p:nvGrpSpPr>
      <p:grpSpPr>
        <a:xfrm>
          <a:off x="0" y="0"/>
          <a:ext cx="0" cy="0"/>
          <a:chOff x="0" y="0"/>
          <a:chExt cx="0" cy="0"/>
        </a:xfrm>
      </p:grpSpPr>
      <p:sp>
        <p:nvSpPr>
          <p:cNvPr id="93" name="Google Shape;93;p16"/>
          <p:cNvSpPr txBox="1"/>
          <p:nvPr>
            <p:ph idx="1" type="body"/>
          </p:nvPr>
        </p:nvSpPr>
        <p:spPr>
          <a:xfrm>
            <a:off x="274320"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4" name="Google Shape;94;p16"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95" name="Google Shape;95;p16"/>
          <p:cNvSpPr txBox="1"/>
          <p:nvPr>
            <p:ph type="title"/>
          </p:nvPr>
        </p:nvSpPr>
        <p:spPr>
          <a:xfrm>
            <a:off x="274320" y="274320"/>
            <a:ext cx="7886700" cy="71014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6"/>
          <p:cNvSpPr txBox="1"/>
          <p:nvPr>
            <p:ph idx="2" type="body"/>
          </p:nvPr>
        </p:nvSpPr>
        <p:spPr>
          <a:xfrm>
            <a:off x="4736254"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16"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
        <p:nvSpPr>
          <p:cNvPr id="98" name="Google Shape;98;p1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rgbClr val="A5A5A5"/>
                </a:solidFill>
                <a:latin typeface="Calibri"/>
                <a:ea typeface="Calibri"/>
                <a:cs typeface="Calibri"/>
                <a:sym typeface="Calibri"/>
              </a:defRPr>
            </a:lvl1pPr>
            <a:lvl2pPr indent="0" lvl="1" marL="0" algn="ctr">
              <a:spcBef>
                <a:spcPts val="0"/>
              </a:spcBef>
              <a:buNone/>
              <a:defRPr b="0" i="0" sz="1400" u="none" cap="none" strike="noStrike">
                <a:solidFill>
                  <a:srgbClr val="A5A5A5"/>
                </a:solidFill>
                <a:latin typeface="Calibri"/>
                <a:ea typeface="Calibri"/>
                <a:cs typeface="Calibri"/>
                <a:sym typeface="Calibri"/>
              </a:defRPr>
            </a:lvl2pPr>
            <a:lvl3pPr indent="0" lvl="2" marL="0" algn="ctr">
              <a:spcBef>
                <a:spcPts val="0"/>
              </a:spcBef>
              <a:buNone/>
              <a:defRPr b="0" i="0" sz="1400" u="none" cap="none" strike="noStrike">
                <a:solidFill>
                  <a:srgbClr val="A5A5A5"/>
                </a:solidFill>
                <a:latin typeface="Calibri"/>
                <a:ea typeface="Calibri"/>
                <a:cs typeface="Calibri"/>
                <a:sym typeface="Calibri"/>
              </a:defRPr>
            </a:lvl3pPr>
            <a:lvl4pPr indent="0" lvl="3" marL="0" algn="ctr">
              <a:spcBef>
                <a:spcPts val="0"/>
              </a:spcBef>
              <a:buNone/>
              <a:defRPr b="0" i="0" sz="1400" u="none" cap="none" strike="noStrike">
                <a:solidFill>
                  <a:srgbClr val="A5A5A5"/>
                </a:solidFill>
                <a:latin typeface="Calibri"/>
                <a:ea typeface="Calibri"/>
                <a:cs typeface="Calibri"/>
                <a:sym typeface="Calibri"/>
              </a:defRPr>
            </a:lvl4pPr>
            <a:lvl5pPr indent="0" lvl="4" marL="0" algn="ctr">
              <a:spcBef>
                <a:spcPts val="0"/>
              </a:spcBef>
              <a:buNone/>
              <a:defRPr b="0" i="0" sz="1400" u="none" cap="none" strike="noStrike">
                <a:solidFill>
                  <a:srgbClr val="A5A5A5"/>
                </a:solidFill>
                <a:latin typeface="Calibri"/>
                <a:ea typeface="Calibri"/>
                <a:cs typeface="Calibri"/>
                <a:sym typeface="Calibri"/>
              </a:defRPr>
            </a:lvl5pPr>
            <a:lvl6pPr indent="0" lvl="5" marL="0" algn="ctr">
              <a:spcBef>
                <a:spcPts val="0"/>
              </a:spcBef>
              <a:buNone/>
              <a:defRPr b="0" i="0" sz="1400" u="none" cap="none" strike="noStrike">
                <a:solidFill>
                  <a:srgbClr val="A5A5A5"/>
                </a:solidFill>
                <a:latin typeface="Calibri"/>
                <a:ea typeface="Calibri"/>
                <a:cs typeface="Calibri"/>
                <a:sym typeface="Calibri"/>
              </a:defRPr>
            </a:lvl6pPr>
            <a:lvl7pPr indent="0" lvl="6" marL="0" algn="ctr">
              <a:spcBef>
                <a:spcPts val="0"/>
              </a:spcBef>
              <a:buNone/>
              <a:defRPr b="0" i="0" sz="1400" u="none" cap="none" strike="noStrike">
                <a:solidFill>
                  <a:srgbClr val="A5A5A5"/>
                </a:solidFill>
                <a:latin typeface="Calibri"/>
                <a:ea typeface="Calibri"/>
                <a:cs typeface="Calibri"/>
                <a:sym typeface="Calibri"/>
              </a:defRPr>
            </a:lvl7pPr>
            <a:lvl8pPr indent="0" lvl="7" marL="0" algn="ctr">
              <a:spcBef>
                <a:spcPts val="0"/>
              </a:spcBef>
              <a:buNone/>
              <a:defRPr b="0" i="0" sz="1400" u="none" cap="none" strike="noStrike">
                <a:solidFill>
                  <a:srgbClr val="A5A5A5"/>
                </a:solidFill>
                <a:latin typeface="Calibri"/>
                <a:ea typeface="Calibri"/>
                <a:cs typeface="Calibri"/>
                <a:sym typeface="Calibri"/>
              </a:defRPr>
            </a:lvl8pPr>
            <a:lvl9pPr indent="0" lvl="8" marL="0" algn="ctr">
              <a:spcBef>
                <a:spcPts val="0"/>
              </a:spcBef>
              <a:buNone/>
              <a:defRPr b="0" i="0" sz="14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17"/>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7"/>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17"/>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03" name="Google Shape;103;p17"/>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1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05" name="Google Shape;105;p1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17" title="Header graphic"/>
          <p:cNvPicPr preferRelativeResize="0"/>
          <p:nvPr/>
        </p:nvPicPr>
        <p:blipFill rotWithShape="1">
          <a:blip r:embed="rId4">
            <a:alphaModFix/>
          </a:blip>
          <a:srcRect b="0" l="0" r="0" t="0"/>
          <a:stretch/>
        </p:blipFill>
        <p:spPr>
          <a:xfrm>
            <a:off x="0" y="0"/>
            <a:ext cx="9144000" cy="1257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p:cSld name="Section Divider - Blue">
    <p:spTree>
      <p:nvGrpSpPr>
        <p:cNvPr id="107" name="Shape 107"/>
        <p:cNvGrpSpPr/>
        <p:nvPr/>
      </p:nvGrpSpPr>
      <p:grpSpPr>
        <a:xfrm>
          <a:off x="0" y="0"/>
          <a:ext cx="0" cy="0"/>
          <a:chOff x="0" y="0"/>
          <a:chExt cx="0" cy="0"/>
        </a:xfrm>
      </p:grpSpPr>
      <p:pic>
        <p:nvPicPr>
          <p:cNvPr id="108" name="Google Shape;108;p18"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9" name="Google Shape;109;p18"/>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0" name="Google Shape;110;p1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1" name="Google Shape;111;p18"/>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ge number" type="blank">
  <p:cSld name="BLANK">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220133" y="6356350"/>
            <a:ext cx="408517"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rgbClr val="A5A5A5"/>
                </a:solidFill>
                <a:latin typeface="Calibri"/>
                <a:ea typeface="Calibri"/>
                <a:cs typeface="Calibri"/>
                <a:sym typeface="Calibri"/>
              </a:defRPr>
            </a:lvl1pPr>
            <a:lvl2pPr indent="0" lvl="1" marL="0" algn="ctr">
              <a:spcBef>
                <a:spcPts val="0"/>
              </a:spcBef>
              <a:buNone/>
              <a:defRPr sz="1200">
                <a:solidFill>
                  <a:srgbClr val="A5A5A5"/>
                </a:solidFill>
                <a:latin typeface="Calibri"/>
                <a:ea typeface="Calibri"/>
                <a:cs typeface="Calibri"/>
                <a:sym typeface="Calibri"/>
              </a:defRPr>
            </a:lvl2pPr>
            <a:lvl3pPr indent="0" lvl="2" marL="0" algn="ctr">
              <a:spcBef>
                <a:spcPts val="0"/>
              </a:spcBef>
              <a:buNone/>
              <a:defRPr sz="1200">
                <a:solidFill>
                  <a:srgbClr val="A5A5A5"/>
                </a:solidFill>
                <a:latin typeface="Calibri"/>
                <a:ea typeface="Calibri"/>
                <a:cs typeface="Calibri"/>
                <a:sym typeface="Calibri"/>
              </a:defRPr>
            </a:lvl3pPr>
            <a:lvl4pPr indent="0" lvl="3" marL="0" algn="ctr">
              <a:spcBef>
                <a:spcPts val="0"/>
              </a:spcBef>
              <a:buNone/>
              <a:defRPr sz="1200">
                <a:solidFill>
                  <a:srgbClr val="A5A5A5"/>
                </a:solidFill>
                <a:latin typeface="Calibri"/>
                <a:ea typeface="Calibri"/>
                <a:cs typeface="Calibri"/>
                <a:sym typeface="Calibri"/>
              </a:defRPr>
            </a:lvl4pPr>
            <a:lvl5pPr indent="0" lvl="4" marL="0" algn="ctr">
              <a:spcBef>
                <a:spcPts val="0"/>
              </a:spcBef>
              <a:buNone/>
              <a:defRPr sz="1200">
                <a:solidFill>
                  <a:srgbClr val="A5A5A5"/>
                </a:solidFill>
                <a:latin typeface="Calibri"/>
                <a:ea typeface="Calibri"/>
                <a:cs typeface="Calibri"/>
                <a:sym typeface="Calibri"/>
              </a:defRPr>
            </a:lvl5pPr>
            <a:lvl6pPr indent="0" lvl="5" marL="0" algn="ctr">
              <a:spcBef>
                <a:spcPts val="0"/>
              </a:spcBef>
              <a:buNone/>
              <a:defRPr sz="1200">
                <a:solidFill>
                  <a:srgbClr val="A5A5A5"/>
                </a:solidFill>
                <a:latin typeface="Calibri"/>
                <a:ea typeface="Calibri"/>
                <a:cs typeface="Calibri"/>
                <a:sym typeface="Calibri"/>
              </a:defRPr>
            </a:lvl6pPr>
            <a:lvl7pPr indent="0" lvl="6" marL="0" algn="ctr">
              <a:spcBef>
                <a:spcPts val="0"/>
              </a:spcBef>
              <a:buNone/>
              <a:defRPr sz="1200">
                <a:solidFill>
                  <a:srgbClr val="A5A5A5"/>
                </a:solidFill>
                <a:latin typeface="Calibri"/>
                <a:ea typeface="Calibri"/>
                <a:cs typeface="Calibri"/>
                <a:sym typeface="Calibri"/>
              </a:defRPr>
            </a:lvl7pPr>
            <a:lvl8pPr indent="0" lvl="7" marL="0" algn="ctr">
              <a:spcBef>
                <a:spcPts val="0"/>
              </a:spcBef>
              <a:buNone/>
              <a:defRPr sz="1200">
                <a:solidFill>
                  <a:srgbClr val="A5A5A5"/>
                </a:solidFill>
                <a:latin typeface="Calibri"/>
                <a:ea typeface="Calibri"/>
                <a:cs typeface="Calibri"/>
                <a:sym typeface="Calibri"/>
              </a:defRPr>
            </a:lvl8pPr>
            <a:lvl9pPr indent="0" lvl="8" marL="0" algn="ctr">
              <a:spcBef>
                <a:spcPts val="0"/>
              </a:spcBef>
              <a:buNone/>
              <a:defRPr sz="1200">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4"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16" name="Google Shape;116;p20"/>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7" name="Google Shape;117;p20"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8" name="Google Shape;118;p20"/>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19" name="Shape 119"/>
        <p:cNvGrpSpPr/>
        <p:nvPr/>
      </p:nvGrpSpPr>
      <p:grpSpPr>
        <a:xfrm>
          <a:off x="0" y="0"/>
          <a:ext cx="0" cy="0"/>
          <a:chOff x="0" y="0"/>
          <a:chExt cx="0" cy="0"/>
        </a:xfrm>
      </p:grpSpPr>
      <p:sp>
        <p:nvSpPr>
          <p:cNvPr id="120" name="Google Shape;120;p21"/>
          <p:cNvSpPr txBox="1"/>
          <p:nvPr>
            <p:ph idx="11" type="ftr"/>
          </p:nvPr>
        </p:nvSpPr>
        <p:spPr>
          <a:xfrm>
            <a:off x="3028950" y="6508800"/>
            <a:ext cx="3086100" cy="2126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1"/>
          <p:cNvSpPr txBox="1"/>
          <p:nvPr/>
        </p:nvSpPr>
        <p:spPr>
          <a:xfrm>
            <a:off x="628650" y="6508800"/>
            <a:ext cx="2057400" cy="2126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888888"/>
                </a:solidFill>
                <a:latin typeface="Calibri"/>
                <a:ea typeface="Calibri"/>
                <a:cs typeface="Calibri"/>
                <a:sym typeface="Calibri"/>
              </a:rPr>
              <a:t>1/25/2021</a:t>
            </a:r>
            <a:endParaRPr sz="1200">
              <a:solidFill>
                <a:srgbClr val="888888"/>
              </a:solidFill>
              <a:latin typeface="Calibri"/>
              <a:ea typeface="Calibri"/>
              <a:cs typeface="Calibri"/>
              <a:sym typeface="Calibri"/>
            </a:endParaRPr>
          </a:p>
        </p:txBody>
      </p:sp>
      <p:sp>
        <p:nvSpPr>
          <p:cNvPr id="122" name="Google Shape;122;p21"/>
          <p:cNvSpPr/>
          <p:nvPr/>
        </p:nvSpPr>
        <p:spPr>
          <a:xfrm>
            <a:off x="0" y="0"/>
            <a:ext cx="9144000" cy="793462"/>
          </a:xfrm>
          <a:prstGeom prst="rect">
            <a:avLst/>
          </a:prstGeom>
          <a:gradFill>
            <a:gsLst>
              <a:gs pos="0">
                <a:srgbClr val="6EC4E8"/>
              </a:gs>
              <a:gs pos="81000">
                <a:srgbClr val="5C6670"/>
              </a:gs>
              <a:gs pos="100000">
                <a:srgbClr val="5C667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21"/>
          <p:cNvSpPr/>
          <p:nvPr/>
        </p:nvSpPr>
        <p:spPr>
          <a:xfrm>
            <a:off x="0" y="787381"/>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21"/>
          <p:cNvSpPr/>
          <p:nvPr/>
        </p:nvSpPr>
        <p:spPr>
          <a:xfrm>
            <a:off x="0" y="6806227"/>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21"/>
          <p:cNvPicPr preferRelativeResize="0"/>
          <p:nvPr/>
        </p:nvPicPr>
        <p:blipFill rotWithShape="1">
          <a:blip r:embed="rId2">
            <a:alphaModFix/>
          </a:blip>
          <a:srcRect b="0" l="0" r="0" t="0"/>
          <a:stretch/>
        </p:blipFill>
        <p:spPr>
          <a:xfrm>
            <a:off x="8258629" y="6418098"/>
            <a:ext cx="626171" cy="322362"/>
          </a:xfrm>
          <a:prstGeom prst="rect">
            <a:avLst/>
          </a:prstGeom>
          <a:noFill/>
          <a:ln>
            <a:noFill/>
          </a:ln>
        </p:spPr>
      </p:pic>
      <p:sp>
        <p:nvSpPr>
          <p:cNvPr id="126" name="Google Shape;126;p21"/>
          <p:cNvSpPr txBox="1"/>
          <p:nvPr/>
        </p:nvSpPr>
        <p:spPr>
          <a:xfrm>
            <a:off x="6457950" y="6508800"/>
            <a:ext cx="1257674" cy="2126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7" name="Google Shape;127;p21"/>
          <p:cNvSpPr txBox="1"/>
          <p:nvPr>
            <p:ph idx="1" type="body"/>
          </p:nvPr>
        </p:nvSpPr>
        <p:spPr>
          <a:xfrm>
            <a:off x="628650"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1"/>
          <p:cNvSpPr txBox="1"/>
          <p:nvPr>
            <p:ph idx="2" type="body"/>
          </p:nvPr>
        </p:nvSpPr>
        <p:spPr>
          <a:xfrm>
            <a:off x="4644838"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1"/>
          <p:cNvSpPr txBox="1"/>
          <p:nvPr>
            <p:ph type="title"/>
          </p:nvPr>
        </p:nvSpPr>
        <p:spPr>
          <a:xfrm>
            <a:off x="192024" y="192024"/>
            <a:ext cx="7886700" cy="52120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1"/>
          <p:cNvSpPr txBox="1"/>
          <p:nvPr/>
        </p:nvSpPr>
        <p:spPr>
          <a:xfrm>
            <a:off x="4656752" y="1083581"/>
            <a:ext cx="3847765" cy="521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t/>
            </a:r>
            <a:endParaRPr sz="28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2" name="Google Shape;22;p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 name="Google Shape;25;p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2"/>
          <p:cNvSpPr/>
          <p:nvPr/>
        </p:nvSpPr>
        <p:spPr>
          <a:xfrm>
            <a:off x="0" y="4675238"/>
            <a:ext cx="9144000" cy="2182761"/>
          </a:xfrm>
          <a:prstGeom prst="rect">
            <a:avLst/>
          </a:prstGeom>
          <a:gradFill>
            <a:gsLst>
              <a:gs pos="0">
                <a:schemeClr val="lt1"/>
              </a:gs>
              <a:gs pos="100000">
                <a:srgbClr val="FFC846">
                  <a:alpha val="4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5" name="Google Shape;135;p2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36" name="Google Shape;136;p22"/>
          <p:cNvCxnSpPr/>
          <p:nvPr/>
        </p:nvCxnSpPr>
        <p:spPr>
          <a:xfrm>
            <a:off x="685800" y="2772696"/>
            <a:ext cx="7801897" cy="0"/>
          </a:xfrm>
          <a:prstGeom prst="straightConnector1">
            <a:avLst/>
          </a:prstGeom>
          <a:noFill/>
          <a:ln cap="flat" cmpd="sng" w="19050">
            <a:solidFill>
              <a:srgbClr val="FFC846"/>
            </a:solidFill>
            <a:prstDash val="solid"/>
            <a:miter lim="800000"/>
            <a:headEnd len="sm" w="sm" type="none"/>
            <a:tailEnd len="sm" w="sm" type="none"/>
          </a:ln>
        </p:spPr>
      </p:cxnSp>
      <p:sp>
        <p:nvSpPr>
          <p:cNvPr id="137" name="Google Shape;137;p2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pic>
        <p:nvPicPr>
          <p:cNvPr id="139" name="Google Shape;139;p2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0" name="Google Shape;140;p2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2" name="Google Shape;142;p2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3" name="Google Shape;143;p2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6" name="Google Shape;146;p2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2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9" name="Google Shape;149;p2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0" name="Google Shape;150;p2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1" name="Shape 151"/>
        <p:cNvGrpSpPr/>
        <p:nvPr/>
      </p:nvGrpSpPr>
      <p:grpSpPr>
        <a:xfrm>
          <a:off x="0" y="0"/>
          <a:ext cx="0" cy="0"/>
          <a:chOff x="0" y="0"/>
          <a:chExt cx="0" cy="0"/>
        </a:xfrm>
      </p:grpSpPr>
      <p:pic>
        <p:nvPicPr>
          <p:cNvPr id="152" name="Google Shape;152;p2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53" name="Google Shape;153;p2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5" name="Google Shape;155;p2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56" name="Google Shape;156;p2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7" name="Google Shape;157;p2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0" name="Google Shape;160;p2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2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63" name="Google Shape;163;p2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64" name="Google Shape;164;p2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65" name="Shape 165"/>
        <p:cNvGrpSpPr/>
        <p:nvPr/>
      </p:nvGrpSpPr>
      <p:grpSpPr>
        <a:xfrm>
          <a:off x="0" y="0"/>
          <a:ext cx="0" cy="0"/>
          <a:chOff x="0" y="0"/>
          <a:chExt cx="0" cy="0"/>
        </a:xfrm>
      </p:grpSpPr>
      <p:pic>
        <p:nvPicPr>
          <p:cNvPr id="166" name="Google Shape;166;p2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7" name="Google Shape;167;p2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2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0" name="Google Shape;170;p2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1" name="Google Shape;171;p2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2" name="Shape 172"/>
        <p:cNvGrpSpPr/>
        <p:nvPr/>
      </p:nvGrpSpPr>
      <p:grpSpPr>
        <a:xfrm>
          <a:off x="0" y="0"/>
          <a:ext cx="0" cy="0"/>
          <a:chOff x="0" y="0"/>
          <a:chExt cx="0" cy="0"/>
        </a:xfrm>
      </p:grpSpPr>
      <p:pic>
        <p:nvPicPr>
          <p:cNvPr id="173" name="Google Shape;173;p2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74" name="Google Shape;174;p2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6" name="Google Shape;176;p2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7" name="Google Shape;177;p2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8" name="Google Shape;178;p2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79" name="Shape 179"/>
        <p:cNvGrpSpPr/>
        <p:nvPr/>
      </p:nvGrpSpPr>
      <p:grpSpPr>
        <a:xfrm>
          <a:off x="0" y="0"/>
          <a:ext cx="0" cy="0"/>
          <a:chOff x="0" y="0"/>
          <a:chExt cx="0" cy="0"/>
        </a:xfrm>
      </p:grpSpPr>
      <p:pic>
        <p:nvPicPr>
          <p:cNvPr id="180" name="Google Shape;180;p2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81" name="Google Shape;181;p2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3" name="Google Shape;183;p2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84" name="Google Shape;184;p2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85" name="Google Shape;185;p2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3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8" name="Google Shape;188;p3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9" name="Shape 189"/>
        <p:cNvGrpSpPr/>
        <p:nvPr/>
      </p:nvGrpSpPr>
      <p:grpSpPr>
        <a:xfrm>
          <a:off x="0" y="0"/>
          <a:ext cx="0" cy="0"/>
          <a:chOff x="0" y="0"/>
          <a:chExt cx="0" cy="0"/>
        </a:xfrm>
      </p:grpSpPr>
      <p:sp>
        <p:nvSpPr>
          <p:cNvPr id="190" name="Google Shape;190;p3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8" name="Google Shape;28;p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1" name="Google Shape;31;p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93" name="Google Shape;193;p32"/>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2"/>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197" name="Google Shape;197;p3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3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199" name="Shape 199"/>
        <p:cNvGrpSpPr/>
        <p:nvPr/>
      </p:nvGrpSpPr>
      <p:grpSpPr>
        <a:xfrm>
          <a:off x="0" y="0"/>
          <a:ext cx="0" cy="0"/>
          <a:chOff x="0" y="0"/>
          <a:chExt cx="0" cy="0"/>
        </a:xfrm>
      </p:grpSpPr>
      <p:sp>
        <p:nvSpPr>
          <p:cNvPr id="200" name="Google Shape;200;p34"/>
          <p:cNvSpPr txBox="1"/>
          <p:nvPr>
            <p:ph idx="1" type="body"/>
          </p:nvPr>
        </p:nvSpPr>
        <p:spPr>
          <a:xfrm>
            <a:off x="6286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1" name="Google Shape;201;p34"/>
          <p:cNvSpPr txBox="1"/>
          <p:nvPr>
            <p:ph idx="2" type="body"/>
          </p:nvPr>
        </p:nvSpPr>
        <p:spPr>
          <a:xfrm>
            <a:off x="46291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2" name="Google Shape;202;p34"/>
          <p:cNvSpPr txBox="1"/>
          <p:nvPr>
            <p:ph type="title"/>
          </p:nvPr>
        </p:nvSpPr>
        <p:spPr>
          <a:xfrm>
            <a:off x="205740" y="274321"/>
            <a:ext cx="4373404" cy="713232"/>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een">
  <p:cSld name="Section Divider - green">
    <p:spTree>
      <p:nvGrpSpPr>
        <p:cNvPr id="203" name="Shape 203"/>
        <p:cNvGrpSpPr/>
        <p:nvPr/>
      </p:nvGrpSpPr>
      <p:grpSpPr>
        <a:xfrm>
          <a:off x="0" y="0"/>
          <a:ext cx="0" cy="0"/>
          <a:chOff x="0" y="0"/>
          <a:chExt cx="0" cy="0"/>
        </a:xfrm>
      </p:grpSpPr>
      <p:pic>
        <p:nvPicPr>
          <p:cNvPr id="204" name="Google Shape;204;p35"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5" name="Google Shape;205;p35"/>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6" name="Google Shape;206;p35"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07" name="Google Shape;207;p35"/>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to green">
  <p:cSld name="Section divider - blue to green">
    <p:spTree>
      <p:nvGrpSpPr>
        <p:cNvPr id="208" name="Shape 208"/>
        <p:cNvGrpSpPr/>
        <p:nvPr/>
      </p:nvGrpSpPr>
      <p:grpSpPr>
        <a:xfrm>
          <a:off x="0" y="0"/>
          <a:ext cx="0" cy="0"/>
          <a:chOff x="0" y="0"/>
          <a:chExt cx="0" cy="0"/>
        </a:xfrm>
      </p:grpSpPr>
      <p:pic>
        <p:nvPicPr>
          <p:cNvPr id="209" name="Google Shape;209;p36"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0" name="Google Shape;210;p36"/>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1" name="Google Shape;211;p3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12" name="Google Shape;212;p3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age number">
  <p:cSld name="Blank - no page number">
    <p:spTree>
      <p:nvGrpSpPr>
        <p:cNvPr id="213" name="Shape 213"/>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14" name="Shape 214"/>
        <p:cNvGrpSpPr/>
        <p:nvPr/>
      </p:nvGrpSpPr>
      <p:grpSpPr>
        <a:xfrm>
          <a:off x="0" y="0"/>
          <a:ext cx="0" cy="0"/>
          <a:chOff x="0" y="0"/>
          <a:chExt cx="0" cy="0"/>
        </a:xfrm>
      </p:grpSpPr>
      <p:sp>
        <p:nvSpPr>
          <p:cNvPr id="215" name="Google Shape;215;p38"/>
          <p:cNvSpPr txBox="1"/>
          <p:nvPr>
            <p:ph idx="1" type="body"/>
          </p:nvPr>
        </p:nvSpPr>
        <p:spPr>
          <a:xfrm>
            <a:off x="628650" y="1463040"/>
            <a:ext cx="7886700" cy="4640700"/>
          </a:xfrm>
          <a:prstGeom prst="rect">
            <a:avLst/>
          </a:prstGeom>
          <a:noFill/>
          <a:ln>
            <a:noFill/>
          </a:ln>
        </p:spPr>
        <p:txBody>
          <a:bodyPr anchorCtr="0" anchor="t" bIns="45700" lIns="0" spcFirstLastPara="1" rIns="0" wrap="square" tIns="0">
            <a:no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500"/>
              </a:spcBef>
              <a:spcAft>
                <a:spcPts val="0"/>
              </a:spcAft>
              <a:buClr>
                <a:schemeClr val="dk1"/>
              </a:buClr>
              <a:buSzPts val="2000"/>
              <a:buChar char="•"/>
              <a:defRPr sz="20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16" name="Google Shape;216;p38"/>
          <p:cNvPicPr preferRelativeResize="0"/>
          <p:nvPr/>
        </p:nvPicPr>
        <p:blipFill rotWithShape="1">
          <a:blip r:embed="rId2">
            <a:alphaModFix/>
          </a:blip>
          <a:srcRect b="0" l="0" r="0" t="0"/>
          <a:stretch/>
        </p:blipFill>
        <p:spPr>
          <a:xfrm>
            <a:off x="7772400" y="6172200"/>
            <a:ext cx="1143000" cy="485919"/>
          </a:xfrm>
          <a:prstGeom prst="rect">
            <a:avLst/>
          </a:prstGeom>
          <a:noFill/>
          <a:ln>
            <a:noFill/>
          </a:ln>
        </p:spPr>
      </p:pic>
      <p:sp>
        <p:nvSpPr>
          <p:cNvPr id="217" name="Google Shape;217;p38"/>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600">
                <a:solidFill>
                  <a:srgbClr val="7F7F7F"/>
                </a:solidFill>
                <a:latin typeface="Calibri"/>
                <a:ea typeface="Calibri"/>
                <a:cs typeface="Calibri"/>
                <a:sym typeface="Calibri"/>
              </a:defRPr>
            </a:lvl1pPr>
            <a:lvl2pPr indent="0" lvl="1" marL="0" rtl="0" algn="l">
              <a:spcBef>
                <a:spcPts val="0"/>
              </a:spcBef>
              <a:buNone/>
              <a:defRPr sz="1600">
                <a:solidFill>
                  <a:srgbClr val="7F7F7F"/>
                </a:solidFill>
                <a:latin typeface="Calibri"/>
                <a:ea typeface="Calibri"/>
                <a:cs typeface="Calibri"/>
                <a:sym typeface="Calibri"/>
              </a:defRPr>
            </a:lvl2pPr>
            <a:lvl3pPr indent="0" lvl="2" marL="0" rtl="0" algn="l">
              <a:spcBef>
                <a:spcPts val="0"/>
              </a:spcBef>
              <a:buNone/>
              <a:defRPr sz="1600">
                <a:solidFill>
                  <a:srgbClr val="7F7F7F"/>
                </a:solidFill>
                <a:latin typeface="Calibri"/>
                <a:ea typeface="Calibri"/>
                <a:cs typeface="Calibri"/>
                <a:sym typeface="Calibri"/>
              </a:defRPr>
            </a:lvl3pPr>
            <a:lvl4pPr indent="0" lvl="3" marL="0" rtl="0" algn="l">
              <a:spcBef>
                <a:spcPts val="0"/>
              </a:spcBef>
              <a:buNone/>
              <a:defRPr sz="1600">
                <a:solidFill>
                  <a:srgbClr val="7F7F7F"/>
                </a:solidFill>
                <a:latin typeface="Calibri"/>
                <a:ea typeface="Calibri"/>
                <a:cs typeface="Calibri"/>
                <a:sym typeface="Calibri"/>
              </a:defRPr>
            </a:lvl4pPr>
            <a:lvl5pPr indent="0" lvl="4" marL="0" rtl="0" algn="l">
              <a:spcBef>
                <a:spcPts val="0"/>
              </a:spcBef>
              <a:buNone/>
              <a:defRPr sz="1600">
                <a:solidFill>
                  <a:srgbClr val="7F7F7F"/>
                </a:solidFill>
                <a:latin typeface="Calibri"/>
                <a:ea typeface="Calibri"/>
                <a:cs typeface="Calibri"/>
                <a:sym typeface="Calibri"/>
              </a:defRPr>
            </a:lvl5pPr>
            <a:lvl6pPr indent="0" lvl="5" marL="0" rtl="0" algn="l">
              <a:spcBef>
                <a:spcPts val="0"/>
              </a:spcBef>
              <a:buNone/>
              <a:defRPr sz="1600">
                <a:solidFill>
                  <a:srgbClr val="7F7F7F"/>
                </a:solidFill>
                <a:latin typeface="Calibri"/>
                <a:ea typeface="Calibri"/>
                <a:cs typeface="Calibri"/>
                <a:sym typeface="Calibri"/>
              </a:defRPr>
            </a:lvl6pPr>
            <a:lvl7pPr indent="0" lvl="6" marL="0" rtl="0" algn="l">
              <a:spcBef>
                <a:spcPts val="0"/>
              </a:spcBef>
              <a:buNone/>
              <a:defRPr sz="1600">
                <a:solidFill>
                  <a:srgbClr val="7F7F7F"/>
                </a:solidFill>
                <a:latin typeface="Calibri"/>
                <a:ea typeface="Calibri"/>
                <a:cs typeface="Calibri"/>
                <a:sym typeface="Calibri"/>
              </a:defRPr>
            </a:lvl7pPr>
            <a:lvl8pPr indent="0" lvl="7" marL="0" rtl="0" algn="l">
              <a:spcBef>
                <a:spcPts val="0"/>
              </a:spcBef>
              <a:buNone/>
              <a:defRPr sz="1600">
                <a:solidFill>
                  <a:srgbClr val="7F7F7F"/>
                </a:solidFill>
                <a:latin typeface="Calibri"/>
                <a:ea typeface="Calibri"/>
                <a:cs typeface="Calibri"/>
                <a:sym typeface="Calibri"/>
              </a:defRPr>
            </a:lvl8pPr>
            <a:lvl9pPr indent="0" lvl="8" marL="0" rt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35" name="Google Shape;35;p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8" name="Google Shape;38;p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2" name="Google Shape;42;p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45" name="Google Shape;45;p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9" name="Google Shape;49;p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2" name="Google Shape;52;p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56" name="Google Shape;56;p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9" name="Google Shape;59;p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63" name="Google Shape;63;p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66" name="Google Shape;66;p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8" name="Shape 68"/>
        <p:cNvGrpSpPr/>
        <p:nvPr/>
      </p:nvGrpSpPr>
      <p:grpSpPr>
        <a:xfrm>
          <a:off x="0" y="0"/>
          <a:ext cx="0" cy="0"/>
          <a:chOff x="0" y="0"/>
          <a:chExt cx="0" cy="0"/>
        </a:xfrm>
      </p:grpSpPr>
      <p:sp>
        <p:nvSpPr>
          <p:cNvPr id="69" name="Google Shape;69;p10"/>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10"/>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72" name="Google Shape;72;p1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10"/>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74" name="Google Shape;74;p1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24" Type="http://schemas.openxmlformats.org/officeDocument/2006/relationships/theme" Target="../theme/theme3.xml"/><Relationship Id="rId12" Type="http://schemas.openxmlformats.org/officeDocument/2006/relationships/slideLayout" Target="../slideLayouts/slideLayout25.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5"/>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type="ctrTitle"/>
          </p:nvPr>
        </p:nvSpPr>
        <p:spPr>
          <a:xfrm>
            <a:off x="685800" y="3236239"/>
            <a:ext cx="7772400" cy="121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UIP 101:</a:t>
            </a:r>
            <a:endParaRPr/>
          </a:p>
          <a:p>
            <a:pPr indent="0" lvl="0" marL="0" rtl="0" algn="ctr">
              <a:lnSpc>
                <a:spcPct val="90000"/>
              </a:lnSpc>
              <a:spcBef>
                <a:spcPts val="0"/>
              </a:spcBef>
              <a:spcAft>
                <a:spcPts val="0"/>
              </a:spcAft>
              <a:buClr>
                <a:schemeClr val="dk1"/>
              </a:buClr>
              <a:buSzPts val="3600"/>
              <a:buFont typeface="Arial"/>
              <a:buNone/>
            </a:pPr>
            <a:r>
              <a:rPr lang="en-US" sz="3000"/>
              <a:t>Action Steps and </a:t>
            </a:r>
            <a:br>
              <a:rPr lang="en-US" sz="3000"/>
            </a:br>
            <a:r>
              <a:rPr lang="en-US" sz="3000"/>
              <a:t>Implementation Benchmarks</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8"/>
          <p:cNvSpPr txBox="1"/>
          <p:nvPr/>
        </p:nvSpPr>
        <p:spPr>
          <a:xfrm>
            <a:off x="651200" y="1587300"/>
            <a:ext cx="5550600" cy="391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Strategy</a:t>
            </a:r>
            <a:r>
              <a:rPr lang="en-US" sz="1800">
                <a:latin typeface="Calibri"/>
                <a:ea typeface="Calibri"/>
                <a:cs typeface="Calibri"/>
                <a:sym typeface="Calibri"/>
              </a:rPr>
              <a:t>: </a:t>
            </a:r>
            <a:r>
              <a:rPr lang="en-US" sz="1800">
                <a:solidFill>
                  <a:schemeClr val="dk1"/>
                </a:solidFill>
                <a:latin typeface="Calibri"/>
                <a:ea typeface="Calibri"/>
                <a:cs typeface="Calibri"/>
                <a:sym typeface="Calibri"/>
              </a:rPr>
              <a:t>Develop staff’s social comprehension in order to foster a safe, welcoming, focused and inclusive learning environment.</a:t>
            </a:r>
            <a:endParaRPr sz="1800">
              <a:latin typeface="Calibri"/>
              <a:ea typeface="Calibri"/>
              <a:cs typeface="Calibri"/>
              <a:sym typeface="Calibri"/>
            </a:endParaRPr>
          </a:p>
          <a:p>
            <a:pPr indent="0" lvl="0" marL="0" rtl="0" algn="l">
              <a:spcBef>
                <a:spcPts val="1000"/>
              </a:spcBef>
              <a:spcAft>
                <a:spcPts val="0"/>
              </a:spcAft>
              <a:buNone/>
            </a:pPr>
            <a:r>
              <a:rPr b="1" lang="en-US" sz="1800">
                <a:latin typeface="Calibri"/>
                <a:ea typeface="Calibri"/>
                <a:cs typeface="Calibri"/>
                <a:sym typeface="Calibri"/>
              </a:rPr>
              <a:t>Benchmarks</a:t>
            </a:r>
            <a:r>
              <a:rPr lang="en-US" sz="1800">
                <a:latin typeface="Calibri"/>
                <a:ea typeface="Calibri"/>
                <a:cs typeface="Calibri"/>
                <a:sym typeface="Calibri"/>
              </a:rPr>
              <a:t>: By the end of the first trimester…</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Total number of major discipline referrals will fall below 15 for the trimester according to Infinite Campus behavior referrals.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Total number of radio calls will be fewer than 30 calls in a given month and fewer than 75 calls in the trimester.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50% of 3rd - 5th graders will rate themselves in the top 3 categories for each question in the Emotion Regulation student survey. </a:t>
            </a:r>
            <a:endParaRPr sz="1800">
              <a:solidFill>
                <a:srgbClr val="A5A5A5"/>
              </a:solidFill>
              <a:latin typeface="Calibri"/>
              <a:ea typeface="Calibri"/>
              <a:cs typeface="Calibri"/>
              <a:sym typeface="Calibri"/>
            </a:endParaRPr>
          </a:p>
        </p:txBody>
      </p:sp>
      <p:sp>
        <p:nvSpPr>
          <p:cNvPr id="354" name="Google Shape;354;p48"/>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Elementary School Examples</a:t>
            </a:r>
            <a:endParaRPr sz="3200"/>
          </a:p>
        </p:txBody>
      </p:sp>
      <p:sp>
        <p:nvSpPr>
          <p:cNvPr id="355" name="Google Shape;355;p48"/>
          <p:cNvSpPr/>
          <p:nvPr/>
        </p:nvSpPr>
        <p:spPr>
          <a:xfrm>
            <a:off x="6510850" y="1587200"/>
            <a:ext cx="2261400" cy="43305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Strengths:</a:t>
            </a:r>
            <a:endParaRPr sz="17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a:t>
            </a:r>
            <a:r>
              <a:rPr b="1" lang="en-US" sz="2200">
                <a:solidFill>
                  <a:srgbClr val="000000"/>
                </a:solidFill>
                <a:latin typeface="Calibri"/>
                <a:ea typeface="Calibri"/>
                <a:cs typeface="Calibri"/>
                <a:sym typeface="Calibri"/>
              </a:rPr>
              <a:t> </a:t>
            </a:r>
            <a:r>
              <a:rPr lang="en-US" sz="1700">
                <a:latin typeface="Calibri"/>
                <a:ea typeface="Calibri"/>
                <a:cs typeface="Calibri"/>
                <a:sym typeface="Calibri"/>
              </a:rPr>
              <a:t>Benchmarks name expected level of performance (e.g., number of referrals), rather than naming a list of actions that are either complete or incomplete (e.g., PD occurred).</a:t>
            </a:r>
            <a:endParaRPr b="1" sz="22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a:t>
            </a:r>
            <a:r>
              <a:rPr b="1" lang="en-US" sz="2200">
                <a:solidFill>
                  <a:srgbClr val="000000"/>
                </a:solidFill>
                <a:latin typeface="Calibri"/>
                <a:ea typeface="Calibri"/>
                <a:cs typeface="Calibri"/>
                <a:sym typeface="Calibri"/>
              </a:rPr>
              <a:t> </a:t>
            </a:r>
            <a:r>
              <a:rPr lang="en-US" sz="1700">
                <a:latin typeface="Calibri"/>
                <a:ea typeface="Calibri"/>
                <a:cs typeface="Calibri"/>
                <a:sym typeface="Calibri"/>
              </a:rPr>
              <a:t>Benchmarks draw data from a variety of sources.</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9"/>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Common Misconceptions</a:t>
            </a:r>
            <a:endParaRPr sz="3200"/>
          </a:p>
        </p:txBody>
      </p:sp>
      <p:sp>
        <p:nvSpPr>
          <p:cNvPr id="362" name="Google Shape;362;p49"/>
          <p:cNvSpPr/>
          <p:nvPr/>
        </p:nvSpPr>
        <p:spPr>
          <a:xfrm>
            <a:off x="419450" y="1516825"/>
            <a:ext cx="2286600" cy="904200"/>
          </a:xfrm>
          <a:prstGeom prst="roundRect">
            <a:avLst>
              <a:gd fmla="val 16667" name="adj"/>
            </a:avLst>
          </a:prstGeom>
          <a:solidFill>
            <a:srgbClr val="F4CCC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Interim Measures</a:t>
            </a:r>
            <a:endParaRPr b="1" sz="2400">
              <a:latin typeface="Calibri"/>
              <a:ea typeface="Calibri"/>
              <a:cs typeface="Calibri"/>
              <a:sym typeface="Calibri"/>
            </a:endParaRPr>
          </a:p>
        </p:txBody>
      </p:sp>
      <p:sp>
        <p:nvSpPr>
          <p:cNvPr id="363" name="Google Shape;363;p49"/>
          <p:cNvSpPr/>
          <p:nvPr/>
        </p:nvSpPr>
        <p:spPr>
          <a:xfrm>
            <a:off x="3321300" y="1516825"/>
            <a:ext cx="2501400" cy="904200"/>
          </a:xfrm>
          <a:prstGeom prst="roundRect">
            <a:avLst>
              <a:gd fmla="val 16667" name="adj"/>
            </a:avLst>
          </a:prstGeom>
          <a:solidFill>
            <a:srgbClr val="EAD1D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Implementation Benchmarks</a:t>
            </a:r>
            <a:endParaRPr b="1" sz="2400">
              <a:latin typeface="Calibri"/>
              <a:ea typeface="Calibri"/>
              <a:cs typeface="Calibri"/>
              <a:sym typeface="Calibri"/>
            </a:endParaRPr>
          </a:p>
        </p:txBody>
      </p:sp>
      <p:sp>
        <p:nvSpPr>
          <p:cNvPr id="364" name="Google Shape;364;p49"/>
          <p:cNvSpPr/>
          <p:nvPr/>
        </p:nvSpPr>
        <p:spPr>
          <a:xfrm>
            <a:off x="6438000" y="1516825"/>
            <a:ext cx="2286600" cy="904200"/>
          </a:xfrm>
          <a:prstGeom prst="roundRect">
            <a:avLst>
              <a:gd fmla="val 16667" name="adj"/>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Action Steps</a:t>
            </a:r>
            <a:endParaRPr b="1" sz="2400">
              <a:latin typeface="Calibri"/>
              <a:ea typeface="Calibri"/>
              <a:cs typeface="Calibri"/>
              <a:sym typeface="Calibri"/>
            </a:endParaRPr>
          </a:p>
        </p:txBody>
      </p:sp>
      <p:sp>
        <p:nvSpPr>
          <p:cNvPr id="365" name="Google Shape;365;p49"/>
          <p:cNvSpPr txBox="1"/>
          <p:nvPr/>
        </p:nvSpPr>
        <p:spPr>
          <a:xfrm>
            <a:off x="436950" y="2671600"/>
            <a:ext cx="25014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Look at </a:t>
            </a:r>
            <a:r>
              <a:rPr b="1" lang="en-US" sz="1800">
                <a:latin typeface="Calibri"/>
                <a:ea typeface="Calibri"/>
                <a:cs typeface="Calibri"/>
                <a:sym typeface="Calibri"/>
              </a:rPr>
              <a:t>student outcomes</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Measure how student performance outcomes are changing</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Tell us </a:t>
            </a:r>
            <a:r>
              <a:rPr b="1" lang="en-US" sz="1800">
                <a:latin typeface="Calibri"/>
                <a:ea typeface="Calibri"/>
                <a:cs typeface="Calibri"/>
                <a:sym typeface="Calibri"/>
              </a:rPr>
              <a:t>whether our strategy is effective.</a:t>
            </a:r>
            <a:endParaRPr sz="1800">
              <a:latin typeface="Calibri"/>
              <a:ea typeface="Calibri"/>
              <a:cs typeface="Calibri"/>
              <a:sym typeface="Calibri"/>
            </a:endParaRPr>
          </a:p>
        </p:txBody>
      </p:sp>
      <p:sp>
        <p:nvSpPr>
          <p:cNvPr id="366" name="Google Shape;366;p49"/>
          <p:cNvSpPr txBox="1"/>
          <p:nvPr/>
        </p:nvSpPr>
        <p:spPr>
          <a:xfrm>
            <a:off x="3338800" y="2671600"/>
            <a:ext cx="26589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Look at </a:t>
            </a:r>
            <a:r>
              <a:rPr b="1" lang="en-US" sz="1800">
                <a:latin typeface="Calibri"/>
                <a:ea typeface="Calibri"/>
                <a:cs typeface="Calibri"/>
                <a:sym typeface="Calibri"/>
              </a:rPr>
              <a:t>adult actions and systems</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Measure how adult actions and systems are changing or being put into practice</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Tell us </a:t>
            </a:r>
            <a:r>
              <a:rPr b="1" lang="en-US" sz="1800">
                <a:latin typeface="Calibri"/>
                <a:ea typeface="Calibri"/>
                <a:cs typeface="Calibri"/>
                <a:sym typeface="Calibri"/>
              </a:rPr>
              <a:t>whether our strategy is being implemented as planned.</a:t>
            </a:r>
            <a:endParaRPr b="1" sz="1800">
              <a:latin typeface="Calibri"/>
              <a:ea typeface="Calibri"/>
              <a:cs typeface="Calibri"/>
              <a:sym typeface="Calibri"/>
            </a:endParaRPr>
          </a:p>
        </p:txBody>
      </p:sp>
      <p:sp>
        <p:nvSpPr>
          <p:cNvPr id="367" name="Google Shape;367;p49"/>
          <p:cNvSpPr txBox="1"/>
          <p:nvPr/>
        </p:nvSpPr>
        <p:spPr>
          <a:xfrm>
            <a:off x="6398150" y="2671600"/>
            <a:ext cx="2334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Look at </a:t>
            </a:r>
            <a:r>
              <a:rPr b="1" lang="en-US" sz="1800">
                <a:latin typeface="Calibri"/>
                <a:ea typeface="Calibri"/>
                <a:cs typeface="Calibri"/>
                <a:sym typeface="Calibri"/>
              </a:rPr>
              <a:t>specific tasks </a:t>
            </a:r>
            <a:r>
              <a:rPr lang="en-US" sz="1800">
                <a:latin typeface="Calibri"/>
                <a:ea typeface="Calibri"/>
                <a:cs typeface="Calibri"/>
                <a:sym typeface="Calibri"/>
              </a:rPr>
              <a:t>needed to implement strategy.</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Pace out actions needed, who will perform them, and resources available.</a:t>
            </a:r>
            <a:endParaRPr sz="1800">
              <a:latin typeface="Calibri"/>
              <a:ea typeface="Calibri"/>
              <a:cs typeface="Calibri"/>
              <a:sym typeface="Calibri"/>
            </a:endParaRPr>
          </a:p>
        </p:txBody>
      </p:sp>
      <p:sp>
        <p:nvSpPr>
          <p:cNvPr id="368" name="Google Shape;368;p49"/>
          <p:cNvSpPr txBox="1"/>
          <p:nvPr/>
        </p:nvSpPr>
        <p:spPr>
          <a:xfrm>
            <a:off x="2736325" y="1707325"/>
            <a:ext cx="554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200">
                <a:latin typeface="Calibri"/>
                <a:ea typeface="Calibri"/>
                <a:cs typeface="Calibri"/>
                <a:sym typeface="Calibri"/>
              </a:rPr>
              <a:t>vs.</a:t>
            </a:r>
            <a:endParaRPr b="1" sz="2200">
              <a:latin typeface="Calibri"/>
              <a:ea typeface="Calibri"/>
              <a:cs typeface="Calibri"/>
              <a:sym typeface="Calibri"/>
            </a:endParaRPr>
          </a:p>
        </p:txBody>
      </p:sp>
      <p:sp>
        <p:nvSpPr>
          <p:cNvPr id="369" name="Google Shape;369;p49"/>
          <p:cNvSpPr txBox="1"/>
          <p:nvPr/>
        </p:nvSpPr>
        <p:spPr>
          <a:xfrm>
            <a:off x="5853000" y="1707325"/>
            <a:ext cx="554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200">
                <a:latin typeface="Calibri"/>
                <a:ea typeface="Calibri"/>
                <a:cs typeface="Calibri"/>
                <a:sym typeface="Calibri"/>
              </a:rPr>
              <a:t>vs.</a:t>
            </a:r>
            <a:endParaRPr b="1" sz="22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0"/>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2700"/>
              <a:t>Role of Implementation Benchmarks &amp; Action Steps </a:t>
            </a:r>
            <a:br>
              <a:rPr lang="en-US" sz="2700"/>
            </a:br>
            <a:r>
              <a:rPr lang="en-US" sz="2700"/>
              <a:t>in the UIP Process</a:t>
            </a:r>
            <a:endParaRPr sz="2700"/>
          </a:p>
        </p:txBody>
      </p:sp>
      <p:sp>
        <p:nvSpPr>
          <p:cNvPr id="376" name="Google Shape;376;p50"/>
          <p:cNvSpPr/>
          <p:nvPr/>
        </p:nvSpPr>
        <p:spPr>
          <a:xfrm>
            <a:off x="188738" y="3232375"/>
            <a:ext cx="7281000" cy="2777700"/>
          </a:xfrm>
          <a:prstGeom prst="rightArrow">
            <a:avLst>
              <a:gd fmla="val 50000" name="adj1"/>
              <a:gd fmla="val 50000" name="adj2"/>
            </a:avLst>
          </a:prstGeom>
          <a:solidFill>
            <a:srgbClr val="AAA5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0"/>
          <p:cNvSpPr txBox="1"/>
          <p:nvPr/>
        </p:nvSpPr>
        <p:spPr>
          <a:xfrm>
            <a:off x="143463" y="5359100"/>
            <a:ext cx="58359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500">
                <a:solidFill>
                  <a:srgbClr val="6D3B5D"/>
                </a:solidFill>
              </a:rPr>
              <a:t>MAJOR IMPROVEMENT STRATEGY</a:t>
            </a:r>
            <a:endParaRPr b="1" sz="2500">
              <a:solidFill>
                <a:srgbClr val="6D3B5D"/>
              </a:solidFill>
            </a:endParaRPr>
          </a:p>
        </p:txBody>
      </p:sp>
      <p:sp>
        <p:nvSpPr>
          <p:cNvPr id="378" name="Google Shape;378;p50"/>
          <p:cNvSpPr/>
          <p:nvPr/>
        </p:nvSpPr>
        <p:spPr>
          <a:xfrm>
            <a:off x="373338" y="4074075"/>
            <a:ext cx="1836000" cy="1094100"/>
          </a:xfrm>
          <a:prstGeom prst="homePlate">
            <a:avLst>
              <a:gd fmla="val 50000" name="adj"/>
            </a:avLst>
          </a:prstGeom>
          <a:solidFill>
            <a:srgbClr val="FECF85"/>
          </a:solidFill>
          <a:ln>
            <a:noFill/>
          </a:ln>
        </p:spPr>
        <p:txBody>
          <a:bodyPr anchorCtr="0" anchor="ctr" bIns="91425" lIns="91425" spcFirstLastPara="1" rIns="91425" wrap="square" tIns="91425">
            <a:noAutofit/>
          </a:bodyPr>
          <a:lstStyle/>
          <a:p>
            <a:pPr indent="-317500" lvl="0" marL="571500" rtl="0" algn="l">
              <a:spcBef>
                <a:spcPts val="0"/>
              </a:spcBef>
              <a:spcAft>
                <a:spcPts val="0"/>
              </a:spcAft>
              <a:buClr>
                <a:srgbClr val="7C4D03"/>
              </a:buClr>
              <a:buSzPts val="1400"/>
              <a:buChar char="❏"/>
            </a:pPr>
            <a:r>
              <a:rPr b="1" lang="en-US">
                <a:solidFill>
                  <a:srgbClr val="7C4D03"/>
                </a:solidFill>
              </a:rPr>
              <a:t>AS 1</a:t>
            </a:r>
            <a:endParaRPr b="1">
              <a:solidFill>
                <a:srgbClr val="7C4D03"/>
              </a:solidFill>
            </a:endParaRPr>
          </a:p>
          <a:p>
            <a:pPr indent="-317500" lvl="0" marL="571500" rtl="0" algn="l">
              <a:spcBef>
                <a:spcPts val="0"/>
              </a:spcBef>
              <a:spcAft>
                <a:spcPts val="0"/>
              </a:spcAft>
              <a:buClr>
                <a:srgbClr val="7C4D03"/>
              </a:buClr>
              <a:buSzPts val="1400"/>
              <a:buChar char="❏"/>
            </a:pPr>
            <a:r>
              <a:rPr b="1" lang="en-US">
                <a:solidFill>
                  <a:srgbClr val="7C4D03"/>
                </a:solidFill>
              </a:rPr>
              <a:t>AS 2</a:t>
            </a:r>
            <a:endParaRPr b="1">
              <a:solidFill>
                <a:srgbClr val="7C4D03"/>
              </a:solidFill>
            </a:endParaRPr>
          </a:p>
          <a:p>
            <a:pPr indent="-317500" lvl="0" marL="571500" rtl="0" algn="l">
              <a:spcBef>
                <a:spcPts val="0"/>
              </a:spcBef>
              <a:spcAft>
                <a:spcPts val="0"/>
              </a:spcAft>
              <a:buClr>
                <a:srgbClr val="7C4D03"/>
              </a:buClr>
              <a:buSzPts val="1400"/>
              <a:buChar char="❏"/>
            </a:pPr>
            <a:r>
              <a:rPr b="1" lang="en-US">
                <a:solidFill>
                  <a:srgbClr val="7C4D03"/>
                </a:solidFill>
              </a:rPr>
              <a:t>AS 3</a:t>
            </a:r>
            <a:endParaRPr b="1">
              <a:solidFill>
                <a:srgbClr val="7C4D03"/>
              </a:solidFill>
            </a:endParaRPr>
          </a:p>
          <a:p>
            <a:pPr indent="-317500" lvl="0" marL="571500" rtl="0" algn="l">
              <a:spcBef>
                <a:spcPts val="0"/>
              </a:spcBef>
              <a:spcAft>
                <a:spcPts val="0"/>
              </a:spcAft>
              <a:buClr>
                <a:srgbClr val="7C4D03"/>
              </a:buClr>
              <a:buSzPts val="1400"/>
              <a:buChar char="❏"/>
            </a:pPr>
            <a:r>
              <a:rPr b="1" lang="en-US">
                <a:solidFill>
                  <a:srgbClr val="7C4D03"/>
                </a:solidFill>
              </a:rPr>
              <a:t>AS 4</a:t>
            </a:r>
            <a:endParaRPr b="1">
              <a:solidFill>
                <a:srgbClr val="7C4D03"/>
              </a:solidFill>
            </a:endParaRPr>
          </a:p>
        </p:txBody>
      </p:sp>
      <p:sp>
        <p:nvSpPr>
          <p:cNvPr id="379" name="Google Shape;379;p50"/>
          <p:cNvSpPr/>
          <p:nvPr/>
        </p:nvSpPr>
        <p:spPr>
          <a:xfrm>
            <a:off x="2209338" y="4074175"/>
            <a:ext cx="702000" cy="1094100"/>
          </a:xfrm>
          <a:prstGeom prst="rect">
            <a:avLst/>
          </a:prstGeom>
          <a:solidFill>
            <a:srgbClr val="EC67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Calibri"/>
                <a:ea typeface="Calibri"/>
                <a:cs typeface="Calibri"/>
                <a:sym typeface="Calibri"/>
              </a:rPr>
              <a:t>IB/ IM</a:t>
            </a:r>
            <a:endParaRPr b="1" sz="2400">
              <a:solidFill>
                <a:schemeClr val="lt1"/>
              </a:solidFill>
              <a:latin typeface="Calibri"/>
              <a:ea typeface="Calibri"/>
              <a:cs typeface="Calibri"/>
              <a:sym typeface="Calibri"/>
            </a:endParaRPr>
          </a:p>
        </p:txBody>
      </p:sp>
      <p:sp>
        <p:nvSpPr>
          <p:cNvPr id="380" name="Google Shape;380;p50"/>
          <p:cNvSpPr/>
          <p:nvPr/>
        </p:nvSpPr>
        <p:spPr>
          <a:xfrm>
            <a:off x="2911338" y="4074175"/>
            <a:ext cx="1836000" cy="1094100"/>
          </a:xfrm>
          <a:prstGeom prst="homePlate">
            <a:avLst>
              <a:gd fmla="val 50000" name="adj"/>
            </a:avLst>
          </a:prstGeom>
          <a:solidFill>
            <a:srgbClr val="FECF85"/>
          </a:solidFill>
          <a:ln>
            <a:noFill/>
          </a:ln>
        </p:spPr>
        <p:txBody>
          <a:bodyPr anchorCtr="0" anchor="ctr" bIns="91425" lIns="91425" spcFirstLastPara="1" rIns="91425" wrap="square" tIns="91425">
            <a:noAutofit/>
          </a:bodyPr>
          <a:lstStyle/>
          <a:p>
            <a:pPr indent="-317500" lvl="0" marL="685800" rtl="0" algn="l">
              <a:spcBef>
                <a:spcPts val="0"/>
              </a:spcBef>
              <a:spcAft>
                <a:spcPts val="0"/>
              </a:spcAft>
              <a:buClr>
                <a:srgbClr val="7C4D03"/>
              </a:buClr>
              <a:buSzPts val="1400"/>
              <a:buChar char="❏"/>
            </a:pPr>
            <a:r>
              <a:rPr b="1" lang="en-US">
                <a:solidFill>
                  <a:srgbClr val="7C4D03"/>
                </a:solidFill>
              </a:rPr>
              <a:t>AS 5</a:t>
            </a:r>
            <a:endParaRPr b="1">
              <a:solidFill>
                <a:srgbClr val="7C4D03"/>
              </a:solidFill>
            </a:endParaRPr>
          </a:p>
          <a:p>
            <a:pPr indent="-317500" lvl="0" marL="685800" rtl="0" algn="l">
              <a:spcBef>
                <a:spcPts val="0"/>
              </a:spcBef>
              <a:spcAft>
                <a:spcPts val="0"/>
              </a:spcAft>
              <a:buClr>
                <a:srgbClr val="7C4D03"/>
              </a:buClr>
              <a:buSzPts val="1400"/>
              <a:buChar char="❏"/>
            </a:pPr>
            <a:r>
              <a:rPr b="1" lang="en-US">
                <a:solidFill>
                  <a:srgbClr val="7C4D03"/>
                </a:solidFill>
              </a:rPr>
              <a:t>AS 6</a:t>
            </a:r>
            <a:endParaRPr b="1">
              <a:solidFill>
                <a:srgbClr val="7C4D03"/>
              </a:solidFill>
            </a:endParaRPr>
          </a:p>
          <a:p>
            <a:pPr indent="-317500" lvl="0" marL="685800" rtl="0" algn="l">
              <a:spcBef>
                <a:spcPts val="0"/>
              </a:spcBef>
              <a:spcAft>
                <a:spcPts val="0"/>
              </a:spcAft>
              <a:buClr>
                <a:srgbClr val="7C4D03"/>
              </a:buClr>
              <a:buSzPts val="1400"/>
              <a:buChar char="❏"/>
            </a:pPr>
            <a:r>
              <a:rPr b="1" lang="en-US">
                <a:solidFill>
                  <a:srgbClr val="7C4D03"/>
                </a:solidFill>
              </a:rPr>
              <a:t>AS 7</a:t>
            </a:r>
            <a:endParaRPr b="1">
              <a:solidFill>
                <a:srgbClr val="7C4D03"/>
              </a:solidFill>
            </a:endParaRPr>
          </a:p>
          <a:p>
            <a:pPr indent="-317500" lvl="0" marL="685800" rtl="0" algn="l">
              <a:spcBef>
                <a:spcPts val="0"/>
              </a:spcBef>
              <a:spcAft>
                <a:spcPts val="0"/>
              </a:spcAft>
              <a:buClr>
                <a:srgbClr val="7C4D03"/>
              </a:buClr>
              <a:buSzPts val="1400"/>
              <a:buChar char="❏"/>
            </a:pPr>
            <a:r>
              <a:rPr b="1" lang="en-US">
                <a:solidFill>
                  <a:srgbClr val="7C4D03"/>
                </a:solidFill>
              </a:rPr>
              <a:t>AS 8</a:t>
            </a:r>
            <a:endParaRPr b="1">
              <a:solidFill>
                <a:srgbClr val="7C4D03"/>
              </a:solidFill>
            </a:endParaRPr>
          </a:p>
        </p:txBody>
      </p:sp>
      <p:sp>
        <p:nvSpPr>
          <p:cNvPr id="381" name="Google Shape;381;p50"/>
          <p:cNvSpPr/>
          <p:nvPr/>
        </p:nvSpPr>
        <p:spPr>
          <a:xfrm>
            <a:off x="5449338" y="4074175"/>
            <a:ext cx="1836000" cy="1094100"/>
          </a:xfrm>
          <a:prstGeom prst="homePlate">
            <a:avLst>
              <a:gd fmla="val 50000" name="adj"/>
            </a:avLst>
          </a:prstGeom>
          <a:solidFill>
            <a:srgbClr val="FECF85"/>
          </a:solidFill>
          <a:ln>
            <a:noFill/>
          </a:ln>
        </p:spPr>
        <p:txBody>
          <a:bodyPr anchorCtr="0" anchor="ctr" bIns="91425" lIns="91425" spcFirstLastPara="1" rIns="91425" wrap="square" tIns="91425">
            <a:noAutofit/>
          </a:bodyPr>
          <a:lstStyle/>
          <a:p>
            <a:pPr indent="-317500" lvl="0" marL="685800" rtl="0" algn="l">
              <a:spcBef>
                <a:spcPts val="0"/>
              </a:spcBef>
              <a:spcAft>
                <a:spcPts val="0"/>
              </a:spcAft>
              <a:buClr>
                <a:srgbClr val="7C4D03"/>
              </a:buClr>
              <a:buSzPts val="1400"/>
              <a:buChar char="❏"/>
            </a:pPr>
            <a:r>
              <a:rPr b="1" lang="en-US">
                <a:solidFill>
                  <a:srgbClr val="7C4D03"/>
                </a:solidFill>
              </a:rPr>
              <a:t>AS 9</a:t>
            </a:r>
            <a:endParaRPr b="1">
              <a:solidFill>
                <a:srgbClr val="7C4D03"/>
              </a:solidFill>
            </a:endParaRPr>
          </a:p>
          <a:p>
            <a:pPr indent="-317500" lvl="0" marL="685800" rtl="0" algn="l">
              <a:spcBef>
                <a:spcPts val="0"/>
              </a:spcBef>
              <a:spcAft>
                <a:spcPts val="0"/>
              </a:spcAft>
              <a:buClr>
                <a:srgbClr val="7C4D03"/>
              </a:buClr>
              <a:buSzPts val="1400"/>
              <a:buChar char="❏"/>
            </a:pPr>
            <a:r>
              <a:rPr b="1" lang="en-US">
                <a:solidFill>
                  <a:srgbClr val="7C4D03"/>
                </a:solidFill>
              </a:rPr>
              <a:t>AS 10</a:t>
            </a:r>
            <a:endParaRPr b="1">
              <a:solidFill>
                <a:srgbClr val="7C4D03"/>
              </a:solidFill>
            </a:endParaRPr>
          </a:p>
          <a:p>
            <a:pPr indent="-317500" lvl="0" marL="685800" rtl="0" algn="l">
              <a:spcBef>
                <a:spcPts val="0"/>
              </a:spcBef>
              <a:spcAft>
                <a:spcPts val="0"/>
              </a:spcAft>
              <a:buClr>
                <a:srgbClr val="7C4D03"/>
              </a:buClr>
              <a:buSzPts val="1400"/>
              <a:buChar char="❏"/>
            </a:pPr>
            <a:r>
              <a:rPr b="1" lang="en-US">
                <a:solidFill>
                  <a:srgbClr val="7C4D03"/>
                </a:solidFill>
              </a:rPr>
              <a:t>AS 11</a:t>
            </a:r>
            <a:endParaRPr b="1">
              <a:solidFill>
                <a:srgbClr val="7C4D03"/>
              </a:solidFill>
            </a:endParaRPr>
          </a:p>
          <a:p>
            <a:pPr indent="-317500" lvl="0" marL="685800" rtl="0" algn="l">
              <a:spcBef>
                <a:spcPts val="0"/>
              </a:spcBef>
              <a:spcAft>
                <a:spcPts val="0"/>
              </a:spcAft>
              <a:buClr>
                <a:srgbClr val="7C4D03"/>
              </a:buClr>
              <a:buSzPts val="1400"/>
              <a:buChar char="❏"/>
            </a:pPr>
            <a:r>
              <a:rPr b="1" lang="en-US">
                <a:solidFill>
                  <a:srgbClr val="7C4D03"/>
                </a:solidFill>
              </a:rPr>
              <a:t>AS 12</a:t>
            </a:r>
            <a:endParaRPr b="1">
              <a:solidFill>
                <a:srgbClr val="7C4D03"/>
              </a:solidFill>
            </a:endParaRPr>
          </a:p>
        </p:txBody>
      </p:sp>
      <p:sp>
        <p:nvSpPr>
          <p:cNvPr id="382" name="Google Shape;382;p50"/>
          <p:cNvSpPr/>
          <p:nvPr/>
        </p:nvSpPr>
        <p:spPr>
          <a:xfrm>
            <a:off x="4747338" y="4074175"/>
            <a:ext cx="702000" cy="1094100"/>
          </a:xfrm>
          <a:prstGeom prst="rect">
            <a:avLst/>
          </a:prstGeom>
          <a:solidFill>
            <a:srgbClr val="EC67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Calibri"/>
                <a:ea typeface="Calibri"/>
                <a:cs typeface="Calibri"/>
                <a:sym typeface="Calibri"/>
              </a:rPr>
              <a:t>IB/ IM</a:t>
            </a:r>
            <a:endParaRPr b="1" sz="2400">
              <a:solidFill>
                <a:schemeClr val="lt1"/>
              </a:solidFill>
              <a:latin typeface="Calibri"/>
              <a:ea typeface="Calibri"/>
              <a:cs typeface="Calibri"/>
              <a:sym typeface="Calibri"/>
            </a:endParaRPr>
          </a:p>
        </p:txBody>
      </p:sp>
      <p:sp>
        <p:nvSpPr>
          <p:cNvPr id="383" name="Google Shape;383;p50"/>
          <p:cNvSpPr/>
          <p:nvPr/>
        </p:nvSpPr>
        <p:spPr>
          <a:xfrm>
            <a:off x="7469838" y="3931275"/>
            <a:ext cx="1428600" cy="1379700"/>
          </a:xfrm>
          <a:prstGeom prst="diamond">
            <a:avLst/>
          </a:prstGeom>
          <a:solidFill>
            <a:srgbClr val="D3303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chemeClr val="lt1"/>
                </a:solidFill>
                <a:latin typeface="Calibri"/>
                <a:ea typeface="Calibri"/>
                <a:cs typeface="Calibri"/>
                <a:sym typeface="Calibri"/>
              </a:rPr>
              <a:t>EOY </a:t>
            </a:r>
            <a:r>
              <a:rPr b="1" lang="en-US" sz="1600">
                <a:solidFill>
                  <a:schemeClr val="lt1"/>
                </a:solidFill>
                <a:latin typeface="Calibri"/>
                <a:ea typeface="Calibri"/>
                <a:cs typeface="Calibri"/>
                <a:sym typeface="Calibri"/>
              </a:rPr>
              <a:t>Target</a:t>
            </a:r>
            <a:endParaRPr b="1" sz="1600">
              <a:solidFill>
                <a:schemeClr val="lt1"/>
              </a:solidFill>
              <a:latin typeface="Calibri"/>
              <a:ea typeface="Calibri"/>
              <a:cs typeface="Calibri"/>
              <a:sym typeface="Calibri"/>
            </a:endParaRPr>
          </a:p>
        </p:txBody>
      </p:sp>
      <p:sp>
        <p:nvSpPr>
          <p:cNvPr id="384" name="Google Shape;384;p50"/>
          <p:cNvSpPr/>
          <p:nvPr/>
        </p:nvSpPr>
        <p:spPr>
          <a:xfrm>
            <a:off x="7332750" y="1500200"/>
            <a:ext cx="1702800" cy="1629000"/>
          </a:xfrm>
          <a:prstGeom prst="ellipse">
            <a:avLst/>
          </a:prstGeom>
          <a:solidFill>
            <a:srgbClr val="2C33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0"/>
          <p:cNvSpPr/>
          <p:nvPr/>
        </p:nvSpPr>
        <p:spPr>
          <a:xfrm>
            <a:off x="7915050" y="2614100"/>
            <a:ext cx="538200" cy="515100"/>
          </a:xfrm>
          <a:prstGeom prst="ellipse">
            <a:avLst/>
          </a:prstGeom>
          <a:solidFill>
            <a:srgbClr val="90BA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0"/>
          <p:cNvSpPr txBox="1"/>
          <p:nvPr/>
        </p:nvSpPr>
        <p:spPr>
          <a:xfrm>
            <a:off x="5292750" y="1714400"/>
            <a:ext cx="19926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a:solidFill>
                  <a:srgbClr val="2C3384"/>
                </a:solidFill>
              </a:rPr>
              <a:t>Current Performance</a:t>
            </a:r>
            <a:endParaRPr b="1">
              <a:solidFill>
                <a:srgbClr val="2C3384"/>
              </a:solidFill>
            </a:endParaRPr>
          </a:p>
        </p:txBody>
      </p:sp>
      <p:sp>
        <p:nvSpPr>
          <p:cNvPr id="387" name="Google Shape;387;p50"/>
          <p:cNvSpPr txBox="1"/>
          <p:nvPr/>
        </p:nvSpPr>
        <p:spPr>
          <a:xfrm>
            <a:off x="4048950" y="2671550"/>
            <a:ext cx="32364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a:solidFill>
                  <a:srgbClr val="2C3384"/>
                </a:solidFill>
              </a:rPr>
              <a:t>Priority Performance Challenge</a:t>
            </a:r>
            <a:endParaRPr b="1">
              <a:solidFill>
                <a:srgbClr val="2C3384"/>
              </a:solidFill>
            </a:endParaRPr>
          </a:p>
        </p:txBody>
      </p:sp>
      <p:sp>
        <p:nvSpPr>
          <p:cNvPr id="388" name="Google Shape;388;p50"/>
          <p:cNvSpPr/>
          <p:nvPr/>
        </p:nvSpPr>
        <p:spPr>
          <a:xfrm>
            <a:off x="8069400" y="3218988"/>
            <a:ext cx="229500" cy="622500"/>
          </a:xfrm>
          <a:prstGeom prst="downArrow">
            <a:avLst>
              <a:gd fmla="val 50000"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1"/>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2700"/>
              <a:t>Why Implementation Benchmarks &amp; Action Steps Matter</a:t>
            </a:r>
            <a:endParaRPr sz="2700"/>
          </a:p>
        </p:txBody>
      </p:sp>
      <p:sp>
        <p:nvSpPr>
          <p:cNvPr id="395" name="Google Shape;395;p51"/>
          <p:cNvSpPr txBox="1"/>
          <p:nvPr/>
        </p:nvSpPr>
        <p:spPr>
          <a:xfrm>
            <a:off x="651200" y="1587300"/>
            <a:ext cx="7682100" cy="42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chemeClr val="dk1"/>
                </a:solidFill>
                <a:latin typeface="Calibri"/>
                <a:ea typeface="Calibri"/>
                <a:cs typeface="Calibri"/>
                <a:sym typeface="Calibri"/>
              </a:rPr>
              <a:t>Strong implementation benchmarks </a:t>
            </a:r>
            <a:endParaRPr b="1" sz="2600">
              <a:latin typeface="Calibri"/>
              <a:ea typeface="Calibri"/>
              <a:cs typeface="Calibri"/>
              <a:sym typeface="Calibri"/>
            </a:endParaRPr>
          </a:p>
          <a:p>
            <a:pPr indent="-361950" lvl="0" marL="914400" rtl="0" algn="l">
              <a:spcBef>
                <a:spcPts val="0"/>
              </a:spcBef>
              <a:spcAft>
                <a:spcPts val="0"/>
              </a:spcAft>
              <a:buSzPts val="2100"/>
              <a:buFont typeface="Calibri"/>
              <a:buChar char="●"/>
            </a:pPr>
            <a:r>
              <a:rPr lang="en-US" sz="2100">
                <a:latin typeface="Calibri"/>
                <a:ea typeface="Calibri"/>
                <a:cs typeface="Calibri"/>
                <a:sym typeface="Calibri"/>
              </a:rPr>
              <a:t>Anchor progress monitoring that effectively gauges whether the planned strategy is being implemented with fidelity (i.e., as it was intended). </a:t>
            </a:r>
            <a:endParaRPr sz="2100">
              <a:latin typeface="Calibri"/>
              <a:ea typeface="Calibri"/>
              <a:cs typeface="Calibri"/>
              <a:sym typeface="Calibri"/>
            </a:endParaRPr>
          </a:p>
          <a:p>
            <a:pPr indent="-361950" lvl="0" marL="914400" rtl="0" algn="l">
              <a:spcBef>
                <a:spcPts val="0"/>
              </a:spcBef>
              <a:spcAft>
                <a:spcPts val="0"/>
              </a:spcAft>
              <a:buSzPts val="2100"/>
              <a:buFont typeface="Calibri"/>
              <a:buChar char="●"/>
            </a:pPr>
            <a:r>
              <a:rPr lang="en-US" sz="2100">
                <a:latin typeface="Calibri"/>
                <a:ea typeface="Calibri"/>
                <a:cs typeface="Calibri"/>
                <a:sym typeface="Calibri"/>
              </a:rPr>
              <a:t>Can also be used as touchpoints from which to backwards plan action steps in the improvement planning process</a:t>
            </a:r>
            <a:endParaRPr sz="2100">
              <a:latin typeface="Calibri"/>
              <a:ea typeface="Calibri"/>
              <a:cs typeface="Calibri"/>
              <a:sym typeface="Calibri"/>
            </a:endParaRPr>
          </a:p>
          <a:p>
            <a:pPr indent="0" lvl="0" marL="0" rtl="0" algn="l">
              <a:spcBef>
                <a:spcPts val="0"/>
              </a:spcBef>
              <a:spcAft>
                <a:spcPts val="0"/>
              </a:spcAft>
              <a:buNone/>
            </a:pPr>
            <a:r>
              <a:t/>
            </a:r>
            <a:endParaRPr sz="2600">
              <a:latin typeface="Calibri"/>
              <a:ea typeface="Calibri"/>
              <a:cs typeface="Calibri"/>
              <a:sym typeface="Calibri"/>
            </a:endParaRPr>
          </a:p>
          <a:p>
            <a:pPr indent="0" lvl="0" marL="0" rtl="0" algn="l">
              <a:spcBef>
                <a:spcPts val="0"/>
              </a:spcBef>
              <a:spcAft>
                <a:spcPts val="0"/>
              </a:spcAft>
              <a:buNone/>
            </a:pPr>
            <a:r>
              <a:rPr b="1" lang="en-US" sz="2600">
                <a:latin typeface="Calibri"/>
                <a:ea typeface="Calibri"/>
                <a:cs typeface="Calibri"/>
                <a:sym typeface="Calibri"/>
              </a:rPr>
              <a:t>Well-crafted action steps</a:t>
            </a:r>
            <a:endParaRPr b="1" sz="2600">
              <a:latin typeface="Calibri"/>
              <a:ea typeface="Calibri"/>
              <a:cs typeface="Calibri"/>
              <a:sym typeface="Calibri"/>
            </a:endParaRPr>
          </a:p>
          <a:p>
            <a:pPr indent="-361950" lvl="0" marL="914400" rtl="0" algn="l">
              <a:spcBef>
                <a:spcPts val="0"/>
              </a:spcBef>
              <a:spcAft>
                <a:spcPts val="0"/>
              </a:spcAft>
              <a:buSzPts val="2100"/>
              <a:buFont typeface="Calibri"/>
              <a:buChar char="●"/>
            </a:pPr>
            <a:r>
              <a:rPr lang="en-US" sz="2100">
                <a:latin typeface="Calibri"/>
                <a:ea typeface="Calibri"/>
                <a:cs typeface="Calibri"/>
                <a:sym typeface="Calibri"/>
              </a:rPr>
              <a:t>Enumerate the actions needed to implement a strategy</a:t>
            </a:r>
            <a:endParaRPr sz="2100">
              <a:latin typeface="Calibri"/>
              <a:ea typeface="Calibri"/>
              <a:cs typeface="Calibri"/>
              <a:sym typeface="Calibri"/>
            </a:endParaRPr>
          </a:p>
          <a:p>
            <a:pPr indent="-361950" lvl="0" marL="914400" rtl="0" algn="l">
              <a:spcBef>
                <a:spcPts val="0"/>
              </a:spcBef>
              <a:spcAft>
                <a:spcPts val="0"/>
              </a:spcAft>
              <a:buSzPts val="2100"/>
              <a:buFont typeface="Calibri"/>
              <a:buChar char="●"/>
            </a:pPr>
            <a:r>
              <a:rPr lang="en-US" sz="2100">
                <a:latin typeface="Calibri"/>
                <a:ea typeface="Calibri"/>
                <a:cs typeface="Calibri"/>
                <a:sym typeface="Calibri"/>
              </a:rPr>
              <a:t>Are backwards-planned from Major Improvement Strategies to ensure the strategy will be fully implemented in time to influence student performance outcomes.</a:t>
            </a:r>
            <a:endParaRPr sz="21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2"/>
          <p:cNvSpPr txBox="1"/>
          <p:nvPr>
            <p:ph type="title"/>
          </p:nvPr>
        </p:nvSpPr>
        <p:spPr>
          <a:xfrm>
            <a:off x="245200" y="377100"/>
            <a:ext cx="6834000" cy="63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800"/>
              <a:t>Additional Flexibility: Short-Cycle Plans</a:t>
            </a:r>
            <a:endParaRPr sz="2800"/>
          </a:p>
        </p:txBody>
      </p:sp>
      <p:sp>
        <p:nvSpPr>
          <p:cNvPr id="402" name="Google Shape;402;p52"/>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403" name="Google Shape;403;p52"/>
          <p:cNvSpPr/>
          <p:nvPr/>
        </p:nvSpPr>
        <p:spPr>
          <a:xfrm>
            <a:off x="1452955" y="4022925"/>
            <a:ext cx="6552300" cy="2499600"/>
          </a:xfrm>
          <a:prstGeom prst="rightArrow">
            <a:avLst>
              <a:gd fmla="val 50000" name="adj1"/>
              <a:gd fmla="val 50000" name="adj2"/>
            </a:avLst>
          </a:prstGeom>
          <a:solidFill>
            <a:srgbClr val="AAA5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404" name="Google Shape;404;p52"/>
          <p:cNvSpPr txBox="1"/>
          <p:nvPr/>
        </p:nvSpPr>
        <p:spPr>
          <a:xfrm>
            <a:off x="1412211" y="5936782"/>
            <a:ext cx="5251800" cy="538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300">
                <a:solidFill>
                  <a:srgbClr val="6D3B5D"/>
                </a:solidFill>
              </a:rPr>
              <a:t>MAJOR IMPROVEMENT STRATEGY</a:t>
            </a:r>
            <a:endParaRPr b="1" sz="2300">
              <a:solidFill>
                <a:srgbClr val="6D3B5D"/>
              </a:solidFill>
            </a:endParaRPr>
          </a:p>
        </p:txBody>
      </p:sp>
      <p:sp>
        <p:nvSpPr>
          <p:cNvPr id="405" name="Google Shape;405;p52"/>
          <p:cNvSpPr/>
          <p:nvPr/>
        </p:nvSpPr>
        <p:spPr>
          <a:xfrm>
            <a:off x="1619078" y="4780378"/>
            <a:ext cx="1652100" cy="984600"/>
          </a:xfrm>
          <a:prstGeom prst="homePlate">
            <a:avLst>
              <a:gd fmla="val 50000" name="adj"/>
            </a:avLst>
          </a:prstGeom>
          <a:solidFill>
            <a:srgbClr val="FECF85"/>
          </a:solidFill>
          <a:ln>
            <a:noFill/>
          </a:ln>
        </p:spPr>
        <p:txBody>
          <a:bodyPr anchorCtr="0" anchor="ctr" bIns="91425" lIns="91425" spcFirstLastPara="1" rIns="91425" wrap="square" tIns="91425">
            <a:noAutofit/>
          </a:bodyPr>
          <a:lstStyle/>
          <a:p>
            <a:pPr indent="-304800" lvl="0" marL="571500" rtl="0" algn="l">
              <a:spcBef>
                <a:spcPts val="0"/>
              </a:spcBef>
              <a:spcAft>
                <a:spcPts val="0"/>
              </a:spcAft>
              <a:buClr>
                <a:srgbClr val="7C4D03"/>
              </a:buClr>
              <a:buSzPts val="1200"/>
              <a:buChar char="❏"/>
            </a:pPr>
            <a:r>
              <a:rPr b="1" lang="en-US" sz="1200">
                <a:solidFill>
                  <a:srgbClr val="7C4D03"/>
                </a:solidFill>
              </a:rPr>
              <a:t>AS 1</a:t>
            </a:r>
            <a:endParaRPr b="1" sz="1200">
              <a:solidFill>
                <a:srgbClr val="7C4D03"/>
              </a:solidFill>
            </a:endParaRPr>
          </a:p>
          <a:p>
            <a:pPr indent="-304800" lvl="0" marL="571500" rtl="0" algn="l">
              <a:spcBef>
                <a:spcPts val="0"/>
              </a:spcBef>
              <a:spcAft>
                <a:spcPts val="0"/>
              </a:spcAft>
              <a:buClr>
                <a:srgbClr val="7C4D03"/>
              </a:buClr>
              <a:buSzPts val="1200"/>
              <a:buChar char="❏"/>
            </a:pPr>
            <a:r>
              <a:rPr b="1" lang="en-US" sz="1200">
                <a:solidFill>
                  <a:srgbClr val="7C4D03"/>
                </a:solidFill>
              </a:rPr>
              <a:t>AS 2</a:t>
            </a:r>
            <a:endParaRPr b="1" sz="1200">
              <a:solidFill>
                <a:srgbClr val="7C4D03"/>
              </a:solidFill>
            </a:endParaRPr>
          </a:p>
          <a:p>
            <a:pPr indent="-304800" lvl="0" marL="571500" rtl="0" algn="l">
              <a:spcBef>
                <a:spcPts val="0"/>
              </a:spcBef>
              <a:spcAft>
                <a:spcPts val="0"/>
              </a:spcAft>
              <a:buClr>
                <a:srgbClr val="7C4D03"/>
              </a:buClr>
              <a:buSzPts val="1200"/>
              <a:buChar char="❏"/>
            </a:pPr>
            <a:r>
              <a:rPr b="1" lang="en-US" sz="1200">
                <a:solidFill>
                  <a:srgbClr val="7C4D03"/>
                </a:solidFill>
              </a:rPr>
              <a:t>AS 3</a:t>
            </a:r>
            <a:endParaRPr b="1" sz="1200">
              <a:solidFill>
                <a:srgbClr val="7C4D03"/>
              </a:solidFill>
            </a:endParaRPr>
          </a:p>
          <a:p>
            <a:pPr indent="-304800" lvl="0" marL="571500" rtl="0" algn="l">
              <a:spcBef>
                <a:spcPts val="0"/>
              </a:spcBef>
              <a:spcAft>
                <a:spcPts val="0"/>
              </a:spcAft>
              <a:buClr>
                <a:srgbClr val="7C4D03"/>
              </a:buClr>
              <a:buSzPts val="1200"/>
              <a:buChar char="❏"/>
            </a:pPr>
            <a:r>
              <a:rPr b="1" lang="en-US" sz="1200">
                <a:solidFill>
                  <a:srgbClr val="7C4D03"/>
                </a:solidFill>
              </a:rPr>
              <a:t>AS 4</a:t>
            </a:r>
            <a:endParaRPr b="1" sz="1200">
              <a:solidFill>
                <a:srgbClr val="7C4D03"/>
              </a:solidFill>
            </a:endParaRPr>
          </a:p>
        </p:txBody>
      </p:sp>
      <p:sp>
        <p:nvSpPr>
          <p:cNvPr id="406" name="Google Shape;406;p52"/>
          <p:cNvSpPr/>
          <p:nvPr/>
        </p:nvSpPr>
        <p:spPr>
          <a:xfrm>
            <a:off x="3271315" y="4780468"/>
            <a:ext cx="631800" cy="984600"/>
          </a:xfrm>
          <a:prstGeom prst="rect">
            <a:avLst/>
          </a:prstGeom>
          <a:solidFill>
            <a:srgbClr val="EC67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solidFill>
                  <a:schemeClr val="lt1"/>
                </a:solidFill>
                <a:latin typeface="Calibri"/>
                <a:ea typeface="Calibri"/>
                <a:cs typeface="Calibri"/>
                <a:sym typeface="Calibri"/>
              </a:rPr>
              <a:t>IB/ IM</a:t>
            </a:r>
            <a:endParaRPr b="1" sz="2200">
              <a:solidFill>
                <a:schemeClr val="lt1"/>
              </a:solidFill>
              <a:latin typeface="Calibri"/>
              <a:ea typeface="Calibri"/>
              <a:cs typeface="Calibri"/>
              <a:sym typeface="Calibri"/>
            </a:endParaRPr>
          </a:p>
        </p:txBody>
      </p:sp>
      <p:sp>
        <p:nvSpPr>
          <p:cNvPr id="407" name="Google Shape;407;p52"/>
          <p:cNvSpPr/>
          <p:nvPr/>
        </p:nvSpPr>
        <p:spPr>
          <a:xfrm>
            <a:off x="1316875" y="4022925"/>
            <a:ext cx="2719200" cy="19686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990000"/>
                </a:solidFill>
              </a:rPr>
              <a:t>1st Short-Cycle Plan</a:t>
            </a:r>
            <a:endParaRPr b="1" sz="1800">
              <a:solidFill>
                <a:srgbClr val="990000"/>
              </a:solidFill>
            </a:endParaRPr>
          </a:p>
        </p:txBody>
      </p:sp>
      <p:sp>
        <p:nvSpPr>
          <p:cNvPr id="408" name="Google Shape;408;p52"/>
          <p:cNvSpPr/>
          <p:nvPr/>
        </p:nvSpPr>
        <p:spPr>
          <a:xfrm>
            <a:off x="5555290" y="4780468"/>
            <a:ext cx="631800" cy="984600"/>
          </a:xfrm>
          <a:prstGeom prst="rect">
            <a:avLst/>
          </a:prstGeom>
          <a:solidFill>
            <a:srgbClr val="EC67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solidFill>
                  <a:schemeClr val="lt1"/>
                </a:solidFill>
                <a:latin typeface="Calibri"/>
                <a:ea typeface="Calibri"/>
                <a:cs typeface="Calibri"/>
                <a:sym typeface="Calibri"/>
              </a:rPr>
              <a:t>IB/ IM</a:t>
            </a:r>
            <a:endParaRPr b="1" sz="2200">
              <a:solidFill>
                <a:schemeClr val="lt1"/>
              </a:solidFill>
              <a:latin typeface="Calibri"/>
              <a:ea typeface="Calibri"/>
              <a:cs typeface="Calibri"/>
              <a:sym typeface="Calibri"/>
            </a:endParaRPr>
          </a:p>
        </p:txBody>
      </p:sp>
      <p:sp>
        <p:nvSpPr>
          <p:cNvPr id="409" name="Google Shape;409;p52"/>
          <p:cNvSpPr/>
          <p:nvPr/>
        </p:nvSpPr>
        <p:spPr>
          <a:xfrm>
            <a:off x="444575" y="1508150"/>
            <a:ext cx="4853400" cy="1968600"/>
          </a:xfrm>
          <a:prstGeom prst="wedgeRoundRectCallout">
            <a:avLst>
              <a:gd fmla="val -19598" name="adj1"/>
              <a:gd fmla="val 68794" name="adj2"/>
              <a:gd fmla="val 0" name="adj3"/>
            </a:avLst>
          </a:prstGeom>
          <a:solidFill>
            <a:srgbClr val="D9EAD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1000"/>
              </a:spcBef>
              <a:spcAft>
                <a:spcPts val="1600"/>
              </a:spcAft>
              <a:buClr>
                <a:schemeClr val="dk1"/>
              </a:buClr>
              <a:buSzPts val="1100"/>
              <a:buFont typeface="Arial"/>
              <a:buNone/>
            </a:pPr>
            <a:r>
              <a:rPr lang="en-US" sz="1800">
                <a:solidFill>
                  <a:schemeClr val="dk1"/>
                </a:solidFill>
                <a:latin typeface="Calibri"/>
                <a:ea typeface="Calibri"/>
                <a:cs typeface="Calibri"/>
                <a:sym typeface="Calibri"/>
              </a:rPr>
              <a:t>Schools that</a:t>
            </a:r>
            <a:r>
              <a:rPr lang="en-US" sz="1800">
                <a:solidFill>
                  <a:schemeClr val="dk1"/>
                </a:solidFill>
                <a:latin typeface="Calibri"/>
                <a:ea typeface="Calibri"/>
                <a:cs typeface="Calibri"/>
                <a:sym typeface="Calibri"/>
              </a:rPr>
              <a:t> use a short-cycle (“90-day”) plan as part of their improvement efforts can upload those plans directly to the UIP system.  An uploaded short-cycle plan can replace Action Steps, Implementation Benchmarks and Interim Measures in the UIP online system (as long as the short-cycle plan contains those elements).</a:t>
            </a:r>
            <a:endParaRPr sz="1200"/>
          </a:p>
        </p:txBody>
      </p:sp>
      <p:sp>
        <p:nvSpPr>
          <p:cNvPr id="410" name="Google Shape;410;p52"/>
          <p:cNvSpPr/>
          <p:nvPr/>
        </p:nvSpPr>
        <p:spPr>
          <a:xfrm>
            <a:off x="5557925" y="1508150"/>
            <a:ext cx="2979300" cy="2199300"/>
          </a:xfrm>
          <a:prstGeom prst="wedgeRoundRectCallout">
            <a:avLst>
              <a:gd fmla="val -28759" name="adj1"/>
              <a:gd fmla="val 82073" name="adj2"/>
              <a:gd fmla="val 0" name="adj3"/>
            </a:avLst>
          </a:prstGeom>
          <a:solidFill>
            <a:srgbClr val="F4CCCC"/>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i="1" lang="en-US" sz="1600">
                <a:solidFill>
                  <a:srgbClr val="980000"/>
                </a:solidFill>
                <a:latin typeface="Calibri"/>
                <a:ea typeface="Calibri"/>
                <a:cs typeface="Calibri"/>
                <a:sym typeface="Calibri"/>
              </a:rPr>
              <a:t>Note</a:t>
            </a:r>
            <a:r>
              <a:rPr i="1" lang="en-US" sz="1600">
                <a:solidFill>
                  <a:srgbClr val="980000"/>
                </a:solidFill>
                <a:latin typeface="Calibri"/>
                <a:ea typeface="Calibri"/>
                <a:cs typeface="Calibri"/>
                <a:sym typeface="Calibri"/>
              </a:rPr>
              <a:t>:</a:t>
            </a:r>
            <a:r>
              <a:rPr lang="en-US" sz="1600">
                <a:solidFill>
                  <a:srgbClr val="980000"/>
                </a:solidFill>
                <a:latin typeface="Calibri"/>
                <a:ea typeface="Calibri"/>
                <a:cs typeface="Calibri"/>
                <a:sym typeface="Calibri"/>
              </a:rPr>
              <a:t> The UIP needs to span the entire school year, so if you’re using short-cycle plans, consider how to enter some Implementation Benchmarks and Interim Measures in the online system for the latter parts of the year.  </a:t>
            </a:r>
            <a:endParaRPr sz="1600">
              <a:solidFill>
                <a:srgbClr val="98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3"/>
          <p:cNvSpPr txBox="1"/>
          <p:nvPr>
            <p:ph type="ctrTitle"/>
          </p:nvPr>
        </p:nvSpPr>
        <p:spPr>
          <a:xfrm>
            <a:off x="685800" y="2260191"/>
            <a:ext cx="7772400" cy="2337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Email any questions to</a:t>
            </a:r>
            <a:endParaRPr/>
          </a:p>
          <a:p>
            <a:pPr indent="0" lvl="0" marL="0" rtl="0" algn="ctr">
              <a:spcBef>
                <a:spcPts val="0"/>
              </a:spcBef>
              <a:spcAft>
                <a:spcPts val="0"/>
              </a:spcAft>
              <a:buNone/>
            </a:pPr>
            <a:r>
              <a:rPr lang="en-US"/>
              <a:t>uiphelp@cde.state.co.us</a:t>
            </a:r>
            <a:endParaRPr/>
          </a:p>
        </p:txBody>
      </p:sp>
      <p:sp>
        <p:nvSpPr>
          <p:cNvPr id="417" name="Google Shape;417;p53"/>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245200" y="330722"/>
            <a:ext cx="60819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Session Outcomes</a:t>
            </a:r>
            <a:endParaRPr sz="3200"/>
          </a:p>
        </p:txBody>
      </p:sp>
      <p:sp>
        <p:nvSpPr>
          <p:cNvPr id="230" name="Google Shape;230;p40"/>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231" name="Google Shape;231;p40"/>
          <p:cNvPicPr preferRelativeResize="0"/>
          <p:nvPr/>
        </p:nvPicPr>
        <p:blipFill>
          <a:blip r:embed="rId3">
            <a:alphaModFix/>
          </a:blip>
          <a:stretch>
            <a:fillRect/>
          </a:stretch>
        </p:blipFill>
        <p:spPr>
          <a:xfrm>
            <a:off x="930900" y="2421125"/>
            <a:ext cx="1058976" cy="1058976"/>
          </a:xfrm>
          <a:prstGeom prst="rect">
            <a:avLst/>
          </a:prstGeom>
          <a:noFill/>
          <a:ln>
            <a:noFill/>
          </a:ln>
        </p:spPr>
      </p:pic>
      <p:sp>
        <p:nvSpPr>
          <p:cNvPr id="232" name="Google Shape;232;p40"/>
          <p:cNvSpPr txBox="1"/>
          <p:nvPr/>
        </p:nvSpPr>
        <p:spPr>
          <a:xfrm>
            <a:off x="651200" y="1587300"/>
            <a:ext cx="7866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This video will answer the following questions:</a:t>
            </a:r>
            <a:endParaRPr sz="3000">
              <a:latin typeface="Calibri"/>
              <a:ea typeface="Calibri"/>
              <a:cs typeface="Calibri"/>
              <a:sym typeface="Calibri"/>
            </a:endParaRPr>
          </a:p>
        </p:txBody>
      </p:sp>
      <p:pic>
        <p:nvPicPr>
          <p:cNvPr id="233" name="Google Shape;233;p40"/>
          <p:cNvPicPr preferRelativeResize="0"/>
          <p:nvPr/>
        </p:nvPicPr>
        <p:blipFill>
          <a:blip r:embed="rId3">
            <a:alphaModFix/>
          </a:blip>
          <a:stretch>
            <a:fillRect/>
          </a:stretch>
        </p:blipFill>
        <p:spPr>
          <a:xfrm>
            <a:off x="930900" y="3576538"/>
            <a:ext cx="1058976" cy="1058976"/>
          </a:xfrm>
          <a:prstGeom prst="rect">
            <a:avLst/>
          </a:prstGeom>
          <a:noFill/>
          <a:ln>
            <a:noFill/>
          </a:ln>
        </p:spPr>
      </p:pic>
      <p:sp>
        <p:nvSpPr>
          <p:cNvPr id="234" name="Google Shape;234;p40"/>
          <p:cNvSpPr txBox="1"/>
          <p:nvPr/>
        </p:nvSpPr>
        <p:spPr>
          <a:xfrm>
            <a:off x="2116275" y="3648157"/>
            <a:ext cx="597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200">
                <a:latin typeface="Calibri"/>
                <a:ea typeface="Calibri"/>
                <a:cs typeface="Calibri"/>
                <a:sym typeface="Calibri"/>
              </a:rPr>
              <a:t>What are Implementation Benchmarks?</a:t>
            </a:r>
            <a:endParaRPr i="1" sz="2200">
              <a:latin typeface="Calibri"/>
              <a:ea typeface="Calibri"/>
              <a:cs typeface="Calibri"/>
              <a:sym typeface="Calibri"/>
            </a:endParaRPr>
          </a:p>
        </p:txBody>
      </p:sp>
      <p:pic>
        <p:nvPicPr>
          <p:cNvPr id="235" name="Google Shape;235;p40"/>
          <p:cNvPicPr preferRelativeResize="0"/>
          <p:nvPr/>
        </p:nvPicPr>
        <p:blipFill>
          <a:blip r:embed="rId3">
            <a:alphaModFix/>
          </a:blip>
          <a:stretch>
            <a:fillRect/>
          </a:stretch>
        </p:blipFill>
        <p:spPr>
          <a:xfrm>
            <a:off x="930900" y="4635525"/>
            <a:ext cx="1058976" cy="1058976"/>
          </a:xfrm>
          <a:prstGeom prst="rect">
            <a:avLst/>
          </a:prstGeom>
          <a:noFill/>
          <a:ln>
            <a:noFill/>
          </a:ln>
        </p:spPr>
      </p:pic>
      <p:sp>
        <p:nvSpPr>
          <p:cNvPr id="236" name="Google Shape;236;p40"/>
          <p:cNvSpPr txBox="1"/>
          <p:nvPr/>
        </p:nvSpPr>
        <p:spPr>
          <a:xfrm>
            <a:off x="2079150" y="4564713"/>
            <a:ext cx="5972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200">
                <a:latin typeface="Calibri"/>
                <a:ea typeface="Calibri"/>
                <a:cs typeface="Calibri"/>
                <a:sym typeface="Calibri"/>
              </a:rPr>
              <a:t>How do strong Action Steps and Implementation Benchmarks fit into the improvement planning process?</a:t>
            </a:r>
            <a:endParaRPr i="1" sz="2200">
              <a:latin typeface="Calibri"/>
              <a:ea typeface="Calibri"/>
              <a:cs typeface="Calibri"/>
              <a:sym typeface="Calibri"/>
            </a:endParaRPr>
          </a:p>
        </p:txBody>
      </p:sp>
      <p:sp>
        <p:nvSpPr>
          <p:cNvPr id="237" name="Google Shape;237;p40"/>
          <p:cNvSpPr txBox="1"/>
          <p:nvPr/>
        </p:nvSpPr>
        <p:spPr>
          <a:xfrm>
            <a:off x="2079150" y="2470150"/>
            <a:ext cx="5972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300">
                <a:latin typeface="Calibri"/>
                <a:ea typeface="Calibri"/>
                <a:cs typeface="Calibri"/>
                <a:sym typeface="Calibri"/>
              </a:rPr>
              <a:t>What are Action Steps?</a:t>
            </a:r>
            <a:endParaRPr i="1" sz="23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1"/>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Where are we in the UIP Process?</a:t>
            </a:r>
            <a:endParaRPr sz="3200"/>
          </a:p>
        </p:txBody>
      </p:sp>
      <p:sp>
        <p:nvSpPr>
          <p:cNvPr id="244" name="Google Shape;244;p41"/>
          <p:cNvSpPr txBox="1"/>
          <p:nvPr/>
        </p:nvSpPr>
        <p:spPr>
          <a:xfrm>
            <a:off x="2974725" y="1939000"/>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grpSp>
        <p:nvGrpSpPr>
          <p:cNvPr id="245" name="Google Shape;245;p41"/>
          <p:cNvGrpSpPr/>
          <p:nvPr/>
        </p:nvGrpSpPr>
        <p:grpSpPr>
          <a:xfrm>
            <a:off x="1384052" y="3178265"/>
            <a:ext cx="6743700" cy="685847"/>
            <a:chOff x="-76200" y="1824095"/>
            <a:chExt cx="8991600" cy="1219500"/>
          </a:xfrm>
        </p:grpSpPr>
        <p:sp>
          <p:nvSpPr>
            <p:cNvPr id="246" name="Google Shape;246;p41"/>
            <p:cNvSpPr/>
            <p:nvPr/>
          </p:nvSpPr>
          <p:spPr>
            <a:xfrm>
              <a:off x="-76200" y="1824095"/>
              <a:ext cx="8991600" cy="1219500"/>
            </a:xfrm>
            <a:prstGeom prst="roundRect">
              <a:avLst>
                <a:gd fmla="val 16667" name="adj"/>
              </a:avLst>
            </a:prstGeom>
            <a:solidFill>
              <a:srgbClr val="D1E7F5"/>
            </a:solidFill>
            <a:ln cap="flat" cmpd="sng" w="10000">
              <a:solidFill>
                <a:schemeClr val="accent1"/>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8DC63F"/>
                </a:solidFill>
                <a:latin typeface="Calibri"/>
                <a:ea typeface="Calibri"/>
                <a:cs typeface="Calibri"/>
                <a:sym typeface="Calibri"/>
              </a:endParaRPr>
            </a:p>
          </p:txBody>
        </p:sp>
        <p:sp>
          <p:nvSpPr>
            <p:cNvPr id="247" name="Google Shape;247;p41"/>
            <p:cNvSpPr txBox="1"/>
            <p:nvPr/>
          </p:nvSpPr>
          <p:spPr>
            <a:xfrm>
              <a:off x="-76200" y="2057212"/>
              <a:ext cx="1066800" cy="8322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Data</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Analysis</a:t>
              </a:r>
              <a:endParaRPr b="1" sz="788">
                <a:solidFill>
                  <a:srgbClr val="5C6670"/>
                </a:solidFill>
                <a:latin typeface="Calibri"/>
                <a:ea typeface="Calibri"/>
                <a:cs typeface="Calibri"/>
                <a:sym typeface="Calibri"/>
              </a:endParaRPr>
            </a:p>
          </p:txBody>
        </p:sp>
      </p:grpSp>
      <p:sp>
        <p:nvSpPr>
          <p:cNvPr id="248" name="Google Shape;248;p41"/>
          <p:cNvSpPr/>
          <p:nvPr/>
        </p:nvSpPr>
        <p:spPr>
          <a:xfrm>
            <a:off x="6641850" y="2792523"/>
            <a:ext cx="1483500" cy="3040500"/>
          </a:xfrm>
          <a:prstGeom prst="roundRect">
            <a:avLst>
              <a:gd fmla="val 16667" name="adj"/>
            </a:avLst>
          </a:prstGeom>
          <a:solidFill>
            <a:srgbClr val="FFE8B5">
              <a:alpha val="24710"/>
            </a:srgbClr>
          </a:solidFill>
          <a:ln cap="flat" cmpd="sng" w="10000">
            <a:solidFill>
              <a:schemeClr val="accent2"/>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grpSp>
        <p:nvGrpSpPr>
          <p:cNvPr id="249" name="Google Shape;249;p41"/>
          <p:cNvGrpSpPr/>
          <p:nvPr/>
        </p:nvGrpSpPr>
        <p:grpSpPr>
          <a:xfrm>
            <a:off x="5041638" y="2792552"/>
            <a:ext cx="1543020" cy="3040377"/>
            <a:chOff x="4114800" y="1552154"/>
            <a:chExt cx="2133600" cy="4550100"/>
          </a:xfrm>
        </p:grpSpPr>
        <p:sp>
          <p:nvSpPr>
            <p:cNvPr id="250" name="Google Shape;250;p41"/>
            <p:cNvSpPr/>
            <p:nvPr/>
          </p:nvSpPr>
          <p:spPr>
            <a:xfrm>
              <a:off x="4114800" y="1552154"/>
              <a:ext cx="2133600" cy="4550100"/>
            </a:xfrm>
            <a:prstGeom prst="roundRect">
              <a:avLst>
                <a:gd fmla="val 16667" name="adj"/>
              </a:avLst>
            </a:prstGeom>
            <a:solidFill>
              <a:srgbClr val="B9DC8A">
                <a:alpha val="24710"/>
              </a:srgbClr>
            </a:solidFill>
            <a:ln cap="flat" cmpd="sng" w="10000">
              <a:solidFill>
                <a:schemeClr val="accent3"/>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sp>
          <p:nvSpPr>
            <p:cNvPr id="251" name="Google Shape;251;p41"/>
            <p:cNvSpPr txBox="1"/>
            <p:nvPr/>
          </p:nvSpPr>
          <p:spPr>
            <a:xfrm>
              <a:off x="4495800" y="1624335"/>
              <a:ext cx="1447800" cy="5688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Target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Setting</a:t>
              </a:r>
              <a:endParaRPr b="1" sz="900">
                <a:solidFill>
                  <a:srgbClr val="5C6670"/>
                </a:solidFill>
                <a:latin typeface="Verdana"/>
                <a:ea typeface="Verdana"/>
                <a:cs typeface="Verdana"/>
                <a:sym typeface="Verdana"/>
              </a:endParaRPr>
            </a:p>
          </p:txBody>
        </p:sp>
      </p:grpSp>
      <p:grpSp>
        <p:nvGrpSpPr>
          <p:cNvPr id="252" name="Google Shape;252;p41"/>
          <p:cNvGrpSpPr/>
          <p:nvPr/>
        </p:nvGrpSpPr>
        <p:grpSpPr>
          <a:xfrm>
            <a:off x="3841740" y="5124933"/>
            <a:ext cx="4286006" cy="640240"/>
            <a:chOff x="3198980" y="4171330"/>
            <a:chExt cx="5796600" cy="1419600"/>
          </a:xfrm>
        </p:grpSpPr>
        <p:sp>
          <p:nvSpPr>
            <p:cNvPr id="253" name="Google Shape;253;p41"/>
            <p:cNvSpPr/>
            <p:nvPr/>
          </p:nvSpPr>
          <p:spPr>
            <a:xfrm>
              <a:off x="3198980" y="4171330"/>
              <a:ext cx="5796600" cy="1419600"/>
            </a:xfrm>
            <a:prstGeom prst="roundRect">
              <a:avLst>
                <a:gd fmla="val 16667" name="adj"/>
              </a:avLst>
            </a:prstGeom>
            <a:solidFill>
              <a:srgbClr val="85B7B9">
                <a:alpha val="24710"/>
              </a:srgbClr>
            </a:solidFill>
            <a:ln cap="flat" cmpd="sng" w="10000">
              <a:solidFill>
                <a:srgbClr val="345A5B"/>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5C6670"/>
                </a:solidFill>
                <a:latin typeface="Calibri"/>
                <a:ea typeface="Calibri"/>
                <a:cs typeface="Calibri"/>
                <a:sym typeface="Calibri"/>
              </a:endParaRPr>
            </a:p>
          </p:txBody>
        </p:sp>
        <p:sp>
          <p:nvSpPr>
            <p:cNvPr id="254" name="Google Shape;254;p41"/>
            <p:cNvSpPr txBox="1"/>
            <p:nvPr/>
          </p:nvSpPr>
          <p:spPr>
            <a:xfrm>
              <a:off x="3280454" y="4333461"/>
              <a:ext cx="1464300" cy="10380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Progress Monitoring</a:t>
              </a:r>
              <a:endParaRPr sz="788">
                <a:solidFill>
                  <a:schemeClr val="dk1"/>
                </a:solidFill>
                <a:latin typeface="Calibri"/>
                <a:ea typeface="Calibri"/>
                <a:cs typeface="Calibri"/>
                <a:sym typeface="Calibri"/>
              </a:endParaRPr>
            </a:p>
          </p:txBody>
        </p:sp>
      </p:grpSp>
      <p:sp>
        <p:nvSpPr>
          <p:cNvPr id="255" name="Google Shape;255;p41"/>
          <p:cNvSpPr txBox="1"/>
          <p:nvPr/>
        </p:nvSpPr>
        <p:spPr>
          <a:xfrm>
            <a:off x="36129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Describe Notable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Trends</a:t>
            </a:r>
            <a:endParaRPr sz="788">
              <a:solidFill>
                <a:schemeClr val="dk1"/>
              </a:solidFill>
              <a:latin typeface="Calibri"/>
              <a:ea typeface="Calibri"/>
              <a:cs typeface="Calibri"/>
              <a:sym typeface="Calibri"/>
            </a:endParaRPr>
          </a:p>
        </p:txBody>
      </p:sp>
      <p:sp>
        <p:nvSpPr>
          <p:cNvPr id="256" name="Google Shape;256;p41"/>
          <p:cNvSpPr txBox="1"/>
          <p:nvPr/>
        </p:nvSpPr>
        <p:spPr>
          <a:xfrm>
            <a:off x="515595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Prioritize Performance Challenges</a:t>
            </a:r>
            <a:endParaRPr sz="788">
              <a:solidFill>
                <a:schemeClr val="dk1"/>
              </a:solidFill>
              <a:latin typeface="Calibri"/>
              <a:ea typeface="Calibri"/>
              <a:cs typeface="Calibri"/>
              <a:sym typeface="Calibri"/>
            </a:endParaRPr>
          </a:p>
        </p:txBody>
      </p:sp>
      <p:sp>
        <p:nvSpPr>
          <p:cNvPr id="257" name="Google Shape;257;p41"/>
          <p:cNvSpPr txBox="1"/>
          <p:nvPr/>
        </p:nvSpPr>
        <p:spPr>
          <a:xfrm>
            <a:off x="5155950" y="413423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Set Student Centered Targets</a:t>
            </a:r>
            <a:endParaRPr sz="788">
              <a:solidFill>
                <a:schemeClr val="dk1"/>
              </a:solidFill>
              <a:latin typeface="Calibri"/>
              <a:ea typeface="Calibri"/>
              <a:cs typeface="Calibri"/>
              <a:sym typeface="Calibri"/>
            </a:endParaRPr>
          </a:p>
        </p:txBody>
      </p:sp>
      <p:sp>
        <p:nvSpPr>
          <p:cNvPr id="258" name="Google Shape;258;p41"/>
          <p:cNvSpPr txBox="1"/>
          <p:nvPr/>
        </p:nvSpPr>
        <p:spPr>
          <a:xfrm>
            <a:off x="5155938" y="5214707"/>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Interim Measures</a:t>
            </a:r>
            <a:endParaRPr sz="788">
              <a:solidFill>
                <a:schemeClr val="dk1"/>
              </a:solidFill>
              <a:latin typeface="Calibri"/>
              <a:ea typeface="Calibri"/>
              <a:cs typeface="Calibri"/>
              <a:sym typeface="Calibri"/>
            </a:endParaRPr>
          </a:p>
        </p:txBody>
      </p:sp>
      <p:sp>
        <p:nvSpPr>
          <p:cNvPr id="259" name="Google Shape;259;p41"/>
          <p:cNvSpPr txBox="1"/>
          <p:nvPr/>
        </p:nvSpPr>
        <p:spPr>
          <a:xfrm>
            <a:off x="6699600" y="416249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 Major Strategies &amp; Action Steps</a:t>
            </a:r>
            <a:endParaRPr sz="900">
              <a:solidFill>
                <a:srgbClr val="FFFFFF"/>
              </a:solidFill>
              <a:latin typeface="Verdana"/>
              <a:ea typeface="Verdana"/>
              <a:cs typeface="Verdana"/>
              <a:sym typeface="Verdana"/>
            </a:endParaRPr>
          </a:p>
        </p:txBody>
      </p:sp>
      <p:sp>
        <p:nvSpPr>
          <p:cNvPr id="260" name="Google Shape;260;p41"/>
          <p:cNvSpPr txBox="1"/>
          <p:nvPr/>
        </p:nvSpPr>
        <p:spPr>
          <a:xfrm>
            <a:off x="6697800" y="52373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Implementation Benchmarks</a:t>
            </a:r>
            <a:endParaRPr sz="788">
              <a:solidFill>
                <a:schemeClr val="dk1"/>
              </a:solidFill>
              <a:latin typeface="Calibri"/>
              <a:ea typeface="Calibri"/>
              <a:cs typeface="Calibri"/>
              <a:sym typeface="Calibri"/>
            </a:endParaRPr>
          </a:p>
        </p:txBody>
      </p:sp>
      <p:sp>
        <p:nvSpPr>
          <p:cNvPr id="261" name="Google Shape;261;p41"/>
          <p:cNvSpPr txBox="1"/>
          <p:nvPr/>
        </p:nvSpPr>
        <p:spPr>
          <a:xfrm>
            <a:off x="2069850" y="2417755"/>
            <a:ext cx="1371600" cy="468000"/>
          </a:xfrm>
          <a:prstGeom prst="rect">
            <a:avLst/>
          </a:prstGeom>
          <a:solidFill>
            <a:srgbClr val="1F4569"/>
          </a:solidFill>
          <a:ln>
            <a:noFill/>
          </a:ln>
          <a:effectLst>
            <a:outerShdw blurRad="44450" algn="ctr" dir="5400000" dist="27940">
              <a:srgbClr val="000000">
                <a:alpha val="31370"/>
              </a:srgbClr>
            </a:outerShdw>
          </a:effectLst>
        </p:spPr>
        <p:txBody>
          <a:bodyPr anchorCtr="0" anchor="ctr"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Prepare to </a:t>
            </a:r>
            <a:endParaRPr sz="788">
              <a:solidFill>
                <a:schemeClr val="dk1"/>
              </a:solidFill>
              <a:latin typeface="Calibri"/>
              <a:ea typeface="Calibri"/>
              <a:cs typeface="Calibri"/>
              <a:sym typeface="Calibri"/>
            </a:endParaRPr>
          </a:p>
          <a:p>
            <a:pPr indent="0" lvl="0" marL="0" marR="0" rtl="0" algn="ctr">
              <a:spcBef>
                <a:spcPts val="338"/>
              </a:spcBef>
              <a:spcAft>
                <a:spcPts val="0"/>
              </a:spcAft>
              <a:buNone/>
            </a:pPr>
            <a:r>
              <a:rPr lang="en-US" sz="900">
                <a:solidFill>
                  <a:srgbClr val="FFFFFF"/>
                </a:solidFill>
                <a:latin typeface="Verdana"/>
                <a:ea typeface="Verdana"/>
                <a:cs typeface="Verdana"/>
                <a:sym typeface="Verdana"/>
              </a:rPr>
              <a:t>Plan </a:t>
            </a:r>
            <a:endParaRPr sz="788">
              <a:solidFill>
                <a:schemeClr val="dk1"/>
              </a:solidFill>
              <a:latin typeface="Calibri"/>
              <a:ea typeface="Calibri"/>
              <a:cs typeface="Calibri"/>
              <a:sym typeface="Calibri"/>
            </a:endParaRPr>
          </a:p>
        </p:txBody>
      </p:sp>
      <p:sp>
        <p:nvSpPr>
          <p:cNvPr id="262" name="Google Shape;262;p41"/>
          <p:cNvSpPr txBox="1"/>
          <p:nvPr/>
        </p:nvSpPr>
        <p:spPr>
          <a:xfrm>
            <a:off x="2069850" y="3287495"/>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Review   Current Performance</a:t>
            </a:r>
            <a:endParaRPr sz="900">
              <a:solidFill>
                <a:srgbClr val="FFFFFF"/>
              </a:solidFill>
              <a:latin typeface="Verdana"/>
              <a:ea typeface="Verdana"/>
              <a:cs typeface="Verdana"/>
              <a:sym typeface="Verdana"/>
            </a:endParaRPr>
          </a:p>
        </p:txBody>
      </p:sp>
      <p:cxnSp>
        <p:nvCxnSpPr>
          <p:cNvPr id="263" name="Google Shape;263;p41"/>
          <p:cNvCxnSpPr/>
          <p:nvPr/>
        </p:nvCxnSpPr>
        <p:spPr>
          <a:xfrm flipH="1">
            <a:off x="5840562" y="462993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64" name="Google Shape;264;p41"/>
          <p:cNvCxnSpPr/>
          <p:nvPr/>
        </p:nvCxnSpPr>
        <p:spPr>
          <a:xfrm>
            <a:off x="64704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5" name="Google Shape;265;p41"/>
          <p:cNvCxnSpPr>
            <a:stCxn id="261" idx="2"/>
          </p:cNvCxnSpPr>
          <p:nvPr/>
        </p:nvCxnSpPr>
        <p:spPr>
          <a:xfrm flipH="1">
            <a:off x="2656950" y="2885755"/>
            <a:ext cx="98700" cy="420900"/>
          </a:xfrm>
          <a:prstGeom prst="straightConnector1">
            <a:avLst/>
          </a:prstGeom>
          <a:noFill/>
          <a:ln cap="flat" cmpd="sng" w="50800">
            <a:solidFill>
              <a:srgbClr val="1F4569"/>
            </a:solidFill>
            <a:prstDash val="solid"/>
            <a:round/>
            <a:headEnd len="sm" w="sm" type="none"/>
            <a:tailEnd len="med" w="med" type="triangle"/>
          </a:ln>
        </p:spPr>
      </p:cxnSp>
      <p:sp>
        <p:nvSpPr>
          <p:cNvPr id="266" name="Google Shape;266;p41"/>
          <p:cNvSpPr txBox="1"/>
          <p:nvPr/>
        </p:nvSpPr>
        <p:spPr>
          <a:xfrm>
            <a:off x="6927600" y="2835394"/>
            <a:ext cx="1028700" cy="2943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Action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Planning</a:t>
            </a:r>
            <a:endParaRPr b="1" sz="900">
              <a:solidFill>
                <a:srgbClr val="5C6670"/>
              </a:solidFill>
              <a:latin typeface="Verdana"/>
              <a:ea typeface="Verdana"/>
              <a:cs typeface="Verdana"/>
              <a:sym typeface="Verdana"/>
            </a:endParaRPr>
          </a:p>
        </p:txBody>
      </p:sp>
      <p:cxnSp>
        <p:nvCxnSpPr>
          <p:cNvPr id="267" name="Google Shape;267;p41"/>
          <p:cNvCxnSpPr/>
          <p:nvPr/>
        </p:nvCxnSpPr>
        <p:spPr>
          <a:xfrm>
            <a:off x="492735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8" name="Google Shape;268;p41"/>
          <p:cNvCxnSpPr/>
          <p:nvPr/>
        </p:nvCxnSpPr>
        <p:spPr>
          <a:xfrm>
            <a:off x="33843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9" name="Google Shape;269;p41"/>
          <p:cNvCxnSpPr/>
          <p:nvPr/>
        </p:nvCxnSpPr>
        <p:spPr>
          <a:xfrm flipH="1">
            <a:off x="7383012" y="4629922"/>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70" name="Google Shape;270;p41"/>
          <p:cNvCxnSpPr/>
          <p:nvPr/>
        </p:nvCxnSpPr>
        <p:spPr>
          <a:xfrm flipH="1">
            <a:off x="5841162" y="363718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71" name="Google Shape;271;p41"/>
          <p:cNvCxnSpPr/>
          <p:nvPr/>
        </p:nvCxnSpPr>
        <p:spPr>
          <a:xfrm flipH="1">
            <a:off x="7383012" y="3637184"/>
            <a:ext cx="1200" cy="495000"/>
          </a:xfrm>
          <a:prstGeom prst="straightConnector1">
            <a:avLst/>
          </a:prstGeom>
          <a:noFill/>
          <a:ln cap="flat" cmpd="sng" w="50800">
            <a:solidFill>
              <a:srgbClr val="1F4569"/>
            </a:solidFill>
            <a:prstDash val="solid"/>
            <a:round/>
            <a:headEnd len="sm" w="sm" type="none"/>
            <a:tailEnd len="med" w="med" type="triangle"/>
          </a:ln>
        </p:spPr>
      </p:cxnSp>
      <p:sp>
        <p:nvSpPr>
          <p:cNvPr id="272" name="Google Shape;272;p41"/>
          <p:cNvSpPr txBox="1"/>
          <p:nvPr/>
        </p:nvSpPr>
        <p:spPr>
          <a:xfrm>
            <a:off x="442650" y="2726275"/>
            <a:ext cx="941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9900FF"/>
                </a:solidFill>
                <a:latin typeface="Calibri"/>
                <a:ea typeface="Calibri"/>
                <a:cs typeface="Calibri"/>
                <a:sym typeface="Calibri"/>
              </a:rPr>
              <a:t>Where are we now?</a:t>
            </a:r>
            <a:endParaRPr b="1" sz="2200">
              <a:solidFill>
                <a:srgbClr val="9900FF"/>
              </a:solidFill>
              <a:latin typeface="Calibri"/>
              <a:ea typeface="Calibri"/>
              <a:cs typeface="Calibri"/>
              <a:sym typeface="Calibri"/>
            </a:endParaRPr>
          </a:p>
        </p:txBody>
      </p:sp>
      <p:sp>
        <p:nvSpPr>
          <p:cNvPr id="273" name="Google Shape;273;p41"/>
          <p:cNvSpPr txBox="1"/>
          <p:nvPr/>
        </p:nvSpPr>
        <p:spPr>
          <a:xfrm>
            <a:off x="5041650" y="1451663"/>
            <a:ext cx="941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Where are we going?</a:t>
            </a:r>
            <a:endParaRPr b="1" sz="2200">
              <a:solidFill>
                <a:srgbClr val="9900FF"/>
              </a:solidFill>
              <a:latin typeface="Calibri"/>
              <a:ea typeface="Calibri"/>
              <a:cs typeface="Calibri"/>
              <a:sym typeface="Calibri"/>
            </a:endParaRPr>
          </a:p>
        </p:txBody>
      </p:sp>
      <p:sp>
        <p:nvSpPr>
          <p:cNvPr id="274" name="Google Shape;274;p41"/>
          <p:cNvSpPr txBox="1"/>
          <p:nvPr/>
        </p:nvSpPr>
        <p:spPr>
          <a:xfrm>
            <a:off x="6984750" y="1550025"/>
            <a:ext cx="11430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000">
                <a:solidFill>
                  <a:srgbClr val="9900FF"/>
                </a:solidFill>
                <a:latin typeface="Calibri"/>
                <a:ea typeface="Calibri"/>
                <a:cs typeface="Calibri"/>
                <a:sym typeface="Calibri"/>
              </a:rPr>
              <a:t>How will we get there?</a:t>
            </a:r>
            <a:endParaRPr b="1" sz="2200">
              <a:solidFill>
                <a:srgbClr val="9900FF"/>
              </a:solidFill>
              <a:latin typeface="Calibri"/>
              <a:ea typeface="Calibri"/>
              <a:cs typeface="Calibri"/>
              <a:sym typeface="Calibri"/>
            </a:endParaRPr>
          </a:p>
        </p:txBody>
      </p:sp>
      <p:sp>
        <p:nvSpPr>
          <p:cNvPr id="275" name="Google Shape;275;p41"/>
          <p:cNvSpPr txBox="1"/>
          <p:nvPr/>
        </p:nvSpPr>
        <p:spPr>
          <a:xfrm>
            <a:off x="2069850" y="5058150"/>
            <a:ext cx="1709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How will we know if we’re getting there?</a:t>
            </a:r>
            <a:endParaRPr b="1" sz="2200">
              <a:solidFill>
                <a:srgbClr val="9900FF"/>
              </a:solidFill>
              <a:latin typeface="Calibri"/>
              <a:ea typeface="Calibri"/>
              <a:cs typeface="Calibri"/>
              <a:sym typeface="Calibri"/>
            </a:endParaRPr>
          </a:p>
        </p:txBody>
      </p:sp>
      <p:sp>
        <p:nvSpPr>
          <p:cNvPr id="276" name="Google Shape;276;p41"/>
          <p:cNvSpPr/>
          <p:nvPr/>
        </p:nvSpPr>
        <p:spPr>
          <a:xfrm flipH="1" rot="10800000">
            <a:off x="900475" y="3863950"/>
            <a:ext cx="937800" cy="5997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1"/>
          <p:cNvSpPr/>
          <p:nvPr/>
        </p:nvSpPr>
        <p:spPr>
          <a:xfrm flipH="1" rot="-5400000">
            <a:off x="4341750" y="2375600"/>
            <a:ext cx="828300" cy="5523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1"/>
          <p:cNvSpPr/>
          <p:nvPr/>
        </p:nvSpPr>
        <p:spPr>
          <a:xfrm rot="5400000">
            <a:off x="7883250" y="2293200"/>
            <a:ext cx="1062600" cy="5736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1"/>
          <p:cNvSpPr/>
          <p:nvPr/>
        </p:nvSpPr>
        <p:spPr>
          <a:xfrm>
            <a:off x="3201275" y="4504525"/>
            <a:ext cx="1371600" cy="6204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1"/>
          <p:cNvSpPr/>
          <p:nvPr/>
        </p:nvSpPr>
        <p:spPr>
          <a:xfrm>
            <a:off x="637200" y="21739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1</a:t>
            </a:r>
            <a:endParaRPr sz="2300"/>
          </a:p>
        </p:txBody>
      </p:sp>
      <p:sp>
        <p:nvSpPr>
          <p:cNvPr id="281" name="Google Shape;281;p41"/>
          <p:cNvSpPr/>
          <p:nvPr/>
        </p:nvSpPr>
        <p:spPr>
          <a:xfrm>
            <a:off x="4479750" y="157292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2</a:t>
            </a:r>
            <a:endParaRPr sz="2300"/>
          </a:p>
        </p:txBody>
      </p:sp>
      <p:sp>
        <p:nvSpPr>
          <p:cNvPr id="282" name="Google Shape;282;p41"/>
          <p:cNvSpPr/>
          <p:nvPr/>
        </p:nvSpPr>
        <p:spPr>
          <a:xfrm>
            <a:off x="6641850" y="20075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3</a:t>
            </a:r>
            <a:endParaRPr sz="2300"/>
          </a:p>
        </p:txBody>
      </p:sp>
      <p:sp>
        <p:nvSpPr>
          <p:cNvPr id="283" name="Google Shape;283;p41"/>
          <p:cNvSpPr/>
          <p:nvPr/>
        </p:nvSpPr>
        <p:spPr>
          <a:xfrm>
            <a:off x="1455350" y="5336100"/>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4</a:t>
            </a:r>
            <a:endParaRPr sz="2300"/>
          </a:p>
        </p:txBody>
      </p:sp>
      <p:sp>
        <p:nvSpPr>
          <p:cNvPr id="284" name="Google Shape;284;p41"/>
          <p:cNvSpPr txBox="1"/>
          <p:nvPr/>
        </p:nvSpPr>
        <p:spPr>
          <a:xfrm>
            <a:off x="66990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Root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Causes</a:t>
            </a:r>
            <a:endParaRPr sz="788">
              <a:solidFill>
                <a:schemeClr val="dk1"/>
              </a:solidFill>
              <a:latin typeface="Calibri"/>
              <a:ea typeface="Calibri"/>
              <a:cs typeface="Calibri"/>
              <a:sym typeface="Calibri"/>
            </a:endParaRPr>
          </a:p>
        </p:txBody>
      </p:sp>
      <p:sp>
        <p:nvSpPr>
          <p:cNvPr id="285" name="Google Shape;285;p41"/>
          <p:cNvSpPr/>
          <p:nvPr/>
        </p:nvSpPr>
        <p:spPr>
          <a:xfrm>
            <a:off x="6587100" y="4264674"/>
            <a:ext cx="1709700" cy="1692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2"/>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are Action Steps?</a:t>
            </a:r>
            <a:endParaRPr sz="3200"/>
          </a:p>
        </p:txBody>
      </p:sp>
      <p:sp>
        <p:nvSpPr>
          <p:cNvPr id="292" name="Google Shape;292;p42"/>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293" name="Google Shape;293;p42"/>
          <p:cNvSpPr txBox="1"/>
          <p:nvPr>
            <p:ph idx="1" type="body"/>
          </p:nvPr>
        </p:nvSpPr>
        <p:spPr>
          <a:xfrm>
            <a:off x="628650" y="1463047"/>
            <a:ext cx="7886700" cy="958200"/>
          </a:xfrm>
          <a:prstGeom prst="rect">
            <a:avLst/>
          </a:prstGeom>
        </p:spPr>
        <p:txBody>
          <a:bodyPr anchorCtr="0" anchor="t" bIns="45700" lIns="0" spcFirstLastPara="1" rIns="0" wrap="square" tIns="0">
            <a:noAutofit/>
          </a:bodyPr>
          <a:lstStyle/>
          <a:p>
            <a:pPr indent="0" lvl="0" marL="0" rtl="0" algn="l">
              <a:spcBef>
                <a:spcPts val="1000"/>
              </a:spcBef>
              <a:spcAft>
                <a:spcPts val="0"/>
              </a:spcAft>
              <a:buNone/>
            </a:pPr>
            <a:r>
              <a:rPr lang="en-US"/>
              <a:t>Action Steps are</a:t>
            </a:r>
            <a:r>
              <a:rPr lang="en-US"/>
              <a:t> the tasks that need to be completed to bring a Major Improvement Strategy to life.  </a:t>
            </a:r>
            <a:endParaRPr/>
          </a:p>
          <a:p>
            <a:pPr indent="0" lvl="0" marL="0" rtl="0" algn="l">
              <a:spcBef>
                <a:spcPts val="1000"/>
              </a:spcBef>
              <a:spcAft>
                <a:spcPts val="0"/>
              </a:spcAft>
              <a:buNone/>
            </a:pPr>
            <a:r>
              <a:t/>
            </a:r>
            <a:endParaRPr/>
          </a:p>
        </p:txBody>
      </p:sp>
      <p:sp>
        <p:nvSpPr>
          <p:cNvPr id="294" name="Google Shape;294;p42"/>
          <p:cNvSpPr/>
          <p:nvPr/>
        </p:nvSpPr>
        <p:spPr>
          <a:xfrm>
            <a:off x="1316230" y="2871100"/>
            <a:ext cx="6552300" cy="2499600"/>
          </a:xfrm>
          <a:prstGeom prst="rightArrow">
            <a:avLst>
              <a:gd fmla="val 50000" name="adj1"/>
              <a:gd fmla="val 50000" name="adj2"/>
            </a:avLst>
          </a:prstGeom>
          <a:solidFill>
            <a:srgbClr val="AAA5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95" name="Google Shape;295;p42"/>
          <p:cNvSpPr txBox="1"/>
          <p:nvPr/>
        </p:nvSpPr>
        <p:spPr>
          <a:xfrm>
            <a:off x="1275486" y="4784957"/>
            <a:ext cx="5251800" cy="538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300">
                <a:solidFill>
                  <a:srgbClr val="6D3B5D"/>
                </a:solidFill>
              </a:rPr>
              <a:t>MAJOR IMPROVEMENT STRATEGY</a:t>
            </a:r>
            <a:endParaRPr b="1" sz="2300">
              <a:solidFill>
                <a:srgbClr val="6D3B5D"/>
              </a:solidFill>
            </a:endParaRPr>
          </a:p>
        </p:txBody>
      </p:sp>
      <p:sp>
        <p:nvSpPr>
          <p:cNvPr id="296" name="Google Shape;296;p42"/>
          <p:cNvSpPr/>
          <p:nvPr/>
        </p:nvSpPr>
        <p:spPr>
          <a:xfrm>
            <a:off x="1482349" y="3628550"/>
            <a:ext cx="2007300" cy="984600"/>
          </a:xfrm>
          <a:prstGeom prst="homePlate">
            <a:avLst>
              <a:gd fmla="val 50000" name="adj"/>
            </a:avLst>
          </a:prstGeom>
          <a:solidFill>
            <a:srgbClr val="FECF85"/>
          </a:solidFill>
          <a:ln>
            <a:noFill/>
          </a:ln>
        </p:spPr>
        <p:txBody>
          <a:bodyPr anchorCtr="0" anchor="ctr" bIns="91425" lIns="91425" spcFirstLastPara="1" rIns="91425" wrap="square" tIns="91425">
            <a:noAutofit/>
          </a:bodyPr>
          <a:lstStyle/>
          <a:p>
            <a:pPr indent="-304800" lvl="0" marL="571500" rtl="0" algn="l">
              <a:spcBef>
                <a:spcPts val="0"/>
              </a:spcBef>
              <a:spcAft>
                <a:spcPts val="0"/>
              </a:spcAft>
              <a:buClr>
                <a:srgbClr val="7C4D03"/>
              </a:buClr>
              <a:buSzPts val="1200"/>
              <a:buChar char="❏"/>
            </a:pPr>
            <a:r>
              <a:rPr b="1" lang="en-US" sz="1200">
                <a:solidFill>
                  <a:srgbClr val="7C4D03"/>
                </a:solidFill>
              </a:rPr>
              <a:t>AS 1</a:t>
            </a:r>
            <a:endParaRPr b="1" sz="1200">
              <a:solidFill>
                <a:srgbClr val="7C4D03"/>
              </a:solidFill>
            </a:endParaRPr>
          </a:p>
          <a:p>
            <a:pPr indent="-304800" lvl="0" marL="571500" rtl="0" algn="l">
              <a:spcBef>
                <a:spcPts val="0"/>
              </a:spcBef>
              <a:spcAft>
                <a:spcPts val="0"/>
              </a:spcAft>
              <a:buClr>
                <a:srgbClr val="7C4D03"/>
              </a:buClr>
              <a:buSzPts val="1200"/>
              <a:buChar char="❏"/>
            </a:pPr>
            <a:r>
              <a:rPr b="1" lang="en-US" sz="1200">
                <a:solidFill>
                  <a:srgbClr val="7C4D03"/>
                </a:solidFill>
              </a:rPr>
              <a:t>AS 2</a:t>
            </a:r>
            <a:endParaRPr b="1" sz="1200">
              <a:solidFill>
                <a:srgbClr val="7C4D03"/>
              </a:solidFill>
            </a:endParaRPr>
          </a:p>
          <a:p>
            <a:pPr indent="-304800" lvl="0" marL="571500" rtl="0" algn="l">
              <a:spcBef>
                <a:spcPts val="0"/>
              </a:spcBef>
              <a:spcAft>
                <a:spcPts val="0"/>
              </a:spcAft>
              <a:buClr>
                <a:srgbClr val="7C4D03"/>
              </a:buClr>
              <a:buSzPts val="1200"/>
              <a:buChar char="❏"/>
            </a:pPr>
            <a:r>
              <a:rPr b="1" lang="en-US" sz="1200">
                <a:solidFill>
                  <a:srgbClr val="7C4D03"/>
                </a:solidFill>
              </a:rPr>
              <a:t>AS 3</a:t>
            </a:r>
            <a:endParaRPr b="1" sz="1200">
              <a:solidFill>
                <a:srgbClr val="7C4D03"/>
              </a:solidFill>
            </a:endParaRPr>
          </a:p>
          <a:p>
            <a:pPr indent="-304800" lvl="0" marL="571500" rtl="0" algn="l">
              <a:spcBef>
                <a:spcPts val="0"/>
              </a:spcBef>
              <a:spcAft>
                <a:spcPts val="0"/>
              </a:spcAft>
              <a:buClr>
                <a:srgbClr val="7C4D03"/>
              </a:buClr>
              <a:buSzPts val="1200"/>
              <a:buChar char="❏"/>
            </a:pPr>
            <a:r>
              <a:rPr b="1" lang="en-US" sz="1200">
                <a:solidFill>
                  <a:srgbClr val="7C4D03"/>
                </a:solidFill>
              </a:rPr>
              <a:t>AS 4</a:t>
            </a:r>
            <a:endParaRPr b="1" sz="1200">
              <a:solidFill>
                <a:srgbClr val="7C4D03"/>
              </a:solidFill>
            </a:endParaRPr>
          </a:p>
        </p:txBody>
      </p:sp>
      <p:sp>
        <p:nvSpPr>
          <p:cNvPr id="297" name="Google Shape;297;p42"/>
          <p:cNvSpPr/>
          <p:nvPr/>
        </p:nvSpPr>
        <p:spPr>
          <a:xfrm>
            <a:off x="3489649" y="3628550"/>
            <a:ext cx="2007300" cy="984600"/>
          </a:xfrm>
          <a:prstGeom prst="homePlate">
            <a:avLst>
              <a:gd fmla="val 50000" name="adj"/>
            </a:avLst>
          </a:prstGeom>
          <a:solidFill>
            <a:srgbClr val="FECF85"/>
          </a:solidFill>
          <a:ln>
            <a:noFill/>
          </a:ln>
        </p:spPr>
        <p:txBody>
          <a:bodyPr anchorCtr="0" anchor="ctr" bIns="91425" lIns="91425" spcFirstLastPara="1" rIns="91425" wrap="square" tIns="91425">
            <a:noAutofit/>
          </a:bodyPr>
          <a:lstStyle/>
          <a:p>
            <a:pPr indent="-304800" lvl="0" marL="685800" rtl="0" algn="l">
              <a:spcBef>
                <a:spcPts val="0"/>
              </a:spcBef>
              <a:spcAft>
                <a:spcPts val="0"/>
              </a:spcAft>
              <a:buClr>
                <a:srgbClr val="7C4D03"/>
              </a:buClr>
              <a:buSzPts val="1200"/>
              <a:buChar char="❏"/>
            </a:pPr>
            <a:r>
              <a:rPr b="1" lang="en-US" sz="1200">
                <a:solidFill>
                  <a:srgbClr val="7C4D03"/>
                </a:solidFill>
              </a:rPr>
              <a:t>AS 5</a:t>
            </a:r>
            <a:endParaRPr b="1" sz="1200">
              <a:solidFill>
                <a:srgbClr val="7C4D03"/>
              </a:solidFill>
            </a:endParaRPr>
          </a:p>
          <a:p>
            <a:pPr indent="-304800" lvl="0" marL="685800" rtl="0" algn="l">
              <a:spcBef>
                <a:spcPts val="0"/>
              </a:spcBef>
              <a:spcAft>
                <a:spcPts val="0"/>
              </a:spcAft>
              <a:buClr>
                <a:srgbClr val="7C4D03"/>
              </a:buClr>
              <a:buSzPts val="1200"/>
              <a:buChar char="❏"/>
            </a:pPr>
            <a:r>
              <a:rPr b="1" lang="en-US" sz="1200">
                <a:solidFill>
                  <a:srgbClr val="7C4D03"/>
                </a:solidFill>
              </a:rPr>
              <a:t>AS 6</a:t>
            </a:r>
            <a:endParaRPr b="1" sz="1200">
              <a:solidFill>
                <a:srgbClr val="7C4D03"/>
              </a:solidFill>
            </a:endParaRPr>
          </a:p>
          <a:p>
            <a:pPr indent="-304800" lvl="0" marL="685800" rtl="0" algn="l">
              <a:spcBef>
                <a:spcPts val="0"/>
              </a:spcBef>
              <a:spcAft>
                <a:spcPts val="0"/>
              </a:spcAft>
              <a:buClr>
                <a:srgbClr val="7C4D03"/>
              </a:buClr>
              <a:buSzPts val="1200"/>
              <a:buChar char="❏"/>
            </a:pPr>
            <a:r>
              <a:rPr b="1" lang="en-US" sz="1200">
                <a:solidFill>
                  <a:srgbClr val="7C4D03"/>
                </a:solidFill>
              </a:rPr>
              <a:t>AS 7</a:t>
            </a:r>
            <a:endParaRPr b="1" sz="1200">
              <a:solidFill>
                <a:srgbClr val="7C4D03"/>
              </a:solidFill>
            </a:endParaRPr>
          </a:p>
          <a:p>
            <a:pPr indent="-304800" lvl="0" marL="685800" rtl="0" algn="l">
              <a:spcBef>
                <a:spcPts val="0"/>
              </a:spcBef>
              <a:spcAft>
                <a:spcPts val="0"/>
              </a:spcAft>
              <a:buClr>
                <a:srgbClr val="7C4D03"/>
              </a:buClr>
              <a:buSzPts val="1200"/>
              <a:buChar char="❏"/>
            </a:pPr>
            <a:r>
              <a:rPr b="1" lang="en-US" sz="1200">
                <a:solidFill>
                  <a:srgbClr val="7C4D03"/>
                </a:solidFill>
              </a:rPr>
              <a:t>AS 8</a:t>
            </a:r>
            <a:endParaRPr b="1" sz="1200">
              <a:solidFill>
                <a:srgbClr val="7C4D03"/>
              </a:solidFill>
            </a:endParaRPr>
          </a:p>
        </p:txBody>
      </p:sp>
      <p:sp>
        <p:nvSpPr>
          <p:cNvPr id="298" name="Google Shape;298;p42"/>
          <p:cNvSpPr/>
          <p:nvPr/>
        </p:nvSpPr>
        <p:spPr>
          <a:xfrm>
            <a:off x="5496949" y="3628600"/>
            <a:ext cx="2007300" cy="984600"/>
          </a:xfrm>
          <a:prstGeom prst="homePlate">
            <a:avLst>
              <a:gd fmla="val 50000" name="adj"/>
            </a:avLst>
          </a:prstGeom>
          <a:solidFill>
            <a:srgbClr val="FECF85"/>
          </a:solidFill>
          <a:ln>
            <a:noFill/>
          </a:ln>
        </p:spPr>
        <p:txBody>
          <a:bodyPr anchorCtr="0" anchor="ctr" bIns="91425" lIns="91425" spcFirstLastPara="1" rIns="91425" wrap="square" tIns="91425">
            <a:noAutofit/>
          </a:bodyPr>
          <a:lstStyle/>
          <a:p>
            <a:pPr indent="-304800" lvl="0" marL="685800" rtl="0" algn="l">
              <a:spcBef>
                <a:spcPts val="0"/>
              </a:spcBef>
              <a:spcAft>
                <a:spcPts val="0"/>
              </a:spcAft>
              <a:buClr>
                <a:srgbClr val="7C4D03"/>
              </a:buClr>
              <a:buSzPts val="1200"/>
              <a:buChar char="❏"/>
            </a:pPr>
            <a:r>
              <a:rPr b="1" lang="en-US" sz="1200">
                <a:solidFill>
                  <a:srgbClr val="7C4D03"/>
                </a:solidFill>
              </a:rPr>
              <a:t>AS 9</a:t>
            </a:r>
            <a:endParaRPr b="1" sz="1200">
              <a:solidFill>
                <a:srgbClr val="7C4D03"/>
              </a:solidFill>
            </a:endParaRPr>
          </a:p>
          <a:p>
            <a:pPr indent="-304800" lvl="0" marL="685800" rtl="0" algn="l">
              <a:spcBef>
                <a:spcPts val="0"/>
              </a:spcBef>
              <a:spcAft>
                <a:spcPts val="0"/>
              </a:spcAft>
              <a:buClr>
                <a:srgbClr val="7C4D03"/>
              </a:buClr>
              <a:buSzPts val="1200"/>
              <a:buChar char="❏"/>
            </a:pPr>
            <a:r>
              <a:rPr b="1" lang="en-US" sz="1200">
                <a:solidFill>
                  <a:srgbClr val="7C4D03"/>
                </a:solidFill>
              </a:rPr>
              <a:t>AS 10</a:t>
            </a:r>
            <a:endParaRPr b="1" sz="1200">
              <a:solidFill>
                <a:srgbClr val="7C4D03"/>
              </a:solidFill>
            </a:endParaRPr>
          </a:p>
          <a:p>
            <a:pPr indent="-304800" lvl="0" marL="685800" rtl="0" algn="l">
              <a:spcBef>
                <a:spcPts val="0"/>
              </a:spcBef>
              <a:spcAft>
                <a:spcPts val="0"/>
              </a:spcAft>
              <a:buClr>
                <a:srgbClr val="7C4D03"/>
              </a:buClr>
              <a:buSzPts val="1200"/>
              <a:buChar char="❏"/>
            </a:pPr>
            <a:r>
              <a:rPr b="1" lang="en-US" sz="1200">
                <a:solidFill>
                  <a:srgbClr val="7C4D03"/>
                </a:solidFill>
              </a:rPr>
              <a:t>AS 11</a:t>
            </a:r>
            <a:endParaRPr b="1" sz="1200">
              <a:solidFill>
                <a:srgbClr val="7C4D03"/>
              </a:solidFill>
            </a:endParaRPr>
          </a:p>
          <a:p>
            <a:pPr indent="-304800" lvl="0" marL="685800" rtl="0" algn="l">
              <a:spcBef>
                <a:spcPts val="0"/>
              </a:spcBef>
              <a:spcAft>
                <a:spcPts val="0"/>
              </a:spcAft>
              <a:buClr>
                <a:srgbClr val="7C4D03"/>
              </a:buClr>
              <a:buSzPts val="1200"/>
              <a:buChar char="❏"/>
            </a:pPr>
            <a:r>
              <a:rPr b="1" lang="en-US" sz="1200">
                <a:solidFill>
                  <a:srgbClr val="7C4D03"/>
                </a:solidFill>
              </a:rPr>
              <a:t>AS 12</a:t>
            </a:r>
            <a:endParaRPr b="1" sz="1200">
              <a:solidFill>
                <a:srgbClr val="7C4D0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3"/>
          <p:cNvSpPr txBox="1"/>
          <p:nvPr/>
        </p:nvSpPr>
        <p:spPr>
          <a:xfrm>
            <a:off x="651200" y="1587300"/>
            <a:ext cx="5538300" cy="371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Calibri"/>
                <a:ea typeface="Calibri"/>
                <a:cs typeface="Calibri"/>
                <a:sym typeface="Calibri"/>
              </a:rPr>
              <a:t>Strategy: </a:t>
            </a:r>
            <a:r>
              <a:rPr lang="en-US" sz="2000">
                <a:latin typeface="Calibri"/>
                <a:ea typeface="Calibri"/>
                <a:cs typeface="Calibri"/>
                <a:sym typeface="Calibri"/>
              </a:rPr>
              <a:t>Create and implement a data-driven assessment model and calendar.</a:t>
            </a:r>
            <a:endParaRPr sz="2000">
              <a:latin typeface="Calibri"/>
              <a:ea typeface="Calibri"/>
              <a:cs typeface="Calibri"/>
              <a:sym typeface="Calibri"/>
            </a:endParaRPr>
          </a:p>
          <a:p>
            <a:pPr indent="0" lvl="0" marL="0" rtl="0" algn="l">
              <a:spcBef>
                <a:spcPts val="1000"/>
              </a:spcBef>
              <a:spcAft>
                <a:spcPts val="0"/>
              </a:spcAft>
              <a:buNone/>
            </a:pPr>
            <a:r>
              <a:rPr b="1" lang="en-US" sz="2000">
                <a:latin typeface="Calibri"/>
                <a:ea typeface="Calibri"/>
                <a:cs typeface="Calibri"/>
                <a:sym typeface="Calibri"/>
              </a:rPr>
              <a:t>Action Steps:</a:t>
            </a:r>
            <a:endParaRPr sz="2000">
              <a:latin typeface="Calibri"/>
              <a:ea typeface="Calibri"/>
              <a:cs typeface="Calibri"/>
              <a:sym typeface="Calibri"/>
            </a:endParaRPr>
          </a:p>
          <a:p>
            <a:pPr indent="-336550" lvl="0" marL="457200" rtl="0" algn="l">
              <a:spcBef>
                <a:spcPts val="1000"/>
              </a:spcBef>
              <a:spcAft>
                <a:spcPts val="0"/>
              </a:spcAft>
              <a:buSzPts val="1700"/>
              <a:buFont typeface="Calibri"/>
              <a:buChar char="●"/>
            </a:pPr>
            <a:r>
              <a:rPr lang="en-US" sz="1700">
                <a:latin typeface="Calibri"/>
                <a:ea typeface="Calibri"/>
                <a:cs typeface="Calibri"/>
                <a:sym typeface="Calibri"/>
              </a:rPr>
              <a:t>On September 15, administer BOY STAR diagnostic assessment for grades 9-12 to establish baseline performance in Math and English.</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On October 5, launch PD to train teachers in the use of classroom and student-based data trackers.</a:t>
            </a:r>
            <a:endParaRPr sz="1700">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October 20th, implement a Data Day to reflect on STAR and classroom-level data.</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 January 15, administer STAR assessment for grades 9-12 to monitor growth in Math and English.</a:t>
            </a:r>
            <a:endParaRPr sz="1700">
              <a:latin typeface="Calibri"/>
              <a:ea typeface="Calibri"/>
              <a:cs typeface="Calibri"/>
              <a:sym typeface="Calibri"/>
            </a:endParaRPr>
          </a:p>
        </p:txBody>
      </p:sp>
      <p:sp>
        <p:nvSpPr>
          <p:cNvPr id="305" name="Google Shape;305;p43"/>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High School Example</a:t>
            </a:r>
            <a:endParaRPr sz="3200"/>
          </a:p>
        </p:txBody>
      </p:sp>
      <p:sp>
        <p:nvSpPr>
          <p:cNvPr id="306" name="Google Shape;306;p43"/>
          <p:cNvSpPr/>
          <p:nvPr/>
        </p:nvSpPr>
        <p:spPr>
          <a:xfrm>
            <a:off x="6510850" y="1587200"/>
            <a:ext cx="2261400" cy="44124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Strengths:</a:t>
            </a:r>
            <a:endParaRPr b="1" sz="1700">
              <a:latin typeface="Calibri"/>
              <a:ea typeface="Calibri"/>
              <a:cs typeface="Calibri"/>
              <a:sym typeface="Calibri"/>
            </a:endParaRPr>
          </a:p>
          <a:p>
            <a:pPr indent="-285750" lvl="0" marL="457200" rtl="0" algn="l">
              <a:spcBef>
                <a:spcPts val="0"/>
              </a:spcBef>
              <a:spcAft>
                <a:spcPts val="0"/>
              </a:spcAft>
              <a:buNone/>
            </a:pPr>
            <a:r>
              <a:rPr b="1" lang="en-US" sz="2100">
                <a:latin typeface="Calibri"/>
                <a:ea typeface="Calibri"/>
                <a:cs typeface="Calibri"/>
                <a:sym typeface="Calibri"/>
              </a:rPr>
              <a:t>✔ </a:t>
            </a:r>
            <a:r>
              <a:rPr lang="en-US" sz="1600">
                <a:latin typeface="Calibri"/>
                <a:ea typeface="Calibri"/>
                <a:cs typeface="Calibri"/>
                <a:sym typeface="Calibri"/>
              </a:rPr>
              <a:t>Name specific and concrete tasks to be accomplished.</a:t>
            </a:r>
            <a:endParaRPr sz="1600">
              <a:latin typeface="Calibri"/>
              <a:ea typeface="Calibri"/>
              <a:cs typeface="Calibri"/>
              <a:sym typeface="Calibri"/>
            </a:endParaRPr>
          </a:p>
          <a:p>
            <a:pPr indent="-285750" lvl="0" marL="457200" rtl="0" algn="l">
              <a:spcBef>
                <a:spcPts val="0"/>
              </a:spcBef>
              <a:spcAft>
                <a:spcPts val="0"/>
              </a:spcAft>
              <a:buNone/>
            </a:pPr>
            <a:r>
              <a:rPr b="1" lang="en-US" sz="2100">
                <a:latin typeface="Calibri"/>
                <a:ea typeface="Calibri"/>
                <a:cs typeface="Calibri"/>
                <a:sym typeface="Calibri"/>
              </a:rPr>
              <a:t>✔</a:t>
            </a:r>
            <a:r>
              <a:rPr b="1" lang="en-US" sz="21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Specify dates on which actions will take place.</a:t>
            </a:r>
            <a:endParaRPr b="1" sz="2100">
              <a:latin typeface="Calibri"/>
              <a:ea typeface="Calibri"/>
              <a:cs typeface="Calibri"/>
              <a:sym typeface="Calibri"/>
            </a:endParaRPr>
          </a:p>
          <a:p>
            <a:pPr indent="-285750" lvl="0" marL="457200" rtl="0" algn="l">
              <a:spcBef>
                <a:spcPts val="0"/>
              </a:spcBef>
              <a:spcAft>
                <a:spcPts val="0"/>
              </a:spcAft>
              <a:buNone/>
            </a:pPr>
            <a:r>
              <a:rPr b="1" lang="en-US" sz="2100">
                <a:latin typeface="Calibri"/>
                <a:ea typeface="Calibri"/>
                <a:cs typeface="Calibri"/>
                <a:sym typeface="Calibri"/>
              </a:rPr>
              <a:t>✔</a:t>
            </a:r>
            <a:r>
              <a:rPr b="1" lang="en-US" sz="21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Align to strategy.</a:t>
            </a:r>
            <a:endParaRPr b="1" sz="21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rPr b="1" i="1" lang="en-US" sz="1600">
                <a:latin typeface="Calibri"/>
                <a:ea typeface="Calibri"/>
                <a:cs typeface="Calibri"/>
                <a:sym typeface="Calibri"/>
              </a:rPr>
              <a:t>Note</a:t>
            </a:r>
            <a:r>
              <a:rPr i="1" lang="en-US" sz="1600">
                <a:latin typeface="Calibri"/>
                <a:ea typeface="Calibri"/>
                <a:cs typeface="Calibri"/>
                <a:sym typeface="Calibri"/>
              </a:rPr>
              <a:t>: Since these action steps do not name specific actors for these tasks, the school will need to ensure that ownership of these actions is clear.</a:t>
            </a:r>
            <a:endParaRPr i="1" sz="16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p:nvPr/>
        </p:nvSpPr>
        <p:spPr>
          <a:xfrm>
            <a:off x="6510850" y="1587200"/>
            <a:ext cx="2261400" cy="43305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 </a:t>
            </a:r>
            <a:r>
              <a:rPr lang="en-US" sz="1700">
                <a:latin typeface="Calibri"/>
                <a:ea typeface="Calibri"/>
                <a:cs typeface="Calibri"/>
                <a:sym typeface="Calibri"/>
              </a:rPr>
              <a:t>Indicate specific actors for each task.</a:t>
            </a:r>
            <a:endParaRPr sz="1700">
              <a:latin typeface="Calibri"/>
              <a:ea typeface="Calibri"/>
              <a:cs typeface="Calibri"/>
              <a:sym typeface="Calibri"/>
            </a:endParaRPr>
          </a:p>
          <a:p>
            <a:pPr indent="-285750" lvl="0" marL="457200" rtl="0" algn="l">
              <a:spcBef>
                <a:spcPts val="0"/>
              </a:spcBef>
              <a:spcAft>
                <a:spcPts val="0"/>
              </a:spcAft>
              <a:buNone/>
            </a:pPr>
            <a:r>
              <a:rPr b="1" lang="en-US" sz="2200">
                <a:solidFill>
                  <a:schemeClr val="dk1"/>
                </a:solidFill>
                <a:latin typeface="Calibri"/>
                <a:ea typeface="Calibri"/>
                <a:cs typeface="Calibri"/>
                <a:sym typeface="Calibri"/>
              </a:rPr>
              <a:t>✔ </a:t>
            </a:r>
            <a:r>
              <a:rPr lang="en-US" sz="1700">
                <a:solidFill>
                  <a:schemeClr val="dk1"/>
                </a:solidFill>
                <a:latin typeface="Calibri"/>
                <a:ea typeface="Calibri"/>
                <a:cs typeface="Calibri"/>
                <a:sym typeface="Calibri"/>
              </a:rPr>
              <a:t>Align to strategy</a:t>
            </a:r>
            <a:endParaRPr sz="1700">
              <a:solidFill>
                <a:schemeClr val="dk1"/>
              </a:solidFill>
              <a:latin typeface="Calibri"/>
              <a:ea typeface="Calibri"/>
              <a:cs typeface="Calibri"/>
              <a:sym typeface="Calibri"/>
            </a:endParaRPr>
          </a:p>
          <a:p>
            <a:pPr indent="-285750" lvl="0" marL="457200" rtl="0" algn="l">
              <a:spcBef>
                <a:spcPts val="0"/>
              </a:spcBef>
              <a:spcAft>
                <a:spcPts val="0"/>
              </a:spcAft>
              <a:buNone/>
            </a:pPr>
            <a:r>
              <a:rPr b="1" lang="en-US" sz="2200">
                <a:solidFill>
                  <a:schemeClr val="dk1"/>
                </a:solidFill>
                <a:latin typeface="Calibri"/>
                <a:ea typeface="Calibri"/>
                <a:cs typeface="Calibri"/>
                <a:sym typeface="Calibri"/>
              </a:rPr>
              <a:t>✔ </a:t>
            </a:r>
            <a:r>
              <a:rPr lang="en-US" sz="1700">
                <a:solidFill>
                  <a:schemeClr val="dk1"/>
                </a:solidFill>
                <a:latin typeface="Calibri"/>
                <a:ea typeface="Calibri"/>
                <a:cs typeface="Calibri"/>
                <a:sym typeface="Calibri"/>
              </a:rPr>
              <a:t>Include training in key foundational aspects of the strategy to ensure teachers are well-equipped to implement the strategy.</a:t>
            </a:r>
            <a:endParaRPr b="1" sz="22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
        <p:nvSpPr>
          <p:cNvPr id="313" name="Google Shape;313;p44"/>
          <p:cNvSpPr txBox="1"/>
          <p:nvPr/>
        </p:nvSpPr>
        <p:spPr>
          <a:xfrm>
            <a:off x="651200" y="1587300"/>
            <a:ext cx="5563200" cy="385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Calibri"/>
                <a:ea typeface="Calibri"/>
                <a:cs typeface="Calibri"/>
                <a:sym typeface="Calibri"/>
              </a:rPr>
              <a:t>Strategy: </a:t>
            </a:r>
            <a:r>
              <a:rPr lang="en-US" sz="2000">
                <a:latin typeface="Calibri"/>
                <a:ea typeface="Calibri"/>
                <a:cs typeface="Calibri"/>
                <a:sym typeface="Calibri"/>
              </a:rPr>
              <a:t>Develop staff’s social comprehension in order to foster </a:t>
            </a:r>
            <a:r>
              <a:rPr lang="en-US" sz="2000">
                <a:solidFill>
                  <a:schemeClr val="dk1"/>
                </a:solidFill>
                <a:latin typeface="Calibri"/>
                <a:ea typeface="Calibri"/>
                <a:cs typeface="Calibri"/>
                <a:sym typeface="Calibri"/>
              </a:rPr>
              <a:t>a safe, welcoming, focused and inclusive learning environment.</a:t>
            </a:r>
            <a:endParaRPr sz="2000">
              <a:latin typeface="Calibri"/>
              <a:ea typeface="Calibri"/>
              <a:cs typeface="Calibri"/>
              <a:sym typeface="Calibri"/>
            </a:endParaRPr>
          </a:p>
          <a:p>
            <a:pPr indent="0" lvl="0" marL="0" rtl="0" algn="l">
              <a:spcBef>
                <a:spcPts val="1000"/>
              </a:spcBef>
              <a:spcAft>
                <a:spcPts val="0"/>
              </a:spcAft>
              <a:buNone/>
            </a:pPr>
            <a:r>
              <a:rPr b="1" lang="en-US" sz="1700">
                <a:latin typeface="Calibri"/>
                <a:ea typeface="Calibri"/>
                <a:cs typeface="Calibri"/>
                <a:sym typeface="Calibri"/>
              </a:rPr>
              <a:t>Action Steps:</a:t>
            </a:r>
            <a:endParaRPr b="1"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On August 5, teachers and staff will attend professional development workshops for key culture programs and practices.</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By August 25, teachers will create a plan for how to build relationships with students and families during the first 6 weeks of the school year.</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By September 10, teachers will have completed spreadsheet to track likes, dislikes, and key identity markers for each student.</a:t>
            </a:r>
            <a:endParaRPr sz="1700">
              <a:latin typeface="Calibri"/>
              <a:ea typeface="Calibri"/>
              <a:cs typeface="Calibri"/>
              <a:sym typeface="Calibri"/>
            </a:endParaRPr>
          </a:p>
        </p:txBody>
      </p:sp>
      <p:sp>
        <p:nvSpPr>
          <p:cNvPr id="314" name="Google Shape;314;p44"/>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Elementary School Example</a:t>
            </a:r>
            <a:endParaRPr sz="3200"/>
          </a:p>
        </p:txBody>
      </p:sp>
      <p:sp>
        <p:nvSpPr>
          <p:cNvPr id="315" name="Google Shape;315;p44"/>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5"/>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is an Implementation Benchmark?</a:t>
            </a:r>
            <a:endParaRPr sz="3200"/>
          </a:p>
        </p:txBody>
      </p:sp>
      <p:sp>
        <p:nvSpPr>
          <p:cNvPr id="322" name="Google Shape;322;p45"/>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23" name="Google Shape;323;p45"/>
          <p:cNvSpPr txBox="1"/>
          <p:nvPr/>
        </p:nvSpPr>
        <p:spPr>
          <a:xfrm>
            <a:off x="651200" y="1587300"/>
            <a:ext cx="76821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latin typeface="Calibri"/>
                <a:ea typeface="Calibri"/>
                <a:cs typeface="Calibri"/>
                <a:sym typeface="Calibri"/>
              </a:rPr>
              <a:t>Implementation Benchmarks name </a:t>
            </a:r>
            <a:r>
              <a:rPr b="1" lang="en-US" sz="2600">
                <a:latin typeface="Calibri"/>
                <a:ea typeface="Calibri"/>
                <a:cs typeface="Calibri"/>
                <a:sym typeface="Calibri"/>
              </a:rPr>
              <a:t>specific, measurable adult actions or systems</a:t>
            </a:r>
            <a:r>
              <a:rPr lang="en-US" sz="2600">
                <a:latin typeface="Calibri"/>
                <a:ea typeface="Calibri"/>
                <a:cs typeface="Calibri"/>
                <a:sym typeface="Calibri"/>
              </a:rPr>
              <a:t> that are key to the implementation of a strategy or initiative. They highlight major milestones for phases in a significant or system-wide change, or points in the rollout by which changes will be implemented.</a:t>
            </a:r>
            <a:endParaRPr sz="2600">
              <a:latin typeface="Calibri"/>
              <a:ea typeface="Calibri"/>
              <a:cs typeface="Calibri"/>
              <a:sym typeface="Calibri"/>
            </a:endParaRPr>
          </a:p>
        </p:txBody>
      </p:sp>
      <p:sp>
        <p:nvSpPr>
          <p:cNvPr id="324" name="Google Shape;324;p45"/>
          <p:cNvSpPr/>
          <p:nvPr/>
        </p:nvSpPr>
        <p:spPr>
          <a:xfrm>
            <a:off x="1316230" y="4010225"/>
            <a:ext cx="6552300" cy="2499600"/>
          </a:xfrm>
          <a:prstGeom prst="rightArrow">
            <a:avLst>
              <a:gd fmla="val 50000" name="adj1"/>
              <a:gd fmla="val 50000" name="adj2"/>
            </a:avLst>
          </a:prstGeom>
          <a:solidFill>
            <a:srgbClr val="AAA5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325" name="Google Shape;325;p45"/>
          <p:cNvSpPr txBox="1"/>
          <p:nvPr/>
        </p:nvSpPr>
        <p:spPr>
          <a:xfrm>
            <a:off x="1275486" y="5924082"/>
            <a:ext cx="5251800" cy="538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300">
                <a:solidFill>
                  <a:srgbClr val="6D3B5D"/>
                </a:solidFill>
              </a:rPr>
              <a:t>MAJOR IMPROVEMENT STRATEGY</a:t>
            </a:r>
            <a:endParaRPr b="1" sz="2300">
              <a:solidFill>
                <a:srgbClr val="6D3B5D"/>
              </a:solidFill>
            </a:endParaRPr>
          </a:p>
        </p:txBody>
      </p:sp>
      <p:sp>
        <p:nvSpPr>
          <p:cNvPr id="326" name="Google Shape;326;p45"/>
          <p:cNvSpPr/>
          <p:nvPr/>
        </p:nvSpPr>
        <p:spPr>
          <a:xfrm>
            <a:off x="3134590" y="4767768"/>
            <a:ext cx="631800" cy="984600"/>
          </a:xfrm>
          <a:prstGeom prst="rect">
            <a:avLst/>
          </a:prstGeom>
          <a:solidFill>
            <a:srgbClr val="EC67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solidFill>
                  <a:schemeClr val="lt1"/>
                </a:solidFill>
                <a:latin typeface="Calibri"/>
                <a:ea typeface="Calibri"/>
                <a:cs typeface="Calibri"/>
                <a:sym typeface="Calibri"/>
              </a:rPr>
              <a:t>IB/ IM</a:t>
            </a:r>
            <a:endParaRPr b="1" sz="2200">
              <a:solidFill>
                <a:schemeClr val="lt1"/>
              </a:solidFill>
              <a:latin typeface="Calibri"/>
              <a:ea typeface="Calibri"/>
              <a:cs typeface="Calibri"/>
              <a:sym typeface="Calibri"/>
            </a:endParaRPr>
          </a:p>
        </p:txBody>
      </p:sp>
      <p:sp>
        <p:nvSpPr>
          <p:cNvPr id="327" name="Google Shape;327;p45"/>
          <p:cNvSpPr/>
          <p:nvPr/>
        </p:nvSpPr>
        <p:spPr>
          <a:xfrm>
            <a:off x="5418565" y="4767768"/>
            <a:ext cx="631800" cy="984600"/>
          </a:xfrm>
          <a:prstGeom prst="rect">
            <a:avLst/>
          </a:prstGeom>
          <a:solidFill>
            <a:srgbClr val="EC67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solidFill>
                  <a:schemeClr val="lt1"/>
                </a:solidFill>
                <a:latin typeface="Calibri"/>
                <a:ea typeface="Calibri"/>
                <a:cs typeface="Calibri"/>
                <a:sym typeface="Calibri"/>
              </a:rPr>
              <a:t>IB/ IM</a:t>
            </a:r>
            <a:endParaRPr b="1" sz="2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is an Implementation Benchmark?</a:t>
            </a:r>
            <a:endParaRPr sz="3200"/>
          </a:p>
        </p:txBody>
      </p:sp>
      <p:sp>
        <p:nvSpPr>
          <p:cNvPr id="334" name="Google Shape;334;p46"/>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35" name="Google Shape;335;p46"/>
          <p:cNvSpPr txBox="1"/>
          <p:nvPr/>
        </p:nvSpPr>
        <p:spPr>
          <a:xfrm>
            <a:off x="651200" y="1587300"/>
            <a:ext cx="7682100" cy="291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latin typeface="Calibri"/>
                <a:ea typeface="Calibri"/>
                <a:cs typeface="Calibri"/>
                <a:sym typeface="Calibri"/>
              </a:rPr>
              <a:t>Implementation Benchmarks should include the following information: </a:t>
            </a:r>
            <a:endParaRPr sz="2600">
              <a:latin typeface="Calibri"/>
              <a:ea typeface="Calibri"/>
              <a:cs typeface="Calibri"/>
              <a:sym typeface="Calibri"/>
            </a:endParaRPr>
          </a:p>
          <a:p>
            <a:pPr indent="-393700" lvl="0" marL="914400" rtl="0" algn="l">
              <a:spcBef>
                <a:spcPts val="1000"/>
              </a:spcBef>
              <a:spcAft>
                <a:spcPts val="0"/>
              </a:spcAft>
              <a:buSzPts val="2600"/>
              <a:buFont typeface="Calibri"/>
              <a:buChar char="●"/>
            </a:pPr>
            <a:r>
              <a:t/>
            </a:r>
            <a:endParaRPr sz="2400">
              <a:latin typeface="Calibri"/>
              <a:ea typeface="Calibri"/>
              <a:cs typeface="Calibri"/>
              <a:sym typeface="Calibri"/>
            </a:endParaRPr>
          </a:p>
          <a:p>
            <a:pPr indent="0" lvl="0" marL="0" rtl="0" algn="l">
              <a:spcBef>
                <a:spcPts val="1000"/>
              </a:spcBef>
              <a:spcAft>
                <a:spcPts val="0"/>
              </a:spcAft>
              <a:buNone/>
            </a:pPr>
            <a:r>
              <a:t/>
            </a:r>
            <a:endParaRPr sz="2400">
              <a:latin typeface="Calibri"/>
              <a:ea typeface="Calibri"/>
              <a:cs typeface="Calibri"/>
              <a:sym typeface="Calibri"/>
            </a:endParaRPr>
          </a:p>
          <a:p>
            <a:pPr indent="0" lvl="0" marL="0" rtl="0" algn="l">
              <a:spcBef>
                <a:spcPts val="1000"/>
              </a:spcBef>
              <a:spcAft>
                <a:spcPts val="0"/>
              </a:spcAft>
              <a:buNone/>
            </a:pPr>
            <a:r>
              <a:t/>
            </a:r>
            <a:endParaRPr sz="2400">
              <a:latin typeface="Calibri"/>
              <a:ea typeface="Calibri"/>
              <a:cs typeface="Calibri"/>
              <a:sym typeface="Calibri"/>
            </a:endParaRPr>
          </a:p>
          <a:p>
            <a:pPr indent="0" lvl="0" marL="0" rtl="0" algn="l">
              <a:spcBef>
                <a:spcPts val="1000"/>
              </a:spcBef>
              <a:spcAft>
                <a:spcPts val="0"/>
              </a:spcAft>
              <a:buNone/>
            </a:pPr>
            <a:r>
              <a:t/>
            </a:r>
            <a:endParaRPr i="1" sz="1800">
              <a:latin typeface="Calibri"/>
              <a:ea typeface="Calibri"/>
              <a:cs typeface="Calibri"/>
              <a:sym typeface="Calibri"/>
            </a:endParaRPr>
          </a:p>
        </p:txBody>
      </p:sp>
      <p:sp>
        <p:nvSpPr>
          <p:cNvPr id="336" name="Google Shape;336;p46"/>
          <p:cNvSpPr/>
          <p:nvPr/>
        </p:nvSpPr>
        <p:spPr>
          <a:xfrm>
            <a:off x="651200" y="2692200"/>
            <a:ext cx="1776900" cy="1472700"/>
          </a:xfrm>
          <a:prstGeom prst="roundRect">
            <a:avLst>
              <a:gd fmla="val 16667" name="adj"/>
            </a:avLst>
          </a:prstGeom>
          <a:solidFill>
            <a:srgbClr val="D0E0E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WHAT </a:t>
            </a:r>
            <a:br>
              <a:rPr b="1" lang="en-US" sz="2400">
                <a:latin typeface="Calibri"/>
                <a:ea typeface="Calibri"/>
                <a:cs typeface="Calibri"/>
                <a:sym typeface="Calibri"/>
              </a:rPr>
            </a:br>
            <a:r>
              <a:rPr lang="en-US" sz="2400">
                <a:latin typeface="Calibri"/>
                <a:ea typeface="Calibri"/>
                <a:cs typeface="Calibri"/>
                <a:sym typeface="Calibri"/>
              </a:rPr>
              <a:t>will be done</a:t>
            </a:r>
            <a:endParaRPr sz="2400">
              <a:latin typeface="Calibri"/>
              <a:ea typeface="Calibri"/>
              <a:cs typeface="Calibri"/>
              <a:sym typeface="Calibri"/>
            </a:endParaRPr>
          </a:p>
        </p:txBody>
      </p:sp>
      <p:sp>
        <p:nvSpPr>
          <p:cNvPr id="337" name="Google Shape;337;p46"/>
          <p:cNvSpPr/>
          <p:nvPr/>
        </p:nvSpPr>
        <p:spPr>
          <a:xfrm>
            <a:off x="2621075" y="2692200"/>
            <a:ext cx="1776900" cy="1472700"/>
          </a:xfrm>
          <a:prstGeom prst="roundRect">
            <a:avLst>
              <a:gd fmla="val 16667" name="adj"/>
            </a:avLst>
          </a:prstGeom>
          <a:solidFill>
            <a:srgbClr val="CFE2F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WHO </a:t>
            </a:r>
            <a:br>
              <a:rPr b="1" lang="en-US" sz="2400">
                <a:latin typeface="Calibri"/>
                <a:ea typeface="Calibri"/>
                <a:cs typeface="Calibri"/>
                <a:sym typeface="Calibri"/>
              </a:rPr>
            </a:br>
            <a:r>
              <a:rPr lang="en-US" sz="2400">
                <a:latin typeface="Calibri"/>
                <a:ea typeface="Calibri"/>
                <a:cs typeface="Calibri"/>
                <a:sym typeface="Calibri"/>
              </a:rPr>
              <a:t>will do it</a:t>
            </a:r>
            <a:endParaRPr sz="2400">
              <a:latin typeface="Calibri"/>
              <a:ea typeface="Calibri"/>
              <a:cs typeface="Calibri"/>
              <a:sym typeface="Calibri"/>
            </a:endParaRPr>
          </a:p>
          <a:p>
            <a:pPr indent="0" lvl="0" marL="0" rtl="0" algn="ctr">
              <a:spcBef>
                <a:spcPts val="0"/>
              </a:spcBef>
              <a:spcAft>
                <a:spcPts val="0"/>
              </a:spcAft>
              <a:buNone/>
            </a:pPr>
            <a:r>
              <a:t/>
            </a:r>
            <a:endParaRPr sz="2400">
              <a:latin typeface="Calibri"/>
              <a:ea typeface="Calibri"/>
              <a:cs typeface="Calibri"/>
              <a:sym typeface="Calibri"/>
            </a:endParaRPr>
          </a:p>
        </p:txBody>
      </p:sp>
      <p:sp>
        <p:nvSpPr>
          <p:cNvPr id="338" name="Google Shape;338;p46"/>
          <p:cNvSpPr/>
          <p:nvPr/>
        </p:nvSpPr>
        <p:spPr>
          <a:xfrm>
            <a:off x="4590950" y="2692200"/>
            <a:ext cx="1776900" cy="1472700"/>
          </a:xfrm>
          <a:prstGeom prst="roundRect">
            <a:avLst>
              <a:gd fmla="val 16667" name="adj"/>
            </a:avLst>
          </a:prstGeom>
          <a:solidFill>
            <a:srgbClr val="D9EAD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WHEN </a:t>
            </a:r>
            <a:br>
              <a:rPr b="1" lang="en-US" sz="2400">
                <a:latin typeface="Calibri"/>
                <a:ea typeface="Calibri"/>
                <a:cs typeface="Calibri"/>
                <a:sym typeface="Calibri"/>
              </a:rPr>
            </a:br>
            <a:r>
              <a:rPr lang="en-US" sz="2400">
                <a:latin typeface="Calibri"/>
                <a:ea typeface="Calibri"/>
                <a:cs typeface="Calibri"/>
                <a:sym typeface="Calibri"/>
              </a:rPr>
              <a:t>it will be done</a:t>
            </a:r>
            <a:endParaRPr sz="2400">
              <a:latin typeface="Calibri"/>
              <a:ea typeface="Calibri"/>
              <a:cs typeface="Calibri"/>
              <a:sym typeface="Calibri"/>
            </a:endParaRPr>
          </a:p>
        </p:txBody>
      </p:sp>
      <p:sp>
        <p:nvSpPr>
          <p:cNvPr id="339" name="Google Shape;339;p46"/>
          <p:cNvSpPr/>
          <p:nvPr/>
        </p:nvSpPr>
        <p:spPr>
          <a:xfrm>
            <a:off x="6560825" y="2692200"/>
            <a:ext cx="1776900" cy="1472700"/>
          </a:xfrm>
          <a:prstGeom prst="roundRect">
            <a:avLst>
              <a:gd fmla="val 16667" name="adj"/>
            </a:avLst>
          </a:prstGeom>
          <a:solidFill>
            <a:srgbClr val="C9DAF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latin typeface="Calibri"/>
                <a:ea typeface="Calibri"/>
                <a:cs typeface="Calibri"/>
                <a:sym typeface="Calibri"/>
              </a:rPr>
              <a:t>HOW </a:t>
            </a:r>
            <a:br>
              <a:rPr lang="en-US" sz="2400">
                <a:latin typeface="Calibri"/>
                <a:ea typeface="Calibri"/>
                <a:cs typeface="Calibri"/>
                <a:sym typeface="Calibri"/>
              </a:rPr>
            </a:br>
            <a:r>
              <a:rPr lang="en-US" sz="2400">
                <a:latin typeface="Calibri"/>
                <a:ea typeface="Calibri"/>
                <a:cs typeface="Calibri"/>
                <a:sym typeface="Calibri"/>
              </a:rPr>
              <a:t>it will be measured</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7"/>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High School Examples</a:t>
            </a:r>
            <a:endParaRPr sz="3200"/>
          </a:p>
        </p:txBody>
      </p:sp>
      <p:sp>
        <p:nvSpPr>
          <p:cNvPr id="346" name="Google Shape;346;p47"/>
          <p:cNvSpPr txBox="1"/>
          <p:nvPr/>
        </p:nvSpPr>
        <p:spPr>
          <a:xfrm>
            <a:off x="651200" y="1587300"/>
            <a:ext cx="5427300" cy="293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Strategy</a:t>
            </a:r>
            <a:r>
              <a:rPr lang="en-US" sz="1800">
                <a:latin typeface="Calibri"/>
                <a:ea typeface="Calibri"/>
                <a:cs typeface="Calibri"/>
                <a:sym typeface="Calibri"/>
              </a:rPr>
              <a:t>: </a:t>
            </a:r>
            <a:r>
              <a:rPr lang="en-US" sz="1800">
                <a:solidFill>
                  <a:schemeClr val="dk1"/>
                </a:solidFill>
                <a:latin typeface="Calibri"/>
                <a:ea typeface="Calibri"/>
                <a:cs typeface="Calibri"/>
                <a:sym typeface="Calibri"/>
              </a:rPr>
              <a:t>Create and implement a data-driven assessment model and calendar.</a:t>
            </a:r>
            <a:endParaRPr b="1" sz="1800">
              <a:latin typeface="Calibri"/>
              <a:ea typeface="Calibri"/>
              <a:cs typeface="Calibri"/>
              <a:sym typeface="Calibri"/>
            </a:endParaRPr>
          </a:p>
          <a:p>
            <a:pPr indent="0" lvl="0" marL="0" rtl="0" algn="l">
              <a:spcBef>
                <a:spcPts val="1000"/>
              </a:spcBef>
              <a:spcAft>
                <a:spcPts val="0"/>
              </a:spcAft>
              <a:buNone/>
            </a:pPr>
            <a:r>
              <a:rPr b="1" lang="en-US" sz="1800">
                <a:latin typeface="Calibri"/>
                <a:ea typeface="Calibri"/>
                <a:cs typeface="Calibri"/>
                <a:sym typeface="Calibri"/>
              </a:rPr>
              <a:t>Benchmarks</a:t>
            </a:r>
            <a:r>
              <a:rPr lang="en-US" sz="1800">
                <a:latin typeface="Calibri"/>
                <a:ea typeface="Calibri"/>
                <a:cs typeface="Calibri"/>
                <a:sym typeface="Calibri"/>
              </a:rPr>
              <a:t>: By the end of the first Trimester…</a:t>
            </a:r>
            <a:endParaRPr sz="1800">
              <a:latin typeface="Calibri"/>
              <a:ea typeface="Calibri"/>
              <a:cs typeface="Calibri"/>
              <a:sym typeface="Calibri"/>
            </a:endParaRPr>
          </a:p>
          <a:p>
            <a:pPr indent="-342900" lvl="0" marL="457200" rtl="0" algn="l">
              <a:spcBef>
                <a:spcPts val="1000"/>
              </a:spcBef>
              <a:spcAft>
                <a:spcPts val="0"/>
              </a:spcAft>
              <a:buSzPts val="1800"/>
              <a:buFont typeface="Calibri"/>
              <a:buChar char="●"/>
            </a:pPr>
            <a:r>
              <a:rPr lang="en-US" sz="1800">
                <a:latin typeface="Calibri"/>
                <a:ea typeface="Calibri"/>
                <a:cs typeface="Calibri"/>
                <a:sym typeface="Calibri"/>
              </a:rPr>
              <a:t>90% of daily lesson plans contain a standards-aligned exit ticket.</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95% of teachers participate in all Data Analysis Days.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70% of teachers gather performance evidence to adjust instruction at least three times per week. </a:t>
            </a:r>
            <a:endParaRPr sz="1800">
              <a:latin typeface="Calibri"/>
              <a:ea typeface="Calibri"/>
              <a:cs typeface="Calibri"/>
              <a:sym typeface="Calibri"/>
            </a:endParaRPr>
          </a:p>
        </p:txBody>
      </p:sp>
      <p:sp>
        <p:nvSpPr>
          <p:cNvPr id="347" name="Google Shape;347;p47"/>
          <p:cNvSpPr/>
          <p:nvPr/>
        </p:nvSpPr>
        <p:spPr>
          <a:xfrm>
            <a:off x="6510850" y="1587200"/>
            <a:ext cx="2261400" cy="43305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US" sz="2300">
                <a:latin typeface="Calibri"/>
                <a:ea typeface="Calibri"/>
                <a:cs typeface="Calibri"/>
                <a:sym typeface="Calibri"/>
              </a:rPr>
              <a:t>✔ </a:t>
            </a:r>
            <a:r>
              <a:rPr lang="en-US" sz="1700">
                <a:solidFill>
                  <a:schemeClr val="dk1"/>
                </a:solidFill>
                <a:latin typeface="Calibri"/>
                <a:ea typeface="Calibri"/>
                <a:cs typeface="Calibri"/>
                <a:sym typeface="Calibri"/>
              </a:rPr>
              <a:t>Benchmarks name both measure and metric.</a:t>
            </a:r>
            <a:endParaRPr sz="18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a:t>
            </a:r>
            <a:r>
              <a:rPr b="1" lang="en-US" sz="2200">
                <a:solidFill>
                  <a:srgbClr val="000000"/>
                </a:solidFill>
                <a:latin typeface="Calibri"/>
                <a:ea typeface="Calibri"/>
                <a:cs typeface="Calibri"/>
                <a:sym typeface="Calibri"/>
              </a:rPr>
              <a:t> </a:t>
            </a:r>
            <a:r>
              <a:rPr lang="en-US" sz="1700">
                <a:latin typeface="Calibri"/>
                <a:ea typeface="Calibri"/>
                <a:cs typeface="Calibri"/>
                <a:sym typeface="Calibri"/>
              </a:rPr>
              <a:t>Subsequent benchmarks can use same measures in order to track progress over time.</a:t>
            </a:r>
            <a:endParaRPr b="1" sz="2200">
              <a:latin typeface="Calibri"/>
              <a:ea typeface="Calibri"/>
              <a:cs typeface="Calibri"/>
              <a:sym typeface="Calibri"/>
            </a:endParaRPr>
          </a:p>
          <a:p>
            <a:pPr indent="-285750" lvl="0" marL="457200" rtl="0" algn="l">
              <a:spcBef>
                <a:spcPts val="0"/>
              </a:spcBef>
              <a:spcAft>
                <a:spcPts val="0"/>
              </a:spcAft>
              <a:buNone/>
            </a:pPr>
            <a:r>
              <a:rPr b="1" lang="en-US" sz="2200">
                <a:latin typeface="Calibri"/>
                <a:ea typeface="Calibri"/>
                <a:cs typeface="Calibri"/>
                <a:sym typeface="Calibri"/>
              </a:rPr>
              <a:t>✔</a:t>
            </a:r>
            <a:r>
              <a:rPr b="1" lang="en-US" sz="2200">
                <a:solidFill>
                  <a:srgbClr val="000000"/>
                </a:solidFill>
                <a:latin typeface="Calibri"/>
                <a:ea typeface="Calibri"/>
                <a:cs typeface="Calibri"/>
                <a:sym typeface="Calibri"/>
              </a:rPr>
              <a:t> </a:t>
            </a:r>
            <a:r>
              <a:rPr lang="en-US" sz="1700">
                <a:latin typeface="Calibri"/>
                <a:ea typeface="Calibri"/>
                <a:cs typeface="Calibri"/>
                <a:sym typeface="Calibri"/>
              </a:rPr>
              <a:t>Benchmarks align to key elements of strategy.</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me1yellowCD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