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72" r:id="rId9"/>
    <p:sldId id="267" r:id="rId10"/>
    <p:sldId id="269" r:id="rId11"/>
    <p:sldId id="271" r:id="rId12"/>
    <p:sldId id="275" r:id="rId13"/>
    <p:sldId id="270" r:id="rId14"/>
    <p:sldId id="274" r:id="rId15"/>
    <p:sldId id="276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 autoAdjust="0"/>
    <p:restoredTop sz="94680" autoAdjust="0"/>
  </p:normalViewPr>
  <p:slideViewPr>
    <p:cSldViewPr snapToGrid="0" snapToObjects="1">
      <p:cViewPr>
        <p:scale>
          <a:sx n="70" d="100"/>
          <a:sy n="70" d="100"/>
        </p:scale>
        <p:origin x="-1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387A7-93ED-4AED-A612-8DCD9B5525AC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colorful3" csCatId="colorful" phldr="1"/>
      <dgm:spPr/>
    </dgm:pt>
    <dgm:pt modelId="{5B72CBD1-43CF-406A-BE5F-D3DB0B9111E0}">
      <dgm:prSet phldrT="[Text]" custT="1"/>
      <dgm:spPr/>
      <dgm:t>
        <a:bodyPr/>
        <a:lstStyle/>
        <a:p>
          <a:r>
            <a:rPr lang="en-US" sz="1400" dirty="0" smtClean="0"/>
            <a:t>November</a:t>
          </a:r>
          <a:endParaRPr lang="en-US" sz="1400" dirty="0"/>
        </a:p>
      </dgm:t>
    </dgm:pt>
    <dgm:pt modelId="{433E4780-87C4-4378-A33E-C09027D010DF}" type="parTrans" cxnId="{C8100239-554C-4836-811F-E01588657674}">
      <dgm:prSet/>
      <dgm:spPr/>
      <dgm:t>
        <a:bodyPr/>
        <a:lstStyle/>
        <a:p>
          <a:endParaRPr lang="en-US" sz="1600"/>
        </a:p>
      </dgm:t>
    </dgm:pt>
    <dgm:pt modelId="{452ED1C1-0F91-475F-8C0E-E81B894BE602}" type="sibTrans" cxnId="{C8100239-554C-4836-811F-E01588657674}">
      <dgm:prSet/>
      <dgm:spPr/>
      <dgm:t>
        <a:bodyPr/>
        <a:lstStyle/>
        <a:p>
          <a:endParaRPr lang="en-US" sz="1600"/>
        </a:p>
      </dgm:t>
    </dgm:pt>
    <dgm:pt modelId="{8D385803-3916-462F-98BC-328171F8F0F2}">
      <dgm:prSet phldrT="[Text]" custT="1"/>
      <dgm:spPr/>
      <dgm:t>
        <a:bodyPr/>
        <a:lstStyle/>
        <a:p>
          <a:r>
            <a:rPr lang="en-US" sz="1400" dirty="0" smtClean="0"/>
            <a:t>December through February</a:t>
          </a:r>
          <a:endParaRPr lang="en-US" sz="1400" dirty="0"/>
        </a:p>
      </dgm:t>
    </dgm:pt>
    <dgm:pt modelId="{41B78ED7-3E68-4943-89CC-527A88ACFBCE}" type="parTrans" cxnId="{61A0D6AC-07A6-4D35-B46E-95F779EE7E4F}">
      <dgm:prSet/>
      <dgm:spPr/>
      <dgm:t>
        <a:bodyPr/>
        <a:lstStyle/>
        <a:p>
          <a:endParaRPr lang="en-US" sz="1600"/>
        </a:p>
      </dgm:t>
    </dgm:pt>
    <dgm:pt modelId="{718A2601-1C82-4FBA-A1FD-5FCB4EE7E7DD}" type="sibTrans" cxnId="{61A0D6AC-07A6-4D35-B46E-95F779EE7E4F}">
      <dgm:prSet/>
      <dgm:spPr/>
      <dgm:t>
        <a:bodyPr/>
        <a:lstStyle/>
        <a:p>
          <a:endParaRPr lang="en-US" sz="1600"/>
        </a:p>
      </dgm:t>
    </dgm:pt>
    <dgm:pt modelId="{3DF41FAD-903E-4865-8667-15594128E7C5}">
      <dgm:prSet custT="1"/>
      <dgm:spPr/>
      <dgm:t>
        <a:bodyPr/>
        <a:lstStyle/>
        <a:p>
          <a:pPr algn="l"/>
          <a:r>
            <a:rPr lang="en-US" sz="1200" dirty="0" smtClean="0"/>
            <a:t>2</a:t>
          </a:r>
          <a:r>
            <a:rPr lang="en-US" sz="1200" baseline="30000" dirty="0" smtClean="0"/>
            <a:t>nd</a:t>
          </a:r>
          <a:r>
            <a:rPr lang="en-US" sz="1200" dirty="0" smtClean="0"/>
            <a:t> – attend methods training webinar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Design </a:t>
          </a:r>
          <a:r>
            <a:rPr lang="en-US" sz="1400" dirty="0" smtClean="0"/>
            <a:t>the</a:t>
          </a:r>
          <a:r>
            <a:rPr lang="en-US" sz="1200" dirty="0" smtClean="0"/>
            <a:t> workplan for the collection (who, what, where, when, and how)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Prepare communication to invite school personnel and families to participate in surveys</a:t>
          </a:r>
          <a:endParaRPr lang="en-US" sz="1200" dirty="0"/>
        </a:p>
      </dgm:t>
    </dgm:pt>
    <dgm:pt modelId="{2F4DEB10-6869-483B-A698-60649D701441}" type="parTrans" cxnId="{37BC5098-D6F0-431F-A82C-6031A810C770}">
      <dgm:prSet/>
      <dgm:spPr/>
      <dgm:t>
        <a:bodyPr/>
        <a:lstStyle/>
        <a:p>
          <a:endParaRPr lang="en-US" sz="1600"/>
        </a:p>
      </dgm:t>
    </dgm:pt>
    <dgm:pt modelId="{DEB8BECF-1E55-42EB-B1A6-385647E79114}" type="sibTrans" cxnId="{37BC5098-D6F0-431F-A82C-6031A810C770}">
      <dgm:prSet/>
      <dgm:spPr/>
      <dgm:t>
        <a:bodyPr/>
        <a:lstStyle/>
        <a:p>
          <a:endParaRPr lang="en-US" sz="1600"/>
        </a:p>
      </dgm:t>
    </dgm:pt>
    <dgm:pt modelId="{ADEF73B6-51C7-4F13-A5A3-75A0545EA093}">
      <dgm:prSet custT="1"/>
      <dgm:spPr/>
      <dgm:t>
        <a:bodyPr/>
        <a:lstStyle/>
        <a:p>
          <a:pPr algn="l"/>
          <a:r>
            <a:rPr lang="en-US" sz="1200" dirty="0" smtClean="0"/>
            <a:t>Communicate data collection information to school personnel and families 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Make multiple options available (online, paper copies); if need be, make computers available to families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Provide ongoing communication to help increase participation rates</a:t>
          </a:r>
          <a:endParaRPr lang="en-US" sz="1200" dirty="0"/>
        </a:p>
      </dgm:t>
    </dgm:pt>
    <dgm:pt modelId="{865426AE-BBAA-4F3A-A1B4-7157717CE4B4}" type="parTrans" cxnId="{1F53B925-E455-4358-89D0-1123F9B77354}">
      <dgm:prSet/>
      <dgm:spPr/>
      <dgm:t>
        <a:bodyPr/>
        <a:lstStyle/>
        <a:p>
          <a:endParaRPr lang="en-US" sz="1600"/>
        </a:p>
      </dgm:t>
    </dgm:pt>
    <dgm:pt modelId="{0838557C-D921-4B72-8FB1-DF21BC1CE94D}" type="sibTrans" cxnId="{1F53B925-E455-4358-89D0-1123F9B77354}">
      <dgm:prSet/>
      <dgm:spPr/>
      <dgm:t>
        <a:bodyPr/>
        <a:lstStyle/>
        <a:p>
          <a:endParaRPr lang="en-US" sz="1600"/>
        </a:p>
      </dgm:t>
    </dgm:pt>
    <dgm:pt modelId="{46A5F139-356F-4A92-8427-1FD56F170B02}">
      <dgm:prSet custT="1"/>
      <dgm:spPr/>
      <dgm:t>
        <a:bodyPr/>
        <a:lstStyle/>
        <a:p>
          <a:r>
            <a:rPr lang="en-US" sz="1400" dirty="0" smtClean="0"/>
            <a:t>March through July</a:t>
          </a:r>
          <a:endParaRPr lang="en-US" sz="1400" dirty="0"/>
        </a:p>
      </dgm:t>
    </dgm:pt>
    <dgm:pt modelId="{C64AC28D-8B1B-429D-BE5E-D61FB4D5A095}" type="parTrans" cxnId="{CBD83374-638D-4663-A4C7-C7837A52007E}">
      <dgm:prSet/>
      <dgm:spPr/>
      <dgm:t>
        <a:bodyPr/>
        <a:lstStyle/>
        <a:p>
          <a:endParaRPr lang="en-US" sz="1600"/>
        </a:p>
      </dgm:t>
    </dgm:pt>
    <dgm:pt modelId="{04BBEF5C-96CB-47AA-81BB-3CB549C31135}" type="sibTrans" cxnId="{CBD83374-638D-4663-A4C7-C7837A52007E}">
      <dgm:prSet/>
      <dgm:spPr/>
      <dgm:t>
        <a:bodyPr/>
        <a:lstStyle/>
        <a:p>
          <a:endParaRPr lang="en-US" sz="1600"/>
        </a:p>
      </dgm:t>
    </dgm:pt>
    <dgm:pt modelId="{CA5244E5-857A-4E60-AFA9-B35FFC817C1A}">
      <dgm:prSet custT="1"/>
      <dgm:spPr/>
      <dgm:t>
        <a:bodyPr/>
        <a:lstStyle/>
        <a:p>
          <a:pPr algn="l"/>
          <a:r>
            <a:rPr lang="en-US" sz="1200" dirty="0" smtClean="0"/>
            <a:t>CDE will analyze pilot data 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Provide a summary report of the statewide reliability and validity findings</a:t>
          </a:r>
        </a:p>
        <a:p>
          <a:pPr algn="l"/>
          <a:endParaRPr lang="en-US" sz="1200" dirty="0" smtClean="0"/>
        </a:p>
        <a:p>
          <a:pPr algn="l"/>
          <a:r>
            <a:rPr lang="en-US" sz="1200" dirty="0" smtClean="0"/>
            <a:t>If district and school had a high enough participation rate, summary of findings from school/district will be provided back to the district</a:t>
          </a:r>
          <a:endParaRPr lang="en-US" sz="1200" dirty="0"/>
        </a:p>
      </dgm:t>
    </dgm:pt>
    <dgm:pt modelId="{5DF9E9E5-F8A5-4554-A921-91E9F4AF4F4B}" type="parTrans" cxnId="{9F623F65-14D5-4465-A9DE-3A53E21BAA39}">
      <dgm:prSet/>
      <dgm:spPr/>
      <dgm:t>
        <a:bodyPr/>
        <a:lstStyle/>
        <a:p>
          <a:endParaRPr lang="en-US" sz="1600"/>
        </a:p>
      </dgm:t>
    </dgm:pt>
    <dgm:pt modelId="{486A3AE1-53BE-4DDB-AD55-0E6E019F10BA}" type="sibTrans" cxnId="{9F623F65-14D5-4465-A9DE-3A53E21BAA39}">
      <dgm:prSet/>
      <dgm:spPr/>
      <dgm:t>
        <a:bodyPr/>
        <a:lstStyle/>
        <a:p>
          <a:endParaRPr lang="en-US" sz="1600"/>
        </a:p>
      </dgm:t>
    </dgm:pt>
    <dgm:pt modelId="{FA5B8595-145E-499A-836D-6FDFCEEAE6D9}" type="pres">
      <dgm:prSet presAssocID="{DC2387A7-93ED-4AED-A612-8DCD9B5525AC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9D39B007-EE23-4C6C-BB57-F6BC3B04660D}" type="pres">
      <dgm:prSet presAssocID="{46A5F139-356F-4A92-8427-1FD56F170B02}" presName="ChildAccent3" presStyleCnt="0"/>
      <dgm:spPr/>
    </dgm:pt>
    <dgm:pt modelId="{6EBE136F-ADD6-4025-8772-7B9A884D2CBF}" type="pres">
      <dgm:prSet presAssocID="{46A5F139-356F-4A92-8427-1FD56F170B02}" presName="ChildAccent" presStyleLbl="alignImgPlace1" presStyleIdx="0" presStyleCnt="3"/>
      <dgm:spPr/>
      <dgm:t>
        <a:bodyPr/>
        <a:lstStyle/>
        <a:p>
          <a:endParaRPr lang="en-US"/>
        </a:p>
      </dgm:t>
    </dgm:pt>
    <dgm:pt modelId="{54F1319E-BB65-43DD-93C5-3B38352AD8DA}" type="pres">
      <dgm:prSet presAssocID="{46A5F139-356F-4A92-8427-1FD56F170B02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D468A-4C51-4D7D-AA39-DDEE3EDFBB43}" type="pres">
      <dgm:prSet presAssocID="{46A5F139-356F-4A92-8427-1FD56F170B02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63003-F647-4E24-9388-4E43235520DE}" type="pres">
      <dgm:prSet presAssocID="{8D385803-3916-462F-98BC-328171F8F0F2}" presName="ChildAccent2" presStyleCnt="0"/>
      <dgm:spPr/>
    </dgm:pt>
    <dgm:pt modelId="{A5E7C28B-A8C4-4C22-BF1D-ECB152E9193F}" type="pres">
      <dgm:prSet presAssocID="{8D385803-3916-462F-98BC-328171F8F0F2}" presName="ChildAccent" presStyleLbl="alignImgPlace1" presStyleIdx="1" presStyleCnt="3"/>
      <dgm:spPr/>
      <dgm:t>
        <a:bodyPr/>
        <a:lstStyle/>
        <a:p>
          <a:endParaRPr lang="en-US"/>
        </a:p>
      </dgm:t>
    </dgm:pt>
    <dgm:pt modelId="{9CE1ED9D-AA9E-43EE-9DD0-4C874CF17333}" type="pres">
      <dgm:prSet presAssocID="{8D385803-3916-462F-98BC-328171F8F0F2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9E36E-32BF-4904-A95B-CAA7B1C19518}" type="pres">
      <dgm:prSet presAssocID="{8D385803-3916-462F-98BC-328171F8F0F2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CFF84-7C1A-44EA-B0D0-62908E3C5F1B}" type="pres">
      <dgm:prSet presAssocID="{5B72CBD1-43CF-406A-BE5F-D3DB0B9111E0}" presName="ChildAccent1" presStyleCnt="0"/>
      <dgm:spPr/>
    </dgm:pt>
    <dgm:pt modelId="{5BE1E463-8664-4442-AE73-084A60AD42B6}" type="pres">
      <dgm:prSet presAssocID="{5B72CBD1-43CF-406A-BE5F-D3DB0B9111E0}" presName="ChildAccent" presStyleLbl="alignImgPlace1" presStyleIdx="2" presStyleCnt="3"/>
      <dgm:spPr/>
      <dgm:t>
        <a:bodyPr/>
        <a:lstStyle/>
        <a:p>
          <a:endParaRPr lang="en-US"/>
        </a:p>
      </dgm:t>
    </dgm:pt>
    <dgm:pt modelId="{09758FDE-C389-46AC-8079-E2C1EEB9D9FF}" type="pres">
      <dgm:prSet presAssocID="{5B72CBD1-43CF-406A-BE5F-D3DB0B9111E0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041F8-499A-49FB-A48E-76FFB6641AA5}" type="pres">
      <dgm:prSet presAssocID="{5B72CBD1-43CF-406A-BE5F-D3DB0B9111E0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8E1D80-4BAF-4425-AF9B-771D130DFB3E}" type="presOf" srcId="{46A5F139-356F-4A92-8427-1FD56F170B02}" destId="{075D468A-4C51-4D7D-AA39-DDEE3EDFBB43}" srcOrd="0" destOrd="0" presId="urn:microsoft.com/office/officeart/2011/layout/InterconnectedBlockProcess"/>
    <dgm:cxn modelId="{37BC5098-D6F0-431F-A82C-6031A810C770}" srcId="{5B72CBD1-43CF-406A-BE5F-D3DB0B9111E0}" destId="{3DF41FAD-903E-4865-8667-15594128E7C5}" srcOrd="0" destOrd="0" parTransId="{2F4DEB10-6869-483B-A698-60649D701441}" sibTransId="{DEB8BECF-1E55-42EB-B1A6-385647E79114}"/>
    <dgm:cxn modelId="{0FAC2776-177A-48BB-96CF-FB6AC04FEC5F}" type="presOf" srcId="{ADEF73B6-51C7-4F13-A5A3-75A0545EA093}" destId="{A5E7C28B-A8C4-4C22-BF1D-ECB152E9193F}" srcOrd="0" destOrd="0" presId="urn:microsoft.com/office/officeart/2011/layout/InterconnectedBlockProcess"/>
    <dgm:cxn modelId="{1F53B925-E455-4358-89D0-1123F9B77354}" srcId="{8D385803-3916-462F-98BC-328171F8F0F2}" destId="{ADEF73B6-51C7-4F13-A5A3-75A0545EA093}" srcOrd="0" destOrd="0" parTransId="{865426AE-BBAA-4F3A-A1B4-7157717CE4B4}" sibTransId="{0838557C-D921-4B72-8FB1-DF21BC1CE94D}"/>
    <dgm:cxn modelId="{6F51C5C5-3672-44FD-A0E8-B5546370BE31}" type="presOf" srcId="{5B72CBD1-43CF-406A-BE5F-D3DB0B9111E0}" destId="{18E041F8-499A-49FB-A48E-76FFB6641AA5}" srcOrd="0" destOrd="0" presId="urn:microsoft.com/office/officeart/2011/layout/InterconnectedBlockProcess"/>
    <dgm:cxn modelId="{C8100239-554C-4836-811F-E01588657674}" srcId="{DC2387A7-93ED-4AED-A612-8DCD9B5525AC}" destId="{5B72CBD1-43CF-406A-BE5F-D3DB0B9111E0}" srcOrd="0" destOrd="0" parTransId="{433E4780-87C4-4378-A33E-C09027D010DF}" sibTransId="{452ED1C1-0F91-475F-8C0E-E81B894BE602}"/>
    <dgm:cxn modelId="{87E6272F-DAE4-4E0D-A90C-9ABE21139DA5}" type="presOf" srcId="{CA5244E5-857A-4E60-AFA9-B35FFC817C1A}" destId="{54F1319E-BB65-43DD-93C5-3B38352AD8DA}" srcOrd="1" destOrd="0" presId="urn:microsoft.com/office/officeart/2011/layout/InterconnectedBlockProcess"/>
    <dgm:cxn modelId="{BDCE1168-7F95-4795-837A-79C282B4E1E4}" type="presOf" srcId="{DC2387A7-93ED-4AED-A612-8DCD9B5525AC}" destId="{FA5B8595-145E-499A-836D-6FDFCEEAE6D9}" srcOrd="0" destOrd="0" presId="urn:microsoft.com/office/officeart/2011/layout/InterconnectedBlockProcess"/>
    <dgm:cxn modelId="{7E8EFE9E-98A3-4977-BF63-6BEC424C9322}" type="presOf" srcId="{8D385803-3916-462F-98BC-328171F8F0F2}" destId="{74D9E36E-32BF-4904-A95B-CAA7B1C19518}" srcOrd="0" destOrd="0" presId="urn:microsoft.com/office/officeart/2011/layout/InterconnectedBlockProcess"/>
    <dgm:cxn modelId="{CBD83374-638D-4663-A4C7-C7837A52007E}" srcId="{DC2387A7-93ED-4AED-A612-8DCD9B5525AC}" destId="{46A5F139-356F-4A92-8427-1FD56F170B02}" srcOrd="2" destOrd="0" parTransId="{C64AC28D-8B1B-429D-BE5E-D61FB4D5A095}" sibTransId="{04BBEF5C-96CB-47AA-81BB-3CB549C31135}"/>
    <dgm:cxn modelId="{DEEE9BAF-BADD-46B9-8E76-ED5E8461B4F7}" type="presOf" srcId="{3DF41FAD-903E-4865-8667-15594128E7C5}" destId="{5BE1E463-8664-4442-AE73-084A60AD42B6}" srcOrd="0" destOrd="0" presId="urn:microsoft.com/office/officeart/2011/layout/InterconnectedBlockProcess"/>
    <dgm:cxn modelId="{6447549E-31E5-488E-A4DA-9D41AE81D328}" type="presOf" srcId="{ADEF73B6-51C7-4F13-A5A3-75A0545EA093}" destId="{9CE1ED9D-AA9E-43EE-9DD0-4C874CF17333}" srcOrd="1" destOrd="0" presId="urn:microsoft.com/office/officeart/2011/layout/InterconnectedBlockProcess"/>
    <dgm:cxn modelId="{61A0D6AC-07A6-4D35-B46E-95F779EE7E4F}" srcId="{DC2387A7-93ED-4AED-A612-8DCD9B5525AC}" destId="{8D385803-3916-462F-98BC-328171F8F0F2}" srcOrd="1" destOrd="0" parTransId="{41B78ED7-3E68-4943-89CC-527A88ACFBCE}" sibTransId="{718A2601-1C82-4FBA-A1FD-5FCB4EE7E7DD}"/>
    <dgm:cxn modelId="{9F623F65-14D5-4465-A9DE-3A53E21BAA39}" srcId="{46A5F139-356F-4A92-8427-1FD56F170B02}" destId="{CA5244E5-857A-4E60-AFA9-B35FFC817C1A}" srcOrd="0" destOrd="0" parTransId="{5DF9E9E5-F8A5-4554-A921-91E9F4AF4F4B}" sibTransId="{486A3AE1-53BE-4DDB-AD55-0E6E019F10BA}"/>
    <dgm:cxn modelId="{F5CC63B3-DBDE-4863-9EA1-0C23FB8E1952}" type="presOf" srcId="{3DF41FAD-903E-4865-8667-15594128E7C5}" destId="{09758FDE-C389-46AC-8079-E2C1EEB9D9FF}" srcOrd="1" destOrd="0" presId="urn:microsoft.com/office/officeart/2011/layout/InterconnectedBlockProcess"/>
    <dgm:cxn modelId="{8D4FC3FF-802C-4AEB-94FC-F38172F9997C}" type="presOf" srcId="{CA5244E5-857A-4E60-AFA9-B35FFC817C1A}" destId="{6EBE136F-ADD6-4025-8772-7B9A884D2CBF}" srcOrd="0" destOrd="0" presId="urn:microsoft.com/office/officeart/2011/layout/InterconnectedBlockProcess"/>
    <dgm:cxn modelId="{F889150B-EACB-4B4B-8DBB-3606D186F25E}" type="presParOf" srcId="{FA5B8595-145E-499A-836D-6FDFCEEAE6D9}" destId="{9D39B007-EE23-4C6C-BB57-F6BC3B04660D}" srcOrd="0" destOrd="0" presId="urn:microsoft.com/office/officeart/2011/layout/InterconnectedBlockProcess"/>
    <dgm:cxn modelId="{60F8EFFA-8F8F-434A-A9A4-C93A2655B953}" type="presParOf" srcId="{9D39B007-EE23-4C6C-BB57-F6BC3B04660D}" destId="{6EBE136F-ADD6-4025-8772-7B9A884D2CBF}" srcOrd="0" destOrd="0" presId="urn:microsoft.com/office/officeart/2011/layout/InterconnectedBlockProcess"/>
    <dgm:cxn modelId="{966F5CE0-A185-4CA8-99D8-6CB13BBA10C8}" type="presParOf" srcId="{FA5B8595-145E-499A-836D-6FDFCEEAE6D9}" destId="{54F1319E-BB65-43DD-93C5-3B38352AD8DA}" srcOrd="1" destOrd="0" presId="urn:microsoft.com/office/officeart/2011/layout/InterconnectedBlockProcess"/>
    <dgm:cxn modelId="{47BDC71D-697A-4A15-9715-A145C3760EBA}" type="presParOf" srcId="{FA5B8595-145E-499A-836D-6FDFCEEAE6D9}" destId="{075D468A-4C51-4D7D-AA39-DDEE3EDFBB43}" srcOrd="2" destOrd="0" presId="urn:microsoft.com/office/officeart/2011/layout/InterconnectedBlockProcess"/>
    <dgm:cxn modelId="{BF2CCB53-FB8B-4CFA-BBBE-2D6D8DD39C2F}" type="presParOf" srcId="{FA5B8595-145E-499A-836D-6FDFCEEAE6D9}" destId="{75763003-F647-4E24-9388-4E43235520DE}" srcOrd="3" destOrd="0" presId="urn:microsoft.com/office/officeart/2011/layout/InterconnectedBlockProcess"/>
    <dgm:cxn modelId="{084487C1-4697-4B7C-9CC8-C91470282CE3}" type="presParOf" srcId="{75763003-F647-4E24-9388-4E43235520DE}" destId="{A5E7C28B-A8C4-4C22-BF1D-ECB152E9193F}" srcOrd="0" destOrd="0" presId="urn:microsoft.com/office/officeart/2011/layout/InterconnectedBlockProcess"/>
    <dgm:cxn modelId="{86EA4578-4988-4688-A73E-2643D3AFF732}" type="presParOf" srcId="{FA5B8595-145E-499A-836D-6FDFCEEAE6D9}" destId="{9CE1ED9D-AA9E-43EE-9DD0-4C874CF17333}" srcOrd="4" destOrd="0" presId="urn:microsoft.com/office/officeart/2011/layout/InterconnectedBlockProcess"/>
    <dgm:cxn modelId="{907FC3BB-A266-4E96-9595-87A99225D822}" type="presParOf" srcId="{FA5B8595-145E-499A-836D-6FDFCEEAE6D9}" destId="{74D9E36E-32BF-4904-A95B-CAA7B1C19518}" srcOrd="5" destOrd="0" presId="urn:microsoft.com/office/officeart/2011/layout/InterconnectedBlockProcess"/>
    <dgm:cxn modelId="{D943090F-17F6-4476-A27C-FF0C831BFA54}" type="presParOf" srcId="{FA5B8595-145E-499A-836D-6FDFCEEAE6D9}" destId="{CB5CFF84-7C1A-44EA-B0D0-62908E3C5F1B}" srcOrd="6" destOrd="0" presId="urn:microsoft.com/office/officeart/2011/layout/InterconnectedBlockProcess"/>
    <dgm:cxn modelId="{F70B4F0E-9EF6-40CC-8652-F39CF4B890B7}" type="presParOf" srcId="{CB5CFF84-7C1A-44EA-B0D0-62908E3C5F1B}" destId="{5BE1E463-8664-4442-AE73-084A60AD42B6}" srcOrd="0" destOrd="0" presId="urn:microsoft.com/office/officeart/2011/layout/InterconnectedBlockProcess"/>
    <dgm:cxn modelId="{E6B5D0C9-C4D3-4BAC-AE23-B6CA89B1A9D4}" type="presParOf" srcId="{FA5B8595-145E-499A-836D-6FDFCEEAE6D9}" destId="{09758FDE-C389-46AC-8079-E2C1EEB9D9FF}" srcOrd="7" destOrd="0" presId="urn:microsoft.com/office/officeart/2011/layout/InterconnectedBlockProcess"/>
    <dgm:cxn modelId="{633CD575-2B6E-42B6-BBDE-3F12A232877E}" type="presParOf" srcId="{FA5B8595-145E-499A-836D-6FDFCEEAE6D9}" destId="{18E041F8-499A-49FB-A48E-76FFB6641AA5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E136F-ADD6-4025-8772-7B9A884D2CBF}">
      <dsp:nvSpPr>
        <dsp:cNvPr id="0" name=""/>
        <dsp:cNvSpPr/>
      </dsp:nvSpPr>
      <dsp:spPr>
        <a:xfrm>
          <a:off x="5269923" y="822546"/>
          <a:ext cx="1736520" cy="3858990"/>
        </a:xfrm>
        <a:prstGeom prst="wedgeRectCallout">
          <a:avLst>
            <a:gd name="adj1" fmla="val 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CDE will analyze pilot data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Provide a summary report of the statewide reliability and validity findings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If district and school had a high enough participation rate, summary of findings from school/district will be provided back to the district</a:t>
          </a:r>
          <a:endParaRPr lang="en-US" sz="1200" kern="1200" dirty="0"/>
        </a:p>
      </dsp:txBody>
      <dsp:txXfrm>
        <a:off x="5490310" y="822546"/>
        <a:ext cx="1516134" cy="3858990"/>
      </dsp:txXfrm>
    </dsp:sp>
    <dsp:sp modelId="{075D468A-4C51-4D7D-AA39-DDEE3EDFBB43}">
      <dsp:nvSpPr>
        <dsp:cNvPr id="0" name=""/>
        <dsp:cNvSpPr/>
      </dsp:nvSpPr>
      <dsp:spPr>
        <a:xfrm>
          <a:off x="5269923" y="0"/>
          <a:ext cx="1736520" cy="8239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March through July</a:t>
          </a:r>
          <a:endParaRPr lang="en-US" sz="1400" kern="1200" dirty="0"/>
        </a:p>
      </dsp:txBody>
      <dsp:txXfrm>
        <a:off x="5269923" y="0"/>
        <a:ext cx="1736520" cy="823950"/>
      </dsp:txXfrm>
    </dsp:sp>
    <dsp:sp modelId="{A5E7C28B-A8C4-4C22-BF1D-ECB152E9193F}">
      <dsp:nvSpPr>
        <dsp:cNvPr id="0" name=""/>
        <dsp:cNvSpPr/>
      </dsp:nvSpPr>
      <dsp:spPr>
        <a:xfrm>
          <a:off x="3532882" y="822546"/>
          <a:ext cx="1736520" cy="358371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tint val="50000"/>
            <a:hueOff val="6913082"/>
            <a:satOff val="-17533"/>
            <a:lumOff val="45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Communicate data collection information to school personnel and families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Make multiple options available (online, paper copies); if need be, make computers available to families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Provide ongoing communication to help increase participation rates</a:t>
          </a:r>
          <a:endParaRPr lang="en-US" sz="1200" kern="1200" dirty="0"/>
        </a:p>
      </dsp:txBody>
      <dsp:txXfrm>
        <a:off x="3753268" y="822546"/>
        <a:ext cx="1516134" cy="3583716"/>
      </dsp:txXfrm>
    </dsp:sp>
    <dsp:sp modelId="{74D9E36E-32BF-4904-A95B-CAA7B1C19518}">
      <dsp:nvSpPr>
        <dsp:cNvPr id="0" name=""/>
        <dsp:cNvSpPr/>
      </dsp:nvSpPr>
      <dsp:spPr>
        <a:xfrm>
          <a:off x="3532882" y="133423"/>
          <a:ext cx="1736520" cy="689122"/>
        </a:xfrm>
        <a:prstGeom prst="rect">
          <a:avLst/>
        </a:prstGeom>
        <a:solidFill>
          <a:schemeClr val="accent3">
            <a:hueOff val="7004754"/>
            <a:satOff val="-11838"/>
            <a:lumOff val="-92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December through February</a:t>
          </a:r>
          <a:endParaRPr lang="en-US" sz="1400" kern="1200" dirty="0"/>
        </a:p>
      </dsp:txBody>
      <dsp:txXfrm>
        <a:off x="3532882" y="133423"/>
        <a:ext cx="1736520" cy="689122"/>
      </dsp:txXfrm>
    </dsp:sp>
    <dsp:sp modelId="{5BE1E463-8664-4442-AE73-084A60AD42B6}">
      <dsp:nvSpPr>
        <dsp:cNvPr id="0" name=""/>
        <dsp:cNvSpPr/>
      </dsp:nvSpPr>
      <dsp:spPr>
        <a:xfrm>
          <a:off x="1796361" y="822546"/>
          <a:ext cx="1736520" cy="3307974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3">
            <a:tint val="50000"/>
            <a:hueOff val="13826164"/>
            <a:satOff val="-35067"/>
            <a:lumOff val="91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</a:t>
          </a:r>
          <a:r>
            <a:rPr lang="en-US" sz="1200" kern="1200" baseline="30000" dirty="0" smtClean="0"/>
            <a:t>nd</a:t>
          </a:r>
          <a:r>
            <a:rPr lang="en-US" sz="1200" kern="1200" dirty="0" smtClean="0"/>
            <a:t> – attend methods training webinar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 </a:t>
          </a:r>
          <a:r>
            <a:rPr lang="en-US" sz="1400" kern="1200" dirty="0" smtClean="0"/>
            <a:t>the</a:t>
          </a:r>
          <a:r>
            <a:rPr lang="en-US" sz="1200" kern="1200" dirty="0" smtClean="0"/>
            <a:t> workplan for the collection (who, what, where, when, and how)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Prepare communication to invite school personnel and families to participate in surveys</a:t>
          </a:r>
          <a:endParaRPr lang="en-US" sz="1200" kern="1200" dirty="0"/>
        </a:p>
      </dsp:txBody>
      <dsp:txXfrm>
        <a:off x="2016748" y="822546"/>
        <a:ext cx="1516134" cy="3307974"/>
      </dsp:txXfrm>
    </dsp:sp>
    <dsp:sp modelId="{18E041F8-499A-49FB-A48E-76FFB6641AA5}">
      <dsp:nvSpPr>
        <dsp:cNvPr id="0" name=""/>
        <dsp:cNvSpPr/>
      </dsp:nvSpPr>
      <dsp:spPr>
        <a:xfrm>
          <a:off x="1796361" y="271060"/>
          <a:ext cx="1736520" cy="551485"/>
        </a:xfrm>
        <a:prstGeom prst="rect">
          <a:avLst/>
        </a:prstGeom>
        <a:solidFill>
          <a:schemeClr val="accent3">
            <a:hueOff val="14009507"/>
            <a:satOff val="-23676"/>
            <a:lumOff val="-1843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November</a:t>
          </a:r>
          <a:endParaRPr lang="en-US" sz="1400" kern="1200" dirty="0"/>
        </a:p>
      </dsp:txBody>
      <dsp:txXfrm>
        <a:off x="1796361" y="271060"/>
        <a:ext cx="1736520" cy="551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 survey: Minimum</a:t>
            </a:r>
            <a:r>
              <a:rPr lang="en-US" baseline="0" dirty="0" smtClean="0"/>
              <a:t> of 30 parents and 30% of student count</a:t>
            </a:r>
          </a:p>
          <a:p>
            <a:r>
              <a:rPr lang="en-US" baseline="0" dirty="0" smtClean="0"/>
              <a:t>Personnel survey: 50% response rate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ohajeri-nelson_n@cde.state.co.us" TargetMode="External"/><Relationship Id="rId2" Type="http://schemas.openxmlformats.org/officeDocument/2006/relationships/hyperlink" Target="mailto:Hutchins_d@cde.state.co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chlin_a@cde.state.co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Pilot Study Introduction and Recruitment</a:t>
            </a:r>
          </a:p>
          <a:p>
            <a:r>
              <a:rPr lang="en-US" dirty="0" smtClean="0"/>
              <a:t>By: Darcy Hutchins, Ph.D. and Nazanin Mohajeri-Nelson, Ph.D.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and Family Partnership Surveys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October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Development communication to personnel and families to invite them to participate</a:t>
            </a:r>
          </a:p>
          <a:p>
            <a:pPr lvl="2"/>
            <a:r>
              <a:rPr lang="en-US" dirty="0" smtClean="0"/>
              <a:t>Heads up communication about upcoming survey</a:t>
            </a:r>
          </a:p>
          <a:p>
            <a:pPr lvl="2"/>
            <a:r>
              <a:rPr lang="en-US" dirty="0" smtClean="0"/>
              <a:t>Details of why survey is being collected and how data from it will be used</a:t>
            </a:r>
          </a:p>
          <a:p>
            <a:pPr lvl="2"/>
            <a:r>
              <a:rPr lang="en-US" dirty="0" smtClean="0"/>
              <a:t>Information about how to take the survey (Online? Paper?) </a:t>
            </a:r>
          </a:p>
          <a:p>
            <a:pPr lvl="2"/>
            <a:r>
              <a:rPr lang="en-US" dirty="0" smtClean="0"/>
              <a:t>Using Family Liaisons to help </a:t>
            </a:r>
            <a:r>
              <a:rPr lang="en-US" smtClean="0"/>
              <a:t>with recruitment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</a:t>
            </a:r>
            <a:br>
              <a:rPr lang="en-US" dirty="0" smtClean="0"/>
            </a:br>
            <a:r>
              <a:rPr lang="en-US" dirty="0" smtClean="0"/>
              <a:t>November-December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77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best timeframe and length of time for survey</a:t>
            </a:r>
          </a:p>
          <a:p>
            <a:pPr lvl="1"/>
            <a:r>
              <a:rPr lang="en-US" dirty="0" smtClean="0"/>
              <a:t>Notify CDE of the decision</a:t>
            </a:r>
          </a:p>
          <a:p>
            <a:pPr lvl="1"/>
            <a:r>
              <a:rPr lang="en-US" dirty="0" smtClean="0"/>
              <a:t>Request link to survey for your school/district</a:t>
            </a:r>
          </a:p>
          <a:p>
            <a:r>
              <a:rPr lang="en-US" dirty="0" smtClean="0"/>
              <a:t>Determine best survey platform for community</a:t>
            </a:r>
          </a:p>
          <a:p>
            <a:pPr lvl="1"/>
            <a:r>
              <a:rPr lang="en-US" dirty="0" smtClean="0"/>
              <a:t>If online, should computers be made available? Is that an option? </a:t>
            </a:r>
          </a:p>
          <a:p>
            <a:pPr lvl="1"/>
            <a:r>
              <a:rPr lang="en-US" dirty="0" smtClean="0"/>
              <a:t>Should hard copies be made available? Costs? Time to prepare surveys and communication? </a:t>
            </a:r>
          </a:p>
          <a:p>
            <a:r>
              <a:rPr lang="en-US" dirty="0" smtClean="0"/>
              <a:t>Initiate recruitment efforts</a:t>
            </a:r>
          </a:p>
          <a:p>
            <a:pPr lvl="1"/>
            <a:r>
              <a:rPr lang="en-US" dirty="0" smtClean="0"/>
              <a:t>Why participate? </a:t>
            </a:r>
          </a:p>
          <a:p>
            <a:pPr lvl="1"/>
            <a:r>
              <a:rPr lang="en-US" dirty="0" smtClean="0"/>
              <a:t>Spread the word? </a:t>
            </a:r>
          </a:p>
          <a:p>
            <a:pPr lvl="1"/>
            <a:r>
              <a:rPr lang="en-US" dirty="0" smtClean="0"/>
              <a:t>Decide upon an incentive?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 </a:t>
            </a:r>
            <a:br>
              <a:rPr lang="en-US" dirty="0" smtClean="0"/>
            </a:br>
            <a:r>
              <a:rPr lang="en-US" dirty="0" smtClean="0"/>
              <a:t>December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241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should conduct trainings/webinars for personnel and families about the survey (purpose, how, etc.)</a:t>
            </a:r>
          </a:p>
          <a:p>
            <a:pPr lvl="1"/>
            <a:r>
              <a:rPr lang="en-US" dirty="0" smtClean="0"/>
              <a:t>If support is needed in this regard, contact CDE</a:t>
            </a:r>
          </a:p>
          <a:p>
            <a:r>
              <a:rPr lang="en-US" dirty="0"/>
              <a:t>Draft communications to the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Emphasize the purpose of survey participation and what school/district will gain as a result</a:t>
            </a:r>
          </a:p>
          <a:p>
            <a:pPr lvl="1"/>
            <a:r>
              <a:rPr lang="en-US" dirty="0" smtClean="0"/>
              <a:t>Emphasize anonymity</a:t>
            </a:r>
          </a:p>
          <a:p>
            <a:r>
              <a:rPr lang="en-US" dirty="0"/>
              <a:t>Notify CDE about the dates of the collection </a:t>
            </a:r>
          </a:p>
          <a:p>
            <a:pPr lvl="1"/>
            <a:r>
              <a:rPr lang="en-US" dirty="0"/>
              <a:t>When the notification has been sent to families</a:t>
            </a:r>
          </a:p>
          <a:p>
            <a:pPr lvl="1"/>
            <a:r>
              <a:rPr lang="en-US" dirty="0"/>
              <a:t>When collection </a:t>
            </a:r>
            <a:r>
              <a:rPr lang="en-US" dirty="0" smtClean="0"/>
              <a:t>is to be </a:t>
            </a:r>
            <a:r>
              <a:rPr lang="en-US" dirty="0"/>
              <a:t>started</a:t>
            </a:r>
          </a:p>
          <a:p>
            <a:pPr lvl="1"/>
            <a:r>
              <a:rPr lang="en-US" dirty="0"/>
              <a:t>When collection is to be closed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</a:t>
            </a:r>
            <a:br>
              <a:rPr lang="en-US" dirty="0" smtClean="0"/>
            </a:br>
            <a:r>
              <a:rPr lang="en-US" dirty="0" smtClean="0"/>
              <a:t>December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79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Disseminate / communicate survey link or provide paper copies</a:t>
            </a:r>
          </a:p>
          <a:p>
            <a:pPr lvl="1"/>
            <a:r>
              <a:rPr lang="en-US" dirty="0"/>
              <a:t>Emphasize the purpose of survey participation and what school/district will gain as a result</a:t>
            </a:r>
          </a:p>
          <a:p>
            <a:pPr lvl="1"/>
            <a:r>
              <a:rPr lang="en-US" dirty="0" smtClean="0"/>
              <a:t>Emphasize the anonymity of responses</a:t>
            </a:r>
          </a:p>
          <a:p>
            <a:r>
              <a:rPr lang="en-US" dirty="0" smtClean="0"/>
              <a:t>Notify CDE that collection has begun</a:t>
            </a:r>
          </a:p>
          <a:p>
            <a:r>
              <a:rPr lang="en-US" dirty="0" smtClean="0"/>
              <a:t>Give respondents 2 to 3 weeks to respond</a:t>
            </a:r>
          </a:p>
          <a:p>
            <a:r>
              <a:rPr lang="en-US" dirty="0" smtClean="0"/>
              <a:t>During that time, continue to send (email? Posters?) reminders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 </a:t>
            </a:r>
            <a:br>
              <a:rPr lang="en-US" dirty="0" smtClean="0"/>
            </a:br>
            <a:r>
              <a:rPr lang="en-US" dirty="0" smtClean="0"/>
              <a:t>December through February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82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collection is closed</a:t>
            </a:r>
          </a:p>
          <a:p>
            <a:pPr lvl="1"/>
            <a:r>
              <a:rPr lang="en-US" dirty="0" smtClean="0"/>
              <a:t>CDE will notify school/district contact of the number of responses received</a:t>
            </a:r>
          </a:p>
          <a:p>
            <a:pPr lvl="1"/>
            <a:r>
              <a:rPr lang="en-US" dirty="0" smtClean="0"/>
              <a:t>CDE will begin analyzing the data to test reliability and validity of the instrument</a:t>
            </a:r>
          </a:p>
          <a:p>
            <a:r>
              <a:rPr lang="en-US" dirty="0" smtClean="0"/>
              <a:t>Once reliability and validity has been checked</a:t>
            </a:r>
          </a:p>
          <a:p>
            <a:pPr lvl="1"/>
            <a:r>
              <a:rPr lang="en-US" dirty="0" smtClean="0"/>
              <a:t>CDE will publish reliability and validity results based on statewide data</a:t>
            </a:r>
          </a:p>
          <a:p>
            <a:r>
              <a:rPr lang="en-US" dirty="0" smtClean="0"/>
              <a:t>If reliable and valid and organization has enough respondents</a:t>
            </a:r>
          </a:p>
          <a:p>
            <a:pPr lvl="1"/>
            <a:r>
              <a:rPr lang="en-US" dirty="0" smtClean="0"/>
              <a:t>CDE will provide aggregated report back to organization</a:t>
            </a:r>
          </a:p>
          <a:p>
            <a:pPr lvl="1"/>
            <a:r>
              <a:rPr lang="en-US" dirty="0" smtClean="0"/>
              <a:t>School and district results will not be published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</a:t>
            </a:r>
            <a:br>
              <a:rPr lang="en-US" dirty="0" smtClean="0"/>
            </a:br>
            <a:r>
              <a:rPr lang="en-US" dirty="0" smtClean="0"/>
              <a:t>March through July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21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worked? </a:t>
            </a:r>
          </a:p>
          <a:p>
            <a:r>
              <a:rPr lang="en-US" dirty="0" smtClean="0"/>
              <a:t>Challenges and barriers? </a:t>
            </a:r>
          </a:p>
          <a:p>
            <a:r>
              <a:rPr lang="en-US" smtClean="0"/>
              <a:t>Advice </a:t>
            </a:r>
            <a:r>
              <a:rPr lang="en-US" dirty="0" smtClean="0"/>
              <a:t>for other schools/districts doing this type of work?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</a:t>
            </a:r>
            <a:br>
              <a:rPr lang="en-US" dirty="0" smtClean="0"/>
            </a:br>
            <a:r>
              <a:rPr lang="en-US" dirty="0" smtClean="0"/>
              <a:t>Exit Interview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1725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02262" y="1610437"/>
            <a:ext cx="4353636" cy="2251880"/>
          </a:xfrm>
        </p:spPr>
        <p:txBody>
          <a:bodyPr numCol="1"/>
          <a:lstStyle/>
          <a:p>
            <a:r>
              <a:rPr lang="en-US" dirty="0" smtClean="0"/>
              <a:t>Darcy Hutchins, Ph.D. </a:t>
            </a:r>
          </a:p>
          <a:p>
            <a:pPr lvl="1"/>
            <a:r>
              <a:rPr lang="en-US" sz="2000" dirty="0" smtClean="0"/>
              <a:t>Family Partnership Director</a:t>
            </a:r>
          </a:p>
          <a:p>
            <a:pPr lvl="1"/>
            <a:r>
              <a:rPr lang="en-US" sz="2000" dirty="0" smtClean="0"/>
              <a:t>Improvement Planning Unit</a:t>
            </a:r>
          </a:p>
          <a:p>
            <a:pPr lvl="1"/>
            <a:r>
              <a:rPr lang="en-US" sz="2000" dirty="0" smtClean="0"/>
              <a:t>303-866-5921</a:t>
            </a:r>
          </a:p>
          <a:p>
            <a:pPr lvl="1"/>
            <a:r>
              <a:rPr lang="en-US" sz="2000" dirty="0" smtClean="0">
                <a:hlinkClick r:id="rId2"/>
              </a:rPr>
              <a:t>Hutchins_d@cde.state.co.us</a:t>
            </a: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06991" y="3524620"/>
            <a:ext cx="8748215" cy="2770495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charset="2"/>
              <a:buChar char="§"/>
              <a:defRPr sz="2400" b="1" kern="1200" spc="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" charset="2"/>
              <a:buChar char="§"/>
              <a:defRPr sz="2200" kern="1200" spc="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110000"/>
              <a:buFont typeface="Wingdings" charset="2"/>
              <a:buChar char="§"/>
              <a:defRPr sz="2000" kern="1200" spc="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110000"/>
              <a:buFont typeface="Wingdings" charset="2"/>
              <a:buChar char="§"/>
              <a:defRPr sz="1800" kern="1200" spc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10000"/>
              <a:buFont typeface="Wingdings" charset="2"/>
              <a:buChar char="§"/>
              <a:defRPr sz="1600" kern="1200" spc="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Nazanin (Nazie) Mohajeri-Nelson, Ph.D.</a:t>
            </a:r>
          </a:p>
          <a:p>
            <a:pPr lvl="1"/>
            <a:r>
              <a:rPr lang="en-US" sz="2000" dirty="0" smtClean="0"/>
              <a:t>Director</a:t>
            </a:r>
          </a:p>
          <a:p>
            <a:pPr lvl="1"/>
            <a:r>
              <a:rPr lang="en-US" sz="2000" dirty="0" smtClean="0"/>
              <a:t>Data, Program Evaluation, and Reporting Office</a:t>
            </a:r>
          </a:p>
          <a:p>
            <a:pPr lvl="1"/>
            <a:r>
              <a:rPr lang="en-US" sz="2000" dirty="0" smtClean="0"/>
              <a:t>Federal Programs Unit</a:t>
            </a:r>
          </a:p>
          <a:p>
            <a:pPr lvl="1"/>
            <a:r>
              <a:rPr lang="en-US" sz="2000" dirty="0" smtClean="0"/>
              <a:t>303-866-6205</a:t>
            </a:r>
          </a:p>
          <a:p>
            <a:pPr lvl="1"/>
            <a:r>
              <a:rPr lang="en-US" sz="2000" dirty="0" smtClean="0">
                <a:hlinkClick r:id="rId3"/>
              </a:rPr>
              <a:t>Mohajeri-nelson_n@cde.state.co.us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Alexandra Rechlin</a:t>
            </a:r>
          </a:p>
          <a:p>
            <a:pPr lvl="1"/>
            <a:r>
              <a:rPr lang="en-US" sz="2000" dirty="0" smtClean="0"/>
              <a:t>Data Collection Specialist and Research Analyst</a:t>
            </a:r>
          </a:p>
          <a:p>
            <a:pPr lvl="1"/>
            <a:r>
              <a:rPr lang="en-US" sz="2000" dirty="0" smtClean="0"/>
              <a:t>Data, Program Evaluation, and Reporting Office</a:t>
            </a:r>
          </a:p>
          <a:p>
            <a:pPr lvl="1"/>
            <a:r>
              <a:rPr lang="en-US" sz="2000" dirty="0" smtClean="0"/>
              <a:t>Federal Programs Unit</a:t>
            </a:r>
          </a:p>
          <a:p>
            <a:pPr lvl="1"/>
            <a:r>
              <a:rPr lang="en-US" sz="2000" dirty="0" smtClean="0"/>
              <a:t>303-866-4571</a:t>
            </a:r>
          </a:p>
          <a:p>
            <a:pPr lvl="1"/>
            <a:r>
              <a:rPr lang="en-US" sz="2000" dirty="0" smtClean="0">
                <a:hlinkClick r:id="rId4"/>
              </a:rPr>
              <a:t>Rechlin_a@cde.state.co.us</a:t>
            </a:r>
            <a:r>
              <a:rPr lang="en-US" sz="2000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5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36320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Requests from the field</a:t>
            </a:r>
          </a:p>
          <a:p>
            <a:pPr lvl="1"/>
            <a:r>
              <a:rPr lang="en-US" dirty="0" smtClean="0"/>
              <a:t>Limited options for schools and districts in measuring their family and community outreach efforts</a:t>
            </a:r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National Standards for Family-School Partnerships, adopted by Colorado</a:t>
            </a:r>
          </a:p>
          <a:p>
            <a:pPr lvl="1"/>
            <a:r>
              <a:rPr lang="en-US" dirty="0" smtClean="0"/>
              <a:t>Other surveys</a:t>
            </a:r>
          </a:p>
          <a:p>
            <a:pPr lvl="1"/>
            <a:r>
              <a:rPr lang="en-US" dirty="0" smtClean="0"/>
              <a:t>Subject Matter Experts</a:t>
            </a:r>
          </a:p>
          <a:p>
            <a:pPr lvl="1"/>
            <a:r>
              <a:rPr lang="en-US" dirty="0" smtClean="0"/>
              <a:t>Advocacy groups (i.e., SACPIE)</a:t>
            </a:r>
          </a:p>
          <a:p>
            <a:pPr lvl="1"/>
            <a:r>
              <a:rPr lang="en-US" dirty="0" smtClean="0"/>
              <a:t>Comparison to some district-developed surveys</a:t>
            </a:r>
          </a:p>
          <a:p>
            <a:pPr lvl="1"/>
            <a:r>
              <a:rPr lang="en-US" dirty="0" smtClean="0"/>
              <a:t>EDAC</a:t>
            </a:r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Introduction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1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Assess the outreach efforts of a school or districts based on the perceptions of school personnel and families</a:t>
            </a:r>
          </a:p>
          <a:p>
            <a:pPr lvl="1"/>
            <a:r>
              <a:rPr lang="en-US" dirty="0" smtClean="0"/>
              <a:t>Identify areas of focus for outreach efforts or areas in need of improvement</a:t>
            </a:r>
          </a:p>
          <a:p>
            <a:r>
              <a:rPr lang="en-US" dirty="0" smtClean="0"/>
              <a:t>Pilot</a:t>
            </a:r>
          </a:p>
          <a:p>
            <a:pPr lvl="1"/>
            <a:r>
              <a:rPr lang="en-US" dirty="0" smtClean="0"/>
              <a:t>Assess to the reliability and validity of the surveys before making them available to schools and districts as a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543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546474"/>
          </a:xfrm>
        </p:spPr>
        <p:txBody>
          <a:bodyPr/>
          <a:lstStyle/>
          <a:p>
            <a:r>
              <a:rPr lang="en-US" dirty="0" smtClean="0"/>
              <a:t>Develop a workplan for the data collection (who, what, where, when, and how)</a:t>
            </a:r>
          </a:p>
          <a:p>
            <a:r>
              <a:rPr lang="en-US" dirty="0" smtClean="0"/>
              <a:t>Recruit school personnel and families to participate</a:t>
            </a:r>
          </a:p>
          <a:p>
            <a:r>
              <a:rPr lang="en-US" dirty="0" smtClean="0"/>
              <a:t>Determine the timeline that works best for your local context</a:t>
            </a:r>
          </a:p>
          <a:p>
            <a:r>
              <a:rPr lang="en-US" dirty="0" smtClean="0"/>
              <a:t>Establish the local process for sending surveys to school personnel and families, which…</a:t>
            </a:r>
          </a:p>
          <a:p>
            <a:pPr lvl="1"/>
            <a:r>
              <a:rPr lang="en-US" dirty="0" smtClean="0"/>
              <a:t>ensures anonymity of the participants; and </a:t>
            </a:r>
          </a:p>
          <a:p>
            <a:pPr lvl="1"/>
            <a:r>
              <a:rPr lang="en-US" dirty="0" smtClean="0"/>
              <a:t>increases likelihood of participation</a:t>
            </a:r>
          </a:p>
          <a:p>
            <a:r>
              <a:rPr lang="en-US" dirty="0" smtClean="0"/>
              <a:t>Communicate the participation process to school personnel and families </a:t>
            </a:r>
          </a:p>
          <a:p>
            <a:pPr marL="45720" indent="0" algn="ctr">
              <a:buNone/>
            </a:pPr>
            <a:r>
              <a:rPr lang="en-US" dirty="0" smtClean="0"/>
              <a:t>Data will be sent directly to CDE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586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Anonymity of all participants</a:t>
            </a:r>
          </a:p>
          <a:p>
            <a:r>
              <a:rPr lang="en-US" dirty="0" smtClean="0"/>
              <a:t>Data will only be analyzed if sufficient number of respondents</a:t>
            </a:r>
          </a:p>
          <a:p>
            <a:r>
              <a:rPr lang="en-US" dirty="0" smtClean="0"/>
              <a:t>Data security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60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Instructions</a:t>
            </a:r>
          </a:p>
          <a:p>
            <a:r>
              <a:rPr lang="en-US" dirty="0" smtClean="0"/>
              <a:t>Draft Communication</a:t>
            </a:r>
          </a:p>
          <a:p>
            <a:r>
              <a:rPr lang="en-US" dirty="0" smtClean="0"/>
              <a:t>Electronic version on SurveyMonkey </a:t>
            </a:r>
          </a:p>
          <a:p>
            <a:r>
              <a:rPr lang="en-US" dirty="0" smtClean="0"/>
              <a:t>Paper Version</a:t>
            </a:r>
          </a:p>
          <a:p>
            <a:r>
              <a:rPr lang="en-US" dirty="0" smtClean="0"/>
              <a:t>Trainings provided, by request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and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63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10436"/>
            <a:ext cx="9143999" cy="4516043"/>
          </a:xfrm>
        </p:spPr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Staff time to prepare the data collection</a:t>
            </a:r>
          </a:p>
          <a:p>
            <a:pPr lvl="1"/>
            <a:r>
              <a:rPr lang="en-US" dirty="0" smtClean="0"/>
              <a:t>Any expenses associated with computer use, if made available for surveys</a:t>
            </a:r>
          </a:p>
          <a:p>
            <a:pPr lvl="1"/>
            <a:r>
              <a:rPr lang="en-US" dirty="0" smtClean="0"/>
              <a:t>If paper copies needed</a:t>
            </a:r>
          </a:p>
          <a:p>
            <a:pPr lvl="2"/>
            <a:r>
              <a:rPr lang="en-US" dirty="0" smtClean="0"/>
              <a:t>Printing/copying expenses  </a:t>
            </a:r>
          </a:p>
          <a:p>
            <a:pPr lvl="2"/>
            <a:r>
              <a:rPr lang="en-US" dirty="0" smtClean="0"/>
              <a:t>Postage</a:t>
            </a:r>
          </a:p>
          <a:p>
            <a:pPr lvl="2"/>
            <a:r>
              <a:rPr lang="en-US" dirty="0" smtClean="0"/>
              <a:t>Paper</a:t>
            </a:r>
          </a:p>
          <a:p>
            <a:pPr lvl="2"/>
            <a:r>
              <a:rPr lang="en-US" dirty="0" smtClean="0"/>
              <a:t>Envelopes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Helping develop a valid and reliable resource that will be available to schools and districts</a:t>
            </a:r>
          </a:p>
          <a:p>
            <a:pPr lvl="1"/>
            <a:r>
              <a:rPr lang="en-US" dirty="0" smtClean="0"/>
              <a:t>If a high enough participation rate, data on the school or district’s parent, family, and community outreach efforts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on Investment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55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995626"/>
              </p:ext>
            </p:extLst>
          </p:nvPr>
        </p:nvGraphicFramePr>
        <p:xfrm>
          <a:off x="177421" y="1719262"/>
          <a:ext cx="8802806" cy="468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Timeline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46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workplan</a:t>
            </a:r>
          </a:p>
          <a:p>
            <a:pPr lvl="1"/>
            <a:r>
              <a:rPr lang="en-US" dirty="0" smtClean="0"/>
              <a:t>Who needs to be involved in this project? At the district? At the school? </a:t>
            </a:r>
          </a:p>
          <a:p>
            <a:pPr lvl="1"/>
            <a:r>
              <a:rPr lang="en-US" dirty="0" smtClean="0"/>
              <a:t>What needs to be done at the district and/or school level? Tasks</a:t>
            </a:r>
          </a:p>
          <a:p>
            <a:pPr lvl="1"/>
            <a:r>
              <a:rPr lang="en-US" dirty="0" smtClean="0"/>
              <a:t>When do identified tasks need to occur? </a:t>
            </a:r>
          </a:p>
          <a:p>
            <a:pPr lvl="1"/>
            <a:r>
              <a:rPr lang="en-US" dirty="0" smtClean="0"/>
              <a:t>How? </a:t>
            </a:r>
          </a:p>
          <a:p>
            <a:pPr lvl="1"/>
            <a:r>
              <a:rPr lang="en-US" dirty="0" smtClean="0"/>
              <a:t>Who is the targeted audience?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Methods</a:t>
            </a:r>
            <a:br>
              <a:rPr lang="en-US" dirty="0" smtClean="0"/>
            </a:br>
            <a:r>
              <a:rPr lang="en-US" dirty="0" smtClean="0"/>
              <a:t>November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594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8549</TotalTime>
  <Words>944</Words>
  <Application>Microsoft Office PowerPoint</Application>
  <PresentationFormat>On-screen Show (4:3)</PresentationFormat>
  <Paragraphs>164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CDE THEME</vt:lpstr>
      <vt:lpstr>Parent and Family Partnership Surveys</vt:lpstr>
      <vt:lpstr>Introduction</vt:lpstr>
      <vt:lpstr>Purpose </vt:lpstr>
      <vt:lpstr>Responsibilities</vt:lpstr>
      <vt:lpstr>Assurances</vt:lpstr>
      <vt:lpstr>Supports and Resources</vt:lpstr>
      <vt:lpstr>Return on Investment</vt:lpstr>
      <vt:lpstr>Pilot Timeline</vt:lpstr>
      <vt:lpstr>Pilot Study Methods November</vt:lpstr>
      <vt:lpstr>Pilot Study Methods November-December</vt:lpstr>
      <vt:lpstr>Pilot Study Methods  December</vt:lpstr>
      <vt:lpstr>Pilot Study Methods December (cont.)</vt:lpstr>
      <vt:lpstr>Pilot Study Methods  December through February</vt:lpstr>
      <vt:lpstr>Pilot Study Methods March through July</vt:lpstr>
      <vt:lpstr>Pilot Study Methods Exit Interview</vt:lpstr>
      <vt:lpstr>Contact Information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Stritzinger, Kelly</cp:lastModifiedBy>
  <cp:revision>137</cp:revision>
  <cp:lastPrinted>2015-10-30T00:12:16Z</cp:lastPrinted>
  <dcterms:created xsi:type="dcterms:W3CDTF">2012-07-16T02:29:43Z</dcterms:created>
  <dcterms:modified xsi:type="dcterms:W3CDTF">2015-11-05T18:28:10Z</dcterms:modified>
</cp:coreProperties>
</file>