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8"/>
  </p:notesMasterIdLst>
  <p:sldIdLst>
    <p:sldId id="257" r:id="rId2"/>
    <p:sldId id="258" r:id="rId3"/>
    <p:sldId id="259" r:id="rId4"/>
    <p:sldId id="260" r:id="rId5"/>
    <p:sldId id="261" r:id="rId6"/>
    <p:sldId id="262" r:id="rId7"/>
    <p:sldId id="263" r:id="rId8"/>
    <p:sldId id="264" r:id="rId9"/>
    <p:sldId id="265" r:id="rId10"/>
    <p:sldId id="453" r:id="rId11"/>
    <p:sldId id="271" r:id="rId12"/>
    <p:sldId id="439" r:id="rId13"/>
    <p:sldId id="371" r:id="rId14"/>
    <p:sldId id="267" r:id="rId15"/>
    <p:sldId id="369" r:id="rId16"/>
    <p:sldId id="273" r:id="rId17"/>
    <p:sldId id="272" r:id="rId18"/>
    <p:sldId id="274" r:id="rId19"/>
    <p:sldId id="275" r:id="rId20"/>
    <p:sldId id="276" r:id="rId21"/>
    <p:sldId id="441" r:id="rId22"/>
    <p:sldId id="442" r:id="rId23"/>
    <p:sldId id="367" r:id="rId24"/>
    <p:sldId id="277" r:id="rId25"/>
    <p:sldId id="444" r:id="rId26"/>
    <p:sldId id="443" r:id="rId27"/>
    <p:sldId id="372" r:id="rId28"/>
    <p:sldId id="373" r:id="rId29"/>
    <p:sldId id="378" r:id="rId30"/>
    <p:sldId id="380" r:id="rId31"/>
    <p:sldId id="375" r:id="rId32"/>
    <p:sldId id="377" r:id="rId33"/>
    <p:sldId id="381" r:id="rId34"/>
    <p:sldId id="445" r:id="rId35"/>
    <p:sldId id="366" r:id="rId36"/>
    <p:sldId id="418" r:id="rId37"/>
    <p:sldId id="279" r:id="rId38"/>
    <p:sldId id="280" r:id="rId39"/>
    <p:sldId id="422" r:id="rId40"/>
    <p:sldId id="383" r:id="rId41"/>
    <p:sldId id="415" r:id="rId42"/>
    <p:sldId id="384" r:id="rId43"/>
    <p:sldId id="285" r:id="rId44"/>
    <p:sldId id="286" r:id="rId45"/>
    <p:sldId id="287" r:id="rId46"/>
    <p:sldId id="288" r:id="rId47"/>
    <p:sldId id="289" r:id="rId48"/>
    <p:sldId id="290" r:id="rId49"/>
    <p:sldId id="291" r:id="rId50"/>
    <p:sldId id="292" r:id="rId51"/>
    <p:sldId id="293" r:id="rId52"/>
    <p:sldId id="294" r:id="rId53"/>
    <p:sldId id="295" r:id="rId54"/>
    <p:sldId id="297" r:id="rId55"/>
    <p:sldId id="299" r:id="rId56"/>
    <p:sldId id="400" r:id="rId57"/>
    <p:sldId id="402" r:id="rId58"/>
    <p:sldId id="403" r:id="rId59"/>
    <p:sldId id="405" r:id="rId60"/>
    <p:sldId id="406" r:id="rId61"/>
    <p:sldId id="407" r:id="rId62"/>
    <p:sldId id="408" r:id="rId63"/>
    <p:sldId id="409" r:id="rId64"/>
    <p:sldId id="411" r:id="rId65"/>
    <p:sldId id="412" r:id="rId66"/>
    <p:sldId id="413" r:id="rId67"/>
    <p:sldId id="467" r:id="rId68"/>
    <p:sldId id="385" r:id="rId69"/>
    <p:sldId id="317" r:id="rId70"/>
    <p:sldId id="416" r:id="rId71"/>
    <p:sldId id="457" r:id="rId72"/>
    <p:sldId id="318" r:id="rId73"/>
    <p:sldId id="414" r:id="rId74"/>
    <p:sldId id="321" r:id="rId75"/>
    <p:sldId id="329" r:id="rId76"/>
    <p:sldId id="330" r:id="rId77"/>
    <p:sldId id="424" r:id="rId78"/>
    <p:sldId id="425" r:id="rId79"/>
    <p:sldId id="331" r:id="rId80"/>
    <p:sldId id="332" r:id="rId81"/>
    <p:sldId id="333" r:id="rId82"/>
    <p:sldId id="426" r:id="rId83"/>
    <p:sldId id="427" r:id="rId84"/>
    <p:sldId id="336" r:id="rId85"/>
    <p:sldId id="337" r:id="rId86"/>
    <p:sldId id="458" r:id="rId87"/>
    <p:sldId id="447" r:id="rId88"/>
    <p:sldId id="338" r:id="rId89"/>
    <p:sldId id="419" r:id="rId90"/>
    <p:sldId id="340" r:id="rId91"/>
    <p:sldId id="455" r:id="rId92"/>
    <p:sldId id="459" r:id="rId93"/>
    <p:sldId id="420" r:id="rId94"/>
    <p:sldId id="342" r:id="rId95"/>
    <p:sldId id="343" r:id="rId96"/>
    <p:sldId id="344" r:id="rId97"/>
    <p:sldId id="429" r:id="rId98"/>
    <p:sldId id="460" r:id="rId99"/>
    <p:sldId id="468" r:id="rId100"/>
    <p:sldId id="421" r:id="rId101"/>
    <p:sldId id="347" r:id="rId102"/>
    <p:sldId id="348" r:id="rId103"/>
    <p:sldId id="461" r:id="rId104"/>
    <p:sldId id="349" r:id="rId105"/>
    <p:sldId id="350" r:id="rId106"/>
    <p:sldId id="351" r:id="rId107"/>
    <p:sldId id="448" r:id="rId108"/>
    <p:sldId id="449" r:id="rId109"/>
    <p:sldId id="431" r:id="rId110"/>
    <p:sldId id="432" r:id="rId111"/>
    <p:sldId id="462" r:id="rId112"/>
    <p:sldId id="434" r:id="rId113"/>
    <p:sldId id="435" r:id="rId114"/>
    <p:sldId id="436" r:id="rId115"/>
    <p:sldId id="437" r:id="rId116"/>
    <p:sldId id="450" r:id="rId117"/>
    <p:sldId id="433" r:id="rId118"/>
    <p:sldId id="352" r:id="rId119"/>
    <p:sldId id="353" r:id="rId120"/>
    <p:sldId id="463" r:id="rId121"/>
    <p:sldId id="446" r:id="rId122"/>
    <p:sldId id="452" r:id="rId123"/>
    <p:sldId id="465" r:id="rId124"/>
    <p:sldId id="464" r:id="rId125"/>
    <p:sldId id="466" r:id="rId126"/>
    <p:sldId id="362"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CB455-B466-4A10-8044-F8595F5475CE}" type="doc">
      <dgm:prSet loTypeId="urn:microsoft.com/office/officeart/2005/8/layout/process2" loCatId="process" qsTypeId="urn:microsoft.com/office/officeart/2005/8/quickstyle/3d4" qsCatId="3D" csTypeId="urn:microsoft.com/office/officeart/2005/8/colors/accent1_3" csCatId="accent1" phldr="1"/>
      <dgm:spPr/>
    </dgm:pt>
    <dgm:pt modelId="{08EF4D70-9CFB-4E21-A82A-5DBAD50F2E99}">
      <dgm:prSet phldrT="[Text]" custT="1"/>
      <dgm:spPr/>
      <dgm:t>
        <a:bodyPr/>
        <a:lstStyle/>
        <a:p>
          <a:pPr>
            <a:lnSpc>
              <a:spcPct val="100000"/>
            </a:lnSpc>
            <a:spcBef>
              <a:spcPts val="600"/>
            </a:spcBef>
          </a:pPr>
          <a:r>
            <a:rPr lang="en-US" sz="1800" b="1" dirty="0" smtClean="0">
              <a:solidFill>
                <a:schemeClr val="accent1">
                  <a:lumMod val="50000"/>
                </a:schemeClr>
              </a:solidFill>
              <a:latin typeface="Calibri" pitchFamily="34" charset="0"/>
              <a:cs typeface="Calibri" pitchFamily="34" charset="0"/>
            </a:rPr>
            <a:t/>
          </a:r>
          <a:br>
            <a:rPr lang="en-US" sz="1800" b="1" dirty="0" smtClean="0">
              <a:solidFill>
                <a:schemeClr val="accent1">
                  <a:lumMod val="50000"/>
                </a:schemeClr>
              </a:solidFill>
              <a:latin typeface="Calibri" pitchFamily="34" charset="0"/>
              <a:cs typeface="Calibri" pitchFamily="34" charset="0"/>
            </a:rPr>
          </a:br>
          <a:r>
            <a:rPr lang="en-US" sz="1800" b="1" dirty="0" smtClean="0">
              <a:solidFill>
                <a:schemeClr val="accent1">
                  <a:lumMod val="50000"/>
                </a:schemeClr>
              </a:solidFill>
              <a:latin typeface="Calibri" pitchFamily="34" charset="0"/>
              <a:cs typeface="Calibri" pitchFamily="34" charset="0"/>
            </a:rPr>
            <a:t>Review Constructs</a:t>
          </a:r>
          <a:endParaRPr lang="en-US" sz="1800" b="1" dirty="0">
            <a:solidFill>
              <a:schemeClr val="accent1">
                <a:lumMod val="50000"/>
              </a:schemeClr>
            </a:solidFill>
            <a:latin typeface="Calibri" pitchFamily="34" charset="0"/>
            <a:cs typeface="Calibri" pitchFamily="34" charset="0"/>
          </a:endParaRPr>
        </a:p>
      </dgm:t>
    </dgm:pt>
    <dgm:pt modelId="{20476E6A-C8CF-49F9-AF7B-0C1FBF129387}" type="parTrans" cxnId="{FC8D5F04-8342-4297-B0EC-4AEF3E91732E}">
      <dgm:prSet/>
      <dgm:spPr/>
      <dgm:t>
        <a:bodyPr/>
        <a:lstStyle/>
        <a:p>
          <a:endParaRPr lang="en-US"/>
        </a:p>
      </dgm:t>
    </dgm:pt>
    <dgm:pt modelId="{572DBFD9-07F3-478E-8879-5E6C21957D9B}" type="sibTrans" cxnId="{FC8D5F04-8342-4297-B0EC-4AEF3E91732E}">
      <dgm:prSet/>
      <dgm:spPr/>
      <dgm:t>
        <a:bodyPr/>
        <a:lstStyle/>
        <a:p>
          <a:endParaRPr lang="en-US"/>
        </a:p>
      </dgm:t>
    </dgm:pt>
    <dgm:pt modelId="{29D4E414-C42A-46F0-83A8-CFB1509CF742}">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Examine Items Within the Construct</a:t>
          </a:r>
        </a:p>
      </dgm:t>
    </dgm:pt>
    <dgm:pt modelId="{6B515FDC-18E7-469C-BFC9-92EF6A2B2523}" type="parTrans" cxnId="{53A127FD-C702-4E61-841B-B4FC8E7106EA}">
      <dgm:prSet/>
      <dgm:spPr/>
      <dgm:t>
        <a:bodyPr/>
        <a:lstStyle/>
        <a:p>
          <a:endParaRPr lang="en-US"/>
        </a:p>
      </dgm:t>
    </dgm:pt>
    <dgm:pt modelId="{C04B0096-E0E4-4ABC-B3FD-DA4CBD0E4FA5}" type="sibTrans" cxnId="{53A127FD-C702-4E61-841B-B4FC8E7106EA}">
      <dgm:prSet/>
      <dgm:spPr/>
      <dgm:t>
        <a:bodyPr/>
        <a:lstStyle/>
        <a:p>
          <a:endParaRPr lang="en-US"/>
        </a:p>
      </dgm:t>
    </dgm:pt>
    <dgm:pt modelId="{172FD129-D8F3-4D48-9598-54D6C3A80ED9}">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an Item of Focus</a:t>
          </a:r>
        </a:p>
      </dgm:t>
    </dgm:pt>
    <dgm:pt modelId="{F11DE41D-139C-4B60-8115-08604AFF45CB}" type="parTrans" cxnId="{C9A513FB-4A95-485C-9F0D-9DA619E70EA6}">
      <dgm:prSet/>
      <dgm:spPr/>
      <dgm:t>
        <a:bodyPr/>
        <a:lstStyle/>
        <a:p>
          <a:endParaRPr lang="en-US"/>
        </a:p>
      </dgm:t>
    </dgm:pt>
    <dgm:pt modelId="{E41B93F8-6B08-4E75-9592-3A5E0716DC15}" type="sibTrans" cxnId="{C9A513FB-4A95-485C-9F0D-9DA619E70EA6}">
      <dgm:prSet/>
      <dgm:spPr/>
      <dgm:t>
        <a:bodyPr/>
        <a:lstStyle/>
        <a:p>
          <a:endParaRPr lang="en-US"/>
        </a:p>
      </dgm:t>
    </dgm:pt>
    <dgm:pt modelId="{D1E19B01-B2C1-4F13-A075-C43C5CFCB6CA}">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 Construct </a:t>
          </a:r>
          <a:r>
            <a:rPr lang="en-US" sz="1800" b="1" dirty="0" smtClean="0">
              <a:solidFill>
                <a:schemeClr val="accent1">
                  <a:lumMod val="50000"/>
                </a:schemeClr>
              </a:solidFill>
              <a:latin typeface="Calibri" pitchFamily="34" charset="0"/>
              <a:cs typeface="Calibri" pitchFamily="34" charset="0"/>
            </a:rPr>
            <a:t>on which to </a:t>
          </a:r>
          <a:r>
            <a:rPr lang="en-US" sz="1800" b="1" dirty="0">
              <a:solidFill>
                <a:schemeClr val="accent1">
                  <a:lumMod val="50000"/>
                </a:schemeClr>
              </a:solidFill>
              <a:latin typeface="Calibri" pitchFamily="34" charset="0"/>
              <a:cs typeface="Calibri" pitchFamily="34" charset="0"/>
            </a:rPr>
            <a:t>Focus</a:t>
          </a:r>
        </a:p>
      </dgm:t>
    </dgm:pt>
    <dgm:pt modelId="{6810BBA1-5404-43D8-84CB-0A213A587A25}" type="parTrans" cxnId="{A5EBB042-8276-4C01-B6FF-7704BAA4D68D}">
      <dgm:prSet/>
      <dgm:spPr/>
      <dgm:t>
        <a:bodyPr/>
        <a:lstStyle/>
        <a:p>
          <a:endParaRPr lang="en-US"/>
        </a:p>
      </dgm:t>
    </dgm:pt>
    <dgm:pt modelId="{423F6FB3-9B4D-4B54-BFFE-76782DC01356}" type="sibTrans" cxnId="{A5EBB042-8276-4C01-B6FF-7704BAA4D68D}">
      <dgm:prSet/>
      <dgm:spPr/>
      <dgm:t>
        <a:bodyPr/>
        <a:lstStyle/>
        <a:p>
          <a:endParaRPr lang="en-US"/>
        </a:p>
      </dgm:t>
    </dgm:pt>
    <dgm:pt modelId="{C7C19FCF-E315-4263-9347-F26D53322EE7}">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Analyze Individual </a:t>
          </a:r>
          <a:r>
            <a:rPr lang="en-US" sz="1800" b="1" dirty="0" smtClean="0">
              <a:solidFill>
                <a:schemeClr val="accent1">
                  <a:lumMod val="50000"/>
                </a:schemeClr>
              </a:solidFill>
              <a:latin typeface="Calibri" pitchFamily="34" charset="0"/>
              <a:cs typeface="Calibri" pitchFamily="34" charset="0"/>
            </a:rPr>
            <a:t>Items</a:t>
          </a:r>
        </a:p>
        <a:p>
          <a:pPr>
            <a:lnSpc>
              <a:spcPct val="100000"/>
            </a:lnSpc>
            <a:spcBef>
              <a:spcPts val="600"/>
            </a:spcBef>
          </a:pPr>
          <a:endParaRPr lang="en-US" sz="1800" b="1" dirty="0">
            <a:solidFill>
              <a:schemeClr val="accent1">
                <a:lumMod val="50000"/>
              </a:schemeClr>
            </a:solidFill>
            <a:latin typeface="Calibri" pitchFamily="34" charset="0"/>
            <a:cs typeface="Calibri" pitchFamily="34" charset="0"/>
          </a:endParaRPr>
        </a:p>
      </dgm:t>
    </dgm:pt>
    <dgm:pt modelId="{CC1C1760-03B3-4306-8C08-C7F5423CA071}" type="parTrans" cxnId="{4F70CD8C-C13D-4A98-ADF1-C899A3C94E99}">
      <dgm:prSet/>
      <dgm:spPr/>
      <dgm:t>
        <a:bodyPr/>
        <a:lstStyle/>
        <a:p>
          <a:endParaRPr lang="en-US"/>
        </a:p>
      </dgm:t>
    </dgm:pt>
    <dgm:pt modelId="{A1906452-D6F9-4355-AE46-B2433D4FF126}" type="sibTrans" cxnId="{4F70CD8C-C13D-4A98-ADF1-C899A3C94E99}">
      <dgm:prSet/>
      <dgm:spPr/>
      <dgm:t>
        <a:bodyPr/>
        <a:lstStyle/>
        <a:p>
          <a:endParaRPr lang="en-US"/>
        </a:p>
      </dgm:t>
    </dgm:pt>
    <dgm:pt modelId="{15155313-77E7-45F6-BD6D-6AE96E094D8E}" type="pres">
      <dgm:prSet presAssocID="{79ACB455-B466-4A10-8044-F8595F5475CE}" presName="linearFlow" presStyleCnt="0">
        <dgm:presLayoutVars>
          <dgm:resizeHandles val="exact"/>
        </dgm:presLayoutVars>
      </dgm:prSet>
      <dgm:spPr/>
    </dgm:pt>
    <dgm:pt modelId="{D0FEAB12-8C22-4037-92C3-6DA2C32E68D5}" type="pres">
      <dgm:prSet presAssocID="{08EF4D70-9CFB-4E21-A82A-5DBAD50F2E99}" presName="node" presStyleLbl="node1" presStyleIdx="0" presStyleCnt="5">
        <dgm:presLayoutVars>
          <dgm:bulletEnabled val="1"/>
        </dgm:presLayoutVars>
      </dgm:prSet>
      <dgm:spPr/>
      <dgm:t>
        <a:bodyPr/>
        <a:lstStyle/>
        <a:p>
          <a:endParaRPr lang="en-US"/>
        </a:p>
      </dgm:t>
    </dgm:pt>
    <dgm:pt modelId="{EC92AE09-3933-457C-B6FD-6F8B8EE2CEE3}" type="pres">
      <dgm:prSet presAssocID="{572DBFD9-07F3-478E-8879-5E6C21957D9B}" presName="sibTrans" presStyleLbl="sibTrans2D1" presStyleIdx="0" presStyleCnt="4"/>
      <dgm:spPr/>
      <dgm:t>
        <a:bodyPr/>
        <a:lstStyle/>
        <a:p>
          <a:endParaRPr lang="en-US"/>
        </a:p>
      </dgm:t>
    </dgm:pt>
    <dgm:pt modelId="{A1BB748E-E1B0-4644-B5E2-CCC3E52C31CC}" type="pres">
      <dgm:prSet presAssocID="{572DBFD9-07F3-478E-8879-5E6C21957D9B}" presName="connectorText" presStyleLbl="sibTrans2D1" presStyleIdx="0" presStyleCnt="4"/>
      <dgm:spPr/>
      <dgm:t>
        <a:bodyPr/>
        <a:lstStyle/>
        <a:p>
          <a:endParaRPr lang="en-US"/>
        </a:p>
      </dgm:t>
    </dgm:pt>
    <dgm:pt modelId="{64C3C65E-4CB0-4254-B70A-3CAC92FA8EC0}" type="pres">
      <dgm:prSet presAssocID="{D1E19B01-B2C1-4F13-A075-C43C5CFCB6CA}" presName="node" presStyleLbl="node1" presStyleIdx="1" presStyleCnt="5">
        <dgm:presLayoutVars>
          <dgm:bulletEnabled val="1"/>
        </dgm:presLayoutVars>
      </dgm:prSet>
      <dgm:spPr/>
      <dgm:t>
        <a:bodyPr/>
        <a:lstStyle/>
        <a:p>
          <a:endParaRPr lang="en-US"/>
        </a:p>
      </dgm:t>
    </dgm:pt>
    <dgm:pt modelId="{2C9D0525-C5ED-45C3-B71B-17E7F2F57AA9}" type="pres">
      <dgm:prSet presAssocID="{423F6FB3-9B4D-4B54-BFFE-76782DC01356}" presName="sibTrans" presStyleLbl="sibTrans2D1" presStyleIdx="1" presStyleCnt="4"/>
      <dgm:spPr/>
      <dgm:t>
        <a:bodyPr/>
        <a:lstStyle/>
        <a:p>
          <a:endParaRPr lang="en-US"/>
        </a:p>
      </dgm:t>
    </dgm:pt>
    <dgm:pt modelId="{41938C47-EB29-41AD-88DE-3DB71FE18F06}" type="pres">
      <dgm:prSet presAssocID="{423F6FB3-9B4D-4B54-BFFE-76782DC01356}" presName="connectorText" presStyleLbl="sibTrans2D1" presStyleIdx="1" presStyleCnt="4"/>
      <dgm:spPr/>
      <dgm:t>
        <a:bodyPr/>
        <a:lstStyle/>
        <a:p>
          <a:endParaRPr lang="en-US"/>
        </a:p>
      </dgm:t>
    </dgm:pt>
    <dgm:pt modelId="{0F10B89B-AFA7-404B-9A28-754762187603}" type="pres">
      <dgm:prSet presAssocID="{29D4E414-C42A-46F0-83A8-CFB1509CF742}" presName="node" presStyleLbl="node1" presStyleIdx="2" presStyleCnt="5">
        <dgm:presLayoutVars>
          <dgm:bulletEnabled val="1"/>
        </dgm:presLayoutVars>
      </dgm:prSet>
      <dgm:spPr/>
      <dgm:t>
        <a:bodyPr/>
        <a:lstStyle/>
        <a:p>
          <a:endParaRPr lang="en-US"/>
        </a:p>
      </dgm:t>
    </dgm:pt>
    <dgm:pt modelId="{4D1ED4D1-5E76-445C-AD54-4E3504220F3F}" type="pres">
      <dgm:prSet presAssocID="{C04B0096-E0E4-4ABC-B3FD-DA4CBD0E4FA5}" presName="sibTrans" presStyleLbl="sibTrans2D1" presStyleIdx="2" presStyleCnt="4"/>
      <dgm:spPr/>
      <dgm:t>
        <a:bodyPr/>
        <a:lstStyle/>
        <a:p>
          <a:endParaRPr lang="en-US"/>
        </a:p>
      </dgm:t>
    </dgm:pt>
    <dgm:pt modelId="{F87C56E5-9218-41D9-9450-3B485C3776D7}" type="pres">
      <dgm:prSet presAssocID="{C04B0096-E0E4-4ABC-B3FD-DA4CBD0E4FA5}" presName="connectorText" presStyleLbl="sibTrans2D1" presStyleIdx="2" presStyleCnt="4"/>
      <dgm:spPr/>
      <dgm:t>
        <a:bodyPr/>
        <a:lstStyle/>
        <a:p>
          <a:endParaRPr lang="en-US"/>
        </a:p>
      </dgm:t>
    </dgm:pt>
    <dgm:pt modelId="{A800C2F8-6022-44EC-8651-C3B9C06F2A6B}" type="pres">
      <dgm:prSet presAssocID="{172FD129-D8F3-4D48-9598-54D6C3A80ED9}" presName="node" presStyleLbl="node1" presStyleIdx="3" presStyleCnt="5">
        <dgm:presLayoutVars>
          <dgm:bulletEnabled val="1"/>
        </dgm:presLayoutVars>
      </dgm:prSet>
      <dgm:spPr/>
      <dgm:t>
        <a:bodyPr/>
        <a:lstStyle/>
        <a:p>
          <a:endParaRPr lang="en-US"/>
        </a:p>
      </dgm:t>
    </dgm:pt>
    <dgm:pt modelId="{86B73FE6-0B41-4F94-B455-F9B245BF8C64}" type="pres">
      <dgm:prSet presAssocID="{E41B93F8-6B08-4E75-9592-3A5E0716DC15}" presName="sibTrans" presStyleLbl="sibTrans2D1" presStyleIdx="3" presStyleCnt="4"/>
      <dgm:spPr/>
      <dgm:t>
        <a:bodyPr/>
        <a:lstStyle/>
        <a:p>
          <a:endParaRPr lang="en-US"/>
        </a:p>
      </dgm:t>
    </dgm:pt>
    <dgm:pt modelId="{D290E5F7-4903-40A9-A515-46E13084CAF0}" type="pres">
      <dgm:prSet presAssocID="{E41B93F8-6B08-4E75-9592-3A5E0716DC15}" presName="connectorText" presStyleLbl="sibTrans2D1" presStyleIdx="3" presStyleCnt="4"/>
      <dgm:spPr/>
      <dgm:t>
        <a:bodyPr/>
        <a:lstStyle/>
        <a:p>
          <a:endParaRPr lang="en-US"/>
        </a:p>
      </dgm:t>
    </dgm:pt>
    <dgm:pt modelId="{4FD4815E-7C48-40C4-8F74-A72E300CE797}" type="pres">
      <dgm:prSet presAssocID="{C7C19FCF-E315-4263-9347-F26D53322EE7}" presName="node" presStyleLbl="node1" presStyleIdx="4" presStyleCnt="5">
        <dgm:presLayoutVars>
          <dgm:bulletEnabled val="1"/>
        </dgm:presLayoutVars>
      </dgm:prSet>
      <dgm:spPr/>
      <dgm:t>
        <a:bodyPr/>
        <a:lstStyle/>
        <a:p>
          <a:endParaRPr lang="en-US"/>
        </a:p>
      </dgm:t>
    </dgm:pt>
  </dgm:ptLst>
  <dgm:cxnLst>
    <dgm:cxn modelId="{1611146A-8C6F-48F4-9B85-367F4EA70C8E}" type="presOf" srcId="{172FD129-D8F3-4D48-9598-54D6C3A80ED9}" destId="{A800C2F8-6022-44EC-8651-C3B9C06F2A6B}" srcOrd="0" destOrd="0" presId="urn:microsoft.com/office/officeart/2005/8/layout/process2"/>
    <dgm:cxn modelId="{1C92CCB3-3D12-44F7-97CC-3999D08DB297}" type="presOf" srcId="{C04B0096-E0E4-4ABC-B3FD-DA4CBD0E4FA5}" destId="{4D1ED4D1-5E76-445C-AD54-4E3504220F3F}" srcOrd="0" destOrd="0" presId="urn:microsoft.com/office/officeart/2005/8/layout/process2"/>
    <dgm:cxn modelId="{F875D7E4-C76B-4D9A-A5F4-0D259A99143A}" type="presOf" srcId="{423F6FB3-9B4D-4B54-BFFE-76782DC01356}" destId="{2C9D0525-C5ED-45C3-B71B-17E7F2F57AA9}" srcOrd="0" destOrd="0" presId="urn:microsoft.com/office/officeart/2005/8/layout/process2"/>
    <dgm:cxn modelId="{60117D08-EB17-4E15-AABB-86DA3046FE92}" type="presOf" srcId="{D1E19B01-B2C1-4F13-A075-C43C5CFCB6CA}" destId="{64C3C65E-4CB0-4254-B70A-3CAC92FA8EC0}" srcOrd="0" destOrd="0" presId="urn:microsoft.com/office/officeart/2005/8/layout/process2"/>
    <dgm:cxn modelId="{201CD468-900D-4B8D-AC7E-559E9B1025D3}" type="presOf" srcId="{572DBFD9-07F3-478E-8879-5E6C21957D9B}" destId="{A1BB748E-E1B0-4644-B5E2-CCC3E52C31CC}" srcOrd="1" destOrd="0" presId="urn:microsoft.com/office/officeart/2005/8/layout/process2"/>
    <dgm:cxn modelId="{B94E324F-D6ED-43B5-9555-BE35802F55EC}" type="presOf" srcId="{572DBFD9-07F3-478E-8879-5E6C21957D9B}" destId="{EC92AE09-3933-457C-B6FD-6F8B8EE2CEE3}" srcOrd="0" destOrd="0" presId="urn:microsoft.com/office/officeart/2005/8/layout/process2"/>
    <dgm:cxn modelId="{2B91BA42-1B7B-4C06-9745-A95B6CC9ED3C}" type="presOf" srcId="{E41B93F8-6B08-4E75-9592-3A5E0716DC15}" destId="{86B73FE6-0B41-4F94-B455-F9B245BF8C64}" srcOrd="0" destOrd="0" presId="urn:microsoft.com/office/officeart/2005/8/layout/process2"/>
    <dgm:cxn modelId="{E246BA6F-24BD-4FD1-AAA9-ED1CA08B9D58}" type="presOf" srcId="{79ACB455-B466-4A10-8044-F8595F5475CE}" destId="{15155313-77E7-45F6-BD6D-6AE96E094D8E}" srcOrd="0" destOrd="0" presId="urn:microsoft.com/office/officeart/2005/8/layout/process2"/>
    <dgm:cxn modelId="{4F70CD8C-C13D-4A98-ADF1-C899A3C94E99}" srcId="{79ACB455-B466-4A10-8044-F8595F5475CE}" destId="{C7C19FCF-E315-4263-9347-F26D53322EE7}" srcOrd="4" destOrd="0" parTransId="{CC1C1760-03B3-4306-8C08-C7F5423CA071}" sibTransId="{A1906452-D6F9-4355-AE46-B2433D4FF126}"/>
    <dgm:cxn modelId="{A5EBB042-8276-4C01-B6FF-7704BAA4D68D}" srcId="{79ACB455-B466-4A10-8044-F8595F5475CE}" destId="{D1E19B01-B2C1-4F13-A075-C43C5CFCB6CA}" srcOrd="1" destOrd="0" parTransId="{6810BBA1-5404-43D8-84CB-0A213A587A25}" sibTransId="{423F6FB3-9B4D-4B54-BFFE-76782DC01356}"/>
    <dgm:cxn modelId="{53A127FD-C702-4E61-841B-B4FC8E7106EA}" srcId="{79ACB455-B466-4A10-8044-F8595F5475CE}" destId="{29D4E414-C42A-46F0-83A8-CFB1509CF742}" srcOrd="2" destOrd="0" parTransId="{6B515FDC-18E7-469C-BFC9-92EF6A2B2523}" sibTransId="{C04B0096-E0E4-4ABC-B3FD-DA4CBD0E4FA5}"/>
    <dgm:cxn modelId="{F7B890DE-30C7-4064-A736-76534728627E}" type="presOf" srcId="{E41B93F8-6B08-4E75-9592-3A5E0716DC15}" destId="{D290E5F7-4903-40A9-A515-46E13084CAF0}" srcOrd="1" destOrd="0" presId="urn:microsoft.com/office/officeart/2005/8/layout/process2"/>
    <dgm:cxn modelId="{EB8A60AD-966D-42E2-B6A2-55DBC0DE8121}" type="presOf" srcId="{29D4E414-C42A-46F0-83A8-CFB1509CF742}" destId="{0F10B89B-AFA7-404B-9A28-754762187603}" srcOrd="0" destOrd="0" presId="urn:microsoft.com/office/officeart/2005/8/layout/process2"/>
    <dgm:cxn modelId="{486FF8B8-4A5F-4F88-860E-18F5F06EA4CD}" type="presOf" srcId="{423F6FB3-9B4D-4B54-BFFE-76782DC01356}" destId="{41938C47-EB29-41AD-88DE-3DB71FE18F06}" srcOrd="1" destOrd="0" presId="urn:microsoft.com/office/officeart/2005/8/layout/process2"/>
    <dgm:cxn modelId="{68B796AF-CE87-46CB-B660-FD89B7DBDD8C}" type="presOf" srcId="{C7C19FCF-E315-4263-9347-F26D53322EE7}" destId="{4FD4815E-7C48-40C4-8F74-A72E300CE797}" srcOrd="0" destOrd="0" presId="urn:microsoft.com/office/officeart/2005/8/layout/process2"/>
    <dgm:cxn modelId="{69090F5E-2804-4BE5-BDE4-CF473A6FC1E0}" type="presOf" srcId="{08EF4D70-9CFB-4E21-A82A-5DBAD50F2E99}" destId="{D0FEAB12-8C22-4037-92C3-6DA2C32E68D5}" srcOrd="0" destOrd="0" presId="urn:microsoft.com/office/officeart/2005/8/layout/process2"/>
    <dgm:cxn modelId="{83D7B775-9F2E-4865-B123-F721D73819F3}" type="presOf" srcId="{C04B0096-E0E4-4ABC-B3FD-DA4CBD0E4FA5}" destId="{F87C56E5-9218-41D9-9450-3B485C3776D7}" srcOrd="1" destOrd="0" presId="urn:microsoft.com/office/officeart/2005/8/layout/process2"/>
    <dgm:cxn modelId="{FC8D5F04-8342-4297-B0EC-4AEF3E91732E}" srcId="{79ACB455-B466-4A10-8044-F8595F5475CE}" destId="{08EF4D70-9CFB-4E21-A82A-5DBAD50F2E99}" srcOrd="0" destOrd="0" parTransId="{20476E6A-C8CF-49F9-AF7B-0C1FBF129387}" sibTransId="{572DBFD9-07F3-478E-8879-5E6C21957D9B}"/>
    <dgm:cxn modelId="{C9A513FB-4A95-485C-9F0D-9DA619E70EA6}" srcId="{79ACB455-B466-4A10-8044-F8595F5475CE}" destId="{172FD129-D8F3-4D48-9598-54D6C3A80ED9}" srcOrd="3" destOrd="0" parTransId="{F11DE41D-139C-4B60-8115-08604AFF45CB}" sibTransId="{E41B93F8-6B08-4E75-9592-3A5E0716DC15}"/>
    <dgm:cxn modelId="{65865592-5611-47A9-9556-FAE475F55A3E}" type="presParOf" srcId="{15155313-77E7-45F6-BD6D-6AE96E094D8E}" destId="{D0FEAB12-8C22-4037-92C3-6DA2C32E68D5}" srcOrd="0" destOrd="0" presId="urn:microsoft.com/office/officeart/2005/8/layout/process2"/>
    <dgm:cxn modelId="{E9180D18-36C1-4179-8432-DCCFEE3CD59F}" type="presParOf" srcId="{15155313-77E7-45F6-BD6D-6AE96E094D8E}" destId="{EC92AE09-3933-457C-B6FD-6F8B8EE2CEE3}" srcOrd="1" destOrd="0" presId="urn:microsoft.com/office/officeart/2005/8/layout/process2"/>
    <dgm:cxn modelId="{0BD1A7F1-F9DE-4CA5-9242-16D1843DE222}" type="presParOf" srcId="{EC92AE09-3933-457C-B6FD-6F8B8EE2CEE3}" destId="{A1BB748E-E1B0-4644-B5E2-CCC3E52C31CC}" srcOrd="0" destOrd="0" presId="urn:microsoft.com/office/officeart/2005/8/layout/process2"/>
    <dgm:cxn modelId="{569CA2B5-2F03-4DA8-90DC-970E40481C69}" type="presParOf" srcId="{15155313-77E7-45F6-BD6D-6AE96E094D8E}" destId="{64C3C65E-4CB0-4254-B70A-3CAC92FA8EC0}" srcOrd="2" destOrd="0" presId="urn:microsoft.com/office/officeart/2005/8/layout/process2"/>
    <dgm:cxn modelId="{C926108F-8C19-4FB5-A51D-DC667E77C32D}" type="presParOf" srcId="{15155313-77E7-45F6-BD6D-6AE96E094D8E}" destId="{2C9D0525-C5ED-45C3-B71B-17E7F2F57AA9}" srcOrd="3" destOrd="0" presId="urn:microsoft.com/office/officeart/2005/8/layout/process2"/>
    <dgm:cxn modelId="{20B4E21F-048F-4178-9CE0-2C285902745B}" type="presParOf" srcId="{2C9D0525-C5ED-45C3-B71B-17E7F2F57AA9}" destId="{41938C47-EB29-41AD-88DE-3DB71FE18F06}" srcOrd="0" destOrd="0" presId="urn:microsoft.com/office/officeart/2005/8/layout/process2"/>
    <dgm:cxn modelId="{ACCB1E28-9A2A-4815-BADE-184E53B52CDF}" type="presParOf" srcId="{15155313-77E7-45F6-BD6D-6AE96E094D8E}" destId="{0F10B89B-AFA7-404B-9A28-754762187603}" srcOrd="4" destOrd="0" presId="urn:microsoft.com/office/officeart/2005/8/layout/process2"/>
    <dgm:cxn modelId="{7A46076D-2E94-41B7-9246-72F68260FEF3}" type="presParOf" srcId="{15155313-77E7-45F6-BD6D-6AE96E094D8E}" destId="{4D1ED4D1-5E76-445C-AD54-4E3504220F3F}" srcOrd="5" destOrd="0" presId="urn:microsoft.com/office/officeart/2005/8/layout/process2"/>
    <dgm:cxn modelId="{B989CA0D-FBA7-4805-B485-C9DB13FC4E25}" type="presParOf" srcId="{4D1ED4D1-5E76-445C-AD54-4E3504220F3F}" destId="{F87C56E5-9218-41D9-9450-3B485C3776D7}" srcOrd="0" destOrd="0" presId="urn:microsoft.com/office/officeart/2005/8/layout/process2"/>
    <dgm:cxn modelId="{79F81E5D-BEEB-4EFD-86C3-AB5D7EB08E3B}" type="presParOf" srcId="{15155313-77E7-45F6-BD6D-6AE96E094D8E}" destId="{A800C2F8-6022-44EC-8651-C3B9C06F2A6B}" srcOrd="6" destOrd="0" presId="urn:microsoft.com/office/officeart/2005/8/layout/process2"/>
    <dgm:cxn modelId="{2DFD5768-4DD6-4C88-84E0-706A3D045066}" type="presParOf" srcId="{15155313-77E7-45F6-BD6D-6AE96E094D8E}" destId="{86B73FE6-0B41-4F94-B455-F9B245BF8C64}" srcOrd="7" destOrd="0" presId="urn:microsoft.com/office/officeart/2005/8/layout/process2"/>
    <dgm:cxn modelId="{29E276C3-DB13-40E8-8FC7-B85EA24462D6}" type="presParOf" srcId="{86B73FE6-0B41-4F94-B455-F9B245BF8C64}" destId="{D290E5F7-4903-40A9-A515-46E13084CAF0}" srcOrd="0" destOrd="0" presId="urn:microsoft.com/office/officeart/2005/8/layout/process2"/>
    <dgm:cxn modelId="{FC8302A6-1883-4E4A-A8ED-624E73A7ADEB}" type="presParOf" srcId="{15155313-77E7-45F6-BD6D-6AE96E094D8E}" destId="{4FD4815E-7C48-40C4-8F74-A72E300CE79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EAB12-8C22-4037-92C3-6DA2C32E68D5}">
      <dsp:nvSpPr>
        <dsp:cNvPr id="0" name=""/>
        <dsp:cNvSpPr/>
      </dsp:nvSpPr>
      <dsp:spPr>
        <a:xfrm>
          <a:off x="1679223" y="3208"/>
          <a:ext cx="2508953" cy="750197"/>
        </a:xfrm>
        <a:prstGeom prst="roundRect">
          <a:avLst>
            <a:gd name="adj" fmla="val 1000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smtClean="0">
              <a:solidFill>
                <a:schemeClr val="accent1">
                  <a:lumMod val="50000"/>
                </a:schemeClr>
              </a:solidFill>
              <a:latin typeface="Calibri" pitchFamily="34" charset="0"/>
              <a:cs typeface="Calibri" pitchFamily="34" charset="0"/>
            </a:rPr>
            <a:t/>
          </a:r>
          <a:br>
            <a:rPr lang="en-US" sz="1800" b="1" kern="1200" dirty="0" smtClean="0">
              <a:solidFill>
                <a:schemeClr val="accent1">
                  <a:lumMod val="50000"/>
                </a:schemeClr>
              </a:solidFill>
              <a:latin typeface="Calibri" pitchFamily="34" charset="0"/>
              <a:cs typeface="Calibri" pitchFamily="34" charset="0"/>
            </a:rPr>
          </a:br>
          <a:r>
            <a:rPr lang="en-US" sz="1800" b="1" kern="1200" dirty="0" smtClean="0">
              <a:solidFill>
                <a:schemeClr val="accent1">
                  <a:lumMod val="50000"/>
                </a:schemeClr>
              </a:solidFill>
              <a:latin typeface="Calibri" pitchFamily="34" charset="0"/>
              <a:cs typeface="Calibri" pitchFamily="34" charset="0"/>
            </a:rPr>
            <a:t>Review Constructs</a:t>
          </a:r>
          <a:endParaRPr lang="en-US" sz="1800" b="1" kern="1200" dirty="0">
            <a:solidFill>
              <a:schemeClr val="accent1">
                <a:lumMod val="50000"/>
              </a:schemeClr>
            </a:solidFill>
            <a:latin typeface="Calibri" pitchFamily="34" charset="0"/>
            <a:cs typeface="Calibri" pitchFamily="34" charset="0"/>
          </a:endParaRPr>
        </a:p>
      </dsp:txBody>
      <dsp:txXfrm>
        <a:off x="1701196" y="25181"/>
        <a:ext cx="2465007" cy="706251"/>
      </dsp:txXfrm>
    </dsp:sp>
    <dsp:sp modelId="{EC92AE09-3933-457C-B6FD-6F8B8EE2CEE3}">
      <dsp:nvSpPr>
        <dsp:cNvPr id="0" name=""/>
        <dsp:cNvSpPr/>
      </dsp:nvSpPr>
      <dsp:spPr>
        <a:xfrm rot="5400000">
          <a:off x="2793037" y="772160"/>
          <a:ext cx="281324" cy="337588"/>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800292"/>
        <a:ext cx="202552" cy="196927"/>
      </dsp:txXfrm>
    </dsp:sp>
    <dsp:sp modelId="{64C3C65E-4CB0-4254-B70A-3CAC92FA8EC0}">
      <dsp:nvSpPr>
        <dsp:cNvPr id="0" name=""/>
        <dsp:cNvSpPr/>
      </dsp:nvSpPr>
      <dsp:spPr>
        <a:xfrm>
          <a:off x="1679223" y="1128504"/>
          <a:ext cx="2508953" cy="750197"/>
        </a:xfrm>
        <a:prstGeom prst="roundRect">
          <a:avLst>
            <a:gd name="adj" fmla="val 10000"/>
          </a:avLst>
        </a:prstGeom>
        <a:solidFill>
          <a:schemeClr val="accent1">
            <a:shade val="80000"/>
            <a:hueOff val="23978"/>
            <a:satOff val="1753"/>
            <a:lumOff val="43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Determine a Construct </a:t>
          </a:r>
          <a:r>
            <a:rPr lang="en-US" sz="1800" b="1" kern="1200" dirty="0" smtClean="0">
              <a:solidFill>
                <a:schemeClr val="accent1">
                  <a:lumMod val="50000"/>
                </a:schemeClr>
              </a:solidFill>
              <a:latin typeface="Calibri" pitchFamily="34" charset="0"/>
              <a:cs typeface="Calibri" pitchFamily="34" charset="0"/>
            </a:rPr>
            <a:t>on which to </a:t>
          </a:r>
          <a:r>
            <a:rPr lang="en-US" sz="1800" b="1" kern="1200" dirty="0">
              <a:solidFill>
                <a:schemeClr val="accent1">
                  <a:lumMod val="50000"/>
                </a:schemeClr>
              </a:solidFill>
              <a:latin typeface="Calibri" pitchFamily="34" charset="0"/>
              <a:cs typeface="Calibri" pitchFamily="34" charset="0"/>
            </a:rPr>
            <a:t>Focus</a:t>
          </a:r>
        </a:p>
      </dsp:txBody>
      <dsp:txXfrm>
        <a:off x="1701196" y="1150477"/>
        <a:ext cx="2465007" cy="706251"/>
      </dsp:txXfrm>
    </dsp:sp>
    <dsp:sp modelId="{2C9D0525-C5ED-45C3-B71B-17E7F2F57AA9}">
      <dsp:nvSpPr>
        <dsp:cNvPr id="0" name=""/>
        <dsp:cNvSpPr/>
      </dsp:nvSpPr>
      <dsp:spPr>
        <a:xfrm rot="5400000">
          <a:off x="2793037" y="1897457"/>
          <a:ext cx="281324" cy="337588"/>
        </a:xfrm>
        <a:prstGeom prst="rightArrow">
          <a:avLst>
            <a:gd name="adj1" fmla="val 60000"/>
            <a:gd name="adj2" fmla="val 50000"/>
          </a:avLst>
        </a:prstGeom>
        <a:solidFill>
          <a:schemeClr val="accent1">
            <a:shade val="90000"/>
            <a:hueOff val="31961"/>
            <a:satOff val="723"/>
            <a:lumOff val="468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1925589"/>
        <a:ext cx="202552" cy="196927"/>
      </dsp:txXfrm>
    </dsp:sp>
    <dsp:sp modelId="{0F10B89B-AFA7-404B-9A28-754762187603}">
      <dsp:nvSpPr>
        <dsp:cNvPr id="0" name=""/>
        <dsp:cNvSpPr/>
      </dsp:nvSpPr>
      <dsp:spPr>
        <a:xfrm>
          <a:off x="1679223" y="2253801"/>
          <a:ext cx="2508953" cy="750197"/>
        </a:xfrm>
        <a:prstGeom prst="roundRect">
          <a:avLst>
            <a:gd name="adj" fmla="val 10000"/>
          </a:avLst>
        </a:prstGeom>
        <a:solidFill>
          <a:schemeClr val="accent1">
            <a:shade val="80000"/>
            <a:hueOff val="47955"/>
            <a:satOff val="3505"/>
            <a:lumOff val="87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Examine Items Within the Construct</a:t>
          </a:r>
        </a:p>
      </dsp:txBody>
      <dsp:txXfrm>
        <a:off x="1701196" y="2275774"/>
        <a:ext cx="2465007" cy="706251"/>
      </dsp:txXfrm>
    </dsp:sp>
    <dsp:sp modelId="{4D1ED4D1-5E76-445C-AD54-4E3504220F3F}">
      <dsp:nvSpPr>
        <dsp:cNvPr id="0" name=""/>
        <dsp:cNvSpPr/>
      </dsp:nvSpPr>
      <dsp:spPr>
        <a:xfrm rot="5400000">
          <a:off x="2793037" y="3022753"/>
          <a:ext cx="281324" cy="337588"/>
        </a:xfrm>
        <a:prstGeom prst="rightArrow">
          <a:avLst>
            <a:gd name="adj1" fmla="val 60000"/>
            <a:gd name="adj2" fmla="val 50000"/>
          </a:avLst>
        </a:prstGeom>
        <a:solidFill>
          <a:schemeClr val="accent1">
            <a:shade val="90000"/>
            <a:hueOff val="63922"/>
            <a:satOff val="1445"/>
            <a:lumOff val="936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3050885"/>
        <a:ext cx="202552" cy="196927"/>
      </dsp:txXfrm>
    </dsp:sp>
    <dsp:sp modelId="{A800C2F8-6022-44EC-8651-C3B9C06F2A6B}">
      <dsp:nvSpPr>
        <dsp:cNvPr id="0" name=""/>
        <dsp:cNvSpPr/>
      </dsp:nvSpPr>
      <dsp:spPr>
        <a:xfrm>
          <a:off x="1679223" y="3379097"/>
          <a:ext cx="2508953" cy="750197"/>
        </a:xfrm>
        <a:prstGeom prst="roundRect">
          <a:avLst>
            <a:gd name="adj" fmla="val 10000"/>
          </a:avLst>
        </a:prstGeom>
        <a:solidFill>
          <a:schemeClr val="accent1">
            <a:shade val="80000"/>
            <a:hueOff val="71933"/>
            <a:satOff val="5258"/>
            <a:lumOff val="131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Determine an Item of Focus</a:t>
          </a:r>
        </a:p>
      </dsp:txBody>
      <dsp:txXfrm>
        <a:off x="1701196" y="3401070"/>
        <a:ext cx="2465007" cy="706251"/>
      </dsp:txXfrm>
    </dsp:sp>
    <dsp:sp modelId="{86B73FE6-0B41-4F94-B455-F9B245BF8C64}">
      <dsp:nvSpPr>
        <dsp:cNvPr id="0" name=""/>
        <dsp:cNvSpPr/>
      </dsp:nvSpPr>
      <dsp:spPr>
        <a:xfrm rot="5400000">
          <a:off x="2793037" y="4148050"/>
          <a:ext cx="281324" cy="337588"/>
        </a:xfrm>
        <a:prstGeom prst="rightArrow">
          <a:avLst>
            <a:gd name="adj1" fmla="val 60000"/>
            <a:gd name="adj2" fmla="val 50000"/>
          </a:avLst>
        </a:prstGeom>
        <a:solidFill>
          <a:schemeClr val="accent1">
            <a:shade val="90000"/>
            <a:hueOff val="95883"/>
            <a:satOff val="2168"/>
            <a:lumOff val="1404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4176182"/>
        <a:ext cx="202552" cy="196927"/>
      </dsp:txXfrm>
    </dsp:sp>
    <dsp:sp modelId="{4FD4815E-7C48-40C4-8F74-A72E300CE797}">
      <dsp:nvSpPr>
        <dsp:cNvPr id="0" name=""/>
        <dsp:cNvSpPr/>
      </dsp:nvSpPr>
      <dsp:spPr>
        <a:xfrm>
          <a:off x="1679223" y="4504393"/>
          <a:ext cx="2508953" cy="750197"/>
        </a:xfrm>
        <a:prstGeom prst="roundRect">
          <a:avLst>
            <a:gd name="adj" fmla="val 10000"/>
          </a:avLst>
        </a:prstGeom>
        <a:solidFill>
          <a:schemeClr val="accent1">
            <a:shade val="80000"/>
            <a:hueOff val="95911"/>
            <a:satOff val="7010"/>
            <a:lumOff val="175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Analyze Individual </a:t>
          </a:r>
          <a:r>
            <a:rPr lang="en-US" sz="1800" b="1" kern="1200" dirty="0" smtClean="0">
              <a:solidFill>
                <a:schemeClr val="accent1">
                  <a:lumMod val="50000"/>
                </a:schemeClr>
              </a:solidFill>
              <a:latin typeface="Calibri" pitchFamily="34" charset="0"/>
              <a:cs typeface="Calibri" pitchFamily="34" charset="0"/>
            </a:rPr>
            <a:t>Items</a:t>
          </a:r>
        </a:p>
        <a:p>
          <a:pPr lvl="0" algn="ctr" defTabSz="800100">
            <a:lnSpc>
              <a:spcPct val="100000"/>
            </a:lnSpc>
            <a:spcBef>
              <a:spcPct val="0"/>
            </a:spcBef>
            <a:spcAft>
              <a:spcPct val="35000"/>
            </a:spcAft>
          </a:pPr>
          <a:endParaRPr lang="en-US" sz="1800" b="1" kern="1200" dirty="0">
            <a:solidFill>
              <a:schemeClr val="accent1">
                <a:lumMod val="50000"/>
              </a:schemeClr>
            </a:solidFill>
            <a:latin typeface="Calibri" pitchFamily="34" charset="0"/>
            <a:cs typeface="Calibri" pitchFamily="34" charset="0"/>
          </a:endParaRPr>
        </a:p>
      </dsp:txBody>
      <dsp:txXfrm>
        <a:off x="1701196" y="4526366"/>
        <a:ext cx="2465007" cy="7062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8B168-8858-487E-8902-7A7A783ED2FF}" type="datetimeFigureOut">
              <a:rPr lang="en-US" smtClean="0"/>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7D4D3-3993-41E7-9719-8B8697AFED02}" type="slidenum">
              <a:rPr lang="en-US" smtClean="0"/>
              <a:t>‹#›</a:t>
            </a:fld>
            <a:endParaRPr lang="en-US"/>
          </a:p>
        </p:txBody>
      </p:sp>
    </p:spTree>
    <p:extLst>
      <p:ext uri="{BB962C8B-B14F-4D97-AF65-F5344CB8AC3E}">
        <p14:creationId xmlns:p14="http://schemas.microsoft.com/office/powerpoint/2010/main" val="40484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CDE Summer Symposium - June 2012 - Accountability &amp; Improvement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2203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Unified Improvement Planning Template includes several planning processes.  In Section I of the template, the primary process in which local planners are engaging is reviewing a summary of the school or district performance.</a:t>
            </a:r>
          </a:p>
          <a:p>
            <a:endParaRPr lang="en-US" altLang="en-US" smtClean="0">
              <a:ea typeface="ＭＳ Ｐゴシック" pitchFamily="34" charset="-128"/>
            </a:endParaRPr>
          </a:p>
          <a:p>
            <a:r>
              <a:rPr lang="en-US" altLang="en-US" smtClean="0">
                <a:ea typeface="ＭＳ Ｐゴシック" pitchFamily="34" charset="-128"/>
              </a:rPr>
              <a:t>[Click to highlight Data Analysis]</a:t>
            </a:r>
          </a:p>
          <a:p>
            <a:r>
              <a:rPr lang="en-US" altLang="en-US" smtClean="0">
                <a:ea typeface="ＭＳ Ｐゴシック" pitchFamily="34" charset="-128"/>
              </a:rPr>
              <a:t>Section II is designed to support data analysis processes and the development of the school or district data narrative.  This includes: gathering and organizing data, describing performance trends, prioritizing performance challenges, and identifying root causes. </a:t>
            </a:r>
          </a:p>
          <a:p>
            <a:endParaRPr lang="en-US" altLang="en-US" smtClean="0">
              <a:ea typeface="ＭＳ Ｐゴシック" pitchFamily="34" charset="-128"/>
            </a:endParaRPr>
          </a:p>
          <a:p>
            <a:r>
              <a:rPr lang="en-US" altLang="en-US" smtClean="0">
                <a:ea typeface="ＭＳ Ｐゴシック" pitchFamily="34" charset="-128"/>
              </a:rPr>
              <a:t>Section IV includes two distinct Processes. </a:t>
            </a:r>
          </a:p>
          <a:p>
            <a:r>
              <a:rPr lang="en-US" altLang="en-US" smtClean="0">
                <a:ea typeface="ＭＳ Ｐゴシック" pitchFamily="34" charset="-128"/>
              </a:rPr>
              <a:t>[Click to highlight Target Setting.]</a:t>
            </a:r>
          </a:p>
          <a:p>
            <a:r>
              <a:rPr lang="en-US" altLang="en-US" smtClean="0">
                <a:ea typeface="ＭＳ Ｐゴシック" pitchFamily="34" charset="-128"/>
              </a:rPr>
              <a:t>The first includes going back to the priority performance challenges identified in section three and setting annual performance targets for two years, for each priority performance challenge.  Then for each annual performance target, an interim measure (or measures) should be identified that will be monitored during the year.</a:t>
            </a:r>
          </a:p>
          <a:p>
            <a:endParaRPr lang="en-US" altLang="en-US" smtClean="0">
              <a:ea typeface="ＭＳ Ｐゴシック" pitchFamily="34" charset="-128"/>
            </a:endParaRPr>
          </a:p>
          <a:p>
            <a:r>
              <a:rPr lang="en-US" altLang="en-US" smtClean="0">
                <a:ea typeface="ＭＳ Ｐゴシック" pitchFamily="34" charset="-128"/>
              </a:rPr>
              <a:t>[Click to highlight Action Planning.]</a:t>
            </a:r>
          </a:p>
          <a:p>
            <a:r>
              <a:rPr lang="en-US" altLang="en-US" smtClean="0">
                <a:ea typeface="ＭＳ Ｐゴシック" pitchFamily="34" charset="-128"/>
              </a:rPr>
              <a:t>The second part of Section IV is action planning. Action planning starts from the root causes that were identified in section three. Major improvement strategies should be identified for each root cause (with some major improvement strategies addressing more than one root cause). Major improvement strategies include action steps, timeline, key personnel, and resources.  Then for each action step implementation benchmarks must also be identified. Teams should also indicate the status of action steps that are already in progress.</a:t>
            </a:r>
          </a:p>
          <a:p>
            <a:endParaRPr lang="en-US" altLang="en-US" smtClean="0">
              <a:ea typeface="ＭＳ Ｐゴシック" pitchFamily="34" charset="-128"/>
            </a:endParaRPr>
          </a:p>
          <a:p>
            <a:r>
              <a:rPr lang="en-US" altLang="en-US" smtClean="0">
                <a:ea typeface="ＭＳ Ｐゴシック" pitchFamily="34" charset="-128"/>
              </a:rPr>
              <a:t>[Click to highlight progress monitoring.]</a:t>
            </a:r>
          </a:p>
          <a:p>
            <a:r>
              <a:rPr lang="en-US" altLang="en-US" smtClean="0">
                <a:ea typeface="ＭＳ Ｐゴシック" pitchFamily="34" charset="-128"/>
              </a:rPr>
              <a:t>The interim measures and implementation benchmarks identified in the unified improvement plan establish two critical components for schools and districts to monitor their progress multiple times during the school year.  </a:t>
            </a:r>
          </a:p>
          <a:p>
            <a:endParaRPr lang="en-US" altLang="en-US" smtClean="0">
              <a:ea typeface="ＭＳ Ｐゴシック" pitchFamily="34" charset="-128"/>
            </a:endParaRPr>
          </a:p>
        </p:txBody>
      </p:sp>
      <p:sp>
        <p:nvSpPr>
          <p:cNvPr id="1208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08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E828634-BA3E-4890-A01C-0B1B6F949EF7}"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This table illustrates the sub-components of each of the sections of the unified improvement planning template.  </a:t>
            </a:r>
          </a:p>
          <a:p>
            <a:pPr>
              <a:defRPr/>
            </a:pPr>
            <a:endParaRPr lang="en-US" dirty="0" smtClean="0"/>
          </a:p>
          <a:p>
            <a:pPr>
              <a:defRPr/>
            </a:pPr>
            <a:r>
              <a:rPr lang="en-US" dirty="0" smtClean="0"/>
              <a:t>Note that section II includes a data worksheet which is a table where local leaders should identify significant trends, priority performance challenges, and root causes.  Section III also includes a box where local leaders should enter their data narrative.</a:t>
            </a:r>
          </a:p>
          <a:p>
            <a:pPr>
              <a:defRPr/>
            </a:pPr>
            <a:endParaRPr lang="en-US" dirty="0" smtClean="0"/>
          </a:p>
          <a:p>
            <a:pPr>
              <a:defRPr/>
            </a:pPr>
            <a:r>
              <a:rPr lang="en-US" dirty="0" smtClean="0"/>
              <a:t>Section IV also has two different places for local leaders to enter information.  In the Schools Goals Worksheet priority performance challenges should be restated and then associated targets and interim measures identified.</a:t>
            </a:r>
          </a:p>
          <a:p>
            <a:pPr>
              <a:defRPr/>
            </a:pPr>
            <a:endParaRPr lang="en-US" dirty="0" smtClean="0"/>
          </a:p>
          <a:p>
            <a:pPr>
              <a:defRPr/>
            </a:pPr>
            <a:r>
              <a:rPr lang="en-US" dirty="0" smtClean="0"/>
              <a:t>In the Action Planning Worksheets of Section IV, major improvement strategies are described, including action steps, timeline, key people involved, resources used, implementation benchmarks and the root causes to which the improvement strategy responds.</a:t>
            </a:r>
          </a:p>
          <a:p>
            <a:pPr>
              <a:defRPr/>
            </a:pPr>
            <a:endParaRPr lang="en-US" dirty="0" smtClean="0"/>
          </a:p>
          <a:p>
            <a:pPr>
              <a:defRPr/>
            </a:pPr>
            <a:r>
              <a:rPr lang="en-US" dirty="0" smtClean="0"/>
              <a:t>Take a few minutes now to mark the beginning of each section on the school UIP template.  You can use a sticky note or some other way of locating these sections so they will be easier to refer to later in the tutorial.</a:t>
            </a:r>
          </a:p>
          <a:p>
            <a:pPr>
              <a:defRPr/>
            </a:pPr>
            <a:endParaRPr lang="en-US" dirty="0" smtClean="0"/>
          </a:p>
          <a:p>
            <a:pPr>
              <a:defRPr/>
            </a:pPr>
            <a:r>
              <a:rPr lang="en-US" dirty="0" smtClean="0"/>
              <a:t>The components highlighted in red represent changes from the 2010-11 template.  The term “Priority Performance Challenge” has replaced “Priority Need”.  A new worksheet has been added to support schools and districts in reviewing their 2010-11 performance in relationship to the performance targets they had set. </a:t>
            </a:r>
            <a:endParaRPr lang="en-US" dirty="0"/>
          </a:p>
        </p:txBody>
      </p:sp>
      <p:sp>
        <p:nvSpPr>
          <p:cNvPr id="1228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28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34F145B-1F57-4656-B17B-FA914EC51A97}"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Root causes build a bridge [click to animate bridge] between the priority performance challenges and the action plan.</a:t>
            </a:r>
          </a:p>
        </p:txBody>
      </p:sp>
      <p:sp>
        <p:nvSpPr>
          <p:cNvPr id="1249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49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CB9425C-67C0-49B1-8DF4-F0DF37E5EAE6}"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Let’s go back to the “Unified Improvement Planning Handbook” to get some back ground on Root Cause Analysis.  Read the section beginning in the middle of page 10 that describes Root Cause Analysis. As you read, consider these questions: </a:t>
            </a:r>
          </a:p>
          <a:p>
            <a:pPr lvl="1"/>
            <a:r>
              <a:rPr lang="en-US" altLang="en-US" smtClean="0">
                <a:ea typeface="ＭＳ Ｐゴシック" pitchFamily="34" charset="-128"/>
              </a:rPr>
              <a:t>Why is it important to identify root causes?</a:t>
            </a:r>
          </a:p>
          <a:p>
            <a:pPr lvl="1"/>
            <a:r>
              <a:rPr lang="en-US" altLang="en-US" smtClean="0">
                <a:ea typeface="ＭＳ Ｐゴシック" pitchFamily="34" charset="-128"/>
              </a:rPr>
              <a:t>How will you know when you have identified a root cause?</a:t>
            </a:r>
          </a:p>
          <a:p>
            <a:endParaRPr lang="en-US" altLang="en-US" smtClean="0">
              <a:ea typeface="ＭＳ Ｐゴシック" pitchFamily="34" charset="-128"/>
            </a:endParaRPr>
          </a:p>
          <a:p>
            <a:r>
              <a:rPr lang="en-US" altLang="en-US" smtClean="0">
                <a:ea typeface="ＭＳ Ｐゴシック" pitchFamily="34" charset="-128"/>
              </a:rPr>
              <a:t>[Pause and wait for click to move on to the next slide.]</a:t>
            </a:r>
          </a:p>
        </p:txBody>
      </p:sp>
      <p:sp>
        <p:nvSpPr>
          <p:cNvPr id="1239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39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B37E977-A33A-4600-B25A-4AB241210B66}"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Root Causes are statements that describe the deepest underlying cause, or causes, of performance challenges.</a:t>
            </a:r>
          </a:p>
          <a:p>
            <a:endParaRPr lang="en-US" altLang="en-US" smtClean="0">
              <a:ea typeface="ＭＳ Ｐゴシック" pitchFamily="34" charset="-128"/>
            </a:endParaRPr>
          </a:p>
          <a:p>
            <a:pPr>
              <a:spcBef>
                <a:spcPts val="1766"/>
              </a:spcBef>
            </a:pPr>
            <a:r>
              <a:rPr lang="en-US" altLang="en-US" smtClean="0">
                <a:ea typeface="ＭＳ Ｐゴシック" pitchFamily="34" charset="-128"/>
              </a:rPr>
              <a:t>They are the causes that if dissolved would result in elimination, or substantial reduction of the performance challenge(s).</a:t>
            </a:r>
          </a:p>
          <a:p>
            <a:pPr>
              <a:spcBef>
                <a:spcPts val="1766"/>
              </a:spcBef>
            </a:pPr>
            <a:endParaRPr lang="en-US" altLang="en-US" smtClean="0">
              <a:ea typeface="ＭＳ Ｐゴシック" pitchFamily="34" charset="-128"/>
            </a:endParaRPr>
          </a:p>
          <a:p>
            <a:pPr>
              <a:spcBef>
                <a:spcPts val="1766"/>
              </a:spcBef>
            </a:pPr>
            <a:r>
              <a:rPr lang="en-US" altLang="en-US" smtClean="0">
                <a:ea typeface="ＭＳ Ｐゴシック" pitchFamily="34" charset="-128"/>
              </a:rPr>
              <a:t>Root causes describe why we see the performance that we see.  They are the things we most need to change and can change.  They become the focus of our major improvement strategies.</a:t>
            </a:r>
          </a:p>
          <a:p>
            <a:endParaRPr lang="en-US" altLang="en-US" smtClean="0">
              <a:ea typeface="ＭＳ Ｐゴシック" pitchFamily="34" charset="-128"/>
            </a:endParaRPr>
          </a:p>
        </p:txBody>
      </p:sp>
      <p:sp>
        <p:nvSpPr>
          <p:cNvPr id="1259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59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101ED54-13A3-4371-86C1-D764DA8C18F3}"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Before we introduce some steps to use to arrive at root causes, we’d like to consider non-examples, or what is NOT a root cause.</a:t>
            </a:r>
          </a:p>
          <a:p>
            <a:pPr>
              <a:defRPr/>
            </a:pPr>
            <a:endParaRPr lang="en-US" dirty="0" smtClean="0"/>
          </a:p>
          <a:p>
            <a:pPr>
              <a:defRPr/>
            </a:pPr>
            <a:r>
              <a:rPr lang="en-US" dirty="0" smtClean="0"/>
              <a:t>In general “root causes” should not be fixed attributes of students, such as their poverty level.  This is not something the school or district can control.  Rather the planning team needs to consider what services the school or district is providing to their students given fixed characteristics.  In other words, a root cause may be that the school does not provide support for students who arrive at the school with learning deficits related to poverty.</a:t>
            </a:r>
          </a:p>
          <a:p>
            <a:pPr>
              <a:defRPr/>
            </a:pPr>
            <a:endParaRPr lang="en-US" dirty="0" smtClean="0"/>
          </a:p>
          <a:p>
            <a:pPr>
              <a:defRPr/>
            </a:pPr>
            <a:r>
              <a:rPr lang="en-US" dirty="0" smtClean="0"/>
              <a:t>Student motivation is another often offered cause that shouldn’t be allowed to stand as a root cause.  Again, this is placing blame with the student rather than focusing on causes that the school can control.  In this case the planning team should ask why students aren’t motivated to learn and if there are ways to make the learning experiences provided to students more engaging.</a:t>
            </a:r>
          </a:p>
          <a:p>
            <a:pPr>
              <a:defRPr/>
            </a:pPr>
            <a:endParaRPr lang="en-US" dirty="0" smtClean="0"/>
          </a:p>
          <a:p>
            <a:pPr>
              <a:defRPr/>
            </a:pPr>
            <a:r>
              <a:rPr lang="en-US" dirty="0" smtClean="0"/>
              <a:t>Take a few minutes to brainstorm a list of explanations that may come up with your planning team, but that are NOT root causes.</a:t>
            </a:r>
          </a:p>
          <a:p>
            <a:pPr>
              <a:defRPr/>
            </a:pPr>
            <a:endParaRPr lang="en-US" dirty="0" smtClean="0"/>
          </a:p>
          <a:p>
            <a:pPr>
              <a:defRPr/>
            </a:pPr>
            <a:r>
              <a:rPr lang="en-US" dirty="0" smtClean="0"/>
              <a:t>Click here when you are done.</a:t>
            </a:r>
          </a:p>
          <a:p>
            <a:pPr>
              <a:defRPr/>
            </a:pPr>
            <a:r>
              <a:rPr lang="en-US" dirty="0" smtClean="0"/>
              <a:t>[Pause and wait for click to advance to next slide.]</a:t>
            </a:r>
          </a:p>
          <a:p>
            <a:pPr>
              <a:defRPr/>
            </a:pPr>
            <a:endParaRPr lang="en-US" dirty="0"/>
          </a:p>
        </p:txBody>
      </p:sp>
      <p:sp>
        <p:nvSpPr>
          <p:cNvPr id="1269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69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9BE4609-A1BB-4E8B-B7BE-F7906A91A7B0}"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44588" y="688975"/>
            <a:ext cx="4568825" cy="3427413"/>
          </a:xfrm>
          <a:ln/>
        </p:spPr>
      </p:sp>
      <p:sp>
        <p:nvSpPr>
          <p:cNvPr id="128003"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As we enter into root cause analysis, it will be important to first build background related to what a root cause is and why it is important to engage in Root Cause Analysis.  The book “Root Cause Analysis” by Paul Preuss provides some context for this work.  Take a few minutes to read the excerpt from that book on Root Cause Basics.  Then work with your group to develop a 1 sentence description of Root Cause that will guide your work moving forward.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CDE Summer Symposium - June 2012 - Accountability &amp; Improvement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07247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Use as “Handshake quote”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5 minutes:</a:t>
            </a:r>
          </a:p>
          <a:p>
            <a:r>
              <a:rPr lang="en-US" altLang="en-US" smtClean="0">
                <a:ea typeface="ＭＳ Ｐゴシック" pitchFamily="34" charset="-128"/>
              </a:rPr>
              <a:t>V. Bernhardt describes these 4 types.</a:t>
            </a:r>
          </a:p>
          <a:p>
            <a:endParaRPr lang="en-US" altLang="en-US" smtClean="0">
              <a:ea typeface="ＭＳ Ｐゴシック" pitchFamily="34" charset="-128"/>
            </a:endParaRPr>
          </a:p>
          <a:p>
            <a:r>
              <a:rPr lang="en-US" altLang="en-US" smtClean="0">
                <a:ea typeface="ＭＳ Ｐゴシック" pitchFamily="34" charset="-128"/>
              </a:rPr>
              <a:t>Major job is student learning – think about all factors that impact student learning</a:t>
            </a:r>
          </a:p>
          <a:p>
            <a:endParaRPr lang="en-US" altLang="en-US" smtClean="0">
              <a:ea typeface="ＭＳ Ｐゴシック" pitchFamily="34" charset="-128"/>
            </a:endParaRPr>
          </a:p>
          <a:p>
            <a:r>
              <a:rPr lang="en-US" altLang="en-US" b="1" smtClean="0">
                <a:ea typeface="ＭＳ Ｐゴシック" pitchFamily="34" charset="-128"/>
              </a:rPr>
              <a:t>More Facts from…</a:t>
            </a:r>
          </a:p>
          <a:p>
            <a:r>
              <a:rPr lang="en-US" altLang="en-US" b="1" smtClean="0">
                <a:ea typeface="ＭＳ Ｐゴシック" pitchFamily="34" charset="-128"/>
              </a:rPr>
              <a:t>Wellman and Lipton:</a:t>
            </a:r>
            <a:r>
              <a:rPr lang="en-US" altLang="en-US" smtClean="0">
                <a:ea typeface="ＭＳ Ｐゴシック" pitchFamily="34" charset="-128"/>
              </a:rPr>
              <a:t> “How teachers teach is as much the curriculum as what teachers teach.”</a:t>
            </a:r>
          </a:p>
          <a:p>
            <a:endParaRPr lang="en-US" altLang="en-US" smtClean="0">
              <a:ea typeface="ＭＳ Ｐゴシック" pitchFamily="34" charset="-128"/>
            </a:endParaRPr>
          </a:p>
          <a:p>
            <a:r>
              <a:rPr lang="en-US" altLang="en-US" b="1" smtClean="0">
                <a:ea typeface="ＭＳ Ｐゴシック" pitchFamily="34" charset="-128"/>
              </a:rPr>
              <a:t>Bernhardt:</a:t>
            </a:r>
            <a:r>
              <a:rPr lang="en-US" altLang="en-US" smtClean="0">
                <a:ea typeface="ＭＳ Ｐゴシック" pitchFamily="34" charset="-128"/>
              </a:rPr>
              <a:t> “10,000 kids told us, (when we asked “What is most important for them to be able to learn?”) – ‘The teacher has to care about me.’ What does that mean? ‘They have fun making us learn.’ When asked, “What do you wish we would have asked?” ‘You didn’t ask us if the principal cared about us.’ ‘My principal and my teacher are the MOST IMPORTANT people in my life.’”</a:t>
            </a:r>
          </a:p>
          <a:p>
            <a:endParaRPr lang="en-US" altLang="en-US" smtClean="0">
              <a:ea typeface="ＭＳ Ｐゴシック" pitchFamily="34" charset="-128"/>
            </a:endParaRPr>
          </a:p>
          <a:p>
            <a:r>
              <a:rPr lang="en-US" altLang="en-US" smtClean="0">
                <a:ea typeface="ＭＳ Ｐゴシック" pitchFamily="34" charset="-128"/>
              </a:rPr>
              <a:t>“The most effective teachers were asked “What would it take to improve student learning?” They answered, ‘Climate of learning.’  ‘I like seeing results of my students.’ ‘I love teaching my children.’ </a:t>
            </a:r>
            <a:r>
              <a:rPr lang="en-US" altLang="en-US" b="1" smtClean="0">
                <a:ea typeface="ＭＳ Ｐゴシック" pitchFamily="34" charset="-128"/>
              </a:rPr>
              <a:t>If these are low,</a:t>
            </a:r>
            <a:r>
              <a:rPr lang="en-US" altLang="en-US" smtClean="0">
                <a:ea typeface="ＭＳ Ｐゴシック" pitchFamily="34" charset="-128"/>
              </a:rPr>
              <a:t> </a:t>
            </a:r>
            <a:r>
              <a:rPr lang="en-US" altLang="en-US" b="1" smtClean="0">
                <a:ea typeface="ＭＳ Ｐゴシック" pitchFamily="34" charset="-128"/>
              </a:rPr>
              <a:t>there isn’t any data that will help</a:t>
            </a:r>
            <a:r>
              <a:rPr lang="en-US" altLang="en-US" smtClean="0">
                <a:ea typeface="ＭＳ Ｐゴシック" pitchFamily="34" charset="-128"/>
              </a:rPr>
              <a:t>.</a:t>
            </a:r>
          </a:p>
          <a:p>
            <a:endParaRPr lang="en-US" altLang="en-US" smtClean="0">
              <a:ea typeface="ＭＳ Ｐゴシック" pitchFamily="34" charset="-128"/>
            </a:endParaRPr>
          </a:p>
          <a:p>
            <a:r>
              <a:rPr lang="en-US" altLang="en-US" smtClean="0">
                <a:ea typeface="ＭＳ Ｐゴシック" pitchFamily="34" charset="-128"/>
              </a:rPr>
              <a:t>“School Processes data gets left out the most.”</a:t>
            </a:r>
          </a:p>
          <a:p>
            <a:endParaRPr lang="en-US" alt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4588" y="684213"/>
            <a:ext cx="4572000" cy="3430587"/>
          </a:xfrm>
          <a:ln/>
        </p:spPr>
      </p:sp>
      <p:sp>
        <p:nvSpPr>
          <p:cNvPr id="134147" name="Rectangle 3"/>
          <p:cNvSpPr>
            <a:spLocks noGrp="1" noChangeArrowheads="1"/>
          </p:cNvSpPr>
          <p:nvPr>
            <p:ph type="body" idx="1"/>
          </p:nvPr>
        </p:nvSpPr>
        <p:spPr>
          <a:xfrm>
            <a:off x="914711" y="4344025"/>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60" tIns="43979" rIns="87960" bIns="43979"/>
          <a:lstStyle/>
          <a:p>
            <a:r>
              <a:rPr lang="en-US" altLang="en-US" smtClean="0">
                <a:ea typeface="ＭＳ Ｐゴシック" pitchFamily="34" charset="-128"/>
              </a:rPr>
              <a:t>The first type of data described by Victoria Bernhardt are demographic data.  This includes (read slide).</a:t>
            </a:r>
          </a:p>
          <a:p>
            <a:endParaRPr lang="en-US" altLang="en-US" smtClean="0">
              <a:ea typeface="ＭＳ Ｐゴシック" pitchFamily="34" charset="-128"/>
            </a:endParaRPr>
          </a:p>
          <a:p>
            <a:r>
              <a:rPr lang="en-US" altLang="en-US" smtClean="0">
                <a:ea typeface="ＭＳ Ｐゴシック" pitchFamily="34" charset="-128"/>
              </a:rPr>
              <a:t>Information about school community</a:t>
            </a:r>
          </a:p>
          <a:p>
            <a:r>
              <a:rPr lang="en-US" altLang="en-US" smtClean="0">
                <a:ea typeface="ＭＳ Ｐゴシック" pitchFamily="34" charset="-128"/>
              </a:rPr>
              <a:t>Help understand the part of the system we have no control over but can learn from, identify trends, predict and plan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4588" y="687388"/>
            <a:ext cx="4572000" cy="3429000"/>
          </a:xfrm>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next type of data, perception data, is a type that you may not have much of in your environment.  This includes survey data from various actors in the system – students, parents, teachers, administrators – and helps you understand what people believe or think about their experiences.</a:t>
            </a:r>
          </a:p>
          <a:p>
            <a:endParaRPr lang="en-US" altLang="en-US" smtClean="0">
              <a:ea typeface="ＭＳ Ｐゴシック" pitchFamily="34" charset="-128"/>
            </a:endParaRPr>
          </a:p>
          <a:p>
            <a:r>
              <a:rPr lang="en-US" altLang="en-US" smtClean="0">
                <a:ea typeface="ＭＳ Ｐゴシック" pitchFamily="34" charset="-128"/>
              </a:rPr>
              <a:t>Important because people act in congruence with what they believe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4588" y="687388"/>
            <a:ext cx="4572000" cy="3429000"/>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third type of data is the type we have been looking at so far today, student learning data.  Note that student learning data is more than standardized assessment results, and can include a variety of data formats.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4588" y="687388"/>
            <a:ext cx="4572000" cy="3429000"/>
          </a:xfrm>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final type of data is school process data – or data that tell you what curriculum, what materials, what instructional practices are being used.  Often this is the most actionable area.</a:t>
            </a:r>
          </a:p>
          <a:p>
            <a:endParaRPr lang="en-US" altLang="en-US" smtClean="0">
              <a:ea typeface="ＭＳ Ｐゴシック" pitchFamily="34" charset="-128"/>
            </a:endParaRPr>
          </a:p>
          <a:p>
            <a:r>
              <a:rPr lang="en-US" altLang="en-US" smtClean="0">
                <a:ea typeface="ＭＳ Ｐゴシック" pitchFamily="34" charset="-128"/>
              </a:rPr>
              <a:t>Hardest for teachers to describe – things teachers do automatically; or too busy to document &amp; reflect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The purpose for this session is to:</a:t>
            </a:r>
          </a:p>
          <a:p>
            <a:endParaRPr lang="en-US" altLang="en-US" b="1" dirty="0" smtClean="0"/>
          </a:p>
          <a:p>
            <a:r>
              <a:rPr lang="en-US" altLang="en-US" b="1" dirty="0" smtClean="0">
                <a:solidFill>
                  <a:srgbClr val="00828C"/>
                </a:solidFill>
                <a:latin typeface="Bradley Hand ITC" pitchFamily="66" charset="0"/>
              </a:rPr>
              <a:t>Ensure school planning teams are prepared to identify notable trends and prioritize performance challenges as part of unified improvement planning.</a:t>
            </a:r>
            <a:endParaRPr lang="en-US" altLang="en-US" dirty="0" smtClean="0"/>
          </a:p>
          <a:p>
            <a:endParaRPr lang="en-US" altLang="en-US" b="1" dirty="0" smtClean="0"/>
          </a:p>
        </p:txBody>
      </p:sp>
      <p:sp>
        <p:nvSpPr>
          <p:cNvPr id="165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solidFill>
                  <a:prstClr val="black"/>
                </a:solidFill>
                <a:latin typeface="Arial" charset="0"/>
              </a:rPr>
              <a:t>Version 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4588" y="688975"/>
            <a:ext cx="4572000" cy="3429000"/>
          </a:xfrm>
          <a:ln/>
        </p:spPr>
      </p:sp>
      <p:sp>
        <p:nvSpPr>
          <p:cNvPr id="138243"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44588" y="687388"/>
            <a:ext cx="4572000" cy="3429000"/>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Take out the handout from your data-primer tab that looks like this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4588" y="687388"/>
            <a:ext cx="4572000" cy="3429000"/>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Pull out the “Data Questions Activity” worksheet.  This activity is intended to help you think about what data you will need to answer educationally relevant questions.  As you work through this worksheet you may find that some of the questions you identify would help you to verify your explanations from the previous session.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4588" y="687388"/>
            <a:ext cx="4572000" cy="34290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2700" dirty="0"/>
              <a:t>Use the Multiple Measures of Data graphic and the table for matching UIP uses of data to data types.</a:t>
            </a:r>
          </a:p>
          <a:p>
            <a:pPr>
              <a:defRPr/>
            </a:pPr>
            <a:endParaRPr lang="en-US" sz="2700" dirty="0"/>
          </a:p>
          <a:p>
            <a:pPr>
              <a:defRPr/>
            </a:pPr>
            <a:r>
              <a:rPr lang="en-US" sz="2700" dirty="0"/>
              <a:t>Consider these uses of data in the UIP:</a:t>
            </a:r>
          </a:p>
          <a:p>
            <a:pPr lvl="1">
              <a:defRPr/>
            </a:pPr>
            <a:r>
              <a:rPr lang="en-US" sz="2400" dirty="0"/>
              <a:t>Reviewing current performance and prior year’s targets</a:t>
            </a:r>
          </a:p>
          <a:p>
            <a:pPr lvl="1">
              <a:defRPr/>
            </a:pPr>
            <a:r>
              <a:rPr lang="en-US" sz="2400" dirty="0"/>
              <a:t>Analyzing data to identify significant trends</a:t>
            </a:r>
          </a:p>
          <a:p>
            <a:pPr lvl="1">
              <a:defRPr/>
            </a:pPr>
            <a:r>
              <a:rPr lang="en-US" sz="2400" dirty="0"/>
              <a:t>Prioritizing performance challenges</a:t>
            </a:r>
          </a:p>
          <a:p>
            <a:pPr lvl="1">
              <a:defRPr/>
            </a:pPr>
            <a:r>
              <a:rPr lang="en-US" sz="2400" dirty="0"/>
              <a:t>Identifying root causes</a:t>
            </a:r>
          </a:p>
          <a:p>
            <a:pPr lvl="1">
              <a:defRPr/>
            </a:pPr>
            <a:r>
              <a:rPr lang="en-US" sz="2400" dirty="0"/>
              <a:t>Identifying interim measures</a:t>
            </a:r>
          </a:p>
          <a:p>
            <a:pPr lvl="1">
              <a:defRPr/>
            </a:pPr>
            <a:r>
              <a:rPr lang="en-US" sz="2400" dirty="0"/>
              <a:t>Identifying implementation benchmarks</a:t>
            </a:r>
          </a:p>
          <a:p>
            <a:pPr>
              <a:defRPr/>
            </a:pPr>
            <a:r>
              <a:rPr lang="en-US" sz="2700" dirty="0"/>
              <a:t>What type of data (intersections of data) need to be considered for each use?</a:t>
            </a:r>
          </a:p>
          <a:p>
            <a:pPr>
              <a:defRPr/>
            </a:pPr>
            <a:endParaRPr lang="en-US" dirty="0"/>
          </a:p>
        </p:txBody>
      </p:sp>
      <p:sp>
        <p:nvSpPr>
          <p:cNvPr id="1423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solidFill>
                  <a:srgbClr val="000000"/>
                </a:solidFill>
              </a:rPr>
              <a:t>Version 1.3</a:t>
            </a:r>
          </a:p>
        </p:txBody>
      </p:sp>
      <p:sp>
        <p:nvSpPr>
          <p:cNvPr id="1423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EE9BB6A-27CF-4E63-AFCD-5C2844037508}" type="slidenum">
              <a:rPr lang="en-US" altLang="en-US" smtClean="0">
                <a:solidFill>
                  <a:srgbClr val="000000"/>
                </a:solidFill>
              </a:rPr>
              <a:pPr eaLnBrk="1" hangingPunct="1">
                <a:spcBef>
                  <a:spcPct val="0"/>
                </a:spcBef>
              </a:pPr>
              <a:t>54</a:t>
            </a:fld>
            <a:endParaRPr lang="en-US" alt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Geneva" charset="0"/>
              <a:cs typeface="Geneva"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Geneva" charset="0"/>
                <a:cs typeface="Geneva" charset="0"/>
              </a:defRPr>
            </a:lvl1pPr>
            <a:lvl2pPr marL="742935" indent="-285744" eaLnBrk="0" hangingPunct="0">
              <a:defRPr sz="2400">
                <a:solidFill>
                  <a:schemeClr val="tx1"/>
                </a:solidFill>
                <a:latin typeface="Arial" pitchFamily="34" charset="0"/>
                <a:ea typeface="Geneva" charset="0"/>
                <a:cs typeface="Geneva" charset="0"/>
              </a:defRPr>
            </a:lvl2pPr>
            <a:lvl3pPr marL="1142977" indent="-228596" eaLnBrk="0" hangingPunct="0">
              <a:defRPr sz="2400">
                <a:solidFill>
                  <a:schemeClr val="tx1"/>
                </a:solidFill>
                <a:latin typeface="Arial" pitchFamily="34" charset="0"/>
                <a:ea typeface="Geneva" charset="0"/>
                <a:cs typeface="Geneva" charset="0"/>
              </a:defRPr>
            </a:lvl3pPr>
            <a:lvl4pPr marL="1600168" indent="-228596" eaLnBrk="0" hangingPunct="0">
              <a:defRPr sz="2400">
                <a:solidFill>
                  <a:schemeClr val="tx1"/>
                </a:solidFill>
                <a:latin typeface="Arial" pitchFamily="34" charset="0"/>
                <a:ea typeface="Geneva" charset="0"/>
                <a:cs typeface="Geneva" charset="0"/>
              </a:defRPr>
            </a:lvl4pPr>
            <a:lvl5pPr marL="2057359" indent="-228596" eaLnBrk="0" hangingPunct="0">
              <a:defRPr sz="2400">
                <a:solidFill>
                  <a:schemeClr val="tx1"/>
                </a:solidFill>
                <a:latin typeface="Arial" pitchFamily="34" charset="0"/>
                <a:ea typeface="Geneva" charset="0"/>
                <a:cs typeface="Geneva" charset="0"/>
              </a:defRPr>
            </a:lvl5pPr>
            <a:lvl6pPr marL="2514550" indent="-228596" defTabSz="457191"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741" indent="-228596" defTabSz="457191"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8932" indent="-228596" defTabSz="457191"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122" indent="-228596" defTabSz="457191"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hangingPunct="1"/>
            <a:fld id="{DE3126EC-D567-4B8D-A34E-C4B59701600D}" type="slidenum">
              <a:rPr lang="en-US" altLang="en-US" sz="1200"/>
              <a:pPr eaLnBrk="1" hangingPunct="1"/>
              <a:t>64</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spcBef>
                <a:spcPts val="1766"/>
              </a:spcBef>
              <a:defRPr/>
            </a:pPr>
            <a:r>
              <a:rPr lang="en-US" sz="2700" dirty="0"/>
              <a:t>Using a circle map, write your priority performance challenge(s) in the center.</a:t>
            </a:r>
          </a:p>
          <a:p>
            <a:pPr>
              <a:spcBef>
                <a:spcPts val="1766"/>
              </a:spcBef>
              <a:defRPr/>
            </a:pPr>
            <a:r>
              <a:rPr lang="en-US" sz="2700" dirty="0"/>
              <a:t>Around the center circle, brainstorm all of the possible causes of that performance challenge.</a:t>
            </a:r>
          </a:p>
          <a:p>
            <a:pPr>
              <a:spcBef>
                <a:spcPts val="1766"/>
              </a:spcBef>
              <a:defRPr/>
            </a:pPr>
            <a:r>
              <a:rPr lang="en-US" sz="2700" dirty="0"/>
              <a:t>Frame this brainstorm with:</a:t>
            </a:r>
          </a:p>
          <a:p>
            <a:pPr lvl="1">
              <a:spcBef>
                <a:spcPts val="1766"/>
              </a:spcBef>
              <a:defRPr/>
            </a:pPr>
            <a:r>
              <a:rPr lang="en-US" sz="2400" dirty="0"/>
              <a:t>External Review Results</a:t>
            </a:r>
          </a:p>
          <a:p>
            <a:pPr lvl="1">
              <a:spcBef>
                <a:spcPts val="1766"/>
              </a:spcBef>
              <a:defRPr/>
            </a:pPr>
            <a:r>
              <a:rPr lang="en-US" sz="2400" dirty="0"/>
              <a:t>Categories of causes of performance challenges</a:t>
            </a:r>
          </a:p>
          <a:p>
            <a:pPr lvl="1">
              <a:spcBef>
                <a:spcPts val="1766"/>
              </a:spcBef>
              <a:defRPr/>
            </a:pPr>
            <a:r>
              <a:rPr lang="en-US" sz="2400" dirty="0"/>
              <a:t>Additional local data that was considered</a:t>
            </a:r>
          </a:p>
          <a:p>
            <a:pPr>
              <a:defRPr/>
            </a:pPr>
            <a:endParaRPr lang="en-US" dirty="0"/>
          </a:p>
        </p:txBody>
      </p:sp>
      <p:sp>
        <p:nvSpPr>
          <p:cNvPr id="1566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56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EEF6864-15B0-427D-9A90-8A2D8E755D49}" type="slidenum">
              <a:rPr lang="en-US" altLang="en-US" smtClean="0"/>
              <a:pPr eaLnBrk="1" hangingPunct="1">
                <a:spcBef>
                  <a:spcPct val="0"/>
                </a:spcBef>
              </a:pPr>
              <a:t>80</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spcBef>
                <a:spcPts val="1766"/>
              </a:spcBef>
              <a:defRPr/>
            </a:pPr>
            <a:r>
              <a:rPr lang="en-US" sz="2400" dirty="0"/>
              <a:t>In determining how to categorize the explanations it could be important to consider other examples of ways that different groups have categorized explanations of performance challenges. Consider the following handouts:</a:t>
            </a:r>
          </a:p>
          <a:p>
            <a:pPr lvl="1">
              <a:spcBef>
                <a:spcPts val="1766"/>
              </a:spcBef>
              <a:buFont typeface="Arial" pitchFamily="34" charset="0"/>
              <a:buChar char="•"/>
              <a:defRPr/>
            </a:pPr>
            <a:r>
              <a:rPr lang="en-US" sz="2000" dirty="0"/>
              <a:t>Levels of Root Causes</a:t>
            </a:r>
          </a:p>
          <a:p>
            <a:pPr lvl="1">
              <a:spcBef>
                <a:spcPts val="1766"/>
              </a:spcBef>
              <a:buFont typeface="Arial" pitchFamily="34" charset="0"/>
              <a:buChar char="•"/>
              <a:defRPr/>
            </a:pPr>
            <a:r>
              <a:rPr lang="en-US" sz="2000" dirty="0"/>
              <a:t>SST Standard categories</a:t>
            </a:r>
          </a:p>
          <a:p>
            <a:pPr lvl="1">
              <a:spcBef>
                <a:spcPts val="1766"/>
              </a:spcBef>
              <a:buFont typeface="Arial" pitchFamily="34" charset="0"/>
              <a:buChar char="•"/>
              <a:defRPr/>
            </a:pPr>
            <a:r>
              <a:rPr lang="en-US" sz="2000" dirty="0" err="1"/>
              <a:t>Marzano</a:t>
            </a:r>
            <a:r>
              <a:rPr lang="en-US" sz="2000" dirty="0"/>
              <a:t> Factors</a:t>
            </a:r>
          </a:p>
          <a:p>
            <a:pPr>
              <a:spcBef>
                <a:spcPts val="1766"/>
              </a:spcBef>
              <a:defRPr/>
            </a:pPr>
            <a:r>
              <a:rPr lang="en-US" sz="2400" dirty="0"/>
              <a:t>Once the planning team has decided which resource(s) will frame their categorization of explanations, they should then consider the causes that were identified for the focus performance challenge(s) and use color to categorize the explanations (incorporating the frame as appropriate).</a:t>
            </a:r>
          </a:p>
          <a:p>
            <a:pPr>
              <a:defRPr/>
            </a:pPr>
            <a:endParaRPr lang="en-US" dirty="0"/>
          </a:p>
        </p:txBody>
      </p:sp>
      <p:sp>
        <p:nvSpPr>
          <p:cNvPr id="1577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57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4649B24-6D37-4856-B4BA-215A23BD40BA}" type="slidenum">
              <a:rPr lang="en-US" altLang="en-US" smtClean="0"/>
              <a:pPr eaLnBrk="1" hangingPunct="1">
                <a:spcBef>
                  <a:spcPct val="0"/>
                </a:spcBef>
              </a:pPr>
              <a:t>81</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smtClean="0"/>
              <a:t>Several tools have been which may help planning teams engage in root cause analysis, including tools for five of the six steps in the root cause analysis process.</a:t>
            </a:r>
          </a:p>
          <a:p>
            <a:pPr>
              <a:defRPr/>
            </a:pPr>
            <a:endParaRPr lang="en-US" dirty="0" smtClean="0"/>
          </a:p>
          <a:p>
            <a:pPr>
              <a:defRPr/>
            </a:pPr>
            <a:endParaRPr lang="en-US" dirty="0" smtClean="0"/>
          </a:p>
        </p:txBody>
      </p:sp>
      <p:sp>
        <p:nvSpPr>
          <p:cNvPr id="16896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68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91F7AB1-A42E-4472-86F6-539AA8B75FD7}" type="slidenum">
              <a:rPr lang="en-US" altLang="en-US" smtClean="0"/>
              <a:pPr eaLnBrk="1" hangingPunct="1">
                <a:spcBef>
                  <a:spcPct val="0"/>
                </a:spcBef>
              </a:pPr>
              <a:t>87</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6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solidFill>
                  <a:prstClr val="black"/>
                </a:solidFill>
                <a:latin typeface="Arial" charset="0"/>
              </a:rPr>
              <a:t>Version 1.4</a:t>
            </a:r>
          </a:p>
        </p:txBody>
      </p:sp>
      <p:sp>
        <p:nvSpPr>
          <p:cNvPr id="166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EF2A8C3E-E88E-4543-B3E8-4DDF609958F1}" type="slidenum">
              <a:rPr lang="en-US" altLang="en-US" smtClean="0">
                <a:solidFill>
                  <a:prstClr val="black"/>
                </a:solidFill>
                <a:latin typeface="Arial" charset="0"/>
              </a:rPr>
              <a:pPr eaLnBrk="1" hangingPunct="1"/>
              <a:t>4</a:t>
            </a:fld>
            <a:endParaRPr lang="en-US" altLang="en-US" dirty="0" smtClean="0">
              <a:solidFill>
                <a:prstClr val="black"/>
              </a:solidFill>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44588" y="688975"/>
            <a:ext cx="4568825" cy="3427413"/>
          </a:xfrm>
          <a:ln/>
        </p:spPr>
      </p:sp>
      <p:sp>
        <p:nvSpPr>
          <p:cNvPr id="55299" name="Rectangle 3"/>
          <p:cNvSpPr>
            <a:spLocks noGrp="1" noChangeArrowheads="1"/>
          </p:cNvSpPr>
          <p:nvPr>
            <p:ph type="body" idx="1"/>
          </p:nvPr>
        </p:nvSpPr>
        <p:spPr>
          <a:xfrm>
            <a:off x="686421" y="4344025"/>
            <a:ext cx="5485158" cy="4111365"/>
          </a:xfrm>
          <a:ln/>
        </p:spPr>
        <p:txBody>
          <a:bodyPr/>
          <a:lstStyle/>
          <a:p>
            <a:pPr>
              <a:lnSpc>
                <a:spcPct val="80000"/>
              </a:lnSpc>
              <a:spcAft>
                <a:spcPct val="50000"/>
              </a:spcAft>
              <a:buFont typeface="Wingdings" pitchFamily="2" charset="2"/>
              <a:buNone/>
              <a:defRPr/>
            </a:pPr>
            <a:r>
              <a:rPr lang="en-US" sz="2000" dirty="0"/>
              <a:t>The tool “Criteria for Narrowing Explanations” gives planning teams a process for considering the current explanations and getting rid of some of them.  </a:t>
            </a:r>
          </a:p>
          <a:p>
            <a:pPr marL="560731" indent="-560731">
              <a:lnSpc>
                <a:spcPct val="80000"/>
              </a:lnSpc>
              <a:spcAft>
                <a:spcPct val="50000"/>
              </a:spcAft>
              <a:defRPr/>
            </a:pPr>
            <a:endParaRPr lang="en-US" sz="2000" dirty="0"/>
          </a:p>
          <a:p>
            <a:pPr marL="560731" indent="-560731">
              <a:lnSpc>
                <a:spcPct val="80000"/>
              </a:lnSpc>
              <a:spcAft>
                <a:spcPct val="50000"/>
              </a:spcAft>
              <a:buFont typeface="Wingdings" pitchFamily="2" charset="2"/>
              <a:buAutoNum type="arabicPeriod"/>
              <a:defRPr/>
            </a:pPr>
            <a:r>
              <a:rPr lang="en-US" sz="2000" dirty="0"/>
              <a:t>Take out “</a:t>
            </a:r>
            <a:r>
              <a:rPr lang="en-US" sz="2000" dirty="0">
                <a:solidFill>
                  <a:schemeClr val="accent1">
                    <a:lumMod val="50000"/>
                  </a:schemeClr>
                </a:solidFill>
              </a:rPr>
              <a:t>Criteria for </a:t>
            </a:r>
            <a:r>
              <a:rPr lang="en-US" sz="2000" dirty="0">
                <a:solidFill>
                  <a:srgbClr val="00828C"/>
                </a:solidFill>
              </a:rPr>
              <a:t>Narrowing Explanations</a:t>
            </a:r>
            <a:r>
              <a:rPr lang="en-US" sz="2000" dirty="0"/>
              <a:t>”.  </a:t>
            </a:r>
            <a:br>
              <a:rPr lang="en-US" sz="2000" dirty="0"/>
            </a:br>
            <a:endParaRPr lang="en-US" sz="2000" dirty="0"/>
          </a:p>
          <a:p>
            <a:pPr marL="560731" indent="-560731">
              <a:lnSpc>
                <a:spcPct val="80000"/>
              </a:lnSpc>
              <a:spcAft>
                <a:spcPct val="50000"/>
              </a:spcAft>
              <a:buFont typeface="Wingdings" pitchFamily="2" charset="2"/>
              <a:buAutoNum type="arabicPeriod"/>
              <a:defRPr/>
            </a:pPr>
            <a:r>
              <a:rPr lang="en-US" sz="2000" dirty="0"/>
              <a:t>Cross out any explanation which the school cannot influence or control (student characteristics).</a:t>
            </a:r>
          </a:p>
          <a:p>
            <a:pPr marL="560731" indent="-560731">
              <a:lnSpc>
                <a:spcPct val="80000"/>
              </a:lnSpc>
              <a:spcAft>
                <a:spcPct val="50000"/>
              </a:spcAft>
              <a:buFont typeface="Wingdings" pitchFamily="2" charset="2"/>
              <a:buAutoNum type="arabicPeriod"/>
              <a:defRPr/>
            </a:pPr>
            <a:endParaRPr lang="en-US" sz="2000" dirty="0"/>
          </a:p>
          <a:p>
            <a:pPr marL="560731" indent="-560731">
              <a:lnSpc>
                <a:spcPct val="80000"/>
              </a:lnSpc>
              <a:spcAft>
                <a:spcPct val="50000"/>
              </a:spcAft>
              <a:defRPr/>
            </a:pPr>
            <a:r>
              <a:rPr lang="en-US" sz="2000" dirty="0"/>
              <a:t>Note:  teams may want to capture the eliminated explanations on a separate chart.</a:t>
            </a:r>
            <a:br>
              <a:rPr lang="en-US" sz="2000" dirty="0"/>
            </a:br>
            <a:endParaRPr lang="en-US" sz="2000" dirty="0"/>
          </a:p>
          <a:p>
            <a:pPr marL="560731" indent="-560731">
              <a:lnSpc>
                <a:spcPct val="80000"/>
              </a:lnSpc>
              <a:spcAft>
                <a:spcPct val="50000"/>
              </a:spcAft>
              <a:defRPr/>
            </a:pPr>
            <a:r>
              <a:rPr lang="en-US" sz="2000" dirty="0"/>
              <a:t>3.	Eliminate additional explanations which fail to meet the following criteria:</a:t>
            </a:r>
          </a:p>
          <a:p>
            <a:pPr marL="1216474" lvl="2" indent="-485967">
              <a:lnSpc>
                <a:spcPct val="80000"/>
              </a:lnSpc>
              <a:spcAft>
                <a:spcPct val="50000"/>
              </a:spcAft>
              <a:defRPr/>
            </a:pPr>
            <a:r>
              <a:rPr lang="en-US" sz="2000" dirty="0"/>
              <a:t>It derives logically from the data</a:t>
            </a:r>
          </a:p>
          <a:p>
            <a:pPr marL="1216474" lvl="2" indent="-485967">
              <a:lnSpc>
                <a:spcPct val="80000"/>
              </a:lnSpc>
              <a:spcAft>
                <a:spcPct val="50000"/>
              </a:spcAft>
              <a:defRPr/>
            </a:pPr>
            <a:r>
              <a:rPr lang="en-US" sz="2000" dirty="0"/>
              <a:t>It is an explanation, not just an opinion</a:t>
            </a:r>
          </a:p>
          <a:p>
            <a:pPr marL="1216474" lvl="2" indent="-485967">
              <a:lnSpc>
                <a:spcPct val="80000"/>
              </a:lnSpc>
              <a:spcAft>
                <a:spcPct val="50000"/>
              </a:spcAft>
              <a:defRPr/>
            </a:pPr>
            <a:r>
              <a:rPr lang="en-US" sz="2000" dirty="0"/>
              <a:t>It is plausible, it could be verified or tested</a:t>
            </a:r>
            <a:br>
              <a:rPr lang="en-US" sz="2000" dirty="0"/>
            </a:br>
            <a:endParaRPr lang="en-US" sz="2000" dirty="0"/>
          </a:p>
          <a:p>
            <a:pPr marL="0" lvl="2">
              <a:lnSpc>
                <a:spcPct val="80000"/>
              </a:lnSpc>
              <a:spcAft>
                <a:spcPct val="50000"/>
              </a:spcAft>
              <a:defRPr/>
            </a:pPr>
            <a:r>
              <a:rPr lang="en-US" sz="2000" dirty="0"/>
              <a:t>Planning teams can cross out explanations on the circle map.</a:t>
            </a:r>
          </a:p>
          <a:p>
            <a:pPr marL="1216474" lvl="2" indent="-485967">
              <a:lnSpc>
                <a:spcPct val="80000"/>
              </a:lnSpc>
              <a:spcAft>
                <a:spcPct val="50000"/>
              </a:spcAft>
              <a:defRPr/>
            </a:pPr>
            <a:endParaRPr lang="en-US" sz="2000" dirty="0"/>
          </a:p>
          <a:p>
            <a:pPr marL="560731" indent="-560731">
              <a:lnSpc>
                <a:spcPct val="80000"/>
              </a:lnSpc>
              <a:spcAft>
                <a:spcPct val="50000"/>
              </a:spcAft>
              <a:buFont typeface="Wingdings" pitchFamily="2" charset="2"/>
              <a:buAutoNum type="arabicPeriod" startAt="4"/>
              <a:defRPr/>
            </a:pPr>
            <a:r>
              <a:rPr lang="en-US" sz="2000" dirty="0"/>
              <a:t>Prioritize your remaining explanations (getting down to at most two).</a:t>
            </a:r>
          </a:p>
          <a:p>
            <a:pPr marL="560731" indent="-560731">
              <a:lnSpc>
                <a:spcPct val="80000"/>
              </a:lnSpc>
              <a:spcAft>
                <a:spcPct val="50000"/>
              </a:spcAft>
              <a:buFont typeface="Wingdings" pitchFamily="2" charset="2"/>
              <a:buAutoNum type="arabicPeriod" startAt="4"/>
              <a:defRPr/>
            </a:pPr>
            <a:r>
              <a:rPr lang="en-US" sz="2000" dirty="0"/>
              <a:t>Clarify the language, if needed, for your priority explanations.</a:t>
            </a:r>
          </a:p>
          <a:p>
            <a:pPr marL="560731" indent="-560731">
              <a:lnSpc>
                <a:spcPct val="80000"/>
              </a:lnSpc>
              <a:spcAft>
                <a:spcPct val="50000"/>
              </a:spcAft>
              <a:defRPr/>
            </a:pPr>
            <a:endParaRPr lang="en-US" sz="20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44588" y="688975"/>
            <a:ext cx="4570412" cy="3429000"/>
          </a:xfrm>
          <a:ln/>
        </p:spPr>
      </p:sp>
      <p:sp>
        <p:nvSpPr>
          <p:cNvPr id="161795"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44588" y="688975"/>
            <a:ext cx="4568825" cy="3427413"/>
          </a:xfrm>
          <a:ln/>
        </p:spPr>
      </p:sp>
      <p:sp>
        <p:nvSpPr>
          <p:cNvPr id="163843"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provides an example of the type of thinking in which your planning team will engage to validate root causes.</a:t>
            </a:r>
          </a:p>
          <a:p>
            <a:endParaRPr lang="en-US" altLang="en-US" smtClean="0">
              <a:ea typeface="ＭＳ Ｐゴシック" pitchFamily="34" charset="-128"/>
            </a:endParaRPr>
          </a:p>
          <a:p>
            <a:r>
              <a:rPr lang="en-US" altLang="en-US" smtClean="0">
                <a:ea typeface="ＭＳ Ｐゴシック" pitchFamily="34" charset="-128"/>
              </a:rPr>
              <a:t>In this example, the priority performance challenge is: </a:t>
            </a:r>
            <a:r>
              <a:rPr lang="en-US" altLang="en-US" smtClean="0">
                <a:solidFill>
                  <a:schemeClr val="bg1"/>
                </a:solidFill>
                <a:ea typeface="ＭＳ Ｐゴシック" pitchFamily="34" charset="-128"/>
              </a:rPr>
              <a:t>The %proficient/adv students in reading has been substantially above state expectations in 3</a:t>
            </a:r>
            <a:r>
              <a:rPr lang="en-US" altLang="en-US" baseline="30000" smtClean="0">
                <a:solidFill>
                  <a:schemeClr val="bg1"/>
                </a:solidFill>
                <a:ea typeface="ＭＳ Ｐゴシック" pitchFamily="34" charset="-128"/>
              </a:rPr>
              <a:t>rd</a:t>
            </a:r>
            <a:r>
              <a:rPr lang="en-US" altLang="en-US" smtClean="0">
                <a:solidFill>
                  <a:schemeClr val="bg1"/>
                </a:solidFill>
                <a:ea typeface="ＭＳ Ｐゴシック" pitchFamily="34" charset="-128"/>
              </a:rPr>
              <a:t> grade but substantially below and stable (at 54%, 56%, 52%) in 4</a:t>
            </a:r>
            <a:r>
              <a:rPr lang="en-US" altLang="en-US" baseline="30000" smtClean="0">
                <a:solidFill>
                  <a:schemeClr val="bg1"/>
                </a:solidFill>
                <a:ea typeface="ＭＳ Ｐゴシック" pitchFamily="34" charset="-128"/>
              </a:rPr>
              <a:t>th</a:t>
            </a:r>
            <a:r>
              <a:rPr lang="en-US" altLang="en-US" smtClean="0">
                <a:solidFill>
                  <a:schemeClr val="bg1"/>
                </a:solidFill>
                <a:ea typeface="ＭＳ Ｐゴシック" pitchFamily="34" charset="-128"/>
              </a:rPr>
              <a:t> and 5</a:t>
            </a:r>
            <a:r>
              <a:rPr lang="en-US" altLang="en-US" baseline="30000" smtClean="0">
                <a:solidFill>
                  <a:schemeClr val="bg1"/>
                </a:solidFill>
                <a:ea typeface="ＭＳ Ｐゴシック" pitchFamily="34" charset="-128"/>
              </a:rPr>
              <a:t>th</a:t>
            </a:r>
            <a:r>
              <a:rPr lang="en-US" altLang="en-US" smtClean="0">
                <a:solidFill>
                  <a:schemeClr val="bg1"/>
                </a:solidFill>
                <a:ea typeface="ＭＳ Ｐゴシック" pitchFamily="34" charset="-128"/>
              </a:rPr>
              <a:t> for the past three years. Our planning team has prioritized the following  possible</a:t>
            </a:r>
            <a:r>
              <a:rPr lang="en-US" altLang="en-US" smtClean="0">
                <a:ea typeface="ＭＳ Ｐゴシック" pitchFamily="34" charset="-128"/>
              </a:rPr>
              <a:t> root causes pf this performance challenge: </a:t>
            </a:r>
          </a:p>
          <a:p>
            <a:pPr eaLnBrk="1" hangingPunct="1">
              <a:buFontTx/>
              <a:buChar char="•"/>
            </a:pPr>
            <a:r>
              <a:rPr lang="en-US" altLang="en-US" smtClean="0">
                <a:ea typeface="ＭＳ Ｐゴシック" pitchFamily="34" charset="-128"/>
              </a:rPr>
              <a:t>K-3 is using new teaching strategies, 4-5 are not. </a:t>
            </a:r>
          </a:p>
          <a:p>
            <a:pPr eaLnBrk="1" hangingPunct="1">
              <a:buFontTx/>
              <a:buChar char="•"/>
            </a:pPr>
            <a:r>
              <a:rPr lang="en-US" altLang="en-US" smtClean="0">
                <a:ea typeface="ＭＳ Ｐゴシック" pitchFamily="34" charset="-128"/>
              </a:rPr>
              <a:t>Less time is given to direct reading instruction in 4-5</a:t>
            </a:r>
          </a:p>
          <a:p>
            <a:pPr eaLnBrk="1" hangingPunct="1">
              <a:buFontTx/>
              <a:buChar char="•"/>
            </a:pPr>
            <a:r>
              <a:rPr lang="en-US" altLang="en-US" smtClean="0">
                <a:ea typeface="ＭＳ Ｐゴシック" pitchFamily="34" charset="-128"/>
              </a:rPr>
              <a:t>More ELL students in grades 4 &amp; 5</a:t>
            </a:r>
          </a:p>
          <a:p>
            <a:pPr eaLnBrk="1" hangingPunct="1">
              <a:buFontTx/>
              <a:buChar char="•"/>
            </a:pPr>
            <a:endParaRPr lang="en-US" altLang="en-US" smtClean="0">
              <a:ea typeface="ＭＳ Ｐゴシック" pitchFamily="34" charset="-128"/>
            </a:endParaRPr>
          </a:p>
          <a:p>
            <a:pPr eaLnBrk="1" hangingPunct="1"/>
            <a:r>
              <a:rPr lang="en-US" altLang="en-US" smtClean="0">
                <a:ea typeface="ＭＳ Ｐゴシック" pitchFamily="34" charset="-128"/>
              </a:rPr>
              <a:t>These possible root causes lead to more questions, that can be answered by data (some qualitative and some quantitative). The questions help the team to identify what additional data they should look at to validate their root causes.  Notice that in this example, after the team looked at the different data sources, only one of their root causes was validated.</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The data sources used to validate root causes should be captured in the data narrative.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44588" y="688975"/>
            <a:ext cx="4568825" cy="3427413"/>
          </a:xfrm>
          <a:ln/>
        </p:spPr>
      </p:sp>
      <p:sp>
        <p:nvSpPr>
          <p:cNvPr id="164867"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ea typeface="ＭＳ Ｐゴシック" pitchFamily="34" charset="-128"/>
              </a:rPr>
              <a:t>Now it’s your turn.  Using the Validate Root Causes job aide, identify the additional data needed to verify your root cause.  To complete this step in the UIP process the planning team will need to actually review the proposed data.  If the possible root cause is not validated with additional data, the team may need to go back and rethink the root cause.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44588" y="688975"/>
            <a:ext cx="4568825" cy="3427413"/>
          </a:xfrm>
          <a:ln/>
        </p:spPr>
      </p:sp>
      <p:sp>
        <p:nvSpPr>
          <p:cNvPr id="165891"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is an organizer that the team can use to capture the process of validating root causes.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Once the team believes it has arrived at a root cause of performance challenges, there is one last check that might be helpful.  The team can ask these three questions of their root cause. . . </a:t>
            </a:r>
          </a:p>
          <a:p>
            <a:pPr eaLnBrk="1" hangingPunct="1"/>
            <a:endParaRPr lang="en-US" altLang="en-US" smtClean="0">
              <a:ea typeface="ＭＳ Ｐゴシック" pitchFamily="34" charset="-128"/>
            </a:endParaRPr>
          </a:p>
          <a:p>
            <a:pPr lvl="1">
              <a:lnSpc>
                <a:spcPct val="95000"/>
              </a:lnSpc>
              <a:buFontTx/>
              <a:buAutoNum type="arabicPeriod"/>
            </a:pPr>
            <a:r>
              <a:rPr lang="en-US" altLang="en-US" smtClean="0">
                <a:ea typeface="ＭＳ Ｐゴシック" pitchFamily="34" charset="-128"/>
              </a:rPr>
              <a:t>Would the problem have occurred if the cause had not been present?</a:t>
            </a:r>
          </a:p>
          <a:p>
            <a:pPr lvl="1">
              <a:lnSpc>
                <a:spcPct val="95000"/>
              </a:lnSpc>
              <a:buFontTx/>
              <a:buAutoNum type="arabicPeriod"/>
            </a:pPr>
            <a:r>
              <a:rPr lang="en-US" altLang="en-US" smtClean="0">
                <a:ea typeface="ＭＳ Ｐゴシック" pitchFamily="34" charset="-128"/>
              </a:rPr>
              <a:t>Will the problem reoccur if the cause is corrected or dissolved?</a:t>
            </a:r>
          </a:p>
          <a:p>
            <a:pPr lvl="1">
              <a:lnSpc>
                <a:spcPct val="95000"/>
              </a:lnSpc>
              <a:buFontTx/>
              <a:buAutoNum type="arabicPeriod"/>
            </a:pPr>
            <a:r>
              <a:rPr lang="en-US" altLang="en-US" smtClean="0">
                <a:ea typeface="ＭＳ Ｐゴシック" pitchFamily="34" charset="-128"/>
              </a:rPr>
              <a:t>Will correction of dissolution of the cause lead to similar events?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These questions come from a book called Root Cause Analysis: School Leaders Guide to Using Data to Dissolve Problems by Paul Preuss.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smtClean="0"/>
              <a:t>Several tools have been which may help planning teams engage in root cause analysis, including tools for five of the six steps in the root cause analysis process.</a:t>
            </a:r>
          </a:p>
          <a:p>
            <a:pPr>
              <a:defRPr/>
            </a:pPr>
            <a:endParaRPr lang="en-US" dirty="0" smtClean="0"/>
          </a:p>
          <a:p>
            <a:pPr>
              <a:defRPr/>
            </a:pPr>
            <a:endParaRPr lang="en-US" dirty="0" smtClean="0"/>
          </a:p>
        </p:txBody>
      </p:sp>
      <p:sp>
        <p:nvSpPr>
          <p:cNvPr id="16896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68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91F7AB1-A42E-4472-86F6-539AA8B75FD7}" type="slidenum">
              <a:rPr lang="en-US" altLang="en-US" smtClean="0"/>
              <a:pPr eaLnBrk="1" hangingPunct="1">
                <a:spcBef>
                  <a:spcPct val="0"/>
                </a:spcBef>
              </a:pPr>
              <a:t>107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We’ll be using:</a:t>
            </a:r>
          </a:p>
          <a:p>
            <a:pPr>
              <a:buFontTx/>
              <a:buChar char="•"/>
            </a:pPr>
            <a:r>
              <a:rPr lang="en-US" altLang="en-US" dirty="0" smtClean="0"/>
              <a:t> UIP Template</a:t>
            </a:r>
          </a:p>
          <a:p>
            <a:pPr>
              <a:buFontTx/>
              <a:buChar char="•"/>
            </a:pPr>
            <a:r>
              <a:rPr lang="en-US" altLang="en-US" dirty="0" smtClean="0"/>
              <a:t> UIP Handbook</a:t>
            </a:r>
          </a:p>
          <a:p>
            <a:pPr>
              <a:buFontTx/>
              <a:buChar char="•"/>
            </a:pPr>
            <a:r>
              <a:rPr lang="en-US" altLang="en-US" dirty="0" smtClean="0"/>
              <a:t> UIP Tools Packet</a:t>
            </a:r>
          </a:p>
          <a:p>
            <a:r>
              <a:rPr lang="en-US" altLang="en-US" dirty="0" smtClean="0"/>
              <a:t> </a:t>
            </a:r>
          </a:p>
          <a:p>
            <a:endParaRPr lang="en-US" altLang="en-US" dirty="0" smtClean="0"/>
          </a:p>
        </p:txBody>
      </p:sp>
      <p:sp>
        <p:nvSpPr>
          <p:cNvPr id="167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solidFill>
                  <a:prstClr val="black"/>
                </a:solidFill>
                <a:latin typeface="Arial" charset="0"/>
              </a:rPr>
              <a:t>Version 1.4</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UIP Quality Criteria are another check to make sure that the planning team has effectively described the root causes of their performance challenges.  This check can be done through out as each root cause is identified.</a:t>
            </a:r>
          </a:p>
        </p:txBody>
      </p:sp>
      <p:sp>
        <p:nvSpPr>
          <p:cNvPr id="167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67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F0F4DA5-B39F-4EA5-B65A-CAE58A450902}" type="slidenum">
              <a:rPr lang="en-US" altLang="en-US" smtClean="0"/>
              <a:pPr eaLnBrk="1" hangingPunct="1">
                <a:spcBef>
                  <a:spcPct val="0"/>
                </a:spcBef>
              </a:pPr>
              <a:t>118</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121</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4588" y="688975"/>
            <a:ext cx="4570412" cy="3429000"/>
          </a:xfrm>
          <a:ln/>
        </p:spPr>
      </p:sp>
      <p:sp>
        <p:nvSpPr>
          <p:cNvPr id="152579" name="Rectangle 3"/>
          <p:cNvSpPr>
            <a:spLocks noGrp="1" noChangeArrowheads="1"/>
          </p:cNvSpPr>
          <p:nvPr>
            <p:ph type="body" idx="1"/>
          </p:nvPr>
        </p:nvSpPr>
        <p:spPr>
          <a:xfrm>
            <a:off x="686421" y="4344025"/>
            <a:ext cx="5485158"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ea typeface="ＭＳ Ｐゴシック" pitchFamily="34" charset="-128"/>
              </a:rPr>
              <a:t>Root cause analysis can be broken down into several different sub-steps.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It is important to note that root cause analysis is focused on a clearly defined performance.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Once the team believes a root cause has been identified, it will be important to validated with other data.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a:ea typeface="ＭＳ Ｐゴシック" pitchFamily="34" charset="-128"/>
            </a:endParaRPr>
          </a:p>
          <a:p>
            <a:pPr eaLnBrk="1" hangingPunct="1"/>
            <a:r>
              <a:rPr lang="en-US" altLang="en-US" sz="1100">
                <a:ea typeface="ＭＳ Ｐゴシック" pitchFamily="34" charset="-128"/>
              </a:rPr>
              <a:t>First we are going to focus on the first three steps in root cause analysis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ea typeface="ＭＳ Ｐゴシック" pitchFamily="34" charset="-128"/>
              </a:rPr>
              <a:t>Materials:</a:t>
            </a:r>
            <a:endParaRPr lang="en-US" altLang="en-US" smtClean="0">
              <a:ea typeface="ＭＳ Ｐゴシック" pitchFamily="34" charset="-128"/>
            </a:endParaRPr>
          </a:p>
          <a:p>
            <a:r>
              <a:rPr lang="en-US" altLang="en-US" b="1" smtClean="0">
                <a:ea typeface="ＭＳ Ｐゴシック" pitchFamily="34" charset="-128"/>
              </a:rPr>
              <a:t>Talking Points:</a:t>
            </a:r>
          </a:p>
          <a:p>
            <a:pPr eaLnBrk="1" hangingPunct="1">
              <a:buFontTx/>
              <a:buChar char="•"/>
            </a:pPr>
            <a:r>
              <a:rPr lang="en-US" altLang="en-US" smtClean="0">
                <a:ea typeface="ＭＳ Ｐゴシック" pitchFamily="34" charset="-128"/>
              </a:rPr>
              <a:t>Whip around: word or phrase from everyone -- maybe 5-10 seconds/person</a:t>
            </a:r>
          </a:p>
          <a:p>
            <a:pPr eaLnBrk="1" hangingPunct="1">
              <a:buFontTx/>
              <a:buChar char="•"/>
            </a:pPr>
            <a:r>
              <a:rPr lang="en-US" altLang="en-US" smtClean="0">
                <a:ea typeface="ＭＳ Ｐゴシック" pitchFamily="34" charset="-128"/>
              </a:rPr>
              <a:t>Round robin: couple sentences from everyone, if time go around again – 15-30 seconds/person</a:t>
            </a:r>
          </a:p>
          <a:p>
            <a:pPr eaLnBrk="1" hangingPunct="1">
              <a:buFontTx/>
              <a:buChar char="•"/>
            </a:pPr>
            <a:r>
              <a:rPr lang="en-US" altLang="en-US" smtClean="0">
                <a:ea typeface="ＭＳ Ｐゴシック" pitchFamily="34" charset="-128"/>
              </a:rPr>
              <a:t>Partner: 2 people to speed conversation/share time – time is halved</a:t>
            </a:r>
          </a:p>
          <a:p>
            <a:pPr eaLnBrk="1" hangingPunct="1">
              <a:buFontTx/>
              <a:buChar char="•"/>
            </a:pPr>
            <a:r>
              <a:rPr lang="en-US" altLang="en-US" smtClean="0">
                <a:ea typeface="ＭＳ Ｐゴシック" pitchFamily="34" charset="-128"/>
              </a:rPr>
              <a:t>Buzz: quick conversation – lots of talk in 3-5 minutes</a:t>
            </a:r>
          </a:p>
          <a:p>
            <a:pPr eaLnBrk="1" hangingPunct="1">
              <a:buFontTx/>
              <a:buChar char="•"/>
            </a:pPr>
            <a:r>
              <a:rPr lang="en-US" altLang="en-US" smtClean="0">
                <a:ea typeface="ＭＳ Ｐゴシック" pitchFamily="34" charset="-128"/>
              </a:rPr>
              <a:t>Table: all talk – usually 10-15 minutes</a:t>
            </a:r>
          </a:p>
          <a:p>
            <a:endParaRPr lang="en-US" altLang="en-US" smtClean="0">
              <a:ea typeface="ＭＳ Ｐゴシック" pitchFamily="34" charset="-128"/>
            </a:endParaRPr>
          </a:p>
          <a:p>
            <a:r>
              <a:rPr lang="en-US" altLang="en-US" b="1" smtClean="0">
                <a:ea typeface="ＭＳ Ｐゴシック" pitchFamily="34" charset="-128"/>
              </a:rPr>
              <a:t>Facilitator Notes: </a:t>
            </a:r>
          </a:p>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87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18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E8BC2B-468B-43D5-ABC5-9C566CF2D777}"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defTabSz="897038">
              <a:defRPr/>
            </a:pPr>
            <a:r>
              <a:rPr lang="en-US" dirty="0" smtClean="0"/>
              <a:t>As we get started, we are going to dig into these learning targets with greater depth while at the same time asking you to assess yourself  currently in relationship to each target.  In a minute I’m going ask you to take out a document we have called Progress Monitoring.  It looks something like the chart you see on the screen.  When you have completed the first activity this morning, it should also look like what you see on this screen.  That is, each learning target for the day should be rewritten in your own language.  And the appropriate boxes should be colored-in to reflect your self-assessment in relationship to each target.  For now, leave the column labeled “reflections” blank so that we can work with that column as part of the closing session. </a:t>
            </a:r>
          </a:p>
          <a:p>
            <a:pPr defTabSz="897038">
              <a:defRPr/>
            </a:pPr>
            <a:endParaRPr lang="en-US" dirty="0" smtClean="0"/>
          </a:p>
          <a:p>
            <a:pPr eaLnBrk="1" hangingPunct="1"/>
            <a:r>
              <a:rPr lang="en-US" dirty="0" smtClean="0"/>
              <a:t>It is great if you want to talk with your neighbors about the learning targets and compare your understanding of what they mean.  You have about 10 minutes to do</a:t>
            </a:r>
            <a:r>
              <a:rPr lang="en-US" baseline="0" dirty="0" smtClean="0"/>
              <a:t> this.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pic>
        <p:nvPicPr>
          <p:cNvPr id="6" name="Picture 5"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Tree>
    <p:extLst>
      <p:ext uri="{BB962C8B-B14F-4D97-AF65-F5344CB8AC3E}">
        <p14:creationId xmlns:p14="http://schemas.microsoft.com/office/powerpoint/2010/main" val="318385424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4872486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pic>
        <p:nvPicPr>
          <p:cNvPr id="5" name="Picture 4"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67676237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8C8C96">
                    <a:lumMod val="50000"/>
                  </a:srgbClr>
                </a:solidFill>
              </a:rPr>
              <a:pPr/>
              <a:t>‹#›</a:t>
            </a:fld>
            <a:endParaRPr lang="en-US" dirty="0" smtClean="0">
              <a:solidFill>
                <a:srgbClr val="8C8C9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41424899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8" name="TextBox 7"/>
          <p:cNvSpPr txBox="1"/>
          <p:nvPr userDrawn="1"/>
        </p:nvSpPr>
        <p:spPr>
          <a:xfrm>
            <a:off x="76200" y="6397823"/>
            <a:ext cx="533400" cy="307777"/>
          </a:xfrm>
          <a:prstGeom prst="rect">
            <a:avLst/>
          </a:prstGeom>
          <a:noFill/>
        </p:spPr>
        <p:txBody>
          <a:bodyPr wrap="square" rtlCol="0">
            <a:spAutoFit/>
          </a:bodyPr>
          <a:lstStyle/>
          <a:p>
            <a:pPr fontAlgn="base">
              <a:spcBef>
                <a:spcPct val="0"/>
              </a:spcBef>
              <a:spcAft>
                <a:spcPct val="0"/>
              </a:spcAft>
            </a:pPr>
            <a:fld id="{6BED0778-C35E-4B30-A0ED-E19EC9CBF924}" type="slidenum">
              <a:rPr lang="en-US" sz="1400">
                <a:solidFill>
                  <a:prstClr val="white"/>
                </a:solidFill>
                <a:latin typeface="Verdana" pitchFamily="34" charset="0"/>
                <a:ea typeface="ＭＳ Ｐゴシック" charset="-128"/>
              </a:rPr>
              <a:pPr fontAlgn="base">
                <a:spcBef>
                  <a:spcPct val="0"/>
                </a:spcBef>
                <a:spcAft>
                  <a:spcPct val="0"/>
                </a:spcAft>
              </a:pPr>
              <a:t>‹#›</a:t>
            </a:fld>
            <a:endParaRPr lang="en-US" sz="1400" dirty="0">
              <a:solidFill>
                <a:prstClr val="white"/>
              </a:solidFill>
              <a:latin typeface="Verdana" pitchFamily="34" charset="0"/>
              <a:ea typeface="ＭＳ Ｐゴシック" charset="-128"/>
            </a:endParaRPr>
          </a:p>
        </p:txBody>
      </p:sp>
    </p:spTree>
    <p:extLst>
      <p:ext uri="{BB962C8B-B14F-4D97-AF65-F5344CB8AC3E}">
        <p14:creationId xmlns:p14="http://schemas.microsoft.com/office/powerpoint/2010/main" val="246473821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442533790"/>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97296496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smtClean="0"/>
              <a:t>Click to edit Master title style</a:t>
            </a:r>
            <a:endParaRPr lang="en-US" dirty="0"/>
          </a:p>
        </p:txBody>
      </p:sp>
      <p:pic>
        <p:nvPicPr>
          <p:cNvPr id="11" name="Picture 10"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63146868"/>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303858924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smtClean="0"/>
              <a:t>Click to edit Master title style</a:t>
            </a:r>
            <a:endParaRPr lang="en-US" dirty="0"/>
          </a:p>
        </p:txBody>
      </p:sp>
    </p:spTree>
    <p:extLst>
      <p:ext uri="{BB962C8B-B14F-4D97-AF65-F5344CB8AC3E}">
        <p14:creationId xmlns:p14="http://schemas.microsoft.com/office/powerpoint/2010/main" val="285350113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37884120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7312943"/>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7116693"/>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3792341849"/>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16773235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4929847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49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7730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248400"/>
            <a:ext cx="2895600" cy="457200"/>
          </a:xfrm>
          <a:prstGeom prst="rect">
            <a:avLst/>
          </a:prstGeom>
        </p:spPr>
        <p:txBody>
          <a:bodyPr/>
          <a:lstStyle>
            <a:lvl1pPr>
              <a:defRPr>
                <a:solidFill>
                  <a:srgbClr val="FFFFFF"/>
                </a:solidFill>
              </a:defRPr>
            </a:lvl1pPr>
          </a:lstStyle>
          <a:p>
            <a:pPr>
              <a:defRPr/>
            </a:pPr>
            <a:r>
              <a:rPr lang="en-US"/>
              <a:t>Copyright C2D3 2006</a:t>
            </a:r>
          </a:p>
        </p:txBody>
      </p:sp>
      <p:sp>
        <p:nvSpPr>
          <p:cNvPr id="6" name="Slide Number Placeholder 5"/>
          <p:cNvSpPr>
            <a:spLocks noGrp="1" noChangeArrowheads="1"/>
          </p:cNvSpPr>
          <p:nvPr>
            <p:ph type="sldNum" sz="quarter" idx="11"/>
          </p:nvPr>
        </p:nvSpPr>
        <p:spPr>
          <a:xfrm>
            <a:off x="6553200" y="6248400"/>
            <a:ext cx="2133600" cy="457200"/>
          </a:xfrm>
          <a:prstGeom prst="rect">
            <a:avLst/>
          </a:prstGeom>
        </p:spPr>
        <p:txBody>
          <a:bodyPr/>
          <a:lstStyle>
            <a:lvl1pPr>
              <a:defRPr>
                <a:solidFill>
                  <a:srgbClr val="FFFFFF"/>
                </a:solidFill>
              </a:defRPr>
            </a:lvl1pPr>
          </a:lstStyle>
          <a:p>
            <a:pPr fontAlgn="base">
              <a:spcBef>
                <a:spcPct val="0"/>
              </a:spcBef>
              <a:spcAft>
                <a:spcPct val="0"/>
              </a:spcAft>
              <a:defRPr/>
            </a:pPr>
            <a:fld id="{3A494558-7068-456D-BA24-ECAD02AC5DA9}" type="slidenum">
              <a:rPr lang="en-US">
                <a:latin typeface="Verdana" pitchFamily="34" charset="0"/>
                <a:ea typeface="ＭＳ Ｐゴシック" charset="-128"/>
              </a:rPr>
              <a:pPr fontAlgn="base">
                <a:spcBef>
                  <a:spcPct val="0"/>
                </a:spcBef>
                <a:spcAft>
                  <a:spcPct val="0"/>
                </a:spcAft>
                <a:defRPr/>
              </a:pPr>
              <a:t>‹#›</a:t>
            </a:fld>
            <a:endParaRPr lang="en-US">
              <a:latin typeface="Verdana" pitchFamily="34" charset="0"/>
              <a:ea typeface="ＭＳ Ｐゴシック" charset="-128"/>
            </a:endParaRPr>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solidFill>
                  <a:srgbClr val="FFFFFF"/>
                </a:solidFill>
              </a:defRPr>
            </a:lvl1pPr>
          </a:lstStyle>
          <a:p>
            <a:pPr fontAlgn="base">
              <a:spcBef>
                <a:spcPct val="0"/>
              </a:spcBef>
              <a:spcAft>
                <a:spcPct val="0"/>
              </a:spcAft>
              <a:defRPr/>
            </a:pPr>
            <a:endParaRPr lang="en-US">
              <a:latin typeface="Verdana" pitchFamily="34" charset="0"/>
              <a:ea typeface="ＭＳ Ｐゴシック" charset="-128"/>
            </a:endParaRPr>
          </a:p>
        </p:txBody>
      </p:sp>
    </p:spTree>
    <p:extLst>
      <p:ext uri="{BB962C8B-B14F-4D97-AF65-F5344CB8AC3E}">
        <p14:creationId xmlns:p14="http://schemas.microsoft.com/office/powerpoint/2010/main" val="1664829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6599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72925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5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835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5" name="Picture 4"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pic>
        <p:nvPicPr>
          <p:cNvPr id="6" name="Picture 5"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702706471"/>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6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2362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45647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661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8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7599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130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a:t>Copyright CTLT 2008</a:t>
            </a:r>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B086684-A247-48FE-A8F4-F6B2C795668E}" type="slidenum">
              <a:rPr lang="en-US"/>
              <a:pPr>
                <a:defRPr/>
              </a:pPr>
              <a:t>‹#›</a:t>
            </a:fld>
            <a:endParaRPr lang="en-US" dirty="0"/>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98645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4014600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4795861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0999" y="1447800"/>
            <a:ext cx="8407893" cy="467867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583945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7248704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rrow Bar 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sz="quarter" idx="10"/>
          </p:nvPr>
        </p:nvSpPr>
        <p:spPr>
          <a:xfrm>
            <a:off x="4800600" y="1905000"/>
            <a:ext cx="4114800" cy="42672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quarter" idx="11"/>
          </p:nvPr>
        </p:nvSpPr>
        <p:spPr>
          <a:xfrm>
            <a:off x="381000" y="1828800"/>
            <a:ext cx="4114800" cy="43434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381000" y="1295400"/>
            <a:ext cx="4114800" cy="533400"/>
          </a:xfrm>
        </p:spPr>
        <p:txBody>
          <a:bodyPr/>
          <a:lstStyle>
            <a:lvl1pPr marL="45720" indent="0">
              <a:buNone/>
              <a:defRPr sz="2800"/>
            </a:lvl1pPr>
          </a:lstStyle>
          <a:p>
            <a:pPr lvl="0"/>
            <a:r>
              <a:rPr lang="en-US" dirty="0" smtClean="0"/>
              <a:t>Click to edit Master</a:t>
            </a:r>
            <a:endParaRPr lang="en-US" dirty="0"/>
          </a:p>
        </p:txBody>
      </p:sp>
      <p:sp>
        <p:nvSpPr>
          <p:cNvPr id="8" name="Text Placeholder 6"/>
          <p:cNvSpPr>
            <a:spLocks noGrp="1"/>
          </p:cNvSpPr>
          <p:nvPr>
            <p:ph type="body" sz="quarter" idx="13"/>
          </p:nvPr>
        </p:nvSpPr>
        <p:spPr>
          <a:xfrm>
            <a:off x="4800600" y="1295400"/>
            <a:ext cx="4114800" cy="533400"/>
          </a:xfrm>
        </p:spPr>
        <p:txBody>
          <a:bodyPr/>
          <a:lstStyle>
            <a:lvl1pPr marL="45720" indent="0">
              <a:buNone/>
              <a:defRPr sz="2800"/>
            </a:lvl1pPr>
          </a:lstStyle>
          <a:p>
            <a:pPr lvl="0"/>
            <a:r>
              <a:rPr lang="en-US" dirty="0" smtClean="0"/>
              <a:t>Click to edit Master</a:t>
            </a:r>
            <a:endParaRPr lang="en-US" dirty="0"/>
          </a:p>
        </p:txBody>
      </p:sp>
    </p:spTree>
    <p:extLst>
      <p:ext uri="{BB962C8B-B14F-4D97-AF65-F5344CB8AC3E}">
        <p14:creationId xmlns:p14="http://schemas.microsoft.com/office/powerpoint/2010/main" val="267682589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95631486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7"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DE LOGO TEST.png"/>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fontAlgn="base">
              <a:spcBef>
                <a:spcPct val="0"/>
              </a:spcBef>
              <a:spcAft>
                <a:spcPct val="0"/>
              </a:spcAft>
            </a:pPr>
            <a:fld id="{757A2F4E-5D54-B04B-91BD-7E78EE1FE9FD}" type="slidenum">
              <a:rPr lang="en-US" smtClean="0">
                <a:latin typeface="Verdana" pitchFamily="34" charset="0"/>
                <a:ea typeface="ＭＳ Ｐゴシック" charset="-128"/>
              </a:rPr>
              <a:pPr fontAlgn="base">
                <a:spcBef>
                  <a:spcPct val="0"/>
                </a:spcBef>
                <a:spcAft>
                  <a:spcPct val="0"/>
                </a:spcAft>
              </a:pPr>
              <a:t>‹#›</a:t>
            </a:fld>
            <a:endParaRPr lang="en-US" dirty="0" smtClean="0">
              <a:latin typeface="Verdana" pitchFamily="34" charset="0"/>
              <a:ea typeface="ＭＳ Ｐゴシック" charset="-128"/>
            </a:endParaRPr>
          </a:p>
        </p:txBody>
      </p:sp>
    </p:spTree>
    <p:extLst>
      <p:ext uri="{BB962C8B-B14F-4D97-AF65-F5344CB8AC3E}">
        <p14:creationId xmlns:p14="http://schemas.microsoft.com/office/powerpoint/2010/main" val="401740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ransition spd="slow">
    <p:wipe dir="r"/>
  </p:transition>
  <p:hf hdr="0" dt="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hyperlink" Target="../../jobrian/Local%20Settings/kdyer/Program%20Files/TurningPoint/2003/Questions.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www.tellcolorado.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81000" y="12954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200" kern="1200" cap="none" spc="150" baseline="0">
                <a:ln>
                  <a:noFill/>
                </a:ln>
                <a:solidFill>
                  <a:schemeClr val="accent1">
                    <a:lumMod val="50000"/>
                  </a:schemeClr>
                </a:solidFill>
                <a:effectLst/>
                <a:latin typeface="Palatino Linotype"/>
                <a:ea typeface="+mj-ea"/>
                <a:cs typeface="Palatino Linotype"/>
              </a:defRPr>
            </a:lvl1pPr>
          </a:lstStyle>
          <a:p>
            <a:pPr fontAlgn="base">
              <a:spcAft>
                <a:spcPct val="0"/>
              </a:spcAft>
            </a:pPr>
            <a:r>
              <a:rPr lang="en-US" sz="4800" b="1" dirty="0" smtClean="0">
                <a:solidFill>
                  <a:srgbClr val="95B6D2">
                    <a:lumMod val="50000"/>
                  </a:srgbClr>
                </a:solidFill>
              </a:rPr>
              <a:t>Facilitating Root Cause Analysis for Unified Improvement Planning</a:t>
            </a:r>
            <a:endParaRPr lang="en-US" sz="4800" dirty="0">
              <a:solidFill>
                <a:srgbClr val="95B6D2">
                  <a:lumMod val="50000"/>
                </a:srgbClr>
              </a:solidFill>
            </a:endParaRPr>
          </a:p>
        </p:txBody>
      </p:sp>
      <p:sp>
        <p:nvSpPr>
          <p:cNvPr id="6" name="Subtitle 3"/>
          <p:cNvSpPr txBox="1">
            <a:spLocks/>
          </p:cNvSpPr>
          <p:nvPr/>
        </p:nvSpPr>
        <p:spPr>
          <a:xfrm>
            <a:off x="228600" y="4114800"/>
            <a:ext cx="8686800" cy="1447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10000"/>
              <a:buFont typeface="Wingdings" charset="2"/>
              <a:buNone/>
              <a:defRPr sz="2000" b="1" kern="1200" spc="150" baseline="0">
                <a:solidFill>
                  <a:srgbClr val="45454C"/>
                </a:solidFill>
                <a:latin typeface="+mn-lt"/>
                <a:ea typeface="+mn-ea"/>
                <a:cs typeface="+mn-cs"/>
              </a:defRPr>
            </a:lvl1pPr>
            <a:lvl2pPr marL="457200" indent="0" algn="l" defTabSz="914400" rtl="0" eaLnBrk="1" latinLnBrk="0" hangingPunct="1">
              <a:spcBef>
                <a:spcPct val="20000"/>
              </a:spcBef>
              <a:buClr>
                <a:schemeClr val="accent2"/>
              </a:buClr>
              <a:buSzPct val="110000"/>
              <a:buFont typeface="Wingdings"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SzPct val="110000"/>
              <a:buFont typeface="Wingdings"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SzPct val="110000"/>
              <a:buFont typeface="Wingdings"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SzPct val="110000"/>
              <a:buFont typeface="Wingdings"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fontAlgn="base">
              <a:spcAft>
                <a:spcPct val="0"/>
              </a:spcAft>
              <a:buClr>
                <a:srgbClr val="95B6D2"/>
              </a:buClr>
            </a:pPr>
            <a:endParaRPr lang="en-US" sz="22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67400"/>
            <a:ext cx="3581400" cy="40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651381"/>
            <a:ext cx="1685925" cy="673219"/>
          </a:xfrm>
          <a:prstGeom prst="rect">
            <a:avLst/>
          </a:prstGeom>
        </p:spPr>
      </p:pic>
    </p:spTree>
    <p:extLst>
      <p:ext uri="{BB962C8B-B14F-4D97-AF65-F5344CB8AC3E}">
        <p14:creationId xmlns:p14="http://schemas.microsoft.com/office/powerpoint/2010/main" val="1493189082"/>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Self-Assessment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814110"/>
              </p:ext>
            </p:extLst>
          </p:nvPr>
        </p:nvGraphicFramePr>
        <p:xfrm>
          <a:off x="228600" y="4267200"/>
          <a:ext cx="8407400" cy="2154604"/>
        </p:xfrm>
        <a:graphic>
          <a:graphicData uri="http://schemas.openxmlformats.org/drawingml/2006/table">
            <a:tbl>
              <a:tblPr/>
              <a:tblGrid>
                <a:gridCol w="4419846"/>
                <a:gridCol w="604175"/>
                <a:gridCol w="604175"/>
                <a:gridCol w="483340"/>
                <a:gridCol w="588020"/>
                <a:gridCol w="1707844"/>
              </a:tblGrid>
              <a:tr h="883588">
                <a:tc>
                  <a:txBody>
                    <a:bodyPr/>
                    <a:lstStyle/>
                    <a:p>
                      <a:pPr marL="0" marR="0" algn="ctr">
                        <a:spcBef>
                          <a:spcPts val="0"/>
                        </a:spcBef>
                        <a:spcAft>
                          <a:spcPts val="0"/>
                        </a:spcAft>
                      </a:pPr>
                      <a:r>
                        <a:rPr lang="en-US" sz="1200" b="1" dirty="0">
                          <a:latin typeface="Arial"/>
                          <a:ea typeface="Times New Roman"/>
                          <a:cs typeface="Times New Roman"/>
                        </a:rPr>
                        <a:t>Learning Target</a:t>
                      </a:r>
                      <a:endParaRPr lang="en-US" sz="1200" dirty="0">
                        <a:latin typeface="Arial"/>
                        <a:ea typeface="Times New Roman"/>
                        <a:cs typeface="Times New Roman"/>
                      </a:endParaRPr>
                    </a:p>
                  </a:txBody>
                  <a:tcPr marL="69820" marR="6982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800" b="1" dirty="0" smtClean="0">
                        <a:latin typeface="Arial"/>
                        <a:ea typeface="Times New Roman"/>
                        <a:cs typeface="Times New Roman"/>
                      </a:endParaRPr>
                    </a:p>
                    <a:p>
                      <a:pPr marL="0" marR="0">
                        <a:spcBef>
                          <a:spcPts val="0"/>
                        </a:spcBef>
                        <a:spcAft>
                          <a:spcPts val="0"/>
                        </a:spcAft>
                      </a:pPr>
                      <a:endParaRPr lang="en-US" sz="800" b="1" dirty="0" smtClean="0">
                        <a:latin typeface="Arial"/>
                        <a:ea typeface="Times New Roman"/>
                        <a:cs typeface="Times New Roman"/>
                      </a:endParaRPr>
                    </a:p>
                    <a:p>
                      <a:pPr marL="0" marR="0">
                        <a:spcBef>
                          <a:spcPts val="0"/>
                        </a:spcBef>
                        <a:spcAft>
                          <a:spcPts val="0"/>
                        </a:spcAft>
                      </a:pPr>
                      <a:r>
                        <a:rPr lang="en-US" sz="800" b="1" dirty="0" smtClean="0">
                          <a:latin typeface="Arial"/>
                          <a:ea typeface="Times New Roman"/>
                          <a:cs typeface="Times New Roman"/>
                        </a:rPr>
                        <a:t>I </a:t>
                      </a:r>
                      <a:r>
                        <a:rPr lang="en-US" sz="800" b="1" dirty="0">
                          <a:latin typeface="Arial"/>
                          <a:ea typeface="Times New Roman"/>
                          <a:cs typeface="Times New Roman"/>
                        </a:rPr>
                        <a:t>don’t know what this Is</a:t>
                      </a:r>
                      <a:endParaRPr lang="en-US" sz="1200" dirty="0">
                        <a:latin typeface="Arial"/>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800" b="1" dirty="0">
                          <a:latin typeface="Arial"/>
                          <a:ea typeface="Times New Roman"/>
                          <a:cs typeface="Times New Roman"/>
                        </a:rPr>
                        <a:t>I need more </a:t>
                      </a:r>
                      <a:endParaRPr lang="en-US" sz="1200" dirty="0">
                        <a:latin typeface="Arial"/>
                        <a:ea typeface="Times New Roman"/>
                        <a:cs typeface="Times New Roman"/>
                      </a:endParaRPr>
                    </a:p>
                    <a:p>
                      <a:pPr marL="0" marR="0" algn="ctr">
                        <a:spcBef>
                          <a:spcPts val="0"/>
                        </a:spcBef>
                        <a:spcAft>
                          <a:spcPts val="0"/>
                        </a:spcAft>
                      </a:pPr>
                      <a:r>
                        <a:rPr lang="en-US" sz="800" b="1" dirty="0">
                          <a:latin typeface="Arial"/>
                          <a:ea typeface="Times New Roman"/>
                          <a:cs typeface="Times New Roman"/>
                        </a:rPr>
                        <a:t>practice</a:t>
                      </a:r>
                      <a:endParaRPr lang="en-US" sz="1200" dirty="0">
                        <a:latin typeface="Arial"/>
                        <a:ea typeface="Times New Roman"/>
                        <a:cs typeface="Times New Roman"/>
                      </a:endParaRPr>
                    </a:p>
                  </a:txBody>
                  <a:tcPr marL="69820" marR="6982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800" b="1" dirty="0">
                          <a:latin typeface="Arial"/>
                          <a:ea typeface="Times New Roman"/>
                          <a:cs typeface="Times New Roman"/>
                        </a:rPr>
                        <a:t>I’ve got It</a:t>
                      </a:r>
                      <a:endParaRPr lang="en-US" sz="1200" dirty="0">
                        <a:latin typeface="Arial"/>
                        <a:ea typeface="Times New Roman"/>
                        <a:cs typeface="Times New Roman"/>
                      </a:endParaRPr>
                    </a:p>
                  </a:txBody>
                  <a:tcPr marL="69820" marR="6982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800" b="0" kern="1200" dirty="0" smtClean="0">
                          <a:solidFill>
                            <a:schemeClr val="tx1"/>
                          </a:solidFill>
                          <a:effectLst/>
                          <a:latin typeface="+mn-lt"/>
                          <a:ea typeface="+mn-ea"/>
                          <a:cs typeface="+mn-cs"/>
                        </a:rPr>
                        <a:t>I can teach someone about it</a:t>
                      </a:r>
                      <a:endParaRPr lang="en-US" sz="500" b="0" dirty="0">
                        <a:latin typeface="Arial"/>
                        <a:ea typeface="Times New Roman"/>
                        <a:cs typeface="Times New Roman"/>
                      </a:endParaRPr>
                    </a:p>
                  </a:txBody>
                  <a:tcPr marL="69820" marR="6982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a:latin typeface="Arial"/>
                          <a:ea typeface="Times New Roman"/>
                          <a:cs typeface="Times New Roman"/>
                        </a:rPr>
                        <a:t>Reflections</a:t>
                      </a:r>
                      <a:endParaRPr lang="en-US" sz="1200" dirty="0">
                        <a:latin typeface="Arial"/>
                        <a:ea typeface="Times New Roman"/>
                        <a:cs typeface="Times New Roman"/>
                      </a:endParaRPr>
                    </a:p>
                  </a:txBody>
                  <a:tcPr marL="69820" marR="6982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r>
              <a:tr h="1118948">
                <a:tc>
                  <a:txBody>
                    <a:bodyPr/>
                    <a:lstStyle/>
                    <a:p>
                      <a:pPr lvl="0">
                        <a:lnSpc>
                          <a:spcPct val="110000"/>
                        </a:lnSpc>
                        <a:spcBef>
                          <a:spcPts val="1200"/>
                        </a:spcBef>
                      </a:pPr>
                      <a:r>
                        <a:rPr lang="en-US" sz="1200" dirty="0" smtClean="0"/>
                        <a:t>Define and explain the role of root cause analysis in Unified Improvement Planning </a:t>
                      </a:r>
                    </a:p>
                    <a:p>
                      <a:pPr lvl="0">
                        <a:lnSpc>
                          <a:spcPct val="110000"/>
                        </a:lnSpc>
                        <a:spcBef>
                          <a:spcPts val="1200"/>
                        </a:spcBef>
                      </a:pPr>
                      <a:r>
                        <a:rPr lang="en-US" sz="1000" b="1" u="sng" dirty="0" smtClean="0">
                          <a:latin typeface="Arial"/>
                          <a:ea typeface="Times New Roman"/>
                          <a:cs typeface="Times New Roman"/>
                        </a:rPr>
                        <a:t>In </a:t>
                      </a:r>
                      <a:r>
                        <a:rPr lang="en-US" sz="1000" b="1" u="sng" dirty="0">
                          <a:latin typeface="Arial"/>
                          <a:ea typeface="Times New Roman"/>
                          <a:cs typeface="Times New Roman"/>
                        </a:rPr>
                        <a:t>my </a:t>
                      </a:r>
                      <a:r>
                        <a:rPr lang="en-US" sz="1000" b="1" u="sng" dirty="0" smtClean="0">
                          <a:latin typeface="Arial"/>
                          <a:ea typeface="Times New Roman"/>
                          <a:cs typeface="Times New Roman"/>
                        </a:rPr>
                        <a:t>words:</a:t>
                      </a:r>
                    </a:p>
                    <a:p>
                      <a:pPr marL="0" marR="0">
                        <a:spcBef>
                          <a:spcPts val="0"/>
                        </a:spcBef>
                        <a:spcAft>
                          <a:spcPts val="0"/>
                        </a:spcAft>
                      </a:pPr>
                      <a:r>
                        <a:rPr lang="en-US" sz="1200" dirty="0" smtClean="0">
                          <a:solidFill>
                            <a:srgbClr val="00828C"/>
                          </a:solidFill>
                          <a:latin typeface="Lucida Handwriting" pitchFamily="66" charset="0"/>
                          <a:ea typeface="Times New Roman"/>
                          <a:cs typeface="Times New Roman"/>
                        </a:rPr>
                        <a:t>I know when planning teams engage in root causes analysis as part of UIP and how it relates to the other</a:t>
                      </a:r>
                      <a:r>
                        <a:rPr lang="en-US" sz="1200" baseline="0" dirty="0" smtClean="0">
                          <a:solidFill>
                            <a:srgbClr val="00828C"/>
                          </a:solidFill>
                          <a:latin typeface="Lucida Handwriting" pitchFamily="66" charset="0"/>
                          <a:ea typeface="Times New Roman"/>
                          <a:cs typeface="Times New Roman"/>
                        </a:rPr>
                        <a:t> processes that are part of UIP..</a:t>
                      </a:r>
                      <a:endParaRPr lang="en-US" sz="1200" dirty="0">
                        <a:solidFill>
                          <a:srgbClr val="00828C"/>
                        </a:solidFill>
                        <a:latin typeface="Lucida Handwriting" pitchFamily="66" charset="0"/>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endParaRPr lang="en-US" sz="1200" dirty="0">
                        <a:latin typeface="Arial"/>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28C"/>
                    </a:solidFill>
                  </a:tcPr>
                </a:tc>
                <a:tc>
                  <a:txBody>
                    <a:bodyPr/>
                    <a:lstStyle/>
                    <a:p>
                      <a:pPr marL="0" marR="0">
                        <a:spcBef>
                          <a:spcPts val="0"/>
                        </a:spcBef>
                        <a:spcAft>
                          <a:spcPts val="0"/>
                        </a:spcAft>
                      </a:pPr>
                      <a:endParaRPr lang="en-US" sz="1200" dirty="0">
                        <a:latin typeface="Arial"/>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28C"/>
                    </a:solidFill>
                  </a:tcPr>
                </a:tc>
                <a:tc>
                  <a:txBody>
                    <a:bodyPr/>
                    <a:lstStyle/>
                    <a:p>
                      <a:pPr marL="0" marR="0">
                        <a:spcBef>
                          <a:spcPts val="0"/>
                        </a:spcBef>
                        <a:spcAft>
                          <a:spcPts val="0"/>
                        </a:spcAft>
                      </a:pPr>
                      <a:endParaRPr lang="en-US" sz="1200" dirty="0">
                        <a:latin typeface="Arial"/>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200" dirty="0">
                        <a:latin typeface="Arial"/>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Arial"/>
                        <a:ea typeface="Times New Roman"/>
                        <a:cs typeface="Times New Roman"/>
                      </a:endParaRPr>
                    </a:p>
                  </a:txBody>
                  <a:tcPr marL="69820" marR="6982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1267" name="Rectangle 3"/>
          <p:cNvSpPr>
            <a:spLocks noGrp="1" noChangeArrowheads="1"/>
          </p:cNvSpPr>
          <p:nvPr>
            <p:ph type="body" sz="half" idx="4294967295"/>
          </p:nvPr>
        </p:nvSpPr>
        <p:spPr>
          <a:xfrm>
            <a:off x="228600" y="1219200"/>
            <a:ext cx="8229600" cy="2819400"/>
          </a:xfrm>
        </p:spPr>
        <p:txBody>
          <a:bodyPr/>
          <a:lstStyle/>
          <a:p>
            <a:pPr eaLnBrk="1" hangingPunct="1"/>
            <a:r>
              <a:rPr lang="en-US" sz="2400" dirty="0" smtClean="0"/>
              <a:t>Turn to </a:t>
            </a:r>
            <a:r>
              <a:rPr lang="en-US" sz="2400" i="1" dirty="0" smtClean="0"/>
              <a:t>Self-Assessment </a:t>
            </a:r>
            <a:r>
              <a:rPr lang="en-US" sz="2400" dirty="0" smtClean="0"/>
              <a:t>(Note catcher, p. 3-4).</a:t>
            </a:r>
          </a:p>
          <a:p>
            <a:pPr eaLnBrk="1" hangingPunct="1"/>
            <a:r>
              <a:rPr lang="en-US" sz="2400" dirty="0" smtClean="0"/>
              <a:t>Re-write today’s learning objectives in language that has meaning for you.</a:t>
            </a:r>
          </a:p>
          <a:p>
            <a:pPr eaLnBrk="1" hangingPunct="1"/>
            <a:r>
              <a:rPr lang="en-US" sz="2400" dirty="0" smtClean="0"/>
              <a:t>Create a bar graph which describes where you currently believe you are in relationship to each learning target</a:t>
            </a:r>
            <a:r>
              <a:rPr lang="en-US" sz="2800" dirty="0" smtClean="0"/>
              <a:t>.</a:t>
            </a:r>
          </a:p>
          <a:p>
            <a:pPr eaLnBrk="1" hangingPunct="1"/>
            <a:r>
              <a:rPr lang="en-US" sz="2400" dirty="0" smtClean="0"/>
              <a:t>Leave the “reflections” column blank for now.</a:t>
            </a:r>
          </a:p>
        </p:txBody>
      </p:sp>
    </p:spTree>
    <p:extLst>
      <p:ext uri="{BB962C8B-B14F-4D97-AF65-F5344CB8AC3E}">
        <p14:creationId xmlns:p14="http://schemas.microsoft.com/office/powerpoint/2010/main" val="3016234928"/>
      </p:ext>
    </p:extLst>
  </p:cSld>
  <p:clrMapOvr>
    <a:masterClrMapping/>
  </p:clrMapOvr>
  <p:transition spd="slow">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5029200"/>
            <a:ext cx="5257800" cy="6096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20474137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3"/>
          <p:cNvSpPr txBox="1">
            <a:spLocks noChangeArrowheads="1"/>
          </p:cNvSpPr>
          <p:nvPr/>
        </p:nvSpPr>
        <p:spPr bwMode="auto">
          <a:xfrm>
            <a:off x="1524000" y="2133600"/>
            <a:ext cx="6172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4000" b="1" dirty="0">
                <a:solidFill>
                  <a:schemeClr val="accent1">
                    <a:lumMod val="75000"/>
                  </a:schemeClr>
                </a:solidFill>
                <a:latin typeface="Bradley Hand ITC" pitchFamily="66" charset="0"/>
              </a:rPr>
              <a:t>What additional information do we need to validate our “root cause” explanations?</a:t>
            </a:r>
          </a:p>
        </p:txBody>
      </p:sp>
    </p:spTree>
    <p:extLst>
      <p:ext uri="{BB962C8B-B14F-4D97-AF65-F5344CB8AC3E}">
        <p14:creationId xmlns:p14="http://schemas.microsoft.com/office/powerpoint/2010/main" val="1739328138"/>
      </p:ext>
    </p:extLst>
  </p:cSld>
  <p:clrMapOvr>
    <a:masterClrMapping/>
  </p:clrMapOvr>
  <p:transition spd="slow">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90513"/>
            <a:ext cx="8229600" cy="547687"/>
          </a:xfrm>
        </p:spPr>
        <p:txBody>
          <a:bodyPr anchor="t"/>
          <a:lstStyle/>
          <a:p>
            <a:pPr>
              <a:defRPr/>
            </a:pPr>
            <a:r>
              <a:rPr lang="en-US" sz="3600" dirty="0" smtClean="0"/>
              <a:t>Validate Root Causes (example)</a:t>
            </a:r>
          </a:p>
        </p:txBody>
      </p:sp>
      <p:graphicFrame>
        <p:nvGraphicFramePr>
          <p:cNvPr id="602149" name="Group 37"/>
          <p:cNvGraphicFramePr>
            <a:graphicFrameLocks noGrp="1"/>
          </p:cNvGraphicFramePr>
          <p:nvPr>
            <p:ph idx="1"/>
            <p:extLst>
              <p:ext uri="{D42A27DB-BD31-4B8C-83A1-F6EECF244321}">
                <p14:modId xmlns:p14="http://schemas.microsoft.com/office/powerpoint/2010/main" val="3327754502"/>
              </p:ext>
            </p:extLst>
          </p:nvPr>
        </p:nvGraphicFramePr>
        <p:xfrm>
          <a:off x="228600" y="1905000"/>
          <a:ext cx="8458200" cy="4316414"/>
        </p:xfrm>
        <a:graphic>
          <a:graphicData uri="http://schemas.openxmlformats.org/drawingml/2006/table">
            <a:tbl>
              <a:tblPr>
                <a:tableStyleId>{BC89EF96-8CEA-46FF-86C4-4CE0E7609802}</a:tableStyleId>
              </a:tblPr>
              <a:tblGrid>
                <a:gridCol w="2209660"/>
                <a:gridCol w="2324828"/>
                <a:gridCol w="1961856"/>
                <a:gridCol w="1961856"/>
              </a:tblGrid>
              <a:tr h="701040">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rPr>
                        <a:t>Possible Root Causes</a:t>
                      </a:r>
                      <a:endParaRPr kumimoji="0" lang="en-US" sz="20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rPr>
                        <a:t>Questions to Explore</a:t>
                      </a:r>
                      <a:endParaRPr kumimoji="0" lang="en-US" sz="20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rPr>
                        <a:t>Data Sources</a:t>
                      </a:r>
                      <a:endParaRPr kumimoji="0" lang="en-US" sz="20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cs typeface="Times New Roman" pitchFamily="18" charset="0"/>
                        </a:rPr>
                        <a:t>Validation</a:t>
                      </a:r>
                    </a:p>
                  </a:txBody>
                  <a:tcPr horzOverflow="overflow"/>
                </a:tc>
              </a:tr>
              <a:tr h="1209007">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cap="none" normalizeH="0" baseline="0" dirty="0" smtClean="0">
                          <a:ln>
                            <a:noFill/>
                          </a:ln>
                          <a:solidFill>
                            <a:schemeClr val="tx1"/>
                          </a:solidFill>
                          <a:effectLst/>
                        </a:rPr>
                        <a:t>K-3 is using new teaching strategies, 4-5 are not. </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What strategies are primary vs. intermediate teachers using ?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Curriculum materials and Instructional plans for each grade.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kern="1200" cap="none" normalizeH="0" baseline="0" dirty="0" smtClean="0">
                          <a:ln>
                            <a:noFill/>
                          </a:ln>
                          <a:solidFill>
                            <a:schemeClr val="tx1"/>
                          </a:solidFill>
                          <a:effectLst/>
                          <a:latin typeface="+mn-lt"/>
                          <a:ea typeface="+mn-ea"/>
                          <a:cs typeface="+mn-cs"/>
                        </a:rPr>
                        <a:t>K-3 strategies are different from 4-5.</a:t>
                      </a:r>
                    </a:p>
                  </a:txBody>
                  <a:tcPr horzOverflow="overflow"/>
                </a:tc>
              </a:tr>
              <a:tr h="1491967">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cap="none" normalizeH="0" baseline="0" dirty="0" smtClean="0">
                          <a:ln>
                            <a:noFill/>
                          </a:ln>
                          <a:solidFill>
                            <a:schemeClr val="tx1"/>
                          </a:solidFill>
                          <a:effectLst/>
                        </a:rPr>
                        <a:t>Less time is given to direct reading instruction in 4-5.</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How much time is devoted to reading in primary </a:t>
                      </a:r>
                      <a:r>
                        <a:rPr kumimoji="0" lang="en-US" sz="1600" u="none" strike="noStrike" cap="none" normalizeH="0" baseline="0" dirty="0" smtClean="0">
                          <a:ln>
                            <a:noFill/>
                          </a:ln>
                          <a:solidFill>
                            <a:schemeClr val="tx1"/>
                          </a:solidFill>
                          <a:effectLst/>
                        </a:rPr>
                        <a:t>vs. </a:t>
                      </a:r>
                      <a:r>
                        <a:rPr kumimoji="0" lang="en-US" sz="1600" u="none" strike="noStrike" cap="none" normalizeH="0" baseline="0" dirty="0" smtClean="0">
                          <a:ln>
                            <a:noFill/>
                          </a:ln>
                          <a:solidFill>
                            <a:schemeClr val="tx1"/>
                          </a:solidFill>
                          <a:effectLst/>
                        </a:rPr>
                        <a:t>intermediate grades?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Daily schedule in each grade level.</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kern="1200" cap="none" normalizeH="0" baseline="0" dirty="0" smtClean="0">
                          <a:ln>
                            <a:noFill/>
                          </a:ln>
                          <a:solidFill>
                            <a:schemeClr val="tx1"/>
                          </a:solidFill>
                          <a:effectLst/>
                          <a:latin typeface="+mn-lt"/>
                          <a:ea typeface="+mn-ea"/>
                          <a:cs typeface="+mn-cs"/>
                        </a:rPr>
                        <a:t>No evidence that less time is devoted to reading in 4-5.</a:t>
                      </a:r>
                    </a:p>
                  </a:txBody>
                  <a:tcPr horzOverflow="overflow"/>
                </a:tc>
              </a:tr>
              <a:tr h="914400">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cap="none" normalizeH="0" baseline="0" dirty="0" smtClean="0">
                          <a:ln>
                            <a:noFill/>
                          </a:ln>
                          <a:solidFill>
                            <a:schemeClr val="tx1"/>
                          </a:solidFill>
                          <a:effectLst/>
                        </a:rPr>
                        <a:t>More ELL students in grades 4 &amp; 5.</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Is there a difference between ELL and other </a:t>
                      </a:r>
                      <a:r>
                        <a:rPr kumimoji="0" lang="en-US" sz="1600" u="none" strike="noStrike" cap="none" normalizeH="0" baseline="0" dirty="0" smtClean="0">
                          <a:ln>
                            <a:noFill/>
                          </a:ln>
                          <a:solidFill>
                            <a:schemeClr val="tx1"/>
                          </a:solidFill>
                          <a:effectLst/>
                        </a:rPr>
                        <a:t>students’ </a:t>
                      </a:r>
                      <a:r>
                        <a:rPr kumimoji="0" lang="en-US" sz="1600" u="none" strike="noStrike" cap="none" normalizeH="0" baseline="0" dirty="0" smtClean="0">
                          <a:ln>
                            <a:noFill/>
                          </a:ln>
                          <a:solidFill>
                            <a:schemeClr val="tx1"/>
                          </a:solidFill>
                          <a:effectLst/>
                        </a:rPr>
                        <a:t>scores?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NWEA results disaggregated by ELL status.</a:t>
                      </a:r>
                      <a:r>
                        <a:rPr kumimoji="0" lang="en-US" sz="180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kern="1200" cap="none" normalizeH="0" baseline="0" dirty="0" smtClean="0">
                          <a:ln>
                            <a:noFill/>
                          </a:ln>
                          <a:solidFill>
                            <a:schemeClr val="tx1"/>
                          </a:solidFill>
                          <a:effectLst/>
                          <a:latin typeface="+mn-lt"/>
                          <a:ea typeface="+mn-ea"/>
                          <a:cs typeface="+mn-cs"/>
                        </a:rPr>
                        <a:t>ELL student performance in reading is higher.</a:t>
                      </a:r>
                    </a:p>
                  </a:txBody>
                  <a:tcPr horzOverflow="overflow"/>
                </a:tc>
              </a:tr>
            </a:tbl>
          </a:graphicData>
        </a:graphic>
      </p:graphicFrame>
      <p:sp>
        <p:nvSpPr>
          <p:cNvPr id="962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b="1">
                <a:latin typeface="Tahoma" pitchFamily="34" charset="0"/>
                <a:cs typeface="Arial" charset="0"/>
              </a:rPr>
              <a:t>0</a:t>
            </a:r>
          </a:p>
        </p:txBody>
      </p:sp>
      <p:sp>
        <p:nvSpPr>
          <p:cNvPr id="5" name="Rectangle 4"/>
          <p:cNvSpPr/>
          <p:nvPr/>
        </p:nvSpPr>
        <p:spPr>
          <a:xfrm>
            <a:off x="6705600" y="2590800"/>
            <a:ext cx="1981200" cy="1219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88" name="TextBox 5"/>
          <p:cNvSpPr txBox="1">
            <a:spLocks noChangeArrowheads="1"/>
          </p:cNvSpPr>
          <p:nvPr/>
        </p:nvSpPr>
        <p:spPr bwMode="auto">
          <a:xfrm>
            <a:off x="228600" y="8382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b="1" dirty="0">
                <a:solidFill>
                  <a:schemeClr val="bg1"/>
                </a:solidFill>
              </a:rPr>
              <a:t>Priority Performance Challenge: </a:t>
            </a:r>
            <a:r>
              <a:rPr lang="en-US" altLang="en-US" sz="1600" dirty="0">
                <a:solidFill>
                  <a:schemeClr val="bg1"/>
                </a:solidFill>
              </a:rPr>
              <a:t>The % proficient/</a:t>
            </a:r>
            <a:r>
              <a:rPr lang="en-US" altLang="en-US" sz="1600" dirty="0" err="1">
                <a:solidFill>
                  <a:schemeClr val="bg1"/>
                </a:solidFill>
              </a:rPr>
              <a:t>adv</a:t>
            </a:r>
            <a:r>
              <a:rPr lang="en-US" altLang="en-US" sz="1600" dirty="0">
                <a:solidFill>
                  <a:schemeClr val="bg1"/>
                </a:solidFill>
              </a:rPr>
              <a:t> students in reading has been substantially above state expectations in 3</a:t>
            </a:r>
            <a:r>
              <a:rPr lang="en-US" altLang="en-US" sz="1600" baseline="30000" dirty="0">
                <a:solidFill>
                  <a:schemeClr val="bg1"/>
                </a:solidFill>
              </a:rPr>
              <a:t>rd</a:t>
            </a:r>
            <a:r>
              <a:rPr lang="en-US" altLang="en-US" sz="1600" dirty="0">
                <a:solidFill>
                  <a:schemeClr val="bg1"/>
                </a:solidFill>
              </a:rPr>
              <a:t> grade but substantially below </a:t>
            </a:r>
            <a:r>
              <a:rPr lang="en-US" altLang="en-US" sz="1600" dirty="0" smtClean="0">
                <a:solidFill>
                  <a:schemeClr val="bg1"/>
                </a:solidFill>
              </a:rPr>
              <a:t>and stable </a:t>
            </a:r>
            <a:r>
              <a:rPr lang="en-US" altLang="en-US" sz="1600" dirty="0">
                <a:solidFill>
                  <a:schemeClr val="bg1"/>
                </a:solidFill>
              </a:rPr>
              <a:t>(54%, 56%, 52%) in 4</a:t>
            </a:r>
            <a:r>
              <a:rPr lang="en-US" altLang="en-US" sz="1600" baseline="30000" dirty="0">
                <a:solidFill>
                  <a:schemeClr val="bg1"/>
                </a:solidFill>
              </a:rPr>
              <a:t>th</a:t>
            </a:r>
            <a:r>
              <a:rPr lang="en-US" altLang="en-US" sz="1600" dirty="0">
                <a:solidFill>
                  <a:schemeClr val="bg1"/>
                </a:solidFill>
              </a:rPr>
              <a:t> and 5</a:t>
            </a:r>
            <a:r>
              <a:rPr lang="en-US" altLang="en-US" sz="1600" baseline="30000" dirty="0">
                <a:solidFill>
                  <a:schemeClr val="bg1"/>
                </a:solidFill>
              </a:rPr>
              <a:t>th</a:t>
            </a:r>
            <a:r>
              <a:rPr lang="en-US" altLang="en-US" sz="1600" dirty="0">
                <a:solidFill>
                  <a:schemeClr val="bg1"/>
                </a:solidFill>
              </a:rPr>
              <a:t> for the past three years.</a:t>
            </a:r>
          </a:p>
        </p:txBody>
      </p:sp>
    </p:spTree>
    <p:extLst>
      <p:ext uri="{BB962C8B-B14F-4D97-AF65-F5344CB8AC3E}">
        <p14:creationId xmlns:p14="http://schemas.microsoft.com/office/powerpoint/2010/main" val="17245909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Validating Root Causes</a:t>
            </a:r>
            <a:endParaRPr lang="en-US" dirty="0"/>
          </a:p>
        </p:txBody>
      </p:sp>
      <p:sp>
        <p:nvSpPr>
          <p:cNvPr id="5" name="Content Placeholder 4"/>
          <p:cNvSpPr>
            <a:spLocks noGrp="1"/>
          </p:cNvSpPr>
          <p:nvPr>
            <p:ph idx="1"/>
          </p:nvPr>
        </p:nvSpPr>
        <p:spPr>
          <a:xfrm>
            <a:off x="380999" y="1447800"/>
            <a:ext cx="8407893" cy="5181600"/>
          </a:xfrm>
        </p:spPr>
        <p:txBody>
          <a:bodyPr/>
          <a:lstStyle/>
          <a:p>
            <a:r>
              <a:rPr lang="en-US" sz="2000" dirty="0" smtClean="0"/>
              <a:t>Typically will require time outside of the rest of the RCA.</a:t>
            </a:r>
          </a:p>
          <a:p>
            <a:r>
              <a:rPr lang="en-US" sz="2000" dirty="0"/>
              <a:t>Must be explicitly identified in the UIP Data </a:t>
            </a:r>
            <a:r>
              <a:rPr lang="en-US" sz="2000" dirty="0" smtClean="0"/>
              <a:t>Narrative.</a:t>
            </a:r>
            <a:endParaRPr lang="en-US" sz="2000" dirty="0"/>
          </a:p>
          <a:p>
            <a:r>
              <a:rPr lang="en-US" sz="2000" dirty="0" smtClean="0"/>
              <a:t>Taps Process and Perception Data.</a:t>
            </a:r>
          </a:p>
          <a:p>
            <a:r>
              <a:rPr lang="en-US" sz="2000" dirty="0" smtClean="0"/>
              <a:t>Could include the same data used in considering the school/district context.</a:t>
            </a:r>
          </a:p>
          <a:p>
            <a:r>
              <a:rPr lang="en-US" sz="2000" dirty="0" smtClean="0"/>
              <a:t>Consider the Inventory of Data Other than Performance Data.</a:t>
            </a:r>
          </a:p>
          <a:p>
            <a:r>
              <a:rPr lang="en-US" sz="2000" dirty="0" smtClean="0"/>
              <a:t>May require additional data collection (e.g</a:t>
            </a:r>
            <a:r>
              <a:rPr lang="en-US" sz="2000" dirty="0" smtClean="0"/>
              <a:t>., </a:t>
            </a:r>
            <a:r>
              <a:rPr lang="en-US" sz="2000" dirty="0" smtClean="0"/>
              <a:t>identification of what instructional program is being used in different grade levels).</a:t>
            </a:r>
          </a:p>
          <a:p>
            <a:r>
              <a:rPr lang="en-US" sz="2000" dirty="0" smtClean="0"/>
              <a:t>External Reviews can provide data for validation of root causes.</a:t>
            </a:r>
          </a:p>
        </p:txBody>
      </p:sp>
    </p:spTree>
    <p:extLst>
      <p:ext uri="{BB962C8B-B14F-4D97-AF65-F5344CB8AC3E}">
        <p14:creationId xmlns:p14="http://schemas.microsoft.com/office/powerpoint/2010/main" val="411273599"/>
      </p:ext>
    </p:extLst>
  </p:cSld>
  <p:clrMapOvr>
    <a:masterClrMapping/>
  </p:clrMapOvr>
  <p:transition spd="slow">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chor="t"/>
          <a:lstStyle/>
          <a:p>
            <a:pPr>
              <a:defRPr/>
            </a:pPr>
            <a:r>
              <a:rPr lang="en-US" dirty="0" smtClean="0"/>
              <a:t>Practice: Validating Our Theories</a:t>
            </a:r>
          </a:p>
        </p:txBody>
      </p:sp>
      <p:sp>
        <p:nvSpPr>
          <p:cNvPr id="43011" name="Rectangle 3"/>
          <p:cNvSpPr>
            <a:spLocks noGrp="1" noChangeArrowheads="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marL="571500" indent="-571500">
              <a:lnSpc>
                <a:spcPct val="80000"/>
              </a:lnSpc>
              <a:spcAft>
                <a:spcPct val="50000"/>
              </a:spcAft>
              <a:buFont typeface="Wingdings" pitchFamily="2" charset="2"/>
              <a:buAutoNum type="arabicPeriod"/>
              <a:defRPr/>
            </a:pPr>
            <a:r>
              <a:rPr lang="en-US" sz="2400" dirty="0" smtClean="0"/>
              <a:t>Use the </a:t>
            </a:r>
            <a:r>
              <a:rPr lang="en-US" sz="2400" dirty="0" smtClean="0">
                <a:solidFill>
                  <a:schemeClr val="accent1">
                    <a:lumMod val="75000"/>
                  </a:schemeClr>
                </a:solidFill>
              </a:rPr>
              <a:t>Validate Root Causes</a:t>
            </a:r>
            <a:r>
              <a:rPr lang="en-US" sz="2400" dirty="0" smtClean="0"/>
              <a:t> job aide to identify additional data needed to verify possible root causes </a:t>
            </a:r>
            <a:r>
              <a:rPr lang="en-US" sz="2400" dirty="0" smtClean="0">
                <a:solidFill>
                  <a:schemeClr val="tx1"/>
                </a:solidFill>
              </a:rPr>
              <a:t>(Tools, </a:t>
            </a:r>
            <a:r>
              <a:rPr lang="en-US" sz="2400" dirty="0" smtClean="0"/>
              <a:t>p. </a:t>
            </a:r>
            <a:r>
              <a:rPr lang="en-US" dirty="0" smtClean="0"/>
              <a:t>103</a:t>
            </a:r>
            <a:r>
              <a:rPr lang="en-US" sz="2400" dirty="0" smtClean="0"/>
              <a:t>).</a:t>
            </a:r>
          </a:p>
          <a:p>
            <a:pPr marL="571500" indent="-571500">
              <a:lnSpc>
                <a:spcPct val="80000"/>
              </a:lnSpc>
              <a:spcAft>
                <a:spcPct val="50000"/>
              </a:spcAft>
              <a:buFont typeface="Wingdings" pitchFamily="2" charset="2"/>
              <a:buAutoNum type="arabicPeriod"/>
              <a:defRPr/>
            </a:pPr>
            <a:r>
              <a:rPr lang="en-US" sz="2400" dirty="0" smtClean="0"/>
              <a:t>Identify at least two additional data sources that could help.</a:t>
            </a:r>
          </a:p>
          <a:p>
            <a:pPr marL="571500" indent="-571500">
              <a:lnSpc>
                <a:spcPct val="80000"/>
              </a:lnSpc>
              <a:spcAft>
                <a:spcPct val="50000"/>
              </a:spcAft>
              <a:buFont typeface="Wingdings" pitchFamily="2" charset="2"/>
              <a:buAutoNum type="arabicPeriod"/>
              <a:defRPr/>
            </a:pPr>
            <a:r>
              <a:rPr lang="en-US" sz="2400" dirty="0" smtClean="0">
                <a:solidFill>
                  <a:schemeClr val="accent1">
                    <a:lumMod val="75000"/>
                  </a:schemeClr>
                </a:solidFill>
              </a:rPr>
              <a:t>On a flip chart page, capture the priority performance challenge, possible root cause, questions it raises, and two additional sources of data that could be used to validate the identified root causes.</a:t>
            </a:r>
          </a:p>
          <a:p>
            <a:pPr marL="571500" indent="-571500">
              <a:lnSpc>
                <a:spcPct val="80000"/>
              </a:lnSpc>
              <a:spcAft>
                <a:spcPct val="50000"/>
              </a:spcAft>
              <a:buFont typeface="Wingdings" pitchFamily="2" charset="2"/>
              <a:buAutoNum type="arabicPeriod"/>
              <a:defRPr/>
            </a:pPr>
            <a:r>
              <a:rPr lang="en-US" sz="2400" dirty="0" smtClean="0"/>
              <a:t>Share your example.</a:t>
            </a:r>
          </a:p>
        </p:txBody>
      </p:sp>
    </p:spTree>
    <p:extLst>
      <p:ext uri="{BB962C8B-B14F-4D97-AF65-F5344CB8AC3E}">
        <p14:creationId xmlns:p14="http://schemas.microsoft.com/office/powerpoint/2010/main" val="1418372674"/>
      </p:ext>
    </p:extLst>
  </p:cSld>
  <p:clrMapOvr>
    <a:masterClrMapping/>
  </p:clrMapOvr>
  <p:transition spd="slow">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itchFamily="34" charset="-128"/>
              </a:rPr>
              <a:t>Data Wall Chart</a:t>
            </a:r>
          </a:p>
        </p:txBody>
      </p:sp>
      <p:sp>
        <p:nvSpPr>
          <p:cNvPr id="78851" name="Rectangle 3"/>
          <p:cNvSpPr>
            <a:spLocks noChangeArrowheads="1"/>
          </p:cNvSpPr>
          <p:nvPr/>
        </p:nvSpPr>
        <p:spPr bwMode="auto">
          <a:xfrm>
            <a:off x="685800" y="1295400"/>
            <a:ext cx="7620000" cy="4572000"/>
          </a:xfrm>
          <a:prstGeom prst="rect">
            <a:avLst/>
          </a:prstGeom>
          <a:noFill/>
          <a:ln w="9525">
            <a:solidFill>
              <a:schemeClr val="accent1">
                <a:lumMod val="50000"/>
              </a:schemeClr>
            </a:solidFill>
            <a:miter lim="800000"/>
            <a:headEnd/>
            <a:tailEnd/>
          </a:ln>
        </p:spPr>
        <p:txBody>
          <a:bodyPr wrap="none" anchor="ctr"/>
          <a:lstStyle/>
          <a:p>
            <a:pPr>
              <a:defRPr/>
            </a:pPr>
            <a:endParaRPr lang="en-US" dirty="0">
              <a:ea typeface="ＭＳ Ｐゴシック" charset="-128"/>
            </a:endParaRPr>
          </a:p>
        </p:txBody>
      </p:sp>
      <p:sp>
        <p:nvSpPr>
          <p:cNvPr id="98308" name="Text Box 4"/>
          <p:cNvSpPr txBox="1">
            <a:spLocks noChangeArrowheads="1"/>
          </p:cNvSpPr>
          <p:nvPr/>
        </p:nvSpPr>
        <p:spPr bwMode="auto">
          <a:xfrm>
            <a:off x="838200" y="16002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50000"/>
              </a:spcBef>
            </a:pPr>
            <a:r>
              <a:rPr lang="en-US" altLang="en-US">
                <a:latin typeface="Arial" charset="0"/>
                <a:cs typeface="Arial" charset="0"/>
              </a:rPr>
              <a:t>Priority Performance Challenge:</a:t>
            </a:r>
          </a:p>
        </p:txBody>
      </p:sp>
      <p:sp>
        <p:nvSpPr>
          <p:cNvPr id="98309" name="Text Box 5"/>
          <p:cNvSpPr txBox="1">
            <a:spLocks noChangeArrowheads="1"/>
          </p:cNvSpPr>
          <p:nvPr/>
        </p:nvSpPr>
        <p:spPr bwMode="auto">
          <a:xfrm>
            <a:off x="838200" y="2514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50000"/>
              </a:spcBef>
            </a:pPr>
            <a:r>
              <a:rPr lang="en-US" altLang="en-US">
                <a:latin typeface="Arial" charset="0"/>
                <a:cs typeface="Arial" charset="0"/>
              </a:rPr>
              <a:t>Possible Root Cause:</a:t>
            </a:r>
          </a:p>
        </p:txBody>
      </p:sp>
      <p:sp>
        <p:nvSpPr>
          <p:cNvPr id="98310" name="Text Box 6"/>
          <p:cNvSpPr txBox="1">
            <a:spLocks noChangeArrowheads="1"/>
          </p:cNvSpPr>
          <p:nvPr/>
        </p:nvSpPr>
        <p:spPr bwMode="auto">
          <a:xfrm>
            <a:off x="838200" y="36576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50000"/>
              </a:spcBef>
            </a:pPr>
            <a:r>
              <a:rPr lang="en-US" altLang="en-US">
                <a:latin typeface="Arial" charset="0"/>
                <a:cs typeface="Arial" charset="0"/>
              </a:rPr>
              <a:t>Questions to explore:</a:t>
            </a:r>
          </a:p>
        </p:txBody>
      </p:sp>
      <p:sp>
        <p:nvSpPr>
          <p:cNvPr id="98311" name="Text Box 7"/>
          <p:cNvSpPr txBox="1">
            <a:spLocks noChangeArrowheads="1"/>
          </p:cNvSpPr>
          <p:nvPr/>
        </p:nvSpPr>
        <p:spPr bwMode="auto">
          <a:xfrm>
            <a:off x="838200" y="48768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50000"/>
              </a:spcBef>
            </a:pPr>
            <a:r>
              <a:rPr lang="en-US" altLang="en-US">
                <a:latin typeface="Arial" charset="0"/>
                <a:cs typeface="Arial" charset="0"/>
              </a:rPr>
              <a:t>Data sources:</a:t>
            </a:r>
          </a:p>
        </p:txBody>
      </p:sp>
    </p:spTree>
    <p:extLst>
      <p:ext uri="{BB962C8B-B14F-4D97-AF65-F5344CB8AC3E}">
        <p14:creationId xmlns:p14="http://schemas.microsoft.com/office/powerpoint/2010/main" val="3053205431"/>
      </p:ext>
    </p:extLst>
  </p:cSld>
  <p:clrMapOvr>
    <a:masterClrMapping/>
  </p:clrMapOvr>
  <p:transition spd="slow">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chor="t"/>
          <a:lstStyle/>
          <a:p>
            <a:pPr eaLnBrk="1" hangingPunct="1">
              <a:defRPr/>
            </a:pPr>
            <a:r>
              <a:rPr lang="en-US" sz="4000" dirty="0" smtClean="0"/>
              <a:t>Did we get to root causes?</a:t>
            </a:r>
          </a:p>
        </p:txBody>
      </p:sp>
      <p:sp>
        <p:nvSpPr>
          <p:cNvPr id="9933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spcBef>
                <a:spcPts val="1800"/>
              </a:spcBef>
              <a:buFontTx/>
              <a:buAutoNum type="arabicPeriod"/>
            </a:pPr>
            <a:r>
              <a:rPr lang="en-US" altLang="en-US" sz="2400" dirty="0" smtClean="0">
                <a:ea typeface="ＭＳ Ｐゴシック" pitchFamily="34" charset="-128"/>
              </a:rPr>
              <a:t>Ask the key questions for identifying whether a cause is a root cause:</a:t>
            </a:r>
          </a:p>
          <a:p>
            <a:pPr lvl="1" eaLnBrk="1" hangingPunct="1">
              <a:lnSpc>
                <a:spcPct val="95000"/>
              </a:lnSpc>
              <a:spcBef>
                <a:spcPts val="1800"/>
              </a:spcBef>
            </a:pPr>
            <a:r>
              <a:rPr lang="en-US" altLang="en-US" sz="2000" dirty="0" smtClean="0">
                <a:ea typeface="ＭＳ Ｐゴシック" pitchFamily="34" charset="-128"/>
              </a:rPr>
              <a:t>Would the problem have occurred if the cause had not been present?</a:t>
            </a:r>
          </a:p>
          <a:p>
            <a:pPr lvl="1" eaLnBrk="1" hangingPunct="1">
              <a:lnSpc>
                <a:spcPct val="95000"/>
              </a:lnSpc>
              <a:spcBef>
                <a:spcPts val="1800"/>
              </a:spcBef>
            </a:pPr>
            <a:r>
              <a:rPr lang="en-US" altLang="en-US" sz="2000" dirty="0" smtClean="0">
                <a:ea typeface="ＭＳ Ｐゴシック" pitchFamily="34" charset="-128"/>
              </a:rPr>
              <a:t>Will the problem reoccur if the cause is corrected or dissolved?</a:t>
            </a:r>
          </a:p>
          <a:p>
            <a:pPr lvl="1" eaLnBrk="1" hangingPunct="1">
              <a:lnSpc>
                <a:spcPct val="95000"/>
              </a:lnSpc>
              <a:spcBef>
                <a:spcPts val="1800"/>
              </a:spcBef>
            </a:pPr>
            <a:r>
              <a:rPr lang="en-US" altLang="en-US" sz="2000" dirty="0" smtClean="0">
                <a:ea typeface="ＭＳ Ｐゴシック" pitchFamily="34" charset="-128"/>
              </a:rPr>
              <a:t>Will correction of dissolution of the cause lead to similar events?</a:t>
            </a:r>
          </a:p>
          <a:p>
            <a:pPr marL="514350" indent="-514350" eaLnBrk="1" hangingPunct="1">
              <a:spcBef>
                <a:spcPts val="1800"/>
              </a:spcBef>
              <a:buFontTx/>
              <a:buAutoNum type="arabicPeriod"/>
            </a:pPr>
            <a:r>
              <a:rPr lang="en-US" altLang="en-US" sz="2400" dirty="0" smtClean="0">
                <a:ea typeface="ＭＳ Ｐゴシック" pitchFamily="34" charset="-128"/>
              </a:rPr>
              <a:t>Make any final revisions to root cause explanation(s) as needed.</a:t>
            </a:r>
          </a:p>
        </p:txBody>
      </p:sp>
      <p:sp>
        <p:nvSpPr>
          <p:cNvPr id="99332" name="TextBox 3"/>
          <p:cNvSpPr txBox="1">
            <a:spLocks noChangeArrowheads="1"/>
          </p:cNvSpPr>
          <p:nvPr/>
        </p:nvSpPr>
        <p:spPr bwMode="auto">
          <a:xfrm>
            <a:off x="2743200" y="5710238"/>
            <a:ext cx="624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200">
                <a:solidFill>
                  <a:schemeClr val="bg1"/>
                </a:solidFill>
              </a:rPr>
              <a:t>Preuss, P. (2003). Root Cause Analysis: School Leaders Guide to Using Data to Dissolve Problems, Larchmont, NY: Eye on Education.  </a:t>
            </a:r>
          </a:p>
        </p:txBody>
      </p:sp>
    </p:spTree>
    <p:extLst>
      <p:ext uri="{BB962C8B-B14F-4D97-AF65-F5344CB8AC3E}">
        <p14:creationId xmlns:p14="http://schemas.microsoft.com/office/powerpoint/2010/main" val="2589443484"/>
      </p:ext>
    </p:extLst>
  </p:cSld>
  <p:clrMapOvr>
    <a:masterClrMapping/>
  </p:clrMapOvr>
  <p:transition spd="slow">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solidFill>
                  <a:schemeClr val="bg1"/>
                </a:solidFill>
                <a:ea typeface="ＭＳ Ｐゴシック" pitchFamily="34" charset="-128"/>
              </a:rPr>
              <a:t>Tools to Support Root Cause Analysis</a:t>
            </a:r>
            <a:endParaRPr lang="en-US" altLang="en-US" smtClean="0">
              <a:solidFill>
                <a:schemeClr val="bg1"/>
              </a:solidFill>
              <a:ea typeface="ＭＳ Ｐゴシック" pitchFamily="34" charset="-128"/>
            </a:endParaRPr>
          </a:p>
        </p:txBody>
      </p:sp>
      <p:sp>
        <p:nvSpPr>
          <p:cNvPr id="102404" name="Content Placeholder 4"/>
          <p:cNvSpPr>
            <a:spLocks noGrp="1"/>
          </p:cNvSpPr>
          <p:nvPr>
            <p:ph sz="quarter" idx="10"/>
          </p:nvPr>
        </p:nvSpPr>
        <p:spPr bwMode="auto">
          <a:xfrm>
            <a:off x="457200" y="1981200"/>
            <a:ext cx="3581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nSpc>
                <a:spcPct val="90000"/>
              </a:lnSpc>
              <a:spcBef>
                <a:spcPts val="1800"/>
              </a:spcBef>
              <a:buFont typeface="Wingdings" pitchFamily="2" charset="2"/>
              <a:buAutoNum type="arabicPeriod"/>
            </a:pPr>
            <a:r>
              <a:rPr lang="en-US" altLang="en-US" sz="2000" dirty="0">
                <a:ea typeface="ＭＳ Ｐゴシック" pitchFamily="34" charset="-128"/>
              </a:rPr>
              <a:t>Narrow and prioritize explanations.</a:t>
            </a:r>
          </a:p>
          <a:p>
            <a:pPr marL="571500" indent="-571500">
              <a:lnSpc>
                <a:spcPct val="90000"/>
              </a:lnSpc>
              <a:spcBef>
                <a:spcPts val="1800"/>
              </a:spcBef>
              <a:buFont typeface="Wingdings" pitchFamily="2" charset="2"/>
              <a:buAutoNum type="arabicPeriod"/>
            </a:pPr>
            <a:r>
              <a:rPr lang="en-US" altLang="en-US" sz="2000" dirty="0">
                <a:ea typeface="ＭＳ Ｐゴシック" pitchFamily="34" charset="-128"/>
              </a:rPr>
              <a:t>Deepen thinking to get to a “root” cause.</a:t>
            </a:r>
          </a:p>
          <a:p>
            <a:pPr marL="571500" indent="-571500">
              <a:lnSpc>
                <a:spcPct val="90000"/>
              </a:lnSpc>
              <a:spcBef>
                <a:spcPts val="1800"/>
              </a:spcBef>
              <a:buFont typeface="Wingdings" pitchFamily="2" charset="2"/>
              <a:buAutoNum type="arabicPeriod"/>
            </a:pPr>
            <a:r>
              <a:rPr lang="en-US" altLang="en-US" sz="2000" dirty="0">
                <a:ea typeface="ＭＳ Ｐゴシック" pitchFamily="34" charset="-128"/>
              </a:rPr>
              <a:t>Validate with other data.</a:t>
            </a:r>
          </a:p>
        </p:txBody>
      </p:sp>
      <p:sp>
        <p:nvSpPr>
          <p:cNvPr id="7" name="Content Placeholder 6"/>
          <p:cNvSpPr>
            <a:spLocks noGrp="1"/>
          </p:cNvSpPr>
          <p:nvPr>
            <p:ph sz="quarter" idx="11"/>
          </p:nvPr>
        </p:nvSpPr>
        <p:spPr>
          <a:xfrm>
            <a:off x="4572000" y="1905000"/>
            <a:ext cx="4419600" cy="5029200"/>
          </a:xfrm>
        </p:spPr>
        <p:txBody>
          <a:bodyPr rtlCol="0">
            <a:normAutofit/>
          </a:bodyPr>
          <a:lstStyle/>
          <a:p>
            <a:pPr marL="514350" indent="-514350" eaLnBrk="1" fontAlgn="auto" hangingPunct="1">
              <a:lnSpc>
                <a:spcPct val="110000"/>
              </a:lnSpc>
              <a:spcAft>
                <a:spcPts val="0"/>
              </a:spcAft>
              <a:buFontTx/>
              <a:buAutoNum type="arabicPeriod"/>
              <a:defRPr/>
            </a:pPr>
            <a:r>
              <a:rPr lang="en-US" sz="2000" dirty="0" smtClean="0">
                <a:solidFill>
                  <a:srgbClr val="000000"/>
                </a:solidFill>
              </a:rPr>
              <a:t>Criteria for Narrowing Explanations.</a:t>
            </a:r>
          </a:p>
          <a:p>
            <a:pPr marL="514350" indent="-514350" eaLnBrk="1" fontAlgn="auto" hangingPunct="1">
              <a:lnSpc>
                <a:spcPct val="110000"/>
              </a:lnSpc>
              <a:spcAft>
                <a:spcPts val="0"/>
              </a:spcAft>
              <a:buFontTx/>
              <a:buAutoNum type="arabicPeriod"/>
              <a:defRPr/>
            </a:pPr>
            <a:r>
              <a:rPr lang="en-US" sz="2000" dirty="0" smtClean="0">
                <a:solidFill>
                  <a:srgbClr val="000000"/>
                </a:solidFill>
              </a:rPr>
              <a:t>The Five Why’s: Root Cause Identification Form;</a:t>
            </a:r>
            <a:br>
              <a:rPr lang="en-US" sz="2000" dirty="0" smtClean="0">
                <a:solidFill>
                  <a:srgbClr val="000000"/>
                </a:solidFill>
              </a:rPr>
            </a:br>
            <a:r>
              <a:rPr lang="en-US" sz="2000" dirty="0" smtClean="0">
                <a:solidFill>
                  <a:srgbClr val="000000"/>
                </a:solidFill>
              </a:rPr>
              <a:t>Getting to Root Cause.</a:t>
            </a:r>
          </a:p>
          <a:p>
            <a:pPr marL="514350" indent="-514350" eaLnBrk="1" fontAlgn="auto" hangingPunct="1">
              <a:lnSpc>
                <a:spcPct val="110000"/>
              </a:lnSpc>
              <a:spcAft>
                <a:spcPts val="0"/>
              </a:spcAft>
              <a:buFontTx/>
              <a:buAutoNum type="arabicPeriod"/>
              <a:defRPr/>
            </a:pPr>
            <a:r>
              <a:rPr lang="en-US" sz="2000" dirty="0" smtClean="0">
                <a:solidFill>
                  <a:srgbClr val="000000"/>
                </a:solidFill>
              </a:rPr>
              <a:t>Validate Root Causes; Inventory of Data other than Performance Data.</a:t>
            </a:r>
          </a:p>
          <a:p>
            <a:pPr marL="514350" indent="-514350" eaLnBrk="1" fontAlgn="auto" hangingPunct="1">
              <a:lnSpc>
                <a:spcPct val="110000"/>
              </a:lnSpc>
              <a:spcAft>
                <a:spcPts val="0"/>
              </a:spcAft>
              <a:buFontTx/>
              <a:buAutoNum type="arabicPeriod"/>
              <a:defRPr/>
            </a:pPr>
            <a:r>
              <a:rPr lang="en-US" sz="2000" dirty="0" smtClean="0">
                <a:solidFill>
                  <a:srgbClr val="000000"/>
                </a:solidFill>
              </a:rPr>
              <a:t>Did we get to root causes </a:t>
            </a:r>
            <a:r>
              <a:rPr lang="en-US" sz="2000" dirty="0" smtClean="0">
                <a:solidFill>
                  <a:srgbClr val="000000"/>
                </a:solidFill>
              </a:rPr>
              <a:t>questions?</a:t>
            </a:r>
            <a:endParaRPr lang="en-US" sz="2000" dirty="0" smtClean="0">
              <a:solidFill>
                <a:srgbClr val="000000"/>
              </a:solidFill>
            </a:endParaRPr>
          </a:p>
        </p:txBody>
      </p:sp>
      <p:sp>
        <p:nvSpPr>
          <p:cNvPr id="102403" name="Text Placeholder 3"/>
          <p:cNvSpPr>
            <a:spLocks noGrp="1"/>
          </p:cNvSpPr>
          <p:nvPr>
            <p:ph type="body" sz="quarter" idx="12"/>
          </p:nvPr>
        </p:nvSpPr>
        <p:spPr bwMode="auto">
          <a:xfrm>
            <a:off x="381000" y="1524000"/>
            <a:ext cx="4114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2400" dirty="0" smtClean="0">
                <a:solidFill>
                  <a:schemeClr val="accent1">
                    <a:lumMod val="75000"/>
                  </a:schemeClr>
                </a:solidFill>
                <a:ea typeface="ＭＳ Ｐゴシック" pitchFamily="34" charset="-128"/>
              </a:rPr>
              <a:t>Root Cause Analysis Step:</a:t>
            </a:r>
          </a:p>
        </p:txBody>
      </p:sp>
      <p:sp>
        <p:nvSpPr>
          <p:cNvPr id="38917" name="Text Placeholder 5"/>
          <p:cNvSpPr>
            <a:spLocks noGrp="1"/>
          </p:cNvSpPr>
          <p:nvPr>
            <p:ph type="body" sz="quarter" idx="13"/>
          </p:nvPr>
        </p:nvSpPr>
        <p:spPr>
          <a:xfrm>
            <a:off x="4800600" y="1524000"/>
            <a:ext cx="4114800" cy="533400"/>
          </a:xfrm>
        </p:spPr>
        <p:txBody>
          <a:bodyPr rtlCol="0">
            <a:noAutofit/>
          </a:bodyPr>
          <a:lstStyle/>
          <a:p>
            <a:pPr eaLnBrk="1" fontAlgn="auto" hangingPunct="1">
              <a:spcAft>
                <a:spcPts val="0"/>
              </a:spcAft>
              <a:buFont typeface="Arial" pitchFamily="34" charset="0"/>
              <a:buNone/>
              <a:defRPr/>
            </a:pPr>
            <a:r>
              <a:rPr lang="en-US" sz="2400" dirty="0" smtClean="0">
                <a:solidFill>
                  <a:schemeClr val="accent1">
                    <a:lumMod val="75000"/>
                  </a:schemeClr>
                </a:solidFill>
              </a:rPr>
              <a:t>Tools to use:</a:t>
            </a:r>
          </a:p>
        </p:txBody>
      </p:sp>
    </p:spTree>
    <p:extLst>
      <p:ext uri="{BB962C8B-B14F-4D97-AF65-F5344CB8AC3E}">
        <p14:creationId xmlns:p14="http://schemas.microsoft.com/office/powerpoint/2010/main" val="515301035"/>
      </p:ext>
    </p:extLst>
  </p:cSld>
  <p:clrMapOvr>
    <a:masterClrMapping/>
  </p:clrMapOvr>
  <p:transition spd="slow">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4000" dirty="0" smtClean="0"/>
              <a:t>Planning to Facilitate Root Causes Analysis</a:t>
            </a:r>
            <a:endParaRPr lang="en-US" sz="4000" dirty="0"/>
          </a:p>
        </p:txBody>
      </p:sp>
      <p:sp>
        <p:nvSpPr>
          <p:cNvPr id="48131" name="Content Placeholder 6"/>
          <p:cNvSpPr>
            <a:spLocks noGrp="1"/>
          </p:cNvSpPr>
          <p:nvPr>
            <p:ph idx="1"/>
          </p:nvPr>
        </p:nvSpPr>
        <p:spPr bwMode="auto">
          <a:xfrm>
            <a:off x="457200" y="1676400"/>
            <a:ext cx="8229600" cy="49069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400" dirty="0" smtClean="0"/>
              <a:t>Take out the </a:t>
            </a:r>
            <a:r>
              <a:rPr lang="en-US" sz="2400" dirty="0" smtClean="0">
                <a:solidFill>
                  <a:schemeClr val="accent1">
                    <a:lumMod val="75000"/>
                  </a:schemeClr>
                </a:solidFill>
              </a:rPr>
              <a:t>Planning </a:t>
            </a:r>
            <a:r>
              <a:rPr lang="en-US" dirty="0" smtClean="0">
                <a:solidFill>
                  <a:schemeClr val="accent1">
                    <a:lumMod val="75000"/>
                  </a:schemeClr>
                </a:solidFill>
              </a:rPr>
              <a:t>to Facilitate</a:t>
            </a:r>
            <a:r>
              <a:rPr lang="en-US" sz="2400" dirty="0" smtClean="0">
                <a:solidFill>
                  <a:schemeClr val="accent1">
                    <a:lumMod val="75000"/>
                  </a:schemeClr>
                </a:solidFill>
              </a:rPr>
              <a:t> Root Cause Analysis  </a:t>
            </a:r>
            <a:r>
              <a:rPr lang="en-US" sz="2400" dirty="0" smtClean="0"/>
              <a:t>(</a:t>
            </a:r>
            <a:r>
              <a:rPr lang="en-US" sz="2400" dirty="0" smtClean="0">
                <a:solidFill>
                  <a:schemeClr val="tx1"/>
                </a:solidFill>
              </a:rPr>
              <a:t>note catcher, p. 9).</a:t>
            </a:r>
          </a:p>
          <a:p>
            <a:pPr>
              <a:spcBef>
                <a:spcPts val="1800"/>
              </a:spcBef>
              <a:defRPr/>
            </a:pPr>
            <a:r>
              <a:rPr lang="en-US" sz="2400" dirty="0" smtClean="0"/>
              <a:t>Make notes about how you will </a:t>
            </a:r>
            <a:r>
              <a:rPr lang="en-US" altLang="en-US" dirty="0" smtClean="0">
                <a:ea typeface="ＭＳ Ｐゴシック" pitchFamily="34" charset="-128"/>
              </a:rPr>
              <a:t>validate root causes with </a:t>
            </a:r>
            <a:r>
              <a:rPr lang="en-US" altLang="en-US" dirty="0">
                <a:ea typeface="ＭＳ Ｐゴシック" pitchFamily="34" charset="-128"/>
              </a:rPr>
              <a:t>other </a:t>
            </a:r>
            <a:r>
              <a:rPr lang="en-US" altLang="en-US" dirty="0" smtClean="0">
                <a:ea typeface="ＭＳ Ｐゴシック" pitchFamily="34" charset="-128"/>
              </a:rPr>
              <a:t>data</a:t>
            </a:r>
            <a:r>
              <a:rPr lang="en-US" altLang="en-US" dirty="0">
                <a:ea typeface="ＭＳ Ｐゴシック" pitchFamily="34" charset="-128"/>
              </a:rPr>
              <a:t>:</a:t>
            </a:r>
            <a:endParaRPr lang="en-US" sz="2400" dirty="0" smtClean="0"/>
          </a:p>
          <a:p>
            <a:pPr lvl="1">
              <a:defRPr/>
            </a:pPr>
            <a:r>
              <a:rPr lang="en-US" sz="2400" dirty="0" smtClean="0"/>
              <a:t>What approach will you use ? What </a:t>
            </a:r>
            <a:r>
              <a:rPr lang="en-US" sz="2400" dirty="0"/>
              <a:t>materials/tools will you use?</a:t>
            </a:r>
            <a:endParaRPr lang="en-US" sz="2400" dirty="0" smtClean="0"/>
          </a:p>
          <a:p>
            <a:pPr lvl="1">
              <a:spcBef>
                <a:spcPts val="1200"/>
              </a:spcBef>
              <a:defRPr/>
            </a:pPr>
            <a:r>
              <a:rPr lang="en-US" sz="2400" dirty="0" smtClean="0"/>
              <a:t>How will </a:t>
            </a:r>
            <a:r>
              <a:rPr lang="en-US" sz="2400" dirty="0" smtClean="0"/>
              <a:t>you </a:t>
            </a:r>
            <a:r>
              <a:rPr lang="en-US" sz="2400" dirty="0" smtClean="0"/>
              <a:t>facilitate this? How will you ensure teams “get back on track” if they “get off track”?</a:t>
            </a:r>
          </a:p>
          <a:p>
            <a:pPr lvl="1">
              <a:spcBef>
                <a:spcPts val="1200"/>
              </a:spcBef>
              <a:defRPr/>
            </a:pPr>
            <a:r>
              <a:rPr lang="en-US" sz="2400" dirty="0" smtClean="0"/>
              <a:t>What will you do to prepare?</a:t>
            </a:r>
          </a:p>
          <a:p>
            <a:pPr lvl="1">
              <a:spcBef>
                <a:spcPts val="1200"/>
              </a:spcBef>
              <a:defRPr/>
            </a:pPr>
            <a:endParaRPr lang="en-US" sz="2400" dirty="0" smtClean="0"/>
          </a:p>
        </p:txBody>
      </p:sp>
    </p:spTree>
    <p:extLst>
      <p:ext uri="{BB962C8B-B14F-4D97-AF65-F5344CB8AC3E}">
        <p14:creationId xmlns:p14="http://schemas.microsoft.com/office/powerpoint/2010/main" val="1127686706"/>
      </p:ext>
    </p:extLst>
  </p:cSld>
  <p:clrMapOvr>
    <a:masterClrMapping/>
  </p:clrMapOvr>
  <p:transition spd="slow">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5562600"/>
            <a:ext cx="5257800" cy="6096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Categorize/classify </a:t>
            </a:r>
            <a:r>
              <a:rPr lang="en-US" altLang="en-US" sz="2400" dirty="0" smtClean="0">
                <a:ea typeface="ＭＳ Ｐゴシック" pitchFamily="34" charset="-128"/>
              </a:rPr>
              <a:t>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4052427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Capturing Notes</a:t>
            </a:r>
            <a:endParaRPr lang="en-US" dirty="0"/>
          </a:p>
        </p:txBody>
      </p:sp>
      <p:sp>
        <p:nvSpPr>
          <p:cNvPr id="3" name="Content Placeholder 2"/>
          <p:cNvSpPr>
            <a:spLocks noGrp="1"/>
          </p:cNvSpPr>
          <p:nvPr>
            <p:ph idx="1"/>
          </p:nvPr>
        </p:nvSpPr>
        <p:spPr/>
        <p:txBody>
          <a:bodyPr/>
          <a:lstStyle/>
          <a:p>
            <a:pPr marL="45720" indent="0">
              <a:spcBef>
                <a:spcPts val="1800"/>
              </a:spcBef>
              <a:buNone/>
              <a:defRPr/>
            </a:pPr>
            <a:r>
              <a:rPr lang="en-US" dirty="0" smtClean="0"/>
              <a:t>Facilitating Root Cause Analysis  Note Catcher:</a:t>
            </a:r>
          </a:p>
          <a:p>
            <a:pPr>
              <a:defRPr/>
            </a:pPr>
            <a:r>
              <a:rPr lang="en-US" dirty="0" smtClean="0"/>
              <a:t>Self-Assessment</a:t>
            </a:r>
          </a:p>
          <a:p>
            <a:pPr>
              <a:defRPr/>
            </a:pPr>
            <a:r>
              <a:rPr lang="en-US" dirty="0" smtClean="0"/>
              <a:t>Background on Root Cause Analysis</a:t>
            </a:r>
          </a:p>
          <a:p>
            <a:pPr>
              <a:defRPr/>
            </a:pPr>
            <a:r>
              <a:rPr lang="en-US" dirty="0" smtClean="0"/>
              <a:t>Preparing for Root Cause Analysis</a:t>
            </a:r>
          </a:p>
          <a:p>
            <a:pPr>
              <a:defRPr/>
            </a:pPr>
            <a:r>
              <a:rPr lang="en-US" dirty="0" smtClean="0"/>
              <a:t>Planning to Facilitate Root Cause Analysis (put a sticky note here)</a:t>
            </a:r>
          </a:p>
          <a:p>
            <a:pPr lvl="1">
              <a:defRPr/>
            </a:pPr>
            <a:r>
              <a:rPr lang="en-US" dirty="0" smtClean="0"/>
              <a:t>Building Background</a:t>
            </a:r>
          </a:p>
          <a:p>
            <a:pPr lvl="1">
              <a:defRPr/>
            </a:pPr>
            <a:r>
              <a:rPr lang="en-US" dirty="0" smtClean="0"/>
              <a:t>Facilitating the Steps in Root Cause Analysis</a:t>
            </a:r>
          </a:p>
          <a:p>
            <a:pPr lvl="1">
              <a:defRPr/>
            </a:pPr>
            <a:r>
              <a:rPr lang="en-US" dirty="0"/>
              <a:t>Follow-Up to Capture Results of Root Cause Analysis</a:t>
            </a:r>
            <a:endParaRPr lang="en-US" dirty="0" smtClean="0"/>
          </a:p>
        </p:txBody>
      </p:sp>
    </p:spTree>
    <p:extLst>
      <p:ext uri="{BB962C8B-B14F-4D97-AF65-F5344CB8AC3E}">
        <p14:creationId xmlns:p14="http://schemas.microsoft.com/office/powerpoint/2010/main" val="1108548163"/>
      </p:ext>
    </p:extLst>
  </p:cSld>
  <p:clrMapOvr>
    <a:masterClrMapping/>
  </p:clrMapOvr>
  <p:transition spd="slow">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School Reviews</a:t>
            </a:r>
            <a:endParaRPr lang="en-US" dirty="0"/>
          </a:p>
        </p:txBody>
      </p:sp>
      <p:sp>
        <p:nvSpPr>
          <p:cNvPr id="5" name="Content Placeholder 4"/>
          <p:cNvSpPr>
            <a:spLocks noGrp="1"/>
          </p:cNvSpPr>
          <p:nvPr>
            <p:ph idx="1"/>
          </p:nvPr>
        </p:nvSpPr>
        <p:spPr>
          <a:xfrm>
            <a:off x="380999" y="1295400"/>
            <a:ext cx="8407893" cy="5257800"/>
          </a:xfrm>
        </p:spPr>
        <p:txBody>
          <a:bodyPr/>
          <a:lstStyle/>
          <a:p>
            <a:r>
              <a:rPr lang="en-US" sz="2200" dirty="0" smtClean="0"/>
              <a:t>An on-site review of school processes (and school staff perceptions) designed to identify causes of low school performance.</a:t>
            </a:r>
          </a:p>
          <a:p>
            <a:r>
              <a:rPr lang="en-US" sz="2200" dirty="0" smtClean="0"/>
              <a:t>Reviewers include: former school leaders, other experts.</a:t>
            </a:r>
          </a:p>
          <a:p>
            <a:r>
              <a:rPr lang="en-US" sz="2200" dirty="0" smtClean="0"/>
              <a:t>Final Reports are organized by topics/standards/focus areas derived from the </a:t>
            </a:r>
            <a:r>
              <a:rPr lang="en-US" sz="2200" dirty="0"/>
              <a:t>“effective schools </a:t>
            </a:r>
            <a:r>
              <a:rPr lang="en-US" sz="2200" dirty="0" smtClean="0"/>
              <a:t>literature.”</a:t>
            </a:r>
            <a:endParaRPr lang="en-US" sz="2200" dirty="0"/>
          </a:p>
          <a:p>
            <a:r>
              <a:rPr lang="en-US" sz="2200" dirty="0" smtClean="0"/>
              <a:t>Usually includes:</a:t>
            </a:r>
          </a:p>
          <a:p>
            <a:pPr lvl="1"/>
            <a:r>
              <a:rPr lang="en-US" sz="2150" dirty="0" smtClean="0"/>
              <a:t>Findings – Strengths and Weaknesses (areas for improvement</a:t>
            </a:r>
            <a:r>
              <a:rPr lang="en-US" sz="2150" dirty="0" smtClean="0"/>
              <a:t>).</a:t>
            </a:r>
            <a:endParaRPr lang="en-US" sz="2150" dirty="0" smtClean="0"/>
          </a:p>
          <a:p>
            <a:pPr lvl="1"/>
            <a:r>
              <a:rPr lang="en-US" sz="2150" dirty="0" smtClean="0"/>
              <a:t>Recommendations (which may or may not be prioritized</a:t>
            </a:r>
            <a:r>
              <a:rPr lang="en-US" sz="2150" dirty="0" smtClean="0"/>
              <a:t>).</a:t>
            </a:r>
            <a:endParaRPr lang="en-US" sz="2150" dirty="0" smtClean="0"/>
          </a:p>
          <a:p>
            <a:r>
              <a:rPr lang="en-US" sz="2200" dirty="0" smtClean="0"/>
              <a:t>Several different entities providing external reviews in Colorado schools (state contractors, districts, vendors).</a:t>
            </a:r>
            <a:endParaRPr lang="en-US" sz="2200" dirty="0"/>
          </a:p>
        </p:txBody>
      </p:sp>
    </p:spTree>
    <p:extLst>
      <p:ext uri="{BB962C8B-B14F-4D97-AF65-F5344CB8AC3E}">
        <p14:creationId xmlns:p14="http://schemas.microsoft.com/office/powerpoint/2010/main" val="1920389005"/>
      </p:ext>
    </p:extLst>
  </p:cSld>
  <p:clrMapOvr>
    <a:masterClrMapping/>
  </p:clrMapOvr>
  <p:transition spd="slow">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and Internal Add Value</a:t>
            </a:r>
            <a:endParaRPr lang="en-US" dirty="0"/>
          </a:p>
        </p:txBody>
      </p:sp>
      <p:sp>
        <p:nvSpPr>
          <p:cNvPr id="3" name="Content Placeholder 2"/>
          <p:cNvSpPr>
            <a:spLocks noGrp="1"/>
          </p:cNvSpPr>
          <p:nvPr>
            <p:ph idx="1"/>
          </p:nvPr>
        </p:nvSpPr>
        <p:spPr/>
        <p:txBody>
          <a:bodyPr/>
          <a:lstStyle/>
          <a:p>
            <a:r>
              <a:rPr lang="en-US" sz="2000" dirty="0" smtClean="0"/>
              <a:t>The lens/perspective of staff within a school and the external reviewers about what is happening in the school are different.</a:t>
            </a:r>
          </a:p>
          <a:p>
            <a:r>
              <a:rPr lang="en-US" sz="2000" dirty="0" smtClean="0"/>
              <a:t>Teachers:  </a:t>
            </a:r>
          </a:p>
          <a:p>
            <a:pPr lvl="1"/>
            <a:r>
              <a:rPr lang="en-US" sz="2000" dirty="0" smtClean="0"/>
              <a:t>Deeply understand their classroom.  </a:t>
            </a:r>
          </a:p>
          <a:p>
            <a:pPr lvl="1"/>
            <a:r>
              <a:rPr lang="en-US" sz="2000" dirty="0" smtClean="0"/>
              <a:t>May understand to some degree team mates’ classrooms.</a:t>
            </a:r>
          </a:p>
          <a:p>
            <a:pPr lvl="1"/>
            <a:r>
              <a:rPr lang="en-US" sz="2000" dirty="0" smtClean="0"/>
              <a:t>May not understand what is happening across the school.</a:t>
            </a:r>
          </a:p>
          <a:p>
            <a:r>
              <a:rPr lang="en-US" sz="2000" dirty="0" smtClean="0"/>
              <a:t>External Reviewers:</a:t>
            </a:r>
          </a:p>
          <a:p>
            <a:pPr lvl="1"/>
            <a:r>
              <a:rPr lang="en-US" sz="2000" dirty="0" smtClean="0"/>
              <a:t>Have a perspective of what is happening across the school.</a:t>
            </a:r>
          </a:p>
          <a:p>
            <a:pPr lvl="1"/>
            <a:r>
              <a:rPr lang="en-US" sz="2000" dirty="0" smtClean="0"/>
              <a:t>May only have a shallow understanding of each individual classroom.</a:t>
            </a:r>
          </a:p>
          <a:p>
            <a:r>
              <a:rPr lang="en-US" sz="2000" dirty="0" smtClean="0"/>
              <a:t>Both add value to Root Cause Analysis.</a:t>
            </a:r>
          </a:p>
        </p:txBody>
      </p:sp>
    </p:spTree>
    <p:extLst>
      <p:ext uri="{BB962C8B-B14F-4D97-AF65-F5344CB8AC3E}">
        <p14:creationId xmlns:p14="http://schemas.microsoft.com/office/powerpoint/2010/main" val="3461259126"/>
      </p:ext>
    </p:extLst>
  </p:cSld>
  <p:clrMapOvr>
    <a:masterClrMapping/>
  </p:clrMapOvr>
  <p:transition spd="slow">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Rocky ES DRV Report </a:t>
            </a:r>
            <a:endParaRPr lang="en-US" dirty="0"/>
          </a:p>
        </p:txBody>
      </p:sp>
      <p:sp>
        <p:nvSpPr>
          <p:cNvPr id="3" name="Content Placeholder 2"/>
          <p:cNvSpPr>
            <a:spLocks noGrp="1"/>
          </p:cNvSpPr>
          <p:nvPr>
            <p:ph idx="1"/>
          </p:nvPr>
        </p:nvSpPr>
        <p:spPr/>
        <p:txBody>
          <a:bodyPr/>
          <a:lstStyle/>
          <a:p>
            <a:r>
              <a:rPr lang="en-US" dirty="0" smtClean="0"/>
              <a:t>Share with a partner. Turn to the </a:t>
            </a:r>
            <a:r>
              <a:rPr lang="en-US" dirty="0" smtClean="0">
                <a:solidFill>
                  <a:schemeClr val="accent1">
                    <a:lumMod val="50000"/>
                  </a:schemeClr>
                </a:solidFill>
              </a:rPr>
              <a:t>Diagnostic Review Report </a:t>
            </a:r>
            <a:r>
              <a:rPr lang="en-US" dirty="0" smtClean="0"/>
              <a:t>(Scenario, p. 15).</a:t>
            </a:r>
          </a:p>
          <a:p>
            <a:r>
              <a:rPr lang="en-US" dirty="0" smtClean="0"/>
              <a:t>Consider:</a:t>
            </a:r>
          </a:p>
          <a:p>
            <a:pPr lvl="1"/>
            <a:r>
              <a:rPr lang="en-US" dirty="0" smtClean="0"/>
              <a:t>How is the report organized? What categories structure the organization of findings?</a:t>
            </a:r>
          </a:p>
          <a:p>
            <a:pPr lvl="1"/>
            <a:r>
              <a:rPr lang="en-US" dirty="0" smtClean="0"/>
              <a:t>Where are the findings?</a:t>
            </a:r>
          </a:p>
          <a:p>
            <a:pPr lvl="1"/>
            <a:r>
              <a:rPr lang="en-US" dirty="0" smtClean="0"/>
              <a:t>Where are the recommendations?</a:t>
            </a:r>
          </a:p>
          <a:p>
            <a:r>
              <a:rPr lang="en-US" dirty="0" smtClean="0"/>
              <a:t>Do you have questions about what is included in this report?</a:t>
            </a:r>
            <a:endParaRPr lang="en-US" dirty="0"/>
          </a:p>
        </p:txBody>
      </p:sp>
    </p:spTree>
    <p:extLst>
      <p:ext uri="{BB962C8B-B14F-4D97-AF65-F5344CB8AC3E}">
        <p14:creationId xmlns:p14="http://schemas.microsoft.com/office/powerpoint/2010/main" val="747242807"/>
      </p:ext>
    </p:extLst>
  </p:cSld>
  <p:clrMapOvr>
    <a:masterClrMapping/>
  </p:clrMapOvr>
  <p:transition spd="slow">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External Reviews in RCA</a:t>
            </a:r>
            <a:endParaRPr lang="en-US" dirty="0"/>
          </a:p>
        </p:txBody>
      </p:sp>
      <p:sp>
        <p:nvSpPr>
          <p:cNvPr id="4" name="Content Placeholder 3"/>
          <p:cNvSpPr>
            <a:spLocks noGrp="1"/>
          </p:cNvSpPr>
          <p:nvPr>
            <p:ph idx="1"/>
          </p:nvPr>
        </p:nvSpPr>
        <p:spPr/>
        <p:txBody>
          <a:bodyPr/>
          <a:lstStyle/>
          <a:p>
            <a:r>
              <a:rPr lang="en-US" sz="2000" dirty="0" smtClean="0"/>
              <a:t>    Before </a:t>
            </a:r>
            <a:r>
              <a:rPr lang="en-US" sz="2000" dirty="0" smtClean="0"/>
              <a:t>reviewing External Review Reports:</a:t>
            </a:r>
          </a:p>
          <a:p>
            <a:pPr marL="822960" lvl="1" indent="-457200">
              <a:buFont typeface="+mj-lt"/>
              <a:buAutoNum type="arabicPeriod"/>
            </a:pPr>
            <a:r>
              <a:rPr lang="en-US" sz="1800" dirty="0" smtClean="0"/>
              <a:t>Determine on what priority performance challenge(s) to focus.</a:t>
            </a:r>
          </a:p>
          <a:p>
            <a:pPr marL="822960" lvl="1" indent="-457200">
              <a:buFont typeface="+mj-lt"/>
              <a:buAutoNum type="arabicPeriod"/>
            </a:pPr>
            <a:r>
              <a:rPr lang="en-US" altLang="en-US" sz="1800" dirty="0" smtClean="0">
                <a:ea typeface="ＭＳ Ｐゴシック" pitchFamily="34" charset="-128"/>
              </a:rPr>
              <a:t>Consider </a:t>
            </a:r>
            <a:r>
              <a:rPr lang="en-US" altLang="en-US" sz="1800" dirty="0">
                <a:ea typeface="ＭＳ Ｐゴシック" pitchFamily="34" charset="-128"/>
              </a:rPr>
              <a:t>school/district context (process/perception data). </a:t>
            </a:r>
            <a:endParaRPr lang="en-US" altLang="en-US" sz="1800" dirty="0" smtClean="0">
              <a:ea typeface="ＭＳ Ｐゴシック" pitchFamily="34" charset="-128"/>
            </a:endParaRPr>
          </a:p>
          <a:p>
            <a:pPr marL="822960" lvl="1" indent="-457200">
              <a:buFont typeface="+mj-lt"/>
              <a:buAutoNum type="arabicPeriod"/>
            </a:pPr>
            <a:r>
              <a:rPr lang="en-US" altLang="en-US" sz="1800" dirty="0" smtClean="0">
                <a:ea typeface="ＭＳ Ｐゴシック" pitchFamily="34" charset="-128"/>
              </a:rPr>
              <a:t>Generate </a:t>
            </a:r>
            <a:r>
              <a:rPr lang="en-US" altLang="en-US" sz="1800" dirty="0">
                <a:ea typeface="ＭＳ Ｐゴシック" pitchFamily="34" charset="-128"/>
              </a:rPr>
              <a:t>explanations (brainstorm</a:t>
            </a:r>
            <a:r>
              <a:rPr lang="en-US" altLang="en-US" sz="1800" dirty="0" smtClean="0">
                <a:ea typeface="ＭＳ Ｐゴシック" pitchFamily="34" charset="-128"/>
              </a:rPr>
              <a:t>).</a:t>
            </a:r>
          </a:p>
          <a:p>
            <a:pPr marL="822960" lvl="1" indent="-457200">
              <a:buFont typeface="+mj-lt"/>
              <a:buAutoNum type="arabicPeriod"/>
            </a:pPr>
            <a:r>
              <a:rPr lang="en-US" altLang="en-US" sz="1800" dirty="0" smtClean="0">
                <a:ea typeface="ＭＳ Ｐゴシック" pitchFamily="34" charset="-128"/>
              </a:rPr>
              <a:t>Categorize/classify </a:t>
            </a:r>
            <a:r>
              <a:rPr lang="en-US" altLang="en-US" sz="1800" dirty="0">
                <a:ea typeface="ＭＳ Ｐゴシック" pitchFamily="34" charset="-128"/>
              </a:rPr>
              <a:t>explanations</a:t>
            </a:r>
            <a:r>
              <a:rPr lang="en-US" altLang="en-US" sz="1800" dirty="0" smtClean="0">
                <a:ea typeface="ＭＳ Ｐゴシック" pitchFamily="34" charset="-128"/>
              </a:rPr>
              <a:t>.</a:t>
            </a:r>
          </a:p>
          <a:p>
            <a:pPr marL="548640" indent="-457200"/>
            <a:r>
              <a:rPr lang="en-US" altLang="en-US" sz="2000" dirty="0" smtClean="0">
                <a:ea typeface="ＭＳ Ｐゴシック" pitchFamily="34" charset="-128"/>
              </a:rPr>
              <a:t>Review external report (with team</a:t>
            </a:r>
            <a:r>
              <a:rPr lang="en-US" altLang="en-US" sz="2000" dirty="0" smtClean="0">
                <a:ea typeface="ＭＳ Ｐゴシック" pitchFamily="34" charset="-128"/>
              </a:rPr>
              <a:t>):</a:t>
            </a:r>
            <a:endParaRPr lang="en-US" altLang="en-US" sz="2000" dirty="0" smtClean="0">
              <a:ea typeface="ＭＳ Ｐゴシック" pitchFamily="34" charset="-128"/>
            </a:endParaRPr>
          </a:p>
          <a:p>
            <a:pPr marL="822960" lvl="1" indent="-457200">
              <a:buFont typeface="+mj-lt"/>
              <a:buAutoNum type="arabicPeriod"/>
            </a:pPr>
            <a:r>
              <a:rPr lang="en-US" altLang="en-US" sz="1800" dirty="0" smtClean="0">
                <a:ea typeface="ＭＳ Ｐゴシック" pitchFamily="34" charset="-128"/>
              </a:rPr>
              <a:t>Identify key findings that could help explain priority performance challenges.</a:t>
            </a:r>
          </a:p>
          <a:p>
            <a:pPr marL="822960" lvl="1" indent="-457200">
              <a:buFont typeface="+mj-lt"/>
              <a:buAutoNum type="arabicPeriod"/>
            </a:pPr>
            <a:r>
              <a:rPr lang="en-US" altLang="en-US" sz="1800" dirty="0" smtClean="0">
                <a:ea typeface="ＭＳ Ｐゴシック" pitchFamily="34" charset="-128"/>
              </a:rPr>
              <a:t>Capture each on a sticky note (use a different color than brainstormed explanations).</a:t>
            </a:r>
          </a:p>
          <a:p>
            <a:pPr marL="822960" lvl="1" indent="-457200">
              <a:buFont typeface="+mj-lt"/>
              <a:buAutoNum type="arabicPeriod"/>
            </a:pPr>
            <a:r>
              <a:rPr lang="en-US" altLang="en-US" sz="1800" dirty="0" smtClean="0">
                <a:ea typeface="ＭＳ Ｐゴシック" pitchFamily="34" charset="-128"/>
              </a:rPr>
              <a:t>Add to categorized explanations.</a:t>
            </a:r>
          </a:p>
          <a:p>
            <a:pPr marL="548640" indent="-457200"/>
            <a:r>
              <a:rPr lang="en-US" altLang="en-US" sz="2000" dirty="0" smtClean="0">
                <a:ea typeface="ＭＳ Ｐゴシック" pitchFamily="34" charset="-128"/>
              </a:rPr>
              <a:t>Proceed with Narrowing Explanations</a:t>
            </a:r>
          </a:p>
          <a:p>
            <a:pPr marL="822960" lvl="1" indent="-457200">
              <a:buFont typeface="+mj-lt"/>
              <a:buAutoNum type="arabicPeriod"/>
            </a:pPr>
            <a:endParaRPr lang="en-US" altLang="en-US" dirty="0">
              <a:ea typeface="ＭＳ Ｐゴシック" pitchFamily="34" charset="-128"/>
            </a:endParaRPr>
          </a:p>
          <a:p>
            <a:pPr marL="822960" lvl="1" indent="-457200">
              <a:buFont typeface="+mj-lt"/>
              <a:buAutoNum type="arabicPeriod"/>
            </a:pPr>
            <a:endParaRPr lang="en-US" dirty="0" smtClean="0"/>
          </a:p>
          <a:p>
            <a:pPr marL="822960" lvl="1" indent="-457200">
              <a:buFont typeface="+mj-lt"/>
              <a:buAutoNum type="arabicPeriod"/>
            </a:pPr>
            <a:endParaRPr lang="en-US" dirty="0" smtClean="0"/>
          </a:p>
          <a:p>
            <a:pPr marL="45720" indent="0">
              <a:buNone/>
            </a:pPr>
            <a:endParaRPr lang="en-US" dirty="0"/>
          </a:p>
        </p:txBody>
      </p:sp>
    </p:spTree>
    <p:extLst>
      <p:ext uri="{BB962C8B-B14F-4D97-AF65-F5344CB8AC3E}">
        <p14:creationId xmlns:p14="http://schemas.microsoft.com/office/powerpoint/2010/main" val="2443725723"/>
      </p:ext>
    </p:extLst>
  </p:cSld>
  <p:clrMapOvr>
    <a:masterClrMapping/>
  </p:clrMapOvr>
  <p:transition spd="slow">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8382" y="1447800"/>
            <a:ext cx="3932636" cy="4678363"/>
          </a:xfrm>
        </p:spPr>
      </p:pic>
    </p:spTree>
    <p:extLst>
      <p:ext uri="{BB962C8B-B14F-4D97-AF65-F5344CB8AC3E}">
        <p14:creationId xmlns:p14="http://schemas.microsoft.com/office/powerpoint/2010/main" val="2891053093"/>
      </p:ext>
    </p:extLst>
  </p:cSld>
  <p:clrMapOvr>
    <a:masterClrMapping/>
  </p:clrMapOvr>
  <p:transition spd="slow">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Narrow and prioritize with additional explanations in the mix.</a:t>
            </a:r>
          </a:p>
          <a:p>
            <a:r>
              <a:rPr lang="en-US" dirty="0" smtClean="0"/>
              <a:t>Determine if findings of External Reviews align with prioritized explanations.</a:t>
            </a:r>
          </a:p>
          <a:p>
            <a:r>
              <a:rPr lang="en-US" dirty="0" smtClean="0"/>
              <a:t>Go back to External Review Results as a source of data for validating root causes. </a:t>
            </a:r>
            <a:endParaRPr lang="en-US" dirty="0"/>
          </a:p>
        </p:txBody>
      </p:sp>
      <p:sp>
        <p:nvSpPr>
          <p:cNvPr id="2" name="Title 1"/>
          <p:cNvSpPr>
            <a:spLocks noGrp="1"/>
          </p:cNvSpPr>
          <p:nvPr>
            <p:ph type="title"/>
          </p:nvPr>
        </p:nvSpPr>
        <p:spPr/>
        <p:txBody>
          <a:bodyPr/>
          <a:lstStyle/>
          <a:p>
            <a:r>
              <a:rPr lang="en-US" dirty="0"/>
              <a:t>Including External Reviews in RCA</a:t>
            </a:r>
          </a:p>
        </p:txBody>
      </p:sp>
    </p:spTree>
    <p:extLst>
      <p:ext uri="{BB962C8B-B14F-4D97-AF65-F5344CB8AC3E}">
        <p14:creationId xmlns:p14="http://schemas.microsoft.com/office/powerpoint/2010/main" val="3644777787"/>
      </p:ext>
    </p:extLst>
  </p:cSld>
  <p:clrMapOvr>
    <a:masterClrMapping/>
  </p:clrMapOvr>
  <p:transition spd="slow">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4000" dirty="0" smtClean="0"/>
              <a:t>Planning to Facilitate Root Causes Analysis</a:t>
            </a:r>
            <a:endParaRPr lang="en-US" sz="4000" dirty="0"/>
          </a:p>
        </p:txBody>
      </p:sp>
      <p:sp>
        <p:nvSpPr>
          <p:cNvPr id="48131" name="Content Placeholder 6"/>
          <p:cNvSpPr>
            <a:spLocks noGrp="1"/>
          </p:cNvSpPr>
          <p:nvPr>
            <p:ph idx="1"/>
          </p:nvPr>
        </p:nvSpPr>
        <p:spPr bwMode="auto">
          <a:xfrm>
            <a:off x="457200" y="1676400"/>
            <a:ext cx="8229600" cy="49069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400" dirty="0" smtClean="0"/>
              <a:t>Take out the </a:t>
            </a:r>
            <a:r>
              <a:rPr lang="en-US" sz="2400" dirty="0" smtClean="0">
                <a:solidFill>
                  <a:schemeClr val="accent1">
                    <a:lumMod val="75000"/>
                  </a:schemeClr>
                </a:solidFill>
              </a:rPr>
              <a:t>Planning to Facilitate Root Cause Analysis  </a:t>
            </a:r>
            <a:r>
              <a:rPr lang="en-US" sz="2400" dirty="0" smtClean="0"/>
              <a:t>(</a:t>
            </a:r>
            <a:r>
              <a:rPr lang="en-US" sz="2400" dirty="0" smtClean="0">
                <a:solidFill>
                  <a:schemeClr val="tx1"/>
                </a:solidFill>
              </a:rPr>
              <a:t>note catcher, p. 10).</a:t>
            </a:r>
          </a:p>
          <a:p>
            <a:pPr>
              <a:lnSpc>
                <a:spcPct val="90000"/>
              </a:lnSpc>
              <a:defRPr/>
            </a:pPr>
            <a:r>
              <a:rPr lang="en-US" dirty="0"/>
              <a:t>Make notes about how you will incorporate the findings from external reviews into your root cause analysis:</a:t>
            </a:r>
          </a:p>
          <a:p>
            <a:pPr lvl="1">
              <a:defRPr/>
            </a:pPr>
            <a:r>
              <a:rPr lang="en-US" sz="2400" dirty="0" smtClean="0"/>
              <a:t>What </a:t>
            </a:r>
            <a:r>
              <a:rPr lang="en-US" sz="2400" dirty="0"/>
              <a:t>materials/tools will you use?</a:t>
            </a:r>
            <a:endParaRPr lang="en-US" sz="2400" dirty="0" smtClean="0"/>
          </a:p>
          <a:p>
            <a:pPr lvl="1">
              <a:spcBef>
                <a:spcPts val="1200"/>
              </a:spcBef>
              <a:defRPr/>
            </a:pPr>
            <a:r>
              <a:rPr lang="en-US" sz="2400" dirty="0" smtClean="0"/>
              <a:t>How will your facilitate this? </a:t>
            </a:r>
          </a:p>
          <a:p>
            <a:pPr lvl="1">
              <a:spcBef>
                <a:spcPts val="1200"/>
              </a:spcBef>
              <a:defRPr/>
            </a:pPr>
            <a:r>
              <a:rPr lang="en-US" sz="2400" dirty="0" smtClean="0"/>
              <a:t>What will you do to prepare?</a:t>
            </a:r>
          </a:p>
          <a:p>
            <a:pPr lvl="1">
              <a:spcBef>
                <a:spcPts val="1200"/>
              </a:spcBef>
              <a:defRPr/>
            </a:pPr>
            <a:endParaRPr lang="en-US" sz="2400" dirty="0" smtClean="0"/>
          </a:p>
        </p:txBody>
      </p:sp>
    </p:spTree>
    <p:extLst>
      <p:ext uri="{BB962C8B-B14F-4D97-AF65-F5344CB8AC3E}">
        <p14:creationId xmlns:p14="http://schemas.microsoft.com/office/powerpoint/2010/main" val="2789788120"/>
      </p:ext>
    </p:extLst>
  </p:cSld>
  <p:clrMapOvr>
    <a:masterClrMapping/>
  </p:clrMapOvr>
  <p:transition spd="slow">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527"/>
            <a:ext cx="8381260" cy="782073"/>
          </a:xfrm>
        </p:spPr>
        <p:txBody>
          <a:bodyPr/>
          <a:lstStyle/>
          <a:p>
            <a:r>
              <a:rPr lang="en-US" dirty="0" smtClean="0"/>
              <a:t>Follow-Up: After Root Cause Analysis</a:t>
            </a:r>
            <a:endParaRPr lang="en-US" dirty="0"/>
          </a:p>
        </p:txBody>
      </p:sp>
      <p:sp>
        <p:nvSpPr>
          <p:cNvPr id="3" name="Content Placeholder 2"/>
          <p:cNvSpPr>
            <a:spLocks noGrp="1"/>
          </p:cNvSpPr>
          <p:nvPr>
            <p:ph idx="1"/>
          </p:nvPr>
        </p:nvSpPr>
        <p:spPr/>
        <p:txBody>
          <a:bodyPr/>
          <a:lstStyle/>
          <a:p>
            <a:pPr marL="502920" indent="-457200">
              <a:buFont typeface="+mj-lt"/>
              <a:buAutoNum type="arabicPeriod"/>
            </a:pPr>
            <a:r>
              <a:rPr lang="en-US" dirty="0"/>
              <a:t>With the full group, or a smaller </a:t>
            </a:r>
            <a:r>
              <a:rPr lang="en-US" dirty="0" smtClean="0"/>
              <a:t>sub-set (leadership team):</a:t>
            </a:r>
            <a:endParaRPr lang="en-US" dirty="0"/>
          </a:p>
          <a:p>
            <a:pPr marL="777240" lvl="1" indent="-457200"/>
            <a:r>
              <a:rPr lang="en-US" dirty="0"/>
              <a:t>Validate root </a:t>
            </a:r>
            <a:r>
              <a:rPr lang="en-US" dirty="0" smtClean="0"/>
              <a:t>causes.</a:t>
            </a:r>
            <a:endParaRPr lang="en-US" dirty="0"/>
          </a:p>
          <a:p>
            <a:pPr marL="777240" lvl="1" indent="-457200"/>
            <a:r>
              <a:rPr lang="en-US" dirty="0"/>
              <a:t>Identify additional data used in </a:t>
            </a:r>
            <a:r>
              <a:rPr lang="en-US" dirty="0" smtClean="0"/>
              <a:t>validation.</a:t>
            </a:r>
            <a:endParaRPr lang="en-US" dirty="0"/>
          </a:p>
          <a:p>
            <a:pPr marL="777240" lvl="1" indent="-457200"/>
            <a:r>
              <a:rPr lang="en-US" dirty="0" smtClean="0"/>
              <a:t>Evaluate the quality of the root causes identified against the UIP Quality Criteria.</a:t>
            </a:r>
          </a:p>
          <a:p>
            <a:pPr marL="777240" lvl="1" indent="-457200"/>
            <a:r>
              <a:rPr lang="en-US" dirty="0" smtClean="0"/>
              <a:t>Make revisions if necessary.</a:t>
            </a:r>
          </a:p>
          <a:p>
            <a:pPr marL="502920" indent="-457200">
              <a:buFont typeface="+mj-lt"/>
              <a:buAutoNum type="arabicPeriod"/>
            </a:pPr>
            <a:r>
              <a:rPr lang="en-US" dirty="0" smtClean="0"/>
              <a:t>School leaders, or smaller sub-set of staff (leadership team):</a:t>
            </a:r>
          </a:p>
          <a:p>
            <a:pPr marL="777240" lvl="1" indent="-457200"/>
            <a:r>
              <a:rPr lang="en-US" dirty="0" smtClean="0"/>
              <a:t>Describe root cause(s) of each priority performance challenge in the UIP Data Narrative.</a:t>
            </a:r>
          </a:p>
          <a:p>
            <a:pPr marL="777240" lvl="1" indent="-457200"/>
            <a:r>
              <a:rPr lang="en-US" dirty="0" smtClean="0"/>
              <a:t>Describe the process by which root causes were identified.</a:t>
            </a:r>
          </a:p>
          <a:p>
            <a:pPr marL="777240" lvl="1" indent="-457200"/>
            <a:endParaRPr lang="en-US" dirty="0" smtClean="0"/>
          </a:p>
        </p:txBody>
      </p:sp>
    </p:spTree>
    <p:extLst>
      <p:ext uri="{BB962C8B-B14F-4D97-AF65-F5344CB8AC3E}">
        <p14:creationId xmlns:p14="http://schemas.microsoft.com/office/powerpoint/2010/main" val="3585230876"/>
      </p:ext>
    </p:extLst>
  </p:cSld>
  <p:clrMapOvr>
    <a:masterClrMapping/>
  </p:clrMapOvr>
  <p:transition spd="slow">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81000"/>
            <a:ext cx="8229600" cy="1143000"/>
          </a:xfrm>
        </p:spPr>
        <p:txBody>
          <a:bodyPr anchor="t"/>
          <a:lstStyle/>
          <a:p>
            <a:pPr>
              <a:defRPr/>
            </a:pPr>
            <a:r>
              <a:rPr lang="en-US" sz="3600" dirty="0" smtClean="0"/>
              <a:t>Quality Criteria for Unified Improvement Planning</a:t>
            </a:r>
          </a:p>
        </p:txBody>
      </p:sp>
      <p:sp>
        <p:nvSpPr>
          <p:cNvPr id="3" name="Content Placeholder 2"/>
          <p:cNvSpPr>
            <a:spLocks noGrp="1"/>
          </p:cNvSpPr>
          <p:nvPr>
            <p:ph idx="1"/>
          </p:nvPr>
        </p:nvSpPr>
        <p:spPr>
          <a:xfrm>
            <a:off x="457200" y="1676400"/>
            <a:ext cx="7848600" cy="4191000"/>
          </a:xfrm>
        </p:spPr>
        <p:txBody>
          <a:bodyPr/>
          <a:lstStyle/>
          <a:p>
            <a:pPr marL="571500" indent="-571500" eaLnBrk="1" hangingPunct="1">
              <a:spcBef>
                <a:spcPts val="1800"/>
              </a:spcBef>
              <a:defRPr/>
            </a:pPr>
            <a:r>
              <a:rPr lang="en-US" sz="2800" dirty="0" smtClean="0"/>
              <a:t>Review: </a:t>
            </a:r>
            <a:r>
              <a:rPr lang="en-US" sz="2800" dirty="0" smtClean="0">
                <a:solidFill>
                  <a:schemeClr val="accent1">
                    <a:lumMod val="75000"/>
                  </a:schemeClr>
                </a:solidFill>
              </a:rPr>
              <a:t>UIP Quality Criteria, Section I, Data Narrative and Section III, Root Cause </a:t>
            </a:r>
            <a:r>
              <a:rPr lang="en-US" sz="2800" dirty="0" smtClean="0">
                <a:solidFill>
                  <a:schemeClr val="accent1">
                    <a:lumMod val="75000"/>
                  </a:schemeClr>
                </a:solidFill>
              </a:rPr>
              <a:t>Analysis</a:t>
            </a:r>
            <a:r>
              <a:rPr lang="en-US" sz="2800" i="1" dirty="0" smtClean="0"/>
              <a:t> </a:t>
            </a:r>
            <a:r>
              <a:rPr lang="en-US" sz="2800" dirty="0" smtClean="0"/>
              <a:t>(Tools, p. 11</a:t>
            </a:r>
            <a:r>
              <a:rPr lang="en-US" sz="2800" dirty="0" smtClean="0"/>
              <a:t>).</a:t>
            </a:r>
            <a:endParaRPr lang="en-US" sz="2800" dirty="0" smtClean="0"/>
          </a:p>
          <a:p>
            <a:pPr marL="571500" indent="-571500" eaLnBrk="1" hangingPunct="1">
              <a:spcBef>
                <a:spcPts val="1800"/>
              </a:spcBef>
              <a:defRPr/>
            </a:pPr>
            <a:r>
              <a:rPr lang="en-US" sz="2800" dirty="0" smtClean="0"/>
              <a:t>Consider:</a:t>
            </a:r>
          </a:p>
          <a:p>
            <a:pPr lvl="1">
              <a:spcBef>
                <a:spcPts val="1200"/>
              </a:spcBef>
              <a:defRPr/>
            </a:pPr>
            <a:r>
              <a:rPr lang="en-US" sz="2400" dirty="0" smtClean="0"/>
              <a:t>To what degree does the root cause meet the quality criteria?</a:t>
            </a:r>
          </a:p>
          <a:p>
            <a:pPr lvl="1">
              <a:spcBef>
                <a:spcPts val="1200"/>
              </a:spcBef>
              <a:defRPr/>
            </a:pPr>
            <a:r>
              <a:rPr lang="en-US" sz="2400" dirty="0" smtClean="0"/>
              <a:t>How could the root cause be improved?</a:t>
            </a:r>
            <a:endParaRPr lang="en-US" sz="2400" dirty="0" smtClean="0">
              <a:solidFill>
                <a:srgbClr val="00828C"/>
              </a:solidFill>
            </a:endParaRPr>
          </a:p>
          <a:p>
            <a:pPr>
              <a:buFont typeface="Wingdings" pitchFamily="2" charset="2"/>
              <a:buNone/>
              <a:defRPr/>
            </a:pPr>
            <a:endParaRPr lang="en-US" dirty="0" smtClean="0"/>
          </a:p>
          <a:p>
            <a:pPr>
              <a:buFont typeface="Wingdings" pitchFamily="2" charset="2"/>
              <a:buNone/>
              <a:defRPr/>
            </a:pPr>
            <a:endParaRPr lang="en-US" dirty="0" smtClean="0"/>
          </a:p>
        </p:txBody>
      </p:sp>
    </p:spTree>
    <p:extLst>
      <p:ext uri="{BB962C8B-B14F-4D97-AF65-F5344CB8AC3E}">
        <p14:creationId xmlns:p14="http://schemas.microsoft.com/office/powerpoint/2010/main" val="2428207880"/>
      </p:ext>
    </p:extLst>
  </p:cSld>
  <p:clrMapOvr>
    <a:masterClrMapping/>
  </p:clrMapOvr>
  <p:transition spd="slow">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800"/>
              </a:spcBef>
              <a:defRPr/>
            </a:pPr>
            <a:r>
              <a:rPr lang="en-US" dirty="0" smtClean="0"/>
              <a:t>Turn to </a:t>
            </a:r>
            <a:r>
              <a:rPr lang="en-US" dirty="0" smtClean="0">
                <a:solidFill>
                  <a:schemeClr val="accent1">
                    <a:lumMod val="75000"/>
                  </a:schemeClr>
                </a:solidFill>
              </a:rPr>
              <a:t>Data Narrative Outline</a:t>
            </a:r>
            <a:r>
              <a:rPr lang="en-US" dirty="0" smtClean="0">
                <a:solidFill>
                  <a:schemeClr val="tx1"/>
                </a:solidFill>
              </a:rPr>
              <a:t> (Tools, p. 15).</a:t>
            </a:r>
            <a:endParaRPr lang="en-US" dirty="0" smtClean="0"/>
          </a:p>
          <a:p>
            <a:pPr>
              <a:defRPr/>
            </a:pPr>
            <a:r>
              <a:rPr lang="en-US" dirty="0"/>
              <a:t>Root causes must be explicitly associated with priority performance </a:t>
            </a:r>
            <a:r>
              <a:rPr lang="en-US" dirty="0" smtClean="0"/>
              <a:t>challenges. </a:t>
            </a:r>
            <a:endParaRPr lang="en-US" dirty="0"/>
          </a:p>
          <a:p>
            <a:pPr>
              <a:spcBef>
                <a:spcPts val="1800"/>
              </a:spcBef>
              <a:defRPr/>
            </a:pPr>
            <a:r>
              <a:rPr lang="en-US" dirty="0" smtClean="0"/>
              <a:t>Identify what must be included in the Data Narrative about Root Causes.</a:t>
            </a:r>
          </a:p>
          <a:p>
            <a:pPr>
              <a:spcBef>
                <a:spcPts val="1800"/>
              </a:spcBef>
              <a:defRPr/>
            </a:pPr>
            <a:r>
              <a:rPr lang="en-US" dirty="0" smtClean="0"/>
              <a:t>Note: Root Causes are also listed in </a:t>
            </a:r>
            <a:r>
              <a:rPr lang="en-US" dirty="0" smtClean="0"/>
              <a:t>the:</a:t>
            </a:r>
            <a:endParaRPr lang="en-US" dirty="0" smtClean="0"/>
          </a:p>
          <a:p>
            <a:pPr lvl="1">
              <a:spcBef>
                <a:spcPts val="1800"/>
              </a:spcBef>
              <a:defRPr/>
            </a:pPr>
            <a:r>
              <a:rPr lang="en-US" sz="2200" dirty="0" smtClean="0"/>
              <a:t>Data Analysis </a:t>
            </a:r>
            <a:r>
              <a:rPr lang="en-US" sz="2200" dirty="0" smtClean="0"/>
              <a:t>Worksheet.</a:t>
            </a:r>
            <a:endParaRPr lang="en-US" sz="2200" dirty="0" smtClean="0"/>
          </a:p>
          <a:p>
            <a:pPr lvl="1">
              <a:spcBef>
                <a:spcPts val="1800"/>
              </a:spcBef>
              <a:defRPr/>
            </a:pPr>
            <a:r>
              <a:rPr lang="en-US" dirty="0" smtClean="0"/>
              <a:t>Action Plan (associated with major improvement strategies</a:t>
            </a:r>
            <a:r>
              <a:rPr lang="en-US" dirty="0" smtClean="0"/>
              <a:t>).</a:t>
            </a:r>
            <a:endParaRPr lang="en-US" sz="2200" dirty="0"/>
          </a:p>
        </p:txBody>
      </p:sp>
      <p:sp>
        <p:nvSpPr>
          <p:cNvPr id="2" name="Title 1"/>
          <p:cNvSpPr>
            <a:spLocks noGrp="1"/>
          </p:cNvSpPr>
          <p:nvPr>
            <p:ph type="title"/>
          </p:nvPr>
        </p:nvSpPr>
        <p:spPr/>
        <p:txBody>
          <a:bodyPr/>
          <a:lstStyle/>
          <a:p>
            <a:pPr>
              <a:defRPr/>
            </a:pPr>
            <a:r>
              <a:rPr lang="en-US" sz="4000" dirty="0" smtClean="0"/>
              <a:t>Capturing Root Causes in the Data Narrative</a:t>
            </a:r>
            <a:endParaRPr lang="en-US" sz="4000" dirty="0"/>
          </a:p>
        </p:txBody>
      </p:sp>
    </p:spTree>
    <p:extLst>
      <p:ext uri="{BB962C8B-B14F-4D97-AF65-F5344CB8AC3E}">
        <p14:creationId xmlns:p14="http://schemas.microsoft.com/office/powerpoint/2010/main" val="154522821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1378297"/>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a:t>
            </a:r>
            <a:r>
              <a:rPr lang="en-US" sz="2800" dirty="0">
                <a:solidFill>
                  <a:schemeClr val="bg1"/>
                </a:solidFill>
                <a:latin typeface="Verdana" charset="0"/>
                <a:ea typeface="ＭＳ Ｐゴシック" charset="-128"/>
              </a:rPr>
              <a:t>Cause </a:t>
            </a:r>
            <a:r>
              <a:rPr lang="en-US" sz="2800" dirty="0" smtClean="0">
                <a:solidFill>
                  <a:schemeClr val="bg1"/>
                </a:solidFill>
                <a:latin typeface="Verdana" charset="0"/>
                <a:ea typeface="ＭＳ Ｐゴシック" charset="-128"/>
              </a:rPr>
              <a:t>Analysis Background</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Steps in Root Cause Analysis</a:t>
            </a:r>
            <a:endParaRPr lang="en-US" sz="2800" dirty="0">
              <a:solidFill>
                <a:schemeClr val="bg1"/>
              </a:solidFill>
              <a:latin typeface="Verdana" charset="0"/>
              <a:ea typeface="ＭＳ Ｐゴシック" charset="-128"/>
            </a:endParaRPr>
          </a:p>
        </p:txBody>
      </p:sp>
      <p:sp>
        <p:nvSpPr>
          <p:cNvPr id="6" name="TextBox 5"/>
          <p:cNvSpPr txBox="1"/>
          <p:nvPr/>
        </p:nvSpPr>
        <p:spPr>
          <a:xfrm>
            <a:off x="3200400" y="3962400"/>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Facilitate Root Cause Processes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3200400" y="3048000"/>
            <a:ext cx="4419600" cy="1606898"/>
          </a:xfrm>
          <a:prstGeom prst="curvedConnector3">
            <a:avLst>
              <a:gd name="adj1" fmla="val 10517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Preparing for</a:t>
            </a:r>
            <a:r>
              <a:rPr lang="en-US" sz="2800" dirty="0">
                <a:solidFill>
                  <a:schemeClr val="bg1"/>
                </a:solidFill>
                <a:latin typeface="Verdana" charset="0"/>
                <a:ea typeface="ＭＳ Ｐゴシック" charset="-128"/>
              </a:rPr>
              <a:t/>
            </a:r>
            <a:br>
              <a:rPr lang="en-US" sz="2800" dirty="0">
                <a:solidFill>
                  <a:schemeClr val="bg1"/>
                </a:solidFill>
                <a:latin typeface="Verdana" charset="0"/>
                <a:ea typeface="ＭＳ Ｐゴシック" charset="-128"/>
              </a:rPr>
            </a:br>
            <a:r>
              <a:rPr lang="en-US" sz="2800" dirty="0">
                <a:solidFill>
                  <a:schemeClr val="bg1"/>
                </a:solidFill>
                <a:latin typeface="Verdana" charset="0"/>
                <a:ea typeface="ＭＳ Ｐゴシック" charset="-128"/>
              </a:rPr>
              <a:t>Root Cause Analysis</a:t>
            </a:r>
          </a:p>
        </p:txBody>
      </p:sp>
    </p:spTree>
    <p:extLst>
      <p:ext uri="{BB962C8B-B14F-4D97-AF65-F5344CB8AC3E}">
        <p14:creationId xmlns:p14="http://schemas.microsoft.com/office/powerpoint/2010/main" val="8735037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4000" dirty="0" smtClean="0"/>
              <a:t>Planning to Facilitate Root Causes Analysis</a:t>
            </a:r>
            <a:endParaRPr lang="en-US" sz="4000" dirty="0"/>
          </a:p>
        </p:txBody>
      </p:sp>
      <p:sp>
        <p:nvSpPr>
          <p:cNvPr id="48131" name="Content Placeholder 6"/>
          <p:cNvSpPr>
            <a:spLocks noGrp="1"/>
          </p:cNvSpPr>
          <p:nvPr>
            <p:ph idx="1"/>
          </p:nvPr>
        </p:nvSpPr>
        <p:spPr bwMode="auto">
          <a:xfrm>
            <a:off x="457200" y="1676400"/>
            <a:ext cx="8229600" cy="49069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400" dirty="0" smtClean="0"/>
              <a:t>Take out the </a:t>
            </a:r>
            <a:r>
              <a:rPr lang="en-US" sz="2400" dirty="0" smtClean="0">
                <a:solidFill>
                  <a:schemeClr val="accent1">
                    <a:lumMod val="75000"/>
                  </a:schemeClr>
                </a:solidFill>
              </a:rPr>
              <a:t>Planning to Facilitate Root Cause Analysis  </a:t>
            </a:r>
            <a:r>
              <a:rPr lang="en-US" sz="2400" dirty="0" smtClean="0"/>
              <a:t>(</a:t>
            </a:r>
            <a:r>
              <a:rPr lang="en-US" sz="2400" dirty="0" smtClean="0">
                <a:solidFill>
                  <a:schemeClr val="tx1"/>
                </a:solidFill>
              </a:rPr>
              <a:t>note catcher, p. 10).</a:t>
            </a:r>
          </a:p>
          <a:p>
            <a:pPr>
              <a:lnSpc>
                <a:spcPct val="90000"/>
              </a:lnSpc>
              <a:defRPr/>
            </a:pPr>
            <a:r>
              <a:rPr lang="en-US" dirty="0"/>
              <a:t>Make notes about how to accomplish the follow-up that must occur after Root Cause Analysis is </a:t>
            </a:r>
            <a:r>
              <a:rPr lang="en-US" dirty="0" smtClean="0"/>
              <a:t>completed:</a:t>
            </a:r>
            <a:endParaRPr lang="en-US" dirty="0"/>
          </a:p>
          <a:p>
            <a:pPr lvl="1">
              <a:defRPr/>
            </a:pPr>
            <a:r>
              <a:rPr lang="en-US" sz="2400" dirty="0" smtClean="0"/>
              <a:t>What </a:t>
            </a:r>
            <a:r>
              <a:rPr lang="en-US" sz="2400" dirty="0"/>
              <a:t>materials/tools will you use?</a:t>
            </a:r>
            <a:endParaRPr lang="en-US" sz="2400" dirty="0" smtClean="0"/>
          </a:p>
          <a:p>
            <a:pPr lvl="1">
              <a:spcBef>
                <a:spcPts val="1200"/>
              </a:spcBef>
              <a:defRPr/>
            </a:pPr>
            <a:r>
              <a:rPr lang="en-US" sz="2400" dirty="0" smtClean="0"/>
              <a:t>How will your facilitate this? </a:t>
            </a:r>
          </a:p>
          <a:p>
            <a:pPr lvl="1">
              <a:spcBef>
                <a:spcPts val="1200"/>
              </a:spcBef>
              <a:defRPr/>
            </a:pPr>
            <a:r>
              <a:rPr lang="en-US" sz="2400" dirty="0" smtClean="0"/>
              <a:t>What will you do to prepare?</a:t>
            </a:r>
          </a:p>
          <a:p>
            <a:pPr lvl="1">
              <a:spcBef>
                <a:spcPts val="1200"/>
              </a:spcBef>
              <a:defRPr/>
            </a:pPr>
            <a:endParaRPr lang="en-US" sz="2400" dirty="0" smtClean="0"/>
          </a:p>
        </p:txBody>
      </p:sp>
    </p:spTree>
    <p:extLst>
      <p:ext uri="{BB962C8B-B14F-4D97-AF65-F5344CB8AC3E}">
        <p14:creationId xmlns:p14="http://schemas.microsoft.com/office/powerpoint/2010/main" val="3574226168"/>
      </p:ext>
    </p:extLst>
  </p:cSld>
  <p:clrMapOvr>
    <a:masterClrMapping/>
  </p:clrMapOvr>
  <p:transition spd="slow">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971800" y="3740497"/>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a:t>
            </a:r>
            <a:r>
              <a:rPr lang="en-US" sz="2800" dirty="0">
                <a:solidFill>
                  <a:schemeClr val="bg1"/>
                </a:solidFill>
                <a:latin typeface="Verdana" charset="0"/>
                <a:ea typeface="ＭＳ Ｐゴシック" charset="-128"/>
              </a:rPr>
              <a:t>Cause </a:t>
            </a:r>
            <a:r>
              <a:rPr lang="en-US" sz="2800" dirty="0" smtClean="0">
                <a:solidFill>
                  <a:schemeClr val="bg1"/>
                </a:solidFill>
                <a:latin typeface="Verdana" charset="0"/>
                <a:ea typeface="ＭＳ Ｐゴシック" charset="-128"/>
              </a:rPr>
              <a:t>Analysis Background</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Steps in Root Cause Analysis</a:t>
            </a:r>
            <a:endParaRPr lang="en-US" sz="2800" dirty="0">
              <a:solidFill>
                <a:schemeClr val="bg1"/>
              </a:solidFill>
              <a:latin typeface="Verdana" charset="0"/>
              <a:ea typeface="ＭＳ Ｐゴシック" charset="-128"/>
            </a:endParaRPr>
          </a:p>
        </p:txBody>
      </p:sp>
      <p:sp>
        <p:nvSpPr>
          <p:cNvPr id="6" name="TextBox 5"/>
          <p:cNvSpPr txBox="1"/>
          <p:nvPr/>
        </p:nvSpPr>
        <p:spPr>
          <a:xfrm>
            <a:off x="3200400" y="3962400"/>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Facilitate Root Cause Processes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3200400" y="3048000"/>
            <a:ext cx="4419600" cy="1606898"/>
          </a:xfrm>
          <a:prstGeom prst="curvedConnector3">
            <a:avLst>
              <a:gd name="adj1" fmla="val 10517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Preparing for</a:t>
            </a:r>
            <a:r>
              <a:rPr lang="en-US" sz="2800" dirty="0">
                <a:solidFill>
                  <a:schemeClr val="bg1"/>
                </a:solidFill>
                <a:latin typeface="Verdana" charset="0"/>
                <a:ea typeface="ＭＳ Ｐゴシック" charset="-128"/>
              </a:rPr>
              <a:t/>
            </a:r>
            <a:br>
              <a:rPr lang="en-US" sz="2800" dirty="0">
                <a:solidFill>
                  <a:schemeClr val="bg1"/>
                </a:solidFill>
                <a:latin typeface="Verdana" charset="0"/>
                <a:ea typeface="ＭＳ Ｐゴシック" charset="-128"/>
              </a:rPr>
            </a:br>
            <a:r>
              <a:rPr lang="en-US" sz="2800" dirty="0">
                <a:solidFill>
                  <a:schemeClr val="bg1"/>
                </a:solidFill>
                <a:latin typeface="Verdana" charset="0"/>
                <a:ea typeface="ＭＳ Ｐゴシック" charset="-128"/>
              </a:rPr>
              <a:t>Root Cause Analysis</a:t>
            </a:r>
          </a:p>
        </p:txBody>
      </p:sp>
    </p:spTree>
    <p:extLst>
      <p:ext uri="{BB962C8B-B14F-4D97-AF65-F5344CB8AC3E}">
        <p14:creationId xmlns:p14="http://schemas.microsoft.com/office/powerpoint/2010/main" val="7325839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to Practice!</a:t>
            </a:r>
            <a:endParaRPr lang="en-US" dirty="0"/>
          </a:p>
        </p:txBody>
      </p:sp>
      <p:sp>
        <p:nvSpPr>
          <p:cNvPr id="3" name="Content Placeholder 2"/>
          <p:cNvSpPr>
            <a:spLocks noGrp="1"/>
          </p:cNvSpPr>
          <p:nvPr>
            <p:ph idx="1"/>
          </p:nvPr>
        </p:nvSpPr>
        <p:spPr>
          <a:xfrm>
            <a:off x="380999" y="1447800"/>
            <a:ext cx="8407893" cy="4953000"/>
          </a:xfrm>
        </p:spPr>
        <p:txBody>
          <a:bodyPr/>
          <a:lstStyle/>
          <a:p>
            <a:r>
              <a:rPr lang="en-US" dirty="0" smtClean="0"/>
              <a:t>Groups of five people.</a:t>
            </a:r>
          </a:p>
          <a:p>
            <a:r>
              <a:rPr lang="en-US" dirty="0" smtClean="0"/>
              <a:t>Each person in the group will facilitate one or two of the steps in the process:</a:t>
            </a:r>
          </a:p>
          <a:p>
            <a:pPr marL="845820" lvl="1" indent="-571500">
              <a:lnSpc>
                <a:spcPct val="90000"/>
              </a:lnSpc>
            </a:pPr>
            <a:r>
              <a:rPr lang="en-US" altLang="en-US" sz="2000" dirty="0">
                <a:ea typeface="ＭＳ Ｐゴシック" pitchFamily="34" charset="-128"/>
              </a:rPr>
              <a:t>Focus on a performance challenge (or closely related performance challenges).</a:t>
            </a:r>
          </a:p>
          <a:p>
            <a:pPr marL="845820" lvl="1" indent="-571500">
              <a:lnSpc>
                <a:spcPct val="90000"/>
              </a:lnSpc>
            </a:pPr>
            <a:r>
              <a:rPr lang="en-US" altLang="en-US" sz="2000" dirty="0">
                <a:ea typeface="ＭＳ Ｐゴシック" pitchFamily="34" charset="-128"/>
              </a:rPr>
              <a:t>Consider school/district context (process/perception data). </a:t>
            </a:r>
          </a:p>
          <a:p>
            <a:pPr marL="845820" lvl="1" indent="-571500">
              <a:lnSpc>
                <a:spcPct val="90000"/>
              </a:lnSpc>
            </a:pPr>
            <a:r>
              <a:rPr lang="en-US" altLang="en-US" sz="2000" dirty="0">
                <a:ea typeface="ＭＳ Ｐゴシック" pitchFamily="34" charset="-128"/>
              </a:rPr>
              <a:t>Generate explanations (brainstorm</a:t>
            </a:r>
            <a:r>
              <a:rPr lang="en-US" altLang="en-US" sz="2000" dirty="0" smtClean="0">
                <a:ea typeface="ＭＳ Ｐゴシック" pitchFamily="34" charset="-128"/>
              </a:rPr>
              <a:t>). AND </a:t>
            </a:r>
            <a:r>
              <a:rPr lang="en-US" altLang="en-US" sz="2000" dirty="0" smtClean="0">
                <a:ea typeface="ＭＳ Ｐゴシック" pitchFamily="34" charset="-128"/>
              </a:rPr>
              <a:t>Categorize/classify </a:t>
            </a:r>
            <a:r>
              <a:rPr lang="en-US" altLang="en-US" sz="2000" dirty="0">
                <a:ea typeface="ＭＳ Ｐゴシック" pitchFamily="34" charset="-128"/>
              </a:rPr>
              <a:t>explanations.</a:t>
            </a:r>
          </a:p>
          <a:p>
            <a:pPr marL="845820" lvl="1" indent="-571500">
              <a:lnSpc>
                <a:spcPct val="90000"/>
              </a:lnSpc>
            </a:pPr>
            <a:r>
              <a:rPr lang="en-US" altLang="en-US" sz="2000" dirty="0">
                <a:ea typeface="ＭＳ Ｐゴシック" pitchFamily="34" charset="-128"/>
              </a:rPr>
              <a:t>Narrow and prioritize explanations.</a:t>
            </a:r>
          </a:p>
          <a:p>
            <a:pPr marL="845820" lvl="1" indent="-571500">
              <a:lnSpc>
                <a:spcPct val="90000"/>
              </a:lnSpc>
            </a:pPr>
            <a:r>
              <a:rPr lang="en-US" altLang="en-US" sz="2000" dirty="0">
                <a:ea typeface="ＭＳ Ｐゴシック" pitchFamily="34" charset="-128"/>
              </a:rPr>
              <a:t>Deepen thinking to get to a “root” cause</a:t>
            </a:r>
            <a:r>
              <a:rPr lang="en-US" altLang="en-US" sz="2000" dirty="0" smtClean="0">
                <a:ea typeface="ＭＳ Ｐゴシック" pitchFamily="34" charset="-128"/>
              </a:rPr>
              <a:t>.</a:t>
            </a:r>
          </a:p>
          <a:p>
            <a:pPr marL="0" indent="0">
              <a:lnSpc>
                <a:spcPct val="90000"/>
              </a:lnSpc>
              <a:buNone/>
            </a:pPr>
            <a:endParaRPr lang="en-US" altLang="en-US" dirty="0">
              <a:ea typeface="ＭＳ Ｐゴシック" pitchFamily="34" charset="-128"/>
            </a:endParaRPr>
          </a:p>
          <a:p>
            <a:endParaRPr lang="en-US" dirty="0" smtClean="0"/>
          </a:p>
          <a:p>
            <a:endParaRPr lang="en-US" dirty="0"/>
          </a:p>
        </p:txBody>
      </p:sp>
    </p:spTree>
    <p:extLst>
      <p:ext uri="{BB962C8B-B14F-4D97-AF65-F5344CB8AC3E}">
        <p14:creationId xmlns:p14="http://schemas.microsoft.com/office/powerpoint/2010/main" val="68119478"/>
      </p:ext>
    </p:extLst>
  </p:cSld>
  <p:clrMapOvr>
    <a:masterClrMapping/>
  </p:clrMapOvr>
  <p:transition spd="slow">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lstStyle/>
          <a:p>
            <a:r>
              <a:rPr lang="en-US" sz="2000" dirty="0" smtClean="0"/>
              <a:t>Form Groups of Five.</a:t>
            </a:r>
          </a:p>
          <a:p>
            <a:r>
              <a:rPr lang="en-US" sz="2000" dirty="0" smtClean="0"/>
              <a:t>Determine facilitation responsibilities (see “sign-up sheets”).</a:t>
            </a:r>
          </a:p>
          <a:p>
            <a:r>
              <a:rPr lang="en-US" sz="2000" dirty="0" smtClean="0"/>
              <a:t>When not facilitating, be an “Engaged Participant” – review that role.</a:t>
            </a:r>
          </a:p>
          <a:p>
            <a:r>
              <a:rPr lang="en-US" sz="2000" dirty="0"/>
              <a:t>We will create a “pace” for the groups to work through the different steps.</a:t>
            </a:r>
          </a:p>
          <a:p>
            <a:r>
              <a:rPr lang="en-US" sz="2000" dirty="0" smtClean="0"/>
              <a:t>Take time to prepare for your facilitation component:</a:t>
            </a:r>
          </a:p>
          <a:p>
            <a:pPr lvl="1"/>
            <a:r>
              <a:rPr lang="en-US" sz="2000" dirty="0" smtClean="0"/>
              <a:t>Use “Scenario Two: Mountain Elementary School</a:t>
            </a:r>
            <a:r>
              <a:rPr lang="en-US" sz="2000" dirty="0" smtClean="0"/>
              <a:t>”.</a:t>
            </a:r>
            <a:endParaRPr lang="en-US" sz="2000" dirty="0" smtClean="0"/>
          </a:p>
          <a:p>
            <a:pPr lvl="1"/>
            <a:r>
              <a:rPr lang="en-US" sz="2000" dirty="0" smtClean="0"/>
              <a:t>Use your notes of “Planning to Facilitate Root Cause Analysis” for that step.</a:t>
            </a:r>
          </a:p>
          <a:p>
            <a:pPr lvl="1"/>
            <a:r>
              <a:rPr lang="en-US" sz="2000" dirty="0" smtClean="0"/>
              <a:t>Identify any additional questions you have that we can answer before your group gets started.</a:t>
            </a:r>
          </a:p>
        </p:txBody>
      </p:sp>
    </p:spTree>
    <p:extLst>
      <p:ext uri="{BB962C8B-B14F-4D97-AF65-F5344CB8AC3E}">
        <p14:creationId xmlns:p14="http://schemas.microsoft.com/office/powerpoint/2010/main" val="14641511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04800" y="4419600"/>
            <a:ext cx="8305800" cy="539694"/>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4800" y="3879906"/>
            <a:ext cx="8305800" cy="539694"/>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3352800"/>
            <a:ext cx="8305800" cy="539694"/>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4800" y="2819400"/>
            <a:ext cx="8305800" cy="539694"/>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2286000"/>
            <a:ext cx="8305800" cy="539694"/>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4800" y="1447800"/>
            <a:ext cx="8305800" cy="838200"/>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1695677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11" grpId="0" animBg="1"/>
      <p:bldP spid="11" grpId="1" animBg="1"/>
      <p:bldP spid="10" grpId="0" animBg="1"/>
      <p:bldP spid="10" grpId="1" animBg="1"/>
      <p:bldP spid="9" grpId="0" animBg="1"/>
      <p:bldP spid="9" grpId="1" animBg="1"/>
      <p:bldP spid="3" grpId="0" animBg="1"/>
      <p:bldP spid="3"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De-Brief with your “practice” </a:t>
            </a:r>
            <a:r>
              <a:rPr lang="en-US" dirty="0" smtClean="0"/>
              <a:t>group:</a:t>
            </a:r>
            <a:endParaRPr lang="en-US" dirty="0" smtClean="0"/>
          </a:p>
          <a:p>
            <a:pPr lvl="1"/>
            <a:r>
              <a:rPr lang="en-US" dirty="0" smtClean="0"/>
              <a:t>What was effective about your practice root cause analysis?</a:t>
            </a:r>
          </a:p>
          <a:p>
            <a:pPr lvl="1"/>
            <a:r>
              <a:rPr lang="en-US" dirty="0" smtClean="0"/>
              <a:t>What could have be improved upon from your practice root cause analysis?</a:t>
            </a:r>
          </a:p>
          <a:p>
            <a:pPr lvl="1"/>
            <a:r>
              <a:rPr lang="en-US" dirty="0" smtClean="0"/>
              <a:t>Do you have additional questions now? </a:t>
            </a:r>
          </a:p>
          <a:p>
            <a:r>
              <a:rPr lang="en-US" dirty="0" smtClean="0"/>
              <a:t>Individually make any additional notes/revisions to </a:t>
            </a:r>
            <a:r>
              <a:rPr lang="en-US" dirty="0" smtClean="0">
                <a:solidFill>
                  <a:schemeClr val="accent1">
                    <a:lumMod val="75000"/>
                  </a:schemeClr>
                </a:solidFill>
              </a:rPr>
              <a:t>Planning to Facilitate Root Cause Analysis</a:t>
            </a:r>
            <a:r>
              <a:rPr lang="en-US" dirty="0" smtClean="0"/>
              <a:t> (note catcher, p. 8-12</a:t>
            </a:r>
            <a:r>
              <a:rPr lang="en-US" dirty="0" smtClean="0"/>
              <a:t>).</a:t>
            </a:r>
            <a:endParaRPr lang="en-US" dirty="0" smtClean="0"/>
          </a:p>
          <a:p>
            <a:r>
              <a:rPr lang="en-US" dirty="0" smtClean="0"/>
              <a:t>Share out additional </a:t>
            </a:r>
            <a:r>
              <a:rPr lang="en-US" dirty="0" smtClean="0"/>
              <a:t>questions.</a:t>
            </a:r>
            <a:endParaRPr lang="en-US" dirty="0" smtClean="0"/>
          </a:p>
          <a:p>
            <a:pPr lvl="1"/>
            <a:endParaRPr lang="en-US" dirty="0"/>
          </a:p>
        </p:txBody>
      </p:sp>
      <p:sp>
        <p:nvSpPr>
          <p:cNvPr id="2" name="Title 1"/>
          <p:cNvSpPr>
            <a:spLocks noGrp="1"/>
          </p:cNvSpPr>
          <p:nvPr>
            <p:ph type="title"/>
          </p:nvPr>
        </p:nvSpPr>
        <p:spPr/>
        <p:txBody>
          <a:bodyPr/>
          <a:lstStyle/>
          <a:p>
            <a:r>
              <a:rPr lang="en-US" dirty="0" smtClean="0"/>
              <a:t>Reflect on Experiences Facilitation Root Cause Analysis Steps</a:t>
            </a:r>
            <a:endParaRPr lang="en-US" dirty="0"/>
          </a:p>
        </p:txBody>
      </p:sp>
    </p:spTree>
    <p:extLst>
      <p:ext uri="{BB962C8B-B14F-4D97-AF65-F5344CB8AC3E}">
        <p14:creationId xmlns:p14="http://schemas.microsoft.com/office/powerpoint/2010/main" val="2781821472"/>
      </p:ext>
    </p:extLst>
  </p:cSld>
  <p:clrMapOvr>
    <a:masterClrMapping/>
  </p:clrMapOvr>
  <p:transition spd="slow">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mtClean="0">
                <a:ea typeface="ＭＳ Ｐゴシック" pitchFamily="34" charset="-128"/>
              </a:rPr>
              <a:t>Give us Feedback!!</a:t>
            </a:r>
          </a:p>
        </p:txBody>
      </p:sp>
      <p:sp>
        <p:nvSpPr>
          <p:cNvPr id="485379" name="Rectangle 3"/>
          <p:cNvSpPr>
            <a:spLocks noGrp="1" noChangeArrowheads="1"/>
          </p:cNvSpPr>
          <p:nvPr>
            <p:ph idx="1"/>
          </p:nvPr>
        </p:nvSpPr>
        <p:spPr/>
        <p:txBody>
          <a:bodyPr>
            <a:normAutofit/>
          </a:bodyPr>
          <a:lstStyle/>
          <a:p>
            <a:pPr>
              <a:spcBef>
                <a:spcPts val="1800"/>
              </a:spcBef>
              <a:defRPr/>
            </a:pPr>
            <a:r>
              <a:rPr lang="en-US" dirty="0" smtClean="0"/>
              <a:t>Written</a:t>
            </a:r>
            <a:r>
              <a:rPr lang="en-US" dirty="0"/>
              <a:t>: Use </a:t>
            </a:r>
            <a:r>
              <a:rPr lang="en-US" dirty="0" smtClean="0"/>
              <a:t>sticky notes</a:t>
            </a:r>
            <a:endParaRPr lang="en-US" dirty="0"/>
          </a:p>
          <a:p>
            <a:pPr lvl="1">
              <a:lnSpc>
                <a:spcPct val="110000"/>
              </a:lnSpc>
              <a:spcBef>
                <a:spcPts val="1800"/>
              </a:spcBef>
              <a:defRPr/>
            </a:pPr>
            <a:r>
              <a:rPr lang="en-US" sz="3600" dirty="0"/>
              <a:t>+</a:t>
            </a:r>
            <a:r>
              <a:rPr lang="en-US" dirty="0"/>
              <a:t> the aspects of this session that you liked or worked for you.</a:t>
            </a:r>
          </a:p>
          <a:p>
            <a:pPr lvl="1">
              <a:lnSpc>
                <a:spcPct val="110000"/>
              </a:lnSpc>
              <a:spcBef>
                <a:spcPts val="1800"/>
              </a:spcBef>
              <a:defRPr/>
            </a:pPr>
            <a:r>
              <a:rPr lang="en-US" dirty="0">
                <a:sym typeface="Webdings" pitchFamily="18" charset="2"/>
              </a:rPr>
              <a:t>The things you </a:t>
            </a:r>
            <a:r>
              <a:rPr lang="en-US" dirty="0" smtClean="0">
                <a:sym typeface="Webdings" pitchFamily="18" charset="2"/>
              </a:rPr>
              <a:t>will change in your practice or that you would </a:t>
            </a:r>
            <a:r>
              <a:rPr lang="en-US" dirty="0">
                <a:sym typeface="Webdings" pitchFamily="18" charset="2"/>
              </a:rPr>
              <a:t>change about this session</a:t>
            </a:r>
            <a:r>
              <a:rPr lang="en-US" dirty="0" smtClean="0">
                <a:sym typeface="Webdings" pitchFamily="18" charset="2"/>
              </a:rPr>
              <a:t>.</a:t>
            </a:r>
          </a:p>
          <a:p>
            <a:pPr lvl="1">
              <a:lnSpc>
                <a:spcPct val="110000"/>
              </a:lnSpc>
              <a:spcBef>
                <a:spcPts val="1800"/>
              </a:spcBef>
              <a:defRPr/>
            </a:pPr>
            <a:r>
              <a:rPr lang="en-US" dirty="0" smtClean="0">
                <a:sym typeface="Webdings" pitchFamily="18" charset="2"/>
              </a:rPr>
              <a:t> ? Question that you still have or things we didn’t get to today.</a:t>
            </a:r>
          </a:p>
          <a:p>
            <a:pPr lvl="1">
              <a:lnSpc>
                <a:spcPct val="110000"/>
              </a:lnSpc>
              <a:spcBef>
                <a:spcPts val="1800"/>
              </a:spcBef>
              <a:defRPr/>
            </a:pPr>
            <a:r>
              <a:rPr lang="en-US" dirty="0" smtClean="0">
                <a:sym typeface="Webdings" pitchFamily="18" charset="2"/>
              </a:rPr>
              <a:t>      Ideas, Ah-Has, Innovations.</a:t>
            </a:r>
          </a:p>
          <a:p>
            <a:pPr>
              <a:spcBef>
                <a:spcPts val="1800"/>
              </a:spcBef>
              <a:defRPr/>
            </a:pPr>
            <a:r>
              <a:rPr lang="en-US" dirty="0" smtClean="0"/>
              <a:t>Oral: Share out one Ah Ha!</a:t>
            </a:r>
          </a:p>
          <a:p>
            <a:pPr lvl="1">
              <a:defRPr/>
            </a:pPr>
            <a:endParaRPr lang="en-US" dirty="0">
              <a:sym typeface="Webdings" pitchFamily="18" charset="2"/>
            </a:endParaRPr>
          </a:p>
        </p:txBody>
      </p:sp>
      <p:pic>
        <p:nvPicPr>
          <p:cNvPr id="110596" name="Picture 2" descr="C:\Documents and Settings\kdyer\Local Settings\Temporary Internet Files\Content.IE5\433HJWH9\MCj042607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779" y="4480718"/>
            <a:ext cx="304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2" descr="C:\Documents and Settings\jobrian\Local Settings\Temporary Internet Files\Content.IE5\GMQGEBOW\MC9002909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588" y="685800"/>
            <a:ext cx="114141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73092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4800601" cy="4834129"/>
          </a:xfrm>
        </p:spPr>
        <p:txBody>
          <a:bodyPr/>
          <a:lstStyle/>
          <a:p>
            <a:r>
              <a:rPr lang="en-US" sz="2000" dirty="0" smtClean="0"/>
              <a:t>Focus</a:t>
            </a:r>
            <a:r>
              <a:rPr lang="en-US" sz="2000" b="0" dirty="0" smtClean="0"/>
              <a:t> on the right things (Performance Indicators)</a:t>
            </a:r>
          </a:p>
          <a:p>
            <a:r>
              <a:rPr lang="en-US" sz="2000" dirty="0" smtClean="0"/>
              <a:t>Evaluate</a:t>
            </a:r>
            <a:r>
              <a:rPr lang="en-US" sz="2000" b="0" dirty="0" smtClean="0"/>
              <a:t> performance (by gathering, analyzing and interpreting data about performance)</a:t>
            </a:r>
          </a:p>
          <a:p>
            <a:r>
              <a:rPr lang="en-US" sz="2000" dirty="0" smtClean="0"/>
              <a:t>Plan</a:t>
            </a:r>
            <a:r>
              <a:rPr lang="en-US" sz="2000" b="0" dirty="0" smtClean="0"/>
              <a:t> (strategies for improvement)</a:t>
            </a:r>
          </a:p>
          <a:p>
            <a:r>
              <a:rPr lang="en-US" sz="2000" dirty="0" smtClean="0"/>
              <a:t>Implement</a:t>
            </a:r>
            <a:r>
              <a:rPr lang="en-US" sz="2000" b="0" dirty="0" smtClean="0"/>
              <a:t> planned strategies</a:t>
            </a:r>
          </a:p>
          <a:p>
            <a:r>
              <a:rPr lang="en-US" sz="2000" dirty="0" smtClean="0"/>
              <a:t>Evaluate</a:t>
            </a:r>
            <a:r>
              <a:rPr lang="en-US" sz="2000" b="0" dirty="0" smtClean="0"/>
              <a:t> (or monitor performance throughout the </a:t>
            </a:r>
            <a:r>
              <a:rPr lang="en-US" sz="2000" b="0" dirty="0" smtClean="0"/>
              <a:t>school year</a:t>
            </a:r>
            <a:r>
              <a:rPr lang="en-US" sz="2000" b="0" dirty="0" smtClean="0"/>
              <a:t>)</a:t>
            </a:r>
          </a:p>
          <a:p>
            <a:r>
              <a:rPr lang="en-US" sz="2000" b="0" dirty="0" smtClean="0"/>
              <a:t>Make adjustments to </a:t>
            </a:r>
            <a:r>
              <a:rPr lang="en-US" sz="2000" dirty="0" smtClean="0"/>
              <a:t>Plan</a:t>
            </a:r>
            <a:r>
              <a:rPr lang="en-US" sz="2000" b="0" dirty="0" smtClean="0"/>
              <a:t>ned improvement strategies and </a:t>
            </a:r>
            <a:r>
              <a:rPr lang="en-US" sz="2000" dirty="0" smtClean="0"/>
              <a:t>Implement</a:t>
            </a:r>
            <a:r>
              <a:rPr lang="en-US" sz="2000" b="0" dirty="0" smtClean="0"/>
              <a:t> revised strategies as needed</a:t>
            </a:r>
          </a:p>
          <a:p>
            <a:endParaRPr lang="en-US" dirty="0"/>
          </a:p>
        </p:txBody>
      </p:sp>
      <p:sp>
        <p:nvSpPr>
          <p:cNvPr id="2" name="Title 1"/>
          <p:cNvSpPr>
            <a:spLocks noGrp="1"/>
          </p:cNvSpPr>
          <p:nvPr>
            <p:ph type="title"/>
          </p:nvPr>
        </p:nvSpPr>
        <p:spPr>
          <a:xfrm>
            <a:off x="152400" y="381000"/>
            <a:ext cx="8839200" cy="1054394"/>
          </a:xfrm>
        </p:spPr>
        <p:txBody>
          <a:bodyPr/>
          <a:lstStyle/>
          <a:p>
            <a:r>
              <a:rPr lang="en-US" sz="3200" dirty="0" smtClean="0"/>
              <a:t>UIP: A framework </a:t>
            </a:r>
            <a:r>
              <a:rPr lang="en-US" sz="3200" dirty="0" smtClean="0"/>
              <a:t>for </a:t>
            </a:r>
            <a:r>
              <a:rPr lang="en-US" sz="3200" dirty="0"/>
              <a:t>Performance </a:t>
            </a:r>
            <a:r>
              <a:rPr lang="en-US" sz="3200" dirty="0" smtClean="0"/>
              <a:t>Management &amp; Continuous Improvement</a:t>
            </a:r>
            <a:endParaRPr lang="en-US" sz="3200" dirty="0"/>
          </a:p>
        </p:txBody>
      </p:sp>
      <p:pic>
        <p:nvPicPr>
          <p:cNvPr id="3" name="Picture 2"/>
          <p:cNvPicPr/>
          <p:nvPr/>
        </p:nvPicPr>
        <p:blipFill>
          <a:blip r:embed="rId2" cstate="print">
            <a:extLst>
              <a:ext uri="{BEBA8EAE-BF5A-486C-A8C5-ECC9F3942E4B}">
                <a14:imgProps xmlns:a14="http://schemas.microsoft.com/office/drawing/2010/main">
                  <a14:imgLayer r:embed="rId3">
                    <a14:imgEffect>
                      <a14:backgroundRemoval t="2288" b="95996" l="1744" r="100000"/>
                    </a14:imgEffect>
                  </a14:imgLayer>
                </a14:imgProps>
              </a:ext>
              <a:ext uri="{28A0092B-C50C-407E-A947-70E740481C1C}">
                <a14:useLocalDpi xmlns:a14="http://schemas.microsoft.com/office/drawing/2010/main" val="0"/>
              </a:ext>
            </a:extLst>
          </a:blip>
          <a:stretch>
            <a:fillRect/>
          </a:stretch>
        </p:blipFill>
        <p:spPr>
          <a:xfrm>
            <a:off x="4953000" y="1981201"/>
            <a:ext cx="4191000" cy="4190999"/>
          </a:xfrm>
          <a:prstGeom prst="rect">
            <a:avLst/>
          </a:prstGeom>
        </p:spPr>
      </p:pic>
    </p:spTree>
    <p:extLst>
      <p:ext uri="{BB962C8B-B14F-4D97-AF65-F5344CB8AC3E}">
        <p14:creationId xmlns:p14="http://schemas.microsoft.com/office/powerpoint/2010/main" val="371459698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162800" y="1752600"/>
            <a:ext cx="1978025" cy="42624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40000"/>
              </a:spcBef>
              <a:buClr>
                <a:srgbClr val="3D5C99"/>
              </a:buClr>
              <a:buSzPct val="80000"/>
              <a:buFont typeface="Wingdings" pitchFamily="2" charset="2"/>
              <a:buChar char="n"/>
            </a:pPr>
            <a:endParaRPr lang="en-US" altLang="en-US" sz="2800">
              <a:solidFill>
                <a:schemeClr val="bg1"/>
              </a:solidFill>
              <a:latin typeface="Arial" charset="0"/>
            </a:endParaRPr>
          </a:p>
        </p:txBody>
      </p:sp>
      <p:grpSp>
        <p:nvGrpSpPr>
          <p:cNvPr id="2" name="Group 28"/>
          <p:cNvGrpSpPr>
            <a:grpSpLocks/>
          </p:cNvGrpSpPr>
          <p:nvPr/>
        </p:nvGrpSpPr>
        <p:grpSpPr bwMode="auto">
          <a:xfrm>
            <a:off x="152400" y="2438400"/>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a:solidFill>
                  <a:schemeClr val="accent3"/>
                </a:solidFill>
                <a:latin typeface="Arial" charset="0"/>
                <a:ea typeface="ＭＳ Ｐゴシック" charset="-128"/>
              </a:endParaRPr>
            </a:p>
          </p:txBody>
        </p:sp>
        <p:sp>
          <p:nvSpPr>
            <p:cNvPr id="13366"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a:solidFill>
                    <a:schemeClr val="bg1"/>
                  </a:solidFill>
                  <a:latin typeface="Calibri" pitchFamily="34" charset="0"/>
                </a:rPr>
                <a:t>Section III: Data Narrative</a:t>
              </a:r>
            </a:p>
          </p:txBody>
        </p:sp>
      </p:grpSp>
      <p:grpSp>
        <p:nvGrpSpPr>
          <p:cNvPr id="3" name="Group 30"/>
          <p:cNvGrpSpPr>
            <a:grpSpLocks/>
          </p:cNvGrpSpPr>
          <p:nvPr/>
        </p:nvGrpSpPr>
        <p:grpSpPr bwMode="auto">
          <a:xfrm>
            <a:off x="5029200" y="1752600"/>
            <a:ext cx="2057400" cy="4267200"/>
            <a:chOff x="4114800" y="1552154"/>
            <a:chExt cx="2133600" cy="4550058"/>
          </a:xfrm>
        </p:grpSpPr>
        <p:sp>
          <p:nvSpPr>
            <p:cNvPr id="13363" name="Rounded Rectangle 24"/>
            <p:cNvSpPr>
              <a:spLocks noChangeArrowheads="1"/>
            </p:cNvSpPr>
            <p:nvPr/>
          </p:nvSpPr>
          <p:spPr bwMode="auto">
            <a:xfrm>
              <a:off x="4114800" y="1552154"/>
              <a:ext cx="2133600" cy="4550058"/>
            </a:xfrm>
            <a:prstGeom prst="roundRect">
              <a:avLst>
                <a:gd name="adj" fmla="val 16667"/>
              </a:avLst>
            </a:prstGeom>
            <a:solidFill>
              <a:srgbClr val="FFFF00">
                <a:alpha val="12157"/>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40000"/>
                </a:spcBef>
                <a:buClr>
                  <a:srgbClr val="3D5C99"/>
                </a:buClr>
                <a:buSzPct val="80000"/>
                <a:buFont typeface="Wingdings" pitchFamily="2" charset="2"/>
                <a:buChar char="n"/>
              </a:pPr>
              <a:endParaRPr lang="en-US" altLang="en-US" sz="2800">
                <a:solidFill>
                  <a:schemeClr val="bg1"/>
                </a:solidFill>
                <a:latin typeface="Arial" charset="0"/>
              </a:endParaRPr>
            </a:p>
          </p:txBody>
        </p:sp>
        <p:sp>
          <p:nvSpPr>
            <p:cNvPr id="13364"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dirty="0">
                  <a:solidFill>
                    <a:schemeClr val="accent1">
                      <a:lumMod val="75000"/>
                    </a:schemeClr>
                  </a:solidFill>
                  <a:latin typeface="Calibri" pitchFamily="34" charset="0"/>
                </a:rPr>
                <a:t>Section IV:</a:t>
              </a:r>
              <a:br>
                <a:rPr lang="en-US" altLang="en-US" sz="1400" b="1" dirty="0">
                  <a:solidFill>
                    <a:schemeClr val="accent1">
                      <a:lumMod val="75000"/>
                    </a:schemeClr>
                  </a:solidFill>
                  <a:latin typeface="Calibri" pitchFamily="34" charset="0"/>
                </a:rPr>
              </a:br>
              <a:r>
                <a:rPr lang="en-US" altLang="en-US" sz="1400" b="1" dirty="0">
                  <a:solidFill>
                    <a:schemeClr val="accent1">
                      <a:lumMod val="75000"/>
                    </a:schemeClr>
                  </a:solidFill>
                  <a:latin typeface="Calibri" pitchFamily="34" charset="0"/>
                </a:rPr>
                <a:t>Target Setting</a:t>
              </a:r>
              <a:endParaRPr lang="en-US" altLang="en-US" sz="1600" b="1" dirty="0">
                <a:solidFill>
                  <a:schemeClr val="accent1">
                    <a:lumMod val="75000"/>
                  </a:schemeClr>
                </a:solidFill>
              </a:endParaRPr>
            </a:p>
          </p:txBody>
        </p:sp>
      </p:grpSp>
      <p:grpSp>
        <p:nvGrpSpPr>
          <p:cNvPr id="4" name="Group 34"/>
          <p:cNvGrpSpPr>
            <a:grpSpLocks/>
          </p:cNvGrpSpPr>
          <p:nvPr/>
        </p:nvGrpSpPr>
        <p:grpSpPr bwMode="auto">
          <a:xfrm>
            <a:off x="3028950" y="4876800"/>
            <a:ext cx="6115050" cy="1143000"/>
            <a:chOff x="2735262" y="4171330"/>
            <a:chExt cx="6260191" cy="1425641"/>
          </a:xfrm>
        </p:grpSpPr>
        <p:sp>
          <p:nvSpPr>
            <p:cNvPr id="13361" name="Rounded Rectangle 32"/>
            <p:cNvSpPr>
              <a:spLocks noChangeArrowheads="1"/>
            </p:cNvSpPr>
            <p:nvPr/>
          </p:nvSpPr>
          <p:spPr bwMode="auto">
            <a:xfrm>
              <a:off x="2735262" y="4171330"/>
              <a:ext cx="6260191" cy="142564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40000"/>
                </a:spcBef>
                <a:buClr>
                  <a:srgbClr val="3D5C99"/>
                </a:buClr>
                <a:buSzPct val="80000"/>
                <a:buFont typeface="Wingdings" pitchFamily="2" charset="2"/>
                <a:buChar char="n"/>
              </a:pPr>
              <a:endParaRPr lang="en-US" altLang="en-US" sz="2800">
                <a:latin typeface="Arial" charset="0"/>
              </a:endParaRPr>
            </a:p>
          </p:txBody>
        </p:sp>
        <p:sp>
          <p:nvSpPr>
            <p:cNvPr id="13362" name="TextBox 26"/>
            <p:cNvSpPr txBox="1">
              <a:spLocks noChangeArrowheads="1"/>
            </p:cNvSpPr>
            <p:nvPr/>
          </p:nvSpPr>
          <p:spPr bwMode="auto">
            <a:xfrm>
              <a:off x="2832773" y="436141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a:solidFill>
                    <a:schemeClr val="bg1"/>
                  </a:solidFill>
                  <a:latin typeface="Calibri" pitchFamily="34" charset="0"/>
                </a:rPr>
                <a:t>Ongoing:</a:t>
              </a:r>
            </a:p>
            <a:p>
              <a:pPr eaLnBrk="1" hangingPunct="1"/>
              <a:r>
                <a:rPr lang="en-US" altLang="en-US" sz="1400" b="1">
                  <a:solidFill>
                    <a:schemeClr val="bg1"/>
                  </a:solidFill>
                  <a:latin typeface="Calibri" pitchFamily="34" charset="0"/>
                </a:rPr>
                <a:t>Progress Monitoring</a:t>
              </a:r>
            </a:p>
          </p:txBody>
        </p:sp>
      </p:grpSp>
      <p:sp>
        <p:nvSpPr>
          <p:cNvPr id="32774" name="Title 1"/>
          <p:cNvSpPr>
            <a:spLocks noGrp="1"/>
          </p:cNvSpPr>
          <p:nvPr>
            <p:ph type="title"/>
          </p:nvPr>
        </p:nvSpPr>
        <p:spPr bwMode="auto">
          <a:xfrm>
            <a:off x="152400" y="355847"/>
            <a:ext cx="8915400" cy="782073"/>
          </a:xfrm>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Unified Improvement Planning Processes</a:t>
            </a:r>
            <a:endParaRPr lang="en-US" dirty="0" smtClean="0"/>
          </a:p>
        </p:txBody>
      </p:sp>
      <p:sp>
        <p:nvSpPr>
          <p:cNvPr id="5" name="TextBox 4"/>
          <p:cNvSpPr txBox="1"/>
          <p:nvPr/>
        </p:nvSpPr>
        <p:spPr>
          <a:xfrm>
            <a:off x="31242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Describe Notable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Trends</a:t>
            </a:r>
          </a:p>
        </p:txBody>
      </p:sp>
      <p:sp>
        <p:nvSpPr>
          <p:cNvPr id="15" name="TextBox 14"/>
          <p:cNvSpPr txBox="1"/>
          <p:nvPr/>
        </p:nvSpPr>
        <p:spPr>
          <a:xfrm>
            <a:off x="51816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Prioritize Performance Challenges</a:t>
            </a:r>
          </a:p>
        </p:txBody>
      </p:sp>
      <p:sp>
        <p:nvSpPr>
          <p:cNvPr id="20" name="TextBox 19"/>
          <p:cNvSpPr txBox="1"/>
          <p:nvPr/>
        </p:nvSpPr>
        <p:spPr>
          <a:xfrm>
            <a:off x="72390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Root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Causes</a:t>
            </a:r>
          </a:p>
        </p:txBody>
      </p:sp>
      <p:sp>
        <p:nvSpPr>
          <p:cNvPr id="24" name="TextBox 23"/>
          <p:cNvSpPr txBox="1"/>
          <p:nvPr/>
        </p:nvSpPr>
        <p:spPr>
          <a:xfrm>
            <a:off x="5181600" y="38172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Set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Performance Targets</a:t>
            </a:r>
          </a:p>
        </p:txBody>
      </p:sp>
      <p:sp>
        <p:nvSpPr>
          <p:cNvPr id="38" name="TextBox 37"/>
          <p:cNvSpPr txBox="1"/>
          <p:nvPr/>
        </p:nvSpPr>
        <p:spPr>
          <a:xfrm>
            <a:off x="5181600" y="50364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Interim Measures</a:t>
            </a:r>
          </a:p>
        </p:txBody>
      </p:sp>
      <p:sp>
        <p:nvSpPr>
          <p:cNvPr id="43" name="TextBox 42"/>
          <p:cNvSpPr txBox="1"/>
          <p:nvPr/>
        </p:nvSpPr>
        <p:spPr>
          <a:xfrm>
            <a:off x="7239000" y="3810000"/>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Major Improvement Strategies</a:t>
            </a:r>
          </a:p>
        </p:txBody>
      </p:sp>
      <p:cxnSp>
        <p:nvCxnSpPr>
          <p:cNvPr id="13337" name="Straight Arrow Connector 43"/>
          <p:cNvCxnSpPr>
            <a:cxnSpLocks noChangeShapeType="1"/>
          </p:cNvCxnSpPr>
          <p:nvPr/>
        </p:nvCxnSpPr>
        <p:spPr bwMode="auto">
          <a:xfrm rot="5400000">
            <a:off x="7979569" y="3602831"/>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239000" y="50364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Implementation Benchmarks</a:t>
            </a:r>
          </a:p>
        </p:txBody>
      </p:sp>
      <p:sp>
        <p:nvSpPr>
          <p:cNvPr id="67" name="TextBox 66"/>
          <p:cNvSpPr txBox="1"/>
          <p:nvPr/>
        </p:nvSpPr>
        <p:spPr>
          <a:xfrm>
            <a:off x="1066800" y="1371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Gather and Organize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Data</a:t>
            </a:r>
          </a:p>
        </p:txBody>
      </p:sp>
      <p:sp>
        <p:nvSpPr>
          <p:cNvPr id="31" name="TextBox 30"/>
          <p:cNvSpPr txBox="1"/>
          <p:nvPr/>
        </p:nvSpPr>
        <p:spPr>
          <a:xfrm>
            <a:off x="10668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Review </a:t>
            </a:r>
            <a:r>
              <a:rPr lang="en-US" sz="1600" dirty="0" smtClean="0">
                <a:solidFill>
                  <a:schemeClr val="bg1"/>
                </a:solidFill>
                <a:latin typeface="Verdana" charset="0"/>
                <a:ea typeface="ＭＳ Ｐゴシック" charset="-128"/>
              </a:rPr>
              <a:t/>
            </a:r>
            <a:br>
              <a:rPr lang="en-US" sz="1600" dirty="0" smtClean="0">
                <a:solidFill>
                  <a:schemeClr val="bg1"/>
                </a:solidFill>
                <a:latin typeface="Verdana" charset="0"/>
                <a:ea typeface="ＭＳ Ｐゴシック" charset="-128"/>
              </a:rPr>
            </a:br>
            <a:r>
              <a:rPr lang="en-US" sz="1600" dirty="0" smtClean="0">
                <a:solidFill>
                  <a:schemeClr val="bg1"/>
                </a:solidFill>
                <a:latin typeface="Verdana" charset="0"/>
                <a:ea typeface="ＭＳ Ｐゴシック" charset="-128"/>
              </a:rPr>
              <a:t>Current Performance</a:t>
            </a:r>
            <a:endParaRPr lang="en-US" sz="1600" dirty="0">
              <a:solidFill>
                <a:schemeClr val="bg1"/>
              </a:solidFill>
              <a:latin typeface="Verdana" charset="0"/>
              <a:ea typeface="ＭＳ Ｐゴシック" charset="-128"/>
            </a:endParaRPr>
          </a:p>
        </p:txBody>
      </p:sp>
      <p:cxnSp>
        <p:nvCxnSpPr>
          <p:cNvPr id="13347" name="Straight Arrow Connector 43"/>
          <p:cNvCxnSpPr>
            <a:cxnSpLocks noChangeShapeType="1"/>
          </p:cNvCxnSpPr>
          <p:nvPr/>
        </p:nvCxnSpPr>
        <p:spPr bwMode="auto">
          <a:xfrm rot="5400000">
            <a:off x="7977982" y="482203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48" name="Straight Arrow Connector 43"/>
          <p:cNvCxnSpPr>
            <a:cxnSpLocks noChangeShapeType="1"/>
          </p:cNvCxnSpPr>
          <p:nvPr/>
        </p:nvCxnSpPr>
        <p:spPr bwMode="auto">
          <a:xfrm rot="5400000">
            <a:off x="5920582" y="363458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49" name="Straight Arrow Connector 43"/>
          <p:cNvCxnSpPr>
            <a:cxnSpLocks noChangeShapeType="1"/>
          </p:cNvCxnSpPr>
          <p:nvPr/>
        </p:nvCxnSpPr>
        <p:spPr bwMode="auto">
          <a:xfrm rot="5400000">
            <a:off x="5920582" y="482203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50" name="Straight Arrow Connector 43"/>
          <p:cNvCxnSpPr>
            <a:cxnSpLocks noChangeShapeType="1"/>
          </p:cNvCxnSpPr>
          <p:nvPr/>
        </p:nvCxnSpPr>
        <p:spPr bwMode="auto">
          <a:xfrm>
            <a:off x="6934200" y="30480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51" name="Straight Arrow Connector 43"/>
          <p:cNvCxnSpPr>
            <a:cxnSpLocks noChangeShapeType="1"/>
          </p:cNvCxnSpPr>
          <p:nvPr/>
        </p:nvCxnSpPr>
        <p:spPr bwMode="auto">
          <a:xfrm rot="5400000">
            <a:off x="1807369" y="2415381"/>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13352" name="TextBox 26"/>
          <p:cNvSpPr txBox="1">
            <a:spLocks noChangeArrowheads="1"/>
          </p:cNvSpPr>
          <p:nvPr/>
        </p:nvSpPr>
        <p:spPr bwMode="auto">
          <a:xfrm>
            <a:off x="152400" y="1533525"/>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dirty="0">
                <a:solidFill>
                  <a:schemeClr val="accent1">
                    <a:lumMod val="75000"/>
                  </a:schemeClr>
                </a:solidFill>
                <a:latin typeface="Calibri" pitchFamily="34" charset="0"/>
              </a:rPr>
              <a:t>Preparing to Plan</a:t>
            </a:r>
          </a:p>
        </p:txBody>
      </p:sp>
      <p:sp>
        <p:nvSpPr>
          <p:cNvPr id="13353" name="TextBox 29"/>
          <p:cNvSpPr txBox="1">
            <a:spLocks noChangeArrowheads="1"/>
          </p:cNvSpPr>
          <p:nvPr/>
        </p:nvSpPr>
        <p:spPr bwMode="auto">
          <a:xfrm>
            <a:off x="7543800" y="18288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a:solidFill>
                  <a:schemeClr val="bg1"/>
                </a:solidFill>
                <a:latin typeface="Calibri" pitchFamily="34" charset="0"/>
              </a:rPr>
              <a:t>Section IV:</a:t>
            </a:r>
            <a:br>
              <a:rPr lang="en-US" altLang="en-US" sz="1400" b="1">
                <a:solidFill>
                  <a:schemeClr val="bg1"/>
                </a:solidFill>
                <a:latin typeface="Calibri" pitchFamily="34" charset="0"/>
              </a:rPr>
            </a:br>
            <a:r>
              <a:rPr lang="en-US" altLang="en-US" sz="1400" b="1">
                <a:solidFill>
                  <a:schemeClr val="bg1"/>
                </a:solidFill>
                <a:latin typeface="Calibri" pitchFamily="34" charset="0"/>
              </a:rPr>
              <a:t>Action Planning</a:t>
            </a:r>
            <a:endParaRPr lang="en-US" altLang="en-US" sz="1600" b="1">
              <a:solidFill>
                <a:schemeClr val="bg1"/>
              </a:solidFill>
            </a:endParaRPr>
          </a:p>
        </p:txBody>
      </p:sp>
      <p:cxnSp>
        <p:nvCxnSpPr>
          <p:cNvPr id="13354" name="Straight Arrow Connector 43"/>
          <p:cNvCxnSpPr>
            <a:cxnSpLocks noChangeShapeType="1"/>
          </p:cNvCxnSpPr>
          <p:nvPr/>
        </p:nvCxnSpPr>
        <p:spPr bwMode="auto">
          <a:xfrm>
            <a:off x="4876800" y="30480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55" name="Straight Arrow Connector 43"/>
          <p:cNvCxnSpPr>
            <a:cxnSpLocks noChangeShapeType="1"/>
          </p:cNvCxnSpPr>
          <p:nvPr/>
        </p:nvCxnSpPr>
        <p:spPr bwMode="auto">
          <a:xfrm>
            <a:off x="2819400" y="30480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 name="Rounded Rectangle 31"/>
          <p:cNvSpPr/>
          <p:nvPr/>
        </p:nvSpPr>
        <p:spPr bwMode="auto">
          <a:xfrm>
            <a:off x="7162799" y="2286000"/>
            <a:ext cx="1981200" cy="1524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70362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38"/>
                                        </p:tgtEl>
                                        <p:attrNameLst>
                                          <p:attrName>style.visibility</p:attrName>
                                        </p:attrNameLst>
                                      </p:cBhvr>
                                      <p:to>
                                        <p:strVal val="visible"/>
                                      </p:to>
                                    </p:set>
                                    <p:animEffect transition="in" filter="dissolve">
                                      <p:cBhvr>
                                        <p:cTn id="27" dur="500"/>
                                        <p:tgtEl>
                                          <p:spTgt spid="399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39938"/>
                                        </p:tgtEl>
                                      </p:cBhvr>
                                    </p:animEffect>
                                    <p:set>
                                      <p:cBhvr>
                                        <p:cTn id="32" dur="1" fill="hold">
                                          <p:stCondLst>
                                            <p:cond delay="499"/>
                                          </p:stCondLst>
                                        </p:cTn>
                                        <p:tgtEl>
                                          <p:spTgt spid="3993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10880285"/>
              </p:ext>
            </p:extLst>
          </p:nvPr>
        </p:nvGraphicFramePr>
        <p:xfrm>
          <a:off x="152400" y="1188720"/>
          <a:ext cx="8534400" cy="5288280"/>
        </p:xfrm>
        <a:graphic>
          <a:graphicData uri="http://schemas.openxmlformats.org/drawingml/2006/table">
            <a:tbl>
              <a:tblPr/>
              <a:tblGrid>
                <a:gridCol w="1828800"/>
                <a:gridCol w="1447800"/>
                <a:gridCol w="2209800"/>
                <a:gridCol w="3048000"/>
              </a:tblGrid>
              <a:tr h="332128">
                <a:tc>
                  <a:txBody>
                    <a:bodyPr/>
                    <a:lstStyle/>
                    <a:p>
                      <a:pPr marL="0" marR="0" algn="l">
                        <a:spcBef>
                          <a:spcPts val="0"/>
                        </a:spcBef>
                        <a:spcAft>
                          <a:spcPts val="0"/>
                        </a:spcAft>
                      </a:pPr>
                      <a:r>
                        <a:rPr lang="en-US" sz="2000" b="1" dirty="0">
                          <a:solidFill>
                            <a:schemeClr val="tx1"/>
                          </a:solidFill>
                          <a:latin typeface="Calibri"/>
                          <a:ea typeface="Times New Roman"/>
                          <a:cs typeface="Times New Roman"/>
                        </a:rPr>
                        <a:t>Section I</a:t>
                      </a:r>
                      <a:endParaRPr lang="en-US" sz="1800" dirty="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tx1"/>
                          </a:solidFill>
                          <a:latin typeface="Calibri"/>
                          <a:ea typeface="Times New Roman"/>
                          <a:cs typeface="Times New Roman"/>
                        </a:rPr>
                        <a:t>Section II</a:t>
                      </a:r>
                      <a:endParaRPr lang="en-US" sz="1800" dirty="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a:solidFill>
                            <a:schemeClr val="tx1"/>
                          </a:solidFill>
                          <a:latin typeface="Calibri"/>
                          <a:ea typeface="Times New Roman"/>
                          <a:cs typeface="Times New Roman"/>
                        </a:rPr>
                        <a:t>Section III</a:t>
                      </a:r>
                      <a:endParaRPr lang="en-US" sz="180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a:solidFill>
                            <a:schemeClr val="tx1"/>
                          </a:solidFill>
                          <a:latin typeface="Calibri"/>
                          <a:ea typeface="Times New Roman"/>
                          <a:cs typeface="Times New Roman"/>
                        </a:rPr>
                        <a:t>Section IV</a:t>
                      </a:r>
                      <a:endParaRPr lang="en-US" sz="180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072">
                <a:tc rowSpan="2">
                  <a:txBody>
                    <a:bodyPr/>
                    <a:lstStyle/>
                    <a:p>
                      <a:pPr marL="0" marR="0" algn="ctr">
                        <a:spcBef>
                          <a:spcPts val="0"/>
                        </a:spcBef>
                        <a:spcAft>
                          <a:spcPts val="0"/>
                        </a:spcAft>
                      </a:pPr>
                      <a:endParaRPr lang="en-US" sz="1600" dirty="0">
                        <a:solidFill>
                          <a:schemeClr val="tx1"/>
                        </a:solidFill>
                        <a:latin typeface="Calibri"/>
                        <a:ea typeface="Times New Roman"/>
                        <a:cs typeface="Times New Roman"/>
                      </a:endParaRPr>
                    </a:p>
                    <a:p>
                      <a:pPr marL="0" marR="0" algn="l">
                        <a:spcBef>
                          <a:spcPts val="0"/>
                        </a:spcBef>
                        <a:spcAft>
                          <a:spcPts val="0"/>
                        </a:spcAft>
                      </a:pPr>
                      <a:r>
                        <a:rPr lang="en-US" sz="1600" b="1" dirty="0" smtClean="0">
                          <a:solidFill>
                            <a:schemeClr val="tx1"/>
                          </a:solidFill>
                          <a:latin typeface="Calibri"/>
                          <a:ea typeface="Times New Roman"/>
                          <a:cs typeface="Times New Roman"/>
                        </a:rPr>
                        <a:t>Summary Information about the School/District</a:t>
                      </a: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spcBef>
                          <a:spcPts val="0"/>
                        </a:spcBef>
                        <a:spcAft>
                          <a:spcPts val="0"/>
                        </a:spcAft>
                      </a:pPr>
                      <a:endParaRPr lang="en-US" sz="1600" dirty="0">
                        <a:solidFill>
                          <a:schemeClr val="tx1"/>
                        </a:solidFill>
                        <a:latin typeface="Calibri"/>
                        <a:ea typeface="Times New Roman"/>
                        <a:cs typeface="Times New Roman"/>
                      </a:endParaRPr>
                    </a:p>
                    <a:p>
                      <a:pPr marL="0" marR="0" algn="l">
                        <a:spcBef>
                          <a:spcPts val="0"/>
                        </a:spcBef>
                        <a:spcAft>
                          <a:spcPts val="0"/>
                        </a:spcAft>
                      </a:pPr>
                      <a:r>
                        <a:rPr lang="en-US" sz="1600" b="1" dirty="0" smtClean="0">
                          <a:solidFill>
                            <a:schemeClr val="tx1"/>
                          </a:solidFill>
                          <a:latin typeface="Calibri"/>
                          <a:ea typeface="Times New Roman"/>
                          <a:cs typeface="Times New Roman"/>
                        </a:rPr>
                        <a:t>Additional Information about the School/ District</a:t>
                      </a:r>
                      <a:endParaRPr lang="en-US" sz="1600" dirty="0">
                        <a:solidFill>
                          <a:schemeClr val="tx1"/>
                        </a:solidFill>
                        <a:latin typeface="Calibri"/>
                        <a:ea typeface="Times New Roman"/>
                        <a:cs typeface="Times New Roman"/>
                      </a:endParaRPr>
                    </a:p>
                    <a:p>
                      <a:pPr marL="0" marR="0" lvl="0" indent="0" algn="l">
                        <a:spcBef>
                          <a:spcPts val="0"/>
                        </a:spcBef>
                        <a:spcAft>
                          <a:spcPts val="0"/>
                        </a:spcAft>
                        <a:buFont typeface="Symbol"/>
                        <a:buNone/>
                      </a:pPr>
                      <a:endParaRPr lang="en-US" sz="1600" b="1" dirty="0" smtClean="0">
                        <a:solidFill>
                          <a:schemeClr val="tx1"/>
                        </a:solidFill>
                        <a:latin typeface="Calibri"/>
                        <a:ea typeface="Times New Roman"/>
                        <a:cs typeface="Times New Roman"/>
                      </a:endParaRPr>
                    </a:p>
                    <a:p>
                      <a:pPr marL="0" marR="0" lvl="0" indent="0" algn="l">
                        <a:spcBef>
                          <a:spcPts val="0"/>
                        </a:spcBef>
                        <a:spcAft>
                          <a:spcPts val="0"/>
                        </a:spcAft>
                        <a:buFont typeface="Symbol"/>
                        <a:buNone/>
                      </a:pPr>
                      <a:endParaRPr lang="en-US" sz="1600" b="1" dirty="0" smtClean="0">
                        <a:solidFill>
                          <a:schemeClr val="tx1"/>
                        </a:solidFill>
                        <a:latin typeface="Calibri"/>
                        <a:ea typeface="Times New Roman"/>
                        <a:cs typeface="Times New Roman"/>
                      </a:endParaRPr>
                    </a:p>
                    <a:p>
                      <a:pPr marL="0" marR="0" lvl="0" indent="0" algn="l">
                        <a:spcBef>
                          <a:spcPts val="0"/>
                        </a:spcBef>
                        <a:spcAft>
                          <a:spcPts val="0"/>
                        </a:spcAft>
                        <a:buFont typeface="Symbol"/>
                        <a:buNone/>
                      </a:pPr>
                      <a:r>
                        <a:rPr lang="en-US" sz="1600" b="1" dirty="0" smtClean="0">
                          <a:solidFill>
                            <a:schemeClr val="tx1"/>
                          </a:solidFill>
                          <a:latin typeface="Calibri"/>
                          <a:ea typeface="Times New Roman"/>
                          <a:cs typeface="Times New Roman"/>
                        </a:rPr>
                        <a:t>Improvement </a:t>
                      </a:r>
                      <a:r>
                        <a:rPr lang="en-US" sz="1600" b="1" dirty="0">
                          <a:solidFill>
                            <a:schemeClr val="tx1"/>
                          </a:solidFill>
                          <a:latin typeface="Calibri"/>
                          <a:ea typeface="Times New Roman"/>
                          <a:cs typeface="Times New Roman"/>
                        </a:rPr>
                        <a:t>Plan </a:t>
                      </a:r>
                      <a:r>
                        <a:rPr lang="en-US" sz="1600" b="1" dirty="0" smtClean="0">
                          <a:solidFill>
                            <a:schemeClr val="tx1"/>
                          </a:solidFill>
                          <a:latin typeface="Calibri"/>
                          <a:ea typeface="Times New Roman"/>
                          <a:cs typeface="Times New Roman"/>
                        </a:rPr>
                        <a:t>Information</a:t>
                      </a:r>
                    </a:p>
                    <a:p>
                      <a:pPr marL="0" marR="0" lvl="0" indent="0" algn="l">
                        <a:spcBef>
                          <a:spcPts val="0"/>
                        </a:spcBef>
                        <a:spcAft>
                          <a:spcPts val="0"/>
                        </a:spcAft>
                        <a:buFont typeface="Symbol"/>
                        <a:buNone/>
                      </a:pPr>
                      <a:endParaRPr lang="en-US" sz="1600" b="1" dirty="0" smtClean="0">
                        <a:solidFill>
                          <a:schemeClr val="tx1"/>
                        </a:solidFill>
                        <a:latin typeface="Calibri"/>
                        <a:ea typeface="Times New Roman"/>
                        <a:cs typeface="Times New Roman"/>
                      </a:endParaRPr>
                    </a:p>
                    <a:p>
                      <a:pPr marL="0" marR="0" lvl="0" indent="0" algn="l">
                        <a:spcBef>
                          <a:spcPts val="0"/>
                        </a:spcBef>
                        <a:spcAft>
                          <a:spcPts val="0"/>
                        </a:spcAft>
                        <a:buFont typeface="Symbol"/>
                        <a:buNone/>
                      </a:pPr>
                      <a:r>
                        <a:rPr lang="en-US" sz="1600" b="1" dirty="0" smtClean="0">
                          <a:solidFill>
                            <a:schemeClr val="tx1"/>
                          </a:solidFill>
                          <a:latin typeface="Calibri"/>
                          <a:ea typeface="Times New Roman"/>
                          <a:cs typeface="Times New Roman"/>
                        </a:rPr>
                        <a:t>Contact Information</a:t>
                      </a:r>
                      <a:endParaRPr lang="en-US" sz="1600" b="1" dirty="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b="1" dirty="0" smtClean="0">
                          <a:solidFill>
                            <a:schemeClr val="tx1"/>
                          </a:solidFill>
                          <a:latin typeface="Calibri"/>
                          <a:ea typeface="Times New Roman"/>
                          <a:cs typeface="Times New Roman"/>
                        </a:rPr>
                        <a:t>Progress Monitoring of Prior Year’s </a:t>
                      </a:r>
                      <a:r>
                        <a:rPr lang="en-US" sz="1600" b="1" baseline="0" dirty="0" smtClean="0">
                          <a:solidFill>
                            <a:schemeClr val="tx1"/>
                          </a:solidFill>
                          <a:latin typeface="Calibri"/>
                          <a:ea typeface="Times New Roman"/>
                          <a:cs typeface="Times New Roman"/>
                        </a:rPr>
                        <a:t>Targets</a:t>
                      </a:r>
                      <a:br>
                        <a:rPr lang="en-US" sz="1600" b="1" baseline="0" dirty="0" smtClean="0">
                          <a:solidFill>
                            <a:schemeClr val="tx1"/>
                          </a:solidFill>
                          <a:latin typeface="Calibri"/>
                          <a:ea typeface="Times New Roman"/>
                          <a:cs typeface="Times New Roman"/>
                        </a:rPr>
                      </a:br>
                      <a:endParaRPr lang="en-US" sz="1600" b="1" dirty="0" smtClean="0">
                        <a:solidFill>
                          <a:schemeClr val="tx1"/>
                        </a:solidFill>
                        <a:latin typeface="Calibri"/>
                        <a:ea typeface="Times New Roman"/>
                        <a:cs typeface="Times New Roman"/>
                      </a:endParaRPr>
                    </a:p>
                    <a:p>
                      <a:pPr marL="0" marR="0" algn="l">
                        <a:spcBef>
                          <a:spcPts val="0"/>
                        </a:spcBef>
                        <a:spcAft>
                          <a:spcPts val="0"/>
                        </a:spcAft>
                      </a:pPr>
                      <a:r>
                        <a:rPr lang="en-US" sz="1600" b="1" dirty="0" smtClean="0">
                          <a:solidFill>
                            <a:schemeClr val="tx1"/>
                          </a:solidFill>
                          <a:latin typeface="Calibri"/>
                          <a:ea typeface="Times New Roman"/>
                          <a:cs typeface="Times New Roman"/>
                        </a:rPr>
                        <a:t>Data Worksheet</a:t>
                      </a:r>
                      <a:endParaRPr lang="en-US" sz="1600" dirty="0" smtClean="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Notable</a:t>
                      </a:r>
                      <a:r>
                        <a:rPr lang="en-US" sz="1600" baseline="0" dirty="0" smtClean="0">
                          <a:solidFill>
                            <a:schemeClr val="tx1"/>
                          </a:solidFill>
                          <a:latin typeface="Calibri"/>
                          <a:ea typeface="Times New Roman"/>
                          <a:cs typeface="Times New Roman"/>
                        </a:rPr>
                        <a:t> </a:t>
                      </a:r>
                      <a:r>
                        <a:rPr lang="en-US" sz="1600" dirty="0" smtClean="0">
                          <a:solidFill>
                            <a:schemeClr val="tx1"/>
                          </a:solidFill>
                          <a:latin typeface="Calibri"/>
                          <a:ea typeface="Times New Roman"/>
                          <a:cs typeface="Times New Roman"/>
                        </a:rPr>
                        <a:t>Trends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Priority Performance Challenges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Root Causes</a:t>
                      </a:r>
                      <a:endParaRPr lang="en-US" sz="1600" b="1" dirty="0" smtClean="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b="1" dirty="0" smtClean="0">
                          <a:solidFill>
                            <a:schemeClr val="tx1"/>
                          </a:solidFill>
                          <a:latin typeface="Calibri"/>
                          <a:ea typeface="Times New Roman"/>
                          <a:cs typeface="Times New Roman"/>
                        </a:rPr>
                        <a:t>School Target Setting Form</a:t>
                      </a:r>
                      <a:endParaRPr lang="en-US" sz="1600" dirty="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Priority Performance Challenges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Annual Performance Targets (2 years)</a:t>
                      </a:r>
                      <a:endParaRPr lang="en-US" sz="1600" dirty="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a:solidFill>
                            <a:schemeClr val="tx1"/>
                          </a:solidFill>
                          <a:latin typeface="Calibri"/>
                          <a:ea typeface="Times New Roman"/>
                          <a:cs typeface="Times New Roman"/>
                        </a:rPr>
                        <a:t>Interim </a:t>
                      </a:r>
                      <a:r>
                        <a:rPr lang="en-US" sz="1600" dirty="0" smtClean="0">
                          <a:solidFill>
                            <a:schemeClr val="tx1"/>
                          </a:solidFill>
                          <a:latin typeface="Calibri"/>
                          <a:ea typeface="Times New Roman"/>
                          <a:cs typeface="Times New Roman"/>
                        </a:rPr>
                        <a:t>Measures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Major</a:t>
                      </a:r>
                      <a:r>
                        <a:rPr lang="en-US" sz="1600" baseline="0" dirty="0" smtClean="0">
                          <a:solidFill>
                            <a:schemeClr val="tx1"/>
                          </a:solidFill>
                          <a:latin typeface="Calibri"/>
                          <a:ea typeface="Times New Roman"/>
                          <a:cs typeface="Times New Roman"/>
                        </a:rPr>
                        <a:t> Improvement Strategies</a:t>
                      </a:r>
                      <a:endParaRPr lang="en-US" sz="1600" dirty="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069">
                <a:tc vMerge="1">
                  <a:txBody>
                    <a:bodyPr/>
                    <a:lstStyle/>
                    <a:p>
                      <a:endParaRPr lang="en-US"/>
                    </a:p>
                  </a:txBody>
                  <a:tcPr/>
                </a:tc>
                <a:tc vMerge="1">
                  <a:txBody>
                    <a:bodyPr/>
                    <a:lstStyle/>
                    <a:p>
                      <a:pPr marL="0" marR="0" lvl="0" indent="0" algn="l">
                        <a:spcBef>
                          <a:spcPts val="0"/>
                        </a:spcBef>
                        <a:spcAft>
                          <a:spcPts val="0"/>
                        </a:spcAft>
                        <a:buFont typeface="Symbol"/>
                        <a:buNone/>
                      </a:pPr>
                      <a:endParaRPr lang="en-US" sz="1800" b="1" dirty="0">
                        <a:solidFill>
                          <a:schemeClr val="bg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b="1" dirty="0" smtClean="0">
                          <a:solidFill>
                            <a:schemeClr val="tx1"/>
                          </a:solidFill>
                          <a:latin typeface="Calibri"/>
                          <a:ea typeface="Times New Roman"/>
                          <a:cs typeface="Times New Roman"/>
                        </a:rPr>
                        <a:t>Data Narrative</a:t>
                      </a:r>
                      <a:endParaRPr lang="en-US" sz="1600" dirty="0" smtClean="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Description of School/District and Process for Data Analysis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Review Current Performance</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Trend</a:t>
                      </a:r>
                      <a:r>
                        <a:rPr lang="en-US" sz="1600" baseline="0" dirty="0" smtClean="0">
                          <a:solidFill>
                            <a:schemeClr val="tx1"/>
                          </a:solidFill>
                          <a:latin typeface="Calibri"/>
                          <a:ea typeface="Times New Roman"/>
                          <a:cs typeface="Times New Roman"/>
                        </a:rPr>
                        <a:t> Analysis</a:t>
                      </a:r>
                      <a:endParaRPr lang="en-US" sz="1600" dirty="0" smtClean="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Priority Performance Challenges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Root Causes and Validation</a:t>
                      </a:r>
                      <a:endParaRPr lang="en-US" sz="1600" dirty="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b="1" dirty="0" smtClean="0">
                          <a:solidFill>
                            <a:schemeClr val="tx1"/>
                          </a:solidFill>
                          <a:latin typeface="Calibri"/>
                          <a:ea typeface="Times New Roman"/>
                          <a:cs typeface="Times New Roman"/>
                        </a:rPr>
                        <a:t>Action </a:t>
                      </a:r>
                      <a:r>
                        <a:rPr lang="en-US" sz="1600" b="1" dirty="0">
                          <a:solidFill>
                            <a:schemeClr val="tx1"/>
                          </a:solidFill>
                          <a:latin typeface="Calibri"/>
                          <a:ea typeface="Times New Roman"/>
                          <a:cs typeface="Times New Roman"/>
                        </a:rPr>
                        <a:t>Planning </a:t>
                      </a:r>
                      <a:r>
                        <a:rPr lang="en-US" sz="1600" b="1" dirty="0" smtClean="0">
                          <a:solidFill>
                            <a:schemeClr val="tx1"/>
                          </a:solidFill>
                          <a:latin typeface="Calibri"/>
                          <a:ea typeface="Times New Roman"/>
                          <a:cs typeface="Times New Roman"/>
                        </a:rPr>
                        <a:t>Form</a:t>
                      </a:r>
                      <a:endParaRPr lang="en-US" sz="1600" dirty="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a:solidFill>
                            <a:schemeClr val="tx1"/>
                          </a:solidFill>
                          <a:latin typeface="Calibri"/>
                          <a:ea typeface="Times New Roman"/>
                          <a:cs typeface="Times New Roman"/>
                        </a:rPr>
                        <a:t>Major Improvement </a:t>
                      </a:r>
                      <a:r>
                        <a:rPr lang="en-US" sz="1600" dirty="0" smtClean="0">
                          <a:solidFill>
                            <a:schemeClr val="tx1"/>
                          </a:solidFill>
                          <a:latin typeface="Calibri"/>
                          <a:ea typeface="Times New Roman"/>
                          <a:cs typeface="Times New Roman"/>
                        </a:rPr>
                        <a:t>Strategies</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600" dirty="0" smtClean="0">
                          <a:solidFill>
                            <a:schemeClr val="tx1"/>
                          </a:solidFill>
                          <a:latin typeface="Calibri"/>
                          <a:ea typeface="Times New Roman"/>
                          <a:cs typeface="Times New Roman"/>
                        </a:rPr>
                        <a:t>Associated Root Causes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Accountability Provision</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Action Steps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Timeline</a:t>
                      </a:r>
                      <a:endParaRPr lang="en-US" sz="1600" dirty="0">
                        <a:solidFill>
                          <a:schemeClr val="tx1"/>
                        </a:solidFill>
                        <a:latin typeface="Calibri"/>
                        <a:ea typeface="Times New Roman"/>
                        <a:cs typeface="Times New Roman"/>
                      </a:endParaRPr>
                    </a:p>
                    <a:p>
                      <a:pPr marL="342900" marR="0" lvl="0" indent="-342900" algn="l">
                        <a:spcBef>
                          <a:spcPts val="0"/>
                        </a:spcBef>
                        <a:spcAft>
                          <a:spcPts val="0"/>
                        </a:spcAft>
                        <a:buFont typeface="Symbol"/>
                        <a:buChar char=""/>
                      </a:pPr>
                      <a:r>
                        <a:rPr lang="en-US" sz="1600" dirty="0">
                          <a:solidFill>
                            <a:schemeClr val="tx1"/>
                          </a:solidFill>
                          <a:latin typeface="Calibri"/>
                          <a:ea typeface="Times New Roman"/>
                          <a:cs typeface="Times New Roman"/>
                        </a:rPr>
                        <a:t>Key People</a:t>
                      </a:r>
                    </a:p>
                    <a:p>
                      <a:pPr marL="342900" marR="0" lvl="0" indent="-342900" algn="l">
                        <a:spcBef>
                          <a:spcPts val="0"/>
                        </a:spcBef>
                        <a:spcAft>
                          <a:spcPts val="0"/>
                        </a:spcAft>
                        <a:buFont typeface="Symbol"/>
                        <a:buChar char=""/>
                      </a:pPr>
                      <a:r>
                        <a:rPr lang="en-US" sz="1600" dirty="0">
                          <a:solidFill>
                            <a:schemeClr val="tx1"/>
                          </a:solidFill>
                          <a:latin typeface="Calibri"/>
                          <a:ea typeface="Times New Roman"/>
                          <a:cs typeface="Times New Roman"/>
                        </a:rPr>
                        <a:t>Resources</a:t>
                      </a:r>
                    </a:p>
                    <a:p>
                      <a:pPr marL="342900" marR="0" lvl="0" indent="-342900" algn="l">
                        <a:spcBef>
                          <a:spcPts val="0"/>
                        </a:spcBef>
                        <a:spcAft>
                          <a:spcPts val="0"/>
                        </a:spcAft>
                        <a:buFont typeface="Symbol"/>
                        <a:buChar char=""/>
                      </a:pPr>
                      <a:r>
                        <a:rPr lang="en-US" sz="1600" dirty="0">
                          <a:solidFill>
                            <a:schemeClr val="tx1"/>
                          </a:solidFill>
                          <a:latin typeface="Calibri"/>
                          <a:ea typeface="Times New Roman"/>
                          <a:cs typeface="Times New Roman"/>
                        </a:rPr>
                        <a:t>Implementation </a:t>
                      </a:r>
                      <a:r>
                        <a:rPr lang="en-US" sz="1600" dirty="0" smtClean="0">
                          <a:solidFill>
                            <a:schemeClr val="tx1"/>
                          </a:solidFill>
                          <a:latin typeface="Calibri"/>
                          <a:ea typeface="Times New Roman"/>
                          <a:cs typeface="Times New Roman"/>
                        </a:rPr>
                        <a:t>Benchmarks</a:t>
                      </a:r>
                    </a:p>
                    <a:p>
                      <a:pPr marL="342900" marR="0" lvl="0" indent="-342900" algn="l">
                        <a:spcBef>
                          <a:spcPts val="0"/>
                        </a:spcBef>
                        <a:spcAft>
                          <a:spcPts val="0"/>
                        </a:spcAft>
                        <a:buFont typeface="Symbol"/>
                        <a:buChar char=""/>
                      </a:pPr>
                      <a:r>
                        <a:rPr lang="en-US" sz="1600" dirty="0" smtClean="0">
                          <a:solidFill>
                            <a:schemeClr val="tx1"/>
                          </a:solidFill>
                          <a:latin typeface="Calibri"/>
                          <a:ea typeface="Times New Roman"/>
                          <a:cs typeface="Times New Roman"/>
                        </a:rPr>
                        <a:t>Status</a:t>
                      </a:r>
                      <a:r>
                        <a:rPr lang="en-US" sz="1600" baseline="0" dirty="0" smtClean="0">
                          <a:solidFill>
                            <a:schemeClr val="tx1"/>
                          </a:solidFill>
                          <a:latin typeface="Calibri"/>
                          <a:ea typeface="Times New Roman"/>
                          <a:cs typeface="Times New Roman"/>
                        </a:rPr>
                        <a:t> of Action Steps</a:t>
                      </a:r>
                      <a:endParaRPr lang="en-US" sz="1600" dirty="0" smtClean="0">
                        <a:solidFill>
                          <a:schemeClr val="tx1"/>
                        </a:solidFill>
                        <a:latin typeface="Calibri"/>
                        <a:ea typeface="Times New Roman"/>
                        <a:cs typeface="Times New Roman"/>
                      </a:endParaRPr>
                    </a:p>
                  </a:txBody>
                  <a:tcPr marL="65029" marR="6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4"/>
          <p:cNvGrpSpPr>
            <a:grpSpLocks/>
          </p:cNvGrpSpPr>
          <p:nvPr/>
        </p:nvGrpSpPr>
        <p:grpSpPr bwMode="auto">
          <a:xfrm>
            <a:off x="3429000" y="3276600"/>
            <a:ext cx="2438400" cy="3202459"/>
            <a:chOff x="3429000" y="2971800"/>
            <a:chExt cx="2438400" cy="3202459"/>
          </a:xfrm>
        </p:grpSpPr>
        <p:sp>
          <p:nvSpPr>
            <p:cNvPr id="3" name="Rectangle 2"/>
            <p:cNvSpPr/>
            <p:nvPr/>
          </p:nvSpPr>
          <p:spPr>
            <a:xfrm>
              <a:off x="3429000" y="2971800"/>
              <a:ext cx="2438400" cy="304800"/>
            </a:xfrm>
            <a:prstGeom prst="rect">
              <a:avLst/>
            </a:prstGeom>
            <a:solidFill>
              <a:srgbClr val="3366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429000" y="5717059"/>
              <a:ext cx="2438400" cy="457200"/>
            </a:xfrm>
            <a:prstGeom prst="rect">
              <a:avLst/>
            </a:prstGeom>
            <a:solidFill>
              <a:srgbClr val="3366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Title 5"/>
          <p:cNvSpPr>
            <a:spLocks noGrp="1"/>
          </p:cNvSpPr>
          <p:nvPr>
            <p:ph type="title"/>
          </p:nvPr>
        </p:nvSpPr>
        <p:spPr/>
        <p:txBody>
          <a:bodyPr/>
          <a:lstStyle/>
          <a:p>
            <a:r>
              <a:rPr lang="en-US" dirty="0" smtClean="0"/>
              <a:t>UIP Template</a:t>
            </a:r>
            <a:endParaRPr lang="en-US" dirty="0"/>
          </a:p>
        </p:txBody>
      </p:sp>
      <p:sp>
        <p:nvSpPr>
          <p:cNvPr id="8" name="Rectangle 7"/>
          <p:cNvSpPr/>
          <p:nvPr/>
        </p:nvSpPr>
        <p:spPr bwMode="auto">
          <a:xfrm>
            <a:off x="5715000" y="4038600"/>
            <a:ext cx="2819400" cy="304800"/>
          </a:xfrm>
          <a:prstGeom prst="rect">
            <a:avLst/>
          </a:prstGeom>
          <a:solidFill>
            <a:srgbClr val="3366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05187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itchFamily="34" charset="-128"/>
              </a:rPr>
              <a:t>The Role of Root Cause Analysis</a:t>
            </a:r>
          </a:p>
        </p:txBody>
      </p:sp>
      <p:pic>
        <p:nvPicPr>
          <p:cNvPr id="19459" name="Picture 28" descr="C:\Documents and Settings\jobrian\Local Settings\Temporary Internet Files\Content.IE5\3K9FV8DW\MC9003825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192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Documents and Settings\jobrian\Local Settings\Temporary Internet Files\Content.IE5\3K9FV8DW\MC9002026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733800"/>
            <a:ext cx="406241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descr="C:\Documents and Settings\jobrian\Local Settings\Temporary Internet Files\Content.IE5\VB3LLJ4U\MC9004460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90800"/>
            <a:ext cx="383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29"/>
          <p:cNvSpPr txBox="1">
            <a:spLocks noChangeArrowheads="1"/>
          </p:cNvSpPr>
          <p:nvPr/>
        </p:nvSpPr>
        <p:spPr bwMode="auto">
          <a:xfrm>
            <a:off x="3352800" y="38862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000" b="1" dirty="0">
                <a:solidFill>
                  <a:schemeClr val="accent1">
                    <a:lumMod val="50000"/>
                  </a:schemeClr>
                </a:solidFill>
              </a:rPr>
              <a:t>Root Cause Analysis</a:t>
            </a:r>
          </a:p>
        </p:txBody>
      </p:sp>
      <p:sp>
        <p:nvSpPr>
          <p:cNvPr id="19463" name="TextBox 30"/>
          <p:cNvSpPr txBox="1">
            <a:spLocks noChangeArrowheads="1"/>
          </p:cNvSpPr>
          <p:nvPr/>
        </p:nvSpPr>
        <p:spPr bwMode="auto">
          <a:xfrm>
            <a:off x="228600" y="50292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000" b="1" dirty="0">
                <a:solidFill>
                  <a:schemeClr val="accent1">
                    <a:lumMod val="50000"/>
                  </a:schemeClr>
                </a:solidFill>
              </a:rPr>
              <a:t>Priority </a:t>
            </a:r>
            <a:br>
              <a:rPr lang="en-US" altLang="en-US" sz="2000" b="1" dirty="0">
                <a:solidFill>
                  <a:schemeClr val="accent1">
                    <a:lumMod val="50000"/>
                  </a:schemeClr>
                </a:solidFill>
              </a:rPr>
            </a:br>
            <a:r>
              <a:rPr lang="en-US" altLang="en-US" sz="2000" b="1" dirty="0">
                <a:solidFill>
                  <a:schemeClr val="accent1">
                    <a:lumMod val="50000"/>
                  </a:schemeClr>
                </a:solidFill>
              </a:rPr>
              <a:t>Performance Challenges</a:t>
            </a:r>
          </a:p>
        </p:txBody>
      </p:sp>
      <p:sp>
        <p:nvSpPr>
          <p:cNvPr id="19464" name="TextBox 30"/>
          <p:cNvSpPr txBox="1">
            <a:spLocks noChangeArrowheads="1"/>
          </p:cNvSpPr>
          <p:nvPr/>
        </p:nvSpPr>
        <p:spPr bwMode="auto">
          <a:xfrm>
            <a:off x="6858000" y="4648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000" b="1" dirty="0">
                <a:solidFill>
                  <a:schemeClr val="accent1">
                    <a:lumMod val="50000"/>
                  </a:schemeClr>
                </a:solidFill>
              </a:rPr>
              <a:t>Action Plan</a:t>
            </a:r>
          </a:p>
        </p:txBody>
      </p:sp>
    </p:spTree>
    <p:extLst>
      <p:ext uri="{BB962C8B-B14F-4D97-AF65-F5344CB8AC3E}">
        <p14:creationId xmlns:p14="http://schemas.microsoft.com/office/powerpoint/2010/main" val="197017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394"/>
                                        </p:tgtEl>
                                        <p:attrNameLst>
                                          <p:attrName>ppt_x</p:attrName>
                                          <p:attrName>ppt_y</p:attrName>
                                        </p:attrNameLst>
                                      </p:cBhvr>
                                    </p:animMotion>
                                    <p:animRot by="1500000">
                                      <p:cBhvr>
                                        <p:cTn id="7" dur="125" fill="hold">
                                          <p:stCondLst>
                                            <p:cond delay="0"/>
                                          </p:stCondLst>
                                        </p:cTn>
                                        <p:tgtEl>
                                          <p:spTgt spid="16394"/>
                                        </p:tgtEl>
                                        <p:attrNameLst>
                                          <p:attrName>r</p:attrName>
                                        </p:attrNameLst>
                                      </p:cBhvr>
                                    </p:animRot>
                                    <p:animRot by="-1500000">
                                      <p:cBhvr>
                                        <p:cTn id="8" dur="125" fill="hold">
                                          <p:stCondLst>
                                            <p:cond delay="125"/>
                                          </p:stCondLst>
                                        </p:cTn>
                                        <p:tgtEl>
                                          <p:spTgt spid="16394"/>
                                        </p:tgtEl>
                                        <p:attrNameLst>
                                          <p:attrName>r</p:attrName>
                                        </p:attrNameLst>
                                      </p:cBhvr>
                                    </p:animRot>
                                    <p:animRot by="-1500000">
                                      <p:cBhvr>
                                        <p:cTn id="9" dur="125" fill="hold">
                                          <p:stCondLst>
                                            <p:cond delay="250"/>
                                          </p:stCondLst>
                                        </p:cTn>
                                        <p:tgtEl>
                                          <p:spTgt spid="16394"/>
                                        </p:tgtEl>
                                        <p:attrNameLst>
                                          <p:attrName>r</p:attrName>
                                        </p:attrNameLst>
                                      </p:cBhvr>
                                    </p:animRot>
                                    <p:animRot by="1500000">
                                      <p:cBhvr>
                                        <p:cTn id="10" dur="125" fill="hold">
                                          <p:stCondLst>
                                            <p:cond delay="375"/>
                                          </p:stCondLst>
                                        </p:cTn>
                                        <p:tgtEl>
                                          <p:spTgt spid="163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rtlCol="0" anchor="t">
            <a:noAutofit/>
          </a:bodyPr>
          <a:lstStyle/>
          <a:p>
            <a:pPr eaLnBrk="1" fontAlgn="auto" hangingPunct="1">
              <a:spcAft>
                <a:spcPts val="0"/>
              </a:spcAft>
              <a:defRPr/>
            </a:pPr>
            <a:r>
              <a:rPr lang="en-US" sz="4000" dirty="0" smtClean="0"/>
              <a:t>Root Cause Analysis in UIP</a:t>
            </a:r>
          </a:p>
        </p:txBody>
      </p:sp>
      <p:sp>
        <p:nvSpPr>
          <p:cNvPr id="17411"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800"/>
              </a:spcBef>
              <a:defRPr/>
            </a:pPr>
            <a:r>
              <a:rPr lang="en-US" dirty="0" smtClean="0"/>
              <a:t>Turn to </a:t>
            </a:r>
            <a:r>
              <a:rPr lang="en-US" dirty="0" smtClean="0">
                <a:solidFill>
                  <a:schemeClr val="accent1">
                    <a:lumMod val="75000"/>
                  </a:schemeClr>
                </a:solidFill>
              </a:rPr>
              <a:t>Root Cause Analysis </a:t>
            </a:r>
            <a:r>
              <a:rPr lang="en-US" dirty="0" smtClean="0">
                <a:solidFill>
                  <a:schemeClr val="tx1"/>
                </a:solidFill>
              </a:rPr>
              <a:t>(excerpted from the UIP Handbook) (Tools, p. 9).</a:t>
            </a:r>
          </a:p>
          <a:p>
            <a:pPr eaLnBrk="1" hangingPunct="1">
              <a:defRPr/>
            </a:pPr>
            <a:r>
              <a:rPr lang="en-US" dirty="0" smtClean="0"/>
              <a:t>As you read this description of Root Cause Analysis for improvement planning, consider the following questions:</a:t>
            </a:r>
          </a:p>
          <a:p>
            <a:pPr lvl="1" eaLnBrk="1" hangingPunct="1">
              <a:defRPr/>
            </a:pPr>
            <a:r>
              <a:rPr lang="en-US" dirty="0" smtClean="0"/>
              <a:t>Why is it important to identify root causes?</a:t>
            </a:r>
          </a:p>
          <a:p>
            <a:pPr lvl="1" eaLnBrk="1" hangingPunct="1">
              <a:defRPr/>
            </a:pPr>
            <a:r>
              <a:rPr lang="en-US" dirty="0" smtClean="0"/>
              <a:t>How will you know when you have identified a root cause?</a:t>
            </a:r>
            <a:endParaRPr lang="en-US" dirty="0"/>
          </a:p>
          <a:p>
            <a:pPr>
              <a:defRPr/>
            </a:pPr>
            <a:r>
              <a:rPr lang="en-US" dirty="0" smtClean="0"/>
              <a:t>When you have finished reading: buzz with a partner with your answers to these questions.</a:t>
            </a:r>
          </a:p>
        </p:txBody>
      </p:sp>
    </p:spTree>
    <p:extLst>
      <p:ext uri="{BB962C8B-B14F-4D97-AF65-F5344CB8AC3E}">
        <p14:creationId xmlns:p14="http://schemas.microsoft.com/office/powerpoint/2010/main" val="92561523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smtClean="0"/>
              <a:t>Root Causes are. . .</a:t>
            </a:r>
          </a:p>
        </p:txBody>
      </p:sp>
      <p:sp>
        <p:nvSpPr>
          <p:cNvPr id="20483" name="Content Placeholder 2"/>
          <p:cNvSpPr>
            <a:spLocks noGrp="1"/>
          </p:cNvSpPr>
          <p:nvPr>
            <p:ph idx="1"/>
          </p:nvPr>
        </p:nvSpPr>
        <p:spPr bwMode="auto">
          <a:xfrm>
            <a:off x="380999" y="1447800"/>
            <a:ext cx="840789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ea typeface="ＭＳ Ｐゴシック" pitchFamily="34" charset="-128"/>
              </a:rPr>
              <a:t>Statements describing the deepest underlying cause, or causes, of performance challenges.</a:t>
            </a:r>
          </a:p>
          <a:p>
            <a:pPr>
              <a:spcBef>
                <a:spcPts val="1800"/>
              </a:spcBef>
            </a:pPr>
            <a:r>
              <a:rPr lang="en-US" altLang="en-US" sz="2800" dirty="0" smtClean="0">
                <a:ea typeface="ＭＳ Ｐゴシック" pitchFamily="34" charset="-128"/>
              </a:rPr>
              <a:t>Causes </a:t>
            </a:r>
            <a:r>
              <a:rPr lang="en-US" altLang="en-US" sz="2800" dirty="0" smtClean="0">
                <a:ea typeface="ＭＳ Ｐゴシック" pitchFamily="34" charset="-128"/>
              </a:rPr>
              <a:t>that, </a:t>
            </a:r>
            <a:r>
              <a:rPr lang="en-US" altLang="en-US" sz="2800" dirty="0" smtClean="0">
                <a:ea typeface="ＭＳ Ｐゴシック" pitchFamily="34" charset="-128"/>
              </a:rPr>
              <a:t>if </a:t>
            </a:r>
            <a:r>
              <a:rPr lang="en-US" altLang="en-US" sz="2800" dirty="0" smtClean="0">
                <a:ea typeface="ＭＳ Ｐゴシック" pitchFamily="34" charset="-128"/>
              </a:rPr>
              <a:t>dissolved, </a:t>
            </a:r>
            <a:r>
              <a:rPr lang="en-US" altLang="en-US" sz="2800" dirty="0" smtClean="0">
                <a:ea typeface="ＭＳ Ｐゴシック" pitchFamily="34" charset="-128"/>
              </a:rPr>
              <a:t>would result in </a:t>
            </a:r>
            <a:r>
              <a:rPr lang="en-US" altLang="en-US" sz="2800" dirty="0" smtClean="0">
                <a:ea typeface="ＭＳ Ｐゴシック" pitchFamily="34" charset="-128"/>
              </a:rPr>
              <a:t>elimination </a:t>
            </a:r>
            <a:r>
              <a:rPr lang="en-US" altLang="en-US" sz="2800" dirty="0" smtClean="0">
                <a:ea typeface="ＭＳ Ｐゴシック" pitchFamily="34" charset="-128"/>
              </a:rPr>
              <a:t>or substantial reduction of the performance challenge(s).</a:t>
            </a:r>
          </a:p>
          <a:p>
            <a:pPr>
              <a:spcBef>
                <a:spcPts val="1800"/>
              </a:spcBef>
            </a:pPr>
            <a:r>
              <a:rPr lang="en-US" altLang="en-US" sz="2800" dirty="0" smtClean="0">
                <a:ea typeface="ＭＳ Ｐゴシック" pitchFamily="34" charset="-128"/>
              </a:rPr>
              <a:t>The “why” behind current patterns of performance.</a:t>
            </a:r>
          </a:p>
          <a:p>
            <a:pPr>
              <a:spcBef>
                <a:spcPts val="1800"/>
              </a:spcBef>
            </a:pPr>
            <a:r>
              <a:rPr lang="en-US" altLang="en-US" sz="2800" dirty="0" smtClean="0">
                <a:ea typeface="ＭＳ Ｐゴシック" pitchFamily="34" charset="-128"/>
              </a:rPr>
              <a:t>Things that can change and need to change.</a:t>
            </a:r>
          </a:p>
          <a:p>
            <a:pPr>
              <a:spcBef>
                <a:spcPts val="1800"/>
              </a:spcBef>
            </a:pPr>
            <a:r>
              <a:rPr lang="en-US" altLang="en-US" sz="2800" dirty="0" smtClean="0">
                <a:ea typeface="ＭＳ Ｐゴシック" pitchFamily="34" charset="-128"/>
              </a:rPr>
              <a:t>The focus of major improvement strategies.</a:t>
            </a:r>
          </a:p>
          <a:p>
            <a:pPr>
              <a:spcBef>
                <a:spcPts val="1800"/>
              </a:spcBef>
            </a:pPr>
            <a:r>
              <a:rPr lang="en-US" altLang="en-US" sz="2800" dirty="0" smtClean="0">
                <a:ea typeface="ＭＳ Ｐゴシック" pitchFamily="34" charset="-128"/>
              </a:rPr>
              <a:t>About adult actions.</a:t>
            </a:r>
          </a:p>
          <a:p>
            <a:pPr>
              <a:spcBef>
                <a:spcPts val="1800"/>
              </a:spcBef>
              <a:buFont typeface="Wingdings" pitchFamily="2" charset="2"/>
              <a:buNone/>
            </a:pPr>
            <a:endParaRPr lang="en-US" altLang="en-US" sz="2800" dirty="0" smtClean="0">
              <a:ea typeface="ＭＳ Ｐゴシック" pitchFamily="34" charset="-128"/>
            </a:endParaRPr>
          </a:p>
        </p:txBody>
      </p:sp>
    </p:spTree>
    <p:extLst>
      <p:ext uri="{BB962C8B-B14F-4D97-AF65-F5344CB8AC3E}">
        <p14:creationId xmlns:p14="http://schemas.microsoft.com/office/powerpoint/2010/main" val="319662368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chor="t"/>
          <a:lstStyle/>
          <a:p>
            <a:pPr eaLnBrk="1" hangingPunct="1">
              <a:defRPr/>
            </a:pPr>
            <a:r>
              <a:rPr lang="en-US" dirty="0" smtClean="0"/>
              <a:t>Non-examples of Root Causes</a:t>
            </a:r>
          </a:p>
        </p:txBody>
      </p:sp>
      <p:sp>
        <p:nvSpPr>
          <p:cNvPr id="2150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800"/>
              </a:spcBef>
            </a:pPr>
            <a:r>
              <a:rPr lang="en-US" altLang="en-US" dirty="0" smtClean="0">
                <a:ea typeface="ＭＳ Ｐゴシック" pitchFamily="34" charset="-128"/>
              </a:rPr>
              <a:t>What is NOT a root cause?</a:t>
            </a:r>
          </a:p>
          <a:p>
            <a:pPr lvl="1" eaLnBrk="1" hangingPunct="1">
              <a:spcBef>
                <a:spcPts val="1800"/>
              </a:spcBef>
            </a:pPr>
            <a:r>
              <a:rPr lang="en-US" altLang="en-US" dirty="0" smtClean="0">
                <a:ea typeface="ＭＳ Ｐゴシック" pitchFamily="34" charset="-128"/>
              </a:rPr>
              <a:t>Student attributes (poverty level)</a:t>
            </a:r>
          </a:p>
          <a:p>
            <a:pPr lvl="1" eaLnBrk="1" hangingPunct="1">
              <a:spcBef>
                <a:spcPts val="1800"/>
              </a:spcBef>
            </a:pPr>
            <a:r>
              <a:rPr lang="en-US" altLang="en-US" dirty="0" smtClean="0">
                <a:ea typeface="ＭＳ Ｐゴシック" pitchFamily="34" charset="-128"/>
              </a:rPr>
              <a:t>Student motivation</a:t>
            </a:r>
          </a:p>
          <a:p>
            <a:pPr lvl="1" eaLnBrk="1" hangingPunct="1">
              <a:spcBef>
                <a:spcPts val="1800"/>
              </a:spcBef>
            </a:pPr>
            <a:r>
              <a:rPr lang="en-US" altLang="en-US" dirty="0" smtClean="0">
                <a:ea typeface="ＭＳ Ｐゴシック" pitchFamily="34" charset="-128"/>
              </a:rPr>
              <a:t>Individual teachers (e.g</a:t>
            </a:r>
            <a:r>
              <a:rPr lang="en-US" altLang="en-US" dirty="0" smtClean="0">
                <a:ea typeface="ＭＳ Ｐゴシック" pitchFamily="34" charset="-128"/>
              </a:rPr>
              <a:t>., </a:t>
            </a:r>
            <a:r>
              <a:rPr lang="en-US" altLang="en-US" dirty="0" smtClean="0">
                <a:ea typeface="ＭＳ Ｐゴシック" pitchFamily="34" charset="-128"/>
              </a:rPr>
              <a:t>Mr. Jones)</a:t>
            </a:r>
          </a:p>
          <a:p>
            <a:pPr eaLnBrk="1" hangingPunct="1">
              <a:spcBef>
                <a:spcPts val="1800"/>
              </a:spcBef>
            </a:pPr>
            <a:r>
              <a:rPr lang="en-US" altLang="en-US" dirty="0" smtClean="0">
                <a:ea typeface="ＭＳ Ｐゴシック" pitchFamily="34" charset="-128"/>
              </a:rPr>
              <a:t>Do a whip around with your table group sharing explanations that might appear to be root causes but don’t qualify.</a:t>
            </a:r>
          </a:p>
          <a:p>
            <a:pPr eaLnBrk="1" hangingPunct="1">
              <a:buFontTx/>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37818147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Introductions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02528415"/>
              </p:ext>
            </p:extLst>
          </p:nvPr>
        </p:nvGraphicFramePr>
        <p:xfrm>
          <a:off x="838200" y="1719263"/>
          <a:ext cx="7391400" cy="2103120"/>
        </p:xfrm>
        <a:graphic>
          <a:graphicData uri="http://schemas.openxmlformats.org/drawingml/2006/table">
            <a:tbl>
              <a:tblPr firstRow="1" bandRow="1">
                <a:tableStyleId>{5C22544A-7EE6-4342-B048-85BDC9FD1C3A}</a:tableStyleId>
              </a:tblPr>
              <a:tblGrid>
                <a:gridCol w="3695700"/>
                <a:gridCol w="3695700"/>
              </a:tblGrid>
              <a:tr h="370840">
                <a:tc>
                  <a:txBody>
                    <a:bodyPr/>
                    <a:lstStyle/>
                    <a:p>
                      <a:r>
                        <a:rPr lang="en-US" dirty="0" smtClean="0"/>
                        <a:t>CDE: Improvement</a:t>
                      </a:r>
                      <a:r>
                        <a:rPr lang="en-US" baseline="0" dirty="0" smtClean="0"/>
                        <a:t> Planning Unit</a:t>
                      </a:r>
                      <a:endParaRPr lang="en-US" dirty="0"/>
                    </a:p>
                  </a:txBody>
                  <a:tcPr/>
                </a:tc>
                <a:tc>
                  <a:txBody>
                    <a:bodyPr/>
                    <a:lstStyle/>
                    <a:p>
                      <a:r>
                        <a:rPr lang="en-US" dirty="0" smtClean="0"/>
                        <a:t>Center</a:t>
                      </a:r>
                      <a:r>
                        <a:rPr lang="en-US" baseline="0" dirty="0" smtClean="0"/>
                        <a:t> for Transforming Learning and Teaching (UCD)</a:t>
                      </a:r>
                      <a:endParaRPr lang="en-US" dirty="0"/>
                    </a:p>
                  </a:txBody>
                  <a:tcPr/>
                </a:tc>
              </a:tr>
              <a:tr h="370840">
                <a:tc>
                  <a:txBody>
                    <a:bodyPr/>
                    <a:lstStyle/>
                    <a:p>
                      <a:r>
                        <a:rPr lang="en-US" dirty="0" smtClean="0"/>
                        <a:t>Erin Loften</a:t>
                      </a:r>
                    </a:p>
                    <a:p>
                      <a:r>
                        <a:rPr lang="en-US" dirty="0" smtClean="0"/>
                        <a:t>Lisa Medler</a:t>
                      </a:r>
                    </a:p>
                  </a:txBody>
                  <a:tcPr/>
                </a:tc>
                <a:tc>
                  <a:txBody>
                    <a:bodyPr/>
                    <a:lstStyle/>
                    <a:p>
                      <a:r>
                        <a:rPr lang="en-US" dirty="0" smtClean="0"/>
                        <a:t>Julie</a:t>
                      </a:r>
                      <a:r>
                        <a:rPr lang="en-US" baseline="0" dirty="0" smtClean="0"/>
                        <a:t> Oxenford O’Brian</a:t>
                      </a:r>
                    </a:p>
                    <a:p>
                      <a:r>
                        <a:rPr lang="en-US" baseline="0" dirty="0" smtClean="0"/>
                        <a:t>Mary Beth Romke</a:t>
                      </a:r>
                    </a:p>
                    <a:p>
                      <a:endParaRPr lang="en-US" baseline="0" dirty="0" smtClean="0"/>
                    </a:p>
                    <a:p>
                      <a:endParaRPr lang="en-US" baseline="0" dirty="0" smtClean="0"/>
                    </a:p>
                    <a:p>
                      <a:endParaRPr lang="en-US" dirty="0"/>
                    </a:p>
                  </a:txBody>
                  <a:tcPr/>
                </a:tc>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49062"/>
            <a:ext cx="4495800" cy="50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016" y="5638800"/>
            <a:ext cx="732656" cy="914400"/>
          </a:xfrm>
          <a:prstGeom prst="rect">
            <a:avLst/>
          </a:prstGeom>
        </p:spPr>
      </p:pic>
    </p:spTree>
    <p:extLst>
      <p:ext uri="{BB962C8B-B14F-4D97-AF65-F5344CB8AC3E}">
        <p14:creationId xmlns:p14="http://schemas.microsoft.com/office/powerpoint/2010/main" val="361910709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chor="t"/>
          <a:lstStyle/>
          <a:p>
            <a:pPr>
              <a:defRPr/>
            </a:pPr>
            <a:r>
              <a:rPr lang="en-US" sz="3600" smtClean="0"/>
              <a:t>Background: Root Cause Analysis</a:t>
            </a:r>
          </a:p>
        </p:txBody>
      </p:sp>
      <p:sp>
        <p:nvSpPr>
          <p:cNvPr id="72707" name="Rectangle 3"/>
          <p:cNvSpPr>
            <a:spLocks noGrp="1" noChangeArrowheads="1"/>
          </p:cNvSpPr>
          <p:nvPr>
            <p:ph idx="1"/>
          </p:nvPr>
        </p:nvSpPr>
        <p:spPr/>
        <p:txBody>
          <a:bodyPr/>
          <a:lstStyle/>
          <a:p>
            <a:pPr>
              <a:spcBef>
                <a:spcPts val="2400"/>
              </a:spcBef>
              <a:defRPr/>
            </a:pPr>
            <a:r>
              <a:rPr lang="en-US" sz="2800" dirty="0" smtClean="0"/>
              <a:t>Why identify root causes?</a:t>
            </a:r>
          </a:p>
          <a:p>
            <a:pPr>
              <a:spcBef>
                <a:spcPts val="2400"/>
              </a:spcBef>
              <a:defRPr/>
            </a:pPr>
            <a:r>
              <a:rPr lang="en-US" sz="2800" dirty="0" smtClean="0"/>
              <a:t>To get past “symptoms” to an explanation(s) that is worth taking action on.</a:t>
            </a:r>
          </a:p>
          <a:p>
            <a:pPr>
              <a:spcBef>
                <a:spcPts val="2400"/>
              </a:spcBef>
              <a:defRPr/>
            </a:pPr>
            <a:r>
              <a:rPr lang="en-US" sz="2800" dirty="0" smtClean="0"/>
              <a:t>Read</a:t>
            </a:r>
            <a:r>
              <a:rPr lang="en-US" sz="2800" dirty="0" smtClean="0">
                <a:solidFill>
                  <a:schemeClr val="accent1">
                    <a:lumMod val="50000"/>
                  </a:schemeClr>
                </a:solidFill>
              </a:rPr>
              <a:t>: </a:t>
            </a:r>
            <a:r>
              <a:rPr lang="en-US" sz="2800" dirty="0" smtClean="0">
                <a:solidFill>
                  <a:schemeClr val="accent1">
                    <a:lumMod val="75000"/>
                  </a:schemeClr>
                </a:solidFill>
              </a:rPr>
              <a:t>Root Cause Basics </a:t>
            </a:r>
            <a:r>
              <a:rPr lang="en-US" sz="2800" dirty="0" smtClean="0"/>
              <a:t>(Tools, p. 3).</a:t>
            </a:r>
          </a:p>
          <a:p>
            <a:pPr>
              <a:spcBef>
                <a:spcPts val="2400"/>
              </a:spcBef>
              <a:defRPr/>
            </a:pPr>
            <a:r>
              <a:rPr lang="en-US" sz="2800" dirty="0" smtClean="0"/>
              <a:t>Work with a partner to  create a 1 sentence description of “Root Cause” that you believe will resonate with groups with which you work.</a:t>
            </a:r>
          </a:p>
          <a:p>
            <a:pPr>
              <a:spcBef>
                <a:spcPts val="2400"/>
              </a:spcBef>
              <a:defRPr/>
            </a:pPr>
            <a:r>
              <a:rPr lang="en-US" sz="2800" dirty="0" smtClean="0"/>
              <a:t>Share some examples with the full group.</a:t>
            </a:r>
          </a:p>
        </p:txBody>
      </p:sp>
    </p:spTree>
    <p:extLst>
      <p:ext uri="{BB962C8B-B14F-4D97-AF65-F5344CB8AC3E}">
        <p14:creationId xmlns:p14="http://schemas.microsoft.com/office/powerpoint/2010/main" val="327131747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Grab your tools packet, </a:t>
            </a:r>
            <a:r>
              <a:rPr lang="en-US" dirty="0" smtClean="0">
                <a:solidFill>
                  <a:schemeClr val="accent1">
                    <a:lumMod val="75000"/>
                  </a:schemeClr>
                </a:solidFill>
              </a:rPr>
              <a:t>Key Research Findings Related to </a:t>
            </a:r>
            <a:r>
              <a:rPr lang="en-US" dirty="0" smtClean="0">
                <a:solidFill>
                  <a:schemeClr val="accent1">
                    <a:lumMod val="75000"/>
                  </a:schemeClr>
                </a:solidFill>
              </a:rPr>
              <a:t>Collaboration</a:t>
            </a:r>
            <a:r>
              <a:rPr lang="en-US" dirty="0" smtClean="0"/>
              <a:t> </a:t>
            </a:r>
            <a:r>
              <a:rPr lang="en-US" dirty="0" smtClean="0"/>
              <a:t>(Tools, p. 21).</a:t>
            </a:r>
          </a:p>
          <a:p>
            <a:r>
              <a:rPr lang="en-US" dirty="0" smtClean="0"/>
              <a:t>Stand up and find a partner that you haven’t talked with yet today, number off 1, 2.</a:t>
            </a:r>
          </a:p>
          <a:p>
            <a:pPr lvl="1"/>
            <a:r>
              <a:rPr lang="en-US" dirty="0" smtClean="0"/>
              <a:t>Partner number 1, read finding #1 and share what it means to you with your partner.</a:t>
            </a:r>
          </a:p>
          <a:p>
            <a:pPr lvl="1"/>
            <a:r>
              <a:rPr lang="en-US" dirty="0" smtClean="0"/>
              <a:t>Partner number 2, read finding #2 and share what it means to you with your partner.</a:t>
            </a:r>
          </a:p>
          <a:p>
            <a:r>
              <a:rPr lang="en-US" dirty="0" smtClean="0"/>
              <a:t>Find another partner and repeat for finding #3 and #4.</a:t>
            </a:r>
          </a:p>
          <a:p>
            <a:r>
              <a:rPr lang="en-US" dirty="0" smtClean="0"/>
              <a:t>Find a third partner and repeat for finding #5 and #6.</a:t>
            </a:r>
            <a:endParaRPr lang="en-US" dirty="0"/>
          </a:p>
        </p:txBody>
      </p:sp>
      <p:sp>
        <p:nvSpPr>
          <p:cNvPr id="3" name="Title 2"/>
          <p:cNvSpPr>
            <a:spLocks noGrp="1"/>
          </p:cNvSpPr>
          <p:nvPr>
            <p:ph type="title"/>
          </p:nvPr>
        </p:nvSpPr>
        <p:spPr/>
        <p:txBody>
          <a:bodyPr/>
          <a:lstStyle/>
          <a:p>
            <a:r>
              <a:rPr lang="en-US" dirty="0"/>
              <a:t>Common understanding of data-driven collaborative </a:t>
            </a:r>
            <a:r>
              <a:rPr lang="en-US" dirty="0" smtClean="0"/>
              <a:t>inquiry</a:t>
            </a:r>
            <a:endParaRPr lang="en-US" dirty="0"/>
          </a:p>
        </p:txBody>
      </p:sp>
    </p:spTree>
    <p:extLst>
      <p:ext uri="{BB962C8B-B14F-4D97-AF65-F5344CB8AC3E}">
        <p14:creationId xmlns:p14="http://schemas.microsoft.com/office/powerpoint/2010/main" val="35647354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1260" cy="782073"/>
          </a:xfrm>
        </p:spPr>
        <p:txBody>
          <a:bodyPr/>
          <a:lstStyle/>
          <a:p>
            <a:r>
              <a:rPr lang="en-US" dirty="0" smtClean="0"/>
              <a:t>Guiding Assumptions of Collaborative Inquiry</a:t>
            </a:r>
            <a:endParaRPr lang="en-US" dirty="0"/>
          </a:p>
        </p:txBody>
      </p:sp>
      <p:sp>
        <p:nvSpPr>
          <p:cNvPr id="3" name="Content Placeholder 2"/>
          <p:cNvSpPr>
            <a:spLocks noGrp="1"/>
          </p:cNvSpPr>
          <p:nvPr>
            <p:ph idx="1"/>
          </p:nvPr>
        </p:nvSpPr>
        <p:spPr>
          <a:xfrm>
            <a:off x="76200" y="1295400"/>
            <a:ext cx="8991601" cy="4831079"/>
          </a:xfrm>
        </p:spPr>
        <p:txBody>
          <a:bodyPr/>
          <a:lstStyle/>
          <a:p>
            <a:r>
              <a:rPr lang="en-US" dirty="0" smtClean="0"/>
              <a:t>Colorado’s Unified Improvement Planning processes engage planning teams in “collaborative inquiry”.</a:t>
            </a:r>
          </a:p>
          <a:p>
            <a:r>
              <a:rPr lang="en-US" dirty="0" smtClean="0"/>
              <a:t>Turn to </a:t>
            </a:r>
            <a:r>
              <a:rPr lang="en-US" dirty="0" smtClean="0">
                <a:solidFill>
                  <a:schemeClr val="accent1">
                    <a:lumMod val="75000"/>
                  </a:schemeClr>
                </a:solidFill>
              </a:rPr>
              <a:t>Guiding Assumptions of Collaborative Inquiry</a:t>
            </a:r>
            <a:r>
              <a:rPr lang="en-US" dirty="0" smtClean="0">
                <a:solidFill>
                  <a:schemeClr val="tx1"/>
                </a:solidFill>
              </a:rPr>
              <a:t> (Tools, p. 25).</a:t>
            </a:r>
          </a:p>
          <a:p>
            <a:r>
              <a:rPr lang="en-US" dirty="0"/>
              <a:t>Work with a partner:</a:t>
            </a:r>
          </a:p>
          <a:p>
            <a:pPr lvl="1"/>
            <a:r>
              <a:rPr lang="en-US" altLang="en-US" dirty="0"/>
              <a:t>Read </a:t>
            </a:r>
            <a:r>
              <a:rPr lang="en-US" altLang="en-US" dirty="0" smtClean="0"/>
              <a:t>one </a:t>
            </a:r>
            <a:r>
              <a:rPr lang="en-US" altLang="en-US" dirty="0"/>
              <a:t>row in the </a:t>
            </a:r>
            <a:r>
              <a:rPr lang="en-US" altLang="en-US" dirty="0" smtClean="0"/>
              <a:t>chart (individually and silently). </a:t>
            </a:r>
            <a:endParaRPr lang="en-US" altLang="en-US" dirty="0"/>
          </a:p>
          <a:p>
            <a:pPr lvl="1"/>
            <a:r>
              <a:rPr lang="en-US" altLang="en-US" dirty="0"/>
              <a:t>When each partner has completed a row, look up and “say something.” Something might be a question, a brief summary, a key point, an interesting idea or personal connection to the text.</a:t>
            </a:r>
          </a:p>
          <a:p>
            <a:pPr lvl="1"/>
            <a:r>
              <a:rPr lang="en-US" altLang="en-US" dirty="0"/>
              <a:t>Continue until you complete all of the rows in the table</a:t>
            </a:r>
            <a:r>
              <a:rPr lang="en-US" altLang="en-US" dirty="0" smtClean="0"/>
              <a:t>.</a:t>
            </a:r>
          </a:p>
          <a:p>
            <a:r>
              <a:rPr lang="en-US" dirty="0" smtClean="0"/>
              <a:t>Share out. . . How could these guiding assumptions be used to create context within which collaborative inquiry occurs?</a:t>
            </a:r>
            <a:endParaRPr lang="en-US" dirty="0"/>
          </a:p>
          <a:p>
            <a:endParaRPr lang="en-US" dirty="0" smtClean="0">
              <a:solidFill>
                <a:schemeClr val="tx1"/>
              </a:solidFill>
            </a:endParaRPr>
          </a:p>
          <a:p>
            <a:endParaRPr lang="en-US" dirty="0"/>
          </a:p>
        </p:txBody>
      </p:sp>
    </p:spTree>
    <p:extLst>
      <p:ext uri="{BB962C8B-B14F-4D97-AF65-F5344CB8AC3E}">
        <p14:creationId xmlns:p14="http://schemas.microsoft.com/office/powerpoint/2010/main" val="113242106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Background on RCA: Tools and Strategies</a:t>
            </a:r>
            <a:endParaRPr lang="en-US" dirty="0"/>
          </a:p>
        </p:txBody>
      </p:sp>
      <p:sp>
        <p:nvSpPr>
          <p:cNvPr id="7" name="Text Placeholder 6"/>
          <p:cNvSpPr>
            <a:spLocks noGrp="1"/>
          </p:cNvSpPr>
          <p:nvPr>
            <p:ph type="body" idx="1"/>
          </p:nvPr>
        </p:nvSpPr>
        <p:spPr/>
        <p:txBody>
          <a:bodyPr/>
          <a:lstStyle/>
          <a:p>
            <a:r>
              <a:rPr lang="en-US" dirty="0" smtClean="0"/>
              <a:t>Tools</a:t>
            </a:r>
            <a:endParaRPr lang="en-US" dirty="0"/>
          </a:p>
        </p:txBody>
      </p:sp>
      <p:sp>
        <p:nvSpPr>
          <p:cNvPr id="9" name="Content Placeholder 8"/>
          <p:cNvSpPr>
            <a:spLocks noGrp="1"/>
          </p:cNvSpPr>
          <p:nvPr>
            <p:ph sz="half" idx="2"/>
          </p:nvPr>
        </p:nvSpPr>
        <p:spPr>
          <a:xfrm>
            <a:off x="457200" y="2174875"/>
            <a:ext cx="3581400" cy="3951288"/>
          </a:xfrm>
        </p:spPr>
        <p:txBody>
          <a:bodyPr/>
          <a:lstStyle/>
          <a:p>
            <a:r>
              <a:rPr lang="en-US" b="0" dirty="0" smtClean="0"/>
              <a:t>UIP Process Diagram</a:t>
            </a:r>
          </a:p>
          <a:p>
            <a:r>
              <a:rPr lang="en-US" b="0" dirty="0" smtClean="0"/>
              <a:t>UIP Handbook excerpt</a:t>
            </a:r>
          </a:p>
          <a:p>
            <a:r>
              <a:rPr lang="en-US" b="0" dirty="0" smtClean="0"/>
              <a:t>Root Cause Basics (reading)</a:t>
            </a:r>
          </a:p>
          <a:p>
            <a:r>
              <a:rPr lang="en-US" b="0" dirty="0"/>
              <a:t>Guiding Assumptions of Collaborative Inquiry</a:t>
            </a:r>
          </a:p>
          <a:p>
            <a:endParaRPr lang="en-US" b="0" dirty="0" smtClean="0"/>
          </a:p>
        </p:txBody>
      </p:sp>
      <p:sp>
        <p:nvSpPr>
          <p:cNvPr id="8" name="Text Placeholder 7"/>
          <p:cNvSpPr>
            <a:spLocks noGrp="1"/>
          </p:cNvSpPr>
          <p:nvPr>
            <p:ph type="body" sz="quarter" idx="3"/>
          </p:nvPr>
        </p:nvSpPr>
        <p:spPr>
          <a:xfrm>
            <a:off x="3886201" y="1535113"/>
            <a:ext cx="4800600" cy="639762"/>
          </a:xfrm>
        </p:spPr>
        <p:txBody>
          <a:bodyPr/>
          <a:lstStyle/>
          <a:p>
            <a:r>
              <a:rPr lang="en-US" dirty="0" smtClean="0"/>
              <a:t>Facilitation Strategies</a:t>
            </a:r>
            <a:endParaRPr lang="en-US" dirty="0"/>
          </a:p>
        </p:txBody>
      </p:sp>
      <p:sp>
        <p:nvSpPr>
          <p:cNvPr id="10" name="Content Placeholder 9"/>
          <p:cNvSpPr>
            <a:spLocks noGrp="1"/>
          </p:cNvSpPr>
          <p:nvPr>
            <p:ph sz="quarter" idx="4"/>
          </p:nvPr>
        </p:nvSpPr>
        <p:spPr>
          <a:xfrm>
            <a:off x="3810001" y="2174875"/>
            <a:ext cx="4876800" cy="3951288"/>
          </a:xfrm>
        </p:spPr>
        <p:txBody>
          <a:bodyPr/>
          <a:lstStyle/>
          <a:p>
            <a:r>
              <a:rPr lang="en-US" b="0" dirty="0" smtClean="0"/>
              <a:t>Using text as a source of expertise</a:t>
            </a:r>
          </a:p>
          <a:p>
            <a:r>
              <a:rPr lang="en-US" b="0" dirty="0" smtClean="0"/>
              <a:t>Focusing questions to guide reading</a:t>
            </a:r>
          </a:p>
          <a:p>
            <a:r>
              <a:rPr lang="en-US" b="0" dirty="0" smtClean="0"/>
              <a:t>Partner Buzz</a:t>
            </a:r>
          </a:p>
          <a:p>
            <a:r>
              <a:rPr lang="en-US" b="0" dirty="0" smtClean="0"/>
              <a:t>Whip around</a:t>
            </a:r>
          </a:p>
          <a:p>
            <a:r>
              <a:rPr lang="en-US" b="0" dirty="0"/>
              <a:t>Developing counter examples</a:t>
            </a:r>
          </a:p>
          <a:p>
            <a:r>
              <a:rPr lang="en-US" b="0" dirty="0" smtClean="0"/>
              <a:t>Developing/adapting definition from reading</a:t>
            </a:r>
          </a:p>
          <a:p>
            <a:r>
              <a:rPr lang="en-US" b="0" dirty="0"/>
              <a:t>Say Something Protocol</a:t>
            </a:r>
          </a:p>
          <a:p>
            <a:pPr marL="45720" indent="0">
              <a:buNone/>
            </a:pPr>
            <a:endParaRPr lang="en-US" b="0" dirty="0" smtClean="0"/>
          </a:p>
        </p:txBody>
      </p:sp>
    </p:spTree>
    <p:extLst>
      <p:ext uri="{BB962C8B-B14F-4D97-AF65-F5344CB8AC3E}">
        <p14:creationId xmlns:p14="http://schemas.microsoft.com/office/powerpoint/2010/main" val="135384639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Building Background on Root Cause Analysis</a:t>
            </a:r>
            <a:endParaRPr lang="en-US" dirty="0"/>
          </a:p>
        </p:txBody>
      </p:sp>
      <p:sp>
        <p:nvSpPr>
          <p:cNvPr id="3" name="Content Placeholder 2"/>
          <p:cNvSpPr>
            <a:spLocks noGrp="1"/>
          </p:cNvSpPr>
          <p:nvPr>
            <p:ph idx="1"/>
          </p:nvPr>
        </p:nvSpPr>
        <p:spPr>
          <a:xfrm>
            <a:off x="457200" y="1752600"/>
            <a:ext cx="8229600" cy="4373563"/>
          </a:xfrm>
        </p:spPr>
        <p:txBody>
          <a:bodyPr/>
          <a:lstStyle/>
          <a:p>
            <a:pPr>
              <a:spcBef>
                <a:spcPts val="1800"/>
              </a:spcBef>
              <a:defRPr/>
            </a:pPr>
            <a:r>
              <a:rPr lang="en-US" dirty="0" smtClean="0"/>
              <a:t>Turn to the </a:t>
            </a:r>
            <a:r>
              <a:rPr lang="en-US" dirty="0" smtClean="0">
                <a:solidFill>
                  <a:schemeClr val="accent1">
                    <a:lumMod val="75000"/>
                  </a:schemeClr>
                </a:solidFill>
              </a:rPr>
              <a:t>Planning to Facilitate Root Cause Analysis </a:t>
            </a:r>
            <a:r>
              <a:rPr lang="en-US" dirty="0" smtClean="0">
                <a:solidFill>
                  <a:schemeClr val="tx1"/>
                </a:solidFill>
              </a:rPr>
              <a:t>(</a:t>
            </a:r>
            <a:r>
              <a:rPr lang="en-US" dirty="0" smtClean="0"/>
              <a:t>Note Catcher, p. </a:t>
            </a:r>
            <a:r>
              <a:rPr lang="en-US" dirty="0"/>
              <a:t>7</a:t>
            </a:r>
            <a:r>
              <a:rPr lang="en-US" dirty="0" smtClean="0"/>
              <a:t>).</a:t>
            </a:r>
          </a:p>
          <a:p>
            <a:pPr>
              <a:spcBef>
                <a:spcPts val="1800"/>
              </a:spcBef>
              <a:defRPr/>
            </a:pPr>
            <a:r>
              <a:rPr lang="en-US" dirty="0" smtClean="0"/>
              <a:t>Make notes about how you will build background knowledge on root cause analysis.</a:t>
            </a:r>
          </a:p>
          <a:p>
            <a:pPr lvl="1">
              <a:defRPr/>
            </a:pPr>
            <a:r>
              <a:rPr lang="en-US" dirty="0" smtClean="0"/>
              <a:t>What tools/resources will you use?</a:t>
            </a:r>
          </a:p>
          <a:p>
            <a:pPr lvl="1">
              <a:defRPr/>
            </a:pPr>
            <a:r>
              <a:rPr lang="en-US" dirty="0" smtClean="0"/>
              <a:t>How will you facilitate this?</a:t>
            </a:r>
          </a:p>
          <a:p>
            <a:pPr lvl="1">
              <a:defRPr/>
            </a:pPr>
            <a:r>
              <a:rPr lang="en-US" dirty="0" smtClean="0"/>
              <a:t>What preparation will be required?</a:t>
            </a:r>
          </a:p>
          <a:p>
            <a:pPr>
              <a:defRPr/>
            </a:pPr>
            <a:r>
              <a:rPr lang="en-US" dirty="0" smtClean="0"/>
              <a:t>Share out plans.</a:t>
            </a:r>
            <a:endParaRPr lang="en-US" dirty="0"/>
          </a:p>
        </p:txBody>
      </p:sp>
    </p:spTree>
    <p:extLst>
      <p:ext uri="{BB962C8B-B14F-4D97-AF65-F5344CB8AC3E}">
        <p14:creationId xmlns:p14="http://schemas.microsoft.com/office/powerpoint/2010/main" val="218995225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048000" y="1378297"/>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a:t>
            </a:r>
            <a:r>
              <a:rPr lang="en-US" sz="2800" dirty="0">
                <a:solidFill>
                  <a:schemeClr val="bg1"/>
                </a:solidFill>
                <a:latin typeface="Verdana" charset="0"/>
                <a:ea typeface="ＭＳ Ｐゴシック" charset="-128"/>
              </a:rPr>
              <a:t>Cause </a:t>
            </a:r>
            <a:r>
              <a:rPr lang="en-US" sz="2800" dirty="0" smtClean="0">
                <a:solidFill>
                  <a:schemeClr val="bg1"/>
                </a:solidFill>
                <a:latin typeface="Verdana" charset="0"/>
                <a:ea typeface="ＭＳ Ｐゴシック" charset="-128"/>
              </a:rPr>
              <a:t>Analysis Background</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Steps in Root Cause Analysis</a:t>
            </a:r>
            <a:endParaRPr lang="en-US" sz="2800" dirty="0">
              <a:solidFill>
                <a:schemeClr val="bg1"/>
              </a:solidFill>
              <a:latin typeface="Verdana" charset="0"/>
              <a:ea typeface="ＭＳ Ｐゴシック" charset="-128"/>
            </a:endParaRPr>
          </a:p>
        </p:txBody>
      </p:sp>
      <p:sp>
        <p:nvSpPr>
          <p:cNvPr id="6" name="TextBox 5"/>
          <p:cNvSpPr txBox="1"/>
          <p:nvPr/>
        </p:nvSpPr>
        <p:spPr>
          <a:xfrm>
            <a:off x="3200400" y="3962400"/>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Facilitate Root Cause Processes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3200400" y="3048000"/>
            <a:ext cx="4419600" cy="1606898"/>
          </a:xfrm>
          <a:prstGeom prst="curvedConnector3">
            <a:avLst>
              <a:gd name="adj1" fmla="val 10517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Preparing for</a:t>
            </a:r>
            <a:r>
              <a:rPr lang="en-US" sz="2800" dirty="0">
                <a:solidFill>
                  <a:schemeClr val="bg1"/>
                </a:solidFill>
                <a:latin typeface="Verdana" charset="0"/>
                <a:ea typeface="ＭＳ Ｐゴシック" charset="-128"/>
              </a:rPr>
              <a:t/>
            </a:r>
            <a:br>
              <a:rPr lang="en-US" sz="2800" dirty="0">
                <a:solidFill>
                  <a:schemeClr val="bg1"/>
                </a:solidFill>
                <a:latin typeface="Verdana" charset="0"/>
                <a:ea typeface="ＭＳ Ｐゴシック" charset="-128"/>
              </a:rPr>
            </a:br>
            <a:r>
              <a:rPr lang="en-US" sz="2800" dirty="0">
                <a:solidFill>
                  <a:schemeClr val="bg1"/>
                </a:solidFill>
                <a:latin typeface="Verdana" charset="0"/>
                <a:ea typeface="ＭＳ Ｐゴシック" charset="-128"/>
              </a:rPr>
              <a:t>Root Cause Analysis</a:t>
            </a:r>
          </a:p>
        </p:txBody>
      </p:sp>
    </p:spTree>
    <p:extLst>
      <p:ext uri="{BB962C8B-B14F-4D97-AF65-F5344CB8AC3E}">
        <p14:creationId xmlns:p14="http://schemas.microsoft.com/office/powerpoint/2010/main" val="9748992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981199"/>
            <a:ext cx="8407893" cy="4145279"/>
          </a:xfrm>
        </p:spPr>
        <p:txBody>
          <a:bodyPr/>
          <a:lstStyle/>
          <a:p>
            <a:pPr marL="560070" indent="-514350">
              <a:buFont typeface="+mj-lt"/>
              <a:buAutoNum type="arabicPeriod"/>
            </a:pPr>
            <a:r>
              <a:rPr lang="en-US" sz="2800" dirty="0" smtClean="0"/>
              <a:t>Determine who will participate and how participation will be structured.</a:t>
            </a:r>
          </a:p>
          <a:p>
            <a:pPr marL="560070" indent="-514350">
              <a:buFont typeface="+mj-lt"/>
              <a:buAutoNum type="arabicPeriod"/>
            </a:pPr>
            <a:r>
              <a:rPr lang="en-US" sz="2800" dirty="0"/>
              <a:t>Clearly </a:t>
            </a:r>
            <a:r>
              <a:rPr lang="en-US" sz="2800" dirty="0" smtClean="0"/>
              <a:t>identify </a:t>
            </a:r>
            <a:r>
              <a:rPr lang="en-US" sz="2800" dirty="0"/>
              <a:t>roles.</a:t>
            </a:r>
          </a:p>
          <a:p>
            <a:pPr marL="560070" indent="-514350">
              <a:buFont typeface="+mj-lt"/>
              <a:buAutoNum type="arabicPeriod"/>
            </a:pPr>
            <a:r>
              <a:rPr lang="en-US" sz="2800" dirty="0" smtClean="0"/>
              <a:t>Establish commonly held  Norms, or </a:t>
            </a:r>
            <a:r>
              <a:rPr lang="en-US" sz="2800" dirty="0"/>
              <a:t>behavioral </a:t>
            </a:r>
            <a:r>
              <a:rPr lang="en-US" sz="2800" dirty="0" smtClean="0"/>
              <a:t>expectations.</a:t>
            </a:r>
          </a:p>
          <a:p>
            <a:pPr marL="560070" indent="-514350">
              <a:buFont typeface="+mj-lt"/>
              <a:buAutoNum type="arabicPeriod"/>
            </a:pPr>
            <a:r>
              <a:rPr lang="en-US" sz="2800" dirty="0" smtClean="0"/>
              <a:t>Develop common understanding of the group’s locus of control/circle of influence.</a:t>
            </a:r>
          </a:p>
          <a:p>
            <a:r>
              <a:rPr lang="en-US" sz="2800" dirty="0" smtClean="0"/>
              <a:t>Other?</a:t>
            </a:r>
            <a:endParaRPr lang="en-US" sz="2800" dirty="0"/>
          </a:p>
        </p:txBody>
      </p:sp>
      <p:sp>
        <p:nvSpPr>
          <p:cNvPr id="2" name="Title 1"/>
          <p:cNvSpPr>
            <a:spLocks noGrp="1"/>
          </p:cNvSpPr>
          <p:nvPr>
            <p:ph type="title"/>
          </p:nvPr>
        </p:nvSpPr>
        <p:spPr/>
        <p:txBody>
          <a:bodyPr/>
          <a:lstStyle/>
          <a:p>
            <a:r>
              <a:rPr lang="en-US" dirty="0" smtClean="0"/>
              <a:t>Creating and Effective Facilitation Context</a:t>
            </a:r>
            <a:endParaRPr lang="en-US" dirty="0"/>
          </a:p>
        </p:txBody>
      </p:sp>
    </p:spTree>
    <p:extLst>
      <p:ext uri="{BB962C8B-B14F-4D97-AF65-F5344CB8AC3E}">
        <p14:creationId xmlns:p14="http://schemas.microsoft.com/office/powerpoint/2010/main" val="9765211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Root cause analysis is problem identification (why we have our performance challenges).</a:t>
            </a:r>
          </a:p>
          <a:p>
            <a:r>
              <a:rPr lang="en-US" dirty="0" smtClean="0"/>
              <a:t>It leads to determining what will be done to solve the problem.</a:t>
            </a:r>
          </a:p>
          <a:p>
            <a:r>
              <a:rPr lang="en-US" dirty="0" smtClean="0"/>
              <a:t>Who should participate?</a:t>
            </a:r>
          </a:p>
          <a:p>
            <a:pPr lvl="1"/>
            <a:r>
              <a:rPr lang="en-US" dirty="0" smtClean="0"/>
              <a:t>Everyone who will be part of solving the problem.</a:t>
            </a:r>
          </a:p>
          <a:p>
            <a:pPr lvl="1"/>
            <a:r>
              <a:rPr lang="en-US" dirty="0" smtClean="0"/>
              <a:t>How folks participate may vary to make it possible to engage large groups.</a:t>
            </a:r>
          </a:p>
          <a:p>
            <a:r>
              <a:rPr lang="en-US" dirty="0" smtClean="0"/>
              <a:t>Buzz with a partner:  Why?</a:t>
            </a:r>
            <a:endParaRPr lang="en-US" dirty="0"/>
          </a:p>
        </p:txBody>
      </p:sp>
      <p:sp>
        <p:nvSpPr>
          <p:cNvPr id="2" name="Title 1"/>
          <p:cNvSpPr>
            <a:spLocks noGrp="1"/>
          </p:cNvSpPr>
          <p:nvPr>
            <p:ph type="title"/>
          </p:nvPr>
        </p:nvSpPr>
        <p:spPr/>
        <p:txBody>
          <a:bodyPr/>
          <a:lstStyle/>
          <a:p>
            <a:r>
              <a:rPr lang="en-US" dirty="0" smtClean="0"/>
              <a:t>Who should participate in Root Cause Analysis?</a:t>
            </a:r>
            <a:endParaRPr lang="en-US" dirty="0"/>
          </a:p>
        </p:txBody>
      </p:sp>
    </p:spTree>
    <p:extLst>
      <p:ext uri="{BB962C8B-B14F-4D97-AF65-F5344CB8AC3E}">
        <p14:creationId xmlns:p14="http://schemas.microsoft.com/office/powerpoint/2010/main" val="14078389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Structuring Participation</a:t>
            </a:r>
            <a:endParaRPr lang="en-US" dirty="0"/>
          </a:p>
        </p:txBody>
      </p:sp>
      <p:sp>
        <p:nvSpPr>
          <p:cNvPr id="5" name="Content Placeholder 4"/>
          <p:cNvSpPr>
            <a:spLocks noGrp="1"/>
          </p:cNvSpPr>
          <p:nvPr>
            <p:ph idx="1"/>
          </p:nvPr>
        </p:nvSpPr>
        <p:spPr>
          <a:xfrm>
            <a:off x="380999" y="1295400"/>
            <a:ext cx="8407893" cy="4831079"/>
          </a:xfrm>
        </p:spPr>
        <p:txBody>
          <a:bodyPr/>
          <a:lstStyle/>
          <a:p>
            <a:r>
              <a:rPr lang="en-US" dirty="0" smtClean="0"/>
              <a:t>What if the staff of the school is too large to engage them all in root cause analysis at the same time? What if timing (and contract agreements) make it impossible to get the whole staff together for this purpose?</a:t>
            </a:r>
          </a:p>
          <a:p>
            <a:r>
              <a:rPr lang="en-US" dirty="0" smtClean="0"/>
              <a:t>How can you structure a group to engage in small group discussions, but identify a jointly owned root cause?</a:t>
            </a:r>
          </a:p>
          <a:p>
            <a:r>
              <a:rPr lang="en-US" dirty="0" smtClean="0"/>
              <a:t>Talk with a partner – identify at least two options.</a:t>
            </a:r>
          </a:p>
          <a:p>
            <a:r>
              <a:rPr lang="en-US" dirty="0" smtClean="0"/>
              <a:t>Form a quad – share your options</a:t>
            </a:r>
            <a:r>
              <a:rPr lang="en-US" dirty="0" smtClean="0"/>
              <a:t>. </a:t>
            </a:r>
            <a:r>
              <a:rPr lang="en-US" dirty="0" smtClean="0"/>
              <a:t>Did you add to your list?</a:t>
            </a:r>
          </a:p>
          <a:p>
            <a:r>
              <a:rPr lang="en-US" dirty="0" smtClean="0"/>
              <a:t>Make notes in your note catcher (p. 6) about how to structure different groups for root cause analysis.</a:t>
            </a:r>
            <a:endParaRPr lang="en-US" dirty="0"/>
          </a:p>
        </p:txBody>
      </p:sp>
    </p:spTree>
    <p:extLst>
      <p:ext uri="{BB962C8B-B14F-4D97-AF65-F5344CB8AC3E}">
        <p14:creationId xmlns:p14="http://schemas.microsoft.com/office/powerpoint/2010/main" val="4348380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Clearly Defined Roles</a:t>
            </a:r>
            <a:endParaRPr lang="en-US" dirty="0"/>
          </a:p>
        </p:txBody>
      </p:sp>
      <p:sp>
        <p:nvSpPr>
          <p:cNvPr id="3" name="Content Placeholder 2"/>
          <p:cNvSpPr>
            <a:spLocks noGrp="1"/>
          </p:cNvSpPr>
          <p:nvPr>
            <p:ph idx="1"/>
          </p:nvPr>
        </p:nvSpPr>
        <p:spPr/>
        <p:txBody>
          <a:bodyPr/>
          <a:lstStyle/>
          <a:p>
            <a:r>
              <a:rPr lang="en-US" dirty="0" smtClean="0"/>
              <a:t>Turn to </a:t>
            </a:r>
            <a:r>
              <a:rPr lang="en-US" dirty="0">
                <a:solidFill>
                  <a:schemeClr val="accent1">
                    <a:lumMod val="75000"/>
                  </a:schemeClr>
                </a:solidFill>
              </a:rPr>
              <a:t>Four Possible Meeting </a:t>
            </a:r>
            <a:r>
              <a:rPr lang="en-US" dirty="0" smtClean="0">
                <a:solidFill>
                  <a:schemeClr val="accent1">
                    <a:lumMod val="75000"/>
                  </a:schemeClr>
                </a:solidFill>
              </a:rPr>
              <a:t>Roles </a:t>
            </a:r>
            <a:r>
              <a:rPr lang="en-US" dirty="0" smtClean="0">
                <a:solidFill>
                  <a:schemeClr val="tx1"/>
                </a:solidFill>
              </a:rPr>
              <a:t>(Tools, p. 35-39).</a:t>
            </a:r>
          </a:p>
          <a:p>
            <a:r>
              <a:rPr lang="en-US" dirty="0" smtClean="0">
                <a:solidFill>
                  <a:schemeClr val="tx1"/>
                </a:solidFill>
              </a:rPr>
              <a:t>Consider, within your context, who might play each of the identified roles? Can a facilitator and recorder be the same person?</a:t>
            </a:r>
          </a:p>
          <a:p>
            <a:r>
              <a:rPr lang="en-US" dirty="0" smtClean="0">
                <a:solidFill>
                  <a:schemeClr val="tx1"/>
                </a:solidFill>
              </a:rPr>
              <a:t>Make notes about:</a:t>
            </a:r>
          </a:p>
          <a:p>
            <a:pPr lvl="1"/>
            <a:r>
              <a:rPr lang="en-US" dirty="0" smtClean="0">
                <a:solidFill>
                  <a:schemeClr val="tx1"/>
                </a:solidFill>
              </a:rPr>
              <a:t>How you will explain different roles to the group with which you work.</a:t>
            </a:r>
          </a:p>
          <a:p>
            <a:pPr lvl="1"/>
            <a:r>
              <a:rPr lang="en-US" dirty="0" smtClean="0">
                <a:solidFill>
                  <a:schemeClr val="tx1"/>
                </a:solidFill>
              </a:rPr>
              <a:t>How you might talk to a school/district leader with authority about their role.</a:t>
            </a:r>
          </a:p>
          <a:p>
            <a:pPr marL="365760" lvl="1" indent="0">
              <a:buNone/>
            </a:pPr>
            <a:endParaRPr lang="en-US" dirty="0">
              <a:solidFill>
                <a:schemeClr val="accent1">
                  <a:lumMod val="75000"/>
                </a:schemeClr>
              </a:solidFill>
            </a:endParaRPr>
          </a:p>
        </p:txBody>
      </p:sp>
    </p:spTree>
    <p:extLst>
      <p:ext uri="{BB962C8B-B14F-4D97-AF65-F5344CB8AC3E}">
        <p14:creationId xmlns:p14="http://schemas.microsoft.com/office/powerpoint/2010/main" val="122514686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ea typeface="ＭＳ Ｐゴシック" pitchFamily="34" charset="-128"/>
              </a:rPr>
              <a:t>Session Purpose</a:t>
            </a:r>
          </a:p>
        </p:txBody>
      </p:sp>
      <p:pic>
        <p:nvPicPr>
          <p:cNvPr id="20483" name="Picture 4" descr="C:\Documents and Settings\jobrian\Local Settings\Temporary Internet Files\Content.IE5\VQ2GB9ER\MC900078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499519"/>
            <a:ext cx="8413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914400" y="1600200"/>
            <a:ext cx="6781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fontAlgn="base" hangingPunct="1">
              <a:spcBef>
                <a:spcPct val="0"/>
              </a:spcBef>
              <a:spcAft>
                <a:spcPct val="0"/>
              </a:spcAft>
            </a:pPr>
            <a:r>
              <a:rPr lang="en-US" altLang="en-US" sz="4000" i="1" dirty="0" smtClean="0">
                <a:solidFill>
                  <a:srgbClr val="95B6D2">
                    <a:lumMod val="75000"/>
                  </a:srgbClr>
                </a:solidFill>
                <a:latin typeface="Palatino Linotype" panose="02040502050505030304" pitchFamily="18" charset="0"/>
              </a:rPr>
              <a:t>Prepare leaders to facilitate root cause analysis as part of working with local planning teams to develop/update their unified improvement plans.</a:t>
            </a:r>
            <a:endParaRPr lang="en-US" altLang="en-US" sz="4000" i="1" dirty="0">
              <a:solidFill>
                <a:srgbClr val="95B6D2">
                  <a:lumMod val="75000"/>
                </a:srgbClr>
              </a:solidFill>
              <a:latin typeface="Palatino Linotype" panose="02040502050505030304" pitchFamily="18" charset="0"/>
            </a:endParaRPr>
          </a:p>
        </p:txBody>
      </p:sp>
    </p:spTree>
    <p:extLst>
      <p:ext uri="{BB962C8B-B14F-4D97-AF65-F5344CB8AC3E}">
        <p14:creationId xmlns:p14="http://schemas.microsoft.com/office/powerpoint/2010/main" val="156001512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are norms?</a:t>
            </a:r>
          </a:p>
          <a:p>
            <a:r>
              <a:rPr lang="en-US" altLang="en-US" sz="3200" dirty="0">
                <a:solidFill>
                  <a:schemeClr val="accent1">
                    <a:lumMod val="50000"/>
                  </a:schemeClr>
                </a:solidFill>
                <a:latin typeface="Bradley Hand ITC" pitchFamily="66" charset="0"/>
                <a:cs typeface="Arial" charset="0"/>
              </a:rPr>
              <a:t>The standards of behavior by which we agree to operate while we are engaged in learning together</a:t>
            </a:r>
            <a:r>
              <a:rPr lang="en-US" altLang="en-US" sz="3200" dirty="0" smtClean="0">
                <a:solidFill>
                  <a:schemeClr val="accent1">
                    <a:lumMod val="50000"/>
                  </a:schemeClr>
                </a:solidFill>
                <a:latin typeface="Bradley Hand ITC" pitchFamily="66" charset="0"/>
                <a:cs typeface="Arial" charset="0"/>
              </a:rPr>
              <a:t>.</a:t>
            </a:r>
            <a:endParaRPr lang="en-US" altLang="en-US" dirty="0" smtClean="0"/>
          </a:p>
          <a:p>
            <a:r>
              <a:rPr lang="en-US" altLang="en-US" dirty="0"/>
              <a:t>How can you </a:t>
            </a:r>
            <a:r>
              <a:rPr lang="en-US" altLang="en-US" dirty="0" smtClean="0"/>
              <a:t>establish </a:t>
            </a:r>
            <a:r>
              <a:rPr lang="en-US" altLang="en-US" dirty="0"/>
              <a:t>norms for a group with which you will engage in root cause analysis?</a:t>
            </a:r>
          </a:p>
        </p:txBody>
      </p:sp>
      <p:sp>
        <p:nvSpPr>
          <p:cNvPr id="4" name="Title 3"/>
          <p:cNvSpPr>
            <a:spLocks noGrp="1"/>
          </p:cNvSpPr>
          <p:nvPr>
            <p:ph type="title"/>
          </p:nvPr>
        </p:nvSpPr>
        <p:spPr/>
        <p:txBody>
          <a:bodyPr/>
          <a:lstStyle/>
          <a:p>
            <a:r>
              <a:rPr lang="en-US" dirty="0" smtClean="0"/>
              <a:t>Commonly held norms or behavioral expectations</a:t>
            </a:r>
            <a:endParaRPr lang="en-US" dirty="0"/>
          </a:p>
        </p:txBody>
      </p:sp>
    </p:spTree>
    <p:extLst>
      <p:ext uri="{BB962C8B-B14F-4D97-AF65-F5344CB8AC3E}">
        <p14:creationId xmlns:p14="http://schemas.microsoft.com/office/powerpoint/2010/main" val="403876207"/>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Norms</a:t>
            </a:r>
            <a:endParaRPr lang="en-US" dirty="0"/>
          </a:p>
        </p:txBody>
      </p:sp>
      <p:sp>
        <p:nvSpPr>
          <p:cNvPr id="2" name="Content Placeholder 1"/>
          <p:cNvSpPr>
            <a:spLocks noGrp="1"/>
          </p:cNvSpPr>
          <p:nvPr>
            <p:ph idx="1"/>
          </p:nvPr>
        </p:nvSpPr>
        <p:spPr/>
        <p:txBody>
          <a:bodyPr/>
          <a:lstStyle/>
          <a:p>
            <a:r>
              <a:rPr lang="en-US" dirty="0" smtClean="0"/>
              <a:t>Turn to </a:t>
            </a:r>
            <a:r>
              <a:rPr lang="en-US" dirty="0" smtClean="0">
                <a:solidFill>
                  <a:schemeClr val="accent1">
                    <a:lumMod val="75000"/>
                  </a:schemeClr>
                </a:solidFill>
              </a:rPr>
              <a:t>Setting Norms Protocol </a:t>
            </a:r>
            <a:r>
              <a:rPr lang="en-US" dirty="0" smtClean="0"/>
              <a:t>(Tools, p. 29).</a:t>
            </a:r>
          </a:p>
          <a:p>
            <a:r>
              <a:rPr lang="en-US" dirty="0" smtClean="0"/>
              <a:t>Read this protocol.</a:t>
            </a:r>
          </a:p>
          <a:p>
            <a:r>
              <a:rPr lang="en-US" dirty="0" smtClean="0"/>
              <a:t>Try this out with your table group:</a:t>
            </a:r>
          </a:p>
          <a:p>
            <a:pPr marL="777240" lvl="1" indent="-457200">
              <a:buFont typeface="+mj-lt"/>
              <a:buAutoNum type="arabicPeriod"/>
            </a:pPr>
            <a:r>
              <a:rPr lang="en-US" dirty="0"/>
              <a:t>E</a:t>
            </a:r>
            <a:r>
              <a:rPr lang="en-US" dirty="0" smtClean="0"/>
              <a:t>ach person writes (three) norms on sticky notes.</a:t>
            </a:r>
          </a:p>
          <a:p>
            <a:pPr marL="777240" lvl="1" indent="-457200">
              <a:buFont typeface="+mj-lt"/>
              <a:buAutoNum type="arabicPeriod"/>
            </a:pPr>
            <a:r>
              <a:rPr lang="en-US" dirty="0" smtClean="0"/>
              <a:t>Work with your table group to divide into categories (procedural and interpersonal).</a:t>
            </a:r>
          </a:p>
          <a:p>
            <a:pPr marL="777240" lvl="1" indent="-457200">
              <a:buFont typeface="+mj-lt"/>
              <a:buAutoNum type="arabicPeriod"/>
            </a:pPr>
            <a:r>
              <a:rPr lang="en-US" dirty="0" smtClean="0"/>
              <a:t>Group </a:t>
            </a:r>
            <a:r>
              <a:rPr lang="en-US" dirty="0" smtClean="0"/>
              <a:t>similar </a:t>
            </a:r>
            <a:r>
              <a:rPr lang="en-US" dirty="0" smtClean="0"/>
              <a:t>suggestions together.</a:t>
            </a:r>
          </a:p>
          <a:p>
            <a:pPr marL="777240" lvl="1" indent="-457200">
              <a:buFont typeface="+mj-lt"/>
              <a:buAutoNum type="arabicPeriod"/>
            </a:pPr>
            <a:r>
              <a:rPr lang="en-US" dirty="0" smtClean="0"/>
              <a:t>Name the norms (summarize the grouped norms).</a:t>
            </a:r>
          </a:p>
          <a:p>
            <a:pPr marL="777240" lvl="1" indent="-457200">
              <a:buFont typeface="+mj-lt"/>
              <a:buAutoNum type="arabicPeriod"/>
            </a:pPr>
            <a:r>
              <a:rPr lang="en-US" dirty="0" smtClean="0"/>
              <a:t>Reach consensus on which you will accept.</a:t>
            </a:r>
          </a:p>
          <a:p>
            <a:endParaRPr lang="en-US" dirty="0"/>
          </a:p>
        </p:txBody>
      </p:sp>
    </p:spTree>
    <p:extLst>
      <p:ext uri="{BB962C8B-B14F-4D97-AF65-F5344CB8AC3E}">
        <p14:creationId xmlns:p14="http://schemas.microsoft.com/office/powerpoint/2010/main" val="241272654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Norms</a:t>
            </a:r>
            <a:endParaRPr lang="en-US" dirty="0"/>
          </a:p>
        </p:txBody>
      </p:sp>
      <p:sp>
        <p:nvSpPr>
          <p:cNvPr id="3" name="Content Placeholder 2"/>
          <p:cNvSpPr>
            <a:spLocks noGrp="1"/>
          </p:cNvSpPr>
          <p:nvPr>
            <p:ph idx="1"/>
          </p:nvPr>
        </p:nvSpPr>
        <p:spPr>
          <a:xfrm>
            <a:off x="380999" y="1447800"/>
            <a:ext cx="8407893" cy="4953000"/>
          </a:xfrm>
        </p:spPr>
        <p:txBody>
          <a:bodyPr/>
          <a:lstStyle/>
          <a:p>
            <a:r>
              <a:rPr lang="en-US" dirty="0" smtClean="0"/>
              <a:t>When does it make sense to have a group generate norms?</a:t>
            </a:r>
          </a:p>
          <a:p>
            <a:r>
              <a:rPr lang="en-US" dirty="0" smtClean="0"/>
              <a:t>When does it make sense to provide norms for the group?</a:t>
            </a:r>
          </a:p>
          <a:p>
            <a:r>
              <a:rPr lang="en-US" dirty="0" smtClean="0"/>
              <a:t>Turn to:</a:t>
            </a:r>
          </a:p>
          <a:p>
            <a:pPr lvl="1"/>
            <a:r>
              <a:rPr lang="en-US" dirty="0" smtClean="0">
                <a:solidFill>
                  <a:schemeClr val="accent1">
                    <a:lumMod val="75000"/>
                  </a:schemeClr>
                </a:solidFill>
              </a:rPr>
              <a:t>Norms from CTLT </a:t>
            </a:r>
            <a:r>
              <a:rPr lang="en-US" dirty="0" smtClean="0"/>
              <a:t>(Tools, p. 31).</a:t>
            </a:r>
          </a:p>
          <a:p>
            <a:pPr lvl="1"/>
            <a:r>
              <a:rPr lang="en-US" dirty="0" smtClean="0">
                <a:solidFill>
                  <a:schemeClr val="accent1">
                    <a:lumMod val="75000"/>
                  </a:schemeClr>
                </a:solidFill>
              </a:rPr>
              <a:t>The Seven Norms of Collaborative Work</a:t>
            </a:r>
            <a:r>
              <a:rPr lang="en-US" dirty="0" smtClean="0"/>
              <a:t>, from Adaptive Schools (Tools, p. 33).</a:t>
            </a:r>
          </a:p>
          <a:p>
            <a:r>
              <a:rPr lang="en-US" dirty="0" smtClean="0"/>
              <a:t>Which of the ideas on these two documents might you adopt or use?</a:t>
            </a:r>
          </a:p>
          <a:p>
            <a:r>
              <a:rPr lang="en-US" dirty="0" smtClean="0"/>
              <a:t>Capture notes on how you will establish norms for your group (note catcher, p. 6).</a:t>
            </a:r>
            <a:endParaRPr lang="en-US" dirty="0"/>
          </a:p>
        </p:txBody>
      </p:sp>
    </p:spTree>
    <p:extLst>
      <p:ext uri="{BB962C8B-B14F-4D97-AF65-F5344CB8AC3E}">
        <p14:creationId xmlns:p14="http://schemas.microsoft.com/office/powerpoint/2010/main" val="3946203858"/>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Root causes must address </a:t>
            </a:r>
            <a:r>
              <a:rPr lang="en-US" dirty="0" smtClean="0"/>
              <a:t>things </a:t>
            </a:r>
            <a:r>
              <a:rPr lang="en-US" dirty="0" smtClean="0"/>
              <a:t>within the group’s locus </a:t>
            </a:r>
            <a:r>
              <a:rPr lang="en-US" dirty="0" smtClean="0"/>
              <a:t>of </a:t>
            </a:r>
            <a:r>
              <a:rPr lang="en-US" dirty="0" smtClean="0"/>
              <a:t>control or at least their circle of influence.</a:t>
            </a:r>
          </a:p>
          <a:p>
            <a:r>
              <a:rPr lang="en-US" dirty="0" smtClean="0"/>
              <a:t>Locus of Control = the things we can change without outside permission (e.g</a:t>
            </a:r>
            <a:r>
              <a:rPr lang="en-US" dirty="0" smtClean="0"/>
              <a:t>., </a:t>
            </a:r>
            <a:r>
              <a:rPr lang="en-US" dirty="0" smtClean="0"/>
              <a:t>the instructional strategies we use</a:t>
            </a:r>
            <a:r>
              <a:rPr lang="en-US" dirty="0" smtClean="0"/>
              <a:t>).</a:t>
            </a:r>
            <a:endParaRPr lang="en-US" dirty="0" smtClean="0"/>
          </a:p>
          <a:p>
            <a:r>
              <a:rPr lang="en-US" dirty="0" smtClean="0"/>
              <a:t>Circle of Influence = the things we can influence that impact what happens within our school (e.g</a:t>
            </a:r>
            <a:r>
              <a:rPr lang="en-US" dirty="0" smtClean="0"/>
              <a:t>., </a:t>
            </a:r>
            <a:r>
              <a:rPr lang="en-US" dirty="0" smtClean="0"/>
              <a:t>district curriculum</a:t>
            </a:r>
            <a:r>
              <a:rPr lang="en-US" dirty="0" smtClean="0"/>
              <a:t>).</a:t>
            </a:r>
            <a:endParaRPr lang="en-US" dirty="0" smtClean="0"/>
          </a:p>
          <a:p>
            <a:r>
              <a:rPr lang="en-US" dirty="0" smtClean="0"/>
              <a:t>Outside our Circle of Influence = the things we cannot influence (e.g</a:t>
            </a:r>
            <a:r>
              <a:rPr lang="en-US" dirty="0" smtClean="0"/>
              <a:t>., </a:t>
            </a:r>
            <a:r>
              <a:rPr lang="en-US" dirty="0" smtClean="0"/>
              <a:t>the characteristics of our students</a:t>
            </a:r>
            <a:r>
              <a:rPr lang="en-US" dirty="0" smtClean="0"/>
              <a:t>).</a:t>
            </a:r>
            <a:endParaRPr lang="en-US" dirty="0"/>
          </a:p>
        </p:txBody>
      </p:sp>
      <p:sp>
        <p:nvSpPr>
          <p:cNvPr id="3" name="Title 2"/>
          <p:cNvSpPr>
            <a:spLocks noGrp="1"/>
          </p:cNvSpPr>
          <p:nvPr>
            <p:ph type="title"/>
          </p:nvPr>
        </p:nvSpPr>
        <p:spPr/>
        <p:txBody>
          <a:bodyPr/>
          <a:lstStyle/>
          <a:p>
            <a:r>
              <a:rPr lang="en-US" dirty="0" smtClean="0"/>
              <a:t>Locus of Control </a:t>
            </a:r>
            <a:br>
              <a:rPr lang="en-US" dirty="0" smtClean="0"/>
            </a:br>
            <a:r>
              <a:rPr lang="en-US" dirty="0" smtClean="0"/>
              <a:t>Circle of Influence</a:t>
            </a:r>
            <a:endParaRPr lang="en-US" dirty="0"/>
          </a:p>
        </p:txBody>
      </p:sp>
    </p:spTree>
    <p:extLst>
      <p:ext uri="{BB962C8B-B14F-4D97-AF65-F5344CB8AC3E}">
        <p14:creationId xmlns:p14="http://schemas.microsoft.com/office/powerpoint/2010/main" val="1587302319"/>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1378297"/>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a:t>
            </a:r>
            <a:r>
              <a:rPr lang="en-US" sz="2800" dirty="0">
                <a:solidFill>
                  <a:schemeClr val="bg1"/>
                </a:solidFill>
                <a:latin typeface="Verdana" charset="0"/>
                <a:ea typeface="ＭＳ Ｐゴシック" charset="-128"/>
              </a:rPr>
              <a:t>Cause </a:t>
            </a:r>
            <a:r>
              <a:rPr lang="en-US" sz="2800" dirty="0" smtClean="0">
                <a:solidFill>
                  <a:schemeClr val="bg1"/>
                </a:solidFill>
                <a:latin typeface="Verdana" charset="0"/>
                <a:ea typeface="ＭＳ Ｐゴシック" charset="-128"/>
              </a:rPr>
              <a:t>Analysis Background</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Steps in Root Cause Analysis</a:t>
            </a:r>
            <a:endParaRPr lang="en-US" sz="2800" dirty="0">
              <a:solidFill>
                <a:schemeClr val="bg1"/>
              </a:solidFill>
              <a:latin typeface="Verdana" charset="0"/>
              <a:ea typeface="ＭＳ Ｐゴシック" charset="-128"/>
            </a:endParaRPr>
          </a:p>
        </p:txBody>
      </p:sp>
      <p:sp>
        <p:nvSpPr>
          <p:cNvPr id="6" name="TextBox 5"/>
          <p:cNvSpPr txBox="1"/>
          <p:nvPr/>
        </p:nvSpPr>
        <p:spPr>
          <a:xfrm>
            <a:off x="3200400" y="3962400"/>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Facilitate Root Cause Processes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3200400" y="3048000"/>
            <a:ext cx="4419600" cy="1606898"/>
          </a:xfrm>
          <a:prstGeom prst="curvedConnector3">
            <a:avLst>
              <a:gd name="adj1" fmla="val 10517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Preparing for</a:t>
            </a:r>
            <a:r>
              <a:rPr lang="en-US" sz="2800" dirty="0">
                <a:solidFill>
                  <a:schemeClr val="bg1"/>
                </a:solidFill>
                <a:latin typeface="Verdana" charset="0"/>
                <a:ea typeface="ＭＳ Ｐゴシック" charset="-128"/>
              </a:rPr>
              <a:t/>
            </a:r>
            <a:br>
              <a:rPr lang="en-US" sz="2800" dirty="0">
                <a:solidFill>
                  <a:schemeClr val="bg1"/>
                </a:solidFill>
                <a:latin typeface="Verdana" charset="0"/>
                <a:ea typeface="ＭＳ Ｐゴシック" charset="-128"/>
              </a:rPr>
            </a:br>
            <a:r>
              <a:rPr lang="en-US" sz="2800" dirty="0">
                <a:solidFill>
                  <a:schemeClr val="bg1"/>
                </a:solidFill>
                <a:latin typeface="Verdana" charset="0"/>
                <a:ea typeface="ＭＳ Ｐゴシック" charset="-128"/>
              </a:rPr>
              <a:t>Root Cause Analysis</a:t>
            </a:r>
          </a:p>
        </p:txBody>
      </p:sp>
    </p:spTree>
    <p:extLst>
      <p:ext uri="{BB962C8B-B14F-4D97-AF65-F5344CB8AC3E}">
        <p14:creationId xmlns:p14="http://schemas.microsoft.com/office/powerpoint/2010/main" val="3726197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1113221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447800"/>
            <a:ext cx="7543800" cy="76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36966633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mph" presetSubtype="2" fill="hold" nodeType="clickEffect">
                                  <p:stCondLst>
                                    <p:cond delay="0"/>
                                  </p:stCondLst>
                                  <p:childTnLst>
                                    <p:animClr clrSpc="rgb" dir="cw">
                                      <p:cBhvr override="childStyle">
                                        <p:cTn id="11" dur="500" fill="hold"/>
                                        <p:tgtEl>
                                          <p:spTgt spid="65539">
                                            <p:txEl>
                                              <p:pRg st="1" end="1"/>
                                            </p:txEl>
                                          </p:spTgt>
                                        </p:tgtEl>
                                        <p:attrNameLst>
                                          <p:attrName>style.color</p:attrName>
                                        </p:attrNameLst>
                                      </p:cBhvr>
                                      <p:to>
                                        <a:schemeClr val="accent1"/>
                                      </p:to>
                                    </p:animClr>
                                  </p:childTnLst>
                                </p:cTn>
                              </p:par>
                              <p:par>
                                <p:cTn id="12" presetID="3" presetClass="emph" presetSubtype="2" fill="hold" nodeType="withEffect">
                                  <p:stCondLst>
                                    <p:cond delay="0"/>
                                  </p:stCondLst>
                                  <p:childTnLst>
                                    <p:animClr clrSpc="rgb" dir="cw">
                                      <p:cBhvr override="childStyle">
                                        <p:cTn id="13" dur="500" fill="hold"/>
                                        <p:tgtEl>
                                          <p:spTgt spid="65539">
                                            <p:txEl>
                                              <p:pRg st="2" end="2"/>
                                            </p:txEl>
                                          </p:spTgt>
                                        </p:tgtEl>
                                        <p:attrNameLst>
                                          <p:attrName>style.color</p:attrName>
                                        </p:attrNameLst>
                                      </p:cBhvr>
                                      <p:to>
                                        <a:schemeClr val="accent1"/>
                                      </p:to>
                                    </p:animClr>
                                  </p:childTnLst>
                                </p:cTn>
                              </p:par>
                              <p:par>
                                <p:cTn id="14" presetID="3" presetClass="emph" presetSubtype="2" fill="hold" nodeType="withEffect">
                                  <p:stCondLst>
                                    <p:cond delay="0"/>
                                  </p:stCondLst>
                                  <p:childTnLst>
                                    <p:animClr clrSpc="rgb" dir="cw">
                                      <p:cBhvr override="childStyle">
                                        <p:cTn id="15" dur="500" fill="hold"/>
                                        <p:tgtEl>
                                          <p:spTgt spid="65539">
                                            <p:txEl>
                                              <p:pRg st="3" end="3"/>
                                            </p:txEl>
                                          </p:spTgt>
                                        </p:tgtEl>
                                        <p:attrNameLst>
                                          <p:attrName>style.color</p:attrName>
                                        </p:attrNameLst>
                                      </p:cBhvr>
                                      <p:to>
                                        <a:schemeClr val="accent1"/>
                                      </p:to>
                                    </p:animClr>
                                  </p:childTnLst>
                                </p:cTn>
                              </p:par>
                              <p:par>
                                <p:cTn id="16" presetID="3" presetClass="emph" presetSubtype="2" fill="hold" nodeType="withEffect">
                                  <p:stCondLst>
                                    <p:cond delay="0"/>
                                  </p:stCondLst>
                                  <p:childTnLst>
                                    <p:animClr clrSpc="rgb" dir="cw">
                                      <p:cBhvr override="childStyle">
                                        <p:cTn id="17" dur="500" fill="hold"/>
                                        <p:tgtEl>
                                          <p:spTgt spid="65539">
                                            <p:txEl>
                                              <p:pRg st="4" end="4"/>
                                            </p:txEl>
                                          </p:spTgt>
                                        </p:tgtEl>
                                        <p:attrNameLst>
                                          <p:attrName>style.color</p:attrName>
                                        </p:attrNameLst>
                                      </p:cBhvr>
                                      <p:to>
                                        <a:schemeClr val="accent1"/>
                                      </p:to>
                                    </p:animClr>
                                  </p:childTnLst>
                                </p:cTn>
                              </p:par>
                              <p:par>
                                <p:cTn id="18" presetID="3" presetClass="emph" presetSubtype="2" fill="hold" nodeType="withEffect">
                                  <p:stCondLst>
                                    <p:cond delay="0"/>
                                  </p:stCondLst>
                                  <p:childTnLst>
                                    <p:animClr clrSpc="rgb" dir="cw">
                                      <p:cBhvr override="childStyle">
                                        <p:cTn id="19" dur="500" fill="hold"/>
                                        <p:tgtEl>
                                          <p:spTgt spid="65539">
                                            <p:txEl>
                                              <p:pRg st="5" end="5"/>
                                            </p:txEl>
                                          </p:spTgt>
                                        </p:tgtEl>
                                        <p:attrNameLst>
                                          <p:attrName>style.color</p:attrName>
                                        </p:attrNameLst>
                                      </p:cBhvr>
                                      <p:to>
                                        <a:schemeClr val="accent1"/>
                                      </p:to>
                                    </p:animClr>
                                  </p:childTnLst>
                                </p:cTn>
                              </p:par>
                              <p:par>
                                <p:cTn id="20" presetID="3" presetClass="emph" presetSubtype="2" fill="hold" nodeType="withEffect">
                                  <p:stCondLst>
                                    <p:cond delay="0"/>
                                  </p:stCondLst>
                                  <p:childTnLst>
                                    <p:animClr clrSpc="rgb" dir="cw">
                                      <p:cBhvr override="childStyle">
                                        <p:cTn id="21" dur="500" fill="hold"/>
                                        <p:tgtEl>
                                          <p:spTgt spid="65539">
                                            <p:txEl>
                                              <p:pRg st="6" end="6"/>
                                            </p:txEl>
                                          </p:spTgt>
                                        </p:tgtEl>
                                        <p:attrNameLst>
                                          <p:attrName>style.color</p:attrName>
                                        </p:attrNameLst>
                                      </p:cBhvr>
                                      <p:to>
                                        <a:schemeClr val="accent1"/>
                                      </p:to>
                                    </p:animClr>
                                  </p:childTnLst>
                                </p:cTn>
                              </p:par>
                              <p:par>
                                <p:cTn id="22" presetID="3" presetClass="emph" presetSubtype="2" fill="hold" nodeType="withEffect">
                                  <p:stCondLst>
                                    <p:cond delay="0"/>
                                  </p:stCondLst>
                                  <p:childTnLst>
                                    <p:animClr clrSpc="rgb" dir="cw">
                                      <p:cBhvr override="childStyle">
                                        <p:cTn id="23" dur="500" fill="hold"/>
                                        <p:tgtEl>
                                          <p:spTgt spid="65539">
                                            <p:txEl>
                                              <p:pRg st="7" end="7"/>
                                            </p:txEl>
                                          </p:spTgt>
                                        </p:tgtEl>
                                        <p:attrNameLst>
                                          <p:attrName>style.color</p:attrName>
                                        </p:attrNameLst>
                                      </p:cBhvr>
                                      <p:to>
                                        <a:schemeClr val="accent1"/>
                                      </p:to>
                                    </p:animClr>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defRPr/>
            </a:pPr>
            <a:r>
              <a:rPr lang="en-US" dirty="0" smtClean="0"/>
              <a:t>Root Causes and Priority Performance Challenges</a:t>
            </a:r>
            <a:endParaRPr lang="en-US" dirty="0"/>
          </a:p>
        </p:txBody>
      </p:sp>
      <p:sp>
        <p:nvSpPr>
          <p:cNvPr id="25603" name="Content Placeholder 2"/>
          <p:cNvSpPr>
            <a:spLocks noGrp="1"/>
          </p:cNvSpPr>
          <p:nvPr>
            <p:ph idx="1"/>
          </p:nvPr>
        </p:nvSpPr>
        <p:spPr bwMode="auto">
          <a:xfrm>
            <a:off x="457200" y="1981200"/>
            <a:ext cx="82296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dirty="0" smtClean="0">
                <a:ea typeface="ＭＳ Ｐゴシック" pitchFamily="34" charset="-128"/>
              </a:rPr>
              <a:t>Root causes are always focused on at least one priority performance challenge.</a:t>
            </a:r>
          </a:p>
          <a:p>
            <a:pPr>
              <a:spcBef>
                <a:spcPts val="1800"/>
              </a:spcBef>
            </a:pPr>
            <a:r>
              <a:rPr lang="en-US" altLang="en-US" dirty="0" smtClean="0">
                <a:ea typeface="ＭＳ Ｐゴシック" pitchFamily="34" charset="-128"/>
              </a:rPr>
              <a:t>They explain why we see the patterns of performance that we see.</a:t>
            </a:r>
          </a:p>
          <a:p>
            <a:pPr>
              <a:spcBef>
                <a:spcPts val="1800"/>
              </a:spcBef>
            </a:pPr>
            <a:r>
              <a:rPr lang="en-US" altLang="en-US" dirty="0" smtClean="0">
                <a:ea typeface="ＭＳ Ｐゴシック" pitchFamily="34" charset="-128"/>
              </a:rPr>
              <a:t>So. . . priority performance challenges must be clearly identified first.</a:t>
            </a:r>
          </a:p>
        </p:txBody>
      </p:sp>
    </p:spTree>
    <p:extLst>
      <p:ext uri="{BB962C8B-B14F-4D97-AF65-F5344CB8AC3E}">
        <p14:creationId xmlns:p14="http://schemas.microsoft.com/office/powerpoint/2010/main" val="4080176539"/>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3200" dirty="0" smtClean="0"/>
              <a:t>Priority Performance Challenges</a:t>
            </a:r>
            <a:endParaRPr lang="en-US" sz="3200" dirty="0"/>
          </a:p>
        </p:txBody>
      </p:sp>
      <p:sp>
        <p:nvSpPr>
          <p:cNvPr id="3" name="Content Placeholder 2"/>
          <p:cNvSpPr>
            <a:spLocks noGrp="1"/>
          </p:cNvSpPr>
          <p:nvPr>
            <p:ph idx="1"/>
          </p:nvPr>
        </p:nvSpPr>
        <p:spPr/>
        <p:txBody>
          <a:bodyPr/>
          <a:lstStyle/>
          <a:p>
            <a:pPr>
              <a:defRPr/>
            </a:pPr>
            <a:r>
              <a:rPr lang="en-US" dirty="0" smtClean="0"/>
              <a:t>Work with a partner. Turn to </a:t>
            </a:r>
            <a:r>
              <a:rPr lang="en-US" dirty="0" smtClean="0">
                <a:solidFill>
                  <a:schemeClr val="accent1">
                    <a:lumMod val="75000"/>
                  </a:schemeClr>
                </a:solidFill>
              </a:rPr>
              <a:t>UIP Handbook Priority Performance Challenges Excerpt </a:t>
            </a:r>
            <a:r>
              <a:rPr lang="en-US" dirty="0" smtClean="0"/>
              <a:t>(Tools, p. 45).</a:t>
            </a:r>
          </a:p>
          <a:p>
            <a:pPr>
              <a:defRPr/>
            </a:pPr>
            <a:r>
              <a:rPr lang="en-US" dirty="0" smtClean="0"/>
              <a:t>Read lightly (not word for word) and discuss these questions:</a:t>
            </a:r>
          </a:p>
          <a:p>
            <a:pPr lvl="1">
              <a:defRPr/>
            </a:pPr>
            <a:r>
              <a:rPr lang="en-US" dirty="0" smtClean="0"/>
              <a:t>On what should priority performance challenges focus?</a:t>
            </a:r>
          </a:p>
          <a:p>
            <a:pPr lvl="1">
              <a:defRPr/>
            </a:pPr>
            <a:r>
              <a:rPr lang="en-US" dirty="0" smtClean="0"/>
              <a:t>What are examples of priority performance challenges?</a:t>
            </a:r>
          </a:p>
          <a:p>
            <a:pPr lvl="1">
              <a:defRPr/>
            </a:pPr>
            <a:r>
              <a:rPr lang="en-US" dirty="0" smtClean="0"/>
              <a:t>What are non-examples?</a:t>
            </a:r>
          </a:p>
          <a:p>
            <a:pPr lvl="1">
              <a:defRPr/>
            </a:pPr>
            <a:r>
              <a:rPr lang="en-US" dirty="0" smtClean="0"/>
              <a:t>How do you determine the appropriate level of a priority performance challenge?</a:t>
            </a:r>
          </a:p>
          <a:p>
            <a:pPr>
              <a:defRPr/>
            </a:pPr>
            <a:r>
              <a:rPr lang="en-US" dirty="0" smtClean="0"/>
              <a:t>Share questions that you have about priority performance challenges.</a:t>
            </a:r>
          </a:p>
        </p:txBody>
      </p:sp>
    </p:spTree>
    <p:extLst>
      <p:ext uri="{BB962C8B-B14F-4D97-AF65-F5344CB8AC3E}">
        <p14:creationId xmlns:p14="http://schemas.microsoft.com/office/powerpoint/2010/main" val="1193881534"/>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Elementary School</a:t>
            </a:r>
            <a:endParaRPr lang="en-US" dirty="0"/>
          </a:p>
        </p:txBody>
      </p:sp>
      <p:sp>
        <p:nvSpPr>
          <p:cNvPr id="2" name="Content Placeholder 1"/>
          <p:cNvSpPr>
            <a:spLocks noGrp="1"/>
          </p:cNvSpPr>
          <p:nvPr>
            <p:ph idx="1"/>
          </p:nvPr>
        </p:nvSpPr>
        <p:spPr>
          <a:xfrm>
            <a:off x="152401" y="1295400"/>
            <a:ext cx="8636492" cy="5562600"/>
          </a:xfrm>
        </p:spPr>
        <p:txBody>
          <a:bodyPr/>
          <a:lstStyle/>
          <a:p>
            <a:r>
              <a:rPr lang="en-US" dirty="0" smtClean="0"/>
              <a:t>School Performance (Plan Type Assignment: Turnaround year 3</a:t>
            </a:r>
            <a:r>
              <a:rPr lang="en-US" dirty="0" smtClean="0"/>
              <a:t>):</a:t>
            </a:r>
            <a:endParaRPr lang="en-US" dirty="0" smtClean="0"/>
          </a:p>
          <a:p>
            <a:pPr lvl="1">
              <a:spcBef>
                <a:spcPts val="600"/>
              </a:spcBef>
            </a:pPr>
            <a:r>
              <a:rPr lang="en-US" dirty="0" smtClean="0"/>
              <a:t>Academic Achievement: Does Not Meet</a:t>
            </a:r>
          </a:p>
          <a:p>
            <a:pPr lvl="1">
              <a:spcBef>
                <a:spcPts val="600"/>
              </a:spcBef>
            </a:pPr>
            <a:r>
              <a:rPr lang="en-US" dirty="0" smtClean="0"/>
              <a:t>Academic Growth: Does Not Meet</a:t>
            </a:r>
          </a:p>
          <a:p>
            <a:pPr lvl="1">
              <a:spcBef>
                <a:spcPts val="600"/>
              </a:spcBef>
            </a:pPr>
            <a:r>
              <a:rPr lang="en-US" dirty="0" smtClean="0"/>
              <a:t>Academic Growth Gaps: Does Not meet</a:t>
            </a:r>
          </a:p>
          <a:p>
            <a:r>
              <a:rPr lang="en-US" dirty="0" smtClean="0"/>
              <a:t>Priority Performance Challenges:</a:t>
            </a:r>
          </a:p>
          <a:p>
            <a:pPr lvl="1"/>
            <a:r>
              <a:rPr lang="en-US" dirty="0"/>
              <a:t>In the performance indicator areas of </a:t>
            </a:r>
            <a:r>
              <a:rPr lang="en-US" dirty="0" smtClean="0"/>
              <a:t>achievement, performance in all </a:t>
            </a:r>
            <a:r>
              <a:rPr lang="en-US" dirty="0"/>
              <a:t>grade levels </a:t>
            </a:r>
            <a:r>
              <a:rPr lang="en-US" dirty="0" smtClean="0"/>
              <a:t>and in </a:t>
            </a:r>
            <a:r>
              <a:rPr lang="en-US" dirty="0"/>
              <a:t>all content areas are below </a:t>
            </a:r>
            <a:r>
              <a:rPr lang="en-US" dirty="0" smtClean="0"/>
              <a:t>minimum state expectations and have been flat for the last three years. </a:t>
            </a:r>
          </a:p>
          <a:p>
            <a:pPr lvl="1"/>
            <a:r>
              <a:rPr lang="en-US" dirty="0"/>
              <a:t>The MGP for all grade levels and subgroups in all content areas is below the state expectation of </a:t>
            </a:r>
            <a:r>
              <a:rPr lang="en-US" dirty="0" smtClean="0"/>
              <a:t>55 and has been flat (35-32-38) for the last three years</a:t>
            </a:r>
            <a:r>
              <a:rPr lang="en-US" b="1" dirty="0" smtClean="0"/>
              <a:t>.</a:t>
            </a:r>
          </a:p>
          <a:p>
            <a:r>
              <a:rPr lang="en-US" dirty="0" smtClean="0"/>
              <a:t>Are these appropriate?</a:t>
            </a:r>
            <a:r>
              <a:rPr lang="en-US" b="1" dirty="0" smtClean="0"/>
              <a:t> </a:t>
            </a:r>
            <a:endParaRPr lang="en-US" dirty="0"/>
          </a:p>
        </p:txBody>
      </p:sp>
    </p:spTree>
    <p:extLst>
      <p:ext uri="{BB962C8B-B14F-4D97-AF65-F5344CB8AC3E}">
        <p14:creationId xmlns:p14="http://schemas.microsoft.com/office/powerpoint/2010/main" val="87953072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533400"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Introductions</a:t>
            </a:r>
          </a:p>
        </p:txBody>
      </p:sp>
      <p:sp>
        <p:nvSpPr>
          <p:cNvPr id="21507" name="Content Placeholder 2"/>
          <p:cNvSpPr>
            <a:spLocks noGrp="1"/>
          </p:cNvSpPr>
          <p:nvPr>
            <p:ph idx="1"/>
          </p:nvPr>
        </p:nvSpPr>
        <p:spPr bwMode="auto">
          <a:xfrm>
            <a:off x="381000" y="1828800"/>
            <a:ext cx="8229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Tx/>
              <a:buNone/>
            </a:pPr>
            <a:r>
              <a:rPr lang="en-US" altLang="en-US" dirty="0" smtClean="0"/>
              <a:t>Identify a burning question you have about root cause analysis and capture it on a sticky note.</a:t>
            </a:r>
          </a:p>
          <a:p>
            <a:pPr>
              <a:spcBef>
                <a:spcPts val="1800"/>
              </a:spcBef>
              <a:buFontTx/>
              <a:buNone/>
            </a:pPr>
            <a:r>
              <a:rPr lang="en-US" altLang="en-US" dirty="0" smtClean="0"/>
              <a:t>Share:</a:t>
            </a:r>
          </a:p>
          <a:p>
            <a:pPr lvl="1">
              <a:spcBef>
                <a:spcPts val="1800"/>
              </a:spcBef>
            </a:pPr>
            <a:r>
              <a:rPr lang="en-US" altLang="en-US" dirty="0" smtClean="0"/>
              <a:t>Name, Job Title, School/District/Organization.</a:t>
            </a:r>
          </a:p>
          <a:p>
            <a:pPr lvl="1">
              <a:spcBef>
                <a:spcPts val="1800"/>
              </a:spcBef>
            </a:pPr>
            <a:r>
              <a:rPr lang="en-US" altLang="en-US" dirty="0" smtClean="0"/>
              <a:t>Your role in Unified Improvement Planning.</a:t>
            </a:r>
          </a:p>
          <a:p>
            <a:pPr lvl="1">
              <a:spcBef>
                <a:spcPts val="1800"/>
              </a:spcBef>
            </a:pPr>
            <a:r>
              <a:rPr lang="en-US" altLang="en-US" dirty="0" smtClean="0"/>
              <a:t>Your question about root cause analysis.</a:t>
            </a:r>
          </a:p>
        </p:txBody>
      </p:sp>
      <p:pic>
        <p:nvPicPr>
          <p:cNvPr id="1027" name="Picture 3" descr="C:\Users\jobrian\AppData\Local\Microsoft\Windows\Temporary Internet Files\Content.IE5\57HXRXM7\MC9004348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0"/>
            <a:ext cx="1066686" cy="10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70409"/>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Table discussion: What do you do if. . .</a:t>
            </a:r>
          </a:p>
          <a:p>
            <a:pPr lvl="1"/>
            <a:r>
              <a:rPr lang="en-US" dirty="0" smtClean="0"/>
              <a:t>Your group has not identified at least one priority performance challenge.</a:t>
            </a:r>
          </a:p>
          <a:p>
            <a:pPr lvl="1"/>
            <a:r>
              <a:rPr lang="en-US" dirty="0" smtClean="0"/>
              <a:t>The priority performance challenge(s) that the group identified is not at an </a:t>
            </a:r>
            <a:r>
              <a:rPr lang="en-US" u="sng" dirty="0" smtClean="0"/>
              <a:t>appropriate magnitude </a:t>
            </a:r>
            <a:r>
              <a:rPr lang="en-US" dirty="0" smtClean="0"/>
              <a:t>given the over-all performance for the school.</a:t>
            </a:r>
          </a:p>
          <a:p>
            <a:pPr lvl="1"/>
            <a:r>
              <a:rPr lang="en-US" dirty="0" smtClean="0"/>
              <a:t>Your group has identified too many priority performance challenges.</a:t>
            </a:r>
          </a:p>
          <a:p>
            <a:r>
              <a:rPr lang="en-US" dirty="0" smtClean="0"/>
              <a:t>Share </a:t>
            </a:r>
            <a:r>
              <a:rPr lang="en-US" dirty="0" smtClean="0"/>
              <a:t>out </a:t>
            </a:r>
            <a:r>
              <a:rPr lang="en-US" dirty="0" smtClean="0"/>
              <a:t>(good time to capture the thinking in your note catcher. . .)</a:t>
            </a:r>
            <a:endParaRPr lang="en-US" dirty="0"/>
          </a:p>
        </p:txBody>
      </p:sp>
      <p:sp>
        <p:nvSpPr>
          <p:cNvPr id="3" name="Title 2"/>
          <p:cNvSpPr>
            <a:spLocks noGrp="1"/>
          </p:cNvSpPr>
          <p:nvPr>
            <p:ph type="title"/>
          </p:nvPr>
        </p:nvSpPr>
        <p:spPr/>
        <p:txBody>
          <a:bodyPr/>
          <a:lstStyle/>
          <a:p>
            <a:r>
              <a:rPr lang="en-US" dirty="0" smtClean="0"/>
              <a:t>How groups “get off track” with their focus.</a:t>
            </a:r>
            <a:endParaRPr lang="en-US" dirty="0"/>
          </a:p>
        </p:txBody>
      </p:sp>
    </p:spTree>
    <p:extLst>
      <p:ext uri="{BB962C8B-B14F-4D97-AF65-F5344CB8AC3E}">
        <p14:creationId xmlns:p14="http://schemas.microsoft.com/office/powerpoint/2010/main" val="364962711"/>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defRPr/>
            </a:pPr>
            <a:r>
              <a:rPr lang="en-US" sz="2800" dirty="0"/>
              <a:t>Turn to the </a:t>
            </a:r>
            <a:r>
              <a:rPr lang="en-US" sz="2800" dirty="0">
                <a:solidFill>
                  <a:schemeClr val="accent1">
                    <a:lumMod val="75000"/>
                  </a:schemeClr>
                </a:solidFill>
              </a:rPr>
              <a:t>Planning </a:t>
            </a:r>
            <a:r>
              <a:rPr lang="en-US" sz="2800" dirty="0" smtClean="0">
                <a:solidFill>
                  <a:schemeClr val="accent1">
                    <a:lumMod val="75000"/>
                  </a:schemeClr>
                </a:solidFill>
              </a:rPr>
              <a:t>to Facilitate </a:t>
            </a:r>
            <a:r>
              <a:rPr lang="en-US" sz="2800" dirty="0">
                <a:solidFill>
                  <a:schemeClr val="accent1">
                    <a:lumMod val="75000"/>
                  </a:schemeClr>
                </a:solidFill>
              </a:rPr>
              <a:t>Root Cause </a:t>
            </a:r>
            <a:r>
              <a:rPr lang="en-US" sz="2800" dirty="0" smtClean="0">
                <a:solidFill>
                  <a:schemeClr val="accent1">
                    <a:lumMod val="75000"/>
                  </a:schemeClr>
                </a:solidFill>
              </a:rPr>
              <a:t>Analysis  </a:t>
            </a:r>
            <a:r>
              <a:rPr lang="en-US" sz="2800" dirty="0">
                <a:solidFill>
                  <a:schemeClr val="accent4">
                    <a:lumMod val="50000"/>
                  </a:schemeClr>
                </a:solidFill>
              </a:rPr>
              <a:t>(note catcher, p. </a:t>
            </a:r>
            <a:r>
              <a:rPr lang="en-US" sz="2800" dirty="0" smtClean="0">
                <a:solidFill>
                  <a:schemeClr val="accent4">
                    <a:lumMod val="50000"/>
                  </a:schemeClr>
                </a:solidFill>
              </a:rPr>
              <a:t>7).</a:t>
            </a:r>
            <a:endParaRPr lang="en-US" sz="2800" dirty="0"/>
          </a:p>
          <a:p>
            <a:pPr>
              <a:spcBef>
                <a:spcPts val="1200"/>
              </a:spcBef>
              <a:defRPr/>
            </a:pPr>
            <a:r>
              <a:rPr lang="en-US" sz="2800" dirty="0"/>
              <a:t>Make notes about how you will </a:t>
            </a:r>
            <a:r>
              <a:rPr lang="en-US" sz="2800" dirty="0" smtClean="0"/>
              <a:t>focus teams on appropriate priority performance </a:t>
            </a:r>
            <a:r>
              <a:rPr lang="en-US" sz="2800" dirty="0" smtClean="0"/>
              <a:t>challenges:</a:t>
            </a:r>
            <a:endParaRPr lang="en-US" sz="2800" dirty="0"/>
          </a:p>
          <a:p>
            <a:pPr lvl="1">
              <a:defRPr/>
            </a:pPr>
            <a:r>
              <a:rPr lang="en-US" dirty="0"/>
              <a:t>What tools/resources will you use?</a:t>
            </a:r>
          </a:p>
          <a:p>
            <a:pPr lvl="1">
              <a:defRPr/>
            </a:pPr>
            <a:r>
              <a:rPr lang="en-US" dirty="0" smtClean="0"/>
              <a:t>How will you facilitate focusing your team on a priority performance challenge or more than one related priority performance challenge?</a:t>
            </a:r>
            <a:endParaRPr lang="en-US" dirty="0"/>
          </a:p>
          <a:p>
            <a:pPr lvl="1">
              <a:defRPr/>
            </a:pPr>
            <a:r>
              <a:rPr lang="en-US" dirty="0"/>
              <a:t>What will you need to do to prepare for this step in root cause analysis?</a:t>
            </a:r>
          </a:p>
          <a:p>
            <a:endParaRPr lang="en-US" dirty="0"/>
          </a:p>
        </p:txBody>
      </p:sp>
      <p:sp>
        <p:nvSpPr>
          <p:cNvPr id="3" name="Title 2"/>
          <p:cNvSpPr>
            <a:spLocks noGrp="1"/>
          </p:cNvSpPr>
          <p:nvPr>
            <p:ph type="title"/>
          </p:nvPr>
        </p:nvSpPr>
        <p:spPr/>
        <p:txBody>
          <a:bodyPr/>
          <a:lstStyle/>
          <a:p>
            <a:r>
              <a:rPr lang="en-US" dirty="0" smtClean="0"/>
              <a:t>Planning to Facilitate Root Cause Analysis</a:t>
            </a:r>
            <a:endParaRPr lang="en-US" dirty="0"/>
          </a:p>
        </p:txBody>
      </p:sp>
    </p:spTree>
    <p:extLst>
      <p:ext uri="{BB962C8B-B14F-4D97-AF65-F5344CB8AC3E}">
        <p14:creationId xmlns:p14="http://schemas.microsoft.com/office/powerpoint/2010/main" val="1229200242"/>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4953000"/>
            <a:ext cx="6019800" cy="76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81000" y="2133600"/>
            <a:ext cx="8229600" cy="76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39313840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1905000"/>
            <a:ext cx="82296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accent1">
                    <a:lumMod val="50000"/>
                  </a:schemeClr>
                </a:solidFill>
                <a:ea typeface="ＭＳ Ｐゴシック" pitchFamily="34" charset="-128"/>
              </a:rPr>
              <a:t>If you’re only looking at Student Learning, you’re missing 65% of the data.</a:t>
            </a:r>
            <a:br>
              <a:rPr lang="en-US" altLang="en-US" dirty="0" smtClean="0">
                <a:solidFill>
                  <a:schemeClr val="accent1">
                    <a:lumMod val="50000"/>
                  </a:schemeClr>
                </a:solidFill>
                <a:ea typeface="ＭＳ Ｐゴシック" pitchFamily="34" charset="-128"/>
              </a:rPr>
            </a:br>
            <a:r>
              <a:rPr lang="en-US" altLang="en-US" sz="1900" dirty="0" smtClean="0">
                <a:solidFill>
                  <a:schemeClr val="accent1">
                    <a:lumMod val="50000"/>
                  </a:schemeClr>
                </a:solidFill>
                <a:ea typeface="ＭＳ Ｐゴシック" pitchFamily="34" charset="-128"/>
              </a:rPr>
              <a:t>				</a:t>
            </a:r>
            <a:r>
              <a:rPr lang="en-US" altLang="en-US" sz="1900" i="1" dirty="0" smtClean="0">
                <a:solidFill>
                  <a:schemeClr val="accent1">
                    <a:lumMod val="50000"/>
                  </a:schemeClr>
                </a:solidFill>
                <a:ea typeface="ＭＳ Ｐゴシック" pitchFamily="34" charset="-128"/>
              </a:rPr>
              <a:t>	          </a:t>
            </a:r>
            <a:r>
              <a:rPr lang="en-US" altLang="en-US" sz="1700" i="1" dirty="0" smtClean="0">
                <a:solidFill>
                  <a:schemeClr val="accent1">
                    <a:lumMod val="50000"/>
                  </a:schemeClr>
                </a:solidFill>
                <a:ea typeface="ＭＳ Ｐゴシック" pitchFamily="34" charset="-128"/>
              </a:rPr>
              <a:t>    – Victoria Bernhardt</a:t>
            </a:r>
          </a:p>
        </p:txBody>
      </p:sp>
      <p:pic>
        <p:nvPicPr>
          <p:cNvPr id="31747" name="Picture 3" descr="MPj04069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2590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727078"/>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057400"/>
            <a:ext cx="82296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700" dirty="0" smtClean="0">
                <a:solidFill>
                  <a:schemeClr val="accent1">
                    <a:lumMod val="50000"/>
                  </a:schemeClr>
                </a:solidFill>
                <a:ea typeface="ＭＳ Ｐゴシック" pitchFamily="34" charset="-128"/>
              </a:rPr>
              <a:t>Multiple measures must be considered and used to understand the multifaceted world of learning from the perspective of everyone involved.</a:t>
            </a:r>
            <a:br>
              <a:rPr lang="en-US" altLang="en-US" sz="3700" dirty="0" smtClean="0">
                <a:solidFill>
                  <a:schemeClr val="accent1">
                    <a:lumMod val="50000"/>
                  </a:schemeClr>
                </a:solidFill>
                <a:ea typeface="ＭＳ Ｐゴシック" pitchFamily="34" charset="-128"/>
              </a:rPr>
            </a:br>
            <a:r>
              <a:rPr lang="en-US" altLang="en-US" sz="3700" dirty="0" smtClean="0">
                <a:solidFill>
                  <a:schemeClr val="accent1">
                    <a:lumMod val="50000"/>
                  </a:schemeClr>
                </a:solidFill>
                <a:ea typeface="ＭＳ Ｐゴシック" pitchFamily="34" charset="-128"/>
              </a:rPr>
              <a:t>					   	 </a:t>
            </a:r>
            <a:r>
              <a:rPr lang="en-US" altLang="en-US" sz="1900" dirty="0" smtClean="0">
                <a:solidFill>
                  <a:schemeClr val="accent1">
                    <a:lumMod val="50000"/>
                  </a:schemeClr>
                </a:solidFill>
                <a:ea typeface="ＭＳ Ｐゴシック" pitchFamily="34" charset="-128"/>
              </a:rPr>
              <a:t>-</a:t>
            </a:r>
            <a:r>
              <a:rPr lang="en-US" altLang="en-US" sz="1900" i="1" dirty="0" smtClean="0">
                <a:solidFill>
                  <a:schemeClr val="accent1">
                    <a:lumMod val="50000"/>
                  </a:schemeClr>
                </a:solidFill>
                <a:ea typeface="ＭＳ Ｐゴシック" pitchFamily="34" charset="-128"/>
              </a:rPr>
              <a:t>Victoria Bernhardt</a:t>
            </a:r>
            <a:r>
              <a:rPr lang="en-US" altLang="en-US" sz="3000" i="1" dirty="0" smtClean="0">
                <a:solidFill>
                  <a:schemeClr val="accent1">
                    <a:lumMod val="50000"/>
                  </a:schemeClr>
                </a:solidFill>
                <a:ea typeface="ＭＳ Ｐゴシック" pitchFamily="34" charset="-128"/>
              </a:rPr>
              <a:t/>
            </a:r>
            <a:br>
              <a:rPr lang="en-US" altLang="en-US" sz="3000" i="1" dirty="0" smtClean="0">
                <a:solidFill>
                  <a:schemeClr val="accent1">
                    <a:lumMod val="50000"/>
                  </a:schemeClr>
                </a:solidFill>
                <a:ea typeface="ＭＳ Ｐゴシック" pitchFamily="34" charset="-128"/>
              </a:rPr>
            </a:br>
            <a:endParaRPr lang="en-US" altLang="en-US" sz="3000" i="1" dirty="0" smtClean="0">
              <a:solidFill>
                <a:schemeClr val="accent1">
                  <a:lumMod val="50000"/>
                </a:schemeClr>
              </a:solidFill>
              <a:ea typeface="ＭＳ Ｐゴシック" pitchFamily="34" charset="-128"/>
            </a:endParaRPr>
          </a:p>
        </p:txBody>
      </p:sp>
      <p:pic>
        <p:nvPicPr>
          <p:cNvPr id="32771" name="Picture 4" descr="officepeopl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5250"/>
            <a:ext cx="12096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153996"/>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457200"/>
            <a:ext cx="8229600" cy="1143000"/>
          </a:xfrm>
        </p:spPr>
        <p:txBody>
          <a:bodyPr/>
          <a:lstStyle/>
          <a:p>
            <a:pPr>
              <a:defRPr/>
            </a:pPr>
            <a:r>
              <a:rPr lang="en-US" dirty="0" smtClean="0"/>
              <a:t>What types of data do we have?</a:t>
            </a:r>
            <a:endParaRPr lang="en-US" sz="4000" dirty="0" smtClean="0"/>
          </a:p>
        </p:txBody>
      </p:sp>
      <p:sp>
        <p:nvSpPr>
          <p:cNvPr id="3379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ea typeface="ＭＳ Ｐゴシック" pitchFamily="34" charset="-128"/>
              </a:rPr>
              <a:t>Demographics</a:t>
            </a:r>
          </a:p>
          <a:p>
            <a:pPr>
              <a:spcBef>
                <a:spcPts val="1800"/>
              </a:spcBef>
            </a:pPr>
            <a:r>
              <a:rPr lang="en-US" altLang="en-US" sz="2800" dirty="0" smtClean="0">
                <a:ea typeface="ＭＳ Ｐゴシック" pitchFamily="34" charset="-128"/>
              </a:rPr>
              <a:t>Perceptions</a:t>
            </a:r>
          </a:p>
          <a:p>
            <a:pPr>
              <a:spcBef>
                <a:spcPts val="1800"/>
              </a:spcBef>
            </a:pPr>
            <a:r>
              <a:rPr lang="en-US" altLang="en-US" sz="2800" dirty="0" smtClean="0">
                <a:ea typeface="ＭＳ Ｐゴシック" pitchFamily="34" charset="-128"/>
              </a:rPr>
              <a:t>School Processes</a:t>
            </a:r>
          </a:p>
          <a:p>
            <a:r>
              <a:rPr lang="en-US" altLang="en-US" sz="2800" dirty="0">
                <a:ea typeface="ＭＳ Ｐゴシック" pitchFamily="34" charset="-128"/>
              </a:rPr>
              <a:t>Student Learning/ Performance</a:t>
            </a:r>
          </a:p>
          <a:p>
            <a:pPr marL="45720" indent="0">
              <a:spcBef>
                <a:spcPts val="1800"/>
              </a:spcBef>
              <a:buNone/>
            </a:pPr>
            <a:endParaRPr lang="en-US" altLang="en-US" sz="2800" dirty="0" smtClean="0">
              <a:ea typeface="ＭＳ Ｐゴシック" pitchFamily="34" charset="-128"/>
            </a:endParaRPr>
          </a:p>
        </p:txBody>
      </p:sp>
      <p:pic>
        <p:nvPicPr>
          <p:cNvPr id="33796" name="Picture 9" descr="MPj04089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336903"/>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AutoShape 2"/>
          <p:cNvSpPr>
            <a:spLocks noChangeArrowheads="1"/>
          </p:cNvSpPr>
          <p:nvPr/>
        </p:nvSpPr>
        <p:spPr bwMode="auto">
          <a:xfrm>
            <a:off x="2286000" y="3810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75843" name="Text Box 3"/>
          <p:cNvSpPr txBox="1">
            <a:spLocks noChangeArrowheads="1"/>
          </p:cNvSpPr>
          <p:nvPr/>
        </p:nvSpPr>
        <p:spPr bwMode="auto">
          <a:xfrm>
            <a:off x="3124200" y="9144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r>
              <a:rPr lang="en-US" altLang="en-US" sz="2800" dirty="0">
                <a:solidFill>
                  <a:srgbClr val="CC0000"/>
                </a:solidFill>
                <a:latin typeface="Berlin Sans FB" panose="020E0602020502020306" pitchFamily="34" charset="0"/>
              </a:rPr>
              <a:t> </a:t>
            </a:r>
            <a:r>
              <a:rPr lang="en-US" altLang="en-US" sz="3200" dirty="0">
                <a:solidFill>
                  <a:srgbClr val="3D5C99"/>
                </a:solidFill>
                <a:latin typeface="Berlin Sans FB" panose="020E0602020502020306" pitchFamily="34" charset="0"/>
              </a:rPr>
              <a:t>Demographics</a:t>
            </a:r>
          </a:p>
        </p:txBody>
      </p:sp>
      <p:sp>
        <p:nvSpPr>
          <p:cNvPr id="675844" name="Text Box 4"/>
          <p:cNvSpPr txBox="1">
            <a:spLocks noChangeArrowheads="1"/>
          </p:cNvSpPr>
          <p:nvPr/>
        </p:nvSpPr>
        <p:spPr bwMode="auto">
          <a:xfrm>
            <a:off x="2590800" y="1600200"/>
            <a:ext cx="3733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altLang="en-US" sz="2800" dirty="0">
                <a:solidFill>
                  <a:srgbClr val="000000"/>
                </a:solidFill>
                <a:latin typeface="Impact" pitchFamily="34" charset="0"/>
              </a:rPr>
              <a:t> </a:t>
            </a:r>
            <a:r>
              <a:rPr lang="en-US" altLang="en-US" sz="2400" dirty="0">
                <a:solidFill>
                  <a:srgbClr val="000000"/>
                </a:solidFill>
                <a:latin typeface="+mn-lt"/>
              </a:rPr>
              <a:t>Enrollment, Attendance,</a:t>
            </a:r>
          </a:p>
          <a:p>
            <a:pPr algn="ctr"/>
            <a:r>
              <a:rPr lang="en-US" altLang="en-US" sz="2400" dirty="0">
                <a:solidFill>
                  <a:srgbClr val="000000"/>
                </a:solidFill>
                <a:latin typeface="+mn-lt"/>
              </a:rPr>
              <a:t>Race/Ethnicity, Gender, </a:t>
            </a:r>
          </a:p>
          <a:p>
            <a:pPr algn="ctr"/>
            <a:r>
              <a:rPr lang="en-US" altLang="en-US" sz="2400" dirty="0">
                <a:solidFill>
                  <a:srgbClr val="000000"/>
                </a:solidFill>
                <a:latin typeface="+mn-lt"/>
              </a:rPr>
              <a:t>Drop-Out Rate, </a:t>
            </a:r>
          </a:p>
          <a:p>
            <a:pPr algn="ctr"/>
            <a:r>
              <a:rPr lang="en-US" altLang="en-US" sz="2400" dirty="0">
                <a:solidFill>
                  <a:srgbClr val="000000"/>
                </a:solidFill>
                <a:latin typeface="+mn-lt"/>
              </a:rPr>
              <a:t>Language Proficiency, Mobility</a:t>
            </a:r>
          </a:p>
        </p:txBody>
      </p:sp>
      <p:sp>
        <p:nvSpPr>
          <p:cNvPr id="34821" name="Text Box 6"/>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4183033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5842"/>
                                        </p:tgtEl>
                                        <p:attrNameLst>
                                          <p:attrName>style.visibility</p:attrName>
                                        </p:attrNameLst>
                                      </p:cBhvr>
                                      <p:to>
                                        <p:strVal val="visible"/>
                                      </p:to>
                                    </p:set>
                                    <p:animEffect transition="in" filter="dissolve">
                                      <p:cBhvr>
                                        <p:cTn id="7" dur="500"/>
                                        <p:tgtEl>
                                          <p:spTgt spid="67584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5843"/>
                                        </p:tgtEl>
                                        <p:attrNameLst>
                                          <p:attrName>style.visibility</p:attrName>
                                        </p:attrNameLst>
                                      </p:cBhvr>
                                      <p:to>
                                        <p:strVal val="visible"/>
                                      </p:to>
                                    </p:set>
                                    <p:animEffect transition="in" filter="dissolve">
                                      <p:cBhvr>
                                        <p:cTn id="11" dur="500"/>
                                        <p:tgtEl>
                                          <p:spTgt spid="67584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7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animBg="1"/>
      <p:bldP spid="675843" grpId="0" autoUpdateAnimBg="0"/>
      <p:bldP spid="67584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AutoShape 2"/>
          <p:cNvSpPr>
            <a:spLocks noChangeArrowheads="1"/>
          </p:cNvSpPr>
          <p:nvPr/>
        </p:nvSpPr>
        <p:spPr bwMode="auto">
          <a:xfrm>
            <a:off x="4114800" y="990600"/>
            <a:ext cx="48006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77891" name="Text Box 3"/>
          <p:cNvSpPr txBox="1">
            <a:spLocks noChangeArrowheads="1"/>
          </p:cNvSpPr>
          <p:nvPr/>
        </p:nvSpPr>
        <p:spPr bwMode="auto">
          <a:xfrm>
            <a:off x="5334000" y="1524000"/>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3200" dirty="0">
                <a:solidFill>
                  <a:srgbClr val="3D5C99"/>
                </a:solidFill>
                <a:latin typeface="Berlin Sans FB" panose="020E0602020502020306" pitchFamily="34" charset="0"/>
              </a:rPr>
              <a:t>Perceptions</a:t>
            </a:r>
          </a:p>
        </p:txBody>
      </p:sp>
      <p:sp>
        <p:nvSpPr>
          <p:cNvPr id="35844" name="Text Box 4"/>
          <p:cNvSpPr txBox="1">
            <a:spLocks noChangeArrowheads="1"/>
          </p:cNvSpPr>
          <p:nvPr/>
        </p:nvSpPr>
        <p:spPr bwMode="auto">
          <a:xfrm>
            <a:off x="5562600" y="2362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endParaRPr lang="en-US" altLang="en-US" sz="2400">
              <a:solidFill>
                <a:srgbClr val="000000"/>
              </a:solidFill>
              <a:latin typeface="Times New Roman" pitchFamily="18" charset="0"/>
            </a:endParaRPr>
          </a:p>
        </p:txBody>
      </p:sp>
      <p:sp>
        <p:nvSpPr>
          <p:cNvPr id="677893" name="Text Box 5"/>
          <p:cNvSpPr txBox="1">
            <a:spLocks noChangeArrowheads="1"/>
          </p:cNvSpPr>
          <p:nvPr/>
        </p:nvSpPr>
        <p:spPr bwMode="auto">
          <a:xfrm>
            <a:off x="4724400" y="2286000"/>
            <a:ext cx="3733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mn-lt"/>
              </a:rPr>
              <a:t>Perceptions of Learning </a:t>
            </a:r>
            <a:r>
              <a:rPr lang="en-US" altLang="en-US" sz="2800" dirty="0" smtClean="0">
                <a:solidFill>
                  <a:srgbClr val="000000"/>
                </a:solidFill>
                <a:latin typeface="+mn-lt"/>
              </a:rPr>
              <a:t>Environment, Perceptions of Teacher Working Conditions, Values </a:t>
            </a:r>
            <a:r>
              <a:rPr lang="en-US" altLang="en-US" sz="2800" dirty="0">
                <a:solidFill>
                  <a:srgbClr val="000000"/>
                </a:solidFill>
                <a:latin typeface="+mn-lt"/>
              </a:rPr>
              <a:t>and Beliefs, Attitudes, Observations</a:t>
            </a:r>
          </a:p>
        </p:txBody>
      </p:sp>
      <p:sp>
        <p:nvSpPr>
          <p:cNvPr id="35846" name="Text Box 7"/>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2469251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7890"/>
                                        </p:tgtEl>
                                        <p:attrNameLst>
                                          <p:attrName>style.visibility</p:attrName>
                                        </p:attrNameLst>
                                      </p:cBhvr>
                                      <p:to>
                                        <p:strVal val="visible"/>
                                      </p:to>
                                    </p:set>
                                    <p:animEffect transition="in" filter="dissolve">
                                      <p:cBhvr>
                                        <p:cTn id="7" dur="500"/>
                                        <p:tgtEl>
                                          <p:spTgt spid="67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7891"/>
                                        </p:tgtEl>
                                        <p:attrNameLst>
                                          <p:attrName>style.visibility</p:attrName>
                                        </p:attrNameLst>
                                      </p:cBhvr>
                                      <p:to>
                                        <p:strVal val="visible"/>
                                      </p:to>
                                    </p:set>
                                    <p:animEffect transition="in" filter="dissolve">
                                      <p:cBhvr>
                                        <p:cTn id="11" dur="500"/>
                                        <p:tgtEl>
                                          <p:spTgt spid="677891"/>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7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animBg="1"/>
      <p:bldP spid="677891" grpId="0" autoUpdateAnimBg="0"/>
      <p:bldP spid="67789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ChangeArrowheads="1"/>
          </p:cNvSpPr>
          <p:nvPr/>
        </p:nvSpPr>
        <p:spPr bwMode="auto">
          <a:xfrm>
            <a:off x="2971800" y="22098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79939" name="Text Box 3"/>
          <p:cNvSpPr txBox="1">
            <a:spLocks noChangeArrowheads="1"/>
          </p:cNvSpPr>
          <p:nvPr/>
        </p:nvSpPr>
        <p:spPr bwMode="auto">
          <a:xfrm>
            <a:off x="3505200" y="2819400"/>
            <a:ext cx="312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3200" dirty="0">
                <a:solidFill>
                  <a:srgbClr val="3D5C99"/>
                </a:solidFill>
                <a:latin typeface="Berlin Sans FB" panose="020E0602020502020306" pitchFamily="34" charset="0"/>
              </a:rPr>
              <a:t>Student Learning (performance)</a:t>
            </a:r>
          </a:p>
        </p:txBody>
      </p:sp>
      <p:sp>
        <p:nvSpPr>
          <p:cNvPr id="679940" name="Text Box 4"/>
          <p:cNvSpPr txBox="1">
            <a:spLocks noChangeArrowheads="1"/>
          </p:cNvSpPr>
          <p:nvPr/>
        </p:nvSpPr>
        <p:spPr bwMode="auto">
          <a:xfrm>
            <a:off x="3505200" y="3797300"/>
            <a:ext cx="327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400" dirty="0">
                <a:solidFill>
                  <a:srgbClr val="000000"/>
                </a:solidFill>
                <a:latin typeface="+mn-lt"/>
              </a:rPr>
              <a:t>State-Administered Tests, District Interim </a:t>
            </a:r>
            <a:r>
              <a:rPr lang="en-US" altLang="en-US" sz="2400" dirty="0" smtClean="0">
                <a:solidFill>
                  <a:srgbClr val="000000"/>
                </a:solidFill>
                <a:latin typeface="+mn-lt"/>
              </a:rPr>
              <a:t>Assessments, Cross-classroom </a:t>
            </a:r>
            <a:r>
              <a:rPr lang="en-US" altLang="en-US" sz="2400" dirty="0">
                <a:solidFill>
                  <a:srgbClr val="000000"/>
                </a:solidFill>
                <a:latin typeface="+mn-lt"/>
              </a:rPr>
              <a:t>assessment, End of unit assessment</a:t>
            </a:r>
          </a:p>
        </p:txBody>
      </p:sp>
      <p:sp>
        <p:nvSpPr>
          <p:cNvPr id="36869" name="Text Box 6"/>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801994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9938"/>
                                        </p:tgtEl>
                                        <p:attrNameLst>
                                          <p:attrName>style.visibility</p:attrName>
                                        </p:attrNameLst>
                                      </p:cBhvr>
                                      <p:to>
                                        <p:strVal val="visible"/>
                                      </p:to>
                                    </p:set>
                                    <p:animEffect transition="in" filter="dissolve">
                                      <p:cBhvr>
                                        <p:cTn id="7" dur="500"/>
                                        <p:tgtEl>
                                          <p:spTgt spid="6799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9939"/>
                                        </p:tgtEl>
                                        <p:attrNameLst>
                                          <p:attrName>style.visibility</p:attrName>
                                        </p:attrNameLst>
                                      </p:cBhvr>
                                      <p:to>
                                        <p:strVal val="visible"/>
                                      </p:to>
                                    </p:set>
                                    <p:animEffect transition="in" filter="dissolve">
                                      <p:cBhvr>
                                        <p:cTn id="11" dur="500"/>
                                        <p:tgtEl>
                                          <p:spTgt spid="679939"/>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7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8" grpId="0" animBg="1"/>
      <p:bldP spid="679939" grpId="0" autoUpdateAnimBg="0"/>
      <p:bldP spid="67994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ChangeArrowheads="1"/>
          </p:cNvSpPr>
          <p:nvPr/>
        </p:nvSpPr>
        <p:spPr bwMode="auto">
          <a:xfrm>
            <a:off x="569913" y="914400"/>
            <a:ext cx="4343400" cy="426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1987" name="Text Box 3"/>
          <p:cNvSpPr txBox="1">
            <a:spLocks noChangeArrowheads="1"/>
          </p:cNvSpPr>
          <p:nvPr/>
        </p:nvSpPr>
        <p:spPr bwMode="auto">
          <a:xfrm>
            <a:off x="1141413" y="2255838"/>
            <a:ext cx="3200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mn-lt"/>
              </a:rPr>
              <a:t>Records of School Programs and Processes, Classroom Records, Classroom Observations</a:t>
            </a:r>
          </a:p>
        </p:txBody>
      </p:sp>
      <p:sp>
        <p:nvSpPr>
          <p:cNvPr id="681988" name="Text Box 4"/>
          <p:cNvSpPr txBox="1">
            <a:spLocks noChangeArrowheads="1"/>
          </p:cNvSpPr>
          <p:nvPr/>
        </p:nvSpPr>
        <p:spPr bwMode="auto">
          <a:xfrm>
            <a:off x="1141413" y="167640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3200" dirty="0">
                <a:solidFill>
                  <a:srgbClr val="3D5C99"/>
                </a:solidFill>
                <a:latin typeface="Berlin Sans FB" panose="020E0602020502020306" pitchFamily="34" charset="0"/>
              </a:rPr>
              <a:t>School Processes</a:t>
            </a:r>
            <a:r>
              <a:rPr lang="en-US" altLang="en-US" sz="2800" dirty="0">
                <a:solidFill>
                  <a:srgbClr val="F5FB05"/>
                </a:solidFill>
                <a:latin typeface="Berlin Sans FB" panose="020E0602020502020306" pitchFamily="34" charset="0"/>
              </a:rPr>
              <a:t> </a:t>
            </a:r>
          </a:p>
        </p:txBody>
      </p:sp>
      <p:sp>
        <p:nvSpPr>
          <p:cNvPr id="37893" name="Text Box 6"/>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35401287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1986"/>
                                        </p:tgtEl>
                                        <p:attrNameLst>
                                          <p:attrName>style.visibility</p:attrName>
                                        </p:attrNameLst>
                                      </p:cBhvr>
                                      <p:to>
                                        <p:strVal val="visible"/>
                                      </p:to>
                                    </p:set>
                                    <p:animEffect transition="in" filter="dissolve">
                                      <p:cBhvr>
                                        <p:cTn id="7" dur="500"/>
                                        <p:tgtEl>
                                          <p:spTgt spid="6819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1988"/>
                                        </p:tgtEl>
                                        <p:attrNameLst>
                                          <p:attrName>style.visibility</p:attrName>
                                        </p:attrNameLst>
                                      </p:cBhvr>
                                      <p:to>
                                        <p:strVal val="visible"/>
                                      </p:to>
                                    </p:set>
                                    <p:animEffect transition="in" filter="dissolve">
                                      <p:cBhvr>
                                        <p:cTn id="11" dur="500"/>
                                        <p:tgtEl>
                                          <p:spTgt spid="681988"/>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8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6" grpId="0" animBg="1"/>
      <p:bldP spid="681987" grpId="0" autoUpdateAnimBg="0"/>
      <p:bldP spid="68198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03238"/>
            <a:ext cx="8229600" cy="868362"/>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ea typeface="ＭＳ Ｐゴシック" pitchFamily="34" charset="-128"/>
              </a:rPr>
              <a:t>Materials</a:t>
            </a:r>
          </a:p>
        </p:txBody>
      </p:sp>
      <p:pic>
        <p:nvPicPr>
          <p:cNvPr id="22531" name="Picture 3" descr="MCj032563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03300" y="1905000"/>
            <a:ext cx="7150100" cy="296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397360"/>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ChangeArrowheads="1"/>
          </p:cNvSpPr>
          <p:nvPr/>
        </p:nvSpPr>
        <p:spPr bwMode="auto">
          <a:xfrm>
            <a:off x="609600" y="990600"/>
            <a:ext cx="4572000" cy="441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35" name="AutoShape 3"/>
          <p:cNvSpPr>
            <a:spLocks noChangeArrowheads="1"/>
          </p:cNvSpPr>
          <p:nvPr/>
        </p:nvSpPr>
        <p:spPr bwMode="auto">
          <a:xfrm>
            <a:off x="3886200" y="1066800"/>
            <a:ext cx="4572000" cy="434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36" name="AutoShape 4"/>
          <p:cNvSpPr>
            <a:spLocks noChangeArrowheads="1"/>
          </p:cNvSpPr>
          <p:nvPr/>
        </p:nvSpPr>
        <p:spPr bwMode="auto">
          <a:xfrm>
            <a:off x="2514600" y="24384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37" name="Text Box 5"/>
          <p:cNvSpPr txBox="1">
            <a:spLocks noChangeArrowheads="1"/>
          </p:cNvSpPr>
          <p:nvPr/>
        </p:nvSpPr>
        <p:spPr bwMode="auto">
          <a:xfrm>
            <a:off x="3200400" y="55626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a:solidFill>
                  <a:srgbClr val="000000"/>
                </a:solidFill>
                <a:latin typeface="Berlin Sans FB" panose="020E0602020502020306" pitchFamily="34" charset="0"/>
              </a:rPr>
              <a:t>Student Learning</a:t>
            </a:r>
          </a:p>
        </p:txBody>
      </p:sp>
      <p:sp>
        <p:nvSpPr>
          <p:cNvPr id="684038" name="Text Box 6"/>
          <p:cNvSpPr txBox="1">
            <a:spLocks noChangeArrowheads="1"/>
          </p:cNvSpPr>
          <p:nvPr/>
        </p:nvSpPr>
        <p:spPr bwMode="auto">
          <a:xfrm>
            <a:off x="762000" y="2590800"/>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a:solidFill>
                  <a:srgbClr val="000000"/>
                </a:solidFill>
                <a:latin typeface="Berlin Sans FB" panose="020E0602020502020306" pitchFamily="34" charset="0"/>
              </a:rPr>
              <a:t>School Processes</a:t>
            </a:r>
          </a:p>
        </p:txBody>
      </p:sp>
      <p:sp>
        <p:nvSpPr>
          <p:cNvPr id="684039" name="Text Box 7"/>
          <p:cNvSpPr txBox="1">
            <a:spLocks noChangeArrowheads="1"/>
          </p:cNvSpPr>
          <p:nvPr/>
        </p:nvSpPr>
        <p:spPr bwMode="auto">
          <a:xfrm>
            <a:off x="6400800" y="30480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a:solidFill>
                  <a:srgbClr val="000000"/>
                </a:solidFill>
                <a:latin typeface="Berlin Sans FB" panose="020E0602020502020306" pitchFamily="34" charset="0"/>
              </a:rPr>
              <a:t>Perceptions</a:t>
            </a:r>
          </a:p>
        </p:txBody>
      </p:sp>
      <p:sp>
        <p:nvSpPr>
          <p:cNvPr id="684040" name="AutoShape 8"/>
          <p:cNvSpPr>
            <a:spLocks noChangeArrowheads="1"/>
          </p:cNvSpPr>
          <p:nvPr/>
        </p:nvSpPr>
        <p:spPr bwMode="auto">
          <a:xfrm>
            <a:off x="2438400" y="2286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41" name="Text Box 9"/>
          <p:cNvSpPr txBox="1">
            <a:spLocks noChangeArrowheads="1"/>
          </p:cNvSpPr>
          <p:nvPr/>
        </p:nvSpPr>
        <p:spPr bwMode="auto">
          <a:xfrm>
            <a:off x="3429000" y="623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Berlin Sans FB" panose="020E0602020502020306" pitchFamily="34" charset="0"/>
              </a:rPr>
              <a:t>Demographics</a:t>
            </a:r>
          </a:p>
        </p:txBody>
      </p:sp>
      <p:sp>
        <p:nvSpPr>
          <p:cNvPr id="684042" name="Text Box 10"/>
          <p:cNvSpPr txBox="1">
            <a:spLocks noChangeArrowheads="1"/>
          </p:cNvSpPr>
          <p:nvPr/>
        </p:nvSpPr>
        <p:spPr bwMode="auto">
          <a:xfrm>
            <a:off x="3200400" y="2514600"/>
            <a:ext cx="2971800" cy="1938992"/>
          </a:xfrm>
          <a:prstGeom prst="rect">
            <a:avLst/>
          </a:prstGeom>
          <a:solidFill>
            <a:srgbClr val="29558B">
              <a:alpha val="92000"/>
            </a:srgbClr>
          </a:solidFill>
          <a:ln w="12700" cap="sq">
            <a:noFill/>
            <a:miter lim="800000"/>
            <a:headEnd type="none" w="sm" len="sm"/>
            <a:tailEnd type="none" w="sm" len="sm"/>
          </a:ln>
          <a:effectLst/>
        </p:spPr>
        <p:txBody>
          <a:bodyPr wrap="square">
            <a:spAutoFit/>
          </a:bodyPr>
          <a:lstStyle/>
          <a:p>
            <a:pPr algn="ctr" eaLnBrk="0" hangingPunct="0">
              <a:defRPr/>
            </a:pPr>
            <a:r>
              <a:rPr lang="en-US" sz="2000" b="1" dirty="0">
                <a:solidFill>
                  <a:srgbClr val="FFFFFF"/>
                </a:solidFill>
                <a:ea typeface="ＭＳ Ｐゴシック" charset="-128"/>
                <a:cs typeface="Arial" charset="0"/>
              </a:rPr>
              <a:t>Provides information that allows for the identification of actions, processes, programs that best meet the needs of all students.</a:t>
            </a:r>
            <a:endParaRPr lang="en-US" sz="2000" b="1" dirty="0">
              <a:solidFill>
                <a:srgbClr val="FFFFFF"/>
              </a:solidFill>
              <a:effectLst>
                <a:outerShdw blurRad="38100" dist="38100" dir="2700000" algn="tl">
                  <a:srgbClr val="C0C0C0"/>
                </a:outerShdw>
              </a:effectLst>
              <a:latin typeface="Impact" pitchFamily="34" charset="0"/>
              <a:ea typeface="ＭＳ Ｐゴシック" charset="-128"/>
            </a:endParaRPr>
          </a:p>
        </p:txBody>
      </p:sp>
      <p:sp>
        <p:nvSpPr>
          <p:cNvPr id="38923" name="Text Box 12"/>
          <p:cNvSpPr txBox="1">
            <a:spLocks noChangeArrowheads="1"/>
          </p:cNvSpPr>
          <p:nvPr/>
        </p:nvSpPr>
        <p:spPr bwMode="auto">
          <a:xfrm>
            <a:off x="6248400" y="5867400"/>
            <a:ext cx="2667000" cy="244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chemeClr val="accent1">
                    <a:lumMod val="50000"/>
                  </a:schemeClr>
                </a:solidFill>
                <a:cs typeface="Arial" charset="0"/>
              </a:rPr>
              <a:t>Victoria Bernhardt</a:t>
            </a:r>
          </a:p>
        </p:txBody>
      </p:sp>
    </p:spTree>
    <p:extLst>
      <p:ext uri="{BB962C8B-B14F-4D97-AF65-F5344CB8AC3E}">
        <p14:creationId xmlns:p14="http://schemas.microsoft.com/office/powerpoint/2010/main" val="232408119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4038"/>
                                        </p:tgtEl>
                                        <p:attrNameLst>
                                          <p:attrName>style.visibility</p:attrName>
                                        </p:attrNameLst>
                                      </p:cBhvr>
                                      <p:to>
                                        <p:strVal val="visible"/>
                                      </p:to>
                                    </p:set>
                                    <p:animEffect transition="in" filter="dissolve">
                                      <p:cBhvr>
                                        <p:cTn id="7" dur="500"/>
                                        <p:tgtEl>
                                          <p:spTgt spid="6840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4037"/>
                                        </p:tgtEl>
                                        <p:attrNameLst>
                                          <p:attrName>style.visibility</p:attrName>
                                        </p:attrNameLst>
                                      </p:cBhvr>
                                      <p:to>
                                        <p:strVal val="visible"/>
                                      </p:to>
                                    </p:set>
                                    <p:animEffect transition="in" filter="dissolve">
                                      <p:cBhvr>
                                        <p:cTn id="11" dur="500"/>
                                        <p:tgtEl>
                                          <p:spTgt spid="68403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84039"/>
                                        </p:tgtEl>
                                        <p:attrNameLst>
                                          <p:attrName>style.visibility</p:attrName>
                                        </p:attrNameLst>
                                      </p:cBhvr>
                                      <p:to>
                                        <p:strVal val="visible"/>
                                      </p:to>
                                    </p:set>
                                    <p:animEffect transition="in" filter="dissolve">
                                      <p:cBhvr>
                                        <p:cTn id="15" dur="500"/>
                                        <p:tgtEl>
                                          <p:spTgt spid="68403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84041"/>
                                        </p:tgtEl>
                                        <p:attrNameLst>
                                          <p:attrName>style.visibility</p:attrName>
                                        </p:attrNameLst>
                                      </p:cBhvr>
                                      <p:to>
                                        <p:strVal val="visible"/>
                                      </p:to>
                                    </p:set>
                                    <p:animEffect transition="in" filter="dissolve">
                                      <p:cBhvr>
                                        <p:cTn id="19" dur="500"/>
                                        <p:tgtEl>
                                          <p:spTgt spid="6840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0" nodeType="clickEffect">
                                  <p:stCondLst>
                                    <p:cond delay="0"/>
                                  </p:stCondLst>
                                  <p:childTnLst>
                                    <p:set>
                                      <p:cBhvr rctx="PPT">
                                        <p:cTn id="23" dur="indefinite"/>
                                        <p:tgtEl>
                                          <p:spTgt spid="684040"/>
                                        </p:tgtEl>
                                        <p:attrNameLst>
                                          <p:attrName>style.opacity</p:attrName>
                                        </p:attrNameLst>
                                      </p:cBhvr>
                                      <p:to>
                                        <p:strVal val="0.5"/>
                                      </p:to>
                                    </p:set>
                                    <p:animEffect filter="image" prLst="opacity: 0.5">
                                      <p:cBhvr rctx="IE">
                                        <p:cTn id="24" dur="indefinite"/>
                                        <p:tgtEl>
                                          <p:spTgt spid="684040"/>
                                        </p:tgtEl>
                                      </p:cBhvr>
                                    </p:animEffect>
                                  </p:childTnLst>
                                </p:cTn>
                              </p:par>
                              <p:par>
                                <p:cTn id="25" presetID="9" presetClass="emph" presetSubtype="0" grpId="0" nodeType="withEffect">
                                  <p:stCondLst>
                                    <p:cond delay="0"/>
                                  </p:stCondLst>
                                  <p:childTnLst>
                                    <p:set>
                                      <p:cBhvr rctx="PPT">
                                        <p:cTn id="26" dur="indefinite"/>
                                        <p:tgtEl>
                                          <p:spTgt spid="684035"/>
                                        </p:tgtEl>
                                        <p:attrNameLst>
                                          <p:attrName>style.opacity</p:attrName>
                                        </p:attrNameLst>
                                      </p:cBhvr>
                                      <p:to>
                                        <p:strVal val="0.5"/>
                                      </p:to>
                                    </p:set>
                                    <p:animEffect filter="image" prLst="opacity: 0.5">
                                      <p:cBhvr rctx="IE">
                                        <p:cTn id="27" dur="indefinite"/>
                                        <p:tgtEl>
                                          <p:spTgt spid="684035"/>
                                        </p:tgtEl>
                                      </p:cBhvr>
                                    </p:animEffect>
                                  </p:childTnLst>
                                </p:cTn>
                              </p:par>
                              <p:par>
                                <p:cTn id="28" presetID="9" presetClass="emph" presetSubtype="0" grpId="0" nodeType="withEffect">
                                  <p:stCondLst>
                                    <p:cond delay="0"/>
                                  </p:stCondLst>
                                  <p:childTnLst>
                                    <p:set>
                                      <p:cBhvr rctx="PPT">
                                        <p:cTn id="29" dur="indefinite"/>
                                        <p:tgtEl>
                                          <p:spTgt spid="684036"/>
                                        </p:tgtEl>
                                        <p:attrNameLst>
                                          <p:attrName>style.opacity</p:attrName>
                                        </p:attrNameLst>
                                      </p:cBhvr>
                                      <p:to>
                                        <p:strVal val="0.5"/>
                                      </p:to>
                                    </p:set>
                                    <p:animEffect filter="image" prLst="opacity: 0.5">
                                      <p:cBhvr rctx="IE">
                                        <p:cTn id="30" dur="indefinite"/>
                                        <p:tgtEl>
                                          <p:spTgt spid="684036"/>
                                        </p:tgtEl>
                                      </p:cBhvr>
                                    </p:animEffect>
                                  </p:childTnLst>
                                </p:cTn>
                              </p:par>
                              <p:par>
                                <p:cTn id="31" presetID="9" presetClass="emph" presetSubtype="0" grpId="0" nodeType="withEffect">
                                  <p:stCondLst>
                                    <p:cond delay="0"/>
                                  </p:stCondLst>
                                  <p:childTnLst>
                                    <p:set>
                                      <p:cBhvr rctx="PPT">
                                        <p:cTn id="32" dur="indefinite"/>
                                        <p:tgtEl>
                                          <p:spTgt spid="684034"/>
                                        </p:tgtEl>
                                        <p:attrNameLst>
                                          <p:attrName>style.opacity</p:attrName>
                                        </p:attrNameLst>
                                      </p:cBhvr>
                                      <p:to>
                                        <p:strVal val="0.5"/>
                                      </p:to>
                                    </p:set>
                                    <p:animEffect filter="image" prLst="opacity: 0.5">
                                      <p:cBhvr rctx="IE">
                                        <p:cTn id="33" dur="indefinite"/>
                                        <p:tgtEl>
                                          <p:spTgt spid="684034"/>
                                        </p:tgtEl>
                                      </p:cBhvr>
                                    </p:animEffect>
                                  </p:childTnLst>
                                </p:cTn>
                              </p:par>
                            </p:childTnLst>
                          </p:cTn>
                        </p:par>
                        <p:par>
                          <p:cTn id="34" fill="hold" nodeType="afterGroup">
                            <p:stCondLst>
                              <p:cond delay="0"/>
                            </p:stCondLst>
                            <p:childTnLst>
                              <p:par>
                                <p:cTn id="35" presetID="23" presetClass="entr" presetSubtype="16" fill="hold" grpId="0" nodeType="afterEffect">
                                  <p:stCondLst>
                                    <p:cond delay="0"/>
                                  </p:stCondLst>
                                  <p:childTnLst>
                                    <p:set>
                                      <p:cBhvr>
                                        <p:cTn id="36" dur="1" fill="hold">
                                          <p:stCondLst>
                                            <p:cond delay="0"/>
                                          </p:stCondLst>
                                        </p:cTn>
                                        <p:tgtEl>
                                          <p:spTgt spid="684042"/>
                                        </p:tgtEl>
                                        <p:attrNameLst>
                                          <p:attrName>style.visibility</p:attrName>
                                        </p:attrNameLst>
                                      </p:cBhvr>
                                      <p:to>
                                        <p:strVal val="visible"/>
                                      </p:to>
                                    </p:set>
                                    <p:anim calcmode="lin" valueType="num">
                                      <p:cBhvr>
                                        <p:cTn id="37" dur="500" fill="hold"/>
                                        <p:tgtEl>
                                          <p:spTgt spid="684042"/>
                                        </p:tgtEl>
                                        <p:attrNameLst>
                                          <p:attrName>ppt_w</p:attrName>
                                        </p:attrNameLst>
                                      </p:cBhvr>
                                      <p:tavLst>
                                        <p:tav tm="0">
                                          <p:val>
                                            <p:fltVal val="0"/>
                                          </p:val>
                                        </p:tav>
                                        <p:tav tm="100000">
                                          <p:val>
                                            <p:strVal val="#ppt_w"/>
                                          </p:val>
                                        </p:tav>
                                      </p:tavLst>
                                    </p:anim>
                                    <p:anim calcmode="lin" valueType="num">
                                      <p:cBhvr>
                                        <p:cTn id="38" dur="500" fill="hold"/>
                                        <p:tgtEl>
                                          <p:spTgt spid="684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nimBg="1"/>
      <p:bldP spid="684035" grpId="0" animBg="1"/>
      <p:bldP spid="684036" grpId="0" animBg="1"/>
      <p:bldP spid="684037" grpId="0" autoUpdateAnimBg="0"/>
      <p:bldP spid="684038" grpId="0" autoUpdateAnimBg="0"/>
      <p:bldP spid="684039" grpId="0" autoUpdateAnimBg="0"/>
      <p:bldP spid="684040" grpId="0" animBg="1"/>
      <p:bldP spid="684041" grpId="0" autoUpdateAnimBg="0"/>
      <p:bldP spid="68404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82587" y="381000"/>
            <a:ext cx="5256213" cy="572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dirty="0">
                <a:solidFill>
                  <a:schemeClr val="accent1">
                    <a:lumMod val="50000"/>
                  </a:schemeClr>
                </a:solidFill>
                <a:cs typeface="Arial" charset="0"/>
              </a:rPr>
              <a:t>Victoria Bernhardt</a:t>
            </a:r>
          </a:p>
        </p:txBody>
      </p:sp>
      <p:sp>
        <p:nvSpPr>
          <p:cNvPr id="6" name="TextBox 5"/>
          <p:cNvSpPr txBox="1"/>
          <p:nvPr/>
        </p:nvSpPr>
        <p:spPr>
          <a:xfrm>
            <a:off x="5943600" y="533400"/>
            <a:ext cx="3048000" cy="4985980"/>
          </a:xfrm>
          <a:prstGeom prst="rect">
            <a:avLst/>
          </a:prstGeom>
          <a:solidFill>
            <a:srgbClr val="336699"/>
          </a:solidFill>
        </p:spPr>
        <p:txBody>
          <a:bodyPr>
            <a:spAutoFit/>
          </a:bodyPr>
          <a:lstStyle/>
          <a:p>
            <a:pPr>
              <a:defRPr/>
            </a:pPr>
            <a:r>
              <a:rPr lang="en-US" dirty="0">
                <a:solidFill>
                  <a:srgbClr val="FFFFFF"/>
                </a:solidFill>
                <a:ea typeface="ＭＳ Ｐゴシック" charset="-128"/>
              </a:rPr>
              <a:t>What combination/ intersection(s) of different types of data helps us answer:</a:t>
            </a:r>
          </a:p>
          <a:p>
            <a:pPr marL="342900" indent="-342900">
              <a:spcBef>
                <a:spcPts val="1200"/>
              </a:spcBef>
              <a:buFont typeface="+mj-lt"/>
              <a:buAutoNum type="arabicPeriod"/>
              <a:defRPr/>
            </a:pPr>
            <a:r>
              <a:rPr lang="en-US" dirty="0">
                <a:solidFill>
                  <a:srgbClr val="FFFFFF"/>
                </a:solidFill>
                <a:ea typeface="ＭＳ Ｐゴシック" charset="-128"/>
              </a:rPr>
              <a:t>Do students’ experiences in school differ based on their characteristics?</a:t>
            </a:r>
          </a:p>
          <a:p>
            <a:pPr marL="342900" indent="-342900">
              <a:spcBef>
                <a:spcPts val="1200"/>
              </a:spcBef>
              <a:buFont typeface="+mj-lt"/>
              <a:buAutoNum type="arabicPeriod"/>
              <a:defRPr/>
            </a:pPr>
            <a:r>
              <a:rPr lang="en-US" dirty="0" smtClean="0">
                <a:solidFill>
                  <a:srgbClr val="FFFFFF"/>
                </a:solidFill>
                <a:ea typeface="ＭＳ Ｐゴシック" charset="-128"/>
              </a:rPr>
              <a:t>Is </a:t>
            </a:r>
            <a:r>
              <a:rPr lang="en-US" dirty="0">
                <a:solidFill>
                  <a:srgbClr val="FFFFFF"/>
                </a:solidFill>
                <a:ea typeface="ＭＳ Ｐゴシック" charset="-128"/>
              </a:rPr>
              <a:t>participation in a reading intervention program associated with increased student </a:t>
            </a:r>
            <a:r>
              <a:rPr lang="en-US" dirty="0" smtClean="0">
                <a:solidFill>
                  <a:srgbClr val="FFFFFF"/>
                </a:solidFill>
                <a:ea typeface="ＭＳ Ｐゴシック" charset="-128"/>
              </a:rPr>
              <a:t>performance?</a:t>
            </a:r>
          </a:p>
          <a:p>
            <a:pPr marL="342900" indent="-342900">
              <a:spcBef>
                <a:spcPts val="1200"/>
              </a:spcBef>
              <a:buFont typeface="+mj-lt"/>
              <a:buAutoNum type="arabicPeriod"/>
              <a:defRPr/>
            </a:pPr>
            <a:r>
              <a:rPr lang="en-US" dirty="0" smtClean="0">
                <a:solidFill>
                  <a:srgbClr val="FFFFFF"/>
                </a:solidFill>
                <a:ea typeface="ＭＳ Ｐゴシック" charset="-128"/>
              </a:rPr>
              <a:t>Are teacher perceptions of their working environment associated with different levels of student performance?</a:t>
            </a:r>
            <a:endParaRPr lang="en-US" dirty="0">
              <a:solidFill>
                <a:srgbClr val="FFFFFF"/>
              </a:solidFill>
              <a:ea typeface="ＭＳ Ｐゴシック" charset="-128"/>
            </a:endParaRPr>
          </a:p>
        </p:txBody>
      </p:sp>
    </p:spTree>
    <p:extLst>
      <p:ext uri="{BB962C8B-B14F-4D97-AF65-F5344CB8AC3E}">
        <p14:creationId xmlns:p14="http://schemas.microsoft.com/office/powerpoint/2010/main" val="31079597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200" smtClean="0">
                <a:solidFill>
                  <a:schemeClr val="bg1"/>
                </a:solidFill>
                <a:ea typeface="ＭＳ Ｐゴシック" pitchFamily="34" charset="-128"/>
              </a:rPr>
              <a:t>Activity: Data Questions </a:t>
            </a:r>
          </a:p>
        </p:txBody>
      </p:sp>
      <p:sp>
        <p:nvSpPr>
          <p:cNvPr id="409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Refer to the </a:t>
            </a:r>
            <a:r>
              <a:rPr lang="en-US" altLang="en-US" sz="2800" b="0" dirty="0" smtClean="0">
                <a:solidFill>
                  <a:schemeClr val="accent1">
                    <a:lumMod val="75000"/>
                  </a:schemeClr>
                </a:solidFill>
                <a:ea typeface="ＭＳ Ｐゴシック" pitchFamily="34" charset="-128"/>
              </a:rPr>
              <a:t>Data Intersection Questions </a:t>
            </a:r>
            <a:r>
              <a:rPr lang="en-US" altLang="en-US" sz="2800" b="0" dirty="0" smtClean="0">
                <a:solidFill>
                  <a:schemeClr val="tx1"/>
                </a:solidFill>
                <a:ea typeface="ＭＳ Ｐゴシック" pitchFamily="34" charset="-128"/>
              </a:rPr>
              <a:t>worksheet (Tools, p. 51). </a:t>
            </a:r>
          </a:p>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Consider the questions listed. For each, identify what different types of data would be needed.</a:t>
            </a:r>
          </a:p>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Identify 2 additional questions at your table. As a group, identify what data would be needed.</a:t>
            </a:r>
          </a:p>
        </p:txBody>
      </p:sp>
      <p:pic>
        <p:nvPicPr>
          <p:cNvPr id="40964" name="Picture 4"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5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33040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bwMode="auto">
          <a:xfrm>
            <a:off x="533399" y="1719071"/>
            <a:ext cx="8458201" cy="4407408"/>
          </a:xfrm>
          <a:ln>
            <a:miter lim="800000"/>
            <a:headEnd/>
            <a:tailEnd/>
          </a:ln>
        </p:spPr>
        <p:txBody>
          <a:bodyPr vert="horz" wrap="square" lIns="91440" tIns="45720" rIns="91440" bIns="45720" numCol="1" anchor="t" anchorCtr="0" compatLnSpc="1">
            <a:prstTxWarp prst="textNoShape">
              <a:avLst/>
            </a:prstTxWarp>
          </a:bodyPr>
          <a:lstStyle/>
          <a:p>
            <a:pPr marL="495300" indent="-495300">
              <a:spcBef>
                <a:spcPts val="1800"/>
              </a:spcBef>
              <a:defRPr/>
            </a:pPr>
            <a:r>
              <a:rPr lang="en-US" sz="2800" b="0" dirty="0" smtClean="0">
                <a:solidFill>
                  <a:schemeClr val="tx1"/>
                </a:solidFill>
              </a:rPr>
              <a:t>Refer to the </a:t>
            </a:r>
            <a:r>
              <a:rPr lang="en-US" sz="2800" b="0" dirty="0" smtClean="0">
                <a:solidFill>
                  <a:schemeClr val="accent1">
                    <a:lumMod val="75000"/>
                  </a:schemeClr>
                </a:solidFill>
              </a:rPr>
              <a:t>Creating Intersections Activity</a:t>
            </a:r>
            <a:r>
              <a:rPr lang="en-US" sz="2800" b="0" dirty="0" smtClean="0">
                <a:solidFill>
                  <a:schemeClr val="tx1"/>
                </a:solidFill>
              </a:rPr>
              <a:t> (Tools, p. 53-54).</a:t>
            </a:r>
            <a:endParaRPr lang="en-US" sz="2000" b="0" dirty="0" smtClean="0">
              <a:solidFill>
                <a:schemeClr val="tx1"/>
              </a:solidFill>
            </a:endParaRPr>
          </a:p>
          <a:p>
            <a:pPr marL="495300" indent="-495300">
              <a:spcBef>
                <a:spcPts val="1800"/>
              </a:spcBef>
              <a:defRPr/>
            </a:pPr>
            <a:r>
              <a:rPr lang="en-US" sz="2800" b="0" dirty="0" smtClean="0">
                <a:solidFill>
                  <a:schemeClr val="tx1"/>
                </a:solidFill>
              </a:rPr>
              <a:t>How could you use this activity with your staff to get them thinking about what data might be available for root cause analysis work?</a:t>
            </a:r>
          </a:p>
        </p:txBody>
      </p:sp>
      <p:sp>
        <p:nvSpPr>
          <p:cNvPr id="419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200" dirty="0" smtClean="0">
                <a:solidFill>
                  <a:schemeClr val="bg1"/>
                </a:solidFill>
                <a:ea typeface="ＭＳ Ｐゴシック" pitchFamily="34" charset="-128"/>
              </a:rPr>
              <a:t>Activity: Data Intersections</a:t>
            </a:r>
          </a:p>
        </p:txBody>
      </p:sp>
      <p:pic>
        <p:nvPicPr>
          <p:cNvPr id="41988" name="Picture 5"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876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66939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95678889"/>
              </p:ext>
            </p:extLst>
          </p:nvPr>
        </p:nvGraphicFramePr>
        <p:xfrm>
          <a:off x="228600" y="457200"/>
          <a:ext cx="8686800" cy="5608640"/>
        </p:xfrm>
        <a:graphic>
          <a:graphicData uri="http://schemas.openxmlformats.org/drawingml/2006/table">
            <a:tbl>
              <a:tblPr/>
              <a:tblGrid>
                <a:gridCol w="4343400"/>
                <a:gridCol w="4343400"/>
              </a:tblGrid>
              <a:tr h="731561">
                <a:tc>
                  <a:txBody>
                    <a:bodyPr/>
                    <a:lstStyle/>
                    <a:p>
                      <a:pPr marL="0" marR="0">
                        <a:spcBef>
                          <a:spcPts val="0"/>
                        </a:spcBef>
                        <a:spcAft>
                          <a:spcPts val="0"/>
                        </a:spcAft>
                      </a:pPr>
                      <a:r>
                        <a:rPr lang="en-US" sz="2400" b="1" dirty="0" smtClean="0">
                          <a:solidFill>
                            <a:schemeClr val="accent1">
                              <a:lumMod val="50000"/>
                            </a:schemeClr>
                          </a:solidFill>
                          <a:latin typeface="Cambria" pitchFamily="18" charset="0"/>
                          <a:ea typeface="Times New Roman"/>
                        </a:rPr>
                        <a:t>Unified Improvement Planning</a:t>
                      </a:r>
                      <a:endParaRPr lang="en-US" sz="2400" b="1" dirty="0">
                        <a:solidFill>
                          <a:schemeClr val="accent1">
                            <a:lumMod val="50000"/>
                          </a:schemeClr>
                        </a:solidFill>
                        <a:latin typeface="Cambr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chemeClr val="accent1">
                              <a:lumMod val="50000"/>
                            </a:schemeClr>
                          </a:solidFill>
                          <a:latin typeface="Cambria" pitchFamily="18" charset="0"/>
                          <a:ea typeface="Times New Roman"/>
                        </a:rPr>
                        <a:t>Types of data (intersections)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35">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Review </a:t>
                      </a:r>
                      <a:r>
                        <a:rPr lang="en-US" sz="2000" dirty="0">
                          <a:solidFill>
                            <a:schemeClr val="accent1">
                              <a:lumMod val="50000"/>
                            </a:schemeClr>
                          </a:solidFill>
                          <a:latin typeface="Calibri" pitchFamily="34" charset="0"/>
                          <a:ea typeface="Times New Roman"/>
                        </a:rPr>
                        <a:t>current performance and prior </a:t>
                      </a:r>
                      <a:r>
                        <a:rPr lang="en-US" sz="2000" dirty="0" smtClean="0">
                          <a:solidFill>
                            <a:schemeClr val="accent1">
                              <a:lumMod val="50000"/>
                            </a:schemeClr>
                          </a:solidFill>
                          <a:latin typeface="Calibri" pitchFamily="34" charset="0"/>
                          <a:ea typeface="Times New Roman"/>
                        </a:rPr>
                        <a:t>performance targets or goals</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Performance data (intersected with demographic data)</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35">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Analyze </a:t>
                      </a:r>
                      <a:r>
                        <a:rPr lang="en-US" sz="2000" dirty="0">
                          <a:solidFill>
                            <a:schemeClr val="accent1">
                              <a:lumMod val="50000"/>
                            </a:schemeClr>
                          </a:solidFill>
                          <a:latin typeface="Calibri" pitchFamily="34" charset="0"/>
                          <a:ea typeface="Times New Roman"/>
                        </a:rPr>
                        <a:t>data to identify </a:t>
                      </a:r>
                      <a:r>
                        <a:rPr lang="en-US" sz="2000" dirty="0" smtClean="0">
                          <a:solidFill>
                            <a:schemeClr val="accent1">
                              <a:lumMod val="50000"/>
                            </a:schemeClr>
                          </a:solidFill>
                          <a:latin typeface="Calibri" pitchFamily="34" charset="0"/>
                          <a:ea typeface="Times New Roman"/>
                        </a:rPr>
                        <a:t>notable trends</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1">
                              <a:lumMod val="50000"/>
                            </a:schemeClr>
                          </a:solidFill>
                          <a:latin typeface="Calibri" pitchFamily="34" charset="0"/>
                          <a:ea typeface="Times New Roman"/>
                        </a:rPr>
                        <a:t>Performance data (intersected with demographic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35">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Prioritize </a:t>
                      </a:r>
                      <a:r>
                        <a:rPr lang="en-US" sz="2000" dirty="0">
                          <a:solidFill>
                            <a:schemeClr val="accent1">
                              <a:lumMod val="50000"/>
                            </a:schemeClr>
                          </a:solidFill>
                          <a:latin typeface="Calibri" pitchFamily="34" charset="0"/>
                          <a:ea typeface="Times New Roman"/>
                        </a:rPr>
                        <a:t>performance challenges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1">
                              <a:lumMod val="50000"/>
                            </a:schemeClr>
                          </a:solidFill>
                          <a:latin typeface="Calibri" pitchFamily="34" charset="0"/>
                          <a:ea typeface="Times New Roman"/>
                        </a:rPr>
                        <a:t>Performance data (intersected with demographic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35">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Identify </a:t>
                      </a:r>
                      <a:r>
                        <a:rPr lang="en-US" sz="2000" dirty="0">
                          <a:solidFill>
                            <a:schemeClr val="accent1">
                              <a:lumMod val="50000"/>
                            </a:schemeClr>
                          </a:solidFill>
                          <a:latin typeface="Calibri" pitchFamily="34" charset="0"/>
                          <a:ea typeface="Times New Roman"/>
                        </a:rPr>
                        <a:t>root </a:t>
                      </a:r>
                      <a:r>
                        <a:rPr lang="en-US" sz="2000" dirty="0" smtClean="0">
                          <a:solidFill>
                            <a:schemeClr val="accent1">
                              <a:lumMod val="50000"/>
                            </a:schemeClr>
                          </a:solidFill>
                          <a:latin typeface="Calibri" pitchFamily="34" charset="0"/>
                          <a:ea typeface="Times New Roman"/>
                        </a:rPr>
                        <a:t>causes of performance challenges</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Process and perception data (intersected with demographic data)</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52">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Establish</a:t>
                      </a:r>
                      <a:r>
                        <a:rPr lang="en-US" sz="2000" baseline="0" dirty="0" smtClean="0">
                          <a:solidFill>
                            <a:schemeClr val="accent1">
                              <a:lumMod val="50000"/>
                            </a:schemeClr>
                          </a:solidFill>
                          <a:latin typeface="Calibri" pitchFamily="34" charset="0"/>
                          <a:ea typeface="Times New Roman"/>
                        </a:rPr>
                        <a:t> annual performance targets</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Performance data (intersected with demographic</a:t>
                      </a:r>
                      <a:r>
                        <a:rPr lang="en-US" sz="2000" baseline="0" dirty="0" smtClean="0">
                          <a:solidFill>
                            <a:schemeClr val="accent1">
                              <a:lumMod val="50000"/>
                            </a:schemeClr>
                          </a:solidFill>
                          <a:latin typeface="Calibri" pitchFamily="34" charset="0"/>
                          <a:ea typeface="Times New Roman"/>
                        </a:rPr>
                        <a:t> data) and state and local expectations</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52">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Identify</a:t>
                      </a:r>
                      <a:r>
                        <a:rPr lang="en-US" sz="2000" baseline="0" dirty="0" smtClean="0">
                          <a:solidFill>
                            <a:schemeClr val="accent1">
                              <a:lumMod val="50000"/>
                            </a:schemeClr>
                          </a:solidFill>
                          <a:latin typeface="Calibri" pitchFamily="34" charset="0"/>
                          <a:ea typeface="Times New Roman"/>
                        </a:rPr>
                        <a:t> measures and m</a:t>
                      </a:r>
                      <a:r>
                        <a:rPr lang="en-US" sz="2000" dirty="0" smtClean="0">
                          <a:solidFill>
                            <a:schemeClr val="accent1">
                              <a:lumMod val="50000"/>
                            </a:schemeClr>
                          </a:solidFill>
                          <a:latin typeface="Calibri" pitchFamily="34" charset="0"/>
                          <a:ea typeface="Times New Roman"/>
                        </a:rPr>
                        <a:t>onitor the impact of action steps on student performance.</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Performance data (intersected with demographic</a:t>
                      </a:r>
                      <a:r>
                        <a:rPr lang="en-US" sz="2000" baseline="0" dirty="0" smtClean="0">
                          <a:solidFill>
                            <a:schemeClr val="accent1">
                              <a:lumMod val="50000"/>
                            </a:schemeClr>
                          </a:solidFill>
                          <a:latin typeface="Calibri" pitchFamily="34" charset="0"/>
                          <a:ea typeface="Times New Roman"/>
                        </a:rPr>
                        <a:t> data)</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35">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Identify implementation benchmarks &amp; monitor implementation of action steps.</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chemeClr val="accent1">
                              <a:lumMod val="50000"/>
                            </a:schemeClr>
                          </a:solidFill>
                          <a:latin typeface="Calibri" pitchFamily="34" charset="0"/>
                          <a:ea typeface="Times New Roman"/>
                        </a:rPr>
                        <a:t>Process and perception data (intersected with demographic data)</a:t>
                      </a:r>
                      <a:endParaRPr lang="en-US" sz="2000" dirty="0">
                        <a:solidFill>
                          <a:schemeClr val="accent1">
                            <a:lumMod val="50000"/>
                          </a:schemeClr>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5"/>
          <p:cNvGrpSpPr>
            <a:grpSpLocks/>
          </p:cNvGrpSpPr>
          <p:nvPr/>
        </p:nvGrpSpPr>
        <p:grpSpPr bwMode="auto">
          <a:xfrm>
            <a:off x="228600" y="1143000"/>
            <a:ext cx="4365625" cy="2514600"/>
            <a:chOff x="-5486250" y="985982"/>
            <a:chExt cx="4364720" cy="2590800"/>
          </a:xfrm>
        </p:grpSpPr>
        <p:sp>
          <p:nvSpPr>
            <p:cNvPr id="3" name="Rectangle 2"/>
            <p:cNvSpPr/>
            <p:nvPr/>
          </p:nvSpPr>
          <p:spPr>
            <a:xfrm>
              <a:off x="-5486250" y="985982"/>
              <a:ext cx="4342500" cy="2590800"/>
            </a:xfrm>
            <a:prstGeom prst="rect">
              <a:avLst/>
            </a:prstGeom>
            <a:solidFill>
              <a:srgbClr val="0080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rot="946070">
              <a:off x="-5381286" y="1802297"/>
              <a:ext cx="4259756" cy="825902"/>
            </a:xfrm>
            <a:prstGeom prst="rect">
              <a:avLst/>
            </a:prstGeom>
            <a:noFill/>
          </p:spPr>
          <p:txBody>
            <a:bodyPr wrap="none">
              <a:prstTxWarp prst="textSlant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solidFill>
                    <a:srgbClr val="009999"/>
                  </a:solidFill>
                  <a:effectLst>
                    <a:reflection blurRad="12700" stA="50000" endPos="50000" dist="5000" dir="5400000" sy="-100000" rotWithShape="0"/>
                  </a:effectLst>
                  <a:ea typeface="ＭＳ Ｐゴシック" charset="-128"/>
                </a:rPr>
                <a:t>Looking Backward</a:t>
              </a:r>
            </a:p>
          </p:txBody>
        </p:sp>
      </p:grpSp>
      <p:grpSp>
        <p:nvGrpSpPr>
          <p:cNvPr id="6" name="Group 10"/>
          <p:cNvGrpSpPr>
            <a:grpSpLocks/>
          </p:cNvGrpSpPr>
          <p:nvPr/>
        </p:nvGrpSpPr>
        <p:grpSpPr bwMode="auto">
          <a:xfrm>
            <a:off x="228600" y="3657600"/>
            <a:ext cx="4365625" cy="2438400"/>
            <a:chOff x="195850" y="3733800"/>
            <a:chExt cx="4364091" cy="2362200"/>
          </a:xfrm>
        </p:grpSpPr>
        <p:sp>
          <p:nvSpPr>
            <p:cNvPr id="7" name="Rectangle 6"/>
            <p:cNvSpPr/>
            <p:nvPr/>
          </p:nvSpPr>
          <p:spPr>
            <a:xfrm>
              <a:off x="195850" y="3733800"/>
              <a:ext cx="4341874" cy="2362200"/>
            </a:xfrm>
            <a:prstGeom prst="rect">
              <a:avLst/>
            </a:prstGeom>
            <a:solidFill>
              <a:srgbClr val="3366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rot="20637421">
              <a:off x="219892" y="4447690"/>
              <a:ext cx="4340049" cy="761205"/>
            </a:xfrm>
            <a:prstGeom prst="rect">
              <a:avLst/>
            </a:prstGeom>
            <a:noFill/>
          </p:spPr>
          <p:txBody>
            <a:bodyPr wrap="none">
              <a:prstTxWarp prst="textSlantUp">
                <a:avLst/>
              </a:prstTxWarp>
              <a:spAutoFit/>
            </a:bodyPr>
            <a:lstStyle/>
            <a:p>
              <a:pPr algn="ctr">
                <a:defRPr/>
              </a:pPr>
              <a:r>
                <a:rPr lang="en-US" sz="5400" b="1" cap="all" dirty="0">
                  <a:ln w="9000" cmpd="sng">
                    <a:noFill/>
                    <a:prstDash val="solid"/>
                  </a:ln>
                  <a:solidFill>
                    <a:srgbClr val="336699"/>
                  </a:solidFill>
                  <a:effectLst>
                    <a:reflection blurRad="12700" stA="28000" endPos="45000" dist="1000" dir="5400000" sy="-100000" algn="bl" rotWithShape="0"/>
                  </a:effectLst>
                  <a:ea typeface="ＭＳ Ｐゴシック" charset="-128"/>
                </a:rPr>
                <a:t>LOOKING FORWARD</a:t>
              </a:r>
            </a:p>
          </p:txBody>
        </p:sp>
      </p:grpSp>
      <p:sp>
        <p:nvSpPr>
          <p:cNvPr id="9" name="Rounded Rectangle 8"/>
          <p:cNvSpPr/>
          <p:nvPr/>
        </p:nvSpPr>
        <p:spPr>
          <a:xfrm>
            <a:off x="228600" y="3048000"/>
            <a:ext cx="8686800" cy="609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537506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dirty="0" smtClean="0"/>
              <a:t>Process and Perception Data for Root Cause Analysis</a:t>
            </a:r>
            <a:endParaRPr lang="en-US" dirty="0"/>
          </a:p>
        </p:txBody>
      </p:sp>
      <p:sp>
        <p:nvSpPr>
          <p:cNvPr id="46083" name="Content Placeholder 2"/>
          <p:cNvSpPr>
            <a:spLocks noGrp="1"/>
          </p:cNvSpPr>
          <p:nvPr>
            <p:ph idx="1"/>
          </p:nvPr>
        </p:nvSpPr>
        <p:spPr bwMode="auto">
          <a:xfrm>
            <a:off x="457200" y="1828800"/>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dirty="0" smtClean="0">
                <a:ea typeface="ＭＳ Ｐゴシック" pitchFamily="34" charset="-128"/>
              </a:rPr>
              <a:t>What process and perception data is available to help planning teams understand the context as they engage in root cause analysis? </a:t>
            </a:r>
          </a:p>
        </p:txBody>
      </p:sp>
      <p:sp>
        <p:nvSpPr>
          <p:cNvPr id="4" name="Content Placeholder 2"/>
          <p:cNvSpPr txBox="1">
            <a:spLocks/>
          </p:cNvSpPr>
          <p:nvPr/>
        </p:nvSpPr>
        <p:spPr bwMode="auto">
          <a:xfrm>
            <a:off x="381000" y="3200400"/>
            <a:ext cx="8229600"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Autofit/>
          </a:bodyPr>
          <a:lstStyle>
            <a:lvl1pPr marL="274320" indent="-228600" algn="l" defTabSz="914400" rtl="0" eaLnBrk="1" latinLnBrk="0" hangingPunct="1">
              <a:spcBef>
                <a:spcPts val="18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spcBef>
                <a:spcPts val="12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r>
              <a:rPr lang="en-US" altLang="en-US" dirty="0">
                <a:ea typeface="ＭＳ Ｐゴシック" pitchFamily="34" charset="-128"/>
              </a:rPr>
              <a:t>EDT Reports</a:t>
            </a:r>
          </a:p>
          <a:p>
            <a:pPr lvl="1"/>
            <a:r>
              <a:rPr lang="en-US" altLang="en-US" dirty="0" smtClean="0">
                <a:ea typeface="ＭＳ Ｐゴシック" pitchFamily="34" charset="-128"/>
              </a:rPr>
              <a:t>TELL Survey Results</a:t>
            </a:r>
          </a:p>
          <a:p>
            <a:pPr lvl="1"/>
            <a:r>
              <a:rPr lang="en-US" altLang="en-US" dirty="0" smtClean="0">
                <a:ea typeface="ＭＳ Ｐゴシック" pitchFamily="34" charset="-128"/>
              </a:rPr>
              <a:t>Implementation Benchmarks</a:t>
            </a:r>
          </a:p>
          <a:p>
            <a:pPr lvl="1"/>
            <a:r>
              <a:rPr lang="en-US" altLang="en-US" dirty="0" smtClean="0">
                <a:ea typeface="ＭＳ Ｐゴシック" pitchFamily="34" charset="-128"/>
              </a:rPr>
              <a:t>School Climate/Culture Surveys (students, parents)</a:t>
            </a:r>
          </a:p>
          <a:p>
            <a:pPr lvl="1"/>
            <a:r>
              <a:rPr lang="en-US" altLang="en-US" dirty="0" smtClean="0">
                <a:ea typeface="ＭＳ Ｐゴシック" pitchFamily="34" charset="-128"/>
              </a:rPr>
              <a:t>Curriculum Alignment Studies</a:t>
            </a:r>
          </a:p>
          <a:p>
            <a:pPr lvl="1"/>
            <a:r>
              <a:rPr lang="en-US" altLang="en-US" dirty="0" smtClean="0">
                <a:ea typeface="ＭＳ Ｐゴシック" pitchFamily="34" charset="-128"/>
              </a:rPr>
              <a:t>MTSS/RTI Implementation Review </a:t>
            </a:r>
          </a:p>
          <a:p>
            <a:pPr lvl="1"/>
            <a:r>
              <a:rPr lang="en-US" altLang="en-US" dirty="0" smtClean="0">
                <a:ea typeface="ＭＳ Ｐゴシック" pitchFamily="34" charset="-128"/>
              </a:rPr>
              <a:t>External School Reviews</a:t>
            </a:r>
          </a:p>
        </p:txBody>
      </p:sp>
      <p:sp>
        <p:nvSpPr>
          <p:cNvPr id="6" name="Content Placeholder 2"/>
          <p:cNvSpPr txBox="1">
            <a:spLocks/>
          </p:cNvSpPr>
          <p:nvPr/>
        </p:nvSpPr>
        <p:spPr bwMode="auto">
          <a:xfrm>
            <a:off x="457200" y="5621721"/>
            <a:ext cx="82296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74320" indent="-228600" algn="l" defTabSz="914400" rtl="0" eaLnBrk="1" latinLnBrk="0" hangingPunct="1">
              <a:spcBef>
                <a:spcPts val="18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spcBef>
                <a:spcPts val="12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altLang="en-US" dirty="0" smtClean="0">
                <a:ea typeface="ＭＳ Ｐゴシック" pitchFamily="34" charset="-128"/>
              </a:rPr>
              <a:t>Other? </a:t>
            </a:r>
          </a:p>
        </p:txBody>
      </p:sp>
      <p:sp>
        <p:nvSpPr>
          <p:cNvPr id="3" name="Rounded Rectangle 2"/>
          <p:cNvSpPr/>
          <p:nvPr/>
        </p:nvSpPr>
        <p:spPr>
          <a:xfrm>
            <a:off x="609600" y="3657600"/>
            <a:ext cx="3200400" cy="5334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162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Survey Results</a:t>
            </a:r>
            <a:endParaRPr lang="en-US" dirty="0"/>
          </a:p>
        </p:txBody>
      </p:sp>
      <p:sp>
        <p:nvSpPr>
          <p:cNvPr id="3" name="Content Placeholder 2"/>
          <p:cNvSpPr>
            <a:spLocks noGrp="1"/>
          </p:cNvSpPr>
          <p:nvPr>
            <p:ph idx="1"/>
          </p:nvPr>
        </p:nvSpPr>
        <p:spPr>
          <a:xfrm>
            <a:off x="457200" y="1219200"/>
            <a:ext cx="8255493" cy="5105400"/>
          </a:xfrm>
        </p:spPr>
        <p:txBody>
          <a:bodyPr/>
          <a:lstStyle/>
          <a:p>
            <a:pPr>
              <a:spcBef>
                <a:spcPts val="1200"/>
              </a:spcBef>
            </a:pPr>
            <a:r>
              <a:rPr lang="en-US" sz="2800" b="0" dirty="0" smtClean="0"/>
              <a:t>TELL = Teaching, Empowering, Learners, and Learning.</a:t>
            </a:r>
            <a:endParaRPr lang="en-US" sz="2800" b="0" dirty="0"/>
          </a:p>
          <a:p>
            <a:pPr>
              <a:spcBef>
                <a:spcPts val="1200"/>
              </a:spcBef>
            </a:pPr>
            <a:r>
              <a:rPr lang="en-US" sz="2800" b="0" dirty="0" smtClean="0"/>
              <a:t>On-line anonymous survey of public school educators about </a:t>
            </a:r>
            <a:r>
              <a:rPr lang="en-US" sz="2800" b="0" dirty="0"/>
              <a:t>perceptions of current teaching and learning </a:t>
            </a:r>
            <a:r>
              <a:rPr lang="en-US" sz="2800" b="0" dirty="0" smtClean="0"/>
              <a:t>conditions. </a:t>
            </a:r>
          </a:p>
          <a:p>
            <a:pPr>
              <a:spcBef>
                <a:spcPts val="1200"/>
              </a:spcBef>
            </a:pPr>
            <a:r>
              <a:rPr lang="en-US" sz="2800" b="0" dirty="0" smtClean="0"/>
              <a:t>Last administration – Spring </a:t>
            </a:r>
            <a:r>
              <a:rPr lang="en-US" sz="2800" b="0" dirty="0" smtClean="0"/>
              <a:t>2013.</a:t>
            </a:r>
            <a:endParaRPr lang="en-US" sz="2800" b="0" dirty="0" smtClean="0"/>
          </a:p>
          <a:p>
            <a:pPr>
              <a:spcBef>
                <a:spcPts val="1200"/>
              </a:spcBef>
            </a:pPr>
            <a:r>
              <a:rPr lang="en-US" sz="2800" b="0" dirty="0" smtClean="0"/>
              <a:t>Next administration during the upcoming school year.</a:t>
            </a:r>
            <a:endParaRPr lang="en-US" sz="2800" b="0" dirty="0"/>
          </a:p>
          <a:p>
            <a:pPr>
              <a:spcBef>
                <a:spcPts val="1200"/>
              </a:spcBef>
            </a:pPr>
            <a:r>
              <a:rPr lang="en-US" sz="2800" b="0" dirty="0" smtClean="0"/>
              <a:t>Because teaching conditions. . .</a:t>
            </a:r>
          </a:p>
          <a:p>
            <a:pPr lvl="1">
              <a:spcBef>
                <a:spcPts val="600"/>
              </a:spcBef>
            </a:pPr>
            <a:r>
              <a:rPr lang="en-US" sz="2400" dirty="0" smtClean="0"/>
              <a:t>Matter for students</a:t>
            </a:r>
          </a:p>
          <a:p>
            <a:pPr lvl="1">
              <a:spcBef>
                <a:spcPts val="600"/>
              </a:spcBef>
            </a:pPr>
            <a:r>
              <a:rPr lang="en-US" sz="2400" dirty="0" smtClean="0"/>
              <a:t>Matter for teacher retention</a:t>
            </a:r>
          </a:p>
          <a:p>
            <a:pPr lvl="1">
              <a:spcBef>
                <a:spcPts val="600"/>
              </a:spcBef>
            </a:pPr>
            <a:r>
              <a:rPr lang="en-US" sz="2400" dirty="0" smtClean="0"/>
              <a:t>Are viewed differently by teachers and principals</a:t>
            </a:r>
            <a:endParaRPr lang="en-US" sz="2400" dirty="0"/>
          </a:p>
        </p:txBody>
      </p:sp>
    </p:spTree>
    <p:extLst>
      <p:ext uri="{BB962C8B-B14F-4D97-AF65-F5344CB8AC3E}">
        <p14:creationId xmlns:p14="http://schemas.microsoft.com/office/powerpoint/2010/main" val="3175997"/>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learned…</a:t>
            </a:r>
            <a:endParaRPr lang="en-US" dirty="0"/>
          </a:p>
        </p:txBody>
      </p:sp>
      <p:sp>
        <p:nvSpPr>
          <p:cNvPr id="3" name="Content Placeholder 2"/>
          <p:cNvSpPr>
            <a:spLocks noGrp="1"/>
          </p:cNvSpPr>
          <p:nvPr>
            <p:ph idx="1"/>
          </p:nvPr>
        </p:nvSpPr>
        <p:spPr/>
        <p:txBody>
          <a:bodyPr/>
          <a:lstStyle/>
          <a:p>
            <a:r>
              <a:rPr lang="en-US" dirty="0" smtClean="0"/>
              <a:t>Overall, Colorado educators are very positive about school conditions. </a:t>
            </a:r>
          </a:p>
          <a:p>
            <a:r>
              <a:rPr lang="en-US" dirty="0" smtClean="0"/>
              <a:t>Time is consistently the biggest challenge.</a:t>
            </a:r>
          </a:p>
          <a:p>
            <a:r>
              <a:rPr lang="en-US" dirty="0" smtClean="0"/>
              <a:t>Sense of efficacy and support from leadership affects teacher attrition more than other factors (e.g</a:t>
            </a:r>
            <a:r>
              <a:rPr lang="en-US" dirty="0" smtClean="0"/>
              <a:t>., </a:t>
            </a:r>
            <a:r>
              <a:rPr lang="en-US" dirty="0" smtClean="0"/>
              <a:t>salary).</a:t>
            </a:r>
          </a:p>
          <a:p>
            <a:r>
              <a:rPr lang="en-US" dirty="0" smtClean="0"/>
              <a:t>Effective induction support and mentoring is not systematically available to novice educators.</a:t>
            </a:r>
          </a:p>
          <a:p>
            <a:r>
              <a:rPr lang="en-US" dirty="0" smtClean="0"/>
              <a:t>The construct with the strongest relationship to student performance is community involvement and support.</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776772"/>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TELL Survey Basics</a:t>
            </a:r>
            <a:endParaRPr lang="en-US" dirty="0"/>
          </a:p>
        </p:txBody>
      </p:sp>
      <p:sp>
        <p:nvSpPr>
          <p:cNvPr id="2" name="Content Placeholder 1"/>
          <p:cNvSpPr>
            <a:spLocks noGrp="1"/>
          </p:cNvSpPr>
          <p:nvPr>
            <p:ph idx="1"/>
          </p:nvPr>
        </p:nvSpPr>
        <p:spPr>
          <a:xfrm>
            <a:off x="380999" y="1219200"/>
            <a:ext cx="8407893" cy="5334000"/>
          </a:xfrm>
        </p:spPr>
        <p:txBody>
          <a:bodyPr/>
          <a:lstStyle/>
          <a:p>
            <a:pPr marL="45720" indent="0">
              <a:buNone/>
            </a:pPr>
            <a:r>
              <a:rPr lang="en-US" dirty="0" smtClean="0"/>
              <a:t>Work with a partner, and review the </a:t>
            </a:r>
            <a:r>
              <a:rPr lang="en-US" dirty="0" smtClean="0">
                <a:solidFill>
                  <a:schemeClr val="accent1">
                    <a:lumMod val="75000"/>
                  </a:schemeClr>
                </a:solidFill>
              </a:rPr>
              <a:t>TELL Survey Basics </a:t>
            </a:r>
            <a:r>
              <a:rPr lang="en-US" dirty="0" smtClean="0"/>
              <a:t>handout (Tools, p. 59).</a:t>
            </a:r>
          </a:p>
          <a:p>
            <a:pPr marL="45720" indent="0">
              <a:buNone/>
            </a:pPr>
            <a:r>
              <a:rPr lang="en-US" dirty="0" smtClean="0"/>
              <a:t>Answer the following questions:</a:t>
            </a:r>
          </a:p>
          <a:p>
            <a:r>
              <a:rPr lang="en-US" dirty="0" smtClean="0"/>
              <a:t>What is the purpose of the TELL Survey</a:t>
            </a:r>
            <a:r>
              <a:rPr lang="en-US" dirty="0" smtClean="0"/>
              <a:t>? </a:t>
            </a:r>
            <a:r>
              <a:rPr lang="en-US" dirty="0" smtClean="0"/>
              <a:t>How should it be used? What are ways it should not be used?</a:t>
            </a:r>
          </a:p>
          <a:p>
            <a:r>
              <a:rPr lang="en-US" dirty="0" smtClean="0"/>
              <a:t>From whom is data collected?</a:t>
            </a:r>
          </a:p>
          <a:p>
            <a:r>
              <a:rPr lang="en-US" dirty="0" smtClean="0"/>
              <a:t>What response rate is required for results to be reported? </a:t>
            </a:r>
          </a:p>
          <a:p>
            <a:r>
              <a:rPr lang="en-US" dirty="0" smtClean="0"/>
              <a:t>Did your district/school have a high enough response rate for results to be reported? Have you accessed your district/school TELL survey results?</a:t>
            </a:r>
          </a:p>
        </p:txBody>
      </p:sp>
    </p:spTree>
    <p:extLst>
      <p:ext uri="{BB962C8B-B14F-4D97-AF65-F5344CB8AC3E}">
        <p14:creationId xmlns:p14="http://schemas.microsoft.com/office/powerpoint/2010/main" val="3872544844"/>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lstStyle/>
          <a:p>
            <a:r>
              <a:rPr lang="en-US" dirty="0" smtClean="0">
                <a:hlinkClick r:id="rId2"/>
              </a:rPr>
              <a:t>www.tellcolorado.org</a:t>
            </a:r>
            <a:endParaRPr lang="en-US" dirty="0" smtClean="0"/>
          </a:p>
          <a:p>
            <a:r>
              <a:rPr lang="en-US" dirty="0" smtClean="0"/>
              <a:t>All districts and schools with at least a 50% response rate (and a minimum of 5 responses).</a:t>
            </a:r>
          </a:p>
          <a:p>
            <a:r>
              <a:rPr lang="en-US" dirty="0" smtClean="0"/>
              <a:t>Survey Results:</a:t>
            </a:r>
          </a:p>
          <a:p>
            <a:pPr lvl="1"/>
            <a:r>
              <a:rPr lang="en-US" dirty="0" smtClean="0"/>
              <a:t>By District</a:t>
            </a:r>
          </a:p>
          <a:p>
            <a:pPr lvl="1"/>
            <a:r>
              <a:rPr lang="en-US" dirty="0" smtClean="0"/>
              <a:t>By School</a:t>
            </a:r>
          </a:p>
        </p:txBody>
      </p:sp>
      <p:sp>
        <p:nvSpPr>
          <p:cNvPr id="3" name="Title 2"/>
          <p:cNvSpPr>
            <a:spLocks noGrp="1"/>
          </p:cNvSpPr>
          <p:nvPr>
            <p:ph type="title"/>
          </p:nvPr>
        </p:nvSpPr>
        <p:spPr/>
        <p:txBody>
          <a:bodyPr/>
          <a:lstStyle/>
          <a:p>
            <a:r>
              <a:rPr lang="en-US" dirty="0" smtClean="0"/>
              <a:t>Accessing TELL Results</a:t>
            </a:r>
            <a:endParaRPr lang="en-US" dirty="0"/>
          </a:p>
        </p:txBody>
      </p:sp>
    </p:spTree>
    <p:extLst>
      <p:ext uri="{BB962C8B-B14F-4D97-AF65-F5344CB8AC3E}">
        <p14:creationId xmlns:p14="http://schemas.microsoft.com/office/powerpoint/2010/main" val="184353281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990600"/>
            <a:ext cx="7162800" cy="3046413"/>
          </a:xfrm>
          <a:prstGeom prst="rect">
            <a:avLst/>
          </a:prstGeom>
          <a:noFill/>
        </p:spPr>
        <p:txBody>
          <a:bodyPr>
            <a:spAutoFit/>
          </a:bodyPr>
          <a:lstStyle/>
          <a:p>
            <a:pPr>
              <a:defRPr/>
            </a:pPr>
            <a:r>
              <a:rPr lang="en-US" sz="3200" b="1" dirty="0">
                <a:solidFill>
                  <a:schemeClr val="accent1">
                    <a:lumMod val="50000"/>
                  </a:schemeClr>
                </a:solidFill>
                <a:latin typeface="Bradley Hand ITC" pitchFamily="66" charset="0"/>
                <a:ea typeface="ＭＳ Ｐゴシック" charset="-128"/>
              </a:rPr>
              <a:t>The materials used during this session were developed in partnership with the Center for Transforming Learning and Teaching in the School of Education and Human Development at the University of Colorado Denver.</a:t>
            </a:r>
          </a:p>
        </p:txBody>
      </p:sp>
      <p:pic>
        <p:nvPicPr>
          <p:cNvPr id="8195" name="Picture 4" descr="CTLT logo 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edu_rgb_h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26003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24673"/>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Consider the “TELL Terminology” – at the end of the </a:t>
            </a:r>
            <a:r>
              <a:rPr lang="en-US" sz="2800" dirty="0" smtClean="0">
                <a:solidFill>
                  <a:schemeClr val="accent1">
                    <a:lumMod val="75000"/>
                  </a:schemeClr>
                </a:solidFill>
              </a:rPr>
              <a:t>TELL Survey Basics </a:t>
            </a:r>
            <a:r>
              <a:rPr lang="en-US" sz="2800" dirty="0" smtClean="0"/>
              <a:t>handout (Tools, p. 64).</a:t>
            </a:r>
          </a:p>
          <a:p>
            <a:r>
              <a:rPr lang="en-US" sz="2800" dirty="0" smtClean="0"/>
              <a:t>What is a construct?</a:t>
            </a:r>
          </a:p>
          <a:p>
            <a:r>
              <a:rPr lang="en-US" sz="2800" dirty="0" smtClean="0"/>
              <a:t>What are items?</a:t>
            </a:r>
          </a:p>
          <a:p>
            <a:r>
              <a:rPr lang="en-US" sz="2800" dirty="0" smtClean="0"/>
              <a:t>What does TELL mean by “Teaching Conditions”?</a:t>
            </a:r>
            <a:endParaRPr lang="en-US" sz="2800" dirty="0"/>
          </a:p>
        </p:txBody>
      </p:sp>
      <p:sp>
        <p:nvSpPr>
          <p:cNvPr id="4" name="Title 3"/>
          <p:cNvSpPr>
            <a:spLocks noGrp="1"/>
          </p:cNvSpPr>
          <p:nvPr>
            <p:ph type="title"/>
          </p:nvPr>
        </p:nvSpPr>
        <p:spPr/>
        <p:txBody>
          <a:bodyPr/>
          <a:lstStyle/>
          <a:p>
            <a:r>
              <a:rPr lang="en-US" dirty="0" smtClean="0"/>
              <a:t>TELL Terminology</a:t>
            </a:r>
            <a:endParaRPr lang="en-US" dirty="0"/>
          </a:p>
        </p:txBody>
      </p:sp>
    </p:spTree>
    <p:extLst>
      <p:ext uri="{BB962C8B-B14F-4D97-AF65-F5344CB8AC3E}">
        <p14:creationId xmlns:p14="http://schemas.microsoft.com/office/powerpoint/2010/main" val="2948725425"/>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a:solidFill>
            <a:schemeClr val="accent1"/>
          </a:solidFill>
        </p:spPr>
        <p:txBody>
          <a:bodyPr/>
          <a:lstStyle/>
          <a:p>
            <a:pPr marL="274320" lvl="1" indent="-228600">
              <a:spcBef>
                <a:spcPts val="1800"/>
              </a:spcBef>
              <a:buClr>
                <a:schemeClr val="accent1"/>
              </a:buClr>
            </a:pPr>
            <a:r>
              <a:rPr lang="en-US" altLang="en-US" dirty="0" smtClean="0">
                <a:solidFill>
                  <a:schemeClr val="tx1"/>
                </a:solidFill>
                <a:latin typeface="Calibri" pitchFamily="34" charset="0"/>
                <a:ea typeface="Geneva" charset="0"/>
              </a:rPr>
              <a:t>Time</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Facilities </a:t>
            </a:r>
            <a:r>
              <a:rPr lang="en-US" altLang="en-US" dirty="0">
                <a:solidFill>
                  <a:schemeClr val="tx1"/>
                </a:solidFill>
                <a:latin typeface="Calibri" pitchFamily="34" charset="0"/>
                <a:ea typeface="Geneva" charset="0"/>
              </a:rPr>
              <a:t>and </a:t>
            </a:r>
            <a:r>
              <a:rPr lang="en-US" altLang="en-US" dirty="0" smtClean="0">
                <a:solidFill>
                  <a:schemeClr val="tx1"/>
                </a:solidFill>
                <a:latin typeface="Calibri" pitchFamily="34" charset="0"/>
                <a:ea typeface="Geneva" charset="0"/>
              </a:rPr>
              <a:t>Resources </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Community </a:t>
            </a:r>
            <a:r>
              <a:rPr lang="en-US" altLang="en-US" dirty="0">
                <a:solidFill>
                  <a:schemeClr val="tx1"/>
                </a:solidFill>
                <a:latin typeface="Calibri" pitchFamily="34" charset="0"/>
                <a:ea typeface="Geneva" charset="0"/>
              </a:rPr>
              <a:t>Support and </a:t>
            </a:r>
            <a:r>
              <a:rPr lang="en-US" altLang="en-US" dirty="0" smtClean="0">
                <a:solidFill>
                  <a:schemeClr val="tx1"/>
                </a:solidFill>
                <a:latin typeface="Calibri" pitchFamily="34" charset="0"/>
                <a:ea typeface="Geneva" charset="0"/>
              </a:rPr>
              <a:t>Involvement </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Managing </a:t>
            </a:r>
            <a:r>
              <a:rPr lang="en-US" altLang="en-US" dirty="0">
                <a:solidFill>
                  <a:schemeClr val="tx1"/>
                </a:solidFill>
                <a:latin typeface="Calibri" pitchFamily="34" charset="0"/>
                <a:ea typeface="Geneva" charset="0"/>
              </a:rPr>
              <a:t>Student </a:t>
            </a:r>
            <a:r>
              <a:rPr lang="en-US" altLang="en-US" dirty="0" smtClean="0">
                <a:solidFill>
                  <a:schemeClr val="tx1"/>
                </a:solidFill>
                <a:latin typeface="Calibri" pitchFamily="34" charset="0"/>
                <a:ea typeface="Geneva" charset="0"/>
              </a:rPr>
              <a:t>Conduct</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Teacher Leadership </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School Leadership</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Professional Development</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Instructional </a:t>
            </a:r>
            <a:r>
              <a:rPr lang="en-US" altLang="en-US" dirty="0">
                <a:solidFill>
                  <a:schemeClr val="tx1"/>
                </a:solidFill>
                <a:latin typeface="Calibri" pitchFamily="34" charset="0"/>
                <a:ea typeface="Geneva" charset="0"/>
              </a:rPr>
              <a:t>Practices and Support</a:t>
            </a:r>
          </a:p>
          <a:p>
            <a:endParaRPr lang="en-US" dirty="0"/>
          </a:p>
        </p:txBody>
      </p:sp>
      <p:sp>
        <p:nvSpPr>
          <p:cNvPr id="3" name="Title 2"/>
          <p:cNvSpPr>
            <a:spLocks noGrp="1"/>
          </p:cNvSpPr>
          <p:nvPr>
            <p:ph type="title"/>
          </p:nvPr>
        </p:nvSpPr>
        <p:spPr/>
        <p:txBody>
          <a:bodyPr/>
          <a:lstStyle/>
          <a:p>
            <a:r>
              <a:rPr lang="en-US" dirty="0" smtClean="0"/>
              <a:t>Survey Focus: TELL Constructs</a:t>
            </a:r>
            <a:endParaRPr lang="en-US" dirty="0"/>
          </a:p>
        </p:txBody>
      </p:sp>
      <p:sp>
        <p:nvSpPr>
          <p:cNvPr id="4" name="TextBox 3"/>
          <p:cNvSpPr txBox="1"/>
          <p:nvPr/>
        </p:nvSpPr>
        <p:spPr>
          <a:xfrm>
            <a:off x="5257800" y="1752600"/>
            <a:ext cx="3581400" cy="4093428"/>
          </a:xfrm>
          <a:prstGeom prst="rect">
            <a:avLst/>
          </a:prstGeom>
          <a:noFill/>
        </p:spPr>
        <p:txBody>
          <a:bodyPr wrap="square" rtlCol="0">
            <a:spAutoFit/>
          </a:bodyPr>
          <a:lstStyle/>
          <a:p>
            <a:r>
              <a:rPr lang="en-US" sz="2000" dirty="0" smtClean="0">
                <a:latin typeface="+mn-lt"/>
              </a:rPr>
              <a:t>Consider the description of the TELL Survey Focus, discuss the following:</a:t>
            </a:r>
          </a:p>
          <a:p>
            <a:pPr marL="285750" indent="-285750">
              <a:spcBef>
                <a:spcPts val="1200"/>
              </a:spcBef>
              <a:buFont typeface="Arial" panose="020B0604020202020204" pitchFamily="34" charset="0"/>
              <a:buChar char="•"/>
            </a:pPr>
            <a:r>
              <a:rPr lang="en-US" sz="2000" dirty="0" smtClean="0">
                <a:latin typeface="+mn-lt"/>
              </a:rPr>
              <a:t>Why would it be important to find out about teachers’ responses related to each of the listed constructs?</a:t>
            </a:r>
          </a:p>
          <a:p>
            <a:pPr marL="285750" indent="-285750">
              <a:spcBef>
                <a:spcPts val="1200"/>
              </a:spcBef>
              <a:buFont typeface="Arial" panose="020B0604020202020204" pitchFamily="34" charset="0"/>
              <a:buChar char="•"/>
            </a:pPr>
            <a:r>
              <a:rPr lang="en-US" sz="2000" dirty="0" smtClean="0">
                <a:latin typeface="+mn-lt"/>
              </a:rPr>
              <a:t>How could knowing about teacher perception of these aspects of their working conditions help with root cause analysis?</a:t>
            </a:r>
          </a:p>
        </p:txBody>
      </p:sp>
    </p:spTree>
    <p:extLst>
      <p:ext uri="{BB962C8B-B14F-4D97-AF65-F5344CB8AC3E}">
        <p14:creationId xmlns:p14="http://schemas.microsoft.com/office/powerpoint/2010/main" val="4283211119"/>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TELL Reports</a:t>
            </a:r>
            <a:endParaRPr lang="en-US" dirty="0"/>
          </a:p>
        </p:txBody>
      </p:sp>
      <p:sp>
        <p:nvSpPr>
          <p:cNvPr id="2" name="Content Placeholder 1"/>
          <p:cNvSpPr>
            <a:spLocks noGrp="1"/>
          </p:cNvSpPr>
          <p:nvPr>
            <p:ph idx="1"/>
          </p:nvPr>
        </p:nvSpPr>
        <p:spPr>
          <a:xfrm>
            <a:off x="380999" y="1371600"/>
            <a:ext cx="8407893" cy="4678679"/>
          </a:xfrm>
        </p:spPr>
        <p:txBody>
          <a:bodyPr/>
          <a:lstStyle/>
          <a:p>
            <a:r>
              <a:rPr lang="en-US" dirty="0" smtClean="0"/>
              <a:t>Tellcolorado.org</a:t>
            </a:r>
          </a:p>
          <a:p>
            <a:r>
              <a:rPr lang="en-US" dirty="0" smtClean="0"/>
              <a:t>Three Reports/Views:</a:t>
            </a:r>
            <a:endParaRPr lang="en-US" dirty="0"/>
          </a:p>
          <a:p>
            <a:pPr lvl="1"/>
            <a:r>
              <a:rPr lang="en-US" dirty="0"/>
              <a:t>Summary Results for 2013 [Excel]</a:t>
            </a:r>
          </a:p>
          <a:p>
            <a:pPr lvl="1"/>
            <a:r>
              <a:rPr lang="en-US" dirty="0"/>
              <a:t>Detailed Results for 2013 [PDF]</a:t>
            </a:r>
          </a:p>
          <a:p>
            <a:pPr lvl="1"/>
            <a:r>
              <a:rPr lang="en-US" dirty="0"/>
              <a:t>Summary Comparison Results 2011 to 2013 [Excel]</a:t>
            </a:r>
          </a:p>
          <a:p>
            <a:r>
              <a:rPr lang="en-US" dirty="0" smtClean="0"/>
              <a:t>Additional reports for districts (not public):</a:t>
            </a:r>
          </a:p>
          <a:p>
            <a:pPr lvl="1"/>
            <a:r>
              <a:rPr lang="en-US" dirty="0" smtClean="0"/>
              <a:t>Scatterplot</a:t>
            </a:r>
          </a:p>
          <a:p>
            <a:pPr lvl="1"/>
            <a:r>
              <a:rPr lang="en-US" dirty="0" smtClean="0"/>
              <a:t>Growth Heat Map</a:t>
            </a:r>
          </a:p>
          <a:p>
            <a:pPr lvl="1"/>
            <a:r>
              <a:rPr lang="en-US" dirty="0" smtClean="0"/>
              <a:t>2013 Heat Map</a:t>
            </a:r>
            <a:endParaRPr lang="en-US" dirty="0"/>
          </a:p>
        </p:txBody>
      </p:sp>
    </p:spTree>
    <p:extLst>
      <p:ext uri="{BB962C8B-B14F-4D97-AF65-F5344CB8AC3E}">
        <p14:creationId xmlns:p14="http://schemas.microsoft.com/office/powerpoint/2010/main" val="1268253969"/>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37869"/>
            <a:ext cx="515778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73" y="3505200"/>
            <a:ext cx="79248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33264"/>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ext uri="{D42A27DB-BD31-4B8C-83A1-F6EECF244321}">
                <p14:modId xmlns:p14="http://schemas.microsoft.com/office/powerpoint/2010/main" val="4277263858"/>
              </p:ext>
            </p:extLst>
          </p:nvPr>
        </p:nvGraphicFramePr>
        <p:xfrm>
          <a:off x="609600" y="1371600"/>
          <a:ext cx="5867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6"/>
          <p:cNvSpPr>
            <a:spLocks noChangeArrowheads="1"/>
          </p:cNvSpPr>
          <p:nvPr/>
        </p:nvSpPr>
        <p:spPr bwMode="auto">
          <a:xfrm>
            <a:off x="0" y="69913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Geneva" charset="0"/>
                <a:cs typeface="Geneva" charset="0"/>
              </a:defRPr>
            </a:lvl1pPr>
            <a:lvl2pPr marL="742950" indent="-285750" eaLnBrk="0" hangingPunct="0">
              <a:defRPr sz="2400">
                <a:solidFill>
                  <a:schemeClr val="tx1"/>
                </a:solidFill>
                <a:latin typeface="Arial" pitchFamily="34" charset="0"/>
                <a:ea typeface="Geneva" charset="0"/>
                <a:cs typeface="Geneva" charset="0"/>
              </a:defRPr>
            </a:lvl2pPr>
            <a:lvl3pPr marL="1143000" indent="-228600" eaLnBrk="0" hangingPunct="0">
              <a:defRPr sz="2400">
                <a:solidFill>
                  <a:schemeClr val="tx1"/>
                </a:solidFill>
                <a:latin typeface="Arial" pitchFamily="34" charset="0"/>
                <a:ea typeface="Geneva" charset="0"/>
                <a:cs typeface="Geneva" charset="0"/>
              </a:defRPr>
            </a:lvl3pPr>
            <a:lvl4pPr marL="1600200" indent="-228600" eaLnBrk="0" hangingPunct="0">
              <a:defRPr sz="2400">
                <a:solidFill>
                  <a:schemeClr val="tx1"/>
                </a:solidFill>
                <a:latin typeface="Arial" pitchFamily="34" charset="0"/>
                <a:ea typeface="Geneva" charset="0"/>
                <a:cs typeface="Geneva" charset="0"/>
              </a:defRPr>
            </a:lvl4pPr>
            <a:lvl5pPr marL="2057400" indent="-228600" eaLnBrk="0" hangingPunct="0">
              <a:defRPr sz="2400">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defTabSz="914400" eaLnBrk="1" hangingPunct="1"/>
            <a:endParaRPr lang="en-US" altLang="en-US" sz="1800"/>
          </a:p>
        </p:txBody>
      </p:sp>
      <p:sp>
        <p:nvSpPr>
          <p:cNvPr id="2" name="Title 1"/>
          <p:cNvSpPr>
            <a:spLocks noGrp="1"/>
          </p:cNvSpPr>
          <p:nvPr>
            <p:ph type="title"/>
          </p:nvPr>
        </p:nvSpPr>
        <p:spPr>
          <a:xfrm>
            <a:off x="381370" y="152400"/>
            <a:ext cx="8381260" cy="782073"/>
          </a:xfrm>
        </p:spPr>
        <p:txBody>
          <a:bodyPr/>
          <a:lstStyle/>
          <a:p>
            <a:r>
              <a:rPr lang="en-US" dirty="0" smtClean="0"/>
              <a:t>Path Through the TELL Data</a:t>
            </a:r>
            <a:endParaRPr lang="en-US" dirty="0"/>
          </a:p>
        </p:txBody>
      </p:sp>
      <p:sp>
        <p:nvSpPr>
          <p:cNvPr id="4" name="Curved Right Arrow 3"/>
          <p:cNvSpPr/>
          <p:nvPr/>
        </p:nvSpPr>
        <p:spPr>
          <a:xfrm rot="10800000">
            <a:off x="4800599" y="2590800"/>
            <a:ext cx="1219201" cy="3886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9907612"/>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Lots of data, where to start?</a:t>
            </a:r>
            <a:endParaRPr lang="en-US" dirty="0"/>
          </a:p>
        </p:txBody>
      </p:sp>
      <p:sp>
        <p:nvSpPr>
          <p:cNvPr id="4" name="Content Placeholder 3"/>
          <p:cNvSpPr>
            <a:spLocks noGrp="1"/>
          </p:cNvSpPr>
          <p:nvPr>
            <p:ph idx="1"/>
          </p:nvPr>
        </p:nvSpPr>
        <p:spPr/>
        <p:txBody>
          <a:bodyPr/>
          <a:lstStyle/>
          <a:p>
            <a:r>
              <a:rPr lang="en-US" dirty="0" smtClean="0"/>
              <a:t>Use HEAT Maps:</a:t>
            </a:r>
          </a:p>
          <a:p>
            <a:pPr lvl="1"/>
            <a:r>
              <a:rPr lang="en-US" dirty="0" smtClean="0"/>
              <a:t>For which constructs were our teachers’ responses significantly lower than other schools at the same level (</a:t>
            </a:r>
            <a:r>
              <a:rPr lang="en-US" dirty="0" err="1" smtClean="0"/>
              <a:t>elem</a:t>
            </a:r>
            <a:r>
              <a:rPr lang="en-US" dirty="0" smtClean="0"/>
              <a:t>, middle, high)? </a:t>
            </a:r>
            <a:endParaRPr lang="en-US" dirty="0"/>
          </a:p>
          <a:p>
            <a:pPr lvl="1"/>
            <a:r>
              <a:rPr lang="en-US" dirty="0" smtClean="0"/>
              <a:t>Compared to what?</a:t>
            </a:r>
          </a:p>
          <a:p>
            <a:r>
              <a:rPr lang="en-US" dirty="0" smtClean="0"/>
              <a:t>Consider state-level results:</a:t>
            </a:r>
          </a:p>
          <a:p>
            <a:pPr lvl="1"/>
            <a:r>
              <a:rPr lang="en-US" dirty="0"/>
              <a:t>The construct with the strongest relationship to student performance is </a:t>
            </a:r>
            <a:r>
              <a:rPr lang="en-US" dirty="0">
                <a:solidFill>
                  <a:schemeClr val="accent1">
                    <a:lumMod val="75000"/>
                  </a:schemeClr>
                </a:solidFill>
              </a:rPr>
              <a:t>community involvement and support</a:t>
            </a:r>
            <a:r>
              <a:rPr lang="en-US" dirty="0" smtClean="0"/>
              <a:t>.</a:t>
            </a:r>
          </a:p>
          <a:p>
            <a:pPr lvl="1"/>
            <a:r>
              <a:rPr lang="en-US" dirty="0">
                <a:solidFill>
                  <a:schemeClr val="accent1">
                    <a:lumMod val="75000"/>
                  </a:schemeClr>
                </a:solidFill>
              </a:rPr>
              <a:t>Time</a:t>
            </a:r>
            <a:r>
              <a:rPr lang="en-US" dirty="0"/>
              <a:t> is consistently the biggest challenge.</a:t>
            </a:r>
          </a:p>
          <a:p>
            <a:pPr lvl="1"/>
            <a:r>
              <a:rPr lang="en-US" dirty="0">
                <a:solidFill>
                  <a:schemeClr val="accent1">
                    <a:lumMod val="75000"/>
                  </a:schemeClr>
                </a:solidFill>
              </a:rPr>
              <a:t>Sense of efficacy </a:t>
            </a:r>
            <a:r>
              <a:rPr lang="en-US" dirty="0"/>
              <a:t>and </a:t>
            </a:r>
            <a:r>
              <a:rPr lang="en-US" dirty="0">
                <a:solidFill>
                  <a:schemeClr val="accent1">
                    <a:lumMod val="75000"/>
                  </a:schemeClr>
                </a:solidFill>
              </a:rPr>
              <a:t>support from leadership </a:t>
            </a:r>
            <a:r>
              <a:rPr lang="en-US" dirty="0"/>
              <a:t>affects teacher attrition more than other factors (e.g., salary).</a:t>
            </a:r>
          </a:p>
          <a:p>
            <a:pPr marL="45720" indent="0">
              <a:buNone/>
            </a:pPr>
            <a:endParaRPr lang="en-US" dirty="0"/>
          </a:p>
          <a:p>
            <a:endParaRPr lang="en-US" dirty="0"/>
          </a:p>
        </p:txBody>
      </p:sp>
    </p:spTree>
    <p:extLst>
      <p:ext uri="{BB962C8B-B14F-4D97-AF65-F5344CB8AC3E}">
        <p14:creationId xmlns:p14="http://schemas.microsoft.com/office/powerpoint/2010/main" val="3414600572"/>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Access ROCKY ES TELL Survey Results and Heat Maps (Scenario Packet). </a:t>
            </a:r>
          </a:p>
          <a:p>
            <a:r>
              <a:rPr lang="en-US" dirty="0" smtClean="0"/>
              <a:t>Consider:</a:t>
            </a:r>
          </a:p>
          <a:p>
            <a:pPr lvl="2"/>
            <a:r>
              <a:rPr lang="en-US" dirty="0" smtClean="0"/>
              <a:t>On which construct(s) would you focus first?</a:t>
            </a:r>
          </a:p>
          <a:p>
            <a:pPr lvl="2"/>
            <a:r>
              <a:rPr lang="en-US" dirty="0" smtClean="0"/>
              <a:t>What would be your path through this school’s TELL data?</a:t>
            </a:r>
          </a:p>
          <a:p>
            <a:endParaRPr lang="en-US" dirty="0"/>
          </a:p>
        </p:txBody>
      </p:sp>
      <p:sp>
        <p:nvSpPr>
          <p:cNvPr id="2" name="Title 1"/>
          <p:cNvSpPr>
            <a:spLocks noGrp="1"/>
          </p:cNvSpPr>
          <p:nvPr>
            <p:ph type="title"/>
          </p:nvPr>
        </p:nvSpPr>
        <p:spPr/>
        <p:txBody>
          <a:bodyPr/>
          <a:lstStyle/>
          <a:p>
            <a:r>
              <a:rPr lang="en-US" dirty="0" smtClean="0"/>
              <a:t>Practice</a:t>
            </a:r>
            <a:endParaRPr lang="en-US" dirty="0"/>
          </a:p>
        </p:txBody>
      </p:sp>
    </p:spTree>
    <p:extLst>
      <p:ext uri="{BB962C8B-B14F-4D97-AF65-F5344CB8AC3E}">
        <p14:creationId xmlns:p14="http://schemas.microsoft.com/office/powerpoint/2010/main" val="537121236"/>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lstStyle/>
          <a:p>
            <a:r>
              <a:rPr lang="en-US" dirty="0" smtClean="0"/>
              <a:t>This school has TELL data available from the most recent school year.</a:t>
            </a:r>
          </a:p>
          <a:p>
            <a:r>
              <a:rPr lang="en-US" dirty="0" smtClean="0"/>
              <a:t>Strategy: </a:t>
            </a:r>
          </a:p>
          <a:p>
            <a:pPr lvl="1"/>
            <a:r>
              <a:rPr lang="en-US" dirty="0" smtClean="0"/>
              <a:t>Divide into eight different table groups (=number of TELL constructs) with each group focused on one construct.</a:t>
            </a:r>
          </a:p>
          <a:p>
            <a:pPr lvl="1"/>
            <a:r>
              <a:rPr lang="en-US" dirty="0" smtClean="0"/>
              <a:t>Identify areas where the school’s results are red or close to red (this is where this school differs substantially from other elementary schools).</a:t>
            </a:r>
          </a:p>
          <a:p>
            <a:pPr lvl="1"/>
            <a:r>
              <a:rPr lang="en-US" dirty="0" smtClean="0"/>
              <a:t>Groups capture list of contextual features that could impact performance in priority areas.</a:t>
            </a:r>
          </a:p>
          <a:p>
            <a:pPr lvl="1"/>
            <a:r>
              <a:rPr lang="en-US" dirty="0" smtClean="0"/>
              <a:t>Group share out of areas of concern.</a:t>
            </a:r>
            <a:endParaRPr lang="en-US" dirty="0"/>
          </a:p>
        </p:txBody>
      </p:sp>
      <p:sp>
        <p:nvSpPr>
          <p:cNvPr id="3" name="Title 2"/>
          <p:cNvSpPr>
            <a:spLocks noGrp="1"/>
          </p:cNvSpPr>
          <p:nvPr>
            <p:ph type="title"/>
          </p:nvPr>
        </p:nvSpPr>
        <p:spPr/>
        <p:txBody>
          <a:bodyPr/>
          <a:lstStyle/>
          <a:p>
            <a:r>
              <a:rPr lang="en-US" dirty="0" smtClean="0"/>
              <a:t>Reviewing Perception Data: Example</a:t>
            </a:r>
            <a:endParaRPr lang="en-US" dirty="0"/>
          </a:p>
        </p:txBody>
      </p:sp>
    </p:spTree>
    <p:extLst>
      <p:ext uri="{BB962C8B-B14F-4D97-AF65-F5344CB8AC3E}">
        <p14:creationId xmlns:p14="http://schemas.microsoft.com/office/powerpoint/2010/main" val="858562606"/>
      </p:ext>
    </p:extLst>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dirty="0" smtClean="0"/>
              <a:t>Consider Other Resources Available from CDE</a:t>
            </a:r>
            <a:endParaRPr lang="en-US" dirty="0"/>
          </a:p>
        </p:txBody>
      </p:sp>
      <p:sp>
        <p:nvSpPr>
          <p:cNvPr id="3" name="Content Placeholder 2"/>
          <p:cNvSpPr>
            <a:spLocks noGrp="1"/>
          </p:cNvSpPr>
          <p:nvPr>
            <p:ph idx="1"/>
          </p:nvPr>
        </p:nvSpPr>
        <p:spPr>
          <a:xfrm>
            <a:off x="457200" y="1752600"/>
            <a:ext cx="8229600" cy="4449763"/>
          </a:xfrm>
        </p:spPr>
        <p:txBody>
          <a:bodyPr/>
          <a:lstStyle/>
          <a:p>
            <a:pPr>
              <a:spcBef>
                <a:spcPts val="1800"/>
              </a:spcBef>
              <a:defRPr/>
            </a:pPr>
            <a:r>
              <a:rPr lang="en-US" sz="2800" dirty="0" smtClean="0"/>
              <a:t>Turn to </a:t>
            </a:r>
            <a:r>
              <a:rPr lang="en-US" sz="2800" dirty="0" smtClean="0">
                <a:solidFill>
                  <a:schemeClr val="accent1">
                    <a:lumMod val="75000"/>
                  </a:schemeClr>
                </a:solidFill>
              </a:rPr>
              <a:t>Resources Available from CDE to Support Root Cause Analysis</a:t>
            </a:r>
            <a:r>
              <a:rPr lang="en-US" sz="2800" dirty="0" smtClean="0"/>
              <a:t> (Tools, p. 65).</a:t>
            </a:r>
          </a:p>
          <a:p>
            <a:pPr>
              <a:spcBef>
                <a:spcPts val="1800"/>
              </a:spcBef>
              <a:defRPr/>
            </a:pPr>
            <a:r>
              <a:rPr lang="en-US" sz="2800" dirty="0" smtClean="0"/>
              <a:t>Have you used any of these resources?</a:t>
            </a:r>
          </a:p>
          <a:p>
            <a:pPr>
              <a:spcBef>
                <a:spcPts val="1800"/>
              </a:spcBef>
              <a:defRPr/>
            </a:pPr>
            <a:r>
              <a:rPr lang="en-US" sz="2800" dirty="0" smtClean="0"/>
              <a:t>Do any of these tools address topics likely to be important in your context?</a:t>
            </a:r>
          </a:p>
          <a:p>
            <a:pPr>
              <a:spcBef>
                <a:spcPts val="1800"/>
              </a:spcBef>
              <a:defRPr/>
            </a:pPr>
            <a:r>
              <a:rPr lang="en-US" sz="2800" dirty="0" smtClean="0"/>
              <a:t>Discuss</a:t>
            </a:r>
            <a:r>
              <a:rPr lang="en-US" sz="2800" dirty="0" smtClean="0"/>
              <a:t>: </a:t>
            </a:r>
            <a:r>
              <a:rPr lang="en-US" sz="2800" dirty="0" smtClean="0"/>
              <a:t>How could you use these resources to collect data to support your root cause analysis?</a:t>
            </a:r>
            <a:endParaRPr lang="en-US" sz="2800" dirty="0"/>
          </a:p>
        </p:txBody>
      </p:sp>
    </p:spTree>
    <p:extLst>
      <p:ext uri="{BB962C8B-B14F-4D97-AF65-F5344CB8AC3E}">
        <p14:creationId xmlns:p14="http://schemas.microsoft.com/office/powerpoint/2010/main" val="3479179348"/>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a:xfrm>
            <a:off x="381000" y="304800"/>
            <a:ext cx="8381260" cy="782073"/>
          </a:xfrm>
        </p:spPr>
        <p:txBody>
          <a:bodyPr/>
          <a:lstStyle/>
          <a:p>
            <a:pPr>
              <a:defRPr/>
            </a:pPr>
            <a:r>
              <a:rPr lang="en-US" dirty="0" smtClean="0"/>
              <a:t>Inventory</a:t>
            </a:r>
            <a:r>
              <a:rPr lang="en-US" sz="4000" dirty="0" smtClean="0"/>
              <a:t> of “other” data sources</a:t>
            </a:r>
          </a:p>
        </p:txBody>
      </p:sp>
      <p:sp>
        <p:nvSpPr>
          <p:cNvPr id="63491" name="Content Placeholder 5"/>
          <p:cNvSpPr>
            <a:spLocks noGrp="1"/>
          </p:cNvSpPr>
          <p:nvPr>
            <p:ph idx="1"/>
          </p:nvPr>
        </p:nvSpPr>
        <p:spPr bwMode="auto">
          <a:xfrm>
            <a:off x="380999" y="1447800"/>
            <a:ext cx="8407893" cy="4953000"/>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800" dirty="0" smtClean="0"/>
              <a:t>Consider </a:t>
            </a:r>
            <a:r>
              <a:rPr lang="en-US" sz="2800" dirty="0" smtClean="0">
                <a:solidFill>
                  <a:schemeClr val="accent1">
                    <a:lumMod val="75000"/>
                  </a:schemeClr>
                </a:solidFill>
              </a:rPr>
              <a:t>Inventory of Data Sources other than Student Performance Data</a:t>
            </a:r>
            <a:r>
              <a:rPr lang="en-US" sz="2800" dirty="0" smtClean="0"/>
              <a:t> (Toolkit, p. 67-68).</a:t>
            </a:r>
          </a:p>
          <a:p>
            <a:pPr>
              <a:spcBef>
                <a:spcPts val="1800"/>
              </a:spcBef>
              <a:defRPr/>
            </a:pPr>
            <a:r>
              <a:rPr lang="en-US" sz="2800" dirty="0" smtClean="0"/>
              <a:t>What elements are included in this inventory? </a:t>
            </a:r>
          </a:p>
          <a:p>
            <a:pPr lvl="1">
              <a:spcBef>
                <a:spcPts val="1800"/>
              </a:spcBef>
              <a:defRPr/>
            </a:pPr>
            <a:r>
              <a:rPr lang="en-US" sz="2400" dirty="0" smtClean="0"/>
              <a:t>Review the “legend”</a:t>
            </a:r>
          </a:p>
          <a:p>
            <a:pPr lvl="1">
              <a:spcBef>
                <a:spcPts val="1800"/>
              </a:spcBef>
              <a:defRPr/>
            </a:pPr>
            <a:r>
              <a:rPr lang="en-US" sz="2400" dirty="0" smtClean="0"/>
              <a:t>Do you have any questions about the elements?</a:t>
            </a:r>
          </a:p>
          <a:p>
            <a:pPr>
              <a:spcBef>
                <a:spcPts val="1800"/>
              </a:spcBef>
              <a:defRPr/>
            </a:pPr>
            <a:r>
              <a:rPr lang="en-US" sz="2800" dirty="0" smtClean="0"/>
              <a:t>Identify at least 2 data sources that you would include in this inventory (complete 2 rows).</a:t>
            </a:r>
          </a:p>
          <a:p>
            <a:pPr>
              <a:spcBef>
                <a:spcPts val="1800"/>
              </a:spcBef>
              <a:defRPr/>
            </a:pPr>
            <a:r>
              <a:rPr lang="en-US" sz="2800" dirty="0" smtClean="0"/>
              <a:t>This inventory should be completed in advance of engaging in root cause analysis.</a:t>
            </a:r>
          </a:p>
        </p:txBody>
      </p:sp>
    </p:spTree>
    <p:extLst>
      <p:ext uri="{BB962C8B-B14F-4D97-AF65-F5344CB8AC3E}">
        <p14:creationId xmlns:p14="http://schemas.microsoft.com/office/powerpoint/2010/main" val="1143842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3491">
                                            <p:txEl>
                                              <p:pRg st="4" end="4"/>
                                            </p:txEl>
                                          </p:spTgt>
                                        </p:tgtEl>
                                        <p:attrNameLst>
                                          <p:attrName>style.visibility</p:attrName>
                                        </p:attrNameLst>
                                      </p:cBhvr>
                                      <p:to>
                                        <p:strVal val="visible"/>
                                      </p:to>
                                    </p:set>
                                    <p:anim calcmode="lin" valueType="num">
                                      <p:cBhvr additive="base">
                                        <p:cTn id="7"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anim calcmode="lin" valueType="num">
                                      <p:cBhvr additive="base">
                                        <p:cTn id="13"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6096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ea typeface="ＭＳ Ｐゴシック" pitchFamily="34" charset="-128"/>
              </a:rPr>
              <a:t>Norms</a:t>
            </a:r>
          </a:p>
        </p:txBody>
      </p:sp>
      <p:sp>
        <p:nvSpPr>
          <p:cNvPr id="9219" name="Text Box 3"/>
          <p:cNvSpPr txBox="1">
            <a:spLocks noChangeArrowheads="1"/>
          </p:cNvSpPr>
          <p:nvPr/>
        </p:nvSpPr>
        <p:spPr bwMode="auto">
          <a:xfrm>
            <a:off x="990600" y="1752600"/>
            <a:ext cx="6400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4000" b="1" dirty="0">
                <a:solidFill>
                  <a:schemeClr val="accent1">
                    <a:lumMod val="50000"/>
                  </a:schemeClr>
                </a:solidFill>
                <a:latin typeface="Bradley Hand ITC" pitchFamily="66" charset="0"/>
                <a:cs typeface="Arial" charset="0"/>
              </a:rPr>
              <a:t>The standards of behavior by which we agree to operate while we are engaged in learning together.</a:t>
            </a:r>
          </a:p>
        </p:txBody>
      </p:sp>
      <p:pic>
        <p:nvPicPr>
          <p:cNvPr id="9220" name="Picture 14" descr="C:\Documents and Settings\jobrian\Local Settings\Temporary Internet Files\Content.IE5\3K9FV8DW\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038600"/>
            <a:ext cx="29575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3843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143000"/>
          </a:xfrm>
        </p:spPr>
        <p:txBody>
          <a:bodyPr/>
          <a:lstStyle/>
          <a:p>
            <a:pPr>
              <a:defRPr/>
            </a:pPr>
            <a:r>
              <a:rPr lang="en-US" sz="3600" dirty="0" smtClean="0"/>
              <a:t>Matching Process &amp; Perception Data to Priority Performance Challenges</a:t>
            </a:r>
            <a:endParaRPr lang="en-US" sz="3600" dirty="0"/>
          </a:p>
        </p:txBody>
      </p:sp>
      <p:sp>
        <p:nvSpPr>
          <p:cNvPr id="72707" name="Content Placeholder 2"/>
          <p:cNvSpPr>
            <a:spLocks noGrp="1"/>
          </p:cNvSpPr>
          <p:nvPr>
            <p:ph idx="1"/>
          </p:nvPr>
        </p:nvSpPr>
        <p:spPr bwMode="auto">
          <a:xfrm>
            <a:off x="457200" y="1752600"/>
            <a:ext cx="8229600" cy="43735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800" dirty="0" smtClean="0"/>
              <a:t>Use a completed “</a:t>
            </a:r>
            <a:r>
              <a:rPr lang="en-US" sz="2800" dirty="0" smtClean="0">
                <a:solidFill>
                  <a:schemeClr val="accent4">
                    <a:lumMod val="50000"/>
                  </a:schemeClr>
                </a:solidFill>
              </a:rPr>
              <a:t>Inventory of Data Other than Performance Data</a:t>
            </a:r>
            <a:r>
              <a:rPr lang="en-US" sz="2800" dirty="0" smtClean="0"/>
              <a:t>”.</a:t>
            </a:r>
          </a:p>
          <a:p>
            <a:pPr>
              <a:spcBef>
                <a:spcPts val="1800"/>
              </a:spcBef>
              <a:defRPr/>
            </a:pPr>
            <a:r>
              <a:rPr lang="en-US" sz="2800" dirty="0" smtClean="0"/>
              <a:t>For each priority performance challenge, identify what other data might be reviewed prior to and/or used as part of root cause analysis.</a:t>
            </a:r>
          </a:p>
          <a:p>
            <a:pPr>
              <a:spcBef>
                <a:spcPts val="1800"/>
              </a:spcBef>
              <a:defRPr/>
            </a:pPr>
            <a:r>
              <a:rPr lang="en-US" sz="2800" dirty="0" smtClean="0"/>
              <a:t>Organize these data and provide reports to your planning team.</a:t>
            </a:r>
          </a:p>
        </p:txBody>
      </p:sp>
    </p:spTree>
    <p:extLst>
      <p:ext uri="{BB962C8B-B14F-4D97-AF65-F5344CB8AC3E}">
        <p14:creationId xmlns:p14="http://schemas.microsoft.com/office/powerpoint/2010/main" val="3227443738"/>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1260" cy="782073"/>
          </a:xfrm>
        </p:spPr>
        <p:txBody>
          <a:bodyPr/>
          <a:lstStyle/>
          <a:p>
            <a:r>
              <a:rPr lang="en-US" sz="3200" dirty="0"/>
              <a:t>How groups “get off track</a:t>
            </a:r>
            <a:r>
              <a:rPr lang="en-US" sz="3200" dirty="0" smtClean="0"/>
              <a:t>” considering context </a:t>
            </a:r>
            <a:endParaRPr lang="en-US" sz="3200" dirty="0"/>
          </a:p>
        </p:txBody>
      </p:sp>
      <p:sp>
        <p:nvSpPr>
          <p:cNvPr id="4" name="Content Placeholder 3"/>
          <p:cNvSpPr>
            <a:spLocks noGrp="1"/>
          </p:cNvSpPr>
          <p:nvPr>
            <p:ph sz="quarter" idx="10"/>
          </p:nvPr>
        </p:nvSpPr>
        <p:spPr>
          <a:xfrm>
            <a:off x="4114800" y="1905000"/>
            <a:ext cx="4800600" cy="4267200"/>
          </a:xfrm>
        </p:spPr>
        <p:txBody>
          <a:bodyPr/>
          <a:lstStyle/>
          <a:p>
            <a:r>
              <a:rPr lang="en-US" sz="1800" dirty="0" smtClean="0"/>
              <a:t>Plan in advance how you will have teams interpret their context data.  Break it into smaller chunks for interpretation (have sub-groups look at parts of it).</a:t>
            </a:r>
          </a:p>
          <a:p>
            <a:r>
              <a:rPr lang="en-US" sz="1800" dirty="0" smtClean="0"/>
              <a:t>Have team members identify theories about the relationship between </a:t>
            </a:r>
            <a:r>
              <a:rPr lang="en-US" sz="1800" dirty="0" smtClean="0"/>
              <a:t>the </a:t>
            </a:r>
            <a:r>
              <a:rPr lang="en-US" sz="1800" dirty="0" smtClean="0"/>
              <a:t>context data and student performance before they look at it (if it isn’t already part of the context data).</a:t>
            </a:r>
          </a:p>
          <a:p>
            <a:r>
              <a:rPr lang="en-US" sz="1800" dirty="0" smtClean="0"/>
              <a:t>Talk about the context in categories (consider using causal theories reading as a guide for categories).</a:t>
            </a:r>
            <a:endParaRPr lang="en-US" sz="1800" dirty="0"/>
          </a:p>
        </p:txBody>
      </p:sp>
      <p:sp>
        <p:nvSpPr>
          <p:cNvPr id="5" name="Content Placeholder 4"/>
          <p:cNvSpPr>
            <a:spLocks noGrp="1"/>
          </p:cNvSpPr>
          <p:nvPr>
            <p:ph sz="quarter" idx="11"/>
          </p:nvPr>
        </p:nvSpPr>
        <p:spPr/>
        <p:txBody>
          <a:bodyPr/>
          <a:lstStyle/>
          <a:p>
            <a:r>
              <a:rPr lang="en-US" sz="2000" dirty="0" smtClean="0"/>
              <a:t>Group members don’t know how to “make meaning” of context data.</a:t>
            </a:r>
          </a:p>
          <a:p>
            <a:r>
              <a:rPr lang="en-US" sz="2000" dirty="0" smtClean="0"/>
              <a:t>Group spends too much time on context without focusing on how it could impact student performance results.</a:t>
            </a:r>
          </a:p>
          <a:p>
            <a:r>
              <a:rPr lang="en-US" sz="2000" dirty="0" smtClean="0"/>
              <a:t>No “formal” context data/information is available.</a:t>
            </a:r>
            <a:endParaRPr lang="en-US" sz="2000" dirty="0"/>
          </a:p>
        </p:txBody>
      </p:sp>
      <p:sp>
        <p:nvSpPr>
          <p:cNvPr id="6" name="Text Placeholder 5"/>
          <p:cNvSpPr>
            <a:spLocks noGrp="1"/>
          </p:cNvSpPr>
          <p:nvPr>
            <p:ph type="body" sz="quarter" idx="12"/>
          </p:nvPr>
        </p:nvSpPr>
        <p:spPr/>
        <p:txBody>
          <a:bodyPr/>
          <a:lstStyle/>
          <a:p>
            <a:r>
              <a:rPr lang="en-US" dirty="0" smtClean="0"/>
              <a:t>Off Track</a:t>
            </a:r>
            <a:endParaRPr lang="en-US" dirty="0"/>
          </a:p>
        </p:txBody>
      </p:sp>
      <p:sp>
        <p:nvSpPr>
          <p:cNvPr id="7" name="Text Placeholder 6"/>
          <p:cNvSpPr>
            <a:spLocks noGrp="1"/>
          </p:cNvSpPr>
          <p:nvPr>
            <p:ph type="body" sz="quarter" idx="13"/>
          </p:nvPr>
        </p:nvSpPr>
        <p:spPr/>
        <p:txBody>
          <a:bodyPr/>
          <a:lstStyle/>
          <a:p>
            <a:r>
              <a:rPr lang="en-US" dirty="0" smtClean="0"/>
              <a:t>Getting Back On Track</a:t>
            </a:r>
            <a:endParaRPr lang="en-US" dirty="0"/>
          </a:p>
        </p:txBody>
      </p:sp>
    </p:spTree>
    <p:extLst>
      <p:ext uri="{BB962C8B-B14F-4D97-AF65-F5344CB8AC3E}">
        <p14:creationId xmlns:p14="http://schemas.microsoft.com/office/powerpoint/2010/main" val="1429102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163"/>
          </a:xfrm>
        </p:spPr>
        <p:txBody>
          <a:bodyPr/>
          <a:lstStyle/>
          <a:p>
            <a:pPr>
              <a:defRPr/>
            </a:pPr>
            <a:r>
              <a:rPr lang="en-US" sz="3600" dirty="0" smtClean="0"/>
              <a:t>Planning to Facilitate Root Cause Analysis</a:t>
            </a:r>
            <a:endParaRPr lang="en-US" sz="3600" dirty="0"/>
          </a:p>
        </p:txBody>
      </p:sp>
      <p:sp>
        <p:nvSpPr>
          <p:cNvPr id="3" name="Content Placeholder 2"/>
          <p:cNvSpPr>
            <a:spLocks noGrp="1"/>
          </p:cNvSpPr>
          <p:nvPr>
            <p:ph idx="1"/>
          </p:nvPr>
        </p:nvSpPr>
        <p:spPr>
          <a:xfrm>
            <a:off x="457200" y="1752600"/>
            <a:ext cx="8229600" cy="4373563"/>
          </a:xfrm>
        </p:spPr>
        <p:txBody>
          <a:bodyPr/>
          <a:lstStyle/>
          <a:p>
            <a:pPr>
              <a:spcBef>
                <a:spcPts val="1200"/>
              </a:spcBef>
              <a:defRPr/>
            </a:pPr>
            <a:r>
              <a:rPr lang="en-US" sz="2800" dirty="0" smtClean="0"/>
              <a:t>Turn to the </a:t>
            </a:r>
            <a:r>
              <a:rPr lang="en-US" sz="2800" dirty="0" smtClean="0">
                <a:solidFill>
                  <a:schemeClr val="accent1">
                    <a:lumMod val="75000"/>
                  </a:schemeClr>
                </a:solidFill>
              </a:rPr>
              <a:t>Planning to Facilitate Root Cause Analysis</a:t>
            </a:r>
            <a:r>
              <a:rPr lang="en-US" sz="2800" dirty="0" smtClean="0">
                <a:solidFill>
                  <a:schemeClr val="accent4">
                    <a:lumMod val="50000"/>
                  </a:schemeClr>
                </a:solidFill>
              </a:rPr>
              <a:t>  (note catcher, p. 8).</a:t>
            </a:r>
            <a:endParaRPr lang="en-US" sz="2800" dirty="0" smtClean="0"/>
          </a:p>
          <a:p>
            <a:pPr>
              <a:spcBef>
                <a:spcPts val="1200"/>
              </a:spcBef>
              <a:defRPr/>
            </a:pPr>
            <a:r>
              <a:rPr lang="en-US" sz="2800" dirty="0" smtClean="0"/>
              <a:t>Make notes about how you will consider context data as part of engaging in root cause </a:t>
            </a:r>
            <a:r>
              <a:rPr lang="en-US" sz="2800" dirty="0" smtClean="0"/>
              <a:t>analysis:</a:t>
            </a:r>
            <a:endParaRPr lang="en-US" sz="2800" dirty="0" smtClean="0"/>
          </a:p>
          <a:p>
            <a:pPr lvl="1">
              <a:spcBef>
                <a:spcPts val="1200"/>
              </a:spcBef>
              <a:defRPr/>
            </a:pPr>
            <a:r>
              <a:rPr lang="en-US" dirty="0" smtClean="0"/>
              <a:t>What tools/resources will you use?</a:t>
            </a:r>
          </a:p>
          <a:p>
            <a:pPr lvl="1">
              <a:defRPr/>
            </a:pPr>
            <a:r>
              <a:rPr lang="en-US" dirty="0"/>
              <a:t>What data will your team review prior to root cause </a:t>
            </a:r>
            <a:r>
              <a:rPr lang="en-US" dirty="0" smtClean="0"/>
              <a:t>analysis? How will you facilitate groups considering context data?</a:t>
            </a:r>
          </a:p>
          <a:p>
            <a:pPr lvl="1">
              <a:defRPr/>
            </a:pPr>
            <a:r>
              <a:rPr lang="en-US" dirty="0" smtClean="0"/>
              <a:t>What will you need to do to prepare for this step in root cause analysis?</a:t>
            </a:r>
          </a:p>
        </p:txBody>
      </p:sp>
    </p:spTree>
    <p:extLst>
      <p:ext uri="{BB962C8B-B14F-4D97-AF65-F5344CB8AC3E}">
        <p14:creationId xmlns:p14="http://schemas.microsoft.com/office/powerpoint/2010/main" val="4228829394"/>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743200"/>
            <a:ext cx="8229600" cy="1295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Categorize/classify </a:t>
            </a:r>
            <a:r>
              <a:rPr lang="en-US" altLang="en-US" sz="2400" dirty="0" smtClean="0">
                <a:ea typeface="ＭＳ Ｐゴシック" pitchFamily="34" charset="-128"/>
              </a:rPr>
              <a:t>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13665858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dirty="0" smtClean="0"/>
              <a:t>Causal Theories</a:t>
            </a:r>
            <a:endParaRPr lang="en-US" dirty="0"/>
          </a:p>
        </p:txBody>
      </p:sp>
      <p:sp>
        <p:nvSpPr>
          <p:cNvPr id="70659" name="Content Placeholder 2"/>
          <p:cNvSpPr>
            <a:spLocks noGrp="1"/>
          </p:cNvSpPr>
          <p:nvPr>
            <p:ph idx="1"/>
          </p:nvPr>
        </p:nvSpPr>
        <p:spPr bwMode="auto">
          <a:xfrm>
            <a:off x="457200" y="1905000"/>
            <a:ext cx="8229600" cy="42973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800" dirty="0" smtClean="0"/>
              <a:t>Independently read </a:t>
            </a:r>
            <a:r>
              <a:rPr lang="en-US" sz="2800" dirty="0" smtClean="0">
                <a:solidFill>
                  <a:schemeClr val="accent1">
                    <a:lumMod val="75000"/>
                  </a:schemeClr>
                </a:solidFill>
              </a:rPr>
              <a:t>Identifying Causal Theories” from Got Data? Now What? </a:t>
            </a:r>
            <a:r>
              <a:rPr lang="en-US" sz="2800" dirty="0" smtClean="0"/>
              <a:t>(</a:t>
            </a:r>
            <a:r>
              <a:rPr lang="en-US" sz="2800" dirty="0" smtClean="0">
                <a:solidFill>
                  <a:schemeClr val="tx1"/>
                </a:solidFill>
              </a:rPr>
              <a:t>Tools, p. 79).</a:t>
            </a:r>
          </a:p>
          <a:p>
            <a:pPr>
              <a:spcBef>
                <a:spcPts val="1800"/>
              </a:spcBef>
              <a:defRPr/>
            </a:pPr>
            <a:r>
              <a:rPr lang="en-US" sz="2800" dirty="0" smtClean="0"/>
              <a:t>With a partner, answer these questions:</a:t>
            </a:r>
          </a:p>
          <a:p>
            <a:pPr lvl="1">
              <a:spcBef>
                <a:spcPts val="1800"/>
              </a:spcBef>
              <a:defRPr/>
            </a:pPr>
            <a:r>
              <a:rPr lang="en-US" sz="2400" dirty="0" smtClean="0"/>
              <a:t>What is a causal theory?</a:t>
            </a:r>
          </a:p>
          <a:p>
            <a:pPr lvl="1">
              <a:spcBef>
                <a:spcPts val="1800"/>
              </a:spcBef>
              <a:defRPr/>
            </a:pPr>
            <a:r>
              <a:rPr lang="en-US" sz="2400" dirty="0" smtClean="0"/>
              <a:t>How does a causal theory relate to root causes?</a:t>
            </a:r>
          </a:p>
          <a:p>
            <a:pPr>
              <a:defRPr/>
            </a:pPr>
            <a:endParaRPr lang="en-US" dirty="0" smtClean="0"/>
          </a:p>
        </p:txBody>
      </p:sp>
    </p:spTree>
    <p:extLst>
      <p:ext uri="{BB962C8B-B14F-4D97-AF65-F5344CB8AC3E}">
        <p14:creationId xmlns:p14="http://schemas.microsoft.com/office/powerpoint/2010/main" val="1328215848"/>
      </p:ext>
    </p:extLst>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Generate Explanations</a:t>
            </a:r>
            <a:endParaRPr lang="en-US" dirty="0"/>
          </a:p>
        </p:txBody>
      </p:sp>
      <p:sp>
        <p:nvSpPr>
          <p:cNvPr id="76803" name="Content Placeholder 2"/>
          <p:cNvSpPr>
            <a:spLocks noGrp="1"/>
          </p:cNvSpPr>
          <p:nvPr>
            <p:ph idx="1"/>
          </p:nvPr>
        </p:nvSpPr>
        <p:spPr bwMode="auto">
          <a:xfrm>
            <a:off x="380999" y="1219200"/>
            <a:ext cx="8407893"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r>
              <a:rPr lang="en-US" altLang="en-US" dirty="0" smtClean="0">
                <a:ea typeface="ＭＳ Ｐゴシック" pitchFamily="34" charset="-128"/>
              </a:rPr>
              <a:t>Turn to </a:t>
            </a:r>
            <a:r>
              <a:rPr lang="en-US" altLang="en-US" dirty="0" smtClean="0">
                <a:solidFill>
                  <a:schemeClr val="accent1">
                    <a:lumMod val="75000"/>
                  </a:schemeClr>
                </a:solidFill>
                <a:ea typeface="ＭＳ Ｐゴシック" pitchFamily="34" charset="-128"/>
              </a:rPr>
              <a:t>Brainstorming Strategies </a:t>
            </a:r>
            <a:r>
              <a:rPr lang="en-US" altLang="en-US" dirty="0" smtClean="0">
                <a:solidFill>
                  <a:schemeClr val="tx1"/>
                </a:solidFill>
                <a:ea typeface="ＭＳ Ｐゴシック" pitchFamily="34" charset="-128"/>
              </a:rPr>
              <a:t>(Tools, p. 69).</a:t>
            </a:r>
            <a:endParaRPr lang="en-US" altLang="en-US" dirty="0" smtClean="0">
              <a:solidFill>
                <a:schemeClr val="accent1">
                  <a:lumMod val="75000"/>
                </a:schemeClr>
              </a:solidFill>
              <a:ea typeface="ＭＳ Ｐゴシック" pitchFamily="34" charset="-128"/>
            </a:endParaRPr>
          </a:p>
          <a:p>
            <a:pPr marL="514350" indent="-514350"/>
            <a:r>
              <a:rPr lang="en-US" altLang="en-US" dirty="0" smtClean="0">
                <a:ea typeface="ＭＳ Ｐゴシック" pitchFamily="34" charset="-128"/>
              </a:rPr>
              <a:t>Brainstorming Rules:</a:t>
            </a:r>
          </a:p>
          <a:p>
            <a:pPr marL="788670" lvl="1" indent="-514350">
              <a:spcBef>
                <a:spcPts val="1800"/>
              </a:spcBef>
              <a:buFontTx/>
              <a:buAutoNum type="arabicPeriod"/>
            </a:pPr>
            <a:r>
              <a:rPr lang="en-US" altLang="en-US" dirty="0" smtClean="0">
                <a:ea typeface="ＭＳ Ｐゴシック" pitchFamily="34" charset="-128"/>
              </a:rPr>
              <a:t>There are no dumb ideas.</a:t>
            </a:r>
          </a:p>
          <a:p>
            <a:pPr marL="788670" lvl="1" indent="-514350">
              <a:spcBef>
                <a:spcPts val="1800"/>
              </a:spcBef>
              <a:buFontTx/>
              <a:buAutoNum type="arabicPeriod"/>
            </a:pPr>
            <a:r>
              <a:rPr lang="en-US" altLang="en-US" dirty="0" smtClean="0">
                <a:ea typeface="ＭＳ Ｐゴシック" pitchFamily="34" charset="-128"/>
              </a:rPr>
              <a:t>Don’t criticize other people’s ideas.</a:t>
            </a:r>
          </a:p>
          <a:p>
            <a:pPr marL="788670" lvl="1" indent="-514350">
              <a:spcBef>
                <a:spcPts val="1800"/>
              </a:spcBef>
              <a:buFontTx/>
              <a:buAutoNum type="arabicPeriod"/>
            </a:pPr>
            <a:r>
              <a:rPr lang="en-US" altLang="en-US" dirty="0" smtClean="0">
                <a:ea typeface="ＭＳ Ｐゴシック" pitchFamily="34" charset="-128"/>
              </a:rPr>
              <a:t>Build one idea upon another.</a:t>
            </a:r>
          </a:p>
          <a:p>
            <a:pPr marL="788670" lvl="1" indent="-514350">
              <a:spcBef>
                <a:spcPts val="1800"/>
              </a:spcBef>
              <a:buFontTx/>
              <a:buAutoNum type="arabicPeriod"/>
            </a:pPr>
            <a:r>
              <a:rPr lang="en-US" altLang="en-US" dirty="0" smtClean="0">
                <a:ea typeface="ＭＳ Ｐゴシック" pitchFamily="34" charset="-128"/>
              </a:rPr>
              <a:t>Reverse the thought of “quality over quantity”.</a:t>
            </a:r>
          </a:p>
          <a:p>
            <a:pPr marL="514350" indent="-514350"/>
            <a:r>
              <a:rPr lang="en-US" altLang="en-US" dirty="0" smtClean="0">
                <a:ea typeface="ＭＳ Ｐゴシック" pitchFamily="34" charset="-128"/>
              </a:rPr>
              <a:t>Practice explaining these rules to a partner</a:t>
            </a:r>
            <a:r>
              <a:rPr lang="en-US" altLang="en-US" dirty="0" smtClean="0">
                <a:ea typeface="ＭＳ Ｐゴシック" pitchFamily="34" charset="-128"/>
              </a:rPr>
              <a:t>. </a:t>
            </a:r>
            <a:r>
              <a:rPr lang="en-US" altLang="en-US" dirty="0" smtClean="0">
                <a:ea typeface="ＭＳ Ｐゴシック" pitchFamily="34" charset="-128"/>
              </a:rPr>
              <a:t>What will you say? How could you use there rules (or others like them) with your group?</a:t>
            </a:r>
          </a:p>
        </p:txBody>
      </p:sp>
      <p:sp>
        <p:nvSpPr>
          <p:cNvPr id="76804" name="TextBox 3"/>
          <p:cNvSpPr txBox="1">
            <a:spLocks noChangeArrowheads="1"/>
          </p:cNvSpPr>
          <p:nvPr/>
        </p:nvSpPr>
        <p:spPr bwMode="auto">
          <a:xfrm>
            <a:off x="457200" y="60198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dirty="0"/>
              <a:t>Jones, M. (1998). “The Thinkers Toolkit: 14 Powerful Techniques for Problem Solving”. New York: Three Rivers Press.</a:t>
            </a:r>
          </a:p>
        </p:txBody>
      </p:sp>
    </p:spTree>
    <p:extLst>
      <p:ext uri="{BB962C8B-B14F-4D97-AF65-F5344CB8AC3E}">
        <p14:creationId xmlns:p14="http://schemas.microsoft.com/office/powerpoint/2010/main" val="704938153"/>
      </p:ext>
    </p:extLst>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ＭＳ Ｐゴシック" pitchFamily="34" charset="-128"/>
              </a:rPr>
              <a:t>Tree (fish) Diagram:</a:t>
            </a:r>
          </a:p>
          <a:p>
            <a:pPr lvl="1"/>
            <a:r>
              <a:rPr lang="en-US" altLang="en-US" dirty="0">
                <a:ea typeface="ＭＳ Ｐゴシック" pitchFamily="34" charset="-128"/>
              </a:rPr>
              <a:t>Start with “typical” categories of root causes of performance challenges.</a:t>
            </a:r>
          </a:p>
          <a:p>
            <a:pPr lvl="1"/>
            <a:r>
              <a:rPr lang="en-US" altLang="en-US" dirty="0">
                <a:ea typeface="ＭＳ Ｐゴシック" pitchFamily="34" charset="-128"/>
              </a:rPr>
              <a:t>Brainstorm within these categories.</a:t>
            </a:r>
          </a:p>
          <a:p>
            <a:pPr>
              <a:spcBef>
                <a:spcPts val="1800"/>
              </a:spcBef>
            </a:pPr>
            <a:r>
              <a:rPr lang="en-US" altLang="en-US" dirty="0" smtClean="0">
                <a:ea typeface="ＭＳ Ｐゴシック" pitchFamily="34" charset="-128"/>
              </a:rPr>
              <a:t>Circle Map:</a:t>
            </a:r>
          </a:p>
          <a:p>
            <a:pPr lvl="1">
              <a:spcBef>
                <a:spcPts val="1200"/>
              </a:spcBef>
            </a:pPr>
            <a:r>
              <a:rPr lang="en-US" altLang="en-US" dirty="0" smtClean="0">
                <a:ea typeface="ＭＳ Ｐゴシック" pitchFamily="34" charset="-128"/>
              </a:rPr>
              <a:t>Brainstorm causes of performance challenges.</a:t>
            </a:r>
          </a:p>
          <a:p>
            <a:pPr lvl="1">
              <a:spcBef>
                <a:spcPts val="1200"/>
              </a:spcBef>
            </a:pPr>
            <a:r>
              <a:rPr lang="en-US" altLang="en-US" dirty="0" smtClean="0">
                <a:ea typeface="ＭＳ Ｐゴシック" pitchFamily="34" charset="-128"/>
              </a:rPr>
              <a:t>Group like causes together to form categories.</a:t>
            </a:r>
          </a:p>
        </p:txBody>
      </p:sp>
      <p:sp>
        <p:nvSpPr>
          <p:cNvPr id="2" name="Title 1"/>
          <p:cNvSpPr>
            <a:spLocks noGrp="1"/>
          </p:cNvSpPr>
          <p:nvPr>
            <p:ph type="title"/>
          </p:nvPr>
        </p:nvSpPr>
        <p:spPr/>
        <p:txBody>
          <a:bodyPr/>
          <a:lstStyle/>
          <a:p>
            <a:pPr>
              <a:defRPr/>
            </a:pPr>
            <a:r>
              <a:rPr lang="en-US" dirty="0" smtClean="0"/>
              <a:t>Brainstorming and Categorizing: Two Approaches</a:t>
            </a:r>
            <a:endParaRPr lang="en-US" dirty="0"/>
          </a:p>
        </p:txBody>
      </p:sp>
    </p:spTree>
    <p:extLst>
      <p:ext uri="{BB962C8B-B14F-4D97-AF65-F5344CB8AC3E}">
        <p14:creationId xmlns:p14="http://schemas.microsoft.com/office/powerpoint/2010/main" val="1268123661"/>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Example Tree Diagr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063" y="388938"/>
            <a:ext cx="8048625"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441453"/>
      </p:ext>
    </p:extLst>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3200" dirty="0" smtClean="0"/>
              <a:t>Tree Diagram: Brainstorm Causes within Categories</a:t>
            </a:r>
            <a:endParaRPr lang="en-US" sz="3200" dirty="0"/>
          </a:p>
        </p:txBody>
      </p:sp>
      <p:sp>
        <p:nvSpPr>
          <p:cNvPr id="78851" name="Content Placeholder 2"/>
          <p:cNvSpPr>
            <a:spLocks noGrp="1"/>
          </p:cNvSpPr>
          <p:nvPr>
            <p:ph idx="1"/>
          </p:nvPr>
        </p:nvSpPr>
        <p:spPr bwMode="auto">
          <a:xfrm>
            <a:off x="304800" y="1676400"/>
            <a:ext cx="8458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buFontTx/>
              <a:buNone/>
            </a:pPr>
            <a:r>
              <a:rPr lang="en-US" altLang="en-US" sz="2400" dirty="0" smtClean="0">
                <a:ea typeface="ＭＳ Ｐゴシック" pitchFamily="34" charset="-128"/>
              </a:rPr>
              <a:t>Review </a:t>
            </a:r>
            <a:r>
              <a:rPr lang="en-US" altLang="en-US" sz="2400" dirty="0" smtClean="0">
                <a:solidFill>
                  <a:srgbClr val="32859D"/>
                </a:solidFill>
                <a:ea typeface="ＭＳ Ｐゴシック" pitchFamily="34" charset="-128"/>
              </a:rPr>
              <a:t>Tree Diagram Directions </a:t>
            </a:r>
            <a:r>
              <a:rPr lang="en-US" altLang="en-US" sz="2400" dirty="0" smtClean="0">
                <a:ea typeface="ＭＳ Ｐゴシック" pitchFamily="34" charset="-128"/>
              </a:rPr>
              <a:t>(Tools, p. 85).  </a:t>
            </a:r>
          </a:p>
          <a:p>
            <a:pPr>
              <a:spcBef>
                <a:spcPts val="1800"/>
              </a:spcBef>
              <a:buFontTx/>
              <a:buAutoNum type="arabicPeriod"/>
            </a:pPr>
            <a:r>
              <a:rPr lang="en-US" altLang="en-US" sz="2400" dirty="0" smtClean="0">
                <a:ea typeface="ＭＳ Ｐゴシック" pitchFamily="34" charset="-128"/>
              </a:rPr>
              <a:t>Clarify the question that will focus the brainstorming.</a:t>
            </a:r>
          </a:p>
          <a:p>
            <a:pPr>
              <a:spcBef>
                <a:spcPts val="1800"/>
              </a:spcBef>
              <a:buFontTx/>
              <a:buAutoNum type="arabicPeriod"/>
            </a:pPr>
            <a:r>
              <a:rPr lang="en-US" altLang="en-US" sz="2400" dirty="0" smtClean="0">
                <a:ea typeface="ＭＳ Ｐゴシック" pitchFamily="34" charset="-128"/>
              </a:rPr>
              <a:t>Determine pre-defined root cause categories, consider: </a:t>
            </a:r>
          </a:p>
          <a:p>
            <a:pPr marL="800100" lvl="1" indent="-342900">
              <a:spcBef>
                <a:spcPts val="600"/>
              </a:spcBef>
            </a:pPr>
            <a:r>
              <a:rPr lang="en-US" altLang="en-US" sz="1800" dirty="0">
                <a:solidFill>
                  <a:schemeClr val="accent1">
                    <a:lumMod val="75000"/>
                  </a:schemeClr>
                </a:solidFill>
                <a:ea typeface="ＭＳ Ｐゴシック" pitchFamily="34" charset="-128"/>
              </a:rPr>
              <a:t>Causal Categories </a:t>
            </a:r>
            <a:r>
              <a:rPr lang="en-US" altLang="en-US" sz="1800" dirty="0">
                <a:ea typeface="ＭＳ Ｐゴシック" pitchFamily="34" charset="-128"/>
              </a:rPr>
              <a:t>(Wellman and Lipton) – Toolkit, p. 91</a:t>
            </a:r>
          </a:p>
          <a:p>
            <a:pPr marL="800100" lvl="1" indent="-342900">
              <a:spcBef>
                <a:spcPts val="600"/>
              </a:spcBef>
            </a:pPr>
            <a:r>
              <a:rPr lang="en-US" altLang="en-US" sz="1800" dirty="0" smtClean="0">
                <a:solidFill>
                  <a:schemeClr val="accent1">
                    <a:lumMod val="75000"/>
                  </a:schemeClr>
                </a:solidFill>
                <a:ea typeface="ＭＳ Ｐゴシック" pitchFamily="34" charset="-128"/>
              </a:rPr>
              <a:t>Levels of Root Causes </a:t>
            </a:r>
            <a:r>
              <a:rPr lang="en-US" altLang="en-US" sz="1800" dirty="0" smtClean="0">
                <a:ea typeface="ＭＳ Ｐゴシック" pitchFamily="34" charset="-128"/>
              </a:rPr>
              <a:t>(</a:t>
            </a:r>
            <a:r>
              <a:rPr lang="en-US" altLang="en-US" sz="1800" dirty="0" err="1" smtClean="0">
                <a:ea typeface="ＭＳ Ｐゴシック" pitchFamily="34" charset="-128"/>
              </a:rPr>
              <a:t>Preuss</a:t>
            </a:r>
            <a:r>
              <a:rPr lang="en-US" altLang="en-US" sz="1800" dirty="0" smtClean="0">
                <a:ea typeface="ＭＳ Ｐゴシック" pitchFamily="34" charset="-128"/>
              </a:rPr>
              <a:t>) – Toolkit, p. 93</a:t>
            </a:r>
          </a:p>
          <a:p>
            <a:pPr marL="800100" lvl="1" indent="-342900">
              <a:spcBef>
                <a:spcPts val="600"/>
              </a:spcBef>
            </a:pPr>
            <a:r>
              <a:rPr lang="en-US" altLang="en-US" sz="1800" dirty="0" smtClean="0">
                <a:solidFill>
                  <a:schemeClr val="accent1">
                    <a:lumMod val="75000"/>
                  </a:schemeClr>
                </a:solidFill>
                <a:ea typeface="ＭＳ Ｐゴシック" pitchFamily="34" charset="-128"/>
              </a:rPr>
              <a:t>Research-Based  Factors </a:t>
            </a:r>
            <a:r>
              <a:rPr lang="en-US" altLang="en-US" sz="1800" dirty="0" smtClean="0">
                <a:ea typeface="ＭＳ Ｐゴシック" pitchFamily="34" charset="-128"/>
              </a:rPr>
              <a:t>(</a:t>
            </a:r>
            <a:r>
              <a:rPr lang="en-US" altLang="en-US" sz="1800" dirty="0" err="1" smtClean="0">
                <a:ea typeface="ＭＳ Ｐゴシック" pitchFamily="34" charset="-128"/>
              </a:rPr>
              <a:t>Marzano</a:t>
            </a:r>
            <a:r>
              <a:rPr lang="en-US" altLang="en-US" sz="1800" dirty="0" smtClean="0">
                <a:ea typeface="ＭＳ Ｐゴシック" pitchFamily="34" charset="-128"/>
              </a:rPr>
              <a:t>) – Toolkit, p. 95</a:t>
            </a:r>
          </a:p>
          <a:p>
            <a:pPr>
              <a:spcBef>
                <a:spcPts val="1800"/>
              </a:spcBef>
              <a:buFontTx/>
              <a:buAutoNum type="arabicPeriod"/>
            </a:pPr>
            <a:r>
              <a:rPr lang="en-US" altLang="en-US" sz="2400" dirty="0" smtClean="0">
                <a:ea typeface="ＭＳ Ｐゴシック" pitchFamily="34" charset="-128"/>
              </a:rPr>
              <a:t>Set up the “Tree Diagram” (</a:t>
            </a:r>
            <a:r>
              <a:rPr lang="en-US" altLang="en-US" sz="2400" dirty="0" smtClean="0">
                <a:solidFill>
                  <a:schemeClr val="accent1">
                    <a:lumMod val="75000"/>
                  </a:schemeClr>
                </a:solidFill>
                <a:ea typeface="ＭＳ Ｐゴシック" pitchFamily="34" charset="-128"/>
              </a:rPr>
              <a:t>Example</a:t>
            </a:r>
            <a:r>
              <a:rPr lang="en-US" altLang="en-US" sz="2400" dirty="0" smtClean="0">
                <a:ea typeface="ＭＳ Ｐゴシック" pitchFamily="34" charset="-128"/>
              </a:rPr>
              <a:t>; Tools, p. 83).</a:t>
            </a:r>
          </a:p>
          <a:p>
            <a:pPr>
              <a:spcBef>
                <a:spcPts val="1800"/>
              </a:spcBef>
              <a:buFontTx/>
              <a:buAutoNum type="arabicPeriod"/>
            </a:pPr>
            <a:r>
              <a:rPr lang="en-US" altLang="en-US" sz="2400" dirty="0" smtClean="0">
                <a:ea typeface="ＭＳ Ｐゴシック" pitchFamily="34" charset="-128"/>
              </a:rPr>
              <a:t>Brainstorm within categories (using sticky notes).</a:t>
            </a:r>
          </a:p>
          <a:p>
            <a:pPr>
              <a:spcBef>
                <a:spcPts val="1800"/>
              </a:spcBef>
              <a:buFontTx/>
              <a:buAutoNum type="arabicPeriod"/>
            </a:pPr>
            <a:r>
              <a:rPr lang="en-US" altLang="en-US" sz="2400" dirty="0" smtClean="0">
                <a:ea typeface="ＭＳ Ｐゴシック" pitchFamily="34" charset="-128"/>
              </a:rPr>
              <a:t>Summarize within each category.</a:t>
            </a:r>
          </a:p>
        </p:txBody>
      </p:sp>
    </p:spTree>
    <p:extLst>
      <p:ext uri="{BB962C8B-B14F-4D97-AF65-F5344CB8AC3E}">
        <p14:creationId xmlns:p14="http://schemas.microsoft.com/office/powerpoint/2010/main" val="13554690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additive="base">
                                        <p:cTn id="7"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anim calcmode="lin" valueType="num">
                                      <p:cBhvr additive="base">
                                        <p:cTn id="11"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885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8851">
                                            <p:txEl>
                                              <p:pRg st="3" end="3"/>
                                            </p:txEl>
                                          </p:spTgt>
                                        </p:tgtEl>
                                        <p:attrNameLst>
                                          <p:attrName>style.visibility</p:attrName>
                                        </p:attrNameLst>
                                      </p:cBhvr>
                                      <p:to>
                                        <p:strVal val="visible"/>
                                      </p:to>
                                    </p:set>
                                    <p:anim calcmode="lin" valueType="num">
                                      <p:cBhvr additive="base">
                                        <p:cTn id="15"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885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anim calcmode="lin" valueType="num">
                                      <p:cBhvr additive="base">
                                        <p:cTn id="19"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8851">
                                            <p:txEl>
                                              <p:pRg st="5" end="5"/>
                                            </p:txEl>
                                          </p:spTgt>
                                        </p:tgtEl>
                                        <p:attrNameLst>
                                          <p:attrName>style.visibility</p:attrName>
                                        </p:attrNameLst>
                                      </p:cBhvr>
                                      <p:to>
                                        <p:strVal val="visible"/>
                                      </p:to>
                                    </p:set>
                                    <p:anim calcmode="lin" valueType="num">
                                      <p:cBhvr additive="base">
                                        <p:cTn id="23" dur="500" fill="hold"/>
                                        <p:tgtEl>
                                          <p:spTgt spid="7885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8851">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8851">
                                            <p:txEl>
                                              <p:pRg st="6" end="6"/>
                                            </p:txEl>
                                          </p:spTgt>
                                        </p:tgtEl>
                                        <p:attrNameLst>
                                          <p:attrName>style.visibility</p:attrName>
                                        </p:attrNameLst>
                                      </p:cBhvr>
                                      <p:to>
                                        <p:strVal val="visible"/>
                                      </p:to>
                                    </p:set>
                                    <p:anim calcmode="lin" valueType="num">
                                      <p:cBhvr additive="base">
                                        <p:cTn id="27" dur="500" fill="hold"/>
                                        <p:tgtEl>
                                          <p:spTgt spid="78851">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885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8851">
                                            <p:txEl>
                                              <p:pRg st="7" end="7"/>
                                            </p:txEl>
                                          </p:spTgt>
                                        </p:tgtEl>
                                        <p:attrNameLst>
                                          <p:attrName>style.visibility</p:attrName>
                                        </p:attrNameLst>
                                      </p:cBhvr>
                                      <p:to>
                                        <p:strVal val="visible"/>
                                      </p:to>
                                    </p:set>
                                    <p:anim calcmode="lin" valueType="num">
                                      <p:cBhvr additive="base">
                                        <p:cTn id="31" dur="500" fill="hold"/>
                                        <p:tgtEl>
                                          <p:spTgt spid="7885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8851">
                                            <p:txEl>
                                              <p:pRg st="8" end="8"/>
                                            </p:txEl>
                                          </p:spTgt>
                                        </p:tgtEl>
                                        <p:attrNameLst>
                                          <p:attrName>style.visibility</p:attrName>
                                        </p:attrNameLst>
                                      </p:cBhvr>
                                      <p:to>
                                        <p:strVal val="visible"/>
                                      </p:to>
                                    </p:set>
                                    <p:anim calcmode="lin" valueType="num">
                                      <p:cBhvr additive="base">
                                        <p:cTn id="35" dur="500" fill="hold"/>
                                        <p:tgtEl>
                                          <p:spTgt spid="78851">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885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a:spLocks noChangeArrowheads="1"/>
          </p:cNvSpPr>
          <p:nvPr/>
        </p:nvSpPr>
        <p:spPr bwMode="auto">
          <a:xfrm>
            <a:off x="1752600" y="609600"/>
            <a:ext cx="5562600" cy="4953000"/>
          </a:xfrm>
          <a:custGeom>
            <a:avLst/>
            <a:gdLst>
              <a:gd name="T0" fmla="*/ 2781300 w 5562600"/>
              <a:gd name="T1" fmla="*/ 0 h 4343400"/>
              <a:gd name="T2" fmla="*/ 814624 w 5562600"/>
              <a:gd name="T3" fmla="*/ 636076 h 4343400"/>
              <a:gd name="T4" fmla="*/ 0 w 5562600"/>
              <a:gd name="T5" fmla="*/ 2171700 h 4343400"/>
              <a:gd name="T6" fmla="*/ 814624 w 5562600"/>
              <a:gd name="T7" fmla="*/ 3707324 h 4343400"/>
              <a:gd name="T8" fmla="*/ 2781300 w 5562600"/>
              <a:gd name="T9" fmla="*/ 4343400 h 4343400"/>
              <a:gd name="T10" fmla="*/ 4747976 w 5562600"/>
              <a:gd name="T11" fmla="*/ 3707324 h 4343400"/>
              <a:gd name="T12" fmla="*/ 5562600 w 5562600"/>
              <a:gd name="T13" fmla="*/ 2171700 h 4343400"/>
              <a:gd name="T14" fmla="*/ 4747976 w 5562600"/>
              <a:gd name="T15" fmla="*/ 636076 h 4343400"/>
              <a:gd name="T16" fmla="*/ 3 60000 65536"/>
              <a:gd name="T17" fmla="*/ 3 60000 65536"/>
              <a:gd name="T18" fmla="*/ 2 60000 65536"/>
              <a:gd name="T19" fmla="*/ 1 60000 65536"/>
              <a:gd name="T20" fmla="*/ 1 60000 65536"/>
              <a:gd name="T21" fmla="*/ 1 60000 65536"/>
              <a:gd name="T22" fmla="*/ 0 60000 65536"/>
              <a:gd name="T23" fmla="*/ 3 60000 65536"/>
              <a:gd name="T24" fmla="*/ 814624 w 5562600"/>
              <a:gd name="T25" fmla="*/ 636076 h 4343400"/>
              <a:gd name="T26" fmla="*/ 4747976 w 5562600"/>
              <a:gd name="T27" fmla="*/ 3707324 h 434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62600" h="4343400">
                <a:moveTo>
                  <a:pt x="0" y="2171700"/>
                </a:moveTo>
                <a:lnTo>
                  <a:pt x="0" y="2171700"/>
                </a:lnTo>
                <a:cubicBezTo>
                  <a:pt x="0" y="972303"/>
                  <a:pt x="1245230" y="0"/>
                  <a:pt x="2781299" y="0"/>
                </a:cubicBezTo>
                <a:cubicBezTo>
                  <a:pt x="4317369" y="0"/>
                  <a:pt x="5562600" y="972303"/>
                  <a:pt x="5562600" y="2171700"/>
                </a:cubicBezTo>
                <a:cubicBezTo>
                  <a:pt x="5562600" y="3371096"/>
                  <a:pt x="4317369" y="4343399"/>
                  <a:pt x="2781300" y="4343400"/>
                </a:cubicBezTo>
                <a:cubicBezTo>
                  <a:pt x="1245230" y="4343400"/>
                  <a:pt x="0" y="3371096"/>
                  <a:pt x="0" y="2171700"/>
                </a:cubicBezTo>
                <a:close/>
                <a:moveTo>
                  <a:pt x="66628" y="2171700"/>
                </a:moveTo>
                <a:lnTo>
                  <a:pt x="66628" y="2171700"/>
                </a:lnTo>
                <a:cubicBezTo>
                  <a:pt x="66628" y="3334299"/>
                  <a:pt x="1282028" y="4276771"/>
                  <a:pt x="2781299" y="4276772"/>
                </a:cubicBezTo>
                <a:lnTo>
                  <a:pt x="2781300" y="4276772"/>
                </a:lnTo>
                <a:cubicBezTo>
                  <a:pt x="4280571" y="4276771"/>
                  <a:pt x="5495972" y="3334299"/>
                  <a:pt x="5495972" y="2171700"/>
                </a:cubicBezTo>
                <a:cubicBezTo>
                  <a:pt x="5495972" y="1009100"/>
                  <a:pt x="4280571" y="66628"/>
                  <a:pt x="2781300" y="66628"/>
                </a:cubicBezTo>
                <a:lnTo>
                  <a:pt x="2781299" y="66628"/>
                </a:lnTo>
                <a:cubicBezTo>
                  <a:pt x="1282028" y="66628"/>
                  <a:pt x="66628" y="1009100"/>
                  <a:pt x="66628" y="2171699"/>
                </a:cubicBezTo>
                <a:close/>
              </a:path>
            </a:pathLst>
          </a:cu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ea typeface="+mn-ea"/>
            </a:endParaRPr>
          </a:p>
        </p:txBody>
      </p:sp>
      <p:sp>
        <p:nvSpPr>
          <p:cNvPr id="5" name="Donut 4"/>
          <p:cNvSpPr>
            <a:spLocks noChangeArrowheads="1"/>
          </p:cNvSpPr>
          <p:nvPr/>
        </p:nvSpPr>
        <p:spPr bwMode="auto">
          <a:xfrm>
            <a:off x="3657600" y="2209800"/>
            <a:ext cx="1676400" cy="1447800"/>
          </a:xfrm>
          <a:custGeom>
            <a:avLst/>
            <a:gdLst>
              <a:gd name="T0" fmla="*/ 838200 w 1676400"/>
              <a:gd name="T1" fmla="*/ 0 h 1447800"/>
              <a:gd name="T2" fmla="*/ 245503 w 1676400"/>
              <a:gd name="T3" fmla="*/ 212025 h 1447800"/>
              <a:gd name="T4" fmla="*/ 0 w 1676400"/>
              <a:gd name="T5" fmla="*/ 723900 h 1447800"/>
              <a:gd name="T6" fmla="*/ 245503 w 1676400"/>
              <a:gd name="T7" fmla="*/ 1235775 h 1447800"/>
              <a:gd name="T8" fmla="*/ 838200 w 1676400"/>
              <a:gd name="T9" fmla="*/ 1447800 h 1447800"/>
              <a:gd name="T10" fmla="*/ 1430897 w 1676400"/>
              <a:gd name="T11" fmla="*/ 1235775 h 1447800"/>
              <a:gd name="T12" fmla="*/ 1676400 w 1676400"/>
              <a:gd name="T13" fmla="*/ 723900 h 1447800"/>
              <a:gd name="T14" fmla="*/ 1430897 w 1676400"/>
              <a:gd name="T15" fmla="*/ 212025 h 1447800"/>
              <a:gd name="T16" fmla="*/ 3 60000 65536"/>
              <a:gd name="T17" fmla="*/ 3 60000 65536"/>
              <a:gd name="T18" fmla="*/ 2 60000 65536"/>
              <a:gd name="T19" fmla="*/ 1 60000 65536"/>
              <a:gd name="T20" fmla="*/ 1 60000 65536"/>
              <a:gd name="T21" fmla="*/ 1 60000 65536"/>
              <a:gd name="T22" fmla="*/ 0 60000 65536"/>
              <a:gd name="T23" fmla="*/ 3 60000 65536"/>
              <a:gd name="T24" fmla="*/ 245503 w 1676400"/>
              <a:gd name="T25" fmla="*/ 212025 h 1447800"/>
              <a:gd name="T26" fmla="*/ 1430897 w 1676400"/>
              <a:gd name="T27" fmla="*/ 1235775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6400" h="1447800">
                <a:moveTo>
                  <a:pt x="0" y="723900"/>
                </a:moveTo>
                <a:lnTo>
                  <a:pt x="0" y="723900"/>
                </a:lnTo>
                <a:cubicBezTo>
                  <a:pt x="0" y="324101"/>
                  <a:pt x="375274" y="0"/>
                  <a:pt x="838199" y="0"/>
                </a:cubicBezTo>
                <a:cubicBezTo>
                  <a:pt x="1301125" y="0"/>
                  <a:pt x="1676400" y="324101"/>
                  <a:pt x="1676400" y="723900"/>
                </a:cubicBezTo>
                <a:cubicBezTo>
                  <a:pt x="1676400" y="1123698"/>
                  <a:pt x="1301125" y="1447799"/>
                  <a:pt x="838200" y="1447800"/>
                </a:cubicBezTo>
                <a:cubicBezTo>
                  <a:pt x="375274" y="1447800"/>
                  <a:pt x="0" y="1123698"/>
                  <a:pt x="0" y="723900"/>
                </a:cubicBezTo>
                <a:close/>
                <a:moveTo>
                  <a:pt x="84494" y="723900"/>
                </a:moveTo>
                <a:lnTo>
                  <a:pt x="84494" y="723900"/>
                </a:lnTo>
                <a:cubicBezTo>
                  <a:pt x="84494" y="1077034"/>
                  <a:pt x="421939" y="1363305"/>
                  <a:pt x="838199" y="1363306"/>
                </a:cubicBezTo>
                <a:lnTo>
                  <a:pt x="838200" y="1363306"/>
                </a:lnTo>
                <a:cubicBezTo>
                  <a:pt x="1254460" y="1363305"/>
                  <a:pt x="1591906" y="1077034"/>
                  <a:pt x="1591906" y="723900"/>
                </a:cubicBezTo>
                <a:cubicBezTo>
                  <a:pt x="1591906" y="370765"/>
                  <a:pt x="1254460" y="84494"/>
                  <a:pt x="838200" y="84494"/>
                </a:cubicBezTo>
                <a:lnTo>
                  <a:pt x="838199" y="84494"/>
                </a:lnTo>
                <a:cubicBezTo>
                  <a:pt x="421939" y="84494"/>
                  <a:pt x="84494" y="370765"/>
                  <a:pt x="84494" y="723899"/>
                </a:cubicBezTo>
                <a:close/>
              </a:path>
            </a:pathLst>
          </a:cu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ea typeface="+mn-ea"/>
            </a:endParaRPr>
          </a:p>
        </p:txBody>
      </p:sp>
      <p:sp>
        <p:nvSpPr>
          <p:cNvPr id="78852" name="TextBox 5"/>
          <p:cNvSpPr txBox="1">
            <a:spLocks noChangeArrowheads="1"/>
          </p:cNvSpPr>
          <p:nvPr/>
        </p:nvSpPr>
        <p:spPr bwMode="auto">
          <a:xfrm>
            <a:off x="3733800" y="26670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b="1" i="1"/>
              <a:t>Performance Challenge</a:t>
            </a:r>
          </a:p>
        </p:txBody>
      </p:sp>
      <p:sp>
        <p:nvSpPr>
          <p:cNvPr id="7" name="TextBox 6"/>
          <p:cNvSpPr txBox="1"/>
          <p:nvPr/>
        </p:nvSpPr>
        <p:spPr>
          <a:xfrm>
            <a:off x="3276600" y="1143000"/>
            <a:ext cx="2590800" cy="738188"/>
          </a:xfrm>
          <a:prstGeom prst="rect">
            <a:avLst/>
          </a:prstGeom>
          <a:noFill/>
          <a:ln>
            <a:solidFill>
              <a:schemeClr val="accent6">
                <a:lumMod val="40000"/>
                <a:lumOff val="60000"/>
              </a:schemeClr>
            </a:solidFill>
          </a:ln>
        </p:spPr>
        <p:txBody>
          <a:bodyPr>
            <a:spAutoFit/>
          </a:bodyPr>
          <a:lstStyle/>
          <a:p>
            <a:pPr algn="ctr">
              <a:defRPr/>
            </a:pPr>
            <a:r>
              <a:rPr lang="en-US" sz="1400" dirty="0">
                <a:latin typeface="Verdana" charset="0"/>
                <a:ea typeface="ＭＳ Ｐゴシック" charset="-128"/>
                <a:cs typeface="ＭＳ Ｐゴシック" charset="-128"/>
              </a:rPr>
              <a:t>All possible explanations of performance challenge go in the outer circle</a:t>
            </a:r>
          </a:p>
        </p:txBody>
      </p:sp>
      <p:sp>
        <p:nvSpPr>
          <p:cNvPr id="78855" name="TextBox 8"/>
          <p:cNvSpPr txBox="1">
            <a:spLocks noChangeArrowheads="1"/>
          </p:cNvSpPr>
          <p:nvPr/>
        </p:nvSpPr>
        <p:spPr bwMode="auto">
          <a:xfrm>
            <a:off x="2057400" y="2523468"/>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dirty="0"/>
              <a:t>Possible Explanation</a:t>
            </a:r>
          </a:p>
        </p:txBody>
      </p:sp>
      <p:sp>
        <p:nvSpPr>
          <p:cNvPr id="78857" name="TextBox 10"/>
          <p:cNvSpPr txBox="1">
            <a:spLocks noChangeArrowheads="1"/>
          </p:cNvSpPr>
          <p:nvPr/>
        </p:nvSpPr>
        <p:spPr bwMode="auto">
          <a:xfrm>
            <a:off x="5496910" y="25622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dirty="0"/>
              <a:t>Possible Explanation</a:t>
            </a:r>
          </a:p>
        </p:txBody>
      </p:sp>
      <p:sp>
        <p:nvSpPr>
          <p:cNvPr id="78859" name="TextBox 12"/>
          <p:cNvSpPr txBox="1">
            <a:spLocks noChangeArrowheads="1"/>
          </p:cNvSpPr>
          <p:nvPr/>
        </p:nvSpPr>
        <p:spPr bwMode="auto">
          <a:xfrm>
            <a:off x="5029200" y="3919537"/>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a:t>Possible Explanation</a:t>
            </a:r>
          </a:p>
        </p:txBody>
      </p:sp>
      <p:sp>
        <p:nvSpPr>
          <p:cNvPr id="14" name="TextBox 13"/>
          <p:cNvSpPr txBox="1"/>
          <p:nvPr/>
        </p:nvSpPr>
        <p:spPr>
          <a:xfrm>
            <a:off x="2857500" y="3810000"/>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
        <p:nvSpPr>
          <p:cNvPr id="15" name="TextBox 14"/>
          <p:cNvSpPr txBox="1"/>
          <p:nvPr/>
        </p:nvSpPr>
        <p:spPr>
          <a:xfrm>
            <a:off x="2819400" y="3810000"/>
            <a:ext cx="1524000" cy="523875"/>
          </a:xfrm>
          <a:prstGeom prst="rect">
            <a:avLst/>
          </a:prstGeom>
          <a:noFill/>
        </p:spPr>
        <p:txBody>
          <a:bodyPr>
            <a:spAutoFit/>
          </a:bodyPr>
          <a:lstStyle/>
          <a:p>
            <a:pPr algn="ctr">
              <a:defRPr/>
            </a:pPr>
            <a:r>
              <a:rPr lang="en-US" sz="1400" dirty="0">
                <a:latin typeface="Verdana" charset="0"/>
                <a:ea typeface="ＭＳ Ｐゴシック" charset="-128"/>
                <a:cs typeface="ＭＳ Ｐゴシック" charset="-128"/>
              </a:rPr>
              <a:t>Possible Explanation</a:t>
            </a:r>
          </a:p>
        </p:txBody>
      </p:sp>
      <p:sp>
        <p:nvSpPr>
          <p:cNvPr id="19" name="TextBox 18"/>
          <p:cNvSpPr txBox="1"/>
          <p:nvPr/>
        </p:nvSpPr>
        <p:spPr>
          <a:xfrm>
            <a:off x="228600" y="1143000"/>
            <a:ext cx="1828800" cy="830997"/>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What </a:t>
            </a:r>
            <a:r>
              <a:rPr lang="en-US" sz="1600" dirty="0" smtClean="0">
                <a:latin typeface="Verdana" charset="0"/>
                <a:ea typeface="ＭＳ Ｐゴシック" charset="-128"/>
                <a:cs typeface="ＭＳ Ｐゴシック" charset="-128"/>
              </a:rPr>
              <a:t>context data </a:t>
            </a:r>
            <a:r>
              <a:rPr lang="en-US" sz="1600" dirty="0">
                <a:latin typeface="Verdana" charset="0"/>
                <a:ea typeface="ＭＳ Ｐゴシック" charset="-128"/>
                <a:cs typeface="ＭＳ Ｐゴシック" charset="-128"/>
              </a:rPr>
              <a:t>did we consider?</a:t>
            </a:r>
          </a:p>
        </p:txBody>
      </p:sp>
      <p:sp>
        <p:nvSpPr>
          <p:cNvPr id="23" name="TextBox 22"/>
          <p:cNvSpPr txBox="1"/>
          <p:nvPr/>
        </p:nvSpPr>
        <p:spPr>
          <a:xfrm>
            <a:off x="6781800" y="762000"/>
            <a:ext cx="1676400" cy="830263"/>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What </a:t>
            </a:r>
          </a:p>
          <a:p>
            <a:pPr algn="ctr">
              <a:defRPr/>
            </a:pPr>
            <a:r>
              <a:rPr lang="en-US" sz="1600" dirty="0" err="1">
                <a:latin typeface="Verdana" charset="0"/>
                <a:ea typeface="ＭＳ Ｐゴシック" charset="-128"/>
                <a:cs typeface="ＭＳ Ｐゴシック" charset="-128"/>
              </a:rPr>
              <a:t>process(es</a:t>
            </a:r>
            <a:r>
              <a:rPr lang="en-US" sz="1600" dirty="0">
                <a:latin typeface="Verdana" charset="0"/>
                <a:ea typeface="ＭＳ Ｐゴシック" charset="-128"/>
                <a:cs typeface="ＭＳ Ｐゴシック" charset="-128"/>
              </a:rPr>
              <a:t>) </a:t>
            </a:r>
          </a:p>
          <a:p>
            <a:pPr algn="ctr">
              <a:defRPr/>
            </a:pPr>
            <a:r>
              <a:rPr lang="en-US" sz="1600" dirty="0">
                <a:latin typeface="Verdana" charset="0"/>
                <a:ea typeface="ＭＳ Ｐゴシック" charset="-128"/>
                <a:cs typeface="ＭＳ Ｐゴシック" charset="-128"/>
              </a:rPr>
              <a:t>did we use?</a:t>
            </a:r>
          </a:p>
        </p:txBody>
      </p:sp>
      <p:sp>
        <p:nvSpPr>
          <p:cNvPr id="27" name="TextBox 26"/>
          <p:cNvSpPr txBox="1"/>
          <p:nvPr/>
        </p:nvSpPr>
        <p:spPr>
          <a:xfrm>
            <a:off x="6705600" y="4648200"/>
            <a:ext cx="2057400" cy="369888"/>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Perception</a:t>
            </a:r>
            <a:r>
              <a:rPr lang="en-US" dirty="0">
                <a:latin typeface="Verdana" charset="0"/>
                <a:ea typeface="ＭＳ Ｐゴシック" charset="-128"/>
                <a:cs typeface="ＭＳ Ｐゴシック" charset="-128"/>
              </a:rPr>
              <a:t> </a:t>
            </a:r>
            <a:r>
              <a:rPr lang="en-US" sz="1600" dirty="0">
                <a:latin typeface="Verdana" charset="0"/>
                <a:ea typeface="ＭＳ Ｐゴシック" charset="-128"/>
                <a:cs typeface="ＭＳ Ｐゴシック" charset="-128"/>
              </a:rPr>
              <a:t>Data</a:t>
            </a:r>
          </a:p>
        </p:txBody>
      </p:sp>
      <p:sp>
        <p:nvSpPr>
          <p:cNvPr id="28" name="TextBox 27"/>
          <p:cNvSpPr txBox="1"/>
          <p:nvPr/>
        </p:nvSpPr>
        <p:spPr>
          <a:xfrm>
            <a:off x="228600" y="5984875"/>
            <a:ext cx="8588375" cy="415925"/>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Circle map used with permission from Thinking Maps, Inc. Specific training required before implementing Thinking Maps. </a:t>
            </a:r>
          </a:p>
          <a:p>
            <a:pPr>
              <a:defRPr/>
            </a:pPr>
            <a:r>
              <a:rPr lang="en-US" sz="1050" dirty="0">
                <a:latin typeface="Verdana" charset="0"/>
                <a:ea typeface="ＭＳ Ｐゴシック" charset="-128"/>
                <a:cs typeface="ＭＳ Ｐゴシック" charset="-128"/>
              </a:rPr>
              <a:t>For more information, visit </a:t>
            </a:r>
            <a:r>
              <a:rPr lang="en-US" sz="1050" dirty="0" err="1">
                <a:latin typeface="Verdana" charset="0"/>
                <a:ea typeface="ＭＳ Ｐゴシック" charset="-128"/>
                <a:cs typeface="ＭＳ Ｐゴシック" charset="-128"/>
              </a:rPr>
              <a:t>www.thinkingmaps.com</a:t>
            </a:r>
            <a:r>
              <a:rPr lang="en-US" sz="1050" dirty="0">
                <a:latin typeface="Verdana" charset="0"/>
                <a:ea typeface="ＭＳ Ｐゴシック" charset="-128"/>
                <a:cs typeface="ＭＳ Ｐゴシック" charset="-128"/>
              </a:rPr>
              <a:t>.</a:t>
            </a:r>
          </a:p>
        </p:txBody>
      </p:sp>
      <p:sp>
        <p:nvSpPr>
          <p:cNvPr id="29" name="TextBox 28"/>
          <p:cNvSpPr txBox="1"/>
          <p:nvPr/>
        </p:nvSpPr>
        <p:spPr>
          <a:xfrm>
            <a:off x="228600" y="4343400"/>
            <a:ext cx="2057400" cy="584200"/>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School Process Data</a:t>
            </a:r>
          </a:p>
        </p:txBody>
      </p:sp>
      <p:sp>
        <p:nvSpPr>
          <p:cNvPr id="20" name="Rectangle 19"/>
          <p:cNvSpPr/>
          <p:nvPr/>
        </p:nvSpPr>
        <p:spPr>
          <a:xfrm>
            <a:off x="228600" y="457200"/>
            <a:ext cx="8610600" cy="5257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5067300" y="3886200"/>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
        <p:nvSpPr>
          <p:cNvPr id="22" name="TextBox 21"/>
          <p:cNvSpPr txBox="1"/>
          <p:nvPr/>
        </p:nvSpPr>
        <p:spPr>
          <a:xfrm>
            <a:off x="5535010" y="2505075"/>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
        <p:nvSpPr>
          <p:cNvPr id="24" name="TextBox 23"/>
          <p:cNvSpPr txBox="1"/>
          <p:nvPr/>
        </p:nvSpPr>
        <p:spPr>
          <a:xfrm>
            <a:off x="2095500" y="2494565"/>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65171342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533400"/>
            <a:ext cx="8229600" cy="1036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smtClean="0"/>
              <a:t>Ways to Talk</a:t>
            </a:r>
          </a:p>
        </p:txBody>
      </p:sp>
      <p:sp>
        <p:nvSpPr>
          <p:cNvPr id="10243" name="Rectangle 3"/>
          <p:cNvSpPr>
            <a:spLocks noGrp="1" noChangeArrowheads="1"/>
          </p:cNvSpPr>
          <p:nvPr>
            <p:ph type="body" idx="1"/>
          </p:nvPr>
        </p:nvSpPr>
        <p:spPr bwMode="auto">
          <a:xfrm>
            <a:off x="838200" y="1951037"/>
            <a:ext cx="7696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itchFamily="34" charset="-128"/>
              </a:rPr>
              <a:t>Table</a:t>
            </a:r>
          </a:p>
          <a:p>
            <a:pPr eaLnBrk="1" hangingPunct="1"/>
            <a:r>
              <a:rPr lang="en-US" altLang="en-US" dirty="0" smtClean="0">
                <a:ea typeface="ＭＳ Ｐゴシック" pitchFamily="34" charset="-128"/>
              </a:rPr>
              <a:t>Whip around </a:t>
            </a:r>
          </a:p>
          <a:p>
            <a:pPr eaLnBrk="1" hangingPunct="1"/>
            <a:r>
              <a:rPr lang="en-US" altLang="en-US" dirty="0" smtClean="0">
                <a:ea typeface="ＭＳ Ｐゴシック" pitchFamily="34" charset="-128"/>
              </a:rPr>
              <a:t>Round robin</a:t>
            </a:r>
          </a:p>
          <a:p>
            <a:pPr eaLnBrk="1" hangingPunct="1"/>
            <a:r>
              <a:rPr lang="en-US" altLang="en-US" dirty="0" smtClean="0">
                <a:ea typeface="ＭＳ Ｐゴシック" pitchFamily="34" charset="-128"/>
              </a:rPr>
              <a:t>Partner</a:t>
            </a:r>
          </a:p>
          <a:p>
            <a:pPr eaLnBrk="1" hangingPunct="1"/>
            <a:r>
              <a:rPr lang="en-US" altLang="en-US" dirty="0" smtClean="0">
                <a:ea typeface="ＭＳ Ｐゴシック" pitchFamily="34" charset="-128"/>
              </a:rPr>
              <a:t>Buzz</a:t>
            </a:r>
          </a:p>
        </p:txBody>
      </p:sp>
      <p:pic>
        <p:nvPicPr>
          <p:cNvPr id="10244" name="Picture 4" descr="j0233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657600"/>
            <a:ext cx="2101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788257"/>
      </p:ext>
    </p:extLst>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715963"/>
          </a:xfrm>
        </p:spPr>
        <p:txBody>
          <a:bodyPr/>
          <a:lstStyle/>
          <a:p>
            <a:pPr>
              <a:defRPr/>
            </a:pPr>
            <a:r>
              <a:rPr lang="en-US" sz="2800" dirty="0" smtClean="0"/>
              <a:t>Circle Map, part 1: Brainstorm Causes of Performance Challenges</a:t>
            </a:r>
            <a:endParaRPr lang="en-US" sz="2800" dirty="0"/>
          </a:p>
        </p:txBody>
      </p:sp>
      <p:sp>
        <p:nvSpPr>
          <p:cNvPr id="80899" name="Content Placeholder 2"/>
          <p:cNvSpPr>
            <a:spLocks noGrp="1"/>
          </p:cNvSpPr>
          <p:nvPr>
            <p:ph idx="1"/>
          </p:nvPr>
        </p:nvSpPr>
        <p:spPr bwMode="auto">
          <a:xfrm>
            <a:off x="381000" y="1676400"/>
            <a:ext cx="8229600" cy="4754563"/>
          </a:xfrm>
          <a:ln>
            <a:miter lim="800000"/>
            <a:headEnd/>
            <a:tailEnd/>
          </a:ln>
        </p:spPr>
        <p:txBody>
          <a:bodyPr vert="horz" wrap="square" lIns="91440" tIns="45720" rIns="91440" bIns="45720" numCol="1" anchor="t" anchorCtr="0" compatLnSpc="1">
            <a:prstTxWarp prst="textNoShape">
              <a:avLst/>
            </a:prstTxWarp>
          </a:bodyPr>
          <a:lstStyle/>
          <a:p>
            <a:pPr marL="514350" indent="-514350">
              <a:spcBef>
                <a:spcPts val="1800"/>
              </a:spcBef>
              <a:buFontTx/>
              <a:buNone/>
              <a:defRPr/>
            </a:pPr>
            <a:r>
              <a:rPr lang="en-US" sz="2400" dirty="0" smtClean="0"/>
              <a:t>Review </a:t>
            </a:r>
            <a:r>
              <a:rPr lang="en-US" sz="2400" dirty="0" smtClean="0">
                <a:solidFill>
                  <a:schemeClr val="accent1">
                    <a:lumMod val="75000"/>
                  </a:schemeClr>
                </a:solidFill>
              </a:rPr>
              <a:t>Circle Map Directions</a:t>
            </a:r>
            <a:r>
              <a:rPr lang="en-US" sz="2400" dirty="0" smtClean="0"/>
              <a:t>  (Tools, p. 89).</a:t>
            </a:r>
          </a:p>
          <a:p>
            <a:pPr marL="514350" indent="-514350">
              <a:spcBef>
                <a:spcPts val="1800"/>
              </a:spcBef>
              <a:buFontTx/>
              <a:buAutoNum type="arabicPeriod"/>
              <a:defRPr/>
            </a:pPr>
            <a:r>
              <a:rPr lang="en-US" sz="2400" dirty="0" smtClean="0"/>
              <a:t>Clarify what will focus your brainstorming (priority performance challenge).</a:t>
            </a:r>
          </a:p>
          <a:p>
            <a:pPr marL="514350" indent="-514350">
              <a:spcBef>
                <a:spcPts val="1800"/>
              </a:spcBef>
              <a:buFontTx/>
              <a:buAutoNum type="arabicPeriod"/>
              <a:defRPr/>
            </a:pPr>
            <a:r>
              <a:rPr lang="en-US" sz="2400" dirty="0" smtClean="0"/>
              <a:t>Set up the Circle Map (</a:t>
            </a:r>
            <a:r>
              <a:rPr lang="en-US" sz="2400" dirty="0" smtClean="0">
                <a:solidFill>
                  <a:schemeClr val="accent1">
                    <a:lumMod val="75000"/>
                  </a:schemeClr>
                </a:solidFill>
              </a:rPr>
              <a:t>Example</a:t>
            </a:r>
            <a:r>
              <a:rPr lang="en-US" sz="2400" dirty="0" smtClean="0"/>
              <a:t>; Tools, p. 87).</a:t>
            </a:r>
          </a:p>
          <a:p>
            <a:pPr marL="514350" indent="-514350">
              <a:spcBef>
                <a:spcPts val="1800"/>
              </a:spcBef>
              <a:buFontTx/>
              <a:buAutoNum type="arabicPeriod"/>
              <a:defRPr/>
            </a:pPr>
            <a:r>
              <a:rPr lang="en-US" sz="2400" dirty="0" smtClean="0"/>
              <a:t>Create the frame (identify what data you reviewed in preparation for engaging in root cause analysis).</a:t>
            </a:r>
          </a:p>
          <a:p>
            <a:pPr marL="514350" indent="-514350">
              <a:spcBef>
                <a:spcPts val="1800"/>
              </a:spcBef>
              <a:buFontTx/>
              <a:buAutoNum type="arabicPeriod"/>
              <a:defRPr/>
            </a:pPr>
            <a:r>
              <a:rPr lang="en-US" sz="2400" dirty="0" smtClean="0"/>
              <a:t>Brainstorm about the possible causes of your priority performance challenge:</a:t>
            </a:r>
          </a:p>
          <a:p>
            <a:pPr marL="914400" lvl="1" indent="-514350">
              <a:spcBef>
                <a:spcPts val="600"/>
              </a:spcBef>
              <a:defRPr/>
            </a:pPr>
            <a:r>
              <a:rPr lang="en-US" sz="1800" dirty="0" smtClean="0"/>
              <a:t>Individuals capture one idea per sticky note.</a:t>
            </a:r>
          </a:p>
          <a:p>
            <a:pPr marL="914400" lvl="1" indent="-514350">
              <a:spcBef>
                <a:spcPts val="600"/>
              </a:spcBef>
              <a:defRPr/>
            </a:pPr>
            <a:r>
              <a:rPr lang="en-US" sz="1800" dirty="0" smtClean="0"/>
              <a:t>Place sticky notes on the circle map.</a:t>
            </a:r>
          </a:p>
          <a:p>
            <a:pPr lvl="1">
              <a:spcBef>
                <a:spcPts val="1800"/>
              </a:spcBef>
              <a:defRPr/>
            </a:pPr>
            <a:endParaRPr lang="en-US" sz="2400" dirty="0" smtClean="0"/>
          </a:p>
        </p:txBody>
      </p:sp>
    </p:spTree>
    <p:extLst>
      <p:ext uri="{BB962C8B-B14F-4D97-AF65-F5344CB8AC3E}">
        <p14:creationId xmlns:p14="http://schemas.microsoft.com/office/powerpoint/2010/main" val="30570578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 calcmode="lin" valueType="num">
                                      <p:cBhvr additive="base">
                                        <p:cTn id="7"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anim calcmode="lin" valueType="num">
                                      <p:cBhvr additive="base">
                                        <p:cTn id="11"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089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anim calcmode="lin" valueType="num">
                                      <p:cBhvr additive="base">
                                        <p:cTn id="1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089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0899">
                                            <p:txEl>
                                              <p:pRg st="5" end="5"/>
                                            </p:txEl>
                                          </p:spTgt>
                                        </p:tgtEl>
                                        <p:attrNameLst>
                                          <p:attrName>style.visibility</p:attrName>
                                        </p:attrNameLst>
                                      </p:cBhvr>
                                      <p:to>
                                        <p:strVal val="visible"/>
                                      </p:to>
                                    </p:set>
                                    <p:anim calcmode="lin" valueType="num">
                                      <p:cBhvr additive="base">
                                        <p:cTn id="23"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0899">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0899">
                                            <p:txEl>
                                              <p:pRg st="6" end="6"/>
                                            </p:txEl>
                                          </p:spTgt>
                                        </p:tgtEl>
                                        <p:attrNameLst>
                                          <p:attrName>style.visibility</p:attrName>
                                        </p:attrNameLst>
                                      </p:cBhvr>
                                      <p:to>
                                        <p:strVal val="visible"/>
                                      </p:to>
                                    </p:set>
                                    <p:anim calcmode="lin" valueType="num">
                                      <p:cBhvr additive="base">
                                        <p:cTn id="27"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533400"/>
            <a:ext cx="8686800" cy="1066800"/>
          </a:xfrm>
        </p:spPr>
        <p:txBody>
          <a:bodyPr anchor="t"/>
          <a:lstStyle/>
          <a:p>
            <a:pPr>
              <a:defRPr/>
            </a:pPr>
            <a:r>
              <a:rPr lang="en-US" sz="3200" dirty="0" smtClean="0"/>
              <a:t>Circle Map, Part 2: Categorize your Causes</a:t>
            </a:r>
          </a:p>
        </p:txBody>
      </p:sp>
      <p:sp>
        <p:nvSpPr>
          <p:cNvPr id="80899" name="Content Placeholder 2"/>
          <p:cNvSpPr>
            <a:spLocks noGrp="1"/>
          </p:cNvSpPr>
          <p:nvPr>
            <p:ph idx="1"/>
          </p:nvPr>
        </p:nvSpPr>
        <p:spPr bwMode="auto">
          <a:xfrm>
            <a:off x="381000" y="1752600"/>
            <a:ext cx="84582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1800"/>
              </a:spcBef>
              <a:buFontTx/>
              <a:buAutoNum type="arabicPeriod" startAt="5"/>
            </a:pPr>
            <a:r>
              <a:rPr lang="en-US" altLang="en-US" sz="2400" dirty="0" smtClean="0">
                <a:ea typeface="ＭＳ Ｐゴシック" pitchFamily="34" charset="-128"/>
              </a:rPr>
              <a:t>Sort ideas into natural themes by asking: what ideas are similar?  </a:t>
            </a:r>
          </a:p>
          <a:p>
            <a:pPr lvl="1">
              <a:spcBef>
                <a:spcPts val="1800"/>
              </a:spcBef>
            </a:pPr>
            <a:r>
              <a:rPr lang="en-US" altLang="en-US" sz="2000" dirty="0" smtClean="0">
                <a:ea typeface="ＭＳ Ｐゴシック" pitchFamily="34" charset="-128"/>
              </a:rPr>
              <a:t>Work in silence with each person moving sticky notes around on the circle map. Keep moving notes until a consensus is reached.</a:t>
            </a:r>
          </a:p>
          <a:p>
            <a:pPr lvl="1">
              <a:spcBef>
                <a:spcPts val="1800"/>
              </a:spcBef>
            </a:pPr>
            <a:r>
              <a:rPr lang="en-US" altLang="en-US" sz="2000" dirty="0" smtClean="0">
                <a:ea typeface="ＭＳ Ｐゴシック" pitchFamily="34" charset="-128"/>
              </a:rPr>
              <a:t>Discuss the groupings. </a:t>
            </a:r>
          </a:p>
          <a:p>
            <a:pPr lvl="1">
              <a:spcBef>
                <a:spcPts val="1800"/>
              </a:spcBef>
            </a:pPr>
            <a:r>
              <a:rPr lang="en-US" altLang="en-US" sz="2000" dirty="0" smtClean="0">
                <a:ea typeface="ＭＳ Ｐゴシック" pitchFamily="34" charset="-128"/>
              </a:rPr>
              <a:t>If some ideas don’t fit into any theme, leave as a stand alone idea. </a:t>
            </a:r>
          </a:p>
          <a:p>
            <a:pPr lvl="1">
              <a:spcBef>
                <a:spcPts val="1800"/>
              </a:spcBef>
            </a:pPr>
            <a:r>
              <a:rPr lang="en-US" altLang="en-US" sz="2000" dirty="0" smtClean="0">
                <a:ea typeface="ＭＳ Ｐゴシック" pitchFamily="34" charset="-128"/>
              </a:rPr>
              <a:t>If some fit more than one, create a copy and put in both groups.</a:t>
            </a:r>
          </a:p>
          <a:p>
            <a:pPr marL="457200" indent="-457200">
              <a:spcBef>
                <a:spcPts val="1800"/>
              </a:spcBef>
              <a:buFontTx/>
              <a:buAutoNum type="arabicPeriod" startAt="6"/>
            </a:pPr>
            <a:r>
              <a:rPr lang="en-US" altLang="en-US" sz="2400" dirty="0" smtClean="0">
                <a:ea typeface="ＭＳ Ｐゴシック" pitchFamily="34" charset="-128"/>
              </a:rPr>
              <a:t>Create a short 3-5 word description for each grouping.</a:t>
            </a:r>
          </a:p>
          <a:p>
            <a:pPr marL="457200" indent="-457200">
              <a:buFontTx/>
              <a:buNone/>
            </a:pPr>
            <a:endParaRPr lang="en-US" altLang="en-US" sz="2800" dirty="0" smtClean="0">
              <a:ea typeface="ＭＳ Ｐゴシック" pitchFamily="34" charset="-128"/>
            </a:endParaRPr>
          </a:p>
        </p:txBody>
      </p:sp>
    </p:spTree>
    <p:extLst>
      <p:ext uri="{BB962C8B-B14F-4D97-AF65-F5344CB8AC3E}">
        <p14:creationId xmlns:p14="http://schemas.microsoft.com/office/powerpoint/2010/main" val="1598335079"/>
      </p:ext>
    </p:extLst>
  </p:cSld>
  <p:clrMapOvr>
    <a:masterClrMapping/>
  </p:clrMapOvr>
  <p:transition spd="slow">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dirty="0" smtClean="0"/>
              <a:t>In </a:t>
            </a:r>
            <a:r>
              <a:rPr lang="en-US" dirty="0"/>
              <a:t>the performance indicator areas of achievement and growth, performance in all grade levels and in all content areas are below minimum state expectations and have been flat for the last three years. </a:t>
            </a:r>
            <a:endParaRPr lang="en-US" dirty="0" smtClean="0"/>
          </a:p>
          <a:p>
            <a:pPr marL="45720" indent="0">
              <a:spcBef>
                <a:spcPts val="600"/>
              </a:spcBef>
              <a:buNone/>
            </a:pPr>
            <a:endParaRPr lang="en-US" dirty="0"/>
          </a:p>
          <a:p>
            <a:pPr>
              <a:spcBef>
                <a:spcPts val="600"/>
              </a:spcBef>
            </a:pPr>
            <a:r>
              <a:rPr lang="en-US" dirty="0"/>
              <a:t>The MGP for all grade levels and subgroups in all content areas is below the state expectation of 55 and has been flat (35-32-38) for the last three years</a:t>
            </a:r>
            <a:r>
              <a:rPr lang="en-US" b="1" dirty="0"/>
              <a:t>.</a:t>
            </a:r>
          </a:p>
          <a:p>
            <a:pPr marL="45720" indent="0">
              <a:buNone/>
            </a:pPr>
            <a:endParaRPr lang="en-US" dirty="0"/>
          </a:p>
        </p:txBody>
      </p:sp>
      <p:sp>
        <p:nvSpPr>
          <p:cNvPr id="3" name="Title 2"/>
          <p:cNvSpPr>
            <a:spLocks noGrp="1"/>
          </p:cNvSpPr>
          <p:nvPr>
            <p:ph type="title"/>
          </p:nvPr>
        </p:nvSpPr>
        <p:spPr/>
        <p:txBody>
          <a:bodyPr/>
          <a:lstStyle/>
          <a:p>
            <a:r>
              <a:rPr lang="en-US" dirty="0" smtClean="0"/>
              <a:t>Scenario: Priority Performance Challenges</a:t>
            </a:r>
            <a:endParaRPr lang="en-US" dirty="0"/>
          </a:p>
        </p:txBody>
      </p:sp>
    </p:spTree>
    <p:extLst>
      <p:ext uri="{BB962C8B-B14F-4D97-AF65-F5344CB8AC3E}">
        <p14:creationId xmlns:p14="http://schemas.microsoft.com/office/powerpoint/2010/main" val="2185879561"/>
      </p:ext>
    </p:extLst>
  </p:cSld>
  <p:clrMapOvr>
    <a:masterClrMapping/>
  </p:clrMapOvr>
  <p:transition spd="slow">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Context Information</a:t>
            </a:r>
            <a:endParaRPr lang="en-US" dirty="0"/>
          </a:p>
        </p:txBody>
      </p:sp>
      <p:sp>
        <p:nvSpPr>
          <p:cNvPr id="2" name="Content Placeholder 1"/>
          <p:cNvSpPr>
            <a:spLocks noGrp="1"/>
          </p:cNvSpPr>
          <p:nvPr>
            <p:ph idx="1"/>
          </p:nvPr>
        </p:nvSpPr>
        <p:spPr/>
        <p:txBody>
          <a:bodyPr/>
          <a:lstStyle/>
          <a:p>
            <a:pPr marL="45720" indent="0">
              <a:buNone/>
            </a:pPr>
            <a:r>
              <a:rPr lang="en-US" dirty="0" smtClean="0"/>
              <a:t>Group Identified </a:t>
            </a:r>
            <a:r>
              <a:rPr lang="en-US" dirty="0" smtClean="0"/>
              <a:t>Priorities:</a:t>
            </a:r>
            <a:endParaRPr lang="en-US" dirty="0"/>
          </a:p>
          <a:p>
            <a:pPr lvl="1">
              <a:spcBef>
                <a:spcPts val="600"/>
              </a:spcBef>
            </a:pPr>
            <a:r>
              <a:rPr lang="en-US" dirty="0"/>
              <a:t>All teachers indicated they have insufficient time for instruction.</a:t>
            </a:r>
          </a:p>
          <a:p>
            <a:pPr lvl="1">
              <a:spcBef>
                <a:spcPts val="600"/>
              </a:spcBef>
            </a:pPr>
            <a:r>
              <a:rPr lang="en-US" dirty="0"/>
              <a:t>70% indicated they have insufficient access to instructional materials and </a:t>
            </a:r>
            <a:r>
              <a:rPr lang="en-US" dirty="0" smtClean="0"/>
              <a:t>resources.</a:t>
            </a:r>
            <a:endParaRPr lang="en-US" dirty="0"/>
          </a:p>
          <a:p>
            <a:pPr lvl="1">
              <a:spcBef>
                <a:spcPts val="600"/>
              </a:spcBef>
            </a:pPr>
            <a:r>
              <a:rPr lang="en-US" dirty="0"/>
              <a:t>83% indicate teachers do not have an appropriate level of influence in the school, 60% indicated they don’t have effective processes for solving </a:t>
            </a:r>
            <a:r>
              <a:rPr lang="en-US" dirty="0" smtClean="0"/>
              <a:t>problems.</a:t>
            </a:r>
          </a:p>
          <a:p>
            <a:pPr lvl="1">
              <a:spcBef>
                <a:spcPts val="600"/>
              </a:spcBef>
            </a:pPr>
            <a:r>
              <a:rPr lang="en-US" dirty="0" smtClean="0"/>
              <a:t>65% indicate school leadership does not consistently enforce rules for student conduct.</a:t>
            </a:r>
          </a:p>
          <a:p>
            <a:pPr lvl="1">
              <a:spcBef>
                <a:spcPts val="600"/>
              </a:spcBef>
            </a:pPr>
            <a:r>
              <a:rPr lang="en-US" dirty="0" smtClean="0"/>
              <a:t>65-70% indicate professional development is inadequate.</a:t>
            </a:r>
          </a:p>
          <a:p>
            <a:pPr lvl="1">
              <a:spcBef>
                <a:spcPts val="600"/>
              </a:spcBef>
            </a:pPr>
            <a:r>
              <a:rPr lang="en-US" dirty="0" smtClean="0"/>
              <a:t>65% indicate curriculum taught does not meet the need of students.</a:t>
            </a:r>
            <a:endParaRPr lang="en-US" dirty="0"/>
          </a:p>
          <a:p>
            <a:endParaRPr lang="en-US" dirty="0"/>
          </a:p>
        </p:txBody>
      </p:sp>
    </p:spTree>
    <p:extLst>
      <p:ext uri="{BB962C8B-B14F-4D97-AF65-F5344CB8AC3E}">
        <p14:creationId xmlns:p14="http://schemas.microsoft.com/office/powerpoint/2010/main" val="392333893"/>
      </p:ext>
    </p:extLst>
  </p:cSld>
  <p:clrMapOvr>
    <a:masterClrMapping/>
  </p:clrMapOvr>
  <p:transition spd="slow">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960438"/>
          </a:xfrm>
        </p:spPr>
        <p:txBody>
          <a:bodyPr/>
          <a:lstStyle/>
          <a:p>
            <a:pPr>
              <a:defRPr/>
            </a:pPr>
            <a:r>
              <a:rPr lang="en-US" sz="2800" dirty="0" smtClean="0"/>
              <a:t>Practice Brainstorming, Categorizing, and Summarizing</a:t>
            </a:r>
            <a:endParaRPr lang="en-US" sz="2800" dirty="0"/>
          </a:p>
        </p:txBody>
      </p:sp>
      <p:sp>
        <p:nvSpPr>
          <p:cNvPr id="82947" name="Content Placeholder 2"/>
          <p:cNvSpPr>
            <a:spLocks noGrp="1"/>
          </p:cNvSpPr>
          <p:nvPr>
            <p:ph idx="1"/>
          </p:nvPr>
        </p:nvSpPr>
        <p:spPr bwMode="auto">
          <a:xfrm>
            <a:off x="304800" y="1676400"/>
            <a:ext cx="8610600" cy="4906963"/>
          </a:xfrm>
          <a:ln>
            <a:miter lim="800000"/>
            <a:headEnd/>
            <a:tailEnd/>
          </a:ln>
        </p:spPr>
        <p:txBody>
          <a:bodyPr vert="horz" wrap="square" lIns="91440" tIns="45720" rIns="91440" bIns="45720" numCol="1" anchor="t" anchorCtr="0" compatLnSpc="1">
            <a:prstTxWarp prst="textNoShape">
              <a:avLst/>
            </a:prstTxWarp>
          </a:bodyPr>
          <a:lstStyle/>
          <a:p>
            <a:pPr marL="514350" indent="-514350">
              <a:spcBef>
                <a:spcPts val="1800"/>
              </a:spcBef>
              <a:buFontTx/>
              <a:buAutoNum type="arabicPeriod"/>
              <a:defRPr/>
            </a:pPr>
            <a:r>
              <a:rPr lang="en-US" sz="2300" dirty="0" smtClean="0"/>
              <a:t>With your table group, select an approach (Tree Diagram or Circle Map). </a:t>
            </a:r>
          </a:p>
          <a:p>
            <a:pPr marL="514350" indent="-514350">
              <a:spcBef>
                <a:spcPts val="1800"/>
              </a:spcBef>
              <a:buFontTx/>
              <a:buAutoNum type="arabicPeriod"/>
              <a:defRPr/>
            </a:pPr>
            <a:r>
              <a:rPr lang="en-US" sz="2300" dirty="0" smtClean="0"/>
              <a:t>Recorders, draw a Tree Diagram or Circle Map on a flip chart page.</a:t>
            </a:r>
          </a:p>
          <a:p>
            <a:pPr marL="514350" indent="-514350">
              <a:spcBef>
                <a:spcPts val="1800"/>
              </a:spcBef>
              <a:buFontTx/>
              <a:buAutoNum type="arabicPeriod"/>
              <a:defRPr/>
            </a:pPr>
            <a:r>
              <a:rPr lang="en-US" sz="2300" dirty="0" smtClean="0"/>
              <a:t>Use the directions for that approach (</a:t>
            </a:r>
            <a:r>
              <a:rPr lang="en-US" sz="2300" dirty="0" smtClean="0">
                <a:solidFill>
                  <a:schemeClr val="accent1">
                    <a:lumMod val="75000"/>
                  </a:schemeClr>
                </a:solidFill>
              </a:rPr>
              <a:t>Tree Diagram Directions</a:t>
            </a:r>
            <a:r>
              <a:rPr lang="en-US" sz="2300" dirty="0" smtClean="0"/>
              <a:t>;</a:t>
            </a:r>
            <a:r>
              <a:rPr lang="en-US" sz="2300" dirty="0"/>
              <a:t> </a:t>
            </a:r>
            <a:r>
              <a:rPr lang="en-US" sz="2300" dirty="0" smtClean="0"/>
              <a:t>Tools, p. 85 or </a:t>
            </a:r>
            <a:r>
              <a:rPr lang="en-US" sz="2300" dirty="0" smtClean="0">
                <a:solidFill>
                  <a:schemeClr val="accent1">
                    <a:lumMod val="75000"/>
                  </a:schemeClr>
                </a:solidFill>
              </a:rPr>
              <a:t>Circle Map Directions</a:t>
            </a:r>
            <a:r>
              <a:rPr lang="en-US" sz="2300" dirty="0"/>
              <a:t>;</a:t>
            </a:r>
            <a:r>
              <a:rPr lang="en-US" sz="2300" dirty="0" smtClean="0"/>
              <a:t> Tools p. 89).</a:t>
            </a:r>
          </a:p>
          <a:p>
            <a:pPr marL="514350" indent="-514350">
              <a:spcBef>
                <a:spcPts val="1800"/>
              </a:spcBef>
              <a:buFontTx/>
              <a:buAutoNum type="arabicPeriod"/>
              <a:defRPr/>
            </a:pPr>
            <a:r>
              <a:rPr lang="en-US" sz="2300" dirty="0" smtClean="0"/>
              <a:t>Focused the Rocky ES “priority performance challenge”, brainstorm, categorize and summarize your explanations for why the school has that pattern of performance. Consider the context for Rocky ES as well.</a:t>
            </a:r>
          </a:p>
          <a:p>
            <a:pPr marL="514350" indent="-514350">
              <a:spcBef>
                <a:spcPts val="1800"/>
              </a:spcBef>
              <a:buFontTx/>
              <a:buAutoNum type="arabicPeriod"/>
              <a:defRPr/>
            </a:pPr>
            <a:r>
              <a:rPr lang="en-US" sz="2300" dirty="0" smtClean="0"/>
              <a:t>Capture summary statements on the flip chart.</a:t>
            </a:r>
          </a:p>
        </p:txBody>
      </p:sp>
    </p:spTree>
    <p:extLst>
      <p:ext uri="{BB962C8B-B14F-4D97-AF65-F5344CB8AC3E}">
        <p14:creationId xmlns:p14="http://schemas.microsoft.com/office/powerpoint/2010/main" val="15055923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anim calcmode="lin" valueType="num">
                                      <p:cBhvr additive="base">
                                        <p:cTn id="7"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anim calcmode="lin" valueType="num">
                                      <p:cBhvr additive="base">
                                        <p:cTn id="11"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2947">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anim calcmode="lin" valueType="num">
                                      <p:cBhvr additive="base">
                                        <p:cTn id="15"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from Colleagues</a:t>
            </a:r>
            <a:endParaRPr lang="en-US" dirty="0"/>
          </a:p>
        </p:txBody>
      </p:sp>
      <p:sp>
        <p:nvSpPr>
          <p:cNvPr id="849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ea typeface="ＭＳ Ｐゴシック" pitchFamily="34" charset="-128"/>
              </a:rPr>
              <a:t>Gallery Walk.</a:t>
            </a:r>
          </a:p>
          <a:p>
            <a:pPr>
              <a:spcBef>
                <a:spcPts val="1800"/>
              </a:spcBef>
            </a:pPr>
            <a:r>
              <a:rPr lang="en-US" altLang="en-US" sz="2800" dirty="0" smtClean="0">
                <a:ea typeface="ＭＳ Ｐゴシック" pitchFamily="34" charset="-128"/>
              </a:rPr>
              <a:t>With your table group, view each of the flip chart pages where other groups have captured their brainstorming, categorizing and summarizing of explanations of priority performance challenges.</a:t>
            </a:r>
          </a:p>
          <a:p>
            <a:pPr>
              <a:spcBef>
                <a:spcPts val="1800"/>
              </a:spcBef>
            </a:pPr>
            <a:r>
              <a:rPr lang="en-US" altLang="en-US" sz="2800" dirty="0" smtClean="0">
                <a:ea typeface="ＭＳ Ｐゴシック" pitchFamily="34" charset="-128"/>
              </a:rPr>
              <a:t>Return to your table and consider:</a:t>
            </a:r>
          </a:p>
          <a:p>
            <a:pPr lvl="1"/>
            <a:r>
              <a:rPr lang="en-US" altLang="en-US" sz="2400" dirty="0" smtClean="0">
                <a:ea typeface="ＭＳ Ｐゴシック" pitchFamily="34" charset="-128"/>
              </a:rPr>
              <a:t>What did we see in the work of the other groups?</a:t>
            </a:r>
          </a:p>
          <a:p>
            <a:pPr lvl="1"/>
            <a:r>
              <a:rPr lang="en-US" altLang="en-US" sz="2400" dirty="0" smtClean="0">
                <a:ea typeface="ＭＳ Ｐゴシック" pitchFamily="34" charset="-128"/>
              </a:rPr>
              <a:t>Is there anything we would refine about our current explanations?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975306066"/>
      </p:ext>
    </p:extLst>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1260" cy="782073"/>
          </a:xfrm>
        </p:spPr>
        <p:txBody>
          <a:bodyPr/>
          <a:lstStyle/>
          <a:p>
            <a:r>
              <a:rPr lang="en-US" sz="3200" dirty="0"/>
              <a:t>How groups “get off track</a:t>
            </a:r>
            <a:r>
              <a:rPr lang="en-US" sz="3200" dirty="0" smtClean="0"/>
              <a:t>” brainstorming and categorizing</a:t>
            </a:r>
            <a:endParaRPr lang="en-US" sz="3200" dirty="0"/>
          </a:p>
        </p:txBody>
      </p:sp>
      <p:sp>
        <p:nvSpPr>
          <p:cNvPr id="4" name="Content Placeholder 3"/>
          <p:cNvSpPr>
            <a:spLocks noGrp="1"/>
          </p:cNvSpPr>
          <p:nvPr>
            <p:ph sz="quarter" idx="10"/>
          </p:nvPr>
        </p:nvSpPr>
        <p:spPr>
          <a:xfrm>
            <a:off x="3886200" y="1905000"/>
            <a:ext cx="5029200" cy="4267200"/>
          </a:xfrm>
        </p:spPr>
        <p:txBody>
          <a:bodyPr/>
          <a:lstStyle/>
          <a:p>
            <a:r>
              <a:rPr lang="en-US" sz="2000" dirty="0" smtClean="0"/>
              <a:t>Reinforce rules for brainstorming.</a:t>
            </a:r>
          </a:p>
          <a:p>
            <a:r>
              <a:rPr lang="en-US" sz="2000" dirty="0" smtClean="0"/>
              <a:t>Use sticky notes for individual brainstorming before sharing ideas with group.</a:t>
            </a:r>
          </a:p>
          <a:p>
            <a:r>
              <a:rPr lang="en-US" sz="2000" dirty="0" smtClean="0"/>
              <a:t>Use a whip around or round robin where everyone gets a turn to add something.</a:t>
            </a:r>
          </a:p>
          <a:p>
            <a:r>
              <a:rPr lang="en-US" sz="2000" dirty="0" smtClean="0"/>
              <a:t>Ask </a:t>
            </a:r>
            <a:r>
              <a:rPr lang="en-US" sz="2000" dirty="0" smtClean="0"/>
              <a:t>individuals </a:t>
            </a:r>
            <a:r>
              <a:rPr lang="en-US" sz="2000" dirty="0" smtClean="0"/>
              <a:t>who haven’t had a chance to </a:t>
            </a:r>
            <a:r>
              <a:rPr lang="en-US" sz="2000" dirty="0" smtClean="0"/>
              <a:t>contribute </a:t>
            </a:r>
            <a:r>
              <a:rPr lang="en-US" sz="2000" dirty="0" smtClean="0"/>
              <a:t>what they think or would add.</a:t>
            </a:r>
          </a:p>
          <a:p>
            <a:r>
              <a:rPr lang="en-US" sz="2000" dirty="0" smtClean="0"/>
              <a:t>Pull aside “dominant” group members and ask them to help elicit information from all group members.</a:t>
            </a:r>
            <a:endParaRPr lang="en-US" sz="2000" dirty="0"/>
          </a:p>
        </p:txBody>
      </p:sp>
      <p:sp>
        <p:nvSpPr>
          <p:cNvPr id="5" name="Content Placeholder 4"/>
          <p:cNvSpPr>
            <a:spLocks noGrp="1"/>
          </p:cNvSpPr>
          <p:nvPr>
            <p:ph sz="quarter" idx="11"/>
          </p:nvPr>
        </p:nvSpPr>
        <p:spPr>
          <a:xfrm>
            <a:off x="381000" y="1828800"/>
            <a:ext cx="3581400" cy="4343400"/>
          </a:xfrm>
        </p:spPr>
        <p:txBody>
          <a:bodyPr/>
          <a:lstStyle/>
          <a:p>
            <a:r>
              <a:rPr lang="en-US" dirty="0" smtClean="0"/>
              <a:t>Group members “shut down” or “evaluate” ideas during brainstorm.</a:t>
            </a:r>
          </a:p>
          <a:p>
            <a:r>
              <a:rPr lang="en-US" dirty="0" smtClean="0"/>
              <a:t>Some group members don’t participate.</a:t>
            </a:r>
          </a:p>
          <a:p>
            <a:r>
              <a:rPr lang="en-US" dirty="0" smtClean="0"/>
              <a:t>Some group members dominate the conversation.</a:t>
            </a:r>
            <a:endParaRPr lang="en-US" dirty="0"/>
          </a:p>
        </p:txBody>
      </p:sp>
      <p:sp>
        <p:nvSpPr>
          <p:cNvPr id="6" name="Text Placeholder 5"/>
          <p:cNvSpPr>
            <a:spLocks noGrp="1"/>
          </p:cNvSpPr>
          <p:nvPr>
            <p:ph type="body" sz="quarter" idx="12"/>
          </p:nvPr>
        </p:nvSpPr>
        <p:spPr/>
        <p:txBody>
          <a:bodyPr/>
          <a:lstStyle/>
          <a:p>
            <a:r>
              <a:rPr lang="en-US" dirty="0" smtClean="0"/>
              <a:t>Off Track	</a:t>
            </a:r>
            <a:endParaRPr lang="en-US" dirty="0"/>
          </a:p>
        </p:txBody>
      </p:sp>
      <p:sp>
        <p:nvSpPr>
          <p:cNvPr id="7" name="Text Placeholder 6"/>
          <p:cNvSpPr>
            <a:spLocks noGrp="1"/>
          </p:cNvSpPr>
          <p:nvPr>
            <p:ph type="body" sz="quarter" idx="13"/>
          </p:nvPr>
        </p:nvSpPr>
        <p:spPr>
          <a:xfrm>
            <a:off x="4038600" y="1295400"/>
            <a:ext cx="4876800" cy="533400"/>
          </a:xfrm>
        </p:spPr>
        <p:txBody>
          <a:bodyPr/>
          <a:lstStyle/>
          <a:p>
            <a:r>
              <a:rPr lang="en-US" dirty="0" smtClean="0"/>
              <a:t>Getting Back On Track</a:t>
            </a:r>
            <a:endParaRPr lang="en-US" dirty="0"/>
          </a:p>
        </p:txBody>
      </p:sp>
    </p:spTree>
    <p:extLst>
      <p:ext uri="{BB962C8B-B14F-4D97-AF65-F5344CB8AC3E}">
        <p14:creationId xmlns:p14="http://schemas.microsoft.com/office/powerpoint/2010/main" val="3887628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solidFill>
                  <a:schemeClr val="bg1"/>
                </a:solidFill>
                <a:ea typeface="ＭＳ Ｐゴシック" pitchFamily="34" charset="-128"/>
              </a:rPr>
              <a:t>Tools to Support Root Cause Analysis</a:t>
            </a:r>
            <a:endParaRPr lang="en-US" altLang="en-US" dirty="0" smtClean="0">
              <a:solidFill>
                <a:schemeClr val="bg1"/>
              </a:solidFill>
              <a:ea typeface="ＭＳ Ｐゴシック" pitchFamily="34" charset="-128"/>
            </a:endParaRPr>
          </a:p>
        </p:txBody>
      </p:sp>
      <p:sp>
        <p:nvSpPr>
          <p:cNvPr id="102404" name="Content Placeholder 4"/>
          <p:cNvSpPr>
            <a:spLocks noGrp="1"/>
          </p:cNvSpPr>
          <p:nvPr>
            <p:ph sz="quarter" idx="10"/>
          </p:nvPr>
        </p:nvSpPr>
        <p:spPr bwMode="auto">
          <a:xfrm>
            <a:off x="76200" y="1600200"/>
            <a:ext cx="4114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nSpc>
                <a:spcPct val="90000"/>
              </a:lnSpc>
              <a:spcBef>
                <a:spcPts val="1800"/>
              </a:spcBef>
              <a:buFont typeface="Wingdings" pitchFamily="2" charset="2"/>
              <a:buAutoNum type="arabicPeriod"/>
            </a:pPr>
            <a:r>
              <a:rPr lang="en-US" altLang="en-US" sz="2000" dirty="0">
                <a:ea typeface="ＭＳ Ｐゴシック" pitchFamily="34" charset="-128"/>
              </a:rPr>
              <a:t>Focus on a performance challenge (or closely related performance challenges).</a:t>
            </a:r>
          </a:p>
          <a:p>
            <a:pPr marL="571500" indent="-571500">
              <a:lnSpc>
                <a:spcPct val="90000"/>
              </a:lnSpc>
              <a:spcBef>
                <a:spcPts val="1800"/>
              </a:spcBef>
              <a:buFont typeface="Wingdings" pitchFamily="2" charset="2"/>
              <a:buAutoNum type="arabicPeriod"/>
            </a:pPr>
            <a:r>
              <a:rPr lang="en-US" altLang="en-US" sz="2000" dirty="0">
                <a:ea typeface="ＭＳ Ｐゴシック" pitchFamily="34" charset="-128"/>
              </a:rPr>
              <a:t>Consider school/district context (process/ perception data). </a:t>
            </a:r>
            <a:r>
              <a:rPr lang="en-US" altLang="en-US" sz="2000" dirty="0" smtClean="0">
                <a:ea typeface="ＭＳ Ｐゴシック" pitchFamily="34" charset="-128"/>
              </a:rPr>
              <a:t/>
            </a:r>
            <a:br>
              <a:rPr lang="en-US" altLang="en-US" sz="2000" dirty="0" smtClean="0">
                <a:ea typeface="ＭＳ Ｐゴシック" pitchFamily="34" charset="-128"/>
              </a:rPr>
            </a:br>
            <a:endParaRPr lang="en-US" altLang="en-US" sz="2000" dirty="0">
              <a:ea typeface="ＭＳ Ｐゴシック" pitchFamily="34" charset="-128"/>
            </a:endParaRPr>
          </a:p>
          <a:p>
            <a:pPr marL="571500" indent="-571500" eaLnBrk="1" hangingPunct="1">
              <a:buFontTx/>
              <a:buAutoNum type="arabicPeriod"/>
            </a:pPr>
            <a:r>
              <a:rPr lang="en-US" altLang="en-US" sz="2000" dirty="0" smtClean="0">
                <a:solidFill>
                  <a:srgbClr val="000000"/>
                </a:solidFill>
                <a:ea typeface="ＭＳ Ｐゴシック" pitchFamily="34" charset="-128"/>
              </a:rPr>
              <a:t>Generating explanations (brainstorm</a:t>
            </a:r>
            <a:r>
              <a:rPr lang="en-US" altLang="en-US" sz="2000" dirty="0" smtClean="0">
                <a:solidFill>
                  <a:srgbClr val="000000"/>
                </a:solidFill>
                <a:ea typeface="ＭＳ Ｐゴシック" pitchFamily="34" charset="-128"/>
              </a:rPr>
              <a:t>).</a:t>
            </a:r>
            <a:endParaRPr lang="en-US" altLang="en-US" sz="2000" dirty="0" smtClean="0">
              <a:solidFill>
                <a:srgbClr val="000000"/>
              </a:solidFill>
              <a:ea typeface="ＭＳ Ｐゴシック" pitchFamily="34" charset="-128"/>
            </a:endParaRPr>
          </a:p>
          <a:p>
            <a:pPr marL="571500" indent="-571500" eaLnBrk="1" hangingPunct="1">
              <a:buFont typeface="Wingdings" pitchFamily="2" charset="2"/>
              <a:buAutoNum type="arabicPeriod"/>
            </a:pPr>
            <a:r>
              <a:rPr lang="en-US" altLang="en-US" sz="2000" dirty="0" smtClean="0">
                <a:solidFill>
                  <a:srgbClr val="000000"/>
                </a:solidFill>
                <a:ea typeface="ＭＳ Ｐゴシック" pitchFamily="34" charset="-128"/>
              </a:rPr>
              <a:t>Categorize/ classify </a:t>
            </a:r>
            <a:r>
              <a:rPr lang="en-US" altLang="en-US" sz="2000" dirty="0" smtClean="0">
                <a:solidFill>
                  <a:srgbClr val="000000"/>
                </a:solidFill>
                <a:ea typeface="ＭＳ Ｐゴシック" pitchFamily="34" charset="-128"/>
              </a:rPr>
              <a:t>explanations.</a:t>
            </a:r>
            <a:endParaRPr lang="en-US" altLang="en-US" sz="2000" dirty="0" smtClean="0">
              <a:solidFill>
                <a:srgbClr val="000000"/>
              </a:solidFill>
              <a:ea typeface="ＭＳ Ｐゴシック" pitchFamily="34" charset="-128"/>
            </a:endParaRPr>
          </a:p>
        </p:txBody>
      </p:sp>
      <p:sp>
        <p:nvSpPr>
          <p:cNvPr id="7" name="Content Placeholder 6"/>
          <p:cNvSpPr>
            <a:spLocks noGrp="1"/>
          </p:cNvSpPr>
          <p:nvPr>
            <p:ph sz="quarter" idx="11"/>
          </p:nvPr>
        </p:nvSpPr>
        <p:spPr>
          <a:xfrm>
            <a:off x="4038600" y="1524000"/>
            <a:ext cx="5029200" cy="5029200"/>
          </a:xfrm>
        </p:spPr>
        <p:txBody>
          <a:bodyPr rtlCol="0">
            <a:normAutofit/>
          </a:bodyPr>
          <a:lstStyle/>
          <a:p>
            <a:pPr marL="514350" indent="-514350" eaLnBrk="1" fontAlgn="auto" hangingPunct="1">
              <a:lnSpc>
                <a:spcPct val="110000"/>
              </a:lnSpc>
              <a:spcAft>
                <a:spcPts val="0"/>
              </a:spcAft>
              <a:buFontTx/>
              <a:buAutoNum type="arabicPeriod"/>
              <a:defRPr/>
            </a:pPr>
            <a:r>
              <a:rPr lang="en-US" sz="2000" dirty="0" smtClean="0">
                <a:solidFill>
                  <a:srgbClr val="000000"/>
                </a:solidFill>
              </a:rPr>
              <a:t>UIP Handbook, Quality Criteria (Priority Performance Challenges</a:t>
            </a:r>
            <a:r>
              <a:rPr lang="en-US" sz="2000" dirty="0" smtClean="0">
                <a:solidFill>
                  <a:srgbClr val="000000"/>
                </a:solidFill>
              </a:rPr>
              <a:t>).</a:t>
            </a:r>
            <a:endParaRPr lang="en-US" sz="2000" dirty="0" smtClean="0">
              <a:solidFill>
                <a:srgbClr val="000000"/>
              </a:solidFill>
            </a:endParaRPr>
          </a:p>
          <a:p>
            <a:pPr marL="514350" indent="-514350" eaLnBrk="1" fontAlgn="auto" hangingPunct="1">
              <a:lnSpc>
                <a:spcPct val="110000"/>
              </a:lnSpc>
              <a:spcAft>
                <a:spcPts val="0"/>
              </a:spcAft>
              <a:buFontTx/>
              <a:buAutoNum type="arabicPeriod"/>
              <a:defRPr/>
            </a:pPr>
            <a:r>
              <a:rPr lang="en-US" sz="2000" dirty="0" smtClean="0">
                <a:solidFill>
                  <a:srgbClr val="000000"/>
                </a:solidFill>
              </a:rPr>
              <a:t>Multiple Measures; Data Intersections; Equitable Distribution of Teachers; TELL Survey Basics; Resources available from CDE; </a:t>
            </a:r>
            <a:r>
              <a:rPr lang="en-US" sz="2000" dirty="0" smtClean="0">
                <a:solidFill>
                  <a:srgbClr val="000000"/>
                </a:solidFill>
              </a:rPr>
              <a:t>Inventory.</a:t>
            </a:r>
            <a:endParaRPr lang="en-US" sz="2000" dirty="0" smtClean="0">
              <a:solidFill>
                <a:srgbClr val="000000"/>
              </a:solidFill>
            </a:endParaRPr>
          </a:p>
          <a:p>
            <a:pPr marL="514350" indent="-514350" eaLnBrk="1" fontAlgn="auto" hangingPunct="1">
              <a:lnSpc>
                <a:spcPct val="110000"/>
              </a:lnSpc>
              <a:spcAft>
                <a:spcPts val="0"/>
              </a:spcAft>
              <a:buFontTx/>
              <a:buAutoNum type="arabicPeriod"/>
              <a:defRPr/>
            </a:pPr>
            <a:r>
              <a:rPr lang="en-US" sz="2000" dirty="0" smtClean="0">
                <a:solidFill>
                  <a:srgbClr val="000000"/>
                </a:solidFill>
              </a:rPr>
              <a:t>Brainstorming Strategies; Identifying Causal </a:t>
            </a:r>
            <a:r>
              <a:rPr lang="en-US" sz="2000" dirty="0" smtClean="0">
                <a:solidFill>
                  <a:srgbClr val="000000"/>
                </a:solidFill>
              </a:rPr>
              <a:t>Theories.</a:t>
            </a:r>
            <a:endParaRPr lang="en-US" sz="2000" dirty="0" smtClean="0">
              <a:solidFill>
                <a:srgbClr val="000000"/>
              </a:solidFill>
            </a:endParaRPr>
          </a:p>
          <a:p>
            <a:pPr marL="514350" indent="-514350">
              <a:lnSpc>
                <a:spcPct val="110000"/>
              </a:lnSpc>
              <a:buFontTx/>
              <a:buAutoNum type="arabicPeriod"/>
              <a:defRPr/>
            </a:pPr>
            <a:r>
              <a:rPr lang="en-US" sz="2000" dirty="0" smtClean="0">
                <a:solidFill>
                  <a:srgbClr val="000000"/>
                </a:solidFill>
              </a:rPr>
              <a:t>Tree Diagram (and directions); Circle Map (and directions); Causal Categories (Wellman</a:t>
            </a:r>
            <a:r>
              <a:rPr lang="en-US" sz="2000" dirty="0">
                <a:solidFill>
                  <a:srgbClr val="000000"/>
                </a:solidFill>
              </a:rPr>
              <a:t>); Levels of Root Causes (</a:t>
            </a:r>
            <a:r>
              <a:rPr lang="en-US" sz="2000" dirty="0" err="1">
                <a:solidFill>
                  <a:srgbClr val="000000"/>
                </a:solidFill>
              </a:rPr>
              <a:t>Preuss</a:t>
            </a:r>
            <a:r>
              <a:rPr lang="en-US" sz="2000" dirty="0">
                <a:solidFill>
                  <a:srgbClr val="000000"/>
                </a:solidFill>
              </a:rPr>
              <a:t>); </a:t>
            </a:r>
            <a:r>
              <a:rPr lang="en-US" sz="2000" dirty="0" err="1">
                <a:solidFill>
                  <a:srgbClr val="000000"/>
                </a:solidFill>
              </a:rPr>
              <a:t>Marzano</a:t>
            </a:r>
            <a:r>
              <a:rPr lang="en-US" sz="2000" dirty="0">
                <a:solidFill>
                  <a:srgbClr val="000000"/>
                </a:solidFill>
              </a:rPr>
              <a:t> </a:t>
            </a:r>
            <a:r>
              <a:rPr lang="en-US" sz="2000" dirty="0" smtClean="0">
                <a:solidFill>
                  <a:srgbClr val="000000"/>
                </a:solidFill>
              </a:rPr>
              <a:t>Factors.</a:t>
            </a:r>
            <a:endParaRPr lang="en-US" sz="2000" dirty="0" smtClean="0">
              <a:solidFill>
                <a:srgbClr val="000000"/>
              </a:solidFill>
            </a:endParaRPr>
          </a:p>
        </p:txBody>
      </p:sp>
      <p:sp>
        <p:nvSpPr>
          <p:cNvPr id="102403" name="Text Placeholder 3"/>
          <p:cNvSpPr>
            <a:spLocks noGrp="1"/>
          </p:cNvSpPr>
          <p:nvPr>
            <p:ph type="body" sz="quarter" idx="12"/>
          </p:nvPr>
        </p:nvSpPr>
        <p:spPr bwMode="auto">
          <a:xfrm>
            <a:off x="76200" y="1143000"/>
            <a:ext cx="4114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2400" dirty="0" smtClean="0">
                <a:solidFill>
                  <a:schemeClr val="accent1">
                    <a:lumMod val="75000"/>
                  </a:schemeClr>
                </a:solidFill>
                <a:ea typeface="ＭＳ Ｐゴシック" pitchFamily="34" charset="-128"/>
              </a:rPr>
              <a:t>Root Cause Analysis Step:</a:t>
            </a:r>
          </a:p>
        </p:txBody>
      </p:sp>
      <p:sp>
        <p:nvSpPr>
          <p:cNvPr id="38917" name="Text Placeholder 5"/>
          <p:cNvSpPr>
            <a:spLocks noGrp="1"/>
          </p:cNvSpPr>
          <p:nvPr>
            <p:ph type="body" sz="quarter" idx="13"/>
          </p:nvPr>
        </p:nvSpPr>
        <p:spPr>
          <a:xfrm>
            <a:off x="4191000" y="1143000"/>
            <a:ext cx="4724400" cy="533400"/>
          </a:xfrm>
        </p:spPr>
        <p:txBody>
          <a:bodyPr rtlCol="0">
            <a:noAutofit/>
          </a:bodyPr>
          <a:lstStyle/>
          <a:p>
            <a:pPr eaLnBrk="1" fontAlgn="auto" hangingPunct="1">
              <a:spcAft>
                <a:spcPts val="0"/>
              </a:spcAft>
              <a:buFont typeface="Arial" pitchFamily="34" charset="0"/>
              <a:buNone/>
              <a:defRPr/>
            </a:pPr>
            <a:r>
              <a:rPr lang="en-US" sz="2400" dirty="0" smtClean="0">
                <a:solidFill>
                  <a:schemeClr val="accent1">
                    <a:lumMod val="75000"/>
                  </a:schemeClr>
                </a:solidFill>
              </a:rPr>
              <a:t>Tools to use:</a:t>
            </a:r>
          </a:p>
        </p:txBody>
      </p:sp>
    </p:spTree>
    <p:extLst>
      <p:ext uri="{BB962C8B-B14F-4D97-AF65-F5344CB8AC3E}">
        <p14:creationId xmlns:p14="http://schemas.microsoft.com/office/powerpoint/2010/main" val="2820408227"/>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4000" dirty="0" smtClean="0"/>
              <a:t>Planning to Facilitate Root Causes Analysis</a:t>
            </a:r>
            <a:endParaRPr lang="en-US" sz="4000" dirty="0"/>
          </a:p>
        </p:txBody>
      </p:sp>
      <p:sp>
        <p:nvSpPr>
          <p:cNvPr id="48131" name="Content Placeholder 6"/>
          <p:cNvSpPr>
            <a:spLocks noGrp="1"/>
          </p:cNvSpPr>
          <p:nvPr>
            <p:ph idx="1"/>
          </p:nvPr>
        </p:nvSpPr>
        <p:spPr bwMode="auto">
          <a:xfrm>
            <a:off x="457200" y="1676400"/>
            <a:ext cx="8229600" cy="49069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400" dirty="0" smtClean="0"/>
              <a:t>Take out the </a:t>
            </a:r>
            <a:r>
              <a:rPr lang="en-US" sz="2400" dirty="0" smtClean="0">
                <a:solidFill>
                  <a:schemeClr val="accent1">
                    <a:lumMod val="75000"/>
                  </a:schemeClr>
                </a:solidFill>
              </a:rPr>
              <a:t>Planning to Facilitate Root Cause Analysis  </a:t>
            </a:r>
            <a:r>
              <a:rPr lang="en-US" sz="2400" dirty="0" smtClean="0">
                <a:solidFill>
                  <a:schemeClr val="tx1"/>
                </a:solidFill>
              </a:rPr>
              <a:t>(note catcher, p. 8).</a:t>
            </a:r>
          </a:p>
          <a:p>
            <a:pPr>
              <a:spcBef>
                <a:spcPts val="1800"/>
              </a:spcBef>
              <a:defRPr/>
            </a:pPr>
            <a:r>
              <a:rPr lang="en-US" sz="2400" dirty="0" smtClean="0"/>
              <a:t>Make notes about how you will categorize and summarize explanations for priority performance </a:t>
            </a:r>
            <a:r>
              <a:rPr lang="en-US" sz="2400" dirty="0" smtClean="0"/>
              <a:t>challenges:</a:t>
            </a:r>
            <a:endParaRPr lang="en-US" sz="2400" dirty="0" smtClean="0"/>
          </a:p>
          <a:p>
            <a:pPr lvl="1">
              <a:defRPr/>
            </a:pPr>
            <a:r>
              <a:rPr lang="en-US" sz="2400" dirty="0" smtClean="0"/>
              <a:t>What approach will you </a:t>
            </a:r>
            <a:r>
              <a:rPr lang="en-US" sz="2400" dirty="0" smtClean="0"/>
              <a:t>use? </a:t>
            </a:r>
            <a:r>
              <a:rPr lang="en-US" sz="2400" dirty="0" smtClean="0"/>
              <a:t>What </a:t>
            </a:r>
            <a:r>
              <a:rPr lang="en-US" sz="2400" dirty="0"/>
              <a:t>materials/tools will you use?</a:t>
            </a:r>
            <a:endParaRPr lang="en-US" sz="2400" dirty="0" smtClean="0"/>
          </a:p>
          <a:p>
            <a:pPr lvl="1">
              <a:spcBef>
                <a:spcPts val="1200"/>
              </a:spcBef>
              <a:defRPr/>
            </a:pPr>
            <a:r>
              <a:rPr lang="en-US" sz="2400" dirty="0" smtClean="0"/>
              <a:t>How will you facilitate this? </a:t>
            </a:r>
          </a:p>
          <a:p>
            <a:pPr lvl="1">
              <a:spcBef>
                <a:spcPts val="1200"/>
              </a:spcBef>
              <a:defRPr/>
            </a:pPr>
            <a:r>
              <a:rPr lang="en-US" sz="2400" dirty="0" smtClean="0"/>
              <a:t>What will you do to prepare?</a:t>
            </a:r>
          </a:p>
          <a:p>
            <a:pPr lvl="1">
              <a:spcBef>
                <a:spcPts val="1200"/>
              </a:spcBef>
              <a:defRPr/>
            </a:pPr>
            <a:endParaRPr lang="en-US" sz="2400" dirty="0" smtClean="0"/>
          </a:p>
        </p:txBody>
      </p:sp>
    </p:spTree>
    <p:extLst>
      <p:ext uri="{BB962C8B-B14F-4D97-AF65-F5344CB8AC3E}">
        <p14:creationId xmlns:p14="http://schemas.microsoft.com/office/powerpoint/2010/main" val="1037769023"/>
      </p:ext>
    </p:extLst>
  </p:cSld>
  <p:clrMapOvr>
    <a:masterClrMapping/>
  </p:clrMapOvr>
  <p:transition spd="slow">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3818914"/>
            <a:ext cx="8229600" cy="75308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19652588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Session Outcomes</a:t>
            </a:r>
          </a:p>
        </p:txBody>
      </p:sp>
      <p:sp>
        <p:nvSpPr>
          <p:cNvPr id="11267" name="Content Placeholder 2"/>
          <p:cNvSpPr>
            <a:spLocks noGrp="1"/>
          </p:cNvSpPr>
          <p:nvPr>
            <p:ph idx="1"/>
          </p:nvPr>
        </p:nvSpPr>
        <p:spPr bwMode="auto">
          <a:xfrm>
            <a:off x="3657600" y="1143000"/>
            <a:ext cx="5131292" cy="4983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spcBef>
                <a:spcPts val="1200"/>
              </a:spcBef>
            </a:pPr>
            <a:r>
              <a:rPr lang="en-US" sz="2000" dirty="0"/>
              <a:t>Define </a:t>
            </a:r>
            <a:r>
              <a:rPr lang="en-US" sz="2000" dirty="0" smtClean="0"/>
              <a:t>and </a:t>
            </a:r>
            <a:r>
              <a:rPr lang="en-US" sz="2000" dirty="0"/>
              <a:t>explain the role of root cause analysis in </a:t>
            </a:r>
            <a:r>
              <a:rPr lang="en-US" sz="2000" dirty="0" smtClean="0"/>
              <a:t>Unified </a:t>
            </a:r>
            <a:r>
              <a:rPr lang="en-US" sz="2000" dirty="0"/>
              <a:t>I</a:t>
            </a:r>
            <a:r>
              <a:rPr lang="en-US" sz="2000" dirty="0" smtClean="0"/>
              <a:t>mprovement </a:t>
            </a:r>
            <a:r>
              <a:rPr lang="en-US" sz="2000" dirty="0"/>
              <a:t>P</a:t>
            </a:r>
            <a:r>
              <a:rPr lang="en-US" sz="2000" dirty="0" smtClean="0"/>
              <a:t>lanning </a:t>
            </a:r>
            <a:r>
              <a:rPr lang="en-US" sz="2000" dirty="0"/>
              <a:t>(</a:t>
            </a:r>
            <a:r>
              <a:rPr lang="en-US" sz="2000" dirty="0" smtClean="0"/>
              <a:t>UIP).</a:t>
            </a:r>
          </a:p>
          <a:p>
            <a:pPr lvl="0">
              <a:spcBef>
                <a:spcPts val="1200"/>
              </a:spcBef>
            </a:pPr>
            <a:r>
              <a:rPr lang="en-US" sz="2000" dirty="0" smtClean="0"/>
              <a:t>Describe </a:t>
            </a:r>
            <a:r>
              <a:rPr lang="en-US" sz="2000" dirty="0"/>
              <a:t>who should participate in root cause analysis, when and </a:t>
            </a:r>
            <a:r>
              <a:rPr lang="en-US" sz="2000" dirty="0" smtClean="0"/>
              <a:t>how.</a:t>
            </a:r>
            <a:endParaRPr lang="en-US" sz="2000" dirty="0"/>
          </a:p>
          <a:p>
            <a:pPr>
              <a:spcBef>
                <a:spcPts val="1200"/>
              </a:spcBef>
            </a:pPr>
            <a:r>
              <a:rPr lang="en-US" sz="2000" dirty="0" smtClean="0"/>
              <a:t>Describe the </a:t>
            </a:r>
            <a:r>
              <a:rPr lang="en-US" sz="2000" dirty="0"/>
              <a:t>critical steps of a root cause analysis </a:t>
            </a:r>
            <a:r>
              <a:rPr lang="en-US" sz="2000" dirty="0" smtClean="0"/>
              <a:t>as </a:t>
            </a:r>
            <a:r>
              <a:rPr lang="en-US" sz="2000" dirty="0"/>
              <a:t>part of improvement </a:t>
            </a:r>
            <a:r>
              <a:rPr lang="en-US" sz="2000" dirty="0" smtClean="0"/>
              <a:t>planning.</a:t>
            </a:r>
          </a:p>
          <a:p>
            <a:pPr>
              <a:spcBef>
                <a:spcPts val="1200"/>
              </a:spcBef>
            </a:pPr>
            <a:r>
              <a:rPr lang="en-US" sz="2000" dirty="0" smtClean="0"/>
              <a:t>Facilitate each step in a root cause analysis.</a:t>
            </a:r>
          </a:p>
          <a:p>
            <a:pPr>
              <a:spcBef>
                <a:spcPts val="1200"/>
              </a:spcBef>
            </a:pPr>
            <a:r>
              <a:rPr lang="en-US" sz="2000" dirty="0" smtClean="0"/>
              <a:t>Identify where planning teams can “get off track” in root cause analysis and how to get them back on track. </a:t>
            </a:r>
          </a:p>
          <a:p>
            <a:pPr>
              <a:spcBef>
                <a:spcPts val="1200"/>
              </a:spcBef>
            </a:pPr>
            <a:r>
              <a:rPr lang="en-US" altLang="en-US" sz="2000" dirty="0" smtClean="0">
                <a:ea typeface="ＭＳ Ｐゴシック" pitchFamily="34" charset="-128"/>
              </a:rPr>
              <a:t>Evaluate the effectiveness of facilitation strategies used for RCA.</a:t>
            </a:r>
          </a:p>
          <a:p>
            <a:pPr>
              <a:spcBef>
                <a:spcPts val="1200"/>
              </a:spcBef>
            </a:pPr>
            <a:r>
              <a:rPr lang="en-US" altLang="en-US" sz="2000" dirty="0" smtClean="0">
                <a:ea typeface="ＭＳ Ｐゴシック" pitchFamily="34" charset="-128"/>
              </a:rPr>
              <a:t>Plan to facilitate a RCA.</a:t>
            </a:r>
            <a:endParaRPr lang="en-US" altLang="en-US" sz="1600" dirty="0" smtClean="0">
              <a:ea typeface="ＭＳ Ｐゴシック" pitchFamily="34" charset="-128"/>
            </a:endParaRPr>
          </a:p>
        </p:txBody>
      </p:sp>
      <p:sp>
        <p:nvSpPr>
          <p:cNvPr id="4" name="TextBox 3"/>
          <p:cNvSpPr txBox="1"/>
          <p:nvPr/>
        </p:nvSpPr>
        <p:spPr>
          <a:xfrm>
            <a:off x="228600" y="1484313"/>
            <a:ext cx="2590800" cy="4154487"/>
          </a:xfrm>
          <a:prstGeom prst="rect">
            <a:avLst/>
          </a:prstGeom>
          <a:noFill/>
          <a:ln w="25400">
            <a:solidFill>
              <a:schemeClr val="accent1">
                <a:lumMod val="50000"/>
              </a:schemeClr>
            </a:solidFill>
          </a:ln>
        </p:spPr>
        <p:txBody>
          <a:bodyPr>
            <a:spAutoFit/>
          </a:bodyPr>
          <a:lstStyle/>
          <a:p>
            <a:pPr eaLnBrk="0" hangingPunct="0">
              <a:spcBef>
                <a:spcPct val="50000"/>
              </a:spcBef>
              <a:buClr>
                <a:srgbClr val="3D5C99"/>
              </a:buClr>
              <a:buSzPct val="80000"/>
              <a:defRPr/>
            </a:pPr>
            <a:r>
              <a:rPr lang="en-US" sz="2400" kern="0" dirty="0">
                <a:solidFill>
                  <a:srgbClr val="BBE0E3">
                    <a:lumMod val="50000"/>
                  </a:srgbClr>
                </a:solidFill>
                <a:latin typeface="Arial"/>
                <a:ea typeface="ＭＳ Ｐゴシック" charset="-128"/>
              </a:rPr>
              <a:t>Engage in hands-on learning activities and dialogue with colleagues.</a:t>
            </a:r>
            <a:br>
              <a:rPr lang="en-US" sz="2400" kern="0" dirty="0">
                <a:solidFill>
                  <a:srgbClr val="BBE0E3">
                    <a:lumMod val="50000"/>
                  </a:srgbClr>
                </a:solidFill>
                <a:latin typeface="Arial"/>
                <a:ea typeface="ＭＳ Ｐゴシック" charset="-128"/>
              </a:rPr>
            </a:br>
            <a:r>
              <a:rPr lang="en-US" sz="2400" kern="0" dirty="0">
                <a:solidFill>
                  <a:srgbClr val="BBE0E3">
                    <a:lumMod val="50000"/>
                  </a:srgbClr>
                </a:solidFill>
                <a:latin typeface="Arial"/>
                <a:ea typeface="ＭＳ Ｐゴシック" charset="-128"/>
              </a:rPr>
              <a:t/>
            </a:r>
            <a:br>
              <a:rPr lang="en-US" sz="2400" kern="0" dirty="0">
                <a:solidFill>
                  <a:srgbClr val="BBE0E3">
                    <a:lumMod val="50000"/>
                  </a:srgbClr>
                </a:solidFill>
                <a:latin typeface="Arial"/>
                <a:ea typeface="ＭＳ Ｐゴシック" charset="-128"/>
              </a:rPr>
            </a:br>
            <a:r>
              <a:rPr lang="en-US" sz="2400" kern="0" dirty="0">
                <a:solidFill>
                  <a:srgbClr val="BBE0E3">
                    <a:lumMod val="50000"/>
                  </a:srgbClr>
                </a:solidFill>
                <a:latin typeface="Arial"/>
                <a:ea typeface="ＭＳ Ｐゴシック" charset="-128"/>
              </a:rPr>
              <a:t>Access additional resources.</a:t>
            </a:r>
            <a:br>
              <a:rPr lang="en-US" sz="2400" kern="0" dirty="0">
                <a:solidFill>
                  <a:srgbClr val="BBE0E3">
                    <a:lumMod val="50000"/>
                  </a:srgbClr>
                </a:solidFill>
                <a:latin typeface="Arial"/>
                <a:ea typeface="ＭＳ Ｐゴシック" charset="-128"/>
              </a:rPr>
            </a:br>
            <a:r>
              <a:rPr lang="en-US" sz="2400" kern="0" dirty="0">
                <a:solidFill>
                  <a:srgbClr val="BBE0E3">
                    <a:lumMod val="50000"/>
                  </a:srgbClr>
                </a:solidFill>
                <a:latin typeface="Arial"/>
                <a:ea typeface="ＭＳ Ｐゴシック" charset="-128"/>
              </a:rPr>
              <a:t/>
            </a:r>
            <a:br>
              <a:rPr lang="en-US" sz="2400" kern="0" dirty="0">
                <a:solidFill>
                  <a:srgbClr val="BBE0E3">
                    <a:lumMod val="50000"/>
                  </a:srgbClr>
                </a:solidFill>
                <a:latin typeface="Arial"/>
                <a:ea typeface="ＭＳ Ｐゴシック" charset="-128"/>
              </a:rPr>
            </a:br>
            <a:r>
              <a:rPr lang="en-US" sz="2400" kern="0" dirty="0">
                <a:solidFill>
                  <a:srgbClr val="BBE0E3">
                    <a:lumMod val="50000"/>
                  </a:srgbClr>
                </a:solidFill>
                <a:latin typeface="Arial"/>
                <a:ea typeface="ＭＳ Ｐゴシック" charset="-128"/>
              </a:rPr>
              <a:t>Complete follow-up activities.</a:t>
            </a:r>
          </a:p>
        </p:txBody>
      </p:sp>
      <p:cxnSp>
        <p:nvCxnSpPr>
          <p:cNvPr id="6" name="Straight Arrow Connector 5"/>
          <p:cNvCxnSpPr>
            <a:stCxn id="4" idx="3"/>
          </p:cNvCxnSpPr>
          <p:nvPr/>
        </p:nvCxnSpPr>
        <p:spPr>
          <a:xfrm flipV="1">
            <a:off x="2819400" y="1219200"/>
            <a:ext cx="1066800" cy="234235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p:cNvCxnSpPr>
          <p:nvPr/>
        </p:nvCxnSpPr>
        <p:spPr>
          <a:xfrm flipV="1">
            <a:off x="2819400" y="2390378"/>
            <a:ext cx="1066800" cy="117117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819400" y="3561557"/>
            <a:ext cx="1066800" cy="85804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p:cNvCxnSpPr>
          <p:nvPr/>
        </p:nvCxnSpPr>
        <p:spPr>
          <a:xfrm flipV="1">
            <a:off x="2819400" y="3124200"/>
            <a:ext cx="1066800" cy="43735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2819400" y="3561557"/>
            <a:ext cx="1066800" cy="36691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p:cNvCxnSpPr>
          <p:nvPr/>
        </p:nvCxnSpPr>
        <p:spPr>
          <a:xfrm>
            <a:off x="2819400" y="3561557"/>
            <a:ext cx="1066800" cy="276304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19400" y="3561556"/>
            <a:ext cx="1066800" cy="192484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79269"/>
      </p:ext>
    </p:extLst>
  </p:cSld>
  <p:clrMapOvr>
    <a:masterClrMapping/>
  </p:clrMapOvr>
  <p:transition spd="slow">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5" name="Rectangle 3"/>
          <p:cNvSpPr>
            <a:spLocks noGrp="1" noChangeArrowheads="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marL="571500" indent="-571500">
              <a:spcBef>
                <a:spcPts val="0"/>
              </a:spcBef>
              <a:spcAft>
                <a:spcPct val="50000"/>
              </a:spcAft>
              <a:defRPr/>
            </a:pPr>
            <a:r>
              <a:rPr lang="en-US" sz="2000" dirty="0" smtClean="0"/>
              <a:t>An approach to identifying explanations that are within the group’s locus of control or at least their sphere of influence.</a:t>
            </a:r>
          </a:p>
          <a:p>
            <a:pPr marL="571500" indent="-571500">
              <a:spcBef>
                <a:spcPts val="0"/>
              </a:spcBef>
              <a:spcAft>
                <a:spcPct val="50000"/>
              </a:spcAft>
              <a:defRPr/>
            </a:pPr>
            <a:r>
              <a:rPr lang="en-US" sz="2000" dirty="0" smtClean="0"/>
              <a:t>Read: </a:t>
            </a:r>
            <a:r>
              <a:rPr lang="en-US" sz="2000" dirty="0" smtClean="0">
                <a:solidFill>
                  <a:schemeClr val="accent1">
                    <a:lumMod val="75000"/>
                  </a:schemeClr>
                </a:solidFill>
              </a:rPr>
              <a:t>Criteria </a:t>
            </a:r>
            <a:r>
              <a:rPr lang="en-US" sz="2000" dirty="0">
                <a:solidFill>
                  <a:schemeClr val="accent1">
                    <a:lumMod val="75000"/>
                  </a:schemeClr>
                </a:solidFill>
              </a:rPr>
              <a:t>for Narrowing Explanations</a:t>
            </a:r>
            <a:r>
              <a:rPr lang="en-US" sz="2000" dirty="0"/>
              <a:t> (Tools, p. </a:t>
            </a:r>
            <a:r>
              <a:rPr lang="en-US" sz="2000" dirty="0" smtClean="0"/>
              <a:t>97).  </a:t>
            </a:r>
            <a:endParaRPr lang="en-US" sz="2000" dirty="0"/>
          </a:p>
          <a:p>
            <a:pPr marL="571500" indent="-571500">
              <a:spcBef>
                <a:spcPts val="0"/>
              </a:spcBef>
              <a:spcAft>
                <a:spcPct val="50000"/>
              </a:spcAft>
              <a:defRPr/>
            </a:pPr>
            <a:r>
              <a:rPr lang="en-US" sz="2000" dirty="0" smtClean="0"/>
              <a:t>Key ideas:</a:t>
            </a:r>
          </a:p>
          <a:p>
            <a:pPr marL="1120140" lvl="2" indent="-571500">
              <a:spcBef>
                <a:spcPts val="0"/>
              </a:spcBef>
              <a:spcAft>
                <a:spcPct val="50000"/>
              </a:spcAft>
              <a:defRPr/>
            </a:pPr>
            <a:r>
              <a:rPr lang="en-US" sz="1800" dirty="0" smtClean="0"/>
              <a:t>Setting aside explanations outside of our control doesn’t mean </a:t>
            </a:r>
            <a:r>
              <a:rPr lang="en-US" sz="1800" u="sng" dirty="0" smtClean="0"/>
              <a:t>not </a:t>
            </a:r>
            <a:r>
              <a:rPr lang="en-US" sz="1800" dirty="0" smtClean="0"/>
              <a:t>considering them as relevant.</a:t>
            </a:r>
          </a:p>
          <a:p>
            <a:pPr marL="1120140" lvl="2" indent="-571500">
              <a:spcBef>
                <a:spcPts val="0"/>
              </a:spcBef>
              <a:spcAft>
                <a:spcPct val="50000"/>
              </a:spcAft>
              <a:defRPr/>
            </a:pPr>
            <a:r>
              <a:rPr lang="en-US" sz="1800" dirty="0" smtClean="0"/>
              <a:t>This may result in refocusing an explanation from student characteristics to adult actions.</a:t>
            </a:r>
          </a:p>
          <a:p>
            <a:pPr marL="1120140" lvl="2" indent="-571500">
              <a:spcBef>
                <a:spcPts val="0"/>
              </a:spcBef>
              <a:spcAft>
                <a:spcPct val="50000"/>
              </a:spcAft>
              <a:defRPr/>
            </a:pPr>
            <a:r>
              <a:rPr lang="en-US" sz="1800" dirty="0" smtClean="0"/>
              <a:t>Powerful: Ask folks to “tell a story” for how the proposed explanation resulted in the pattern of performance for the school.</a:t>
            </a:r>
          </a:p>
          <a:p>
            <a:pPr marL="1120140" lvl="2" indent="-571500">
              <a:spcBef>
                <a:spcPts val="0"/>
              </a:spcBef>
              <a:spcAft>
                <a:spcPct val="50000"/>
              </a:spcAft>
              <a:defRPr/>
            </a:pPr>
            <a:r>
              <a:rPr lang="en-US" sz="1800" dirty="0" smtClean="0"/>
              <a:t>Clarifying the language matters.</a:t>
            </a:r>
          </a:p>
          <a:p>
            <a:pPr marL="845820" lvl="1" indent="-571500">
              <a:spcBef>
                <a:spcPts val="0"/>
              </a:spcBef>
              <a:spcAft>
                <a:spcPct val="50000"/>
              </a:spcAft>
              <a:defRPr/>
            </a:pPr>
            <a:endParaRPr lang="en-US" sz="1800" dirty="0" smtClean="0"/>
          </a:p>
        </p:txBody>
      </p:sp>
      <p:sp>
        <p:nvSpPr>
          <p:cNvPr id="26626" name="Rectangle 2"/>
          <p:cNvSpPr>
            <a:spLocks noGrp="1" noChangeArrowheads="1"/>
          </p:cNvSpPr>
          <p:nvPr>
            <p:ph type="title"/>
          </p:nvPr>
        </p:nvSpPr>
        <p:spPr/>
        <p:txBody>
          <a:bodyPr anchor="t"/>
          <a:lstStyle/>
          <a:p>
            <a:pPr>
              <a:defRPr/>
            </a:pPr>
            <a:r>
              <a:rPr lang="en-US" sz="3600" dirty="0" smtClean="0"/>
              <a:t>Narrowing the Explanations</a:t>
            </a:r>
          </a:p>
        </p:txBody>
      </p:sp>
      <p:pic>
        <p:nvPicPr>
          <p:cNvPr id="4"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52400"/>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3559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1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18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1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Narrowing Explanations</a:t>
            </a:r>
            <a:endParaRPr lang="en-US" dirty="0"/>
          </a:p>
        </p:txBody>
      </p:sp>
      <p:sp>
        <p:nvSpPr>
          <p:cNvPr id="3" name="Content Placeholder 2"/>
          <p:cNvSpPr>
            <a:spLocks noGrp="1"/>
          </p:cNvSpPr>
          <p:nvPr>
            <p:ph idx="1"/>
          </p:nvPr>
        </p:nvSpPr>
        <p:spPr/>
        <p:txBody>
          <a:bodyPr/>
          <a:lstStyle/>
          <a:p>
            <a:pPr marL="571500" indent="-571500">
              <a:lnSpc>
                <a:spcPct val="80000"/>
              </a:lnSpc>
              <a:spcAft>
                <a:spcPct val="50000"/>
              </a:spcAft>
              <a:buFont typeface="Wingdings" pitchFamily="2" charset="2"/>
              <a:buAutoNum type="arabicPeriod"/>
              <a:defRPr/>
            </a:pPr>
            <a:r>
              <a:rPr lang="en-US" sz="2000" dirty="0" smtClean="0"/>
              <a:t>Eliminate (take </a:t>
            </a:r>
            <a:r>
              <a:rPr lang="en-US" sz="2000" dirty="0"/>
              <a:t>sticky notes </a:t>
            </a:r>
            <a:r>
              <a:rPr lang="en-US" sz="2000" dirty="0" smtClean="0"/>
              <a:t>off and set aside</a:t>
            </a:r>
            <a:r>
              <a:rPr lang="en-US" sz="2000" dirty="0" smtClean="0"/>
              <a:t>) </a:t>
            </a:r>
            <a:r>
              <a:rPr lang="en-US" sz="2000" dirty="0"/>
              <a:t>any explanation which the school cannot influence or control (e.g</a:t>
            </a:r>
            <a:r>
              <a:rPr lang="en-US" sz="2000" dirty="0" smtClean="0"/>
              <a:t>., </a:t>
            </a:r>
            <a:r>
              <a:rPr lang="en-US" sz="2000" dirty="0"/>
              <a:t>student characteristics).</a:t>
            </a:r>
          </a:p>
          <a:p>
            <a:pPr marL="571500" indent="-571500">
              <a:lnSpc>
                <a:spcPct val="80000"/>
              </a:lnSpc>
              <a:spcAft>
                <a:spcPct val="50000"/>
              </a:spcAft>
              <a:buFont typeface="Wingdings" pitchFamily="2" charset="2"/>
              <a:buAutoNum type="arabicPeriod"/>
              <a:defRPr/>
            </a:pPr>
            <a:r>
              <a:rPr lang="en-US" sz="2000" dirty="0"/>
              <a:t>Eliminate additional explanations which fail to meet the following criteria:</a:t>
            </a:r>
          </a:p>
          <a:p>
            <a:pPr marL="1239838" lvl="2" indent="-495300">
              <a:lnSpc>
                <a:spcPct val="80000"/>
              </a:lnSpc>
              <a:spcAft>
                <a:spcPct val="50000"/>
              </a:spcAft>
              <a:defRPr/>
            </a:pPr>
            <a:r>
              <a:rPr lang="en-US" dirty="0"/>
              <a:t>It derives logically from the data.</a:t>
            </a:r>
          </a:p>
          <a:p>
            <a:pPr marL="1239838" lvl="2" indent="-495300">
              <a:lnSpc>
                <a:spcPct val="80000"/>
              </a:lnSpc>
              <a:spcAft>
                <a:spcPct val="50000"/>
              </a:spcAft>
              <a:defRPr/>
            </a:pPr>
            <a:r>
              <a:rPr lang="en-US" dirty="0"/>
              <a:t>It is an explanation, not just an opinion.</a:t>
            </a:r>
          </a:p>
          <a:p>
            <a:pPr marL="1239838" lvl="2" indent="-495300">
              <a:lnSpc>
                <a:spcPct val="80000"/>
              </a:lnSpc>
              <a:spcAft>
                <a:spcPct val="50000"/>
              </a:spcAft>
              <a:defRPr/>
            </a:pPr>
            <a:r>
              <a:rPr lang="en-US" dirty="0"/>
              <a:t>It is plausible, it could be verified or tested.</a:t>
            </a:r>
          </a:p>
          <a:p>
            <a:pPr marL="571500" indent="-571500">
              <a:lnSpc>
                <a:spcPct val="80000"/>
              </a:lnSpc>
              <a:spcAft>
                <a:spcPct val="50000"/>
              </a:spcAft>
              <a:buFont typeface="Wingdings" pitchFamily="2" charset="2"/>
              <a:buAutoNum type="arabicPeriod"/>
              <a:defRPr/>
            </a:pPr>
            <a:r>
              <a:rPr lang="en-US" sz="2000" dirty="0"/>
              <a:t>Prioritize your remaining explanations (getting down to at most two), and circle your priority explanations.</a:t>
            </a:r>
          </a:p>
          <a:p>
            <a:pPr marL="571500" indent="-571500">
              <a:lnSpc>
                <a:spcPct val="80000"/>
              </a:lnSpc>
              <a:spcAft>
                <a:spcPct val="50000"/>
              </a:spcAft>
              <a:buFont typeface="Wingdings" pitchFamily="2" charset="2"/>
              <a:buAutoNum type="arabicPeriod"/>
              <a:defRPr/>
            </a:pPr>
            <a:r>
              <a:rPr lang="en-US" sz="2000" dirty="0"/>
              <a:t>Clarify the language, if needed, for your priority explanations.</a:t>
            </a:r>
          </a:p>
          <a:p>
            <a:endParaRPr lang="en-US" dirty="0"/>
          </a:p>
        </p:txBody>
      </p:sp>
    </p:spTree>
    <p:extLst>
      <p:ext uri="{BB962C8B-B14F-4D97-AF65-F5344CB8AC3E}">
        <p14:creationId xmlns:p14="http://schemas.microsoft.com/office/powerpoint/2010/main" val="478806614"/>
      </p:ext>
    </p:extLst>
  </p:cSld>
  <p:clrMapOvr>
    <a:masterClrMapping/>
  </p:clrMapOvr>
  <p:transition spd="slow">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2327"/>
            <a:ext cx="8381260" cy="782073"/>
          </a:xfrm>
        </p:spPr>
        <p:txBody>
          <a:bodyPr/>
          <a:lstStyle/>
          <a:p>
            <a:r>
              <a:rPr lang="en-US" dirty="0"/>
              <a:t>How groups “get off track</a:t>
            </a:r>
            <a:r>
              <a:rPr lang="en-US" dirty="0" smtClean="0"/>
              <a:t>” while narrowing explanations</a:t>
            </a:r>
            <a:endParaRPr lang="en-US" dirty="0"/>
          </a:p>
        </p:txBody>
      </p:sp>
      <p:sp>
        <p:nvSpPr>
          <p:cNvPr id="2" name="Content Placeholder 1"/>
          <p:cNvSpPr>
            <a:spLocks noGrp="1"/>
          </p:cNvSpPr>
          <p:nvPr>
            <p:ph sz="quarter" idx="10"/>
          </p:nvPr>
        </p:nvSpPr>
        <p:spPr>
          <a:xfrm>
            <a:off x="4495800" y="1905000"/>
            <a:ext cx="4419600" cy="4267200"/>
          </a:xfrm>
        </p:spPr>
        <p:txBody>
          <a:bodyPr/>
          <a:lstStyle/>
          <a:p>
            <a:r>
              <a:rPr lang="en-US" sz="1800" dirty="0" smtClean="0"/>
              <a:t>Provide a separate parking lot where folks can put those explanations. Go back to them to identify associated “adult actions” (e.g</a:t>
            </a:r>
            <a:r>
              <a:rPr lang="en-US" sz="1800" dirty="0" smtClean="0"/>
              <a:t>., </a:t>
            </a:r>
            <a:r>
              <a:rPr lang="en-US" sz="1800" dirty="0" smtClean="0"/>
              <a:t>instead of our students don’t come with enough vocabulary, we don’t have a specific intervention to address vocabulary gaps our students come with).</a:t>
            </a:r>
          </a:p>
          <a:p>
            <a:r>
              <a:rPr lang="en-US" sz="1800" dirty="0" smtClean="0"/>
              <a:t>Review explanations that groups have removed to ask the question – can we influence this? How?</a:t>
            </a:r>
            <a:endParaRPr lang="en-US" sz="1800" dirty="0"/>
          </a:p>
        </p:txBody>
      </p:sp>
      <p:sp>
        <p:nvSpPr>
          <p:cNvPr id="4" name="Content Placeholder 3"/>
          <p:cNvSpPr>
            <a:spLocks noGrp="1"/>
          </p:cNvSpPr>
          <p:nvPr>
            <p:ph sz="quarter" idx="11"/>
          </p:nvPr>
        </p:nvSpPr>
        <p:spPr/>
        <p:txBody>
          <a:bodyPr/>
          <a:lstStyle/>
          <a:p>
            <a:r>
              <a:rPr lang="en-US" sz="2000" dirty="0" smtClean="0"/>
              <a:t>Group stays focused on explanations over which they have no control or influence (e.g</a:t>
            </a:r>
            <a:r>
              <a:rPr lang="en-US" sz="2000" dirty="0" smtClean="0"/>
              <a:t>., </a:t>
            </a:r>
            <a:r>
              <a:rPr lang="en-US" sz="2000" dirty="0" smtClean="0"/>
              <a:t>student background knowledge).</a:t>
            </a:r>
          </a:p>
          <a:p>
            <a:r>
              <a:rPr lang="en-US" sz="2000" dirty="0" smtClean="0"/>
              <a:t>Group removes explanations that are core to their performance challenges and that they  could possibly influence but do not control (e.g</a:t>
            </a:r>
            <a:r>
              <a:rPr lang="en-US" sz="2000" dirty="0" smtClean="0"/>
              <a:t>., </a:t>
            </a:r>
            <a:r>
              <a:rPr lang="en-US" sz="2000" dirty="0" smtClean="0"/>
              <a:t>district curriculum).</a:t>
            </a:r>
          </a:p>
          <a:p>
            <a:r>
              <a:rPr lang="en-US" sz="2000" dirty="0" smtClean="0"/>
              <a:t>Other?</a:t>
            </a:r>
            <a:endParaRPr lang="en-US" sz="2000" dirty="0"/>
          </a:p>
        </p:txBody>
      </p:sp>
      <p:sp>
        <p:nvSpPr>
          <p:cNvPr id="5" name="Text Placeholder 4"/>
          <p:cNvSpPr>
            <a:spLocks noGrp="1"/>
          </p:cNvSpPr>
          <p:nvPr>
            <p:ph type="body" sz="quarter" idx="12"/>
          </p:nvPr>
        </p:nvSpPr>
        <p:spPr/>
        <p:txBody>
          <a:bodyPr/>
          <a:lstStyle/>
          <a:p>
            <a:r>
              <a:rPr lang="en-US" dirty="0" smtClean="0"/>
              <a:t>Off Track</a:t>
            </a:r>
            <a:endParaRPr lang="en-US" dirty="0"/>
          </a:p>
        </p:txBody>
      </p:sp>
      <p:sp>
        <p:nvSpPr>
          <p:cNvPr id="6" name="Text Placeholder 5"/>
          <p:cNvSpPr>
            <a:spLocks noGrp="1"/>
          </p:cNvSpPr>
          <p:nvPr>
            <p:ph type="body" sz="quarter" idx="13"/>
          </p:nvPr>
        </p:nvSpPr>
        <p:spPr>
          <a:xfrm>
            <a:off x="4495800" y="1295400"/>
            <a:ext cx="4419600" cy="533400"/>
          </a:xfrm>
        </p:spPr>
        <p:txBody>
          <a:bodyPr/>
          <a:lstStyle/>
          <a:p>
            <a:r>
              <a:rPr lang="en-US" dirty="0" smtClean="0"/>
              <a:t>Getting Back </a:t>
            </a:r>
            <a:r>
              <a:rPr lang="en-US" dirty="0"/>
              <a:t>O</a:t>
            </a:r>
            <a:r>
              <a:rPr lang="en-US" dirty="0" smtClean="0"/>
              <a:t>n Track</a:t>
            </a:r>
            <a:endParaRPr lang="en-US" dirty="0"/>
          </a:p>
        </p:txBody>
      </p:sp>
    </p:spTree>
    <p:extLst>
      <p:ext uri="{BB962C8B-B14F-4D97-AF65-F5344CB8AC3E}">
        <p14:creationId xmlns:p14="http://schemas.microsoft.com/office/powerpoint/2010/main" val="3887628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4495800"/>
            <a:ext cx="8229600" cy="6096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 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02984"/>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3747762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defRPr/>
            </a:pPr>
            <a:r>
              <a:rPr lang="en-US" dirty="0" smtClean="0"/>
              <a:t>How to deepen thinking. . .</a:t>
            </a:r>
            <a:endParaRPr lang="en-US" dirty="0"/>
          </a:p>
        </p:txBody>
      </p:sp>
      <p:sp>
        <p:nvSpPr>
          <p:cNvPr id="9011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ea typeface="ＭＳ Ｐゴシック" pitchFamily="34" charset="-128"/>
              </a:rPr>
              <a:t>Two tools to deepen team thinking about getting to root causes:</a:t>
            </a:r>
          </a:p>
          <a:p>
            <a:pPr lvl="1">
              <a:spcBef>
                <a:spcPts val="1800"/>
              </a:spcBef>
            </a:pPr>
            <a:r>
              <a:rPr lang="en-US" altLang="en-US" sz="2400" dirty="0" smtClean="0">
                <a:solidFill>
                  <a:schemeClr val="accent1">
                    <a:lumMod val="75000"/>
                  </a:schemeClr>
                </a:solidFill>
                <a:ea typeface="ＭＳ Ｐゴシック" pitchFamily="34" charset="-128"/>
              </a:rPr>
              <a:t>The Five Why’s </a:t>
            </a:r>
            <a:r>
              <a:rPr lang="en-US" altLang="en-US" sz="2400" dirty="0" smtClean="0">
                <a:ea typeface="ＭＳ Ｐゴシック" pitchFamily="34" charset="-128"/>
              </a:rPr>
              <a:t>(Root Cause Identification Form).</a:t>
            </a:r>
          </a:p>
          <a:p>
            <a:pPr lvl="1">
              <a:spcBef>
                <a:spcPts val="1800"/>
              </a:spcBef>
            </a:pPr>
            <a:r>
              <a:rPr lang="en-US" altLang="en-US" sz="2400" dirty="0" smtClean="0">
                <a:solidFill>
                  <a:schemeClr val="accent1">
                    <a:lumMod val="75000"/>
                  </a:schemeClr>
                </a:solidFill>
                <a:ea typeface="ＭＳ Ｐゴシック" pitchFamily="34" charset="-128"/>
              </a:rPr>
              <a:t>Multi-Flow Map </a:t>
            </a:r>
            <a:r>
              <a:rPr lang="en-US" altLang="en-US" sz="2400" dirty="0" smtClean="0">
                <a:ea typeface="ＭＳ Ｐゴシック" pitchFamily="34" charset="-128"/>
              </a:rPr>
              <a:t>(cause effect). </a:t>
            </a:r>
          </a:p>
          <a:p>
            <a:pPr>
              <a:spcBef>
                <a:spcPts val="1800"/>
              </a:spcBef>
            </a:pPr>
            <a:r>
              <a:rPr lang="en-US" altLang="en-US" sz="2800" dirty="0" smtClean="0">
                <a:ea typeface="ＭＳ Ｐゴシック" pitchFamily="34" charset="-128"/>
              </a:rPr>
              <a:t>Both based on getting beyond symptoms to deeper causes of performance challenges.</a:t>
            </a:r>
          </a:p>
          <a:p>
            <a:pPr>
              <a:buFontTx/>
              <a:buNone/>
            </a:pPr>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2858743660"/>
      </p:ext>
    </p:extLst>
  </p:cSld>
  <p:clrMapOvr>
    <a:masterClrMapping/>
  </p:clrMapOvr>
  <p:transition spd="slow">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76200"/>
            <a:ext cx="8381260" cy="782073"/>
          </a:xfrm>
        </p:spPr>
        <p:txBody>
          <a:bodyPr anchor="t"/>
          <a:lstStyle/>
          <a:p>
            <a:pPr eaLnBrk="1" hangingPunct="1">
              <a:defRPr/>
            </a:pPr>
            <a:r>
              <a:rPr lang="en-US" sz="3200" dirty="0" smtClean="0"/>
              <a:t>Deepening to Root Causes:</a:t>
            </a:r>
            <a:br>
              <a:rPr lang="en-US" sz="3200" dirty="0" smtClean="0"/>
            </a:br>
            <a:r>
              <a:rPr lang="en-US" sz="3200" dirty="0" smtClean="0"/>
              <a:t>The Five Why’s</a:t>
            </a:r>
          </a:p>
        </p:txBody>
      </p:sp>
      <p:sp>
        <p:nvSpPr>
          <p:cNvPr id="598019" name="Rectangle 3"/>
          <p:cNvSpPr>
            <a:spLocks noGrp="1" noChangeArrowheads="1"/>
          </p:cNvSpPr>
          <p:nvPr>
            <p:ph idx="1"/>
          </p:nvPr>
        </p:nvSpPr>
        <p:spPr bwMode="auto">
          <a:xfrm>
            <a:off x="380999" y="1264921"/>
            <a:ext cx="8407893" cy="4678679"/>
          </a:xfrm>
          <a:ln>
            <a:miter lim="800000"/>
            <a:headEnd/>
            <a:tailEnd/>
          </a:ln>
        </p:spPr>
        <p:txBody>
          <a:bodyPr vert="horz" wrap="square" lIns="91440" tIns="45720" rIns="91440" bIns="45720" numCol="1" anchor="t" anchorCtr="0" compatLnSpc="1">
            <a:prstTxWarp prst="textNoShape">
              <a:avLst/>
            </a:prstTxWarp>
          </a:bodyPr>
          <a:lstStyle/>
          <a:p>
            <a:pPr marL="571500" indent="-571500">
              <a:spcBef>
                <a:spcPts val="600"/>
              </a:spcBef>
              <a:spcAft>
                <a:spcPts val="1200"/>
              </a:spcAft>
              <a:defRPr/>
            </a:pPr>
            <a:r>
              <a:rPr lang="en-US" sz="2400" dirty="0" smtClean="0"/>
              <a:t>Turn to </a:t>
            </a:r>
            <a:r>
              <a:rPr lang="en-US" sz="2400" dirty="0" smtClean="0">
                <a:solidFill>
                  <a:schemeClr val="accent1">
                    <a:lumMod val="75000"/>
                  </a:schemeClr>
                </a:solidFill>
              </a:rPr>
              <a:t>The Five Why’s - Root Cause Identification Form</a:t>
            </a:r>
            <a:r>
              <a:rPr lang="en-US" sz="2400" dirty="0" smtClean="0"/>
              <a:t> </a:t>
            </a:r>
            <a:r>
              <a:rPr lang="en-US" sz="2400" dirty="0" smtClean="0">
                <a:solidFill>
                  <a:schemeClr val="tx1"/>
                </a:solidFill>
              </a:rPr>
              <a:t>(Tools</a:t>
            </a:r>
            <a:r>
              <a:rPr lang="en-US" sz="2400" dirty="0" smtClean="0"/>
              <a:t>, p. 99).</a:t>
            </a:r>
          </a:p>
          <a:p>
            <a:pPr marL="571500" indent="-571500">
              <a:spcBef>
                <a:spcPts val="600"/>
              </a:spcBef>
              <a:spcAft>
                <a:spcPts val="1200"/>
              </a:spcAft>
              <a:defRPr/>
            </a:pPr>
            <a:r>
              <a:rPr lang="en-US" dirty="0" smtClean="0"/>
              <a:t>Steps:</a:t>
            </a:r>
          </a:p>
          <a:p>
            <a:pPr marL="845820" lvl="1" indent="-571500">
              <a:spcBef>
                <a:spcPts val="600"/>
              </a:spcBef>
              <a:spcAft>
                <a:spcPts val="1200"/>
              </a:spcAft>
              <a:buFont typeface="+mj-lt"/>
              <a:buAutoNum type="arabicPeriod"/>
              <a:defRPr/>
            </a:pPr>
            <a:r>
              <a:rPr lang="en-US" sz="2200" dirty="0" smtClean="0"/>
              <a:t>Write your priority performance challenge in the top margin of this form (as a reminder</a:t>
            </a:r>
            <a:r>
              <a:rPr lang="en-US" sz="2200" dirty="0" smtClean="0"/>
              <a:t>).</a:t>
            </a:r>
            <a:endParaRPr lang="en-US" sz="2200" dirty="0" smtClean="0"/>
          </a:p>
          <a:p>
            <a:pPr marL="845820" lvl="1" indent="-571500">
              <a:spcBef>
                <a:spcPts val="600"/>
              </a:spcBef>
              <a:spcAft>
                <a:spcPts val="1200"/>
              </a:spcAft>
              <a:buFont typeface="+mj-lt"/>
              <a:buAutoNum type="arabicPeriod"/>
              <a:defRPr/>
            </a:pPr>
            <a:r>
              <a:rPr lang="en-US" dirty="0" smtClean="0"/>
              <a:t>Write your current best explanation in the upper quarter of the form.</a:t>
            </a:r>
          </a:p>
          <a:p>
            <a:pPr marL="845820" lvl="1" indent="-571500">
              <a:spcBef>
                <a:spcPts val="600"/>
              </a:spcBef>
              <a:spcAft>
                <a:spcPts val="1200"/>
              </a:spcAft>
              <a:buFont typeface="+mj-lt"/>
              <a:buAutoNum type="arabicPeriod"/>
              <a:defRPr/>
            </a:pPr>
            <a:r>
              <a:rPr lang="en-US" sz="2200" dirty="0" smtClean="0"/>
              <a:t>Ask “Why” about the explanation</a:t>
            </a:r>
            <a:r>
              <a:rPr lang="en-US" sz="2200" dirty="0" smtClean="0"/>
              <a:t>. </a:t>
            </a:r>
            <a:r>
              <a:rPr lang="en-US" sz="2200" dirty="0" smtClean="0"/>
              <a:t>Capture the collective “</a:t>
            </a:r>
            <a:r>
              <a:rPr lang="en-US" sz="2200" dirty="0" smtClean="0"/>
              <a:t>because”.</a:t>
            </a:r>
            <a:endParaRPr lang="en-US" sz="2200" dirty="0" smtClean="0"/>
          </a:p>
          <a:p>
            <a:pPr marL="845820" lvl="1" indent="-571500">
              <a:spcBef>
                <a:spcPts val="600"/>
              </a:spcBef>
              <a:spcAft>
                <a:spcPts val="1200"/>
              </a:spcAft>
              <a:buFont typeface="+mj-lt"/>
              <a:buAutoNum type="arabicPeriod"/>
              <a:defRPr/>
            </a:pPr>
            <a:r>
              <a:rPr lang="en-US" dirty="0" smtClean="0"/>
              <a:t>Repeat this process for each “because” until you have done this five times</a:t>
            </a:r>
            <a:r>
              <a:rPr lang="en-US" dirty="0" smtClean="0"/>
              <a:t>.</a:t>
            </a:r>
            <a:endParaRPr lang="en-US" sz="2200" dirty="0" smtClean="0"/>
          </a:p>
        </p:txBody>
      </p:sp>
    </p:spTree>
    <p:extLst>
      <p:ext uri="{BB962C8B-B14F-4D97-AF65-F5344CB8AC3E}">
        <p14:creationId xmlns:p14="http://schemas.microsoft.com/office/powerpoint/2010/main" val="10266152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8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bwMode="auto">
          <a:xfrm>
            <a:off x="685800" y="533400"/>
            <a:ext cx="7772400" cy="1138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itchFamily="34" charset="-128"/>
              </a:rPr>
              <a:t>Getting to Root Cause</a:t>
            </a:r>
          </a:p>
        </p:txBody>
      </p:sp>
      <p:sp>
        <p:nvSpPr>
          <p:cNvPr id="4" name="Process 3"/>
          <p:cNvSpPr>
            <a:spLocks noChangeArrowheads="1"/>
          </p:cNvSpPr>
          <p:nvPr/>
        </p:nvSpPr>
        <p:spPr bwMode="auto">
          <a:xfrm>
            <a:off x="98425" y="1790700"/>
            <a:ext cx="739775" cy="890588"/>
          </a:xfrm>
          <a:prstGeom prst="flowChartProcess">
            <a:avLst/>
          </a:prstGeom>
          <a:solidFill>
            <a:srgbClr val="4597A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5" name="Process 4"/>
          <p:cNvSpPr>
            <a:spLocks noChangeArrowheads="1"/>
          </p:cNvSpPr>
          <p:nvPr/>
        </p:nvSpPr>
        <p:spPr bwMode="auto">
          <a:xfrm>
            <a:off x="7283450" y="2209800"/>
            <a:ext cx="1708150" cy="1760538"/>
          </a:xfrm>
          <a:prstGeom prst="flowChartProcess">
            <a:avLst/>
          </a:prstGeom>
          <a:solidFill>
            <a:srgbClr val="9C9CD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6" name="Process 5"/>
          <p:cNvSpPr>
            <a:spLocks noChangeArrowheads="1"/>
          </p:cNvSpPr>
          <p:nvPr/>
        </p:nvSpPr>
        <p:spPr bwMode="auto">
          <a:xfrm>
            <a:off x="1706563" y="1790700"/>
            <a:ext cx="784225" cy="890588"/>
          </a:xfrm>
          <a:prstGeom prst="flowChartProcess">
            <a:avLst/>
          </a:prstGeom>
          <a:solidFill>
            <a:srgbClr val="4597A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7" name="Process 6"/>
          <p:cNvSpPr>
            <a:spLocks noChangeArrowheads="1"/>
          </p:cNvSpPr>
          <p:nvPr/>
        </p:nvSpPr>
        <p:spPr bwMode="auto">
          <a:xfrm>
            <a:off x="3327400" y="1790700"/>
            <a:ext cx="800100" cy="890588"/>
          </a:xfrm>
          <a:prstGeom prst="flowChartProcess">
            <a:avLst/>
          </a:prstGeom>
          <a:solidFill>
            <a:srgbClr val="4597A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92167" name="TextBox 7"/>
          <p:cNvSpPr txBox="1">
            <a:spLocks noChangeArrowheads="1"/>
          </p:cNvSpPr>
          <p:nvPr/>
        </p:nvSpPr>
        <p:spPr bwMode="auto">
          <a:xfrm>
            <a:off x="7283450" y="2659063"/>
            <a:ext cx="1708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a:t>Priority</a:t>
            </a:r>
          </a:p>
          <a:p>
            <a:pPr algn="ctr" eaLnBrk="1" hangingPunct="1"/>
            <a:r>
              <a:rPr lang="en-US" altLang="en-US"/>
              <a:t>Performance </a:t>
            </a:r>
          </a:p>
          <a:p>
            <a:pPr algn="ctr" eaLnBrk="1" hangingPunct="1"/>
            <a:r>
              <a:rPr lang="en-US" altLang="en-US"/>
              <a:t>Challenge</a:t>
            </a:r>
          </a:p>
        </p:txBody>
      </p:sp>
      <p:sp>
        <p:nvSpPr>
          <p:cNvPr id="9" name="Process 8"/>
          <p:cNvSpPr>
            <a:spLocks noChangeArrowheads="1"/>
          </p:cNvSpPr>
          <p:nvPr/>
        </p:nvSpPr>
        <p:spPr bwMode="auto">
          <a:xfrm>
            <a:off x="4994275" y="1905000"/>
            <a:ext cx="1592263" cy="825500"/>
          </a:xfrm>
          <a:prstGeom prst="flowChartProcess">
            <a:avLst/>
          </a:prstGeom>
          <a:solidFill>
            <a:schemeClr val="tx2"/>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92169" name="TextBox 9"/>
          <p:cNvSpPr txBox="1">
            <a:spLocks noChangeArrowheads="1"/>
          </p:cNvSpPr>
          <p:nvPr/>
        </p:nvSpPr>
        <p:spPr bwMode="auto">
          <a:xfrm>
            <a:off x="4994275" y="1905000"/>
            <a:ext cx="1592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a:t>Priority</a:t>
            </a:r>
          </a:p>
          <a:p>
            <a:pPr algn="ctr" eaLnBrk="1" hangingPunct="1"/>
            <a:r>
              <a:rPr lang="en-US" altLang="en-US"/>
              <a:t>Explanation</a:t>
            </a:r>
          </a:p>
        </p:txBody>
      </p:sp>
      <p:sp>
        <p:nvSpPr>
          <p:cNvPr id="12" name="Right Arrow 11"/>
          <p:cNvSpPr>
            <a:spLocks noChangeArrowheads="1"/>
          </p:cNvSpPr>
          <p:nvPr/>
        </p:nvSpPr>
        <p:spPr bwMode="auto">
          <a:xfrm>
            <a:off x="854075" y="1905000"/>
            <a:ext cx="852488" cy="663575"/>
          </a:xfrm>
          <a:prstGeom prst="rightArrow">
            <a:avLst>
              <a:gd name="adj1" fmla="val 50000"/>
              <a:gd name="adj2" fmla="val 50002"/>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Right Arrow 13"/>
          <p:cNvSpPr>
            <a:spLocks noChangeArrowheads="1"/>
          </p:cNvSpPr>
          <p:nvPr/>
        </p:nvSpPr>
        <p:spPr bwMode="auto">
          <a:xfrm>
            <a:off x="4127500" y="1954213"/>
            <a:ext cx="866775" cy="614362"/>
          </a:xfrm>
          <a:prstGeom prst="right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Right Arrow 14"/>
          <p:cNvSpPr>
            <a:spLocks noChangeArrowheads="1"/>
          </p:cNvSpPr>
          <p:nvPr/>
        </p:nvSpPr>
        <p:spPr bwMode="auto">
          <a:xfrm>
            <a:off x="2490788" y="1954213"/>
            <a:ext cx="836612" cy="614362"/>
          </a:xfrm>
          <a:prstGeom prst="right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2173" name="TextBox 15"/>
          <p:cNvSpPr txBox="1">
            <a:spLocks noChangeArrowheads="1"/>
          </p:cNvSpPr>
          <p:nvPr/>
        </p:nvSpPr>
        <p:spPr bwMode="auto">
          <a:xfrm>
            <a:off x="2490788" y="2100263"/>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a:t>Why?</a:t>
            </a:r>
          </a:p>
        </p:txBody>
      </p:sp>
      <p:sp>
        <p:nvSpPr>
          <p:cNvPr id="92174" name="TextBox 16"/>
          <p:cNvSpPr txBox="1">
            <a:spLocks noChangeArrowheads="1"/>
          </p:cNvSpPr>
          <p:nvPr/>
        </p:nvSpPr>
        <p:spPr bwMode="auto">
          <a:xfrm>
            <a:off x="4127500" y="2100263"/>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a:t>Why?</a:t>
            </a:r>
          </a:p>
        </p:txBody>
      </p:sp>
      <p:sp>
        <p:nvSpPr>
          <p:cNvPr id="92175" name="TextBox 17"/>
          <p:cNvSpPr txBox="1">
            <a:spLocks noChangeArrowheads="1"/>
          </p:cNvSpPr>
          <p:nvPr/>
        </p:nvSpPr>
        <p:spPr bwMode="auto">
          <a:xfrm>
            <a:off x="841375" y="2100263"/>
            <a:ext cx="865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a:t>Why?</a:t>
            </a:r>
          </a:p>
        </p:txBody>
      </p:sp>
      <p:sp>
        <p:nvSpPr>
          <p:cNvPr id="19" name="Striped Right Arrow 18"/>
          <p:cNvSpPr>
            <a:spLocks noChangeArrowheads="1"/>
          </p:cNvSpPr>
          <p:nvPr/>
        </p:nvSpPr>
        <p:spPr bwMode="auto">
          <a:xfrm rot="2834465">
            <a:off x="6601619" y="2472531"/>
            <a:ext cx="701675" cy="265113"/>
          </a:xfrm>
          <a:custGeom>
            <a:avLst/>
            <a:gdLst>
              <a:gd name="T0" fmla="*/ 569119 w 701675"/>
              <a:gd name="T1" fmla="*/ 0 h 265113"/>
              <a:gd name="T2" fmla="*/ 0 w 701675"/>
              <a:gd name="T3" fmla="*/ 132557 h 265113"/>
              <a:gd name="T4" fmla="*/ 569119 w 701675"/>
              <a:gd name="T5" fmla="*/ 265113 h 265113"/>
              <a:gd name="T6" fmla="*/ 701675 w 701675"/>
              <a:gd name="T7" fmla="*/ 132557 h 265113"/>
              <a:gd name="T8" fmla="*/ 3 60000 65536"/>
              <a:gd name="T9" fmla="*/ 2 60000 65536"/>
              <a:gd name="T10" fmla="*/ 1 60000 65536"/>
              <a:gd name="T11" fmla="*/ 0 60000 65536"/>
              <a:gd name="T12" fmla="*/ 41424 w 701675"/>
              <a:gd name="T13" fmla="*/ 66278 h 265113"/>
              <a:gd name="T14" fmla="*/ 635397 w 701675"/>
              <a:gd name="T15" fmla="*/ 198835 h 265113"/>
            </a:gdLst>
            <a:ahLst/>
            <a:cxnLst>
              <a:cxn ang="T8">
                <a:pos x="T0" y="T1"/>
              </a:cxn>
              <a:cxn ang="T9">
                <a:pos x="T2" y="T3"/>
              </a:cxn>
              <a:cxn ang="T10">
                <a:pos x="T4" y="T5"/>
              </a:cxn>
              <a:cxn ang="T11">
                <a:pos x="T6" y="T7"/>
              </a:cxn>
            </a:cxnLst>
            <a:rect l="T12" t="T13" r="T14" b="T15"/>
            <a:pathLst>
              <a:path w="701675" h="265113">
                <a:moveTo>
                  <a:pt x="0" y="66278"/>
                </a:moveTo>
                <a:lnTo>
                  <a:pt x="8285" y="66278"/>
                </a:lnTo>
                <a:lnTo>
                  <a:pt x="8285" y="198835"/>
                </a:lnTo>
                <a:lnTo>
                  <a:pt x="0" y="198835"/>
                </a:lnTo>
                <a:close/>
                <a:moveTo>
                  <a:pt x="16570" y="66278"/>
                </a:moveTo>
                <a:lnTo>
                  <a:pt x="33139" y="66278"/>
                </a:lnTo>
                <a:lnTo>
                  <a:pt x="33139" y="198835"/>
                </a:lnTo>
                <a:lnTo>
                  <a:pt x="16570" y="198835"/>
                </a:lnTo>
                <a:close/>
                <a:moveTo>
                  <a:pt x="41424" y="66278"/>
                </a:moveTo>
                <a:lnTo>
                  <a:pt x="569119" y="66278"/>
                </a:lnTo>
                <a:lnTo>
                  <a:pt x="569119" y="0"/>
                </a:lnTo>
                <a:lnTo>
                  <a:pt x="701675" y="132557"/>
                </a:lnTo>
                <a:lnTo>
                  <a:pt x="569119" y="265113"/>
                </a:lnTo>
                <a:lnTo>
                  <a:pt x="569119" y="198835"/>
                </a:lnTo>
                <a:lnTo>
                  <a:pt x="41424" y="198835"/>
                </a:lnTo>
                <a:close/>
              </a:path>
            </a:pathLst>
          </a:cu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Process 19"/>
          <p:cNvSpPr>
            <a:spLocks noChangeArrowheads="1"/>
          </p:cNvSpPr>
          <p:nvPr/>
        </p:nvSpPr>
        <p:spPr bwMode="auto">
          <a:xfrm>
            <a:off x="1706563" y="3435350"/>
            <a:ext cx="784225" cy="889000"/>
          </a:xfrm>
          <a:prstGeom prst="flowChartProcess">
            <a:avLst/>
          </a:prstGeom>
          <a:solidFill>
            <a:srgbClr val="4597A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1" name="Process 20"/>
          <p:cNvSpPr>
            <a:spLocks noChangeArrowheads="1"/>
          </p:cNvSpPr>
          <p:nvPr/>
        </p:nvSpPr>
        <p:spPr bwMode="auto">
          <a:xfrm>
            <a:off x="3327400" y="3435350"/>
            <a:ext cx="800100" cy="889000"/>
          </a:xfrm>
          <a:prstGeom prst="flowChartProcess">
            <a:avLst/>
          </a:prstGeom>
          <a:solidFill>
            <a:srgbClr val="4597A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2" name="Process 21"/>
          <p:cNvSpPr>
            <a:spLocks noChangeArrowheads="1"/>
          </p:cNvSpPr>
          <p:nvPr/>
        </p:nvSpPr>
        <p:spPr bwMode="auto">
          <a:xfrm>
            <a:off x="4994275" y="3549650"/>
            <a:ext cx="1592263" cy="823913"/>
          </a:xfrm>
          <a:prstGeom prst="flowChartProcess">
            <a:avLst/>
          </a:prstGeom>
          <a:solidFill>
            <a:schemeClr val="tx2"/>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92180" name="TextBox 22"/>
          <p:cNvSpPr txBox="1">
            <a:spLocks noChangeArrowheads="1"/>
          </p:cNvSpPr>
          <p:nvPr/>
        </p:nvSpPr>
        <p:spPr bwMode="auto">
          <a:xfrm>
            <a:off x="4994275" y="3549650"/>
            <a:ext cx="1592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a:t>Priority</a:t>
            </a:r>
          </a:p>
          <a:p>
            <a:pPr algn="ctr" eaLnBrk="1" hangingPunct="1"/>
            <a:r>
              <a:rPr lang="en-US" altLang="en-US"/>
              <a:t>Explanation</a:t>
            </a:r>
          </a:p>
        </p:txBody>
      </p:sp>
      <p:sp>
        <p:nvSpPr>
          <p:cNvPr id="24" name="Right Arrow 23"/>
          <p:cNvSpPr>
            <a:spLocks noChangeArrowheads="1"/>
          </p:cNvSpPr>
          <p:nvPr/>
        </p:nvSpPr>
        <p:spPr bwMode="auto">
          <a:xfrm>
            <a:off x="854075" y="3549650"/>
            <a:ext cx="852488" cy="661988"/>
          </a:xfrm>
          <a:prstGeom prst="rightArrow">
            <a:avLst>
              <a:gd name="adj1" fmla="val 50000"/>
              <a:gd name="adj2" fmla="val 50002"/>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Right Arrow 24"/>
          <p:cNvSpPr>
            <a:spLocks noChangeArrowheads="1"/>
          </p:cNvSpPr>
          <p:nvPr/>
        </p:nvSpPr>
        <p:spPr bwMode="auto">
          <a:xfrm>
            <a:off x="4127500" y="3598863"/>
            <a:ext cx="866775" cy="612775"/>
          </a:xfrm>
          <a:prstGeom prst="rightArrow">
            <a:avLst>
              <a:gd name="adj1" fmla="val 50000"/>
              <a:gd name="adj2" fmla="val 49999"/>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ight Arrow 25"/>
          <p:cNvSpPr>
            <a:spLocks noChangeArrowheads="1"/>
          </p:cNvSpPr>
          <p:nvPr/>
        </p:nvSpPr>
        <p:spPr bwMode="auto">
          <a:xfrm>
            <a:off x="2490788" y="3598863"/>
            <a:ext cx="836612" cy="612775"/>
          </a:xfrm>
          <a:prstGeom prst="rightArrow">
            <a:avLst>
              <a:gd name="adj1" fmla="val 50000"/>
              <a:gd name="adj2"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2184" name="TextBox 26"/>
          <p:cNvSpPr txBox="1">
            <a:spLocks noChangeArrowheads="1"/>
          </p:cNvSpPr>
          <p:nvPr/>
        </p:nvSpPr>
        <p:spPr bwMode="auto">
          <a:xfrm>
            <a:off x="2490788" y="3743325"/>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a:t>Why?</a:t>
            </a:r>
          </a:p>
        </p:txBody>
      </p:sp>
      <p:sp>
        <p:nvSpPr>
          <p:cNvPr id="92185" name="TextBox 27"/>
          <p:cNvSpPr txBox="1">
            <a:spLocks noChangeArrowheads="1"/>
          </p:cNvSpPr>
          <p:nvPr/>
        </p:nvSpPr>
        <p:spPr bwMode="auto">
          <a:xfrm>
            <a:off x="4127500" y="3743325"/>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a:t>Why?</a:t>
            </a:r>
          </a:p>
        </p:txBody>
      </p:sp>
      <p:sp>
        <p:nvSpPr>
          <p:cNvPr id="92186" name="TextBox 28"/>
          <p:cNvSpPr txBox="1">
            <a:spLocks noChangeArrowheads="1"/>
          </p:cNvSpPr>
          <p:nvPr/>
        </p:nvSpPr>
        <p:spPr bwMode="auto">
          <a:xfrm>
            <a:off x="841375" y="3743325"/>
            <a:ext cx="865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a:t>Why?</a:t>
            </a:r>
          </a:p>
        </p:txBody>
      </p:sp>
      <p:sp>
        <p:nvSpPr>
          <p:cNvPr id="30" name="Process 29"/>
          <p:cNvSpPr>
            <a:spLocks noChangeArrowheads="1"/>
          </p:cNvSpPr>
          <p:nvPr/>
        </p:nvSpPr>
        <p:spPr bwMode="auto">
          <a:xfrm>
            <a:off x="98425" y="3435350"/>
            <a:ext cx="755650" cy="889000"/>
          </a:xfrm>
          <a:prstGeom prst="flowChartProcess">
            <a:avLst/>
          </a:prstGeom>
          <a:solidFill>
            <a:srgbClr val="4597A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1" name="Striped Right Arrow 30"/>
          <p:cNvSpPr>
            <a:spLocks noChangeArrowheads="1"/>
          </p:cNvSpPr>
          <p:nvPr/>
        </p:nvSpPr>
        <p:spPr bwMode="auto">
          <a:xfrm rot="19524672">
            <a:off x="6570663" y="3643313"/>
            <a:ext cx="733425" cy="288925"/>
          </a:xfrm>
          <a:custGeom>
            <a:avLst/>
            <a:gdLst>
              <a:gd name="T0" fmla="*/ 504032 w 636588"/>
              <a:gd name="T1" fmla="*/ 0 h 265112"/>
              <a:gd name="T2" fmla="*/ 0 w 636588"/>
              <a:gd name="T3" fmla="*/ 132556 h 265112"/>
              <a:gd name="T4" fmla="*/ 504032 w 636588"/>
              <a:gd name="T5" fmla="*/ 265112 h 265112"/>
              <a:gd name="T6" fmla="*/ 636588 w 636588"/>
              <a:gd name="T7" fmla="*/ 132556 h 265112"/>
              <a:gd name="T8" fmla="*/ 3 60000 65536"/>
              <a:gd name="T9" fmla="*/ 2 60000 65536"/>
              <a:gd name="T10" fmla="*/ 1 60000 65536"/>
              <a:gd name="T11" fmla="*/ 0 60000 65536"/>
              <a:gd name="T12" fmla="*/ 41424 w 636588"/>
              <a:gd name="T13" fmla="*/ 66278 h 265112"/>
              <a:gd name="T14" fmla="*/ 570310 w 636588"/>
              <a:gd name="T15" fmla="*/ 198834 h 265112"/>
            </a:gdLst>
            <a:ahLst/>
            <a:cxnLst>
              <a:cxn ang="T8">
                <a:pos x="T0" y="T1"/>
              </a:cxn>
              <a:cxn ang="T9">
                <a:pos x="T2" y="T3"/>
              </a:cxn>
              <a:cxn ang="T10">
                <a:pos x="T4" y="T5"/>
              </a:cxn>
              <a:cxn ang="T11">
                <a:pos x="T6" y="T7"/>
              </a:cxn>
            </a:cxnLst>
            <a:rect l="T12" t="T13" r="T14" b="T15"/>
            <a:pathLst>
              <a:path w="636588" h="265112">
                <a:moveTo>
                  <a:pt x="0" y="66278"/>
                </a:moveTo>
                <a:lnTo>
                  <a:pt x="8285" y="66278"/>
                </a:lnTo>
                <a:lnTo>
                  <a:pt x="8285" y="198834"/>
                </a:lnTo>
                <a:lnTo>
                  <a:pt x="0" y="198834"/>
                </a:lnTo>
                <a:close/>
                <a:moveTo>
                  <a:pt x="16570" y="66278"/>
                </a:moveTo>
                <a:lnTo>
                  <a:pt x="33139" y="66278"/>
                </a:lnTo>
                <a:lnTo>
                  <a:pt x="33139" y="198834"/>
                </a:lnTo>
                <a:lnTo>
                  <a:pt x="16570" y="198834"/>
                </a:lnTo>
                <a:close/>
                <a:moveTo>
                  <a:pt x="41424" y="66278"/>
                </a:moveTo>
                <a:lnTo>
                  <a:pt x="504032" y="66278"/>
                </a:lnTo>
                <a:lnTo>
                  <a:pt x="504032" y="0"/>
                </a:lnTo>
                <a:lnTo>
                  <a:pt x="636588" y="132556"/>
                </a:lnTo>
                <a:lnTo>
                  <a:pt x="504032" y="265112"/>
                </a:lnTo>
                <a:lnTo>
                  <a:pt x="504032" y="198834"/>
                </a:lnTo>
                <a:lnTo>
                  <a:pt x="41424" y="198834"/>
                </a:lnTo>
                <a:close/>
              </a:path>
            </a:pathLst>
          </a:cu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2" name="TextBox 31"/>
          <p:cNvSpPr txBox="1"/>
          <p:nvPr/>
        </p:nvSpPr>
        <p:spPr>
          <a:xfrm>
            <a:off x="98425" y="2093913"/>
            <a:ext cx="742950" cy="254000"/>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Because</a:t>
            </a:r>
          </a:p>
        </p:txBody>
      </p:sp>
      <p:sp>
        <p:nvSpPr>
          <p:cNvPr id="33" name="TextBox 32"/>
          <p:cNvSpPr txBox="1"/>
          <p:nvPr/>
        </p:nvSpPr>
        <p:spPr>
          <a:xfrm>
            <a:off x="1747838" y="2119313"/>
            <a:ext cx="742950" cy="252412"/>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Because</a:t>
            </a:r>
          </a:p>
        </p:txBody>
      </p:sp>
      <p:sp>
        <p:nvSpPr>
          <p:cNvPr id="34" name="TextBox 33"/>
          <p:cNvSpPr txBox="1"/>
          <p:nvPr/>
        </p:nvSpPr>
        <p:spPr>
          <a:xfrm>
            <a:off x="3357563" y="2119313"/>
            <a:ext cx="742950" cy="252412"/>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Because</a:t>
            </a:r>
          </a:p>
        </p:txBody>
      </p:sp>
      <p:sp>
        <p:nvSpPr>
          <p:cNvPr id="35" name="TextBox 34"/>
          <p:cNvSpPr txBox="1"/>
          <p:nvPr/>
        </p:nvSpPr>
        <p:spPr>
          <a:xfrm>
            <a:off x="111125" y="3743325"/>
            <a:ext cx="742950" cy="254000"/>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Because</a:t>
            </a:r>
          </a:p>
        </p:txBody>
      </p:sp>
      <p:sp>
        <p:nvSpPr>
          <p:cNvPr id="36" name="TextBox 35"/>
          <p:cNvSpPr txBox="1"/>
          <p:nvPr/>
        </p:nvSpPr>
        <p:spPr>
          <a:xfrm>
            <a:off x="1747838" y="3743325"/>
            <a:ext cx="742950" cy="254000"/>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Because</a:t>
            </a:r>
          </a:p>
        </p:txBody>
      </p:sp>
      <p:sp>
        <p:nvSpPr>
          <p:cNvPr id="37" name="TextBox 36"/>
          <p:cNvSpPr txBox="1"/>
          <p:nvPr/>
        </p:nvSpPr>
        <p:spPr>
          <a:xfrm>
            <a:off x="3327400" y="3743325"/>
            <a:ext cx="742950" cy="254000"/>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Because</a:t>
            </a:r>
          </a:p>
        </p:txBody>
      </p:sp>
      <p:sp>
        <p:nvSpPr>
          <p:cNvPr id="38" name="TextBox 37"/>
          <p:cNvSpPr txBox="1"/>
          <p:nvPr/>
        </p:nvSpPr>
        <p:spPr>
          <a:xfrm>
            <a:off x="228600" y="5715000"/>
            <a:ext cx="8588375" cy="415925"/>
          </a:xfrm>
          <a:prstGeom prst="rect">
            <a:avLst/>
          </a:prstGeom>
          <a:noFill/>
        </p:spPr>
        <p:txBody>
          <a:bodyPr>
            <a:spAutoFit/>
          </a:bodyPr>
          <a:lstStyle/>
          <a:p>
            <a:pPr>
              <a:defRPr/>
            </a:pPr>
            <a:r>
              <a:rPr lang="en-US" sz="1050" dirty="0">
                <a:solidFill>
                  <a:schemeClr val="accent1">
                    <a:lumMod val="50000"/>
                  </a:schemeClr>
                </a:solidFill>
                <a:latin typeface="Verdana" charset="0"/>
                <a:ea typeface="ＭＳ Ｐゴシック" charset="-128"/>
                <a:cs typeface="ＭＳ Ｐゴシック" charset="-128"/>
              </a:rPr>
              <a:t>Multi-flow map used with permission from Thinking Maps, Inc. Specific training required before implementing Thinking Maps. For more information, visit www.thinkingmaps.com.</a:t>
            </a:r>
          </a:p>
        </p:txBody>
      </p:sp>
      <p:sp>
        <p:nvSpPr>
          <p:cNvPr id="2" name="TextBox 1"/>
          <p:cNvSpPr txBox="1"/>
          <p:nvPr/>
        </p:nvSpPr>
        <p:spPr>
          <a:xfrm>
            <a:off x="134145" y="6315591"/>
            <a:ext cx="1613693" cy="369332"/>
          </a:xfrm>
          <a:prstGeom prst="rect">
            <a:avLst/>
          </a:prstGeom>
          <a:noFill/>
        </p:spPr>
        <p:txBody>
          <a:bodyPr wrap="square" rtlCol="0">
            <a:spAutoFit/>
          </a:bodyPr>
          <a:lstStyle/>
          <a:p>
            <a:r>
              <a:rPr lang="en-US" dirty="0" smtClean="0"/>
              <a:t>(Tools, </a:t>
            </a:r>
            <a:r>
              <a:rPr lang="en-US" dirty="0" smtClean="0"/>
              <a:t>p. </a:t>
            </a:r>
            <a:r>
              <a:rPr lang="en-US" dirty="0" smtClean="0"/>
              <a:t>101)</a:t>
            </a:r>
            <a:endParaRPr lang="en-US" dirty="0"/>
          </a:p>
        </p:txBody>
      </p:sp>
    </p:spTree>
    <p:extLst>
      <p:ext uri="{BB962C8B-B14F-4D97-AF65-F5344CB8AC3E}">
        <p14:creationId xmlns:p14="http://schemas.microsoft.com/office/powerpoint/2010/main" val="33241157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Try out: Deepening to Root Cause</a:t>
            </a:r>
            <a:endParaRPr lang="en-US" dirty="0"/>
          </a:p>
        </p:txBody>
      </p:sp>
      <p:sp>
        <p:nvSpPr>
          <p:cNvPr id="5" name="Content Placeholder 4"/>
          <p:cNvSpPr>
            <a:spLocks noGrp="1"/>
          </p:cNvSpPr>
          <p:nvPr>
            <p:ph idx="1"/>
          </p:nvPr>
        </p:nvSpPr>
        <p:spPr/>
        <p:txBody>
          <a:bodyPr/>
          <a:lstStyle/>
          <a:p>
            <a:pPr marL="571500" indent="-571500">
              <a:spcBef>
                <a:spcPts val="600"/>
              </a:spcBef>
              <a:spcAft>
                <a:spcPts val="1200"/>
              </a:spcAft>
              <a:defRPr/>
            </a:pPr>
            <a:r>
              <a:rPr lang="en-US" dirty="0"/>
              <a:t>Choose someone to be the recorder and to write one priority explanation at the top of the worksheet.</a:t>
            </a:r>
          </a:p>
          <a:p>
            <a:pPr marL="571500" indent="-571500">
              <a:spcBef>
                <a:spcPts val="600"/>
              </a:spcBef>
              <a:spcAft>
                <a:spcPts val="1200"/>
              </a:spcAft>
              <a:defRPr/>
            </a:pPr>
            <a:r>
              <a:rPr lang="en-US" dirty="0"/>
              <a:t>Begin the process of asking “why” and identifying “because” for your </a:t>
            </a:r>
            <a:r>
              <a:rPr lang="en-US" dirty="0" smtClean="0"/>
              <a:t>explanation following </a:t>
            </a:r>
            <a:r>
              <a:rPr lang="en-US" dirty="0"/>
              <a:t>the directions on the form.</a:t>
            </a:r>
          </a:p>
          <a:p>
            <a:pPr marL="571500" indent="-571500">
              <a:spcBef>
                <a:spcPts val="600"/>
              </a:spcBef>
              <a:spcAft>
                <a:spcPts val="1200"/>
              </a:spcAft>
              <a:defRPr/>
            </a:pPr>
            <a:r>
              <a:rPr lang="en-US" dirty="0"/>
              <a:t>Circle your “root cause” explanation(s).</a:t>
            </a:r>
          </a:p>
          <a:p>
            <a:endParaRPr lang="en-US" dirty="0"/>
          </a:p>
        </p:txBody>
      </p:sp>
    </p:spTree>
    <p:extLst>
      <p:ext uri="{BB962C8B-B14F-4D97-AF65-F5344CB8AC3E}">
        <p14:creationId xmlns:p14="http://schemas.microsoft.com/office/powerpoint/2010/main" val="1923167392"/>
      </p:ext>
    </p:extLst>
  </p:cSld>
  <p:clrMapOvr>
    <a:masterClrMapping/>
  </p:clrMapOvr>
  <p:transition spd="slow">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2327"/>
            <a:ext cx="8381260" cy="782073"/>
          </a:xfrm>
        </p:spPr>
        <p:txBody>
          <a:bodyPr/>
          <a:lstStyle/>
          <a:p>
            <a:r>
              <a:rPr lang="en-US" dirty="0"/>
              <a:t>How groups “get off track</a:t>
            </a:r>
            <a:r>
              <a:rPr lang="en-US" dirty="0" smtClean="0"/>
              <a:t>” while deepening to root causes</a:t>
            </a:r>
            <a:endParaRPr lang="en-US" dirty="0"/>
          </a:p>
        </p:txBody>
      </p:sp>
      <p:sp>
        <p:nvSpPr>
          <p:cNvPr id="2" name="Content Placeholder 1"/>
          <p:cNvSpPr>
            <a:spLocks noGrp="1"/>
          </p:cNvSpPr>
          <p:nvPr>
            <p:ph sz="quarter" idx="10"/>
          </p:nvPr>
        </p:nvSpPr>
        <p:spPr>
          <a:xfrm>
            <a:off x="4495800" y="1905000"/>
            <a:ext cx="4419600" cy="4267200"/>
          </a:xfrm>
        </p:spPr>
        <p:txBody>
          <a:bodyPr/>
          <a:lstStyle/>
          <a:p>
            <a:r>
              <a:rPr lang="en-US" sz="1800" dirty="0" smtClean="0"/>
              <a:t>Have the group go back up a level and ask why, because again. Put this restriction on their response: identify something they can control, shift the answer into something they can at least influence, stay at the level above.</a:t>
            </a:r>
          </a:p>
          <a:p>
            <a:r>
              <a:rPr lang="en-US" sz="1800" dirty="0" smtClean="0"/>
              <a:t>Go back to the original explanation (or one step above in the why because process). Consider adding an “and” or using the later explanation to provide examples or details about the over-all explanation.</a:t>
            </a:r>
            <a:endParaRPr lang="en-US" sz="1800" dirty="0"/>
          </a:p>
        </p:txBody>
      </p:sp>
      <p:sp>
        <p:nvSpPr>
          <p:cNvPr id="4" name="Content Placeholder 3"/>
          <p:cNvSpPr>
            <a:spLocks noGrp="1"/>
          </p:cNvSpPr>
          <p:nvPr>
            <p:ph sz="quarter" idx="11"/>
          </p:nvPr>
        </p:nvSpPr>
        <p:spPr/>
        <p:txBody>
          <a:bodyPr/>
          <a:lstStyle/>
          <a:p>
            <a:r>
              <a:rPr lang="en-US" sz="2000" dirty="0" smtClean="0"/>
              <a:t>The group gets to a “because” that is something the cannot control or influence (rabbit hole).</a:t>
            </a:r>
          </a:p>
          <a:p>
            <a:r>
              <a:rPr lang="en-US" sz="2000" dirty="0" smtClean="0"/>
              <a:t>The “because” is too narrow – results in a root cause that doesn’t reflect the magnitude of their priority performance challenge(s).</a:t>
            </a:r>
          </a:p>
          <a:p>
            <a:r>
              <a:rPr lang="en-US" sz="2000" dirty="0" smtClean="0"/>
              <a:t>Other?</a:t>
            </a:r>
            <a:endParaRPr lang="en-US" sz="2000" dirty="0"/>
          </a:p>
        </p:txBody>
      </p:sp>
      <p:sp>
        <p:nvSpPr>
          <p:cNvPr id="5" name="Text Placeholder 4"/>
          <p:cNvSpPr>
            <a:spLocks noGrp="1"/>
          </p:cNvSpPr>
          <p:nvPr>
            <p:ph type="body" sz="quarter" idx="12"/>
          </p:nvPr>
        </p:nvSpPr>
        <p:spPr/>
        <p:txBody>
          <a:bodyPr/>
          <a:lstStyle/>
          <a:p>
            <a:r>
              <a:rPr lang="en-US" dirty="0" smtClean="0"/>
              <a:t>Off Track</a:t>
            </a:r>
            <a:endParaRPr lang="en-US" dirty="0"/>
          </a:p>
        </p:txBody>
      </p:sp>
      <p:sp>
        <p:nvSpPr>
          <p:cNvPr id="6" name="Text Placeholder 5"/>
          <p:cNvSpPr>
            <a:spLocks noGrp="1"/>
          </p:cNvSpPr>
          <p:nvPr>
            <p:ph type="body" sz="quarter" idx="13"/>
          </p:nvPr>
        </p:nvSpPr>
        <p:spPr>
          <a:xfrm>
            <a:off x="4572000" y="1295400"/>
            <a:ext cx="4343400" cy="533400"/>
          </a:xfrm>
        </p:spPr>
        <p:txBody>
          <a:bodyPr/>
          <a:lstStyle/>
          <a:p>
            <a:r>
              <a:rPr lang="en-US" dirty="0" smtClean="0"/>
              <a:t>Getting Back </a:t>
            </a:r>
            <a:r>
              <a:rPr lang="en-US" dirty="0"/>
              <a:t>O</a:t>
            </a:r>
            <a:r>
              <a:rPr lang="en-US" dirty="0" smtClean="0"/>
              <a:t>n Track</a:t>
            </a:r>
            <a:endParaRPr lang="en-US" dirty="0"/>
          </a:p>
        </p:txBody>
      </p:sp>
    </p:spTree>
    <p:extLst>
      <p:ext uri="{BB962C8B-B14F-4D97-AF65-F5344CB8AC3E}">
        <p14:creationId xmlns:p14="http://schemas.microsoft.com/office/powerpoint/2010/main" val="2047472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163"/>
          </a:xfrm>
        </p:spPr>
        <p:txBody>
          <a:bodyPr/>
          <a:lstStyle/>
          <a:p>
            <a:pPr>
              <a:defRPr/>
            </a:pPr>
            <a:r>
              <a:rPr lang="en-US" sz="3600" dirty="0" smtClean="0"/>
              <a:t>Planning to Facilitate Root Cause Analysis</a:t>
            </a:r>
            <a:endParaRPr lang="en-US" sz="3600" dirty="0"/>
          </a:p>
        </p:txBody>
      </p:sp>
      <p:sp>
        <p:nvSpPr>
          <p:cNvPr id="3" name="Content Placeholder 2"/>
          <p:cNvSpPr>
            <a:spLocks noGrp="1"/>
          </p:cNvSpPr>
          <p:nvPr>
            <p:ph idx="1"/>
          </p:nvPr>
        </p:nvSpPr>
        <p:spPr>
          <a:xfrm>
            <a:off x="457200" y="1752600"/>
            <a:ext cx="8229600" cy="4373563"/>
          </a:xfrm>
        </p:spPr>
        <p:txBody>
          <a:bodyPr/>
          <a:lstStyle/>
          <a:p>
            <a:pPr>
              <a:spcBef>
                <a:spcPts val="1200"/>
              </a:spcBef>
              <a:defRPr/>
            </a:pPr>
            <a:r>
              <a:rPr lang="en-US" sz="2800" dirty="0" smtClean="0"/>
              <a:t>Turn to the </a:t>
            </a:r>
            <a:r>
              <a:rPr lang="en-US" sz="2800" dirty="0" smtClean="0">
                <a:solidFill>
                  <a:schemeClr val="accent1">
                    <a:lumMod val="75000"/>
                  </a:schemeClr>
                </a:solidFill>
              </a:rPr>
              <a:t>Planning to Facilitate Root Cause Analysis</a:t>
            </a:r>
            <a:r>
              <a:rPr lang="en-US" sz="2800" dirty="0" smtClean="0">
                <a:solidFill>
                  <a:schemeClr val="accent4">
                    <a:lumMod val="50000"/>
                  </a:schemeClr>
                </a:solidFill>
              </a:rPr>
              <a:t>  (note catcher, p. 8).</a:t>
            </a:r>
            <a:endParaRPr lang="en-US" sz="2800" dirty="0" smtClean="0"/>
          </a:p>
          <a:p>
            <a:pPr>
              <a:spcBef>
                <a:spcPts val="1200"/>
              </a:spcBef>
              <a:defRPr/>
            </a:pPr>
            <a:r>
              <a:rPr lang="en-US" sz="2800" dirty="0" smtClean="0"/>
              <a:t>Make notes about how you will narrow and prioritize explanations and deepen thinking to root </a:t>
            </a:r>
            <a:r>
              <a:rPr lang="en-US" sz="2800" dirty="0" smtClean="0"/>
              <a:t>causes:</a:t>
            </a:r>
            <a:endParaRPr lang="en-US" sz="2800" dirty="0" smtClean="0"/>
          </a:p>
          <a:p>
            <a:pPr lvl="1">
              <a:spcBef>
                <a:spcPts val="1200"/>
              </a:spcBef>
              <a:defRPr/>
            </a:pPr>
            <a:r>
              <a:rPr lang="en-US" dirty="0" smtClean="0"/>
              <a:t>What tools/resources will you use?</a:t>
            </a:r>
          </a:p>
          <a:p>
            <a:pPr lvl="1">
              <a:defRPr/>
            </a:pPr>
            <a:r>
              <a:rPr lang="en-US" dirty="0"/>
              <a:t>What data will your team review prior to root cause </a:t>
            </a:r>
            <a:r>
              <a:rPr lang="en-US" dirty="0" smtClean="0"/>
              <a:t>analysis? How will you facilitate groups considering context data?</a:t>
            </a:r>
          </a:p>
          <a:p>
            <a:pPr lvl="1">
              <a:defRPr/>
            </a:pPr>
            <a:r>
              <a:rPr lang="en-US" dirty="0" smtClean="0"/>
              <a:t>What will you need to do to prepare for this step in root cause analysis?</a:t>
            </a:r>
          </a:p>
        </p:txBody>
      </p:sp>
    </p:spTree>
    <p:extLst>
      <p:ext uri="{BB962C8B-B14F-4D97-AF65-F5344CB8AC3E}">
        <p14:creationId xmlns:p14="http://schemas.microsoft.com/office/powerpoint/2010/main" val="1495285687"/>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1629</TotalTime>
  <Words>13452</Words>
  <Application>Microsoft Office PowerPoint</Application>
  <PresentationFormat>On-screen Show (4:3)</PresentationFormat>
  <Paragraphs>1255</Paragraphs>
  <Slides>126</Slides>
  <Notes>54</Notes>
  <HiddenSlides>1</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CDE THEME</vt:lpstr>
      <vt:lpstr>PowerPoint Presentation</vt:lpstr>
      <vt:lpstr>Introductions</vt:lpstr>
      <vt:lpstr>Session Purpose</vt:lpstr>
      <vt:lpstr>Introductions</vt:lpstr>
      <vt:lpstr>Materials</vt:lpstr>
      <vt:lpstr>PowerPoint Presentation</vt:lpstr>
      <vt:lpstr>Norms</vt:lpstr>
      <vt:lpstr>Ways to Talk</vt:lpstr>
      <vt:lpstr>Session Outcomes</vt:lpstr>
      <vt:lpstr>Self-Assessment</vt:lpstr>
      <vt:lpstr>Capturing Notes</vt:lpstr>
      <vt:lpstr>Agenda</vt:lpstr>
      <vt:lpstr>UIP: A framework for Performance Management &amp; Continuous Improvement</vt:lpstr>
      <vt:lpstr>Unified Improvement Planning Processes</vt:lpstr>
      <vt:lpstr>UIP Template</vt:lpstr>
      <vt:lpstr>The Role of Root Cause Analysis</vt:lpstr>
      <vt:lpstr>Root Cause Analysis in UIP</vt:lpstr>
      <vt:lpstr>Root Causes are. . .</vt:lpstr>
      <vt:lpstr>Non-examples of Root Causes</vt:lpstr>
      <vt:lpstr>Background: Root Cause Analysis</vt:lpstr>
      <vt:lpstr>Common understanding of data-driven collaborative inquiry</vt:lpstr>
      <vt:lpstr>Guiding Assumptions of Collaborative Inquiry</vt:lpstr>
      <vt:lpstr>Building Background on RCA: Tools and Strategies</vt:lpstr>
      <vt:lpstr>Building Background on Root Cause Analysis</vt:lpstr>
      <vt:lpstr>Agenda</vt:lpstr>
      <vt:lpstr>Creating and Effective Facilitation Context</vt:lpstr>
      <vt:lpstr>Who should participate in Root Cause Analysis?</vt:lpstr>
      <vt:lpstr>Structuring Participation</vt:lpstr>
      <vt:lpstr>Clearly Defined Roles</vt:lpstr>
      <vt:lpstr>Commonly held norms or behavioral expectations</vt:lpstr>
      <vt:lpstr>Norms</vt:lpstr>
      <vt:lpstr>More on Norms</vt:lpstr>
      <vt:lpstr>Locus of Control  Circle of Influence</vt:lpstr>
      <vt:lpstr>Agenda</vt:lpstr>
      <vt:lpstr>Steps in Root Cause Analysis</vt:lpstr>
      <vt:lpstr>Steps in Root Cause Analysis</vt:lpstr>
      <vt:lpstr>Root Causes and Priority Performance Challenges</vt:lpstr>
      <vt:lpstr>Priority Performance Challenges</vt:lpstr>
      <vt:lpstr>Scenario: Elementary School</vt:lpstr>
      <vt:lpstr>How groups “get off track” with their focus.</vt:lpstr>
      <vt:lpstr>Planning to Facilitate Root Cause Analysis</vt:lpstr>
      <vt:lpstr>Steps in Root Cause Analysis</vt:lpstr>
      <vt:lpstr>If you’re only looking at Student Learning, you’re missing 65% of the data.                    – Victoria Bernhardt</vt:lpstr>
      <vt:lpstr>Multiple measures must be considered and used to understand the multifaceted world of learning from the perspective of everyone involved.           -Victoria Bernhardt </vt:lpstr>
      <vt:lpstr>What types of data do we have?</vt:lpstr>
      <vt:lpstr>PowerPoint Presentation</vt:lpstr>
      <vt:lpstr>PowerPoint Presentation</vt:lpstr>
      <vt:lpstr>PowerPoint Presentation</vt:lpstr>
      <vt:lpstr>PowerPoint Presentation</vt:lpstr>
      <vt:lpstr>PowerPoint Presentation</vt:lpstr>
      <vt:lpstr>PowerPoint Presentation</vt:lpstr>
      <vt:lpstr>Activity: Data Questions </vt:lpstr>
      <vt:lpstr>Activity: Data Intersections</vt:lpstr>
      <vt:lpstr>PowerPoint Presentation</vt:lpstr>
      <vt:lpstr>Process and Perception Data for Root Cause Analysis</vt:lpstr>
      <vt:lpstr>TELL Survey Results</vt:lpstr>
      <vt:lpstr>What we have learned…</vt:lpstr>
      <vt:lpstr>TELL Survey Basics</vt:lpstr>
      <vt:lpstr>Accessing TELL Results</vt:lpstr>
      <vt:lpstr>TELL Terminology</vt:lpstr>
      <vt:lpstr>Survey Focus: TELL Constructs</vt:lpstr>
      <vt:lpstr>TELL Reports</vt:lpstr>
      <vt:lpstr>PowerPoint Presentation</vt:lpstr>
      <vt:lpstr>Path Through the TELL Data</vt:lpstr>
      <vt:lpstr>Lots of data, where to start?</vt:lpstr>
      <vt:lpstr>Practice</vt:lpstr>
      <vt:lpstr>Reviewing Perception Data: Example</vt:lpstr>
      <vt:lpstr>Consider Other Resources Available from CDE</vt:lpstr>
      <vt:lpstr>Inventory of “other” data sources</vt:lpstr>
      <vt:lpstr>Matching Process &amp; Perception Data to Priority Performance Challenges</vt:lpstr>
      <vt:lpstr>How groups “get off track” considering context </vt:lpstr>
      <vt:lpstr>Planning to Facilitate Root Cause Analysis</vt:lpstr>
      <vt:lpstr>Steps in Root Cause Analysis</vt:lpstr>
      <vt:lpstr>Causal Theories</vt:lpstr>
      <vt:lpstr>Generate Explanations</vt:lpstr>
      <vt:lpstr>Brainstorming and Categorizing: Two Approaches</vt:lpstr>
      <vt:lpstr>PowerPoint Presentation</vt:lpstr>
      <vt:lpstr>Tree Diagram: Brainstorm Causes within Categories</vt:lpstr>
      <vt:lpstr>PowerPoint Presentation</vt:lpstr>
      <vt:lpstr>Circle Map, part 1: Brainstorm Causes of Performance Challenges</vt:lpstr>
      <vt:lpstr>Circle Map, Part 2: Categorize your Causes</vt:lpstr>
      <vt:lpstr>Scenario: Priority Performance Challenges</vt:lpstr>
      <vt:lpstr>Scenario: Context Information</vt:lpstr>
      <vt:lpstr>Practice Brainstorming, Categorizing, and Summarizing</vt:lpstr>
      <vt:lpstr>Learning from Colleagues</vt:lpstr>
      <vt:lpstr>How groups “get off track” brainstorming and categorizing</vt:lpstr>
      <vt:lpstr>Tools to Support Root Cause Analysis</vt:lpstr>
      <vt:lpstr>Planning to Facilitate Root Causes Analysis</vt:lpstr>
      <vt:lpstr>Steps in Root Cause Analysis</vt:lpstr>
      <vt:lpstr>Narrowing the Explanations</vt:lpstr>
      <vt:lpstr>Practice: Narrowing Explanations</vt:lpstr>
      <vt:lpstr>How groups “get off track” while narrowing explanations</vt:lpstr>
      <vt:lpstr>Steps in Root Cause Analysis</vt:lpstr>
      <vt:lpstr>How to deepen thinking. . .</vt:lpstr>
      <vt:lpstr>Deepening to Root Causes: The Five Why’s</vt:lpstr>
      <vt:lpstr>Getting to Root Cause</vt:lpstr>
      <vt:lpstr>Try out: Deepening to Root Cause</vt:lpstr>
      <vt:lpstr>How groups “get off track” while deepening to root causes</vt:lpstr>
      <vt:lpstr>Planning to Facilitate Root Cause Analysis</vt:lpstr>
      <vt:lpstr>Steps in Root Cause Analysis</vt:lpstr>
      <vt:lpstr>PowerPoint Presentation</vt:lpstr>
      <vt:lpstr>Validate Root Causes (example)</vt:lpstr>
      <vt:lpstr>Validating Root Causes</vt:lpstr>
      <vt:lpstr>Practice: Validating Our Theories</vt:lpstr>
      <vt:lpstr>Data Wall Chart</vt:lpstr>
      <vt:lpstr>Did we get to root causes?</vt:lpstr>
      <vt:lpstr>Tools to Support Root Cause Analysis</vt:lpstr>
      <vt:lpstr>Planning to Facilitate Root Causes Analysis</vt:lpstr>
      <vt:lpstr>Steps in Root Cause Analysis</vt:lpstr>
      <vt:lpstr>External School Reviews</vt:lpstr>
      <vt:lpstr>External and Internal Add Value</vt:lpstr>
      <vt:lpstr>Example: Rocky ES DRV Report </vt:lpstr>
      <vt:lpstr>Including External Reviews in RCA</vt:lpstr>
      <vt:lpstr>Example</vt:lpstr>
      <vt:lpstr>Including External Reviews in RCA</vt:lpstr>
      <vt:lpstr>Planning to Facilitate Root Causes Analysis</vt:lpstr>
      <vt:lpstr>Follow-Up: After Root Cause Analysis</vt:lpstr>
      <vt:lpstr>Quality Criteria for Unified Improvement Planning</vt:lpstr>
      <vt:lpstr>Capturing Root Causes in the Data Narrative</vt:lpstr>
      <vt:lpstr>Planning to Facilitate Root Causes Analysis</vt:lpstr>
      <vt:lpstr>Agenda</vt:lpstr>
      <vt:lpstr>Your Turn to Practice!</vt:lpstr>
      <vt:lpstr>Getting Ready</vt:lpstr>
      <vt:lpstr>Steps in Root Cause Analysis</vt:lpstr>
      <vt:lpstr>Reflect on Experiences Facilitation Root Cause Analysis Steps</vt:lpstr>
      <vt:lpstr>Give us Feedback!!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Oxenford O'Brian</dc:creator>
  <cp:lastModifiedBy>Hess, Star</cp:lastModifiedBy>
  <cp:revision>75</cp:revision>
  <dcterms:created xsi:type="dcterms:W3CDTF">2014-06-06T21:12:00Z</dcterms:created>
  <dcterms:modified xsi:type="dcterms:W3CDTF">2014-06-17T20:26:07Z</dcterms:modified>
</cp:coreProperties>
</file>