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7" r:id="rId5"/>
    <p:sldMasterId id="2147483698" r:id="rId6"/>
    <p:sldMasterId id="214748369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6858000" cx="9144000"/>
  <p:notesSz cx="7023100" cy="9309100"/>
  <p:embeddedFontLst>
    <p:embeddedFont>
      <p:font typeface="Roboto Slab"/>
      <p:regular r:id="rId21"/>
      <p:bold r:id="rId22"/>
    </p:embeddedFont>
    <p:embeddedFont>
      <p:font typeface="Source Sans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38D734-0A5B-4652-A578-884ADCBD5055}">
  <a:tblStyle styleId="{5C38D734-0A5B-4652-A578-884ADCBD505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SourceSansPro-bold.fntdata"/><Relationship Id="rId23" Type="http://schemas.openxmlformats.org/officeDocument/2006/relationships/font" Target="fonts/SourceSansPro-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SourceSansPro-boldItalic.fntdata"/><Relationship Id="rId25" Type="http://schemas.openxmlformats.org/officeDocument/2006/relationships/font" Target="fonts/SourceSansPr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1"/>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1"/>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0"/>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uiphelp@cde.state.co.u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notes"/>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SzPts val="1100"/>
              <a:buFont typeface="Arial"/>
              <a:buNone/>
            </a:pPr>
            <a:r>
              <a:rPr b="1" lang="en-US"/>
              <a:t>Speaker Notes</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Hello and welcome to the Early Literacy UIP Requirements </a:t>
            </a:r>
            <a:endParaRPr/>
          </a:p>
          <a:p>
            <a:pPr indent="0" lvl="0" marL="0" rtl="0" algn="l">
              <a:spcBef>
                <a:spcPts val="0"/>
              </a:spcBef>
              <a:spcAft>
                <a:spcPts val="0"/>
              </a:spcAft>
              <a:buNone/>
            </a:pPr>
            <a:r>
              <a:rPr lang="en-US"/>
              <a:t>This video will cover the Early literacy requirements within the Unified Improvement Plan. </a:t>
            </a:r>
            <a:endParaRPr/>
          </a:p>
        </p:txBody>
      </p:sp>
      <p:sp>
        <p:nvSpPr>
          <p:cNvPr id="300" name="Google Shape;300;p1:notes"/>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22984e3cc4_1_53: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22984e3cc4_1_53: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b="1" lang="en-US"/>
              <a:t>Speaker Notes</a:t>
            </a:r>
            <a:endParaRPr b="1"/>
          </a:p>
          <a:p>
            <a:pPr indent="-317500" lvl="0" marL="457200" rtl="0" algn="l">
              <a:spcBef>
                <a:spcPts val="0"/>
              </a:spcBef>
              <a:spcAft>
                <a:spcPts val="0"/>
              </a:spcAft>
              <a:buSzPts val="1400"/>
              <a:buChar char="●"/>
            </a:pPr>
            <a:r>
              <a:rPr lang="en-US"/>
              <a:t>Action plans should include steps that will be taken to target the needs of students who are not yet on grade level and support students identified with a significant reading deficiency. </a:t>
            </a:r>
            <a:endParaRPr/>
          </a:p>
          <a:p>
            <a:pPr indent="-317500" lvl="0" marL="457200" rtl="0" algn="l">
              <a:spcBef>
                <a:spcPts val="0"/>
              </a:spcBef>
              <a:spcAft>
                <a:spcPts val="0"/>
              </a:spcAft>
              <a:buSzPts val="1400"/>
              <a:buChar char="●"/>
            </a:pPr>
            <a:r>
              <a:rPr lang="en-US"/>
              <a:t>Action steps should be scientifically and evidence-based. </a:t>
            </a:r>
            <a:endParaRPr/>
          </a:p>
        </p:txBody>
      </p:sp>
      <p:sp>
        <p:nvSpPr>
          <p:cNvPr id="384" name="Google Shape;384;g122984e3cc4_1_53: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141093546f_0_27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1141093546f_0_27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b="1" lang="en-US"/>
              <a:t>Speaker</a:t>
            </a:r>
            <a:r>
              <a:rPr b="1" lang="en-US"/>
              <a:t> Notes</a:t>
            </a:r>
            <a:endParaRPr b="1"/>
          </a:p>
          <a:p>
            <a:pPr indent="-304800" lvl="0" marL="457200" rtl="0" algn="l">
              <a:spcBef>
                <a:spcPts val="0"/>
              </a:spcBef>
              <a:spcAft>
                <a:spcPts val="0"/>
              </a:spcAft>
              <a:buClr>
                <a:schemeClr val="dk1"/>
              </a:buClr>
              <a:buSzPts val="1200"/>
              <a:buFont typeface="Calibri"/>
              <a:buChar char="●"/>
            </a:pPr>
            <a:r>
              <a:rPr lang="en-US"/>
              <a:t>SRD/READ Plan: </a:t>
            </a:r>
            <a:endParaRPr/>
          </a:p>
          <a:p>
            <a:pPr indent="-304800" lvl="1" marL="914400" rtl="0" algn="l">
              <a:spcBef>
                <a:spcPts val="0"/>
              </a:spcBef>
              <a:spcAft>
                <a:spcPts val="0"/>
              </a:spcAft>
              <a:buClr>
                <a:schemeClr val="dk1"/>
              </a:buClr>
              <a:buSzPts val="1200"/>
              <a:buFont typeface="Calibri"/>
              <a:buChar char="○"/>
            </a:pPr>
            <a:r>
              <a:rPr lang="en-US"/>
              <a:t>Students remain on a READ plan until reaching grade level competency. A student may not have a Significant Reading Deficiency but still have a READ plan. </a:t>
            </a:r>
            <a:endParaRPr/>
          </a:p>
          <a:p>
            <a:pPr indent="-304800" lvl="1" marL="914400" rtl="0" algn="l">
              <a:spcBef>
                <a:spcPts val="0"/>
              </a:spcBef>
              <a:spcAft>
                <a:spcPts val="0"/>
              </a:spcAft>
              <a:buClr>
                <a:schemeClr val="dk1"/>
              </a:buClr>
              <a:buSzPts val="1200"/>
              <a:buFont typeface="Calibri"/>
              <a:buChar char="○"/>
            </a:pPr>
            <a:r>
              <a:rPr lang="en-US"/>
              <a:t>The Unified Improvement Plan should include specific targets for reducing the number of student identified as having an SRD.</a:t>
            </a:r>
            <a:endParaRPr/>
          </a:p>
          <a:p>
            <a:pPr indent="-317500" lvl="0" marL="457200" rtl="0" algn="l">
              <a:spcBef>
                <a:spcPts val="0"/>
              </a:spcBef>
              <a:spcAft>
                <a:spcPts val="0"/>
              </a:spcAft>
              <a:buClr>
                <a:schemeClr val="dk1"/>
              </a:buClr>
              <a:buSzPts val="1400"/>
              <a:buChar char="●"/>
            </a:pPr>
            <a:r>
              <a:rPr lang="en-US"/>
              <a:t>Root Cause: </a:t>
            </a:r>
            <a:endParaRPr/>
          </a:p>
          <a:p>
            <a:pPr indent="-317500" lvl="1" marL="914400" rtl="0" algn="l">
              <a:spcBef>
                <a:spcPts val="0"/>
              </a:spcBef>
              <a:spcAft>
                <a:spcPts val="0"/>
              </a:spcAft>
              <a:buClr>
                <a:schemeClr val="dk1"/>
              </a:buClr>
              <a:buSzPts val="1400"/>
              <a:buChar char="○"/>
            </a:pPr>
            <a:r>
              <a:rPr lang="en-US"/>
              <a:t>Identification of root cause of SRD is not linked to assessment data trend analysis.</a:t>
            </a:r>
            <a:endParaRPr/>
          </a:p>
          <a:p>
            <a:pPr indent="-317500" lvl="1" marL="914400" rtl="0" algn="l">
              <a:spcBef>
                <a:spcPts val="0"/>
              </a:spcBef>
              <a:spcAft>
                <a:spcPts val="0"/>
              </a:spcAft>
              <a:buClr>
                <a:schemeClr val="dk1"/>
              </a:buClr>
              <a:buSzPts val="1400"/>
              <a:buChar char="○"/>
            </a:pPr>
            <a:r>
              <a:rPr lang="en-US"/>
              <a:t>Major Improvement Strategies must connect to Priority Performance Challenges. Identification of Early Literacy as a Priority Performance Challenge but not including strategies that specifically address early literacy.</a:t>
            </a:r>
            <a:endParaRPr/>
          </a:p>
          <a:p>
            <a:pPr indent="-317500" lvl="1" marL="914400" rtl="0" algn="l">
              <a:spcBef>
                <a:spcPts val="0"/>
              </a:spcBef>
              <a:spcAft>
                <a:spcPts val="0"/>
              </a:spcAft>
              <a:buClr>
                <a:schemeClr val="dk1"/>
              </a:buClr>
              <a:buSzPts val="1400"/>
              <a:buChar char="○"/>
            </a:pPr>
            <a:r>
              <a:rPr lang="en-US"/>
              <a:t>Root causes beyond the control of the school are identified as causes of SRD (such as …)</a:t>
            </a:r>
            <a:endParaRPr/>
          </a:p>
          <a:p>
            <a:pPr indent="-317500" lvl="0" marL="457200" rtl="0" algn="l">
              <a:spcBef>
                <a:spcPts val="0"/>
              </a:spcBef>
              <a:spcAft>
                <a:spcPts val="0"/>
              </a:spcAft>
              <a:buClr>
                <a:schemeClr val="dk1"/>
              </a:buClr>
              <a:buSzPts val="1400"/>
              <a:buChar char="●"/>
            </a:pPr>
            <a:r>
              <a:rPr lang="en-US"/>
              <a:t>Early Learning Needs Assessment (ELNA)</a:t>
            </a:r>
            <a:endParaRPr/>
          </a:p>
          <a:p>
            <a:pPr indent="-317500" lvl="1" marL="914400" rtl="0" algn="l">
              <a:spcBef>
                <a:spcPts val="0"/>
              </a:spcBef>
              <a:spcAft>
                <a:spcPts val="0"/>
              </a:spcAft>
              <a:buClr>
                <a:schemeClr val="dk1"/>
              </a:buClr>
              <a:buSzPts val="1400"/>
              <a:buChar char="○"/>
            </a:pPr>
            <a:r>
              <a:rPr lang="en-US"/>
              <a:t>The Early Learning Needs Assessment process is about the transitioning between preschool to kindergarten. </a:t>
            </a:r>
            <a:endParaRPr/>
          </a:p>
          <a:p>
            <a:pPr indent="-317500" lvl="1" marL="914400" rtl="0" algn="l">
              <a:spcBef>
                <a:spcPts val="0"/>
              </a:spcBef>
              <a:spcAft>
                <a:spcPts val="0"/>
              </a:spcAft>
              <a:buClr>
                <a:schemeClr val="dk1"/>
              </a:buClr>
              <a:buSzPts val="1400"/>
              <a:buChar char="○"/>
            </a:pPr>
            <a:r>
              <a:rPr lang="en-US"/>
              <a:t>The Early Learning Needs Assessment and early literacy data in grades K-3 are separate requirements in the UIP and both need to be included. </a:t>
            </a:r>
            <a:endParaRPr/>
          </a:p>
        </p:txBody>
      </p:sp>
      <p:sp>
        <p:nvSpPr>
          <p:cNvPr id="393" name="Google Shape;393;g1141093546f_0_279: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22608572c1_1_141: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22608572c1_1_141: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b="1" lang="en-US"/>
              <a:t>Speaker Notes</a:t>
            </a:r>
            <a:endParaRPr b="1"/>
          </a:p>
          <a:p>
            <a:pPr indent="-317500" lvl="0" marL="457200" rtl="0" algn="l">
              <a:spcBef>
                <a:spcPts val="0"/>
              </a:spcBef>
              <a:spcAft>
                <a:spcPts val="0"/>
              </a:spcAft>
              <a:buSzPts val="1400"/>
              <a:buChar char="●"/>
            </a:pPr>
            <a:r>
              <a:rPr lang="en-US"/>
              <a:t>Thank you for viewing the Early Literacy UIP Requirements video. </a:t>
            </a:r>
            <a:endParaRPr/>
          </a:p>
          <a:p>
            <a:pPr indent="-317500" lvl="0" marL="457200" rtl="0" algn="l">
              <a:spcBef>
                <a:spcPts val="0"/>
              </a:spcBef>
              <a:spcAft>
                <a:spcPts val="0"/>
              </a:spcAft>
              <a:buSzPts val="1400"/>
              <a:buChar char="●"/>
            </a:pPr>
            <a:r>
              <a:rPr lang="en-US"/>
              <a:t>If you have any questions, please contact </a:t>
            </a:r>
            <a:r>
              <a:rPr lang="en-US" u="sng">
                <a:solidFill>
                  <a:schemeClr val="hlink"/>
                </a:solidFill>
                <a:hlinkClick r:id="rId2"/>
              </a:rPr>
              <a:t>uiphelp@cde.state.co.us</a:t>
            </a:r>
            <a:r>
              <a:rPr lang="en-US"/>
              <a:t> </a:t>
            </a:r>
            <a:endParaRPr/>
          </a:p>
        </p:txBody>
      </p:sp>
      <p:sp>
        <p:nvSpPr>
          <p:cNvPr id="401" name="Google Shape;401;g122608572c1_1_141: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2608572c1_1_12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122608572c1_1_12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b="1" lang="en-US"/>
              <a:t>Speaker Notes</a:t>
            </a:r>
            <a:endParaRPr b="1"/>
          </a:p>
          <a:p>
            <a:pPr indent="-317500" lvl="0" marL="457200" rtl="0" algn="l">
              <a:spcBef>
                <a:spcPts val="0"/>
              </a:spcBef>
              <a:spcAft>
                <a:spcPts val="0"/>
              </a:spcAft>
              <a:buSzPts val="1400"/>
              <a:buChar char="●"/>
            </a:pPr>
            <a:r>
              <a:rPr lang="en-US"/>
              <a:t>This video will</a:t>
            </a:r>
            <a:r>
              <a:rPr lang="en-US"/>
              <a:t> answer the following questions:</a:t>
            </a:r>
            <a:endParaRPr/>
          </a:p>
          <a:p>
            <a:pPr indent="-317500" lvl="0" marL="457200" rtl="0" algn="l">
              <a:spcBef>
                <a:spcPts val="0"/>
              </a:spcBef>
              <a:spcAft>
                <a:spcPts val="0"/>
              </a:spcAft>
              <a:buSzPts val="1400"/>
              <a:buChar char="●"/>
            </a:pPr>
            <a:r>
              <a:rPr lang="en-US"/>
              <a:t>What are the early literacy requirements in the UIP?</a:t>
            </a:r>
            <a:endParaRPr/>
          </a:p>
          <a:p>
            <a:pPr indent="-317500" lvl="0" marL="457200" rtl="0" algn="l">
              <a:spcBef>
                <a:spcPts val="0"/>
              </a:spcBef>
              <a:spcAft>
                <a:spcPts val="0"/>
              </a:spcAft>
              <a:buSzPts val="1400"/>
              <a:buChar char="●"/>
            </a:pPr>
            <a:r>
              <a:rPr lang="en-US"/>
              <a:t>What is the role of the early literacy requirements in the UIP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Check by angelina fara from NounProject.com</a:t>
            </a:r>
            <a:endParaRPr/>
          </a:p>
        </p:txBody>
      </p:sp>
      <p:sp>
        <p:nvSpPr>
          <p:cNvPr id="306" name="Google Shape;306;g122608572c1_1_129: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141093546f_0_23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1141093546f_0_23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b="1" lang="en-US"/>
              <a:t>Speaker Notes</a:t>
            </a:r>
            <a:endParaRPr/>
          </a:p>
          <a:p>
            <a:pPr indent="-304800" lvl="0" marL="457200" rtl="0" algn="l">
              <a:spcBef>
                <a:spcPts val="0"/>
              </a:spcBef>
              <a:spcAft>
                <a:spcPts val="0"/>
              </a:spcAft>
              <a:buSzPts val="1200"/>
              <a:buChar char="●"/>
            </a:pPr>
            <a:r>
              <a:rPr lang="en-US"/>
              <a:t>The READ Act was passed by the CO legislature in 2012 prioritizes early literacy development for all students in kindergarten through </a:t>
            </a:r>
            <a:r>
              <a:rPr lang="en-US"/>
              <a:t>third</a:t>
            </a:r>
            <a:r>
              <a:rPr lang="en-US"/>
              <a:t> grade and especially for students at risk to not read at grade level by the end of third grade. </a:t>
            </a:r>
            <a:endParaRPr/>
          </a:p>
          <a:p>
            <a:pPr indent="-304800" lvl="0" marL="457200" rtl="0" algn="l">
              <a:spcBef>
                <a:spcPts val="0"/>
              </a:spcBef>
              <a:spcAft>
                <a:spcPts val="0"/>
              </a:spcAft>
              <a:buSzPts val="1200"/>
              <a:buChar char="●"/>
            </a:pPr>
            <a:r>
              <a:rPr lang="en-US"/>
              <a:t>It focuses on the areas of phonemic awareness, phonics, vocabulary development, reading fluency including oral skills, and reading comprehension.</a:t>
            </a:r>
            <a:endParaRPr/>
          </a:p>
          <a:p>
            <a:pPr indent="-304800" lvl="0" marL="457200" rtl="0" algn="l">
              <a:lnSpc>
                <a:spcPct val="100000"/>
              </a:lnSpc>
              <a:spcBef>
                <a:spcPts val="0"/>
              </a:spcBef>
              <a:spcAft>
                <a:spcPts val="0"/>
              </a:spcAft>
              <a:buSzPts val="1200"/>
              <a:buChar char="●"/>
            </a:pPr>
            <a:r>
              <a:rPr lang="en-US"/>
              <a:t>Schools select an interim assessment to monitor reading outcomes for K-3 students from a list of approved assessments.  </a:t>
            </a:r>
            <a:endParaRPr/>
          </a:p>
          <a:p>
            <a:pPr indent="-304800" lvl="0" marL="457200" rtl="0" algn="l">
              <a:lnSpc>
                <a:spcPct val="100000"/>
              </a:lnSpc>
              <a:spcBef>
                <a:spcPts val="0"/>
              </a:spcBef>
              <a:spcAft>
                <a:spcPts val="0"/>
              </a:spcAft>
              <a:buSzPts val="1200"/>
              <a:buChar char="●"/>
            </a:pPr>
            <a:r>
              <a:rPr lang="en-US"/>
              <a:t>Core, supplemental and intervention curriculum must be scientifically and evidence-based to meet the needs of all learners.</a:t>
            </a:r>
            <a:endParaRPr/>
          </a:p>
        </p:txBody>
      </p:sp>
      <p:sp>
        <p:nvSpPr>
          <p:cNvPr id="318" name="Google Shape;318;g1141093546f_0_23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22984e3cc4_1_14: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22984e3cc4_1_14: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lnSpc>
                <a:spcPct val="100000"/>
              </a:lnSpc>
              <a:spcBef>
                <a:spcPts val="0"/>
              </a:spcBef>
              <a:spcAft>
                <a:spcPts val="0"/>
              </a:spcAft>
              <a:buNone/>
            </a:pPr>
            <a:r>
              <a:rPr b="1" lang="en-US"/>
              <a:t>Speaker Notes</a:t>
            </a:r>
            <a:endParaRPr b="1"/>
          </a:p>
          <a:p>
            <a:pPr indent="-317500" lvl="0" marL="457200" rtl="0" algn="l">
              <a:lnSpc>
                <a:spcPct val="100000"/>
              </a:lnSpc>
              <a:spcBef>
                <a:spcPts val="0"/>
              </a:spcBef>
              <a:spcAft>
                <a:spcPts val="0"/>
              </a:spcAft>
              <a:buSzPts val="1400"/>
              <a:buChar char="●"/>
            </a:pPr>
            <a:r>
              <a:rPr lang="en-US"/>
              <a:t>The early literacy requirements of the UIP include:</a:t>
            </a:r>
            <a:endParaRPr/>
          </a:p>
          <a:p>
            <a:pPr indent="-317500" lvl="0" marL="457200" rtl="0" algn="l">
              <a:lnSpc>
                <a:spcPct val="100000"/>
              </a:lnSpc>
              <a:spcBef>
                <a:spcPts val="0"/>
              </a:spcBef>
              <a:spcAft>
                <a:spcPts val="0"/>
              </a:spcAft>
              <a:buSzPts val="1400"/>
              <a:buChar char="●"/>
            </a:pPr>
            <a:r>
              <a:rPr lang="en-US"/>
              <a:t>Data Narrative</a:t>
            </a:r>
            <a:endParaRPr/>
          </a:p>
          <a:p>
            <a:pPr indent="-317500" lvl="1" marL="914400" rtl="0" algn="l">
              <a:lnSpc>
                <a:spcPct val="100000"/>
              </a:lnSpc>
              <a:spcBef>
                <a:spcPts val="0"/>
              </a:spcBef>
              <a:spcAft>
                <a:spcPts val="0"/>
              </a:spcAft>
              <a:buSzPts val="1400"/>
              <a:buChar char="○"/>
            </a:pPr>
            <a:r>
              <a:rPr lang="en-US"/>
              <a:t>Data and trends from a READ interim assessment for grades K-3 should be included.</a:t>
            </a:r>
            <a:endParaRPr/>
          </a:p>
          <a:p>
            <a:pPr indent="-317500" lvl="0" marL="457200" rtl="0" algn="l">
              <a:lnSpc>
                <a:spcPct val="100000"/>
              </a:lnSpc>
              <a:spcBef>
                <a:spcPts val="0"/>
              </a:spcBef>
              <a:spcAft>
                <a:spcPts val="0"/>
              </a:spcAft>
              <a:buSzPts val="1400"/>
              <a:buChar char="●"/>
            </a:pPr>
            <a:r>
              <a:rPr lang="en-US"/>
              <a:t>Action Planning</a:t>
            </a:r>
            <a:endParaRPr/>
          </a:p>
          <a:p>
            <a:pPr indent="-317500" lvl="1" marL="914400" rtl="0" algn="l">
              <a:lnSpc>
                <a:spcPct val="100000"/>
              </a:lnSpc>
              <a:spcBef>
                <a:spcPts val="0"/>
              </a:spcBef>
              <a:spcAft>
                <a:spcPts val="0"/>
              </a:spcAft>
              <a:buSzPts val="1400"/>
              <a:buChar char="○"/>
            </a:pPr>
            <a:r>
              <a:rPr lang="en-US"/>
              <a:t>Specific actions to support students who are identified as having a significant reading deficiency (SRD) and students who are not yet reading on grade level. </a:t>
            </a:r>
            <a:endParaRPr/>
          </a:p>
          <a:p>
            <a:pPr indent="-317500" lvl="0" marL="457200" rtl="0" algn="l">
              <a:lnSpc>
                <a:spcPct val="100000"/>
              </a:lnSpc>
              <a:spcBef>
                <a:spcPts val="0"/>
              </a:spcBef>
              <a:spcAft>
                <a:spcPts val="0"/>
              </a:spcAft>
              <a:buSzPts val="1400"/>
              <a:buChar char="●"/>
            </a:pPr>
            <a:r>
              <a:rPr lang="en-US"/>
              <a:t>Target Setting</a:t>
            </a:r>
            <a:endParaRPr/>
          </a:p>
          <a:p>
            <a:pPr indent="-317500" lvl="1" marL="914400" rtl="0" algn="l">
              <a:lnSpc>
                <a:spcPct val="100000"/>
              </a:lnSpc>
              <a:spcBef>
                <a:spcPts val="0"/>
              </a:spcBef>
              <a:spcAft>
                <a:spcPts val="0"/>
              </a:spcAft>
              <a:buSzPts val="1400"/>
              <a:buChar char="○"/>
            </a:pPr>
            <a:r>
              <a:rPr lang="en-US"/>
              <a:t>Set targets to improve reading outcomes for students as measured by a READ interim assessment. </a:t>
            </a:r>
            <a:endParaRPr/>
          </a:p>
        </p:txBody>
      </p:sp>
      <p:sp>
        <p:nvSpPr>
          <p:cNvPr id="326" name="Google Shape;326;g122984e3cc4_1_14: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22984e3cc4_4_79:notes"/>
          <p:cNvSpPr txBox="1"/>
          <p:nvPr>
            <p:ph idx="1" type="body"/>
          </p:nvPr>
        </p:nvSpPr>
        <p:spPr>
          <a:xfrm>
            <a:off x="702310" y="4480004"/>
            <a:ext cx="5618480" cy="3665611"/>
          </a:xfrm>
          <a:prstGeom prst="rect">
            <a:avLst/>
          </a:prstGeom>
        </p:spPr>
        <p:txBody>
          <a:bodyPr anchorCtr="0" anchor="t" bIns="93450" lIns="93450" spcFirstLastPara="1" rIns="93450" wrap="square" tIns="93450">
            <a:noAutofit/>
          </a:bodyPr>
          <a:lstStyle/>
          <a:p>
            <a:pPr indent="0" lvl="0" marL="0" rtl="0" algn="l">
              <a:spcBef>
                <a:spcPts val="0"/>
              </a:spcBef>
              <a:spcAft>
                <a:spcPts val="0"/>
              </a:spcAft>
              <a:buNone/>
            </a:pPr>
            <a:r>
              <a:rPr b="1" lang="en-US"/>
              <a:t>Speaker Notes</a:t>
            </a:r>
            <a:endParaRPr b="1"/>
          </a:p>
          <a:p>
            <a:pPr indent="-317500" lvl="0" marL="469900" rtl="0" algn="l">
              <a:spcBef>
                <a:spcPts val="0"/>
              </a:spcBef>
              <a:spcAft>
                <a:spcPts val="0"/>
              </a:spcAft>
              <a:buClr>
                <a:schemeClr val="dk1"/>
              </a:buClr>
              <a:buSzPts val="1200"/>
              <a:buChar char="●"/>
            </a:pPr>
            <a:r>
              <a:rPr lang="en-US">
                <a:latin typeface="Arial"/>
                <a:ea typeface="Arial"/>
                <a:cs typeface="Arial"/>
                <a:sym typeface="Arial"/>
              </a:rPr>
              <a:t>W</a:t>
            </a:r>
            <a:r>
              <a:rPr lang="en-US"/>
              <a:t>e’ll use this visual representation of the unified improvement planning process to build context for the READ Act requirements within the UIP.</a:t>
            </a:r>
            <a:endParaRPr/>
          </a:p>
          <a:p>
            <a:pPr indent="-317500" lvl="0" marL="469900" rtl="0" algn="l">
              <a:spcBef>
                <a:spcPts val="0"/>
              </a:spcBef>
              <a:spcAft>
                <a:spcPts val="0"/>
              </a:spcAft>
              <a:buClr>
                <a:schemeClr val="dk1"/>
              </a:buClr>
              <a:buSzPts val="1200"/>
              <a:buFont typeface="Calibri"/>
              <a:buChar char="●"/>
            </a:pPr>
            <a:r>
              <a:rPr lang="en-US"/>
              <a:t>Imagine you’re part of a school leadership team, and you’re charged with completing a Unified Improvement Plan each year. </a:t>
            </a:r>
            <a:endParaRPr/>
          </a:p>
          <a:p>
            <a:pPr indent="-317500" lvl="0" marL="469900" rtl="0" algn="l">
              <a:spcBef>
                <a:spcPts val="0"/>
              </a:spcBef>
              <a:spcAft>
                <a:spcPts val="0"/>
              </a:spcAft>
              <a:buClr>
                <a:schemeClr val="dk1"/>
              </a:buClr>
              <a:buSzPts val="1200"/>
              <a:buFont typeface="Calibri"/>
              <a:buChar char="●"/>
            </a:pPr>
            <a:r>
              <a:rPr lang="en-US"/>
              <a:t>This is the process that CDE recommends schools use.</a:t>
            </a:r>
            <a:endParaRPr/>
          </a:p>
          <a:p>
            <a:pPr indent="-317500" lvl="0" marL="469900" rtl="0" algn="l">
              <a:spcBef>
                <a:spcPts val="0"/>
              </a:spcBef>
              <a:spcAft>
                <a:spcPts val="0"/>
              </a:spcAft>
              <a:buClr>
                <a:schemeClr val="dk1"/>
              </a:buClr>
              <a:buSzPts val="1200"/>
              <a:buFont typeface="Calibri"/>
              <a:buChar char="●"/>
            </a:pPr>
            <a:r>
              <a:rPr lang="en-US"/>
              <a:t>It starts with gathering and organizing data, and reviewing the data to identify significant trends. </a:t>
            </a:r>
            <a:endParaRPr/>
          </a:p>
          <a:p>
            <a:pPr indent="-317500" lvl="0" marL="469900" rtl="0" algn="l">
              <a:spcBef>
                <a:spcPts val="0"/>
              </a:spcBef>
              <a:spcAft>
                <a:spcPts val="0"/>
              </a:spcAft>
              <a:buClr>
                <a:schemeClr val="dk1"/>
              </a:buClr>
              <a:buSzPts val="1200"/>
              <a:buFont typeface="Calibri"/>
              <a:buChar char="●"/>
            </a:pPr>
            <a:r>
              <a:rPr lang="en-US"/>
              <a:t>READ Act assessment data should be analyzed to </a:t>
            </a:r>
            <a:r>
              <a:rPr lang="en-US"/>
              <a:t>focus</a:t>
            </a:r>
            <a:r>
              <a:rPr lang="en-US"/>
              <a:t> on Early Literacy. </a:t>
            </a:r>
            <a:endParaRPr/>
          </a:p>
          <a:p>
            <a:pPr indent="-317500" lvl="0" marL="469900" rtl="0" algn="l">
              <a:spcBef>
                <a:spcPts val="0"/>
              </a:spcBef>
              <a:spcAft>
                <a:spcPts val="0"/>
              </a:spcAft>
              <a:buClr>
                <a:schemeClr val="dk1"/>
              </a:buClr>
              <a:buSzPts val="1200"/>
              <a:buFont typeface="Calibri"/>
              <a:buChar char="●"/>
            </a:pPr>
            <a:r>
              <a:rPr lang="en-US"/>
              <a:t>The UIP should include trend data that considers K-3 Read Act assessments by individual grade levels across the most recent two consecutive years at minimum, to aid in identifying trends in early literacy. </a:t>
            </a:r>
            <a:endParaRPr/>
          </a:p>
        </p:txBody>
      </p:sp>
      <p:sp>
        <p:nvSpPr>
          <p:cNvPr id="333" name="Google Shape;333;g122984e3cc4_4_79:notes"/>
          <p:cNvSpPr/>
          <p:nvPr>
            <p:ph idx="2" type="sldImg"/>
          </p:nvPr>
        </p:nvSpPr>
        <p:spPr>
          <a:xfrm>
            <a:off x="1404620" y="1163638"/>
            <a:ext cx="4213860" cy="314182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22984e3cc4_1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22984e3cc4_1_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b="1" lang="en-US"/>
              <a:t>Speaker Notes</a:t>
            </a:r>
            <a:endParaRPr b="1"/>
          </a:p>
          <a:p>
            <a:pPr indent="-317500" lvl="0" marL="457200" rtl="0" algn="l">
              <a:spcBef>
                <a:spcPts val="0"/>
              </a:spcBef>
              <a:spcAft>
                <a:spcPts val="0"/>
              </a:spcAft>
              <a:buSzPts val="1400"/>
              <a:buChar char="●"/>
            </a:pPr>
            <a:r>
              <a:rPr lang="en-US"/>
              <a:t>We have included a sample of early literacy data reported in the UIP. </a:t>
            </a:r>
            <a:endParaRPr/>
          </a:p>
          <a:p>
            <a:pPr indent="-317500" lvl="0" marL="457200" rtl="0" algn="l">
              <a:spcBef>
                <a:spcPts val="0"/>
              </a:spcBef>
              <a:spcAft>
                <a:spcPts val="0"/>
              </a:spcAft>
              <a:buSzPts val="1400"/>
              <a:buChar char="●"/>
            </a:pPr>
            <a:r>
              <a:rPr lang="en-US"/>
              <a:t>This data reflects the percentage of students identified as having a Significant Reading Deficiency (SRD) as well as those reaching grade level expectations. </a:t>
            </a:r>
            <a:endParaRPr/>
          </a:p>
          <a:p>
            <a:pPr indent="-317500" lvl="0" marL="457200" rtl="0" algn="l">
              <a:spcBef>
                <a:spcPts val="0"/>
              </a:spcBef>
              <a:spcAft>
                <a:spcPts val="0"/>
              </a:spcAft>
              <a:buSzPts val="1400"/>
              <a:buChar char="●"/>
            </a:pPr>
            <a:r>
              <a:rPr lang="en-US"/>
              <a:t>Each READ Act interim assessment uses specific terminology to designate </a:t>
            </a:r>
            <a:r>
              <a:rPr lang="en-US"/>
              <a:t>levels of risk so column headers may be specific to the assessment you are using. </a:t>
            </a:r>
            <a:endParaRPr/>
          </a:p>
          <a:p>
            <a:pPr indent="-317500" lvl="0" marL="457200" rtl="0" algn="l">
              <a:spcBef>
                <a:spcPts val="0"/>
              </a:spcBef>
              <a:spcAft>
                <a:spcPts val="0"/>
              </a:spcAft>
              <a:buSzPts val="1400"/>
              <a:buChar char="●"/>
            </a:pPr>
            <a:r>
              <a:rPr lang="en-US"/>
              <a:t>All READ Act interim assessments provide a range that indicates SRD.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5" name="Google Shape;345;g122984e3cc4_1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22984e3cc4_4_100:notes"/>
          <p:cNvSpPr txBox="1"/>
          <p:nvPr>
            <p:ph idx="1" type="body"/>
          </p:nvPr>
        </p:nvSpPr>
        <p:spPr>
          <a:xfrm>
            <a:off x="702310" y="4480004"/>
            <a:ext cx="5618480" cy="3665611"/>
          </a:xfrm>
          <a:prstGeom prst="rect">
            <a:avLst/>
          </a:prstGeom>
        </p:spPr>
        <p:txBody>
          <a:bodyPr anchorCtr="0" anchor="t" bIns="93450" lIns="93450" spcFirstLastPara="1" rIns="93450" wrap="square" tIns="93450">
            <a:noAutofit/>
          </a:bodyPr>
          <a:lstStyle/>
          <a:p>
            <a:pPr indent="0" lvl="0" marL="0" rtl="0" algn="l">
              <a:spcBef>
                <a:spcPts val="0"/>
              </a:spcBef>
              <a:spcAft>
                <a:spcPts val="0"/>
              </a:spcAft>
              <a:buNone/>
            </a:pPr>
            <a:r>
              <a:rPr b="1" lang="en-US"/>
              <a:t>Speaker Notes</a:t>
            </a:r>
            <a:endParaRPr b="1"/>
          </a:p>
          <a:p>
            <a:pPr indent="-317500" lvl="0" marL="469900" rtl="0" algn="l">
              <a:spcBef>
                <a:spcPts val="0"/>
              </a:spcBef>
              <a:spcAft>
                <a:spcPts val="0"/>
              </a:spcAft>
              <a:buClr>
                <a:schemeClr val="dk1"/>
              </a:buClr>
              <a:buSzPts val="1200"/>
              <a:buFont typeface="Calibri"/>
              <a:buChar char="●"/>
            </a:pPr>
            <a:r>
              <a:rPr lang="en-US"/>
              <a:t>Once schools identify their challenges and root causes, the next steps include setting performance targets and identifying strategies to reach those targets. </a:t>
            </a:r>
            <a:endParaRPr/>
          </a:p>
          <a:p>
            <a:pPr indent="-317500" lvl="0" marL="469900" rtl="0" algn="l">
              <a:spcBef>
                <a:spcPts val="0"/>
              </a:spcBef>
              <a:spcAft>
                <a:spcPts val="0"/>
              </a:spcAft>
              <a:buClr>
                <a:schemeClr val="dk1"/>
              </a:buClr>
              <a:buSzPts val="1200"/>
              <a:buFont typeface="Calibri"/>
              <a:buChar char="●"/>
            </a:pPr>
            <a:r>
              <a:rPr lang="en-US"/>
              <a:t>When setting performance targets, they are required to set targets related to READ Act data, including increasing the number/percentage of students reaching grade level expectations according to the READ Act assessment and decreasing the number of students with an SRD.</a:t>
            </a:r>
            <a:endParaRPr/>
          </a:p>
          <a:p>
            <a:pPr indent="-317500" lvl="0" marL="469900" rtl="0" algn="l">
              <a:spcBef>
                <a:spcPts val="0"/>
              </a:spcBef>
              <a:spcAft>
                <a:spcPts val="0"/>
              </a:spcAft>
              <a:buClr>
                <a:schemeClr val="dk1"/>
              </a:buClr>
              <a:buSzPts val="1200"/>
              <a:buFont typeface="Calibri"/>
              <a:buChar char="●"/>
            </a:pPr>
            <a:r>
              <a:rPr lang="en-US"/>
              <a:t>They are also required to identify and include strategies to reach those targets. </a:t>
            </a:r>
            <a:endParaRPr sz="1100">
              <a:latin typeface="Arial"/>
              <a:ea typeface="Arial"/>
              <a:cs typeface="Arial"/>
              <a:sym typeface="Arial"/>
            </a:endParaRPr>
          </a:p>
        </p:txBody>
      </p:sp>
      <p:sp>
        <p:nvSpPr>
          <p:cNvPr id="353" name="Google Shape;353;g122984e3cc4_4_100:notes"/>
          <p:cNvSpPr/>
          <p:nvPr>
            <p:ph idx="2" type="sldImg"/>
          </p:nvPr>
        </p:nvSpPr>
        <p:spPr>
          <a:xfrm>
            <a:off x="1404620" y="1163638"/>
            <a:ext cx="4213860" cy="314182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1bd096d2b3_0_1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1bd096d2b3_0_19: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b="1" lang="en-US"/>
              <a:t>Speaker Notes</a:t>
            </a:r>
            <a:endParaRPr b="1"/>
          </a:p>
          <a:p>
            <a:pPr indent="-317500" lvl="0" marL="457200" rtl="0" algn="l">
              <a:spcBef>
                <a:spcPts val="0"/>
              </a:spcBef>
              <a:spcAft>
                <a:spcPts val="0"/>
              </a:spcAft>
              <a:buSzPts val="1400"/>
              <a:buChar char="●"/>
            </a:pPr>
            <a:r>
              <a:rPr lang="en-US"/>
              <a:t>Early literacy targets should be focused on decreasing the percentage of students identified as having a significant reading deficiency and increasing the percentage of students reaching grade level expectations. </a:t>
            </a:r>
            <a:endParaRPr/>
          </a:p>
          <a:p>
            <a:pPr indent="0" lvl="0" marL="457200" rtl="0" algn="l">
              <a:spcBef>
                <a:spcPts val="0"/>
              </a:spcBef>
              <a:spcAft>
                <a:spcPts val="0"/>
              </a:spcAft>
              <a:buNone/>
            </a:pPr>
            <a:r>
              <a:t/>
            </a:r>
            <a:endParaRPr/>
          </a:p>
        </p:txBody>
      </p:sp>
      <p:sp>
        <p:nvSpPr>
          <p:cNvPr id="364" name="Google Shape;364;g11bd096d2b3_0_19: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22984e3cc4_1_43:notes"/>
          <p:cNvSpPr txBox="1"/>
          <p:nvPr>
            <p:ph idx="1" type="body"/>
          </p:nvPr>
        </p:nvSpPr>
        <p:spPr>
          <a:xfrm>
            <a:off x="702310" y="4480004"/>
            <a:ext cx="5618400" cy="3665700"/>
          </a:xfrm>
          <a:prstGeom prst="rect">
            <a:avLst/>
          </a:prstGeom>
        </p:spPr>
        <p:txBody>
          <a:bodyPr anchorCtr="0" anchor="t" bIns="93450" lIns="93450" spcFirstLastPara="1" rIns="93450" wrap="square" tIns="93450">
            <a:noAutofit/>
          </a:bodyPr>
          <a:lstStyle/>
          <a:p>
            <a:pPr indent="0" lvl="0" marL="0" rtl="0" algn="l">
              <a:spcBef>
                <a:spcPts val="0"/>
              </a:spcBef>
              <a:spcAft>
                <a:spcPts val="0"/>
              </a:spcAft>
              <a:buNone/>
            </a:pPr>
            <a:r>
              <a:rPr b="1" lang="en-US"/>
              <a:t>Speaker Notes</a:t>
            </a:r>
            <a:endParaRPr b="1"/>
          </a:p>
          <a:p>
            <a:pPr indent="-317500" lvl="0" marL="469900" rtl="0" algn="l">
              <a:spcBef>
                <a:spcPts val="0"/>
              </a:spcBef>
              <a:spcAft>
                <a:spcPts val="0"/>
              </a:spcAft>
              <a:buClr>
                <a:schemeClr val="dk1"/>
              </a:buClr>
              <a:buSzPts val="1200"/>
              <a:buFont typeface="Calibri"/>
              <a:buChar char="●"/>
            </a:pPr>
            <a:r>
              <a:rPr lang="en-US"/>
              <a:t>After</a:t>
            </a:r>
            <a:r>
              <a:rPr lang="en-US"/>
              <a:t> schools identify and prioritize performance challenges the next steps include identifying the root causes and </a:t>
            </a:r>
            <a:r>
              <a:rPr lang="en-US"/>
              <a:t>identifying</a:t>
            </a:r>
            <a:r>
              <a:rPr lang="en-US"/>
              <a:t> major strategies and action steps to impact early literacy outcomes.  </a:t>
            </a:r>
            <a:endParaRPr/>
          </a:p>
          <a:p>
            <a:pPr indent="-317500" lvl="0" marL="469900" rtl="0" algn="l">
              <a:spcBef>
                <a:spcPts val="0"/>
              </a:spcBef>
              <a:spcAft>
                <a:spcPts val="0"/>
              </a:spcAft>
              <a:buClr>
                <a:schemeClr val="dk1"/>
              </a:buClr>
              <a:buSzPts val="1200"/>
              <a:buFont typeface="Calibri"/>
              <a:buChar char="●"/>
            </a:pPr>
            <a:r>
              <a:rPr lang="en-US"/>
              <a:t>The action plan should identify strategies and </a:t>
            </a:r>
            <a:r>
              <a:rPr lang="en-US"/>
              <a:t>action</a:t>
            </a:r>
            <a:r>
              <a:rPr lang="en-US"/>
              <a:t> steps </a:t>
            </a:r>
            <a:r>
              <a:rPr lang="en-US"/>
              <a:t>focused on early literacy </a:t>
            </a:r>
            <a:r>
              <a:rPr lang="en-US"/>
              <a:t>that the school will implement. </a:t>
            </a:r>
            <a:endParaRPr/>
          </a:p>
        </p:txBody>
      </p:sp>
      <p:sp>
        <p:nvSpPr>
          <p:cNvPr id="373" name="Google Shape;373;g122984e3cc4_1_43:notes"/>
          <p:cNvSpPr/>
          <p:nvPr>
            <p:ph idx="2" type="sldImg"/>
          </p:nvPr>
        </p:nvSpPr>
        <p:spPr>
          <a:xfrm>
            <a:off x="1404620" y="1163638"/>
            <a:ext cx="4213800" cy="314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png"/><Relationship Id="rId3" Type="http://schemas.openxmlformats.org/officeDocument/2006/relationships/image" Target="../media/image26.png"/><Relationship Id="rId4" Type="http://schemas.openxmlformats.org/officeDocument/2006/relationships/image" Target="../media/image2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5.png"/><Relationship Id="rId4"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5.png"/><Relationship Id="rId4" Type="http://schemas.openxmlformats.org/officeDocument/2006/relationships/image" Target="../media/image3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5.png"/><Relationship Id="rId4" Type="http://schemas.openxmlformats.org/officeDocument/2006/relationships/image" Target="../media/image3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5.png"/><Relationship Id="rId4" Type="http://schemas.openxmlformats.org/officeDocument/2006/relationships/image" Target="../media/image3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5.png"/><Relationship Id="rId4" Type="http://schemas.openxmlformats.org/officeDocument/2006/relationships/image" Target="../media/image3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cap="flat" cmpd="sng" w="19050">
            <a:solidFill>
              <a:srgbClr val="488BC9"/>
            </a:solidFill>
            <a:prstDash val="solid"/>
            <a:miter lim="800000"/>
            <a:headEnd len="sm" w="sm" type="none"/>
            <a:tailEnd len="sm" w="sm" type="none"/>
          </a:ln>
        </p:spPr>
      </p:cxnSp>
      <p:sp>
        <p:nvSpPr>
          <p:cNvPr id="19" name="Google Shape;19;p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5" name="Shape 75"/>
        <p:cNvGrpSpPr/>
        <p:nvPr/>
      </p:nvGrpSpPr>
      <p:grpSpPr>
        <a:xfrm>
          <a:off x="0" y="0"/>
          <a:ext cx="0" cy="0"/>
          <a:chOff x="0" y="0"/>
          <a:chExt cx="0" cy="0"/>
        </a:xfrm>
      </p:grpSpPr>
      <p:sp>
        <p:nvSpPr>
          <p:cNvPr id="76" name="Google Shape;76;p11"/>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7" name="Google Shape;77;p1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 name="Shape 78"/>
        <p:cNvGrpSpPr/>
        <p:nvPr/>
      </p:nvGrpSpPr>
      <p:grpSpPr>
        <a:xfrm>
          <a:off x="0" y="0"/>
          <a:ext cx="0" cy="0"/>
          <a:chOff x="0" y="0"/>
          <a:chExt cx="0" cy="0"/>
        </a:xfrm>
      </p:grpSpPr>
      <p:sp>
        <p:nvSpPr>
          <p:cNvPr id="79" name="Google Shape;79;p12"/>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0" name="Shape 80"/>
        <p:cNvGrpSpPr/>
        <p:nvPr/>
      </p:nvGrpSpPr>
      <p:grpSpPr>
        <a:xfrm>
          <a:off x="0" y="0"/>
          <a:ext cx="0" cy="0"/>
          <a:chOff x="0" y="0"/>
          <a:chExt cx="0" cy="0"/>
        </a:xfrm>
      </p:grpSpPr>
      <p:pic>
        <p:nvPicPr>
          <p:cNvPr id="81" name="Google Shape;81;p13"/>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82" name="Google Shape;82;p1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84"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86" name="Google Shape;86;p14"/>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2" name="Shape 92"/>
        <p:cNvGrpSpPr/>
        <p:nvPr/>
      </p:nvGrpSpPr>
      <p:grpSpPr>
        <a:xfrm>
          <a:off x="0" y="0"/>
          <a:ext cx="0" cy="0"/>
          <a:chOff x="0" y="0"/>
          <a:chExt cx="0" cy="0"/>
        </a:xfrm>
      </p:grpSpPr>
      <p:sp>
        <p:nvSpPr>
          <p:cNvPr id="93" name="Google Shape;93;p16"/>
          <p:cNvSpPr txBox="1"/>
          <p:nvPr>
            <p:ph idx="1" type="body"/>
          </p:nvPr>
        </p:nvSpPr>
        <p:spPr>
          <a:xfrm>
            <a:off x="274320"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4" name="Google Shape;94;p16"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95" name="Google Shape;95;p16"/>
          <p:cNvSpPr txBox="1"/>
          <p:nvPr>
            <p:ph type="title"/>
          </p:nvPr>
        </p:nvSpPr>
        <p:spPr>
          <a:xfrm>
            <a:off x="274320" y="274320"/>
            <a:ext cx="7886700" cy="71014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6"/>
          <p:cNvSpPr txBox="1"/>
          <p:nvPr>
            <p:ph idx="2" type="body"/>
          </p:nvPr>
        </p:nvSpPr>
        <p:spPr>
          <a:xfrm>
            <a:off x="4736254"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16"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
        <p:nvSpPr>
          <p:cNvPr id="98" name="Google Shape;98;p1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rgbClr val="A5A5A5"/>
                </a:solidFill>
                <a:latin typeface="Calibri"/>
                <a:ea typeface="Calibri"/>
                <a:cs typeface="Calibri"/>
                <a:sym typeface="Calibri"/>
              </a:defRPr>
            </a:lvl1pPr>
            <a:lvl2pPr indent="0" lvl="1" marL="0" algn="ctr">
              <a:spcBef>
                <a:spcPts val="0"/>
              </a:spcBef>
              <a:buNone/>
              <a:defRPr b="0" i="0" sz="1400" u="none" cap="none" strike="noStrike">
                <a:solidFill>
                  <a:srgbClr val="A5A5A5"/>
                </a:solidFill>
                <a:latin typeface="Calibri"/>
                <a:ea typeface="Calibri"/>
                <a:cs typeface="Calibri"/>
                <a:sym typeface="Calibri"/>
              </a:defRPr>
            </a:lvl2pPr>
            <a:lvl3pPr indent="0" lvl="2" marL="0" algn="ctr">
              <a:spcBef>
                <a:spcPts val="0"/>
              </a:spcBef>
              <a:buNone/>
              <a:defRPr b="0" i="0" sz="1400" u="none" cap="none" strike="noStrike">
                <a:solidFill>
                  <a:srgbClr val="A5A5A5"/>
                </a:solidFill>
                <a:latin typeface="Calibri"/>
                <a:ea typeface="Calibri"/>
                <a:cs typeface="Calibri"/>
                <a:sym typeface="Calibri"/>
              </a:defRPr>
            </a:lvl3pPr>
            <a:lvl4pPr indent="0" lvl="3" marL="0" algn="ctr">
              <a:spcBef>
                <a:spcPts val="0"/>
              </a:spcBef>
              <a:buNone/>
              <a:defRPr b="0" i="0" sz="1400" u="none" cap="none" strike="noStrike">
                <a:solidFill>
                  <a:srgbClr val="A5A5A5"/>
                </a:solidFill>
                <a:latin typeface="Calibri"/>
                <a:ea typeface="Calibri"/>
                <a:cs typeface="Calibri"/>
                <a:sym typeface="Calibri"/>
              </a:defRPr>
            </a:lvl4pPr>
            <a:lvl5pPr indent="0" lvl="4" marL="0" algn="ctr">
              <a:spcBef>
                <a:spcPts val="0"/>
              </a:spcBef>
              <a:buNone/>
              <a:defRPr b="0" i="0" sz="1400" u="none" cap="none" strike="noStrike">
                <a:solidFill>
                  <a:srgbClr val="A5A5A5"/>
                </a:solidFill>
                <a:latin typeface="Calibri"/>
                <a:ea typeface="Calibri"/>
                <a:cs typeface="Calibri"/>
                <a:sym typeface="Calibri"/>
              </a:defRPr>
            </a:lvl5pPr>
            <a:lvl6pPr indent="0" lvl="5" marL="0" algn="ctr">
              <a:spcBef>
                <a:spcPts val="0"/>
              </a:spcBef>
              <a:buNone/>
              <a:defRPr b="0" i="0" sz="1400" u="none" cap="none" strike="noStrike">
                <a:solidFill>
                  <a:srgbClr val="A5A5A5"/>
                </a:solidFill>
                <a:latin typeface="Calibri"/>
                <a:ea typeface="Calibri"/>
                <a:cs typeface="Calibri"/>
                <a:sym typeface="Calibri"/>
              </a:defRPr>
            </a:lvl6pPr>
            <a:lvl7pPr indent="0" lvl="6" marL="0" algn="ctr">
              <a:spcBef>
                <a:spcPts val="0"/>
              </a:spcBef>
              <a:buNone/>
              <a:defRPr b="0" i="0" sz="1400" u="none" cap="none" strike="noStrike">
                <a:solidFill>
                  <a:srgbClr val="A5A5A5"/>
                </a:solidFill>
                <a:latin typeface="Calibri"/>
                <a:ea typeface="Calibri"/>
                <a:cs typeface="Calibri"/>
                <a:sym typeface="Calibri"/>
              </a:defRPr>
            </a:lvl7pPr>
            <a:lvl8pPr indent="0" lvl="7" marL="0" algn="ctr">
              <a:spcBef>
                <a:spcPts val="0"/>
              </a:spcBef>
              <a:buNone/>
              <a:defRPr b="0" i="0" sz="1400" u="none" cap="none" strike="noStrike">
                <a:solidFill>
                  <a:srgbClr val="A5A5A5"/>
                </a:solidFill>
                <a:latin typeface="Calibri"/>
                <a:ea typeface="Calibri"/>
                <a:cs typeface="Calibri"/>
                <a:sym typeface="Calibri"/>
              </a:defRPr>
            </a:lvl8pPr>
            <a:lvl9pPr indent="0" lvl="8" marL="0" algn="ctr">
              <a:spcBef>
                <a:spcPts val="0"/>
              </a:spcBef>
              <a:buNone/>
              <a:defRPr b="0" i="0" sz="140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p17"/>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7"/>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2" name="Google Shape;102;p17"/>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03" name="Google Shape;103;p17"/>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1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05" name="Google Shape;105;p1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p17" title="Header graphic"/>
          <p:cNvPicPr preferRelativeResize="0"/>
          <p:nvPr/>
        </p:nvPicPr>
        <p:blipFill rotWithShape="1">
          <a:blip r:embed="rId4">
            <a:alphaModFix/>
          </a:blip>
          <a:srcRect b="0" l="0" r="0" t="0"/>
          <a:stretch/>
        </p:blipFill>
        <p:spPr>
          <a:xfrm>
            <a:off x="0" y="0"/>
            <a:ext cx="9144000" cy="1257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p:cSld name="Section Divider - Blue">
    <p:spTree>
      <p:nvGrpSpPr>
        <p:cNvPr id="107" name="Shape 107"/>
        <p:cNvGrpSpPr/>
        <p:nvPr/>
      </p:nvGrpSpPr>
      <p:grpSpPr>
        <a:xfrm>
          <a:off x="0" y="0"/>
          <a:ext cx="0" cy="0"/>
          <a:chOff x="0" y="0"/>
          <a:chExt cx="0" cy="0"/>
        </a:xfrm>
      </p:grpSpPr>
      <p:pic>
        <p:nvPicPr>
          <p:cNvPr id="108" name="Google Shape;108;p18"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9" name="Google Shape;109;p18"/>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0" name="Google Shape;110;p1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1" name="Google Shape;111;p18"/>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ge number" type="blank">
  <p:cSld name="BLANK">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220133" y="6356350"/>
            <a:ext cx="408517"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rgbClr val="A5A5A5"/>
                </a:solidFill>
                <a:latin typeface="Calibri"/>
                <a:ea typeface="Calibri"/>
                <a:cs typeface="Calibri"/>
                <a:sym typeface="Calibri"/>
              </a:defRPr>
            </a:lvl1pPr>
            <a:lvl2pPr indent="0" lvl="1" marL="0" algn="ctr">
              <a:spcBef>
                <a:spcPts val="0"/>
              </a:spcBef>
              <a:buNone/>
              <a:defRPr sz="1200">
                <a:solidFill>
                  <a:srgbClr val="A5A5A5"/>
                </a:solidFill>
                <a:latin typeface="Calibri"/>
                <a:ea typeface="Calibri"/>
                <a:cs typeface="Calibri"/>
                <a:sym typeface="Calibri"/>
              </a:defRPr>
            </a:lvl2pPr>
            <a:lvl3pPr indent="0" lvl="2" marL="0" algn="ctr">
              <a:spcBef>
                <a:spcPts val="0"/>
              </a:spcBef>
              <a:buNone/>
              <a:defRPr sz="1200">
                <a:solidFill>
                  <a:srgbClr val="A5A5A5"/>
                </a:solidFill>
                <a:latin typeface="Calibri"/>
                <a:ea typeface="Calibri"/>
                <a:cs typeface="Calibri"/>
                <a:sym typeface="Calibri"/>
              </a:defRPr>
            </a:lvl3pPr>
            <a:lvl4pPr indent="0" lvl="3" marL="0" algn="ctr">
              <a:spcBef>
                <a:spcPts val="0"/>
              </a:spcBef>
              <a:buNone/>
              <a:defRPr sz="1200">
                <a:solidFill>
                  <a:srgbClr val="A5A5A5"/>
                </a:solidFill>
                <a:latin typeface="Calibri"/>
                <a:ea typeface="Calibri"/>
                <a:cs typeface="Calibri"/>
                <a:sym typeface="Calibri"/>
              </a:defRPr>
            </a:lvl4pPr>
            <a:lvl5pPr indent="0" lvl="4" marL="0" algn="ctr">
              <a:spcBef>
                <a:spcPts val="0"/>
              </a:spcBef>
              <a:buNone/>
              <a:defRPr sz="1200">
                <a:solidFill>
                  <a:srgbClr val="A5A5A5"/>
                </a:solidFill>
                <a:latin typeface="Calibri"/>
                <a:ea typeface="Calibri"/>
                <a:cs typeface="Calibri"/>
                <a:sym typeface="Calibri"/>
              </a:defRPr>
            </a:lvl5pPr>
            <a:lvl6pPr indent="0" lvl="5" marL="0" algn="ctr">
              <a:spcBef>
                <a:spcPts val="0"/>
              </a:spcBef>
              <a:buNone/>
              <a:defRPr sz="1200">
                <a:solidFill>
                  <a:srgbClr val="A5A5A5"/>
                </a:solidFill>
                <a:latin typeface="Calibri"/>
                <a:ea typeface="Calibri"/>
                <a:cs typeface="Calibri"/>
                <a:sym typeface="Calibri"/>
              </a:defRPr>
            </a:lvl6pPr>
            <a:lvl7pPr indent="0" lvl="6" marL="0" algn="ctr">
              <a:spcBef>
                <a:spcPts val="0"/>
              </a:spcBef>
              <a:buNone/>
              <a:defRPr sz="1200">
                <a:solidFill>
                  <a:srgbClr val="A5A5A5"/>
                </a:solidFill>
                <a:latin typeface="Calibri"/>
                <a:ea typeface="Calibri"/>
                <a:cs typeface="Calibri"/>
                <a:sym typeface="Calibri"/>
              </a:defRPr>
            </a:lvl7pPr>
            <a:lvl8pPr indent="0" lvl="7" marL="0" algn="ctr">
              <a:spcBef>
                <a:spcPts val="0"/>
              </a:spcBef>
              <a:buNone/>
              <a:defRPr sz="1200">
                <a:solidFill>
                  <a:srgbClr val="A5A5A5"/>
                </a:solidFill>
                <a:latin typeface="Calibri"/>
                <a:ea typeface="Calibri"/>
                <a:cs typeface="Calibri"/>
                <a:sym typeface="Calibri"/>
              </a:defRPr>
            </a:lvl8pPr>
            <a:lvl9pPr indent="0" lvl="8" marL="0" algn="ctr">
              <a:spcBef>
                <a:spcPts val="0"/>
              </a:spcBef>
              <a:buNone/>
              <a:defRPr sz="1200">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4" name="Shape 114"/>
        <p:cNvGrpSpPr/>
        <p:nvPr/>
      </p:nvGrpSpPr>
      <p:grpSpPr>
        <a:xfrm>
          <a:off x="0" y="0"/>
          <a:ext cx="0" cy="0"/>
          <a:chOff x="0" y="0"/>
          <a:chExt cx="0" cy="0"/>
        </a:xfrm>
      </p:grpSpPr>
      <p:pic>
        <p:nvPicPr>
          <p:cNvPr id="115" name="Google Shape;115;p20"/>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16" name="Google Shape;116;p20"/>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7" name="Google Shape;117;p20"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8" name="Google Shape;118;p20"/>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19" name="Shape 119"/>
        <p:cNvGrpSpPr/>
        <p:nvPr/>
      </p:nvGrpSpPr>
      <p:grpSpPr>
        <a:xfrm>
          <a:off x="0" y="0"/>
          <a:ext cx="0" cy="0"/>
          <a:chOff x="0" y="0"/>
          <a:chExt cx="0" cy="0"/>
        </a:xfrm>
      </p:grpSpPr>
      <p:sp>
        <p:nvSpPr>
          <p:cNvPr id="120" name="Google Shape;120;p21"/>
          <p:cNvSpPr txBox="1"/>
          <p:nvPr>
            <p:ph idx="11" type="ftr"/>
          </p:nvPr>
        </p:nvSpPr>
        <p:spPr>
          <a:xfrm>
            <a:off x="3028950" y="6508800"/>
            <a:ext cx="3086100" cy="2126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1"/>
          <p:cNvSpPr txBox="1"/>
          <p:nvPr/>
        </p:nvSpPr>
        <p:spPr>
          <a:xfrm>
            <a:off x="628650" y="6508800"/>
            <a:ext cx="2057400" cy="2126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888888"/>
                </a:solidFill>
                <a:latin typeface="Calibri"/>
                <a:ea typeface="Calibri"/>
                <a:cs typeface="Calibri"/>
                <a:sym typeface="Calibri"/>
              </a:rPr>
              <a:t>1/25/2021</a:t>
            </a:r>
            <a:endParaRPr sz="1200">
              <a:solidFill>
                <a:srgbClr val="888888"/>
              </a:solidFill>
              <a:latin typeface="Calibri"/>
              <a:ea typeface="Calibri"/>
              <a:cs typeface="Calibri"/>
              <a:sym typeface="Calibri"/>
            </a:endParaRPr>
          </a:p>
        </p:txBody>
      </p:sp>
      <p:sp>
        <p:nvSpPr>
          <p:cNvPr id="122" name="Google Shape;122;p21"/>
          <p:cNvSpPr/>
          <p:nvPr/>
        </p:nvSpPr>
        <p:spPr>
          <a:xfrm>
            <a:off x="0" y="0"/>
            <a:ext cx="9144000" cy="793462"/>
          </a:xfrm>
          <a:prstGeom prst="rect">
            <a:avLst/>
          </a:prstGeom>
          <a:gradFill>
            <a:gsLst>
              <a:gs pos="0">
                <a:srgbClr val="6EC4E8"/>
              </a:gs>
              <a:gs pos="81000">
                <a:srgbClr val="5C6670"/>
              </a:gs>
              <a:gs pos="100000">
                <a:srgbClr val="5C667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21"/>
          <p:cNvSpPr/>
          <p:nvPr/>
        </p:nvSpPr>
        <p:spPr>
          <a:xfrm>
            <a:off x="0" y="787381"/>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21"/>
          <p:cNvSpPr/>
          <p:nvPr/>
        </p:nvSpPr>
        <p:spPr>
          <a:xfrm>
            <a:off x="0" y="6806227"/>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21"/>
          <p:cNvPicPr preferRelativeResize="0"/>
          <p:nvPr/>
        </p:nvPicPr>
        <p:blipFill rotWithShape="1">
          <a:blip r:embed="rId2">
            <a:alphaModFix/>
          </a:blip>
          <a:srcRect b="0" l="0" r="0" t="0"/>
          <a:stretch/>
        </p:blipFill>
        <p:spPr>
          <a:xfrm>
            <a:off x="8258629" y="6418098"/>
            <a:ext cx="626171" cy="322362"/>
          </a:xfrm>
          <a:prstGeom prst="rect">
            <a:avLst/>
          </a:prstGeom>
          <a:noFill/>
          <a:ln>
            <a:noFill/>
          </a:ln>
        </p:spPr>
      </p:pic>
      <p:sp>
        <p:nvSpPr>
          <p:cNvPr id="126" name="Google Shape;126;p21"/>
          <p:cNvSpPr txBox="1"/>
          <p:nvPr/>
        </p:nvSpPr>
        <p:spPr>
          <a:xfrm>
            <a:off x="6457950" y="6508800"/>
            <a:ext cx="1257674" cy="2126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27" name="Google Shape;127;p21"/>
          <p:cNvSpPr txBox="1"/>
          <p:nvPr>
            <p:ph idx="1" type="body"/>
          </p:nvPr>
        </p:nvSpPr>
        <p:spPr>
          <a:xfrm>
            <a:off x="628650"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1"/>
          <p:cNvSpPr txBox="1"/>
          <p:nvPr>
            <p:ph idx="2" type="body"/>
          </p:nvPr>
        </p:nvSpPr>
        <p:spPr>
          <a:xfrm>
            <a:off x="4644838"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1"/>
          <p:cNvSpPr txBox="1"/>
          <p:nvPr>
            <p:ph type="title"/>
          </p:nvPr>
        </p:nvSpPr>
        <p:spPr>
          <a:xfrm>
            <a:off x="192024" y="192024"/>
            <a:ext cx="7886700" cy="52120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1"/>
          <p:cNvSpPr txBox="1"/>
          <p:nvPr/>
        </p:nvSpPr>
        <p:spPr>
          <a:xfrm>
            <a:off x="4656752" y="1083581"/>
            <a:ext cx="3847765" cy="521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t/>
            </a:r>
            <a:endParaRPr sz="28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2" name="Google Shape;22;p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 name="Google Shape;25;p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2"/>
          <p:cNvSpPr/>
          <p:nvPr/>
        </p:nvSpPr>
        <p:spPr>
          <a:xfrm>
            <a:off x="0" y="4675238"/>
            <a:ext cx="9144000" cy="2182761"/>
          </a:xfrm>
          <a:prstGeom prst="rect">
            <a:avLst/>
          </a:prstGeom>
          <a:gradFill>
            <a:gsLst>
              <a:gs pos="0">
                <a:schemeClr val="lt1"/>
              </a:gs>
              <a:gs pos="100000">
                <a:srgbClr val="FFC846">
                  <a:alpha val="4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5" name="Google Shape;135;p2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36" name="Google Shape;136;p22"/>
          <p:cNvCxnSpPr/>
          <p:nvPr/>
        </p:nvCxnSpPr>
        <p:spPr>
          <a:xfrm>
            <a:off x="685800" y="2772696"/>
            <a:ext cx="7801897" cy="0"/>
          </a:xfrm>
          <a:prstGeom prst="straightConnector1">
            <a:avLst/>
          </a:prstGeom>
          <a:noFill/>
          <a:ln cap="flat" cmpd="sng" w="19050">
            <a:solidFill>
              <a:srgbClr val="FFC846"/>
            </a:solidFill>
            <a:prstDash val="solid"/>
            <a:miter lim="800000"/>
            <a:headEnd len="sm" w="sm" type="none"/>
            <a:tailEnd len="sm" w="sm" type="none"/>
          </a:ln>
        </p:spPr>
      </p:cxnSp>
      <p:sp>
        <p:nvSpPr>
          <p:cNvPr id="137" name="Google Shape;137;p2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pic>
        <p:nvPicPr>
          <p:cNvPr id="139" name="Google Shape;139;p2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0" name="Google Shape;140;p2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2" name="Google Shape;142;p2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3" name="Google Shape;143;p2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6" name="Google Shape;146;p2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8" name="Google Shape;148;p2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9" name="Google Shape;149;p2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0" name="Google Shape;150;p2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51" name="Shape 151"/>
        <p:cNvGrpSpPr/>
        <p:nvPr/>
      </p:nvGrpSpPr>
      <p:grpSpPr>
        <a:xfrm>
          <a:off x="0" y="0"/>
          <a:ext cx="0" cy="0"/>
          <a:chOff x="0" y="0"/>
          <a:chExt cx="0" cy="0"/>
        </a:xfrm>
      </p:grpSpPr>
      <p:pic>
        <p:nvPicPr>
          <p:cNvPr id="152" name="Google Shape;152;p2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53" name="Google Shape;153;p2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5" name="Google Shape;155;p2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56" name="Google Shape;156;p2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7" name="Google Shape;157;p2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8" name="Shape 158"/>
        <p:cNvGrpSpPr/>
        <p:nvPr/>
      </p:nvGrpSpPr>
      <p:grpSpPr>
        <a:xfrm>
          <a:off x="0" y="0"/>
          <a:ext cx="0" cy="0"/>
          <a:chOff x="0" y="0"/>
          <a:chExt cx="0" cy="0"/>
        </a:xfrm>
      </p:grpSpPr>
      <p:pic>
        <p:nvPicPr>
          <p:cNvPr id="159" name="Google Shape;159;p2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0" name="Google Shape;160;p2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2" name="Google Shape;162;p2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63" name="Google Shape;163;p2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64" name="Google Shape;164;p2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65" name="Shape 165"/>
        <p:cNvGrpSpPr/>
        <p:nvPr/>
      </p:nvGrpSpPr>
      <p:grpSpPr>
        <a:xfrm>
          <a:off x="0" y="0"/>
          <a:ext cx="0" cy="0"/>
          <a:chOff x="0" y="0"/>
          <a:chExt cx="0" cy="0"/>
        </a:xfrm>
      </p:grpSpPr>
      <p:pic>
        <p:nvPicPr>
          <p:cNvPr id="166" name="Google Shape;166;p2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7" name="Google Shape;167;p2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2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0" name="Google Shape;170;p2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1" name="Google Shape;171;p2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72" name="Shape 172"/>
        <p:cNvGrpSpPr/>
        <p:nvPr/>
      </p:nvGrpSpPr>
      <p:grpSpPr>
        <a:xfrm>
          <a:off x="0" y="0"/>
          <a:ext cx="0" cy="0"/>
          <a:chOff x="0" y="0"/>
          <a:chExt cx="0" cy="0"/>
        </a:xfrm>
      </p:grpSpPr>
      <p:pic>
        <p:nvPicPr>
          <p:cNvPr id="173" name="Google Shape;173;p2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74" name="Google Shape;174;p2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6" name="Google Shape;176;p2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7" name="Google Shape;177;p2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8" name="Google Shape;178;p2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79" name="Shape 179"/>
        <p:cNvGrpSpPr/>
        <p:nvPr/>
      </p:nvGrpSpPr>
      <p:grpSpPr>
        <a:xfrm>
          <a:off x="0" y="0"/>
          <a:ext cx="0" cy="0"/>
          <a:chOff x="0" y="0"/>
          <a:chExt cx="0" cy="0"/>
        </a:xfrm>
      </p:grpSpPr>
      <p:pic>
        <p:nvPicPr>
          <p:cNvPr id="180" name="Google Shape;180;p2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81" name="Google Shape;181;p2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3" name="Google Shape;183;p2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84" name="Google Shape;184;p2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85" name="Google Shape;185;p2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3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88" name="Google Shape;188;p3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9" name="Shape 189"/>
        <p:cNvGrpSpPr/>
        <p:nvPr/>
      </p:nvGrpSpPr>
      <p:grpSpPr>
        <a:xfrm>
          <a:off x="0" y="0"/>
          <a:ext cx="0" cy="0"/>
          <a:chOff x="0" y="0"/>
          <a:chExt cx="0" cy="0"/>
        </a:xfrm>
      </p:grpSpPr>
      <p:sp>
        <p:nvSpPr>
          <p:cNvPr id="190" name="Google Shape;190;p3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8" name="Google Shape;28;p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1" name="Google Shape;31;p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91" name="Shape 191"/>
        <p:cNvGrpSpPr/>
        <p:nvPr/>
      </p:nvGrpSpPr>
      <p:grpSpPr>
        <a:xfrm>
          <a:off x="0" y="0"/>
          <a:ext cx="0" cy="0"/>
          <a:chOff x="0" y="0"/>
          <a:chExt cx="0" cy="0"/>
        </a:xfrm>
      </p:grpSpPr>
      <p:pic>
        <p:nvPicPr>
          <p:cNvPr id="192" name="Google Shape;192;p32"/>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93" name="Google Shape;193;p32"/>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32"/>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197" name="Google Shape;197;p3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3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199" name="Shape 199"/>
        <p:cNvGrpSpPr/>
        <p:nvPr/>
      </p:nvGrpSpPr>
      <p:grpSpPr>
        <a:xfrm>
          <a:off x="0" y="0"/>
          <a:ext cx="0" cy="0"/>
          <a:chOff x="0" y="0"/>
          <a:chExt cx="0" cy="0"/>
        </a:xfrm>
      </p:grpSpPr>
      <p:sp>
        <p:nvSpPr>
          <p:cNvPr id="200" name="Google Shape;200;p34"/>
          <p:cNvSpPr txBox="1"/>
          <p:nvPr>
            <p:ph idx="1" type="body"/>
          </p:nvPr>
        </p:nvSpPr>
        <p:spPr>
          <a:xfrm>
            <a:off x="6286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1" name="Google Shape;201;p34"/>
          <p:cNvSpPr txBox="1"/>
          <p:nvPr>
            <p:ph idx="2" type="body"/>
          </p:nvPr>
        </p:nvSpPr>
        <p:spPr>
          <a:xfrm>
            <a:off x="46291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2" name="Google Shape;202;p34"/>
          <p:cNvSpPr txBox="1"/>
          <p:nvPr>
            <p:ph type="title"/>
          </p:nvPr>
        </p:nvSpPr>
        <p:spPr>
          <a:xfrm>
            <a:off x="205740" y="274321"/>
            <a:ext cx="4373404" cy="713232"/>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een">
  <p:cSld name="Section Divider - green">
    <p:spTree>
      <p:nvGrpSpPr>
        <p:cNvPr id="203" name="Shape 203"/>
        <p:cNvGrpSpPr/>
        <p:nvPr/>
      </p:nvGrpSpPr>
      <p:grpSpPr>
        <a:xfrm>
          <a:off x="0" y="0"/>
          <a:ext cx="0" cy="0"/>
          <a:chOff x="0" y="0"/>
          <a:chExt cx="0" cy="0"/>
        </a:xfrm>
      </p:grpSpPr>
      <p:pic>
        <p:nvPicPr>
          <p:cNvPr id="204" name="Google Shape;204;p35"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5" name="Google Shape;205;p35"/>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6" name="Google Shape;206;p35"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07" name="Google Shape;207;p35"/>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to green">
  <p:cSld name="Section divider - blue to green">
    <p:spTree>
      <p:nvGrpSpPr>
        <p:cNvPr id="208" name="Shape 208"/>
        <p:cNvGrpSpPr/>
        <p:nvPr/>
      </p:nvGrpSpPr>
      <p:grpSpPr>
        <a:xfrm>
          <a:off x="0" y="0"/>
          <a:ext cx="0" cy="0"/>
          <a:chOff x="0" y="0"/>
          <a:chExt cx="0" cy="0"/>
        </a:xfrm>
      </p:grpSpPr>
      <p:pic>
        <p:nvPicPr>
          <p:cNvPr id="209" name="Google Shape;209;p36"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10" name="Google Shape;210;p36"/>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1" name="Google Shape;211;p3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12" name="Google Shape;212;p3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age number">
  <p:cSld name="Blank - no page number">
    <p:spTree>
      <p:nvGrpSpPr>
        <p:cNvPr id="213" name="Shape 213"/>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14" name="Shape 214"/>
        <p:cNvGrpSpPr/>
        <p:nvPr/>
      </p:nvGrpSpPr>
      <p:grpSpPr>
        <a:xfrm>
          <a:off x="0" y="0"/>
          <a:ext cx="0" cy="0"/>
          <a:chOff x="0" y="0"/>
          <a:chExt cx="0" cy="0"/>
        </a:xfrm>
      </p:grpSpPr>
      <p:sp>
        <p:nvSpPr>
          <p:cNvPr id="215" name="Google Shape;215;p38"/>
          <p:cNvSpPr txBox="1"/>
          <p:nvPr>
            <p:ph idx="1" type="body"/>
          </p:nvPr>
        </p:nvSpPr>
        <p:spPr>
          <a:xfrm>
            <a:off x="628650" y="1463040"/>
            <a:ext cx="7886700" cy="4640700"/>
          </a:xfrm>
          <a:prstGeom prst="rect">
            <a:avLst/>
          </a:prstGeom>
          <a:noFill/>
          <a:ln>
            <a:noFill/>
          </a:ln>
        </p:spPr>
        <p:txBody>
          <a:bodyPr anchorCtr="0" anchor="t" bIns="45700" lIns="0" spcFirstLastPara="1" rIns="0" wrap="square" tIns="0">
            <a:no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500"/>
              </a:spcBef>
              <a:spcAft>
                <a:spcPts val="0"/>
              </a:spcAft>
              <a:buClr>
                <a:schemeClr val="dk1"/>
              </a:buClr>
              <a:buSzPts val="2000"/>
              <a:buChar char="•"/>
              <a:defRPr sz="20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16" name="Google Shape;216;p38"/>
          <p:cNvPicPr preferRelativeResize="0"/>
          <p:nvPr/>
        </p:nvPicPr>
        <p:blipFill rotWithShape="1">
          <a:blip r:embed="rId2">
            <a:alphaModFix/>
          </a:blip>
          <a:srcRect b="0" l="0" r="0" t="0"/>
          <a:stretch/>
        </p:blipFill>
        <p:spPr>
          <a:xfrm>
            <a:off x="7772400" y="6172200"/>
            <a:ext cx="1143000" cy="485919"/>
          </a:xfrm>
          <a:prstGeom prst="rect">
            <a:avLst/>
          </a:prstGeom>
          <a:noFill/>
          <a:ln>
            <a:noFill/>
          </a:ln>
        </p:spPr>
      </p:pic>
      <p:sp>
        <p:nvSpPr>
          <p:cNvPr id="217" name="Google Shape;217;p38"/>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sz="1600">
                <a:solidFill>
                  <a:srgbClr val="7F7F7F"/>
                </a:solidFill>
                <a:latin typeface="Calibri"/>
                <a:ea typeface="Calibri"/>
                <a:cs typeface="Calibri"/>
                <a:sym typeface="Calibri"/>
              </a:defRPr>
            </a:lvl1pPr>
            <a:lvl2pPr indent="0" lvl="1" marL="0" rtl="0" algn="l">
              <a:spcBef>
                <a:spcPts val="0"/>
              </a:spcBef>
              <a:buNone/>
              <a:defRPr sz="1600">
                <a:solidFill>
                  <a:srgbClr val="7F7F7F"/>
                </a:solidFill>
                <a:latin typeface="Calibri"/>
                <a:ea typeface="Calibri"/>
                <a:cs typeface="Calibri"/>
                <a:sym typeface="Calibri"/>
              </a:defRPr>
            </a:lvl2pPr>
            <a:lvl3pPr indent="0" lvl="2" marL="0" rtl="0" algn="l">
              <a:spcBef>
                <a:spcPts val="0"/>
              </a:spcBef>
              <a:buNone/>
              <a:defRPr sz="1600">
                <a:solidFill>
                  <a:srgbClr val="7F7F7F"/>
                </a:solidFill>
                <a:latin typeface="Calibri"/>
                <a:ea typeface="Calibri"/>
                <a:cs typeface="Calibri"/>
                <a:sym typeface="Calibri"/>
              </a:defRPr>
            </a:lvl3pPr>
            <a:lvl4pPr indent="0" lvl="3" marL="0" rtl="0" algn="l">
              <a:spcBef>
                <a:spcPts val="0"/>
              </a:spcBef>
              <a:buNone/>
              <a:defRPr sz="1600">
                <a:solidFill>
                  <a:srgbClr val="7F7F7F"/>
                </a:solidFill>
                <a:latin typeface="Calibri"/>
                <a:ea typeface="Calibri"/>
                <a:cs typeface="Calibri"/>
                <a:sym typeface="Calibri"/>
              </a:defRPr>
            </a:lvl4pPr>
            <a:lvl5pPr indent="0" lvl="4" marL="0" rtl="0" algn="l">
              <a:spcBef>
                <a:spcPts val="0"/>
              </a:spcBef>
              <a:buNone/>
              <a:defRPr sz="1600">
                <a:solidFill>
                  <a:srgbClr val="7F7F7F"/>
                </a:solidFill>
                <a:latin typeface="Calibri"/>
                <a:ea typeface="Calibri"/>
                <a:cs typeface="Calibri"/>
                <a:sym typeface="Calibri"/>
              </a:defRPr>
            </a:lvl5pPr>
            <a:lvl6pPr indent="0" lvl="5" marL="0" rtl="0" algn="l">
              <a:spcBef>
                <a:spcPts val="0"/>
              </a:spcBef>
              <a:buNone/>
              <a:defRPr sz="1600">
                <a:solidFill>
                  <a:srgbClr val="7F7F7F"/>
                </a:solidFill>
                <a:latin typeface="Calibri"/>
                <a:ea typeface="Calibri"/>
                <a:cs typeface="Calibri"/>
                <a:sym typeface="Calibri"/>
              </a:defRPr>
            </a:lvl6pPr>
            <a:lvl7pPr indent="0" lvl="6" marL="0" rtl="0" algn="l">
              <a:spcBef>
                <a:spcPts val="0"/>
              </a:spcBef>
              <a:buNone/>
              <a:defRPr sz="1600">
                <a:solidFill>
                  <a:srgbClr val="7F7F7F"/>
                </a:solidFill>
                <a:latin typeface="Calibri"/>
                <a:ea typeface="Calibri"/>
                <a:cs typeface="Calibri"/>
                <a:sym typeface="Calibri"/>
              </a:defRPr>
            </a:lvl7pPr>
            <a:lvl8pPr indent="0" lvl="7" marL="0" rtl="0" algn="l">
              <a:spcBef>
                <a:spcPts val="0"/>
              </a:spcBef>
              <a:buNone/>
              <a:defRPr sz="1600">
                <a:solidFill>
                  <a:srgbClr val="7F7F7F"/>
                </a:solidFill>
                <a:latin typeface="Calibri"/>
                <a:ea typeface="Calibri"/>
                <a:cs typeface="Calibri"/>
                <a:sym typeface="Calibri"/>
              </a:defRPr>
            </a:lvl8pPr>
            <a:lvl9pPr indent="0" lvl="8" marL="0" rt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2" name="Shape 222"/>
        <p:cNvGrpSpPr/>
        <p:nvPr/>
      </p:nvGrpSpPr>
      <p:grpSpPr>
        <a:xfrm>
          <a:off x="0" y="0"/>
          <a:ext cx="0" cy="0"/>
          <a:chOff x="0" y="0"/>
          <a:chExt cx="0" cy="0"/>
        </a:xfrm>
      </p:grpSpPr>
      <p:sp>
        <p:nvSpPr>
          <p:cNvPr id="223" name="Google Shape;223;p40"/>
          <p:cNvSpPr/>
          <p:nvPr/>
        </p:nvSpPr>
        <p:spPr>
          <a:xfrm>
            <a:off x="0" y="4675238"/>
            <a:ext cx="9144000" cy="2182761"/>
          </a:xfrm>
          <a:prstGeom prst="rect">
            <a:avLst/>
          </a:prstGeom>
          <a:gradFill>
            <a:gsLst>
              <a:gs pos="0">
                <a:schemeClr val="lt1"/>
              </a:gs>
              <a:gs pos="100000">
                <a:srgbClr val="FFC846">
                  <a:alpha val="4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4" name="Google Shape;224;p40"/>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40"/>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26" name="Google Shape;226;p40"/>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227" name="Google Shape;227;p40"/>
          <p:cNvCxnSpPr/>
          <p:nvPr/>
        </p:nvCxnSpPr>
        <p:spPr>
          <a:xfrm>
            <a:off x="685800" y="2772696"/>
            <a:ext cx="7801897" cy="0"/>
          </a:xfrm>
          <a:prstGeom prst="straightConnector1">
            <a:avLst/>
          </a:prstGeom>
          <a:noFill/>
          <a:ln cap="flat" cmpd="sng" w="19050">
            <a:solidFill>
              <a:srgbClr val="FFC846"/>
            </a:solidFill>
            <a:prstDash val="solid"/>
            <a:miter lim="800000"/>
            <a:headEnd len="sm" w="sm" type="none"/>
            <a:tailEnd len="sm" w="sm" type="none"/>
          </a:ln>
        </p:spPr>
      </p:cxnSp>
      <p:sp>
        <p:nvSpPr>
          <p:cNvPr id="228" name="Google Shape;228;p4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dk1"/>
                </a:solidFill>
                <a:latin typeface="Calibri"/>
                <a:ea typeface="Calibri"/>
                <a:cs typeface="Calibri"/>
                <a:sym typeface="Calibri"/>
              </a:defRPr>
            </a:lvl1pPr>
            <a:lvl2pPr indent="0" lvl="1" marL="0" algn="l">
              <a:spcBef>
                <a:spcPts val="0"/>
              </a:spcBef>
              <a:buNone/>
              <a:defRPr b="0" i="0" sz="1600" u="none" cap="none" strike="noStrike">
                <a:solidFill>
                  <a:schemeClr val="dk1"/>
                </a:solidFill>
                <a:latin typeface="Calibri"/>
                <a:ea typeface="Calibri"/>
                <a:cs typeface="Calibri"/>
                <a:sym typeface="Calibri"/>
              </a:defRPr>
            </a:lvl2pPr>
            <a:lvl3pPr indent="0" lvl="2" marL="0" algn="l">
              <a:spcBef>
                <a:spcPts val="0"/>
              </a:spcBef>
              <a:buNone/>
              <a:defRPr b="0" i="0" sz="1600" u="none" cap="none" strike="noStrike">
                <a:solidFill>
                  <a:schemeClr val="dk1"/>
                </a:solidFill>
                <a:latin typeface="Calibri"/>
                <a:ea typeface="Calibri"/>
                <a:cs typeface="Calibri"/>
                <a:sym typeface="Calibri"/>
              </a:defRPr>
            </a:lvl3pPr>
            <a:lvl4pPr indent="0" lvl="3" marL="0" algn="l">
              <a:spcBef>
                <a:spcPts val="0"/>
              </a:spcBef>
              <a:buNone/>
              <a:defRPr b="0" i="0" sz="1600" u="none" cap="none" strike="noStrike">
                <a:solidFill>
                  <a:schemeClr val="dk1"/>
                </a:solidFill>
                <a:latin typeface="Calibri"/>
                <a:ea typeface="Calibri"/>
                <a:cs typeface="Calibri"/>
                <a:sym typeface="Calibri"/>
              </a:defRPr>
            </a:lvl4pPr>
            <a:lvl5pPr indent="0" lvl="4" marL="0" algn="l">
              <a:spcBef>
                <a:spcPts val="0"/>
              </a:spcBef>
              <a:buNone/>
              <a:defRPr b="0" i="0" sz="1600" u="none" cap="none" strike="noStrike">
                <a:solidFill>
                  <a:schemeClr val="dk1"/>
                </a:solidFill>
                <a:latin typeface="Calibri"/>
                <a:ea typeface="Calibri"/>
                <a:cs typeface="Calibri"/>
                <a:sym typeface="Calibri"/>
              </a:defRPr>
            </a:lvl5pPr>
            <a:lvl6pPr indent="0" lvl="5" marL="0" algn="l">
              <a:spcBef>
                <a:spcPts val="0"/>
              </a:spcBef>
              <a:buNone/>
              <a:defRPr b="0" i="0" sz="1600" u="none" cap="none" strike="noStrike">
                <a:solidFill>
                  <a:schemeClr val="dk1"/>
                </a:solidFill>
                <a:latin typeface="Calibri"/>
                <a:ea typeface="Calibri"/>
                <a:cs typeface="Calibri"/>
                <a:sym typeface="Calibri"/>
              </a:defRPr>
            </a:lvl6pPr>
            <a:lvl7pPr indent="0" lvl="6" marL="0" algn="l">
              <a:spcBef>
                <a:spcPts val="0"/>
              </a:spcBef>
              <a:buNone/>
              <a:defRPr b="0" i="0" sz="1600" u="none" cap="none" strike="noStrike">
                <a:solidFill>
                  <a:schemeClr val="dk1"/>
                </a:solidFill>
                <a:latin typeface="Calibri"/>
                <a:ea typeface="Calibri"/>
                <a:cs typeface="Calibri"/>
                <a:sym typeface="Calibri"/>
              </a:defRPr>
            </a:lvl7pPr>
            <a:lvl8pPr indent="0" lvl="7" marL="0" algn="l">
              <a:spcBef>
                <a:spcPts val="0"/>
              </a:spcBef>
              <a:buNone/>
              <a:defRPr b="0" i="0" sz="1600" u="none" cap="none" strike="noStrike">
                <a:solidFill>
                  <a:schemeClr val="dk1"/>
                </a:solidFill>
                <a:latin typeface="Calibri"/>
                <a:ea typeface="Calibri"/>
                <a:cs typeface="Calibri"/>
                <a:sym typeface="Calibri"/>
              </a:defRPr>
            </a:lvl8pPr>
            <a:lvl9pPr indent="0" lvl="8" marL="0" algn="l">
              <a:spcBef>
                <a:spcPts val="0"/>
              </a:spcBef>
              <a:buNone/>
              <a:defRPr b="0" i="0" sz="16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29" name="Shape 229"/>
        <p:cNvGrpSpPr/>
        <p:nvPr/>
      </p:nvGrpSpPr>
      <p:grpSpPr>
        <a:xfrm>
          <a:off x="0" y="0"/>
          <a:ext cx="0" cy="0"/>
          <a:chOff x="0" y="0"/>
          <a:chExt cx="0" cy="0"/>
        </a:xfrm>
      </p:grpSpPr>
      <p:pic>
        <p:nvPicPr>
          <p:cNvPr id="230" name="Google Shape;230;p41"/>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31" name="Google Shape;231;p41"/>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41"/>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3" name="Google Shape;233;p41"/>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34" name="Google Shape;234;p41"/>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35" name="Google Shape;235;p41"/>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6" name="Shape 236"/>
        <p:cNvGrpSpPr/>
        <p:nvPr/>
      </p:nvGrpSpPr>
      <p:grpSpPr>
        <a:xfrm>
          <a:off x="0" y="0"/>
          <a:ext cx="0" cy="0"/>
          <a:chOff x="0" y="0"/>
          <a:chExt cx="0" cy="0"/>
        </a:xfrm>
      </p:grpSpPr>
      <p:sp>
        <p:nvSpPr>
          <p:cNvPr id="237" name="Google Shape;237;p42"/>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42"/>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9" name="Google Shape;239;p42"/>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40" name="Google Shape;240;p42"/>
          <p:cNvSpPr txBox="1"/>
          <p:nvPr>
            <p:ph type="title"/>
          </p:nvPr>
        </p:nvSpPr>
        <p:spPr>
          <a:xfrm>
            <a:off x="245193" y="254514"/>
            <a:ext cx="6081865" cy="75641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41" name="Google Shape;241;p42"/>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42" name="Google Shape;242;p4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35" name="Google Shape;35;p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8" name="Google Shape;38;p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43" name="Shape 243"/>
        <p:cNvGrpSpPr/>
        <p:nvPr/>
      </p:nvGrpSpPr>
      <p:grpSpPr>
        <a:xfrm>
          <a:off x="0" y="0"/>
          <a:ext cx="0" cy="0"/>
          <a:chOff x="0" y="0"/>
          <a:chExt cx="0" cy="0"/>
        </a:xfrm>
      </p:grpSpPr>
      <p:pic>
        <p:nvPicPr>
          <p:cNvPr id="244" name="Google Shape;244;p43"/>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245" name="Google Shape;245;p4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43"/>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7" name="Shape 247"/>
        <p:cNvGrpSpPr/>
        <p:nvPr/>
      </p:nvGrpSpPr>
      <p:grpSpPr>
        <a:xfrm>
          <a:off x="0" y="0"/>
          <a:ext cx="0" cy="0"/>
          <a:chOff x="0" y="0"/>
          <a:chExt cx="0" cy="0"/>
        </a:xfrm>
      </p:grpSpPr>
      <p:pic>
        <p:nvPicPr>
          <p:cNvPr id="248" name="Google Shape;248;p4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49" name="Google Shape;249;p44"/>
          <p:cNvSpPr txBox="1"/>
          <p:nvPr>
            <p:ph type="title"/>
          </p:nvPr>
        </p:nvSpPr>
        <p:spPr>
          <a:xfrm>
            <a:off x="245193" y="254514"/>
            <a:ext cx="6081865" cy="75641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4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51" name="Google Shape;251;p4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2" name="Google Shape;252;p4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53" name="Shape 253"/>
        <p:cNvGrpSpPr/>
        <p:nvPr/>
      </p:nvGrpSpPr>
      <p:grpSpPr>
        <a:xfrm>
          <a:off x="0" y="0"/>
          <a:ext cx="0" cy="0"/>
          <a:chOff x="0" y="0"/>
          <a:chExt cx="0" cy="0"/>
        </a:xfrm>
      </p:grpSpPr>
      <p:pic>
        <p:nvPicPr>
          <p:cNvPr id="254" name="Google Shape;254;p4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255" name="Google Shape;255;p45"/>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4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57" name="Google Shape;257;p4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8" name="Google Shape;258;p4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59" name="Google Shape;259;p4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60" name="Shape 260"/>
        <p:cNvGrpSpPr/>
        <p:nvPr/>
      </p:nvGrpSpPr>
      <p:grpSpPr>
        <a:xfrm>
          <a:off x="0" y="0"/>
          <a:ext cx="0" cy="0"/>
          <a:chOff x="0" y="0"/>
          <a:chExt cx="0" cy="0"/>
        </a:xfrm>
      </p:grpSpPr>
      <p:pic>
        <p:nvPicPr>
          <p:cNvPr id="261" name="Google Shape;261;p4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262" name="Google Shape;262;p46"/>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4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64" name="Google Shape;264;p4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65" name="Google Shape;265;p4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66" name="Google Shape;266;p4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67" name="Shape 267"/>
        <p:cNvGrpSpPr/>
        <p:nvPr/>
      </p:nvGrpSpPr>
      <p:grpSpPr>
        <a:xfrm>
          <a:off x="0" y="0"/>
          <a:ext cx="0" cy="0"/>
          <a:chOff x="0" y="0"/>
          <a:chExt cx="0" cy="0"/>
        </a:xfrm>
      </p:grpSpPr>
      <p:pic>
        <p:nvPicPr>
          <p:cNvPr id="268" name="Google Shape;268;p4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269" name="Google Shape;269;p47"/>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4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71" name="Google Shape;271;p4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72" name="Google Shape;272;p4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73" name="Google Shape;273;p4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74" name="Shape 274"/>
        <p:cNvGrpSpPr/>
        <p:nvPr/>
      </p:nvGrpSpPr>
      <p:grpSpPr>
        <a:xfrm>
          <a:off x="0" y="0"/>
          <a:ext cx="0" cy="0"/>
          <a:chOff x="0" y="0"/>
          <a:chExt cx="0" cy="0"/>
        </a:xfrm>
      </p:grpSpPr>
      <p:pic>
        <p:nvPicPr>
          <p:cNvPr id="275" name="Google Shape;275;p4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276" name="Google Shape;276;p48"/>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4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78" name="Google Shape;278;p4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79" name="Google Shape;279;p4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80" name="Google Shape;280;p4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81" name="Shape 281"/>
        <p:cNvGrpSpPr/>
        <p:nvPr/>
      </p:nvGrpSpPr>
      <p:grpSpPr>
        <a:xfrm>
          <a:off x="0" y="0"/>
          <a:ext cx="0" cy="0"/>
          <a:chOff x="0" y="0"/>
          <a:chExt cx="0" cy="0"/>
        </a:xfrm>
      </p:grpSpPr>
      <p:pic>
        <p:nvPicPr>
          <p:cNvPr id="282" name="Google Shape;282;p4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283" name="Google Shape;283;p49"/>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4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85" name="Google Shape;285;p4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86" name="Google Shape;286;p4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87" name="Google Shape;287;p4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88" name="Shape 288"/>
        <p:cNvGrpSpPr/>
        <p:nvPr/>
      </p:nvGrpSpPr>
      <p:grpSpPr>
        <a:xfrm>
          <a:off x="0" y="0"/>
          <a:ext cx="0" cy="0"/>
          <a:chOff x="0" y="0"/>
          <a:chExt cx="0" cy="0"/>
        </a:xfrm>
      </p:grpSpPr>
      <p:sp>
        <p:nvSpPr>
          <p:cNvPr id="289" name="Google Shape;289;p5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90" name="Google Shape;290;p50"/>
          <p:cNvSpPr txBox="1"/>
          <p:nvPr>
            <p:ph type="title"/>
          </p:nvPr>
        </p:nvSpPr>
        <p:spPr>
          <a:xfrm>
            <a:off x="245193" y="254514"/>
            <a:ext cx="6081865" cy="75641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91" name="Shape 291"/>
        <p:cNvGrpSpPr/>
        <p:nvPr/>
      </p:nvGrpSpPr>
      <p:grpSpPr>
        <a:xfrm>
          <a:off x="0" y="0"/>
          <a:ext cx="0" cy="0"/>
          <a:chOff x="0" y="0"/>
          <a:chExt cx="0" cy="0"/>
        </a:xfrm>
      </p:grpSpPr>
      <p:sp>
        <p:nvSpPr>
          <p:cNvPr id="292" name="Google Shape;292;p51"/>
          <p:cNvSpPr txBox="1"/>
          <p:nvPr>
            <p:ph type="title"/>
          </p:nvPr>
        </p:nvSpPr>
        <p:spPr>
          <a:xfrm>
            <a:off x="245193" y="254514"/>
            <a:ext cx="6081865" cy="75641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93" name="Shape 293"/>
        <p:cNvGrpSpPr/>
        <p:nvPr/>
      </p:nvGrpSpPr>
      <p:grpSpPr>
        <a:xfrm>
          <a:off x="0" y="0"/>
          <a:ext cx="0" cy="0"/>
          <a:chOff x="0" y="0"/>
          <a:chExt cx="0" cy="0"/>
        </a:xfrm>
      </p:grpSpPr>
      <p:pic>
        <p:nvPicPr>
          <p:cNvPr id="294" name="Google Shape;294;p52"/>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295" name="Google Shape;295;p52"/>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5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2" name="Google Shape;42;p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45" name="Google Shape;45;p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6" name="Google Shape;46;p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9" name="Google Shape;49;p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p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2" name="Google Shape;52;p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56" name="Google Shape;56;p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9" name="Google Shape;59;p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63" name="Google Shape;63;p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5" name="Google Shape;65;p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66" name="Google Shape;66;p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8" name="Shape 68"/>
        <p:cNvGrpSpPr/>
        <p:nvPr/>
      </p:nvGrpSpPr>
      <p:grpSpPr>
        <a:xfrm>
          <a:off x="0" y="0"/>
          <a:ext cx="0" cy="0"/>
          <a:chOff x="0" y="0"/>
          <a:chExt cx="0" cy="0"/>
        </a:xfrm>
      </p:grpSpPr>
      <p:sp>
        <p:nvSpPr>
          <p:cNvPr id="69" name="Google Shape;69;p10"/>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10"/>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72" name="Google Shape;72;p1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3" name="Google Shape;73;p10"/>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74" name="Google Shape;74;p1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24" Type="http://schemas.openxmlformats.org/officeDocument/2006/relationships/theme" Target="../theme/theme2.xml"/><Relationship Id="rId12" Type="http://schemas.openxmlformats.org/officeDocument/2006/relationships/slideLayout" Target="../slideLayouts/slideLayout25.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5"/>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3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39"/>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hyperlink" Target="mailto:uiphelp@cde.state.co.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3"/>
          <p:cNvSpPr txBox="1"/>
          <p:nvPr>
            <p:ph type="ctrTitle"/>
          </p:nvPr>
        </p:nvSpPr>
        <p:spPr>
          <a:xfrm>
            <a:off x="685800" y="3850889"/>
            <a:ext cx="7772400" cy="121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b="1" lang="en-US">
                <a:latin typeface="Roboto Slab"/>
                <a:ea typeface="Roboto Slab"/>
                <a:cs typeface="Roboto Slab"/>
                <a:sym typeface="Roboto Slab"/>
              </a:rPr>
              <a:t>Early Literacy UIP Requirements</a:t>
            </a:r>
            <a:endParaRPr b="1">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2"/>
          <p:cNvSpPr txBox="1"/>
          <p:nvPr>
            <p:ph type="title"/>
          </p:nvPr>
        </p:nvSpPr>
        <p:spPr>
          <a:xfrm>
            <a:off x="223068" y="171164"/>
            <a:ext cx="6081900" cy="75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3600">
                <a:latin typeface="Roboto Slab"/>
                <a:ea typeface="Roboto Slab"/>
                <a:cs typeface="Roboto Slab"/>
                <a:sym typeface="Roboto Slab"/>
              </a:rPr>
              <a:t>Early Literacy Action Planning Example</a:t>
            </a:r>
            <a:endParaRPr b="1" sz="3600">
              <a:latin typeface="Roboto Slab"/>
              <a:ea typeface="Roboto Slab"/>
              <a:cs typeface="Roboto Slab"/>
              <a:sym typeface="Roboto Slab"/>
            </a:endParaRPr>
          </a:p>
        </p:txBody>
      </p:sp>
      <p:sp>
        <p:nvSpPr>
          <p:cNvPr id="387" name="Google Shape;387;p62"/>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88" name="Google Shape;388;p62"/>
          <p:cNvSpPr txBox="1"/>
          <p:nvPr/>
        </p:nvSpPr>
        <p:spPr>
          <a:xfrm>
            <a:off x="690050" y="1476150"/>
            <a:ext cx="5789100" cy="483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chemeClr val="dk1"/>
                </a:solidFill>
                <a:highlight>
                  <a:schemeClr val="lt1"/>
                </a:highlight>
              </a:rPr>
              <a:t>Implement Early Literacy Instruction</a:t>
            </a:r>
            <a:endParaRPr b="1" sz="2500">
              <a:solidFill>
                <a:schemeClr val="dk1"/>
              </a:solidFill>
              <a:highlight>
                <a:schemeClr val="lt1"/>
              </a:highlight>
            </a:endParaRPr>
          </a:p>
          <a:p>
            <a:pPr indent="0" lvl="0" marL="0" rtl="0" algn="l">
              <a:spcBef>
                <a:spcPts val="0"/>
              </a:spcBef>
              <a:spcAft>
                <a:spcPts val="0"/>
              </a:spcAft>
              <a:buNone/>
            </a:pPr>
            <a:r>
              <a:t/>
            </a:r>
            <a:endParaRPr b="1" sz="2500">
              <a:solidFill>
                <a:schemeClr val="dk1"/>
              </a:solidFill>
              <a:highlight>
                <a:schemeClr val="lt1"/>
              </a:highlight>
            </a:endParaRPr>
          </a:p>
          <a:p>
            <a:pPr indent="0" lvl="0" marL="0" rtl="0" algn="l">
              <a:spcBef>
                <a:spcPts val="0"/>
              </a:spcBef>
              <a:spcAft>
                <a:spcPts val="0"/>
              </a:spcAft>
              <a:buNone/>
            </a:pPr>
            <a:r>
              <a:rPr lang="en-US">
                <a:solidFill>
                  <a:schemeClr val="dk1"/>
                </a:solidFill>
              </a:rPr>
              <a:t>In order to effectively support Early Literacy, we will implement instructional systems that have coherence and focus on foundational skills. K-3rd classes will have a dedicated daily phonics block that follows the Science of Reading methodology as supported by the CDE Modules, Heggerty curriculum and Orton Gillingham methodology.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Teachers will receive coaching to have a deeper understanding of foundational skills. Success will be measured by decreasing the amount of students significantly below grade level by 15% and increasing the amount of students on grade level by 10% (especially Black, MLL, and Black MLL students).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This aligns to district priorities around Early Literacy and phonics to provide a high-quality literacy program incorporates research and evidence-based principles for instruction, fosters independence and confidence, and leverages assessment practices that give teachers and leaders actionable feedback on how to best serve the needs of diverse learners across all classrooms.</a:t>
            </a:r>
            <a:endParaRPr>
              <a:solidFill>
                <a:schemeClr val="dk1"/>
              </a:solidFill>
            </a:endParaRPr>
          </a:p>
        </p:txBody>
      </p:sp>
      <p:sp>
        <p:nvSpPr>
          <p:cNvPr id="389" name="Google Shape;389;p62"/>
          <p:cNvSpPr/>
          <p:nvPr/>
        </p:nvSpPr>
        <p:spPr>
          <a:xfrm>
            <a:off x="6568400" y="1439200"/>
            <a:ext cx="2261400" cy="43305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US" sz="2500">
                <a:latin typeface="Calibri"/>
                <a:ea typeface="Calibri"/>
                <a:cs typeface="Calibri"/>
                <a:sym typeface="Calibri"/>
              </a:rPr>
              <a:t>✔ </a:t>
            </a:r>
            <a:r>
              <a:rPr lang="en-US" sz="2000">
                <a:latin typeface="Calibri"/>
                <a:ea typeface="Calibri"/>
                <a:cs typeface="Calibri"/>
                <a:sym typeface="Calibri"/>
              </a:rPr>
              <a:t>Reflect a plan to target the needs of students who are not yet on grade-level</a:t>
            </a:r>
            <a:endParaRPr sz="2000">
              <a:latin typeface="Calibri"/>
              <a:ea typeface="Calibri"/>
              <a:cs typeface="Calibri"/>
              <a:sym typeface="Calibri"/>
            </a:endParaRPr>
          </a:p>
          <a:p>
            <a:pPr indent="-285750" lvl="0" marL="457200" rtl="0" algn="l">
              <a:spcBef>
                <a:spcPts val="0"/>
              </a:spcBef>
              <a:spcAft>
                <a:spcPts val="0"/>
              </a:spcAft>
              <a:buClr>
                <a:schemeClr val="dk1"/>
              </a:buClr>
              <a:buSzPts val="1100"/>
              <a:buFont typeface="Arial"/>
              <a:buNone/>
            </a:pPr>
            <a:r>
              <a:rPr b="1" lang="en-US" sz="25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Scientifically and evidence-based actions</a:t>
            </a:r>
            <a:endParaRPr sz="2000">
              <a:latin typeface="Calibri"/>
              <a:ea typeface="Calibri"/>
              <a:cs typeface="Calibri"/>
              <a:sym typeface="Calibri"/>
            </a:endParaRPr>
          </a:p>
          <a:p>
            <a:pPr indent="-285750" lvl="0" marL="457200" rtl="0" algn="l">
              <a:spcBef>
                <a:spcPts val="0"/>
              </a:spcBef>
              <a:spcAft>
                <a:spcPts val="0"/>
              </a:spcAft>
              <a:buNone/>
            </a:pPr>
            <a:r>
              <a:t/>
            </a:r>
            <a:endParaRPr b="1" sz="2500">
              <a:latin typeface="Calibri"/>
              <a:ea typeface="Calibri"/>
              <a:cs typeface="Calibri"/>
              <a:sym typeface="Calibri"/>
            </a:endParaRPr>
          </a:p>
          <a:p>
            <a:pPr indent="0" lvl="0" marL="171450" rtl="0" algn="l">
              <a:spcBef>
                <a:spcPts val="0"/>
              </a:spcBef>
              <a:spcAft>
                <a:spcPts val="0"/>
              </a:spcAft>
              <a:buNone/>
            </a:pPr>
            <a:r>
              <a:t/>
            </a:r>
            <a:endParaRPr b="1"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3"/>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b="1" lang="en-US" sz="3600">
                <a:latin typeface="Roboto Slab"/>
                <a:ea typeface="Roboto Slab"/>
                <a:cs typeface="Roboto Slab"/>
                <a:sym typeface="Roboto Slab"/>
              </a:rPr>
              <a:t>Common Misconceptions</a:t>
            </a:r>
            <a:endParaRPr b="1" sz="3600">
              <a:latin typeface="Roboto Slab"/>
              <a:ea typeface="Roboto Slab"/>
              <a:cs typeface="Roboto Slab"/>
              <a:sym typeface="Roboto Slab"/>
            </a:endParaRPr>
          </a:p>
        </p:txBody>
      </p:sp>
      <p:sp>
        <p:nvSpPr>
          <p:cNvPr id="396" name="Google Shape;396;p63"/>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97" name="Google Shape;397;p63"/>
          <p:cNvSpPr txBox="1"/>
          <p:nvPr/>
        </p:nvSpPr>
        <p:spPr>
          <a:xfrm>
            <a:off x="657525" y="1638075"/>
            <a:ext cx="8080500" cy="2750100"/>
          </a:xfrm>
          <a:prstGeom prst="rect">
            <a:avLst/>
          </a:prstGeom>
          <a:noFill/>
          <a:ln>
            <a:noFill/>
          </a:ln>
        </p:spPr>
        <p:txBody>
          <a:bodyPr anchorCtr="0" anchor="t" bIns="91425" lIns="91425" spcFirstLastPara="1" rIns="91425" wrap="square" tIns="91425">
            <a:spAutoFit/>
          </a:bodyPr>
          <a:lstStyle/>
          <a:p>
            <a:pPr indent="-381000" lvl="0" marL="457200" rtl="0" algn="l">
              <a:spcBef>
                <a:spcPts val="1000"/>
              </a:spcBef>
              <a:spcAft>
                <a:spcPts val="0"/>
              </a:spcAft>
              <a:buSzPts val="2400"/>
              <a:buFont typeface="Calibri"/>
              <a:buChar char="●"/>
            </a:pPr>
            <a:r>
              <a:rPr lang="en-US" sz="2400">
                <a:latin typeface="Calibri"/>
                <a:ea typeface="Calibri"/>
                <a:cs typeface="Calibri"/>
                <a:sym typeface="Calibri"/>
              </a:rPr>
              <a:t>A student on a READ plan does not necessarily mean that they have a Significant Reading Deficiency (SRD).</a:t>
            </a:r>
            <a:endParaRPr sz="2400">
              <a:latin typeface="Calibri"/>
              <a:ea typeface="Calibri"/>
              <a:cs typeface="Calibri"/>
              <a:sym typeface="Calibri"/>
            </a:endParaRPr>
          </a:p>
          <a:p>
            <a:pPr indent="-381000" lvl="0" marL="457200" rtl="0" algn="l">
              <a:spcBef>
                <a:spcPts val="1000"/>
              </a:spcBef>
              <a:spcAft>
                <a:spcPts val="0"/>
              </a:spcAft>
              <a:buSzPts val="2400"/>
              <a:buFont typeface="Calibri"/>
              <a:buChar char="●"/>
            </a:pPr>
            <a:r>
              <a:rPr lang="en-US" sz="2400">
                <a:solidFill>
                  <a:schemeClr val="dk1"/>
                </a:solidFill>
                <a:latin typeface="Calibri"/>
                <a:ea typeface="Calibri"/>
                <a:cs typeface="Calibri"/>
                <a:sym typeface="Calibri"/>
              </a:rPr>
              <a:t>Incorrect identification of root causes of SRD</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381000" lvl="0" marL="457200" rtl="0" algn="l">
              <a:spcBef>
                <a:spcPts val="1000"/>
              </a:spcBef>
              <a:spcAft>
                <a:spcPts val="0"/>
              </a:spcAft>
              <a:buSzPts val="2400"/>
              <a:buFont typeface="Calibri"/>
              <a:buChar char="●"/>
            </a:pPr>
            <a:r>
              <a:rPr lang="en-US" sz="2400">
                <a:latin typeface="Calibri"/>
                <a:ea typeface="Calibri"/>
                <a:cs typeface="Calibri"/>
                <a:sym typeface="Calibri"/>
              </a:rPr>
              <a:t>Early Literacy data</a:t>
            </a:r>
            <a:r>
              <a:rPr lang="en-US" sz="2400">
                <a:latin typeface="Calibri"/>
                <a:ea typeface="Calibri"/>
                <a:cs typeface="Calibri"/>
                <a:sym typeface="Calibri"/>
              </a:rPr>
              <a:t> is not the same as the Early Learning Needs Assessment, a separate UIP requirement.  </a:t>
            </a:r>
            <a:endParaRPr sz="2400">
              <a:latin typeface="Calibri"/>
              <a:ea typeface="Calibri"/>
              <a:cs typeface="Calibri"/>
              <a:sym typeface="Calibri"/>
            </a:endParaRPr>
          </a:p>
          <a:p>
            <a:pPr indent="0" lvl="0" marL="457200" rtl="0" algn="l">
              <a:spcBef>
                <a:spcPts val="0"/>
              </a:spcBef>
              <a:spcAft>
                <a:spcPts val="0"/>
              </a:spcAft>
              <a:buNone/>
            </a:pPr>
            <a:r>
              <a:t/>
            </a:r>
            <a:endParaRPr sz="3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4"/>
          <p:cNvSpPr txBox="1"/>
          <p:nvPr>
            <p:ph type="ctrTitle"/>
          </p:nvPr>
        </p:nvSpPr>
        <p:spPr>
          <a:xfrm>
            <a:off x="685800" y="2260191"/>
            <a:ext cx="7772400" cy="2337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US" sz="4100"/>
              <a:t>Thank you for your time!</a:t>
            </a:r>
            <a:endParaRPr b="1" sz="4100"/>
          </a:p>
          <a:p>
            <a:pPr indent="0" lvl="0" marL="0" rtl="0" algn="ctr">
              <a:spcBef>
                <a:spcPts val="0"/>
              </a:spcBef>
              <a:spcAft>
                <a:spcPts val="0"/>
              </a:spcAft>
              <a:buNone/>
            </a:pPr>
            <a:r>
              <a:t/>
            </a:r>
            <a:endParaRPr b="1" sz="3600">
              <a:latin typeface="Roboto Slab"/>
              <a:ea typeface="Roboto Slab"/>
              <a:cs typeface="Roboto Slab"/>
              <a:sym typeface="Roboto Slab"/>
            </a:endParaRPr>
          </a:p>
          <a:p>
            <a:pPr indent="0" lvl="0" marL="0" rtl="0" algn="ctr">
              <a:spcBef>
                <a:spcPts val="0"/>
              </a:spcBef>
              <a:spcAft>
                <a:spcPts val="0"/>
              </a:spcAft>
              <a:buNone/>
            </a:pPr>
            <a:r>
              <a:rPr lang="en-US"/>
              <a:t>Email any questions to</a:t>
            </a:r>
            <a:endParaRPr/>
          </a:p>
          <a:p>
            <a:pPr indent="0" lvl="0" marL="0" rtl="0" algn="ctr">
              <a:spcBef>
                <a:spcPts val="0"/>
              </a:spcBef>
              <a:spcAft>
                <a:spcPts val="0"/>
              </a:spcAft>
              <a:buNone/>
            </a:pPr>
            <a:r>
              <a:rPr lang="en-US" u="sng">
                <a:solidFill>
                  <a:schemeClr val="hlink"/>
                </a:solidFill>
                <a:hlinkClick r:id="rId3"/>
              </a:rPr>
              <a:t>uiphelp@cde.state.co.us</a:t>
            </a:r>
            <a:r>
              <a:rPr lang="en-US"/>
              <a:t> </a:t>
            </a:r>
            <a:endParaRPr/>
          </a:p>
        </p:txBody>
      </p:sp>
      <p:sp>
        <p:nvSpPr>
          <p:cNvPr id="404" name="Google Shape;404;p64"/>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4"/>
          <p:cNvSpPr txBox="1"/>
          <p:nvPr>
            <p:ph type="title"/>
          </p:nvPr>
        </p:nvSpPr>
        <p:spPr>
          <a:xfrm>
            <a:off x="245200" y="330722"/>
            <a:ext cx="60819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b="1" lang="en-US" sz="3600">
                <a:latin typeface="Roboto Slab"/>
                <a:ea typeface="Roboto Slab"/>
                <a:cs typeface="Roboto Slab"/>
                <a:sym typeface="Roboto Slab"/>
              </a:rPr>
              <a:t>Session Outcomes</a:t>
            </a:r>
            <a:endParaRPr b="1" sz="3600">
              <a:latin typeface="Roboto Slab"/>
              <a:ea typeface="Roboto Slab"/>
              <a:cs typeface="Roboto Slab"/>
              <a:sym typeface="Roboto Slab"/>
            </a:endParaRPr>
          </a:p>
        </p:txBody>
      </p:sp>
      <p:sp>
        <p:nvSpPr>
          <p:cNvPr id="309" name="Google Shape;309;p54"/>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310" name="Google Shape;310;p54"/>
          <p:cNvPicPr preferRelativeResize="0"/>
          <p:nvPr/>
        </p:nvPicPr>
        <p:blipFill>
          <a:blip r:embed="rId3">
            <a:alphaModFix/>
          </a:blip>
          <a:stretch>
            <a:fillRect/>
          </a:stretch>
        </p:blipFill>
        <p:spPr>
          <a:xfrm>
            <a:off x="930900" y="2639550"/>
            <a:ext cx="1058976" cy="1058976"/>
          </a:xfrm>
          <a:prstGeom prst="rect">
            <a:avLst/>
          </a:prstGeom>
          <a:noFill/>
          <a:ln>
            <a:noFill/>
          </a:ln>
        </p:spPr>
      </p:pic>
      <p:sp>
        <p:nvSpPr>
          <p:cNvPr id="311" name="Google Shape;311;p54"/>
          <p:cNvSpPr txBox="1"/>
          <p:nvPr/>
        </p:nvSpPr>
        <p:spPr>
          <a:xfrm>
            <a:off x="651200" y="1587300"/>
            <a:ext cx="7850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This video will answer the following questions:</a:t>
            </a:r>
            <a:endParaRPr sz="3000">
              <a:latin typeface="Calibri"/>
              <a:ea typeface="Calibri"/>
              <a:cs typeface="Calibri"/>
              <a:sym typeface="Calibri"/>
            </a:endParaRPr>
          </a:p>
        </p:txBody>
      </p:sp>
      <p:sp>
        <p:nvSpPr>
          <p:cNvPr id="312" name="Google Shape;312;p54"/>
          <p:cNvSpPr txBox="1"/>
          <p:nvPr/>
        </p:nvSpPr>
        <p:spPr>
          <a:xfrm>
            <a:off x="2079150" y="2734075"/>
            <a:ext cx="6811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solidFill>
                  <a:schemeClr val="dk1"/>
                </a:solidFill>
                <a:latin typeface="Calibri"/>
                <a:ea typeface="Calibri"/>
                <a:cs typeface="Calibri"/>
                <a:sym typeface="Calibri"/>
              </a:rPr>
              <a:t>What are the Early Literacy Requirements in the UIP</a:t>
            </a:r>
            <a:r>
              <a:rPr i="1" lang="en-US" sz="3000">
                <a:solidFill>
                  <a:schemeClr val="dk1"/>
                </a:solidFill>
                <a:latin typeface="Calibri"/>
                <a:ea typeface="Calibri"/>
                <a:cs typeface="Calibri"/>
                <a:sym typeface="Calibri"/>
              </a:rPr>
              <a:t>?</a:t>
            </a:r>
            <a:endParaRPr i="1" sz="3000">
              <a:latin typeface="Calibri"/>
              <a:ea typeface="Calibri"/>
              <a:cs typeface="Calibri"/>
              <a:sym typeface="Calibri"/>
            </a:endParaRPr>
          </a:p>
        </p:txBody>
      </p:sp>
      <p:sp>
        <p:nvSpPr>
          <p:cNvPr id="313" name="Google Shape;313;p54"/>
          <p:cNvSpPr txBox="1"/>
          <p:nvPr/>
        </p:nvSpPr>
        <p:spPr>
          <a:xfrm>
            <a:off x="2182875" y="3867125"/>
            <a:ext cx="5352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US" sz="3000">
                <a:solidFill>
                  <a:schemeClr val="dk1"/>
                </a:solidFill>
                <a:latin typeface="Calibri"/>
                <a:ea typeface="Calibri"/>
                <a:cs typeface="Calibri"/>
                <a:sym typeface="Calibri"/>
              </a:rPr>
              <a:t>What is the role of Early Literacy Requirements in the UIP process?</a:t>
            </a:r>
            <a:endParaRPr>
              <a:latin typeface="Calibri"/>
              <a:ea typeface="Calibri"/>
              <a:cs typeface="Calibri"/>
              <a:sym typeface="Calibri"/>
            </a:endParaRPr>
          </a:p>
        </p:txBody>
      </p:sp>
      <p:pic>
        <p:nvPicPr>
          <p:cNvPr id="314" name="Google Shape;314;p54"/>
          <p:cNvPicPr preferRelativeResize="0"/>
          <p:nvPr/>
        </p:nvPicPr>
        <p:blipFill>
          <a:blip r:embed="rId3">
            <a:alphaModFix/>
          </a:blip>
          <a:stretch>
            <a:fillRect/>
          </a:stretch>
        </p:blipFill>
        <p:spPr>
          <a:xfrm>
            <a:off x="1020175" y="3916350"/>
            <a:ext cx="1058976" cy="1058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5"/>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b="1" lang="en-US" sz="3600">
                <a:latin typeface="Roboto Slab"/>
                <a:ea typeface="Roboto Slab"/>
                <a:cs typeface="Roboto Slab"/>
                <a:sym typeface="Roboto Slab"/>
              </a:rPr>
              <a:t>What is the READ Act?</a:t>
            </a:r>
            <a:endParaRPr b="1" sz="3600">
              <a:latin typeface="Roboto Slab"/>
              <a:ea typeface="Roboto Slab"/>
              <a:cs typeface="Roboto Slab"/>
              <a:sym typeface="Roboto Slab"/>
            </a:endParaRPr>
          </a:p>
        </p:txBody>
      </p:sp>
      <p:sp>
        <p:nvSpPr>
          <p:cNvPr id="321" name="Google Shape;321;p55"/>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22" name="Google Shape;322;p55"/>
          <p:cNvSpPr txBox="1"/>
          <p:nvPr/>
        </p:nvSpPr>
        <p:spPr>
          <a:xfrm>
            <a:off x="651200" y="1587300"/>
            <a:ext cx="7856100" cy="4386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Font typeface="Calibri"/>
              <a:buChar char="●"/>
            </a:pPr>
            <a:r>
              <a:rPr lang="en-US" sz="2000">
                <a:latin typeface="Calibri"/>
                <a:ea typeface="Calibri"/>
                <a:cs typeface="Calibri"/>
                <a:sym typeface="Calibri"/>
              </a:rPr>
              <a:t>Prioritizes early literacy development for all students </a:t>
            </a:r>
            <a:r>
              <a:rPr lang="en-US" sz="2000">
                <a:solidFill>
                  <a:schemeClr val="dk1"/>
                </a:solidFill>
                <a:latin typeface="Calibri"/>
                <a:ea typeface="Calibri"/>
                <a:cs typeface="Calibri"/>
                <a:sym typeface="Calibri"/>
              </a:rPr>
              <a:t>kindergarten through third-grade </a:t>
            </a:r>
            <a:r>
              <a:rPr lang="en-US" sz="2000">
                <a:latin typeface="Calibri"/>
                <a:ea typeface="Calibri"/>
                <a:cs typeface="Calibri"/>
                <a:sym typeface="Calibri"/>
              </a:rPr>
              <a:t>and especially for students at risk to not read at grade level by the end of the third grade. </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US" sz="2000">
                <a:latin typeface="Calibri"/>
                <a:ea typeface="Calibri"/>
                <a:cs typeface="Calibri"/>
                <a:sym typeface="Calibri"/>
              </a:rPr>
              <a:t>Focuses on the areas of phonemic awareness, phonics, vocabulary development, reading fluency including oral skills, and reading comprehension.</a:t>
            </a:r>
            <a:endParaRPr sz="2000">
              <a:latin typeface="Calibri"/>
              <a:ea typeface="Calibri"/>
              <a:cs typeface="Calibri"/>
              <a:sym typeface="Calibri"/>
            </a:endParaRPr>
          </a:p>
          <a:p>
            <a:pPr indent="0" lvl="0" marL="0" rtl="0" algn="l">
              <a:lnSpc>
                <a:spcPct val="115000"/>
              </a:lnSpc>
              <a:spcBef>
                <a:spcPts val="0"/>
              </a:spcBef>
              <a:spcAft>
                <a:spcPts val="0"/>
              </a:spcAft>
              <a:buNone/>
            </a:pPr>
            <a:r>
              <a:t/>
            </a:r>
            <a:endParaRPr sz="2000">
              <a:latin typeface="Calibri"/>
              <a:ea typeface="Calibri"/>
              <a:cs typeface="Calibri"/>
              <a:sym typeface="Calibri"/>
            </a:endParaRPr>
          </a:p>
          <a:p>
            <a:pPr indent="0" lvl="0" marL="0" rtl="0" algn="l">
              <a:lnSpc>
                <a:spcPct val="115000"/>
              </a:lnSpc>
              <a:spcBef>
                <a:spcPts val="0"/>
              </a:spcBef>
              <a:spcAft>
                <a:spcPts val="0"/>
              </a:spcAft>
              <a:buNone/>
            </a:pPr>
            <a:r>
              <a:rPr lang="en-US" sz="2000">
                <a:latin typeface="Calibri"/>
                <a:ea typeface="Calibri"/>
                <a:cs typeface="Calibri"/>
                <a:sym typeface="Calibri"/>
              </a:rPr>
              <a:t>Schools select an interim assessment to monitor reading outcomes for K-3 students from a list of approved assessments.  </a:t>
            </a:r>
            <a:endParaRPr sz="2000">
              <a:latin typeface="Calibri"/>
              <a:ea typeface="Calibri"/>
              <a:cs typeface="Calibri"/>
              <a:sym typeface="Calibri"/>
            </a:endParaRPr>
          </a:p>
          <a:p>
            <a:pPr indent="0" lvl="0" marL="0" rtl="0" algn="l">
              <a:lnSpc>
                <a:spcPct val="115000"/>
              </a:lnSpc>
              <a:spcBef>
                <a:spcPts val="0"/>
              </a:spcBef>
              <a:spcAft>
                <a:spcPts val="0"/>
              </a:spcAft>
              <a:buNone/>
            </a:pPr>
            <a:r>
              <a:t/>
            </a:r>
            <a:endParaRPr sz="2000">
              <a:latin typeface="Calibri"/>
              <a:ea typeface="Calibri"/>
              <a:cs typeface="Calibri"/>
              <a:sym typeface="Calibri"/>
            </a:endParaRPr>
          </a:p>
          <a:p>
            <a:pPr indent="0" lvl="0" marL="0" rtl="0" algn="l">
              <a:lnSpc>
                <a:spcPct val="115000"/>
              </a:lnSpc>
              <a:spcBef>
                <a:spcPts val="0"/>
              </a:spcBef>
              <a:spcAft>
                <a:spcPts val="0"/>
              </a:spcAft>
              <a:buNone/>
            </a:pPr>
            <a:r>
              <a:rPr lang="en-US" sz="2000">
                <a:latin typeface="Calibri"/>
                <a:ea typeface="Calibri"/>
                <a:cs typeface="Calibri"/>
                <a:sym typeface="Calibri"/>
              </a:rPr>
              <a:t>Core, supplemental and intervention curriculum must be scientifically and evidence-based to meet the needs of all learners.</a:t>
            </a:r>
            <a:endParaRPr sz="2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6"/>
          <p:cNvSpPr txBox="1"/>
          <p:nvPr>
            <p:ph type="title"/>
          </p:nvPr>
        </p:nvSpPr>
        <p:spPr>
          <a:xfrm>
            <a:off x="223068" y="142589"/>
            <a:ext cx="6081900" cy="75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3600">
                <a:latin typeface="Roboto Slab"/>
                <a:ea typeface="Roboto Slab"/>
                <a:cs typeface="Roboto Slab"/>
                <a:sym typeface="Roboto Slab"/>
              </a:rPr>
              <a:t>What are the Early Literacy Requirements in the UIP? </a:t>
            </a:r>
            <a:endParaRPr b="1" sz="3600">
              <a:latin typeface="Roboto Slab"/>
              <a:ea typeface="Roboto Slab"/>
              <a:cs typeface="Roboto Slab"/>
              <a:sym typeface="Roboto Slab"/>
            </a:endParaRPr>
          </a:p>
        </p:txBody>
      </p:sp>
      <p:sp>
        <p:nvSpPr>
          <p:cNvPr id="329" name="Google Shape;329;p56"/>
          <p:cNvSpPr txBox="1"/>
          <p:nvPr>
            <p:ph idx="1" type="body"/>
          </p:nvPr>
        </p:nvSpPr>
        <p:spPr>
          <a:xfrm>
            <a:off x="628650" y="1463040"/>
            <a:ext cx="7886700" cy="4640700"/>
          </a:xfrm>
          <a:prstGeom prst="rect">
            <a:avLst/>
          </a:prstGeom>
        </p:spPr>
        <p:txBody>
          <a:bodyPr anchorCtr="0" anchor="t" bIns="45700" lIns="0" spcFirstLastPara="1" rIns="0" wrap="square" tIns="0">
            <a:noAutofit/>
          </a:bodyPr>
          <a:lstStyle/>
          <a:p>
            <a:pPr indent="0" lvl="0" marL="0" rtl="0" algn="l">
              <a:spcBef>
                <a:spcPts val="1000"/>
              </a:spcBef>
              <a:spcAft>
                <a:spcPts val="0"/>
              </a:spcAft>
              <a:buNone/>
            </a:pPr>
            <a:r>
              <a:rPr lang="en-US"/>
              <a:t>Data Narrative</a:t>
            </a:r>
            <a:endParaRPr/>
          </a:p>
          <a:p>
            <a:pPr indent="-381000" lvl="0" marL="457200" rtl="0" algn="l">
              <a:spcBef>
                <a:spcPts val="1000"/>
              </a:spcBef>
              <a:spcAft>
                <a:spcPts val="0"/>
              </a:spcAft>
              <a:buSzPts val="2400"/>
              <a:buChar char="•"/>
            </a:pPr>
            <a:r>
              <a:rPr lang="en-US"/>
              <a:t>Data and trends from a READ interim assessment for grades K-3.</a:t>
            </a:r>
            <a:endParaRPr/>
          </a:p>
          <a:p>
            <a:pPr indent="0" lvl="0" marL="0" rtl="0" algn="l">
              <a:spcBef>
                <a:spcPts val="1000"/>
              </a:spcBef>
              <a:spcAft>
                <a:spcPts val="0"/>
              </a:spcAft>
              <a:buNone/>
            </a:pPr>
            <a:r>
              <a:rPr lang="en-US"/>
              <a:t>Action Planning</a:t>
            </a:r>
            <a:endParaRPr/>
          </a:p>
          <a:p>
            <a:pPr indent="-381000" lvl="0" marL="457200" rtl="0" algn="l">
              <a:spcBef>
                <a:spcPts val="1000"/>
              </a:spcBef>
              <a:spcAft>
                <a:spcPts val="0"/>
              </a:spcAft>
              <a:buSzPts val="2400"/>
              <a:buChar char="•"/>
            </a:pPr>
            <a:r>
              <a:rPr lang="en-US"/>
              <a:t>Specific actions to support students who are identified as having a significant reading deficiency (SRD) and students who are not yet </a:t>
            </a:r>
            <a:r>
              <a:rPr lang="en-US"/>
              <a:t>reaching grade level expectations. </a:t>
            </a:r>
            <a:endParaRPr/>
          </a:p>
          <a:p>
            <a:pPr indent="0" lvl="0" marL="0" rtl="0" algn="l">
              <a:spcBef>
                <a:spcPts val="1000"/>
              </a:spcBef>
              <a:spcAft>
                <a:spcPts val="0"/>
              </a:spcAft>
              <a:buNone/>
            </a:pPr>
            <a:r>
              <a:rPr lang="en-US"/>
              <a:t>Target Setting</a:t>
            </a:r>
            <a:endParaRPr/>
          </a:p>
          <a:p>
            <a:pPr indent="-381000" lvl="0" marL="457200" rtl="0" algn="l">
              <a:spcBef>
                <a:spcPts val="1000"/>
              </a:spcBef>
              <a:spcAft>
                <a:spcPts val="0"/>
              </a:spcAft>
              <a:buSzPts val="2400"/>
              <a:buChar char="•"/>
            </a:pPr>
            <a:r>
              <a:rPr lang="en-US"/>
              <a:t>Set t</a:t>
            </a:r>
            <a:r>
              <a:rPr lang="en-US"/>
              <a:t>argets to improve reading outcomes for students as measured by a READ interim assessment. </a:t>
            </a:r>
            <a:endParaRPr/>
          </a:p>
        </p:txBody>
      </p:sp>
      <p:sp>
        <p:nvSpPr>
          <p:cNvPr id="330" name="Google Shape;330;p56"/>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7"/>
          <p:cNvSpPr txBox="1"/>
          <p:nvPr>
            <p:ph type="title"/>
          </p:nvPr>
        </p:nvSpPr>
        <p:spPr>
          <a:xfrm>
            <a:off x="245202" y="254525"/>
            <a:ext cx="8122500" cy="7563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1"/>
              </a:buClr>
              <a:buSzPct val="77500"/>
              <a:buFont typeface="Reem Kufi"/>
              <a:buNone/>
            </a:pPr>
            <a:r>
              <a:rPr b="1" lang="en-US" sz="4000">
                <a:latin typeface="Roboto Slab"/>
                <a:ea typeface="Roboto Slab"/>
                <a:cs typeface="Roboto Slab"/>
                <a:sym typeface="Roboto Slab"/>
              </a:rPr>
              <a:t>What is the role of Early Literacy Data in the UIP Process? </a:t>
            </a:r>
            <a:endParaRPr b="1" sz="4000">
              <a:latin typeface="Roboto Slab"/>
              <a:ea typeface="Roboto Slab"/>
              <a:cs typeface="Roboto Slab"/>
              <a:sym typeface="Roboto Slab"/>
            </a:endParaRPr>
          </a:p>
          <a:p>
            <a:pPr indent="0" lvl="0" marL="0" rtl="0" algn="l">
              <a:lnSpc>
                <a:spcPct val="90000"/>
              </a:lnSpc>
              <a:spcBef>
                <a:spcPts val="0"/>
              </a:spcBef>
              <a:spcAft>
                <a:spcPts val="0"/>
              </a:spcAft>
              <a:buClr>
                <a:schemeClr val="dk1"/>
              </a:buClr>
              <a:buSzPct val="129166"/>
              <a:buFont typeface="Reem Kufi"/>
              <a:buNone/>
            </a:pPr>
            <a:br>
              <a:rPr b="0" lang="en-US"/>
            </a:br>
            <a:br>
              <a:rPr lang="en-US"/>
            </a:br>
            <a:endParaRPr/>
          </a:p>
        </p:txBody>
      </p:sp>
      <p:sp>
        <p:nvSpPr>
          <p:cNvPr id="336" name="Google Shape;336;p57"/>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37" name="Google Shape;337;p57"/>
          <p:cNvSpPr txBox="1"/>
          <p:nvPr/>
        </p:nvSpPr>
        <p:spPr>
          <a:xfrm>
            <a:off x="455325" y="1328750"/>
            <a:ext cx="3811800" cy="208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Early </a:t>
            </a:r>
            <a:r>
              <a:rPr lang="en-US" sz="1600">
                <a:solidFill>
                  <a:schemeClr val="dk1"/>
                </a:solidFill>
                <a:latin typeface="Calibri"/>
                <a:ea typeface="Calibri"/>
                <a:cs typeface="Calibri"/>
                <a:sym typeface="Calibri"/>
              </a:rPr>
              <a:t>literacy</a:t>
            </a:r>
            <a:r>
              <a:rPr lang="en-US" sz="1600">
                <a:solidFill>
                  <a:schemeClr val="dk1"/>
                </a:solidFill>
                <a:latin typeface="Calibri"/>
                <a:ea typeface="Calibri"/>
                <a:cs typeface="Calibri"/>
                <a:sym typeface="Calibri"/>
              </a:rPr>
              <a:t> is critical in students’ future academic success. Therefore, early literacy data is critical to include as part of a school’s data analysis to inform improvement efforts. </a:t>
            </a:r>
            <a:r>
              <a:rPr lang="en-US" sz="1600">
                <a:solidFill>
                  <a:schemeClr val="dk1"/>
                </a:solidFill>
              </a:rPr>
              <a:t> </a:t>
            </a:r>
            <a:r>
              <a:rPr i="0" lang="en-US" sz="1600" u="none" cap="none" strike="noStrike">
                <a:solidFill>
                  <a:schemeClr val="dk1"/>
                </a:solidFill>
              </a:rPr>
              <a:t>  </a:t>
            </a:r>
            <a:endParaRPr i="0" sz="1600" u="none" cap="none" strike="noStrike">
              <a:solidFill>
                <a:schemeClr val="dk1"/>
              </a:solidFill>
            </a:endParaRPr>
          </a:p>
          <a:p>
            <a:pPr indent="0" lvl="0" marL="0" marR="0" rtl="0" algn="l">
              <a:spcBef>
                <a:spcPts val="1600"/>
              </a:spcBef>
              <a:spcAft>
                <a:spcPts val="0"/>
              </a:spcAft>
              <a:buNone/>
            </a:pPr>
            <a:br>
              <a:rPr b="0" i="0" lang="en-US" sz="1800" u="none" cap="none" strike="noStrike">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38" name="Google Shape;338;p57"/>
          <p:cNvSpPr txBox="1"/>
          <p:nvPr/>
        </p:nvSpPr>
        <p:spPr>
          <a:xfrm>
            <a:off x="4770375" y="1328750"/>
            <a:ext cx="4183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dk1"/>
                </a:solidFill>
              </a:rPr>
              <a:t>Look Fors:</a:t>
            </a:r>
            <a:endParaRPr b="1">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READ Act Assessment Data:</a:t>
            </a:r>
            <a:endParaRPr>
              <a:solidFill>
                <a:schemeClr val="dk1"/>
              </a:solidFill>
            </a:endParaRPr>
          </a:p>
          <a:p>
            <a:pPr indent="0" lvl="0" marL="457200" rtl="0" algn="l">
              <a:spcBef>
                <a:spcPts val="0"/>
              </a:spcBef>
              <a:spcAft>
                <a:spcPts val="0"/>
              </a:spcAft>
              <a:buNone/>
            </a:pPr>
            <a:r>
              <a:rPr lang="en-US">
                <a:solidFill>
                  <a:schemeClr val="dk1"/>
                </a:solidFill>
              </a:rPr>
              <a:t>At/above Grade Level</a:t>
            </a:r>
            <a:endParaRPr>
              <a:solidFill>
                <a:schemeClr val="dk1"/>
              </a:solidFill>
            </a:endParaRPr>
          </a:p>
          <a:p>
            <a:pPr indent="0" lvl="0" marL="457200" rtl="0" algn="l">
              <a:spcBef>
                <a:spcPts val="0"/>
              </a:spcBef>
              <a:spcAft>
                <a:spcPts val="0"/>
              </a:spcAft>
              <a:buNone/>
            </a:pPr>
            <a:r>
              <a:rPr lang="en-US">
                <a:solidFill>
                  <a:schemeClr val="dk1"/>
                </a:solidFill>
              </a:rPr>
              <a:t>Below Grade Level</a:t>
            </a:r>
            <a:endParaRPr>
              <a:solidFill>
                <a:schemeClr val="dk1"/>
              </a:solidFill>
            </a:endParaRPr>
          </a:p>
          <a:p>
            <a:pPr indent="0" lvl="0" marL="457200" rtl="0" algn="l">
              <a:spcBef>
                <a:spcPts val="0"/>
              </a:spcBef>
              <a:spcAft>
                <a:spcPts val="0"/>
              </a:spcAft>
              <a:buNone/>
            </a:pPr>
            <a:r>
              <a:rPr lang="en-US">
                <a:solidFill>
                  <a:schemeClr val="dk1"/>
                </a:solidFill>
              </a:rPr>
              <a:t>Significantly Below Grade Level</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SRD Rates over time </a:t>
            </a:r>
            <a:endParaRPr b="1" sz="1000">
              <a:solidFill>
                <a:schemeClr val="dk1"/>
              </a:solidFill>
            </a:endParaRPr>
          </a:p>
        </p:txBody>
      </p:sp>
      <p:pic>
        <p:nvPicPr>
          <p:cNvPr id="339" name="Google Shape;339;p57"/>
          <p:cNvPicPr preferRelativeResize="0"/>
          <p:nvPr/>
        </p:nvPicPr>
        <p:blipFill rotWithShape="1">
          <a:blip r:embed="rId3">
            <a:alphaModFix/>
          </a:blip>
          <a:srcRect b="0" l="1922" r="0" t="0"/>
          <a:stretch/>
        </p:blipFill>
        <p:spPr>
          <a:xfrm>
            <a:off x="807950" y="2782775"/>
            <a:ext cx="6688574" cy="3847650"/>
          </a:xfrm>
          <a:prstGeom prst="rect">
            <a:avLst/>
          </a:prstGeom>
          <a:noFill/>
          <a:ln>
            <a:noFill/>
          </a:ln>
        </p:spPr>
      </p:pic>
      <p:sp>
        <p:nvSpPr>
          <p:cNvPr id="340" name="Google Shape;340;p57"/>
          <p:cNvSpPr/>
          <p:nvPr/>
        </p:nvSpPr>
        <p:spPr>
          <a:xfrm>
            <a:off x="1187175" y="2782775"/>
            <a:ext cx="352800" cy="1102200"/>
          </a:xfrm>
          <a:prstGeom prst="downArrow">
            <a:avLst>
              <a:gd fmla="val 50000" name="adj1"/>
              <a:gd fmla="val 50000" name="adj2"/>
            </a:avLst>
          </a:prstGeom>
          <a:solidFill>
            <a:srgbClr val="FFC8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7"/>
          <p:cNvSpPr/>
          <p:nvPr/>
        </p:nvSpPr>
        <p:spPr>
          <a:xfrm>
            <a:off x="3488400" y="2782775"/>
            <a:ext cx="352800" cy="1102200"/>
          </a:xfrm>
          <a:prstGeom prst="downArrow">
            <a:avLst>
              <a:gd fmla="val 50000" name="adj1"/>
              <a:gd fmla="val 50000" name="adj2"/>
            </a:avLst>
          </a:prstGeom>
          <a:solidFill>
            <a:srgbClr val="FFC8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8"/>
          <p:cNvSpPr txBox="1"/>
          <p:nvPr>
            <p:ph type="title"/>
          </p:nvPr>
        </p:nvSpPr>
        <p:spPr>
          <a:xfrm>
            <a:off x="360143" y="101889"/>
            <a:ext cx="6081900" cy="75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sz="3600">
                <a:latin typeface="Roboto Slab"/>
                <a:ea typeface="Roboto Slab"/>
                <a:cs typeface="Roboto Slab"/>
                <a:sym typeface="Roboto Slab"/>
              </a:rPr>
              <a:t>Example of Early Literacy Data in a UIP</a:t>
            </a:r>
            <a:endParaRPr b="1" sz="3600">
              <a:latin typeface="Roboto Slab"/>
              <a:ea typeface="Roboto Slab"/>
              <a:cs typeface="Roboto Slab"/>
              <a:sym typeface="Roboto Slab"/>
            </a:endParaRPr>
          </a:p>
        </p:txBody>
      </p:sp>
      <p:sp>
        <p:nvSpPr>
          <p:cNvPr id="348" name="Google Shape;348;p58"/>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349" name="Google Shape;349;p58"/>
          <p:cNvGraphicFramePr/>
          <p:nvPr/>
        </p:nvGraphicFramePr>
        <p:xfrm>
          <a:off x="360150" y="1432700"/>
          <a:ext cx="3000000" cy="3000000"/>
        </p:xfrm>
        <a:graphic>
          <a:graphicData uri="http://schemas.openxmlformats.org/drawingml/2006/table">
            <a:tbl>
              <a:tblPr>
                <a:noFill/>
                <a:tableStyleId>{5C38D734-0A5B-4652-A578-884ADCBD5055}</a:tableStyleId>
              </a:tblPr>
              <a:tblGrid>
                <a:gridCol w="1229200"/>
                <a:gridCol w="1105200"/>
                <a:gridCol w="951000"/>
                <a:gridCol w="1247600"/>
                <a:gridCol w="1152700"/>
              </a:tblGrid>
              <a:tr h="893475">
                <a:tc>
                  <a:txBody>
                    <a:bodyPr/>
                    <a:lstStyle/>
                    <a:p>
                      <a:pPr indent="0" lvl="0" marL="0" rtl="0" algn="ctr">
                        <a:spcBef>
                          <a:spcPts val="0"/>
                        </a:spcBef>
                        <a:spcAft>
                          <a:spcPts val="0"/>
                        </a:spcAft>
                        <a:buNone/>
                      </a:pPr>
                      <a:r>
                        <a:rPr lang="en-US"/>
                        <a:t>Student Grade</a:t>
                      </a:r>
                      <a:endParaRPr/>
                    </a:p>
                  </a:txBody>
                  <a:tcPr marT="91425" marB="91425" marR="91425" marL="91425">
                    <a:solidFill>
                      <a:srgbClr val="8FC6E8"/>
                    </a:solidFill>
                  </a:tcPr>
                </a:tc>
                <a:tc gridSpan="2">
                  <a:txBody>
                    <a:bodyPr/>
                    <a:lstStyle/>
                    <a:p>
                      <a:pPr indent="0" lvl="0" marL="0" rtl="0" algn="ctr">
                        <a:spcBef>
                          <a:spcPts val="0"/>
                        </a:spcBef>
                        <a:spcAft>
                          <a:spcPts val="0"/>
                        </a:spcAft>
                        <a:buNone/>
                      </a:pPr>
                      <a:r>
                        <a:rPr lang="en-US"/>
                        <a:t>Percent On </a:t>
                      </a:r>
                      <a:endParaRPr/>
                    </a:p>
                    <a:p>
                      <a:pPr indent="0" lvl="0" marL="0" rtl="0" algn="ctr">
                        <a:spcBef>
                          <a:spcPts val="0"/>
                        </a:spcBef>
                        <a:spcAft>
                          <a:spcPts val="0"/>
                        </a:spcAft>
                        <a:buNone/>
                      </a:pPr>
                      <a:r>
                        <a:rPr lang="en-US"/>
                        <a:t>Grade Level</a:t>
                      </a:r>
                      <a:endParaRPr/>
                    </a:p>
                  </a:txBody>
                  <a:tcPr marT="91425" marB="91425" marR="91425" marL="91425">
                    <a:solidFill>
                      <a:srgbClr val="8FC6E8"/>
                    </a:solidFill>
                  </a:tcPr>
                </a:tc>
                <a:tc hMerge="1"/>
                <a:tc gridSpan="2">
                  <a:txBody>
                    <a:bodyPr/>
                    <a:lstStyle/>
                    <a:p>
                      <a:pPr indent="0" lvl="0" marL="0" rtl="0" algn="ctr">
                        <a:spcBef>
                          <a:spcPts val="0"/>
                        </a:spcBef>
                        <a:spcAft>
                          <a:spcPts val="0"/>
                        </a:spcAft>
                        <a:buNone/>
                      </a:pPr>
                      <a:r>
                        <a:rPr lang="en-US"/>
                        <a:t>Percent </a:t>
                      </a:r>
                      <a:r>
                        <a:rPr lang="en-US"/>
                        <a:t>Significantly Below Grade Level </a:t>
                      </a:r>
                      <a:endParaRPr/>
                    </a:p>
                    <a:p>
                      <a:pPr indent="0" lvl="0" marL="0" rtl="0" algn="ctr">
                        <a:spcBef>
                          <a:spcPts val="0"/>
                        </a:spcBef>
                        <a:spcAft>
                          <a:spcPts val="0"/>
                        </a:spcAft>
                        <a:buNone/>
                      </a:pPr>
                      <a:r>
                        <a:rPr lang="en-US"/>
                        <a:t>(i.e., SRD)</a:t>
                      </a:r>
                      <a:endParaRPr/>
                    </a:p>
                  </a:txBody>
                  <a:tcPr marT="91425" marB="91425" marR="91425" marL="91425">
                    <a:solidFill>
                      <a:srgbClr val="8FC6E8"/>
                    </a:solidFill>
                  </a:tcPr>
                </a:tc>
                <a:tc hMerge="1"/>
              </a:tr>
              <a:tr h="396200">
                <a:tc>
                  <a:txBody>
                    <a:bodyPr/>
                    <a:lstStyle/>
                    <a:p>
                      <a:pPr indent="0" lvl="0" marL="0" rtl="0" algn="l">
                        <a:spcBef>
                          <a:spcPts val="0"/>
                        </a:spcBef>
                        <a:spcAft>
                          <a:spcPts val="0"/>
                        </a:spcAft>
                        <a:buNone/>
                      </a:pPr>
                      <a:r>
                        <a:t/>
                      </a:r>
                      <a:endParaRPr/>
                    </a:p>
                  </a:txBody>
                  <a:tcPr marT="91425" marB="91425" marR="91425" marL="91425">
                    <a:solidFill>
                      <a:srgbClr val="8FC6E8"/>
                    </a:solidFill>
                  </a:tcPr>
                </a:tc>
                <a:tc>
                  <a:txBody>
                    <a:bodyPr/>
                    <a:lstStyle/>
                    <a:p>
                      <a:pPr indent="0" lvl="0" marL="0" rtl="0" algn="ctr">
                        <a:spcBef>
                          <a:spcPts val="0"/>
                        </a:spcBef>
                        <a:spcAft>
                          <a:spcPts val="0"/>
                        </a:spcAft>
                        <a:buNone/>
                      </a:pPr>
                      <a:r>
                        <a:rPr i="1" lang="en-US"/>
                        <a:t>2018</a:t>
                      </a:r>
                      <a:endParaRPr i="1"/>
                    </a:p>
                  </a:txBody>
                  <a:tcPr marT="91425" marB="91425" marR="91425" marL="91425">
                    <a:solidFill>
                      <a:srgbClr val="8FC6E8"/>
                    </a:solidFill>
                  </a:tcPr>
                </a:tc>
                <a:tc>
                  <a:txBody>
                    <a:bodyPr/>
                    <a:lstStyle/>
                    <a:p>
                      <a:pPr indent="0" lvl="0" marL="0" rtl="0" algn="ctr">
                        <a:spcBef>
                          <a:spcPts val="0"/>
                        </a:spcBef>
                        <a:spcAft>
                          <a:spcPts val="0"/>
                        </a:spcAft>
                        <a:buNone/>
                      </a:pPr>
                      <a:r>
                        <a:rPr i="1" lang="en-US"/>
                        <a:t>2019</a:t>
                      </a:r>
                      <a:endParaRPr i="1"/>
                    </a:p>
                  </a:txBody>
                  <a:tcPr marT="91425" marB="91425" marR="91425" marL="91425">
                    <a:solidFill>
                      <a:srgbClr val="8FC6E8"/>
                    </a:solidFill>
                  </a:tcPr>
                </a:tc>
                <a:tc>
                  <a:txBody>
                    <a:bodyPr/>
                    <a:lstStyle/>
                    <a:p>
                      <a:pPr indent="0" lvl="0" marL="0" rtl="0" algn="ctr">
                        <a:spcBef>
                          <a:spcPts val="0"/>
                        </a:spcBef>
                        <a:spcAft>
                          <a:spcPts val="0"/>
                        </a:spcAft>
                        <a:buNone/>
                      </a:pPr>
                      <a:r>
                        <a:rPr i="1" lang="en-US"/>
                        <a:t>2018</a:t>
                      </a:r>
                      <a:endParaRPr i="1"/>
                    </a:p>
                  </a:txBody>
                  <a:tcPr marT="91425" marB="91425" marR="91425" marL="91425">
                    <a:solidFill>
                      <a:srgbClr val="8FC6E8"/>
                    </a:solidFill>
                  </a:tcPr>
                </a:tc>
                <a:tc>
                  <a:txBody>
                    <a:bodyPr/>
                    <a:lstStyle/>
                    <a:p>
                      <a:pPr indent="0" lvl="0" marL="0" rtl="0" algn="ctr">
                        <a:spcBef>
                          <a:spcPts val="0"/>
                        </a:spcBef>
                        <a:spcAft>
                          <a:spcPts val="0"/>
                        </a:spcAft>
                        <a:buNone/>
                      </a:pPr>
                      <a:r>
                        <a:rPr i="1" lang="en-US"/>
                        <a:t>2019</a:t>
                      </a:r>
                      <a:endParaRPr i="1"/>
                    </a:p>
                  </a:txBody>
                  <a:tcPr marT="91425" marB="91425" marR="91425" marL="91425">
                    <a:solidFill>
                      <a:srgbClr val="8FC6E8"/>
                    </a:solidFill>
                  </a:tcPr>
                </a:tc>
              </a:tr>
              <a:tr h="609575">
                <a:tc>
                  <a:txBody>
                    <a:bodyPr/>
                    <a:lstStyle/>
                    <a:p>
                      <a:pPr indent="0" lvl="0" marL="0" rtl="0" algn="l">
                        <a:spcBef>
                          <a:spcPts val="0"/>
                        </a:spcBef>
                        <a:spcAft>
                          <a:spcPts val="0"/>
                        </a:spcAft>
                        <a:buNone/>
                      </a:pPr>
                      <a:r>
                        <a:rPr lang="en-US"/>
                        <a:t>Kindergarten</a:t>
                      </a:r>
                      <a:endParaRPr/>
                    </a:p>
                  </a:txBody>
                  <a:tcPr marT="91425" marB="91425" marR="91425" marL="91425"/>
                </a:tc>
                <a:tc>
                  <a:txBody>
                    <a:bodyPr/>
                    <a:lstStyle/>
                    <a:p>
                      <a:pPr indent="0" lvl="0" marL="0" rtl="0" algn="ctr">
                        <a:spcBef>
                          <a:spcPts val="0"/>
                        </a:spcBef>
                        <a:spcAft>
                          <a:spcPts val="0"/>
                        </a:spcAft>
                        <a:buNone/>
                      </a:pPr>
                      <a:r>
                        <a:rPr lang="en-US"/>
                        <a:t>56%</a:t>
                      </a:r>
                      <a:endParaRPr/>
                    </a:p>
                  </a:txBody>
                  <a:tcPr marT="91425" marB="91425" marR="91425" marL="91425"/>
                </a:tc>
                <a:tc>
                  <a:txBody>
                    <a:bodyPr/>
                    <a:lstStyle/>
                    <a:p>
                      <a:pPr indent="0" lvl="0" marL="0" rtl="0" algn="ctr">
                        <a:spcBef>
                          <a:spcPts val="0"/>
                        </a:spcBef>
                        <a:spcAft>
                          <a:spcPts val="0"/>
                        </a:spcAft>
                        <a:buNone/>
                      </a:pPr>
                      <a:r>
                        <a:rPr lang="en-US"/>
                        <a:t>25%</a:t>
                      </a:r>
                      <a:endParaRPr/>
                    </a:p>
                  </a:txBody>
                  <a:tcPr marT="91425" marB="91425" marR="91425" marL="91425"/>
                </a:tc>
                <a:tc>
                  <a:txBody>
                    <a:bodyPr/>
                    <a:lstStyle/>
                    <a:p>
                      <a:pPr indent="0" lvl="0" marL="0" rtl="0" algn="ctr">
                        <a:spcBef>
                          <a:spcPts val="0"/>
                        </a:spcBef>
                        <a:spcAft>
                          <a:spcPts val="0"/>
                        </a:spcAft>
                        <a:buNone/>
                      </a:pPr>
                      <a:r>
                        <a:rPr lang="en-US"/>
                        <a:t>24%</a:t>
                      </a:r>
                      <a:endParaRPr/>
                    </a:p>
                  </a:txBody>
                  <a:tcPr marT="91425" marB="91425" marR="91425" marL="91425"/>
                </a:tc>
                <a:tc>
                  <a:txBody>
                    <a:bodyPr/>
                    <a:lstStyle/>
                    <a:p>
                      <a:pPr indent="0" lvl="0" marL="0" rtl="0" algn="ctr">
                        <a:spcBef>
                          <a:spcPts val="0"/>
                        </a:spcBef>
                        <a:spcAft>
                          <a:spcPts val="0"/>
                        </a:spcAft>
                        <a:buNone/>
                      </a:pPr>
                      <a:r>
                        <a:rPr lang="en-US"/>
                        <a:t>44%</a:t>
                      </a:r>
                      <a:endParaRPr/>
                    </a:p>
                  </a:txBody>
                  <a:tcPr marT="91425" marB="91425" marR="91425" marL="91425"/>
                </a:tc>
              </a:tr>
              <a:tr h="609575">
                <a:tc>
                  <a:txBody>
                    <a:bodyPr/>
                    <a:lstStyle/>
                    <a:p>
                      <a:pPr indent="0" lvl="0" marL="0" rtl="0" algn="l">
                        <a:spcBef>
                          <a:spcPts val="0"/>
                        </a:spcBef>
                        <a:spcAft>
                          <a:spcPts val="0"/>
                        </a:spcAft>
                        <a:buNone/>
                      </a:pPr>
                      <a:r>
                        <a:rPr lang="en-US"/>
                        <a:t>First Grade</a:t>
                      </a:r>
                      <a:endParaRPr/>
                    </a:p>
                  </a:txBody>
                  <a:tcPr marT="91425" marB="91425" marR="91425" marL="91425"/>
                </a:tc>
                <a:tc>
                  <a:txBody>
                    <a:bodyPr/>
                    <a:lstStyle/>
                    <a:p>
                      <a:pPr indent="0" lvl="0" marL="0" rtl="0" algn="ctr">
                        <a:spcBef>
                          <a:spcPts val="0"/>
                        </a:spcBef>
                        <a:spcAft>
                          <a:spcPts val="0"/>
                        </a:spcAft>
                        <a:buNone/>
                      </a:pPr>
                      <a:r>
                        <a:rPr lang="en-US"/>
                        <a:t>70%</a:t>
                      </a:r>
                      <a:endParaRPr/>
                    </a:p>
                  </a:txBody>
                  <a:tcPr marT="91425" marB="91425" marR="91425" marL="91425"/>
                </a:tc>
                <a:tc>
                  <a:txBody>
                    <a:bodyPr/>
                    <a:lstStyle/>
                    <a:p>
                      <a:pPr indent="0" lvl="0" marL="0" rtl="0" algn="ctr">
                        <a:spcBef>
                          <a:spcPts val="0"/>
                        </a:spcBef>
                        <a:spcAft>
                          <a:spcPts val="0"/>
                        </a:spcAft>
                        <a:buNone/>
                      </a:pPr>
                      <a:r>
                        <a:rPr lang="en-US"/>
                        <a:t>45%</a:t>
                      </a:r>
                      <a:endParaRPr/>
                    </a:p>
                  </a:txBody>
                  <a:tcPr marT="91425" marB="91425" marR="91425" marL="91425"/>
                </a:tc>
                <a:tc>
                  <a:txBody>
                    <a:bodyPr/>
                    <a:lstStyle/>
                    <a:p>
                      <a:pPr indent="0" lvl="0" marL="0" rtl="0" algn="ctr">
                        <a:spcBef>
                          <a:spcPts val="0"/>
                        </a:spcBef>
                        <a:spcAft>
                          <a:spcPts val="0"/>
                        </a:spcAft>
                        <a:buNone/>
                      </a:pPr>
                      <a:r>
                        <a:rPr lang="en-US"/>
                        <a:t>20%</a:t>
                      </a:r>
                      <a:endParaRPr/>
                    </a:p>
                  </a:txBody>
                  <a:tcPr marT="91425" marB="91425" marR="91425" marL="91425"/>
                </a:tc>
                <a:tc>
                  <a:txBody>
                    <a:bodyPr/>
                    <a:lstStyle/>
                    <a:p>
                      <a:pPr indent="0" lvl="0" marL="0" rtl="0" algn="ctr">
                        <a:spcBef>
                          <a:spcPts val="0"/>
                        </a:spcBef>
                        <a:spcAft>
                          <a:spcPts val="0"/>
                        </a:spcAft>
                        <a:buNone/>
                      </a:pPr>
                      <a:r>
                        <a:rPr lang="en-US"/>
                        <a:t>18%</a:t>
                      </a:r>
                      <a:endParaRPr/>
                    </a:p>
                  </a:txBody>
                  <a:tcPr marT="91425" marB="91425" marR="91425" marL="91425"/>
                </a:tc>
              </a:tr>
              <a:tr h="609575">
                <a:tc>
                  <a:txBody>
                    <a:bodyPr/>
                    <a:lstStyle/>
                    <a:p>
                      <a:pPr indent="0" lvl="0" marL="0" rtl="0" algn="l">
                        <a:spcBef>
                          <a:spcPts val="0"/>
                        </a:spcBef>
                        <a:spcAft>
                          <a:spcPts val="0"/>
                        </a:spcAft>
                        <a:buNone/>
                      </a:pPr>
                      <a:r>
                        <a:rPr lang="en-US"/>
                        <a:t>Second Grade</a:t>
                      </a:r>
                      <a:endParaRPr/>
                    </a:p>
                  </a:txBody>
                  <a:tcPr marT="91425" marB="91425" marR="91425" marL="91425"/>
                </a:tc>
                <a:tc>
                  <a:txBody>
                    <a:bodyPr/>
                    <a:lstStyle/>
                    <a:p>
                      <a:pPr indent="0" lvl="0" marL="0" rtl="0" algn="ctr">
                        <a:spcBef>
                          <a:spcPts val="0"/>
                        </a:spcBef>
                        <a:spcAft>
                          <a:spcPts val="0"/>
                        </a:spcAft>
                        <a:buNone/>
                      </a:pPr>
                      <a:r>
                        <a:rPr lang="en-US"/>
                        <a:t>75%</a:t>
                      </a:r>
                      <a:endParaRPr/>
                    </a:p>
                  </a:txBody>
                  <a:tcPr marT="91425" marB="91425" marR="91425" marL="91425"/>
                </a:tc>
                <a:tc>
                  <a:txBody>
                    <a:bodyPr/>
                    <a:lstStyle/>
                    <a:p>
                      <a:pPr indent="0" lvl="0" marL="0" rtl="0" algn="ctr">
                        <a:spcBef>
                          <a:spcPts val="0"/>
                        </a:spcBef>
                        <a:spcAft>
                          <a:spcPts val="0"/>
                        </a:spcAft>
                        <a:buNone/>
                      </a:pPr>
                      <a:r>
                        <a:rPr lang="en-US"/>
                        <a:t>72%</a:t>
                      </a:r>
                      <a:endParaRPr/>
                    </a:p>
                  </a:txBody>
                  <a:tcPr marT="91425" marB="91425" marR="91425" marL="91425"/>
                </a:tc>
                <a:tc>
                  <a:txBody>
                    <a:bodyPr/>
                    <a:lstStyle/>
                    <a:p>
                      <a:pPr indent="0" lvl="0" marL="0" rtl="0" algn="ctr">
                        <a:spcBef>
                          <a:spcPts val="0"/>
                        </a:spcBef>
                        <a:spcAft>
                          <a:spcPts val="0"/>
                        </a:spcAft>
                        <a:buNone/>
                      </a:pPr>
                      <a:r>
                        <a:rPr lang="en-US"/>
                        <a:t>13%</a:t>
                      </a:r>
                      <a:endParaRPr/>
                    </a:p>
                  </a:txBody>
                  <a:tcPr marT="91425" marB="91425" marR="91425" marL="91425"/>
                </a:tc>
                <a:tc>
                  <a:txBody>
                    <a:bodyPr/>
                    <a:lstStyle/>
                    <a:p>
                      <a:pPr indent="0" lvl="0" marL="0" rtl="0" algn="ctr">
                        <a:spcBef>
                          <a:spcPts val="0"/>
                        </a:spcBef>
                        <a:spcAft>
                          <a:spcPts val="0"/>
                        </a:spcAft>
                        <a:buNone/>
                      </a:pPr>
                      <a:r>
                        <a:rPr lang="en-US"/>
                        <a:t>10%</a:t>
                      </a:r>
                      <a:endParaRPr/>
                    </a:p>
                  </a:txBody>
                  <a:tcPr marT="91425" marB="91425" marR="91425" marL="91425"/>
                </a:tc>
              </a:tr>
              <a:tr h="609575">
                <a:tc>
                  <a:txBody>
                    <a:bodyPr/>
                    <a:lstStyle/>
                    <a:p>
                      <a:pPr indent="0" lvl="0" marL="0" rtl="0" algn="l">
                        <a:spcBef>
                          <a:spcPts val="0"/>
                        </a:spcBef>
                        <a:spcAft>
                          <a:spcPts val="0"/>
                        </a:spcAft>
                        <a:buNone/>
                      </a:pPr>
                      <a:r>
                        <a:rPr lang="en-US"/>
                        <a:t>Third Grade</a:t>
                      </a:r>
                      <a:endParaRPr/>
                    </a:p>
                  </a:txBody>
                  <a:tcPr marT="91425" marB="91425" marR="91425" marL="91425"/>
                </a:tc>
                <a:tc>
                  <a:txBody>
                    <a:bodyPr/>
                    <a:lstStyle/>
                    <a:p>
                      <a:pPr indent="0" lvl="0" marL="0" rtl="0" algn="ctr">
                        <a:spcBef>
                          <a:spcPts val="0"/>
                        </a:spcBef>
                        <a:spcAft>
                          <a:spcPts val="0"/>
                        </a:spcAft>
                        <a:buNone/>
                      </a:pPr>
                      <a:r>
                        <a:rPr lang="en-US"/>
                        <a:t>67%</a:t>
                      </a:r>
                      <a:endParaRPr/>
                    </a:p>
                  </a:txBody>
                  <a:tcPr marT="91425" marB="91425" marR="91425" marL="91425"/>
                </a:tc>
                <a:tc>
                  <a:txBody>
                    <a:bodyPr/>
                    <a:lstStyle/>
                    <a:p>
                      <a:pPr indent="0" lvl="0" marL="0" rtl="0" algn="ctr">
                        <a:spcBef>
                          <a:spcPts val="0"/>
                        </a:spcBef>
                        <a:spcAft>
                          <a:spcPts val="0"/>
                        </a:spcAft>
                        <a:buNone/>
                      </a:pPr>
                      <a:r>
                        <a:rPr lang="en-US"/>
                        <a:t>55%</a:t>
                      </a:r>
                      <a:endParaRPr/>
                    </a:p>
                  </a:txBody>
                  <a:tcPr marT="91425" marB="91425" marR="91425" marL="91425"/>
                </a:tc>
                <a:tc>
                  <a:txBody>
                    <a:bodyPr/>
                    <a:lstStyle/>
                    <a:p>
                      <a:pPr indent="0" lvl="0" marL="0" rtl="0" algn="ctr">
                        <a:spcBef>
                          <a:spcPts val="0"/>
                        </a:spcBef>
                        <a:spcAft>
                          <a:spcPts val="0"/>
                        </a:spcAft>
                        <a:buNone/>
                      </a:pPr>
                      <a:r>
                        <a:rPr lang="en-US"/>
                        <a:t>13%</a:t>
                      </a:r>
                      <a:endParaRPr/>
                    </a:p>
                  </a:txBody>
                  <a:tcPr marT="91425" marB="91425" marR="91425" marL="91425"/>
                </a:tc>
                <a:tc>
                  <a:txBody>
                    <a:bodyPr/>
                    <a:lstStyle/>
                    <a:p>
                      <a:pPr indent="0" lvl="0" marL="0" rtl="0" algn="ctr">
                        <a:spcBef>
                          <a:spcPts val="0"/>
                        </a:spcBef>
                        <a:spcAft>
                          <a:spcPts val="0"/>
                        </a:spcAft>
                        <a:buNone/>
                      </a:pPr>
                      <a:r>
                        <a:rPr lang="en-US"/>
                        <a:t>21%</a:t>
                      </a:r>
                      <a:endParaRPr/>
                    </a:p>
                  </a:txBody>
                  <a:tcPr marT="91425" marB="91425" marR="91425" marL="91425"/>
                </a:tc>
              </a:tr>
            </a:tbl>
          </a:graphicData>
        </a:graphic>
      </p:graphicFrame>
      <p:sp>
        <p:nvSpPr>
          <p:cNvPr id="350" name="Google Shape;350;p58"/>
          <p:cNvSpPr/>
          <p:nvPr/>
        </p:nvSpPr>
        <p:spPr>
          <a:xfrm>
            <a:off x="6568400" y="1439200"/>
            <a:ext cx="2261400" cy="43305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US" sz="2500">
                <a:latin typeface="Calibri"/>
                <a:ea typeface="Calibri"/>
                <a:cs typeface="Calibri"/>
                <a:sym typeface="Calibri"/>
              </a:rPr>
              <a:t>✔ </a:t>
            </a:r>
            <a:r>
              <a:rPr lang="en-US" sz="2000">
                <a:latin typeface="Calibri"/>
                <a:ea typeface="Calibri"/>
                <a:cs typeface="Calibri"/>
                <a:sym typeface="Calibri"/>
              </a:rPr>
              <a:t>Data reflects percent of students on grade level and students who are SRD</a:t>
            </a:r>
            <a:endParaRPr sz="2000">
              <a:latin typeface="Calibri"/>
              <a:ea typeface="Calibri"/>
              <a:cs typeface="Calibri"/>
              <a:sym typeface="Calibri"/>
            </a:endParaRPr>
          </a:p>
          <a:p>
            <a:pPr indent="-285750" lvl="0" marL="457200" rtl="0" algn="l">
              <a:spcBef>
                <a:spcPts val="0"/>
              </a:spcBef>
              <a:spcAft>
                <a:spcPts val="0"/>
              </a:spcAft>
              <a:buNone/>
            </a:pPr>
            <a:r>
              <a:rPr b="1" lang="en-US" sz="2500">
                <a:latin typeface="Calibri"/>
                <a:ea typeface="Calibri"/>
                <a:cs typeface="Calibri"/>
                <a:sym typeface="Calibri"/>
              </a:rPr>
              <a:t>✔</a:t>
            </a:r>
            <a:r>
              <a:rPr b="1" lang="en-US" sz="25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Identifies a trend over time </a:t>
            </a:r>
            <a:endParaRPr b="1" sz="2500">
              <a:latin typeface="Calibri"/>
              <a:ea typeface="Calibri"/>
              <a:cs typeface="Calibri"/>
              <a:sym typeface="Calibri"/>
            </a:endParaRPr>
          </a:p>
          <a:p>
            <a:pPr indent="0" lvl="0" marL="171450" rtl="0" algn="l">
              <a:spcBef>
                <a:spcPts val="0"/>
              </a:spcBef>
              <a:spcAft>
                <a:spcPts val="0"/>
              </a:spcAft>
              <a:buNone/>
            </a:pPr>
            <a:r>
              <a:t/>
            </a:r>
            <a:endParaRPr b="1"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9"/>
          <p:cNvSpPr txBox="1"/>
          <p:nvPr>
            <p:ph type="title"/>
          </p:nvPr>
        </p:nvSpPr>
        <p:spPr>
          <a:xfrm>
            <a:off x="208665" y="132425"/>
            <a:ext cx="7823700" cy="7563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1"/>
              </a:buClr>
              <a:buSzPct val="77500"/>
              <a:buFont typeface="Reem Kufi"/>
              <a:buNone/>
            </a:pPr>
            <a:r>
              <a:rPr b="1" lang="en-US" sz="4000">
                <a:latin typeface="Roboto Slab"/>
                <a:ea typeface="Roboto Slab"/>
                <a:cs typeface="Roboto Slab"/>
                <a:sym typeface="Roboto Slab"/>
              </a:rPr>
              <a:t>What is the role of Early Literacy Target Setting in the UIP Process? </a:t>
            </a:r>
            <a:br>
              <a:rPr b="0" lang="en-US"/>
            </a:br>
            <a:br>
              <a:rPr lang="en-US"/>
            </a:br>
            <a:endParaRPr/>
          </a:p>
        </p:txBody>
      </p:sp>
      <p:sp>
        <p:nvSpPr>
          <p:cNvPr id="356" name="Google Shape;356;p59"/>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57" name="Google Shape;357;p59"/>
          <p:cNvSpPr txBox="1"/>
          <p:nvPr/>
        </p:nvSpPr>
        <p:spPr>
          <a:xfrm>
            <a:off x="403925" y="1295875"/>
            <a:ext cx="5104800" cy="168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Once areas of </a:t>
            </a:r>
            <a:r>
              <a:rPr lang="en-US" sz="1800">
                <a:solidFill>
                  <a:schemeClr val="dk1"/>
                </a:solidFill>
                <a:latin typeface="Calibri"/>
                <a:ea typeface="Calibri"/>
                <a:cs typeface="Calibri"/>
                <a:sym typeface="Calibri"/>
              </a:rPr>
              <a:t>growth</a:t>
            </a:r>
            <a:r>
              <a:rPr lang="en-US" sz="1800">
                <a:solidFill>
                  <a:schemeClr val="dk1"/>
                </a:solidFill>
                <a:latin typeface="Calibri"/>
                <a:ea typeface="Calibri"/>
                <a:cs typeface="Calibri"/>
                <a:sym typeface="Calibri"/>
              </a:rPr>
              <a:t> are identified in the data, targets are set to measure to impact of </a:t>
            </a:r>
            <a:r>
              <a:rPr lang="en-US" sz="1800">
                <a:solidFill>
                  <a:schemeClr val="dk1"/>
                </a:solidFill>
                <a:latin typeface="Calibri"/>
                <a:ea typeface="Calibri"/>
                <a:cs typeface="Calibri"/>
                <a:sym typeface="Calibri"/>
              </a:rPr>
              <a:t>improvement</a:t>
            </a:r>
            <a:r>
              <a:rPr lang="en-US" sz="1800">
                <a:solidFill>
                  <a:schemeClr val="dk1"/>
                </a:solidFill>
                <a:latin typeface="Calibri"/>
                <a:ea typeface="Calibri"/>
                <a:cs typeface="Calibri"/>
                <a:sym typeface="Calibri"/>
              </a:rPr>
              <a:t> efforts aligned to those areas of growth. </a:t>
            </a:r>
            <a:endParaRPr i="0" sz="1800" u="none" cap="none" strike="noStrike">
              <a:solidFill>
                <a:schemeClr val="dk1"/>
              </a:solidFill>
              <a:latin typeface="Calibri"/>
              <a:ea typeface="Calibri"/>
              <a:cs typeface="Calibri"/>
              <a:sym typeface="Calibri"/>
            </a:endParaRPr>
          </a:p>
          <a:p>
            <a:pPr indent="0" lvl="0" marL="0" marR="0" rtl="0" algn="l">
              <a:spcBef>
                <a:spcPts val="1600"/>
              </a:spcBef>
              <a:spcAft>
                <a:spcPts val="0"/>
              </a:spcAft>
              <a:buNone/>
            </a:pPr>
            <a:br>
              <a:rPr b="0" i="0" lang="en-US" sz="1800" u="none" cap="none" strike="noStrike">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58" name="Google Shape;358;p59"/>
          <p:cNvSpPr txBox="1"/>
          <p:nvPr/>
        </p:nvSpPr>
        <p:spPr>
          <a:xfrm>
            <a:off x="5572025" y="1295875"/>
            <a:ext cx="34272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dk1"/>
                </a:solidFill>
                <a:latin typeface="Calibri"/>
                <a:ea typeface="Calibri"/>
                <a:cs typeface="Calibri"/>
                <a:sym typeface="Calibri"/>
              </a:rPr>
              <a:t>Look Fors:</a:t>
            </a:r>
            <a:endParaRPr b="1" sz="1600">
              <a:solidFill>
                <a:schemeClr val="dk1"/>
              </a:solidFill>
              <a:latin typeface="Calibri"/>
              <a:ea typeface="Calibri"/>
              <a:cs typeface="Calibri"/>
              <a:sym typeface="Calibri"/>
            </a:endParaRPr>
          </a:p>
          <a:p>
            <a:pPr indent="-330200" lvl="0" marL="457200" rtl="0" algn="l">
              <a:spcBef>
                <a:spcPts val="0"/>
              </a:spcBef>
              <a:spcAft>
                <a:spcPts val="0"/>
              </a:spcAft>
              <a:buClr>
                <a:srgbClr val="222222"/>
              </a:buClr>
              <a:buSzPts val="1600"/>
              <a:buFont typeface="Calibri"/>
              <a:buChar char="●"/>
            </a:pPr>
            <a:r>
              <a:rPr lang="en-US" sz="1600">
                <a:solidFill>
                  <a:srgbClr val="222222"/>
                </a:solidFill>
                <a:latin typeface="Calibri"/>
                <a:ea typeface="Calibri"/>
                <a:cs typeface="Calibri"/>
                <a:sym typeface="Calibri"/>
              </a:rPr>
              <a:t>Increase students reaching grade level</a:t>
            </a:r>
            <a:endParaRPr sz="1600">
              <a:solidFill>
                <a:srgbClr val="222222"/>
              </a:solidFill>
              <a:latin typeface="Calibri"/>
              <a:ea typeface="Calibri"/>
              <a:cs typeface="Calibri"/>
              <a:sym typeface="Calibri"/>
            </a:endParaRPr>
          </a:p>
          <a:p>
            <a:pPr indent="-330200" lvl="0" marL="457200" rtl="0" algn="l">
              <a:spcBef>
                <a:spcPts val="0"/>
              </a:spcBef>
              <a:spcAft>
                <a:spcPts val="0"/>
              </a:spcAft>
              <a:buClr>
                <a:srgbClr val="222222"/>
              </a:buClr>
              <a:buSzPts val="1600"/>
              <a:buFont typeface="Calibri"/>
              <a:buChar char="●"/>
            </a:pPr>
            <a:r>
              <a:rPr lang="en-US" sz="1600">
                <a:solidFill>
                  <a:srgbClr val="222222"/>
                </a:solidFill>
                <a:latin typeface="Calibri"/>
                <a:ea typeface="Calibri"/>
                <a:cs typeface="Calibri"/>
                <a:sym typeface="Calibri"/>
              </a:rPr>
              <a:t>Decrease SRDs</a:t>
            </a:r>
            <a:endParaRPr sz="1600">
              <a:solidFill>
                <a:srgbClr val="222222"/>
              </a:solidFill>
              <a:latin typeface="Calibri"/>
              <a:ea typeface="Calibri"/>
              <a:cs typeface="Calibri"/>
              <a:sym typeface="Calibri"/>
            </a:endParaRPr>
          </a:p>
          <a:p>
            <a:pPr indent="0" lvl="0" marL="0" rtl="0" algn="l">
              <a:spcBef>
                <a:spcPts val="0"/>
              </a:spcBef>
              <a:spcAft>
                <a:spcPts val="0"/>
              </a:spcAft>
              <a:buNone/>
            </a:pPr>
            <a:r>
              <a:t/>
            </a:r>
            <a:endParaRPr>
              <a:solidFill>
                <a:srgbClr val="FF0000"/>
              </a:solidFill>
              <a:latin typeface="Source Sans Pro"/>
              <a:ea typeface="Source Sans Pro"/>
              <a:cs typeface="Source Sans Pro"/>
              <a:sym typeface="Source Sans Pro"/>
            </a:endParaRPr>
          </a:p>
        </p:txBody>
      </p:sp>
      <p:pic>
        <p:nvPicPr>
          <p:cNvPr id="359" name="Google Shape;359;p59"/>
          <p:cNvPicPr preferRelativeResize="0"/>
          <p:nvPr/>
        </p:nvPicPr>
        <p:blipFill rotWithShape="1">
          <a:blip r:embed="rId3">
            <a:alphaModFix/>
          </a:blip>
          <a:srcRect b="0" l="1922" r="0" t="0"/>
          <a:stretch/>
        </p:blipFill>
        <p:spPr>
          <a:xfrm>
            <a:off x="776225" y="2424475"/>
            <a:ext cx="6688574" cy="3847650"/>
          </a:xfrm>
          <a:prstGeom prst="rect">
            <a:avLst/>
          </a:prstGeom>
          <a:noFill/>
          <a:ln>
            <a:noFill/>
          </a:ln>
        </p:spPr>
      </p:pic>
      <p:sp>
        <p:nvSpPr>
          <p:cNvPr id="360" name="Google Shape;360;p59"/>
          <p:cNvSpPr/>
          <p:nvPr/>
        </p:nvSpPr>
        <p:spPr>
          <a:xfrm>
            <a:off x="4395600" y="3540750"/>
            <a:ext cx="352800" cy="1102200"/>
          </a:xfrm>
          <a:prstGeom prst="downArrow">
            <a:avLst>
              <a:gd fmla="val 50000" name="adj1"/>
              <a:gd fmla="val 50000" name="adj2"/>
            </a:avLst>
          </a:prstGeom>
          <a:solidFill>
            <a:srgbClr val="FFC8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0"/>
          <p:cNvSpPr txBox="1"/>
          <p:nvPr>
            <p:ph idx="1" type="body"/>
          </p:nvPr>
        </p:nvSpPr>
        <p:spPr>
          <a:xfrm>
            <a:off x="377575" y="1463050"/>
            <a:ext cx="4695300" cy="1830300"/>
          </a:xfrm>
          <a:prstGeom prst="rect">
            <a:avLst/>
          </a:prstGeom>
          <a:ln cap="flat" cmpd="sng" w="9525">
            <a:solidFill>
              <a:srgbClr val="38761D"/>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US" sz="1400">
                <a:latin typeface="Arial"/>
                <a:ea typeface="Arial"/>
                <a:cs typeface="Arial"/>
                <a:sym typeface="Arial"/>
              </a:rPr>
              <a:t>Performance Indicator: Academic Achievement</a:t>
            </a:r>
            <a:endParaRPr b="1" sz="1400">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rPr b="1" lang="en-US" sz="1400">
                <a:latin typeface="Arial"/>
                <a:ea typeface="Arial"/>
                <a:cs typeface="Arial"/>
                <a:sym typeface="Arial"/>
              </a:rPr>
              <a:t>Measure/Metric: Reading</a:t>
            </a:r>
            <a:endParaRPr b="1" sz="1400">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rPr b="1" lang="en-US" sz="1400">
                <a:latin typeface="Arial"/>
                <a:ea typeface="Arial"/>
                <a:cs typeface="Arial"/>
                <a:sym typeface="Arial"/>
              </a:rPr>
              <a:t>2021-22:</a:t>
            </a:r>
            <a:r>
              <a:rPr lang="en-US" sz="1400">
                <a:latin typeface="Arial"/>
                <a:ea typeface="Arial"/>
                <a:cs typeface="Arial"/>
                <a:sym typeface="Arial"/>
              </a:rPr>
              <a:t> Students on grade level will increase by 10% as measured by iStation</a:t>
            </a:r>
            <a:endParaRPr sz="1400">
              <a:latin typeface="Arial"/>
              <a:ea typeface="Arial"/>
              <a:cs typeface="Arial"/>
              <a:sym typeface="Arial"/>
            </a:endParaRPr>
          </a:p>
          <a:p>
            <a:pPr indent="0" lvl="0" marL="0" rtl="0" algn="l">
              <a:lnSpc>
                <a:spcPct val="100000"/>
              </a:lnSpc>
              <a:spcBef>
                <a:spcPts val="1000"/>
              </a:spcBef>
              <a:spcAft>
                <a:spcPts val="1000"/>
              </a:spcAft>
              <a:buClr>
                <a:schemeClr val="dk1"/>
              </a:buClr>
              <a:buSzPts val="1100"/>
              <a:buFont typeface="Arial"/>
              <a:buNone/>
            </a:pPr>
            <a:r>
              <a:rPr b="1" lang="en-US" sz="1400">
                <a:latin typeface="Arial"/>
                <a:ea typeface="Arial"/>
                <a:cs typeface="Arial"/>
                <a:sym typeface="Arial"/>
              </a:rPr>
              <a:t>2022-23:</a:t>
            </a:r>
            <a:r>
              <a:rPr lang="en-US" sz="1400">
                <a:latin typeface="Arial"/>
                <a:ea typeface="Arial"/>
                <a:cs typeface="Arial"/>
                <a:sym typeface="Arial"/>
              </a:rPr>
              <a:t> Students on grade level will increase by 13% as measured by iStation</a:t>
            </a:r>
            <a:endParaRPr>
              <a:latin typeface="Arial"/>
              <a:ea typeface="Arial"/>
              <a:cs typeface="Arial"/>
              <a:sym typeface="Arial"/>
            </a:endParaRPr>
          </a:p>
        </p:txBody>
      </p:sp>
      <p:sp>
        <p:nvSpPr>
          <p:cNvPr id="367" name="Google Shape;367;p60"/>
          <p:cNvSpPr txBox="1"/>
          <p:nvPr>
            <p:ph type="title"/>
          </p:nvPr>
        </p:nvSpPr>
        <p:spPr>
          <a:xfrm>
            <a:off x="265543" y="101889"/>
            <a:ext cx="6081900" cy="756300"/>
          </a:xfrm>
          <a:prstGeom prst="rect">
            <a:avLst/>
          </a:prstGeom>
        </p:spPr>
        <p:txBody>
          <a:bodyPr anchorCtr="0" anchor="t" bIns="0" lIns="0" spcFirstLastPara="1" rIns="0" wrap="square" tIns="0">
            <a:normAutofit fontScale="90000"/>
          </a:bodyPr>
          <a:lstStyle/>
          <a:p>
            <a:pPr indent="0" lvl="0" marL="0" rtl="0" algn="l">
              <a:spcBef>
                <a:spcPts val="0"/>
              </a:spcBef>
              <a:spcAft>
                <a:spcPts val="0"/>
              </a:spcAft>
              <a:buNone/>
            </a:pPr>
            <a:r>
              <a:rPr b="1" lang="en-US" sz="4000">
                <a:latin typeface="Roboto Slab"/>
                <a:ea typeface="Roboto Slab"/>
                <a:cs typeface="Roboto Slab"/>
                <a:sym typeface="Roboto Slab"/>
              </a:rPr>
              <a:t>Early Literacy Targets Example</a:t>
            </a:r>
            <a:endParaRPr b="1" sz="4000">
              <a:latin typeface="Roboto Slab"/>
              <a:ea typeface="Roboto Slab"/>
              <a:cs typeface="Roboto Slab"/>
              <a:sym typeface="Roboto Slab"/>
            </a:endParaRPr>
          </a:p>
          <a:p>
            <a:pPr indent="0" lvl="0" marL="0" rtl="0" algn="l">
              <a:spcBef>
                <a:spcPts val="0"/>
              </a:spcBef>
              <a:spcAft>
                <a:spcPts val="0"/>
              </a:spcAft>
              <a:buNone/>
            </a:pPr>
            <a:r>
              <a:t/>
            </a:r>
            <a:endParaRPr/>
          </a:p>
        </p:txBody>
      </p:sp>
      <p:sp>
        <p:nvSpPr>
          <p:cNvPr id="368" name="Google Shape;368;p60"/>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369" name="Google Shape;369;p60"/>
          <p:cNvSpPr txBox="1"/>
          <p:nvPr>
            <p:ph idx="2" type="body"/>
          </p:nvPr>
        </p:nvSpPr>
        <p:spPr>
          <a:xfrm>
            <a:off x="377575" y="3559925"/>
            <a:ext cx="4695300" cy="2011200"/>
          </a:xfrm>
          <a:prstGeom prst="rect">
            <a:avLst/>
          </a:prstGeom>
          <a:ln cap="flat" cmpd="sng" w="9525">
            <a:solidFill>
              <a:srgbClr val="38761D"/>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US" sz="1400">
                <a:latin typeface="Arial"/>
                <a:ea typeface="Arial"/>
                <a:cs typeface="Arial"/>
                <a:sym typeface="Arial"/>
              </a:rPr>
              <a:t>Performance Indicator: Academic Achievement</a:t>
            </a:r>
            <a:endParaRPr b="1" sz="1400">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rPr b="1" lang="en-US" sz="1400">
                <a:latin typeface="Arial"/>
                <a:ea typeface="Arial"/>
                <a:cs typeface="Arial"/>
                <a:sym typeface="Arial"/>
              </a:rPr>
              <a:t>Measure/Metric: Reading</a:t>
            </a:r>
            <a:endParaRPr b="1" sz="1400">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rPr b="1" lang="en-US" sz="1400">
                <a:latin typeface="Arial"/>
                <a:ea typeface="Arial"/>
                <a:cs typeface="Arial"/>
                <a:sym typeface="Arial"/>
              </a:rPr>
              <a:t>2021-22:</a:t>
            </a:r>
            <a:r>
              <a:rPr lang="en-US" sz="1400">
                <a:latin typeface="Arial"/>
                <a:ea typeface="Arial"/>
                <a:cs typeface="Arial"/>
                <a:sym typeface="Arial"/>
              </a:rPr>
              <a:t> There will be a 15% decrease in students SGBL (</a:t>
            </a:r>
            <a:r>
              <a:rPr i="1" lang="en-US" sz="1400">
                <a:latin typeface="Arial"/>
                <a:ea typeface="Arial"/>
                <a:cs typeface="Arial"/>
                <a:sym typeface="Arial"/>
              </a:rPr>
              <a:t>i.e., SRD)</a:t>
            </a:r>
            <a:r>
              <a:rPr lang="en-US" sz="1400">
                <a:latin typeface="Arial"/>
                <a:ea typeface="Arial"/>
                <a:cs typeface="Arial"/>
                <a:sym typeface="Arial"/>
              </a:rPr>
              <a:t> as measured by iStation</a:t>
            </a:r>
            <a:endParaRPr sz="1400">
              <a:latin typeface="Arial"/>
              <a:ea typeface="Arial"/>
              <a:cs typeface="Arial"/>
              <a:sym typeface="Arial"/>
            </a:endParaRPr>
          </a:p>
          <a:p>
            <a:pPr indent="0" lvl="0" marL="0" rtl="0" algn="l">
              <a:lnSpc>
                <a:spcPct val="100000"/>
              </a:lnSpc>
              <a:spcBef>
                <a:spcPts val="1000"/>
              </a:spcBef>
              <a:spcAft>
                <a:spcPts val="1000"/>
              </a:spcAft>
              <a:buClr>
                <a:schemeClr val="dk1"/>
              </a:buClr>
              <a:buSzPts val="1100"/>
              <a:buFont typeface="Arial"/>
              <a:buNone/>
            </a:pPr>
            <a:r>
              <a:rPr b="1" lang="en-US" sz="1400">
                <a:latin typeface="Arial"/>
                <a:ea typeface="Arial"/>
                <a:cs typeface="Arial"/>
                <a:sym typeface="Arial"/>
              </a:rPr>
              <a:t>2022-23:</a:t>
            </a:r>
            <a:r>
              <a:rPr lang="en-US" sz="1400">
                <a:latin typeface="Arial"/>
                <a:ea typeface="Arial"/>
                <a:cs typeface="Arial"/>
                <a:sym typeface="Arial"/>
              </a:rPr>
              <a:t> There will be a 15% decrease in students SGBL (</a:t>
            </a:r>
            <a:r>
              <a:rPr i="1" lang="en-US" sz="1400">
                <a:latin typeface="Arial"/>
                <a:ea typeface="Arial"/>
                <a:cs typeface="Arial"/>
                <a:sym typeface="Arial"/>
              </a:rPr>
              <a:t>i.e., SRD)</a:t>
            </a:r>
            <a:r>
              <a:rPr lang="en-US" sz="1400">
                <a:latin typeface="Arial"/>
                <a:ea typeface="Arial"/>
                <a:cs typeface="Arial"/>
                <a:sym typeface="Arial"/>
              </a:rPr>
              <a:t> as measured by iStation</a:t>
            </a:r>
            <a:endParaRPr sz="1400">
              <a:solidFill>
                <a:srgbClr val="000000"/>
              </a:solidFill>
              <a:latin typeface="Arial"/>
              <a:ea typeface="Arial"/>
              <a:cs typeface="Arial"/>
              <a:sym typeface="Arial"/>
            </a:endParaRPr>
          </a:p>
        </p:txBody>
      </p:sp>
      <p:sp>
        <p:nvSpPr>
          <p:cNvPr id="370" name="Google Shape;370;p60"/>
          <p:cNvSpPr/>
          <p:nvPr/>
        </p:nvSpPr>
        <p:spPr>
          <a:xfrm>
            <a:off x="6568400" y="1439200"/>
            <a:ext cx="2261400" cy="43305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Strengths:</a:t>
            </a:r>
            <a:endParaRPr b="1" sz="1800">
              <a:latin typeface="Calibri"/>
              <a:ea typeface="Calibri"/>
              <a:cs typeface="Calibri"/>
              <a:sym typeface="Calibri"/>
            </a:endParaRPr>
          </a:p>
          <a:p>
            <a:pPr indent="-285750" lvl="0" marL="457200" rtl="0" algn="l">
              <a:spcBef>
                <a:spcPts val="0"/>
              </a:spcBef>
              <a:spcAft>
                <a:spcPts val="0"/>
              </a:spcAft>
              <a:buNone/>
            </a:pPr>
            <a:r>
              <a:rPr b="1" lang="en-US" sz="2500">
                <a:latin typeface="Calibri"/>
                <a:ea typeface="Calibri"/>
                <a:cs typeface="Calibri"/>
                <a:sym typeface="Calibri"/>
              </a:rPr>
              <a:t>✔ </a:t>
            </a:r>
            <a:r>
              <a:rPr lang="en-US" sz="2000">
                <a:latin typeface="Calibri"/>
                <a:ea typeface="Calibri"/>
                <a:cs typeface="Calibri"/>
                <a:sym typeface="Calibri"/>
              </a:rPr>
              <a:t>The targets explicitly focus on </a:t>
            </a:r>
            <a:r>
              <a:rPr i="1" lang="en-US" sz="2000">
                <a:latin typeface="Calibri"/>
                <a:ea typeface="Calibri"/>
                <a:cs typeface="Calibri"/>
                <a:sym typeface="Calibri"/>
              </a:rPr>
              <a:t>increasing</a:t>
            </a:r>
            <a:r>
              <a:rPr lang="en-US" sz="2000">
                <a:latin typeface="Calibri"/>
                <a:ea typeface="Calibri"/>
                <a:cs typeface="Calibri"/>
                <a:sym typeface="Calibri"/>
              </a:rPr>
              <a:t> the percentage of students reading on grade level and </a:t>
            </a:r>
            <a:r>
              <a:rPr i="1" lang="en-US" sz="2000">
                <a:latin typeface="Calibri"/>
                <a:ea typeface="Calibri"/>
                <a:cs typeface="Calibri"/>
                <a:sym typeface="Calibri"/>
              </a:rPr>
              <a:t>decreasing</a:t>
            </a:r>
            <a:r>
              <a:rPr lang="en-US" sz="2000">
                <a:latin typeface="Calibri"/>
                <a:ea typeface="Calibri"/>
                <a:cs typeface="Calibri"/>
                <a:sym typeface="Calibri"/>
              </a:rPr>
              <a:t> the percentage of students identified as SRD</a:t>
            </a:r>
            <a:endParaRPr sz="2000">
              <a:latin typeface="Calibri"/>
              <a:ea typeface="Calibri"/>
              <a:cs typeface="Calibri"/>
              <a:sym typeface="Calibri"/>
            </a:endParaRPr>
          </a:p>
          <a:p>
            <a:pPr indent="-285750" lvl="0" marL="457200" rtl="0" algn="l">
              <a:spcBef>
                <a:spcPts val="0"/>
              </a:spcBef>
              <a:spcAft>
                <a:spcPts val="0"/>
              </a:spcAft>
              <a:buNone/>
            </a:pPr>
            <a:r>
              <a:t/>
            </a:r>
            <a:endParaRPr b="1" sz="2500">
              <a:latin typeface="Calibri"/>
              <a:ea typeface="Calibri"/>
              <a:cs typeface="Calibri"/>
              <a:sym typeface="Calibri"/>
            </a:endParaRPr>
          </a:p>
          <a:p>
            <a:pPr indent="0" lvl="0" marL="171450" rtl="0" algn="l">
              <a:spcBef>
                <a:spcPts val="0"/>
              </a:spcBef>
              <a:spcAft>
                <a:spcPts val="0"/>
              </a:spcAft>
              <a:buNone/>
            </a:pPr>
            <a:r>
              <a:t/>
            </a:r>
            <a:endParaRPr b="1" sz="22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1"/>
          <p:cNvSpPr txBox="1"/>
          <p:nvPr>
            <p:ph type="title"/>
          </p:nvPr>
        </p:nvSpPr>
        <p:spPr>
          <a:xfrm>
            <a:off x="223078" y="112075"/>
            <a:ext cx="8261100" cy="756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3100"/>
              <a:buFont typeface="Reem Kufi"/>
              <a:buNone/>
            </a:pPr>
            <a:r>
              <a:rPr b="1" lang="en-US" sz="3600">
                <a:latin typeface="Roboto Slab"/>
                <a:ea typeface="Roboto Slab"/>
                <a:cs typeface="Roboto Slab"/>
                <a:sym typeface="Roboto Slab"/>
              </a:rPr>
              <a:t>What is the role of Early Literacy Action Planning in the UIP Process?</a:t>
            </a:r>
            <a:endParaRPr sz="3600">
              <a:latin typeface="Roboto Slab"/>
              <a:ea typeface="Roboto Slab"/>
              <a:cs typeface="Roboto Slab"/>
              <a:sym typeface="Roboto Slab"/>
            </a:endParaRPr>
          </a:p>
        </p:txBody>
      </p:sp>
      <p:sp>
        <p:nvSpPr>
          <p:cNvPr id="376" name="Google Shape;376;p61"/>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77" name="Google Shape;377;p61"/>
          <p:cNvSpPr txBox="1"/>
          <p:nvPr/>
        </p:nvSpPr>
        <p:spPr>
          <a:xfrm>
            <a:off x="403925" y="1295875"/>
            <a:ext cx="5968200" cy="10896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Clr>
                <a:schemeClr val="dk1"/>
              </a:buClr>
              <a:buSzPts val="1100"/>
              <a:buFont typeface="Arial"/>
              <a:buNone/>
            </a:pPr>
            <a:r>
              <a:rPr lang="en-US" sz="1800">
                <a:solidFill>
                  <a:schemeClr val="dk1"/>
                </a:solidFill>
                <a:latin typeface="Calibri"/>
                <a:ea typeface="Calibri"/>
                <a:cs typeface="Calibri"/>
                <a:sym typeface="Calibri"/>
              </a:rPr>
              <a:t>In order to address the needs of students who are not yet reading on grade level, schools must </a:t>
            </a:r>
            <a:r>
              <a:rPr lang="en-US" sz="1800">
                <a:solidFill>
                  <a:schemeClr val="dk1"/>
                </a:solidFill>
                <a:latin typeface="Calibri"/>
                <a:ea typeface="Calibri"/>
                <a:cs typeface="Calibri"/>
                <a:sym typeface="Calibri"/>
              </a:rPr>
              <a:t>plan for action(s) to specifically support student who are SRD and/or not yet on grade level. </a:t>
            </a:r>
            <a:endParaRPr sz="1800">
              <a:latin typeface="Calibri"/>
              <a:ea typeface="Calibri"/>
              <a:cs typeface="Calibri"/>
              <a:sym typeface="Calibri"/>
            </a:endParaRPr>
          </a:p>
        </p:txBody>
      </p:sp>
      <p:sp>
        <p:nvSpPr>
          <p:cNvPr id="378" name="Google Shape;378;p61"/>
          <p:cNvSpPr txBox="1"/>
          <p:nvPr/>
        </p:nvSpPr>
        <p:spPr>
          <a:xfrm>
            <a:off x="6327100" y="1295875"/>
            <a:ext cx="26271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dk1"/>
                </a:solidFill>
                <a:latin typeface="Calibri"/>
                <a:ea typeface="Calibri"/>
                <a:cs typeface="Calibri"/>
                <a:sym typeface="Calibri"/>
              </a:rPr>
              <a:t>Look For:</a:t>
            </a:r>
            <a:endParaRPr b="1" sz="1600">
              <a:solidFill>
                <a:schemeClr val="dk1"/>
              </a:solidFill>
              <a:latin typeface="Calibri"/>
              <a:ea typeface="Calibri"/>
              <a:cs typeface="Calibri"/>
              <a:sym typeface="Calibri"/>
            </a:endParaRPr>
          </a:p>
          <a:p>
            <a:pPr indent="-330200" lvl="0" marL="457200" rtl="0" algn="l">
              <a:spcBef>
                <a:spcPts val="0"/>
              </a:spcBef>
              <a:spcAft>
                <a:spcPts val="0"/>
              </a:spcAft>
              <a:buClr>
                <a:srgbClr val="222222"/>
              </a:buClr>
              <a:buSzPts val="1600"/>
              <a:buFont typeface="Calibri"/>
              <a:buChar char="●"/>
            </a:pPr>
            <a:r>
              <a:rPr lang="en-US" sz="1600">
                <a:solidFill>
                  <a:srgbClr val="222222"/>
                </a:solidFill>
                <a:latin typeface="Calibri"/>
                <a:ea typeface="Calibri"/>
                <a:cs typeface="Calibri"/>
                <a:sym typeface="Calibri"/>
              </a:rPr>
              <a:t>Improvement efforts to impact Early Literacy Outcomes</a:t>
            </a:r>
            <a:endParaRPr sz="1600">
              <a:solidFill>
                <a:srgbClr val="222222"/>
              </a:solidFill>
              <a:latin typeface="Calibri"/>
              <a:ea typeface="Calibri"/>
              <a:cs typeface="Calibri"/>
              <a:sym typeface="Calibri"/>
            </a:endParaRPr>
          </a:p>
          <a:p>
            <a:pPr indent="0" lvl="0" marL="0" rtl="0" algn="l">
              <a:spcBef>
                <a:spcPts val="0"/>
              </a:spcBef>
              <a:spcAft>
                <a:spcPts val="0"/>
              </a:spcAft>
              <a:buNone/>
            </a:pPr>
            <a:r>
              <a:t/>
            </a:r>
            <a:endParaRPr>
              <a:solidFill>
                <a:srgbClr val="FF0000"/>
              </a:solidFill>
              <a:latin typeface="Source Sans Pro"/>
              <a:ea typeface="Source Sans Pro"/>
              <a:cs typeface="Source Sans Pro"/>
              <a:sym typeface="Source Sans Pro"/>
            </a:endParaRPr>
          </a:p>
        </p:txBody>
      </p:sp>
      <p:pic>
        <p:nvPicPr>
          <p:cNvPr id="379" name="Google Shape;379;p61"/>
          <p:cNvPicPr preferRelativeResize="0"/>
          <p:nvPr/>
        </p:nvPicPr>
        <p:blipFill rotWithShape="1">
          <a:blip r:embed="rId3">
            <a:alphaModFix/>
          </a:blip>
          <a:srcRect b="0" l="1922" r="0" t="0"/>
          <a:stretch/>
        </p:blipFill>
        <p:spPr>
          <a:xfrm>
            <a:off x="684625" y="2856775"/>
            <a:ext cx="6688574" cy="3847650"/>
          </a:xfrm>
          <a:prstGeom prst="rect">
            <a:avLst/>
          </a:prstGeom>
          <a:noFill/>
          <a:ln>
            <a:noFill/>
          </a:ln>
        </p:spPr>
      </p:pic>
      <p:sp>
        <p:nvSpPr>
          <p:cNvPr id="380" name="Google Shape;380;p61"/>
          <p:cNvSpPr/>
          <p:nvPr/>
        </p:nvSpPr>
        <p:spPr>
          <a:xfrm>
            <a:off x="6874525" y="3862150"/>
            <a:ext cx="352800" cy="1102200"/>
          </a:xfrm>
          <a:prstGeom prst="downArrow">
            <a:avLst>
              <a:gd fmla="val 50000" name="adj1"/>
              <a:gd fmla="val 50000" name="adj2"/>
            </a:avLst>
          </a:prstGeom>
          <a:solidFill>
            <a:srgbClr val="FFC8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yellowCD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