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tags/tag8.xml" ContentType="application/vnd.openxmlformats-officedocument.presentationml.tags+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8" r:id="rId2"/>
    <p:sldId id="313" r:id="rId3"/>
    <p:sldId id="266" r:id="rId4"/>
    <p:sldId id="324" r:id="rId5"/>
    <p:sldId id="327" r:id="rId6"/>
    <p:sldId id="325" r:id="rId7"/>
    <p:sldId id="326" r:id="rId8"/>
    <p:sldId id="301" r:id="rId9"/>
    <p:sldId id="302" r:id="rId10"/>
    <p:sldId id="309" r:id="rId11"/>
    <p:sldId id="292" r:id="rId12"/>
    <p:sldId id="293" r:id="rId13"/>
    <p:sldId id="294" r:id="rId14"/>
    <p:sldId id="295" r:id="rId15"/>
    <p:sldId id="296" r:id="rId16"/>
    <p:sldId id="297" r:id="rId17"/>
    <p:sldId id="298" r:id="rId18"/>
    <p:sldId id="299" r:id="rId19"/>
    <p:sldId id="300" r:id="rId20"/>
    <p:sldId id="314" r:id="rId21"/>
    <p:sldId id="315" r:id="rId22"/>
    <p:sldId id="268" r:id="rId23"/>
    <p:sldId id="269" r:id="rId24"/>
    <p:sldId id="267" r:id="rId25"/>
    <p:sldId id="328" r:id="rId26"/>
    <p:sldId id="329"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 id="342" r:id="rId40"/>
    <p:sldId id="343" r:id="rId41"/>
    <p:sldId id="280" r:id="rId42"/>
    <p:sldId id="281" r:id="rId43"/>
    <p:sldId id="282" r:id="rId44"/>
    <p:sldId id="283" r:id="rId45"/>
    <p:sldId id="284" r:id="rId46"/>
    <p:sldId id="285" r:id="rId47"/>
    <p:sldId id="286" r:id="rId48"/>
    <p:sldId id="276" r:id="rId49"/>
    <p:sldId id="360" r:id="rId50"/>
    <p:sldId id="271" r:id="rId51"/>
    <p:sldId id="273" r:id="rId52"/>
    <p:sldId id="361" r:id="rId53"/>
    <p:sldId id="349" r:id="rId54"/>
    <p:sldId id="350" r:id="rId55"/>
    <p:sldId id="351" r:id="rId56"/>
    <p:sldId id="353" r:id="rId57"/>
    <p:sldId id="355" r:id="rId58"/>
    <p:sldId id="357" r:id="rId59"/>
    <p:sldId id="356" r:id="rId60"/>
    <p:sldId id="354" r:id="rId61"/>
    <p:sldId id="352" r:id="rId62"/>
    <p:sldId id="348" r:id="rId63"/>
    <p:sldId id="359" r:id="rId64"/>
    <p:sldId id="264" r:id="rId6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F4EB"/>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9133" autoAdjust="0"/>
  </p:normalViewPr>
  <p:slideViewPr>
    <p:cSldViewPr snapToGrid="0" showGuides="1">
      <p:cViewPr varScale="1">
        <p:scale>
          <a:sx n="74" d="100"/>
          <a:sy n="74" d="100"/>
        </p:scale>
        <p:origin x="40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Level 1</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School A</c:v>
                </c:pt>
                <c:pt idx="1">
                  <c:v>School B </c:v>
                </c:pt>
              </c:strCache>
            </c:strRef>
          </c:cat>
          <c:val>
            <c:numRef>
              <c:f>Sheet1!$B$2:$B$3</c:f>
              <c:numCache>
                <c:formatCode>General</c:formatCode>
                <c:ptCount val="2"/>
                <c:pt idx="0">
                  <c:v>15</c:v>
                </c:pt>
                <c:pt idx="1">
                  <c:v>60</c:v>
                </c:pt>
              </c:numCache>
            </c:numRef>
          </c:val>
        </c:ser>
        <c:ser>
          <c:idx val="1"/>
          <c:order val="1"/>
          <c:tx>
            <c:strRef>
              <c:f>Sheet1!$C$1</c:f>
              <c:strCache>
                <c:ptCount val="1"/>
                <c:pt idx="0">
                  <c:v>Level 2</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School A</c:v>
                </c:pt>
                <c:pt idx="1">
                  <c:v>School B </c:v>
                </c:pt>
              </c:strCache>
            </c:strRef>
          </c:cat>
          <c:val>
            <c:numRef>
              <c:f>Sheet1!$C$2:$C$3</c:f>
              <c:numCache>
                <c:formatCode>General</c:formatCode>
                <c:ptCount val="2"/>
                <c:pt idx="0">
                  <c:v>15</c:v>
                </c:pt>
                <c:pt idx="1">
                  <c:v>15</c:v>
                </c:pt>
              </c:numCache>
            </c:numRef>
          </c:val>
        </c:ser>
        <c:ser>
          <c:idx val="2"/>
          <c:order val="2"/>
          <c:tx>
            <c:strRef>
              <c:f>Sheet1!$D$1</c:f>
              <c:strCache>
                <c:ptCount val="1"/>
                <c:pt idx="0">
                  <c:v>Level 3</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School A</c:v>
                </c:pt>
                <c:pt idx="1">
                  <c:v>School B </c:v>
                </c:pt>
              </c:strCache>
            </c:strRef>
          </c:cat>
          <c:val>
            <c:numRef>
              <c:f>Sheet1!$D$2:$D$3</c:f>
              <c:numCache>
                <c:formatCode>General</c:formatCode>
                <c:ptCount val="2"/>
                <c:pt idx="0">
                  <c:v>60</c:v>
                </c:pt>
                <c:pt idx="1">
                  <c:v>15</c:v>
                </c:pt>
              </c:numCache>
            </c:numRef>
          </c:val>
        </c:ser>
        <c:ser>
          <c:idx val="3"/>
          <c:order val="3"/>
          <c:tx>
            <c:strRef>
              <c:f>Sheet1!$E$1</c:f>
              <c:strCache>
                <c:ptCount val="1"/>
                <c:pt idx="0">
                  <c:v>Level 4 &amp; 5</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School A</c:v>
                </c:pt>
                <c:pt idx="1">
                  <c:v>School B </c:v>
                </c:pt>
              </c:strCache>
            </c:strRef>
          </c:cat>
          <c:val>
            <c:numRef>
              <c:f>Sheet1!$E$2:$E$3</c:f>
              <c:numCache>
                <c:formatCode>General</c:formatCode>
                <c:ptCount val="2"/>
                <c:pt idx="0">
                  <c:v>10</c:v>
                </c:pt>
                <c:pt idx="1">
                  <c:v>10</c:v>
                </c:pt>
              </c:numCache>
            </c:numRef>
          </c:val>
        </c:ser>
        <c:dLbls>
          <c:dLblPos val="ctr"/>
          <c:showLegendKey val="0"/>
          <c:showVal val="1"/>
          <c:showCatName val="0"/>
          <c:showSerName val="0"/>
          <c:showPercent val="0"/>
          <c:showBubbleSize val="0"/>
        </c:dLbls>
        <c:gapWidth val="150"/>
        <c:overlap val="100"/>
        <c:axId val="232663432"/>
        <c:axId val="232663824"/>
      </c:barChart>
      <c:catAx>
        <c:axId val="232663432"/>
        <c:scaling>
          <c:orientation val="minMax"/>
        </c:scaling>
        <c:delete val="0"/>
        <c:axPos val="b"/>
        <c:numFmt formatCode="General" sourceLinked="0"/>
        <c:majorTickMark val="out"/>
        <c:minorTickMark val="none"/>
        <c:tickLblPos val="nextTo"/>
        <c:crossAx val="232663824"/>
        <c:crosses val="autoZero"/>
        <c:auto val="1"/>
        <c:lblAlgn val="ctr"/>
        <c:lblOffset val="100"/>
        <c:noMultiLvlLbl val="0"/>
      </c:catAx>
      <c:valAx>
        <c:axId val="232663824"/>
        <c:scaling>
          <c:orientation val="minMax"/>
        </c:scaling>
        <c:delete val="0"/>
        <c:axPos val="l"/>
        <c:majorGridlines/>
        <c:numFmt formatCode="0%" sourceLinked="1"/>
        <c:majorTickMark val="out"/>
        <c:minorTickMark val="none"/>
        <c:tickLblPos val="nextTo"/>
        <c:crossAx val="23266343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082D6-D247-4551-A383-1BA25CC31E51}" type="doc">
      <dgm:prSet loTypeId="urn:microsoft.com/office/officeart/2005/8/layout/lProcess1" loCatId="process" qsTypeId="urn:microsoft.com/office/officeart/2005/8/quickstyle/simple2" qsCatId="simple" csTypeId="urn:microsoft.com/office/officeart/2005/8/colors/colorful5" csCatId="colorful" phldr="1"/>
      <dgm:spPr/>
      <dgm:t>
        <a:bodyPr/>
        <a:lstStyle/>
        <a:p>
          <a:endParaRPr lang="en-US"/>
        </a:p>
      </dgm:t>
    </dgm:pt>
    <dgm:pt modelId="{F8735FDF-9BB7-4E40-B201-4F5B2B47D29B}">
      <dgm:prSet phldrT="[Text]"/>
      <dgm:spPr/>
      <dgm:t>
        <a:bodyPr/>
        <a:lstStyle/>
        <a:p>
          <a:r>
            <a:rPr lang="en-US" dirty="0" smtClean="0"/>
            <a:t>Academic Achievement</a:t>
          </a:r>
          <a:endParaRPr lang="en-US" dirty="0"/>
        </a:p>
      </dgm:t>
    </dgm:pt>
    <dgm:pt modelId="{19BCAC79-A408-453A-B82A-CFD60172F8F1}" type="parTrans" cxnId="{BC0C7AE3-27F1-4280-8662-47EA73E6D16C}">
      <dgm:prSet/>
      <dgm:spPr/>
      <dgm:t>
        <a:bodyPr/>
        <a:lstStyle/>
        <a:p>
          <a:endParaRPr lang="en-US"/>
        </a:p>
      </dgm:t>
    </dgm:pt>
    <dgm:pt modelId="{E2EC8939-6033-46DC-8980-AE774C131A78}" type="sibTrans" cxnId="{BC0C7AE3-27F1-4280-8662-47EA73E6D16C}">
      <dgm:prSet/>
      <dgm:spPr/>
      <dgm:t>
        <a:bodyPr/>
        <a:lstStyle/>
        <a:p>
          <a:endParaRPr lang="en-US"/>
        </a:p>
      </dgm:t>
    </dgm:pt>
    <dgm:pt modelId="{A17A6F22-EEAB-44F0-9067-C6350617352D}">
      <dgm:prSet phldrT="[Text]" custT="1"/>
      <dgm:spPr/>
      <dgm:t>
        <a:bodyPr/>
        <a:lstStyle/>
        <a:p>
          <a:r>
            <a:rPr lang="en-US" sz="1400" dirty="0" smtClean="0"/>
            <a:t>Students have met the learning objectives described in the standards for a given content area and grade level or course </a:t>
          </a:r>
          <a:endParaRPr lang="en-US" sz="1400" dirty="0"/>
        </a:p>
      </dgm:t>
    </dgm:pt>
    <dgm:pt modelId="{765572AD-BCEC-4511-BA69-ED4BF332F28B}" type="parTrans" cxnId="{BD5A7ADE-4F5B-4383-8EE6-3D9D96755362}">
      <dgm:prSet/>
      <dgm:spPr/>
      <dgm:t>
        <a:bodyPr/>
        <a:lstStyle/>
        <a:p>
          <a:endParaRPr lang="en-US"/>
        </a:p>
      </dgm:t>
    </dgm:pt>
    <dgm:pt modelId="{CF20648A-9314-4ACD-889E-5C479B6918AB}" type="sibTrans" cxnId="{BD5A7ADE-4F5B-4383-8EE6-3D9D96755362}">
      <dgm:prSet/>
      <dgm:spPr/>
      <dgm:t>
        <a:bodyPr/>
        <a:lstStyle/>
        <a:p>
          <a:endParaRPr lang="en-US"/>
        </a:p>
      </dgm:t>
    </dgm:pt>
    <dgm:pt modelId="{8359DF74-C3D8-4708-B577-5FB920913E89}">
      <dgm:prSet phldrT="[Text]" custT="1"/>
      <dgm:spPr/>
      <dgm:t>
        <a:bodyPr/>
        <a:lstStyle/>
        <a:p>
          <a:r>
            <a:rPr lang="en-US" sz="1200" b="1" dirty="0" smtClean="0"/>
            <a:t>ELA, Math, Science, PSAT</a:t>
          </a:r>
        </a:p>
        <a:p>
          <a:r>
            <a:rPr lang="en-US" sz="1200" dirty="0" smtClean="0"/>
            <a:t>All students, Previous READ Plan, </a:t>
          </a:r>
          <a:r>
            <a:rPr lang="en-US" sz="1200" dirty="0" err="1" smtClean="0"/>
            <a:t>Dissaggregated</a:t>
          </a:r>
          <a:r>
            <a:rPr lang="en-US" sz="1200" dirty="0" smtClean="0"/>
            <a:t> group </a:t>
          </a:r>
          <a:endParaRPr lang="en-US" sz="1200" dirty="0"/>
        </a:p>
      </dgm:t>
    </dgm:pt>
    <dgm:pt modelId="{AB8424B5-5859-4338-B577-6A5FDA941001}" type="parTrans" cxnId="{03A6B9A0-7B30-43AF-A3FF-0BAAB3CC1ACD}">
      <dgm:prSet/>
      <dgm:spPr/>
      <dgm:t>
        <a:bodyPr/>
        <a:lstStyle/>
        <a:p>
          <a:endParaRPr lang="en-US"/>
        </a:p>
      </dgm:t>
    </dgm:pt>
    <dgm:pt modelId="{D1EDF330-1D0E-467F-B51B-ABD4E1BAD59E}" type="sibTrans" cxnId="{03A6B9A0-7B30-43AF-A3FF-0BAAB3CC1ACD}">
      <dgm:prSet/>
      <dgm:spPr/>
      <dgm:t>
        <a:bodyPr/>
        <a:lstStyle/>
        <a:p>
          <a:endParaRPr lang="en-US"/>
        </a:p>
      </dgm:t>
    </dgm:pt>
    <dgm:pt modelId="{264B85E7-519E-42F7-A34D-3420A5503889}">
      <dgm:prSet phldrT="[Text]"/>
      <dgm:spPr/>
      <dgm:t>
        <a:bodyPr/>
        <a:lstStyle/>
        <a:p>
          <a:r>
            <a:rPr lang="en-US" dirty="0" smtClean="0"/>
            <a:t>Academic Growth</a:t>
          </a:r>
          <a:endParaRPr lang="en-US" dirty="0"/>
        </a:p>
      </dgm:t>
    </dgm:pt>
    <dgm:pt modelId="{7AADC032-BDAB-4F21-81CC-841A53C38AC9}" type="parTrans" cxnId="{750F02CE-ECF8-4858-BA5A-42609AF1D3C7}">
      <dgm:prSet/>
      <dgm:spPr/>
      <dgm:t>
        <a:bodyPr/>
        <a:lstStyle/>
        <a:p>
          <a:endParaRPr lang="en-US"/>
        </a:p>
      </dgm:t>
    </dgm:pt>
    <dgm:pt modelId="{0638A783-99B4-429C-BA6A-D127B0C8E3F0}" type="sibTrans" cxnId="{750F02CE-ECF8-4858-BA5A-42609AF1D3C7}">
      <dgm:prSet/>
      <dgm:spPr/>
      <dgm:t>
        <a:bodyPr/>
        <a:lstStyle/>
        <a:p>
          <a:endParaRPr lang="en-US"/>
        </a:p>
      </dgm:t>
    </dgm:pt>
    <dgm:pt modelId="{3E38401B-2889-4E95-8BFA-B1E0F66AEEEF}">
      <dgm:prSet phldrT="[Text]" custT="1"/>
      <dgm:spPr/>
      <dgm:t>
        <a:bodyPr/>
        <a:lstStyle/>
        <a:p>
          <a:r>
            <a:rPr lang="en-US" sz="1400" dirty="0" smtClean="0"/>
            <a:t>Students are meeting learning objectives over a given span of time</a:t>
          </a:r>
          <a:endParaRPr lang="en-US" sz="1400" dirty="0"/>
        </a:p>
      </dgm:t>
    </dgm:pt>
    <dgm:pt modelId="{6076DAB5-7263-4240-B770-100D5E4416E3}" type="parTrans" cxnId="{A3BB1216-1F4B-41CD-8C0F-81E7A851C1F0}">
      <dgm:prSet/>
      <dgm:spPr/>
      <dgm:t>
        <a:bodyPr/>
        <a:lstStyle/>
        <a:p>
          <a:endParaRPr lang="en-US"/>
        </a:p>
      </dgm:t>
    </dgm:pt>
    <dgm:pt modelId="{F72309BC-0741-4E7A-925D-0E337DEF38E0}" type="sibTrans" cxnId="{A3BB1216-1F4B-41CD-8C0F-81E7A851C1F0}">
      <dgm:prSet/>
      <dgm:spPr/>
      <dgm:t>
        <a:bodyPr/>
        <a:lstStyle/>
        <a:p>
          <a:endParaRPr lang="en-US"/>
        </a:p>
      </dgm:t>
    </dgm:pt>
    <dgm:pt modelId="{6C8632DC-9B9D-475F-9131-D9556286D39D}">
      <dgm:prSet phldrT="[Text]"/>
      <dgm:spPr/>
      <dgm:t>
        <a:bodyPr/>
        <a:lstStyle/>
        <a:p>
          <a:r>
            <a:rPr lang="en-US" b="1" dirty="0" smtClean="0"/>
            <a:t>ELA, Math, PSAT, English Language Proficiency*</a:t>
          </a:r>
        </a:p>
        <a:p>
          <a:r>
            <a:rPr lang="en-US" dirty="0" smtClean="0"/>
            <a:t>All students, </a:t>
          </a:r>
          <a:r>
            <a:rPr lang="en-US" dirty="0" err="1" smtClean="0"/>
            <a:t>Dissaggregated</a:t>
          </a:r>
          <a:r>
            <a:rPr lang="en-US" dirty="0" smtClean="0"/>
            <a:t> group </a:t>
          </a:r>
          <a:endParaRPr lang="en-US" dirty="0"/>
        </a:p>
      </dgm:t>
    </dgm:pt>
    <dgm:pt modelId="{628A1588-851B-48F8-874B-5F3BA33132BA}" type="parTrans" cxnId="{EE74FAA6-8A2F-4EEB-8FE1-68BF2FEAE301}">
      <dgm:prSet/>
      <dgm:spPr/>
      <dgm:t>
        <a:bodyPr/>
        <a:lstStyle/>
        <a:p>
          <a:endParaRPr lang="en-US"/>
        </a:p>
      </dgm:t>
    </dgm:pt>
    <dgm:pt modelId="{C4F2BDAC-68B8-4B8B-BD1E-471983F8A2C0}" type="sibTrans" cxnId="{EE74FAA6-8A2F-4EEB-8FE1-68BF2FEAE301}">
      <dgm:prSet/>
      <dgm:spPr/>
      <dgm:t>
        <a:bodyPr/>
        <a:lstStyle/>
        <a:p>
          <a:endParaRPr lang="en-US"/>
        </a:p>
      </dgm:t>
    </dgm:pt>
    <dgm:pt modelId="{0C5C9A6C-2F5D-4B55-9DE4-0C8683E31F40}">
      <dgm:prSet phldrT="[Text]"/>
      <dgm:spPr/>
      <dgm:t>
        <a:bodyPr/>
        <a:lstStyle/>
        <a:p>
          <a:r>
            <a:rPr lang="en-US" dirty="0" smtClean="0"/>
            <a:t>Post-Secondary Workforce Readiness</a:t>
          </a:r>
          <a:endParaRPr lang="en-US" dirty="0"/>
        </a:p>
      </dgm:t>
    </dgm:pt>
    <dgm:pt modelId="{FE544EAA-5024-4309-A085-EDC8E2F04094}" type="parTrans" cxnId="{C149303C-2563-40F2-99D9-62CBEC424DB4}">
      <dgm:prSet/>
      <dgm:spPr/>
      <dgm:t>
        <a:bodyPr/>
        <a:lstStyle/>
        <a:p>
          <a:endParaRPr lang="en-US"/>
        </a:p>
      </dgm:t>
    </dgm:pt>
    <dgm:pt modelId="{E8A82D9B-FDB0-499E-A9FE-72BB9A795B61}" type="sibTrans" cxnId="{C149303C-2563-40F2-99D9-62CBEC424DB4}">
      <dgm:prSet/>
      <dgm:spPr/>
      <dgm:t>
        <a:bodyPr/>
        <a:lstStyle/>
        <a:p>
          <a:endParaRPr lang="en-US"/>
        </a:p>
      </dgm:t>
    </dgm:pt>
    <dgm:pt modelId="{AA8C0DAA-8ACB-4087-B213-88D5B4836C7C}">
      <dgm:prSet phldrT="[Text]" custT="1"/>
      <dgm:spPr/>
      <dgm:t>
        <a:bodyPr/>
        <a:lstStyle/>
        <a:p>
          <a:r>
            <a:rPr lang="en-US" sz="1250" dirty="0" smtClean="0"/>
            <a:t>Graduates demonstrate the knowledge and skills needed to succeed in postsecondary settings and to advance in career pathways as lifelong learners and contributing citizens</a:t>
          </a:r>
          <a:endParaRPr lang="en-US" sz="1250" dirty="0"/>
        </a:p>
      </dgm:t>
    </dgm:pt>
    <dgm:pt modelId="{6F03A836-EC12-480A-8BCA-D74173A4EB78}" type="parTrans" cxnId="{7FA93A06-4498-400C-91F5-43765E2527B4}">
      <dgm:prSet/>
      <dgm:spPr/>
      <dgm:t>
        <a:bodyPr/>
        <a:lstStyle/>
        <a:p>
          <a:endParaRPr lang="en-US"/>
        </a:p>
      </dgm:t>
    </dgm:pt>
    <dgm:pt modelId="{693A0701-EDF7-4C0B-B7E3-8C65E20C3B16}" type="sibTrans" cxnId="{7FA93A06-4498-400C-91F5-43765E2527B4}">
      <dgm:prSet/>
      <dgm:spPr/>
      <dgm:t>
        <a:bodyPr/>
        <a:lstStyle/>
        <a:p>
          <a:endParaRPr lang="en-US"/>
        </a:p>
      </dgm:t>
    </dgm:pt>
    <dgm:pt modelId="{ACE7EA0C-2ABC-43DC-AB3C-44F84AFE1ECD}">
      <dgm:prSet phldrT="[Text]"/>
      <dgm:spPr/>
      <dgm:t>
        <a:bodyPr/>
        <a:lstStyle/>
        <a:p>
          <a:pPr algn="ctr"/>
          <a:r>
            <a:rPr lang="en-US" b="1" dirty="0" smtClean="0"/>
            <a:t>Dropout Rate, Graduation Rate, Matriculation, SAT</a:t>
          </a:r>
          <a:endParaRPr lang="en-US" b="1" dirty="0"/>
        </a:p>
      </dgm:t>
    </dgm:pt>
    <dgm:pt modelId="{953A6963-4F5B-46DD-BB69-EDE68BF706DC}" type="parTrans" cxnId="{25528D47-FF16-4EE9-AA6D-80FF45C5AA43}">
      <dgm:prSet/>
      <dgm:spPr/>
      <dgm:t>
        <a:bodyPr/>
        <a:lstStyle/>
        <a:p>
          <a:endParaRPr lang="en-US"/>
        </a:p>
      </dgm:t>
    </dgm:pt>
    <dgm:pt modelId="{328F853B-D568-49E1-969B-2C839021D7EA}" type="sibTrans" cxnId="{25528D47-FF16-4EE9-AA6D-80FF45C5AA43}">
      <dgm:prSet/>
      <dgm:spPr/>
      <dgm:t>
        <a:bodyPr/>
        <a:lstStyle/>
        <a:p>
          <a:endParaRPr lang="en-US"/>
        </a:p>
      </dgm:t>
    </dgm:pt>
    <dgm:pt modelId="{DF767BE4-B7BC-4DC0-9B29-03AF98A450BE}">
      <dgm:prSet custT="1"/>
      <dgm:spPr/>
      <dgm:t>
        <a:bodyPr/>
        <a:lstStyle/>
        <a:p>
          <a:r>
            <a:rPr lang="en-US" sz="1200" dirty="0" smtClean="0"/>
            <a:t>NWEA MAP Mean RIT Scores, Galileo students at benchmark, DIBELS % at benchmark</a:t>
          </a:r>
          <a:endParaRPr lang="en-US" sz="1200" dirty="0"/>
        </a:p>
      </dgm:t>
    </dgm:pt>
    <dgm:pt modelId="{003AB26E-CA2B-45F7-8B1A-08286A3FE42D}" type="parTrans" cxnId="{C7943F31-15CC-4E21-A0EC-6632AC250DAA}">
      <dgm:prSet/>
      <dgm:spPr/>
      <dgm:t>
        <a:bodyPr/>
        <a:lstStyle/>
        <a:p>
          <a:endParaRPr lang="en-US"/>
        </a:p>
      </dgm:t>
    </dgm:pt>
    <dgm:pt modelId="{EFB5D164-D321-4A12-83E0-97EF35D2CB07}" type="sibTrans" cxnId="{C7943F31-15CC-4E21-A0EC-6632AC250DAA}">
      <dgm:prSet/>
      <dgm:spPr/>
      <dgm:t>
        <a:bodyPr/>
        <a:lstStyle/>
        <a:p>
          <a:endParaRPr lang="en-US"/>
        </a:p>
      </dgm:t>
    </dgm:pt>
    <dgm:pt modelId="{CD7F22F8-55D1-46A5-926E-9B5A1E4A1F2A}">
      <dgm:prSet custT="1"/>
      <dgm:spPr/>
      <dgm:t>
        <a:bodyPr/>
        <a:lstStyle/>
        <a:p>
          <a:r>
            <a:rPr lang="en-US" sz="1000" dirty="0" smtClean="0"/>
            <a:t>STAR Growth Percentiles; K-3 literacy growth: change in number of students at benchmark from fall to spring</a:t>
          </a:r>
          <a:endParaRPr lang="en-US" sz="1000" dirty="0"/>
        </a:p>
      </dgm:t>
    </dgm:pt>
    <dgm:pt modelId="{B1896E45-BA64-49EC-91E7-3BE26CB41179}" type="parTrans" cxnId="{94989D23-5BDF-47AE-A142-B9F2077AC47B}">
      <dgm:prSet/>
      <dgm:spPr/>
      <dgm:t>
        <a:bodyPr/>
        <a:lstStyle/>
        <a:p>
          <a:endParaRPr lang="en-US"/>
        </a:p>
      </dgm:t>
    </dgm:pt>
    <dgm:pt modelId="{58F98CCF-F0F3-4856-87A9-910FC23795BD}" type="sibTrans" cxnId="{94989D23-5BDF-47AE-A142-B9F2077AC47B}">
      <dgm:prSet/>
      <dgm:spPr/>
      <dgm:t>
        <a:bodyPr/>
        <a:lstStyle/>
        <a:p>
          <a:endParaRPr lang="en-US"/>
        </a:p>
      </dgm:t>
    </dgm:pt>
    <dgm:pt modelId="{1C26C6F9-A0C7-497C-B811-E4980695DC71}">
      <dgm:prSet custT="1"/>
      <dgm:spPr/>
      <dgm:t>
        <a:bodyPr/>
        <a:lstStyle/>
        <a:p>
          <a:r>
            <a:rPr lang="en-US" sz="1200" dirty="0" smtClean="0"/>
            <a:t>CTE Participation Rate,  Concurrent Enrollment Rate, FAFSA Completion</a:t>
          </a:r>
          <a:endParaRPr lang="en-US" sz="1200" dirty="0"/>
        </a:p>
      </dgm:t>
    </dgm:pt>
    <dgm:pt modelId="{4A59B19E-43E4-4AB2-A3B9-49D02B4AB899}" type="parTrans" cxnId="{86D6BC17-F7F2-4F3F-A99E-CEE501FD25EF}">
      <dgm:prSet/>
      <dgm:spPr/>
      <dgm:t>
        <a:bodyPr/>
        <a:lstStyle/>
        <a:p>
          <a:endParaRPr lang="en-US"/>
        </a:p>
      </dgm:t>
    </dgm:pt>
    <dgm:pt modelId="{B138DFD6-A506-4F3E-8FBA-9D16CB8563F0}" type="sibTrans" cxnId="{86D6BC17-F7F2-4F3F-A99E-CEE501FD25EF}">
      <dgm:prSet/>
      <dgm:spPr/>
      <dgm:t>
        <a:bodyPr/>
        <a:lstStyle/>
        <a:p>
          <a:endParaRPr lang="en-US"/>
        </a:p>
      </dgm:t>
    </dgm:pt>
    <dgm:pt modelId="{E66EAE7C-2A55-4159-8865-3DD7D64D9D95}">
      <dgm:prSet/>
      <dgm:spPr/>
      <dgm:t>
        <a:bodyPr/>
        <a:lstStyle/>
        <a:p>
          <a:r>
            <a:rPr lang="en-US" dirty="0" smtClean="0"/>
            <a:t>Performance Indicator</a:t>
          </a:r>
          <a:endParaRPr lang="en-US" dirty="0"/>
        </a:p>
      </dgm:t>
    </dgm:pt>
    <dgm:pt modelId="{08A95701-0083-4F2F-82D0-AB9A2BA9ACEB}" type="parTrans" cxnId="{54FBE5D8-892D-44DF-9A3B-BF9C76152FF9}">
      <dgm:prSet/>
      <dgm:spPr/>
      <dgm:t>
        <a:bodyPr/>
        <a:lstStyle/>
        <a:p>
          <a:endParaRPr lang="en-US"/>
        </a:p>
      </dgm:t>
    </dgm:pt>
    <dgm:pt modelId="{7E24231A-F10A-41F4-9175-1DC8C0E6E4A1}" type="sibTrans" cxnId="{54FBE5D8-892D-44DF-9A3B-BF9C76152FF9}">
      <dgm:prSet/>
      <dgm:spPr/>
      <dgm:t>
        <a:bodyPr/>
        <a:lstStyle/>
        <a:p>
          <a:endParaRPr lang="en-US"/>
        </a:p>
      </dgm:t>
    </dgm:pt>
    <dgm:pt modelId="{FCE88AE0-29C0-4555-A8D9-8C3F6D5FD695}">
      <dgm:prSet custT="1"/>
      <dgm:spPr/>
      <dgm:t>
        <a:bodyPr/>
        <a:lstStyle/>
        <a:p>
          <a:r>
            <a:rPr lang="en-US" sz="1800" dirty="0" smtClean="0"/>
            <a:t>Indicator </a:t>
          </a:r>
        </a:p>
        <a:p>
          <a:r>
            <a:rPr lang="en-US" sz="1800" dirty="0" smtClean="0"/>
            <a:t>Definition</a:t>
          </a:r>
        </a:p>
      </dgm:t>
    </dgm:pt>
    <dgm:pt modelId="{1EC83FCE-CC61-4FD1-962F-F1B7799C8FA4}" type="parTrans" cxnId="{0E324358-9384-4D6E-A115-44C80F6567A8}">
      <dgm:prSet/>
      <dgm:spPr/>
      <dgm:t>
        <a:bodyPr/>
        <a:lstStyle/>
        <a:p>
          <a:endParaRPr lang="en-US"/>
        </a:p>
      </dgm:t>
    </dgm:pt>
    <dgm:pt modelId="{0890BD7F-0078-40E7-BFBA-891A616482DC}" type="sibTrans" cxnId="{0E324358-9384-4D6E-A115-44C80F6567A8}">
      <dgm:prSet/>
      <dgm:spPr/>
      <dgm:t>
        <a:bodyPr/>
        <a:lstStyle/>
        <a:p>
          <a:endParaRPr lang="en-US"/>
        </a:p>
      </dgm:t>
    </dgm:pt>
    <dgm:pt modelId="{3B3DE9B8-EC9E-4A96-A0EA-CC089BEB182A}">
      <dgm:prSet custT="1"/>
      <dgm:spPr/>
      <dgm:t>
        <a:bodyPr/>
        <a:lstStyle/>
        <a:p>
          <a:r>
            <a:rPr lang="en-US" sz="1600" dirty="0" smtClean="0"/>
            <a:t>Performance Framework Measures</a:t>
          </a:r>
          <a:endParaRPr lang="en-US" sz="1600" dirty="0"/>
        </a:p>
      </dgm:t>
    </dgm:pt>
    <dgm:pt modelId="{C7C107E9-8584-4286-878A-E50DEEDCDCEC}" type="parTrans" cxnId="{2836561A-EC0D-4805-B3A2-B99357890A64}">
      <dgm:prSet/>
      <dgm:spPr/>
      <dgm:t>
        <a:bodyPr/>
        <a:lstStyle/>
        <a:p>
          <a:endParaRPr lang="en-US"/>
        </a:p>
      </dgm:t>
    </dgm:pt>
    <dgm:pt modelId="{8BBBDE2D-ACCA-4FA1-9692-86489AF51CC6}" type="sibTrans" cxnId="{2836561A-EC0D-4805-B3A2-B99357890A64}">
      <dgm:prSet/>
      <dgm:spPr/>
      <dgm:t>
        <a:bodyPr/>
        <a:lstStyle/>
        <a:p>
          <a:endParaRPr lang="en-US"/>
        </a:p>
      </dgm:t>
    </dgm:pt>
    <dgm:pt modelId="{2C9EFDCF-B9D4-4B79-94E9-F98F0557171A}">
      <dgm:prSet custT="1"/>
      <dgm:spPr/>
      <dgm:t>
        <a:bodyPr/>
        <a:lstStyle/>
        <a:p>
          <a:r>
            <a:rPr lang="en-US" sz="1600" dirty="0" smtClean="0"/>
            <a:t>Possible Local Measures</a:t>
          </a:r>
          <a:endParaRPr lang="en-US" sz="1600" dirty="0"/>
        </a:p>
      </dgm:t>
    </dgm:pt>
    <dgm:pt modelId="{C32D30EE-FA30-41DE-8E5D-59EE7AAA8D7D}" type="parTrans" cxnId="{C646E5BC-74EB-4ADA-83BA-6BA3948DD461}">
      <dgm:prSet/>
      <dgm:spPr/>
      <dgm:t>
        <a:bodyPr/>
        <a:lstStyle/>
        <a:p>
          <a:endParaRPr lang="en-US"/>
        </a:p>
      </dgm:t>
    </dgm:pt>
    <dgm:pt modelId="{80FA2236-C01E-4C78-A7DB-EBEE0DCDBA14}" type="sibTrans" cxnId="{C646E5BC-74EB-4ADA-83BA-6BA3948DD461}">
      <dgm:prSet/>
      <dgm:spPr/>
      <dgm:t>
        <a:bodyPr/>
        <a:lstStyle/>
        <a:p>
          <a:endParaRPr lang="en-US"/>
        </a:p>
      </dgm:t>
    </dgm:pt>
    <dgm:pt modelId="{B6FC3023-DD08-4BAC-B0E0-0C61C6698C49}" type="pres">
      <dgm:prSet presAssocID="{4C4082D6-D247-4551-A383-1BA25CC31E51}" presName="Name0" presStyleCnt="0">
        <dgm:presLayoutVars>
          <dgm:dir/>
          <dgm:animLvl val="lvl"/>
          <dgm:resizeHandles val="exact"/>
        </dgm:presLayoutVars>
      </dgm:prSet>
      <dgm:spPr/>
      <dgm:t>
        <a:bodyPr/>
        <a:lstStyle/>
        <a:p>
          <a:endParaRPr lang="en-US"/>
        </a:p>
      </dgm:t>
    </dgm:pt>
    <dgm:pt modelId="{40AA850E-2902-4596-A872-63A3DAF9D6AF}" type="pres">
      <dgm:prSet presAssocID="{E66EAE7C-2A55-4159-8865-3DD7D64D9D95}" presName="vertFlow" presStyleCnt="0"/>
      <dgm:spPr/>
    </dgm:pt>
    <dgm:pt modelId="{1400187B-BC88-4637-B852-0805D2C4FE9B}" type="pres">
      <dgm:prSet presAssocID="{E66EAE7C-2A55-4159-8865-3DD7D64D9D95}" presName="header" presStyleLbl="node1" presStyleIdx="0" presStyleCnt="4" custScaleY="198508" custLinFactY="-98615" custLinFactNeighborX="-54" custLinFactNeighborY="-100000"/>
      <dgm:spPr/>
      <dgm:t>
        <a:bodyPr/>
        <a:lstStyle/>
        <a:p>
          <a:endParaRPr lang="en-US"/>
        </a:p>
      </dgm:t>
    </dgm:pt>
    <dgm:pt modelId="{269D1FC9-701D-42DA-A03E-418B3223A066}" type="pres">
      <dgm:prSet presAssocID="{1EC83FCE-CC61-4FD1-962F-F1B7799C8FA4}" presName="parTrans" presStyleLbl="sibTrans2D1" presStyleIdx="0" presStyleCnt="12"/>
      <dgm:spPr/>
      <dgm:t>
        <a:bodyPr/>
        <a:lstStyle/>
        <a:p>
          <a:endParaRPr lang="en-US"/>
        </a:p>
      </dgm:t>
    </dgm:pt>
    <dgm:pt modelId="{80142156-A3DB-41BB-BC61-E2F37FB4FE27}" type="pres">
      <dgm:prSet presAssocID="{FCE88AE0-29C0-4555-A8D9-8C3F6D5FD695}" presName="child" presStyleLbl="alignAccFollowNode1" presStyleIdx="0" presStyleCnt="12" custScaleY="348623" custLinFactNeighborX="-3332" custLinFactNeighborY="-62860">
        <dgm:presLayoutVars>
          <dgm:chMax val="0"/>
          <dgm:bulletEnabled val="1"/>
        </dgm:presLayoutVars>
      </dgm:prSet>
      <dgm:spPr/>
      <dgm:t>
        <a:bodyPr/>
        <a:lstStyle/>
        <a:p>
          <a:endParaRPr lang="en-US"/>
        </a:p>
      </dgm:t>
    </dgm:pt>
    <dgm:pt modelId="{E5C438B6-F917-4CEF-BC08-6297FB298815}" type="pres">
      <dgm:prSet presAssocID="{0890BD7F-0078-40E7-BFBA-891A616482DC}" presName="sibTrans" presStyleLbl="sibTrans2D1" presStyleIdx="1" presStyleCnt="12"/>
      <dgm:spPr/>
      <dgm:t>
        <a:bodyPr/>
        <a:lstStyle/>
        <a:p>
          <a:endParaRPr lang="en-US"/>
        </a:p>
      </dgm:t>
    </dgm:pt>
    <dgm:pt modelId="{C5DA0A8C-BF96-4167-B110-87B8FC4AF6D3}" type="pres">
      <dgm:prSet presAssocID="{3B3DE9B8-EC9E-4A96-A0EA-CC089BEB182A}" presName="child" presStyleLbl="alignAccFollowNode1" presStyleIdx="1" presStyleCnt="12" custScaleY="205429" custLinFactNeighborX="753" custLinFactNeighborY="-46883">
        <dgm:presLayoutVars>
          <dgm:chMax val="0"/>
          <dgm:bulletEnabled val="1"/>
        </dgm:presLayoutVars>
      </dgm:prSet>
      <dgm:spPr/>
      <dgm:t>
        <a:bodyPr/>
        <a:lstStyle/>
        <a:p>
          <a:endParaRPr lang="en-US"/>
        </a:p>
      </dgm:t>
    </dgm:pt>
    <dgm:pt modelId="{DF02DA34-7A10-40D8-83E8-0BEA1D7B2FEB}" type="pres">
      <dgm:prSet presAssocID="{8BBBDE2D-ACCA-4FA1-9692-86489AF51CC6}" presName="sibTrans" presStyleLbl="sibTrans2D1" presStyleIdx="2" presStyleCnt="12"/>
      <dgm:spPr/>
      <dgm:t>
        <a:bodyPr/>
        <a:lstStyle/>
        <a:p>
          <a:endParaRPr lang="en-US"/>
        </a:p>
      </dgm:t>
    </dgm:pt>
    <dgm:pt modelId="{1A4A5667-80DB-435D-83C3-B50338BF924F}" type="pres">
      <dgm:prSet presAssocID="{2C9EFDCF-B9D4-4B79-94E9-F98F0557171A}" presName="child" presStyleLbl="alignAccFollowNode1" presStyleIdx="2" presStyleCnt="12" custScaleY="128619" custLinFactNeighborX="1179" custLinFactNeighborY="-26735">
        <dgm:presLayoutVars>
          <dgm:chMax val="0"/>
          <dgm:bulletEnabled val="1"/>
        </dgm:presLayoutVars>
      </dgm:prSet>
      <dgm:spPr/>
      <dgm:t>
        <a:bodyPr/>
        <a:lstStyle/>
        <a:p>
          <a:endParaRPr lang="en-US"/>
        </a:p>
      </dgm:t>
    </dgm:pt>
    <dgm:pt modelId="{F365938F-190C-43C7-9069-D3DF44760FEB}" type="pres">
      <dgm:prSet presAssocID="{E66EAE7C-2A55-4159-8865-3DD7D64D9D95}" presName="hSp" presStyleCnt="0"/>
      <dgm:spPr/>
    </dgm:pt>
    <dgm:pt modelId="{38D66F78-1983-4128-9BE3-D3E530636596}" type="pres">
      <dgm:prSet presAssocID="{F8735FDF-9BB7-4E40-B201-4F5B2B47D29B}" presName="vertFlow" presStyleCnt="0"/>
      <dgm:spPr/>
    </dgm:pt>
    <dgm:pt modelId="{7293C9C5-6213-4EDC-BC6B-F4C3339500C9}" type="pres">
      <dgm:prSet presAssocID="{F8735FDF-9BB7-4E40-B201-4F5B2B47D29B}" presName="header" presStyleLbl="node1" presStyleIdx="1" presStyleCnt="4" custScaleY="193730" custLinFactY="-98615" custLinFactNeighborX="81" custLinFactNeighborY="-100000"/>
      <dgm:spPr/>
      <dgm:t>
        <a:bodyPr/>
        <a:lstStyle/>
        <a:p>
          <a:endParaRPr lang="en-US"/>
        </a:p>
      </dgm:t>
    </dgm:pt>
    <dgm:pt modelId="{C0B93F2B-7501-44B6-B233-7899AA86117D}" type="pres">
      <dgm:prSet presAssocID="{765572AD-BCEC-4511-BA69-ED4BF332F28B}" presName="parTrans" presStyleLbl="sibTrans2D1" presStyleIdx="3" presStyleCnt="12"/>
      <dgm:spPr/>
      <dgm:t>
        <a:bodyPr/>
        <a:lstStyle/>
        <a:p>
          <a:endParaRPr lang="en-US"/>
        </a:p>
      </dgm:t>
    </dgm:pt>
    <dgm:pt modelId="{25F69A7F-0C9A-46CE-8CBC-E42D07BFED8A}" type="pres">
      <dgm:prSet presAssocID="{A17A6F22-EEAB-44F0-9067-C6350617352D}" presName="child" presStyleLbl="alignAccFollowNode1" presStyleIdx="3" presStyleCnt="12" custScaleY="366301" custLinFactNeighborX="81" custLinFactNeighborY="-85125">
        <dgm:presLayoutVars>
          <dgm:chMax val="0"/>
          <dgm:bulletEnabled val="1"/>
        </dgm:presLayoutVars>
      </dgm:prSet>
      <dgm:spPr/>
      <dgm:t>
        <a:bodyPr/>
        <a:lstStyle/>
        <a:p>
          <a:endParaRPr lang="en-US"/>
        </a:p>
      </dgm:t>
    </dgm:pt>
    <dgm:pt modelId="{F379B207-399C-4777-827C-3D94A404592D}" type="pres">
      <dgm:prSet presAssocID="{CF20648A-9314-4ACD-889E-5C479B6918AB}" presName="sibTrans" presStyleLbl="sibTrans2D1" presStyleIdx="4" presStyleCnt="12"/>
      <dgm:spPr/>
      <dgm:t>
        <a:bodyPr/>
        <a:lstStyle/>
        <a:p>
          <a:endParaRPr lang="en-US"/>
        </a:p>
      </dgm:t>
    </dgm:pt>
    <dgm:pt modelId="{73AB996E-95B4-494A-B9B9-69349C83EFBF}" type="pres">
      <dgm:prSet presAssocID="{8359DF74-C3D8-4708-B577-5FB920913E89}" presName="child" presStyleLbl="alignAccFollowNode1" presStyleIdx="4" presStyleCnt="12" custAng="0" custScaleY="198051" custLinFactY="-8012" custLinFactNeighborX="-1397" custLinFactNeighborY="-100000">
        <dgm:presLayoutVars>
          <dgm:chMax val="0"/>
          <dgm:bulletEnabled val="1"/>
        </dgm:presLayoutVars>
      </dgm:prSet>
      <dgm:spPr/>
      <dgm:t>
        <a:bodyPr/>
        <a:lstStyle/>
        <a:p>
          <a:endParaRPr lang="en-US"/>
        </a:p>
      </dgm:t>
    </dgm:pt>
    <dgm:pt modelId="{CB73E791-F2FC-4EFB-923A-11BBE61ED822}" type="pres">
      <dgm:prSet presAssocID="{D1EDF330-1D0E-467F-B51B-ABD4E1BAD59E}" presName="sibTrans" presStyleLbl="sibTrans2D1" presStyleIdx="5" presStyleCnt="12"/>
      <dgm:spPr/>
      <dgm:t>
        <a:bodyPr/>
        <a:lstStyle/>
        <a:p>
          <a:endParaRPr lang="en-US"/>
        </a:p>
      </dgm:t>
    </dgm:pt>
    <dgm:pt modelId="{79D8E6D6-A56C-4DA8-B138-E59E3CD4B7AC}" type="pres">
      <dgm:prSet presAssocID="{DF767BE4-B7BC-4DC0-9B29-03AF98A450BE}" presName="child" presStyleLbl="alignAccFollowNode1" presStyleIdx="5" presStyleCnt="12" custScaleY="145811" custLinFactNeighborX="810" custLinFactNeighborY="-81663">
        <dgm:presLayoutVars>
          <dgm:chMax val="0"/>
          <dgm:bulletEnabled val="1"/>
        </dgm:presLayoutVars>
      </dgm:prSet>
      <dgm:spPr/>
      <dgm:t>
        <a:bodyPr/>
        <a:lstStyle/>
        <a:p>
          <a:endParaRPr lang="en-US"/>
        </a:p>
      </dgm:t>
    </dgm:pt>
    <dgm:pt modelId="{B1351AF2-47D8-498F-A01A-8F4A5456C35F}" type="pres">
      <dgm:prSet presAssocID="{F8735FDF-9BB7-4E40-B201-4F5B2B47D29B}" presName="hSp" presStyleCnt="0"/>
      <dgm:spPr/>
    </dgm:pt>
    <dgm:pt modelId="{911AC609-2BBC-471A-99FD-1C726FF73D3D}" type="pres">
      <dgm:prSet presAssocID="{264B85E7-519E-42F7-A34D-3420A5503889}" presName="vertFlow" presStyleCnt="0"/>
      <dgm:spPr/>
    </dgm:pt>
    <dgm:pt modelId="{1246F8B0-40A1-4722-A1FA-5F635AD10E18}" type="pres">
      <dgm:prSet presAssocID="{264B85E7-519E-42F7-A34D-3420A5503889}" presName="header" presStyleLbl="node1" presStyleIdx="2" presStyleCnt="4" custScaleY="187174" custLinFactNeighborX="215" custLinFactNeighborY="26028"/>
      <dgm:spPr/>
      <dgm:t>
        <a:bodyPr/>
        <a:lstStyle/>
        <a:p>
          <a:endParaRPr lang="en-US"/>
        </a:p>
      </dgm:t>
    </dgm:pt>
    <dgm:pt modelId="{7EAC4353-AE2D-4CC7-8D7B-438DB378F513}" type="pres">
      <dgm:prSet presAssocID="{6076DAB5-7263-4240-B770-100D5E4416E3}" presName="parTrans" presStyleLbl="sibTrans2D1" presStyleIdx="6" presStyleCnt="12"/>
      <dgm:spPr/>
      <dgm:t>
        <a:bodyPr/>
        <a:lstStyle/>
        <a:p>
          <a:endParaRPr lang="en-US"/>
        </a:p>
      </dgm:t>
    </dgm:pt>
    <dgm:pt modelId="{BFA8030D-727A-4306-BD49-16EDDB91471E}" type="pres">
      <dgm:prSet presAssocID="{3E38401B-2889-4E95-8BFA-B1E0F66AEEEF}" presName="child" presStyleLbl="alignAccFollowNode1" presStyleIdx="6" presStyleCnt="12" custScaleY="371092" custLinFactNeighborX="215" custLinFactNeighborY="-67820">
        <dgm:presLayoutVars>
          <dgm:chMax val="0"/>
          <dgm:bulletEnabled val="1"/>
        </dgm:presLayoutVars>
      </dgm:prSet>
      <dgm:spPr/>
      <dgm:t>
        <a:bodyPr/>
        <a:lstStyle/>
        <a:p>
          <a:endParaRPr lang="en-US"/>
        </a:p>
      </dgm:t>
    </dgm:pt>
    <dgm:pt modelId="{763C0193-A8B6-4A68-AD0D-97E7F7C52373}" type="pres">
      <dgm:prSet presAssocID="{F72309BC-0741-4E7A-925D-0E337DEF38E0}" presName="sibTrans" presStyleLbl="sibTrans2D1" presStyleIdx="7" presStyleCnt="12"/>
      <dgm:spPr/>
      <dgm:t>
        <a:bodyPr/>
        <a:lstStyle/>
        <a:p>
          <a:endParaRPr lang="en-US"/>
        </a:p>
      </dgm:t>
    </dgm:pt>
    <dgm:pt modelId="{CD679C82-D118-440B-A340-884933E0ABD6}" type="pres">
      <dgm:prSet presAssocID="{6C8632DC-9B9D-475F-9131-D9556286D39D}" presName="child" presStyleLbl="alignAccFollowNode1" presStyleIdx="7" presStyleCnt="12" custScaleY="207811" custLinFactNeighborX="595" custLinFactNeighborY="-70505">
        <dgm:presLayoutVars>
          <dgm:chMax val="0"/>
          <dgm:bulletEnabled val="1"/>
        </dgm:presLayoutVars>
      </dgm:prSet>
      <dgm:spPr/>
      <dgm:t>
        <a:bodyPr/>
        <a:lstStyle/>
        <a:p>
          <a:endParaRPr lang="en-US"/>
        </a:p>
      </dgm:t>
    </dgm:pt>
    <dgm:pt modelId="{514BA9FB-B478-4EE2-AB45-42159965752E}" type="pres">
      <dgm:prSet presAssocID="{C4F2BDAC-68B8-4B8B-BD1E-471983F8A2C0}" presName="sibTrans" presStyleLbl="sibTrans2D1" presStyleIdx="8" presStyleCnt="12"/>
      <dgm:spPr/>
      <dgm:t>
        <a:bodyPr/>
        <a:lstStyle/>
        <a:p>
          <a:endParaRPr lang="en-US"/>
        </a:p>
      </dgm:t>
    </dgm:pt>
    <dgm:pt modelId="{08917AE8-81BB-4764-8CA7-806918E27246}" type="pres">
      <dgm:prSet presAssocID="{CD7F22F8-55D1-46A5-926E-9B5A1E4A1F2A}" presName="child" presStyleLbl="alignAccFollowNode1" presStyleIdx="8" presStyleCnt="12" custScaleY="150296" custLinFactY="-1577" custLinFactNeighborX="440" custLinFactNeighborY="-100000">
        <dgm:presLayoutVars>
          <dgm:chMax val="0"/>
          <dgm:bulletEnabled val="1"/>
        </dgm:presLayoutVars>
      </dgm:prSet>
      <dgm:spPr/>
      <dgm:t>
        <a:bodyPr/>
        <a:lstStyle/>
        <a:p>
          <a:endParaRPr lang="en-US"/>
        </a:p>
      </dgm:t>
    </dgm:pt>
    <dgm:pt modelId="{0C51DB14-41E0-49CA-8829-D8D48BBBC387}" type="pres">
      <dgm:prSet presAssocID="{264B85E7-519E-42F7-A34D-3420A5503889}" presName="hSp" presStyleCnt="0"/>
      <dgm:spPr/>
    </dgm:pt>
    <dgm:pt modelId="{3C24712B-B876-47F9-8036-FE50F1ABC01A}" type="pres">
      <dgm:prSet presAssocID="{0C5C9A6C-2F5D-4B55-9DE4-0C8683E31F40}" presName="vertFlow" presStyleCnt="0"/>
      <dgm:spPr/>
    </dgm:pt>
    <dgm:pt modelId="{C8E44296-7CA5-4644-93E3-BF025C527F27}" type="pres">
      <dgm:prSet presAssocID="{0C5C9A6C-2F5D-4B55-9DE4-0C8683E31F40}" presName="header" presStyleLbl="node1" presStyleIdx="3" presStyleCnt="4" custScaleY="193730" custLinFactY="-98615" custLinFactNeighborX="350" custLinFactNeighborY="-100000"/>
      <dgm:spPr/>
      <dgm:t>
        <a:bodyPr/>
        <a:lstStyle/>
        <a:p>
          <a:endParaRPr lang="en-US"/>
        </a:p>
      </dgm:t>
    </dgm:pt>
    <dgm:pt modelId="{BA80D4FA-3B88-4B5D-9C70-69433C829A64}" type="pres">
      <dgm:prSet presAssocID="{6F03A836-EC12-480A-8BCA-D74173A4EB78}" presName="parTrans" presStyleLbl="sibTrans2D1" presStyleIdx="9" presStyleCnt="12"/>
      <dgm:spPr/>
      <dgm:t>
        <a:bodyPr/>
        <a:lstStyle/>
        <a:p>
          <a:endParaRPr lang="en-US"/>
        </a:p>
      </dgm:t>
    </dgm:pt>
    <dgm:pt modelId="{3017019D-EB41-4E6A-8983-2EA14293A507}" type="pres">
      <dgm:prSet presAssocID="{AA8C0DAA-8ACB-4087-B213-88D5B4836C7C}" presName="child" presStyleLbl="alignAccFollowNode1" presStyleIdx="9" presStyleCnt="12" custScaleY="374820" custLinFactNeighborX="350" custLinFactNeighborY="-85126">
        <dgm:presLayoutVars>
          <dgm:chMax val="0"/>
          <dgm:bulletEnabled val="1"/>
        </dgm:presLayoutVars>
      </dgm:prSet>
      <dgm:spPr/>
      <dgm:t>
        <a:bodyPr/>
        <a:lstStyle/>
        <a:p>
          <a:endParaRPr lang="en-US"/>
        </a:p>
      </dgm:t>
    </dgm:pt>
    <dgm:pt modelId="{62EC18D6-E990-4FC5-A91A-F57A2F0C1B80}" type="pres">
      <dgm:prSet presAssocID="{693A0701-EDF7-4C0B-B7E3-8C65E20C3B16}" presName="sibTrans" presStyleLbl="sibTrans2D1" presStyleIdx="10" presStyleCnt="12"/>
      <dgm:spPr/>
      <dgm:t>
        <a:bodyPr/>
        <a:lstStyle/>
        <a:p>
          <a:endParaRPr lang="en-US"/>
        </a:p>
      </dgm:t>
    </dgm:pt>
    <dgm:pt modelId="{3F039BCA-127B-4895-A43D-1128EF3DB1B2}" type="pres">
      <dgm:prSet presAssocID="{ACE7EA0C-2ABC-43DC-AB3C-44F84AFE1ECD}" presName="child" presStyleLbl="alignAccFollowNode1" presStyleIdx="10" presStyleCnt="12" custScaleY="218324" custLinFactY="-4592" custLinFactNeighborX="2587" custLinFactNeighborY="-100000">
        <dgm:presLayoutVars>
          <dgm:chMax val="0"/>
          <dgm:bulletEnabled val="1"/>
        </dgm:presLayoutVars>
      </dgm:prSet>
      <dgm:spPr/>
      <dgm:t>
        <a:bodyPr/>
        <a:lstStyle/>
        <a:p>
          <a:endParaRPr lang="en-US"/>
        </a:p>
      </dgm:t>
    </dgm:pt>
    <dgm:pt modelId="{F884B7D8-C65C-4FA7-981F-62343C8D1CA6}" type="pres">
      <dgm:prSet presAssocID="{328F853B-D568-49E1-969B-2C839021D7EA}" presName="sibTrans" presStyleLbl="sibTrans2D1" presStyleIdx="11" presStyleCnt="12"/>
      <dgm:spPr/>
      <dgm:t>
        <a:bodyPr/>
        <a:lstStyle/>
        <a:p>
          <a:endParaRPr lang="en-US"/>
        </a:p>
      </dgm:t>
    </dgm:pt>
    <dgm:pt modelId="{7226BA94-FA23-4BCD-AC9E-151C1D57A209}" type="pres">
      <dgm:prSet presAssocID="{1C26C6F9-A0C7-497C-B811-E4980695DC71}" presName="child" presStyleLbl="alignAccFollowNode1" presStyleIdx="11" presStyleCnt="12" custScaleY="147455" custLinFactY="-23826" custLinFactNeighborX="2992" custLinFactNeighborY="-100000">
        <dgm:presLayoutVars>
          <dgm:chMax val="0"/>
          <dgm:bulletEnabled val="1"/>
        </dgm:presLayoutVars>
      </dgm:prSet>
      <dgm:spPr/>
      <dgm:t>
        <a:bodyPr/>
        <a:lstStyle/>
        <a:p>
          <a:endParaRPr lang="en-US"/>
        </a:p>
      </dgm:t>
    </dgm:pt>
  </dgm:ptLst>
  <dgm:cxnLst>
    <dgm:cxn modelId="{3CDBCB19-B84F-4412-A71D-E4458656FD7D}" type="presOf" srcId="{ACE7EA0C-2ABC-43DC-AB3C-44F84AFE1ECD}" destId="{3F039BCA-127B-4895-A43D-1128EF3DB1B2}" srcOrd="0" destOrd="0" presId="urn:microsoft.com/office/officeart/2005/8/layout/lProcess1"/>
    <dgm:cxn modelId="{03A6B9A0-7B30-43AF-A3FF-0BAAB3CC1ACD}" srcId="{F8735FDF-9BB7-4E40-B201-4F5B2B47D29B}" destId="{8359DF74-C3D8-4708-B577-5FB920913E89}" srcOrd="1" destOrd="0" parTransId="{AB8424B5-5859-4338-B577-6A5FDA941001}" sibTransId="{D1EDF330-1D0E-467F-B51B-ABD4E1BAD59E}"/>
    <dgm:cxn modelId="{DFADC926-8592-411D-B1AF-4BBCBCA29BE8}" type="presOf" srcId="{0C5C9A6C-2F5D-4B55-9DE4-0C8683E31F40}" destId="{C8E44296-7CA5-4644-93E3-BF025C527F27}" srcOrd="0" destOrd="0" presId="urn:microsoft.com/office/officeart/2005/8/layout/lProcess1"/>
    <dgm:cxn modelId="{C9718A20-AE79-4CC1-859D-8A48D0C378B1}" type="presOf" srcId="{264B85E7-519E-42F7-A34D-3420A5503889}" destId="{1246F8B0-40A1-4722-A1FA-5F635AD10E18}" srcOrd="0" destOrd="0" presId="urn:microsoft.com/office/officeart/2005/8/layout/lProcess1"/>
    <dgm:cxn modelId="{0F8202CF-A2A1-42E7-88F6-B972CBB66A59}" type="presOf" srcId="{F72309BC-0741-4E7A-925D-0E337DEF38E0}" destId="{763C0193-A8B6-4A68-AD0D-97E7F7C52373}" srcOrd="0" destOrd="0" presId="urn:microsoft.com/office/officeart/2005/8/layout/lProcess1"/>
    <dgm:cxn modelId="{25528D47-FF16-4EE9-AA6D-80FF45C5AA43}" srcId="{0C5C9A6C-2F5D-4B55-9DE4-0C8683E31F40}" destId="{ACE7EA0C-2ABC-43DC-AB3C-44F84AFE1ECD}" srcOrd="1" destOrd="0" parTransId="{953A6963-4F5B-46DD-BB69-EDE68BF706DC}" sibTransId="{328F853B-D568-49E1-969B-2C839021D7EA}"/>
    <dgm:cxn modelId="{C646E5BC-74EB-4ADA-83BA-6BA3948DD461}" srcId="{E66EAE7C-2A55-4159-8865-3DD7D64D9D95}" destId="{2C9EFDCF-B9D4-4B79-94E9-F98F0557171A}" srcOrd="2" destOrd="0" parTransId="{C32D30EE-FA30-41DE-8E5D-59EE7AAA8D7D}" sibTransId="{80FA2236-C01E-4C78-A7DB-EBEE0DCDBA14}"/>
    <dgm:cxn modelId="{750F02CE-ECF8-4858-BA5A-42609AF1D3C7}" srcId="{4C4082D6-D247-4551-A383-1BA25CC31E51}" destId="{264B85E7-519E-42F7-A34D-3420A5503889}" srcOrd="2" destOrd="0" parTransId="{7AADC032-BDAB-4F21-81CC-841A53C38AC9}" sibTransId="{0638A783-99B4-429C-BA6A-D127B0C8E3F0}"/>
    <dgm:cxn modelId="{86D6BC17-F7F2-4F3F-A99E-CEE501FD25EF}" srcId="{0C5C9A6C-2F5D-4B55-9DE4-0C8683E31F40}" destId="{1C26C6F9-A0C7-497C-B811-E4980695DC71}" srcOrd="2" destOrd="0" parTransId="{4A59B19E-43E4-4AB2-A3B9-49D02B4AB899}" sibTransId="{B138DFD6-A506-4F3E-8FBA-9D16CB8563F0}"/>
    <dgm:cxn modelId="{BC0C7AE3-27F1-4280-8662-47EA73E6D16C}" srcId="{4C4082D6-D247-4551-A383-1BA25CC31E51}" destId="{F8735FDF-9BB7-4E40-B201-4F5B2B47D29B}" srcOrd="1" destOrd="0" parTransId="{19BCAC79-A408-453A-B82A-CFD60172F8F1}" sibTransId="{E2EC8939-6033-46DC-8980-AE774C131A78}"/>
    <dgm:cxn modelId="{D2C3D599-ABEF-40AB-BAB6-D3C19155AEE2}" type="presOf" srcId="{3B3DE9B8-EC9E-4A96-A0EA-CC089BEB182A}" destId="{C5DA0A8C-BF96-4167-B110-87B8FC4AF6D3}" srcOrd="0" destOrd="0" presId="urn:microsoft.com/office/officeart/2005/8/layout/lProcess1"/>
    <dgm:cxn modelId="{7FA93A06-4498-400C-91F5-43765E2527B4}" srcId="{0C5C9A6C-2F5D-4B55-9DE4-0C8683E31F40}" destId="{AA8C0DAA-8ACB-4087-B213-88D5B4836C7C}" srcOrd="0" destOrd="0" parTransId="{6F03A836-EC12-480A-8BCA-D74173A4EB78}" sibTransId="{693A0701-EDF7-4C0B-B7E3-8C65E20C3B16}"/>
    <dgm:cxn modelId="{0E324358-9384-4D6E-A115-44C80F6567A8}" srcId="{E66EAE7C-2A55-4159-8865-3DD7D64D9D95}" destId="{FCE88AE0-29C0-4555-A8D9-8C3F6D5FD695}" srcOrd="0" destOrd="0" parTransId="{1EC83FCE-CC61-4FD1-962F-F1B7799C8FA4}" sibTransId="{0890BD7F-0078-40E7-BFBA-891A616482DC}"/>
    <dgm:cxn modelId="{A3BB1216-1F4B-41CD-8C0F-81E7A851C1F0}" srcId="{264B85E7-519E-42F7-A34D-3420A5503889}" destId="{3E38401B-2889-4E95-8BFA-B1E0F66AEEEF}" srcOrd="0" destOrd="0" parTransId="{6076DAB5-7263-4240-B770-100D5E4416E3}" sibTransId="{F72309BC-0741-4E7A-925D-0E337DEF38E0}"/>
    <dgm:cxn modelId="{7C6CF6E6-ADB1-4CB2-B6C6-69AA88A4483C}" type="presOf" srcId="{6076DAB5-7263-4240-B770-100D5E4416E3}" destId="{7EAC4353-AE2D-4CC7-8D7B-438DB378F513}" srcOrd="0" destOrd="0" presId="urn:microsoft.com/office/officeart/2005/8/layout/lProcess1"/>
    <dgm:cxn modelId="{C149303C-2563-40F2-99D9-62CBEC424DB4}" srcId="{4C4082D6-D247-4551-A383-1BA25CC31E51}" destId="{0C5C9A6C-2F5D-4B55-9DE4-0C8683E31F40}" srcOrd="3" destOrd="0" parTransId="{FE544EAA-5024-4309-A085-EDC8E2F04094}" sibTransId="{E8A82D9B-FDB0-499E-A9FE-72BB9A795B61}"/>
    <dgm:cxn modelId="{73E7762B-EF30-4C4D-B823-729E09E235DB}" type="presOf" srcId="{8359DF74-C3D8-4708-B577-5FB920913E89}" destId="{73AB996E-95B4-494A-B9B9-69349C83EFBF}" srcOrd="0" destOrd="0" presId="urn:microsoft.com/office/officeart/2005/8/layout/lProcess1"/>
    <dgm:cxn modelId="{FEC70DDA-8D14-41DC-BD31-618F03BE795A}" type="presOf" srcId="{2C9EFDCF-B9D4-4B79-94E9-F98F0557171A}" destId="{1A4A5667-80DB-435D-83C3-B50338BF924F}" srcOrd="0" destOrd="0" presId="urn:microsoft.com/office/officeart/2005/8/layout/lProcess1"/>
    <dgm:cxn modelId="{16EBE0ED-E6E6-4178-B985-7BFF245689CA}" type="presOf" srcId="{A17A6F22-EEAB-44F0-9067-C6350617352D}" destId="{25F69A7F-0C9A-46CE-8CBC-E42D07BFED8A}" srcOrd="0" destOrd="0" presId="urn:microsoft.com/office/officeart/2005/8/layout/lProcess1"/>
    <dgm:cxn modelId="{BD5A7ADE-4F5B-4383-8EE6-3D9D96755362}" srcId="{F8735FDF-9BB7-4E40-B201-4F5B2B47D29B}" destId="{A17A6F22-EEAB-44F0-9067-C6350617352D}" srcOrd="0" destOrd="0" parTransId="{765572AD-BCEC-4511-BA69-ED4BF332F28B}" sibTransId="{CF20648A-9314-4ACD-889E-5C479B6918AB}"/>
    <dgm:cxn modelId="{F07A1C9C-30EC-4A36-968A-4E976CB3233C}" type="presOf" srcId="{C4F2BDAC-68B8-4B8B-BD1E-471983F8A2C0}" destId="{514BA9FB-B478-4EE2-AB45-42159965752E}" srcOrd="0" destOrd="0" presId="urn:microsoft.com/office/officeart/2005/8/layout/lProcess1"/>
    <dgm:cxn modelId="{54FBE5D8-892D-44DF-9A3B-BF9C76152FF9}" srcId="{4C4082D6-D247-4551-A383-1BA25CC31E51}" destId="{E66EAE7C-2A55-4159-8865-3DD7D64D9D95}" srcOrd="0" destOrd="0" parTransId="{08A95701-0083-4F2F-82D0-AB9A2BA9ACEB}" sibTransId="{7E24231A-F10A-41F4-9175-1DC8C0E6E4A1}"/>
    <dgm:cxn modelId="{84111C67-03D9-479D-883E-64BE713BEDBC}" type="presOf" srcId="{3E38401B-2889-4E95-8BFA-B1E0F66AEEEF}" destId="{BFA8030D-727A-4306-BD49-16EDDB91471E}" srcOrd="0" destOrd="0" presId="urn:microsoft.com/office/officeart/2005/8/layout/lProcess1"/>
    <dgm:cxn modelId="{041C5207-2597-494A-AC33-41AA70CD142F}" type="presOf" srcId="{765572AD-BCEC-4511-BA69-ED4BF332F28B}" destId="{C0B93F2B-7501-44B6-B233-7899AA86117D}" srcOrd="0" destOrd="0" presId="urn:microsoft.com/office/officeart/2005/8/layout/lProcess1"/>
    <dgm:cxn modelId="{5D5D7E44-588D-4BF2-803F-007C02D08601}" type="presOf" srcId="{D1EDF330-1D0E-467F-B51B-ABD4E1BAD59E}" destId="{CB73E791-F2FC-4EFB-923A-11BBE61ED822}" srcOrd="0" destOrd="0" presId="urn:microsoft.com/office/officeart/2005/8/layout/lProcess1"/>
    <dgm:cxn modelId="{BF331995-7E52-47B5-8C8B-A871A9C33509}" type="presOf" srcId="{AA8C0DAA-8ACB-4087-B213-88D5B4836C7C}" destId="{3017019D-EB41-4E6A-8983-2EA14293A507}" srcOrd="0" destOrd="0" presId="urn:microsoft.com/office/officeart/2005/8/layout/lProcess1"/>
    <dgm:cxn modelId="{5BA043E6-6157-4A9D-8548-A2587C410F3F}" type="presOf" srcId="{F8735FDF-9BB7-4E40-B201-4F5B2B47D29B}" destId="{7293C9C5-6213-4EDC-BC6B-F4C3339500C9}" srcOrd="0" destOrd="0" presId="urn:microsoft.com/office/officeart/2005/8/layout/lProcess1"/>
    <dgm:cxn modelId="{C821EB0D-71A1-4CB6-8013-697ED0E087F9}" type="presOf" srcId="{DF767BE4-B7BC-4DC0-9B29-03AF98A450BE}" destId="{79D8E6D6-A56C-4DA8-B138-E59E3CD4B7AC}" srcOrd="0" destOrd="0" presId="urn:microsoft.com/office/officeart/2005/8/layout/lProcess1"/>
    <dgm:cxn modelId="{77C51FC2-B4A3-4300-B296-E83D084017B9}" type="presOf" srcId="{1C26C6F9-A0C7-497C-B811-E4980695DC71}" destId="{7226BA94-FA23-4BCD-AC9E-151C1D57A209}" srcOrd="0" destOrd="0" presId="urn:microsoft.com/office/officeart/2005/8/layout/lProcess1"/>
    <dgm:cxn modelId="{94989D23-5BDF-47AE-A142-B9F2077AC47B}" srcId="{264B85E7-519E-42F7-A34D-3420A5503889}" destId="{CD7F22F8-55D1-46A5-926E-9B5A1E4A1F2A}" srcOrd="2" destOrd="0" parTransId="{B1896E45-BA64-49EC-91E7-3BE26CB41179}" sibTransId="{58F98CCF-F0F3-4856-87A9-910FC23795BD}"/>
    <dgm:cxn modelId="{4D5BA499-FC30-41CC-928C-E24F17112EB5}" type="presOf" srcId="{6F03A836-EC12-480A-8BCA-D74173A4EB78}" destId="{BA80D4FA-3B88-4B5D-9C70-69433C829A64}" srcOrd="0" destOrd="0" presId="urn:microsoft.com/office/officeart/2005/8/layout/lProcess1"/>
    <dgm:cxn modelId="{2836561A-EC0D-4805-B3A2-B99357890A64}" srcId="{E66EAE7C-2A55-4159-8865-3DD7D64D9D95}" destId="{3B3DE9B8-EC9E-4A96-A0EA-CC089BEB182A}" srcOrd="1" destOrd="0" parTransId="{C7C107E9-8584-4286-878A-E50DEEDCDCEC}" sibTransId="{8BBBDE2D-ACCA-4FA1-9692-86489AF51CC6}"/>
    <dgm:cxn modelId="{26CEBE29-2F0A-4264-B69D-51FF6C1DC905}" type="presOf" srcId="{E66EAE7C-2A55-4159-8865-3DD7D64D9D95}" destId="{1400187B-BC88-4637-B852-0805D2C4FE9B}" srcOrd="0" destOrd="0" presId="urn:microsoft.com/office/officeart/2005/8/layout/lProcess1"/>
    <dgm:cxn modelId="{A2C0AC87-7FF9-44E9-8D7C-4E845DBE1840}" type="presOf" srcId="{1EC83FCE-CC61-4FD1-962F-F1B7799C8FA4}" destId="{269D1FC9-701D-42DA-A03E-418B3223A066}" srcOrd="0" destOrd="0" presId="urn:microsoft.com/office/officeart/2005/8/layout/lProcess1"/>
    <dgm:cxn modelId="{684C5686-6EED-412B-8CC9-A561036D4F83}" type="presOf" srcId="{FCE88AE0-29C0-4555-A8D9-8C3F6D5FD695}" destId="{80142156-A3DB-41BB-BC61-E2F37FB4FE27}" srcOrd="0" destOrd="0" presId="urn:microsoft.com/office/officeart/2005/8/layout/lProcess1"/>
    <dgm:cxn modelId="{8E7B9219-9504-4E35-B0DA-361EA39EE0DD}" type="presOf" srcId="{CF20648A-9314-4ACD-889E-5C479B6918AB}" destId="{F379B207-399C-4777-827C-3D94A404592D}" srcOrd="0" destOrd="0" presId="urn:microsoft.com/office/officeart/2005/8/layout/lProcess1"/>
    <dgm:cxn modelId="{7E5B3213-77D3-429F-A241-3C82C1E33CC9}" type="presOf" srcId="{328F853B-D568-49E1-969B-2C839021D7EA}" destId="{F884B7D8-C65C-4FA7-981F-62343C8D1CA6}" srcOrd="0" destOrd="0" presId="urn:microsoft.com/office/officeart/2005/8/layout/lProcess1"/>
    <dgm:cxn modelId="{C7BBAD86-22C0-4398-B67B-3671F15CD77F}" type="presOf" srcId="{4C4082D6-D247-4551-A383-1BA25CC31E51}" destId="{B6FC3023-DD08-4BAC-B0E0-0C61C6698C49}" srcOrd="0" destOrd="0" presId="urn:microsoft.com/office/officeart/2005/8/layout/lProcess1"/>
    <dgm:cxn modelId="{99D546D5-2BD7-4393-A09A-5B24B97F67EC}" type="presOf" srcId="{693A0701-EDF7-4C0B-B7E3-8C65E20C3B16}" destId="{62EC18D6-E990-4FC5-A91A-F57A2F0C1B80}" srcOrd="0" destOrd="0" presId="urn:microsoft.com/office/officeart/2005/8/layout/lProcess1"/>
    <dgm:cxn modelId="{D70311FE-DC39-4A1F-A613-6734B44AD7C4}" type="presOf" srcId="{8BBBDE2D-ACCA-4FA1-9692-86489AF51CC6}" destId="{DF02DA34-7A10-40D8-83E8-0BEA1D7B2FEB}" srcOrd="0" destOrd="0" presId="urn:microsoft.com/office/officeart/2005/8/layout/lProcess1"/>
    <dgm:cxn modelId="{EE74FAA6-8A2F-4EEB-8FE1-68BF2FEAE301}" srcId="{264B85E7-519E-42F7-A34D-3420A5503889}" destId="{6C8632DC-9B9D-475F-9131-D9556286D39D}" srcOrd="1" destOrd="0" parTransId="{628A1588-851B-48F8-874B-5F3BA33132BA}" sibTransId="{C4F2BDAC-68B8-4B8B-BD1E-471983F8A2C0}"/>
    <dgm:cxn modelId="{6B4AB0CA-832E-443A-8BF1-D4A8335DE1A0}" type="presOf" srcId="{0890BD7F-0078-40E7-BFBA-891A616482DC}" destId="{E5C438B6-F917-4CEF-BC08-6297FB298815}" srcOrd="0" destOrd="0" presId="urn:microsoft.com/office/officeart/2005/8/layout/lProcess1"/>
    <dgm:cxn modelId="{C7943F31-15CC-4E21-A0EC-6632AC250DAA}" srcId="{F8735FDF-9BB7-4E40-B201-4F5B2B47D29B}" destId="{DF767BE4-B7BC-4DC0-9B29-03AF98A450BE}" srcOrd="2" destOrd="0" parTransId="{003AB26E-CA2B-45F7-8B1A-08286A3FE42D}" sibTransId="{EFB5D164-D321-4A12-83E0-97EF35D2CB07}"/>
    <dgm:cxn modelId="{B54A9145-6852-4DF2-9D00-EB2EF7DBFD46}" type="presOf" srcId="{6C8632DC-9B9D-475F-9131-D9556286D39D}" destId="{CD679C82-D118-440B-A340-884933E0ABD6}" srcOrd="0" destOrd="0" presId="urn:microsoft.com/office/officeart/2005/8/layout/lProcess1"/>
    <dgm:cxn modelId="{F5076225-11B5-4C18-ACEC-ADF0A9ADAE79}" type="presOf" srcId="{CD7F22F8-55D1-46A5-926E-9B5A1E4A1F2A}" destId="{08917AE8-81BB-4764-8CA7-806918E27246}" srcOrd="0" destOrd="0" presId="urn:microsoft.com/office/officeart/2005/8/layout/lProcess1"/>
    <dgm:cxn modelId="{F876E02E-D546-4F96-8C1E-14797E241FF1}" type="presParOf" srcId="{B6FC3023-DD08-4BAC-B0E0-0C61C6698C49}" destId="{40AA850E-2902-4596-A872-63A3DAF9D6AF}" srcOrd="0" destOrd="0" presId="urn:microsoft.com/office/officeart/2005/8/layout/lProcess1"/>
    <dgm:cxn modelId="{BF5CDD50-B11B-434A-8162-4F734B3A4EEE}" type="presParOf" srcId="{40AA850E-2902-4596-A872-63A3DAF9D6AF}" destId="{1400187B-BC88-4637-B852-0805D2C4FE9B}" srcOrd="0" destOrd="0" presId="urn:microsoft.com/office/officeart/2005/8/layout/lProcess1"/>
    <dgm:cxn modelId="{257E59C9-7DD0-4287-A1AF-6F5004351236}" type="presParOf" srcId="{40AA850E-2902-4596-A872-63A3DAF9D6AF}" destId="{269D1FC9-701D-42DA-A03E-418B3223A066}" srcOrd="1" destOrd="0" presId="urn:microsoft.com/office/officeart/2005/8/layout/lProcess1"/>
    <dgm:cxn modelId="{7409FE29-A740-4A21-98B9-07462E391761}" type="presParOf" srcId="{40AA850E-2902-4596-A872-63A3DAF9D6AF}" destId="{80142156-A3DB-41BB-BC61-E2F37FB4FE27}" srcOrd="2" destOrd="0" presId="urn:microsoft.com/office/officeart/2005/8/layout/lProcess1"/>
    <dgm:cxn modelId="{7C668E90-B278-41A7-BFC7-7E224679464A}" type="presParOf" srcId="{40AA850E-2902-4596-A872-63A3DAF9D6AF}" destId="{E5C438B6-F917-4CEF-BC08-6297FB298815}" srcOrd="3" destOrd="0" presId="urn:microsoft.com/office/officeart/2005/8/layout/lProcess1"/>
    <dgm:cxn modelId="{93C9AFFD-43F2-4F4C-80F9-F695D622CF13}" type="presParOf" srcId="{40AA850E-2902-4596-A872-63A3DAF9D6AF}" destId="{C5DA0A8C-BF96-4167-B110-87B8FC4AF6D3}" srcOrd="4" destOrd="0" presId="urn:microsoft.com/office/officeart/2005/8/layout/lProcess1"/>
    <dgm:cxn modelId="{AECEEAE3-4CCF-45A2-BA16-CFB376CC3D2A}" type="presParOf" srcId="{40AA850E-2902-4596-A872-63A3DAF9D6AF}" destId="{DF02DA34-7A10-40D8-83E8-0BEA1D7B2FEB}" srcOrd="5" destOrd="0" presId="urn:microsoft.com/office/officeart/2005/8/layout/lProcess1"/>
    <dgm:cxn modelId="{25F3787F-9A1B-4103-BF93-EC8CC9C36AB8}" type="presParOf" srcId="{40AA850E-2902-4596-A872-63A3DAF9D6AF}" destId="{1A4A5667-80DB-435D-83C3-B50338BF924F}" srcOrd="6" destOrd="0" presId="urn:microsoft.com/office/officeart/2005/8/layout/lProcess1"/>
    <dgm:cxn modelId="{B3BAE8BA-1FD7-4DD7-A5FE-783D51DE4822}" type="presParOf" srcId="{B6FC3023-DD08-4BAC-B0E0-0C61C6698C49}" destId="{F365938F-190C-43C7-9069-D3DF44760FEB}" srcOrd="1" destOrd="0" presId="urn:microsoft.com/office/officeart/2005/8/layout/lProcess1"/>
    <dgm:cxn modelId="{2DFD6EEF-323A-4950-BB56-8CE2CFF461DF}" type="presParOf" srcId="{B6FC3023-DD08-4BAC-B0E0-0C61C6698C49}" destId="{38D66F78-1983-4128-9BE3-D3E530636596}" srcOrd="2" destOrd="0" presId="urn:microsoft.com/office/officeart/2005/8/layout/lProcess1"/>
    <dgm:cxn modelId="{0D790045-8AA6-456E-95CB-DFED109E5B51}" type="presParOf" srcId="{38D66F78-1983-4128-9BE3-D3E530636596}" destId="{7293C9C5-6213-4EDC-BC6B-F4C3339500C9}" srcOrd="0" destOrd="0" presId="urn:microsoft.com/office/officeart/2005/8/layout/lProcess1"/>
    <dgm:cxn modelId="{81D8B5C7-0151-4DF6-9994-505EEFF2535B}" type="presParOf" srcId="{38D66F78-1983-4128-9BE3-D3E530636596}" destId="{C0B93F2B-7501-44B6-B233-7899AA86117D}" srcOrd="1" destOrd="0" presId="urn:microsoft.com/office/officeart/2005/8/layout/lProcess1"/>
    <dgm:cxn modelId="{D097309F-A6C9-47C9-96AC-8618F9E06AE7}" type="presParOf" srcId="{38D66F78-1983-4128-9BE3-D3E530636596}" destId="{25F69A7F-0C9A-46CE-8CBC-E42D07BFED8A}" srcOrd="2" destOrd="0" presId="urn:microsoft.com/office/officeart/2005/8/layout/lProcess1"/>
    <dgm:cxn modelId="{47DC4875-6428-49D8-AAB2-3BDADBBDE4AD}" type="presParOf" srcId="{38D66F78-1983-4128-9BE3-D3E530636596}" destId="{F379B207-399C-4777-827C-3D94A404592D}" srcOrd="3" destOrd="0" presId="urn:microsoft.com/office/officeart/2005/8/layout/lProcess1"/>
    <dgm:cxn modelId="{9904970F-AB5B-4C99-98BD-F954D96DBC63}" type="presParOf" srcId="{38D66F78-1983-4128-9BE3-D3E530636596}" destId="{73AB996E-95B4-494A-B9B9-69349C83EFBF}" srcOrd="4" destOrd="0" presId="urn:microsoft.com/office/officeart/2005/8/layout/lProcess1"/>
    <dgm:cxn modelId="{6798CF03-908A-452F-8359-275FDA0F74EA}" type="presParOf" srcId="{38D66F78-1983-4128-9BE3-D3E530636596}" destId="{CB73E791-F2FC-4EFB-923A-11BBE61ED822}" srcOrd="5" destOrd="0" presId="urn:microsoft.com/office/officeart/2005/8/layout/lProcess1"/>
    <dgm:cxn modelId="{846AD5F6-ACC0-4FF0-AA4E-241E69729E1B}" type="presParOf" srcId="{38D66F78-1983-4128-9BE3-D3E530636596}" destId="{79D8E6D6-A56C-4DA8-B138-E59E3CD4B7AC}" srcOrd="6" destOrd="0" presId="urn:microsoft.com/office/officeart/2005/8/layout/lProcess1"/>
    <dgm:cxn modelId="{09EBBEBF-A5A1-4249-A03C-162AE417D1FB}" type="presParOf" srcId="{B6FC3023-DD08-4BAC-B0E0-0C61C6698C49}" destId="{B1351AF2-47D8-498F-A01A-8F4A5456C35F}" srcOrd="3" destOrd="0" presId="urn:microsoft.com/office/officeart/2005/8/layout/lProcess1"/>
    <dgm:cxn modelId="{D8D30C1B-B014-47C0-9727-69E9988B66B7}" type="presParOf" srcId="{B6FC3023-DD08-4BAC-B0E0-0C61C6698C49}" destId="{911AC609-2BBC-471A-99FD-1C726FF73D3D}" srcOrd="4" destOrd="0" presId="urn:microsoft.com/office/officeart/2005/8/layout/lProcess1"/>
    <dgm:cxn modelId="{327846D9-1F60-4E0D-AAEF-4636F6FC36FA}" type="presParOf" srcId="{911AC609-2BBC-471A-99FD-1C726FF73D3D}" destId="{1246F8B0-40A1-4722-A1FA-5F635AD10E18}" srcOrd="0" destOrd="0" presId="urn:microsoft.com/office/officeart/2005/8/layout/lProcess1"/>
    <dgm:cxn modelId="{AFE027DE-CC14-4461-A982-A0B3ADA6C7D6}" type="presParOf" srcId="{911AC609-2BBC-471A-99FD-1C726FF73D3D}" destId="{7EAC4353-AE2D-4CC7-8D7B-438DB378F513}" srcOrd="1" destOrd="0" presId="urn:microsoft.com/office/officeart/2005/8/layout/lProcess1"/>
    <dgm:cxn modelId="{03E76A0D-D45A-4A78-9E3A-54AC52752905}" type="presParOf" srcId="{911AC609-2BBC-471A-99FD-1C726FF73D3D}" destId="{BFA8030D-727A-4306-BD49-16EDDB91471E}" srcOrd="2" destOrd="0" presId="urn:microsoft.com/office/officeart/2005/8/layout/lProcess1"/>
    <dgm:cxn modelId="{21C306E6-67BA-4076-AC5D-E7B209588606}" type="presParOf" srcId="{911AC609-2BBC-471A-99FD-1C726FF73D3D}" destId="{763C0193-A8B6-4A68-AD0D-97E7F7C52373}" srcOrd="3" destOrd="0" presId="urn:microsoft.com/office/officeart/2005/8/layout/lProcess1"/>
    <dgm:cxn modelId="{C102D4BE-43B3-4F44-8D3E-42EFF6796E07}" type="presParOf" srcId="{911AC609-2BBC-471A-99FD-1C726FF73D3D}" destId="{CD679C82-D118-440B-A340-884933E0ABD6}" srcOrd="4" destOrd="0" presId="urn:microsoft.com/office/officeart/2005/8/layout/lProcess1"/>
    <dgm:cxn modelId="{45C7DBA8-2B94-42F4-A240-C8C5B841053D}" type="presParOf" srcId="{911AC609-2BBC-471A-99FD-1C726FF73D3D}" destId="{514BA9FB-B478-4EE2-AB45-42159965752E}" srcOrd="5" destOrd="0" presId="urn:microsoft.com/office/officeart/2005/8/layout/lProcess1"/>
    <dgm:cxn modelId="{AEE7C5F8-85C1-453B-B7E4-B662ED07B53B}" type="presParOf" srcId="{911AC609-2BBC-471A-99FD-1C726FF73D3D}" destId="{08917AE8-81BB-4764-8CA7-806918E27246}" srcOrd="6" destOrd="0" presId="urn:microsoft.com/office/officeart/2005/8/layout/lProcess1"/>
    <dgm:cxn modelId="{1708EB45-5971-401F-98F1-58C8082E1544}" type="presParOf" srcId="{B6FC3023-DD08-4BAC-B0E0-0C61C6698C49}" destId="{0C51DB14-41E0-49CA-8829-D8D48BBBC387}" srcOrd="5" destOrd="0" presId="urn:microsoft.com/office/officeart/2005/8/layout/lProcess1"/>
    <dgm:cxn modelId="{3DF7A4F8-7809-424C-AC29-D243246BF895}" type="presParOf" srcId="{B6FC3023-DD08-4BAC-B0E0-0C61C6698C49}" destId="{3C24712B-B876-47F9-8036-FE50F1ABC01A}" srcOrd="6" destOrd="0" presId="urn:microsoft.com/office/officeart/2005/8/layout/lProcess1"/>
    <dgm:cxn modelId="{5BCB3DFB-E980-4FF0-AF64-8FB5A0DCF831}" type="presParOf" srcId="{3C24712B-B876-47F9-8036-FE50F1ABC01A}" destId="{C8E44296-7CA5-4644-93E3-BF025C527F27}" srcOrd="0" destOrd="0" presId="urn:microsoft.com/office/officeart/2005/8/layout/lProcess1"/>
    <dgm:cxn modelId="{CA4B4C7F-C79C-4113-93C5-A6804C790027}" type="presParOf" srcId="{3C24712B-B876-47F9-8036-FE50F1ABC01A}" destId="{BA80D4FA-3B88-4B5D-9C70-69433C829A64}" srcOrd="1" destOrd="0" presId="urn:microsoft.com/office/officeart/2005/8/layout/lProcess1"/>
    <dgm:cxn modelId="{A209CF8E-556B-4264-A0B7-5EA19769E717}" type="presParOf" srcId="{3C24712B-B876-47F9-8036-FE50F1ABC01A}" destId="{3017019D-EB41-4E6A-8983-2EA14293A507}" srcOrd="2" destOrd="0" presId="urn:microsoft.com/office/officeart/2005/8/layout/lProcess1"/>
    <dgm:cxn modelId="{1E5F4129-862A-41D5-A213-88E90130CCF2}" type="presParOf" srcId="{3C24712B-B876-47F9-8036-FE50F1ABC01A}" destId="{62EC18D6-E990-4FC5-A91A-F57A2F0C1B80}" srcOrd="3" destOrd="0" presId="urn:microsoft.com/office/officeart/2005/8/layout/lProcess1"/>
    <dgm:cxn modelId="{B040D2DD-E1AC-45C8-BED7-094F83424818}" type="presParOf" srcId="{3C24712B-B876-47F9-8036-FE50F1ABC01A}" destId="{3F039BCA-127B-4895-A43D-1128EF3DB1B2}" srcOrd="4" destOrd="0" presId="urn:microsoft.com/office/officeart/2005/8/layout/lProcess1"/>
    <dgm:cxn modelId="{F42659DD-8DFC-4786-BE68-5048FF5F3016}" type="presParOf" srcId="{3C24712B-B876-47F9-8036-FE50F1ABC01A}" destId="{F884B7D8-C65C-4FA7-981F-62343C8D1CA6}" srcOrd="5" destOrd="0" presId="urn:microsoft.com/office/officeart/2005/8/layout/lProcess1"/>
    <dgm:cxn modelId="{7541989D-54BC-4E78-8D39-0F2891B146A1}" type="presParOf" srcId="{3C24712B-B876-47F9-8036-FE50F1ABC01A}" destId="{7226BA94-FA23-4BCD-AC9E-151C1D57A209}"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4082D6-D247-4551-A383-1BA25CC31E51}" type="doc">
      <dgm:prSet loTypeId="urn:microsoft.com/office/officeart/2005/8/layout/lProcess1" loCatId="process" qsTypeId="urn:microsoft.com/office/officeart/2005/8/quickstyle/simple2" qsCatId="simple" csTypeId="urn:microsoft.com/office/officeart/2005/8/colors/colorful5" csCatId="colorful" phldr="1"/>
      <dgm:spPr/>
      <dgm:t>
        <a:bodyPr/>
        <a:lstStyle/>
        <a:p>
          <a:endParaRPr lang="en-US"/>
        </a:p>
      </dgm:t>
    </dgm:pt>
    <dgm:pt modelId="{F8735FDF-9BB7-4E40-B201-4F5B2B47D29B}">
      <dgm:prSet phldrT="[Text]"/>
      <dgm:spPr/>
      <dgm:t>
        <a:bodyPr/>
        <a:lstStyle/>
        <a:p>
          <a:r>
            <a:rPr lang="en-US" dirty="0" smtClean="0"/>
            <a:t>Academic Achievement</a:t>
          </a:r>
          <a:endParaRPr lang="en-US" dirty="0"/>
        </a:p>
      </dgm:t>
    </dgm:pt>
    <dgm:pt modelId="{19BCAC79-A408-453A-B82A-CFD60172F8F1}" type="parTrans" cxnId="{BC0C7AE3-27F1-4280-8662-47EA73E6D16C}">
      <dgm:prSet/>
      <dgm:spPr/>
      <dgm:t>
        <a:bodyPr/>
        <a:lstStyle/>
        <a:p>
          <a:endParaRPr lang="en-US"/>
        </a:p>
      </dgm:t>
    </dgm:pt>
    <dgm:pt modelId="{E2EC8939-6033-46DC-8980-AE774C131A78}" type="sibTrans" cxnId="{BC0C7AE3-27F1-4280-8662-47EA73E6D16C}">
      <dgm:prSet/>
      <dgm:spPr/>
      <dgm:t>
        <a:bodyPr/>
        <a:lstStyle/>
        <a:p>
          <a:endParaRPr lang="en-US"/>
        </a:p>
      </dgm:t>
    </dgm:pt>
    <dgm:pt modelId="{A17A6F22-EEAB-44F0-9067-C6350617352D}">
      <dgm:prSet phldrT="[Text]" custT="1"/>
      <dgm:spPr/>
      <dgm:t>
        <a:bodyPr/>
        <a:lstStyle/>
        <a:p>
          <a:r>
            <a:rPr lang="en-US" sz="1200" dirty="0" smtClean="0"/>
            <a:t>Students have met the learning objectives described in the standards for a given content area and grade level or course </a:t>
          </a:r>
          <a:endParaRPr lang="en-US" sz="1200" dirty="0"/>
        </a:p>
      </dgm:t>
    </dgm:pt>
    <dgm:pt modelId="{765572AD-BCEC-4511-BA69-ED4BF332F28B}" type="parTrans" cxnId="{BD5A7ADE-4F5B-4383-8EE6-3D9D96755362}">
      <dgm:prSet/>
      <dgm:spPr/>
      <dgm:t>
        <a:bodyPr/>
        <a:lstStyle/>
        <a:p>
          <a:endParaRPr lang="en-US"/>
        </a:p>
      </dgm:t>
    </dgm:pt>
    <dgm:pt modelId="{CF20648A-9314-4ACD-889E-5C479B6918AB}" type="sibTrans" cxnId="{BD5A7ADE-4F5B-4383-8EE6-3D9D96755362}">
      <dgm:prSet/>
      <dgm:spPr/>
      <dgm:t>
        <a:bodyPr/>
        <a:lstStyle/>
        <a:p>
          <a:endParaRPr lang="en-US"/>
        </a:p>
      </dgm:t>
    </dgm:pt>
    <dgm:pt modelId="{8359DF74-C3D8-4708-B577-5FB920913E89}">
      <dgm:prSet phldrT="[Text]" custT="1"/>
      <dgm:spPr/>
      <dgm:t>
        <a:bodyPr/>
        <a:lstStyle/>
        <a:p>
          <a:r>
            <a:rPr lang="en-US" sz="1050" b="1" dirty="0" smtClean="0"/>
            <a:t>ELA, Math, Science</a:t>
          </a:r>
        </a:p>
        <a:p>
          <a:r>
            <a:rPr lang="en-US" sz="1050" dirty="0" smtClean="0"/>
            <a:t>All students, Previous READ </a:t>
          </a:r>
          <a:r>
            <a:rPr lang="en-US" sz="1050" dirty="0" err="1" smtClean="0"/>
            <a:t>Plan,PSAT</a:t>
          </a:r>
          <a:r>
            <a:rPr lang="en-US" sz="1050" dirty="0" smtClean="0"/>
            <a:t>, </a:t>
          </a:r>
          <a:r>
            <a:rPr lang="en-US" sz="1050" dirty="0" err="1" smtClean="0"/>
            <a:t>Dissaggregated</a:t>
          </a:r>
          <a:r>
            <a:rPr lang="en-US" sz="1050" dirty="0" smtClean="0"/>
            <a:t> group </a:t>
          </a:r>
          <a:endParaRPr lang="en-US" sz="1050" dirty="0"/>
        </a:p>
      </dgm:t>
    </dgm:pt>
    <dgm:pt modelId="{AB8424B5-5859-4338-B577-6A5FDA941001}" type="parTrans" cxnId="{03A6B9A0-7B30-43AF-A3FF-0BAAB3CC1ACD}">
      <dgm:prSet/>
      <dgm:spPr/>
      <dgm:t>
        <a:bodyPr/>
        <a:lstStyle/>
        <a:p>
          <a:endParaRPr lang="en-US"/>
        </a:p>
      </dgm:t>
    </dgm:pt>
    <dgm:pt modelId="{D1EDF330-1D0E-467F-B51B-ABD4E1BAD59E}" type="sibTrans" cxnId="{03A6B9A0-7B30-43AF-A3FF-0BAAB3CC1ACD}">
      <dgm:prSet/>
      <dgm:spPr/>
      <dgm:t>
        <a:bodyPr/>
        <a:lstStyle/>
        <a:p>
          <a:endParaRPr lang="en-US"/>
        </a:p>
      </dgm:t>
    </dgm:pt>
    <dgm:pt modelId="{264B85E7-519E-42F7-A34D-3420A5503889}">
      <dgm:prSet phldrT="[Text]"/>
      <dgm:spPr/>
      <dgm:t>
        <a:bodyPr/>
        <a:lstStyle/>
        <a:p>
          <a:r>
            <a:rPr lang="en-US" dirty="0" smtClean="0"/>
            <a:t>Academic Growth</a:t>
          </a:r>
          <a:endParaRPr lang="en-US" dirty="0"/>
        </a:p>
      </dgm:t>
    </dgm:pt>
    <dgm:pt modelId="{7AADC032-BDAB-4F21-81CC-841A53C38AC9}" type="parTrans" cxnId="{750F02CE-ECF8-4858-BA5A-42609AF1D3C7}">
      <dgm:prSet/>
      <dgm:spPr/>
      <dgm:t>
        <a:bodyPr/>
        <a:lstStyle/>
        <a:p>
          <a:endParaRPr lang="en-US"/>
        </a:p>
      </dgm:t>
    </dgm:pt>
    <dgm:pt modelId="{0638A783-99B4-429C-BA6A-D127B0C8E3F0}" type="sibTrans" cxnId="{750F02CE-ECF8-4858-BA5A-42609AF1D3C7}">
      <dgm:prSet/>
      <dgm:spPr/>
      <dgm:t>
        <a:bodyPr/>
        <a:lstStyle/>
        <a:p>
          <a:endParaRPr lang="en-US"/>
        </a:p>
      </dgm:t>
    </dgm:pt>
    <dgm:pt modelId="{3E38401B-2889-4E95-8BFA-B1E0F66AEEEF}">
      <dgm:prSet phldrT="[Text]" custT="1"/>
      <dgm:spPr/>
      <dgm:t>
        <a:bodyPr/>
        <a:lstStyle/>
        <a:p>
          <a:r>
            <a:rPr lang="en-US" sz="1400" dirty="0" smtClean="0"/>
            <a:t>Students are meeting learning objectives over a given span of time</a:t>
          </a:r>
          <a:endParaRPr lang="en-US" sz="1400" dirty="0"/>
        </a:p>
      </dgm:t>
    </dgm:pt>
    <dgm:pt modelId="{6076DAB5-7263-4240-B770-100D5E4416E3}" type="parTrans" cxnId="{A3BB1216-1F4B-41CD-8C0F-81E7A851C1F0}">
      <dgm:prSet/>
      <dgm:spPr/>
      <dgm:t>
        <a:bodyPr/>
        <a:lstStyle/>
        <a:p>
          <a:endParaRPr lang="en-US"/>
        </a:p>
      </dgm:t>
    </dgm:pt>
    <dgm:pt modelId="{F72309BC-0741-4E7A-925D-0E337DEF38E0}" type="sibTrans" cxnId="{A3BB1216-1F4B-41CD-8C0F-81E7A851C1F0}">
      <dgm:prSet/>
      <dgm:spPr/>
      <dgm:t>
        <a:bodyPr/>
        <a:lstStyle/>
        <a:p>
          <a:endParaRPr lang="en-US"/>
        </a:p>
      </dgm:t>
    </dgm:pt>
    <dgm:pt modelId="{6C8632DC-9B9D-475F-9131-D9556286D39D}">
      <dgm:prSet phldrT="[Text]" custT="1"/>
      <dgm:spPr/>
      <dgm:t>
        <a:bodyPr/>
        <a:lstStyle/>
        <a:p>
          <a:r>
            <a:rPr lang="en-US" sz="1050" b="1" dirty="0" smtClean="0"/>
            <a:t>ELA, Math, P(SAT) English Language Proficiency*</a:t>
          </a:r>
        </a:p>
        <a:p>
          <a:r>
            <a:rPr lang="en-US" sz="1050" dirty="0" smtClean="0"/>
            <a:t>All students, </a:t>
          </a:r>
          <a:r>
            <a:rPr lang="en-US" sz="1050" dirty="0" err="1" smtClean="0"/>
            <a:t>Dissaggregated</a:t>
          </a:r>
          <a:r>
            <a:rPr lang="en-US" sz="1050" dirty="0" smtClean="0"/>
            <a:t> group </a:t>
          </a:r>
          <a:endParaRPr lang="en-US" sz="1050" dirty="0"/>
        </a:p>
      </dgm:t>
    </dgm:pt>
    <dgm:pt modelId="{628A1588-851B-48F8-874B-5F3BA33132BA}" type="parTrans" cxnId="{EE74FAA6-8A2F-4EEB-8FE1-68BF2FEAE301}">
      <dgm:prSet/>
      <dgm:spPr/>
      <dgm:t>
        <a:bodyPr/>
        <a:lstStyle/>
        <a:p>
          <a:endParaRPr lang="en-US"/>
        </a:p>
      </dgm:t>
    </dgm:pt>
    <dgm:pt modelId="{C4F2BDAC-68B8-4B8B-BD1E-471983F8A2C0}" type="sibTrans" cxnId="{EE74FAA6-8A2F-4EEB-8FE1-68BF2FEAE301}">
      <dgm:prSet/>
      <dgm:spPr/>
      <dgm:t>
        <a:bodyPr/>
        <a:lstStyle/>
        <a:p>
          <a:endParaRPr lang="en-US"/>
        </a:p>
      </dgm:t>
    </dgm:pt>
    <dgm:pt modelId="{0C5C9A6C-2F5D-4B55-9DE4-0C8683E31F40}">
      <dgm:prSet phldrT="[Text]"/>
      <dgm:spPr/>
      <dgm:t>
        <a:bodyPr/>
        <a:lstStyle/>
        <a:p>
          <a:r>
            <a:rPr lang="en-US" dirty="0" smtClean="0"/>
            <a:t>Post-Secondary Workforce Readiness</a:t>
          </a:r>
          <a:endParaRPr lang="en-US" dirty="0"/>
        </a:p>
      </dgm:t>
    </dgm:pt>
    <dgm:pt modelId="{FE544EAA-5024-4309-A085-EDC8E2F04094}" type="parTrans" cxnId="{C149303C-2563-40F2-99D9-62CBEC424DB4}">
      <dgm:prSet/>
      <dgm:spPr/>
      <dgm:t>
        <a:bodyPr/>
        <a:lstStyle/>
        <a:p>
          <a:endParaRPr lang="en-US"/>
        </a:p>
      </dgm:t>
    </dgm:pt>
    <dgm:pt modelId="{E8A82D9B-FDB0-499E-A9FE-72BB9A795B61}" type="sibTrans" cxnId="{C149303C-2563-40F2-99D9-62CBEC424DB4}">
      <dgm:prSet/>
      <dgm:spPr/>
      <dgm:t>
        <a:bodyPr/>
        <a:lstStyle/>
        <a:p>
          <a:endParaRPr lang="en-US"/>
        </a:p>
      </dgm:t>
    </dgm:pt>
    <dgm:pt modelId="{AA8C0DAA-8ACB-4087-B213-88D5B4836C7C}">
      <dgm:prSet phldrT="[Text]" custT="1"/>
      <dgm:spPr/>
      <dgm:t>
        <a:bodyPr/>
        <a:lstStyle/>
        <a:p>
          <a:r>
            <a:rPr lang="en-US" sz="1000" dirty="0" smtClean="0"/>
            <a:t>Graduates demonstrate the knowledge and skills needed to succeed in postsecondary settings and to advance in career pathways as lifelong learners and contributing citizens</a:t>
          </a:r>
          <a:endParaRPr lang="en-US" sz="1000" dirty="0"/>
        </a:p>
      </dgm:t>
    </dgm:pt>
    <dgm:pt modelId="{6F03A836-EC12-480A-8BCA-D74173A4EB78}" type="parTrans" cxnId="{7FA93A06-4498-400C-91F5-43765E2527B4}">
      <dgm:prSet/>
      <dgm:spPr/>
      <dgm:t>
        <a:bodyPr/>
        <a:lstStyle/>
        <a:p>
          <a:endParaRPr lang="en-US"/>
        </a:p>
      </dgm:t>
    </dgm:pt>
    <dgm:pt modelId="{693A0701-EDF7-4C0B-B7E3-8C65E20C3B16}" type="sibTrans" cxnId="{7FA93A06-4498-400C-91F5-43765E2527B4}">
      <dgm:prSet/>
      <dgm:spPr/>
      <dgm:t>
        <a:bodyPr/>
        <a:lstStyle/>
        <a:p>
          <a:endParaRPr lang="en-US"/>
        </a:p>
      </dgm:t>
    </dgm:pt>
    <dgm:pt modelId="{ACE7EA0C-2ABC-43DC-AB3C-44F84AFE1ECD}">
      <dgm:prSet phldrT="[Text]" custT="1"/>
      <dgm:spPr/>
      <dgm:t>
        <a:bodyPr/>
        <a:lstStyle/>
        <a:p>
          <a:pPr algn="ctr"/>
          <a:r>
            <a:rPr lang="en-US" sz="1100" b="1" dirty="0" smtClean="0"/>
            <a:t>Dropout Rate, Graduation Rate, Matriculation, SAT</a:t>
          </a:r>
          <a:endParaRPr lang="en-US" sz="1100" b="1" dirty="0"/>
        </a:p>
      </dgm:t>
    </dgm:pt>
    <dgm:pt modelId="{953A6963-4F5B-46DD-BB69-EDE68BF706DC}" type="parTrans" cxnId="{25528D47-FF16-4EE9-AA6D-80FF45C5AA43}">
      <dgm:prSet/>
      <dgm:spPr/>
      <dgm:t>
        <a:bodyPr/>
        <a:lstStyle/>
        <a:p>
          <a:endParaRPr lang="en-US"/>
        </a:p>
      </dgm:t>
    </dgm:pt>
    <dgm:pt modelId="{328F853B-D568-49E1-969B-2C839021D7EA}" type="sibTrans" cxnId="{25528D47-FF16-4EE9-AA6D-80FF45C5AA43}">
      <dgm:prSet/>
      <dgm:spPr/>
      <dgm:t>
        <a:bodyPr/>
        <a:lstStyle/>
        <a:p>
          <a:endParaRPr lang="en-US"/>
        </a:p>
      </dgm:t>
    </dgm:pt>
    <dgm:pt modelId="{DF767BE4-B7BC-4DC0-9B29-03AF98A450BE}">
      <dgm:prSet custT="1"/>
      <dgm:spPr/>
      <dgm:t>
        <a:bodyPr/>
        <a:lstStyle/>
        <a:p>
          <a:r>
            <a:rPr lang="en-US" sz="1100" dirty="0" smtClean="0"/>
            <a:t>NWEA MAP Mean RIT Scores, Galileo students at benchmark, DIBELS % at benchmark</a:t>
          </a:r>
          <a:endParaRPr lang="en-US" sz="1100" dirty="0"/>
        </a:p>
      </dgm:t>
    </dgm:pt>
    <dgm:pt modelId="{003AB26E-CA2B-45F7-8B1A-08286A3FE42D}" type="parTrans" cxnId="{C7943F31-15CC-4E21-A0EC-6632AC250DAA}">
      <dgm:prSet/>
      <dgm:spPr/>
      <dgm:t>
        <a:bodyPr/>
        <a:lstStyle/>
        <a:p>
          <a:endParaRPr lang="en-US"/>
        </a:p>
      </dgm:t>
    </dgm:pt>
    <dgm:pt modelId="{EFB5D164-D321-4A12-83E0-97EF35D2CB07}" type="sibTrans" cxnId="{C7943F31-15CC-4E21-A0EC-6632AC250DAA}">
      <dgm:prSet/>
      <dgm:spPr/>
      <dgm:t>
        <a:bodyPr/>
        <a:lstStyle/>
        <a:p>
          <a:endParaRPr lang="en-US"/>
        </a:p>
      </dgm:t>
    </dgm:pt>
    <dgm:pt modelId="{CD7F22F8-55D1-46A5-926E-9B5A1E4A1F2A}">
      <dgm:prSet custT="1"/>
      <dgm:spPr/>
      <dgm:t>
        <a:bodyPr/>
        <a:lstStyle/>
        <a:p>
          <a:r>
            <a:rPr lang="en-US" sz="1000" dirty="0" smtClean="0"/>
            <a:t>STAR Growth Percentiles; K-3 literacy growth: change in number of students at benchmark from fall to spring</a:t>
          </a:r>
          <a:endParaRPr lang="en-US" sz="1000" dirty="0"/>
        </a:p>
      </dgm:t>
    </dgm:pt>
    <dgm:pt modelId="{B1896E45-BA64-49EC-91E7-3BE26CB41179}" type="parTrans" cxnId="{94989D23-5BDF-47AE-A142-B9F2077AC47B}">
      <dgm:prSet/>
      <dgm:spPr/>
      <dgm:t>
        <a:bodyPr/>
        <a:lstStyle/>
        <a:p>
          <a:endParaRPr lang="en-US"/>
        </a:p>
      </dgm:t>
    </dgm:pt>
    <dgm:pt modelId="{58F98CCF-F0F3-4856-87A9-910FC23795BD}" type="sibTrans" cxnId="{94989D23-5BDF-47AE-A142-B9F2077AC47B}">
      <dgm:prSet/>
      <dgm:spPr/>
      <dgm:t>
        <a:bodyPr/>
        <a:lstStyle/>
        <a:p>
          <a:endParaRPr lang="en-US"/>
        </a:p>
      </dgm:t>
    </dgm:pt>
    <dgm:pt modelId="{1C26C6F9-A0C7-497C-B811-E4980695DC71}">
      <dgm:prSet custT="1"/>
      <dgm:spPr/>
      <dgm:t>
        <a:bodyPr/>
        <a:lstStyle/>
        <a:p>
          <a:r>
            <a:rPr lang="en-US" sz="1100" dirty="0" smtClean="0"/>
            <a:t>CTE Participation Rate,  Concurrent Enrollment Rate, FAFSA Completion</a:t>
          </a:r>
          <a:endParaRPr lang="en-US" sz="1100" dirty="0"/>
        </a:p>
      </dgm:t>
    </dgm:pt>
    <dgm:pt modelId="{4A59B19E-43E4-4AB2-A3B9-49D02B4AB899}" type="parTrans" cxnId="{86D6BC17-F7F2-4F3F-A99E-CEE501FD25EF}">
      <dgm:prSet/>
      <dgm:spPr/>
      <dgm:t>
        <a:bodyPr/>
        <a:lstStyle/>
        <a:p>
          <a:endParaRPr lang="en-US"/>
        </a:p>
      </dgm:t>
    </dgm:pt>
    <dgm:pt modelId="{B138DFD6-A506-4F3E-8FBA-9D16CB8563F0}" type="sibTrans" cxnId="{86D6BC17-F7F2-4F3F-A99E-CEE501FD25EF}">
      <dgm:prSet/>
      <dgm:spPr/>
      <dgm:t>
        <a:bodyPr/>
        <a:lstStyle/>
        <a:p>
          <a:endParaRPr lang="en-US"/>
        </a:p>
      </dgm:t>
    </dgm:pt>
    <dgm:pt modelId="{E66EAE7C-2A55-4159-8865-3DD7D64D9D95}">
      <dgm:prSet/>
      <dgm:spPr/>
      <dgm:t>
        <a:bodyPr/>
        <a:lstStyle/>
        <a:p>
          <a:r>
            <a:rPr lang="en-US" dirty="0" smtClean="0"/>
            <a:t>Performance Indicator</a:t>
          </a:r>
          <a:endParaRPr lang="en-US" dirty="0"/>
        </a:p>
      </dgm:t>
    </dgm:pt>
    <dgm:pt modelId="{08A95701-0083-4F2F-82D0-AB9A2BA9ACEB}" type="parTrans" cxnId="{54FBE5D8-892D-44DF-9A3B-BF9C76152FF9}">
      <dgm:prSet/>
      <dgm:spPr/>
      <dgm:t>
        <a:bodyPr/>
        <a:lstStyle/>
        <a:p>
          <a:endParaRPr lang="en-US"/>
        </a:p>
      </dgm:t>
    </dgm:pt>
    <dgm:pt modelId="{7E24231A-F10A-41F4-9175-1DC8C0E6E4A1}" type="sibTrans" cxnId="{54FBE5D8-892D-44DF-9A3B-BF9C76152FF9}">
      <dgm:prSet/>
      <dgm:spPr/>
      <dgm:t>
        <a:bodyPr/>
        <a:lstStyle/>
        <a:p>
          <a:endParaRPr lang="en-US"/>
        </a:p>
      </dgm:t>
    </dgm:pt>
    <dgm:pt modelId="{FCE88AE0-29C0-4555-A8D9-8C3F6D5FD695}">
      <dgm:prSet custT="1"/>
      <dgm:spPr/>
      <dgm:t>
        <a:bodyPr/>
        <a:lstStyle/>
        <a:p>
          <a:r>
            <a:rPr lang="en-US" sz="1800" dirty="0" smtClean="0"/>
            <a:t>Indicator </a:t>
          </a:r>
        </a:p>
        <a:p>
          <a:r>
            <a:rPr lang="en-US" sz="1800" dirty="0" smtClean="0"/>
            <a:t>Definition</a:t>
          </a:r>
        </a:p>
      </dgm:t>
    </dgm:pt>
    <dgm:pt modelId="{1EC83FCE-CC61-4FD1-962F-F1B7799C8FA4}" type="parTrans" cxnId="{0E324358-9384-4D6E-A115-44C80F6567A8}">
      <dgm:prSet/>
      <dgm:spPr/>
      <dgm:t>
        <a:bodyPr/>
        <a:lstStyle/>
        <a:p>
          <a:endParaRPr lang="en-US"/>
        </a:p>
      </dgm:t>
    </dgm:pt>
    <dgm:pt modelId="{0890BD7F-0078-40E7-BFBA-891A616482DC}" type="sibTrans" cxnId="{0E324358-9384-4D6E-A115-44C80F6567A8}">
      <dgm:prSet/>
      <dgm:spPr/>
      <dgm:t>
        <a:bodyPr/>
        <a:lstStyle/>
        <a:p>
          <a:endParaRPr lang="en-US"/>
        </a:p>
      </dgm:t>
    </dgm:pt>
    <dgm:pt modelId="{3B3DE9B8-EC9E-4A96-A0EA-CC089BEB182A}">
      <dgm:prSet custT="1"/>
      <dgm:spPr/>
      <dgm:t>
        <a:bodyPr/>
        <a:lstStyle/>
        <a:p>
          <a:r>
            <a:rPr lang="en-US" sz="1600" dirty="0" smtClean="0"/>
            <a:t>Performance Framework Measures</a:t>
          </a:r>
          <a:endParaRPr lang="en-US" sz="1600" dirty="0"/>
        </a:p>
      </dgm:t>
    </dgm:pt>
    <dgm:pt modelId="{C7C107E9-8584-4286-878A-E50DEEDCDCEC}" type="parTrans" cxnId="{2836561A-EC0D-4805-B3A2-B99357890A64}">
      <dgm:prSet/>
      <dgm:spPr/>
      <dgm:t>
        <a:bodyPr/>
        <a:lstStyle/>
        <a:p>
          <a:endParaRPr lang="en-US"/>
        </a:p>
      </dgm:t>
    </dgm:pt>
    <dgm:pt modelId="{8BBBDE2D-ACCA-4FA1-9692-86489AF51CC6}" type="sibTrans" cxnId="{2836561A-EC0D-4805-B3A2-B99357890A64}">
      <dgm:prSet/>
      <dgm:spPr/>
      <dgm:t>
        <a:bodyPr/>
        <a:lstStyle/>
        <a:p>
          <a:endParaRPr lang="en-US"/>
        </a:p>
      </dgm:t>
    </dgm:pt>
    <dgm:pt modelId="{2C9EFDCF-B9D4-4B79-94E9-F98F0557171A}">
      <dgm:prSet custT="1"/>
      <dgm:spPr/>
      <dgm:t>
        <a:bodyPr/>
        <a:lstStyle/>
        <a:p>
          <a:r>
            <a:rPr lang="en-US" sz="1600" dirty="0" smtClean="0"/>
            <a:t>Possible Local Measures</a:t>
          </a:r>
          <a:endParaRPr lang="en-US" sz="1600" dirty="0"/>
        </a:p>
      </dgm:t>
    </dgm:pt>
    <dgm:pt modelId="{C32D30EE-FA30-41DE-8E5D-59EE7AAA8D7D}" type="parTrans" cxnId="{C646E5BC-74EB-4ADA-83BA-6BA3948DD461}">
      <dgm:prSet/>
      <dgm:spPr/>
      <dgm:t>
        <a:bodyPr/>
        <a:lstStyle/>
        <a:p>
          <a:endParaRPr lang="en-US"/>
        </a:p>
      </dgm:t>
    </dgm:pt>
    <dgm:pt modelId="{80FA2236-C01E-4C78-A7DB-EBEE0DCDBA14}" type="sibTrans" cxnId="{C646E5BC-74EB-4ADA-83BA-6BA3948DD461}">
      <dgm:prSet/>
      <dgm:spPr/>
      <dgm:t>
        <a:bodyPr/>
        <a:lstStyle/>
        <a:p>
          <a:endParaRPr lang="en-US"/>
        </a:p>
      </dgm:t>
    </dgm:pt>
    <dgm:pt modelId="{1B1AEFF2-DC01-4CF7-A129-D31A88449F7A}">
      <dgm:prSet/>
      <dgm:spPr/>
      <dgm:t>
        <a:bodyPr/>
        <a:lstStyle/>
        <a:p>
          <a:r>
            <a:rPr lang="en-US" dirty="0" smtClean="0"/>
            <a:t>Locally Defined  Performance Indicator</a:t>
          </a:r>
          <a:endParaRPr lang="en-US" dirty="0"/>
        </a:p>
      </dgm:t>
    </dgm:pt>
    <dgm:pt modelId="{5A0B02E7-F595-47F8-9CA4-CACF16753535}" type="parTrans" cxnId="{357DCA47-5C6C-4CC5-B32C-BE05B8871024}">
      <dgm:prSet/>
      <dgm:spPr/>
      <dgm:t>
        <a:bodyPr/>
        <a:lstStyle/>
        <a:p>
          <a:endParaRPr lang="en-US"/>
        </a:p>
      </dgm:t>
    </dgm:pt>
    <dgm:pt modelId="{A0C3EA4E-0A14-45A0-B56A-22F7172B0A3F}" type="sibTrans" cxnId="{357DCA47-5C6C-4CC5-B32C-BE05B8871024}">
      <dgm:prSet/>
      <dgm:spPr/>
      <dgm:t>
        <a:bodyPr/>
        <a:lstStyle/>
        <a:p>
          <a:endParaRPr lang="en-US"/>
        </a:p>
      </dgm:t>
    </dgm:pt>
    <dgm:pt modelId="{0723A981-056C-48C3-AD0E-C67BAB2AC154}">
      <dgm:prSet custT="1"/>
      <dgm:spPr/>
      <dgm:t>
        <a:bodyPr/>
        <a:lstStyle/>
        <a:p>
          <a:r>
            <a:rPr lang="en-US" sz="1200" dirty="0" smtClean="0"/>
            <a:t>Locally defined: Whole Child, Social Emotional Learning, Arts Integration, etc. </a:t>
          </a:r>
        </a:p>
      </dgm:t>
    </dgm:pt>
    <dgm:pt modelId="{D648D84E-E72A-4EA5-9FDB-BF71B1044C27}" type="parTrans" cxnId="{B8C906F4-8F93-44C3-AAC9-1D15E7A5D8F5}">
      <dgm:prSet/>
      <dgm:spPr/>
      <dgm:t>
        <a:bodyPr/>
        <a:lstStyle/>
        <a:p>
          <a:endParaRPr lang="en-US"/>
        </a:p>
      </dgm:t>
    </dgm:pt>
    <dgm:pt modelId="{5CFD53B6-C5C0-4C0C-A23E-77B99A87B730}" type="sibTrans" cxnId="{B8C906F4-8F93-44C3-AAC9-1D15E7A5D8F5}">
      <dgm:prSet/>
      <dgm:spPr/>
      <dgm:t>
        <a:bodyPr/>
        <a:lstStyle/>
        <a:p>
          <a:endParaRPr lang="en-US"/>
        </a:p>
      </dgm:t>
    </dgm:pt>
    <dgm:pt modelId="{4E2D909C-7625-4A7A-98CB-DABFBB64A8A2}">
      <dgm:prSet custT="1"/>
      <dgm:spPr/>
      <dgm:t>
        <a:bodyPr/>
        <a:lstStyle/>
        <a:p>
          <a:r>
            <a:rPr lang="en-US" sz="1200" dirty="0" smtClean="0"/>
            <a:t>Locally Defined Measure</a:t>
          </a:r>
          <a:endParaRPr lang="en-US" sz="1200" dirty="0"/>
        </a:p>
      </dgm:t>
    </dgm:pt>
    <dgm:pt modelId="{DD48575F-132C-4CD1-8A80-8ED5536E35EC}" type="parTrans" cxnId="{037CB4A9-AABE-4983-8222-71B024748ADB}">
      <dgm:prSet/>
      <dgm:spPr/>
      <dgm:t>
        <a:bodyPr/>
        <a:lstStyle/>
        <a:p>
          <a:endParaRPr lang="en-US"/>
        </a:p>
      </dgm:t>
    </dgm:pt>
    <dgm:pt modelId="{50C82EA6-975C-4A82-89BC-B0C47B595C31}" type="sibTrans" cxnId="{037CB4A9-AABE-4983-8222-71B024748ADB}">
      <dgm:prSet/>
      <dgm:spPr/>
      <dgm:t>
        <a:bodyPr/>
        <a:lstStyle/>
        <a:p>
          <a:endParaRPr lang="en-US"/>
        </a:p>
      </dgm:t>
    </dgm:pt>
    <dgm:pt modelId="{B6FC3023-DD08-4BAC-B0E0-0C61C6698C49}" type="pres">
      <dgm:prSet presAssocID="{4C4082D6-D247-4551-A383-1BA25CC31E51}" presName="Name0" presStyleCnt="0">
        <dgm:presLayoutVars>
          <dgm:dir/>
          <dgm:animLvl val="lvl"/>
          <dgm:resizeHandles val="exact"/>
        </dgm:presLayoutVars>
      </dgm:prSet>
      <dgm:spPr/>
      <dgm:t>
        <a:bodyPr/>
        <a:lstStyle/>
        <a:p>
          <a:endParaRPr lang="en-US"/>
        </a:p>
      </dgm:t>
    </dgm:pt>
    <dgm:pt modelId="{40AA850E-2902-4596-A872-63A3DAF9D6AF}" type="pres">
      <dgm:prSet presAssocID="{E66EAE7C-2A55-4159-8865-3DD7D64D9D95}" presName="vertFlow" presStyleCnt="0"/>
      <dgm:spPr/>
    </dgm:pt>
    <dgm:pt modelId="{1400187B-BC88-4637-B852-0805D2C4FE9B}" type="pres">
      <dgm:prSet presAssocID="{E66EAE7C-2A55-4159-8865-3DD7D64D9D95}" presName="header" presStyleLbl="node1" presStyleIdx="0" presStyleCnt="5" custScaleY="198508" custLinFactY="-98615" custLinFactNeighborX="-54" custLinFactNeighborY="-100000"/>
      <dgm:spPr/>
      <dgm:t>
        <a:bodyPr/>
        <a:lstStyle/>
        <a:p>
          <a:endParaRPr lang="en-US"/>
        </a:p>
      </dgm:t>
    </dgm:pt>
    <dgm:pt modelId="{269D1FC9-701D-42DA-A03E-418B3223A066}" type="pres">
      <dgm:prSet presAssocID="{1EC83FCE-CC61-4FD1-962F-F1B7799C8FA4}" presName="parTrans" presStyleLbl="sibTrans2D1" presStyleIdx="0" presStyleCnt="14"/>
      <dgm:spPr/>
      <dgm:t>
        <a:bodyPr/>
        <a:lstStyle/>
        <a:p>
          <a:endParaRPr lang="en-US"/>
        </a:p>
      </dgm:t>
    </dgm:pt>
    <dgm:pt modelId="{80142156-A3DB-41BB-BC61-E2F37FB4FE27}" type="pres">
      <dgm:prSet presAssocID="{FCE88AE0-29C0-4555-A8D9-8C3F6D5FD695}" presName="child" presStyleLbl="alignAccFollowNode1" presStyleIdx="0" presStyleCnt="14" custScaleY="348623" custLinFactNeighborX="-3332" custLinFactNeighborY="-62860">
        <dgm:presLayoutVars>
          <dgm:chMax val="0"/>
          <dgm:bulletEnabled val="1"/>
        </dgm:presLayoutVars>
      </dgm:prSet>
      <dgm:spPr/>
      <dgm:t>
        <a:bodyPr/>
        <a:lstStyle/>
        <a:p>
          <a:endParaRPr lang="en-US"/>
        </a:p>
      </dgm:t>
    </dgm:pt>
    <dgm:pt modelId="{E5C438B6-F917-4CEF-BC08-6297FB298815}" type="pres">
      <dgm:prSet presAssocID="{0890BD7F-0078-40E7-BFBA-891A616482DC}" presName="sibTrans" presStyleLbl="sibTrans2D1" presStyleIdx="1" presStyleCnt="14"/>
      <dgm:spPr/>
      <dgm:t>
        <a:bodyPr/>
        <a:lstStyle/>
        <a:p>
          <a:endParaRPr lang="en-US"/>
        </a:p>
      </dgm:t>
    </dgm:pt>
    <dgm:pt modelId="{C5DA0A8C-BF96-4167-B110-87B8FC4AF6D3}" type="pres">
      <dgm:prSet presAssocID="{3B3DE9B8-EC9E-4A96-A0EA-CC089BEB182A}" presName="child" presStyleLbl="alignAccFollowNode1" presStyleIdx="1" presStyleCnt="14" custScaleY="205429" custLinFactNeighborX="753" custLinFactNeighborY="-46883">
        <dgm:presLayoutVars>
          <dgm:chMax val="0"/>
          <dgm:bulletEnabled val="1"/>
        </dgm:presLayoutVars>
      </dgm:prSet>
      <dgm:spPr/>
      <dgm:t>
        <a:bodyPr/>
        <a:lstStyle/>
        <a:p>
          <a:endParaRPr lang="en-US"/>
        </a:p>
      </dgm:t>
    </dgm:pt>
    <dgm:pt modelId="{DF02DA34-7A10-40D8-83E8-0BEA1D7B2FEB}" type="pres">
      <dgm:prSet presAssocID="{8BBBDE2D-ACCA-4FA1-9692-86489AF51CC6}" presName="sibTrans" presStyleLbl="sibTrans2D1" presStyleIdx="2" presStyleCnt="14"/>
      <dgm:spPr/>
      <dgm:t>
        <a:bodyPr/>
        <a:lstStyle/>
        <a:p>
          <a:endParaRPr lang="en-US"/>
        </a:p>
      </dgm:t>
    </dgm:pt>
    <dgm:pt modelId="{1A4A5667-80DB-435D-83C3-B50338BF924F}" type="pres">
      <dgm:prSet presAssocID="{2C9EFDCF-B9D4-4B79-94E9-F98F0557171A}" presName="child" presStyleLbl="alignAccFollowNode1" presStyleIdx="2" presStyleCnt="14" custScaleY="128619" custLinFactNeighborX="1179" custLinFactNeighborY="-26735">
        <dgm:presLayoutVars>
          <dgm:chMax val="0"/>
          <dgm:bulletEnabled val="1"/>
        </dgm:presLayoutVars>
      </dgm:prSet>
      <dgm:spPr/>
      <dgm:t>
        <a:bodyPr/>
        <a:lstStyle/>
        <a:p>
          <a:endParaRPr lang="en-US"/>
        </a:p>
      </dgm:t>
    </dgm:pt>
    <dgm:pt modelId="{F365938F-190C-43C7-9069-D3DF44760FEB}" type="pres">
      <dgm:prSet presAssocID="{E66EAE7C-2A55-4159-8865-3DD7D64D9D95}" presName="hSp" presStyleCnt="0"/>
      <dgm:spPr/>
    </dgm:pt>
    <dgm:pt modelId="{38D66F78-1983-4128-9BE3-D3E530636596}" type="pres">
      <dgm:prSet presAssocID="{F8735FDF-9BB7-4E40-B201-4F5B2B47D29B}" presName="vertFlow" presStyleCnt="0"/>
      <dgm:spPr/>
    </dgm:pt>
    <dgm:pt modelId="{7293C9C5-6213-4EDC-BC6B-F4C3339500C9}" type="pres">
      <dgm:prSet presAssocID="{F8735FDF-9BB7-4E40-B201-4F5B2B47D29B}" presName="header" presStyleLbl="node1" presStyleIdx="1" presStyleCnt="5" custScaleY="193730" custLinFactY="-98615" custLinFactNeighborX="81" custLinFactNeighborY="-100000"/>
      <dgm:spPr/>
      <dgm:t>
        <a:bodyPr/>
        <a:lstStyle/>
        <a:p>
          <a:endParaRPr lang="en-US"/>
        </a:p>
      </dgm:t>
    </dgm:pt>
    <dgm:pt modelId="{C0B93F2B-7501-44B6-B233-7899AA86117D}" type="pres">
      <dgm:prSet presAssocID="{765572AD-BCEC-4511-BA69-ED4BF332F28B}" presName="parTrans" presStyleLbl="sibTrans2D1" presStyleIdx="3" presStyleCnt="14"/>
      <dgm:spPr/>
      <dgm:t>
        <a:bodyPr/>
        <a:lstStyle/>
        <a:p>
          <a:endParaRPr lang="en-US"/>
        </a:p>
      </dgm:t>
    </dgm:pt>
    <dgm:pt modelId="{25F69A7F-0C9A-46CE-8CBC-E42D07BFED8A}" type="pres">
      <dgm:prSet presAssocID="{A17A6F22-EEAB-44F0-9067-C6350617352D}" presName="child" presStyleLbl="alignAccFollowNode1" presStyleIdx="3" presStyleCnt="14" custScaleY="366301" custLinFactNeighborX="81" custLinFactNeighborY="-85125">
        <dgm:presLayoutVars>
          <dgm:chMax val="0"/>
          <dgm:bulletEnabled val="1"/>
        </dgm:presLayoutVars>
      </dgm:prSet>
      <dgm:spPr/>
      <dgm:t>
        <a:bodyPr/>
        <a:lstStyle/>
        <a:p>
          <a:endParaRPr lang="en-US"/>
        </a:p>
      </dgm:t>
    </dgm:pt>
    <dgm:pt modelId="{F379B207-399C-4777-827C-3D94A404592D}" type="pres">
      <dgm:prSet presAssocID="{CF20648A-9314-4ACD-889E-5C479B6918AB}" presName="sibTrans" presStyleLbl="sibTrans2D1" presStyleIdx="4" presStyleCnt="14"/>
      <dgm:spPr/>
      <dgm:t>
        <a:bodyPr/>
        <a:lstStyle/>
        <a:p>
          <a:endParaRPr lang="en-US"/>
        </a:p>
      </dgm:t>
    </dgm:pt>
    <dgm:pt modelId="{73AB996E-95B4-494A-B9B9-69349C83EFBF}" type="pres">
      <dgm:prSet presAssocID="{8359DF74-C3D8-4708-B577-5FB920913E89}" presName="child" presStyleLbl="alignAccFollowNode1" presStyleIdx="4" presStyleCnt="14" custAng="0" custScaleY="198051" custLinFactNeighborX="-1397" custLinFactNeighborY="-76145">
        <dgm:presLayoutVars>
          <dgm:chMax val="0"/>
          <dgm:bulletEnabled val="1"/>
        </dgm:presLayoutVars>
      </dgm:prSet>
      <dgm:spPr/>
      <dgm:t>
        <a:bodyPr/>
        <a:lstStyle/>
        <a:p>
          <a:endParaRPr lang="en-US"/>
        </a:p>
      </dgm:t>
    </dgm:pt>
    <dgm:pt modelId="{CB73E791-F2FC-4EFB-923A-11BBE61ED822}" type="pres">
      <dgm:prSet presAssocID="{D1EDF330-1D0E-467F-B51B-ABD4E1BAD59E}" presName="sibTrans" presStyleLbl="sibTrans2D1" presStyleIdx="5" presStyleCnt="14"/>
      <dgm:spPr/>
      <dgm:t>
        <a:bodyPr/>
        <a:lstStyle/>
        <a:p>
          <a:endParaRPr lang="en-US"/>
        </a:p>
      </dgm:t>
    </dgm:pt>
    <dgm:pt modelId="{79D8E6D6-A56C-4DA8-B138-E59E3CD4B7AC}" type="pres">
      <dgm:prSet presAssocID="{DF767BE4-B7BC-4DC0-9B29-03AF98A450BE}" presName="child" presStyleLbl="alignAccFollowNode1" presStyleIdx="5" presStyleCnt="14" custScaleY="145811" custLinFactNeighborX="810" custLinFactNeighborY="-81663">
        <dgm:presLayoutVars>
          <dgm:chMax val="0"/>
          <dgm:bulletEnabled val="1"/>
        </dgm:presLayoutVars>
      </dgm:prSet>
      <dgm:spPr/>
      <dgm:t>
        <a:bodyPr/>
        <a:lstStyle/>
        <a:p>
          <a:endParaRPr lang="en-US"/>
        </a:p>
      </dgm:t>
    </dgm:pt>
    <dgm:pt modelId="{B1351AF2-47D8-498F-A01A-8F4A5456C35F}" type="pres">
      <dgm:prSet presAssocID="{F8735FDF-9BB7-4E40-B201-4F5B2B47D29B}" presName="hSp" presStyleCnt="0"/>
      <dgm:spPr/>
    </dgm:pt>
    <dgm:pt modelId="{911AC609-2BBC-471A-99FD-1C726FF73D3D}" type="pres">
      <dgm:prSet presAssocID="{264B85E7-519E-42F7-A34D-3420A5503889}" presName="vertFlow" presStyleCnt="0"/>
      <dgm:spPr/>
    </dgm:pt>
    <dgm:pt modelId="{1246F8B0-40A1-4722-A1FA-5F635AD10E18}" type="pres">
      <dgm:prSet presAssocID="{264B85E7-519E-42F7-A34D-3420A5503889}" presName="header" presStyleLbl="node1" presStyleIdx="2" presStyleCnt="5" custScaleY="187174" custLinFactY="-98615" custLinFactNeighborX="215" custLinFactNeighborY="-100000"/>
      <dgm:spPr/>
      <dgm:t>
        <a:bodyPr/>
        <a:lstStyle/>
        <a:p>
          <a:endParaRPr lang="en-US"/>
        </a:p>
      </dgm:t>
    </dgm:pt>
    <dgm:pt modelId="{7EAC4353-AE2D-4CC7-8D7B-438DB378F513}" type="pres">
      <dgm:prSet presAssocID="{6076DAB5-7263-4240-B770-100D5E4416E3}" presName="parTrans" presStyleLbl="sibTrans2D1" presStyleIdx="6" presStyleCnt="14"/>
      <dgm:spPr/>
      <dgm:t>
        <a:bodyPr/>
        <a:lstStyle/>
        <a:p>
          <a:endParaRPr lang="en-US"/>
        </a:p>
      </dgm:t>
    </dgm:pt>
    <dgm:pt modelId="{BFA8030D-727A-4306-BD49-16EDDB91471E}" type="pres">
      <dgm:prSet presAssocID="{3E38401B-2889-4E95-8BFA-B1E0F66AEEEF}" presName="child" presStyleLbl="alignAccFollowNode1" presStyleIdx="6" presStyleCnt="14" custScaleY="371092" custLinFactNeighborX="215" custLinFactNeighborY="-67820">
        <dgm:presLayoutVars>
          <dgm:chMax val="0"/>
          <dgm:bulletEnabled val="1"/>
        </dgm:presLayoutVars>
      </dgm:prSet>
      <dgm:spPr/>
      <dgm:t>
        <a:bodyPr/>
        <a:lstStyle/>
        <a:p>
          <a:endParaRPr lang="en-US"/>
        </a:p>
      </dgm:t>
    </dgm:pt>
    <dgm:pt modelId="{763C0193-A8B6-4A68-AD0D-97E7F7C52373}" type="pres">
      <dgm:prSet presAssocID="{F72309BC-0741-4E7A-925D-0E337DEF38E0}" presName="sibTrans" presStyleLbl="sibTrans2D1" presStyleIdx="7" presStyleCnt="14"/>
      <dgm:spPr/>
      <dgm:t>
        <a:bodyPr/>
        <a:lstStyle/>
        <a:p>
          <a:endParaRPr lang="en-US"/>
        </a:p>
      </dgm:t>
    </dgm:pt>
    <dgm:pt modelId="{CD679C82-D118-440B-A340-884933E0ABD6}" type="pres">
      <dgm:prSet presAssocID="{6C8632DC-9B9D-475F-9131-D9556286D39D}" presName="child" presStyleLbl="alignAccFollowNode1" presStyleIdx="7" presStyleCnt="14" custScaleY="207811" custLinFactNeighborX="595" custLinFactNeighborY="-70505">
        <dgm:presLayoutVars>
          <dgm:chMax val="0"/>
          <dgm:bulletEnabled val="1"/>
        </dgm:presLayoutVars>
      </dgm:prSet>
      <dgm:spPr/>
      <dgm:t>
        <a:bodyPr/>
        <a:lstStyle/>
        <a:p>
          <a:endParaRPr lang="en-US"/>
        </a:p>
      </dgm:t>
    </dgm:pt>
    <dgm:pt modelId="{514BA9FB-B478-4EE2-AB45-42159965752E}" type="pres">
      <dgm:prSet presAssocID="{C4F2BDAC-68B8-4B8B-BD1E-471983F8A2C0}" presName="sibTrans" presStyleLbl="sibTrans2D1" presStyleIdx="8" presStyleCnt="14"/>
      <dgm:spPr/>
      <dgm:t>
        <a:bodyPr/>
        <a:lstStyle/>
        <a:p>
          <a:endParaRPr lang="en-US"/>
        </a:p>
      </dgm:t>
    </dgm:pt>
    <dgm:pt modelId="{08917AE8-81BB-4764-8CA7-806918E27246}" type="pres">
      <dgm:prSet presAssocID="{CD7F22F8-55D1-46A5-926E-9B5A1E4A1F2A}" presName="child" presStyleLbl="alignAccFollowNode1" presStyleIdx="8" presStyleCnt="14" custScaleY="150296" custLinFactY="-1577" custLinFactNeighborX="440" custLinFactNeighborY="-100000">
        <dgm:presLayoutVars>
          <dgm:chMax val="0"/>
          <dgm:bulletEnabled val="1"/>
        </dgm:presLayoutVars>
      </dgm:prSet>
      <dgm:spPr/>
      <dgm:t>
        <a:bodyPr/>
        <a:lstStyle/>
        <a:p>
          <a:endParaRPr lang="en-US"/>
        </a:p>
      </dgm:t>
    </dgm:pt>
    <dgm:pt modelId="{0C51DB14-41E0-49CA-8829-D8D48BBBC387}" type="pres">
      <dgm:prSet presAssocID="{264B85E7-519E-42F7-A34D-3420A5503889}" presName="hSp" presStyleCnt="0"/>
      <dgm:spPr/>
    </dgm:pt>
    <dgm:pt modelId="{3C24712B-B876-47F9-8036-FE50F1ABC01A}" type="pres">
      <dgm:prSet presAssocID="{0C5C9A6C-2F5D-4B55-9DE4-0C8683E31F40}" presName="vertFlow" presStyleCnt="0"/>
      <dgm:spPr/>
    </dgm:pt>
    <dgm:pt modelId="{C8E44296-7CA5-4644-93E3-BF025C527F27}" type="pres">
      <dgm:prSet presAssocID="{0C5C9A6C-2F5D-4B55-9DE4-0C8683E31F40}" presName="header" presStyleLbl="node1" presStyleIdx="3" presStyleCnt="5" custScaleY="193730" custLinFactY="-98615" custLinFactNeighborX="350" custLinFactNeighborY="-100000"/>
      <dgm:spPr/>
      <dgm:t>
        <a:bodyPr/>
        <a:lstStyle/>
        <a:p>
          <a:endParaRPr lang="en-US"/>
        </a:p>
      </dgm:t>
    </dgm:pt>
    <dgm:pt modelId="{BA80D4FA-3B88-4B5D-9C70-69433C829A64}" type="pres">
      <dgm:prSet presAssocID="{6F03A836-EC12-480A-8BCA-D74173A4EB78}" presName="parTrans" presStyleLbl="sibTrans2D1" presStyleIdx="9" presStyleCnt="14"/>
      <dgm:spPr/>
      <dgm:t>
        <a:bodyPr/>
        <a:lstStyle/>
        <a:p>
          <a:endParaRPr lang="en-US"/>
        </a:p>
      </dgm:t>
    </dgm:pt>
    <dgm:pt modelId="{3017019D-EB41-4E6A-8983-2EA14293A507}" type="pres">
      <dgm:prSet presAssocID="{AA8C0DAA-8ACB-4087-B213-88D5B4836C7C}" presName="child" presStyleLbl="alignAccFollowNode1" presStyleIdx="9" presStyleCnt="14" custScaleY="374820" custLinFactNeighborX="350" custLinFactNeighborY="-85126">
        <dgm:presLayoutVars>
          <dgm:chMax val="0"/>
          <dgm:bulletEnabled val="1"/>
        </dgm:presLayoutVars>
      </dgm:prSet>
      <dgm:spPr/>
      <dgm:t>
        <a:bodyPr/>
        <a:lstStyle/>
        <a:p>
          <a:endParaRPr lang="en-US"/>
        </a:p>
      </dgm:t>
    </dgm:pt>
    <dgm:pt modelId="{62EC18D6-E990-4FC5-A91A-F57A2F0C1B80}" type="pres">
      <dgm:prSet presAssocID="{693A0701-EDF7-4C0B-B7E3-8C65E20C3B16}" presName="sibTrans" presStyleLbl="sibTrans2D1" presStyleIdx="10" presStyleCnt="14"/>
      <dgm:spPr/>
      <dgm:t>
        <a:bodyPr/>
        <a:lstStyle/>
        <a:p>
          <a:endParaRPr lang="en-US"/>
        </a:p>
      </dgm:t>
    </dgm:pt>
    <dgm:pt modelId="{3F039BCA-127B-4895-A43D-1128EF3DB1B2}" type="pres">
      <dgm:prSet presAssocID="{ACE7EA0C-2ABC-43DC-AB3C-44F84AFE1ECD}" presName="child" presStyleLbl="alignAccFollowNode1" presStyleIdx="10" presStyleCnt="14" custScaleY="218324" custLinFactY="-4592" custLinFactNeighborX="2587" custLinFactNeighborY="-100000">
        <dgm:presLayoutVars>
          <dgm:chMax val="0"/>
          <dgm:bulletEnabled val="1"/>
        </dgm:presLayoutVars>
      </dgm:prSet>
      <dgm:spPr/>
      <dgm:t>
        <a:bodyPr/>
        <a:lstStyle/>
        <a:p>
          <a:endParaRPr lang="en-US"/>
        </a:p>
      </dgm:t>
    </dgm:pt>
    <dgm:pt modelId="{F884B7D8-C65C-4FA7-981F-62343C8D1CA6}" type="pres">
      <dgm:prSet presAssocID="{328F853B-D568-49E1-969B-2C839021D7EA}" presName="sibTrans" presStyleLbl="sibTrans2D1" presStyleIdx="11" presStyleCnt="14"/>
      <dgm:spPr/>
      <dgm:t>
        <a:bodyPr/>
        <a:lstStyle/>
        <a:p>
          <a:endParaRPr lang="en-US"/>
        </a:p>
      </dgm:t>
    </dgm:pt>
    <dgm:pt modelId="{7226BA94-FA23-4BCD-AC9E-151C1D57A209}" type="pres">
      <dgm:prSet presAssocID="{1C26C6F9-A0C7-497C-B811-E4980695DC71}" presName="child" presStyleLbl="alignAccFollowNode1" presStyleIdx="11" presStyleCnt="14" custScaleY="147455" custLinFactY="-23826" custLinFactNeighborX="2992" custLinFactNeighborY="-100000">
        <dgm:presLayoutVars>
          <dgm:chMax val="0"/>
          <dgm:bulletEnabled val="1"/>
        </dgm:presLayoutVars>
      </dgm:prSet>
      <dgm:spPr/>
      <dgm:t>
        <a:bodyPr/>
        <a:lstStyle/>
        <a:p>
          <a:endParaRPr lang="en-US"/>
        </a:p>
      </dgm:t>
    </dgm:pt>
    <dgm:pt modelId="{C06BC135-E8BD-4608-97E3-BDA7FC0181B8}" type="pres">
      <dgm:prSet presAssocID="{0C5C9A6C-2F5D-4B55-9DE4-0C8683E31F40}" presName="hSp" presStyleCnt="0"/>
      <dgm:spPr/>
    </dgm:pt>
    <dgm:pt modelId="{EF10BCB1-0C1C-459A-8F4A-44243F49DB6C}" type="pres">
      <dgm:prSet presAssocID="{1B1AEFF2-DC01-4CF7-A129-D31A88449F7A}" presName="vertFlow" presStyleCnt="0"/>
      <dgm:spPr/>
    </dgm:pt>
    <dgm:pt modelId="{B5ADEFFF-58A5-4A90-9CCA-412A0A96B3C3}" type="pres">
      <dgm:prSet presAssocID="{1B1AEFF2-DC01-4CF7-A129-D31A88449F7A}" presName="header" presStyleLbl="node1" presStyleIdx="4" presStyleCnt="5" custScaleX="102634" custScaleY="185993" custLinFactY="-55313" custLinFactNeighborX="-5388" custLinFactNeighborY="-100000"/>
      <dgm:spPr/>
      <dgm:t>
        <a:bodyPr/>
        <a:lstStyle/>
        <a:p>
          <a:endParaRPr lang="en-US"/>
        </a:p>
      </dgm:t>
    </dgm:pt>
    <dgm:pt modelId="{6058358D-68DF-418C-8EC2-059A349D1E8B}" type="pres">
      <dgm:prSet presAssocID="{D648D84E-E72A-4EA5-9FDB-BF71B1044C27}" presName="parTrans" presStyleLbl="sibTrans2D1" presStyleIdx="12" presStyleCnt="14"/>
      <dgm:spPr/>
      <dgm:t>
        <a:bodyPr/>
        <a:lstStyle/>
        <a:p>
          <a:endParaRPr lang="en-US"/>
        </a:p>
      </dgm:t>
    </dgm:pt>
    <dgm:pt modelId="{F9B2C060-20B9-4D8E-9EBB-AE06AC65E8F2}" type="pres">
      <dgm:prSet presAssocID="{0723A981-056C-48C3-AD0E-C67BAB2AC154}" presName="child" presStyleLbl="alignAccFollowNode1" presStyleIdx="12" presStyleCnt="14" custScaleX="98165" custScaleY="357111" custLinFactNeighborX="-5431" custLinFactNeighborY="3518">
        <dgm:presLayoutVars>
          <dgm:chMax val="0"/>
          <dgm:bulletEnabled val="1"/>
        </dgm:presLayoutVars>
      </dgm:prSet>
      <dgm:spPr/>
      <dgm:t>
        <a:bodyPr/>
        <a:lstStyle/>
        <a:p>
          <a:endParaRPr lang="en-US"/>
        </a:p>
      </dgm:t>
    </dgm:pt>
    <dgm:pt modelId="{7CE3969F-F538-48C6-9BCE-FF4D5E37379B}" type="pres">
      <dgm:prSet presAssocID="{5CFD53B6-C5C0-4C0C-A23E-77B99A87B730}" presName="sibTrans" presStyleLbl="sibTrans2D1" presStyleIdx="13" presStyleCnt="14"/>
      <dgm:spPr/>
      <dgm:t>
        <a:bodyPr/>
        <a:lstStyle/>
        <a:p>
          <a:endParaRPr lang="en-US"/>
        </a:p>
      </dgm:t>
    </dgm:pt>
    <dgm:pt modelId="{1B4CAF31-767C-4DA5-9B0A-69B55111E214}" type="pres">
      <dgm:prSet presAssocID="{4E2D909C-7625-4A7A-98CB-DABFBB64A8A2}" presName="child" presStyleLbl="alignAccFollowNode1" presStyleIdx="13" presStyleCnt="14" custScaleY="137799" custLinFactY="174166" custLinFactNeighborX="-5431" custLinFactNeighborY="200000">
        <dgm:presLayoutVars>
          <dgm:chMax val="0"/>
          <dgm:bulletEnabled val="1"/>
        </dgm:presLayoutVars>
      </dgm:prSet>
      <dgm:spPr/>
      <dgm:t>
        <a:bodyPr/>
        <a:lstStyle/>
        <a:p>
          <a:endParaRPr lang="en-US"/>
        </a:p>
      </dgm:t>
    </dgm:pt>
  </dgm:ptLst>
  <dgm:cxnLst>
    <dgm:cxn modelId="{36E60A0B-DF76-4EF2-8AB1-4FE37447EAA2}" type="presOf" srcId="{8BBBDE2D-ACCA-4FA1-9692-86489AF51CC6}" destId="{DF02DA34-7A10-40D8-83E8-0BEA1D7B2FEB}" srcOrd="0" destOrd="0" presId="urn:microsoft.com/office/officeart/2005/8/layout/lProcess1"/>
    <dgm:cxn modelId="{03A6B9A0-7B30-43AF-A3FF-0BAAB3CC1ACD}" srcId="{F8735FDF-9BB7-4E40-B201-4F5B2B47D29B}" destId="{8359DF74-C3D8-4708-B577-5FB920913E89}" srcOrd="1" destOrd="0" parTransId="{AB8424B5-5859-4338-B577-6A5FDA941001}" sibTransId="{D1EDF330-1D0E-467F-B51B-ABD4E1BAD59E}"/>
    <dgm:cxn modelId="{19656785-BB84-4B99-A6C4-48E0FE13F39F}" type="presOf" srcId="{6076DAB5-7263-4240-B770-100D5E4416E3}" destId="{7EAC4353-AE2D-4CC7-8D7B-438DB378F513}" srcOrd="0" destOrd="0" presId="urn:microsoft.com/office/officeart/2005/8/layout/lProcess1"/>
    <dgm:cxn modelId="{25528D47-FF16-4EE9-AA6D-80FF45C5AA43}" srcId="{0C5C9A6C-2F5D-4B55-9DE4-0C8683E31F40}" destId="{ACE7EA0C-2ABC-43DC-AB3C-44F84AFE1ECD}" srcOrd="1" destOrd="0" parTransId="{953A6963-4F5B-46DD-BB69-EDE68BF706DC}" sibTransId="{328F853B-D568-49E1-969B-2C839021D7EA}"/>
    <dgm:cxn modelId="{C646E5BC-74EB-4ADA-83BA-6BA3948DD461}" srcId="{E66EAE7C-2A55-4159-8865-3DD7D64D9D95}" destId="{2C9EFDCF-B9D4-4B79-94E9-F98F0557171A}" srcOrd="2" destOrd="0" parTransId="{C32D30EE-FA30-41DE-8E5D-59EE7AAA8D7D}" sibTransId="{80FA2236-C01E-4C78-A7DB-EBEE0DCDBA14}"/>
    <dgm:cxn modelId="{FB7BE581-E281-4CDF-9B30-DBD78F309AFC}" type="presOf" srcId="{CF20648A-9314-4ACD-889E-5C479B6918AB}" destId="{F379B207-399C-4777-827C-3D94A404592D}" srcOrd="0" destOrd="0" presId="urn:microsoft.com/office/officeart/2005/8/layout/lProcess1"/>
    <dgm:cxn modelId="{1D0F6872-C1F1-4698-B0D1-977ECEBA44A4}" type="presOf" srcId="{D1EDF330-1D0E-467F-B51B-ABD4E1BAD59E}" destId="{CB73E791-F2FC-4EFB-923A-11BBE61ED822}" srcOrd="0" destOrd="0" presId="urn:microsoft.com/office/officeart/2005/8/layout/lProcess1"/>
    <dgm:cxn modelId="{750F02CE-ECF8-4858-BA5A-42609AF1D3C7}" srcId="{4C4082D6-D247-4551-A383-1BA25CC31E51}" destId="{264B85E7-519E-42F7-A34D-3420A5503889}" srcOrd="2" destOrd="0" parTransId="{7AADC032-BDAB-4F21-81CC-841A53C38AC9}" sibTransId="{0638A783-99B4-429C-BA6A-D127B0C8E3F0}"/>
    <dgm:cxn modelId="{86D6BC17-F7F2-4F3F-A99E-CEE501FD25EF}" srcId="{0C5C9A6C-2F5D-4B55-9DE4-0C8683E31F40}" destId="{1C26C6F9-A0C7-497C-B811-E4980695DC71}" srcOrd="2" destOrd="0" parTransId="{4A59B19E-43E4-4AB2-A3B9-49D02B4AB899}" sibTransId="{B138DFD6-A506-4F3E-8FBA-9D16CB8563F0}"/>
    <dgm:cxn modelId="{D05EFFC4-D310-4524-A2A5-A69BA44D43D7}" type="presOf" srcId="{264B85E7-519E-42F7-A34D-3420A5503889}" destId="{1246F8B0-40A1-4722-A1FA-5F635AD10E18}" srcOrd="0" destOrd="0" presId="urn:microsoft.com/office/officeart/2005/8/layout/lProcess1"/>
    <dgm:cxn modelId="{BC0C7AE3-27F1-4280-8662-47EA73E6D16C}" srcId="{4C4082D6-D247-4551-A383-1BA25CC31E51}" destId="{F8735FDF-9BB7-4E40-B201-4F5B2B47D29B}" srcOrd="1" destOrd="0" parTransId="{19BCAC79-A408-453A-B82A-CFD60172F8F1}" sibTransId="{E2EC8939-6033-46DC-8980-AE774C131A78}"/>
    <dgm:cxn modelId="{2A771E89-2FD2-49C7-AC8E-B1C640FE8DCE}" type="presOf" srcId="{8359DF74-C3D8-4708-B577-5FB920913E89}" destId="{73AB996E-95B4-494A-B9B9-69349C83EFBF}" srcOrd="0" destOrd="0" presId="urn:microsoft.com/office/officeart/2005/8/layout/lProcess1"/>
    <dgm:cxn modelId="{7FA93A06-4498-400C-91F5-43765E2527B4}" srcId="{0C5C9A6C-2F5D-4B55-9DE4-0C8683E31F40}" destId="{AA8C0DAA-8ACB-4087-B213-88D5B4836C7C}" srcOrd="0" destOrd="0" parTransId="{6F03A836-EC12-480A-8BCA-D74173A4EB78}" sibTransId="{693A0701-EDF7-4C0B-B7E3-8C65E20C3B16}"/>
    <dgm:cxn modelId="{0E324358-9384-4D6E-A115-44C80F6567A8}" srcId="{E66EAE7C-2A55-4159-8865-3DD7D64D9D95}" destId="{FCE88AE0-29C0-4555-A8D9-8C3F6D5FD695}" srcOrd="0" destOrd="0" parTransId="{1EC83FCE-CC61-4FD1-962F-F1B7799C8FA4}" sibTransId="{0890BD7F-0078-40E7-BFBA-891A616482DC}"/>
    <dgm:cxn modelId="{A3BB1216-1F4B-41CD-8C0F-81E7A851C1F0}" srcId="{264B85E7-519E-42F7-A34D-3420A5503889}" destId="{3E38401B-2889-4E95-8BFA-B1E0F66AEEEF}" srcOrd="0" destOrd="0" parTransId="{6076DAB5-7263-4240-B770-100D5E4416E3}" sibTransId="{F72309BC-0741-4E7A-925D-0E337DEF38E0}"/>
    <dgm:cxn modelId="{787E376D-AC43-46F4-A6D2-E9014F790C6F}" type="presOf" srcId="{1EC83FCE-CC61-4FD1-962F-F1B7799C8FA4}" destId="{269D1FC9-701D-42DA-A03E-418B3223A066}" srcOrd="0" destOrd="0" presId="urn:microsoft.com/office/officeart/2005/8/layout/lProcess1"/>
    <dgm:cxn modelId="{C149303C-2563-40F2-99D9-62CBEC424DB4}" srcId="{4C4082D6-D247-4551-A383-1BA25CC31E51}" destId="{0C5C9A6C-2F5D-4B55-9DE4-0C8683E31F40}" srcOrd="3" destOrd="0" parTransId="{FE544EAA-5024-4309-A085-EDC8E2F04094}" sibTransId="{E8A82D9B-FDB0-499E-A9FE-72BB9A795B61}"/>
    <dgm:cxn modelId="{BDD88F2D-4FCD-45AF-85E2-0ADFB7214580}" type="presOf" srcId="{1C26C6F9-A0C7-497C-B811-E4980695DC71}" destId="{7226BA94-FA23-4BCD-AC9E-151C1D57A209}" srcOrd="0" destOrd="0" presId="urn:microsoft.com/office/officeart/2005/8/layout/lProcess1"/>
    <dgm:cxn modelId="{7A781C53-463B-49E3-9D7E-AAA1843672C6}" type="presOf" srcId="{0723A981-056C-48C3-AD0E-C67BAB2AC154}" destId="{F9B2C060-20B9-4D8E-9EBB-AE06AC65E8F2}" srcOrd="0" destOrd="0" presId="urn:microsoft.com/office/officeart/2005/8/layout/lProcess1"/>
    <dgm:cxn modelId="{A849F67A-274C-455F-B5BC-06B41D0F10B8}" type="presOf" srcId="{E66EAE7C-2A55-4159-8865-3DD7D64D9D95}" destId="{1400187B-BC88-4637-B852-0805D2C4FE9B}" srcOrd="0" destOrd="0" presId="urn:microsoft.com/office/officeart/2005/8/layout/lProcess1"/>
    <dgm:cxn modelId="{EE3B7D48-8F66-4F64-A76F-445DBE8C3992}" type="presOf" srcId="{DF767BE4-B7BC-4DC0-9B29-03AF98A450BE}" destId="{79D8E6D6-A56C-4DA8-B138-E59E3CD4B7AC}" srcOrd="0" destOrd="0" presId="urn:microsoft.com/office/officeart/2005/8/layout/lProcess1"/>
    <dgm:cxn modelId="{7E616B8E-3E08-47E4-883B-94732178C48C}" type="presOf" srcId="{328F853B-D568-49E1-969B-2C839021D7EA}" destId="{F884B7D8-C65C-4FA7-981F-62343C8D1CA6}" srcOrd="0" destOrd="0" presId="urn:microsoft.com/office/officeart/2005/8/layout/lProcess1"/>
    <dgm:cxn modelId="{254691E8-C676-4C23-988E-477414CB4477}" type="presOf" srcId="{3E38401B-2889-4E95-8BFA-B1E0F66AEEEF}" destId="{BFA8030D-727A-4306-BD49-16EDDB91471E}" srcOrd="0" destOrd="0" presId="urn:microsoft.com/office/officeart/2005/8/layout/lProcess1"/>
    <dgm:cxn modelId="{FD5F834C-B67B-407B-A96A-8A559AF61F0A}" type="presOf" srcId="{6C8632DC-9B9D-475F-9131-D9556286D39D}" destId="{CD679C82-D118-440B-A340-884933E0ABD6}" srcOrd="0" destOrd="0" presId="urn:microsoft.com/office/officeart/2005/8/layout/lProcess1"/>
    <dgm:cxn modelId="{B8AB80FD-1439-48AD-B8D7-E4972D04B668}" type="presOf" srcId="{F72309BC-0741-4E7A-925D-0E337DEF38E0}" destId="{763C0193-A8B6-4A68-AD0D-97E7F7C52373}" srcOrd="0" destOrd="0" presId="urn:microsoft.com/office/officeart/2005/8/layout/lProcess1"/>
    <dgm:cxn modelId="{C6FF728A-6258-4147-8D7F-D52846A08C79}" type="presOf" srcId="{FCE88AE0-29C0-4555-A8D9-8C3F6D5FD695}" destId="{80142156-A3DB-41BB-BC61-E2F37FB4FE27}" srcOrd="0" destOrd="0" presId="urn:microsoft.com/office/officeart/2005/8/layout/lProcess1"/>
    <dgm:cxn modelId="{E6635C3F-7E1C-4172-A6EB-5A3E7D611E17}" type="presOf" srcId="{4E2D909C-7625-4A7A-98CB-DABFBB64A8A2}" destId="{1B4CAF31-767C-4DA5-9B0A-69B55111E214}" srcOrd="0" destOrd="0" presId="urn:microsoft.com/office/officeart/2005/8/layout/lProcess1"/>
    <dgm:cxn modelId="{BD5A7ADE-4F5B-4383-8EE6-3D9D96755362}" srcId="{F8735FDF-9BB7-4E40-B201-4F5B2B47D29B}" destId="{A17A6F22-EEAB-44F0-9067-C6350617352D}" srcOrd="0" destOrd="0" parTransId="{765572AD-BCEC-4511-BA69-ED4BF332F28B}" sibTransId="{CF20648A-9314-4ACD-889E-5C479B6918AB}"/>
    <dgm:cxn modelId="{54FBE5D8-892D-44DF-9A3B-BF9C76152FF9}" srcId="{4C4082D6-D247-4551-A383-1BA25CC31E51}" destId="{E66EAE7C-2A55-4159-8865-3DD7D64D9D95}" srcOrd="0" destOrd="0" parTransId="{08A95701-0083-4F2F-82D0-AB9A2BA9ACEB}" sibTransId="{7E24231A-F10A-41F4-9175-1DC8C0E6E4A1}"/>
    <dgm:cxn modelId="{DDE0CDF3-AF3F-4396-9C7C-EB47D213B51B}" type="presOf" srcId="{693A0701-EDF7-4C0B-B7E3-8C65E20C3B16}" destId="{62EC18D6-E990-4FC5-A91A-F57A2F0C1B80}" srcOrd="0" destOrd="0" presId="urn:microsoft.com/office/officeart/2005/8/layout/lProcess1"/>
    <dgm:cxn modelId="{09940A65-D8E7-4CBE-9AAA-02044E00A452}" type="presOf" srcId="{2C9EFDCF-B9D4-4B79-94E9-F98F0557171A}" destId="{1A4A5667-80DB-435D-83C3-B50338BF924F}" srcOrd="0" destOrd="0" presId="urn:microsoft.com/office/officeart/2005/8/layout/lProcess1"/>
    <dgm:cxn modelId="{357DCA47-5C6C-4CC5-B32C-BE05B8871024}" srcId="{4C4082D6-D247-4551-A383-1BA25CC31E51}" destId="{1B1AEFF2-DC01-4CF7-A129-D31A88449F7A}" srcOrd="4" destOrd="0" parTransId="{5A0B02E7-F595-47F8-9CA4-CACF16753535}" sibTransId="{A0C3EA4E-0A14-45A0-B56A-22F7172B0A3F}"/>
    <dgm:cxn modelId="{0BF5B132-58FC-4719-89E4-070086CD96CB}" type="presOf" srcId="{CD7F22F8-55D1-46A5-926E-9B5A1E4A1F2A}" destId="{08917AE8-81BB-4764-8CA7-806918E27246}" srcOrd="0" destOrd="0" presId="urn:microsoft.com/office/officeart/2005/8/layout/lProcess1"/>
    <dgm:cxn modelId="{038CB870-9825-4FC4-B752-1388004E6A60}" type="presOf" srcId="{5CFD53B6-C5C0-4C0C-A23E-77B99A87B730}" destId="{7CE3969F-F538-48C6-9BCE-FF4D5E37379B}" srcOrd="0" destOrd="0" presId="urn:microsoft.com/office/officeart/2005/8/layout/lProcess1"/>
    <dgm:cxn modelId="{400521C6-4BEC-435D-8D53-C5814E1B533B}" type="presOf" srcId="{1B1AEFF2-DC01-4CF7-A129-D31A88449F7A}" destId="{B5ADEFFF-58A5-4A90-9CCA-412A0A96B3C3}" srcOrd="0" destOrd="0" presId="urn:microsoft.com/office/officeart/2005/8/layout/lProcess1"/>
    <dgm:cxn modelId="{6BF34454-0BF4-459D-9B5C-26F4E4F5BE49}" type="presOf" srcId="{0C5C9A6C-2F5D-4B55-9DE4-0C8683E31F40}" destId="{C8E44296-7CA5-4644-93E3-BF025C527F27}" srcOrd="0" destOrd="0" presId="urn:microsoft.com/office/officeart/2005/8/layout/lProcess1"/>
    <dgm:cxn modelId="{009190A9-830B-44BF-82CD-85C7C1DACCF2}" type="presOf" srcId="{F8735FDF-9BB7-4E40-B201-4F5B2B47D29B}" destId="{7293C9C5-6213-4EDC-BC6B-F4C3339500C9}" srcOrd="0" destOrd="0" presId="urn:microsoft.com/office/officeart/2005/8/layout/lProcess1"/>
    <dgm:cxn modelId="{D897ABF2-6293-405E-AF69-93B78B50A3CF}" type="presOf" srcId="{ACE7EA0C-2ABC-43DC-AB3C-44F84AFE1ECD}" destId="{3F039BCA-127B-4895-A43D-1128EF3DB1B2}" srcOrd="0" destOrd="0" presId="urn:microsoft.com/office/officeart/2005/8/layout/lProcess1"/>
    <dgm:cxn modelId="{2813FEED-0029-45BE-A06A-C49E70C4FAD8}" type="presOf" srcId="{D648D84E-E72A-4EA5-9FDB-BF71B1044C27}" destId="{6058358D-68DF-418C-8EC2-059A349D1E8B}" srcOrd="0" destOrd="0" presId="urn:microsoft.com/office/officeart/2005/8/layout/lProcess1"/>
    <dgm:cxn modelId="{9A7707B9-FCBC-4566-AB3C-9531DAA134F3}" type="presOf" srcId="{C4F2BDAC-68B8-4B8B-BD1E-471983F8A2C0}" destId="{514BA9FB-B478-4EE2-AB45-42159965752E}" srcOrd="0" destOrd="0" presId="urn:microsoft.com/office/officeart/2005/8/layout/lProcess1"/>
    <dgm:cxn modelId="{13052274-0E54-4994-A2CE-39241C81BC0C}" type="presOf" srcId="{A17A6F22-EEAB-44F0-9067-C6350617352D}" destId="{25F69A7F-0C9A-46CE-8CBC-E42D07BFED8A}" srcOrd="0" destOrd="0" presId="urn:microsoft.com/office/officeart/2005/8/layout/lProcess1"/>
    <dgm:cxn modelId="{94989D23-5BDF-47AE-A142-B9F2077AC47B}" srcId="{264B85E7-519E-42F7-A34D-3420A5503889}" destId="{CD7F22F8-55D1-46A5-926E-9B5A1E4A1F2A}" srcOrd="2" destOrd="0" parTransId="{B1896E45-BA64-49EC-91E7-3BE26CB41179}" sibTransId="{58F98CCF-F0F3-4856-87A9-910FC23795BD}"/>
    <dgm:cxn modelId="{2836561A-EC0D-4805-B3A2-B99357890A64}" srcId="{E66EAE7C-2A55-4159-8865-3DD7D64D9D95}" destId="{3B3DE9B8-EC9E-4A96-A0EA-CC089BEB182A}" srcOrd="1" destOrd="0" parTransId="{C7C107E9-8584-4286-878A-E50DEEDCDCEC}" sibTransId="{8BBBDE2D-ACCA-4FA1-9692-86489AF51CC6}"/>
    <dgm:cxn modelId="{3DD5D74E-27B7-4B9F-B162-2EA7C8AD1DEF}" type="presOf" srcId="{0890BD7F-0078-40E7-BFBA-891A616482DC}" destId="{E5C438B6-F917-4CEF-BC08-6297FB298815}" srcOrd="0" destOrd="0" presId="urn:microsoft.com/office/officeart/2005/8/layout/lProcess1"/>
    <dgm:cxn modelId="{037CB4A9-AABE-4983-8222-71B024748ADB}" srcId="{1B1AEFF2-DC01-4CF7-A129-D31A88449F7A}" destId="{4E2D909C-7625-4A7A-98CB-DABFBB64A8A2}" srcOrd="1" destOrd="0" parTransId="{DD48575F-132C-4CD1-8A80-8ED5536E35EC}" sibTransId="{50C82EA6-975C-4A82-89BC-B0C47B595C31}"/>
    <dgm:cxn modelId="{686F43C1-9ABD-496B-9FE2-B43776471644}" type="presOf" srcId="{AA8C0DAA-8ACB-4087-B213-88D5B4836C7C}" destId="{3017019D-EB41-4E6A-8983-2EA14293A507}" srcOrd="0" destOrd="0" presId="urn:microsoft.com/office/officeart/2005/8/layout/lProcess1"/>
    <dgm:cxn modelId="{8387F440-F018-4844-BF3A-EDA71052E798}" type="presOf" srcId="{765572AD-BCEC-4511-BA69-ED4BF332F28B}" destId="{C0B93F2B-7501-44B6-B233-7899AA86117D}" srcOrd="0" destOrd="0" presId="urn:microsoft.com/office/officeart/2005/8/layout/lProcess1"/>
    <dgm:cxn modelId="{F4936DF9-B248-4CED-ABB6-12F2E51B403E}" type="presOf" srcId="{3B3DE9B8-EC9E-4A96-A0EA-CC089BEB182A}" destId="{C5DA0A8C-BF96-4167-B110-87B8FC4AF6D3}" srcOrd="0" destOrd="0" presId="urn:microsoft.com/office/officeart/2005/8/layout/lProcess1"/>
    <dgm:cxn modelId="{EE74FAA6-8A2F-4EEB-8FE1-68BF2FEAE301}" srcId="{264B85E7-519E-42F7-A34D-3420A5503889}" destId="{6C8632DC-9B9D-475F-9131-D9556286D39D}" srcOrd="1" destOrd="0" parTransId="{628A1588-851B-48F8-874B-5F3BA33132BA}" sibTransId="{C4F2BDAC-68B8-4B8B-BD1E-471983F8A2C0}"/>
    <dgm:cxn modelId="{C7943F31-15CC-4E21-A0EC-6632AC250DAA}" srcId="{F8735FDF-9BB7-4E40-B201-4F5B2B47D29B}" destId="{DF767BE4-B7BC-4DC0-9B29-03AF98A450BE}" srcOrd="2" destOrd="0" parTransId="{003AB26E-CA2B-45F7-8B1A-08286A3FE42D}" sibTransId="{EFB5D164-D321-4A12-83E0-97EF35D2CB07}"/>
    <dgm:cxn modelId="{073EA4AA-B696-44CE-990D-7F4902BF98CB}" type="presOf" srcId="{4C4082D6-D247-4551-A383-1BA25CC31E51}" destId="{B6FC3023-DD08-4BAC-B0E0-0C61C6698C49}" srcOrd="0" destOrd="0" presId="urn:microsoft.com/office/officeart/2005/8/layout/lProcess1"/>
    <dgm:cxn modelId="{BB096C8C-619A-4A61-A648-C61C7B613B87}" type="presOf" srcId="{6F03A836-EC12-480A-8BCA-D74173A4EB78}" destId="{BA80D4FA-3B88-4B5D-9C70-69433C829A64}" srcOrd="0" destOrd="0" presId="urn:microsoft.com/office/officeart/2005/8/layout/lProcess1"/>
    <dgm:cxn modelId="{B8C906F4-8F93-44C3-AAC9-1D15E7A5D8F5}" srcId="{1B1AEFF2-DC01-4CF7-A129-D31A88449F7A}" destId="{0723A981-056C-48C3-AD0E-C67BAB2AC154}" srcOrd="0" destOrd="0" parTransId="{D648D84E-E72A-4EA5-9FDB-BF71B1044C27}" sibTransId="{5CFD53B6-C5C0-4C0C-A23E-77B99A87B730}"/>
    <dgm:cxn modelId="{811217AE-6C7E-4E71-B78F-610A1669C87A}" type="presParOf" srcId="{B6FC3023-DD08-4BAC-B0E0-0C61C6698C49}" destId="{40AA850E-2902-4596-A872-63A3DAF9D6AF}" srcOrd="0" destOrd="0" presId="urn:microsoft.com/office/officeart/2005/8/layout/lProcess1"/>
    <dgm:cxn modelId="{C5D9A9FD-9212-40FF-AB14-D711240C3D88}" type="presParOf" srcId="{40AA850E-2902-4596-A872-63A3DAF9D6AF}" destId="{1400187B-BC88-4637-B852-0805D2C4FE9B}" srcOrd="0" destOrd="0" presId="urn:microsoft.com/office/officeart/2005/8/layout/lProcess1"/>
    <dgm:cxn modelId="{463DC3EE-B73D-41C2-8C02-45EFDE821FFB}" type="presParOf" srcId="{40AA850E-2902-4596-A872-63A3DAF9D6AF}" destId="{269D1FC9-701D-42DA-A03E-418B3223A066}" srcOrd="1" destOrd="0" presId="urn:microsoft.com/office/officeart/2005/8/layout/lProcess1"/>
    <dgm:cxn modelId="{6744DFD1-96FA-4F38-9C54-E3350F5B32B2}" type="presParOf" srcId="{40AA850E-2902-4596-A872-63A3DAF9D6AF}" destId="{80142156-A3DB-41BB-BC61-E2F37FB4FE27}" srcOrd="2" destOrd="0" presId="urn:microsoft.com/office/officeart/2005/8/layout/lProcess1"/>
    <dgm:cxn modelId="{A93BB02E-A4FF-409E-9171-79161D53D402}" type="presParOf" srcId="{40AA850E-2902-4596-A872-63A3DAF9D6AF}" destId="{E5C438B6-F917-4CEF-BC08-6297FB298815}" srcOrd="3" destOrd="0" presId="urn:microsoft.com/office/officeart/2005/8/layout/lProcess1"/>
    <dgm:cxn modelId="{446DEE97-6164-4212-8689-5BCA1BFB4945}" type="presParOf" srcId="{40AA850E-2902-4596-A872-63A3DAF9D6AF}" destId="{C5DA0A8C-BF96-4167-B110-87B8FC4AF6D3}" srcOrd="4" destOrd="0" presId="urn:microsoft.com/office/officeart/2005/8/layout/lProcess1"/>
    <dgm:cxn modelId="{4834C7D6-1821-47CD-8541-E8A1E4C4B62B}" type="presParOf" srcId="{40AA850E-2902-4596-A872-63A3DAF9D6AF}" destId="{DF02DA34-7A10-40D8-83E8-0BEA1D7B2FEB}" srcOrd="5" destOrd="0" presId="urn:microsoft.com/office/officeart/2005/8/layout/lProcess1"/>
    <dgm:cxn modelId="{783422F0-5DD7-423F-B1F8-CF9B7A699D56}" type="presParOf" srcId="{40AA850E-2902-4596-A872-63A3DAF9D6AF}" destId="{1A4A5667-80DB-435D-83C3-B50338BF924F}" srcOrd="6" destOrd="0" presId="urn:microsoft.com/office/officeart/2005/8/layout/lProcess1"/>
    <dgm:cxn modelId="{43C5BB4E-E704-4828-8AD5-5A1AE60DF3A2}" type="presParOf" srcId="{B6FC3023-DD08-4BAC-B0E0-0C61C6698C49}" destId="{F365938F-190C-43C7-9069-D3DF44760FEB}" srcOrd="1" destOrd="0" presId="urn:microsoft.com/office/officeart/2005/8/layout/lProcess1"/>
    <dgm:cxn modelId="{D19FC7B2-6B3C-43D7-BB64-B42B748791E3}" type="presParOf" srcId="{B6FC3023-DD08-4BAC-B0E0-0C61C6698C49}" destId="{38D66F78-1983-4128-9BE3-D3E530636596}" srcOrd="2" destOrd="0" presId="urn:microsoft.com/office/officeart/2005/8/layout/lProcess1"/>
    <dgm:cxn modelId="{B22ABF68-6AFA-4390-B555-4CED76046494}" type="presParOf" srcId="{38D66F78-1983-4128-9BE3-D3E530636596}" destId="{7293C9C5-6213-4EDC-BC6B-F4C3339500C9}" srcOrd="0" destOrd="0" presId="urn:microsoft.com/office/officeart/2005/8/layout/lProcess1"/>
    <dgm:cxn modelId="{4BF3197E-7F84-435C-9AE1-BC208C9E83FE}" type="presParOf" srcId="{38D66F78-1983-4128-9BE3-D3E530636596}" destId="{C0B93F2B-7501-44B6-B233-7899AA86117D}" srcOrd="1" destOrd="0" presId="urn:microsoft.com/office/officeart/2005/8/layout/lProcess1"/>
    <dgm:cxn modelId="{8BC98E1E-AC04-45E8-9B6F-D535FE818E6D}" type="presParOf" srcId="{38D66F78-1983-4128-9BE3-D3E530636596}" destId="{25F69A7F-0C9A-46CE-8CBC-E42D07BFED8A}" srcOrd="2" destOrd="0" presId="urn:microsoft.com/office/officeart/2005/8/layout/lProcess1"/>
    <dgm:cxn modelId="{D1501361-8612-4748-AFA8-26322D2FF8E0}" type="presParOf" srcId="{38D66F78-1983-4128-9BE3-D3E530636596}" destId="{F379B207-399C-4777-827C-3D94A404592D}" srcOrd="3" destOrd="0" presId="urn:microsoft.com/office/officeart/2005/8/layout/lProcess1"/>
    <dgm:cxn modelId="{248D5340-4806-43C7-A366-99CC23E78B56}" type="presParOf" srcId="{38D66F78-1983-4128-9BE3-D3E530636596}" destId="{73AB996E-95B4-494A-B9B9-69349C83EFBF}" srcOrd="4" destOrd="0" presId="urn:microsoft.com/office/officeart/2005/8/layout/lProcess1"/>
    <dgm:cxn modelId="{F2D7CEE9-8DE3-498B-9A51-9AB4D42E2CD3}" type="presParOf" srcId="{38D66F78-1983-4128-9BE3-D3E530636596}" destId="{CB73E791-F2FC-4EFB-923A-11BBE61ED822}" srcOrd="5" destOrd="0" presId="urn:microsoft.com/office/officeart/2005/8/layout/lProcess1"/>
    <dgm:cxn modelId="{B6B2EE4F-D654-4F27-9F3F-F046D717331A}" type="presParOf" srcId="{38D66F78-1983-4128-9BE3-D3E530636596}" destId="{79D8E6D6-A56C-4DA8-B138-E59E3CD4B7AC}" srcOrd="6" destOrd="0" presId="urn:microsoft.com/office/officeart/2005/8/layout/lProcess1"/>
    <dgm:cxn modelId="{C9B797F9-55E2-4B6C-B858-23FB1089F18B}" type="presParOf" srcId="{B6FC3023-DD08-4BAC-B0E0-0C61C6698C49}" destId="{B1351AF2-47D8-498F-A01A-8F4A5456C35F}" srcOrd="3" destOrd="0" presId="urn:microsoft.com/office/officeart/2005/8/layout/lProcess1"/>
    <dgm:cxn modelId="{584ACD8E-8638-4F82-A30B-623DBB1F986F}" type="presParOf" srcId="{B6FC3023-DD08-4BAC-B0E0-0C61C6698C49}" destId="{911AC609-2BBC-471A-99FD-1C726FF73D3D}" srcOrd="4" destOrd="0" presId="urn:microsoft.com/office/officeart/2005/8/layout/lProcess1"/>
    <dgm:cxn modelId="{E9D375DF-599E-44F1-BD8E-150EA950C4FF}" type="presParOf" srcId="{911AC609-2BBC-471A-99FD-1C726FF73D3D}" destId="{1246F8B0-40A1-4722-A1FA-5F635AD10E18}" srcOrd="0" destOrd="0" presId="urn:microsoft.com/office/officeart/2005/8/layout/lProcess1"/>
    <dgm:cxn modelId="{30C187C9-DEEF-4B4C-9C8A-E78AC396892B}" type="presParOf" srcId="{911AC609-2BBC-471A-99FD-1C726FF73D3D}" destId="{7EAC4353-AE2D-4CC7-8D7B-438DB378F513}" srcOrd="1" destOrd="0" presId="urn:microsoft.com/office/officeart/2005/8/layout/lProcess1"/>
    <dgm:cxn modelId="{9B0BEBD8-1B33-46A1-9D71-FBFE46636EE2}" type="presParOf" srcId="{911AC609-2BBC-471A-99FD-1C726FF73D3D}" destId="{BFA8030D-727A-4306-BD49-16EDDB91471E}" srcOrd="2" destOrd="0" presId="urn:microsoft.com/office/officeart/2005/8/layout/lProcess1"/>
    <dgm:cxn modelId="{323B1F7A-F989-44A3-A352-20C35554F53D}" type="presParOf" srcId="{911AC609-2BBC-471A-99FD-1C726FF73D3D}" destId="{763C0193-A8B6-4A68-AD0D-97E7F7C52373}" srcOrd="3" destOrd="0" presId="urn:microsoft.com/office/officeart/2005/8/layout/lProcess1"/>
    <dgm:cxn modelId="{5E16638E-AF80-4A5C-B7A6-DB12F86A4EE2}" type="presParOf" srcId="{911AC609-2BBC-471A-99FD-1C726FF73D3D}" destId="{CD679C82-D118-440B-A340-884933E0ABD6}" srcOrd="4" destOrd="0" presId="urn:microsoft.com/office/officeart/2005/8/layout/lProcess1"/>
    <dgm:cxn modelId="{490DC19B-ADEA-46DC-8B6A-7B8E06BEEB77}" type="presParOf" srcId="{911AC609-2BBC-471A-99FD-1C726FF73D3D}" destId="{514BA9FB-B478-4EE2-AB45-42159965752E}" srcOrd="5" destOrd="0" presId="urn:microsoft.com/office/officeart/2005/8/layout/lProcess1"/>
    <dgm:cxn modelId="{BB2157B5-6FD9-4ACE-B485-C640DB7164C1}" type="presParOf" srcId="{911AC609-2BBC-471A-99FD-1C726FF73D3D}" destId="{08917AE8-81BB-4764-8CA7-806918E27246}" srcOrd="6" destOrd="0" presId="urn:microsoft.com/office/officeart/2005/8/layout/lProcess1"/>
    <dgm:cxn modelId="{B0ADCD37-4F2D-442C-9632-2C86E3D6DBD7}" type="presParOf" srcId="{B6FC3023-DD08-4BAC-B0E0-0C61C6698C49}" destId="{0C51DB14-41E0-49CA-8829-D8D48BBBC387}" srcOrd="5" destOrd="0" presId="urn:microsoft.com/office/officeart/2005/8/layout/lProcess1"/>
    <dgm:cxn modelId="{47AE9116-052E-4BA3-8CB9-1F0B0F5CE503}" type="presParOf" srcId="{B6FC3023-DD08-4BAC-B0E0-0C61C6698C49}" destId="{3C24712B-B876-47F9-8036-FE50F1ABC01A}" srcOrd="6" destOrd="0" presId="urn:microsoft.com/office/officeart/2005/8/layout/lProcess1"/>
    <dgm:cxn modelId="{B43AF639-28EB-4B96-B087-8F199E19ABB6}" type="presParOf" srcId="{3C24712B-B876-47F9-8036-FE50F1ABC01A}" destId="{C8E44296-7CA5-4644-93E3-BF025C527F27}" srcOrd="0" destOrd="0" presId="urn:microsoft.com/office/officeart/2005/8/layout/lProcess1"/>
    <dgm:cxn modelId="{A02687CB-EB71-4A02-9E90-7B952B0F689D}" type="presParOf" srcId="{3C24712B-B876-47F9-8036-FE50F1ABC01A}" destId="{BA80D4FA-3B88-4B5D-9C70-69433C829A64}" srcOrd="1" destOrd="0" presId="urn:microsoft.com/office/officeart/2005/8/layout/lProcess1"/>
    <dgm:cxn modelId="{CF1824BE-4D3B-49C5-86AB-2FA71FC88DE0}" type="presParOf" srcId="{3C24712B-B876-47F9-8036-FE50F1ABC01A}" destId="{3017019D-EB41-4E6A-8983-2EA14293A507}" srcOrd="2" destOrd="0" presId="urn:microsoft.com/office/officeart/2005/8/layout/lProcess1"/>
    <dgm:cxn modelId="{CAC66E1C-B7A6-469E-9574-74933E2CC11E}" type="presParOf" srcId="{3C24712B-B876-47F9-8036-FE50F1ABC01A}" destId="{62EC18D6-E990-4FC5-A91A-F57A2F0C1B80}" srcOrd="3" destOrd="0" presId="urn:microsoft.com/office/officeart/2005/8/layout/lProcess1"/>
    <dgm:cxn modelId="{CED38455-0619-4EE9-9000-BEB4E10E1440}" type="presParOf" srcId="{3C24712B-B876-47F9-8036-FE50F1ABC01A}" destId="{3F039BCA-127B-4895-A43D-1128EF3DB1B2}" srcOrd="4" destOrd="0" presId="urn:microsoft.com/office/officeart/2005/8/layout/lProcess1"/>
    <dgm:cxn modelId="{C0BB85BF-27F4-4DCA-BA60-F1B914874F86}" type="presParOf" srcId="{3C24712B-B876-47F9-8036-FE50F1ABC01A}" destId="{F884B7D8-C65C-4FA7-981F-62343C8D1CA6}" srcOrd="5" destOrd="0" presId="urn:microsoft.com/office/officeart/2005/8/layout/lProcess1"/>
    <dgm:cxn modelId="{A835D6CF-FE94-48C0-A6F2-20BB9F818623}" type="presParOf" srcId="{3C24712B-B876-47F9-8036-FE50F1ABC01A}" destId="{7226BA94-FA23-4BCD-AC9E-151C1D57A209}" srcOrd="6" destOrd="0" presId="urn:microsoft.com/office/officeart/2005/8/layout/lProcess1"/>
    <dgm:cxn modelId="{F3385009-DD08-4851-9C3D-145E2A70F970}" type="presParOf" srcId="{B6FC3023-DD08-4BAC-B0E0-0C61C6698C49}" destId="{C06BC135-E8BD-4608-97E3-BDA7FC0181B8}" srcOrd="7" destOrd="0" presId="urn:microsoft.com/office/officeart/2005/8/layout/lProcess1"/>
    <dgm:cxn modelId="{93FC3215-A632-4D8E-BAFB-BD8330D2EAA8}" type="presParOf" srcId="{B6FC3023-DD08-4BAC-B0E0-0C61C6698C49}" destId="{EF10BCB1-0C1C-459A-8F4A-44243F49DB6C}" srcOrd="8" destOrd="0" presId="urn:microsoft.com/office/officeart/2005/8/layout/lProcess1"/>
    <dgm:cxn modelId="{370F43C4-5D68-4B77-846C-0AB7D4AEE0BA}" type="presParOf" srcId="{EF10BCB1-0C1C-459A-8F4A-44243F49DB6C}" destId="{B5ADEFFF-58A5-4A90-9CCA-412A0A96B3C3}" srcOrd="0" destOrd="0" presId="urn:microsoft.com/office/officeart/2005/8/layout/lProcess1"/>
    <dgm:cxn modelId="{2A299DA2-789F-4E52-AE5E-2FCC230AE8D6}" type="presParOf" srcId="{EF10BCB1-0C1C-459A-8F4A-44243F49DB6C}" destId="{6058358D-68DF-418C-8EC2-059A349D1E8B}" srcOrd="1" destOrd="0" presId="urn:microsoft.com/office/officeart/2005/8/layout/lProcess1"/>
    <dgm:cxn modelId="{3683C8D2-4087-49CF-8EB7-218499F3EC0A}" type="presParOf" srcId="{EF10BCB1-0C1C-459A-8F4A-44243F49DB6C}" destId="{F9B2C060-20B9-4D8E-9EBB-AE06AC65E8F2}" srcOrd="2" destOrd="0" presId="urn:microsoft.com/office/officeart/2005/8/layout/lProcess1"/>
    <dgm:cxn modelId="{68D7E708-7B9A-4251-AD6C-34258FD81B76}" type="presParOf" srcId="{EF10BCB1-0C1C-459A-8F4A-44243F49DB6C}" destId="{7CE3969F-F538-48C6-9BCE-FF4D5E37379B}" srcOrd="3" destOrd="0" presId="urn:microsoft.com/office/officeart/2005/8/layout/lProcess1"/>
    <dgm:cxn modelId="{67F880FC-AF5D-4888-8DD7-CB3549D0FC60}" type="presParOf" srcId="{EF10BCB1-0C1C-459A-8F4A-44243F49DB6C}" destId="{1B4CAF31-767C-4DA5-9B0A-69B55111E21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1CC05-C0A4-4C9F-B4FC-5BB7001C23ED}"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US"/>
        </a:p>
      </dgm:t>
    </dgm:pt>
    <dgm:pt modelId="{D6F4C6ED-4BA1-4DE6-BD7B-C76814B43497}">
      <dgm:prSet phldrT="[Text]" custT="1"/>
      <dgm:spPr>
        <a:solidFill>
          <a:schemeClr val="accent1">
            <a:lumMod val="75000"/>
          </a:schemeClr>
        </a:solidFill>
      </dgm:spPr>
      <dgm:t>
        <a:bodyPr/>
        <a:lstStyle/>
        <a:p>
          <a:r>
            <a:rPr lang="en-US" sz="2800" dirty="0" smtClean="0">
              <a:latin typeface="+mn-lt"/>
            </a:rPr>
            <a:t>Comprehensive Support and </a:t>
          </a:r>
          <a:r>
            <a:rPr lang="en-US" sz="2800" smtClean="0">
              <a:latin typeface="+mn-lt"/>
            </a:rPr>
            <a:t>Improvement Plan</a:t>
          </a:r>
          <a:endParaRPr lang="en-US" sz="2800" dirty="0">
            <a:latin typeface="+mn-lt"/>
          </a:endParaRPr>
        </a:p>
      </dgm:t>
    </dgm:pt>
    <dgm:pt modelId="{9FDD3461-DDFB-4044-A73B-CDFFE85E82F7}" type="parTrans" cxnId="{AA4EA8C1-CD75-414A-B019-3DBF06D7907A}">
      <dgm:prSet/>
      <dgm:spPr/>
      <dgm:t>
        <a:bodyPr/>
        <a:lstStyle/>
        <a:p>
          <a:endParaRPr lang="en-US">
            <a:latin typeface="+mn-lt"/>
          </a:endParaRPr>
        </a:p>
      </dgm:t>
    </dgm:pt>
    <dgm:pt modelId="{EE2985A1-D944-45F3-9746-F71618A12A76}" type="sibTrans" cxnId="{AA4EA8C1-CD75-414A-B019-3DBF06D7907A}">
      <dgm:prSet/>
      <dgm:spPr/>
      <dgm:t>
        <a:bodyPr/>
        <a:lstStyle/>
        <a:p>
          <a:endParaRPr lang="en-US">
            <a:latin typeface="+mn-lt"/>
          </a:endParaRPr>
        </a:p>
      </dgm:t>
    </dgm:pt>
    <dgm:pt modelId="{FF7DD977-EB2B-4025-9334-363BADA212D3}">
      <dgm:prSet custT="1"/>
      <dgm:spPr/>
      <dgm:t>
        <a:bodyPr/>
        <a:lstStyle/>
        <a:p>
          <a:pPr marL="228600" indent="-228600" defTabSz="889000">
            <a:lnSpc>
              <a:spcPct val="90000"/>
            </a:lnSpc>
            <a:spcBef>
              <a:spcPct val="0"/>
            </a:spcBef>
            <a:spcAft>
              <a:spcPct val="15000"/>
            </a:spcAft>
            <a:buNone/>
          </a:pPr>
          <a:r>
            <a:rPr lang="en-US" sz="1800" dirty="0" smtClean="0">
              <a:latin typeface="+mn-lt"/>
            </a:rPr>
            <a:t>Approved by school, LEA and CDE</a:t>
          </a:r>
        </a:p>
      </dgm:t>
    </dgm:pt>
    <dgm:pt modelId="{4AA16F88-D0FC-49FB-A765-38A6C03CD26C}" type="parTrans" cxnId="{6BC05F67-681C-4588-90EE-7BD783941BC2}">
      <dgm:prSet/>
      <dgm:spPr/>
      <dgm:t>
        <a:bodyPr/>
        <a:lstStyle/>
        <a:p>
          <a:endParaRPr lang="en-US">
            <a:latin typeface="+mn-lt"/>
          </a:endParaRPr>
        </a:p>
      </dgm:t>
    </dgm:pt>
    <dgm:pt modelId="{483305C9-6F3F-4C7C-A6C7-4FD64CF8B0A0}" type="sibTrans" cxnId="{6BC05F67-681C-4588-90EE-7BD783941BC2}">
      <dgm:prSet/>
      <dgm:spPr/>
      <dgm:t>
        <a:bodyPr/>
        <a:lstStyle/>
        <a:p>
          <a:endParaRPr lang="en-US">
            <a:latin typeface="+mn-lt"/>
          </a:endParaRPr>
        </a:p>
      </dgm:t>
    </dgm:pt>
    <dgm:pt modelId="{1AB8E94A-9491-4DF1-9A6F-6488F46A7FBB}">
      <dgm:prSet custT="1"/>
      <dgm:spPr/>
      <dgm:t>
        <a:bodyPr/>
        <a:lstStyle/>
        <a:p>
          <a:pPr marL="228600" indent="-228600" defTabSz="889000">
            <a:lnSpc>
              <a:spcPct val="90000"/>
            </a:lnSpc>
            <a:spcBef>
              <a:spcPct val="0"/>
            </a:spcBef>
            <a:spcAft>
              <a:spcPct val="15000"/>
            </a:spcAft>
            <a:buNone/>
          </a:pPr>
          <a:r>
            <a:rPr lang="en-US" sz="1800" dirty="0" smtClean="0">
              <a:latin typeface="+mn-lt"/>
            </a:rPr>
            <a:t>Developed in consultation with stakeholders</a:t>
          </a:r>
        </a:p>
      </dgm:t>
    </dgm:pt>
    <dgm:pt modelId="{7CC27C53-DF01-469E-9E09-11F422E16D53}" type="parTrans" cxnId="{D36397BE-6BBD-40A5-8358-522581558DCE}">
      <dgm:prSet/>
      <dgm:spPr/>
      <dgm:t>
        <a:bodyPr/>
        <a:lstStyle/>
        <a:p>
          <a:endParaRPr lang="en-US">
            <a:latin typeface="+mn-lt"/>
          </a:endParaRPr>
        </a:p>
      </dgm:t>
    </dgm:pt>
    <dgm:pt modelId="{F0E8E295-B13D-4CE6-BE8E-01D500AFC121}" type="sibTrans" cxnId="{D36397BE-6BBD-40A5-8358-522581558DCE}">
      <dgm:prSet/>
      <dgm:spPr/>
      <dgm:t>
        <a:bodyPr/>
        <a:lstStyle/>
        <a:p>
          <a:endParaRPr lang="en-US">
            <a:latin typeface="+mn-lt"/>
          </a:endParaRPr>
        </a:p>
      </dgm:t>
    </dgm:pt>
    <dgm:pt modelId="{B6CAA03C-5E33-4DEF-BC42-44F65F3C4330}">
      <dgm:prSet custT="1"/>
      <dgm:spPr/>
      <dgm:t>
        <a:bodyPr/>
        <a:lstStyle/>
        <a:p>
          <a:pPr marL="228600" indent="-228600" defTabSz="889000">
            <a:lnSpc>
              <a:spcPct val="90000"/>
            </a:lnSpc>
            <a:spcBef>
              <a:spcPct val="0"/>
            </a:spcBef>
            <a:spcAft>
              <a:spcPct val="15000"/>
            </a:spcAft>
            <a:buNone/>
          </a:pPr>
          <a:r>
            <a:rPr lang="en-US" sz="1800" dirty="0" smtClean="0">
              <a:latin typeface="+mn-lt"/>
            </a:rPr>
            <a:t>Formula and other ESSA funds may support strategies</a:t>
          </a:r>
        </a:p>
      </dgm:t>
    </dgm:pt>
    <dgm:pt modelId="{3EEE7CDE-AA53-4F54-94BB-751C2E993EEF}" type="parTrans" cxnId="{319C8876-9251-4C1F-AD98-0C5F3C04EF0D}">
      <dgm:prSet/>
      <dgm:spPr/>
      <dgm:t>
        <a:bodyPr/>
        <a:lstStyle/>
        <a:p>
          <a:endParaRPr lang="en-US">
            <a:latin typeface="+mn-lt"/>
          </a:endParaRPr>
        </a:p>
      </dgm:t>
    </dgm:pt>
    <dgm:pt modelId="{85D4073C-3086-4BC8-9FB1-BD7C8A71C071}" type="sibTrans" cxnId="{319C8876-9251-4C1F-AD98-0C5F3C04EF0D}">
      <dgm:prSet/>
      <dgm:spPr/>
      <dgm:t>
        <a:bodyPr/>
        <a:lstStyle/>
        <a:p>
          <a:endParaRPr lang="en-US">
            <a:latin typeface="+mn-lt"/>
          </a:endParaRPr>
        </a:p>
      </dgm:t>
    </dgm:pt>
    <dgm:pt modelId="{5F236310-3DD6-488F-834B-51573C920416}">
      <dgm:prSet custT="1"/>
      <dgm:spPr/>
      <dgm:t>
        <a:bodyPr/>
        <a:lstStyle/>
        <a:p>
          <a:pPr marL="228600" marR="0" indent="-228600" defTabSz="889000" eaLnBrk="1" fontAlgn="auto" latinLnBrk="0" hangingPunct="1">
            <a:lnSpc>
              <a:spcPct val="90000"/>
            </a:lnSpc>
            <a:spcBef>
              <a:spcPct val="0"/>
            </a:spcBef>
            <a:spcAft>
              <a:spcPct val="15000"/>
            </a:spcAft>
            <a:buClrTx/>
            <a:buSzTx/>
            <a:buFontTx/>
            <a:buNone/>
            <a:tabLst/>
            <a:defRPr/>
          </a:pPr>
          <a:r>
            <a:rPr lang="en-US" sz="1800" dirty="0" smtClean="0">
              <a:latin typeface="+mn-lt"/>
            </a:rPr>
            <a:t>CDE monitors plan implementation</a:t>
          </a:r>
        </a:p>
      </dgm:t>
    </dgm:pt>
    <dgm:pt modelId="{68EDCE38-8174-4065-9714-E4C51573DE98}" type="parTrans" cxnId="{A519703D-9CC2-4433-B2B3-0F63485B3BA7}">
      <dgm:prSet/>
      <dgm:spPr/>
      <dgm:t>
        <a:bodyPr/>
        <a:lstStyle/>
        <a:p>
          <a:endParaRPr lang="en-US">
            <a:latin typeface="+mn-lt"/>
          </a:endParaRPr>
        </a:p>
      </dgm:t>
    </dgm:pt>
    <dgm:pt modelId="{670F485D-8D37-46ED-9C6E-2ACFB51F2183}" type="sibTrans" cxnId="{A519703D-9CC2-4433-B2B3-0F63485B3BA7}">
      <dgm:prSet/>
      <dgm:spPr/>
      <dgm:t>
        <a:bodyPr/>
        <a:lstStyle/>
        <a:p>
          <a:endParaRPr lang="en-US">
            <a:latin typeface="+mn-lt"/>
          </a:endParaRPr>
        </a:p>
      </dgm:t>
    </dgm:pt>
    <dgm:pt modelId="{B644169C-9C3E-450F-9C0A-4A0FF5BD8E97}">
      <dgm:prSet custT="1"/>
      <dgm:spPr>
        <a:solidFill>
          <a:schemeClr val="accent6">
            <a:lumMod val="75000"/>
          </a:schemeClr>
        </a:solidFill>
      </dgm:spPr>
      <dgm:t>
        <a:bodyPr/>
        <a:lstStyle/>
        <a:p>
          <a:r>
            <a:rPr lang="en-US" sz="2800" dirty="0" smtClean="0">
              <a:latin typeface="+mn-lt"/>
            </a:rPr>
            <a:t>Targeted Support and Improvement Plan</a:t>
          </a:r>
        </a:p>
      </dgm:t>
    </dgm:pt>
    <dgm:pt modelId="{934A71AC-222C-4A25-BBB9-CC16CE1749B2}" type="parTrans" cxnId="{591B5BD3-1770-4BF7-AF0F-00B05C1B1953}">
      <dgm:prSet/>
      <dgm:spPr/>
      <dgm:t>
        <a:bodyPr/>
        <a:lstStyle/>
        <a:p>
          <a:endParaRPr lang="en-US">
            <a:latin typeface="+mn-lt"/>
          </a:endParaRPr>
        </a:p>
      </dgm:t>
    </dgm:pt>
    <dgm:pt modelId="{D1001654-627C-4626-8DC9-FE2FD1B5E9D0}" type="sibTrans" cxnId="{591B5BD3-1770-4BF7-AF0F-00B05C1B1953}">
      <dgm:prSet/>
      <dgm:spPr/>
      <dgm:t>
        <a:bodyPr/>
        <a:lstStyle/>
        <a:p>
          <a:endParaRPr lang="en-US">
            <a:latin typeface="+mn-lt"/>
          </a:endParaRPr>
        </a:p>
      </dgm:t>
    </dgm:pt>
    <dgm:pt modelId="{1CA1E93A-809B-40FA-AA1E-AE3F17FC3A65}">
      <dgm:prSet custT="1"/>
      <dgm:spPr/>
      <dgm:t>
        <a:bodyPr/>
        <a:lstStyle/>
        <a:p>
          <a:pPr marL="171450" indent="-171450"/>
          <a:r>
            <a:rPr lang="en-US" sz="1600" dirty="0" smtClean="0">
              <a:latin typeface="+mn-lt"/>
            </a:rPr>
            <a:t>Approved by school and LEA.  If applying for funds, then CDE will review plan.</a:t>
          </a:r>
        </a:p>
      </dgm:t>
    </dgm:pt>
    <dgm:pt modelId="{13170753-F007-44F1-98D5-FAE714750C25}" type="parTrans" cxnId="{662EE569-BB13-49BD-BF7C-4F0167364AF9}">
      <dgm:prSet/>
      <dgm:spPr/>
      <dgm:t>
        <a:bodyPr/>
        <a:lstStyle/>
        <a:p>
          <a:endParaRPr lang="en-US">
            <a:latin typeface="+mn-lt"/>
          </a:endParaRPr>
        </a:p>
      </dgm:t>
    </dgm:pt>
    <dgm:pt modelId="{2FBC46CC-27B6-4793-AC3B-B866530E9C5A}" type="sibTrans" cxnId="{662EE569-BB13-49BD-BF7C-4F0167364AF9}">
      <dgm:prSet/>
      <dgm:spPr/>
      <dgm:t>
        <a:bodyPr/>
        <a:lstStyle/>
        <a:p>
          <a:endParaRPr lang="en-US">
            <a:latin typeface="+mn-lt"/>
          </a:endParaRPr>
        </a:p>
      </dgm:t>
    </dgm:pt>
    <dgm:pt modelId="{03E797E3-4D03-4E36-BF1E-222CCA858FA5}">
      <dgm:prSet custT="1"/>
      <dgm:spPr/>
      <dgm:t>
        <a:bodyPr/>
        <a:lstStyle/>
        <a:p>
          <a:pPr marL="171450" indent="-171450"/>
          <a:r>
            <a:rPr lang="en-US" sz="1600" dirty="0" smtClean="0">
              <a:latin typeface="+mn-lt"/>
            </a:rPr>
            <a:t>May use the UIP to meet plan requirements:</a:t>
          </a:r>
        </a:p>
      </dgm:t>
    </dgm:pt>
    <dgm:pt modelId="{C8BE4339-2F51-44F5-BD2B-9EFB8CE91205}" type="parTrans" cxnId="{34CDE954-A424-4BF4-A157-33367228DF64}">
      <dgm:prSet/>
      <dgm:spPr/>
      <dgm:t>
        <a:bodyPr/>
        <a:lstStyle/>
        <a:p>
          <a:endParaRPr lang="en-US">
            <a:latin typeface="+mn-lt"/>
          </a:endParaRPr>
        </a:p>
      </dgm:t>
    </dgm:pt>
    <dgm:pt modelId="{46854C9D-5F7C-43D3-AD35-22996538E6BE}" type="sibTrans" cxnId="{34CDE954-A424-4BF4-A157-33367228DF64}">
      <dgm:prSet/>
      <dgm:spPr/>
      <dgm:t>
        <a:bodyPr/>
        <a:lstStyle/>
        <a:p>
          <a:endParaRPr lang="en-US">
            <a:latin typeface="+mn-lt"/>
          </a:endParaRPr>
        </a:p>
      </dgm:t>
    </dgm:pt>
    <dgm:pt modelId="{E4E45B62-9CCE-4066-8B54-CEDCE294AA5E}">
      <dgm:prSet custT="1"/>
      <dgm:spPr/>
      <dgm:t>
        <a:bodyPr/>
        <a:lstStyle/>
        <a:p>
          <a:pPr marL="228600" indent="-228600"/>
          <a:r>
            <a:rPr lang="en-US" sz="1600" dirty="0" smtClean="0">
              <a:latin typeface="+mn-lt"/>
            </a:rPr>
            <a:t>Formula and other ESSA funds may support strategies</a:t>
          </a:r>
        </a:p>
      </dgm:t>
    </dgm:pt>
    <dgm:pt modelId="{69D563C5-FFC8-4810-B9CD-33C585FF4117}" type="parTrans" cxnId="{81034BD9-E0E6-4224-BE05-12213770FBA5}">
      <dgm:prSet/>
      <dgm:spPr/>
      <dgm:t>
        <a:bodyPr/>
        <a:lstStyle/>
        <a:p>
          <a:endParaRPr lang="en-US">
            <a:latin typeface="+mn-lt"/>
          </a:endParaRPr>
        </a:p>
      </dgm:t>
    </dgm:pt>
    <dgm:pt modelId="{05A31801-37CE-4F8D-9213-500EFBC28317}" type="sibTrans" cxnId="{81034BD9-E0E6-4224-BE05-12213770FBA5}">
      <dgm:prSet/>
      <dgm:spPr/>
      <dgm:t>
        <a:bodyPr/>
        <a:lstStyle/>
        <a:p>
          <a:endParaRPr lang="en-US">
            <a:latin typeface="+mn-lt"/>
          </a:endParaRPr>
        </a:p>
      </dgm:t>
    </dgm:pt>
    <dgm:pt modelId="{A4681105-5AB7-4F16-805C-2E93BBC03B4F}">
      <dgm:prSet custT="1"/>
      <dgm:spPr/>
      <dgm:t>
        <a:bodyPr/>
        <a:lstStyle/>
        <a:p>
          <a:pPr marL="228600" indent="-228600"/>
          <a:r>
            <a:rPr lang="en-US" sz="1600" dirty="0" smtClean="0">
              <a:latin typeface="+mn-lt"/>
            </a:rPr>
            <a:t>CDE offers planning support</a:t>
          </a:r>
          <a:endParaRPr lang="en-US" sz="1600" dirty="0">
            <a:latin typeface="+mn-lt"/>
          </a:endParaRPr>
        </a:p>
      </dgm:t>
    </dgm:pt>
    <dgm:pt modelId="{6E69CE74-D572-4C1F-BA0B-2BF510DA3F6F}" type="parTrans" cxnId="{84EA9315-7B8D-42D6-9B7C-F147957A5C73}">
      <dgm:prSet/>
      <dgm:spPr/>
      <dgm:t>
        <a:bodyPr/>
        <a:lstStyle/>
        <a:p>
          <a:endParaRPr lang="en-US">
            <a:latin typeface="+mn-lt"/>
          </a:endParaRPr>
        </a:p>
      </dgm:t>
    </dgm:pt>
    <dgm:pt modelId="{0F1F0562-AC3D-4AE7-8F64-6D564335F207}" type="sibTrans" cxnId="{84EA9315-7B8D-42D6-9B7C-F147957A5C73}">
      <dgm:prSet/>
      <dgm:spPr/>
      <dgm:t>
        <a:bodyPr/>
        <a:lstStyle/>
        <a:p>
          <a:endParaRPr lang="en-US">
            <a:latin typeface="+mn-lt"/>
          </a:endParaRPr>
        </a:p>
      </dgm:t>
    </dgm:pt>
    <dgm:pt modelId="{EC7F686B-33AF-4F8F-B847-6E513CA62D9D}">
      <dgm:prSet custT="1"/>
      <dgm:spPr/>
      <dgm:t>
        <a:bodyPr/>
        <a:lstStyle/>
        <a:p>
          <a:pPr marL="171450" indent="-171450"/>
          <a:r>
            <a:rPr lang="en-US" sz="1600" dirty="0" smtClean="0">
              <a:latin typeface="+mn-lt"/>
            </a:rPr>
            <a:t>Developed in consultation with stakeholders</a:t>
          </a:r>
        </a:p>
      </dgm:t>
    </dgm:pt>
    <dgm:pt modelId="{8C74B615-16F3-48E5-88E4-3140A9D1D174}" type="parTrans" cxnId="{EEF9F3C4-FAE9-4296-97AD-AF2E7B5F3B9B}">
      <dgm:prSet/>
      <dgm:spPr/>
      <dgm:t>
        <a:bodyPr/>
        <a:lstStyle/>
        <a:p>
          <a:endParaRPr lang="en-US">
            <a:latin typeface="+mn-lt"/>
          </a:endParaRPr>
        </a:p>
      </dgm:t>
    </dgm:pt>
    <dgm:pt modelId="{4E30DC9C-34E3-46AF-9B15-B45E878F263C}" type="sibTrans" cxnId="{EEF9F3C4-FAE9-4296-97AD-AF2E7B5F3B9B}">
      <dgm:prSet/>
      <dgm:spPr/>
      <dgm:t>
        <a:bodyPr/>
        <a:lstStyle/>
        <a:p>
          <a:endParaRPr lang="en-US">
            <a:latin typeface="+mn-lt"/>
          </a:endParaRPr>
        </a:p>
      </dgm:t>
    </dgm:pt>
    <dgm:pt modelId="{47C6F816-1901-4312-BE33-8132DF8C0661}">
      <dgm:prSet custT="1"/>
      <dgm:spPr/>
      <dgm:t>
        <a:bodyPr/>
        <a:lstStyle/>
        <a:p>
          <a:pPr marL="228600" indent="-228600" defTabSz="889000">
            <a:lnSpc>
              <a:spcPct val="90000"/>
            </a:lnSpc>
            <a:spcBef>
              <a:spcPct val="0"/>
            </a:spcBef>
            <a:spcAft>
              <a:spcPct val="15000"/>
            </a:spcAft>
            <a:buNone/>
          </a:pPr>
          <a:r>
            <a:rPr lang="en-US" sz="1800" dirty="0" smtClean="0">
              <a:latin typeface="+mn-lt"/>
            </a:rPr>
            <a:t>Use UIP to meet plan requirements:</a:t>
          </a:r>
        </a:p>
      </dgm:t>
    </dgm:pt>
    <dgm:pt modelId="{EC6D51F7-8D3F-41C0-B6BD-59065AFDBA59}" type="parTrans" cxnId="{3256D7AB-8017-4A95-99CA-968F1AC6D9FB}">
      <dgm:prSet/>
      <dgm:spPr/>
      <dgm:t>
        <a:bodyPr/>
        <a:lstStyle/>
        <a:p>
          <a:endParaRPr lang="en-US">
            <a:latin typeface="+mn-lt"/>
          </a:endParaRPr>
        </a:p>
      </dgm:t>
    </dgm:pt>
    <dgm:pt modelId="{2CBE3DBA-9518-4231-813B-CEAE63EED51A}" type="sibTrans" cxnId="{3256D7AB-8017-4A95-99CA-968F1AC6D9FB}">
      <dgm:prSet/>
      <dgm:spPr/>
      <dgm:t>
        <a:bodyPr/>
        <a:lstStyle/>
        <a:p>
          <a:endParaRPr lang="en-US">
            <a:latin typeface="+mn-lt"/>
          </a:endParaRPr>
        </a:p>
      </dgm:t>
    </dgm:pt>
    <dgm:pt modelId="{BDB0C3C6-819D-44F2-B2B5-E9C3D61D9D81}">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latin typeface="+mn-lt"/>
            </a:rPr>
            <a:t>Informed by student performance</a:t>
          </a:r>
        </a:p>
      </dgm:t>
    </dgm:pt>
    <dgm:pt modelId="{DBA5ADF7-6AB8-49CD-8C46-D8F3100B5295}" type="parTrans" cxnId="{52605A0A-03C2-4C38-98AC-4FECF6963EA3}">
      <dgm:prSet/>
      <dgm:spPr/>
      <dgm:t>
        <a:bodyPr/>
        <a:lstStyle/>
        <a:p>
          <a:endParaRPr lang="en-US"/>
        </a:p>
      </dgm:t>
    </dgm:pt>
    <dgm:pt modelId="{BE5DAE13-493D-4E8E-B3DD-4C32BD124736}" type="sibTrans" cxnId="{52605A0A-03C2-4C38-98AC-4FECF6963EA3}">
      <dgm:prSet/>
      <dgm:spPr/>
      <dgm:t>
        <a:bodyPr/>
        <a:lstStyle/>
        <a:p>
          <a:endParaRPr lang="en-US"/>
        </a:p>
      </dgm:t>
    </dgm:pt>
    <dgm:pt modelId="{EF2D494C-FE5C-4CB0-8FA5-DA4CFDAFBE51}">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latin typeface="+mn-lt"/>
            </a:rPr>
            <a:t>Includes school-level needs assessment </a:t>
          </a:r>
        </a:p>
      </dgm:t>
    </dgm:pt>
    <dgm:pt modelId="{F5573E7E-9B46-4318-9560-6E2C7A94C45C}" type="parTrans" cxnId="{6E1E29EB-1AA3-4F33-8F30-F654B0C66132}">
      <dgm:prSet/>
      <dgm:spPr/>
      <dgm:t>
        <a:bodyPr/>
        <a:lstStyle/>
        <a:p>
          <a:endParaRPr lang="en-US"/>
        </a:p>
      </dgm:t>
    </dgm:pt>
    <dgm:pt modelId="{8B212098-544D-459B-9F02-B2B4B1016F20}" type="sibTrans" cxnId="{6E1E29EB-1AA3-4F33-8F30-F654B0C66132}">
      <dgm:prSet/>
      <dgm:spPr/>
      <dgm:t>
        <a:bodyPr/>
        <a:lstStyle/>
        <a:p>
          <a:endParaRPr lang="en-US"/>
        </a:p>
      </dgm:t>
    </dgm:pt>
    <dgm:pt modelId="{F76FBC45-EC62-4544-9069-5FCFABB708F7}">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latin typeface="+mn-lt"/>
            </a:rPr>
            <a:t>Identifies evidence based interventions</a:t>
          </a:r>
        </a:p>
      </dgm:t>
    </dgm:pt>
    <dgm:pt modelId="{D01FA75E-249E-48B7-80C7-B72638773477}" type="parTrans" cxnId="{69E9A24E-FEB0-4F1D-805A-1C9103DBE60E}">
      <dgm:prSet/>
      <dgm:spPr/>
      <dgm:t>
        <a:bodyPr/>
        <a:lstStyle/>
        <a:p>
          <a:endParaRPr lang="en-US"/>
        </a:p>
      </dgm:t>
    </dgm:pt>
    <dgm:pt modelId="{10847DD1-D0FF-4DF4-A20F-B3312C2A75CB}" type="sibTrans" cxnId="{69E9A24E-FEB0-4F1D-805A-1C9103DBE60E}">
      <dgm:prSet/>
      <dgm:spPr/>
      <dgm:t>
        <a:bodyPr/>
        <a:lstStyle/>
        <a:p>
          <a:endParaRPr lang="en-US"/>
        </a:p>
      </dgm:t>
    </dgm:pt>
    <dgm:pt modelId="{8CAA0871-0084-4014-9D40-5F0E47DAACAB}">
      <dgm:prSet custT="1"/>
      <dgm:spPr/>
      <dgm:t>
        <a:bodyPr/>
        <a:lstStyle/>
        <a:p>
          <a:pPr marL="685800" marR="0" indent="-228600" defTabSz="914400" eaLnBrk="1" fontAlgn="auto" latinLnBrk="0" hangingPunct="1">
            <a:lnSpc>
              <a:spcPct val="100000"/>
            </a:lnSpc>
            <a:spcBef>
              <a:spcPts val="0"/>
            </a:spcBef>
            <a:spcAft>
              <a:spcPts val="0"/>
            </a:spcAft>
            <a:buClrTx/>
            <a:buSzTx/>
            <a:buFontTx/>
            <a:buNone/>
            <a:tabLst/>
            <a:defRPr/>
          </a:pPr>
          <a:r>
            <a:rPr lang="en-US" sz="1400" dirty="0" smtClean="0">
              <a:latin typeface="+mn-lt"/>
            </a:rPr>
            <a:t>Address resource inequities</a:t>
          </a:r>
        </a:p>
      </dgm:t>
    </dgm:pt>
    <dgm:pt modelId="{C83B9B98-EA70-4BD3-AC86-5EBC92B98AF6}" type="parTrans" cxnId="{80552702-2BB6-4CB5-9570-9B7FF68F78D4}">
      <dgm:prSet/>
      <dgm:spPr/>
      <dgm:t>
        <a:bodyPr/>
        <a:lstStyle/>
        <a:p>
          <a:endParaRPr lang="en-US"/>
        </a:p>
      </dgm:t>
    </dgm:pt>
    <dgm:pt modelId="{B5606C7B-287A-44E5-9F6E-8DBBC8284A21}" type="sibTrans" cxnId="{80552702-2BB6-4CB5-9570-9B7FF68F78D4}">
      <dgm:prSet/>
      <dgm:spPr/>
      <dgm:t>
        <a:bodyPr/>
        <a:lstStyle/>
        <a:p>
          <a:endParaRPr lang="en-US"/>
        </a:p>
      </dgm:t>
    </dgm:pt>
    <dgm:pt modelId="{48C4BA8D-51FF-406E-9FB5-07D9600D844F}">
      <dgm:prSet custT="1"/>
      <dgm:spPr/>
      <dgm:t>
        <a:bodyPr/>
        <a:lstStyle/>
        <a:p>
          <a:pPr marL="228600" marR="0" indent="-228600" defTabSz="889000" eaLnBrk="1" fontAlgn="auto" latinLnBrk="0" hangingPunct="1">
            <a:lnSpc>
              <a:spcPct val="90000"/>
            </a:lnSpc>
            <a:spcBef>
              <a:spcPct val="0"/>
            </a:spcBef>
            <a:spcAft>
              <a:spcPct val="15000"/>
            </a:spcAft>
            <a:buClrTx/>
            <a:buSzTx/>
            <a:buFontTx/>
            <a:buNone/>
            <a:tabLst/>
            <a:defRPr/>
          </a:pPr>
          <a:r>
            <a:rPr lang="en-US" sz="1800" dirty="0" smtClean="0">
              <a:latin typeface="+mn-lt"/>
            </a:rPr>
            <a:t>CDE offers planning support</a:t>
          </a:r>
        </a:p>
      </dgm:t>
    </dgm:pt>
    <dgm:pt modelId="{07571586-7935-4A00-AAFE-33B12AF03B87}" type="parTrans" cxnId="{17137317-4A13-4FF7-B4E5-213849F440DD}">
      <dgm:prSet/>
      <dgm:spPr/>
      <dgm:t>
        <a:bodyPr/>
        <a:lstStyle/>
        <a:p>
          <a:endParaRPr lang="en-US"/>
        </a:p>
      </dgm:t>
    </dgm:pt>
    <dgm:pt modelId="{A8C77908-04AE-4344-8B1F-2E9DA31C1757}" type="sibTrans" cxnId="{17137317-4A13-4FF7-B4E5-213849F440DD}">
      <dgm:prSet/>
      <dgm:spPr/>
      <dgm:t>
        <a:bodyPr/>
        <a:lstStyle/>
        <a:p>
          <a:endParaRPr lang="en-US"/>
        </a:p>
      </dgm:t>
    </dgm:pt>
    <dgm:pt modelId="{C1F0B7F3-9F89-4FC5-8536-F43E1B80F0A2}">
      <dgm:prSet custT="1"/>
      <dgm:spPr/>
      <dgm:t>
        <a:bodyPr/>
        <a:lstStyle/>
        <a:p>
          <a:pPr marL="685800" indent="-228600"/>
          <a:r>
            <a:rPr lang="en-US" sz="1400" dirty="0" smtClean="0">
              <a:latin typeface="+mn-lt"/>
            </a:rPr>
            <a:t>Informed by student performance for disaggregated group(s)</a:t>
          </a:r>
        </a:p>
      </dgm:t>
    </dgm:pt>
    <dgm:pt modelId="{6DA13A98-6E46-4E36-82DC-5192DAB711E1}" type="parTrans" cxnId="{DA9AC966-5824-4788-AA19-54ECABC4AECF}">
      <dgm:prSet/>
      <dgm:spPr/>
      <dgm:t>
        <a:bodyPr/>
        <a:lstStyle/>
        <a:p>
          <a:endParaRPr lang="en-US"/>
        </a:p>
      </dgm:t>
    </dgm:pt>
    <dgm:pt modelId="{3492961D-02A1-42A9-A0F8-27F7AA25E5B2}" type="sibTrans" cxnId="{DA9AC966-5824-4788-AA19-54ECABC4AECF}">
      <dgm:prSet/>
      <dgm:spPr/>
      <dgm:t>
        <a:bodyPr/>
        <a:lstStyle/>
        <a:p>
          <a:endParaRPr lang="en-US"/>
        </a:p>
      </dgm:t>
    </dgm:pt>
    <dgm:pt modelId="{FCB372AA-9AD7-4FB0-AFE6-8C648CDD4302}">
      <dgm:prSet custT="1"/>
      <dgm:spPr/>
      <dgm:t>
        <a:bodyPr/>
        <a:lstStyle/>
        <a:p>
          <a:pPr marL="685800" indent="-228600"/>
          <a:r>
            <a:rPr lang="en-US" sz="1400" dirty="0" smtClean="0">
              <a:latin typeface="+mn-lt"/>
            </a:rPr>
            <a:t>Identifies evidence based interventions</a:t>
          </a:r>
        </a:p>
      </dgm:t>
    </dgm:pt>
    <dgm:pt modelId="{1AF787D9-AEDB-4F73-BB96-A64776B37D47}" type="parTrans" cxnId="{C49D035A-EB91-4561-B05E-DB4396BC01F7}">
      <dgm:prSet/>
      <dgm:spPr/>
      <dgm:t>
        <a:bodyPr/>
        <a:lstStyle/>
        <a:p>
          <a:endParaRPr lang="en-US"/>
        </a:p>
      </dgm:t>
    </dgm:pt>
    <dgm:pt modelId="{E48ED64F-51AE-4721-B899-EB94C5651941}" type="sibTrans" cxnId="{C49D035A-EB91-4561-B05E-DB4396BC01F7}">
      <dgm:prSet/>
      <dgm:spPr/>
      <dgm:t>
        <a:bodyPr/>
        <a:lstStyle/>
        <a:p>
          <a:endParaRPr lang="en-US"/>
        </a:p>
      </dgm:t>
    </dgm:pt>
    <dgm:pt modelId="{D1A420DF-6111-49E2-BDD9-E088A0B01988}">
      <dgm:prSet custT="1"/>
      <dgm:spPr/>
      <dgm:t>
        <a:bodyPr/>
        <a:lstStyle/>
        <a:p>
          <a:pPr marL="685800" indent="-228600"/>
          <a:r>
            <a:rPr lang="en-US" sz="1400" dirty="0" smtClean="0">
              <a:latin typeface="+mn-lt"/>
            </a:rPr>
            <a:t>Additional Targeted also addresses resource inequities</a:t>
          </a:r>
        </a:p>
      </dgm:t>
    </dgm:pt>
    <dgm:pt modelId="{DF545366-4AD5-4C76-A9E1-0C7D3A2E28CC}" type="parTrans" cxnId="{E2894CAA-206C-440E-95C5-3CDF1361930B}">
      <dgm:prSet/>
      <dgm:spPr/>
      <dgm:t>
        <a:bodyPr/>
        <a:lstStyle/>
        <a:p>
          <a:endParaRPr lang="en-US"/>
        </a:p>
      </dgm:t>
    </dgm:pt>
    <dgm:pt modelId="{644E64B9-6564-4076-B80A-2D858106D176}" type="sibTrans" cxnId="{E2894CAA-206C-440E-95C5-3CDF1361930B}">
      <dgm:prSet/>
      <dgm:spPr/>
      <dgm:t>
        <a:bodyPr/>
        <a:lstStyle/>
        <a:p>
          <a:endParaRPr lang="en-US"/>
        </a:p>
      </dgm:t>
    </dgm:pt>
    <dgm:pt modelId="{F43C7325-E5AF-4129-AAE0-A29B2051B2DB}">
      <dgm:prSet custT="1"/>
      <dgm:spPr/>
      <dgm:t>
        <a:bodyPr/>
        <a:lstStyle/>
        <a:p>
          <a:pPr marL="228600" indent="-228600"/>
          <a:r>
            <a:rPr lang="en-US" sz="1600" dirty="0" smtClean="0">
              <a:latin typeface="+mn-lt"/>
            </a:rPr>
            <a:t>LEA monitors plan implementation.  If awarded funds, CDE will monitor too.</a:t>
          </a:r>
        </a:p>
      </dgm:t>
    </dgm:pt>
    <dgm:pt modelId="{EDA044B8-5B89-4BAC-9F0A-2CB208B1CD65}" type="parTrans" cxnId="{EBDB1500-14BA-45E4-B5F3-C9C878F94EFC}">
      <dgm:prSet/>
      <dgm:spPr/>
      <dgm:t>
        <a:bodyPr/>
        <a:lstStyle/>
        <a:p>
          <a:endParaRPr lang="en-US"/>
        </a:p>
      </dgm:t>
    </dgm:pt>
    <dgm:pt modelId="{748624E8-647C-4F1B-A081-298651F14320}" type="sibTrans" cxnId="{EBDB1500-14BA-45E4-B5F3-C9C878F94EFC}">
      <dgm:prSet/>
      <dgm:spPr/>
      <dgm:t>
        <a:bodyPr/>
        <a:lstStyle/>
        <a:p>
          <a:endParaRPr lang="en-US"/>
        </a:p>
      </dgm:t>
    </dgm:pt>
    <dgm:pt modelId="{E2C82F1C-EE9A-491A-9236-6A53369EFFDC}" type="pres">
      <dgm:prSet presAssocID="{AB11CC05-C0A4-4C9F-B4FC-5BB7001C23ED}" presName="Name0" presStyleCnt="0">
        <dgm:presLayoutVars>
          <dgm:dir/>
          <dgm:animLvl val="lvl"/>
          <dgm:resizeHandles val="exact"/>
        </dgm:presLayoutVars>
      </dgm:prSet>
      <dgm:spPr/>
      <dgm:t>
        <a:bodyPr/>
        <a:lstStyle/>
        <a:p>
          <a:endParaRPr lang="en-US"/>
        </a:p>
      </dgm:t>
    </dgm:pt>
    <dgm:pt modelId="{3B77BC9F-1C82-460A-8597-519EC43271ED}" type="pres">
      <dgm:prSet presAssocID="{D6F4C6ED-4BA1-4DE6-BD7B-C76814B43497}" presName="composite" presStyleCnt="0"/>
      <dgm:spPr/>
      <dgm:t>
        <a:bodyPr/>
        <a:lstStyle/>
        <a:p>
          <a:endParaRPr lang="en-US"/>
        </a:p>
      </dgm:t>
    </dgm:pt>
    <dgm:pt modelId="{02908A8D-D345-47EA-B5FE-19B82300975A}" type="pres">
      <dgm:prSet presAssocID="{D6F4C6ED-4BA1-4DE6-BD7B-C76814B43497}" presName="parTx" presStyleLbl="alignNode1" presStyleIdx="0" presStyleCnt="2">
        <dgm:presLayoutVars>
          <dgm:chMax val="0"/>
          <dgm:chPref val="0"/>
          <dgm:bulletEnabled val="1"/>
        </dgm:presLayoutVars>
      </dgm:prSet>
      <dgm:spPr/>
      <dgm:t>
        <a:bodyPr/>
        <a:lstStyle/>
        <a:p>
          <a:endParaRPr lang="en-US"/>
        </a:p>
      </dgm:t>
    </dgm:pt>
    <dgm:pt modelId="{C5FFC9AA-D538-4314-A531-83F96E98253B}" type="pres">
      <dgm:prSet presAssocID="{D6F4C6ED-4BA1-4DE6-BD7B-C76814B43497}" presName="desTx" presStyleLbl="alignAccFollowNode1" presStyleIdx="0" presStyleCnt="2">
        <dgm:presLayoutVars>
          <dgm:bulletEnabled val="1"/>
        </dgm:presLayoutVars>
      </dgm:prSet>
      <dgm:spPr/>
      <dgm:t>
        <a:bodyPr/>
        <a:lstStyle/>
        <a:p>
          <a:endParaRPr lang="en-US"/>
        </a:p>
      </dgm:t>
    </dgm:pt>
    <dgm:pt modelId="{E3BAB916-DDD4-4D69-8605-91A9274CE5E7}" type="pres">
      <dgm:prSet presAssocID="{EE2985A1-D944-45F3-9746-F71618A12A76}" presName="space" presStyleCnt="0"/>
      <dgm:spPr/>
      <dgm:t>
        <a:bodyPr/>
        <a:lstStyle/>
        <a:p>
          <a:endParaRPr lang="en-US"/>
        </a:p>
      </dgm:t>
    </dgm:pt>
    <dgm:pt modelId="{2DD2DFBA-EFF4-4052-90A1-619896E05451}" type="pres">
      <dgm:prSet presAssocID="{B644169C-9C3E-450F-9C0A-4A0FF5BD8E97}" presName="composite" presStyleCnt="0"/>
      <dgm:spPr/>
      <dgm:t>
        <a:bodyPr/>
        <a:lstStyle/>
        <a:p>
          <a:endParaRPr lang="en-US"/>
        </a:p>
      </dgm:t>
    </dgm:pt>
    <dgm:pt modelId="{42BAC81B-BF9A-4F6E-BF5E-CA52B8FA67AE}" type="pres">
      <dgm:prSet presAssocID="{B644169C-9C3E-450F-9C0A-4A0FF5BD8E97}" presName="parTx" presStyleLbl="alignNode1" presStyleIdx="1" presStyleCnt="2">
        <dgm:presLayoutVars>
          <dgm:chMax val="0"/>
          <dgm:chPref val="0"/>
          <dgm:bulletEnabled val="1"/>
        </dgm:presLayoutVars>
      </dgm:prSet>
      <dgm:spPr/>
      <dgm:t>
        <a:bodyPr/>
        <a:lstStyle/>
        <a:p>
          <a:endParaRPr lang="en-US"/>
        </a:p>
      </dgm:t>
    </dgm:pt>
    <dgm:pt modelId="{F587EB75-1C61-4060-B50D-422DCF5E7C9C}" type="pres">
      <dgm:prSet presAssocID="{B644169C-9C3E-450F-9C0A-4A0FF5BD8E97}" presName="desTx" presStyleLbl="alignAccFollowNode1" presStyleIdx="1" presStyleCnt="2" custLinFactNeighborX="296" custLinFactNeighborY="208">
        <dgm:presLayoutVars>
          <dgm:bulletEnabled val="1"/>
        </dgm:presLayoutVars>
      </dgm:prSet>
      <dgm:spPr/>
      <dgm:t>
        <a:bodyPr/>
        <a:lstStyle/>
        <a:p>
          <a:endParaRPr lang="en-US"/>
        </a:p>
      </dgm:t>
    </dgm:pt>
  </dgm:ptLst>
  <dgm:cxnLst>
    <dgm:cxn modelId="{87BE76D6-9CA2-496B-8D61-7ABB33BD6FB8}" type="presOf" srcId="{F76FBC45-EC62-4544-9069-5FCFABB708F7}" destId="{C5FFC9AA-D538-4314-A531-83F96E98253B}" srcOrd="0" destOrd="5" presId="urn:microsoft.com/office/officeart/2005/8/layout/hList1"/>
    <dgm:cxn modelId="{C49D035A-EB91-4561-B05E-DB4396BC01F7}" srcId="{B644169C-9C3E-450F-9C0A-4A0FF5BD8E97}" destId="{FCB372AA-9AD7-4FB0-AFE6-8C648CDD4302}" srcOrd="4" destOrd="0" parTransId="{1AF787D9-AEDB-4F73-BB96-A64776B37D47}" sibTransId="{E48ED64F-51AE-4721-B899-EB94C5651941}"/>
    <dgm:cxn modelId="{662EE569-BB13-49BD-BF7C-4F0167364AF9}" srcId="{B644169C-9C3E-450F-9C0A-4A0FF5BD8E97}" destId="{1CA1E93A-809B-40FA-AA1E-AE3F17FC3A65}" srcOrd="0" destOrd="0" parTransId="{13170753-F007-44F1-98D5-FAE714750C25}" sibTransId="{2FBC46CC-27B6-4793-AC3B-B866530E9C5A}"/>
    <dgm:cxn modelId="{E2894CAA-206C-440E-95C5-3CDF1361930B}" srcId="{B644169C-9C3E-450F-9C0A-4A0FF5BD8E97}" destId="{D1A420DF-6111-49E2-BDD9-E088A0B01988}" srcOrd="5" destOrd="0" parTransId="{DF545366-4AD5-4C76-A9E1-0C7D3A2E28CC}" sibTransId="{644E64B9-6564-4076-B80A-2D858106D176}"/>
    <dgm:cxn modelId="{EEF9F3C4-FAE9-4296-97AD-AF2E7B5F3B9B}" srcId="{B644169C-9C3E-450F-9C0A-4A0FF5BD8E97}" destId="{EC7F686B-33AF-4F8F-B847-6E513CA62D9D}" srcOrd="1" destOrd="0" parTransId="{8C74B615-16F3-48E5-88E4-3140A9D1D174}" sibTransId="{4E30DC9C-34E3-46AF-9B15-B45E878F263C}"/>
    <dgm:cxn modelId="{24542475-164D-47CF-B941-B2EC8A1098AD}" type="presOf" srcId="{B644169C-9C3E-450F-9C0A-4A0FF5BD8E97}" destId="{42BAC81B-BF9A-4F6E-BF5E-CA52B8FA67AE}" srcOrd="0" destOrd="0" presId="urn:microsoft.com/office/officeart/2005/8/layout/hList1"/>
    <dgm:cxn modelId="{FD15B041-A510-4DFC-A368-343D7C4BA18A}" type="presOf" srcId="{5F236310-3DD6-488F-834B-51573C920416}" destId="{C5FFC9AA-D538-4314-A531-83F96E98253B}" srcOrd="0" destOrd="8" presId="urn:microsoft.com/office/officeart/2005/8/layout/hList1"/>
    <dgm:cxn modelId="{B74621E4-1A65-417A-92A5-ECB838425CA5}" type="presOf" srcId="{1CA1E93A-809B-40FA-AA1E-AE3F17FC3A65}" destId="{F587EB75-1C61-4060-B50D-422DCF5E7C9C}" srcOrd="0" destOrd="0" presId="urn:microsoft.com/office/officeart/2005/8/layout/hList1"/>
    <dgm:cxn modelId="{F24F8051-A601-461E-9B1A-6C8448AE6F27}" type="presOf" srcId="{D6F4C6ED-4BA1-4DE6-BD7B-C76814B43497}" destId="{02908A8D-D345-47EA-B5FE-19B82300975A}" srcOrd="0" destOrd="0" presId="urn:microsoft.com/office/officeart/2005/8/layout/hList1"/>
    <dgm:cxn modelId="{AA4EA8C1-CD75-414A-B019-3DBF06D7907A}" srcId="{AB11CC05-C0A4-4C9F-B4FC-5BB7001C23ED}" destId="{D6F4C6ED-4BA1-4DE6-BD7B-C76814B43497}" srcOrd="0" destOrd="0" parTransId="{9FDD3461-DDFB-4044-A73B-CDFFE85E82F7}" sibTransId="{EE2985A1-D944-45F3-9746-F71618A12A76}"/>
    <dgm:cxn modelId="{80552702-2BB6-4CB5-9570-9B7FF68F78D4}" srcId="{D6F4C6ED-4BA1-4DE6-BD7B-C76814B43497}" destId="{8CAA0871-0084-4014-9D40-5F0E47DAACAB}" srcOrd="6" destOrd="0" parTransId="{C83B9B98-EA70-4BD3-AC86-5EBC92B98AF6}" sibTransId="{B5606C7B-287A-44E5-9F6E-8DBBC8284A21}"/>
    <dgm:cxn modelId="{3545FF72-6413-4782-AE1B-65CF57B14BA1}" type="presOf" srcId="{BDB0C3C6-819D-44F2-B2B5-E9C3D61D9D81}" destId="{C5FFC9AA-D538-4314-A531-83F96E98253B}" srcOrd="0" destOrd="3" presId="urn:microsoft.com/office/officeart/2005/8/layout/hList1"/>
    <dgm:cxn modelId="{D36397BE-6BBD-40A5-8358-522581558DCE}" srcId="{D6F4C6ED-4BA1-4DE6-BD7B-C76814B43497}" destId="{1AB8E94A-9491-4DF1-9A6F-6488F46A7FBB}" srcOrd="1" destOrd="0" parTransId="{7CC27C53-DF01-469E-9E09-11F422E16D53}" sibTransId="{F0E8E295-B13D-4CE6-BE8E-01D500AFC121}"/>
    <dgm:cxn modelId="{1C27B7EB-249D-42A7-80FD-87A4F72FD760}" type="presOf" srcId="{F43C7325-E5AF-4129-AAE0-A29B2051B2DB}" destId="{F587EB75-1C61-4060-B50D-422DCF5E7C9C}" srcOrd="0" destOrd="7" presId="urn:microsoft.com/office/officeart/2005/8/layout/hList1"/>
    <dgm:cxn modelId="{58BE8AEC-813B-4D70-8566-0E615B5FFDC5}" type="presOf" srcId="{1AB8E94A-9491-4DF1-9A6F-6488F46A7FBB}" destId="{C5FFC9AA-D538-4314-A531-83F96E98253B}" srcOrd="0" destOrd="1" presId="urn:microsoft.com/office/officeart/2005/8/layout/hList1"/>
    <dgm:cxn modelId="{DA2723D5-E9C5-4AF5-85BD-11A2FCBC7AFF}" type="presOf" srcId="{8CAA0871-0084-4014-9D40-5F0E47DAACAB}" destId="{C5FFC9AA-D538-4314-A531-83F96E98253B}" srcOrd="0" destOrd="6" presId="urn:microsoft.com/office/officeart/2005/8/layout/hList1"/>
    <dgm:cxn modelId="{69E9A24E-FEB0-4F1D-805A-1C9103DBE60E}" srcId="{D6F4C6ED-4BA1-4DE6-BD7B-C76814B43497}" destId="{F76FBC45-EC62-4544-9069-5FCFABB708F7}" srcOrd="5" destOrd="0" parTransId="{D01FA75E-249E-48B7-80C7-B72638773477}" sibTransId="{10847DD1-D0FF-4DF4-A20F-B3312C2A75CB}"/>
    <dgm:cxn modelId="{AA6AD8B7-E508-4C1C-8BFA-F180DF97DFB9}" type="presOf" srcId="{47C6F816-1901-4312-BE33-8132DF8C0661}" destId="{C5FFC9AA-D538-4314-A531-83F96E98253B}" srcOrd="0" destOrd="2" presId="urn:microsoft.com/office/officeart/2005/8/layout/hList1"/>
    <dgm:cxn modelId="{BE93BA78-AC9A-49B1-A3B8-4E3F0BC9B256}" type="presOf" srcId="{EC7F686B-33AF-4F8F-B847-6E513CA62D9D}" destId="{F587EB75-1C61-4060-B50D-422DCF5E7C9C}" srcOrd="0" destOrd="1" presId="urn:microsoft.com/office/officeart/2005/8/layout/hList1"/>
    <dgm:cxn modelId="{ECA53515-29D3-4F00-92B5-851F4FAA32C2}" type="presOf" srcId="{AB11CC05-C0A4-4C9F-B4FC-5BB7001C23ED}" destId="{E2C82F1C-EE9A-491A-9236-6A53369EFFDC}" srcOrd="0" destOrd="0" presId="urn:microsoft.com/office/officeart/2005/8/layout/hList1"/>
    <dgm:cxn modelId="{34CDE954-A424-4BF4-A157-33367228DF64}" srcId="{B644169C-9C3E-450F-9C0A-4A0FF5BD8E97}" destId="{03E797E3-4D03-4E36-BF1E-222CCA858FA5}" srcOrd="2" destOrd="0" parTransId="{C8BE4339-2F51-44F5-BD2B-9EFB8CE91205}" sibTransId="{46854C9D-5F7C-43D3-AD35-22996538E6BE}"/>
    <dgm:cxn modelId="{C7CCAC43-1E5B-4E38-B547-48B2773A778A}" type="presOf" srcId="{FF7DD977-EB2B-4025-9334-363BADA212D3}" destId="{C5FFC9AA-D538-4314-A531-83F96E98253B}" srcOrd="0" destOrd="0" presId="urn:microsoft.com/office/officeart/2005/8/layout/hList1"/>
    <dgm:cxn modelId="{CDBDF163-B13C-4048-B299-49832E46CE0B}" type="presOf" srcId="{03E797E3-4D03-4E36-BF1E-222CCA858FA5}" destId="{F587EB75-1C61-4060-B50D-422DCF5E7C9C}" srcOrd="0" destOrd="2" presId="urn:microsoft.com/office/officeart/2005/8/layout/hList1"/>
    <dgm:cxn modelId="{D8DFD629-5B90-4080-A1C0-B8294603A62A}" type="presOf" srcId="{EF2D494C-FE5C-4CB0-8FA5-DA4CFDAFBE51}" destId="{C5FFC9AA-D538-4314-A531-83F96E98253B}" srcOrd="0" destOrd="4" presId="urn:microsoft.com/office/officeart/2005/8/layout/hList1"/>
    <dgm:cxn modelId="{F7003831-2AB5-44D3-817E-4CABF49C1684}" type="presOf" srcId="{B6CAA03C-5E33-4DEF-BC42-44F65F3C4330}" destId="{C5FFC9AA-D538-4314-A531-83F96E98253B}" srcOrd="0" destOrd="7" presId="urn:microsoft.com/office/officeart/2005/8/layout/hList1"/>
    <dgm:cxn modelId="{591B5BD3-1770-4BF7-AF0F-00B05C1B1953}" srcId="{AB11CC05-C0A4-4C9F-B4FC-5BB7001C23ED}" destId="{B644169C-9C3E-450F-9C0A-4A0FF5BD8E97}" srcOrd="1" destOrd="0" parTransId="{934A71AC-222C-4A25-BBB9-CC16CE1749B2}" sibTransId="{D1001654-627C-4626-8DC9-FE2FD1B5E9D0}"/>
    <dgm:cxn modelId="{EFA3F6E7-296A-45C6-8D65-080E75F039F9}" type="presOf" srcId="{D1A420DF-6111-49E2-BDD9-E088A0B01988}" destId="{F587EB75-1C61-4060-B50D-422DCF5E7C9C}" srcOrd="0" destOrd="5" presId="urn:microsoft.com/office/officeart/2005/8/layout/hList1"/>
    <dgm:cxn modelId="{EBDB1500-14BA-45E4-B5F3-C9C878F94EFC}" srcId="{B644169C-9C3E-450F-9C0A-4A0FF5BD8E97}" destId="{F43C7325-E5AF-4129-AAE0-A29B2051B2DB}" srcOrd="7" destOrd="0" parTransId="{EDA044B8-5B89-4BAC-9F0A-2CB208B1CD65}" sibTransId="{748624E8-647C-4F1B-A081-298651F14320}"/>
    <dgm:cxn modelId="{17137317-4A13-4FF7-B4E5-213849F440DD}" srcId="{D6F4C6ED-4BA1-4DE6-BD7B-C76814B43497}" destId="{48C4BA8D-51FF-406E-9FB5-07D9600D844F}" srcOrd="9" destOrd="0" parTransId="{07571586-7935-4A00-AAFE-33B12AF03B87}" sibTransId="{A8C77908-04AE-4344-8B1F-2E9DA31C1757}"/>
    <dgm:cxn modelId="{3256D7AB-8017-4A95-99CA-968F1AC6D9FB}" srcId="{D6F4C6ED-4BA1-4DE6-BD7B-C76814B43497}" destId="{47C6F816-1901-4312-BE33-8132DF8C0661}" srcOrd="2" destOrd="0" parTransId="{EC6D51F7-8D3F-41C0-B6BD-59065AFDBA59}" sibTransId="{2CBE3DBA-9518-4231-813B-CEAE63EED51A}"/>
    <dgm:cxn modelId="{C1154479-E52A-4D74-8D0F-249DE2AFD449}" type="presOf" srcId="{E4E45B62-9CCE-4066-8B54-CEDCE294AA5E}" destId="{F587EB75-1C61-4060-B50D-422DCF5E7C9C}" srcOrd="0" destOrd="6" presId="urn:microsoft.com/office/officeart/2005/8/layout/hList1"/>
    <dgm:cxn modelId="{52605A0A-03C2-4C38-98AC-4FECF6963EA3}" srcId="{D6F4C6ED-4BA1-4DE6-BD7B-C76814B43497}" destId="{BDB0C3C6-819D-44F2-B2B5-E9C3D61D9D81}" srcOrd="3" destOrd="0" parTransId="{DBA5ADF7-6AB8-49CD-8C46-D8F3100B5295}" sibTransId="{BE5DAE13-493D-4E8E-B3DD-4C32BD124736}"/>
    <dgm:cxn modelId="{D70DD741-CA85-446F-A640-15A12F01475D}" type="presOf" srcId="{48C4BA8D-51FF-406E-9FB5-07D9600D844F}" destId="{C5FFC9AA-D538-4314-A531-83F96E98253B}" srcOrd="0" destOrd="9" presId="urn:microsoft.com/office/officeart/2005/8/layout/hList1"/>
    <dgm:cxn modelId="{DA9AC966-5824-4788-AA19-54ECABC4AECF}" srcId="{B644169C-9C3E-450F-9C0A-4A0FF5BD8E97}" destId="{C1F0B7F3-9F89-4FC5-8536-F43E1B80F0A2}" srcOrd="3" destOrd="0" parTransId="{6DA13A98-6E46-4E36-82DC-5192DAB711E1}" sibTransId="{3492961D-02A1-42A9-A0F8-27F7AA25E5B2}"/>
    <dgm:cxn modelId="{319C8876-9251-4C1F-AD98-0C5F3C04EF0D}" srcId="{D6F4C6ED-4BA1-4DE6-BD7B-C76814B43497}" destId="{B6CAA03C-5E33-4DEF-BC42-44F65F3C4330}" srcOrd="7" destOrd="0" parTransId="{3EEE7CDE-AA53-4F54-94BB-751C2E993EEF}" sibTransId="{85D4073C-3086-4BC8-9FB1-BD7C8A71C071}"/>
    <dgm:cxn modelId="{3413B1AA-8BF4-4DBC-951D-BBF4977EDA23}" type="presOf" srcId="{C1F0B7F3-9F89-4FC5-8536-F43E1B80F0A2}" destId="{F587EB75-1C61-4060-B50D-422DCF5E7C9C}" srcOrd="0" destOrd="3" presId="urn:microsoft.com/office/officeart/2005/8/layout/hList1"/>
    <dgm:cxn modelId="{81034BD9-E0E6-4224-BE05-12213770FBA5}" srcId="{B644169C-9C3E-450F-9C0A-4A0FF5BD8E97}" destId="{E4E45B62-9CCE-4066-8B54-CEDCE294AA5E}" srcOrd="6" destOrd="0" parTransId="{69D563C5-FFC8-4810-B9CD-33C585FF4117}" sibTransId="{05A31801-37CE-4F8D-9213-500EFBC28317}"/>
    <dgm:cxn modelId="{A519703D-9CC2-4433-B2B3-0F63485B3BA7}" srcId="{D6F4C6ED-4BA1-4DE6-BD7B-C76814B43497}" destId="{5F236310-3DD6-488F-834B-51573C920416}" srcOrd="8" destOrd="0" parTransId="{68EDCE38-8174-4065-9714-E4C51573DE98}" sibTransId="{670F485D-8D37-46ED-9C6E-2ACFB51F2183}"/>
    <dgm:cxn modelId="{84EA9315-7B8D-42D6-9B7C-F147957A5C73}" srcId="{F43C7325-E5AF-4129-AAE0-A29B2051B2DB}" destId="{A4681105-5AB7-4F16-805C-2E93BBC03B4F}" srcOrd="0" destOrd="0" parTransId="{6E69CE74-D572-4C1F-BA0B-2BF510DA3F6F}" sibTransId="{0F1F0562-AC3D-4AE7-8F64-6D564335F207}"/>
    <dgm:cxn modelId="{6E1E29EB-1AA3-4F33-8F30-F654B0C66132}" srcId="{D6F4C6ED-4BA1-4DE6-BD7B-C76814B43497}" destId="{EF2D494C-FE5C-4CB0-8FA5-DA4CFDAFBE51}" srcOrd="4" destOrd="0" parTransId="{F5573E7E-9B46-4318-9560-6E2C7A94C45C}" sibTransId="{8B212098-544D-459B-9F02-B2B4B1016F20}"/>
    <dgm:cxn modelId="{6BC05F67-681C-4588-90EE-7BD783941BC2}" srcId="{D6F4C6ED-4BA1-4DE6-BD7B-C76814B43497}" destId="{FF7DD977-EB2B-4025-9334-363BADA212D3}" srcOrd="0" destOrd="0" parTransId="{4AA16F88-D0FC-49FB-A765-38A6C03CD26C}" sibTransId="{483305C9-6F3F-4C7C-A6C7-4FD64CF8B0A0}"/>
    <dgm:cxn modelId="{CB0DF24C-010F-44B2-B895-043A78033345}" type="presOf" srcId="{A4681105-5AB7-4F16-805C-2E93BBC03B4F}" destId="{F587EB75-1C61-4060-B50D-422DCF5E7C9C}" srcOrd="0" destOrd="8" presId="urn:microsoft.com/office/officeart/2005/8/layout/hList1"/>
    <dgm:cxn modelId="{D4BF5EAD-FE84-43F0-B642-865576DF54D2}" type="presOf" srcId="{FCB372AA-9AD7-4FB0-AFE6-8C648CDD4302}" destId="{F587EB75-1C61-4060-B50D-422DCF5E7C9C}" srcOrd="0" destOrd="4" presId="urn:microsoft.com/office/officeart/2005/8/layout/hList1"/>
    <dgm:cxn modelId="{1875BF43-55E8-41C2-8012-96AB89DC2CAE}" type="presParOf" srcId="{E2C82F1C-EE9A-491A-9236-6A53369EFFDC}" destId="{3B77BC9F-1C82-460A-8597-519EC43271ED}" srcOrd="0" destOrd="0" presId="urn:microsoft.com/office/officeart/2005/8/layout/hList1"/>
    <dgm:cxn modelId="{ED77A0D5-F704-47AE-B90B-2191983D79E2}" type="presParOf" srcId="{3B77BC9F-1C82-460A-8597-519EC43271ED}" destId="{02908A8D-D345-47EA-B5FE-19B82300975A}" srcOrd="0" destOrd="0" presId="urn:microsoft.com/office/officeart/2005/8/layout/hList1"/>
    <dgm:cxn modelId="{833EAC36-90CD-44EC-8ECE-7781D4AC14B3}" type="presParOf" srcId="{3B77BC9F-1C82-460A-8597-519EC43271ED}" destId="{C5FFC9AA-D538-4314-A531-83F96E98253B}" srcOrd="1" destOrd="0" presId="urn:microsoft.com/office/officeart/2005/8/layout/hList1"/>
    <dgm:cxn modelId="{B7D7303D-6961-48BF-9586-10FA39960E6A}" type="presParOf" srcId="{E2C82F1C-EE9A-491A-9236-6A53369EFFDC}" destId="{E3BAB916-DDD4-4D69-8605-91A9274CE5E7}" srcOrd="1" destOrd="0" presId="urn:microsoft.com/office/officeart/2005/8/layout/hList1"/>
    <dgm:cxn modelId="{86F4C635-5052-4F3E-B11C-CDC2E40B7E07}" type="presParOf" srcId="{E2C82F1C-EE9A-491A-9236-6A53369EFFDC}" destId="{2DD2DFBA-EFF4-4052-90A1-619896E05451}" srcOrd="2" destOrd="0" presId="urn:microsoft.com/office/officeart/2005/8/layout/hList1"/>
    <dgm:cxn modelId="{0FDF9A09-3132-412B-8BA1-78B5886E7999}" type="presParOf" srcId="{2DD2DFBA-EFF4-4052-90A1-619896E05451}" destId="{42BAC81B-BF9A-4F6E-BF5E-CA52B8FA67AE}" srcOrd="0" destOrd="0" presId="urn:microsoft.com/office/officeart/2005/8/layout/hList1"/>
    <dgm:cxn modelId="{064A981E-5153-401B-BAA6-9E677714F0CF}" type="presParOf" srcId="{2DD2DFBA-EFF4-4052-90A1-619896E05451}" destId="{F587EB75-1C61-4060-B50D-422DCF5E7C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70478-905F-4E98-99F0-ED6C541EEA6F}" type="doc">
      <dgm:prSet loTypeId="urn:microsoft.com/office/officeart/2005/8/layout/venn1" loCatId="relationship" qsTypeId="urn:microsoft.com/office/officeart/2005/8/quickstyle/3d4" qsCatId="3D" csTypeId="urn:microsoft.com/office/officeart/2005/8/colors/colorful5" csCatId="colorful" phldr="1"/>
      <dgm:spPr/>
    </dgm:pt>
    <dgm:pt modelId="{DEC431C8-2575-4BEC-9BDB-CC3ECAF75DA9}">
      <dgm:prSet phldrT="[Text]" custT="1"/>
      <dgm:spPr>
        <a:solidFill>
          <a:srgbClr val="FFC846">
            <a:alpha val="50000"/>
          </a:srgbClr>
        </a:solidFill>
      </dgm:spPr>
      <dgm:t>
        <a:bodyPr lIns="91440" tIns="731520" rIns="0" anchor="t"/>
        <a:lstStyle/>
        <a:p>
          <a:pPr marL="0" indent="0" algn="l"/>
          <a:r>
            <a:rPr lang="en-US" sz="2400" b="1" dirty="0" smtClean="0"/>
            <a:t>Schools on State Accountability Clock</a:t>
          </a:r>
        </a:p>
        <a:p>
          <a:pPr marL="0" indent="0" algn="l"/>
          <a:r>
            <a:rPr lang="en-US" sz="2400" b="1" dirty="0" smtClean="0"/>
            <a:t>(PI/T)</a:t>
          </a:r>
        </a:p>
        <a:p>
          <a:pPr marL="0" indent="0" algn="l"/>
          <a:r>
            <a:rPr lang="en-US" sz="2400" b="1" i="1" dirty="0" smtClean="0"/>
            <a:t>N</a:t>
          </a:r>
          <a:r>
            <a:rPr lang="en-US" sz="2400" b="1" dirty="0" smtClean="0"/>
            <a:t> = 179*</a:t>
          </a:r>
          <a:endParaRPr lang="en-US" sz="2400" b="1" dirty="0"/>
        </a:p>
      </dgm:t>
    </dgm:pt>
    <dgm:pt modelId="{36F98284-2B81-4F1A-BC72-27DFDAB50835}" type="parTrans" cxnId="{E223C17E-AE34-43A2-A99C-E151A21AC3BB}">
      <dgm:prSet/>
      <dgm:spPr/>
      <dgm:t>
        <a:bodyPr/>
        <a:lstStyle/>
        <a:p>
          <a:endParaRPr lang="en-US"/>
        </a:p>
      </dgm:t>
    </dgm:pt>
    <dgm:pt modelId="{E6398134-2F5A-4409-B04A-C61304A1D5C6}" type="sibTrans" cxnId="{E223C17E-AE34-43A2-A99C-E151A21AC3BB}">
      <dgm:prSet/>
      <dgm:spPr/>
      <dgm:t>
        <a:bodyPr/>
        <a:lstStyle/>
        <a:p>
          <a:endParaRPr lang="en-US"/>
        </a:p>
      </dgm:t>
    </dgm:pt>
    <dgm:pt modelId="{917E9D13-DAB1-4F09-B77C-199A0CA7D9E4}">
      <dgm:prSet phldrT="[Text]" custT="1"/>
      <dgm:spPr>
        <a:solidFill>
          <a:srgbClr val="9999FF">
            <a:alpha val="49804"/>
          </a:srgbClr>
        </a:solidFill>
      </dgm:spPr>
      <dgm:t>
        <a:bodyPr lIns="0" tIns="731520" rIns="0" bIns="457200" anchor="t" anchorCtr="0"/>
        <a:lstStyle/>
        <a:p>
          <a:pPr algn="r"/>
          <a:r>
            <a:rPr lang="en-US" sz="2400" b="1" dirty="0" smtClean="0"/>
            <a:t>Schools Identified under Federal Accountability </a:t>
          </a:r>
        </a:p>
        <a:p>
          <a:pPr algn="r"/>
          <a:r>
            <a:rPr lang="en-US" sz="2400" b="1" dirty="0" smtClean="0"/>
            <a:t>(CS, TS, and A-TS)</a:t>
          </a:r>
        </a:p>
        <a:p>
          <a:pPr algn="r"/>
          <a:r>
            <a:rPr lang="en-US" sz="2400" b="1" i="1" dirty="0" smtClean="0"/>
            <a:t>N</a:t>
          </a:r>
          <a:r>
            <a:rPr lang="en-US" sz="2400" b="1" dirty="0" smtClean="0"/>
            <a:t> = 230</a:t>
          </a:r>
          <a:endParaRPr lang="en-US" sz="2400" b="1" dirty="0"/>
        </a:p>
      </dgm:t>
    </dgm:pt>
    <dgm:pt modelId="{8B1FEBD0-3F9B-4560-863C-2C7719C25DDB}" type="parTrans" cxnId="{5E690854-FC49-40AF-B380-5D30CC77B638}">
      <dgm:prSet/>
      <dgm:spPr/>
      <dgm:t>
        <a:bodyPr/>
        <a:lstStyle/>
        <a:p>
          <a:endParaRPr lang="en-US"/>
        </a:p>
      </dgm:t>
    </dgm:pt>
    <dgm:pt modelId="{9BFA0759-DD6D-4B79-87B8-C884BFFE78D5}" type="sibTrans" cxnId="{5E690854-FC49-40AF-B380-5D30CC77B638}">
      <dgm:prSet/>
      <dgm:spPr/>
      <dgm:t>
        <a:bodyPr/>
        <a:lstStyle/>
        <a:p>
          <a:endParaRPr lang="en-US"/>
        </a:p>
      </dgm:t>
    </dgm:pt>
    <dgm:pt modelId="{E82334AD-2F80-47FF-B5CB-634B45E43FE8}" type="pres">
      <dgm:prSet presAssocID="{3A770478-905F-4E98-99F0-ED6C541EEA6F}" presName="compositeShape" presStyleCnt="0">
        <dgm:presLayoutVars>
          <dgm:chMax val="7"/>
          <dgm:dir/>
          <dgm:resizeHandles val="exact"/>
        </dgm:presLayoutVars>
      </dgm:prSet>
      <dgm:spPr/>
    </dgm:pt>
    <dgm:pt modelId="{F47BABDF-EC9E-4C6F-9DFD-18A92A4F63AF}" type="pres">
      <dgm:prSet presAssocID="{DEC431C8-2575-4BEC-9BDB-CC3ECAF75DA9}" presName="circ1" presStyleLbl="vennNode1" presStyleIdx="0" presStyleCnt="2" custLinFactNeighborX="983"/>
      <dgm:spPr/>
      <dgm:t>
        <a:bodyPr/>
        <a:lstStyle/>
        <a:p>
          <a:endParaRPr lang="en-US"/>
        </a:p>
      </dgm:t>
    </dgm:pt>
    <dgm:pt modelId="{5FC20B33-B29E-4A4F-BAA9-2E39F581A919}" type="pres">
      <dgm:prSet presAssocID="{DEC431C8-2575-4BEC-9BDB-CC3ECAF75DA9}" presName="circ1Tx" presStyleLbl="revTx" presStyleIdx="0" presStyleCnt="0">
        <dgm:presLayoutVars>
          <dgm:chMax val="0"/>
          <dgm:chPref val="0"/>
          <dgm:bulletEnabled val="1"/>
        </dgm:presLayoutVars>
      </dgm:prSet>
      <dgm:spPr/>
      <dgm:t>
        <a:bodyPr/>
        <a:lstStyle/>
        <a:p>
          <a:endParaRPr lang="en-US"/>
        </a:p>
      </dgm:t>
    </dgm:pt>
    <dgm:pt modelId="{A5C7ECCF-48C7-40E4-BF79-701B13BEAD7D}" type="pres">
      <dgm:prSet presAssocID="{917E9D13-DAB1-4F09-B77C-199A0CA7D9E4}" presName="circ2" presStyleLbl="vennNode1" presStyleIdx="1" presStyleCnt="2" custLinFactNeighborX="-3086" custLinFactNeighborY="730"/>
      <dgm:spPr/>
      <dgm:t>
        <a:bodyPr/>
        <a:lstStyle/>
        <a:p>
          <a:endParaRPr lang="en-US"/>
        </a:p>
      </dgm:t>
    </dgm:pt>
    <dgm:pt modelId="{4DD9261C-DE3B-431F-ADEF-0BC5DBD6AE8E}" type="pres">
      <dgm:prSet presAssocID="{917E9D13-DAB1-4F09-B77C-199A0CA7D9E4}" presName="circ2Tx" presStyleLbl="revTx" presStyleIdx="0" presStyleCnt="0">
        <dgm:presLayoutVars>
          <dgm:chMax val="0"/>
          <dgm:chPref val="0"/>
          <dgm:bulletEnabled val="1"/>
        </dgm:presLayoutVars>
      </dgm:prSet>
      <dgm:spPr/>
      <dgm:t>
        <a:bodyPr/>
        <a:lstStyle/>
        <a:p>
          <a:endParaRPr lang="en-US"/>
        </a:p>
      </dgm:t>
    </dgm:pt>
  </dgm:ptLst>
  <dgm:cxnLst>
    <dgm:cxn modelId="{E223C17E-AE34-43A2-A99C-E151A21AC3BB}" srcId="{3A770478-905F-4E98-99F0-ED6C541EEA6F}" destId="{DEC431C8-2575-4BEC-9BDB-CC3ECAF75DA9}" srcOrd="0" destOrd="0" parTransId="{36F98284-2B81-4F1A-BC72-27DFDAB50835}" sibTransId="{E6398134-2F5A-4409-B04A-C61304A1D5C6}"/>
    <dgm:cxn modelId="{5BFF24E6-D795-4656-94F2-7B16AE7B32C3}" type="presOf" srcId="{3A770478-905F-4E98-99F0-ED6C541EEA6F}" destId="{E82334AD-2F80-47FF-B5CB-634B45E43FE8}" srcOrd="0" destOrd="0" presId="urn:microsoft.com/office/officeart/2005/8/layout/venn1"/>
    <dgm:cxn modelId="{09C95FD2-F129-41C1-A149-8DDB5A0BFA7F}" type="presOf" srcId="{DEC431C8-2575-4BEC-9BDB-CC3ECAF75DA9}" destId="{F47BABDF-EC9E-4C6F-9DFD-18A92A4F63AF}" srcOrd="0" destOrd="0" presId="urn:microsoft.com/office/officeart/2005/8/layout/venn1"/>
    <dgm:cxn modelId="{74D6A030-CD69-47F8-B649-BA0EA4B79B14}" type="presOf" srcId="{DEC431C8-2575-4BEC-9BDB-CC3ECAF75DA9}" destId="{5FC20B33-B29E-4A4F-BAA9-2E39F581A919}" srcOrd="1" destOrd="0" presId="urn:microsoft.com/office/officeart/2005/8/layout/venn1"/>
    <dgm:cxn modelId="{5E690854-FC49-40AF-B380-5D30CC77B638}" srcId="{3A770478-905F-4E98-99F0-ED6C541EEA6F}" destId="{917E9D13-DAB1-4F09-B77C-199A0CA7D9E4}" srcOrd="1" destOrd="0" parTransId="{8B1FEBD0-3F9B-4560-863C-2C7719C25DDB}" sibTransId="{9BFA0759-DD6D-4B79-87B8-C884BFFE78D5}"/>
    <dgm:cxn modelId="{85B350C1-6492-44A4-A009-601287BB6D75}" type="presOf" srcId="{917E9D13-DAB1-4F09-B77C-199A0CA7D9E4}" destId="{4DD9261C-DE3B-431F-ADEF-0BC5DBD6AE8E}" srcOrd="1" destOrd="0" presId="urn:microsoft.com/office/officeart/2005/8/layout/venn1"/>
    <dgm:cxn modelId="{7F08FBC3-8BA0-4A09-9A85-020447237365}" type="presOf" srcId="{917E9D13-DAB1-4F09-B77C-199A0CA7D9E4}" destId="{A5C7ECCF-48C7-40E4-BF79-701B13BEAD7D}" srcOrd="0" destOrd="0" presId="urn:microsoft.com/office/officeart/2005/8/layout/venn1"/>
    <dgm:cxn modelId="{541A7D47-73AD-4442-96BC-EEE4178896F1}" type="presParOf" srcId="{E82334AD-2F80-47FF-B5CB-634B45E43FE8}" destId="{F47BABDF-EC9E-4C6F-9DFD-18A92A4F63AF}" srcOrd="0" destOrd="0" presId="urn:microsoft.com/office/officeart/2005/8/layout/venn1"/>
    <dgm:cxn modelId="{09CC2C46-3D5D-4EB9-B476-689783CB4F44}" type="presParOf" srcId="{E82334AD-2F80-47FF-B5CB-634B45E43FE8}" destId="{5FC20B33-B29E-4A4F-BAA9-2E39F581A919}" srcOrd="1" destOrd="0" presId="urn:microsoft.com/office/officeart/2005/8/layout/venn1"/>
    <dgm:cxn modelId="{0CB34330-D1F4-4F27-AA84-D172CEB77454}" type="presParOf" srcId="{E82334AD-2F80-47FF-B5CB-634B45E43FE8}" destId="{A5C7ECCF-48C7-40E4-BF79-701B13BEAD7D}" srcOrd="2" destOrd="0" presId="urn:microsoft.com/office/officeart/2005/8/layout/venn1"/>
    <dgm:cxn modelId="{1E61D8F6-896C-47D5-B6A8-B3738EAFF226}" type="presParOf" srcId="{E82334AD-2F80-47FF-B5CB-634B45E43FE8}" destId="{4DD9261C-DE3B-431F-ADEF-0BC5DBD6AE8E}"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322301D-D927-4833-AF3C-E4DD48241BB1}" type="datetimeFigureOut">
              <a:rPr lang="en-US" smtClean="0"/>
              <a:t>12/14/2017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1010DB-9AC4-4E2A-AD5F-C672AA2E5064}" type="slidenum">
              <a:rPr lang="en-US" smtClean="0"/>
              <a:t>‹#›</a:t>
            </a:fld>
            <a:endParaRPr lang="en-US"/>
          </a:p>
        </p:txBody>
      </p:sp>
    </p:spTree>
    <p:extLst>
      <p:ext uri="{BB962C8B-B14F-4D97-AF65-F5344CB8AC3E}">
        <p14:creationId xmlns:p14="http://schemas.microsoft.com/office/powerpoint/2010/main" val="4229902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8FDDF-4F05-43AA-A352-D3BC014618CA}" type="datetimeFigureOut">
              <a:rPr lang="en-US" smtClean="0"/>
              <a:t>12/14/2017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Handouts:</a:t>
            </a:r>
          </a:p>
          <a:p>
            <a:r>
              <a:rPr lang="en-US" dirty="0" smtClean="0"/>
              <a:t>Changes to template doc</a:t>
            </a:r>
          </a:p>
          <a:p>
            <a:r>
              <a:rPr lang="en-US" dirty="0" smtClean="0"/>
              <a:t>Quality</a:t>
            </a:r>
            <a:r>
              <a:rPr lang="en-US" baseline="0" dirty="0" smtClean="0"/>
              <a:t> Criteria???</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2896746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data that was just described</a:t>
            </a:r>
            <a:r>
              <a:rPr lang="en-US" baseline="0" dirty="0" smtClean="0"/>
              <a:t> an overall score is determined and the corresponding rating is identified…</a:t>
            </a:r>
            <a:endParaRPr lang="en-US" dirty="0"/>
          </a:p>
        </p:txBody>
      </p:sp>
      <p:sp>
        <p:nvSpPr>
          <p:cNvPr id="4" name="Footer Placeholder 3"/>
          <p:cNvSpPr>
            <a:spLocks noGrp="1"/>
          </p:cNvSpPr>
          <p:nvPr>
            <p:ph type="ftr" sz="quarter" idx="10"/>
          </p:nvPr>
        </p:nvSpPr>
        <p:spPr/>
        <p:txBody>
          <a:bodyPr/>
          <a:lstStyle/>
          <a:p>
            <a:pPr>
              <a:defRPr/>
            </a:pPr>
            <a:r>
              <a:rPr lang="en-US" smtClean="0"/>
              <a:t>CASE Conference - July 2013   Accountability &amp; Improvement</a:t>
            </a:r>
            <a:endParaRPr lang="en-US" dirty="0"/>
          </a:p>
        </p:txBody>
      </p:sp>
      <p:sp>
        <p:nvSpPr>
          <p:cNvPr id="5" name="Slide Number Placeholder 4"/>
          <p:cNvSpPr>
            <a:spLocks noGrp="1"/>
          </p:cNvSpPr>
          <p:nvPr>
            <p:ph type="sldNum" sz="quarter" idx="11"/>
          </p:nvPr>
        </p:nvSpPr>
        <p:spPr/>
        <p:txBody>
          <a:bodyPr/>
          <a:lstStyle/>
          <a:p>
            <a:pPr>
              <a:defRPr/>
            </a:pPr>
            <a:fld id="{FC33D44E-4498-4555-B727-B5A73EB274DF}" type="slidenum">
              <a:rPr lang="en-US" smtClean="0"/>
              <a:pPr>
                <a:defRPr/>
              </a:pPr>
              <a:t>12</a:t>
            </a:fld>
            <a:endParaRPr lang="en-US" dirty="0"/>
          </a:p>
        </p:txBody>
      </p:sp>
    </p:spTree>
    <p:extLst>
      <p:ext uri="{BB962C8B-B14F-4D97-AF65-F5344CB8AC3E}">
        <p14:creationId xmlns:p14="http://schemas.microsoft.com/office/powerpoint/2010/main" val="268402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162746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the changes that I’m going to touch on are outlined in</a:t>
            </a:r>
            <a:r>
              <a:rPr lang="en-US" baseline="0" dirty="0" smtClean="0"/>
              <a:t> a revision document that is posted on the accountability resource page.  The link to this page is at the end of this presentation.</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843792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3779475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haven’t seen the 2017 framework,</a:t>
            </a:r>
            <a:r>
              <a:rPr lang="en-US" baseline="0" dirty="0" smtClean="0"/>
              <a:t> there </a:t>
            </a:r>
            <a:r>
              <a:rPr lang="en-US" dirty="0" smtClean="0"/>
              <a:t>appearance is</a:t>
            </a:r>
            <a:r>
              <a:rPr lang="en-US" baseline="0" dirty="0" smtClean="0"/>
              <a:t> fairly consistent with prior year reports.  Here are some screen shots from the district annotated report.  This resource is now posted on-line.</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2978404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619343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18</a:t>
            </a:fld>
            <a:endParaRPr lang="en-US"/>
          </a:p>
        </p:txBody>
      </p:sp>
    </p:spTree>
    <p:extLst>
      <p:ext uri="{BB962C8B-B14F-4D97-AF65-F5344CB8AC3E}">
        <p14:creationId xmlns:p14="http://schemas.microsoft.com/office/powerpoint/2010/main" val="385072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conclude, I want to make sure you have my phone number and email address.  Feel free to contact me if I can ever be of assistance.  I want to thank</a:t>
            </a:r>
            <a:r>
              <a:rPr lang="en-US" baseline="0" dirty="0" smtClean="0"/>
              <a:t> each of you for taking the time to participate in this webinar.  </a:t>
            </a:r>
            <a:r>
              <a:rPr lang="en-US" baseline="0" smtClean="0"/>
              <a:t>Have a good day.</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19</a:t>
            </a:fld>
            <a:endParaRPr lang="en-US"/>
          </a:p>
        </p:txBody>
      </p:sp>
    </p:spTree>
    <p:extLst>
      <p:ext uri="{BB962C8B-B14F-4D97-AF65-F5344CB8AC3E}">
        <p14:creationId xmlns:p14="http://schemas.microsoft.com/office/powerpoint/2010/main" val="252197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20</a:t>
            </a:fld>
            <a:endParaRPr lang="en-US"/>
          </a:p>
        </p:txBody>
      </p:sp>
    </p:spTree>
    <p:extLst>
      <p:ext uri="{BB962C8B-B14F-4D97-AF65-F5344CB8AC3E}">
        <p14:creationId xmlns:p14="http://schemas.microsoft.com/office/powerpoint/2010/main" val="256636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EF94-1044-4234-BC37-05B8E4F6AED5}" type="slidenum">
              <a:rPr lang="en-US" smtClean="0"/>
              <a:t>22</a:t>
            </a:fld>
            <a:endParaRPr lang="en-US"/>
          </a:p>
        </p:txBody>
      </p:sp>
    </p:spTree>
    <p:extLst>
      <p:ext uri="{BB962C8B-B14F-4D97-AF65-F5344CB8AC3E}">
        <p14:creationId xmlns:p14="http://schemas.microsoft.com/office/powerpoint/2010/main" val="108777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people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496731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EF94-1044-4234-BC37-05B8E4F6AED5}" type="slidenum">
              <a:rPr lang="en-US" smtClean="0"/>
              <a:t>23</a:t>
            </a:fld>
            <a:endParaRPr lang="en-US"/>
          </a:p>
        </p:txBody>
      </p:sp>
    </p:spTree>
    <p:extLst>
      <p:ext uri="{BB962C8B-B14F-4D97-AF65-F5344CB8AC3E}">
        <p14:creationId xmlns:p14="http://schemas.microsoft.com/office/powerpoint/2010/main" val="108777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Considerations</a:t>
            </a:r>
            <a:r>
              <a:rPr lang="en-US" baseline="0" dirty="0" smtClean="0"/>
              <a:t> of participation in examination in data </a:t>
            </a:r>
          </a:p>
          <a:p>
            <a:endParaRPr lang="en-US" baseline="0" dirty="0" smtClean="0"/>
          </a:p>
          <a:p>
            <a:r>
              <a:rPr lang="en-US" baseline="0" dirty="0" smtClean="0"/>
              <a:t>Data validity issue in analysis- Accountability expectations for low participation will be addressed later</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123584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How scores are different</a:t>
            </a:r>
          </a:p>
          <a:p>
            <a:r>
              <a:rPr lang="en-US" altLang="en-US" dirty="0" smtClean="0"/>
              <a:t>Overview of sequences</a:t>
            </a:r>
            <a:r>
              <a:rPr lang="en-US" altLang="en-US" baseline="0" dirty="0" smtClean="0"/>
              <a:t> available for tests</a:t>
            </a:r>
          </a:p>
          <a:p>
            <a:endParaRPr lang="en-US" altLang="en-US" baseline="0" dirty="0" smtClean="0"/>
          </a:p>
          <a:p>
            <a:r>
              <a:rPr lang="en-US" altLang="en-US" baseline="0" dirty="0" smtClean="0"/>
              <a:t>Group question: What might be the implications for analyses, program design v. accountability measures</a:t>
            </a:r>
          </a:p>
          <a:p>
            <a:endParaRPr lang="en-US" altLang="en-US" baseline="0" dirty="0" smtClean="0"/>
          </a:p>
          <a:p>
            <a:r>
              <a:rPr lang="en-US" altLang="en-US" baseline="0" dirty="0" smtClean="0"/>
              <a:t>7</a:t>
            </a:r>
            <a:r>
              <a:rPr lang="en-US" altLang="en-US" baseline="30000" dirty="0" smtClean="0"/>
              <a:t>th</a:t>
            </a:r>
            <a:r>
              <a:rPr lang="en-US" altLang="en-US" baseline="0" dirty="0" smtClean="0"/>
              <a:t> grade start with Algebra and integrated I, 8</a:t>
            </a:r>
            <a:r>
              <a:rPr lang="en-US" altLang="en-US" baseline="30000" dirty="0" smtClean="0"/>
              <a:t>th</a:t>
            </a:r>
            <a:r>
              <a:rPr lang="en-US" altLang="en-US" baseline="0" dirty="0" smtClean="0"/>
              <a:t> Algebra I, Geometry, Integrated I and II</a:t>
            </a:r>
          </a:p>
          <a:p>
            <a:endParaRPr lang="en-US" altLang="en-US" baseline="0" dirty="0" smtClean="0"/>
          </a:p>
          <a:p>
            <a:endParaRPr lang="en-US" altLang="en-US" baseline="0" dirty="0" smtClean="0"/>
          </a:p>
          <a:p>
            <a:endParaRPr lang="en-US" altLang="en-US" baseline="0" dirty="0" smtClean="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28</a:t>
            </a:fld>
            <a:endParaRPr lang="en-US"/>
          </a:p>
        </p:txBody>
      </p:sp>
    </p:spTree>
    <p:extLst>
      <p:ext uri="{BB962C8B-B14F-4D97-AF65-F5344CB8AC3E}">
        <p14:creationId xmlns:p14="http://schemas.microsoft.com/office/powerpoint/2010/main" val="2894040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Times New Roman" pitchFamily="18" charset="0"/>
              </a:defRPr>
            </a:lvl1pPr>
            <a:lvl2pPr marL="742909" indent="-285734" defTabSz="931811" eaLnBrk="0" hangingPunct="0">
              <a:spcBef>
                <a:spcPct val="30000"/>
              </a:spcBef>
              <a:defRPr sz="1200">
                <a:solidFill>
                  <a:schemeClr val="tx1"/>
                </a:solidFill>
                <a:latin typeface="Times New Roman" pitchFamily="18" charset="0"/>
              </a:defRPr>
            </a:lvl2pPr>
            <a:lvl3pPr marL="1142937" indent="-228587" defTabSz="931811" eaLnBrk="0" hangingPunct="0">
              <a:spcBef>
                <a:spcPct val="30000"/>
              </a:spcBef>
              <a:defRPr sz="1200">
                <a:solidFill>
                  <a:schemeClr val="tx1"/>
                </a:solidFill>
                <a:latin typeface="Times New Roman" pitchFamily="18" charset="0"/>
              </a:defRPr>
            </a:lvl3pPr>
            <a:lvl4pPr marL="1600111" indent="-228587" defTabSz="931811" eaLnBrk="0" hangingPunct="0">
              <a:spcBef>
                <a:spcPct val="30000"/>
              </a:spcBef>
              <a:defRPr sz="1200">
                <a:solidFill>
                  <a:schemeClr val="tx1"/>
                </a:solidFill>
                <a:latin typeface="Times New Roman" pitchFamily="18" charset="0"/>
              </a:defRPr>
            </a:lvl4pPr>
            <a:lvl5pPr marL="2057287" indent="-228587" defTabSz="931811" eaLnBrk="0" hangingPunct="0">
              <a:spcBef>
                <a:spcPct val="30000"/>
              </a:spcBef>
              <a:defRPr sz="1200">
                <a:solidFill>
                  <a:schemeClr val="tx1"/>
                </a:solidFill>
                <a:latin typeface="Times New Roman" pitchFamily="18" charset="0"/>
              </a:defRPr>
            </a:lvl5pPr>
            <a:lvl6pPr marL="2514461" indent="-228587" defTabSz="931811" eaLnBrk="0" fontAlgn="base" hangingPunct="0">
              <a:spcBef>
                <a:spcPct val="30000"/>
              </a:spcBef>
              <a:spcAft>
                <a:spcPct val="0"/>
              </a:spcAft>
              <a:defRPr sz="1200">
                <a:solidFill>
                  <a:schemeClr val="tx1"/>
                </a:solidFill>
                <a:latin typeface="Times New Roman" pitchFamily="18" charset="0"/>
              </a:defRPr>
            </a:lvl6pPr>
            <a:lvl7pPr marL="2971635" indent="-228587" defTabSz="931811" eaLnBrk="0" fontAlgn="base" hangingPunct="0">
              <a:spcBef>
                <a:spcPct val="30000"/>
              </a:spcBef>
              <a:spcAft>
                <a:spcPct val="0"/>
              </a:spcAft>
              <a:defRPr sz="1200">
                <a:solidFill>
                  <a:schemeClr val="tx1"/>
                </a:solidFill>
                <a:latin typeface="Times New Roman" pitchFamily="18" charset="0"/>
              </a:defRPr>
            </a:lvl7pPr>
            <a:lvl8pPr marL="3428811" indent="-228587" defTabSz="931811" eaLnBrk="0" fontAlgn="base" hangingPunct="0">
              <a:spcBef>
                <a:spcPct val="30000"/>
              </a:spcBef>
              <a:spcAft>
                <a:spcPct val="0"/>
              </a:spcAft>
              <a:defRPr sz="1200">
                <a:solidFill>
                  <a:schemeClr val="tx1"/>
                </a:solidFill>
                <a:latin typeface="Times New Roman" pitchFamily="18" charset="0"/>
              </a:defRPr>
            </a:lvl8pPr>
            <a:lvl9pPr marL="3885985" indent="-228587" defTabSz="93181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1876493-4BEB-4334-95EB-1861C50861B0}" type="slidenum">
              <a:rPr lang="en-US" altLang="en-US" sz="1300"/>
              <a:pPr eaLnBrk="1" hangingPunct="1">
                <a:spcBef>
                  <a:spcPct val="0"/>
                </a:spcBef>
              </a:pPr>
              <a:t>29</a:t>
            </a:fld>
            <a:endParaRPr lang="en-US" altLang="en-US" sz="1300"/>
          </a:p>
        </p:txBody>
      </p:sp>
    </p:spTree>
    <p:extLst>
      <p:ext uri="{BB962C8B-B14F-4D97-AF65-F5344CB8AC3E}">
        <p14:creationId xmlns:p14="http://schemas.microsoft.com/office/powerpoint/2010/main" val="414570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spcBef>
                <a:spcPct val="30000"/>
              </a:spcBef>
              <a:defRPr sz="1200">
                <a:solidFill>
                  <a:schemeClr val="tx1"/>
                </a:solidFill>
                <a:latin typeface="Times New Roman" pitchFamily="18" charset="0"/>
              </a:defRPr>
            </a:lvl1pPr>
            <a:lvl2pPr marL="742909" indent="-285734" defTabSz="931811" eaLnBrk="0" hangingPunct="0">
              <a:spcBef>
                <a:spcPct val="30000"/>
              </a:spcBef>
              <a:defRPr sz="1200">
                <a:solidFill>
                  <a:schemeClr val="tx1"/>
                </a:solidFill>
                <a:latin typeface="Times New Roman" pitchFamily="18" charset="0"/>
              </a:defRPr>
            </a:lvl2pPr>
            <a:lvl3pPr marL="1142937" indent="-228587" defTabSz="931811" eaLnBrk="0" hangingPunct="0">
              <a:spcBef>
                <a:spcPct val="30000"/>
              </a:spcBef>
              <a:defRPr sz="1200">
                <a:solidFill>
                  <a:schemeClr val="tx1"/>
                </a:solidFill>
                <a:latin typeface="Times New Roman" pitchFamily="18" charset="0"/>
              </a:defRPr>
            </a:lvl3pPr>
            <a:lvl4pPr marL="1600111" indent="-228587" defTabSz="931811" eaLnBrk="0" hangingPunct="0">
              <a:spcBef>
                <a:spcPct val="30000"/>
              </a:spcBef>
              <a:defRPr sz="1200">
                <a:solidFill>
                  <a:schemeClr val="tx1"/>
                </a:solidFill>
                <a:latin typeface="Times New Roman" pitchFamily="18" charset="0"/>
              </a:defRPr>
            </a:lvl4pPr>
            <a:lvl5pPr marL="2057287" indent="-228587" defTabSz="931811" eaLnBrk="0" hangingPunct="0">
              <a:spcBef>
                <a:spcPct val="30000"/>
              </a:spcBef>
              <a:defRPr sz="1200">
                <a:solidFill>
                  <a:schemeClr val="tx1"/>
                </a:solidFill>
                <a:latin typeface="Times New Roman" pitchFamily="18" charset="0"/>
              </a:defRPr>
            </a:lvl5pPr>
            <a:lvl6pPr marL="2514461" indent="-228587" defTabSz="931811" eaLnBrk="0" fontAlgn="base" hangingPunct="0">
              <a:spcBef>
                <a:spcPct val="30000"/>
              </a:spcBef>
              <a:spcAft>
                <a:spcPct val="0"/>
              </a:spcAft>
              <a:defRPr sz="1200">
                <a:solidFill>
                  <a:schemeClr val="tx1"/>
                </a:solidFill>
                <a:latin typeface="Times New Roman" pitchFamily="18" charset="0"/>
              </a:defRPr>
            </a:lvl6pPr>
            <a:lvl7pPr marL="2971635" indent="-228587" defTabSz="931811" eaLnBrk="0" fontAlgn="base" hangingPunct="0">
              <a:spcBef>
                <a:spcPct val="30000"/>
              </a:spcBef>
              <a:spcAft>
                <a:spcPct val="0"/>
              </a:spcAft>
              <a:defRPr sz="1200">
                <a:solidFill>
                  <a:schemeClr val="tx1"/>
                </a:solidFill>
                <a:latin typeface="Times New Roman" pitchFamily="18" charset="0"/>
              </a:defRPr>
            </a:lvl7pPr>
            <a:lvl8pPr marL="3428811" indent="-228587" defTabSz="931811" eaLnBrk="0" fontAlgn="base" hangingPunct="0">
              <a:spcBef>
                <a:spcPct val="30000"/>
              </a:spcBef>
              <a:spcAft>
                <a:spcPct val="0"/>
              </a:spcAft>
              <a:defRPr sz="1200">
                <a:solidFill>
                  <a:schemeClr val="tx1"/>
                </a:solidFill>
                <a:latin typeface="Times New Roman" pitchFamily="18" charset="0"/>
              </a:defRPr>
            </a:lvl8pPr>
            <a:lvl9pPr marL="3885985" indent="-228587" defTabSz="93181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931BACB-A4AF-438E-B808-18CBB0F81778}" type="slidenum">
              <a:rPr lang="en-US" altLang="en-US" sz="1300"/>
              <a:pPr eaLnBrk="1" hangingPunct="1">
                <a:spcBef>
                  <a:spcPct val="0"/>
                </a:spcBef>
              </a:pPr>
              <a:t>30</a:t>
            </a:fld>
            <a:endParaRPr lang="en-US" altLang="en-US" sz="1300"/>
          </a:p>
        </p:txBody>
      </p:sp>
    </p:spTree>
    <p:extLst>
      <p:ext uri="{BB962C8B-B14F-4D97-AF65-F5344CB8AC3E}">
        <p14:creationId xmlns:p14="http://schemas.microsoft.com/office/powerpoint/2010/main" val="3982873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Distinction</a:t>
            </a:r>
            <a:r>
              <a:rPr lang="en-US" baseline="0" dirty="0" smtClean="0"/>
              <a:t> for performance levels</a:t>
            </a:r>
          </a:p>
          <a:p>
            <a:endParaRPr lang="en-US" baseline="0" dirty="0" smtClean="0"/>
          </a:p>
          <a:p>
            <a:r>
              <a:rPr lang="en-US" baseline="0" dirty="0" smtClean="0"/>
              <a:t>CMAS PARCC: </a:t>
            </a:r>
          </a:p>
          <a:p>
            <a:r>
              <a:rPr lang="en-US" dirty="0"/>
              <a:t>Level 5: Exceeded Expectations (varies by grade level - 850)</a:t>
            </a:r>
          </a:p>
          <a:p>
            <a:r>
              <a:rPr lang="en-US" dirty="0"/>
              <a:t>• Level 4: Met Expectations (750 - varies by grade level)</a:t>
            </a:r>
          </a:p>
          <a:p>
            <a:r>
              <a:rPr lang="en-US" dirty="0"/>
              <a:t>• Level 3: Approached Expectations (725-749)</a:t>
            </a:r>
          </a:p>
          <a:p>
            <a:r>
              <a:rPr lang="en-US" dirty="0"/>
              <a:t>• Level 2: Partially Met Expectations (700-724)</a:t>
            </a:r>
          </a:p>
          <a:p>
            <a:r>
              <a:rPr lang="en-US" dirty="0"/>
              <a:t>• Level 1: Did Not Yet Meet Expectations (650-699)</a:t>
            </a:r>
            <a:r>
              <a:rPr lang="en-US" baseline="0" dirty="0" smtClean="0"/>
              <a:t> as well as scoring</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31</a:t>
            </a:fld>
            <a:endParaRPr lang="en-US"/>
          </a:p>
        </p:txBody>
      </p:sp>
    </p:spTree>
    <p:extLst>
      <p:ext uri="{BB962C8B-B14F-4D97-AF65-F5344CB8AC3E}">
        <p14:creationId xmlns:p14="http://schemas.microsoft.com/office/powerpoint/2010/main" val="2214488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at each performance level, percentile rank, other?</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12/14/2017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33</a:t>
            </a:fld>
            <a:endParaRPr lang="en-US">
              <a:solidFill>
                <a:prstClr val="black"/>
              </a:solidFill>
            </a:endParaRPr>
          </a:p>
        </p:txBody>
      </p:sp>
      <p:sp>
        <p:nvSpPr>
          <p:cNvPr id="8" name="TextBox 7"/>
          <p:cNvSpPr txBox="1"/>
          <p:nvPr>
            <p:custDataLst>
              <p:tags r:id="rId1"/>
            </p:custDataLst>
          </p:nvPr>
        </p:nvSpPr>
        <p:spPr>
          <a:xfrm>
            <a:off x="2" y="0"/>
            <a:ext cx="3894667" cy="375483"/>
          </a:xfrm>
          <a:prstGeom prst="rect">
            <a:avLst/>
          </a:prstGeom>
          <a:noFill/>
        </p:spPr>
        <p:txBody>
          <a:bodyPr vert="horz" lIns="93167" tIns="46585" rIns="93167" bIns="46585" rtlCol="0">
            <a:spAutoFit/>
          </a:bodyPr>
          <a:lstStyle/>
          <a:p>
            <a:endParaRPr lang="en-US">
              <a:solidFill>
                <a:prstClr val="black"/>
              </a:solidFill>
            </a:endParaRPr>
          </a:p>
        </p:txBody>
      </p:sp>
    </p:spTree>
    <p:extLst>
      <p:ext uri="{BB962C8B-B14F-4D97-AF65-F5344CB8AC3E}">
        <p14:creationId xmlns:p14="http://schemas.microsoft.com/office/powerpoint/2010/main" val="1582822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a mean scale score derived, tend</a:t>
            </a:r>
            <a:r>
              <a:rPr lang="en-US" baseline="0" dirty="0" smtClean="0"/>
              <a:t> to have more low-end skewing</a:t>
            </a:r>
            <a:endParaRPr lang="en-US" dirty="0" smtClean="0"/>
          </a:p>
          <a:p>
            <a:endParaRPr lang="en-US" dirty="0" smtClean="0"/>
          </a:p>
          <a:p>
            <a:r>
              <a:rPr lang="en-US" dirty="0" smtClean="0"/>
              <a:t>Limitation-</a:t>
            </a:r>
            <a:r>
              <a:rPr lang="en-US" baseline="0" dirty="0" smtClean="0"/>
              <a:t> cannot link back to performance descriptors</a:t>
            </a:r>
          </a:p>
          <a:p>
            <a:r>
              <a:rPr lang="en-US" baseline="0" dirty="0" smtClean="0"/>
              <a:t>Advantages- less issues related to PII</a:t>
            </a:r>
            <a:endParaRPr lang="en-US" dirty="0"/>
          </a:p>
        </p:txBody>
      </p:sp>
      <p:sp>
        <p:nvSpPr>
          <p:cNvPr id="4" name="Slide Number Placeholder 3"/>
          <p:cNvSpPr>
            <a:spLocks noGrp="1"/>
          </p:cNvSpPr>
          <p:nvPr>
            <p:ph type="sldNum" sz="quarter" idx="10"/>
          </p:nvPr>
        </p:nvSpPr>
        <p:spPr/>
        <p:txBody>
          <a:bodyPr/>
          <a:lstStyle/>
          <a:p>
            <a:fld id="{9BB68DAA-DE63-4AC9-98E7-2A9F5101BEC3}" type="slidenum">
              <a:rPr lang="en-US" smtClean="0"/>
              <a:t>35</a:t>
            </a:fld>
            <a:endParaRPr lang="en-US"/>
          </a:p>
        </p:txBody>
      </p:sp>
    </p:spTree>
    <p:extLst>
      <p:ext uri="{BB962C8B-B14F-4D97-AF65-F5344CB8AC3E}">
        <p14:creationId xmlns:p14="http://schemas.microsoft.com/office/powerpoint/2010/main" val="84079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might</a:t>
            </a:r>
            <a:r>
              <a:rPr lang="en-US" baseline="0" dirty="0" smtClean="0"/>
              <a:t> a school or district look to when comparing results</a:t>
            </a:r>
          </a:p>
          <a:p>
            <a:endParaRPr lang="en-US" baseline="0" dirty="0" smtClean="0"/>
          </a:p>
          <a:p>
            <a:r>
              <a:rPr lang="en-US" baseline="0" dirty="0" smtClean="0"/>
              <a:t>Erin – I think Julie had some nice resources to pull in here on potential comparison points?  Can you add that as a handout?  </a:t>
            </a:r>
            <a:r>
              <a:rPr lang="en-US" baseline="0" dirty="0" err="1" smtClean="0"/>
              <a:t>lgm</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40</a:t>
            </a:fld>
            <a:endParaRPr lang="en-US"/>
          </a:p>
        </p:txBody>
      </p:sp>
    </p:spTree>
    <p:extLst>
      <p:ext uri="{BB962C8B-B14F-4D97-AF65-F5344CB8AC3E}">
        <p14:creationId xmlns:p14="http://schemas.microsoft.com/office/powerpoint/2010/main" val="4138982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UIP has</a:t>
            </a:r>
            <a:r>
              <a:rPr lang="en-US" baseline="0" dirty="0" smtClean="0"/>
              <a:t> it’s own tensions reflected in the multiple purposes it fulfills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32" indent="-285705" eaLnBrk="0" hangingPunct="0">
              <a:defRPr>
                <a:solidFill>
                  <a:schemeClr val="tx1"/>
                </a:solidFill>
                <a:latin typeface="Arial" charset="0"/>
              </a:defRPr>
            </a:lvl2pPr>
            <a:lvl3pPr marL="1142820" indent="-228565" eaLnBrk="0" hangingPunct="0">
              <a:defRPr>
                <a:solidFill>
                  <a:schemeClr val="tx1"/>
                </a:solidFill>
                <a:latin typeface="Arial" charset="0"/>
              </a:defRPr>
            </a:lvl3pPr>
            <a:lvl4pPr marL="1599947" indent="-228565" eaLnBrk="0" hangingPunct="0">
              <a:defRPr>
                <a:solidFill>
                  <a:schemeClr val="tx1"/>
                </a:solidFill>
                <a:latin typeface="Arial" charset="0"/>
              </a:defRPr>
            </a:lvl4pPr>
            <a:lvl5pPr marL="2057076" indent="-228565" eaLnBrk="0" hangingPunct="0">
              <a:defRPr>
                <a:solidFill>
                  <a:schemeClr val="tx1"/>
                </a:solidFill>
                <a:latin typeface="Arial" charset="0"/>
              </a:defRPr>
            </a:lvl5pPr>
            <a:lvl6pPr marL="2514204" indent="-228565" eaLnBrk="0" fontAlgn="base" hangingPunct="0">
              <a:spcBef>
                <a:spcPct val="0"/>
              </a:spcBef>
              <a:spcAft>
                <a:spcPct val="0"/>
              </a:spcAft>
              <a:defRPr>
                <a:solidFill>
                  <a:schemeClr val="tx1"/>
                </a:solidFill>
                <a:latin typeface="Arial" charset="0"/>
              </a:defRPr>
            </a:lvl6pPr>
            <a:lvl7pPr marL="2971332" indent="-228565" eaLnBrk="0" fontAlgn="base" hangingPunct="0">
              <a:spcBef>
                <a:spcPct val="0"/>
              </a:spcBef>
              <a:spcAft>
                <a:spcPct val="0"/>
              </a:spcAft>
              <a:defRPr>
                <a:solidFill>
                  <a:schemeClr val="tx1"/>
                </a:solidFill>
                <a:latin typeface="Arial" charset="0"/>
              </a:defRPr>
            </a:lvl7pPr>
            <a:lvl8pPr marL="3428459" indent="-228565" eaLnBrk="0" fontAlgn="base" hangingPunct="0">
              <a:spcBef>
                <a:spcPct val="0"/>
              </a:spcBef>
              <a:spcAft>
                <a:spcPct val="0"/>
              </a:spcAft>
              <a:defRPr>
                <a:solidFill>
                  <a:schemeClr val="tx1"/>
                </a:solidFill>
                <a:latin typeface="Arial" charset="0"/>
              </a:defRPr>
            </a:lvl8pPr>
            <a:lvl9pPr marL="3885588" indent="-228565" eaLnBrk="0" fontAlgn="base" hangingPunct="0">
              <a:spcBef>
                <a:spcPct val="0"/>
              </a:spcBef>
              <a:spcAft>
                <a:spcPct val="0"/>
              </a:spcAft>
              <a:defRPr>
                <a:solidFill>
                  <a:schemeClr val="tx1"/>
                </a:solidFill>
                <a:latin typeface="Arial" charset="0"/>
              </a:defRPr>
            </a:lvl9pPr>
          </a:lstStyle>
          <a:p>
            <a:pPr eaLnBrk="1" hangingPunct="1"/>
            <a:fld id="{8AA40FD9-1D42-446C-A16F-8D507FDA4D37}" type="slidenum">
              <a:rPr lang="en-US" smtClean="0"/>
              <a:pPr eaLnBrk="1" hangingPunct="1"/>
              <a:t>49</a:t>
            </a:fld>
            <a:endParaRPr lang="en-US" smtClean="0"/>
          </a:p>
        </p:txBody>
      </p:sp>
    </p:spTree>
    <p:extLst>
      <p:ext uri="{BB962C8B-B14F-4D97-AF65-F5344CB8AC3E}">
        <p14:creationId xmlns:p14="http://schemas.microsoft.com/office/powerpoint/2010/main" val="270860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UIP has</a:t>
            </a:r>
            <a:r>
              <a:rPr lang="en-US" baseline="0" dirty="0" smtClean="0"/>
              <a:t> it’s own tensions reflected in the multiple purposes it fulfills</a:t>
            </a:r>
            <a:endParaRPr 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32" indent="-285705" eaLnBrk="0" hangingPunct="0">
              <a:defRPr>
                <a:solidFill>
                  <a:schemeClr val="tx1"/>
                </a:solidFill>
                <a:latin typeface="Arial" charset="0"/>
              </a:defRPr>
            </a:lvl2pPr>
            <a:lvl3pPr marL="1142820" indent="-228565" eaLnBrk="0" hangingPunct="0">
              <a:defRPr>
                <a:solidFill>
                  <a:schemeClr val="tx1"/>
                </a:solidFill>
                <a:latin typeface="Arial" charset="0"/>
              </a:defRPr>
            </a:lvl3pPr>
            <a:lvl4pPr marL="1599947" indent="-228565" eaLnBrk="0" hangingPunct="0">
              <a:defRPr>
                <a:solidFill>
                  <a:schemeClr val="tx1"/>
                </a:solidFill>
                <a:latin typeface="Arial" charset="0"/>
              </a:defRPr>
            </a:lvl4pPr>
            <a:lvl5pPr marL="2057076" indent="-228565" eaLnBrk="0" hangingPunct="0">
              <a:defRPr>
                <a:solidFill>
                  <a:schemeClr val="tx1"/>
                </a:solidFill>
                <a:latin typeface="Arial" charset="0"/>
              </a:defRPr>
            </a:lvl5pPr>
            <a:lvl6pPr marL="2514204" indent="-228565" eaLnBrk="0" fontAlgn="base" hangingPunct="0">
              <a:spcBef>
                <a:spcPct val="0"/>
              </a:spcBef>
              <a:spcAft>
                <a:spcPct val="0"/>
              </a:spcAft>
              <a:defRPr>
                <a:solidFill>
                  <a:schemeClr val="tx1"/>
                </a:solidFill>
                <a:latin typeface="Arial" charset="0"/>
              </a:defRPr>
            </a:lvl6pPr>
            <a:lvl7pPr marL="2971332" indent="-228565" eaLnBrk="0" fontAlgn="base" hangingPunct="0">
              <a:spcBef>
                <a:spcPct val="0"/>
              </a:spcBef>
              <a:spcAft>
                <a:spcPct val="0"/>
              </a:spcAft>
              <a:defRPr>
                <a:solidFill>
                  <a:schemeClr val="tx1"/>
                </a:solidFill>
                <a:latin typeface="Arial" charset="0"/>
              </a:defRPr>
            </a:lvl7pPr>
            <a:lvl8pPr marL="3428459" indent="-228565" eaLnBrk="0" fontAlgn="base" hangingPunct="0">
              <a:spcBef>
                <a:spcPct val="0"/>
              </a:spcBef>
              <a:spcAft>
                <a:spcPct val="0"/>
              </a:spcAft>
              <a:defRPr>
                <a:solidFill>
                  <a:schemeClr val="tx1"/>
                </a:solidFill>
                <a:latin typeface="Arial" charset="0"/>
              </a:defRPr>
            </a:lvl8pPr>
            <a:lvl9pPr marL="3885588" indent="-228565" eaLnBrk="0" fontAlgn="base" hangingPunct="0">
              <a:spcBef>
                <a:spcPct val="0"/>
              </a:spcBef>
              <a:spcAft>
                <a:spcPct val="0"/>
              </a:spcAft>
              <a:defRPr>
                <a:solidFill>
                  <a:schemeClr val="tx1"/>
                </a:solidFill>
                <a:latin typeface="Arial" charset="0"/>
              </a:defRPr>
            </a:lvl9pPr>
          </a:lstStyle>
          <a:p>
            <a:pPr eaLnBrk="1" hangingPunct="1"/>
            <a:fld id="{8AA40FD9-1D42-446C-A16F-8D507FDA4D37}" type="slidenum">
              <a:rPr lang="en-US" smtClean="0"/>
              <a:pPr eaLnBrk="1" hangingPunct="1"/>
              <a:t>4</a:t>
            </a:fld>
            <a:endParaRPr lang="en-US" smtClean="0"/>
          </a:p>
        </p:txBody>
      </p:sp>
    </p:spTree>
    <p:extLst>
      <p:ext uri="{BB962C8B-B14F-4D97-AF65-F5344CB8AC3E}">
        <p14:creationId xmlns:p14="http://schemas.microsoft.com/office/powerpoint/2010/main" val="2708607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a:t>
            </a:r>
          </a:p>
          <a:p>
            <a:r>
              <a:rPr lang="en-US" dirty="0" smtClean="0"/>
              <a:t>There are 164 traditional schools identified as on</a:t>
            </a:r>
            <a:r>
              <a:rPr lang="en-US" baseline="0" dirty="0" smtClean="0"/>
              <a:t> the clock on the state accountability. AEC frameworks are not yet ready; therefore, this number does not include AECs. </a:t>
            </a:r>
          </a:p>
          <a:p>
            <a:r>
              <a:rPr lang="en-US" baseline="0" dirty="0" smtClean="0"/>
              <a:t>Under ESSA accountability, 230 schools are identified for support and improvement as CS, TS, or Additional TS. </a:t>
            </a:r>
          </a:p>
          <a:p>
            <a:endParaRPr lang="en-US" baseline="0" dirty="0" smtClean="0"/>
          </a:p>
          <a:p>
            <a:r>
              <a:rPr lang="en-US" baseline="0" dirty="0" smtClean="0"/>
              <a:t>There is overlap between the schools identified under each accountability system. Therefore, </a:t>
            </a:r>
            <a:r>
              <a:rPr lang="en-US" dirty="0" smtClean="0"/>
              <a:t>327 schools </a:t>
            </a:r>
            <a:r>
              <a:rPr lang="en-US" baseline="0" dirty="0" smtClean="0"/>
              <a:t>need support and improvement under one or both state and federal. </a:t>
            </a:r>
          </a:p>
          <a:p>
            <a:r>
              <a:rPr lang="en-US" baseline="0" dirty="0" smtClean="0"/>
              <a:t>Of those, 97 are identified for state only, 163 are identified for federal only and 67 are identified under both federal and state accountability. </a:t>
            </a:r>
          </a:p>
          <a:p>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a:p>
        </p:txBody>
      </p:sp>
    </p:spTree>
    <p:extLst>
      <p:ext uri="{BB962C8B-B14F-4D97-AF65-F5344CB8AC3E}">
        <p14:creationId xmlns:p14="http://schemas.microsoft.com/office/powerpoint/2010/main" val="2910884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53</a:t>
            </a:fld>
            <a:endParaRPr lang="en-US"/>
          </a:p>
        </p:txBody>
      </p:sp>
    </p:spTree>
    <p:extLst>
      <p:ext uri="{BB962C8B-B14F-4D97-AF65-F5344CB8AC3E}">
        <p14:creationId xmlns:p14="http://schemas.microsoft.com/office/powerpoint/2010/main" val="1316792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23"/>
              </a:spcAft>
              <a:defRPr/>
            </a:pPr>
            <a:r>
              <a:rPr lang="en-US" dirty="0">
                <a:effectLst>
                  <a:outerShdw blurRad="38100" dist="38100" dir="2700000" algn="tl">
                    <a:srgbClr val="000000">
                      <a:alpha val="43137"/>
                    </a:srgbClr>
                  </a:outerShdw>
                </a:effectLst>
                <a:latin typeface="Arial" charset="0"/>
                <a:cs typeface="Arial" charset="0"/>
              </a:rPr>
              <a:t>UIP</a:t>
            </a:r>
          </a:p>
          <a:p>
            <a:pPr>
              <a:spcAft>
                <a:spcPts val="1223"/>
              </a:spcAft>
              <a:defRPr/>
            </a:pPr>
            <a:r>
              <a:rPr lang="en-US" b="1" dirty="0">
                <a:effectLst>
                  <a:outerShdw blurRad="38100" dist="38100" dir="2700000" algn="tl">
                    <a:srgbClr val="000000">
                      <a:alpha val="43137"/>
                    </a:srgbClr>
                  </a:outerShdw>
                </a:effectLst>
                <a:latin typeface="Arial" charset="0"/>
                <a:cs typeface="Arial" charset="0"/>
              </a:rPr>
              <a:t>Structure</a:t>
            </a:r>
            <a:r>
              <a:rPr lang="en-US" b="1" dirty="0">
                <a:latin typeface="Arial" charset="0"/>
                <a:cs typeface="Arial" charset="0"/>
              </a:rPr>
              <a:t> – </a:t>
            </a:r>
            <a:r>
              <a:rPr lang="en-US" dirty="0">
                <a:latin typeface="Arial" charset="0"/>
                <a:cs typeface="Arial" charset="0"/>
              </a:rPr>
              <a:t>How we deliver instruction</a:t>
            </a:r>
          </a:p>
          <a:p>
            <a:pPr>
              <a:spcAft>
                <a:spcPts val="1223"/>
              </a:spcAft>
              <a:defRPr/>
            </a:pPr>
            <a:r>
              <a:rPr lang="en-US" b="1" dirty="0">
                <a:effectLst>
                  <a:outerShdw blurRad="38100" dist="38100" dir="2700000" algn="tl">
                    <a:srgbClr val="000000">
                      <a:alpha val="43137"/>
                    </a:srgbClr>
                  </a:outerShdw>
                </a:effectLst>
                <a:latin typeface="Arial" charset="0"/>
                <a:cs typeface="Arial" charset="0"/>
              </a:rPr>
              <a:t>Curriculum</a:t>
            </a:r>
            <a:r>
              <a:rPr lang="en-US" b="1" dirty="0">
                <a:latin typeface="Arial" charset="0"/>
                <a:cs typeface="Arial" charset="0"/>
              </a:rPr>
              <a:t> – </a:t>
            </a:r>
            <a:r>
              <a:rPr lang="en-US" dirty="0">
                <a:latin typeface="Arial" charset="0"/>
                <a:cs typeface="Arial" charset="0"/>
              </a:rPr>
              <a:t>What we teach</a:t>
            </a:r>
          </a:p>
          <a:p>
            <a:pPr>
              <a:spcAft>
                <a:spcPts val="1223"/>
              </a:spcAft>
              <a:defRPr/>
            </a:pPr>
            <a:r>
              <a:rPr lang="en-US" b="1" dirty="0">
                <a:effectLst>
                  <a:outerShdw blurRad="38100" dist="38100" dir="2700000" algn="tl">
                    <a:srgbClr val="000000">
                      <a:alpha val="43137"/>
                    </a:srgbClr>
                  </a:outerShdw>
                </a:effectLst>
                <a:latin typeface="Arial" charset="0"/>
                <a:cs typeface="Arial" charset="0"/>
              </a:rPr>
              <a:t>Instruction</a:t>
            </a:r>
            <a:r>
              <a:rPr lang="en-US" b="1" dirty="0">
                <a:latin typeface="Arial" charset="0"/>
                <a:cs typeface="Arial" charset="0"/>
              </a:rPr>
              <a:t> – </a:t>
            </a:r>
            <a:r>
              <a:rPr lang="en-US" dirty="0">
                <a:latin typeface="Arial" charset="0"/>
                <a:cs typeface="Arial" charset="0"/>
              </a:rPr>
              <a:t>How we teach</a:t>
            </a:r>
          </a:p>
          <a:p>
            <a:pPr>
              <a:spcAft>
                <a:spcPts val="1223"/>
              </a:spcAft>
              <a:defRPr/>
            </a:pPr>
            <a:r>
              <a:rPr lang="en-US" b="1" dirty="0">
                <a:effectLst>
                  <a:outerShdw blurRad="38100" dist="38100" dir="2700000" algn="tl">
                    <a:srgbClr val="000000">
                      <a:alpha val="43137"/>
                    </a:srgbClr>
                  </a:outerShdw>
                </a:effectLst>
                <a:latin typeface="Arial" charset="0"/>
                <a:cs typeface="Arial" charset="0"/>
              </a:rPr>
              <a:t>Climate</a:t>
            </a:r>
            <a:r>
              <a:rPr lang="en-US" b="1" dirty="0">
                <a:latin typeface="Arial" charset="0"/>
                <a:cs typeface="Arial" charset="0"/>
              </a:rPr>
              <a:t> – </a:t>
            </a:r>
            <a:r>
              <a:rPr lang="en-US" dirty="0">
                <a:latin typeface="Arial" charset="0"/>
                <a:cs typeface="Arial" charset="0"/>
              </a:rPr>
              <a:t>How people behave</a:t>
            </a:r>
          </a:p>
          <a:p>
            <a:pPr>
              <a:spcAft>
                <a:spcPts val="1223"/>
              </a:spcAft>
              <a:defRPr/>
            </a:pPr>
            <a:r>
              <a:rPr lang="en-US" b="1" dirty="0">
                <a:effectLst>
                  <a:outerShdw blurRad="38100" dist="38100" dir="2700000" algn="tl">
                    <a:srgbClr val="000000">
                      <a:alpha val="43137"/>
                    </a:srgbClr>
                  </a:outerShdw>
                </a:effectLst>
                <a:latin typeface="Arial" charset="0"/>
                <a:cs typeface="Arial" charset="0"/>
              </a:rPr>
              <a:t>Personnel</a:t>
            </a:r>
            <a:r>
              <a:rPr lang="en-US" b="1" dirty="0">
                <a:latin typeface="Arial" charset="0"/>
                <a:cs typeface="Arial" charset="0"/>
              </a:rPr>
              <a:t> – </a:t>
            </a:r>
            <a:r>
              <a:rPr lang="en-US" dirty="0">
                <a:latin typeface="Arial" charset="0"/>
                <a:cs typeface="Arial" charset="0"/>
              </a:rPr>
              <a:t>Who “teaches”      </a:t>
            </a:r>
          </a:p>
        </p:txBody>
      </p:sp>
      <p:sp>
        <p:nvSpPr>
          <p:cNvPr id="4" name="Slide Number Placeholder 3"/>
          <p:cNvSpPr>
            <a:spLocks noGrp="1"/>
          </p:cNvSpPr>
          <p:nvPr>
            <p:ph type="sldNum" sz="quarter" idx="10"/>
          </p:nvPr>
        </p:nvSpPr>
        <p:spPr/>
        <p:txBody>
          <a:bodyPr/>
          <a:lstStyle/>
          <a:p>
            <a:fld id="{976AB643-1C83-46B1-A4FF-8E4A58FA665A}" type="slidenum">
              <a:rPr lang="en-US" smtClean="0"/>
              <a:t>54</a:t>
            </a:fld>
            <a:endParaRPr lang="en-US"/>
          </a:p>
        </p:txBody>
      </p:sp>
    </p:spTree>
    <p:extLst>
      <p:ext uri="{BB962C8B-B14F-4D97-AF65-F5344CB8AC3E}">
        <p14:creationId xmlns:p14="http://schemas.microsoft.com/office/powerpoint/2010/main" val="3257557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UIP</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55</a:t>
            </a:fld>
            <a:endParaRPr lang="en-US"/>
          </a:p>
        </p:txBody>
      </p:sp>
    </p:spTree>
    <p:extLst>
      <p:ext uri="{BB962C8B-B14F-4D97-AF65-F5344CB8AC3E}">
        <p14:creationId xmlns:p14="http://schemas.microsoft.com/office/powerpoint/2010/main" val="1372556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56</a:t>
            </a:fld>
            <a:endParaRPr lang="en-US"/>
          </a:p>
        </p:txBody>
      </p:sp>
    </p:spTree>
    <p:extLst>
      <p:ext uri="{BB962C8B-B14F-4D97-AF65-F5344CB8AC3E}">
        <p14:creationId xmlns:p14="http://schemas.microsoft.com/office/powerpoint/2010/main" val="86320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a:t>
            </a:r>
          </a:p>
          <a:p>
            <a:r>
              <a:rPr lang="en-US" dirty="0" smtClean="0"/>
              <a:t>Reference</a:t>
            </a:r>
            <a:r>
              <a:rPr lang="en-US" baseline="0" dirty="0" smtClean="0"/>
              <a:t> SW webpage and SW Plan rubric</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57</a:t>
            </a:fld>
            <a:endParaRPr lang="en-US"/>
          </a:p>
        </p:txBody>
      </p:sp>
    </p:spTree>
    <p:extLst>
      <p:ext uri="{BB962C8B-B14F-4D97-AF65-F5344CB8AC3E}">
        <p14:creationId xmlns:p14="http://schemas.microsoft.com/office/powerpoint/2010/main" val="4045073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UFPA</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59</a:t>
            </a:fld>
            <a:endParaRPr lang="en-US"/>
          </a:p>
        </p:txBody>
      </p:sp>
    </p:spTree>
    <p:extLst>
      <p:ext uri="{BB962C8B-B14F-4D97-AF65-F5344CB8AC3E}">
        <p14:creationId xmlns:p14="http://schemas.microsoft.com/office/powerpoint/2010/main" val="6664929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UFPA</a:t>
            </a:r>
          </a:p>
          <a:p>
            <a:r>
              <a:rPr lang="en-US" dirty="0"/>
              <a:t>The schoolwide plan shall include a description of the strategies that the school will be implementing to address school needs, including a description of </a:t>
            </a:r>
            <a:r>
              <a:rPr lang="en-US" b="1" dirty="0"/>
              <a:t>how</a:t>
            </a:r>
            <a:r>
              <a:rPr lang="en-US" dirty="0"/>
              <a:t> such strategies will – </a:t>
            </a:r>
          </a:p>
          <a:p>
            <a:pPr marL="174698" indent="-174698">
              <a:buFont typeface="Arial" panose="020B0604020202020204" pitchFamily="34" charset="0"/>
              <a:buChar char="•"/>
            </a:pPr>
            <a:r>
              <a:rPr lang="en-US" dirty="0"/>
              <a:t>provide opportunities for all children, including each of the subgroups of students to meet CAS and CELP</a:t>
            </a:r>
          </a:p>
          <a:p>
            <a:pPr marL="174698" indent="-174698">
              <a:buFont typeface="Arial" panose="020B0604020202020204" pitchFamily="34" charset="0"/>
              <a:buChar char="•"/>
            </a:pPr>
            <a:r>
              <a:rPr lang="en-US" dirty="0"/>
              <a:t>use methods and instructional strategies that strengthen the academic program in the school, (i.e. increase the amount and quality of learning time, and help provide an enriched and accelerated curriculum, which may include programs, activities, and courses necessary to provide a well-rounded education)</a:t>
            </a:r>
          </a:p>
          <a:p>
            <a:pPr marL="174698" indent="-174698">
              <a:buFont typeface="Arial" panose="020B0604020202020204" pitchFamily="34" charset="0"/>
              <a:buChar char="•"/>
            </a:pPr>
            <a:r>
              <a:rPr lang="en-US" dirty="0"/>
              <a:t>address the needs of all children in the school, but particularly the needs of those at risk of not meeting CAS and CELP. </a:t>
            </a:r>
          </a:p>
        </p:txBody>
      </p:sp>
      <p:sp>
        <p:nvSpPr>
          <p:cNvPr id="4" name="Slide Number Placeholder 3"/>
          <p:cNvSpPr>
            <a:spLocks noGrp="1"/>
          </p:cNvSpPr>
          <p:nvPr>
            <p:ph type="sldNum" sz="quarter" idx="10"/>
          </p:nvPr>
        </p:nvSpPr>
        <p:spPr/>
        <p:txBody>
          <a:bodyPr/>
          <a:lstStyle/>
          <a:p>
            <a:fld id="{976AB643-1C83-46B1-A4FF-8E4A58FA665A}" type="slidenum">
              <a:rPr lang="en-US" smtClean="0"/>
              <a:t>60</a:t>
            </a:fld>
            <a:endParaRPr lang="en-US"/>
          </a:p>
        </p:txBody>
      </p:sp>
    </p:spTree>
    <p:extLst>
      <p:ext uri="{BB962C8B-B14F-4D97-AF65-F5344CB8AC3E}">
        <p14:creationId xmlns:p14="http://schemas.microsoft.com/office/powerpoint/2010/main" val="3356222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UIP</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156309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4A184D-007F-4DB0-80E2-50E1B230B911}" type="slidenum">
              <a:rPr lang="en-US" smtClean="0">
                <a:latin typeface="Arial" pitchFamily="34" charset="0"/>
              </a:rPr>
              <a:pPr/>
              <a:t>5</a:t>
            </a:fld>
            <a:endParaRPr lang="en-US" smtClean="0">
              <a:latin typeface="Arial" pitchFamily="34" charset="0"/>
            </a:endParaRPr>
          </a:p>
        </p:txBody>
      </p:sp>
    </p:spTree>
    <p:extLst>
      <p:ext uri="{BB962C8B-B14F-4D97-AF65-F5344CB8AC3E}">
        <p14:creationId xmlns:p14="http://schemas.microsoft.com/office/powerpoint/2010/main" val="1310133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771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8731" indent="-287973" eaLnBrk="0" hangingPunct="0">
              <a:defRPr>
                <a:solidFill>
                  <a:schemeClr val="tx1"/>
                </a:solidFill>
                <a:latin typeface="Verdana" pitchFamily="34" charset="0"/>
                <a:ea typeface="ＭＳ Ｐゴシック" charset="-128"/>
              </a:defRPr>
            </a:lvl2pPr>
            <a:lvl3pPr marL="1151893" indent="-230379" eaLnBrk="0" hangingPunct="0">
              <a:defRPr>
                <a:solidFill>
                  <a:schemeClr val="tx1"/>
                </a:solidFill>
                <a:latin typeface="Verdana" pitchFamily="34" charset="0"/>
                <a:ea typeface="ＭＳ Ｐゴシック" charset="-128"/>
              </a:defRPr>
            </a:lvl3pPr>
            <a:lvl4pPr marL="1612652" indent="-230379" eaLnBrk="0" hangingPunct="0">
              <a:defRPr>
                <a:solidFill>
                  <a:schemeClr val="tx1"/>
                </a:solidFill>
                <a:latin typeface="Verdana" pitchFamily="34" charset="0"/>
                <a:ea typeface="ＭＳ Ｐゴシック" charset="-128"/>
              </a:defRPr>
            </a:lvl4pPr>
            <a:lvl5pPr marL="2073409" indent="-230379" eaLnBrk="0" hangingPunct="0">
              <a:defRPr>
                <a:solidFill>
                  <a:schemeClr val="tx1"/>
                </a:solidFill>
                <a:latin typeface="Verdana" pitchFamily="34" charset="0"/>
                <a:ea typeface="ＭＳ Ｐゴシック" charset="-128"/>
              </a:defRPr>
            </a:lvl5pPr>
            <a:lvl6pPr marL="2534167" indent="-230379" eaLnBrk="0" fontAlgn="base" hangingPunct="0">
              <a:spcBef>
                <a:spcPct val="0"/>
              </a:spcBef>
              <a:spcAft>
                <a:spcPct val="0"/>
              </a:spcAft>
              <a:defRPr>
                <a:solidFill>
                  <a:schemeClr val="tx1"/>
                </a:solidFill>
                <a:latin typeface="Verdana" pitchFamily="34" charset="0"/>
                <a:ea typeface="ＭＳ Ｐゴシック" charset="-128"/>
              </a:defRPr>
            </a:lvl6pPr>
            <a:lvl7pPr marL="2994926" indent="-230379" eaLnBrk="0" fontAlgn="base" hangingPunct="0">
              <a:spcBef>
                <a:spcPct val="0"/>
              </a:spcBef>
              <a:spcAft>
                <a:spcPct val="0"/>
              </a:spcAft>
              <a:defRPr>
                <a:solidFill>
                  <a:schemeClr val="tx1"/>
                </a:solidFill>
                <a:latin typeface="Verdana" pitchFamily="34" charset="0"/>
                <a:ea typeface="ＭＳ Ｐゴシック" charset="-128"/>
              </a:defRPr>
            </a:lvl7pPr>
            <a:lvl8pPr marL="3455683" indent="-230379" eaLnBrk="0" fontAlgn="base" hangingPunct="0">
              <a:spcBef>
                <a:spcPct val="0"/>
              </a:spcBef>
              <a:spcAft>
                <a:spcPct val="0"/>
              </a:spcAft>
              <a:defRPr>
                <a:solidFill>
                  <a:schemeClr val="tx1"/>
                </a:solidFill>
                <a:latin typeface="Verdana" pitchFamily="34" charset="0"/>
                <a:ea typeface="ＭＳ Ｐゴシック" charset="-128"/>
              </a:defRPr>
            </a:lvl8pPr>
            <a:lvl9pPr marL="3916440" indent="-230379"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r>
              <a:rPr lang="en-US" altLang="en-US" dirty="0" smtClean="0">
                <a:latin typeface="Arial" charset="0"/>
              </a:rPr>
              <a:t>Version 1.4</a:t>
            </a:r>
          </a:p>
        </p:txBody>
      </p:sp>
      <p:sp>
        <p:nvSpPr>
          <p:cNvPr id="177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ea typeface="ＭＳ Ｐゴシック" charset="-128"/>
              </a:defRPr>
            </a:lvl1pPr>
            <a:lvl2pPr marL="748731" indent="-287973" eaLnBrk="0" hangingPunct="0">
              <a:defRPr>
                <a:solidFill>
                  <a:schemeClr val="tx1"/>
                </a:solidFill>
                <a:latin typeface="Verdana" pitchFamily="34" charset="0"/>
                <a:ea typeface="ＭＳ Ｐゴシック" charset="-128"/>
              </a:defRPr>
            </a:lvl2pPr>
            <a:lvl3pPr marL="1151893" indent="-230379" eaLnBrk="0" hangingPunct="0">
              <a:defRPr>
                <a:solidFill>
                  <a:schemeClr val="tx1"/>
                </a:solidFill>
                <a:latin typeface="Verdana" pitchFamily="34" charset="0"/>
                <a:ea typeface="ＭＳ Ｐゴシック" charset="-128"/>
              </a:defRPr>
            </a:lvl3pPr>
            <a:lvl4pPr marL="1612652" indent="-230379" eaLnBrk="0" hangingPunct="0">
              <a:defRPr>
                <a:solidFill>
                  <a:schemeClr val="tx1"/>
                </a:solidFill>
                <a:latin typeface="Verdana" pitchFamily="34" charset="0"/>
                <a:ea typeface="ＭＳ Ｐゴシック" charset="-128"/>
              </a:defRPr>
            </a:lvl4pPr>
            <a:lvl5pPr marL="2073409" indent="-230379" eaLnBrk="0" hangingPunct="0">
              <a:defRPr>
                <a:solidFill>
                  <a:schemeClr val="tx1"/>
                </a:solidFill>
                <a:latin typeface="Verdana" pitchFamily="34" charset="0"/>
                <a:ea typeface="ＭＳ Ｐゴシック" charset="-128"/>
              </a:defRPr>
            </a:lvl5pPr>
            <a:lvl6pPr marL="2534167" indent="-230379" eaLnBrk="0" fontAlgn="base" hangingPunct="0">
              <a:spcBef>
                <a:spcPct val="0"/>
              </a:spcBef>
              <a:spcAft>
                <a:spcPct val="0"/>
              </a:spcAft>
              <a:defRPr>
                <a:solidFill>
                  <a:schemeClr val="tx1"/>
                </a:solidFill>
                <a:latin typeface="Verdana" pitchFamily="34" charset="0"/>
                <a:ea typeface="ＭＳ Ｐゴシック" charset="-128"/>
              </a:defRPr>
            </a:lvl6pPr>
            <a:lvl7pPr marL="2994926" indent="-230379" eaLnBrk="0" fontAlgn="base" hangingPunct="0">
              <a:spcBef>
                <a:spcPct val="0"/>
              </a:spcBef>
              <a:spcAft>
                <a:spcPct val="0"/>
              </a:spcAft>
              <a:defRPr>
                <a:solidFill>
                  <a:schemeClr val="tx1"/>
                </a:solidFill>
                <a:latin typeface="Verdana" pitchFamily="34" charset="0"/>
                <a:ea typeface="ＭＳ Ｐゴシック" charset="-128"/>
              </a:defRPr>
            </a:lvl7pPr>
            <a:lvl8pPr marL="3455683" indent="-230379" eaLnBrk="0" fontAlgn="base" hangingPunct="0">
              <a:spcBef>
                <a:spcPct val="0"/>
              </a:spcBef>
              <a:spcAft>
                <a:spcPct val="0"/>
              </a:spcAft>
              <a:defRPr>
                <a:solidFill>
                  <a:schemeClr val="tx1"/>
                </a:solidFill>
                <a:latin typeface="Verdana" pitchFamily="34" charset="0"/>
                <a:ea typeface="ＭＳ Ｐゴシック" charset="-128"/>
              </a:defRPr>
            </a:lvl8pPr>
            <a:lvl9pPr marL="3916440" indent="-230379"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fld id="{B7A761FE-51AE-4A08-A7C8-87B968D8F265}" type="slidenum">
              <a:rPr lang="en-US" altLang="en-US" smtClean="0">
                <a:latin typeface="Arial" charset="0"/>
              </a:rPr>
              <a:pPr eaLnBrk="1" hangingPunct="1"/>
              <a:t>6</a:t>
            </a:fld>
            <a:endParaRPr lang="en-US" altLang="en-US" dirty="0" smtClean="0">
              <a:latin typeface="Arial" charset="0"/>
            </a:endParaRPr>
          </a:p>
        </p:txBody>
      </p:sp>
      <p:sp>
        <p:nvSpPr>
          <p:cNvPr id="2" name="TextBox 1"/>
          <p:cNvSpPr txBox="1"/>
          <p:nvPr>
            <p:custDataLst>
              <p:tags r:id="rId1"/>
            </p:custDataLst>
          </p:nvPr>
        </p:nvSpPr>
        <p:spPr>
          <a:xfrm>
            <a:off x="2" y="0"/>
            <a:ext cx="3894667" cy="375483"/>
          </a:xfrm>
          <a:prstGeom prst="rect">
            <a:avLst/>
          </a:prstGeom>
          <a:noFill/>
        </p:spPr>
        <p:txBody>
          <a:bodyPr vert="horz" lIns="93167" tIns="46585" rIns="93167" bIns="46585" rtlCol="0">
            <a:spAutoFit/>
          </a:bodyPr>
          <a:lstStyle/>
          <a:p>
            <a:endParaRPr lang="en-US"/>
          </a:p>
        </p:txBody>
      </p:sp>
    </p:spTree>
    <p:extLst>
      <p:ext uri="{BB962C8B-B14F-4D97-AF65-F5344CB8AC3E}">
        <p14:creationId xmlns:p14="http://schemas.microsoft.com/office/powerpoint/2010/main" val="337848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Maintain tensions of data</a:t>
            </a:r>
            <a:r>
              <a:rPr lang="en-US" baseline="0" dirty="0" smtClean="0"/>
              <a:t> used- despite myth that is only about state assessment</a:t>
            </a:r>
            <a:endParaRPr lang="en-US" dirty="0"/>
          </a:p>
        </p:txBody>
      </p:sp>
      <p:sp>
        <p:nvSpPr>
          <p:cNvPr id="4" name="Slide Number Placeholder 3"/>
          <p:cNvSpPr>
            <a:spLocks noGrp="1"/>
          </p:cNvSpPr>
          <p:nvPr>
            <p:ph type="sldNum" sz="quarter" idx="10"/>
          </p:nvPr>
        </p:nvSpPr>
        <p:spPr/>
        <p:txBody>
          <a:bodyPr/>
          <a:lstStyle/>
          <a:p>
            <a:fld id="{F096E1A0-C8E7-4946-8A13-B2982E4672EC}" type="slidenum">
              <a:rPr lang="en-US" smtClean="0"/>
              <a:t>7</a:t>
            </a:fld>
            <a:endParaRPr lang="en-US"/>
          </a:p>
        </p:txBody>
      </p:sp>
    </p:spTree>
    <p:extLst>
      <p:ext uri="{BB962C8B-B14F-4D97-AF65-F5344CB8AC3E}">
        <p14:creationId xmlns:p14="http://schemas.microsoft.com/office/powerpoint/2010/main" val="134816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examples</a:t>
            </a:r>
            <a:r>
              <a:rPr lang="en-US" baseline="0" dirty="0" smtClean="0"/>
              <a:t> from the ones they provided.</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165398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people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496731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data is included in the frameworks, how is it organized?</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2995739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07593927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8995282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Blue Narrow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244087"/>
            <a:ext cx="8381260" cy="782073"/>
          </a:xfrm>
        </p:spPr>
        <p:txBody>
          <a:bodyPr/>
          <a:lstStyle>
            <a:lvl1pPr>
              <a:defRPr sz="4000"/>
            </a:lvl1pPr>
          </a:lstStyle>
          <a:p>
            <a:r>
              <a:rPr lang="en-US" dirty="0" smtClean="0"/>
              <a:t>Click to edit Master title style</a:t>
            </a:r>
            <a:endParaRPr lang="en-US" dirty="0"/>
          </a:p>
        </p:txBody>
      </p:sp>
      <p:sp>
        <p:nvSpPr>
          <p:cNvPr id="4" name="Content Placeholder 2"/>
          <p:cNvSpPr>
            <a:spLocks noGrp="1"/>
          </p:cNvSpPr>
          <p:nvPr>
            <p:ph idx="1"/>
          </p:nvPr>
        </p:nvSpPr>
        <p:spPr>
          <a:xfrm>
            <a:off x="380999" y="1493520"/>
            <a:ext cx="8407893" cy="4632959"/>
          </a:xfrm>
        </p:spPr>
        <p:txBody>
          <a:bodyPr/>
          <a:lstStyle>
            <a:lvl1pPr marL="274320" indent="-228600">
              <a:spcBef>
                <a:spcPts val="1800"/>
              </a:spcBef>
              <a:buFont typeface="Wingdings" charset="2"/>
              <a:buChar char="§"/>
              <a:defRPr spc="0"/>
            </a:lvl1pPr>
            <a:lvl2pPr marL="548640" indent="-182880">
              <a:spcBef>
                <a:spcPts val="1200"/>
              </a:spcBef>
              <a:buFont typeface="Wingdings" charset="2"/>
              <a:buChar char="§"/>
              <a:defRPr spc="0"/>
            </a:lvl2pPr>
            <a:lvl3pPr marL="822960" indent="-182880">
              <a:spcBef>
                <a:spcPts val="600"/>
              </a:spcBef>
              <a:buFont typeface="Wingdings" charset="2"/>
              <a:buChar char="§"/>
              <a:defRPr spc="0"/>
            </a:lvl3pPr>
            <a:lvl4pPr marL="1097280" indent="-182880">
              <a:spcBef>
                <a:spcPts val="600"/>
              </a:spcBef>
              <a:buFont typeface="Wingdings" charset="2"/>
              <a:buChar char="§"/>
              <a:defRPr spc="0"/>
            </a:lvl4pPr>
            <a:lvl5pPr marL="1280160" indent="-182880">
              <a:spcBef>
                <a:spcPts val="600"/>
              </a:spcBef>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064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Blue Narrow Ba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4" name="Text Placeholder 2"/>
          <p:cNvSpPr>
            <a:spLocks noGrp="1"/>
          </p:cNvSpPr>
          <p:nvPr>
            <p:ph type="body" idx="1"/>
          </p:nvPr>
        </p:nvSpPr>
        <p:spPr>
          <a:xfrm>
            <a:off x="457200" y="1295400"/>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Content Placeholder 3"/>
          <p:cNvSpPr>
            <a:spLocks noGrp="1"/>
          </p:cNvSpPr>
          <p:nvPr>
            <p:ph sz="half" idx="2"/>
          </p:nvPr>
        </p:nvSpPr>
        <p:spPr>
          <a:xfrm>
            <a:off x="457200" y="1935162"/>
            <a:ext cx="4040188" cy="3951288"/>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10"/>
          </p:nvPr>
        </p:nvSpPr>
        <p:spPr>
          <a:xfrm>
            <a:off x="4645025" y="1295400"/>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5"/>
          <p:cNvSpPr>
            <a:spLocks noGrp="1"/>
          </p:cNvSpPr>
          <p:nvPr>
            <p:ph sz="quarter" idx="4"/>
          </p:nvPr>
        </p:nvSpPr>
        <p:spPr>
          <a:xfrm>
            <a:off x="4645025" y="1935162"/>
            <a:ext cx="4041775" cy="3951288"/>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1"/>
          </p:nvPr>
        </p:nvSpPr>
        <p:spPr>
          <a:xfrm>
            <a:off x="381000" y="6116638"/>
            <a:ext cx="3352800" cy="274637"/>
          </a:xfrm>
        </p:spPr>
        <p:txBody>
          <a:bodyPr/>
          <a:lstStyle>
            <a:lvl1pPr algn="l" fontAlgn="base">
              <a:spcBef>
                <a:spcPct val="0"/>
              </a:spcBef>
              <a:spcAft>
                <a:spcPct val="0"/>
              </a:spcAft>
              <a:defRPr sz="1100">
                <a:solidFill>
                  <a:srgbClr val="45454C"/>
                </a:solidFill>
                <a:latin typeface="Arial" pitchFamily="34" charset="0"/>
              </a:defRPr>
            </a:lvl1pPr>
          </a:lstStyle>
          <a:p>
            <a:pPr>
              <a:defRPr/>
            </a:pPr>
            <a:fld id="{716054E5-6A49-4B01-AD3B-4C74A242C8F5}" type="slidenum">
              <a:rPr lang="en-US"/>
              <a:pPr>
                <a:defRPr/>
              </a:pPr>
              <a:t>‹#›</a:t>
            </a:fld>
            <a:endParaRPr lang="en-US" dirty="0"/>
          </a:p>
        </p:txBody>
      </p:sp>
    </p:spTree>
    <p:extLst>
      <p:ext uri="{BB962C8B-B14F-4D97-AF65-F5344CB8AC3E}">
        <p14:creationId xmlns:p14="http://schemas.microsoft.com/office/powerpoint/2010/main" val="3712352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1292088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12/14/2017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12/14/2017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8B42D0-6285-4332-8183-274B529C428F}"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BB03F-AA6F-4EB3-823C-B6A1C3C11E4F}" type="slidenum">
              <a:rPr lang="en-US" smtClean="0"/>
              <a:t>‹#›</a:t>
            </a:fld>
            <a:endParaRPr lang="en-US"/>
          </a:p>
        </p:txBody>
      </p:sp>
    </p:spTree>
    <p:extLst>
      <p:ext uri="{BB962C8B-B14F-4D97-AF65-F5344CB8AC3E}">
        <p14:creationId xmlns:p14="http://schemas.microsoft.com/office/powerpoint/2010/main" val="252335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12/14/2017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cde.state.co.us/accountability/performanceframeworksresour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signupgenius.com/go/4090d4daead2fa3ff2-request1" TargetMode="External"/><Relationship Id="rId4" Type="http://schemas.openxmlformats.org/officeDocument/2006/relationships/hyperlink" Target="http://www.cde.state.co.us/accountability/requesttoreconsider"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Pearson_A@cde.state.co.us" TargetMode="External"/><Relationship Id="rId7" Type="http://schemas.openxmlformats.org/officeDocument/2006/relationships/hyperlink" Target="mailto:Loften_e@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Medler_l@cde.state.co.us" TargetMode="External"/><Relationship Id="rId5" Type="http://schemas.openxmlformats.org/officeDocument/2006/relationships/hyperlink" Target="mailto:Knevals_J@cde.stte.co.us" TargetMode="External"/><Relationship Id="rId4" Type="http://schemas.openxmlformats.org/officeDocument/2006/relationships/hyperlink" Target="mailto:Jorgensen_D@cde.state.co.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cde.state.co.us/fedprograms/ti/a_sw"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www.cde.state.co.us/fedprograms/ti/a_ta"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cde.state.co.us/fedprograms/ti/a_sw"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UIP Work Session</a:t>
            </a:r>
          </a:p>
          <a:p>
            <a:r>
              <a:rPr lang="en-US" dirty="0" smtClean="0"/>
              <a:t>Greeley, CO </a:t>
            </a:r>
          </a:p>
          <a:p>
            <a:r>
              <a:rPr lang="en-US" dirty="0" smtClean="0"/>
              <a:t>October 6, 2017</a:t>
            </a:r>
            <a:endParaRPr lang="en-US" dirty="0"/>
          </a:p>
        </p:txBody>
      </p:sp>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Grounding: Introductions and Why we are here</a:t>
            </a:r>
          </a:p>
          <a:p>
            <a:pPr marL="0" indent="0">
              <a:buNone/>
            </a:pPr>
            <a:endParaRPr lang="en-US" dirty="0"/>
          </a:p>
          <a:p>
            <a:pPr marL="0" indent="0">
              <a:buNone/>
            </a:pPr>
            <a:r>
              <a:rPr lang="en-US" dirty="0" smtClean="0"/>
              <a:t>The role of vision in Improvement Work</a:t>
            </a:r>
          </a:p>
          <a:p>
            <a:pPr marL="0" indent="0">
              <a:buNone/>
            </a:pPr>
            <a:endParaRPr lang="en-US" dirty="0"/>
          </a:p>
          <a:p>
            <a:pPr marL="0" indent="0">
              <a:buNone/>
            </a:pPr>
            <a:r>
              <a:rPr lang="en-US" dirty="0" smtClean="0"/>
              <a:t>Review Updates for SPF, UIP and Online System</a:t>
            </a:r>
            <a:endParaRPr lang="en-US" dirty="0"/>
          </a:p>
          <a:p>
            <a:pPr marL="0" indent="0">
              <a:buNone/>
            </a:pPr>
            <a:endParaRPr lang="en-US" dirty="0" smtClean="0"/>
          </a:p>
          <a:p>
            <a:pPr marL="0" indent="0">
              <a:buNone/>
            </a:pPr>
            <a:r>
              <a:rPr lang="en-US" dirty="0" smtClean="0"/>
              <a:t>Reviewing School Expectations</a:t>
            </a:r>
          </a:p>
          <a:p>
            <a:pPr marL="0" indent="0">
              <a:buNone/>
            </a:pPr>
            <a:endParaRPr lang="en-US" dirty="0"/>
          </a:p>
          <a:p>
            <a:pPr marL="0" indent="0">
              <a:buNone/>
            </a:pPr>
            <a:r>
              <a:rPr lang="en-US" dirty="0" smtClean="0"/>
              <a:t>Work Time with Consultation</a:t>
            </a:r>
            <a:endParaRPr lang="en-US" dirty="0"/>
          </a:p>
        </p:txBody>
      </p:sp>
      <p:sp>
        <p:nvSpPr>
          <p:cNvPr id="4" name="Title 3"/>
          <p:cNvSpPr>
            <a:spLocks noGrp="1"/>
          </p:cNvSpPr>
          <p:nvPr>
            <p:ph type="title"/>
          </p:nvPr>
        </p:nvSpPr>
        <p:spPr/>
        <p:txBody>
          <a:bodyPr/>
          <a:lstStyle/>
          <a:p>
            <a:r>
              <a:rPr lang="en-US" dirty="0" smtClean="0"/>
              <a:t>Topics for UIP Work Session</a:t>
            </a:r>
            <a:endParaRPr lang="en-US" dirty="0"/>
          </a:p>
        </p:txBody>
      </p:sp>
      <p:sp>
        <p:nvSpPr>
          <p:cNvPr id="2" name="Rounded Rectangle 1"/>
          <p:cNvSpPr/>
          <p:nvPr/>
        </p:nvSpPr>
        <p:spPr>
          <a:xfrm>
            <a:off x="1" y="2866027"/>
            <a:ext cx="9144000" cy="668741"/>
          </a:xfrm>
          <a:prstGeom prst="roundRect">
            <a:avLst/>
          </a:prstGeom>
          <a:solidFill>
            <a:srgbClr val="3CF4EB">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014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School &amp; District Performance Frameworks</a:t>
            </a:r>
            <a:endParaRPr lang="en-US" dirty="0"/>
          </a:p>
        </p:txBody>
      </p:sp>
      <p:sp>
        <p:nvSpPr>
          <p:cNvPr id="4" name="Rectangle 3"/>
          <p:cNvSpPr/>
          <p:nvPr/>
        </p:nvSpPr>
        <p:spPr>
          <a:xfrm>
            <a:off x="1477108" y="6320355"/>
            <a:ext cx="6064738" cy="461665"/>
          </a:xfrm>
          <a:prstGeom prst="rect">
            <a:avLst/>
          </a:prstGeom>
        </p:spPr>
        <p:txBody>
          <a:bodyPr wrap="square">
            <a:spAutoFit/>
          </a:bodyPr>
          <a:lstStyle/>
          <a:p>
            <a:pPr>
              <a:spcBef>
                <a:spcPts val="600"/>
              </a:spcBef>
              <a:spcAft>
                <a:spcPts val="300"/>
              </a:spcAft>
            </a:pPr>
            <a:r>
              <a:rPr lang="en-US" sz="1200" dirty="0">
                <a:solidFill>
                  <a:srgbClr val="4E5758"/>
                </a:solidFill>
                <a:latin typeface="Calibri" panose="020F0502020204030204" pitchFamily="34" charset="0"/>
                <a:ea typeface="Calibri" panose="020F0502020204030204" pitchFamily="34" charset="0"/>
                <a:cs typeface="Calibri" panose="020F0502020204030204" pitchFamily="34" charset="0"/>
              </a:rPr>
              <a:t>Individual indicator point assignments </a:t>
            </a:r>
            <a:r>
              <a:rPr lang="en-US" sz="1200" dirty="0" smtClean="0">
                <a:solidFill>
                  <a:srgbClr val="4E5758"/>
                </a:solidFill>
                <a:latin typeface="Calibri" panose="020F0502020204030204" pitchFamily="34" charset="0"/>
                <a:ea typeface="Calibri" panose="020F0502020204030204" pitchFamily="34" charset="0"/>
                <a:cs typeface="Calibri" panose="020F0502020204030204" pitchFamily="34" charset="0"/>
              </a:rPr>
              <a:t>have shifted with </a:t>
            </a:r>
            <a:r>
              <a:rPr lang="en-US" sz="1200" dirty="0">
                <a:solidFill>
                  <a:srgbClr val="4E5758"/>
                </a:solidFill>
                <a:latin typeface="Calibri" panose="020F0502020204030204" pitchFamily="34" charset="0"/>
                <a:ea typeface="Calibri" panose="020F0502020204030204" pitchFamily="34" charset="0"/>
                <a:cs typeface="Calibri" panose="020F0502020204030204" pitchFamily="34" charset="0"/>
              </a:rPr>
              <a:t>the inclusion of the PSAT data in high school achievement, but the overall weightings of each indicator will remain the same.  </a:t>
            </a:r>
          </a:p>
        </p:txBody>
      </p:sp>
      <p:graphicFrame>
        <p:nvGraphicFramePr>
          <p:cNvPr id="5" name="Content Placeholder 3"/>
          <p:cNvGraphicFramePr>
            <a:graphicFrameLocks/>
          </p:cNvGraphicFramePr>
          <p:nvPr>
            <p:extLst>
              <p:ext uri="{D42A27DB-BD31-4B8C-83A1-F6EECF244321}">
                <p14:modId xmlns:p14="http://schemas.microsoft.com/office/powerpoint/2010/main" val="4055313082"/>
              </p:ext>
            </p:extLst>
          </p:nvPr>
        </p:nvGraphicFramePr>
        <p:xfrm>
          <a:off x="1" y="708533"/>
          <a:ext cx="9143999" cy="5611822"/>
        </p:xfrm>
        <a:graphic>
          <a:graphicData uri="http://schemas.openxmlformats.org/drawingml/2006/table">
            <a:tbl>
              <a:tblPr firstRow="1" bandRow="1">
                <a:tableStyleId>{5C22544A-7EE6-4342-B048-85BDC9FD1C3A}</a:tableStyleId>
              </a:tblPr>
              <a:tblGrid>
                <a:gridCol w="1668779">
                  <a:extLst>
                    <a:ext uri="{9D8B030D-6E8A-4147-A177-3AD203B41FA5}">
                      <a16:colId xmlns:a16="http://schemas.microsoft.com/office/drawing/2014/main" xmlns="" val="20000"/>
                    </a:ext>
                  </a:extLst>
                </a:gridCol>
                <a:gridCol w="6272824">
                  <a:extLst>
                    <a:ext uri="{9D8B030D-6E8A-4147-A177-3AD203B41FA5}">
                      <a16:colId xmlns:a16="http://schemas.microsoft.com/office/drawing/2014/main" xmlns="" val="20001"/>
                    </a:ext>
                  </a:extLst>
                </a:gridCol>
                <a:gridCol w="1202396">
                  <a:extLst>
                    <a:ext uri="{9D8B030D-6E8A-4147-A177-3AD203B41FA5}">
                      <a16:colId xmlns:a16="http://schemas.microsoft.com/office/drawing/2014/main" xmlns="" val="20002"/>
                    </a:ext>
                  </a:extLst>
                </a:gridCol>
              </a:tblGrid>
              <a:tr h="697906">
                <a:tc>
                  <a:txBody>
                    <a:bodyPr/>
                    <a:lstStyle/>
                    <a:p>
                      <a:r>
                        <a:rPr lang="en-US" sz="2000" dirty="0" smtClean="0"/>
                        <a:t>Performance Indicator</a:t>
                      </a:r>
                      <a:endParaRPr lang="en-US" sz="2000" dirty="0">
                        <a:solidFill>
                          <a:schemeClr val="bg1"/>
                        </a:solidFill>
                        <a:latin typeface="Calibri" pitchFamily="34" charset="0"/>
                      </a:endParaRPr>
                    </a:p>
                  </a:txBody>
                  <a:tcPr marL="121793" marR="121793" marT="60897" marB="60897"/>
                </a:tc>
                <a:tc>
                  <a:txBody>
                    <a:bodyPr/>
                    <a:lstStyle/>
                    <a:p>
                      <a:r>
                        <a:rPr lang="en-US" sz="2000" dirty="0" smtClean="0"/>
                        <a:t>Performance Data</a:t>
                      </a:r>
                      <a:endParaRPr lang="en-US" sz="2000" dirty="0">
                        <a:solidFill>
                          <a:schemeClr val="bg1"/>
                        </a:solidFill>
                        <a:latin typeface="Calibri" pitchFamily="34" charset="0"/>
                      </a:endParaRPr>
                    </a:p>
                  </a:txBody>
                  <a:tcPr marL="121793" marR="121793" marT="60897" marB="60897"/>
                </a:tc>
                <a:tc>
                  <a:txBody>
                    <a:bodyPr/>
                    <a:lstStyle/>
                    <a:p>
                      <a:r>
                        <a:rPr lang="en-US" sz="2000" dirty="0" smtClean="0"/>
                        <a:t>Weight</a:t>
                      </a:r>
                      <a:endParaRPr lang="en-US" sz="2000" dirty="0">
                        <a:solidFill>
                          <a:schemeClr val="bg1"/>
                        </a:solidFill>
                        <a:latin typeface="Calibri" pitchFamily="34" charset="0"/>
                      </a:endParaRPr>
                    </a:p>
                  </a:txBody>
                  <a:tcPr marL="121793" marR="121793" marT="60897" marB="60897"/>
                </a:tc>
                <a:extLst>
                  <a:ext uri="{0D108BD9-81ED-4DB2-BD59-A6C34878D82A}">
                    <a16:rowId xmlns:a16="http://schemas.microsoft.com/office/drawing/2014/main" xmlns="" val="10000"/>
                  </a:ext>
                </a:extLst>
              </a:tr>
              <a:tr h="1686775">
                <a:tc>
                  <a:txBody>
                    <a:bodyPr/>
                    <a:lstStyle/>
                    <a:p>
                      <a:r>
                        <a:rPr lang="en-US" sz="1800" dirty="0" smtClean="0"/>
                        <a:t>Academic Achievement</a:t>
                      </a:r>
                    </a:p>
                    <a:p>
                      <a:r>
                        <a:rPr lang="en-US" sz="1800" dirty="0" smtClean="0"/>
                        <a:t/>
                      </a:r>
                      <a:br>
                        <a:rPr lang="en-US" sz="1800" dirty="0" smtClean="0"/>
                      </a:br>
                      <a:endParaRPr lang="en-US" sz="1800" dirty="0" smtClean="0">
                        <a:solidFill>
                          <a:schemeClr val="bg1"/>
                        </a:solidFill>
                        <a:latin typeface="Calibri" pitchFamily="34" charset="0"/>
                      </a:endParaRPr>
                    </a:p>
                  </a:txBody>
                  <a:tcPr marL="121793" marR="121793" marT="60897" marB="60897"/>
                </a:tc>
                <a:tc>
                  <a:txBody>
                    <a:bodyPr/>
                    <a:lstStyle/>
                    <a:p>
                      <a:pPr marL="285750" indent="-285750">
                        <a:buFont typeface="Arial" panose="020B0604020202020204" pitchFamily="34" charset="0"/>
                        <a:buChar char="•"/>
                      </a:pPr>
                      <a:r>
                        <a:rPr lang="en-US" sz="1800" dirty="0" smtClean="0">
                          <a:solidFill>
                            <a:schemeClr val="tx1"/>
                          </a:solidFill>
                        </a:rPr>
                        <a:t>Mean scale score </a:t>
                      </a:r>
                    </a:p>
                    <a:p>
                      <a:pPr marL="285750" indent="-285750">
                        <a:buFont typeface="Arial" panose="020B0604020202020204" pitchFamily="34" charset="0"/>
                        <a:buChar char="•"/>
                      </a:pPr>
                      <a:r>
                        <a:rPr lang="en-US" sz="1800" dirty="0" smtClean="0">
                          <a:solidFill>
                            <a:schemeClr val="tx1"/>
                          </a:solidFill>
                        </a:rPr>
                        <a:t>English language arts, math, and science CMAS assessments. </a:t>
                      </a:r>
                      <a:r>
                        <a:rPr lang="en-US" sz="1800" b="1" i="1" dirty="0" smtClean="0">
                          <a:solidFill>
                            <a:schemeClr val="accent6">
                              <a:lumMod val="75000"/>
                            </a:schemeClr>
                          </a:solidFill>
                        </a:rPr>
                        <a:t>Also, 10</a:t>
                      </a:r>
                      <a:r>
                        <a:rPr lang="en-US" sz="1800" b="1" i="1" baseline="30000" dirty="0" smtClean="0">
                          <a:solidFill>
                            <a:schemeClr val="accent6">
                              <a:lumMod val="75000"/>
                            </a:schemeClr>
                          </a:solidFill>
                        </a:rPr>
                        <a:t>th</a:t>
                      </a:r>
                      <a:r>
                        <a:rPr lang="en-US" sz="1800" b="1" i="1" dirty="0" smtClean="0">
                          <a:solidFill>
                            <a:schemeClr val="accent6">
                              <a:lumMod val="75000"/>
                            </a:schemeClr>
                          </a:solidFill>
                        </a:rPr>
                        <a:t> grade PSAT for Evidence Based Reading and Writing (EBRW) and Math, and DLM (alternate</a:t>
                      </a:r>
                      <a:r>
                        <a:rPr lang="en-US" sz="1800" b="1" i="1" baseline="0" dirty="0" smtClean="0">
                          <a:solidFill>
                            <a:schemeClr val="accent6">
                              <a:lumMod val="75000"/>
                            </a:schemeClr>
                          </a:solidFill>
                        </a:rPr>
                        <a:t> assessment)</a:t>
                      </a:r>
                      <a:r>
                        <a:rPr lang="en-US" sz="1800" b="1" i="1" dirty="0" smtClean="0">
                          <a:solidFill>
                            <a:schemeClr val="accent6">
                              <a:lumMod val="75000"/>
                            </a:schemeClr>
                          </a:solidFill>
                        </a:rPr>
                        <a:t>.</a:t>
                      </a:r>
                    </a:p>
                    <a:p>
                      <a:pPr marL="742950" lvl="1" indent="-285750">
                        <a:buFont typeface="Arial" panose="020B0604020202020204" pitchFamily="34" charset="0"/>
                        <a:buChar char="•"/>
                      </a:pPr>
                      <a:r>
                        <a:rPr lang="en-US" sz="1800" dirty="0" smtClean="0">
                          <a:solidFill>
                            <a:schemeClr val="tx1"/>
                          </a:solidFill>
                          <a:latin typeface="Calibri" pitchFamily="34" charset="0"/>
                        </a:rPr>
                        <a:t>Overall and</a:t>
                      </a:r>
                      <a:r>
                        <a:rPr lang="en-US" sz="1800" baseline="0" dirty="0" smtClean="0">
                          <a:solidFill>
                            <a:schemeClr val="tx1"/>
                          </a:solidFill>
                          <a:latin typeface="Calibri" pitchFamily="34" charset="0"/>
                        </a:rPr>
                        <a:t> for disaggregated groups</a:t>
                      </a:r>
                      <a:endParaRPr lang="en-US" sz="1800" dirty="0">
                        <a:solidFill>
                          <a:schemeClr val="tx1"/>
                        </a:solidFill>
                        <a:latin typeface="Calibri" pitchFamily="34" charset="0"/>
                      </a:endParaRPr>
                    </a:p>
                  </a:txBody>
                  <a:tcPr marL="121793" marR="121793" marT="60897" marB="60897"/>
                </a:tc>
                <a:tc>
                  <a:txBody>
                    <a:bodyPr/>
                    <a:lstStyle/>
                    <a:p>
                      <a:r>
                        <a:rPr lang="en-US" sz="1800" dirty="0" smtClean="0">
                          <a:solidFill>
                            <a:schemeClr val="tx1"/>
                          </a:solidFill>
                        </a:rPr>
                        <a:t>40% (EM)</a:t>
                      </a:r>
                    </a:p>
                    <a:p>
                      <a:r>
                        <a:rPr lang="en-US" sz="1800" dirty="0" smtClean="0">
                          <a:solidFill>
                            <a:schemeClr val="tx1"/>
                          </a:solidFill>
                          <a:latin typeface="Calibri" pitchFamily="34" charset="0"/>
                        </a:rPr>
                        <a:t>30% (H, districts)</a:t>
                      </a:r>
                      <a:endParaRPr lang="en-US" sz="1800" dirty="0">
                        <a:solidFill>
                          <a:schemeClr val="tx1"/>
                        </a:solidFill>
                        <a:latin typeface="Calibri" pitchFamily="34" charset="0"/>
                      </a:endParaRPr>
                    </a:p>
                  </a:txBody>
                  <a:tcPr marL="121793" marR="121793" marT="60897" marB="60897"/>
                </a:tc>
                <a:extLst>
                  <a:ext uri="{0D108BD9-81ED-4DB2-BD59-A6C34878D82A}">
                    <a16:rowId xmlns:a16="http://schemas.microsoft.com/office/drawing/2014/main" xmlns="" val="10001"/>
                  </a:ext>
                </a:extLst>
              </a:tr>
              <a:tr h="1425939">
                <a:tc>
                  <a:txBody>
                    <a:bodyPr/>
                    <a:lstStyle/>
                    <a:p>
                      <a:r>
                        <a:rPr lang="en-US" sz="1800" dirty="0" smtClean="0"/>
                        <a:t>Academic Growth</a:t>
                      </a:r>
                      <a:endParaRPr lang="en-US" sz="1800" dirty="0">
                        <a:solidFill>
                          <a:schemeClr val="bg1"/>
                        </a:solidFill>
                        <a:latin typeface="Calibri" pitchFamily="34" charset="0"/>
                      </a:endParaRPr>
                    </a:p>
                  </a:txBody>
                  <a:tcPr marL="121793" marR="121793" marT="60897" marB="60897"/>
                </a:tc>
                <a:tc>
                  <a:txBody>
                    <a:bodyPr/>
                    <a:lstStyle/>
                    <a:p>
                      <a:pPr marL="285750" indent="-285750">
                        <a:buFont typeface="Arial" panose="020B0604020202020204" pitchFamily="34" charset="0"/>
                        <a:buChar char="•"/>
                      </a:pPr>
                      <a:r>
                        <a:rPr lang="en-US" sz="1800" dirty="0" smtClean="0">
                          <a:solidFill>
                            <a:schemeClr val="tx1"/>
                          </a:solidFill>
                        </a:rPr>
                        <a:t>Median student growth percentile </a:t>
                      </a:r>
                    </a:p>
                    <a:p>
                      <a:pPr marL="285750" indent="-285750">
                        <a:buFont typeface="Arial" panose="020B0604020202020204" pitchFamily="34" charset="0"/>
                        <a:buChar char="•"/>
                      </a:pPr>
                      <a:r>
                        <a:rPr lang="en-US" sz="1800" dirty="0" smtClean="0">
                          <a:solidFill>
                            <a:schemeClr val="tx1"/>
                          </a:solidFill>
                        </a:rPr>
                        <a:t>English language arts and</a:t>
                      </a:r>
                      <a:r>
                        <a:rPr lang="en-US" sz="1800" baseline="0" dirty="0" smtClean="0">
                          <a:solidFill>
                            <a:schemeClr val="tx1"/>
                          </a:solidFill>
                        </a:rPr>
                        <a:t> mathematics on CMAS (grades 3-9).</a:t>
                      </a:r>
                    </a:p>
                    <a:p>
                      <a:pPr marL="285750" indent="-285750">
                        <a:buFont typeface="Arial" panose="020B0604020202020204" pitchFamily="34" charset="0"/>
                        <a:buChar char="•"/>
                      </a:pPr>
                      <a:r>
                        <a:rPr lang="en-US" sz="1800" b="1" i="1" baseline="0" dirty="0" smtClean="0">
                          <a:solidFill>
                            <a:schemeClr val="accent6">
                              <a:lumMod val="75000"/>
                            </a:schemeClr>
                          </a:solidFill>
                        </a:rPr>
                        <a:t>PSAT 10 to SAT growth.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solidFill>
                            <a:schemeClr val="tx1"/>
                          </a:solidFill>
                          <a:latin typeface="Calibri" pitchFamily="34" charset="0"/>
                        </a:rPr>
                        <a:t>Overall and</a:t>
                      </a:r>
                      <a:r>
                        <a:rPr lang="en-US" sz="1800" baseline="0" dirty="0" smtClean="0">
                          <a:solidFill>
                            <a:schemeClr val="tx1"/>
                          </a:solidFill>
                          <a:latin typeface="Calibri" pitchFamily="34" charset="0"/>
                        </a:rPr>
                        <a:t> for disaggregated groups</a:t>
                      </a:r>
                      <a:endParaRPr lang="en-US" sz="1800" dirty="0" smtClean="0">
                        <a:solidFill>
                          <a:schemeClr val="tx1"/>
                        </a:solidFill>
                        <a:latin typeface="Calibri" pitchFamily="34" charset="0"/>
                      </a:endParaRPr>
                    </a:p>
                  </a:txBody>
                  <a:tcPr marL="121793" marR="121793" marT="60897" marB="60897"/>
                </a:tc>
                <a:tc>
                  <a:txBody>
                    <a:bodyPr/>
                    <a:lstStyle/>
                    <a:p>
                      <a:r>
                        <a:rPr lang="en-US" sz="1800" dirty="0" smtClean="0">
                          <a:solidFill>
                            <a:schemeClr val="tx1"/>
                          </a:solidFill>
                        </a:rPr>
                        <a:t>60% (EM)</a:t>
                      </a:r>
                    </a:p>
                    <a:p>
                      <a:r>
                        <a:rPr lang="en-US" sz="1800" i="0" dirty="0" smtClean="0">
                          <a:solidFill>
                            <a:schemeClr val="tx1"/>
                          </a:solidFill>
                          <a:latin typeface="Calibri" pitchFamily="34" charset="0"/>
                        </a:rPr>
                        <a:t>40%</a:t>
                      </a:r>
                      <a:r>
                        <a:rPr lang="en-US" sz="1800" i="0" baseline="0" dirty="0" smtClean="0">
                          <a:solidFill>
                            <a:schemeClr val="tx1"/>
                          </a:solidFill>
                          <a:latin typeface="Calibri" pitchFamily="34" charset="0"/>
                        </a:rPr>
                        <a:t> (H, districts)</a:t>
                      </a:r>
                      <a:endParaRPr lang="en-US" sz="1800" i="0" dirty="0">
                        <a:solidFill>
                          <a:schemeClr val="tx1"/>
                        </a:solidFill>
                        <a:latin typeface="Calibri" pitchFamily="34" charset="0"/>
                      </a:endParaRPr>
                    </a:p>
                  </a:txBody>
                  <a:tcPr marL="121793" marR="121793" marT="60897" marB="60897"/>
                </a:tc>
                <a:extLst>
                  <a:ext uri="{0D108BD9-81ED-4DB2-BD59-A6C34878D82A}">
                    <a16:rowId xmlns:a16="http://schemas.microsoft.com/office/drawing/2014/main" xmlns="" val="10002"/>
                  </a:ext>
                </a:extLst>
              </a:tr>
              <a:tr h="1686775">
                <a:tc>
                  <a:txBody>
                    <a:bodyPr/>
                    <a:lstStyle/>
                    <a:p>
                      <a:r>
                        <a:rPr lang="en-US" sz="1800" dirty="0" smtClean="0"/>
                        <a:t>Postsecondary and Workforce</a:t>
                      </a:r>
                      <a:r>
                        <a:rPr lang="en-US" sz="1800" baseline="0" dirty="0" smtClean="0"/>
                        <a:t> Readiness</a:t>
                      </a:r>
                      <a:endParaRPr lang="en-US" sz="1800" dirty="0">
                        <a:solidFill>
                          <a:schemeClr val="bg1"/>
                        </a:solidFill>
                        <a:latin typeface="Calibri" pitchFamily="34" charset="0"/>
                      </a:endParaRPr>
                    </a:p>
                  </a:txBody>
                  <a:tcPr marL="121793" marR="121793" marT="60897" marB="60897"/>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Graduation Rate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Overall and for</a:t>
                      </a:r>
                      <a:r>
                        <a:rPr lang="en-US" sz="1800" baseline="0" dirty="0" smtClean="0"/>
                        <a:t> disaggregated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Dropout Rate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1" dirty="0" smtClean="0">
                          <a:solidFill>
                            <a:schemeClr val="accent6">
                              <a:lumMod val="75000"/>
                            </a:schemeClr>
                          </a:solidFill>
                        </a:rPr>
                        <a:t>SAT Mean Scale Scores by content area (EBRW and Math),</a:t>
                      </a:r>
                      <a:r>
                        <a:rPr lang="en-US" sz="1800" b="1" i="1" baseline="0" dirty="0" smtClean="0">
                          <a:solidFill>
                            <a:schemeClr val="accent6">
                              <a:lumMod val="75000"/>
                            </a:schemeClr>
                          </a:solidFill>
                        </a:rPr>
                        <a:t> incorporating DLM results.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Matriculation</a:t>
                      </a:r>
                      <a:r>
                        <a:rPr lang="en-US" sz="1800" baseline="0" dirty="0" smtClean="0"/>
                        <a:t> Rate</a:t>
                      </a:r>
                      <a:endParaRPr lang="en-US" sz="1800" dirty="0">
                        <a:solidFill>
                          <a:schemeClr val="bg1"/>
                        </a:solidFill>
                        <a:latin typeface="Calibri" pitchFamily="34" charset="0"/>
                      </a:endParaRPr>
                    </a:p>
                  </a:txBody>
                  <a:tcPr marL="121793" marR="121793" marT="60897" marB="60897"/>
                </a:tc>
                <a:tc>
                  <a:txBody>
                    <a:bodyPr/>
                    <a:lstStyle/>
                    <a:p>
                      <a:r>
                        <a:rPr lang="en-US" sz="1800" dirty="0" smtClean="0"/>
                        <a:t>30% </a:t>
                      </a:r>
                    </a:p>
                    <a:p>
                      <a:r>
                        <a:rPr lang="en-US" sz="1800" dirty="0" smtClean="0"/>
                        <a:t>(H,</a:t>
                      </a:r>
                      <a:r>
                        <a:rPr lang="en-US" sz="1800" baseline="0" dirty="0" smtClean="0"/>
                        <a:t> districts)</a:t>
                      </a:r>
                      <a:endParaRPr lang="en-US" sz="1800" dirty="0">
                        <a:solidFill>
                          <a:schemeClr val="bg1"/>
                        </a:solidFill>
                        <a:latin typeface="Calibri" pitchFamily="34" charset="0"/>
                      </a:endParaRPr>
                    </a:p>
                  </a:txBody>
                  <a:tcPr marL="121793" marR="121793" marT="60897" marB="60897"/>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21792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bwMode="auto">
          <a:xfrm>
            <a:off x="228600" y="1646237"/>
            <a:ext cx="8686800" cy="4525963"/>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spcBef>
                <a:spcPts val="2400"/>
              </a:spcBef>
            </a:pPr>
            <a:r>
              <a:rPr lang="en-US" sz="2400" dirty="0" smtClean="0"/>
              <a:t>Accreditation designations:</a:t>
            </a:r>
          </a:p>
          <a:p>
            <a:pPr lvl="1">
              <a:spcBef>
                <a:spcPts val="0"/>
              </a:spcBef>
            </a:pPr>
            <a:r>
              <a:rPr lang="en-US" sz="2000" dirty="0" smtClean="0"/>
              <a:t>Accredited with Distinction (10%)</a:t>
            </a:r>
          </a:p>
          <a:p>
            <a:pPr lvl="1">
              <a:spcBef>
                <a:spcPts val="0"/>
              </a:spcBef>
            </a:pPr>
            <a:r>
              <a:rPr lang="en-US" sz="2000" dirty="0" smtClean="0"/>
              <a:t>Accredited (50%)</a:t>
            </a:r>
          </a:p>
          <a:p>
            <a:pPr lvl="1">
              <a:spcBef>
                <a:spcPts val="0"/>
              </a:spcBef>
            </a:pPr>
            <a:r>
              <a:rPr lang="en-US" sz="2000" dirty="0" smtClean="0"/>
              <a:t>Accredited with Improvement Plan (25%)</a:t>
            </a:r>
          </a:p>
          <a:p>
            <a:pPr lvl="1">
              <a:spcBef>
                <a:spcPts val="0"/>
              </a:spcBef>
            </a:pPr>
            <a:r>
              <a:rPr lang="en-US" sz="2000" dirty="0" smtClean="0"/>
              <a:t>Accredited with Priority Improvement Plan (10%)</a:t>
            </a:r>
          </a:p>
          <a:p>
            <a:pPr lvl="1">
              <a:spcBef>
                <a:spcPts val="0"/>
              </a:spcBef>
            </a:pPr>
            <a:r>
              <a:rPr lang="en-US" sz="2000" dirty="0" smtClean="0"/>
              <a:t>Accredited with Turnaround Plan (5%)</a:t>
            </a:r>
          </a:p>
          <a:p>
            <a:pPr>
              <a:spcBef>
                <a:spcPts val="2400"/>
              </a:spcBef>
            </a:pPr>
            <a:r>
              <a:rPr lang="en-US" sz="2400" dirty="0" smtClean="0"/>
              <a:t>School plan types:</a:t>
            </a:r>
          </a:p>
          <a:p>
            <a:pPr lvl="1">
              <a:spcBef>
                <a:spcPts val="0"/>
              </a:spcBef>
            </a:pPr>
            <a:r>
              <a:rPr lang="en-US" sz="2000" dirty="0" smtClean="0"/>
              <a:t>Performance Plan (60%)</a:t>
            </a:r>
          </a:p>
          <a:p>
            <a:pPr lvl="1">
              <a:spcBef>
                <a:spcPts val="0"/>
              </a:spcBef>
            </a:pPr>
            <a:r>
              <a:rPr lang="en-US" sz="2000" dirty="0" smtClean="0"/>
              <a:t>Improvement Plan (25%)</a:t>
            </a:r>
          </a:p>
          <a:p>
            <a:pPr lvl="1">
              <a:spcBef>
                <a:spcPts val="0"/>
              </a:spcBef>
            </a:pPr>
            <a:r>
              <a:rPr lang="en-US" sz="2000" dirty="0" smtClean="0"/>
              <a:t>Priority Improvement Plan (10%)</a:t>
            </a:r>
          </a:p>
          <a:p>
            <a:pPr lvl="1">
              <a:spcBef>
                <a:spcPts val="0"/>
              </a:spcBef>
            </a:pPr>
            <a:r>
              <a:rPr lang="en-US" sz="2000" dirty="0" smtClean="0"/>
              <a:t>Turnaround Plan (5%)</a:t>
            </a:r>
          </a:p>
          <a:p>
            <a:pPr>
              <a:spcBef>
                <a:spcPts val="0"/>
              </a:spcBef>
            </a:pPr>
            <a:endParaRPr lang="en-US" sz="2400" dirty="0" smtClean="0"/>
          </a:p>
          <a:p>
            <a:pPr>
              <a:spcBef>
                <a:spcPts val="0"/>
              </a:spcBef>
            </a:pPr>
            <a:r>
              <a:rPr lang="en-US" dirty="0" smtClean="0"/>
              <a:t>The presented d</a:t>
            </a:r>
            <a:r>
              <a:rPr lang="en-US" sz="2400" dirty="0" smtClean="0"/>
              <a:t>istributions are baselines from Year 1 of the performance frameworks. </a:t>
            </a:r>
            <a:r>
              <a:rPr lang="en-US" dirty="0" smtClean="0"/>
              <a:t>For both districts and schools, the percentage rated as PI and Turnaround has declined over time.</a:t>
            </a:r>
            <a:endParaRPr lang="en-US" sz="2400" dirty="0" smtClean="0"/>
          </a:p>
        </p:txBody>
      </p:sp>
      <p:sp>
        <p:nvSpPr>
          <p:cNvPr id="215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Accreditation &amp; Plan Types</a:t>
            </a:r>
          </a:p>
        </p:txBody>
      </p:sp>
    </p:spTree>
    <p:extLst>
      <p:ext uri="{BB962C8B-B14F-4D97-AF65-F5344CB8AC3E}">
        <p14:creationId xmlns:p14="http://schemas.microsoft.com/office/powerpoint/2010/main" val="587563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400" dirty="0" smtClean="0"/>
              <a:t>School and District Performance Framework Ratings and Explanatory Notes</a:t>
            </a:r>
            <a:endParaRPr lang="en-US" sz="2400" dirty="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825043" y="2234624"/>
            <a:ext cx="3282329" cy="183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85814" y="4189617"/>
            <a:ext cx="3245860" cy="1910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454257" y="2857919"/>
            <a:ext cx="1512917" cy="2400657"/>
          </a:xfrm>
          <a:prstGeom prst="rect">
            <a:avLst/>
          </a:prstGeom>
          <a:noFill/>
        </p:spPr>
        <p:txBody>
          <a:bodyPr wrap="square" rtlCol="0">
            <a:spAutoFit/>
          </a:bodyPr>
          <a:lstStyle/>
          <a:p>
            <a:r>
              <a:rPr lang="en-US" sz="15000" dirty="0" smtClean="0"/>
              <a:t>+</a:t>
            </a:r>
            <a:endParaRPr lang="en-US" sz="15000" dirty="0"/>
          </a:p>
        </p:txBody>
      </p:sp>
      <p:sp>
        <p:nvSpPr>
          <p:cNvPr id="7" name="TextBox 6"/>
          <p:cNvSpPr txBox="1"/>
          <p:nvPr/>
        </p:nvSpPr>
        <p:spPr>
          <a:xfrm>
            <a:off x="5735782" y="1325329"/>
            <a:ext cx="2743845" cy="5078313"/>
          </a:xfrm>
          <a:prstGeom prst="rect">
            <a:avLst/>
          </a:prstGeom>
          <a:noFill/>
          <a:ln w="34925">
            <a:solidFill>
              <a:schemeClr val="tx1"/>
            </a:solidFill>
          </a:ln>
        </p:spPr>
        <p:txBody>
          <a:bodyPr wrap="square" rtlCol="0">
            <a:spAutoFit/>
          </a:bodyPr>
          <a:lstStyle/>
          <a:p>
            <a:pPr algn="ctr"/>
            <a:r>
              <a:rPr lang="en-US" b="1" dirty="0" smtClean="0"/>
              <a:t>Descriptors</a:t>
            </a:r>
          </a:p>
          <a:p>
            <a:endParaRPr lang="en-US" b="1" dirty="0" smtClean="0"/>
          </a:p>
          <a:p>
            <a:r>
              <a:rPr lang="en-US" b="1" i="1" dirty="0" smtClean="0">
                <a:solidFill>
                  <a:srgbClr val="00B050"/>
                </a:solidFill>
              </a:rPr>
              <a:t>Meets Participation</a:t>
            </a:r>
          </a:p>
          <a:p>
            <a:r>
              <a:rPr lang="en-US" dirty="0"/>
              <a:t>a</a:t>
            </a:r>
            <a:r>
              <a:rPr lang="en-US" dirty="0" smtClean="0"/>
              <a:t>bove </a:t>
            </a:r>
            <a:r>
              <a:rPr lang="en-US" dirty="0"/>
              <a:t>95% participation rate in 2 or more content areas</a:t>
            </a:r>
          </a:p>
          <a:p>
            <a:endParaRPr lang="en-US" b="1" dirty="0"/>
          </a:p>
          <a:p>
            <a:r>
              <a:rPr lang="en-US" b="1" dirty="0" smtClean="0"/>
              <a:t>Low Participation </a:t>
            </a:r>
            <a:endParaRPr lang="en-US" dirty="0"/>
          </a:p>
          <a:p>
            <a:r>
              <a:rPr lang="en-US" dirty="0" smtClean="0"/>
              <a:t>below 95% participation rate in 2 or more content areas</a:t>
            </a:r>
          </a:p>
          <a:p>
            <a:endParaRPr lang="en-US" dirty="0"/>
          </a:p>
          <a:p>
            <a:r>
              <a:rPr lang="en-US" b="1" dirty="0" smtClean="0"/>
              <a:t>Decreased Due to Participation </a:t>
            </a:r>
            <a:endParaRPr lang="en-US" dirty="0"/>
          </a:p>
          <a:p>
            <a:r>
              <a:rPr lang="en-US" dirty="0" smtClean="0"/>
              <a:t>below 95% participation, once parent excuses are removed, in 2 or more content areas</a:t>
            </a:r>
          </a:p>
        </p:txBody>
      </p:sp>
      <p:sp>
        <p:nvSpPr>
          <p:cNvPr id="10" name="TextBox 9"/>
          <p:cNvSpPr txBox="1"/>
          <p:nvPr/>
        </p:nvSpPr>
        <p:spPr>
          <a:xfrm>
            <a:off x="584663" y="1833201"/>
            <a:ext cx="3704704" cy="4524315"/>
          </a:xfrm>
          <a:prstGeom prst="rect">
            <a:avLst/>
          </a:prstGeom>
          <a:noFill/>
          <a:ln w="34925">
            <a:solidFill>
              <a:schemeClr val="tx1"/>
            </a:solidFill>
          </a:ln>
        </p:spPr>
        <p:txBody>
          <a:bodyPr wrap="square" rtlCol="0">
            <a:spAutoFit/>
          </a:bodyPr>
          <a:lstStyle/>
          <a:p>
            <a:pPr algn="ctr"/>
            <a:r>
              <a:rPr lang="en-US" b="1" dirty="0" smtClean="0"/>
              <a:t>Ratings</a:t>
            </a:r>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b="1" dirty="0" smtClean="0"/>
          </a:p>
          <a:p>
            <a:endParaRPr lang="en-US" b="1" dirty="0"/>
          </a:p>
          <a:p>
            <a:endParaRPr lang="en-US" dirty="0"/>
          </a:p>
        </p:txBody>
      </p:sp>
    </p:spTree>
    <p:extLst>
      <p:ext uri="{BB962C8B-B14F-4D97-AF65-F5344CB8AC3E}">
        <p14:creationId xmlns:p14="http://schemas.microsoft.com/office/powerpoint/2010/main" val="19574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524000"/>
            <a:ext cx="7886700" cy="4715425"/>
          </a:xfrm>
        </p:spPr>
        <p:txBody>
          <a:bodyPr/>
          <a:lstStyle/>
          <a:p>
            <a:r>
              <a:rPr lang="en-US" dirty="0" smtClean="0"/>
              <a:t>The 2017 changes </a:t>
            </a:r>
            <a:r>
              <a:rPr lang="en-US" dirty="0"/>
              <a:t>are based on statutory requirements, assessment changes, department analysis, and input from various stakeholder groups, including the Accountability Work Group, the Technical Advisory Panel for Longitudinal Growth, and the Colorado State Board of Education</a:t>
            </a:r>
            <a:r>
              <a:rPr lang="en-US" dirty="0" smtClean="0"/>
              <a:t>.</a:t>
            </a:r>
          </a:p>
          <a:p>
            <a:endParaRPr lang="en-US" dirty="0"/>
          </a:p>
          <a:p>
            <a:r>
              <a:rPr lang="en-US" dirty="0" smtClean="0"/>
              <a:t>The changes included on the following slides are organized by each respective performance indicator.</a:t>
            </a:r>
            <a:endParaRPr lang="en-US" dirty="0"/>
          </a:p>
          <a:p>
            <a:endParaRPr lang="en-US" dirty="0"/>
          </a:p>
        </p:txBody>
      </p:sp>
      <p:sp>
        <p:nvSpPr>
          <p:cNvPr id="3" name="Title 2"/>
          <p:cNvSpPr>
            <a:spLocks noGrp="1"/>
          </p:cNvSpPr>
          <p:nvPr>
            <p:ph type="title"/>
          </p:nvPr>
        </p:nvSpPr>
        <p:spPr/>
        <p:txBody>
          <a:bodyPr/>
          <a:lstStyle/>
          <a:p>
            <a:r>
              <a:rPr lang="en-US" dirty="0" smtClean="0"/>
              <a:t>Major Revisions to the Frameworks</a:t>
            </a:r>
            <a:endParaRPr lang="en-US" dirty="0"/>
          </a:p>
        </p:txBody>
      </p:sp>
    </p:spTree>
    <p:extLst>
      <p:ext uri="{BB962C8B-B14F-4D97-AF65-F5344CB8AC3E}">
        <p14:creationId xmlns:p14="http://schemas.microsoft.com/office/powerpoint/2010/main" val="688782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Decision Tree for Official Framework Type</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507" y="890940"/>
            <a:ext cx="6789356" cy="5666541"/>
          </a:xfrm>
          <a:prstGeom prst="rect">
            <a:avLst/>
          </a:prstGeom>
        </p:spPr>
      </p:pic>
    </p:spTree>
    <p:extLst>
      <p:ext uri="{BB962C8B-B14F-4D97-AF65-F5344CB8AC3E}">
        <p14:creationId xmlns:p14="http://schemas.microsoft.com/office/powerpoint/2010/main" val="42552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2017 DPF and SPF</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16</a:t>
            </a:fld>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419" y="881470"/>
            <a:ext cx="4507683" cy="5845901"/>
          </a:xfrm>
          <a:prstGeom prst="rect">
            <a:avLst/>
          </a:prstGeom>
        </p:spPr>
      </p:pic>
    </p:spTree>
    <p:extLst>
      <p:ext uri="{BB962C8B-B14F-4D97-AF65-F5344CB8AC3E}">
        <p14:creationId xmlns:p14="http://schemas.microsoft.com/office/powerpoint/2010/main" val="1012743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Resources &amp; Contacts</a:t>
            </a:r>
            <a:endParaRPr lang="en-US" sz="3600" dirty="0"/>
          </a:p>
        </p:txBody>
      </p:sp>
    </p:spTree>
    <p:extLst>
      <p:ext uri="{BB962C8B-B14F-4D97-AF65-F5344CB8AC3E}">
        <p14:creationId xmlns:p14="http://schemas.microsoft.com/office/powerpoint/2010/main" val="408293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Resources</a:t>
            </a:r>
            <a:endParaRPr lang="en-US" dirty="0"/>
          </a:p>
        </p:txBody>
      </p:sp>
      <p:sp>
        <p:nvSpPr>
          <p:cNvPr id="4" name="Content Placeholder 1"/>
          <p:cNvSpPr>
            <a:spLocks noGrp="1"/>
          </p:cNvSpPr>
          <p:nvPr>
            <p:ph idx="4294967295"/>
          </p:nvPr>
        </p:nvSpPr>
        <p:spPr>
          <a:xfrm>
            <a:off x="414780" y="1809846"/>
            <a:ext cx="8729220" cy="3657700"/>
          </a:xfrm>
        </p:spPr>
        <p:txBody>
          <a:bodyPr>
            <a:noAutofit/>
          </a:bodyPr>
          <a:lstStyle/>
          <a:p>
            <a:r>
              <a:rPr lang="en-US" sz="2000" dirty="0" smtClean="0"/>
              <a:t>SPF/DPF Resources:</a:t>
            </a:r>
            <a:endParaRPr lang="en-US" sz="2000" dirty="0"/>
          </a:p>
          <a:p>
            <a:pPr marL="457200" lvl="1" indent="0">
              <a:buNone/>
            </a:pPr>
            <a:r>
              <a:rPr lang="en-US" sz="2000" dirty="0">
                <a:hlinkClick r:id="rId3"/>
              </a:rPr>
              <a:t>http://</a:t>
            </a:r>
            <a:r>
              <a:rPr lang="en-US" sz="2000" dirty="0" smtClean="0">
                <a:hlinkClick r:id="rId3"/>
              </a:rPr>
              <a:t>www.cde.state.co.us/accountability/performanceframeworksresources</a:t>
            </a:r>
            <a:endParaRPr lang="en-US" sz="2000" dirty="0" smtClean="0"/>
          </a:p>
          <a:p>
            <a:pPr marL="457200" lvl="1" indent="0">
              <a:buNone/>
            </a:pPr>
            <a:r>
              <a:rPr lang="en-US" sz="2000" dirty="0" smtClean="0"/>
              <a:t> </a:t>
            </a:r>
            <a:endParaRPr lang="en-US" sz="2000" dirty="0"/>
          </a:p>
          <a:p>
            <a:r>
              <a:rPr lang="en-US" sz="2000" dirty="0" smtClean="0"/>
              <a:t>Request to Reconsider Resources:</a:t>
            </a:r>
          </a:p>
          <a:p>
            <a:pPr marL="457200" lvl="1" indent="0">
              <a:buNone/>
            </a:pPr>
            <a:r>
              <a:rPr lang="en-US" sz="2000" dirty="0">
                <a:hlinkClick r:id="rId4"/>
              </a:rPr>
              <a:t>http://</a:t>
            </a:r>
            <a:r>
              <a:rPr lang="en-US" sz="2000" dirty="0" smtClean="0">
                <a:hlinkClick r:id="rId4"/>
              </a:rPr>
              <a:t>www.cde.state.co.us/accountability/requesttoreconsider</a:t>
            </a:r>
            <a:r>
              <a:rPr lang="en-US" sz="2000" dirty="0" smtClean="0"/>
              <a:t> </a:t>
            </a:r>
          </a:p>
          <a:p>
            <a:pPr marL="457200" lvl="1" indent="0">
              <a:buNone/>
            </a:pPr>
            <a:endParaRPr lang="en-US" sz="2000" dirty="0" smtClean="0"/>
          </a:p>
          <a:p>
            <a:pPr marL="228600" lvl="1">
              <a:spcBef>
                <a:spcPts val="1000"/>
              </a:spcBef>
            </a:pPr>
            <a:r>
              <a:rPr lang="en-US" sz="2000" dirty="0" smtClean="0"/>
              <a:t>Sign-up for office hours at: </a:t>
            </a:r>
            <a:r>
              <a:rPr lang="en-US" sz="2000" dirty="0">
                <a:hlinkClick r:id="rId5"/>
              </a:rPr>
              <a:t>http://www.signupgenius.com/go/4090d4daead2fa3ff2-request1</a:t>
            </a:r>
            <a:r>
              <a:rPr lang="en-US" sz="2000" dirty="0"/>
              <a:t> </a:t>
            </a:r>
            <a:endParaRPr lang="en-US" sz="2000" dirty="0" smtClean="0"/>
          </a:p>
          <a:p>
            <a:pPr marL="228600" lvl="1">
              <a:spcBef>
                <a:spcPts val="1000"/>
              </a:spcBef>
            </a:pPr>
            <a:endParaRPr lang="en-US" sz="2000" dirty="0"/>
          </a:p>
          <a:p>
            <a:pPr marL="285750" lvl="1" indent="-285750">
              <a:spcBef>
                <a:spcPts val="1000"/>
              </a:spcBef>
            </a:pPr>
            <a:r>
              <a:rPr lang="en-US" sz="2000" dirty="0" smtClean="0"/>
              <a:t>Additional </a:t>
            </a:r>
            <a:r>
              <a:rPr lang="en-US" sz="2000" dirty="0"/>
              <a:t>trainings and webinars will be announced in the Scoop</a:t>
            </a:r>
          </a:p>
          <a:p>
            <a:pPr marL="0" lvl="1" indent="0">
              <a:spcBef>
                <a:spcPts val="1000"/>
              </a:spcBef>
              <a:buNone/>
            </a:pPr>
            <a:endParaRPr lang="en-US" sz="1600" dirty="0" smtClean="0"/>
          </a:p>
          <a:p>
            <a:pPr marL="0" lvl="1" indent="0">
              <a:spcBef>
                <a:spcPts val="1000"/>
              </a:spcBef>
              <a:buNone/>
            </a:pPr>
            <a:endParaRPr lang="en-US" sz="2000" dirty="0" smtClean="0"/>
          </a:p>
          <a:p>
            <a:pPr marL="228600" lvl="1">
              <a:spcBef>
                <a:spcPts val="1000"/>
              </a:spcBef>
            </a:pPr>
            <a:endParaRPr lang="en-US" sz="2000" dirty="0"/>
          </a:p>
          <a:p>
            <a:endParaRPr lang="en-US" dirty="0"/>
          </a:p>
        </p:txBody>
      </p:sp>
      <p:pic>
        <p:nvPicPr>
          <p:cNvPr id="5" name="Picture 3" descr="C:\Users\knevals_j\AppData\Local\Microsoft\Windows\INetCache\IE\DTNQ6XZ8\resources[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46407" y="101250"/>
            <a:ext cx="1652122" cy="1617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868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r>
              <a:rPr lang="en-US" dirty="0" smtClean="0"/>
              <a:t>Accountability</a:t>
            </a:r>
          </a:p>
          <a:p>
            <a:pPr lvl="1"/>
            <a:r>
              <a:rPr lang="en-US" dirty="0" smtClean="0"/>
              <a:t>Alyssa Pearson</a:t>
            </a:r>
          </a:p>
          <a:p>
            <a:pPr lvl="2"/>
            <a:r>
              <a:rPr lang="en-US" dirty="0" smtClean="0"/>
              <a:t>Associate Commissioner</a:t>
            </a:r>
          </a:p>
          <a:p>
            <a:pPr lvl="2"/>
            <a:r>
              <a:rPr lang="en-US" sz="1500" dirty="0" smtClean="0">
                <a:hlinkClick r:id="rId3"/>
              </a:rPr>
              <a:t>Pearson_A@cde.state.co.us</a:t>
            </a:r>
            <a:r>
              <a:rPr lang="en-US" sz="1500" dirty="0" smtClean="0"/>
              <a:t> </a:t>
            </a:r>
          </a:p>
          <a:p>
            <a:pPr marL="914400" lvl="2" indent="0">
              <a:buNone/>
            </a:pPr>
            <a:endParaRPr lang="en-US" sz="1500" dirty="0" smtClean="0"/>
          </a:p>
          <a:p>
            <a:pPr lvl="1"/>
            <a:r>
              <a:rPr lang="en-US" dirty="0" smtClean="0"/>
              <a:t>Dan Jorgensen, Ph.D.</a:t>
            </a:r>
          </a:p>
          <a:p>
            <a:pPr lvl="2"/>
            <a:r>
              <a:rPr lang="en-US" dirty="0" smtClean="0"/>
              <a:t>Accountability &amp; Growth Training</a:t>
            </a:r>
          </a:p>
          <a:p>
            <a:pPr lvl="2"/>
            <a:r>
              <a:rPr lang="en-US" dirty="0" smtClean="0"/>
              <a:t>303.866.6763</a:t>
            </a:r>
          </a:p>
          <a:p>
            <a:pPr lvl="2"/>
            <a:r>
              <a:rPr lang="en-US" sz="1500" dirty="0" smtClean="0">
                <a:hlinkClick r:id="rId4"/>
              </a:rPr>
              <a:t>Jorgensen_D@cde.state.co.us</a:t>
            </a:r>
            <a:endParaRPr lang="en-US" sz="1500" dirty="0" smtClean="0"/>
          </a:p>
          <a:p>
            <a:pPr marL="914400" lvl="2" indent="0">
              <a:buNone/>
            </a:pPr>
            <a:endParaRPr lang="en-US" sz="1500" dirty="0" smtClean="0"/>
          </a:p>
          <a:p>
            <a:pPr lvl="1"/>
            <a:r>
              <a:rPr lang="en-US" dirty="0" smtClean="0"/>
              <a:t>Jessica Knevals</a:t>
            </a:r>
          </a:p>
          <a:p>
            <a:pPr lvl="2"/>
            <a:r>
              <a:rPr lang="en-US" dirty="0" smtClean="0"/>
              <a:t>Request to Reconsider</a:t>
            </a:r>
          </a:p>
          <a:p>
            <a:pPr lvl="2"/>
            <a:r>
              <a:rPr lang="en-US" dirty="0" smtClean="0"/>
              <a:t>303.866.6778</a:t>
            </a:r>
          </a:p>
          <a:p>
            <a:pPr lvl="2"/>
            <a:r>
              <a:rPr lang="en-US" sz="1500" dirty="0" smtClean="0">
                <a:hlinkClick r:id="rId5"/>
              </a:rPr>
              <a:t>Knevals_J@cde.state.co.us</a:t>
            </a:r>
            <a:r>
              <a:rPr lang="en-US" sz="1600" dirty="0" smtClean="0"/>
              <a:t> </a:t>
            </a:r>
            <a:endParaRPr lang="en-US" dirty="0" smtClean="0"/>
          </a:p>
          <a:p>
            <a:r>
              <a:rPr lang="en-US" dirty="0" smtClean="0"/>
              <a:t>Improvement </a:t>
            </a:r>
            <a:r>
              <a:rPr lang="en-US" dirty="0"/>
              <a:t>Planning</a:t>
            </a:r>
          </a:p>
          <a:p>
            <a:pPr lvl="1"/>
            <a:r>
              <a:rPr lang="en-US" dirty="0"/>
              <a:t>Lisa </a:t>
            </a:r>
            <a:r>
              <a:rPr lang="en-US" dirty="0" smtClean="0"/>
              <a:t>Medler </a:t>
            </a:r>
          </a:p>
          <a:p>
            <a:pPr lvl="2"/>
            <a:r>
              <a:rPr lang="en-US" dirty="0" smtClean="0"/>
              <a:t>Executive Director</a:t>
            </a:r>
            <a:endParaRPr lang="en-US" dirty="0"/>
          </a:p>
          <a:p>
            <a:pPr lvl="2"/>
            <a:r>
              <a:rPr lang="en-US" dirty="0"/>
              <a:t>303.866.6619</a:t>
            </a:r>
          </a:p>
          <a:p>
            <a:pPr lvl="2"/>
            <a:r>
              <a:rPr lang="en-US" sz="1500" dirty="0" smtClean="0">
                <a:hlinkClick r:id="rId6"/>
              </a:rPr>
              <a:t>Medler_l@cde.state.co.us</a:t>
            </a:r>
            <a:endParaRPr lang="en-US" sz="1500" dirty="0" smtClean="0"/>
          </a:p>
          <a:p>
            <a:pPr lvl="2"/>
            <a:endParaRPr lang="en-US" sz="1500" dirty="0"/>
          </a:p>
          <a:p>
            <a:pPr lvl="1"/>
            <a:r>
              <a:rPr lang="en-US" dirty="0"/>
              <a:t>Erin </a:t>
            </a:r>
            <a:r>
              <a:rPr lang="en-US" dirty="0" smtClean="0"/>
              <a:t>Loften</a:t>
            </a:r>
          </a:p>
          <a:p>
            <a:pPr lvl="2"/>
            <a:r>
              <a:rPr lang="en-US" dirty="0" smtClean="0"/>
              <a:t>Improvement Planning Training</a:t>
            </a:r>
            <a:endParaRPr lang="en-US" dirty="0"/>
          </a:p>
          <a:p>
            <a:pPr lvl="2"/>
            <a:r>
              <a:rPr lang="en-US" dirty="0"/>
              <a:t>303.866.6642</a:t>
            </a:r>
          </a:p>
          <a:p>
            <a:pPr lvl="2"/>
            <a:r>
              <a:rPr lang="en-US" sz="1500" dirty="0">
                <a:hlinkClick r:id="rId7"/>
              </a:rPr>
              <a:t>Loften_e@cde.state.co.us</a:t>
            </a:r>
            <a:endParaRPr lang="en-US" sz="1500" dirty="0"/>
          </a:p>
          <a:p>
            <a:pPr lvl="2"/>
            <a:endParaRPr lang="en-US" dirty="0" smtClean="0"/>
          </a:p>
          <a:p>
            <a:pPr marL="640074" lvl="2" indent="0">
              <a:buNone/>
            </a:pPr>
            <a:endParaRPr lang="en-US" dirty="0"/>
          </a:p>
        </p:txBody>
      </p:sp>
      <p:sp>
        <p:nvSpPr>
          <p:cNvPr id="3" name="Title 2"/>
          <p:cNvSpPr>
            <a:spLocks noGrp="1"/>
          </p:cNvSpPr>
          <p:nvPr>
            <p:ph type="title"/>
          </p:nvPr>
        </p:nvSpPr>
        <p:spPr/>
        <p:txBody>
          <a:bodyPr/>
          <a:lstStyle/>
          <a:p>
            <a:r>
              <a:rPr lang="en-US" b="1" dirty="0" smtClean="0"/>
              <a:t>Contact Us</a:t>
            </a:r>
            <a:endParaRPr lang="en-US" b="1" dirty="0"/>
          </a:p>
        </p:txBody>
      </p:sp>
    </p:spTree>
    <p:extLst>
      <p:ext uri="{BB962C8B-B14F-4D97-AF65-F5344CB8AC3E}">
        <p14:creationId xmlns:p14="http://schemas.microsoft.com/office/powerpoint/2010/main" val="1487322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 School, Role</a:t>
            </a:r>
          </a:p>
          <a:p>
            <a:endParaRPr lang="en-US" dirty="0"/>
          </a:p>
          <a:p>
            <a:r>
              <a:rPr lang="en-US" dirty="0" smtClean="0"/>
              <a:t>What is your experience with UIP PROCESS</a:t>
            </a:r>
          </a:p>
          <a:p>
            <a:pPr lvl="1"/>
            <a:r>
              <a:rPr lang="en-US" dirty="0" smtClean="0"/>
              <a:t>1- I know the acronym</a:t>
            </a:r>
          </a:p>
          <a:p>
            <a:pPr lvl="1"/>
            <a:r>
              <a:rPr lang="en-US" dirty="0" smtClean="0"/>
              <a:t>5- I could teach a class </a:t>
            </a:r>
          </a:p>
          <a:p>
            <a:pPr lvl="1"/>
            <a:endParaRPr lang="en-US" dirty="0"/>
          </a:p>
          <a:p>
            <a:r>
              <a:rPr lang="en-US" dirty="0" smtClean="0"/>
              <a:t>What is your experience with the Online UIP System?</a:t>
            </a:r>
          </a:p>
          <a:p>
            <a:pPr lvl="1"/>
            <a:r>
              <a:rPr lang="en-US" dirty="0" smtClean="0"/>
              <a:t>1- I’ve heard there is one</a:t>
            </a:r>
          </a:p>
          <a:p>
            <a:pPr lvl="1"/>
            <a:r>
              <a:rPr lang="en-US" dirty="0" smtClean="0"/>
              <a:t>5- I have entered a full plan</a:t>
            </a:r>
          </a:p>
          <a:p>
            <a:pPr lvl="1"/>
            <a:endParaRPr lang="en-US" dirty="0"/>
          </a:p>
          <a:p>
            <a:r>
              <a:rPr lang="en-US" dirty="0" smtClean="0"/>
              <a:t>What about the session today would make would make it a valuable use of your time? </a:t>
            </a:r>
            <a:endParaRPr lang="en-US" dirty="0"/>
          </a:p>
        </p:txBody>
      </p:sp>
      <p:sp>
        <p:nvSpPr>
          <p:cNvPr id="3" name="Title 2"/>
          <p:cNvSpPr>
            <a:spLocks noGrp="1"/>
          </p:cNvSpPr>
          <p:nvPr>
            <p:ph type="title"/>
          </p:nvPr>
        </p:nvSpPr>
        <p:spPr/>
        <p:txBody>
          <a:bodyPr/>
          <a:lstStyle/>
          <a:p>
            <a:r>
              <a:rPr lang="en-US" dirty="0" smtClean="0"/>
              <a:t>Introductions	</a:t>
            </a:r>
            <a:endParaRPr lang="en-US" dirty="0"/>
          </a:p>
        </p:txBody>
      </p:sp>
    </p:spTree>
    <p:extLst>
      <p:ext uri="{BB962C8B-B14F-4D97-AF65-F5344CB8AC3E}">
        <p14:creationId xmlns:p14="http://schemas.microsoft.com/office/powerpoint/2010/main" val="219989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sz="1000" dirty="0" smtClean="0"/>
          </a:p>
          <a:p>
            <a:r>
              <a:rPr lang="en-US" dirty="0" smtClean="0"/>
              <a:t>Overview of UIP Online System </a:t>
            </a:r>
          </a:p>
          <a:p>
            <a:pPr lvl="1"/>
            <a:r>
              <a:rPr lang="en-US" dirty="0" smtClean="0"/>
              <a:t>Section I: Summary of School</a:t>
            </a:r>
          </a:p>
          <a:p>
            <a:pPr lvl="1"/>
            <a:r>
              <a:rPr lang="en-US" dirty="0" smtClean="0"/>
              <a:t>Section II: UIP Info</a:t>
            </a:r>
          </a:p>
          <a:p>
            <a:pPr lvl="1"/>
            <a:r>
              <a:rPr lang="en-US" dirty="0" smtClean="0"/>
              <a:t>Section III: Data Narrative</a:t>
            </a:r>
          </a:p>
          <a:p>
            <a:pPr lvl="1"/>
            <a:r>
              <a:rPr lang="en-US" dirty="0" smtClean="0"/>
              <a:t>Section IV: Action Plans </a:t>
            </a:r>
          </a:p>
          <a:p>
            <a:pPr lvl="1"/>
            <a:r>
              <a:rPr lang="en-US" dirty="0" smtClean="0"/>
              <a:t>Addenda </a:t>
            </a:r>
          </a:p>
          <a:p>
            <a:pPr marL="365760" lvl="1" indent="0">
              <a:buNone/>
            </a:pPr>
            <a:endParaRPr lang="en-US" sz="1100" dirty="0" smtClean="0"/>
          </a:p>
          <a:p>
            <a:pPr marL="708660" lvl="1" indent="-342900"/>
            <a:endParaRPr lang="en-US" dirty="0"/>
          </a:p>
        </p:txBody>
      </p:sp>
      <p:sp>
        <p:nvSpPr>
          <p:cNvPr id="3" name="Title 2"/>
          <p:cNvSpPr>
            <a:spLocks noGrp="1"/>
          </p:cNvSpPr>
          <p:nvPr>
            <p:ph type="title"/>
          </p:nvPr>
        </p:nvSpPr>
        <p:spPr/>
        <p:txBody>
          <a:bodyPr/>
          <a:lstStyle/>
          <a:p>
            <a:r>
              <a:rPr lang="en-US" dirty="0" smtClean="0"/>
              <a:t>UIP Online System Structure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360865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UIP Online System: Orientation</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21</a:t>
            </a:fld>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8896029" cy="369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0" y="2209800"/>
            <a:ext cx="8896029" cy="533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010400" y="4876800"/>
            <a:ext cx="1600200" cy="533400"/>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1765738" y="1676400"/>
            <a:ext cx="304800" cy="5334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971800" y="1659321"/>
            <a:ext cx="304800" cy="5334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30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83658519"/>
              </p:ext>
            </p:extLst>
          </p:nvPr>
        </p:nvGraphicFramePr>
        <p:xfrm>
          <a:off x="228600" y="1719262"/>
          <a:ext cx="8559800" cy="460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smtClean="0"/>
              <a:t>Performance “Framework”</a:t>
            </a:r>
            <a:br>
              <a:rPr lang="en-US" dirty="0" smtClean="0"/>
            </a:br>
            <a:r>
              <a:rPr lang="en-US" sz="2800" i="1" dirty="0" smtClean="0"/>
              <a:t>(2017 framework)</a:t>
            </a:r>
            <a:endParaRPr lang="en-US" sz="2800" i="1"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22</a:t>
            </a:fld>
            <a:endParaRPr lang="en-US" dirty="0" smtClean="0"/>
          </a:p>
        </p:txBody>
      </p:sp>
      <p:sp>
        <p:nvSpPr>
          <p:cNvPr id="2" name="Rounded Rectangle 1"/>
          <p:cNvSpPr/>
          <p:nvPr/>
        </p:nvSpPr>
        <p:spPr>
          <a:xfrm>
            <a:off x="522513" y="2590800"/>
            <a:ext cx="8055429" cy="1676400"/>
          </a:xfrm>
          <a:prstGeom prst="roundRect">
            <a:avLst/>
          </a:prstGeom>
          <a:noFill/>
          <a:ln w="571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3400" y="4267200"/>
            <a:ext cx="8044543" cy="1066800"/>
          </a:xfrm>
          <a:prstGeom prst="roundRect">
            <a:avLst/>
          </a:prstGeom>
          <a:no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22514" y="5334000"/>
            <a:ext cx="8055430" cy="838200"/>
          </a:xfrm>
          <a:prstGeom prst="roundRect">
            <a:avLst/>
          </a:prstGeom>
          <a:no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6553" y="2667000"/>
            <a:ext cx="8044544" cy="1524000"/>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Big Idea</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ounded Rectangle 8"/>
          <p:cNvSpPr/>
          <p:nvPr/>
        </p:nvSpPr>
        <p:spPr>
          <a:xfrm>
            <a:off x="527298" y="4267200"/>
            <a:ext cx="8033656" cy="1899888"/>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Ways to Measure “Big Idea”</a:t>
            </a:r>
          </a:p>
          <a:p>
            <a:pPr algn="ctr"/>
            <a:r>
              <a:rPr lang="en-US" sz="2800" b="1" dirty="0" smtClean="0">
                <a:ln w="10541" cmpd="sng">
                  <a:solidFill>
                    <a:schemeClr val="accent1">
                      <a:shade val="88000"/>
                      <a:satMod val="110000"/>
                    </a:schemeClr>
                  </a:solidFill>
                  <a:prstDash val="solid"/>
                </a:ln>
                <a:solidFill>
                  <a:schemeClr val="tx1"/>
                </a:solidFill>
              </a:rPr>
              <a:t>(Current Performance, Notable Trends, Priority Performance Challenges, Target Setting)</a:t>
            </a:r>
            <a:endParaRPr lang="en-US" sz="2800" b="1" dirty="0">
              <a:ln w="10541" cmpd="sng">
                <a:solidFill>
                  <a:schemeClr val="accent1">
                    <a:shade val="88000"/>
                    <a:satMod val="110000"/>
                  </a:schemeClr>
                </a:solidFill>
                <a:prstDash val="solid"/>
              </a:ln>
              <a:solidFill>
                <a:schemeClr val="tx1"/>
              </a:solidFill>
            </a:endParaRPr>
          </a:p>
        </p:txBody>
      </p:sp>
    </p:spTree>
    <p:extLst>
      <p:ext uri="{BB962C8B-B14F-4D97-AF65-F5344CB8AC3E}">
        <p14:creationId xmlns:p14="http://schemas.microsoft.com/office/powerpoint/2010/main" val="232560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16116172"/>
              </p:ext>
            </p:extLst>
          </p:nvPr>
        </p:nvGraphicFramePr>
        <p:xfrm>
          <a:off x="228600" y="1719262"/>
          <a:ext cx="8559800" cy="4605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dirty="0" smtClean="0"/>
              <a:t>Performance “Framework”</a:t>
            </a:r>
            <a:br>
              <a:rPr lang="en-US" dirty="0" smtClean="0"/>
            </a:br>
            <a:r>
              <a:rPr lang="en-US" sz="2800" i="1" dirty="0" smtClean="0"/>
              <a:t>(2017 framework)</a:t>
            </a:r>
            <a:endParaRPr lang="en-US" sz="2800" i="1"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23</a:t>
            </a:fld>
            <a:endParaRPr lang="en-US" dirty="0" smtClean="0"/>
          </a:p>
        </p:txBody>
      </p:sp>
      <p:sp>
        <p:nvSpPr>
          <p:cNvPr id="2" name="Rounded Rectangle 1"/>
          <p:cNvSpPr/>
          <p:nvPr/>
        </p:nvSpPr>
        <p:spPr>
          <a:xfrm>
            <a:off x="239485" y="2801628"/>
            <a:ext cx="8523515" cy="1465572"/>
          </a:xfrm>
          <a:prstGeom prst="roundRect">
            <a:avLst/>
          </a:prstGeom>
          <a:noFill/>
          <a:ln w="57150">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79087" y="5105400"/>
            <a:ext cx="8483912" cy="762000"/>
          </a:xfrm>
          <a:prstGeom prst="roundRect">
            <a:avLst/>
          </a:prstGeom>
          <a:no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34041" y="4267200"/>
            <a:ext cx="8528958" cy="838200"/>
          </a:xfrm>
          <a:prstGeom prst="roundRect">
            <a:avLst/>
          </a:prstGeom>
          <a:noFill/>
          <a:ln w="57150">
            <a:solidFill>
              <a:schemeClr val="accent5">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6856" y="2514600"/>
            <a:ext cx="8526143" cy="1752600"/>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Big Idea</a:t>
            </a:r>
            <a:endParaRPr lang="en-US" sz="6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ounded Rectangle 8"/>
          <p:cNvSpPr/>
          <p:nvPr/>
        </p:nvSpPr>
        <p:spPr>
          <a:xfrm>
            <a:off x="198962" y="4303986"/>
            <a:ext cx="8528959" cy="1602828"/>
          </a:xfrm>
          <a:prstGeom prst="round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Ways to Measure “Big Idea”</a:t>
            </a:r>
          </a:p>
          <a:p>
            <a:pPr algn="ctr"/>
            <a:r>
              <a:rPr lang="en-US" sz="2800" b="1" dirty="0" smtClean="0">
                <a:ln w="10541" cmpd="sng">
                  <a:solidFill>
                    <a:schemeClr val="accent1">
                      <a:shade val="88000"/>
                      <a:satMod val="110000"/>
                    </a:schemeClr>
                  </a:solidFill>
                  <a:prstDash val="solid"/>
                </a:ln>
                <a:solidFill>
                  <a:schemeClr val="tx1"/>
                </a:solidFill>
              </a:rPr>
              <a:t>(Current Performance, Notable Trends, Priority Performance Challenges, Target Setting)</a:t>
            </a:r>
            <a:endParaRPr lang="en-US" sz="2800" b="1" dirty="0">
              <a:ln w="10541" cmpd="sng">
                <a:solidFill>
                  <a:schemeClr val="accent1">
                    <a:shade val="88000"/>
                    <a:satMod val="110000"/>
                  </a:schemeClr>
                </a:solidFill>
                <a:prstDash val="solid"/>
              </a:ln>
              <a:solidFill>
                <a:schemeClr val="tx1"/>
              </a:solidFill>
            </a:endParaRPr>
          </a:p>
        </p:txBody>
      </p:sp>
    </p:spTree>
    <p:extLst>
      <p:ext uri="{BB962C8B-B14F-4D97-AF65-F5344CB8AC3E}">
        <p14:creationId xmlns:p14="http://schemas.microsoft.com/office/powerpoint/2010/main" val="896674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Structure of UIP template</a:t>
            </a:r>
          </a:p>
          <a:p>
            <a:r>
              <a:rPr lang="en-US" dirty="0" smtClean="0"/>
              <a:t>Descriptors of Trends, Targets</a:t>
            </a:r>
          </a:p>
          <a:p>
            <a:r>
              <a:rPr lang="en-US" dirty="0" smtClean="0"/>
              <a:t>Theses are NOT new “requirements,” but flexibility to respond to local priorities</a:t>
            </a:r>
          </a:p>
          <a:p>
            <a:pPr marL="0" indent="0">
              <a:buNone/>
            </a:pPr>
            <a:r>
              <a:rPr lang="en-US" dirty="0" smtClean="0"/>
              <a:t>	</a:t>
            </a:r>
          </a:p>
          <a:p>
            <a:endParaRPr lang="en-US" dirty="0" smtClean="0"/>
          </a:p>
          <a:p>
            <a:endParaRPr lang="en-US" dirty="0"/>
          </a:p>
        </p:txBody>
      </p:sp>
      <p:sp>
        <p:nvSpPr>
          <p:cNvPr id="3" name="Title 2"/>
          <p:cNvSpPr>
            <a:spLocks noGrp="1"/>
          </p:cNvSpPr>
          <p:nvPr>
            <p:ph type="title"/>
          </p:nvPr>
        </p:nvSpPr>
        <p:spPr/>
        <p:txBody>
          <a:bodyPr/>
          <a:lstStyle/>
          <a:p>
            <a:r>
              <a:rPr lang="en-US" dirty="0" smtClean="0"/>
              <a:t>Implications for Improvement Planning</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617" t="53025" r="56169" b="12455"/>
          <a:stretch/>
        </p:blipFill>
        <p:spPr bwMode="auto">
          <a:xfrm>
            <a:off x="938463" y="3128210"/>
            <a:ext cx="6737684" cy="353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343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CMAS PARCC Analysis for Improvement Planning</a:t>
            </a:r>
          </a:p>
        </p:txBody>
      </p:sp>
    </p:spTree>
    <p:extLst>
      <p:ext uri="{BB962C8B-B14F-4D97-AF65-F5344CB8AC3E}">
        <p14:creationId xmlns:p14="http://schemas.microsoft.com/office/powerpoint/2010/main" val="404937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idx="1"/>
          </p:nvPr>
        </p:nvSpPr>
        <p:spPr bwMode="auto"/>
        <p:txBody>
          <a:bodyPr wrap="square" numCol="1" anchor="t" anchorCtr="0" compatLnSpc="1">
            <a:prstTxWarp prst="textNoShape">
              <a:avLst/>
            </a:prstTxWarp>
            <a:normAutofit/>
          </a:bodyPr>
          <a:lstStyle/>
          <a:p>
            <a:pPr marL="273050" eaLnBrk="1" hangingPunct="1">
              <a:buFont typeface="Wingdings" pitchFamily="2" charset="2"/>
              <a:buChar char="§"/>
            </a:pPr>
            <a:r>
              <a:rPr lang="en-US" altLang="en-US" b="0" dirty="0" smtClean="0"/>
              <a:t>Increased numbers of parents excused students from assessments administered beginning in the 2014-15 school year.</a:t>
            </a:r>
          </a:p>
          <a:p>
            <a:pPr marL="273050" eaLnBrk="1" hangingPunct="1">
              <a:buFont typeface="Wingdings" pitchFamily="2" charset="2"/>
              <a:buChar char="§"/>
            </a:pPr>
            <a:r>
              <a:rPr lang="en-US" altLang="en-US" b="0" dirty="0" smtClean="0"/>
              <a:t>Local stakeholders must determine whether student participation  affects use of district or school-level aggregate results. </a:t>
            </a:r>
          </a:p>
          <a:p>
            <a:pPr marL="273050" eaLnBrk="1" hangingPunct="1">
              <a:buFont typeface="Wingdings" pitchFamily="2" charset="2"/>
              <a:buChar char="§"/>
            </a:pPr>
            <a:r>
              <a:rPr lang="en-US" altLang="en-US" b="0" dirty="0" smtClean="0"/>
              <a:t>Do aggregate metrics still provide a complete and accurate picture of the performance of the “group” for which the score was calculated (e.g., the school, a grade level)? Data validity question. </a:t>
            </a:r>
          </a:p>
          <a:p>
            <a:pPr marL="273050" eaLnBrk="1" hangingPunct="1">
              <a:buFont typeface="Wingdings" pitchFamily="2" charset="2"/>
              <a:buChar char="§"/>
            </a:pPr>
            <a:r>
              <a:rPr lang="en-US" altLang="en-US" b="0" dirty="0"/>
              <a:t>Did our demographic proportions match?  Did the group of students who tested match the entire group of students who should have tested?</a:t>
            </a:r>
          </a:p>
        </p:txBody>
      </p:sp>
      <p:sp>
        <p:nvSpPr>
          <p:cNvPr id="63490" name="Title 1"/>
          <p:cNvSpPr>
            <a:spLocks noGrp="1"/>
          </p:cNvSpPr>
          <p:nvPr>
            <p:ph type="title"/>
          </p:nvPr>
        </p:nvSpPr>
        <p:spPr/>
        <p:txBody>
          <a:bodyPr/>
          <a:lstStyle/>
          <a:p>
            <a:pPr eaLnBrk="1" fontAlgn="auto" hangingPunct="1">
              <a:spcAft>
                <a:spcPts val="0"/>
              </a:spcAft>
              <a:defRPr/>
            </a:pPr>
            <a:r>
              <a:rPr lang="en-US" altLang="en-US" dirty="0" smtClean="0">
                <a:ea typeface="+mj-ea"/>
              </a:rPr>
              <a:t>Participation Matters. . .</a:t>
            </a:r>
          </a:p>
        </p:txBody>
      </p:sp>
    </p:spTree>
    <p:extLst>
      <p:ext uri="{BB962C8B-B14F-4D97-AF65-F5344CB8AC3E}">
        <p14:creationId xmlns:p14="http://schemas.microsoft.com/office/powerpoint/2010/main" val="3274771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The Basics</a:t>
            </a:r>
          </a:p>
        </p:txBody>
      </p:sp>
      <p:sp>
        <p:nvSpPr>
          <p:cNvPr id="3" name="Title 2"/>
          <p:cNvSpPr>
            <a:spLocks noGrp="1"/>
          </p:cNvSpPr>
          <p:nvPr>
            <p:ph type="title" idx="4294967295"/>
          </p:nvPr>
        </p:nvSpPr>
        <p:spPr>
          <a:xfrm>
            <a:off x="0" y="192088"/>
            <a:ext cx="7886700" cy="520700"/>
          </a:xfrm>
        </p:spPr>
        <p:txBody>
          <a:bodyPr/>
          <a:lstStyle/>
          <a:p>
            <a:endParaRPr lang="en-US" dirty="0"/>
          </a:p>
        </p:txBody>
      </p:sp>
    </p:spTree>
    <p:extLst>
      <p:ext uri="{BB962C8B-B14F-4D97-AF65-F5344CB8AC3E}">
        <p14:creationId xmlns:p14="http://schemas.microsoft.com/office/powerpoint/2010/main" val="2092609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Content Area Trajectories</a:t>
            </a:r>
            <a:endParaRPr lang="en-US" dirty="0">
              <a:latin typeface="Museo Slab 500"/>
              <a:cs typeface="Museo Slab 500"/>
            </a:endParaRP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28</a:t>
            </a:fld>
            <a:endParaRPr lang="en-US" dirty="0" smtClean="0"/>
          </a:p>
        </p:txBody>
      </p:sp>
      <p:pic>
        <p:nvPicPr>
          <p:cNvPr id="4098"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1233" b="-186"/>
          <a:stretch/>
        </p:blipFill>
        <p:spPr bwMode="auto">
          <a:xfrm>
            <a:off x="2133600" y="1905000"/>
            <a:ext cx="4940795" cy="437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170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Content Placeholder 5"/>
          <p:cNvSpPr>
            <a:spLocks noGrp="1"/>
          </p:cNvSpPr>
          <p:nvPr>
            <p:ph idx="1"/>
          </p:nvPr>
        </p:nvSpPr>
        <p:spPr>
          <a:xfrm>
            <a:off x="615002" y="1357134"/>
            <a:ext cx="3859679" cy="5056992"/>
          </a:xfrm>
        </p:spPr>
        <p:txBody>
          <a:bodyPr/>
          <a:lstStyle/>
          <a:p>
            <a:pPr marL="502920" eaLnBrk="1" fontAlgn="auto" hangingPunct="1">
              <a:spcBef>
                <a:spcPts val="1800"/>
              </a:spcBef>
              <a:spcAft>
                <a:spcPts val="0"/>
              </a:spcAft>
              <a:buFont typeface="Wingdings" charset="2"/>
              <a:buChar char="§"/>
              <a:defRPr/>
            </a:pPr>
            <a:r>
              <a:rPr lang="en-US" altLang="en-US" sz="2000" dirty="0" smtClean="0"/>
              <a:t>Measure student learning of the Colorado Academic Standards (adopted in 2011)</a:t>
            </a:r>
          </a:p>
          <a:p>
            <a:pPr marL="926148" lvl="2" eaLnBrk="1" fontAlgn="auto" hangingPunct="1">
              <a:spcBef>
                <a:spcPts val="0"/>
              </a:spcBef>
              <a:spcAft>
                <a:spcPts val="0"/>
              </a:spcAft>
              <a:buFont typeface="Wingdings" charset="2"/>
              <a:buChar char="§"/>
              <a:defRPr/>
            </a:pPr>
            <a:r>
              <a:rPr lang="en-US" altLang="en-US" dirty="0" smtClean="0"/>
              <a:t>Complex Skills</a:t>
            </a:r>
          </a:p>
          <a:p>
            <a:pPr marL="926148" lvl="2" eaLnBrk="1" fontAlgn="auto" hangingPunct="1">
              <a:spcBef>
                <a:spcPts val="0"/>
              </a:spcBef>
              <a:spcAft>
                <a:spcPts val="0"/>
              </a:spcAft>
              <a:buFont typeface="Wingdings" charset="2"/>
              <a:buChar char="§"/>
              <a:defRPr/>
            </a:pPr>
            <a:r>
              <a:rPr lang="en-US" altLang="en-US" dirty="0" smtClean="0"/>
              <a:t>Critical Thinking</a:t>
            </a:r>
          </a:p>
          <a:p>
            <a:pPr marL="926148" lvl="2" eaLnBrk="1" fontAlgn="auto" hangingPunct="1">
              <a:spcBef>
                <a:spcPts val="0"/>
              </a:spcBef>
              <a:spcAft>
                <a:spcPts val="0"/>
              </a:spcAft>
              <a:buFont typeface="Wingdings" charset="2"/>
              <a:buChar char="§"/>
              <a:defRPr/>
            </a:pPr>
            <a:r>
              <a:rPr lang="en-US" altLang="en-US" dirty="0" smtClean="0"/>
              <a:t>Problem Solving</a:t>
            </a:r>
          </a:p>
          <a:p>
            <a:pPr marL="502920" eaLnBrk="1" fontAlgn="auto" hangingPunct="1">
              <a:spcBef>
                <a:spcPts val="1800"/>
              </a:spcBef>
              <a:spcAft>
                <a:spcPts val="0"/>
              </a:spcAft>
              <a:buFont typeface="Wingdings" charset="2"/>
              <a:buChar char="§"/>
              <a:defRPr/>
            </a:pPr>
            <a:r>
              <a:rPr lang="en-US" altLang="en-US" sz="2000" dirty="0" smtClean="0"/>
              <a:t>One ELA test</a:t>
            </a:r>
          </a:p>
          <a:p>
            <a:pPr marL="502920" eaLnBrk="1" fontAlgn="auto" hangingPunct="1">
              <a:spcBef>
                <a:spcPts val="1800"/>
              </a:spcBef>
              <a:spcAft>
                <a:spcPts val="0"/>
              </a:spcAft>
              <a:buFont typeface="Wingdings" charset="2"/>
              <a:buChar char="§"/>
              <a:defRPr/>
            </a:pPr>
            <a:r>
              <a:rPr lang="en-US" altLang="en-US" sz="2000" dirty="0" smtClean="0"/>
              <a:t>Primarily administered in an on-line format</a:t>
            </a:r>
          </a:p>
          <a:p>
            <a:pPr marL="502920" eaLnBrk="1" fontAlgn="auto" hangingPunct="1">
              <a:spcBef>
                <a:spcPts val="1800"/>
              </a:spcBef>
              <a:spcAft>
                <a:spcPts val="0"/>
              </a:spcAft>
              <a:buFont typeface="Wingdings" charset="2"/>
              <a:buChar char="§"/>
              <a:defRPr/>
            </a:pPr>
            <a:r>
              <a:rPr lang="en-US" altLang="en-US" sz="2000" dirty="0" smtClean="0"/>
              <a:t>Newer interactive, engaging question formats.</a:t>
            </a:r>
          </a:p>
          <a:p>
            <a:pPr marL="502920" eaLnBrk="1" fontAlgn="auto" hangingPunct="1">
              <a:spcBef>
                <a:spcPts val="1800"/>
              </a:spcBef>
              <a:spcAft>
                <a:spcPts val="0"/>
              </a:spcAft>
              <a:buFont typeface="Wingdings" charset="2"/>
              <a:buChar char="§"/>
              <a:defRPr/>
            </a:pPr>
            <a:r>
              <a:rPr lang="en-US" altLang="en-US" sz="1800" spc="100" dirty="0"/>
              <a:t>Evidence-based writing</a:t>
            </a:r>
          </a:p>
          <a:p>
            <a:pPr marL="0" indent="0" eaLnBrk="1" fontAlgn="auto" hangingPunct="1">
              <a:spcAft>
                <a:spcPts val="0"/>
              </a:spcAft>
              <a:buFont typeface="Arial" pitchFamily="34" charset="0"/>
              <a:buNone/>
              <a:defRPr/>
            </a:pPr>
            <a:endParaRPr lang="en-US" altLang="en-US" sz="1800" dirty="0" smtClean="0"/>
          </a:p>
        </p:txBody>
      </p:sp>
      <p:sp>
        <p:nvSpPr>
          <p:cNvPr id="40966" name="Content Placeholder 7"/>
          <p:cNvSpPr>
            <a:spLocks noGrp="1"/>
          </p:cNvSpPr>
          <p:nvPr>
            <p:ph idx="13"/>
          </p:nvPr>
        </p:nvSpPr>
        <p:spPr>
          <a:xfrm>
            <a:off x="4617543" y="1411725"/>
            <a:ext cx="3859679" cy="5056992"/>
          </a:xfrm>
        </p:spPr>
        <p:txBody>
          <a:bodyPr/>
          <a:lstStyle/>
          <a:p>
            <a:pPr marL="502920" eaLnBrk="1" fontAlgn="auto" hangingPunct="1">
              <a:spcAft>
                <a:spcPts val="0"/>
              </a:spcAft>
              <a:buFont typeface="Wingdings" charset="2"/>
              <a:buChar char="§"/>
              <a:defRPr/>
            </a:pPr>
            <a:r>
              <a:rPr lang="en-US" altLang="en-US" sz="2000" dirty="0" smtClean="0"/>
              <a:t>Measure student learning of the Colorado Model Content Standards (adopted in 1995)</a:t>
            </a:r>
          </a:p>
          <a:p>
            <a:pPr marL="502920" eaLnBrk="1" fontAlgn="auto" hangingPunct="1">
              <a:spcBef>
                <a:spcPts val="1800"/>
              </a:spcBef>
              <a:spcAft>
                <a:spcPts val="0"/>
              </a:spcAft>
              <a:buFont typeface="Wingdings" charset="2"/>
              <a:buChar char="§"/>
              <a:defRPr/>
            </a:pPr>
            <a:r>
              <a:rPr lang="en-US" altLang="en-US" sz="2000" dirty="0" smtClean="0"/>
              <a:t>Separate Reading and Writing tests</a:t>
            </a:r>
          </a:p>
          <a:p>
            <a:pPr marL="502920" eaLnBrk="1" fontAlgn="auto" hangingPunct="1">
              <a:spcBef>
                <a:spcPts val="1800"/>
              </a:spcBef>
              <a:spcAft>
                <a:spcPts val="0"/>
              </a:spcAft>
              <a:buFont typeface="Wingdings" charset="2"/>
              <a:buChar char="§"/>
              <a:defRPr/>
            </a:pPr>
            <a:r>
              <a:rPr lang="en-US" altLang="en-US" sz="2000" dirty="0" smtClean="0"/>
              <a:t>Administered in only a pencil and paper format</a:t>
            </a:r>
          </a:p>
          <a:p>
            <a:pPr>
              <a:spcBef>
                <a:spcPts val="1800"/>
              </a:spcBef>
              <a:defRPr/>
            </a:pPr>
            <a:r>
              <a:rPr lang="en-US" altLang="en-US" sz="2000" dirty="0" smtClean="0"/>
              <a:t>More traditional question formats (multiple </a:t>
            </a:r>
            <a:r>
              <a:rPr lang="en-US" altLang="en-US" sz="1800" spc="100" dirty="0"/>
              <a:t>choice and short constructed response).</a:t>
            </a:r>
          </a:p>
          <a:p>
            <a:pPr>
              <a:spcBef>
                <a:spcPts val="1800"/>
              </a:spcBef>
              <a:defRPr/>
            </a:pPr>
            <a:r>
              <a:rPr lang="en-US" altLang="en-US" sz="1800" spc="100" dirty="0"/>
              <a:t>Experience-based writing</a:t>
            </a:r>
          </a:p>
        </p:txBody>
      </p:sp>
      <p:sp>
        <p:nvSpPr>
          <p:cNvPr id="40962" name="Title 3"/>
          <p:cNvSpPr>
            <a:spLocks noGrp="1"/>
          </p:cNvSpPr>
          <p:nvPr>
            <p:ph type="title"/>
          </p:nvPr>
        </p:nvSpPr>
        <p:spPr/>
        <p:txBody>
          <a:bodyPr>
            <a:normAutofit fontScale="90000"/>
          </a:bodyPr>
          <a:lstStyle/>
          <a:p>
            <a:pPr eaLnBrk="1" fontAlgn="auto" hangingPunct="1">
              <a:spcAft>
                <a:spcPts val="0"/>
              </a:spcAft>
              <a:defRPr/>
            </a:pPr>
            <a:r>
              <a:rPr lang="en-US" altLang="en-US" sz="3200" dirty="0" smtClean="0">
                <a:ea typeface="+mj-ea"/>
              </a:rPr>
              <a:t>How are new assessments different?</a:t>
            </a:r>
          </a:p>
        </p:txBody>
      </p:sp>
      <p:sp>
        <p:nvSpPr>
          <p:cNvPr id="40963" name="Text Placeholder 4"/>
          <p:cNvSpPr>
            <a:spLocks noGrp="1"/>
          </p:cNvSpPr>
          <p:nvPr>
            <p:ph type="body" idx="4294967295"/>
          </p:nvPr>
        </p:nvSpPr>
        <p:spPr>
          <a:xfrm>
            <a:off x="0" y="990600"/>
            <a:ext cx="4040188" cy="639763"/>
          </a:xfrm>
        </p:spPr>
        <p:txBody>
          <a:bodyPr/>
          <a:lstStyle/>
          <a:p>
            <a:pPr eaLnBrk="1" fontAlgn="auto" hangingPunct="1">
              <a:spcAft>
                <a:spcPts val="0"/>
              </a:spcAft>
              <a:buFont typeface="Wingdings" charset="2"/>
              <a:buNone/>
              <a:defRPr/>
            </a:pPr>
            <a:r>
              <a:rPr lang="en-US" altLang="en-US" sz="2400" dirty="0" smtClean="0"/>
              <a:t>CMAS and CMAS PARCC</a:t>
            </a:r>
          </a:p>
        </p:txBody>
      </p:sp>
      <p:sp>
        <p:nvSpPr>
          <p:cNvPr id="40965" name="Text Placeholder 6"/>
          <p:cNvSpPr>
            <a:spLocks noGrp="1"/>
          </p:cNvSpPr>
          <p:nvPr>
            <p:ph type="body" sz="quarter" idx="4294967295"/>
          </p:nvPr>
        </p:nvSpPr>
        <p:spPr>
          <a:xfrm>
            <a:off x="5102225" y="990600"/>
            <a:ext cx="4041775" cy="639763"/>
          </a:xfrm>
        </p:spPr>
        <p:txBody>
          <a:bodyPr/>
          <a:lstStyle/>
          <a:p>
            <a:pPr eaLnBrk="1" fontAlgn="auto" hangingPunct="1">
              <a:spcAft>
                <a:spcPts val="0"/>
              </a:spcAft>
              <a:buFont typeface="Wingdings" charset="2"/>
              <a:buNone/>
              <a:defRPr/>
            </a:pPr>
            <a:r>
              <a:rPr lang="en-US" altLang="en-US" sz="2400" dirty="0" smtClean="0"/>
              <a:t>TCAP (CSAP)</a:t>
            </a:r>
          </a:p>
        </p:txBody>
      </p:sp>
    </p:spTree>
    <p:extLst>
      <p:ext uri="{BB962C8B-B14F-4D97-AF65-F5344CB8AC3E}">
        <p14:creationId xmlns:p14="http://schemas.microsoft.com/office/powerpoint/2010/main" val="367523586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Grounding: Introductions and Overview</a:t>
            </a:r>
          </a:p>
          <a:p>
            <a:pPr marL="0" indent="0">
              <a:buNone/>
            </a:pPr>
            <a:endParaRPr lang="en-US" dirty="0"/>
          </a:p>
          <a:p>
            <a:pPr marL="0" indent="0">
              <a:buNone/>
            </a:pPr>
            <a:r>
              <a:rPr lang="en-US" dirty="0" smtClean="0"/>
              <a:t>The role of vision in Improvement Work</a:t>
            </a:r>
          </a:p>
          <a:p>
            <a:pPr marL="0" indent="0">
              <a:buNone/>
            </a:pPr>
            <a:endParaRPr lang="en-US" dirty="0"/>
          </a:p>
          <a:p>
            <a:pPr marL="0" indent="0">
              <a:buNone/>
            </a:pPr>
            <a:r>
              <a:rPr lang="en-US" dirty="0" smtClean="0"/>
              <a:t>Review Updates for SPF, UIP and Online System</a:t>
            </a:r>
            <a:endParaRPr lang="en-US" dirty="0"/>
          </a:p>
          <a:p>
            <a:pPr marL="0" indent="0">
              <a:buNone/>
            </a:pPr>
            <a:endParaRPr lang="en-US" dirty="0" smtClean="0"/>
          </a:p>
          <a:p>
            <a:pPr marL="0" indent="0">
              <a:buNone/>
            </a:pPr>
            <a:r>
              <a:rPr lang="en-US" dirty="0" smtClean="0"/>
              <a:t>Reviewing School Level Expectations</a:t>
            </a:r>
          </a:p>
          <a:p>
            <a:pPr marL="0" indent="0">
              <a:buNone/>
            </a:pPr>
            <a:endParaRPr lang="en-US" dirty="0"/>
          </a:p>
          <a:p>
            <a:pPr marL="0" indent="0">
              <a:buNone/>
            </a:pPr>
            <a:r>
              <a:rPr lang="en-US" dirty="0" smtClean="0"/>
              <a:t>Work Time with Consultation</a:t>
            </a:r>
            <a:endParaRPr lang="en-US" dirty="0"/>
          </a:p>
        </p:txBody>
      </p:sp>
      <p:sp>
        <p:nvSpPr>
          <p:cNvPr id="4" name="Title 3"/>
          <p:cNvSpPr>
            <a:spLocks noGrp="1"/>
          </p:cNvSpPr>
          <p:nvPr>
            <p:ph type="title"/>
          </p:nvPr>
        </p:nvSpPr>
        <p:spPr/>
        <p:txBody>
          <a:bodyPr/>
          <a:lstStyle/>
          <a:p>
            <a:r>
              <a:rPr lang="en-US" dirty="0" smtClean="0"/>
              <a:t>Topics for UIP Work Session</a:t>
            </a:r>
            <a:endParaRPr lang="en-US" dirty="0"/>
          </a:p>
        </p:txBody>
      </p:sp>
      <p:sp>
        <p:nvSpPr>
          <p:cNvPr id="6" name="Rounded Rectangle 5"/>
          <p:cNvSpPr/>
          <p:nvPr/>
        </p:nvSpPr>
        <p:spPr>
          <a:xfrm>
            <a:off x="0" y="1965268"/>
            <a:ext cx="9144000" cy="668741"/>
          </a:xfrm>
          <a:prstGeom prst="roundRect">
            <a:avLst/>
          </a:prstGeom>
          <a:solidFill>
            <a:srgbClr val="3CF4EB">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p:nvPr>
        </p:nvSpPr>
        <p:spPr>
          <a:xfrm>
            <a:off x="381000" y="228600"/>
            <a:ext cx="8382000" cy="782638"/>
          </a:xfrm>
        </p:spPr>
        <p:txBody>
          <a:bodyPr/>
          <a:lstStyle/>
          <a:p>
            <a:pPr eaLnBrk="1" fontAlgn="auto" hangingPunct="1">
              <a:spcAft>
                <a:spcPts val="0"/>
              </a:spcAft>
              <a:defRPr/>
            </a:pPr>
            <a:r>
              <a:rPr lang="en-US" altLang="en-US" dirty="0" smtClean="0">
                <a:ea typeface="+mj-ea"/>
              </a:rPr>
              <a:t>How are they different (scoring)?</a:t>
            </a:r>
          </a:p>
        </p:txBody>
      </p:sp>
      <p:sp>
        <p:nvSpPr>
          <p:cNvPr id="43011" name="Text Placeholder 4"/>
          <p:cNvSpPr>
            <a:spLocks noGrp="1"/>
          </p:cNvSpPr>
          <p:nvPr>
            <p:ph type="body" idx="1"/>
          </p:nvPr>
        </p:nvSpPr>
        <p:spPr>
          <a:xfrm>
            <a:off x="5046662" y="1295400"/>
            <a:ext cx="4040188" cy="639763"/>
          </a:xfrm>
        </p:spPr>
        <p:txBody>
          <a:bodyPr/>
          <a:lstStyle/>
          <a:p>
            <a:pPr eaLnBrk="1" fontAlgn="auto" hangingPunct="1">
              <a:spcAft>
                <a:spcPts val="0"/>
              </a:spcAft>
              <a:buFont typeface="Wingdings" charset="2"/>
              <a:buNone/>
              <a:defRPr/>
            </a:pPr>
            <a:r>
              <a:rPr lang="en-US" altLang="en-US" sz="2400" dirty="0" smtClean="0"/>
              <a:t>CMAS</a:t>
            </a:r>
            <a:endParaRPr lang="en-US" altLang="en-US" sz="2400" strike="sngStrike" dirty="0" smtClean="0"/>
          </a:p>
        </p:txBody>
      </p:sp>
      <p:sp>
        <p:nvSpPr>
          <p:cNvPr id="43012" name="Content Placeholder 5"/>
          <p:cNvSpPr>
            <a:spLocks noGrp="1"/>
          </p:cNvSpPr>
          <p:nvPr>
            <p:ph sz="half" idx="2"/>
          </p:nvPr>
        </p:nvSpPr>
        <p:spPr>
          <a:xfrm>
            <a:off x="4743450" y="1935163"/>
            <a:ext cx="4343400" cy="4746625"/>
          </a:xfrm>
        </p:spPr>
        <p:txBody>
          <a:bodyPr/>
          <a:lstStyle/>
          <a:p>
            <a:pPr>
              <a:spcBef>
                <a:spcPts val="1800"/>
              </a:spcBef>
              <a:defRPr/>
            </a:pPr>
            <a:r>
              <a:rPr lang="en-US" altLang="en-US" sz="1800" dirty="0" smtClean="0"/>
              <a:t>Scale scores range from  650 – 850 for every grade level.</a:t>
            </a:r>
          </a:p>
          <a:p>
            <a:pPr>
              <a:spcBef>
                <a:spcPts val="1800"/>
              </a:spcBef>
              <a:defRPr/>
            </a:pPr>
            <a:r>
              <a:rPr lang="en-US" altLang="en-US" sz="1800" dirty="0" smtClean="0">
                <a:solidFill>
                  <a:srgbClr val="7030A0"/>
                </a:solidFill>
              </a:rPr>
              <a:t>CMAS PARCC </a:t>
            </a:r>
            <a:r>
              <a:rPr lang="en-US" altLang="en-US" sz="1800" dirty="0" smtClean="0"/>
              <a:t>Math and ELA: student scale scores assigned to one of </a:t>
            </a:r>
            <a:r>
              <a:rPr lang="en-US" altLang="en-US" sz="1800" u="sng" dirty="0" smtClean="0"/>
              <a:t>five</a:t>
            </a:r>
            <a:r>
              <a:rPr lang="en-US" altLang="en-US" sz="1800" dirty="0" smtClean="0"/>
              <a:t> performance levels– </a:t>
            </a:r>
          </a:p>
          <a:p>
            <a:pPr lvl="1">
              <a:spcBef>
                <a:spcPts val="1800"/>
              </a:spcBef>
              <a:defRPr/>
            </a:pPr>
            <a:r>
              <a:rPr lang="en-US" altLang="en-US" sz="1400" dirty="0" smtClean="0"/>
              <a:t>did not meet expectations, </a:t>
            </a:r>
          </a:p>
          <a:p>
            <a:pPr lvl="1">
              <a:spcBef>
                <a:spcPts val="1800"/>
              </a:spcBef>
              <a:defRPr/>
            </a:pPr>
            <a:r>
              <a:rPr lang="en-US" altLang="en-US" sz="1400" dirty="0" smtClean="0"/>
              <a:t>partially met expectations, </a:t>
            </a:r>
          </a:p>
          <a:p>
            <a:pPr lvl="1">
              <a:spcBef>
                <a:spcPts val="1800"/>
              </a:spcBef>
              <a:defRPr/>
            </a:pPr>
            <a:r>
              <a:rPr lang="en-US" altLang="en-US" sz="1400" dirty="0" smtClean="0"/>
              <a:t>approached expectations, </a:t>
            </a:r>
          </a:p>
          <a:p>
            <a:pPr lvl="1">
              <a:spcBef>
                <a:spcPts val="1800"/>
              </a:spcBef>
              <a:defRPr/>
            </a:pPr>
            <a:r>
              <a:rPr lang="en-US" altLang="en-US" sz="1400" dirty="0" smtClean="0"/>
              <a:t>met expectations, or </a:t>
            </a:r>
          </a:p>
          <a:p>
            <a:pPr lvl="1">
              <a:spcBef>
                <a:spcPts val="1800"/>
              </a:spcBef>
              <a:defRPr/>
            </a:pPr>
            <a:r>
              <a:rPr lang="en-US" altLang="en-US" sz="1400" dirty="0" smtClean="0"/>
              <a:t>exceeded expectations.</a:t>
            </a:r>
          </a:p>
        </p:txBody>
      </p:sp>
      <p:sp>
        <p:nvSpPr>
          <p:cNvPr id="43013" name="Text Placeholder 6"/>
          <p:cNvSpPr>
            <a:spLocks noGrp="1"/>
          </p:cNvSpPr>
          <p:nvPr>
            <p:ph type="body" sz="quarter" idx="10"/>
          </p:nvPr>
        </p:nvSpPr>
        <p:spPr>
          <a:xfrm>
            <a:off x="210947" y="1295400"/>
            <a:ext cx="4041775" cy="639763"/>
          </a:xfrm>
        </p:spPr>
        <p:txBody>
          <a:bodyPr/>
          <a:lstStyle/>
          <a:p>
            <a:pPr eaLnBrk="1" fontAlgn="auto" hangingPunct="1">
              <a:spcAft>
                <a:spcPts val="0"/>
              </a:spcAft>
              <a:buFont typeface="Wingdings" charset="2"/>
              <a:buNone/>
              <a:defRPr/>
            </a:pPr>
            <a:r>
              <a:rPr lang="en-US" altLang="en-US" sz="2400" dirty="0" smtClean="0"/>
              <a:t>TCAP/CSAP</a:t>
            </a:r>
          </a:p>
        </p:txBody>
      </p:sp>
      <p:sp>
        <p:nvSpPr>
          <p:cNvPr id="43014" name="Content Placeholder 7"/>
          <p:cNvSpPr>
            <a:spLocks noGrp="1"/>
          </p:cNvSpPr>
          <p:nvPr>
            <p:ph sz="quarter" idx="4"/>
          </p:nvPr>
        </p:nvSpPr>
        <p:spPr>
          <a:xfrm>
            <a:off x="381000" y="1935163"/>
            <a:ext cx="4041775" cy="4392485"/>
          </a:xfrm>
        </p:spPr>
        <p:txBody>
          <a:bodyPr/>
          <a:lstStyle/>
          <a:p>
            <a:pPr marL="502920" eaLnBrk="1" fontAlgn="auto" hangingPunct="1">
              <a:spcBef>
                <a:spcPts val="1800"/>
              </a:spcBef>
              <a:spcAft>
                <a:spcPts val="0"/>
              </a:spcAft>
              <a:buFont typeface="Wingdings" charset="2"/>
              <a:buChar char="§"/>
              <a:defRPr/>
            </a:pPr>
            <a:r>
              <a:rPr lang="en-US" altLang="en-US" sz="1800" dirty="0" smtClean="0">
                <a:solidFill>
                  <a:srgbClr val="7030A0"/>
                </a:solidFill>
              </a:rPr>
              <a:t>Based on a vertical scale</a:t>
            </a:r>
          </a:p>
          <a:p>
            <a:pPr lvl="1">
              <a:spcBef>
                <a:spcPts val="1800"/>
              </a:spcBef>
              <a:defRPr/>
            </a:pPr>
            <a:r>
              <a:rPr lang="en-US" altLang="en-US" sz="1800" dirty="0" smtClean="0"/>
              <a:t>Scale score ranges differ across each grade level, range from 3</a:t>
            </a:r>
            <a:r>
              <a:rPr lang="en-US" altLang="en-US" sz="1800" baseline="30000" dirty="0" smtClean="0"/>
              <a:t>rd</a:t>
            </a:r>
            <a:r>
              <a:rPr lang="en-US" altLang="en-US" sz="1800" dirty="0" smtClean="0"/>
              <a:t> through tenth grade 150 – 950.</a:t>
            </a:r>
          </a:p>
          <a:p>
            <a:pPr marL="502920" eaLnBrk="1" fontAlgn="auto" hangingPunct="1">
              <a:spcBef>
                <a:spcPts val="1800"/>
              </a:spcBef>
              <a:spcAft>
                <a:spcPts val="0"/>
              </a:spcAft>
              <a:buFont typeface="Wingdings" charset="2"/>
              <a:buChar char="§"/>
              <a:defRPr/>
            </a:pPr>
            <a:r>
              <a:rPr lang="en-US" altLang="en-US" sz="1800" dirty="0" smtClean="0"/>
              <a:t>Students scale scores assigned to one of </a:t>
            </a:r>
            <a:r>
              <a:rPr lang="en-US" altLang="en-US" sz="1800" u="sng" dirty="0" smtClean="0"/>
              <a:t>four</a:t>
            </a:r>
            <a:r>
              <a:rPr lang="en-US" altLang="en-US" sz="1800" dirty="0" smtClean="0"/>
              <a:t> performance levels: </a:t>
            </a:r>
          </a:p>
          <a:p>
            <a:pPr lvl="1">
              <a:spcBef>
                <a:spcPts val="1800"/>
              </a:spcBef>
              <a:defRPr/>
            </a:pPr>
            <a:r>
              <a:rPr lang="en-US" altLang="en-US" sz="1400" dirty="0" smtClean="0"/>
              <a:t>unsatisfactory</a:t>
            </a:r>
          </a:p>
          <a:p>
            <a:pPr lvl="1">
              <a:spcBef>
                <a:spcPts val="1800"/>
              </a:spcBef>
              <a:defRPr/>
            </a:pPr>
            <a:r>
              <a:rPr lang="en-US" altLang="en-US" sz="1400" dirty="0" smtClean="0"/>
              <a:t>partially proficient, </a:t>
            </a:r>
          </a:p>
          <a:p>
            <a:pPr lvl="1">
              <a:spcBef>
                <a:spcPts val="1800"/>
              </a:spcBef>
              <a:defRPr/>
            </a:pPr>
            <a:r>
              <a:rPr lang="en-US" altLang="en-US" sz="1400" dirty="0" smtClean="0"/>
              <a:t>proficient, or </a:t>
            </a:r>
          </a:p>
          <a:p>
            <a:pPr lvl="1">
              <a:spcBef>
                <a:spcPts val="1800"/>
              </a:spcBef>
              <a:defRPr/>
            </a:pPr>
            <a:r>
              <a:rPr lang="en-US" altLang="en-US" sz="1400" dirty="0" smtClean="0"/>
              <a:t>advanced.</a:t>
            </a:r>
          </a:p>
          <a:p>
            <a:pPr marL="45720" indent="0" eaLnBrk="1" fontAlgn="auto" hangingPunct="1">
              <a:spcBef>
                <a:spcPts val="1800"/>
              </a:spcBef>
              <a:spcAft>
                <a:spcPts val="0"/>
              </a:spcAft>
              <a:buNone/>
              <a:defRPr/>
            </a:pPr>
            <a:endParaRPr lang="en-US" altLang="en-US" sz="1800" dirty="0" smtClean="0"/>
          </a:p>
        </p:txBody>
      </p:sp>
    </p:spTree>
    <p:extLst>
      <p:ext uri="{BB962C8B-B14F-4D97-AF65-F5344CB8AC3E}">
        <p14:creationId xmlns:p14="http://schemas.microsoft.com/office/powerpoint/2010/main" val="240877021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TCAP v. PARCC</a:t>
            </a:r>
            <a:endParaRPr lang="en-US" dirty="0"/>
          </a:p>
        </p:txBody>
      </p:sp>
      <p:sp>
        <p:nvSpPr>
          <p:cNvPr id="7" name="Footer Placeholder 6"/>
          <p:cNvSpPr>
            <a:spLocks noGrp="1"/>
          </p:cNvSpPr>
          <p:nvPr>
            <p:ph type="ftr" sz="quarter" idx="11"/>
          </p:nvPr>
        </p:nvSpPr>
        <p:spPr/>
        <p:txBody>
          <a:bodyPr/>
          <a:lstStyle/>
          <a:p>
            <a:pPr>
              <a:defRPr/>
            </a:pPr>
            <a:fld id="{716054E5-6A49-4B01-AD3B-4C74A242C8F5}" type="slidenum">
              <a:rPr lang="en-US" smtClean="0"/>
              <a:pPr>
                <a:defRPr/>
              </a:pPr>
              <a:t>31</a:t>
            </a:fld>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8" y="1390649"/>
            <a:ext cx="4586988" cy="47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23974"/>
            <a:ext cx="4372254" cy="4792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847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fld id="{716054E5-6A49-4B01-AD3B-4C74A242C8F5}" type="slidenum">
              <a:rPr lang="en-US" smtClean="0"/>
              <a:pPr>
                <a:defRPr/>
              </a:pPr>
              <a:t>32</a:t>
            </a:fld>
            <a:endParaRPr lang="en-US" dirty="0"/>
          </a:p>
        </p:txBody>
      </p:sp>
      <p:sp>
        <p:nvSpPr>
          <p:cNvPr id="2" name="Content Placeholder 1"/>
          <p:cNvSpPr>
            <a:spLocks noGrp="1"/>
          </p:cNvSpPr>
          <p:nvPr>
            <p:ph idx="1"/>
          </p:nvPr>
        </p:nvSpPr>
        <p:spPr/>
        <p:txBody>
          <a:bodyPr/>
          <a:lstStyle/>
          <a:p>
            <a:r>
              <a:rPr lang="en-US" dirty="0" smtClean="0"/>
              <a:t>Analysis</a:t>
            </a:r>
            <a:endParaRPr lang="en-US" dirty="0"/>
          </a:p>
        </p:txBody>
      </p:sp>
      <p:sp>
        <p:nvSpPr>
          <p:cNvPr id="8" name="Title 7"/>
          <p:cNvSpPr>
            <a:spLocks noGrp="1"/>
          </p:cNvSpPr>
          <p:nvPr>
            <p:ph type="title" idx="4294967295"/>
          </p:nvPr>
        </p:nvSpPr>
        <p:spPr>
          <a:xfrm>
            <a:off x="0" y="1739900"/>
            <a:ext cx="8342313" cy="1646238"/>
          </a:xfrm>
        </p:spPr>
        <p:txBody>
          <a:bodyPr/>
          <a:lstStyle/>
          <a:p>
            <a:endParaRPr lang="en-US" dirty="0"/>
          </a:p>
        </p:txBody>
      </p:sp>
    </p:spTree>
    <p:extLst>
      <p:ext uri="{BB962C8B-B14F-4D97-AF65-F5344CB8AC3E}">
        <p14:creationId xmlns:p14="http://schemas.microsoft.com/office/powerpoint/2010/main" val="53390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Aggregate Metrics for Planning</a:t>
            </a:r>
            <a:endParaRPr lang="en-US" sz="2000" dirty="0"/>
          </a:p>
        </p:txBody>
      </p:sp>
      <p:sp>
        <p:nvSpPr>
          <p:cNvPr id="3" name="Content Placeholder 2"/>
          <p:cNvSpPr>
            <a:spLocks noGrp="1"/>
          </p:cNvSpPr>
          <p:nvPr>
            <p:ph sz="quarter" idx="1"/>
          </p:nvPr>
        </p:nvSpPr>
        <p:spPr/>
        <p:txBody>
          <a:bodyPr/>
          <a:lstStyle/>
          <a:p>
            <a:r>
              <a:rPr lang="en-US" dirty="0" smtClean="0"/>
              <a:t>Achievement </a:t>
            </a:r>
          </a:p>
          <a:p>
            <a:pPr lvl="1"/>
            <a:r>
              <a:rPr lang="en-US" dirty="0"/>
              <a:t>Mean Scale Score </a:t>
            </a:r>
          </a:p>
          <a:p>
            <a:pPr lvl="1"/>
            <a:r>
              <a:rPr lang="en-US" dirty="0" smtClean="0"/>
              <a:t>Percent </a:t>
            </a:r>
            <a:r>
              <a:rPr lang="en-US" dirty="0"/>
              <a:t>at Benchmark (Level 4 or above</a:t>
            </a:r>
            <a:r>
              <a:rPr lang="en-US" dirty="0" smtClean="0"/>
              <a:t>)</a:t>
            </a:r>
          </a:p>
          <a:p>
            <a:pPr lvl="1"/>
            <a:r>
              <a:rPr lang="en-US" dirty="0" smtClean="0"/>
              <a:t>Percent by performance level</a:t>
            </a:r>
            <a:endParaRPr lang="en-US" dirty="0"/>
          </a:p>
          <a:p>
            <a:r>
              <a:rPr lang="en-US" dirty="0" smtClean="0"/>
              <a:t>Growth</a:t>
            </a:r>
          </a:p>
          <a:p>
            <a:pPr lvl="1"/>
            <a:r>
              <a:rPr lang="en-US" dirty="0" smtClean="0"/>
              <a:t>Median Growth Percentiles</a:t>
            </a:r>
          </a:p>
          <a:p>
            <a:r>
              <a:rPr lang="en-US" dirty="0" smtClean="0"/>
              <a:t>What else are districts using?</a:t>
            </a:r>
          </a:p>
          <a:p>
            <a:pPr lvl="1"/>
            <a:r>
              <a:rPr lang="en-US" dirty="0" smtClean="0"/>
              <a:t>Identify any metrics being used at your districts</a:t>
            </a:r>
          </a:p>
        </p:txBody>
      </p:sp>
    </p:spTree>
    <p:custDataLst>
      <p:tags r:id="rId1"/>
    </p:custDataLst>
    <p:extLst>
      <p:ext uri="{BB962C8B-B14F-4D97-AF65-F5344CB8AC3E}">
        <p14:creationId xmlns:p14="http://schemas.microsoft.com/office/powerpoint/2010/main" val="350424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95602522"/>
              </p:ext>
            </p:extLst>
          </p:nvPr>
        </p:nvGraphicFramePr>
        <p:xfrm>
          <a:off x="304800" y="1752600"/>
          <a:ext cx="8407400" cy="44069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Example: Percent at Benchmark</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34</a:t>
            </a:fld>
            <a:endParaRPr lang="en-US" dirty="0" smtClean="0"/>
          </a:p>
        </p:txBody>
      </p:sp>
      <p:cxnSp>
        <p:nvCxnSpPr>
          <p:cNvPr id="8" name="Straight Connector 7"/>
          <p:cNvCxnSpPr/>
          <p:nvPr/>
        </p:nvCxnSpPr>
        <p:spPr>
          <a:xfrm>
            <a:off x="1219200" y="2286000"/>
            <a:ext cx="6324600" cy="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43800" y="1968542"/>
            <a:ext cx="1295400" cy="1200329"/>
          </a:xfrm>
          <a:prstGeom prst="rect">
            <a:avLst/>
          </a:prstGeom>
          <a:noFill/>
          <a:ln w="38100">
            <a:solidFill>
              <a:srgbClr val="C00000"/>
            </a:solidFill>
          </a:ln>
        </p:spPr>
        <p:txBody>
          <a:bodyPr wrap="square" rtlCol="0">
            <a:spAutoFit/>
          </a:bodyPr>
          <a:lstStyle/>
          <a:p>
            <a:pPr algn="ctr"/>
            <a:r>
              <a:rPr lang="en-US" dirty="0" smtClean="0"/>
              <a:t>10% students at or above benchmark</a:t>
            </a:r>
            <a:endParaRPr lang="en-US" dirty="0"/>
          </a:p>
        </p:txBody>
      </p:sp>
      <p:sp>
        <p:nvSpPr>
          <p:cNvPr id="2" name="Rectangle 1"/>
          <p:cNvSpPr/>
          <p:nvPr/>
        </p:nvSpPr>
        <p:spPr>
          <a:xfrm>
            <a:off x="1981200" y="2286000"/>
            <a:ext cx="1219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9200" y="2286000"/>
            <a:ext cx="1219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315200" y="3168871"/>
            <a:ext cx="1524000" cy="1479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267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5"/>
                                        </p:tgtEl>
                                      </p:cBhvr>
                                    </p:animEffect>
                                    <p:anim calcmode="lin" valueType="num">
                                      <p:cBhvr>
                                        <p:cTn id="21" dur="1000"/>
                                        <p:tgtEl>
                                          <p:spTgt spid="5"/>
                                        </p:tgtEl>
                                        <p:attrNameLst>
                                          <p:attrName>ppt_x</p:attrName>
                                        </p:attrNameLst>
                                      </p:cBhvr>
                                      <p:tavLst>
                                        <p:tav tm="0">
                                          <p:val>
                                            <p:strVal val="ppt_x"/>
                                          </p:val>
                                        </p:tav>
                                        <p:tav tm="100000">
                                          <p:val>
                                            <p:strVal val="ppt_x"/>
                                          </p:val>
                                        </p:tav>
                                      </p:tavLst>
                                    </p:anim>
                                    <p:anim calcmode="lin" valueType="num">
                                      <p:cBhvr>
                                        <p:cTn id="22" dur="1000"/>
                                        <p:tgtEl>
                                          <p:spTgt spid="5"/>
                                        </p:tgtEl>
                                        <p:attrNameLst>
                                          <p:attrName>ppt_y</p:attrName>
                                        </p:attrNameLst>
                                      </p:cBhvr>
                                      <p:tavLst>
                                        <p:tav tm="0">
                                          <p:val>
                                            <p:strVal val="ppt_y"/>
                                          </p:val>
                                        </p:tav>
                                        <p:tav tm="100000">
                                          <p:val>
                                            <p:strVal val="ppt_y+.1"/>
                                          </p:val>
                                        </p:tav>
                                      </p:tavLst>
                                    </p:anim>
                                    <p:set>
                                      <p:cBhvr>
                                        <p:cTn id="2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Mean Scale Score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35</a:t>
            </a:fld>
            <a:endParaRPr lang="en-US" dirty="0" smtClean="0"/>
          </a:p>
        </p:txBody>
      </p:sp>
      <p:grpSp>
        <p:nvGrpSpPr>
          <p:cNvPr id="17" name="Group 16"/>
          <p:cNvGrpSpPr/>
          <p:nvPr/>
        </p:nvGrpSpPr>
        <p:grpSpPr>
          <a:xfrm>
            <a:off x="304800" y="2438400"/>
            <a:ext cx="4038600" cy="1491835"/>
            <a:chOff x="304800" y="2183331"/>
            <a:chExt cx="4909670" cy="1756797"/>
          </a:xfrm>
        </p:grpSpPr>
        <p:cxnSp>
          <p:nvCxnSpPr>
            <p:cNvPr id="10" name="Straight Connector 9"/>
            <p:cNvCxnSpPr/>
            <p:nvPr/>
          </p:nvCxnSpPr>
          <p:spPr>
            <a:xfrm>
              <a:off x="457200" y="3397353"/>
              <a:ext cx="426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709448" y="2183331"/>
              <a:ext cx="3831021" cy="1214022"/>
            </a:xfrm>
            <a:custGeom>
              <a:avLst/>
              <a:gdLst>
                <a:gd name="connsiteX0" fmla="*/ 0 w 3831021"/>
                <a:gd name="connsiteY0" fmla="*/ 1166726 h 1214022"/>
                <a:gd name="connsiteX1" fmla="*/ 1639614 w 3831021"/>
                <a:gd name="connsiteY1" fmla="*/ 78 h 1214022"/>
                <a:gd name="connsiteX2" fmla="*/ 3831021 w 3831021"/>
                <a:gd name="connsiteY2" fmla="*/ 1214022 h 1214022"/>
              </a:gdLst>
              <a:ahLst/>
              <a:cxnLst>
                <a:cxn ang="0">
                  <a:pos x="connsiteX0" y="connsiteY0"/>
                </a:cxn>
                <a:cxn ang="0">
                  <a:pos x="connsiteX1" y="connsiteY1"/>
                </a:cxn>
                <a:cxn ang="0">
                  <a:pos x="connsiteX2" y="connsiteY2"/>
                </a:cxn>
              </a:cxnLst>
              <a:rect l="l" t="t" r="r" b="b"/>
              <a:pathLst>
                <a:path w="3831021" h="1214022">
                  <a:moveTo>
                    <a:pt x="0" y="1166726"/>
                  </a:moveTo>
                  <a:cubicBezTo>
                    <a:pt x="500555" y="579460"/>
                    <a:pt x="1001111" y="-7805"/>
                    <a:pt x="1639614" y="78"/>
                  </a:cubicBezTo>
                  <a:cubicBezTo>
                    <a:pt x="2278117" y="7961"/>
                    <a:pt x="3502573" y="1003815"/>
                    <a:pt x="3831021" y="12140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3505200"/>
              <a:ext cx="833718" cy="434928"/>
            </a:xfrm>
            <a:prstGeom prst="rect">
              <a:avLst/>
            </a:prstGeom>
            <a:noFill/>
          </p:spPr>
          <p:txBody>
            <a:bodyPr wrap="square" rtlCol="0">
              <a:spAutoFit/>
            </a:bodyPr>
            <a:lstStyle/>
            <a:p>
              <a:r>
                <a:rPr lang="en-US" dirty="0" smtClean="0"/>
                <a:t>650</a:t>
              </a:r>
              <a:endParaRPr lang="en-US" dirty="0"/>
            </a:p>
          </p:txBody>
        </p:sp>
        <p:sp>
          <p:nvSpPr>
            <p:cNvPr id="16" name="TextBox 15"/>
            <p:cNvSpPr txBox="1"/>
            <p:nvPr/>
          </p:nvSpPr>
          <p:spPr>
            <a:xfrm>
              <a:off x="4419600" y="3463894"/>
              <a:ext cx="794870" cy="434928"/>
            </a:xfrm>
            <a:prstGeom prst="rect">
              <a:avLst/>
            </a:prstGeom>
            <a:noFill/>
          </p:spPr>
          <p:txBody>
            <a:bodyPr wrap="square" rtlCol="0">
              <a:spAutoFit/>
            </a:bodyPr>
            <a:lstStyle/>
            <a:p>
              <a:r>
                <a:rPr lang="en-US" dirty="0"/>
                <a:t>8</a:t>
              </a:r>
              <a:r>
                <a:rPr lang="en-US" dirty="0" smtClean="0"/>
                <a:t>50</a:t>
              </a:r>
              <a:endParaRPr lang="en-US" dirty="0"/>
            </a:p>
          </p:txBody>
        </p:sp>
      </p:grpSp>
      <p:grpSp>
        <p:nvGrpSpPr>
          <p:cNvPr id="28" name="Group 27"/>
          <p:cNvGrpSpPr/>
          <p:nvPr/>
        </p:nvGrpSpPr>
        <p:grpSpPr>
          <a:xfrm>
            <a:off x="5029200" y="2470565"/>
            <a:ext cx="4038600" cy="1491835"/>
            <a:chOff x="304800" y="2183331"/>
            <a:chExt cx="4909670" cy="1756797"/>
          </a:xfrm>
        </p:grpSpPr>
        <p:cxnSp>
          <p:nvCxnSpPr>
            <p:cNvPr id="29" name="Straight Connector 28"/>
            <p:cNvCxnSpPr/>
            <p:nvPr/>
          </p:nvCxnSpPr>
          <p:spPr>
            <a:xfrm>
              <a:off x="457200" y="3397353"/>
              <a:ext cx="4267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709448" y="2183331"/>
              <a:ext cx="3831021" cy="1214022"/>
            </a:xfrm>
            <a:custGeom>
              <a:avLst/>
              <a:gdLst>
                <a:gd name="connsiteX0" fmla="*/ 0 w 3831021"/>
                <a:gd name="connsiteY0" fmla="*/ 1166726 h 1214022"/>
                <a:gd name="connsiteX1" fmla="*/ 1639614 w 3831021"/>
                <a:gd name="connsiteY1" fmla="*/ 78 h 1214022"/>
                <a:gd name="connsiteX2" fmla="*/ 3831021 w 3831021"/>
                <a:gd name="connsiteY2" fmla="*/ 1214022 h 1214022"/>
              </a:gdLst>
              <a:ahLst/>
              <a:cxnLst>
                <a:cxn ang="0">
                  <a:pos x="connsiteX0" y="connsiteY0"/>
                </a:cxn>
                <a:cxn ang="0">
                  <a:pos x="connsiteX1" y="connsiteY1"/>
                </a:cxn>
                <a:cxn ang="0">
                  <a:pos x="connsiteX2" y="connsiteY2"/>
                </a:cxn>
              </a:cxnLst>
              <a:rect l="l" t="t" r="r" b="b"/>
              <a:pathLst>
                <a:path w="3831021" h="1214022">
                  <a:moveTo>
                    <a:pt x="0" y="1166726"/>
                  </a:moveTo>
                  <a:cubicBezTo>
                    <a:pt x="500555" y="579460"/>
                    <a:pt x="1001111" y="-7805"/>
                    <a:pt x="1639614" y="78"/>
                  </a:cubicBezTo>
                  <a:cubicBezTo>
                    <a:pt x="2278117" y="7961"/>
                    <a:pt x="3502573" y="1003815"/>
                    <a:pt x="3831021" y="12140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4800" y="3505200"/>
              <a:ext cx="833718" cy="434928"/>
            </a:xfrm>
            <a:prstGeom prst="rect">
              <a:avLst/>
            </a:prstGeom>
            <a:noFill/>
          </p:spPr>
          <p:txBody>
            <a:bodyPr wrap="square" rtlCol="0">
              <a:spAutoFit/>
            </a:bodyPr>
            <a:lstStyle/>
            <a:p>
              <a:r>
                <a:rPr lang="en-US" dirty="0" smtClean="0"/>
                <a:t>650</a:t>
              </a:r>
              <a:endParaRPr lang="en-US" dirty="0"/>
            </a:p>
          </p:txBody>
        </p:sp>
        <p:sp>
          <p:nvSpPr>
            <p:cNvPr id="32" name="TextBox 31"/>
            <p:cNvSpPr txBox="1"/>
            <p:nvPr/>
          </p:nvSpPr>
          <p:spPr>
            <a:xfrm>
              <a:off x="4419600" y="3463894"/>
              <a:ext cx="794870" cy="434928"/>
            </a:xfrm>
            <a:prstGeom prst="rect">
              <a:avLst/>
            </a:prstGeom>
            <a:noFill/>
          </p:spPr>
          <p:txBody>
            <a:bodyPr wrap="square" rtlCol="0">
              <a:spAutoFit/>
            </a:bodyPr>
            <a:lstStyle/>
            <a:p>
              <a:r>
                <a:rPr lang="en-US" dirty="0"/>
                <a:t>8</a:t>
              </a:r>
              <a:r>
                <a:rPr lang="en-US" dirty="0" smtClean="0"/>
                <a:t>50</a:t>
              </a:r>
              <a:endParaRPr lang="en-US" dirty="0"/>
            </a:p>
          </p:txBody>
        </p:sp>
      </p:grpSp>
      <p:grpSp>
        <p:nvGrpSpPr>
          <p:cNvPr id="48" name="Group 47"/>
          <p:cNvGrpSpPr/>
          <p:nvPr/>
        </p:nvGrpSpPr>
        <p:grpSpPr>
          <a:xfrm>
            <a:off x="318319" y="4191000"/>
            <a:ext cx="4038600" cy="1720435"/>
            <a:chOff x="318319" y="4191000"/>
            <a:chExt cx="4038600" cy="1720435"/>
          </a:xfrm>
        </p:grpSpPr>
        <p:cxnSp>
          <p:nvCxnSpPr>
            <p:cNvPr id="34" name="Straight Connector 33"/>
            <p:cNvCxnSpPr/>
            <p:nvPr/>
          </p:nvCxnSpPr>
          <p:spPr>
            <a:xfrm>
              <a:off x="443680" y="5450522"/>
              <a:ext cx="351011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18319" y="5542103"/>
              <a:ext cx="685800" cy="369332"/>
            </a:xfrm>
            <a:prstGeom prst="rect">
              <a:avLst/>
            </a:prstGeom>
            <a:noFill/>
          </p:spPr>
          <p:txBody>
            <a:bodyPr wrap="square" rtlCol="0">
              <a:spAutoFit/>
            </a:bodyPr>
            <a:lstStyle/>
            <a:p>
              <a:r>
                <a:rPr lang="en-US" dirty="0" smtClean="0"/>
                <a:t>650</a:t>
              </a:r>
              <a:endParaRPr lang="en-US" dirty="0"/>
            </a:p>
          </p:txBody>
        </p:sp>
        <p:sp>
          <p:nvSpPr>
            <p:cNvPr id="37" name="TextBox 36"/>
            <p:cNvSpPr txBox="1"/>
            <p:nvPr/>
          </p:nvSpPr>
          <p:spPr>
            <a:xfrm>
              <a:off x="3703074" y="5507027"/>
              <a:ext cx="653845" cy="369332"/>
            </a:xfrm>
            <a:prstGeom prst="rect">
              <a:avLst/>
            </a:prstGeom>
            <a:noFill/>
          </p:spPr>
          <p:txBody>
            <a:bodyPr wrap="square" rtlCol="0">
              <a:spAutoFit/>
            </a:bodyPr>
            <a:lstStyle/>
            <a:p>
              <a:r>
                <a:rPr lang="en-US" dirty="0"/>
                <a:t>8</a:t>
              </a:r>
              <a:r>
                <a:rPr lang="en-US" dirty="0" smtClean="0"/>
                <a:t>50</a:t>
              </a:r>
              <a:endParaRPr lang="en-US" dirty="0"/>
            </a:p>
          </p:txBody>
        </p:sp>
        <p:sp>
          <p:nvSpPr>
            <p:cNvPr id="44" name="Freeform 43"/>
            <p:cNvSpPr/>
            <p:nvPr/>
          </p:nvSpPr>
          <p:spPr>
            <a:xfrm>
              <a:off x="1255985" y="4191000"/>
              <a:ext cx="1450427" cy="1245480"/>
            </a:xfrm>
            <a:custGeom>
              <a:avLst/>
              <a:gdLst>
                <a:gd name="connsiteX0" fmla="*/ 0 w 1450427"/>
                <a:gd name="connsiteY0" fmla="*/ 1245480 h 1245480"/>
                <a:gd name="connsiteX1" fmla="*/ 804041 w 1450427"/>
                <a:gd name="connsiteY1" fmla="*/ 5 h 1245480"/>
                <a:gd name="connsiteX2" fmla="*/ 1450427 w 1450427"/>
                <a:gd name="connsiteY2" fmla="*/ 1229715 h 1245480"/>
              </a:gdLst>
              <a:ahLst/>
              <a:cxnLst>
                <a:cxn ang="0">
                  <a:pos x="connsiteX0" y="connsiteY0"/>
                </a:cxn>
                <a:cxn ang="0">
                  <a:pos x="connsiteX1" y="connsiteY1"/>
                </a:cxn>
                <a:cxn ang="0">
                  <a:pos x="connsiteX2" y="connsiteY2"/>
                </a:cxn>
              </a:cxnLst>
              <a:rect l="l" t="t" r="r" b="b"/>
              <a:pathLst>
                <a:path w="1450427" h="1245480">
                  <a:moveTo>
                    <a:pt x="0" y="1245480"/>
                  </a:moveTo>
                  <a:cubicBezTo>
                    <a:pt x="281151" y="624056"/>
                    <a:pt x="562303" y="2632"/>
                    <a:pt x="804041" y="5"/>
                  </a:cubicBezTo>
                  <a:cubicBezTo>
                    <a:pt x="1045779" y="-2622"/>
                    <a:pt x="1337441" y="1016881"/>
                    <a:pt x="1450427" y="122971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Connector 45"/>
          <p:cNvCxnSpPr/>
          <p:nvPr/>
        </p:nvCxnSpPr>
        <p:spPr>
          <a:xfrm>
            <a:off x="2057400" y="1978289"/>
            <a:ext cx="0" cy="194903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057400" y="3964746"/>
            <a:ext cx="0" cy="194903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047999" y="1978289"/>
            <a:ext cx="9684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N=800</a:t>
            </a:r>
            <a:endParaRPr lang="en-US" dirty="0"/>
          </a:p>
        </p:txBody>
      </p:sp>
      <p:sp>
        <p:nvSpPr>
          <p:cNvPr id="50" name="TextBox 49"/>
          <p:cNvSpPr txBox="1"/>
          <p:nvPr/>
        </p:nvSpPr>
        <p:spPr>
          <a:xfrm>
            <a:off x="7696200" y="2012164"/>
            <a:ext cx="96847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N=20</a:t>
            </a:r>
            <a:endParaRPr lang="en-US" dirty="0"/>
          </a:p>
        </p:txBody>
      </p:sp>
    </p:spTree>
    <p:extLst>
      <p:ext uri="{BB962C8B-B14F-4D97-AF65-F5344CB8AC3E}">
        <p14:creationId xmlns:p14="http://schemas.microsoft.com/office/powerpoint/2010/main" val="2909736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mtClean="0"/>
              <a:t>Sample Middle </a:t>
            </a:r>
            <a:r>
              <a:rPr lang="en-US" dirty="0" smtClean="0"/>
              <a:t>School ELA Distribution</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36</a:t>
            </a:fld>
            <a:endParaRPr lang="en-US" dirty="0" smtClean="0"/>
          </a:p>
        </p:txBody>
      </p:sp>
      <p:pic>
        <p:nvPicPr>
          <p:cNvPr id="5" name="Content Placeholder 4"/>
          <p:cNvPicPr>
            <a:picLocks noGrp="1" noChangeAspect="1"/>
          </p:cNvPicPr>
          <p:nvPr>
            <p:ph idx="1"/>
          </p:nvPr>
        </p:nvPicPr>
        <p:blipFill>
          <a:blip r:embed="rId2"/>
          <a:stretch>
            <a:fillRect/>
          </a:stretch>
        </p:blipFill>
        <p:spPr>
          <a:xfrm>
            <a:off x="1075631" y="1719262"/>
            <a:ext cx="6259010" cy="5015169"/>
          </a:xfrm>
          <a:prstGeom prst="rect">
            <a:avLst/>
          </a:prstGeom>
        </p:spPr>
      </p:pic>
      <p:sp>
        <p:nvSpPr>
          <p:cNvPr id="6" name="Rectangle 5"/>
          <p:cNvSpPr/>
          <p:nvPr/>
        </p:nvSpPr>
        <p:spPr>
          <a:xfrm>
            <a:off x="1965366" y="1800224"/>
            <a:ext cx="1254082" cy="4312509"/>
          </a:xfrm>
          <a:prstGeom prst="rect">
            <a:avLst/>
          </a:prstGeom>
          <a:solidFill>
            <a:srgbClr val="D3504D">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34207" y="1800225"/>
            <a:ext cx="1990468" cy="4312508"/>
          </a:xfrm>
          <a:prstGeom prst="rect">
            <a:avLst/>
          </a:prstGeom>
          <a:solidFill>
            <a:srgbClr val="B36DA1">
              <a:alpha val="3058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448550" y="2800350"/>
            <a:ext cx="1619250" cy="2308324"/>
          </a:xfrm>
          <a:prstGeom prst="rect">
            <a:avLst/>
          </a:prstGeom>
          <a:noFill/>
        </p:spPr>
        <p:txBody>
          <a:bodyPr wrap="square" rtlCol="0">
            <a:spAutoFit/>
          </a:bodyPr>
          <a:lstStyle/>
          <a:p>
            <a:pPr algn="ctr"/>
            <a:r>
              <a:rPr lang="en-US" b="1" dirty="0" smtClean="0"/>
              <a:t>% by Performance Level</a:t>
            </a:r>
          </a:p>
          <a:p>
            <a:r>
              <a:rPr lang="en-US" dirty="0" smtClean="0">
                <a:solidFill>
                  <a:srgbClr val="D3504D"/>
                </a:solidFill>
              </a:rPr>
              <a:t>Level 1: 17.3% </a:t>
            </a:r>
          </a:p>
          <a:p>
            <a:r>
              <a:rPr lang="en-US" dirty="0" smtClean="0">
                <a:solidFill>
                  <a:srgbClr val="DFAA41"/>
                </a:solidFill>
              </a:rPr>
              <a:t>Level 2: 18.5%</a:t>
            </a:r>
          </a:p>
          <a:p>
            <a:r>
              <a:rPr lang="en-US" dirty="0" smtClean="0">
                <a:solidFill>
                  <a:srgbClr val="92D050"/>
                </a:solidFill>
              </a:rPr>
              <a:t>Level 3: 20.9 %</a:t>
            </a:r>
          </a:p>
          <a:p>
            <a:r>
              <a:rPr lang="en-US" dirty="0" smtClean="0">
                <a:solidFill>
                  <a:schemeClr val="tx2">
                    <a:lumMod val="75000"/>
                  </a:schemeClr>
                </a:solidFill>
              </a:rPr>
              <a:t>Level 4: 30.6%</a:t>
            </a:r>
          </a:p>
          <a:p>
            <a:r>
              <a:rPr lang="en-US" dirty="0" smtClean="0">
                <a:solidFill>
                  <a:srgbClr val="B36DA1"/>
                </a:solidFill>
              </a:rPr>
              <a:t>Level 5: 12.5%</a:t>
            </a:r>
          </a:p>
        </p:txBody>
      </p:sp>
      <p:sp>
        <p:nvSpPr>
          <p:cNvPr id="10" name="Rectangle 9"/>
          <p:cNvSpPr/>
          <p:nvPr/>
        </p:nvSpPr>
        <p:spPr>
          <a:xfrm>
            <a:off x="3228972" y="1800225"/>
            <a:ext cx="590554" cy="4312508"/>
          </a:xfrm>
          <a:prstGeom prst="rect">
            <a:avLst/>
          </a:prstGeom>
          <a:solidFill>
            <a:srgbClr val="DFAA41">
              <a:alpha val="3058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9526" y="1800225"/>
            <a:ext cx="619133" cy="4312508"/>
          </a:xfrm>
          <a:prstGeom prst="rect">
            <a:avLst/>
          </a:prstGeom>
          <a:solidFill>
            <a:srgbClr val="92D050">
              <a:alpha val="3058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38660" y="1800225"/>
            <a:ext cx="590540" cy="4312508"/>
          </a:xfrm>
          <a:prstGeom prst="rect">
            <a:avLst/>
          </a:prstGeom>
          <a:solidFill>
            <a:schemeClr val="tx2">
              <a:lumMod val="60000"/>
              <a:lumOff val="40000"/>
              <a:alpha val="3058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24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37</a:t>
            </a:fld>
            <a:endParaRPr lang="en-US" dirty="0" smtClean="0"/>
          </a:p>
        </p:txBody>
      </p:sp>
      <p:sp>
        <p:nvSpPr>
          <p:cNvPr id="5" name="Title 4"/>
          <p:cNvSpPr>
            <a:spLocks noGrp="1"/>
          </p:cNvSpPr>
          <p:nvPr>
            <p:ph type="title"/>
          </p:nvPr>
        </p:nvSpPr>
        <p:spPr>
          <a:xfrm>
            <a:off x="0" y="2885295"/>
            <a:ext cx="1913456" cy="1033590"/>
          </a:xfrm>
        </p:spPr>
        <p:txBody>
          <a:bodyPr>
            <a:normAutofit fontScale="90000"/>
          </a:bodyPr>
          <a:lstStyle/>
          <a:p>
            <a:r>
              <a:rPr lang="en-US" dirty="0" smtClean="0"/>
              <a:t>Distinction between CMASS PARCC at Benchmark and State “Meets” Cut Point for Performance Frameworks- Middle Level</a:t>
            </a:r>
            <a:br>
              <a:rPr lang="en-US" dirty="0" smtClean="0"/>
            </a:br>
            <a:endParaRPr lang="en-US"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336925" y="695325"/>
            <a:ext cx="5807075" cy="541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00447"/>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38</a:t>
            </a:fld>
            <a:endParaRPr lang="en-US" dirty="0" smtClean="0"/>
          </a:p>
        </p:txBody>
      </p:sp>
      <p:sp>
        <p:nvSpPr>
          <p:cNvPr id="3" name="Text Placeholder 2"/>
          <p:cNvSpPr>
            <a:spLocks noGrp="1"/>
          </p:cNvSpPr>
          <p:nvPr>
            <p:ph type="body" sz="half" idx="2"/>
          </p:nvPr>
        </p:nvSpPr>
        <p:spPr>
          <a:xfrm>
            <a:off x="60548" y="2664639"/>
            <a:ext cx="1910820" cy="2816352"/>
          </a:xfrm>
        </p:spPr>
        <p:txBody>
          <a:bodyPr/>
          <a:lstStyle/>
          <a:p>
            <a:r>
              <a:rPr lang="en-US" dirty="0" smtClean="0"/>
              <a:t>Mean Scale comparison between Minority and Non-Minority student</a:t>
            </a:r>
            <a:endParaRPr lang="en-US" dirty="0"/>
          </a:p>
        </p:txBody>
      </p:sp>
      <p:sp>
        <p:nvSpPr>
          <p:cNvPr id="4" name="Title 3"/>
          <p:cNvSpPr>
            <a:spLocks noGrp="1"/>
          </p:cNvSpPr>
          <p:nvPr>
            <p:ph type="title"/>
          </p:nvPr>
        </p:nvSpPr>
        <p:spPr>
          <a:xfrm>
            <a:off x="57912" y="1467664"/>
            <a:ext cx="1913456" cy="1033590"/>
          </a:xfrm>
        </p:spPr>
        <p:txBody>
          <a:bodyPr>
            <a:normAutofit fontScale="90000"/>
          </a:bodyPr>
          <a:lstStyle/>
          <a:p>
            <a:r>
              <a:rPr lang="en-US" dirty="0" smtClean="0"/>
              <a:t>Sample Analysis: Mean Scale Score of Different  Groups of Students/</a:t>
            </a:r>
            <a:br>
              <a:rPr lang="en-US" dirty="0" smtClean="0"/>
            </a:br>
            <a:r>
              <a:rPr lang="en-US" dirty="0" smtClean="0"/>
              <a:t>Programs</a:t>
            </a:r>
            <a:endParaRPr lang="en-US" dirty="0"/>
          </a:p>
        </p:txBody>
      </p:sp>
      <p:pic>
        <p:nvPicPr>
          <p:cNvPr id="5" name="Picture 4"/>
          <p:cNvPicPr>
            <a:picLocks noChangeAspect="1"/>
          </p:cNvPicPr>
          <p:nvPr/>
        </p:nvPicPr>
        <p:blipFill>
          <a:blip r:embed="rId2"/>
          <a:stretch>
            <a:fillRect/>
          </a:stretch>
        </p:blipFill>
        <p:spPr>
          <a:xfrm>
            <a:off x="1835444" y="308919"/>
            <a:ext cx="7107646" cy="5887255"/>
          </a:xfrm>
          <a:prstGeom prst="rect">
            <a:avLst/>
          </a:prstGeom>
        </p:spPr>
      </p:pic>
    </p:spTree>
    <p:extLst>
      <p:ext uri="{BB962C8B-B14F-4D97-AF65-F5344CB8AC3E}">
        <p14:creationId xmlns:p14="http://schemas.microsoft.com/office/powerpoint/2010/main" val="852798870"/>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use mean scale scores?</a:t>
            </a:r>
          </a:p>
          <a:p>
            <a:endParaRPr lang="en-US" dirty="0"/>
          </a:p>
          <a:p>
            <a:pPr lvl="1"/>
            <a:r>
              <a:rPr lang="en-US" dirty="0" smtClean="0"/>
              <a:t>What is a mean scale score? </a:t>
            </a:r>
          </a:p>
          <a:p>
            <a:pPr lvl="1"/>
            <a:endParaRPr lang="en-US" dirty="0" smtClean="0"/>
          </a:p>
          <a:p>
            <a:pPr lvl="1"/>
            <a:r>
              <a:rPr lang="en-US" dirty="0"/>
              <a:t>Data suppression limitations</a:t>
            </a:r>
          </a:p>
          <a:p>
            <a:pPr lvl="1"/>
            <a:endParaRPr lang="en-US" dirty="0" smtClean="0"/>
          </a:p>
          <a:p>
            <a:pPr lvl="1"/>
            <a:r>
              <a:rPr lang="en-US" dirty="0" smtClean="0"/>
              <a:t>State increased expectations</a:t>
            </a:r>
          </a:p>
          <a:p>
            <a:pPr lvl="1"/>
            <a:endParaRPr lang="en-US" dirty="0" smtClean="0"/>
          </a:p>
          <a:p>
            <a:pPr lvl="1"/>
            <a:r>
              <a:rPr lang="en-US" dirty="0" smtClean="0"/>
              <a:t>During the transition, norm referenced comparisons may be more helpful in understanding performance in reference to these higher expectations</a:t>
            </a:r>
          </a:p>
          <a:p>
            <a:pPr lvl="1"/>
            <a:endParaRPr lang="en-US" dirty="0"/>
          </a:p>
          <a:p>
            <a:pPr marL="45720" indent="0">
              <a:buNone/>
            </a:pPr>
            <a:r>
              <a:rPr lang="en-US" dirty="0" smtClean="0"/>
              <a:t> </a:t>
            </a:r>
          </a:p>
        </p:txBody>
      </p:sp>
      <p:sp>
        <p:nvSpPr>
          <p:cNvPr id="3" name="Title 2"/>
          <p:cNvSpPr>
            <a:spLocks noGrp="1"/>
          </p:cNvSpPr>
          <p:nvPr>
            <p:ph type="title"/>
          </p:nvPr>
        </p:nvSpPr>
        <p:spPr/>
        <p:txBody>
          <a:bodyPr/>
          <a:lstStyle/>
          <a:p>
            <a:r>
              <a:rPr lang="en-US" dirty="0" smtClean="0"/>
              <a:t>Mean  Scale Score</a:t>
            </a:r>
            <a:endParaRPr lang="en-US" dirty="0"/>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39</a:t>
            </a:fld>
            <a:endParaRPr lang="en-US" dirty="0" smtClean="0"/>
          </a:p>
        </p:txBody>
      </p:sp>
    </p:spTree>
    <p:extLst>
      <p:ext uri="{BB962C8B-B14F-4D97-AF65-F5344CB8AC3E}">
        <p14:creationId xmlns:p14="http://schemas.microsoft.com/office/powerpoint/2010/main" val="237951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0" y="274638"/>
            <a:ext cx="9144000" cy="11430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3200" dirty="0" smtClean="0"/>
              <a:t>What is Unified Improvement  Planning?</a:t>
            </a:r>
            <a:br>
              <a:rPr lang="en-US" sz="3200" dirty="0" smtClean="0"/>
            </a:br>
            <a:endParaRPr lang="en-US" sz="3200" dirty="0" smtClean="0"/>
          </a:p>
        </p:txBody>
      </p:sp>
      <p:graphicFrame>
        <p:nvGraphicFramePr>
          <p:cNvPr id="2" name="Table 1"/>
          <p:cNvGraphicFramePr>
            <a:graphicFrameLocks noGrp="1"/>
          </p:cNvGraphicFramePr>
          <p:nvPr>
            <p:extLst>
              <p:ext uri="{D42A27DB-BD31-4B8C-83A1-F6EECF244321}">
                <p14:modId xmlns:p14="http://schemas.microsoft.com/office/powerpoint/2010/main" val="3632492907"/>
              </p:ext>
            </p:extLst>
          </p:nvPr>
        </p:nvGraphicFramePr>
        <p:xfrm>
          <a:off x="152399" y="1149858"/>
          <a:ext cx="8839199" cy="4992579"/>
        </p:xfrm>
        <a:graphic>
          <a:graphicData uri="http://schemas.openxmlformats.org/drawingml/2006/table">
            <a:tbl>
              <a:tblPr firstRow="1" bandRow="1">
                <a:tableStyleId>{69CF1AB2-1976-4502-BF36-3FF5EA218861}</a:tableStyleId>
              </a:tblPr>
              <a:tblGrid>
                <a:gridCol w="1676401"/>
                <a:gridCol w="7162798"/>
              </a:tblGrid>
              <a:tr h="617518">
                <a:tc>
                  <a:txBody>
                    <a:bodyPr/>
                    <a:lstStyle/>
                    <a:p>
                      <a:pPr algn="ctr"/>
                      <a:r>
                        <a:rPr lang="en-US" sz="1800" b="1" dirty="0" smtClean="0"/>
                        <a:t>Alignment</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A system to align improvement planning requirements for state and federal accountability into a “single” plan.</a:t>
                      </a:r>
                    </a:p>
                  </a:txBody>
                  <a:tcPr anchor="ctr"/>
                </a:tc>
              </a:tr>
              <a:tr h="1590336">
                <a:tc>
                  <a:txBody>
                    <a:bodyPr/>
                    <a:lstStyle/>
                    <a:p>
                      <a:pPr algn="ctr"/>
                      <a:r>
                        <a:rPr lang="en-US" sz="1800" b="1" dirty="0" smtClean="0"/>
                        <a:t>Documentation</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common format for schools and for districts to document improvement planning efforts.  Schools/districts on accountability clock must demonstrate a coherent plan for dramatic change and adjustments over time.  Reviews conducted by CDE and the State Review Panel.</a:t>
                      </a:r>
                    </a:p>
                  </a:txBody>
                  <a:tcPr anchor="ctr"/>
                </a:tc>
              </a:tr>
              <a:tr h="837019">
                <a:tc>
                  <a:txBody>
                    <a:bodyPr/>
                    <a:lstStyle/>
                    <a:p>
                      <a:pPr algn="ctr"/>
                      <a:r>
                        <a:rPr lang="en-US" sz="1800" b="1" dirty="0" smtClean="0"/>
                        <a:t>Transparency</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process for including multiple voices, including staff, families and community representatives.  Plans are also posted publicly.</a:t>
                      </a:r>
                    </a:p>
                  </a:txBody>
                  <a:tcPr anchor="ctr"/>
                </a:tc>
              </a:tr>
              <a:tr h="1088125">
                <a:tc>
                  <a:txBody>
                    <a:bodyPr/>
                    <a:lstStyle/>
                    <a:p>
                      <a:pPr algn="ctr"/>
                      <a:r>
                        <a:rPr lang="en-US" sz="1800" b="1" dirty="0" smtClean="0"/>
                        <a:t>Best Practice</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statewide strategy  to promote improvement planning based on best-practice, including use of state and local data and engagement in a continuous improvement cycle.</a:t>
                      </a:r>
                    </a:p>
                  </a:txBody>
                  <a:tcPr anchor="ctr"/>
                </a:tc>
              </a:tr>
              <a:tr h="837019">
                <a:tc>
                  <a:txBody>
                    <a:bodyPr/>
                    <a:lstStyle/>
                    <a:p>
                      <a:pPr algn="ctr"/>
                      <a:r>
                        <a:rPr lang="en-US" sz="1800" b="1" dirty="0" smtClean="0"/>
                        <a:t>Support</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mechanism for triggering additional supports through CDE (especially for schools/districts on accountability clock).</a:t>
                      </a:r>
                    </a:p>
                  </a:txBody>
                  <a:tcPr anchor="ctr"/>
                </a:tc>
              </a:tr>
            </a:tbl>
          </a:graphicData>
        </a:graphic>
      </p:graphicFrame>
      <p:sp>
        <p:nvSpPr>
          <p:cNvPr id="5" name="Rectangle 4"/>
          <p:cNvSpPr/>
          <p:nvPr/>
        </p:nvSpPr>
        <p:spPr>
          <a:xfrm>
            <a:off x="137613" y="1087840"/>
            <a:ext cx="8801669" cy="75460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613" y="4133565"/>
            <a:ext cx="8801669" cy="12027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193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bwMode="auto">
          <a:xfrm>
            <a:off x="304800" y="1981200"/>
            <a:ext cx="7772400" cy="4406900"/>
          </a:xfrm>
        </p:spPr>
        <p:txBody>
          <a:bodyPr wrap="square" numCol="1" anchor="t" anchorCtr="0" compatLnSpc="1">
            <a:prstTxWarp prst="textNoShape">
              <a:avLst/>
            </a:prstTxWarp>
          </a:bodyPr>
          <a:lstStyle/>
          <a:p>
            <a:pPr marL="273050">
              <a:buFont typeface="Arial" pitchFamily="34" charset="0"/>
              <a:buChar char="•"/>
            </a:pPr>
            <a:r>
              <a:rPr lang="en-US" altLang="en-US" dirty="0"/>
              <a:t>Mean Scale Score (650-850): </a:t>
            </a:r>
          </a:p>
          <a:p>
            <a:pPr marL="547688" lvl="1" indent="-182563">
              <a:buFont typeface="Arial" pitchFamily="34" charset="0"/>
              <a:buChar char="•"/>
            </a:pPr>
            <a:r>
              <a:rPr lang="en-US" altLang="en-US" sz="2000" dirty="0"/>
              <a:t>School, district and state mean scale scores.</a:t>
            </a:r>
          </a:p>
          <a:p>
            <a:pPr marL="273050" eaLnBrk="1" hangingPunct="1">
              <a:buFont typeface="Arial" pitchFamily="34" charset="0"/>
              <a:buChar char="•"/>
            </a:pPr>
            <a:r>
              <a:rPr lang="en-US" altLang="en-US" dirty="0" smtClean="0"/>
              <a:t>Percent by Performance Levels (1-5):</a:t>
            </a:r>
          </a:p>
          <a:p>
            <a:pPr marL="547370" lvl="1">
              <a:buFont typeface="Arial" pitchFamily="34" charset="0"/>
              <a:buChar char="•"/>
            </a:pPr>
            <a:r>
              <a:rPr lang="en-US" altLang="en-US" sz="2000" dirty="0" smtClean="0"/>
              <a:t>Top </a:t>
            </a:r>
            <a:r>
              <a:rPr lang="en-US" altLang="en-US" sz="2000" dirty="0"/>
              <a:t>two performance levels (Levels 4 &amp; 5) = on track for college or career or for the next grade level</a:t>
            </a:r>
            <a:r>
              <a:rPr lang="en-US" altLang="en-US" sz="2000" dirty="0" smtClean="0"/>
              <a:t>.</a:t>
            </a:r>
          </a:p>
          <a:p>
            <a:pPr marL="273050" eaLnBrk="1" hangingPunct="1">
              <a:buFont typeface="Arial" pitchFamily="34" charset="0"/>
              <a:buChar char="•"/>
            </a:pPr>
            <a:r>
              <a:rPr lang="en-US" altLang="en-US" dirty="0" smtClean="0"/>
              <a:t>Reading and Writing Scale Scores:</a:t>
            </a:r>
          </a:p>
          <a:p>
            <a:pPr marL="547688" lvl="1" indent="-182563" eaLnBrk="1" hangingPunct="1">
              <a:buFont typeface="Arial" pitchFamily="34" charset="0"/>
              <a:buChar char="•"/>
            </a:pPr>
            <a:r>
              <a:rPr lang="en-US" altLang="en-US" sz="2000" dirty="0" smtClean="0"/>
              <a:t>Average of students “just meeting expectations”</a:t>
            </a:r>
          </a:p>
          <a:p>
            <a:pPr marL="547688" lvl="1" indent="-182563" eaLnBrk="1" hangingPunct="1">
              <a:buFont typeface="Arial" pitchFamily="34" charset="0"/>
              <a:buChar char="•"/>
            </a:pPr>
            <a:r>
              <a:rPr lang="en-US" altLang="en-US" sz="2000" dirty="0" smtClean="0"/>
              <a:t>School, District, State Averages</a:t>
            </a:r>
          </a:p>
          <a:p>
            <a:pPr marL="273050" eaLnBrk="1" hangingPunct="1">
              <a:buFont typeface="Arial" pitchFamily="34" charset="0"/>
              <a:buChar char="•"/>
            </a:pPr>
            <a:r>
              <a:rPr lang="en-US" altLang="en-US" dirty="0" err="1" smtClean="0"/>
              <a:t>Subclaims</a:t>
            </a:r>
            <a:r>
              <a:rPr lang="en-US" altLang="en-US" dirty="0" smtClean="0"/>
              <a:t> (1, 2 or 3) :</a:t>
            </a:r>
          </a:p>
          <a:p>
            <a:pPr marL="547688" lvl="1" indent="-182563" eaLnBrk="1" hangingPunct="1">
              <a:buFont typeface="Arial" pitchFamily="34" charset="0"/>
              <a:buChar char="•"/>
            </a:pPr>
            <a:r>
              <a:rPr lang="en-US" altLang="en-US" sz="2000" dirty="0" smtClean="0"/>
              <a:t>1) Did Not or Partially Meets Expectations, 2) Approaches Expectations, 3) Meets or Exceeds Expectations</a:t>
            </a:r>
          </a:p>
          <a:p>
            <a:pPr marL="547688" lvl="1" indent="-182563" eaLnBrk="1" hangingPunct="1">
              <a:buFont typeface="Arial" pitchFamily="34" charset="0"/>
              <a:buChar char="•"/>
            </a:pPr>
            <a:endParaRPr lang="en-US" altLang="en-US" sz="2000" dirty="0" smtClean="0"/>
          </a:p>
          <a:p>
            <a:pPr marL="547688" lvl="1" indent="-182563" eaLnBrk="1" hangingPunct="1">
              <a:buFont typeface="Arial" pitchFamily="34" charset="0"/>
              <a:buChar char="•"/>
            </a:pPr>
            <a:endParaRPr lang="en-US" altLang="en-US" sz="2600" dirty="0" smtClean="0"/>
          </a:p>
        </p:txBody>
      </p:sp>
      <p:sp>
        <p:nvSpPr>
          <p:cNvPr id="54274" name="Title 1"/>
          <p:cNvSpPr>
            <a:spLocks noGrp="1"/>
          </p:cNvSpPr>
          <p:nvPr>
            <p:ph type="title"/>
          </p:nvPr>
        </p:nvSpPr>
        <p:spPr/>
        <p:txBody>
          <a:bodyPr>
            <a:noAutofit/>
          </a:bodyPr>
          <a:lstStyle/>
          <a:p>
            <a:pPr eaLnBrk="1" fontAlgn="auto" hangingPunct="1">
              <a:spcAft>
                <a:spcPts val="0"/>
              </a:spcAft>
              <a:defRPr/>
            </a:pPr>
            <a:r>
              <a:rPr lang="en-US" altLang="en-US" dirty="0"/>
              <a:t>Comparison Points for CMAS PARCC ELA and Math Results</a:t>
            </a:r>
            <a:endParaRPr lang="en-US" altLang="en-US" dirty="0" smtClean="0"/>
          </a:p>
        </p:txBody>
      </p:sp>
    </p:spTree>
    <p:extLst>
      <p:ext uri="{BB962C8B-B14F-4D97-AF65-F5344CB8AC3E}">
        <p14:creationId xmlns:p14="http://schemas.microsoft.com/office/powerpoint/2010/main" val="26208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41704" y="75414"/>
            <a:ext cx="7979218" cy="6327841"/>
          </a:xfrm>
          <a:prstGeom prst="rect">
            <a:avLst/>
          </a:prstGeom>
        </p:spPr>
      </p:pic>
    </p:spTree>
    <p:extLst>
      <p:ext uri="{BB962C8B-B14F-4D97-AF65-F5344CB8AC3E}">
        <p14:creationId xmlns:p14="http://schemas.microsoft.com/office/powerpoint/2010/main" val="38036276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5" y="914695"/>
            <a:ext cx="9163050" cy="4972050"/>
          </a:xfrm>
          <a:prstGeom prst="rect">
            <a:avLst/>
          </a:prstGeom>
        </p:spPr>
      </p:pic>
    </p:spTree>
    <p:extLst>
      <p:ext uri="{BB962C8B-B14F-4D97-AF65-F5344CB8AC3E}">
        <p14:creationId xmlns:p14="http://schemas.microsoft.com/office/powerpoint/2010/main" val="2767706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692" y="365126"/>
            <a:ext cx="8914615" cy="5301246"/>
          </a:xfrm>
          <a:prstGeom prst="rect">
            <a:avLst/>
          </a:prstGeom>
        </p:spPr>
      </p:pic>
    </p:spTree>
    <p:extLst>
      <p:ext uri="{BB962C8B-B14F-4D97-AF65-F5344CB8AC3E}">
        <p14:creationId xmlns:p14="http://schemas.microsoft.com/office/powerpoint/2010/main" val="2930980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8650" y="254619"/>
            <a:ext cx="7888467" cy="6156680"/>
          </a:xfrm>
          <a:prstGeom prst="rect">
            <a:avLst/>
          </a:prstGeom>
        </p:spPr>
      </p:pic>
    </p:spTree>
    <p:extLst>
      <p:ext uri="{BB962C8B-B14F-4D97-AF65-F5344CB8AC3E}">
        <p14:creationId xmlns:p14="http://schemas.microsoft.com/office/powerpoint/2010/main" val="936595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2470" y="0"/>
            <a:ext cx="8377825" cy="6630578"/>
          </a:xfrm>
          <a:prstGeom prst="rect">
            <a:avLst/>
          </a:prstGeom>
        </p:spPr>
      </p:pic>
    </p:spTree>
    <p:extLst>
      <p:ext uri="{BB962C8B-B14F-4D97-AF65-F5344CB8AC3E}">
        <p14:creationId xmlns:p14="http://schemas.microsoft.com/office/powerpoint/2010/main" val="1424744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5126"/>
            <a:ext cx="9413597" cy="5522751"/>
          </a:xfrm>
          <a:prstGeom prst="rect">
            <a:avLst/>
          </a:prstGeom>
        </p:spPr>
      </p:pic>
    </p:spTree>
    <p:extLst>
      <p:ext uri="{BB962C8B-B14F-4D97-AF65-F5344CB8AC3E}">
        <p14:creationId xmlns:p14="http://schemas.microsoft.com/office/powerpoint/2010/main" val="431370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14350" y="1076325"/>
            <a:ext cx="8115300" cy="4705350"/>
          </a:xfrm>
          <a:prstGeom prst="rect">
            <a:avLst/>
          </a:prstGeom>
        </p:spPr>
      </p:pic>
    </p:spTree>
    <p:extLst>
      <p:ext uri="{BB962C8B-B14F-4D97-AF65-F5344CB8AC3E}">
        <p14:creationId xmlns:p14="http://schemas.microsoft.com/office/powerpoint/2010/main" val="1188816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Box 5"/>
          <p:cNvSpPr txBox="1"/>
          <p:nvPr/>
        </p:nvSpPr>
        <p:spPr>
          <a:xfrm>
            <a:off x="1612232" y="2502568"/>
            <a:ext cx="5799221" cy="646331"/>
          </a:xfrm>
          <a:prstGeom prst="rect">
            <a:avLst/>
          </a:prstGeom>
          <a:noFill/>
        </p:spPr>
        <p:txBody>
          <a:bodyPr wrap="square" rtlCol="0">
            <a:spAutoFit/>
          </a:bodyPr>
          <a:lstStyle/>
          <a:p>
            <a:r>
              <a:rPr lang="en-US" sz="3600" dirty="0" smtClean="0">
                <a:latin typeface="Museo Slab 500" panose="02000000000000000000" pitchFamily="50" charset="0"/>
              </a:rPr>
              <a:t>Expectations in the UIP</a:t>
            </a:r>
            <a:endParaRPr lang="en-US" sz="3600" dirty="0">
              <a:latin typeface="Museo Slab 500" panose="02000000000000000000" pitchFamily="50" charset="0"/>
            </a:endParaRPr>
          </a:p>
        </p:txBody>
      </p:sp>
    </p:spTree>
    <p:extLst>
      <p:ext uri="{BB962C8B-B14F-4D97-AF65-F5344CB8AC3E}">
        <p14:creationId xmlns:p14="http://schemas.microsoft.com/office/powerpoint/2010/main" val="42208339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0" y="274638"/>
            <a:ext cx="9144000" cy="11430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3200" dirty="0" smtClean="0"/>
              <a:t>What is Unified Improvement  Planning?</a:t>
            </a:r>
            <a:br>
              <a:rPr lang="en-US" sz="3200" dirty="0" smtClean="0"/>
            </a:br>
            <a:endParaRPr lang="en-US" sz="3200" dirty="0" smtClean="0"/>
          </a:p>
        </p:txBody>
      </p:sp>
      <p:graphicFrame>
        <p:nvGraphicFramePr>
          <p:cNvPr id="2" name="Table 1"/>
          <p:cNvGraphicFramePr>
            <a:graphicFrameLocks noGrp="1"/>
          </p:cNvGraphicFramePr>
          <p:nvPr>
            <p:extLst>
              <p:ext uri="{D42A27DB-BD31-4B8C-83A1-F6EECF244321}">
                <p14:modId xmlns:p14="http://schemas.microsoft.com/office/powerpoint/2010/main" val="1924544292"/>
              </p:ext>
            </p:extLst>
          </p:nvPr>
        </p:nvGraphicFramePr>
        <p:xfrm>
          <a:off x="152399" y="1149858"/>
          <a:ext cx="8839199" cy="4992579"/>
        </p:xfrm>
        <a:graphic>
          <a:graphicData uri="http://schemas.openxmlformats.org/drawingml/2006/table">
            <a:tbl>
              <a:tblPr firstRow="1" bandRow="1">
                <a:tableStyleId>{69CF1AB2-1976-4502-BF36-3FF5EA218861}</a:tableStyleId>
              </a:tblPr>
              <a:tblGrid>
                <a:gridCol w="1676401"/>
                <a:gridCol w="7162798"/>
              </a:tblGrid>
              <a:tr h="617518">
                <a:tc>
                  <a:txBody>
                    <a:bodyPr/>
                    <a:lstStyle/>
                    <a:p>
                      <a:pPr algn="ctr"/>
                      <a:r>
                        <a:rPr lang="en-US" sz="1800" b="1" dirty="0" smtClean="0"/>
                        <a:t>Alignment</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A system to align improvement planning requirements for state and federal accountability into a “single” plan.</a:t>
                      </a:r>
                    </a:p>
                  </a:txBody>
                  <a:tcPr anchor="ctr"/>
                </a:tc>
              </a:tr>
              <a:tr h="1590336">
                <a:tc>
                  <a:txBody>
                    <a:bodyPr/>
                    <a:lstStyle/>
                    <a:p>
                      <a:pPr algn="ctr"/>
                      <a:r>
                        <a:rPr lang="en-US" sz="1800" b="1" dirty="0" smtClean="0"/>
                        <a:t>Documentation</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common format for schools and for districts to document improvement planning efforts.  Schools/districts on accountability clock must demonstrate a coherent plan for dramatic change and adjustments over time.  Reviews conducted by CDE and the State Review Panel.</a:t>
                      </a:r>
                    </a:p>
                  </a:txBody>
                  <a:tcPr anchor="ctr"/>
                </a:tc>
              </a:tr>
              <a:tr h="837019">
                <a:tc>
                  <a:txBody>
                    <a:bodyPr/>
                    <a:lstStyle/>
                    <a:p>
                      <a:pPr algn="ctr"/>
                      <a:r>
                        <a:rPr lang="en-US" sz="1800" b="1" dirty="0" smtClean="0"/>
                        <a:t>Transparency</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process for including multiple voices, including staff, families and community representatives.  Plans are also posted publicly.</a:t>
                      </a:r>
                    </a:p>
                  </a:txBody>
                  <a:tcPr anchor="ctr"/>
                </a:tc>
              </a:tr>
              <a:tr h="1088125">
                <a:tc>
                  <a:txBody>
                    <a:bodyPr/>
                    <a:lstStyle/>
                    <a:p>
                      <a:pPr algn="ctr"/>
                      <a:r>
                        <a:rPr lang="en-US" sz="1800" b="1" dirty="0" smtClean="0"/>
                        <a:t>Best Practice</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statewide strategy  to promote improvement planning based on best-practice, including use of state and local data and engagement in a continuous improvement cycle.</a:t>
                      </a:r>
                    </a:p>
                  </a:txBody>
                  <a:tcPr anchor="ctr"/>
                </a:tc>
              </a:tr>
              <a:tr h="837019">
                <a:tc>
                  <a:txBody>
                    <a:bodyPr/>
                    <a:lstStyle/>
                    <a:p>
                      <a:pPr algn="ctr"/>
                      <a:r>
                        <a:rPr lang="en-US" sz="1800" b="1" dirty="0" smtClean="0"/>
                        <a:t>Support</a:t>
                      </a:r>
                      <a:endParaRPr lang="en-US" sz="18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mechanism for triggering additional supports through CDE (especially for schools/districts on accountability clock).</a:t>
                      </a:r>
                    </a:p>
                  </a:txBody>
                  <a:tcPr anchor="ctr"/>
                </a:tc>
              </a:tr>
            </a:tbl>
          </a:graphicData>
        </a:graphic>
      </p:graphicFrame>
      <p:sp>
        <p:nvSpPr>
          <p:cNvPr id="5" name="Rectangle 4"/>
          <p:cNvSpPr/>
          <p:nvPr/>
        </p:nvSpPr>
        <p:spPr>
          <a:xfrm>
            <a:off x="137613" y="1087840"/>
            <a:ext cx="8801669" cy="75460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7613" y="4133565"/>
            <a:ext cx="8801669" cy="12027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37613" y="1831075"/>
            <a:ext cx="8801669" cy="15262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851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296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4000" dirty="0" smtClean="0">
                <a:ea typeface="ＭＳ Ｐゴシック"/>
              </a:rPr>
              <a:t>Continuous Improvement</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97001" y="1852614"/>
            <a:ext cx="4959107" cy="449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242302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What is the purpose of Title I?</a:t>
            </a:r>
          </a:p>
          <a:p>
            <a:r>
              <a:rPr lang="en-US" dirty="0" smtClean="0"/>
              <a:t>How does this align with the state accountability expectations?</a:t>
            </a:r>
          </a:p>
          <a:p>
            <a:r>
              <a:rPr lang="en-US" dirty="0" smtClean="0"/>
              <a:t>How does this align with the vision for our school?</a:t>
            </a:r>
          </a:p>
          <a:p>
            <a:endParaRPr lang="en-US" dirty="0"/>
          </a:p>
          <a:p>
            <a:r>
              <a:rPr lang="en-US" dirty="0" smtClean="0"/>
              <a:t>Share out</a:t>
            </a:r>
          </a:p>
          <a:p>
            <a:endParaRPr lang="en-US" dirty="0" smtClean="0"/>
          </a:p>
          <a:p>
            <a:endParaRPr lang="en-US" dirty="0"/>
          </a:p>
        </p:txBody>
      </p:sp>
      <p:sp>
        <p:nvSpPr>
          <p:cNvPr id="3" name="Title 2"/>
          <p:cNvSpPr>
            <a:spLocks noGrp="1"/>
          </p:cNvSpPr>
          <p:nvPr>
            <p:ph type="title"/>
          </p:nvPr>
        </p:nvSpPr>
        <p:spPr/>
        <p:txBody>
          <a:bodyPr/>
          <a:lstStyle/>
          <a:p>
            <a:r>
              <a:rPr lang="en-US" dirty="0" smtClean="0"/>
              <a:t>What is the “Why” Underneath?</a:t>
            </a:r>
            <a:endParaRPr lang="en-US" dirty="0"/>
          </a:p>
        </p:txBody>
      </p:sp>
    </p:spTree>
    <p:extLst>
      <p:ext uri="{BB962C8B-B14F-4D97-AF65-F5344CB8AC3E}">
        <p14:creationId xmlns:p14="http://schemas.microsoft.com/office/powerpoint/2010/main" val="2681958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Comprehensive and Targeted Support Planning Requirements</a:t>
            </a:r>
            <a:endParaRPr lang="en-US" dirty="0"/>
          </a:p>
        </p:txBody>
      </p:sp>
      <p:graphicFrame>
        <p:nvGraphicFramePr>
          <p:cNvPr id="5" name="Diagram 4"/>
          <p:cNvGraphicFramePr/>
          <p:nvPr>
            <p:extLst>
              <p:ext uri="{D42A27DB-BD31-4B8C-83A1-F6EECF244321}">
                <p14:modId xmlns:p14="http://schemas.microsoft.com/office/powerpoint/2010/main" val="3034676924"/>
              </p:ext>
            </p:extLst>
          </p:nvPr>
        </p:nvGraphicFramePr>
        <p:xfrm>
          <a:off x="381000" y="1045521"/>
          <a:ext cx="8420100" cy="5240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7673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0"/>
            <p:extLst/>
          </p:nvPr>
        </p:nvGraphicFramePr>
        <p:xfrm>
          <a:off x="690793" y="924787"/>
          <a:ext cx="7886700" cy="5037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15414" y="165390"/>
            <a:ext cx="8895422" cy="521208"/>
          </a:xfrm>
        </p:spPr>
        <p:txBody>
          <a:bodyPr>
            <a:noAutofit/>
          </a:bodyPr>
          <a:lstStyle/>
          <a:p>
            <a:r>
              <a:rPr lang="en-US" sz="1800" dirty="0" smtClean="0"/>
              <a:t>2017-2018 Colorado Schools in Need of Support and Improvement (</a:t>
            </a:r>
            <a:r>
              <a:rPr lang="en-US" sz="1800" i="1" dirty="0" smtClean="0"/>
              <a:t>N</a:t>
            </a:r>
            <a:r>
              <a:rPr lang="en-US" sz="1800" dirty="0" smtClean="0"/>
              <a:t> = 331)</a:t>
            </a:r>
            <a:endParaRPr lang="en-US" sz="1800" dirty="0"/>
          </a:p>
        </p:txBody>
      </p:sp>
      <p:sp>
        <p:nvSpPr>
          <p:cNvPr id="7" name="Line Callout 2 6"/>
          <p:cNvSpPr/>
          <p:nvPr/>
        </p:nvSpPr>
        <p:spPr>
          <a:xfrm>
            <a:off x="5146263" y="5690067"/>
            <a:ext cx="3431230" cy="704591"/>
          </a:xfrm>
          <a:prstGeom prst="borderCallout2">
            <a:avLst>
              <a:gd name="adj1" fmla="val 18750"/>
              <a:gd name="adj2" fmla="val -8333"/>
              <a:gd name="adj3" fmla="val 18750"/>
              <a:gd name="adj4" fmla="val -16667"/>
              <a:gd name="adj5" fmla="val -304614"/>
              <a:gd name="adj6" fmla="val -16697"/>
            </a:avLst>
          </a:prstGeom>
          <a:solidFill>
            <a:schemeClr val="bg1">
              <a:lumMod val="75000"/>
            </a:schemeClr>
          </a:solidFill>
          <a:ln w="28575"/>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Some schools </a:t>
            </a:r>
            <a:r>
              <a:rPr lang="en-US" sz="1400" dirty="0" smtClean="0">
                <a:solidFill>
                  <a:schemeClr val="tx1"/>
                </a:solidFill>
              </a:rPr>
              <a:t>are on </a:t>
            </a:r>
            <a:r>
              <a:rPr lang="en-US" sz="1400" dirty="0">
                <a:solidFill>
                  <a:schemeClr val="tx1"/>
                </a:solidFill>
              </a:rPr>
              <a:t>the </a:t>
            </a:r>
            <a:r>
              <a:rPr lang="en-US" sz="1400" dirty="0" smtClean="0">
                <a:solidFill>
                  <a:schemeClr val="tx1"/>
                </a:solidFill>
              </a:rPr>
              <a:t>state accountability </a:t>
            </a:r>
            <a:r>
              <a:rPr lang="en-US" sz="1400" dirty="0">
                <a:solidFill>
                  <a:schemeClr val="tx1"/>
                </a:solidFill>
              </a:rPr>
              <a:t>clock and identified through </a:t>
            </a:r>
            <a:r>
              <a:rPr lang="en-US" sz="1400" dirty="0" smtClean="0">
                <a:solidFill>
                  <a:schemeClr val="tx1"/>
                </a:solidFill>
              </a:rPr>
              <a:t>ESSA</a:t>
            </a:r>
          </a:p>
          <a:p>
            <a:pPr algn="ctr"/>
            <a:r>
              <a:rPr lang="en-US" sz="1400" b="1" i="1" dirty="0" smtClean="0">
                <a:solidFill>
                  <a:srgbClr val="FF0000"/>
                </a:solidFill>
              </a:rPr>
              <a:t>N</a:t>
            </a:r>
            <a:r>
              <a:rPr lang="en-US" sz="1400" b="1" dirty="0" smtClean="0">
                <a:solidFill>
                  <a:srgbClr val="FF0000"/>
                </a:solidFill>
              </a:rPr>
              <a:t> = 78</a:t>
            </a:r>
            <a:endParaRPr lang="en-US" sz="1400" dirty="0">
              <a:solidFill>
                <a:schemeClr val="tx1"/>
              </a:solidFill>
            </a:endParaRPr>
          </a:p>
        </p:txBody>
      </p:sp>
      <p:grpSp>
        <p:nvGrpSpPr>
          <p:cNvPr id="2" name="Group 1"/>
          <p:cNvGrpSpPr/>
          <p:nvPr/>
        </p:nvGrpSpPr>
        <p:grpSpPr>
          <a:xfrm>
            <a:off x="0" y="2757763"/>
            <a:ext cx="914400" cy="1371600"/>
            <a:chOff x="1" y="2485749"/>
            <a:chExt cx="914400" cy="1371600"/>
          </a:xfrm>
        </p:grpSpPr>
        <p:sp>
          <p:nvSpPr>
            <p:cNvPr id="10" name="Right Arrow 9"/>
            <p:cNvSpPr/>
            <p:nvPr/>
          </p:nvSpPr>
          <p:spPr>
            <a:xfrm>
              <a:off x="1" y="2485749"/>
              <a:ext cx="914400" cy="1371600"/>
            </a:xfrm>
            <a:prstGeom prst="rightArrow">
              <a:avLst>
                <a:gd name="adj1" fmla="val 50000"/>
                <a:gd name="adj2" fmla="val 4913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658" y="2805960"/>
              <a:ext cx="789467" cy="738664"/>
            </a:xfrm>
            <a:prstGeom prst="rect">
              <a:avLst/>
            </a:prstGeom>
            <a:noFill/>
          </p:spPr>
          <p:txBody>
            <a:bodyPr wrap="square" rtlCol="0">
              <a:spAutoFit/>
            </a:bodyPr>
            <a:lstStyle/>
            <a:p>
              <a:r>
                <a:rPr lang="en-US" sz="1400" dirty="0" smtClean="0"/>
                <a:t>Only State</a:t>
              </a:r>
            </a:p>
            <a:p>
              <a:r>
                <a:rPr lang="en-US" sz="1400" i="1" dirty="0" smtClean="0"/>
                <a:t>N</a:t>
              </a:r>
              <a:r>
                <a:rPr lang="en-US" sz="1400" dirty="0" smtClean="0"/>
                <a:t> = 101</a:t>
              </a:r>
              <a:endParaRPr lang="en-US" sz="1400" dirty="0"/>
            </a:p>
          </p:txBody>
        </p:sp>
      </p:grpSp>
      <p:sp>
        <p:nvSpPr>
          <p:cNvPr id="12" name="TextBox 11"/>
          <p:cNvSpPr txBox="1"/>
          <p:nvPr/>
        </p:nvSpPr>
        <p:spPr>
          <a:xfrm>
            <a:off x="2562364" y="4443276"/>
            <a:ext cx="1215957" cy="707886"/>
          </a:xfrm>
          <a:prstGeom prst="rect">
            <a:avLst/>
          </a:prstGeom>
          <a:noFill/>
        </p:spPr>
        <p:txBody>
          <a:bodyPr wrap="square" rtlCol="0">
            <a:spAutoFit/>
          </a:bodyPr>
          <a:lstStyle/>
          <a:p>
            <a:r>
              <a:rPr lang="en-US" sz="1000" dirty="0" smtClean="0"/>
              <a:t>*Includes one school with insufficient data that was TA in 2016</a:t>
            </a:r>
            <a:endParaRPr lang="en-US" sz="1000" dirty="0"/>
          </a:p>
        </p:txBody>
      </p:sp>
      <p:grpSp>
        <p:nvGrpSpPr>
          <p:cNvPr id="6" name="Group 5"/>
          <p:cNvGrpSpPr/>
          <p:nvPr/>
        </p:nvGrpSpPr>
        <p:grpSpPr>
          <a:xfrm>
            <a:off x="8229597" y="2757346"/>
            <a:ext cx="1260592" cy="1372017"/>
            <a:chOff x="8229597" y="2485747"/>
            <a:chExt cx="1260592" cy="1372017"/>
          </a:xfrm>
        </p:grpSpPr>
        <p:sp>
          <p:nvSpPr>
            <p:cNvPr id="13" name="Right Arrow 12"/>
            <p:cNvSpPr/>
            <p:nvPr/>
          </p:nvSpPr>
          <p:spPr>
            <a:xfrm rot="10800000">
              <a:off x="8229597" y="2485747"/>
              <a:ext cx="914400" cy="1372017"/>
            </a:xfrm>
            <a:prstGeom prst="rightArrow">
              <a:avLst/>
            </a:prstGeom>
            <a:solidFill>
              <a:srgbClr val="C7B6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458831" y="2805960"/>
              <a:ext cx="1031358" cy="738664"/>
            </a:xfrm>
            <a:prstGeom prst="rect">
              <a:avLst/>
            </a:prstGeom>
            <a:noFill/>
          </p:spPr>
          <p:txBody>
            <a:bodyPr wrap="square" rtlCol="0">
              <a:spAutoFit/>
            </a:bodyPr>
            <a:lstStyle/>
            <a:p>
              <a:r>
                <a:rPr lang="en-US" sz="1400" dirty="0" smtClean="0"/>
                <a:t>Only Federal</a:t>
              </a:r>
            </a:p>
            <a:p>
              <a:r>
                <a:rPr lang="en-US" sz="1400" i="1" dirty="0" smtClean="0"/>
                <a:t>N</a:t>
              </a:r>
              <a:r>
                <a:rPr lang="en-US" sz="1400" dirty="0" smtClean="0"/>
                <a:t> = 152</a:t>
              </a:r>
              <a:endParaRPr lang="en-US" sz="1400" dirty="0"/>
            </a:p>
          </p:txBody>
        </p:sp>
      </p:grpSp>
      <p:sp>
        <p:nvSpPr>
          <p:cNvPr id="17" name="TextBox 16"/>
          <p:cNvSpPr txBox="1"/>
          <p:nvPr/>
        </p:nvSpPr>
        <p:spPr>
          <a:xfrm>
            <a:off x="97657" y="924788"/>
            <a:ext cx="7039990" cy="584775"/>
          </a:xfrm>
          <a:prstGeom prst="rect">
            <a:avLst/>
          </a:prstGeom>
          <a:noFill/>
        </p:spPr>
        <p:txBody>
          <a:bodyPr wrap="square" rtlCol="0">
            <a:spAutoFit/>
          </a:bodyPr>
          <a:lstStyle/>
          <a:p>
            <a:r>
              <a:rPr lang="en-US" sz="1600" dirty="0" smtClean="0">
                <a:solidFill>
                  <a:srgbClr val="101E8E"/>
                </a:solidFill>
              </a:rPr>
              <a:t>Based on 2017 Preliminary SPFs and AECs Frameworks  </a:t>
            </a:r>
          </a:p>
          <a:p>
            <a:r>
              <a:rPr lang="en-US" sz="1600" dirty="0" smtClean="0">
                <a:solidFill>
                  <a:srgbClr val="101E8E"/>
                </a:solidFill>
              </a:rPr>
              <a:t>(as of 9/24/17)</a:t>
            </a:r>
            <a:endParaRPr lang="en-US" sz="1600" dirty="0">
              <a:solidFill>
                <a:srgbClr val="101E8E"/>
              </a:solidFill>
            </a:endParaRPr>
          </a:p>
        </p:txBody>
      </p:sp>
    </p:spTree>
    <p:extLst>
      <p:ext uri="{BB962C8B-B14F-4D97-AF65-F5344CB8AC3E}">
        <p14:creationId xmlns:p14="http://schemas.microsoft.com/office/powerpoint/2010/main" val="9681338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endParaRPr lang="en-US" sz="1050" dirty="0" smtClean="0"/>
          </a:p>
          <a:p>
            <a:pPr marL="457200" indent="-457200">
              <a:buFont typeface="+mj-lt"/>
              <a:buAutoNum type="arabicPeriod"/>
            </a:pPr>
            <a:r>
              <a:rPr lang="en-US" dirty="0" smtClean="0"/>
              <a:t>How to conduct a </a:t>
            </a:r>
            <a:r>
              <a:rPr lang="en-US" b="1" dirty="0" smtClean="0"/>
              <a:t>Comprehensive Needs Assessment (CNA) </a:t>
            </a:r>
            <a:r>
              <a:rPr lang="en-US" sz="2000" dirty="0" smtClean="0"/>
              <a:t>(including people/data needed);</a:t>
            </a:r>
            <a:endParaRPr lang="en-US" dirty="0"/>
          </a:p>
          <a:p>
            <a:pPr marL="457200" indent="-457200">
              <a:buFont typeface="+mj-lt"/>
              <a:buAutoNum type="arabicPeriod"/>
            </a:pPr>
            <a:endParaRPr lang="en-US" b="1" dirty="0" smtClean="0"/>
          </a:p>
          <a:p>
            <a:pPr marL="457200" indent="-457200">
              <a:buFont typeface="+mj-lt"/>
              <a:buAutoNum type="arabicPeriod"/>
            </a:pPr>
            <a:r>
              <a:rPr lang="en-US" b="1" dirty="0" smtClean="0"/>
              <a:t>Program Requirements for Title I Schools, including: </a:t>
            </a:r>
          </a:p>
          <a:p>
            <a:pPr marL="914400" lvl="1" indent="-457200">
              <a:buFont typeface="+mj-lt"/>
              <a:buAutoNum type="arabicPeriod"/>
            </a:pPr>
            <a:r>
              <a:rPr lang="en-US" b="1" dirty="0" smtClean="0"/>
              <a:t>Schoolwide</a:t>
            </a:r>
            <a:endParaRPr lang="en-US" dirty="0" smtClean="0"/>
          </a:p>
          <a:p>
            <a:pPr marL="914400" lvl="1" indent="-457200">
              <a:buFont typeface="+mj-lt"/>
              <a:buAutoNum type="arabicPeriod"/>
            </a:pPr>
            <a:r>
              <a:rPr lang="en-US" b="1" dirty="0" smtClean="0"/>
              <a:t>Targeted Assistance </a:t>
            </a:r>
          </a:p>
          <a:p>
            <a:pPr marL="914400" lvl="1" indent="-457200">
              <a:buFont typeface="+mj-lt"/>
              <a:buAutoNum type="arabicPeriod"/>
            </a:pPr>
            <a:r>
              <a:rPr lang="en-US" b="1" dirty="0" smtClean="0"/>
              <a:t>Comprehensive Support and Improvement (CS)</a:t>
            </a:r>
          </a:p>
          <a:p>
            <a:pPr marL="914400" lvl="1" indent="-457200">
              <a:buFont typeface="+mj-lt"/>
              <a:buAutoNum type="arabicPeriod"/>
            </a:pPr>
            <a:r>
              <a:rPr lang="en-US" b="1" dirty="0" smtClean="0"/>
              <a:t>Targeted Support and Improvement (TS)</a:t>
            </a:r>
          </a:p>
          <a:p>
            <a:pPr marL="914400" lvl="1" indent="-457200">
              <a:buFont typeface="+mj-lt"/>
              <a:buAutoNum type="arabicPeriod"/>
            </a:pPr>
            <a:r>
              <a:rPr lang="en-US" b="1" dirty="0" smtClean="0"/>
              <a:t>Additional Targeted Support and Improvement (A-TS)</a:t>
            </a:r>
          </a:p>
          <a:p>
            <a:pPr marL="457200" lvl="1" indent="0">
              <a:buNone/>
            </a:pPr>
            <a:endParaRPr lang="en-US" b="1" dirty="0" smtClean="0"/>
          </a:p>
          <a:p>
            <a:pPr marL="457200" indent="-457200">
              <a:buFont typeface="+mj-lt"/>
              <a:buAutoNum type="arabicPeriod"/>
            </a:pPr>
            <a:r>
              <a:rPr lang="en-US" dirty="0" smtClean="0"/>
              <a:t>How to embed </a:t>
            </a:r>
            <a:r>
              <a:rPr lang="en-US" b="1" dirty="0" smtClean="0"/>
              <a:t>evaluation</a:t>
            </a:r>
            <a:r>
              <a:rPr lang="en-US" dirty="0" smtClean="0"/>
              <a:t> and </a:t>
            </a:r>
            <a:r>
              <a:rPr lang="en-US" b="1" dirty="0" smtClean="0"/>
              <a:t>progress monitoring </a:t>
            </a:r>
            <a:r>
              <a:rPr lang="en-US" dirty="0" smtClean="0"/>
              <a:t>considerations into planning. </a:t>
            </a:r>
          </a:p>
          <a:p>
            <a:pPr marL="0" indent="0">
              <a:buNone/>
            </a:pPr>
            <a:endParaRPr lang="en-US" dirty="0" smtClean="0"/>
          </a:p>
        </p:txBody>
      </p:sp>
      <p:sp>
        <p:nvSpPr>
          <p:cNvPr id="3" name="Title 2"/>
          <p:cNvSpPr>
            <a:spLocks noGrp="1"/>
          </p:cNvSpPr>
          <p:nvPr>
            <p:ph type="title"/>
          </p:nvPr>
        </p:nvSpPr>
        <p:spPr/>
        <p:txBody>
          <a:bodyPr/>
          <a:lstStyle/>
          <a:p>
            <a:r>
              <a:rPr lang="en-US" dirty="0" smtClean="0"/>
              <a:t>Connecting the dots</a:t>
            </a:r>
            <a:endParaRPr lang="en-US" dirty="0"/>
          </a:p>
        </p:txBody>
      </p:sp>
    </p:spTree>
    <p:extLst>
      <p:ext uri="{BB962C8B-B14F-4D97-AF65-F5344CB8AC3E}">
        <p14:creationId xmlns:p14="http://schemas.microsoft.com/office/powerpoint/2010/main" val="20766936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457200" indent="-457200">
              <a:buAutoNum type="arabicPeriod"/>
            </a:pPr>
            <a:r>
              <a:rPr lang="en-US" dirty="0"/>
              <a:t>Gather data</a:t>
            </a:r>
            <a:r>
              <a:rPr lang="en-US" dirty="0" smtClean="0"/>
              <a:t>.</a:t>
            </a:r>
          </a:p>
          <a:p>
            <a:pPr marL="457200" indent="-457200">
              <a:buFont typeface="+mj-lt"/>
              <a:buAutoNum type="arabicPeriod"/>
            </a:pPr>
            <a:endParaRPr lang="en-US" dirty="0"/>
          </a:p>
          <a:p>
            <a:pPr marL="457200" indent="-457200">
              <a:buAutoNum type="arabicPeriod"/>
            </a:pPr>
            <a:r>
              <a:rPr lang="en-US" dirty="0"/>
              <a:t>Review data and compile into easily digestible </a:t>
            </a:r>
            <a:r>
              <a:rPr lang="en-US" dirty="0" smtClean="0"/>
              <a:t>format.</a:t>
            </a:r>
          </a:p>
          <a:p>
            <a:pPr marL="457200" indent="-457200">
              <a:buAutoNum type="arabicPeriod"/>
            </a:pPr>
            <a:endParaRPr lang="en-US" dirty="0" smtClean="0"/>
          </a:p>
          <a:p>
            <a:pPr marL="457200" indent="-457200">
              <a:buAutoNum type="arabicPeriod"/>
            </a:pPr>
            <a:r>
              <a:rPr lang="en-US" dirty="0" smtClean="0"/>
              <a:t>Onsite </a:t>
            </a:r>
            <a:r>
              <a:rPr lang="en-US" dirty="0"/>
              <a:t>review to gather more data, analyze existing </a:t>
            </a:r>
            <a:r>
              <a:rPr lang="en-US" dirty="0" smtClean="0"/>
              <a:t>data and determine findings.</a:t>
            </a:r>
          </a:p>
          <a:p>
            <a:pPr marL="457200" indent="-457200">
              <a:buFont typeface="+mj-lt"/>
              <a:buAutoNum type="arabicPeriod"/>
            </a:pPr>
            <a:endParaRPr lang="en-US" dirty="0"/>
          </a:p>
          <a:p>
            <a:pPr marL="457200" indent="-457200">
              <a:buAutoNum type="arabicPeriod"/>
            </a:pPr>
            <a:r>
              <a:rPr lang="en-US" dirty="0"/>
              <a:t>Create summary of findings to inform improvement planning.</a:t>
            </a:r>
          </a:p>
          <a:p>
            <a:pPr marL="457200" indent="-457200">
              <a:buAutoNum type="arabicPeriod"/>
            </a:pPr>
            <a:endParaRPr lang="en-US" dirty="0"/>
          </a:p>
          <a:p>
            <a:pPr marL="0" indent="0">
              <a:buNone/>
            </a:pPr>
            <a:r>
              <a:rPr lang="en-US" sz="2800" b="1" i="1" dirty="0">
                <a:solidFill>
                  <a:schemeClr val="accent1"/>
                </a:solidFill>
                <a:effectLst>
                  <a:outerShdw blurRad="38100" dist="38100" dir="2700000" algn="tl">
                    <a:srgbClr val="000000">
                      <a:alpha val="43137"/>
                    </a:srgbClr>
                  </a:outerShdw>
                </a:effectLst>
                <a:latin typeface="Arial" charset="0"/>
                <a:cs typeface="Arial" charset="0"/>
              </a:rPr>
              <a:t>We need to </a:t>
            </a:r>
            <a:r>
              <a:rPr lang="en-US" sz="2800" b="1" i="1" dirty="0" smtClean="0">
                <a:solidFill>
                  <a:schemeClr val="accent1"/>
                </a:solidFill>
                <a:effectLst>
                  <a:outerShdw blurRad="38100" dist="38100" dir="2700000" algn="tl">
                    <a:srgbClr val="000000">
                      <a:alpha val="43137"/>
                    </a:srgbClr>
                  </a:outerShdw>
                </a:effectLst>
                <a:latin typeface="Arial" charset="0"/>
                <a:cs typeface="Arial" charset="0"/>
              </a:rPr>
              <a:t>collect as </a:t>
            </a:r>
            <a:r>
              <a:rPr lang="en-US" sz="2800" b="1" i="1" dirty="0">
                <a:solidFill>
                  <a:schemeClr val="accent1"/>
                </a:solidFill>
                <a:effectLst>
                  <a:outerShdw blurRad="38100" dist="38100" dir="2700000" algn="tl">
                    <a:srgbClr val="000000">
                      <a:alpha val="43137"/>
                    </a:srgbClr>
                  </a:outerShdw>
                </a:effectLst>
                <a:latin typeface="Arial" charset="0"/>
                <a:cs typeface="Arial" charset="0"/>
              </a:rPr>
              <a:t>much data, or more, about the actions of adults as we have about students.</a:t>
            </a:r>
            <a:endParaRPr lang="en-US" sz="2800" b="1" i="1" dirty="0">
              <a:solidFill>
                <a:schemeClr val="accent1"/>
              </a:solidFill>
              <a:latin typeface="Arial" charset="0"/>
              <a:cs typeface="Arial" charset="0"/>
            </a:endParaRPr>
          </a:p>
        </p:txBody>
      </p:sp>
      <p:sp>
        <p:nvSpPr>
          <p:cNvPr id="3" name="Title 2"/>
          <p:cNvSpPr>
            <a:spLocks noGrp="1"/>
          </p:cNvSpPr>
          <p:nvPr>
            <p:ph type="title"/>
          </p:nvPr>
        </p:nvSpPr>
        <p:spPr/>
        <p:txBody>
          <a:bodyPr/>
          <a:lstStyle/>
          <a:p>
            <a:r>
              <a:rPr lang="en-US" dirty="0" smtClean="0"/>
              <a:t>Comprehensive Needs Assessment Steps</a:t>
            </a:r>
            <a:endParaRPr lang="en-US" dirty="0"/>
          </a:p>
        </p:txBody>
      </p:sp>
    </p:spTree>
    <p:extLst>
      <p:ext uri="{BB962C8B-B14F-4D97-AF65-F5344CB8AC3E}">
        <p14:creationId xmlns:p14="http://schemas.microsoft.com/office/powerpoint/2010/main" val="4157365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 be used to inform:</a:t>
            </a:r>
          </a:p>
          <a:p>
            <a:pPr marL="0" indent="0">
              <a:buNone/>
            </a:pPr>
            <a:endParaRPr lang="en-US" dirty="0" smtClean="0"/>
          </a:p>
          <a:p>
            <a:pPr lvl="1"/>
            <a:r>
              <a:rPr lang="en-US" dirty="0" smtClean="0"/>
              <a:t>Specific aspects of school</a:t>
            </a:r>
          </a:p>
          <a:p>
            <a:pPr lvl="2"/>
            <a:r>
              <a:rPr lang="en-US" dirty="0" smtClean="0"/>
              <a:t>Based on ESSA Programs</a:t>
            </a:r>
          </a:p>
          <a:p>
            <a:pPr lvl="2"/>
            <a:r>
              <a:rPr lang="en-US" dirty="0"/>
              <a:t>Based on </a:t>
            </a:r>
            <a:r>
              <a:rPr lang="en-US" dirty="0" smtClean="0"/>
              <a:t>school- or district-specific systems (i.e</a:t>
            </a:r>
            <a:r>
              <a:rPr lang="en-US" dirty="0"/>
              <a:t>., interventions</a:t>
            </a:r>
            <a:r>
              <a:rPr lang="en-US" dirty="0" smtClean="0"/>
              <a:t>)</a:t>
            </a:r>
          </a:p>
          <a:p>
            <a:pPr lvl="2"/>
            <a:r>
              <a:rPr lang="en-US" dirty="0" smtClean="0"/>
              <a:t>Learning needs of students</a:t>
            </a:r>
          </a:p>
          <a:p>
            <a:pPr marL="914400" lvl="2" indent="0">
              <a:buNone/>
            </a:pPr>
            <a:endParaRPr lang="en-US" dirty="0" smtClean="0"/>
          </a:p>
          <a:p>
            <a:pPr lvl="1"/>
            <a:r>
              <a:rPr lang="en-US" dirty="0" smtClean="0"/>
              <a:t>Incremental change</a:t>
            </a:r>
          </a:p>
          <a:p>
            <a:pPr marL="457200" lvl="1" indent="0">
              <a:buNone/>
            </a:pPr>
            <a:endParaRPr lang="en-US" dirty="0" smtClean="0"/>
          </a:p>
          <a:p>
            <a:pPr lvl="1"/>
            <a:r>
              <a:rPr lang="en-US" dirty="0" smtClean="0"/>
              <a:t>Short-cycle plans</a:t>
            </a:r>
          </a:p>
          <a:p>
            <a:pPr marL="457200" lvl="1" indent="0">
              <a:buNone/>
            </a:pPr>
            <a:endParaRPr lang="en-US" dirty="0" smtClean="0"/>
          </a:p>
          <a:p>
            <a:pPr lvl="1"/>
            <a:r>
              <a:rPr lang="en-US" dirty="0" smtClean="0"/>
              <a:t>Rationale for Continuing Priorities and Strategies </a:t>
            </a:r>
            <a:endParaRPr lang="en-US" dirty="0"/>
          </a:p>
          <a:p>
            <a:pPr marL="457200" lvl="1" indent="0">
              <a:buNone/>
            </a:pPr>
            <a:endParaRPr lang="en-US" dirty="0" smtClean="0"/>
          </a:p>
          <a:p>
            <a:endParaRPr lang="en-US" dirty="0"/>
          </a:p>
        </p:txBody>
      </p:sp>
      <p:sp>
        <p:nvSpPr>
          <p:cNvPr id="3" name="Title 2"/>
          <p:cNvSpPr>
            <a:spLocks noGrp="1"/>
          </p:cNvSpPr>
          <p:nvPr>
            <p:ph type="title"/>
          </p:nvPr>
        </p:nvSpPr>
        <p:spPr/>
        <p:txBody>
          <a:bodyPr/>
          <a:lstStyle/>
          <a:p>
            <a:r>
              <a:rPr lang="en-US" dirty="0" smtClean="0"/>
              <a:t>Segmented Needs Assessment </a:t>
            </a:r>
            <a:endParaRPr lang="en-US" dirty="0"/>
          </a:p>
        </p:txBody>
      </p:sp>
    </p:spTree>
    <p:extLst>
      <p:ext uri="{BB962C8B-B14F-4D97-AF65-F5344CB8AC3E}">
        <p14:creationId xmlns:p14="http://schemas.microsoft.com/office/powerpoint/2010/main" val="8180868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3"/>
              </a:rPr>
              <a:t>Schoolwide Programs</a:t>
            </a:r>
            <a:endParaRPr lang="en-US" dirty="0" smtClean="0"/>
          </a:p>
          <a:p>
            <a:pPr lvl="1"/>
            <a:r>
              <a:rPr lang="en-US" dirty="0" smtClean="0"/>
              <a:t>Can use funds to </a:t>
            </a:r>
            <a:r>
              <a:rPr lang="en-US" dirty="0"/>
              <a:t>enhance the </a:t>
            </a:r>
            <a:r>
              <a:rPr lang="en-US" dirty="0" smtClean="0"/>
              <a:t>entire </a:t>
            </a:r>
            <a:r>
              <a:rPr lang="en-US" dirty="0"/>
              <a:t>educational program in a Title I </a:t>
            </a:r>
            <a:r>
              <a:rPr lang="en-US" dirty="0" smtClean="0"/>
              <a:t>school</a:t>
            </a:r>
          </a:p>
          <a:p>
            <a:r>
              <a:rPr lang="en-US" dirty="0" smtClean="0">
                <a:hlinkClick r:id="rId4"/>
              </a:rPr>
              <a:t>Targeted Assistance Programs</a:t>
            </a:r>
            <a:endParaRPr lang="en-US" dirty="0" smtClean="0"/>
          </a:p>
          <a:p>
            <a:pPr lvl="1"/>
            <a:r>
              <a:rPr lang="en-US" dirty="0" smtClean="0"/>
              <a:t>Funds are targeted to provide </a:t>
            </a:r>
            <a:r>
              <a:rPr lang="en-US" dirty="0"/>
              <a:t>extra educational assistance beyond </a:t>
            </a:r>
            <a:r>
              <a:rPr lang="en-US" dirty="0" smtClean="0"/>
              <a:t>regular </a:t>
            </a:r>
            <a:r>
              <a:rPr lang="en-US" dirty="0"/>
              <a:t>classroom </a:t>
            </a:r>
            <a:r>
              <a:rPr lang="en-US" dirty="0" smtClean="0"/>
              <a:t>instruction to </a:t>
            </a:r>
            <a:r>
              <a:rPr lang="en-US" dirty="0"/>
              <a:t>at-risk students, identified as having the greatest need for special assistance</a:t>
            </a:r>
          </a:p>
        </p:txBody>
      </p:sp>
      <p:sp>
        <p:nvSpPr>
          <p:cNvPr id="3" name="Title 2"/>
          <p:cNvSpPr>
            <a:spLocks noGrp="1"/>
          </p:cNvSpPr>
          <p:nvPr>
            <p:ph type="title"/>
          </p:nvPr>
        </p:nvSpPr>
        <p:spPr/>
        <p:txBody>
          <a:bodyPr>
            <a:normAutofit fontScale="90000"/>
          </a:bodyPr>
          <a:lstStyle/>
          <a:p>
            <a:r>
              <a:rPr lang="en-US" dirty="0" smtClean="0"/>
              <a:t>Methods for Allocating Funds and Delivering Services</a:t>
            </a:r>
            <a:endParaRPr lang="en-US" dirty="0"/>
          </a:p>
        </p:txBody>
      </p:sp>
    </p:spTree>
    <p:extLst>
      <p:ext uri="{BB962C8B-B14F-4D97-AF65-F5344CB8AC3E}">
        <p14:creationId xmlns:p14="http://schemas.microsoft.com/office/powerpoint/2010/main" val="31086616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hlinkClick r:id="rId3"/>
              </a:rPr>
              <a:t>Schoolwide Plan</a:t>
            </a:r>
            <a:r>
              <a:rPr lang="en-US" dirty="0" smtClean="0"/>
              <a:t> Strategies must address:</a:t>
            </a:r>
          </a:p>
          <a:p>
            <a:endParaRPr lang="en-US" dirty="0"/>
          </a:p>
          <a:p>
            <a:pPr lvl="1" fontAlgn="base"/>
            <a:r>
              <a:rPr lang="en-US" dirty="0"/>
              <a:t>equitable opportunities for all children, including low-income students, students from major racial and ethnic groups, students with disabilities, and English </a:t>
            </a:r>
            <a:r>
              <a:rPr lang="en-US" dirty="0" smtClean="0"/>
              <a:t>learners</a:t>
            </a:r>
          </a:p>
          <a:p>
            <a:endParaRPr lang="en-US" dirty="0"/>
          </a:p>
          <a:p>
            <a:pPr lvl="1" fontAlgn="base"/>
            <a:r>
              <a:rPr lang="en-US" dirty="0"/>
              <a:t>methods </a:t>
            </a:r>
            <a:r>
              <a:rPr lang="en-US" dirty="0" smtClean="0"/>
              <a:t>and instruction that </a:t>
            </a:r>
            <a:r>
              <a:rPr lang="en-US" dirty="0"/>
              <a:t>strengthen the academic program in the school, increase the amount and quality of learning time, and help provide an enriched and accelerated curriculum, which may include programs, activities, and courses necessary to provide a well-rounded </a:t>
            </a:r>
            <a:r>
              <a:rPr lang="en-US" dirty="0" smtClean="0"/>
              <a:t>education</a:t>
            </a:r>
          </a:p>
          <a:p>
            <a:pPr marL="457200" lvl="1" indent="0" fontAlgn="base">
              <a:buNone/>
            </a:pPr>
            <a:endParaRPr lang="en-US" dirty="0" smtClean="0"/>
          </a:p>
          <a:p>
            <a:pPr lvl="1" fontAlgn="base"/>
            <a:r>
              <a:rPr lang="en-US" dirty="0"/>
              <a:t>the needs of all children in the school, but particularly the needs of those at risk of not meeting CAS and CELP standards</a:t>
            </a:r>
          </a:p>
          <a:p>
            <a:pPr lvl="1" fontAlgn="base"/>
            <a:endParaRPr lang="en-US" dirty="0" smtClean="0"/>
          </a:p>
          <a:p>
            <a:pPr lvl="1" fontAlgn="base"/>
            <a:endParaRPr lang="en-US" dirty="0"/>
          </a:p>
          <a:p>
            <a:pPr lvl="1" fontAlgn="base"/>
            <a:endParaRPr lang="en-US" dirty="0"/>
          </a:p>
          <a:p>
            <a:endParaRPr lang="en-US" dirty="0"/>
          </a:p>
        </p:txBody>
      </p:sp>
      <p:sp>
        <p:nvSpPr>
          <p:cNvPr id="3" name="Title 2"/>
          <p:cNvSpPr>
            <a:spLocks noGrp="1"/>
          </p:cNvSpPr>
          <p:nvPr>
            <p:ph type="title"/>
          </p:nvPr>
        </p:nvSpPr>
        <p:spPr/>
        <p:txBody>
          <a:bodyPr/>
          <a:lstStyle/>
          <a:p>
            <a:r>
              <a:rPr lang="en-US" dirty="0" smtClean="0"/>
              <a:t>Schoolwide Plan Strategies</a:t>
            </a:r>
            <a:endParaRPr lang="en-US" dirty="0"/>
          </a:p>
        </p:txBody>
      </p:sp>
    </p:spTree>
    <p:extLst>
      <p:ext uri="{BB962C8B-B14F-4D97-AF65-F5344CB8AC3E}">
        <p14:creationId xmlns:p14="http://schemas.microsoft.com/office/powerpoint/2010/main" val="3713930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Aligning PPC’s and Targets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37236041"/>
              </p:ext>
            </p:extLst>
          </p:nvPr>
        </p:nvGraphicFramePr>
        <p:xfrm>
          <a:off x="3626068" y="1087822"/>
          <a:ext cx="5270938" cy="5631440"/>
        </p:xfrm>
        <a:graphic>
          <a:graphicData uri="http://schemas.openxmlformats.org/drawingml/2006/table">
            <a:tbl>
              <a:tblPr firstRow="1" bandRow="1">
                <a:tableStyleId>{5C22544A-7EE6-4342-B048-85BDC9FD1C3A}</a:tableStyleId>
              </a:tblPr>
              <a:tblGrid>
                <a:gridCol w="2635469"/>
                <a:gridCol w="2635469"/>
              </a:tblGrid>
              <a:tr h="374168">
                <a:tc>
                  <a:txBody>
                    <a:bodyPr/>
                    <a:lstStyle/>
                    <a:p>
                      <a:pPr algn="ctr"/>
                      <a:r>
                        <a:rPr lang="en-US" dirty="0" smtClean="0"/>
                        <a:t>PPC Alignment</a:t>
                      </a:r>
                      <a:endParaRPr lang="en-US" dirty="0"/>
                    </a:p>
                  </a:txBody>
                  <a:tcPr/>
                </a:tc>
                <a:tc>
                  <a:txBody>
                    <a:bodyPr/>
                    <a:lstStyle/>
                    <a:p>
                      <a:pPr algn="ctr"/>
                      <a:r>
                        <a:rPr lang="en-US" dirty="0" smtClean="0"/>
                        <a:t>Target</a:t>
                      </a:r>
                      <a:endParaRPr lang="en-US" dirty="0"/>
                    </a:p>
                  </a:txBody>
                  <a:tcPr/>
                </a:tc>
              </a:tr>
              <a:tr h="654794">
                <a:tc>
                  <a:txBody>
                    <a:bodyPr/>
                    <a:lstStyle/>
                    <a:p>
                      <a:r>
                        <a:rPr lang="en-US" dirty="0" smtClean="0"/>
                        <a:t>All student achievement</a:t>
                      </a:r>
                      <a:endParaRPr lang="en-US" dirty="0"/>
                    </a:p>
                  </a:txBody>
                  <a:tcPr/>
                </a:tc>
                <a:tc>
                  <a:txBody>
                    <a:bodyPr/>
                    <a:lstStyle/>
                    <a:p>
                      <a:r>
                        <a:rPr lang="en-US" dirty="0" smtClean="0"/>
                        <a:t>Mean Scale</a:t>
                      </a:r>
                      <a:r>
                        <a:rPr lang="en-US" baseline="0" dirty="0" smtClean="0"/>
                        <a:t> score of X on CMAS Math</a:t>
                      </a:r>
                      <a:endParaRPr lang="en-US" dirty="0"/>
                    </a:p>
                  </a:txBody>
                  <a:tcPr/>
                </a:tc>
              </a:tr>
              <a:tr h="642182">
                <a:tc>
                  <a:txBody>
                    <a:bodyPr/>
                    <a:lstStyle/>
                    <a:p>
                      <a:r>
                        <a:rPr lang="en-US" dirty="0" smtClean="0"/>
                        <a:t>All student growth</a:t>
                      </a:r>
                      <a:endParaRPr lang="en-US" dirty="0"/>
                    </a:p>
                  </a:txBody>
                  <a:tcPr/>
                </a:tc>
                <a:tc>
                  <a:txBody>
                    <a:bodyPr/>
                    <a:lstStyle/>
                    <a:p>
                      <a:r>
                        <a:rPr lang="en-US" dirty="0" smtClean="0"/>
                        <a:t>Median</a:t>
                      </a:r>
                      <a:r>
                        <a:rPr lang="en-US" baseline="0" dirty="0" smtClean="0"/>
                        <a:t> Growth Percentile of X on CMAS Math</a:t>
                      </a:r>
                      <a:endParaRPr lang="en-US" dirty="0"/>
                    </a:p>
                  </a:txBody>
                  <a:tcPr/>
                </a:tc>
              </a:tr>
              <a:tr h="684223">
                <a:tc>
                  <a:txBody>
                    <a:bodyPr/>
                    <a:lstStyle/>
                    <a:p>
                      <a:r>
                        <a:rPr lang="en-US" dirty="0" smtClean="0"/>
                        <a:t>FRL</a:t>
                      </a:r>
                      <a:r>
                        <a:rPr lang="en-US" baseline="0" dirty="0" smtClean="0"/>
                        <a:t> Achievement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 Scale</a:t>
                      </a:r>
                      <a:r>
                        <a:rPr lang="en-US" baseline="0" dirty="0" smtClean="0"/>
                        <a:t> score of X on CMAS Math</a:t>
                      </a:r>
                      <a:endParaRPr lang="en-US" dirty="0" smtClean="0"/>
                    </a:p>
                  </a:txBody>
                  <a:tcPr/>
                </a:tc>
              </a:tr>
              <a:tr h="374168">
                <a:tc>
                  <a:txBody>
                    <a:bodyPr/>
                    <a:lstStyle/>
                    <a:p>
                      <a:r>
                        <a:rPr lang="en-US" dirty="0" smtClean="0"/>
                        <a:t>FRL</a:t>
                      </a:r>
                      <a:r>
                        <a:rPr lang="en-US" baseline="0" dirty="0" smtClean="0"/>
                        <a:t> Growth</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Median</a:t>
                      </a:r>
                      <a:r>
                        <a:rPr lang="en-US" baseline="0" dirty="0" smtClean="0"/>
                        <a:t> Growth Percentile of X on CMAS Math</a:t>
                      </a:r>
                      <a:endParaRPr lang="en-US" dirty="0" smtClean="0"/>
                    </a:p>
                  </a:txBody>
                  <a:tcPr/>
                </a:tc>
              </a:tr>
              <a:tr h="701039">
                <a:tc>
                  <a:txBody>
                    <a:bodyPr/>
                    <a:lstStyle/>
                    <a:p>
                      <a:r>
                        <a:rPr lang="en-US" baseline="0" dirty="0" smtClean="0"/>
                        <a:t>Minority Achievement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Mean Scale</a:t>
                      </a:r>
                      <a:r>
                        <a:rPr lang="en-US" baseline="0" dirty="0" smtClean="0"/>
                        <a:t> score of X on CMAS Math</a:t>
                      </a:r>
                      <a:endParaRPr lang="en-US" dirty="0" smtClean="0"/>
                    </a:p>
                  </a:txBody>
                  <a:tcPr/>
                </a:tc>
              </a:tr>
              <a:tr h="374168">
                <a:tc>
                  <a:txBody>
                    <a:bodyPr/>
                    <a:lstStyle/>
                    <a:p>
                      <a:r>
                        <a:rPr lang="en-US" baseline="0" dirty="0" smtClean="0"/>
                        <a:t>Minority Growth</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Median</a:t>
                      </a:r>
                      <a:r>
                        <a:rPr lang="en-US" baseline="0" dirty="0" smtClean="0"/>
                        <a:t> Growth Percentile of X on CMAS Math</a:t>
                      </a:r>
                      <a:endParaRPr lang="en-US" dirty="0" smtClean="0"/>
                    </a:p>
                  </a:txBody>
                  <a:tcPr/>
                </a:tc>
              </a:tr>
              <a:tr h="374168">
                <a:tc>
                  <a:txBody>
                    <a:bodyPr/>
                    <a:lstStyle/>
                    <a:p>
                      <a:r>
                        <a:rPr lang="en-US" dirty="0" smtClean="0"/>
                        <a:t>SWD</a:t>
                      </a:r>
                      <a:r>
                        <a:rPr lang="en-US" baseline="0" dirty="0" smtClean="0"/>
                        <a:t> Growth</a:t>
                      </a:r>
                    </a:p>
                  </a:txBody>
                  <a:tcPr/>
                </a:tc>
                <a:tc>
                  <a:txBody>
                    <a:bodyPr/>
                    <a:lstStyle/>
                    <a:p>
                      <a:r>
                        <a:rPr lang="en-US" dirty="0" smtClean="0"/>
                        <a:t>Median</a:t>
                      </a:r>
                      <a:r>
                        <a:rPr lang="en-US" baseline="0" dirty="0" smtClean="0"/>
                        <a:t> Growth Percentile of X on CMAS Math</a:t>
                      </a:r>
                      <a:endParaRPr lang="en-US" dirty="0"/>
                    </a:p>
                  </a:txBody>
                  <a:tcPr/>
                </a:tc>
              </a:tr>
              <a:tr h="654794">
                <a:tc>
                  <a:txBody>
                    <a:bodyPr/>
                    <a:lstStyle/>
                    <a:p>
                      <a:r>
                        <a:rPr lang="en-US" dirty="0" smtClean="0"/>
                        <a:t>SWD Achievement</a:t>
                      </a:r>
                      <a:endParaRPr lang="en-US" dirty="0"/>
                    </a:p>
                  </a:txBody>
                  <a:tcPr/>
                </a:tc>
                <a:tc>
                  <a:txBody>
                    <a:bodyPr/>
                    <a:lstStyle/>
                    <a:p>
                      <a:r>
                        <a:rPr lang="en-US" dirty="0" smtClean="0"/>
                        <a:t>Mean Scale</a:t>
                      </a:r>
                      <a:r>
                        <a:rPr lang="en-US" baseline="0" dirty="0" smtClean="0"/>
                        <a:t> score of X on CMAS Math</a:t>
                      </a:r>
                      <a:endParaRPr lang="en-US" dirty="0"/>
                    </a:p>
                  </a:txBody>
                  <a:tcPr/>
                </a:tc>
              </a:tr>
            </a:tbl>
          </a:graphicData>
        </a:graphic>
      </p:graphicFrame>
      <p:sp>
        <p:nvSpPr>
          <p:cNvPr id="5" name="TextBox 4"/>
          <p:cNvSpPr txBox="1"/>
          <p:nvPr/>
        </p:nvSpPr>
        <p:spPr>
          <a:xfrm>
            <a:off x="236483" y="1213945"/>
            <a:ext cx="3326524" cy="2585323"/>
          </a:xfrm>
          <a:prstGeom prst="rect">
            <a:avLst/>
          </a:prstGeom>
          <a:noFill/>
        </p:spPr>
        <p:txBody>
          <a:bodyPr wrap="square" rtlCol="0">
            <a:spAutoFit/>
          </a:bodyPr>
          <a:lstStyle/>
          <a:p>
            <a:pPr marL="0" lvl="2" algn="ctr"/>
            <a:r>
              <a:rPr lang="en-US" sz="2400" dirty="0"/>
              <a:t>Example: Our students are not meeting expectations in academic achievement or growth in Math for all grades and subgroups.</a:t>
            </a:r>
          </a:p>
          <a:p>
            <a:pPr algn="ctr"/>
            <a:endParaRPr lang="en-US" dirty="0"/>
          </a:p>
        </p:txBody>
      </p:sp>
      <p:sp>
        <p:nvSpPr>
          <p:cNvPr id="6" name="TextBox 5"/>
          <p:cNvSpPr txBox="1"/>
          <p:nvPr/>
        </p:nvSpPr>
        <p:spPr>
          <a:xfrm>
            <a:off x="520262" y="4067503"/>
            <a:ext cx="2837793" cy="1200329"/>
          </a:xfrm>
          <a:prstGeom prst="rect">
            <a:avLst/>
          </a:prstGeom>
          <a:noFill/>
        </p:spPr>
        <p:txBody>
          <a:bodyPr wrap="square" rtlCol="0">
            <a:spAutoFit/>
          </a:bodyPr>
          <a:lstStyle/>
          <a:p>
            <a:r>
              <a:rPr lang="en-US" dirty="0" smtClean="0"/>
              <a:t>Notes</a:t>
            </a:r>
          </a:p>
          <a:p>
            <a:pPr marL="285750" indent="-285750">
              <a:buFont typeface="Arial" pitchFamily="34" charset="0"/>
              <a:buChar char="•"/>
            </a:pPr>
            <a:r>
              <a:rPr lang="en-US" dirty="0" smtClean="0"/>
              <a:t>For this school, n of EL’s was below 16</a:t>
            </a:r>
          </a:p>
          <a:p>
            <a:pPr marL="285750" indent="-285750">
              <a:buFont typeface="Arial" pitchFamily="34" charset="0"/>
              <a:buChar char="•"/>
            </a:pPr>
            <a:endParaRPr lang="en-US" dirty="0"/>
          </a:p>
        </p:txBody>
      </p:sp>
    </p:spTree>
    <p:extLst>
      <p:ext uri="{BB962C8B-B14F-4D97-AF65-F5344CB8AC3E}">
        <p14:creationId xmlns:p14="http://schemas.microsoft.com/office/powerpoint/2010/main" val="11042371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Refer back to questions in the ESEA Consolidated Application</a:t>
            </a:r>
          </a:p>
          <a:p>
            <a:pPr marL="0" indent="0">
              <a:buNone/>
            </a:pPr>
            <a:endParaRPr lang="en-US" dirty="0" smtClean="0"/>
          </a:p>
          <a:p>
            <a:pPr lvl="1"/>
            <a:r>
              <a:rPr lang="en-US" dirty="0" smtClean="0"/>
              <a:t>How does your school identify students for services and align services to students based on need?</a:t>
            </a:r>
          </a:p>
          <a:p>
            <a:pPr marL="457200" lvl="1" indent="0">
              <a:buNone/>
            </a:pPr>
            <a:endParaRPr lang="en-US" dirty="0" smtClean="0"/>
          </a:p>
          <a:p>
            <a:pPr lvl="1"/>
            <a:r>
              <a:rPr lang="en-US" dirty="0" smtClean="0"/>
              <a:t>How do you make these supports and services systematic?</a:t>
            </a:r>
          </a:p>
          <a:p>
            <a:pPr marL="457200" lvl="1" indent="0">
              <a:buNone/>
            </a:pPr>
            <a:endParaRPr lang="en-US" dirty="0" smtClean="0"/>
          </a:p>
          <a:p>
            <a:pPr lvl="1"/>
            <a:r>
              <a:rPr lang="en-US" dirty="0" smtClean="0"/>
              <a:t>MTSS Process</a:t>
            </a:r>
          </a:p>
          <a:p>
            <a:pPr lvl="2"/>
            <a:r>
              <a:rPr lang="en-US" dirty="0" smtClean="0"/>
              <a:t>Tier II </a:t>
            </a:r>
          </a:p>
          <a:p>
            <a:pPr lvl="2"/>
            <a:r>
              <a:rPr lang="en-US" dirty="0" smtClean="0"/>
              <a:t>Flexible grouping based on need</a:t>
            </a:r>
            <a:endParaRPr lang="en-US" dirty="0"/>
          </a:p>
        </p:txBody>
      </p:sp>
      <p:sp>
        <p:nvSpPr>
          <p:cNvPr id="3" name="Title 2"/>
          <p:cNvSpPr>
            <a:spLocks noGrp="1"/>
          </p:cNvSpPr>
          <p:nvPr>
            <p:ph type="title"/>
          </p:nvPr>
        </p:nvSpPr>
        <p:spPr/>
        <p:txBody>
          <a:bodyPr/>
          <a:lstStyle/>
          <a:p>
            <a:r>
              <a:rPr lang="en-US" dirty="0" smtClean="0"/>
              <a:t>Targeted Assistance Plan – Best Practice</a:t>
            </a:r>
            <a:endParaRPr lang="en-US" dirty="0"/>
          </a:p>
        </p:txBody>
      </p:sp>
    </p:spTree>
    <p:extLst>
      <p:ext uri="{BB962C8B-B14F-4D97-AF65-F5344CB8AC3E}">
        <p14:creationId xmlns:p14="http://schemas.microsoft.com/office/powerpoint/2010/main" val="4042664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152400" y="2613212"/>
            <a:ext cx="8991600" cy="1219200"/>
            <a:chOff x="-76200" y="1824095"/>
            <a:chExt cx="8991600" cy="1219383"/>
          </a:xfrm>
          <a:solidFill>
            <a:schemeClr val="tx2">
              <a:lumMod val="40000"/>
              <a:lumOff val="60000"/>
            </a:schemeClr>
          </a:solidFill>
        </p:grpSpPr>
        <p:sp>
          <p:nvSpPr>
            <p:cNvPr id="23598" name="Rounded Rectangle 21"/>
            <p:cNvSpPr>
              <a:spLocks noChangeArrowheads="1"/>
            </p:cNvSpPr>
            <p:nvPr/>
          </p:nvSpPr>
          <p:spPr bwMode="auto">
            <a:xfrm>
              <a:off x="-76200" y="1824095"/>
              <a:ext cx="8991600" cy="1219383"/>
            </a:xfrm>
            <a:prstGeom prst="roundRect">
              <a:avLst>
                <a:gd name="adj" fmla="val 16667"/>
              </a:avLst>
            </a:prstGeom>
            <a:grpFill/>
            <a:ln>
              <a:headEnd/>
              <a:tailEnd/>
            </a:ln>
          </p:spPr>
          <p:style>
            <a:lnRef idx="1">
              <a:schemeClr val="accent1"/>
            </a:lnRef>
            <a:fillRef idx="2">
              <a:schemeClr val="accent1"/>
            </a:fillRef>
            <a:effectRef idx="1">
              <a:schemeClr val="accent1"/>
            </a:effectRef>
            <a:fontRef idx="minor">
              <a:schemeClr val="dk1"/>
            </a:fontRef>
          </p:style>
          <p:txBody>
            <a:bodyPr/>
            <a:lstStyle/>
            <a:p>
              <a:pPr marL="342900" indent="-342900">
                <a:spcBef>
                  <a:spcPct val="40000"/>
                </a:spcBef>
                <a:buClr>
                  <a:srgbClr val="3D5C99"/>
                </a:buClr>
                <a:buSzPct val="80000"/>
                <a:buFont typeface="Wingdings" charset="2"/>
                <a:buChar char="n"/>
                <a:defRPr/>
              </a:pPr>
              <a:endParaRPr lang="en-US" sz="2800" dirty="0">
                <a:solidFill>
                  <a:schemeClr val="accent3"/>
                </a:solidFill>
                <a:latin typeface="Arial" charset="0"/>
              </a:endParaRPr>
            </a:p>
          </p:txBody>
        </p:sp>
        <p:sp>
          <p:nvSpPr>
            <p:cNvPr id="32821" name="TextBox 26"/>
            <p:cNvSpPr txBox="1">
              <a:spLocks noChangeArrowheads="1"/>
            </p:cNvSpPr>
            <p:nvPr/>
          </p:nvSpPr>
          <p:spPr bwMode="auto">
            <a:xfrm>
              <a:off x="-76200" y="2057212"/>
              <a:ext cx="1066800" cy="832229"/>
            </a:xfrm>
            <a:prstGeom prst="rect">
              <a:avLst/>
            </a:prstGeom>
            <a:noFill/>
            <a:ln>
              <a:noFill/>
            </a:ln>
            <a:extLst/>
          </p:spPr>
          <p:style>
            <a:lnRef idx="1">
              <a:schemeClr val="accent1"/>
            </a:lnRef>
            <a:fillRef idx="2">
              <a:schemeClr val="accent1"/>
            </a:fillRef>
            <a:effectRef idx="1">
              <a:schemeClr val="accent1"/>
            </a:effectRef>
            <a:fontRef idx="minor">
              <a:schemeClr val="dk1"/>
            </a:fontRef>
          </p:style>
          <p:txBody>
            <a:bodyPr anchor="ct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1400" b="1" dirty="0" smtClean="0">
                  <a:latin typeface="Calibri" pitchFamily="34" charset="0"/>
                </a:rPr>
                <a:t>Data</a:t>
              </a:r>
            </a:p>
            <a:p>
              <a:pPr algn="ctr" eaLnBrk="1" hangingPunct="1"/>
              <a:r>
                <a:rPr lang="en-US" altLang="en-US" sz="1400" b="1" dirty="0" smtClean="0">
                  <a:latin typeface="Calibri" pitchFamily="34" charset="0"/>
                </a:rPr>
                <a:t>Analysis</a:t>
              </a:r>
              <a:endParaRPr lang="en-US" altLang="en-US" sz="1400" b="1" dirty="0">
                <a:latin typeface="Calibri" pitchFamily="34" charset="0"/>
              </a:endParaRPr>
            </a:p>
          </p:txBody>
        </p:sp>
      </p:grpSp>
      <p:sp>
        <p:nvSpPr>
          <p:cNvPr id="39938" name="Rounded Rectangle 25"/>
          <p:cNvSpPr>
            <a:spLocks noChangeArrowheads="1"/>
          </p:cNvSpPr>
          <p:nvPr/>
        </p:nvSpPr>
        <p:spPr bwMode="auto">
          <a:xfrm>
            <a:off x="7162800" y="1927412"/>
            <a:ext cx="1978025" cy="4186238"/>
          </a:xfrm>
          <a:prstGeom prst="roundRect">
            <a:avLst>
              <a:gd name="adj" fmla="val 16667"/>
            </a:avLst>
          </a:prstGeom>
          <a:solidFill>
            <a:schemeClr val="accent2">
              <a:lumMod val="40000"/>
              <a:lumOff val="60000"/>
              <a:alpha val="25000"/>
            </a:schemeClr>
          </a:solidFill>
          <a:ln>
            <a:headEnd/>
            <a:tailEnd/>
          </a:ln>
        </p:spPr>
        <p:style>
          <a:lnRef idx="1">
            <a:schemeClr val="accent2"/>
          </a:lnRef>
          <a:fillRef idx="2">
            <a:schemeClr val="accent2"/>
          </a:fillRef>
          <a:effectRef idx="1">
            <a:schemeClr val="accent2"/>
          </a:effectRef>
          <a:fontRef idx="minor">
            <a:schemeClr val="dk1"/>
          </a:fontRef>
        </p:style>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grpSp>
        <p:nvGrpSpPr>
          <p:cNvPr id="3" name="Group 30"/>
          <p:cNvGrpSpPr>
            <a:grpSpLocks/>
          </p:cNvGrpSpPr>
          <p:nvPr/>
        </p:nvGrpSpPr>
        <p:grpSpPr bwMode="auto">
          <a:xfrm>
            <a:off x="5029200" y="1927412"/>
            <a:ext cx="2057400" cy="4186238"/>
            <a:chOff x="4114800" y="1552154"/>
            <a:chExt cx="2133600" cy="4550058"/>
          </a:xfrm>
        </p:grpSpPr>
        <p:sp>
          <p:nvSpPr>
            <p:cNvPr id="32818" name="Rounded Rectangle 24"/>
            <p:cNvSpPr>
              <a:spLocks noChangeArrowheads="1"/>
            </p:cNvSpPr>
            <p:nvPr/>
          </p:nvSpPr>
          <p:spPr bwMode="auto">
            <a:xfrm>
              <a:off x="4114800" y="1552154"/>
              <a:ext cx="2133600" cy="4550058"/>
            </a:xfrm>
            <a:prstGeom prst="roundRect">
              <a:avLst>
                <a:gd name="adj" fmla="val 16667"/>
              </a:avLst>
            </a:prstGeom>
            <a:solidFill>
              <a:schemeClr val="accent3">
                <a:lumMod val="60000"/>
                <a:lumOff val="40000"/>
                <a:alpha val="25000"/>
              </a:schemeClr>
            </a:solidFill>
            <a:ln>
              <a:headEnd/>
              <a:tailEnd/>
            </a:ln>
          </p:spPr>
          <p:style>
            <a:lnRef idx="1">
              <a:schemeClr val="accent3"/>
            </a:lnRef>
            <a:fillRef idx="2">
              <a:schemeClr val="accent3"/>
            </a:fillRef>
            <a:effectRef idx="1">
              <a:schemeClr val="accent3"/>
            </a:effectRef>
            <a:fontRef idx="minor">
              <a:schemeClr val="dk1"/>
            </a:fontRef>
          </p:style>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solidFill>
                  <a:schemeClr val="bg1"/>
                </a:solidFill>
                <a:latin typeface="Arial" charset="0"/>
              </a:endParaRPr>
            </a:p>
          </p:txBody>
        </p:sp>
        <p:sp>
          <p:nvSpPr>
            <p:cNvPr id="32819" name="TextBox 29"/>
            <p:cNvSpPr txBox="1">
              <a:spLocks noChangeArrowheads="1"/>
            </p:cNvSpPr>
            <p:nvPr/>
          </p:nvSpPr>
          <p:spPr bwMode="auto">
            <a:xfrm>
              <a:off x="4495800" y="1624335"/>
              <a:ext cx="1447800" cy="568692"/>
            </a:xfrm>
            <a:prstGeom prst="rect">
              <a:avLst/>
            </a:prstGeom>
            <a:noFill/>
            <a:ln>
              <a:noFill/>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1400" b="1" dirty="0" smtClean="0">
                  <a:latin typeface="Calibri" pitchFamily="34" charset="0"/>
                </a:rPr>
                <a:t>Target </a:t>
              </a:r>
            </a:p>
            <a:p>
              <a:pPr algn="ctr" eaLnBrk="1" hangingPunct="1"/>
              <a:r>
                <a:rPr lang="en-US" altLang="en-US" sz="1400" b="1" dirty="0" smtClean="0">
                  <a:latin typeface="Calibri" pitchFamily="34" charset="0"/>
                </a:rPr>
                <a:t>Setting</a:t>
              </a:r>
              <a:endParaRPr lang="en-US" altLang="en-US" sz="1600" b="1" dirty="0"/>
            </a:p>
          </p:txBody>
        </p:sp>
      </p:grpSp>
      <p:grpSp>
        <p:nvGrpSpPr>
          <p:cNvPr id="4" name="Group 34"/>
          <p:cNvGrpSpPr>
            <a:grpSpLocks/>
          </p:cNvGrpSpPr>
          <p:nvPr/>
        </p:nvGrpSpPr>
        <p:grpSpPr bwMode="auto">
          <a:xfrm>
            <a:off x="3429000" y="4975412"/>
            <a:ext cx="5715000" cy="1138238"/>
            <a:chOff x="3198980" y="4171330"/>
            <a:chExt cx="5796473" cy="1419701"/>
          </a:xfrm>
          <a:solidFill>
            <a:schemeClr val="accent5">
              <a:lumMod val="60000"/>
              <a:lumOff val="40000"/>
              <a:alpha val="25000"/>
            </a:schemeClr>
          </a:solidFill>
        </p:grpSpPr>
        <p:sp>
          <p:nvSpPr>
            <p:cNvPr id="32816" name="Rounded Rectangle 32"/>
            <p:cNvSpPr>
              <a:spLocks noChangeArrowheads="1"/>
            </p:cNvSpPr>
            <p:nvPr/>
          </p:nvSpPr>
          <p:spPr bwMode="auto">
            <a:xfrm>
              <a:off x="3198980" y="4171330"/>
              <a:ext cx="5796473" cy="1419701"/>
            </a:xfrm>
            <a:prstGeom prst="roundRect">
              <a:avLst>
                <a:gd name="adj" fmla="val 16667"/>
              </a:avLst>
            </a:prstGeom>
            <a:grpFill/>
            <a:ln>
              <a:solidFill>
                <a:schemeClr val="accent5">
                  <a:lumMod val="75000"/>
                </a:schemeClr>
              </a:solidFill>
              <a:headEnd/>
              <a:tailEnd/>
            </a:ln>
          </p:spPr>
          <p:style>
            <a:lnRef idx="1">
              <a:schemeClr val="accent5"/>
            </a:lnRef>
            <a:fillRef idx="2">
              <a:schemeClr val="accent5"/>
            </a:fillRef>
            <a:effectRef idx="1">
              <a:schemeClr val="accent5"/>
            </a:effectRef>
            <a:fontRef idx="minor">
              <a:schemeClr val="dk1"/>
            </a:fontRef>
          </p:style>
          <p:txBody>
            <a:bodyPr/>
            <a:lstStyle>
              <a:lvl1pPr marL="342900" indent="-342900"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eaLnBrk="1" hangingPunct="1">
                <a:spcBef>
                  <a:spcPct val="40000"/>
                </a:spcBef>
                <a:buClr>
                  <a:srgbClr val="3D5C99"/>
                </a:buClr>
                <a:buSzPct val="80000"/>
                <a:buFont typeface="Wingdings" charset="2"/>
                <a:buChar char="n"/>
              </a:pPr>
              <a:endParaRPr lang="en-US" altLang="en-US" sz="2800" dirty="0">
                <a:latin typeface="Arial" charset="0"/>
              </a:endParaRPr>
            </a:p>
          </p:txBody>
        </p:sp>
        <p:sp>
          <p:nvSpPr>
            <p:cNvPr id="32817" name="TextBox 26"/>
            <p:cNvSpPr txBox="1">
              <a:spLocks noChangeArrowheads="1"/>
            </p:cNvSpPr>
            <p:nvPr/>
          </p:nvSpPr>
          <p:spPr bwMode="auto">
            <a:xfrm>
              <a:off x="3280454" y="4333461"/>
              <a:ext cx="1464252" cy="1037866"/>
            </a:xfrm>
            <a:prstGeom prst="rect">
              <a:avLst/>
            </a:prstGeom>
            <a:noFill/>
            <a:ln>
              <a:noFill/>
            </a:ln>
            <a:extLst/>
          </p:spPr>
          <p:style>
            <a:lnRef idx="1">
              <a:schemeClr val="accent5"/>
            </a:lnRef>
            <a:fillRef idx="2">
              <a:schemeClr val="accent5"/>
            </a:fillRef>
            <a:effectRef idx="1">
              <a:schemeClr val="accent5"/>
            </a:effectRef>
            <a:fontRef idx="minor">
              <a:schemeClr val="dk1"/>
            </a:fontRef>
          </p:style>
          <p:txBody>
            <a:bodyPr anchor="ct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1400" b="1" dirty="0" smtClean="0">
                  <a:latin typeface="Calibri" pitchFamily="34" charset="0"/>
                </a:rPr>
                <a:t>Progress </a:t>
              </a:r>
              <a:r>
                <a:rPr lang="en-US" altLang="en-US" sz="1400" b="1" dirty="0">
                  <a:latin typeface="Calibri" pitchFamily="34" charset="0"/>
                </a:rPr>
                <a:t>Monitoring</a:t>
              </a:r>
            </a:p>
          </p:txBody>
        </p:sp>
      </p:grpSp>
      <p:sp>
        <p:nvSpPr>
          <p:cNvPr id="32774" name="Title 1"/>
          <p:cNvSpPr>
            <a:spLocks noGrp="1"/>
          </p:cNvSpPr>
          <p:nvPr>
            <p:ph type="title"/>
          </p:nvPr>
        </p:nvSpPr>
        <p:spPr bwMode="auto">
          <a:xfrm>
            <a:off x="457200" y="304800"/>
            <a:ext cx="8610600" cy="762000"/>
          </a:xfrm>
          <a:ln>
            <a:miter lim="800000"/>
            <a:headEnd/>
            <a:tailEnd/>
          </a:ln>
        </p:spPr>
        <p:txBody>
          <a:bodyPr vert="horz" wrap="square" lIns="91440" tIns="45720" rIns="91440" bIns="45720" numCol="1" anchor="t" anchorCtr="0" compatLnSpc="1">
            <a:prstTxWarp prst="textNoShape">
              <a:avLst/>
            </a:prstTxWarp>
            <a:normAutofit fontScale="90000"/>
          </a:bodyPr>
          <a:lstStyle/>
          <a:p>
            <a:pPr>
              <a:defRPr/>
            </a:pPr>
            <a:r>
              <a:rPr lang="en-US" sz="3600" dirty="0" smtClean="0"/>
              <a:t>Unified Improvement Planning Processes</a:t>
            </a:r>
            <a:endParaRPr lang="en-US" sz="4000" dirty="0" smtClean="0"/>
          </a:p>
        </p:txBody>
      </p:sp>
      <p:sp>
        <p:nvSpPr>
          <p:cNvPr id="5" name="TextBox 4"/>
          <p:cNvSpPr txBox="1"/>
          <p:nvPr/>
        </p:nvSpPr>
        <p:spPr>
          <a:xfrm>
            <a:off x="31242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Describe Notable </a:t>
            </a:r>
            <a:br>
              <a:rPr lang="en-US" sz="1600" dirty="0">
                <a:solidFill>
                  <a:schemeClr val="bg1"/>
                </a:solidFill>
                <a:latin typeface="Verdana" charset="0"/>
              </a:rPr>
            </a:br>
            <a:r>
              <a:rPr lang="en-US" sz="1600" dirty="0">
                <a:solidFill>
                  <a:schemeClr val="bg1"/>
                </a:solidFill>
                <a:latin typeface="Verdana" charset="0"/>
              </a:rPr>
              <a:t>Trends</a:t>
            </a:r>
          </a:p>
        </p:txBody>
      </p:sp>
      <p:sp>
        <p:nvSpPr>
          <p:cNvPr id="15" name="TextBox 14"/>
          <p:cNvSpPr txBox="1"/>
          <p:nvPr/>
        </p:nvSpPr>
        <p:spPr>
          <a:xfrm>
            <a:off x="51816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Prioritize Performance Challenges</a:t>
            </a:r>
          </a:p>
        </p:txBody>
      </p:sp>
      <p:sp>
        <p:nvSpPr>
          <p:cNvPr id="20" name="TextBox 19"/>
          <p:cNvSpPr txBox="1"/>
          <p:nvPr/>
        </p:nvSpPr>
        <p:spPr>
          <a:xfrm>
            <a:off x="72390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Identify </a:t>
            </a:r>
            <a:r>
              <a:rPr lang="en-US" sz="1600" dirty="0">
                <a:solidFill>
                  <a:schemeClr val="bg1"/>
                </a:solidFill>
                <a:latin typeface="Verdana" charset="0"/>
              </a:rPr>
              <a:t/>
            </a:r>
            <a:br>
              <a:rPr lang="en-US" sz="1600" dirty="0">
                <a:solidFill>
                  <a:schemeClr val="bg1"/>
                </a:solidFill>
                <a:latin typeface="Verdana" charset="0"/>
              </a:rPr>
            </a:br>
            <a:r>
              <a:rPr lang="en-US" sz="1600" dirty="0">
                <a:solidFill>
                  <a:schemeClr val="bg1"/>
                </a:solidFill>
                <a:latin typeface="Verdana" charset="0"/>
              </a:rPr>
              <a:t>Root  </a:t>
            </a:r>
            <a:br>
              <a:rPr lang="en-US" sz="1600" dirty="0">
                <a:solidFill>
                  <a:schemeClr val="bg1"/>
                </a:solidFill>
                <a:latin typeface="Verdana" charset="0"/>
              </a:rPr>
            </a:br>
            <a:r>
              <a:rPr lang="en-US" sz="1600" dirty="0">
                <a:solidFill>
                  <a:schemeClr val="bg1"/>
                </a:solidFill>
                <a:latin typeface="Verdana" charset="0"/>
              </a:rPr>
              <a:t>Causes</a:t>
            </a:r>
          </a:p>
        </p:txBody>
      </p:sp>
      <p:sp>
        <p:nvSpPr>
          <p:cNvPr id="24" name="TextBox 23"/>
          <p:cNvSpPr txBox="1"/>
          <p:nvPr/>
        </p:nvSpPr>
        <p:spPr>
          <a:xfrm>
            <a:off x="5181600" y="3992015"/>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Set </a:t>
            </a:r>
            <a:r>
              <a:rPr lang="en-US" sz="1600" dirty="0" smtClean="0">
                <a:solidFill>
                  <a:schemeClr val="bg1"/>
                </a:solidFill>
                <a:latin typeface="Verdana" charset="0"/>
              </a:rPr>
              <a:t>Student Centered </a:t>
            </a:r>
            <a:r>
              <a:rPr lang="en-US" sz="1600" dirty="0">
                <a:solidFill>
                  <a:schemeClr val="bg1"/>
                </a:solidFill>
                <a:latin typeface="Verdana" charset="0"/>
              </a:rPr>
              <a:t>Targets</a:t>
            </a:r>
          </a:p>
        </p:txBody>
      </p:sp>
      <p:sp>
        <p:nvSpPr>
          <p:cNvPr id="38" name="TextBox 37"/>
          <p:cNvSpPr txBox="1"/>
          <p:nvPr/>
        </p:nvSpPr>
        <p:spPr>
          <a:xfrm>
            <a:off x="51816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Identify </a:t>
            </a:r>
            <a:r>
              <a:rPr lang="en-US" sz="1600" dirty="0">
                <a:solidFill>
                  <a:schemeClr val="bg1"/>
                </a:solidFill>
                <a:latin typeface="Verdana" charset="0"/>
              </a:rPr>
              <a:t/>
            </a:r>
            <a:br>
              <a:rPr lang="en-US" sz="1600" dirty="0">
                <a:solidFill>
                  <a:schemeClr val="bg1"/>
                </a:solidFill>
                <a:latin typeface="Verdana" charset="0"/>
              </a:rPr>
            </a:br>
            <a:r>
              <a:rPr lang="en-US" sz="1600" dirty="0">
                <a:solidFill>
                  <a:schemeClr val="bg1"/>
                </a:solidFill>
                <a:latin typeface="Verdana" charset="0"/>
              </a:rPr>
              <a:t>Interim Measures</a:t>
            </a:r>
          </a:p>
        </p:txBody>
      </p:sp>
      <p:sp>
        <p:nvSpPr>
          <p:cNvPr id="43" name="TextBox 42"/>
          <p:cNvSpPr txBox="1"/>
          <p:nvPr/>
        </p:nvSpPr>
        <p:spPr>
          <a:xfrm>
            <a:off x="7239000" y="3984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ID </a:t>
            </a:r>
            <a:r>
              <a:rPr lang="en-US" sz="1600" dirty="0">
                <a:solidFill>
                  <a:schemeClr val="bg1"/>
                </a:solidFill>
                <a:latin typeface="Verdana" charset="0"/>
              </a:rPr>
              <a:t>Major </a:t>
            </a:r>
            <a:r>
              <a:rPr lang="en-US" sz="1600" dirty="0" smtClean="0">
                <a:solidFill>
                  <a:schemeClr val="bg1"/>
                </a:solidFill>
                <a:latin typeface="Verdana" charset="0"/>
              </a:rPr>
              <a:t>Strategies &amp; Action Steps</a:t>
            </a:r>
            <a:endParaRPr lang="en-US" sz="1600" dirty="0">
              <a:solidFill>
                <a:schemeClr val="bg1"/>
              </a:solidFill>
              <a:latin typeface="Verdana" charset="0"/>
            </a:endParaRPr>
          </a:p>
        </p:txBody>
      </p:sp>
      <p:cxnSp>
        <p:nvCxnSpPr>
          <p:cNvPr id="32793" name="Straight Arrow Connector 43"/>
          <p:cNvCxnSpPr>
            <a:cxnSpLocks noChangeShapeType="1"/>
          </p:cNvCxnSpPr>
          <p:nvPr/>
        </p:nvCxnSpPr>
        <p:spPr bwMode="auto">
          <a:xfrm rot="5400000">
            <a:off x="7979569" y="3809393"/>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45" name="TextBox 44"/>
          <p:cNvSpPr txBox="1"/>
          <p:nvPr/>
        </p:nvSpPr>
        <p:spPr>
          <a:xfrm>
            <a:off x="7239000" y="5127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smtClean="0">
                <a:solidFill>
                  <a:schemeClr val="bg1"/>
                </a:solidFill>
                <a:latin typeface="Verdana" charset="0"/>
              </a:rPr>
              <a:t>Identify </a:t>
            </a:r>
            <a:r>
              <a:rPr lang="en-US" sz="1600" dirty="0">
                <a:solidFill>
                  <a:schemeClr val="bg1"/>
                </a:solidFill>
                <a:latin typeface="Verdana" charset="0"/>
              </a:rPr>
              <a:t>Implementation Benchmarks</a:t>
            </a:r>
          </a:p>
        </p:txBody>
      </p:sp>
      <p:sp>
        <p:nvSpPr>
          <p:cNvPr id="67" name="TextBox 66"/>
          <p:cNvSpPr txBox="1"/>
          <p:nvPr/>
        </p:nvSpPr>
        <p:spPr>
          <a:xfrm>
            <a:off x="1066800" y="1664607"/>
            <a:ext cx="1828800" cy="832104"/>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spAutoFit/>
          </a:bodyPr>
          <a:lstStyle/>
          <a:p>
            <a:pPr algn="ctr">
              <a:spcBef>
                <a:spcPts val="600"/>
              </a:spcBef>
              <a:defRPr/>
            </a:pPr>
            <a:r>
              <a:rPr lang="en-US" sz="1600" dirty="0" smtClean="0">
                <a:solidFill>
                  <a:schemeClr val="bg1"/>
                </a:solidFill>
                <a:latin typeface="Verdana" charset="0"/>
              </a:rPr>
              <a:t>Prepare to </a:t>
            </a:r>
          </a:p>
          <a:p>
            <a:pPr algn="ctr">
              <a:spcBef>
                <a:spcPts val="600"/>
              </a:spcBef>
              <a:defRPr/>
            </a:pPr>
            <a:r>
              <a:rPr lang="en-US" sz="1600" dirty="0" smtClean="0">
                <a:solidFill>
                  <a:schemeClr val="bg1"/>
                </a:solidFill>
                <a:latin typeface="Verdana" charset="0"/>
              </a:rPr>
              <a:t>Plan </a:t>
            </a:r>
          </a:p>
        </p:txBody>
      </p:sp>
      <p:sp>
        <p:nvSpPr>
          <p:cNvPr id="31" name="TextBox 30"/>
          <p:cNvSpPr txBox="1"/>
          <p:nvPr/>
        </p:nvSpPr>
        <p:spPr>
          <a:xfrm>
            <a:off x="1066800" y="2841812"/>
            <a:ext cx="1828800" cy="830997"/>
          </a:xfrm>
          <a:prstGeom prst="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spcBef>
                <a:spcPts val="600"/>
              </a:spcBef>
              <a:spcAft>
                <a:spcPts val="600"/>
              </a:spcAft>
              <a:defRPr/>
            </a:pPr>
            <a:r>
              <a:rPr lang="en-US" sz="1600" dirty="0">
                <a:solidFill>
                  <a:schemeClr val="bg1"/>
                </a:solidFill>
                <a:latin typeface="Verdana" charset="0"/>
              </a:rPr>
              <a:t>Review </a:t>
            </a:r>
            <a:r>
              <a:rPr lang="en-US" sz="1600" dirty="0" smtClean="0">
                <a:solidFill>
                  <a:schemeClr val="bg1"/>
                </a:solidFill>
                <a:latin typeface="Verdana" charset="0"/>
              </a:rPr>
              <a:t>  Current Performance</a:t>
            </a:r>
            <a:endParaRPr lang="en-US" sz="1600" dirty="0">
              <a:solidFill>
                <a:schemeClr val="bg1"/>
              </a:solidFill>
              <a:latin typeface="Verdana" charset="0"/>
            </a:endParaRPr>
          </a:p>
        </p:txBody>
      </p:sp>
      <p:cxnSp>
        <p:nvCxnSpPr>
          <p:cNvPr id="32803" name="Straight Arrow Connector 43"/>
          <p:cNvCxnSpPr>
            <a:cxnSpLocks noChangeShapeType="1"/>
          </p:cNvCxnSpPr>
          <p:nvPr/>
        </p:nvCxnSpPr>
        <p:spPr bwMode="auto">
          <a:xfrm rot="5400000">
            <a:off x="7977982" y="4920644"/>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4" name="Straight Arrow Connector 43"/>
          <p:cNvCxnSpPr>
            <a:cxnSpLocks noChangeShapeType="1"/>
          </p:cNvCxnSpPr>
          <p:nvPr/>
        </p:nvCxnSpPr>
        <p:spPr bwMode="auto">
          <a:xfrm rot="5400000">
            <a:off x="5920582" y="3809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5" name="Straight Arrow Connector 43"/>
          <p:cNvCxnSpPr>
            <a:cxnSpLocks noChangeShapeType="1"/>
          </p:cNvCxnSpPr>
          <p:nvPr/>
        </p:nvCxnSpPr>
        <p:spPr bwMode="auto">
          <a:xfrm rot="5400000">
            <a:off x="5920582" y="4952393"/>
            <a:ext cx="349250" cy="1587"/>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6" name="Straight Arrow Connector 43"/>
          <p:cNvCxnSpPr>
            <a:cxnSpLocks noChangeShapeType="1"/>
          </p:cNvCxnSpPr>
          <p:nvPr/>
        </p:nvCxnSpPr>
        <p:spPr bwMode="auto">
          <a:xfrm>
            <a:off x="69342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07" name="Straight Arrow Connector 43"/>
          <p:cNvCxnSpPr>
            <a:cxnSpLocks noChangeShapeType="1"/>
          </p:cNvCxnSpPr>
          <p:nvPr/>
        </p:nvCxnSpPr>
        <p:spPr bwMode="auto">
          <a:xfrm rot="5400000">
            <a:off x="1807369" y="2670875"/>
            <a:ext cx="349250" cy="1588"/>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
        <p:nvSpPr>
          <p:cNvPr id="32809" name="TextBox 29"/>
          <p:cNvSpPr txBox="1">
            <a:spLocks noChangeArrowheads="1"/>
          </p:cNvSpPr>
          <p:nvPr/>
        </p:nvSpPr>
        <p:spPr bwMode="auto">
          <a:xfrm>
            <a:off x="7543800" y="2003612"/>
            <a:ext cx="137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ea typeface="ＭＳ Ｐゴシック" charset="-128"/>
              </a:defRPr>
            </a:lvl1pPr>
            <a:lvl2pPr marL="742950" indent="-285750" eaLnBrk="0" hangingPunct="0">
              <a:defRPr>
                <a:solidFill>
                  <a:schemeClr val="tx1"/>
                </a:solidFill>
                <a:latin typeface="Verdana" pitchFamily="34" charset="0"/>
                <a:ea typeface="ＭＳ Ｐゴシック" charset="-128"/>
              </a:defRPr>
            </a:lvl2pPr>
            <a:lvl3pPr marL="1143000" indent="-228600" eaLnBrk="0" hangingPunct="0">
              <a:defRPr>
                <a:solidFill>
                  <a:schemeClr val="tx1"/>
                </a:solidFill>
                <a:latin typeface="Verdana" pitchFamily="34" charset="0"/>
                <a:ea typeface="ＭＳ Ｐゴシック" charset="-128"/>
              </a:defRPr>
            </a:lvl3pPr>
            <a:lvl4pPr marL="1600200" indent="-228600" eaLnBrk="0" hangingPunct="0">
              <a:defRPr>
                <a:solidFill>
                  <a:schemeClr val="tx1"/>
                </a:solidFill>
                <a:latin typeface="Verdana" pitchFamily="34" charset="0"/>
                <a:ea typeface="ＭＳ Ｐゴシック" charset="-128"/>
              </a:defRPr>
            </a:lvl4pPr>
            <a:lvl5pPr marL="2057400" indent="-228600" eaLnBrk="0" hangingPunct="0">
              <a:defRPr>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charset="-128"/>
              </a:defRPr>
            </a:lvl9pPr>
          </a:lstStyle>
          <a:p>
            <a:pPr algn="ctr" eaLnBrk="1" hangingPunct="1"/>
            <a:r>
              <a:rPr lang="en-US" altLang="en-US" sz="1400" b="1" dirty="0" smtClean="0">
                <a:latin typeface="Calibri" pitchFamily="34" charset="0"/>
              </a:rPr>
              <a:t>Action </a:t>
            </a:r>
          </a:p>
          <a:p>
            <a:pPr algn="ctr" eaLnBrk="1" hangingPunct="1"/>
            <a:r>
              <a:rPr lang="en-US" altLang="en-US" sz="1400" b="1" dirty="0" smtClean="0">
                <a:latin typeface="Calibri" pitchFamily="34" charset="0"/>
              </a:rPr>
              <a:t>Planning</a:t>
            </a:r>
            <a:endParaRPr lang="en-US" altLang="en-US" sz="1600" b="1" dirty="0"/>
          </a:p>
        </p:txBody>
      </p:sp>
      <p:cxnSp>
        <p:nvCxnSpPr>
          <p:cNvPr id="32810" name="Straight Arrow Connector 43"/>
          <p:cNvCxnSpPr>
            <a:cxnSpLocks noChangeShapeType="1"/>
          </p:cNvCxnSpPr>
          <p:nvPr/>
        </p:nvCxnSpPr>
        <p:spPr bwMode="auto">
          <a:xfrm>
            <a:off x="48768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cxnSp>
        <p:nvCxnSpPr>
          <p:cNvPr id="32811" name="Straight Arrow Connector 43"/>
          <p:cNvCxnSpPr>
            <a:cxnSpLocks noChangeShapeType="1"/>
          </p:cNvCxnSpPr>
          <p:nvPr/>
        </p:nvCxnSpPr>
        <p:spPr bwMode="auto">
          <a:xfrm>
            <a:off x="2819400" y="3222812"/>
            <a:ext cx="304800" cy="0"/>
          </a:xfrm>
          <a:prstGeom prst="straightConnector1">
            <a:avLst/>
          </a:prstGeom>
          <a:noFill/>
          <a:ln w="50800" algn="ctr">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554093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0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280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p:txBody>
      </p:sp>
      <p:sp>
        <p:nvSpPr>
          <p:cNvPr id="3" name="Title 2"/>
          <p:cNvSpPr>
            <a:spLocks noGrp="1"/>
          </p:cNvSpPr>
          <p:nvPr>
            <p:ph type="title"/>
          </p:nvPr>
        </p:nvSpPr>
        <p:spPr/>
        <p:txBody>
          <a:bodyPr/>
          <a:lstStyle/>
          <a:p>
            <a:r>
              <a:rPr lang="en-US" dirty="0" smtClean="0"/>
              <a:t>Schoolwide Plan Requirements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56829589"/>
              </p:ext>
            </p:extLst>
          </p:nvPr>
        </p:nvGraphicFramePr>
        <p:xfrm>
          <a:off x="563880" y="1188720"/>
          <a:ext cx="8138160" cy="5565433"/>
        </p:xfrm>
        <a:graphic>
          <a:graphicData uri="http://schemas.openxmlformats.org/drawingml/2006/table">
            <a:tbl>
              <a:tblPr firstRow="1" bandRow="1">
                <a:tableStyleId>{5C22544A-7EE6-4342-B048-85BDC9FD1C3A}</a:tableStyleId>
              </a:tblPr>
              <a:tblGrid>
                <a:gridCol w="4069080"/>
                <a:gridCol w="4069080"/>
              </a:tblGrid>
              <a:tr h="469607">
                <a:tc>
                  <a:txBody>
                    <a:bodyPr/>
                    <a:lstStyle/>
                    <a:p>
                      <a:r>
                        <a:rPr lang="en-US" dirty="0" smtClean="0"/>
                        <a:t>Requirement</a:t>
                      </a:r>
                      <a:endParaRPr lang="en-US" dirty="0"/>
                    </a:p>
                  </a:txBody>
                  <a:tcPr/>
                </a:tc>
                <a:tc>
                  <a:txBody>
                    <a:bodyPr/>
                    <a:lstStyle/>
                    <a:p>
                      <a:r>
                        <a:rPr lang="en-US" dirty="0" smtClean="0"/>
                        <a:t>Location in UIP</a:t>
                      </a:r>
                      <a:endParaRPr lang="en-US" dirty="0"/>
                    </a:p>
                  </a:txBody>
                  <a:tcPr/>
                </a:tc>
              </a:tr>
              <a:tr h="469607">
                <a:tc>
                  <a:txBody>
                    <a:bodyPr/>
                    <a:lstStyle/>
                    <a:p>
                      <a:r>
                        <a:rPr lang="en-US" dirty="0" smtClean="0"/>
                        <a:t>Developed Annually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Narrative</a:t>
                      </a:r>
                      <a:r>
                        <a:rPr lang="en-US" baseline="0" dirty="0" smtClean="0"/>
                        <a:t> (</a:t>
                      </a:r>
                      <a:r>
                        <a:rPr lang="en-US" dirty="0" smtClean="0"/>
                        <a:t>Brief</a:t>
                      </a:r>
                      <a:r>
                        <a:rPr lang="en-US" baseline="0" dirty="0" smtClean="0"/>
                        <a:t> Description)</a:t>
                      </a:r>
                      <a:endParaRPr lang="en-US" dirty="0" smtClean="0"/>
                    </a:p>
                  </a:txBody>
                  <a:tcPr/>
                </a:tc>
              </a:tr>
              <a:tr h="810553">
                <a:tc>
                  <a:txBody>
                    <a:bodyPr/>
                    <a:lstStyle/>
                    <a:p>
                      <a:r>
                        <a:rPr lang="en-US" dirty="0" smtClean="0"/>
                        <a:t>Coordinated with other Federal, State, and local programs</a:t>
                      </a:r>
                      <a:endParaRPr lang="en-US" dirty="0"/>
                    </a:p>
                  </a:txBody>
                  <a:tcPr/>
                </a:tc>
                <a:tc>
                  <a:txBody>
                    <a:bodyPr/>
                    <a:lstStyle/>
                    <a:p>
                      <a:r>
                        <a:rPr lang="en-US" dirty="0" smtClean="0"/>
                        <a:t>Action Plan</a:t>
                      </a:r>
                      <a:endParaRPr lang="en-US" dirty="0"/>
                    </a:p>
                  </a:txBody>
                  <a:tcPr/>
                </a:tc>
              </a:tr>
              <a:tr h="810553">
                <a:tc>
                  <a:txBody>
                    <a:bodyPr/>
                    <a:lstStyle/>
                    <a:p>
                      <a:r>
                        <a:rPr lang="en-US" dirty="0" smtClean="0"/>
                        <a:t>Meaningful</a:t>
                      </a:r>
                      <a:r>
                        <a:rPr lang="en-US" baseline="0" dirty="0" smtClean="0"/>
                        <a:t> Consultation with Stakeholders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Narrative</a:t>
                      </a:r>
                      <a:r>
                        <a:rPr lang="en-US" baseline="0" dirty="0" smtClean="0"/>
                        <a:t> (</a:t>
                      </a:r>
                      <a:r>
                        <a:rPr lang="en-US" dirty="0" smtClean="0"/>
                        <a:t>Brief</a:t>
                      </a:r>
                      <a:r>
                        <a:rPr lang="en-US" baseline="0" dirty="0" smtClean="0"/>
                        <a:t> Description)</a:t>
                      </a:r>
                      <a:endParaRPr lang="en-US" dirty="0" smtClean="0"/>
                    </a:p>
                    <a:p>
                      <a:endParaRPr lang="en-US" dirty="0"/>
                    </a:p>
                  </a:txBody>
                  <a:tcPr/>
                </a:tc>
              </a:tr>
              <a:tr h="469607">
                <a:tc>
                  <a:txBody>
                    <a:bodyPr/>
                    <a:lstStyle/>
                    <a:p>
                      <a:r>
                        <a:rPr lang="en-US" dirty="0" smtClean="0"/>
                        <a:t>Regularly Monitored</a:t>
                      </a:r>
                      <a:endParaRPr lang="en-US" dirty="0"/>
                    </a:p>
                  </a:txBody>
                  <a:tcPr/>
                </a:tc>
                <a:tc>
                  <a:txBody>
                    <a:bodyPr/>
                    <a:lstStyle/>
                    <a:p>
                      <a:r>
                        <a:rPr lang="en-US" dirty="0" smtClean="0"/>
                        <a:t>Action Steps</a:t>
                      </a:r>
                      <a:endParaRPr lang="en-US" baseline="0" dirty="0" smtClean="0"/>
                    </a:p>
                    <a:p>
                      <a:r>
                        <a:rPr lang="en-US" baseline="0" dirty="0" smtClean="0"/>
                        <a:t>Implementation Benchmarks</a:t>
                      </a:r>
                    </a:p>
                    <a:p>
                      <a:r>
                        <a:rPr lang="en-US" baseline="0" dirty="0" smtClean="0"/>
                        <a:t>Interim Measures</a:t>
                      </a:r>
                      <a:endParaRPr lang="en-US" dirty="0"/>
                    </a:p>
                  </a:txBody>
                  <a:tcPr/>
                </a:tc>
              </a:tr>
              <a:tr h="469607">
                <a:tc>
                  <a:txBody>
                    <a:bodyPr/>
                    <a:lstStyle/>
                    <a:p>
                      <a:r>
                        <a:rPr lang="en-US" dirty="0" smtClean="0"/>
                        <a:t>Based on CNA</a:t>
                      </a:r>
                      <a:endParaRPr lang="en-US" dirty="0"/>
                    </a:p>
                  </a:txBody>
                  <a:tcPr/>
                </a:tc>
                <a:tc>
                  <a:txBody>
                    <a:bodyPr/>
                    <a:lstStyle/>
                    <a:p>
                      <a:r>
                        <a:rPr lang="en-US" dirty="0" smtClean="0"/>
                        <a:t>Represented</a:t>
                      </a:r>
                      <a:r>
                        <a:rPr lang="en-US" baseline="0" dirty="0" smtClean="0"/>
                        <a:t> throughout UIP</a:t>
                      </a:r>
                      <a:endParaRPr lang="en-US" dirty="0"/>
                    </a:p>
                  </a:txBody>
                  <a:tcPr/>
                </a:tc>
              </a:tr>
              <a:tr h="810553">
                <a:tc>
                  <a:txBody>
                    <a:bodyPr/>
                    <a:lstStyle/>
                    <a:p>
                      <a:r>
                        <a:rPr lang="en-US" dirty="0" smtClean="0"/>
                        <a:t>Publicly Available and in Appropriate Languages</a:t>
                      </a:r>
                      <a:endParaRPr lang="en-US" dirty="0"/>
                    </a:p>
                  </a:txBody>
                  <a:tcPr/>
                </a:tc>
                <a:tc>
                  <a:txBody>
                    <a:bodyPr/>
                    <a:lstStyle/>
                    <a:p>
                      <a:r>
                        <a:rPr lang="en-US" dirty="0" err="1" smtClean="0"/>
                        <a:t>SchoolView</a:t>
                      </a:r>
                      <a:endParaRPr lang="en-US" dirty="0" smtClean="0"/>
                    </a:p>
                    <a:p>
                      <a:r>
                        <a:rPr lang="en-US" dirty="0" smtClean="0"/>
                        <a:t>Local</a:t>
                      </a:r>
                      <a:r>
                        <a:rPr lang="en-US" baseline="0" dirty="0" smtClean="0"/>
                        <a:t> Posting</a:t>
                      </a:r>
                      <a:endParaRPr lang="en-US" dirty="0"/>
                    </a:p>
                  </a:txBody>
                  <a:tcPr/>
                </a:tc>
              </a:tr>
              <a:tr h="810553">
                <a:tc>
                  <a:txBody>
                    <a:bodyPr/>
                    <a:lstStyle/>
                    <a:p>
                      <a:r>
                        <a:rPr lang="en-US" dirty="0" smtClean="0"/>
                        <a:t>Includes Strategies</a:t>
                      </a:r>
                      <a:r>
                        <a:rPr lang="en-US" baseline="0" dirty="0" smtClean="0"/>
                        <a:t> that address  school needs</a:t>
                      </a:r>
                      <a:endParaRPr lang="en-US" dirty="0"/>
                    </a:p>
                  </a:txBody>
                  <a:tcPr/>
                </a:tc>
                <a:tc>
                  <a:txBody>
                    <a:bodyPr/>
                    <a:lstStyle/>
                    <a:p>
                      <a:r>
                        <a:rPr lang="en-US" dirty="0" smtClean="0"/>
                        <a:t>Action Plan (Major Improvement</a:t>
                      </a:r>
                      <a:r>
                        <a:rPr lang="en-US" baseline="0" dirty="0" smtClean="0"/>
                        <a:t> Strategies)</a:t>
                      </a:r>
                      <a:endParaRPr lang="en-US" dirty="0"/>
                    </a:p>
                  </a:txBody>
                  <a:tcPr/>
                </a:tc>
              </a:tr>
            </a:tbl>
          </a:graphicData>
        </a:graphic>
      </p:graphicFrame>
    </p:spTree>
    <p:extLst>
      <p:ext uri="{BB962C8B-B14F-4D97-AF65-F5344CB8AC3E}">
        <p14:creationId xmlns:p14="http://schemas.microsoft.com/office/powerpoint/2010/main" val="612377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2024" y="1110343"/>
            <a:ext cx="8675197" cy="1168719"/>
          </a:xfrm>
          <a:prstGeom prst="rect">
            <a:avLst/>
          </a:prstGeom>
        </p:spPr>
      </p:pic>
      <p:sp>
        <p:nvSpPr>
          <p:cNvPr id="3" name="Title 2"/>
          <p:cNvSpPr>
            <a:spLocks noGrp="1"/>
          </p:cNvSpPr>
          <p:nvPr>
            <p:ph type="title"/>
          </p:nvPr>
        </p:nvSpPr>
        <p:spPr/>
        <p:txBody>
          <a:bodyPr/>
          <a:lstStyle/>
          <a:p>
            <a:r>
              <a:rPr lang="en-US" dirty="0" smtClean="0"/>
              <a:t>Where does the CNA go? </a:t>
            </a:r>
            <a:endParaRPr lang="en-US" dirty="0"/>
          </a:p>
        </p:txBody>
      </p:sp>
      <p:sp>
        <p:nvSpPr>
          <p:cNvPr id="5" name="TextBox 4"/>
          <p:cNvSpPr txBox="1"/>
          <p:nvPr/>
        </p:nvSpPr>
        <p:spPr>
          <a:xfrm>
            <a:off x="486668" y="2333685"/>
            <a:ext cx="8085908" cy="452431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CNA (or SNA) is housed within the Data Narrative Section of UIP Online System (show above).</a:t>
            </a:r>
          </a:p>
          <a:p>
            <a:endParaRPr lang="en-US" dirty="0" smtClean="0"/>
          </a:p>
          <a:p>
            <a:pPr marL="285750" indent="-285750">
              <a:buFont typeface="Arial" panose="020B0604020202020204" pitchFamily="34" charset="0"/>
              <a:buChar char="•"/>
            </a:pPr>
            <a:r>
              <a:rPr lang="en-US" dirty="0" smtClean="0"/>
              <a:t>The Data Narrative includes several sub-sections, including: </a:t>
            </a:r>
          </a:p>
          <a:p>
            <a:pPr marL="742950" lvl="1" indent="-285750">
              <a:buFont typeface="Arial" panose="020B0604020202020204" pitchFamily="34" charset="0"/>
              <a:buChar char="•"/>
            </a:pPr>
            <a:r>
              <a:rPr lang="en-US" dirty="0" smtClean="0"/>
              <a:t>Brief Description</a:t>
            </a:r>
          </a:p>
          <a:p>
            <a:pPr marL="742950" lvl="1" indent="-285750">
              <a:buFont typeface="Arial" panose="020B0604020202020204" pitchFamily="34" charset="0"/>
              <a:buChar char="•"/>
            </a:pPr>
            <a:r>
              <a:rPr lang="en-US" dirty="0" smtClean="0"/>
              <a:t>Prior Year Targets</a:t>
            </a:r>
          </a:p>
          <a:p>
            <a:pPr marL="742950" lvl="1" indent="-285750">
              <a:buFont typeface="Arial" panose="020B0604020202020204" pitchFamily="34" charset="0"/>
              <a:buChar char="•"/>
            </a:pPr>
            <a:r>
              <a:rPr lang="en-US" dirty="0" smtClean="0"/>
              <a:t>Current Performance </a:t>
            </a:r>
          </a:p>
          <a:p>
            <a:pPr marL="742950" lvl="1" indent="-285750">
              <a:buFont typeface="Arial" panose="020B0604020202020204" pitchFamily="34" charset="0"/>
              <a:buChar char="•"/>
            </a:pPr>
            <a:r>
              <a:rPr lang="en-US" dirty="0" smtClean="0"/>
              <a:t>Trend Analysis </a:t>
            </a:r>
          </a:p>
          <a:p>
            <a:pPr marL="742950" lvl="1" indent="-285750">
              <a:buFont typeface="Arial" panose="020B0604020202020204" pitchFamily="34" charset="0"/>
              <a:buChar char="•"/>
            </a:pPr>
            <a:r>
              <a:rPr lang="en-US" dirty="0" smtClean="0"/>
              <a:t>Priority Performance Challenges</a:t>
            </a:r>
          </a:p>
          <a:p>
            <a:pPr marL="742950" lvl="1" indent="-285750">
              <a:buFont typeface="Arial" panose="020B0604020202020204" pitchFamily="34" charset="0"/>
              <a:buChar char="•"/>
            </a:pPr>
            <a:r>
              <a:rPr lang="en-US" dirty="0" smtClean="0"/>
              <a:t>Root Causes</a:t>
            </a:r>
          </a:p>
          <a:p>
            <a:pPr lvl="1"/>
            <a:endParaRPr lang="en-US" dirty="0" smtClean="0"/>
          </a:p>
          <a:p>
            <a:pPr marL="285750" indent="-285750">
              <a:buFont typeface="Arial" panose="020B0604020202020204" pitchFamily="34" charset="0"/>
              <a:buChar char="•"/>
            </a:pPr>
            <a:r>
              <a:rPr lang="en-US" dirty="0" smtClean="0"/>
              <a:t>The UIP Online System is structured to help schools/districts work through the needs assessment and improvement planning process. </a:t>
            </a:r>
          </a:p>
          <a:p>
            <a:pPr marL="742950" lvl="1" indent="-285750">
              <a:buFont typeface="Arial" panose="020B0604020202020204" pitchFamily="34" charset="0"/>
              <a:buChar char="•"/>
            </a:pPr>
            <a:endParaRPr lang="en-US" dirty="0"/>
          </a:p>
          <a:p>
            <a:pPr lvl="1"/>
            <a:endParaRPr lang="en-US" dirty="0" smtClean="0"/>
          </a:p>
          <a:p>
            <a:pPr marL="285750" indent="-285750">
              <a:buFont typeface="Arial" panose="020B0604020202020204" pitchFamily="34" charset="0"/>
              <a:buChar char="•"/>
            </a:pPr>
            <a:endParaRPr lang="en-US" dirty="0"/>
          </a:p>
        </p:txBody>
      </p:sp>
      <p:sp>
        <p:nvSpPr>
          <p:cNvPr id="6" name="Oval 5"/>
          <p:cNvSpPr/>
          <p:nvPr/>
        </p:nvSpPr>
        <p:spPr>
          <a:xfrm>
            <a:off x="4059359" y="1240972"/>
            <a:ext cx="940526"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7469" y="3568753"/>
            <a:ext cx="3466531" cy="1827940"/>
          </a:xfrm>
          <a:prstGeom prst="rect">
            <a:avLst/>
          </a:prstGeom>
        </p:spPr>
      </p:pic>
      <p:sp>
        <p:nvSpPr>
          <p:cNvPr id="7" name="Rounded Rectangle 6"/>
          <p:cNvSpPr/>
          <p:nvPr/>
        </p:nvSpPr>
        <p:spPr>
          <a:xfrm>
            <a:off x="5745706" y="4067032"/>
            <a:ext cx="3398293" cy="43388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64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What are the expectations?</a:t>
            </a:r>
          </a:p>
          <a:p>
            <a:pPr marL="457200" lvl="1" indent="0">
              <a:buNone/>
            </a:pPr>
            <a:r>
              <a:rPr lang="en-US" i="1" dirty="0"/>
              <a:t>READ Act requirements to be met in school level plans: </a:t>
            </a:r>
            <a:endParaRPr lang="en-US" dirty="0"/>
          </a:p>
          <a:p>
            <a:pPr lvl="1"/>
            <a:r>
              <a:rPr lang="en-US" i="1" dirty="0"/>
              <a:t>Does the data narrative include trend data that considers K-3 literacy data?</a:t>
            </a:r>
            <a:endParaRPr lang="en-US" dirty="0"/>
          </a:p>
          <a:p>
            <a:pPr lvl="1"/>
            <a:r>
              <a:rPr lang="en-US" i="1" dirty="0"/>
              <a:t>Does the plan include strategies that address the needs of K-3 students identified as having significant reading deficiencies? </a:t>
            </a:r>
            <a:endParaRPr lang="en-US" dirty="0"/>
          </a:p>
          <a:p>
            <a:pPr lvl="1"/>
            <a:r>
              <a:rPr lang="en-US" i="1" dirty="0"/>
              <a:t>Does the plan specify target(s) for reducing the number of students who have significant reading deficiencies? </a:t>
            </a:r>
            <a:endParaRPr lang="en-US" dirty="0"/>
          </a:p>
          <a:p>
            <a:pPr lvl="1"/>
            <a:endParaRPr lang="en-US" dirty="0"/>
          </a:p>
          <a:p>
            <a:r>
              <a:rPr lang="en-US" dirty="0" smtClean="0"/>
              <a:t>How you have you typically approached this expectation? </a:t>
            </a:r>
            <a:endParaRPr lang="en-US" dirty="0"/>
          </a:p>
        </p:txBody>
      </p:sp>
      <p:sp>
        <p:nvSpPr>
          <p:cNvPr id="3" name="Title 2"/>
          <p:cNvSpPr>
            <a:spLocks noGrp="1"/>
          </p:cNvSpPr>
          <p:nvPr>
            <p:ph type="title"/>
          </p:nvPr>
        </p:nvSpPr>
        <p:spPr/>
        <p:txBody>
          <a:bodyPr/>
          <a:lstStyle/>
          <a:p>
            <a:r>
              <a:rPr lang="en-US" dirty="0" smtClean="0"/>
              <a:t>READ Act and the UIP</a:t>
            </a:r>
            <a:endParaRPr lang="en-US" dirty="0"/>
          </a:p>
        </p:txBody>
      </p:sp>
    </p:spTree>
    <p:extLst>
      <p:ext uri="{BB962C8B-B14F-4D97-AF65-F5344CB8AC3E}">
        <p14:creationId xmlns:p14="http://schemas.microsoft.com/office/powerpoint/2010/main" val="26840384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2526" y="1046327"/>
            <a:ext cx="8407893" cy="5040573"/>
          </a:xfrm>
        </p:spPr>
        <p:txBody>
          <a:bodyPr>
            <a:normAutofit/>
          </a:bodyPr>
          <a:lstStyle/>
          <a:p>
            <a:pPr marL="0" marR="0" indent="0">
              <a:spcBef>
                <a:spcPts val="0"/>
              </a:spcBef>
              <a:spcAft>
                <a:spcPts val="0"/>
              </a:spcAft>
              <a:buNone/>
            </a:pPr>
            <a:r>
              <a:rPr lang="en-US" dirty="0">
                <a:ea typeface="Calibri"/>
                <a:cs typeface="Times New Roman"/>
              </a:rPr>
              <a:t>Does the plan: </a:t>
            </a:r>
          </a:p>
          <a:p>
            <a:pPr marL="228600" indent="0">
              <a:spcBef>
                <a:spcPts val="0"/>
              </a:spcBef>
              <a:buNone/>
            </a:pPr>
            <a:r>
              <a:rPr lang="en-US" sz="3200" dirty="0">
                <a:solidFill>
                  <a:srgbClr val="365F91"/>
                </a:solidFill>
                <a:ea typeface="Calibri"/>
                <a:cs typeface="Times New Roman"/>
                <a:sym typeface="Wingdings"/>
              </a:rPr>
              <a:t></a:t>
            </a:r>
            <a:r>
              <a:rPr lang="en-US" sz="3200" dirty="0">
                <a:ea typeface="Calibri"/>
                <a:cs typeface="Times New Roman"/>
              </a:rPr>
              <a:t>  </a:t>
            </a:r>
            <a:r>
              <a:rPr lang="en-US" dirty="0">
                <a:ea typeface="Calibri"/>
                <a:cs typeface="Times New Roman"/>
              </a:rPr>
              <a:t>Investigate the most critical performance areas and prioritize the most urgent </a:t>
            </a:r>
            <a:r>
              <a:rPr lang="en-US" i="1" dirty="0">
                <a:ea typeface="Calibri"/>
                <a:cs typeface="Times New Roman"/>
              </a:rPr>
              <a:t>performance challenges</a:t>
            </a:r>
            <a:r>
              <a:rPr lang="en-US" dirty="0">
                <a:ea typeface="Calibri"/>
                <a:cs typeface="Times New Roman"/>
              </a:rPr>
              <a:t>? </a:t>
            </a:r>
          </a:p>
          <a:p>
            <a:pPr marL="228600" indent="0">
              <a:spcBef>
                <a:spcPts val="0"/>
              </a:spcBef>
              <a:buNone/>
            </a:pPr>
            <a:r>
              <a:rPr lang="en-US" sz="3200" dirty="0">
                <a:solidFill>
                  <a:srgbClr val="365F91"/>
                </a:solidFill>
                <a:ea typeface="Calibri"/>
                <a:cs typeface="Times New Roman"/>
                <a:sym typeface="Wingdings"/>
              </a:rPr>
              <a:t></a:t>
            </a:r>
            <a:r>
              <a:rPr lang="en-US" sz="3200" dirty="0">
                <a:ea typeface="Calibri"/>
                <a:cs typeface="Times New Roman"/>
              </a:rPr>
              <a:t>  </a:t>
            </a:r>
            <a:r>
              <a:rPr lang="en-US" dirty="0">
                <a:ea typeface="Calibri"/>
                <a:cs typeface="Times New Roman"/>
              </a:rPr>
              <a:t>Identify </a:t>
            </a:r>
            <a:r>
              <a:rPr lang="en-US" i="1" dirty="0">
                <a:ea typeface="Calibri"/>
                <a:cs typeface="Times New Roman"/>
              </a:rPr>
              <a:t>root causes</a:t>
            </a:r>
            <a:r>
              <a:rPr lang="en-US" dirty="0">
                <a:ea typeface="Calibri"/>
                <a:cs typeface="Times New Roman"/>
              </a:rPr>
              <a:t> that explain the magnitude of the performance challenges? </a:t>
            </a:r>
          </a:p>
          <a:p>
            <a:pPr marL="228600" indent="0">
              <a:spcBef>
                <a:spcPts val="0"/>
              </a:spcBef>
              <a:buNone/>
            </a:pPr>
            <a:r>
              <a:rPr lang="en-US" sz="3200" dirty="0">
                <a:solidFill>
                  <a:srgbClr val="365F91"/>
                </a:solidFill>
                <a:ea typeface="Calibri"/>
                <a:cs typeface="Times New Roman"/>
                <a:sym typeface="Wingdings"/>
              </a:rPr>
              <a:t></a:t>
            </a:r>
            <a:r>
              <a:rPr lang="en-US" sz="3200" dirty="0">
                <a:ea typeface="Calibri"/>
                <a:cs typeface="Times New Roman"/>
              </a:rPr>
              <a:t>  </a:t>
            </a:r>
            <a:r>
              <a:rPr lang="en-US" dirty="0">
                <a:ea typeface="Calibri"/>
                <a:cs typeface="Times New Roman"/>
              </a:rPr>
              <a:t>Identify </a:t>
            </a:r>
            <a:r>
              <a:rPr lang="en-US" dirty="0" smtClean="0">
                <a:ea typeface="Calibri"/>
                <a:cs typeface="Times New Roman"/>
              </a:rPr>
              <a:t>evidence-based </a:t>
            </a:r>
            <a:r>
              <a:rPr lang="en-US" i="1" dirty="0">
                <a:ea typeface="Calibri"/>
                <a:cs typeface="Times New Roman"/>
              </a:rPr>
              <a:t>major improvement strategies</a:t>
            </a:r>
            <a:r>
              <a:rPr lang="en-US" dirty="0">
                <a:ea typeface="Calibri"/>
                <a:cs typeface="Times New Roman"/>
              </a:rPr>
              <a:t> that have likelihood to eliminate the root causes?</a:t>
            </a:r>
          </a:p>
          <a:p>
            <a:pPr marL="228600" indent="0">
              <a:spcBef>
                <a:spcPts val="0"/>
              </a:spcBef>
              <a:buNone/>
            </a:pPr>
            <a:r>
              <a:rPr lang="en-US" sz="3200" dirty="0">
                <a:solidFill>
                  <a:srgbClr val="365F91"/>
                </a:solidFill>
                <a:ea typeface="Calibri"/>
                <a:cs typeface="Times New Roman"/>
                <a:sym typeface="Wingdings"/>
              </a:rPr>
              <a:t></a:t>
            </a:r>
            <a:r>
              <a:rPr lang="en-US" sz="3200" dirty="0">
                <a:ea typeface="Calibri"/>
                <a:cs typeface="Times New Roman"/>
              </a:rPr>
              <a:t>  </a:t>
            </a:r>
            <a:r>
              <a:rPr lang="en-US" dirty="0">
                <a:ea typeface="Calibri"/>
                <a:cs typeface="Times New Roman"/>
              </a:rPr>
              <a:t>Present a well-designed </a:t>
            </a:r>
            <a:r>
              <a:rPr lang="en-US" i="1" dirty="0">
                <a:ea typeface="Calibri"/>
                <a:cs typeface="Times New Roman"/>
              </a:rPr>
              <a:t>action plan</a:t>
            </a:r>
            <a:r>
              <a:rPr lang="en-US" dirty="0">
                <a:ea typeface="Calibri"/>
                <a:cs typeface="Times New Roman"/>
              </a:rPr>
              <a:t> for implementing the major improvement strategies to bring about dramatic improvement? </a:t>
            </a:r>
          </a:p>
          <a:p>
            <a:pPr marL="228600" indent="0">
              <a:spcBef>
                <a:spcPts val="0"/>
              </a:spcBef>
              <a:buNone/>
            </a:pPr>
            <a:r>
              <a:rPr lang="en-US" sz="3200" dirty="0">
                <a:solidFill>
                  <a:srgbClr val="365F91"/>
                </a:solidFill>
                <a:ea typeface="Calibri"/>
                <a:cs typeface="Times New Roman"/>
                <a:sym typeface="Wingdings"/>
              </a:rPr>
              <a:t></a:t>
            </a:r>
            <a:r>
              <a:rPr lang="en-US" sz="3200" dirty="0">
                <a:ea typeface="Calibri"/>
                <a:cs typeface="Times New Roman"/>
              </a:rPr>
              <a:t>  </a:t>
            </a:r>
            <a:r>
              <a:rPr lang="en-US" dirty="0">
                <a:ea typeface="Calibri"/>
                <a:cs typeface="Times New Roman"/>
              </a:rPr>
              <a:t>Include elements that effectively </a:t>
            </a:r>
            <a:r>
              <a:rPr lang="en-US" i="1" dirty="0">
                <a:ea typeface="Calibri"/>
                <a:cs typeface="Times New Roman"/>
              </a:rPr>
              <a:t>monitor</a:t>
            </a:r>
            <a:r>
              <a:rPr lang="en-US" dirty="0">
                <a:ea typeface="Calibri"/>
                <a:cs typeface="Times New Roman"/>
              </a:rPr>
              <a:t> the impact and </a:t>
            </a:r>
            <a:r>
              <a:rPr lang="en-US" i="1" dirty="0">
                <a:ea typeface="Calibri"/>
                <a:cs typeface="Times New Roman"/>
              </a:rPr>
              <a:t>progress</a:t>
            </a:r>
            <a:r>
              <a:rPr lang="en-US" dirty="0">
                <a:ea typeface="Calibri"/>
                <a:cs typeface="Times New Roman"/>
              </a:rPr>
              <a:t> of the action plan? </a:t>
            </a:r>
          </a:p>
          <a:p>
            <a:endParaRPr lang="en-US" dirty="0"/>
          </a:p>
        </p:txBody>
      </p:sp>
      <p:sp>
        <p:nvSpPr>
          <p:cNvPr id="4" name="Title 3"/>
          <p:cNvSpPr>
            <a:spLocks noGrp="1"/>
          </p:cNvSpPr>
          <p:nvPr>
            <p:ph type="title"/>
          </p:nvPr>
        </p:nvSpPr>
        <p:spPr/>
        <p:txBody>
          <a:bodyPr/>
          <a:lstStyle/>
          <a:p>
            <a:r>
              <a:rPr lang="en-US" dirty="0" smtClean="0"/>
              <a:t>Quality Criteria: Big 5 Guiding Questions</a:t>
            </a:r>
            <a:endParaRPr lang="en-US" dirty="0"/>
          </a:p>
        </p:txBody>
      </p:sp>
    </p:spTree>
    <p:extLst>
      <p:ext uri="{BB962C8B-B14F-4D97-AF65-F5344CB8AC3E}">
        <p14:creationId xmlns:p14="http://schemas.microsoft.com/office/powerpoint/2010/main" val="719709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496463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sz="3200" dirty="0" smtClean="0">
                <a:latin typeface="Museo Slab 500" panose="02000000000000000000" pitchFamily="50" charset="0"/>
              </a:rPr>
              <a:t>Data for Improvement </a:t>
            </a:r>
            <a:r>
              <a:rPr lang="en-US" sz="3200" dirty="0">
                <a:latin typeface="Museo Slab 500" panose="02000000000000000000" pitchFamily="50" charset="0"/>
              </a:rPr>
              <a:t>Planning</a:t>
            </a:r>
          </a:p>
        </p:txBody>
      </p:sp>
      <p:sp>
        <p:nvSpPr>
          <p:cNvPr id="4" name="Footer Placeholder 3"/>
          <p:cNvSpPr>
            <a:spLocks noGrp="1"/>
          </p:cNvSpPr>
          <p:nvPr>
            <p:ph type="ftr" sz="quarter" idx="4294967295"/>
          </p:nvPr>
        </p:nvSpPr>
        <p:spPr>
          <a:xfrm>
            <a:off x="380999" y="6265545"/>
            <a:ext cx="2895600" cy="365125"/>
          </a:xfrm>
          <a:prstGeom prst="rect">
            <a:avLst/>
          </a:prstGeom>
        </p:spPr>
        <p:txBody>
          <a:bodyPr/>
          <a:lstStyle/>
          <a:p>
            <a:fld id="{757A2F4E-5D54-B04B-91BD-7E78EE1FE9FD}" type="slidenum">
              <a:rPr lang="en-US" smtClean="0"/>
              <a:pPr/>
              <a:t>7</a:t>
            </a:fld>
            <a:endParaRPr lang="en-US" dirty="0" smtClean="0"/>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7833" t="15625" r="9063" b="6250"/>
          <a:stretch/>
        </p:blipFill>
        <p:spPr bwMode="auto">
          <a:xfrm>
            <a:off x="738983" y="1592491"/>
            <a:ext cx="7596554" cy="4653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422727" y="1573288"/>
            <a:ext cx="3645230" cy="4692257"/>
            <a:chOff x="875258" y="539503"/>
            <a:chExt cx="3979615" cy="5172530"/>
          </a:xfrm>
        </p:grpSpPr>
        <p:sp>
          <p:nvSpPr>
            <p:cNvPr id="11" name="Rectangle 10"/>
            <p:cNvSpPr/>
            <p:nvPr/>
          </p:nvSpPr>
          <p:spPr>
            <a:xfrm>
              <a:off x="1232010" y="539504"/>
              <a:ext cx="3622863" cy="5172529"/>
            </a:xfrm>
            <a:prstGeom prst="rect">
              <a:avLst/>
            </a:prstGeom>
            <a:no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1554059" y="2968820"/>
              <a:ext cx="5172530" cy="313895"/>
            </a:xfrm>
            <a:prstGeom prst="rect">
              <a:avLst/>
            </a:prstGeom>
            <a:solidFill>
              <a:schemeClr val="accent3">
                <a:lumMod val="75000"/>
              </a:schemeClr>
            </a:solidFill>
            <a:ln w="76200">
              <a:solidFill>
                <a:schemeClr val="accent3">
                  <a:lumMod val="75000"/>
                </a:schemeClr>
              </a:solidFill>
            </a:ln>
          </p:spPr>
          <p:txBody>
            <a:bodyPr wrap="square" rtlCol="0">
              <a:spAutoFit/>
            </a:bodyPr>
            <a:lstStyle/>
            <a:p>
              <a:pPr algn="ctr"/>
              <a:r>
                <a:rPr lang="en-US" sz="1200" dirty="0" smtClean="0">
                  <a:solidFill>
                    <a:schemeClr val="bg1"/>
                  </a:solidFill>
                </a:rPr>
                <a:t>UIP:  Trends, PPCs, Targets, Interim Measures</a:t>
              </a:r>
              <a:endParaRPr lang="en-US" sz="1200" dirty="0">
                <a:solidFill>
                  <a:schemeClr val="bg1"/>
                </a:solidFill>
              </a:endParaRPr>
            </a:p>
          </p:txBody>
        </p:sp>
      </p:grpSp>
      <p:grpSp>
        <p:nvGrpSpPr>
          <p:cNvPr id="8" name="Group 7"/>
          <p:cNvGrpSpPr/>
          <p:nvPr/>
        </p:nvGrpSpPr>
        <p:grpSpPr>
          <a:xfrm>
            <a:off x="2408731" y="1595854"/>
            <a:ext cx="6227616" cy="4669696"/>
            <a:chOff x="3026350" y="619910"/>
            <a:chExt cx="6798889" cy="5147660"/>
          </a:xfrm>
        </p:grpSpPr>
        <p:sp>
          <p:nvSpPr>
            <p:cNvPr id="9" name="Rectangle 8"/>
            <p:cNvSpPr/>
            <p:nvPr/>
          </p:nvSpPr>
          <p:spPr>
            <a:xfrm>
              <a:off x="3026350" y="619910"/>
              <a:ext cx="6798889" cy="514766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5400000">
              <a:off x="7068302" y="3042537"/>
              <a:ext cx="5147657" cy="302409"/>
            </a:xfrm>
            <a:prstGeom prst="rect">
              <a:avLst/>
            </a:prstGeom>
            <a:solidFill>
              <a:schemeClr val="accent6">
                <a:lumMod val="75000"/>
              </a:schemeClr>
            </a:solidFill>
            <a:ln w="76200">
              <a:solidFill>
                <a:schemeClr val="accent6">
                  <a:lumMod val="75000"/>
                </a:schemeClr>
              </a:solidFill>
            </a:ln>
          </p:spPr>
          <p:txBody>
            <a:bodyPr wrap="square" rtlCol="0">
              <a:spAutoFit/>
            </a:bodyPr>
            <a:lstStyle/>
            <a:p>
              <a:pPr algn="ctr"/>
              <a:r>
                <a:rPr lang="en-US" sz="1200" dirty="0" smtClean="0">
                  <a:solidFill>
                    <a:schemeClr val="bg1"/>
                  </a:solidFill>
                </a:rPr>
                <a:t>UIP:  Root Cause, Action Planning Implementation Benchmarks</a:t>
              </a:r>
              <a:endParaRPr lang="en-US" sz="1200" dirty="0">
                <a:solidFill>
                  <a:schemeClr val="bg1"/>
                </a:solidFill>
              </a:endParaRPr>
            </a:p>
          </p:txBody>
        </p:sp>
      </p:grpSp>
    </p:spTree>
    <p:custDataLst>
      <p:tags r:id="rId1"/>
    </p:custDataLst>
    <p:extLst>
      <p:ext uri="{BB962C8B-B14F-4D97-AF65-F5344CB8AC3E}">
        <p14:creationId xmlns:p14="http://schemas.microsoft.com/office/powerpoint/2010/main" val="376809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the article</a:t>
            </a:r>
          </a:p>
          <a:p>
            <a:endParaRPr lang="en-US" dirty="0"/>
          </a:p>
          <a:p>
            <a:r>
              <a:rPr lang="en-US" dirty="0" smtClean="0"/>
              <a:t>At your table discuss: </a:t>
            </a:r>
          </a:p>
          <a:p>
            <a:pPr lvl="1"/>
            <a:r>
              <a:rPr lang="en-US" dirty="0"/>
              <a:t>W</a:t>
            </a:r>
            <a:r>
              <a:rPr lang="en-US" dirty="0" smtClean="0"/>
              <a:t>hat is the vision for your school?</a:t>
            </a:r>
          </a:p>
          <a:p>
            <a:pPr lvl="1"/>
            <a:r>
              <a:rPr lang="en-US" dirty="0" smtClean="0"/>
              <a:t>How well is your vision incorporated into your school community?</a:t>
            </a:r>
            <a:endParaRPr lang="en-US" dirty="0"/>
          </a:p>
        </p:txBody>
      </p:sp>
      <p:sp>
        <p:nvSpPr>
          <p:cNvPr id="3" name="Title 2"/>
          <p:cNvSpPr>
            <a:spLocks noGrp="1"/>
          </p:cNvSpPr>
          <p:nvPr>
            <p:ph type="title"/>
          </p:nvPr>
        </p:nvSpPr>
        <p:spPr/>
        <p:txBody>
          <a:bodyPr/>
          <a:lstStyle/>
          <a:p>
            <a:r>
              <a:rPr lang="en-US" dirty="0" smtClean="0"/>
              <a:t>Article: Vision</a:t>
            </a:r>
            <a:endParaRPr lang="en-US" dirty="0"/>
          </a:p>
        </p:txBody>
      </p:sp>
    </p:spTree>
    <p:extLst>
      <p:ext uri="{BB962C8B-B14F-4D97-AF65-F5344CB8AC3E}">
        <p14:creationId xmlns:p14="http://schemas.microsoft.com/office/powerpoint/2010/main" val="3633751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 does vision come into the UIP process?</a:t>
            </a:r>
          </a:p>
          <a:p>
            <a:endParaRPr lang="en-US" dirty="0"/>
          </a:p>
          <a:p>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Vision and UIP: Table Discussion</a:t>
            </a:r>
            <a:endParaRPr lang="en-US" dirty="0"/>
          </a:p>
        </p:txBody>
      </p:sp>
      <p:pic>
        <p:nvPicPr>
          <p:cNvPr id="4"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886" y="1903439"/>
            <a:ext cx="7197488" cy="4157825"/>
          </a:xfrm>
          <a:prstGeom prst="rect">
            <a:avLst/>
          </a:prstGeom>
          <a:ln>
            <a:solidFill>
              <a:schemeClr val="bg1">
                <a:lumMod val="65000"/>
              </a:schemeClr>
            </a:solidFill>
          </a:ln>
        </p:spPr>
      </p:pic>
    </p:spTree>
    <p:extLst>
      <p:ext uri="{BB962C8B-B14F-4D97-AF65-F5344CB8AC3E}">
        <p14:creationId xmlns:p14="http://schemas.microsoft.com/office/powerpoint/2010/main" val="28053052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6886</TotalTime>
  <Words>3903</Words>
  <Application>Microsoft Office PowerPoint</Application>
  <PresentationFormat>On-screen Show (4:3)</PresentationFormat>
  <Paragraphs>661</Paragraphs>
  <Slides>64</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ＭＳ Ｐゴシック</vt:lpstr>
      <vt:lpstr>Arial</vt:lpstr>
      <vt:lpstr>Calibri</vt:lpstr>
      <vt:lpstr>Museo Slab 500</vt:lpstr>
      <vt:lpstr>Times New Roman</vt:lpstr>
      <vt:lpstr>Trebuchet MS</vt:lpstr>
      <vt:lpstr>Verdana</vt:lpstr>
      <vt:lpstr>Wingdings</vt:lpstr>
      <vt:lpstr>Office Theme</vt:lpstr>
      <vt:lpstr>PowerPoint Presentation</vt:lpstr>
      <vt:lpstr>Introductions </vt:lpstr>
      <vt:lpstr>Topics for UIP Work Session</vt:lpstr>
      <vt:lpstr>What is Unified Improvement  Planning? </vt:lpstr>
      <vt:lpstr>Continuous Improvement</vt:lpstr>
      <vt:lpstr>Unified Improvement Planning Processes</vt:lpstr>
      <vt:lpstr>Data for Improvement Planning</vt:lpstr>
      <vt:lpstr>Article: Vision</vt:lpstr>
      <vt:lpstr>Vision and UIP: Table Discussion</vt:lpstr>
      <vt:lpstr>Topics for UIP Work Session</vt:lpstr>
      <vt:lpstr>School &amp; District Performance Frameworks</vt:lpstr>
      <vt:lpstr>Accreditation &amp; Plan Types</vt:lpstr>
      <vt:lpstr>School and District Performance Framework Ratings and Explanatory Notes</vt:lpstr>
      <vt:lpstr>Major Revisions to the Frameworks</vt:lpstr>
      <vt:lpstr>Decision Tree for Official Framework Type</vt:lpstr>
      <vt:lpstr>The 2017 DPF and SPF</vt:lpstr>
      <vt:lpstr>PowerPoint Presentation</vt:lpstr>
      <vt:lpstr>Resources</vt:lpstr>
      <vt:lpstr>Contact Us</vt:lpstr>
      <vt:lpstr>UIP Online System Structure</vt:lpstr>
      <vt:lpstr>UIP Online System: Orientation</vt:lpstr>
      <vt:lpstr>Performance “Framework” (2017 framework)</vt:lpstr>
      <vt:lpstr>Performance “Framework” (2017 framework)</vt:lpstr>
      <vt:lpstr>Implications for Improvement Planning</vt:lpstr>
      <vt:lpstr>PowerPoint Presentation</vt:lpstr>
      <vt:lpstr>Participation Matters. . .</vt:lpstr>
      <vt:lpstr>PowerPoint Presentation</vt:lpstr>
      <vt:lpstr>Content Area Trajectories</vt:lpstr>
      <vt:lpstr>How are new assessments different?</vt:lpstr>
      <vt:lpstr>How are they different (scoring)?</vt:lpstr>
      <vt:lpstr>Scoring TCAP v. PARCC</vt:lpstr>
      <vt:lpstr>PowerPoint Presentation</vt:lpstr>
      <vt:lpstr>Aggregate Metrics for Planning</vt:lpstr>
      <vt:lpstr>Example: Percent at Benchmark</vt:lpstr>
      <vt:lpstr>Example: Mean Scale Score</vt:lpstr>
      <vt:lpstr>Sample Middle School ELA Distribution</vt:lpstr>
      <vt:lpstr>Distinction between CMASS PARCC at Benchmark and State “Meets” Cut Point for Performance Frameworks- Middle Level </vt:lpstr>
      <vt:lpstr>Sample Analysis: Mean Scale Score of Different  Groups of Students/ Programs</vt:lpstr>
      <vt:lpstr>Mean  Scale Score</vt:lpstr>
      <vt:lpstr>Comparison Points for CMAS PARCC ELA and Math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Unified Improvement  Planning? </vt:lpstr>
      <vt:lpstr>What is the “Why” Underneath?</vt:lpstr>
      <vt:lpstr>Comprehensive and Targeted Support Planning Requirements</vt:lpstr>
      <vt:lpstr>2017-2018 Colorado Schools in Need of Support and Improvement (N = 331)</vt:lpstr>
      <vt:lpstr>Connecting the dots</vt:lpstr>
      <vt:lpstr>Comprehensive Needs Assessment Steps</vt:lpstr>
      <vt:lpstr>Segmented Needs Assessment </vt:lpstr>
      <vt:lpstr>Methods for Allocating Funds and Delivering Services</vt:lpstr>
      <vt:lpstr>Schoolwide Plan Strategies</vt:lpstr>
      <vt:lpstr>Aligning PPC’s and Targets</vt:lpstr>
      <vt:lpstr>Targeted Assistance Plan – Best Practice</vt:lpstr>
      <vt:lpstr>Schoolwide Plan Requirements </vt:lpstr>
      <vt:lpstr>Where does the CNA go? </vt:lpstr>
      <vt:lpstr>READ Act and the UIP</vt:lpstr>
      <vt:lpstr>Quality Criteria: Big 5 Guiding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Stein, Kirby</cp:lastModifiedBy>
  <cp:revision>111</cp:revision>
  <cp:lastPrinted>2017-10-05T22:10:38Z</cp:lastPrinted>
  <dcterms:created xsi:type="dcterms:W3CDTF">2016-08-31T23:11:11Z</dcterms:created>
  <dcterms:modified xsi:type="dcterms:W3CDTF">2017-12-14T19:37:19Z</dcterms:modified>
</cp:coreProperties>
</file>