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0"/>
  </p:notesMasterIdLst>
  <p:handoutMasterIdLst>
    <p:handoutMasterId r:id="rId141"/>
  </p:handoutMasterIdLst>
  <p:sldIdLst>
    <p:sldId id="259" r:id="rId2"/>
    <p:sldId id="261" r:id="rId3"/>
    <p:sldId id="365" r:id="rId4"/>
    <p:sldId id="394" r:id="rId5"/>
    <p:sldId id="392" r:id="rId6"/>
    <p:sldId id="265" r:id="rId7"/>
    <p:sldId id="266" r:id="rId8"/>
    <p:sldId id="267" r:id="rId9"/>
    <p:sldId id="268" r:id="rId10"/>
    <p:sldId id="269" r:id="rId11"/>
    <p:sldId id="396" r:id="rId12"/>
    <p:sldId id="368" r:id="rId13"/>
    <p:sldId id="314" r:id="rId14"/>
    <p:sldId id="273" r:id="rId15"/>
    <p:sldId id="280" r:id="rId16"/>
    <p:sldId id="281" r:id="rId17"/>
    <p:sldId id="282" r:id="rId18"/>
    <p:sldId id="283" r:id="rId19"/>
    <p:sldId id="284" r:id="rId20"/>
    <p:sldId id="377" r:id="rId21"/>
    <p:sldId id="383" r:id="rId22"/>
    <p:sldId id="276" r:id="rId23"/>
    <p:sldId id="293" r:id="rId24"/>
    <p:sldId id="309" r:id="rId25"/>
    <p:sldId id="460" r:id="rId26"/>
    <p:sldId id="300" r:id="rId27"/>
    <p:sldId id="302" r:id="rId28"/>
    <p:sldId id="301" r:id="rId29"/>
    <p:sldId id="303" r:id="rId30"/>
    <p:sldId id="305" r:id="rId31"/>
    <p:sldId id="306" r:id="rId32"/>
    <p:sldId id="409" r:id="rId33"/>
    <p:sldId id="405" r:id="rId34"/>
    <p:sldId id="278" r:id="rId35"/>
    <p:sldId id="384" r:id="rId36"/>
    <p:sldId id="385" r:id="rId37"/>
    <p:sldId id="386" r:id="rId38"/>
    <p:sldId id="272" r:id="rId39"/>
    <p:sldId id="374" r:id="rId40"/>
    <p:sldId id="286" r:id="rId41"/>
    <p:sldId id="307" r:id="rId42"/>
    <p:sldId id="290" r:id="rId43"/>
    <p:sldId id="407" r:id="rId44"/>
    <p:sldId id="408" r:id="rId45"/>
    <p:sldId id="296" r:id="rId46"/>
    <p:sldId id="297" r:id="rId47"/>
    <p:sldId id="298" r:id="rId48"/>
    <p:sldId id="299" r:id="rId49"/>
    <p:sldId id="294" r:id="rId50"/>
    <p:sldId id="295" r:id="rId51"/>
    <p:sldId id="310" r:id="rId52"/>
    <p:sldId id="311" r:id="rId53"/>
    <p:sldId id="312" r:id="rId54"/>
    <p:sldId id="313" r:id="rId55"/>
    <p:sldId id="315" r:id="rId56"/>
    <p:sldId id="316" r:id="rId57"/>
    <p:sldId id="317" r:id="rId58"/>
    <p:sldId id="318" r:id="rId59"/>
    <p:sldId id="319" r:id="rId60"/>
    <p:sldId id="410" r:id="rId61"/>
    <p:sldId id="412" r:id="rId62"/>
    <p:sldId id="413" r:id="rId63"/>
    <p:sldId id="415" r:id="rId64"/>
    <p:sldId id="416" r:id="rId65"/>
    <p:sldId id="418" r:id="rId66"/>
    <p:sldId id="419" r:id="rId67"/>
    <p:sldId id="421" r:id="rId68"/>
    <p:sldId id="425" r:id="rId69"/>
    <p:sldId id="320" r:id="rId70"/>
    <p:sldId id="321" r:id="rId71"/>
    <p:sldId id="322" r:id="rId72"/>
    <p:sldId id="323" r:id="rId73"/>
    <p:sldId id="324" r:id="rId74"/>
    <p:sldId id="427" r:id="rId75"/>
    <p:sldId id="330" r:id="rId76"/>
    <p:sldId id="428" r:id="rId77"/>
    <p:sldId id="375" r:id="rId78"/>
    <p:sldId id="461" r:id="rId79"/>
    <p:sldId id="325" r:id="rId80"/>
    <p:sldId id="326" r:id="rId81"/>
    <p:sldId id="327" r:id="rId82"/>
    <p:sldId id="328" r:id="rId83"/>
    <p:sldId id="329" r:id="rId84"/>
    <p:sldId id="331" r:id="rId85"/>
    <p:sldId id="332" r:id="rId86"/>
    <p:sldId id="333" r:id="rId87"/>
    <p:sldId id="334" r:id="rId88"/>
    <p:sldId id="335" r:id="rId89"/>
    <p:sldId id="336" r:id="rId90"/>
    <p:sldId id="337" r:id="rId91"/>
    <p:sldId id="338" r:id="rId92"/>
    <p:sldId id="340" r:id="rId93"/>
    <p:sldId id="430" r:id="rId94"/>
    <p:sldId id="341" r:id="rId95"/>
    <p:sldId id="342" r:id="rId96"/>
    <p:sldId id="344" r:id="rId97"/>
    <p:sldId id="343" r:id="rId98"/>
    <p:sldId id="345" r:id="rId99"/>
    <p:sldId id="434" r:id="rId100"/>
    <p:sldId id="433" r:id="rId101"/>
    <p:sldId id="438" r:id="rId102"/>
    <p:sldId id="347" r:id="rId103"/>
    <p:sldId id="346" r:id="rId104"/>
    <p:sldId id="348" r:id="rId105"/>
    <p:sldId id="436" r:id="rId106"/>
    <p:sldId id="439" r:id="rId107"/>
    <p:sldId id="389" r:id="rId108"/>
    <p:sldId id="349" r:id="rId109"/>
    <p:sldId id="350" r:id="rId110"/>
    <p:sldId id="351" r:id="rId111"/>
    <p:sldId id="353" r:id="rId112"/>
    <p:sldId id="354" r:id="rId113"/>
    <p:sldId id="355" r:id="rId114"/>
    <p:sldId id="356" r:id="rId115"/>
    <p:sldId id="357" r:id="rId116"/>
    <p:sldId id="358" r:id="rId117"/>
    <p:sldId id="359" r:id="rId118"/>
    <p:sldId id="360" r:id="rId119"/>
    <p:sldId id="361" r:id="rId120"/>
    <p:sldId id="443" r:id="rId121"/>
    <p:sldId id="442" r:id="rId122"/>
    <p:sldId id="441" r:id="rId123"/>
    <p:sldId id="367" r:id="rId124"/>
    <p:sldId id="446" r:id="rId125"/>
    <p:sldId id="447" r:id="rId126"/>
    <p:sldId id="448" r:id="rId127"/>
    <p:sldId id="449" r:id="rId128"/>
    <p:sldId id="451" r:id="rId129"/>
    <p:sldId id="452" r:id="rId130"/>
    <p:sldId id="454" r:id="rId131"/>
    <p:sldId id="455" r:id="rId132"/>
    <p:sldId id="457" r:id="rId133"/>
    <p:sldId id="458" r:id="rId134"/>
    <p:sldId id="378" r:id="rId135"/>
    <p:sldId id="379" r:id="rId136"/>
    <p:sldId id="380" r:id="rId137"/>
    <p:sldId id="381" r:id="rId138"/>
    <p:sldId id="382"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9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93796" autoAdjust="0"/>
  </p:normalViewPr>
  <p:slideViewPr>
    <p:cSldViewPr snapToGrid="0" snapToObjects="1">
      <p:cViewPr varScale="1">
        <p:scale>
          <a:sx n="110" d="100"/>
          <a:sy n="110" d="100"/>
        </p:scale>
        <p:origin x="-16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7/15/2015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dirty="0"/>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7/15/2015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dirty="0"/>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reasons I hear</a:t>
            </a:r>
            <a:r>
              <a:rPr lang="en-US" baseline="0" dirty="0" smtClean="0"/>
              <a:t> as Why are – liability, the size of the vehicle, don’t like children, what have you heard?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dirty="0"/>
          </a:p>
        </p:txBody>
      </p:sp>
    </p:spTree>
    <p:extLst>
      <p:ext uri="{BB962C8B-B14F-4D97-AF65-F5344CB8AC3E}">
        <p14:creationId xmlns:p14="http://schemas.microsoft.com/office/powerpoint/2010/main" val="59738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is available in</a:t>
            </a:r>
            <a:r>
              <a:rPr lang="en-US" baseline="0" dirty="0" smtClean="0"/>
              <a:t> greater detail in the Colorado Commercial Driver License Manual 2014</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dirty="0"/>
          </a:p>
        </p:txBody>
      </p:sp>
    </p:spTree>
    <p:extLst>
      <p:ext uri="{BB962C8B-B14F-4D97-AF65-F5344CB8AC3E}">
        <p14:creationId xmlns:p14="http://schemas.microsoft.com/office/powerpoint/2010/main" val="252638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A898B026-4793-49DA-AEAE-B138060868FA}" type="slidenum">
              <a:rPr lang="en-US" altLang="en-US" smtClean="0">
                <a:latin typeface="Times New Roman" pitchFamily="18" charset="0"/>
              </a:rPr>
              <a:pPr eaLnBrk="1" hangingPunct="1"/>
              <a:t>33</a:t>
            </a:fld>
            <a:endParaRPr lang="en-US" altLang="en-US" dirty="0"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a:latin typeface="Arial" pitchFamily="34" charset="0"/>
                <a:cs typeface="Arial" pitchFamily="34" charset="0"/>
              </a:rPr>
              <a:t>Does the employer have any responsibilities?</a:t>
            </a:r>
          </a:p>
          <a:p>
            <a:pPr eaLnBrk="1" hangingPunct="1"/>
            <a:endParaRPr lang="en-US" altLang="en-US" sz="1800" b="1" dirty="0">
              <a:latin typeface="Arial" pitchFamily="34" charset="0"/>
              <a:cs typeface="Arial" pitchFamily="34" charset="0"/>
            </a:endParaRPr>
          </a:p>
          <a:p>
            <a:pPr eaLnBrk="1" hangingPunct="1"/>
            <a:r>
              <a:rPr lang="en-US" altLang="en-US" sz="1800" b="1" dirty="0">
                <a:latin typeface="Arial" pitchFamily="34" charset="0"/>
                <a:cs typeface="Arial" pitchFamily="34" charset="0"/>
              </a:rPr>
              <a:t>You bet!  An employer can not allow a driver to operate a commercial vehicle when they have knowledge that the employees license has been revoked or suspended.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interview process is the KEY step in hiring good school</a:t>
            </a:r>
            <a:r>
              <a:rPr lang="en-US" baseline="0" dirty="0" smtClean="0"/>
              <a:t> transportation staff.  What are you looking for?  Are they a good fit?  Do they like children?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dirty="0"/>
          </a:p>
        </p:txBody>
      </p:sp>
    </p:spTree>
    <p:extLst>
      <p:ext uri="{BB962C8B-B14F-4D97-AF65-F5344CB8AC3E}">
        <p14:creationId xmlns:p14="http://schemas.microsoft.com/office/powerpoint/2010/main" val="321043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https://www.txdps.state.tx.us/internetforms/Forms/SBT-13.pdf Here is a sample from TEXAS</a:t>
            </a:r>
            <a:r>
              <a:rPr lang="en-US" baseline="0" dirty="0" smtClean="0"/>
              <a:t> that you can use as a template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dirty="0"/>
          </a:p>
        </p:txBody>
      </p:sp>
    </p:spTree>
    <p:extLst>
      <p:ext uri="{BB962C8B-B14F-4D97-AF65-F5344CB8AC3E}">
        <p14:creationId xmlns:p14="http://schemas.microsoft.com/office/powerpoint/2010/main" val="2841707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Google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dirty="0"/>
          </a:p>
        </p:txBody>
      </p:sp>
    </p:spTree>
    <p:extLst>
      <p:ext uri="{BB962C8B-B14F-4D97-AF65-F5344CB8AC3E}">
        <p14:creationId xmlns:p14="http://schemas.microsoft.com/office/powerpoint/2010/main" val="2753473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not attended a Supervisor Drug and Alcohol Training class and you are a Supervisor you need to do that as soon as possible.  You are held responsible to implement</a:t>
            </a:r>
            <a:r>
              <a:rPr lang="en-US" baseline="0" dirty="0" smtClean="0"/>
              <a:t> these laws correctly.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dirty="0"/>
          </a:p>
        </p:txBody>
      </p:sp>
    </p:spTree>
    <p:extLst>
      <p:ext uri="{BB962C8B-B14F-4D97-AF65-F5344CB8AC3E}">
        <p14:creationId xmlns:p14="http://schemas.microsoft.com/office/powerpoint/2010/main" val="172818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dirty="0"/>
          </a:p>
        </p:txBody>
      </p:sp>
    </p:spTree>
    <p:extLst>
      <p:ext uri="{BB962C8B-B14F-4D97-AF65-F5344CB8AC3E}">
        <p14:creationId xmlns:p14="http://schemas.microsoft.com/office/powerpoint/2010/main" val="292702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ADF23358-6D3A-4735-94B4-585613A53B29}" type="slidenum">
              <a:rPr lang="en-US" altLang="en-US" smtClean="0">
                <a:latin typeface="Times New Roman" pitchFamily="18" charset="0"/>
              </a:rPr>
              <a:pPr eaLnBrk="1" hangingPunct="1"/>
              <a:t>43</a:t>
            </a:fld>
            <a:endParaRPr lang="en-US" alt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Under DOT regulations all commercial drivers are required to be medically qualified to operate their CMV.  Which means we do not have an exception to the rule – we are </a:t>
            </a:r>
            <a:r>
              <a:rPr lang="en-US" altLang="en-US" b="1" dirty="0" smtClean="0">
                <a:cs typeface="Arial" pitchFamily="34" charset="0"/>
              </a:rPr>
              <a:t>Non Excepted.  </a:t>
            </a:r>
          </a:p>
          <a:p>
            <a:endParaRPr lang="en-US" altLang="en-US" dirty="0" smtClean="0">
              <a:cs typeface="Arial" pitchFamily="34" charset="0"/>
            </a:endParaRPr>
          </a:p>
          <a:p>
            <a:r>
              <a:rPr lang="en-US" altLang="en-US" dirty="0" smtClean="0">
                <a:cs typeface="Arial" pitchFamily="34" charset="0"/>
              </a:rPr>
              <a:t>Only bus drivers who do not receive a salary to drive – ie: volunteer church bus drivers are considered Excepted – they are an exception to the rule.</a:t>
            </a:r>
          </a:p>
          <a:p>
            <a:endParaRPr lang="en-US" altLang="en-US" dirty="0" smtClean="0">
              <a:cs typeface="Arial" pitchFamily="34" charset="0"/>
            </a:endParaRPr>
          </a:p>
          <a:p>
            <a:r>
              <a:rPr lang="en-US" altLang="en-US" dirty="0" smtClean="0">
                <a:cs typeface="Arial" pitchFamily="34" charset="0"/>
              </a:rPr>
              <a:t>Drivers must certify for the either Non-Excepted Interstate – which allows you to drive in any state.  Or Non-Excepted Intrastate – which limits driving of a commercial vehicle in the state of Michigan only.</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299E2286-3DDB-4B04-B699-ECAD597E70D2}" type="slidenum">
              <a:rPr lang="en-US" altLang="en-US" smtClean="0">
                <a:latin typeface="Times New Roman" pitchFamily="18" charset="0"/>
              </a:rPr>
              <a:pPr eaLnBrk="1" hangingPunct="1"/>
              <a:t>44</a:t>
            </a:fld>
            <a:endParaRPr lang="en-US" alt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Documentation, Documentation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54</a:t>
            </a:fld>
            <a:endParaRPr lang="en-US" dirty="0"/>
          </a:p>
        </p:txBody>
      </p:sp>
    </p:spTree>
    <p:extLst>
      <p:ext uri="{BB962C8B-B14F-4D97-AF65-F5344CB8AC3E}">
        <p14:creationId xmlns:p14="http://schemas.microsoft.com/office/powerpoint/2010/main" val="289336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3540CFBD-CD6F-4E56-9C44-B3F2953AAE33}" type="slidenum">
              <a:rPr lang="en-US" altLang="en-US" smtClean="0">
                <a:latin typeface="Times New Roman" pitchFamily="18" charset="0"/>
              </a:rPr>
              <a:pPr eaLnBrk="1" hangingPunct="1"/>
              <a:t>4</a:t>
            </a:fld>
            <a:endParaRPr lang="en-US" altLang="en-US" dirty="0"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a:latin typeface="Arial" pitchFamily="34" charset="0"/>
                <a:cs typeface="Arial" pitchFamily="34" charset="0"/>
              </a:rPr>
              <a:t>The employers represented by your students may have mission statements and goals and objectives.</a:t>
            </a:r>
          </a:p>
          <a:p>
            <a:pPr eaLnBrk="1" hangingPunct="1"/>
            <a:r>
              <a:rPr lang="en-US" altLang="en-US" sz="1800" b="1" dirty="0">
                <a:latin typeface="Arial" pitchFamily="34" charset="0"/>
                <a:cs typeface="Arial" pitchFamily="34" charset="0"/>
              </a:rPr>
              <a:t>Encourage the students to examine those statements and determine how they may fit in.</a:t>
            </a:r>
          </a:p>
          <a:p>
            <a:pPr eaLnBrk="1" hangingPunct="1"/>
            <a:r>
              <a:rPr lang="en-US" altLang="en-US" sz="1800" b="1" dirty="0">
                <a:latin typeface="Arial" pitchFamily="34" charset="0"/>
                <a:cs typeface="Arial" pitchFamily="34" charset="0"/>
              </a:rPr>
              <a:t>No school bus driver can do the job alone.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 Lifesaver is a great program.  They often times provide free or reasonable</a:t>
            </a:r>
            <a:r>
              <a:rPr lang="en-US" baseline="0" dirty="0" smtClean="0"/>
              <a:t> training to your staff.  Their website has some great information as well.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55</a:t>
            </a:fld>
            <a:endParaRPr lang="en-US" dirty="0"/>
          </a:p>
        </p:txBody>
      </p:sp>
    </p:spTree>
    <p:extLst>
      <p:ext uri="{BB962C8B-B14F-4D97-AF65-F5344CB8AC3E}">
        <p14:creationId xmlns:p14="http://schemas.microsoft.com/office/powerpoint/2010/main" val="1309367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 of things to see on</a:t>
            </a:r>
            <a:r>
              <a:rPr lang="en-US" baseline="0" dirty="0" smtClean="0"/>
              <a:t> this video – first of all the bus driver could see it coming but really had nowhere to go.  Watch it all the way to the end and keep an eye on the Assistant.  She is thrown up and back due to the impact.  Also, note that they evacuate </a:t>
            </a:r>
            <a:r>
              <a:rPr lang="en-US" baseline="0" dirty="0" err="1" smtClean="0"/>
              <a:t>th</a:t>
            </a:r>
            <a:r>
              <a:rPr lang="en-US" baseline="0" dirty="0" smtClean="0"/>
              <a:t> students out the front of the bus right where it is the most dangerous and where all the injured people are, was that the best choice?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59</a:t>
            </a:fld>
            <a:endParaRPr lang="en-US" dirty="0"/>
          </a:p>
        </p:txBody>
      </p:sp>
    </p:spTree>
    <p:extLst>
      <p:ext uri="{BB962C8B-B14F-4D97-AF65-F5344CB8AC3E}">
        <p14:creationId xmlns:p14="http://schemas.microsoft.com/office/powerpoint/2010/main" val="11928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8E8C0B22-6E06-4177-B168-38BE28199F12}" type="slidenum">
              <a:rPr lang="en-US" altLang="en-US" smtClean="0">
                <a:latin typeface="Times New Roman" pitchFamily="18" charset="0"/>
              </a:rPr>
              <a:pPr eaLnBrk="1" hangingPunct="1"/>
              <a:t>62</a:t>
            </a:fld>
            <a:endParaRPr lang="en-US" altLang="en-US" dirty="0" smtClean="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a:latin typeface="Arial" pitchFamily="34" charset="0"/>
                <a:cs typeface="Arial" pitchFamily="34" charset="0"/>
              </a:rPr>
              <a:t>While reviewing the facts please stress the items that the driver did not do.</a:t>
            </a:r>
          </a:p>
          <a:p>
            <a:pPr eaLnBrk="1" hangingPunct="1"/>
            <a:endParaRPr lang="en-US" altLang="en-US" sz="1800" b="1" dirty="0">
              <a:latin typeface="Arial" pitchFamily="34" charset="0"/>
              <a:cs typeface="Arial" pitchFamily="34" charset="0"/>
            </a:endParaRPr>
          </a:p>
          <a:p>
            <a:pPr eaLnBrk="1" hangingPunct="1"/>
            <a:endParaRPr lang="en-US" altLang="en-US" sz="1800" b="1" dirty="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3C453EA6-3A37-4A9E-8616-D3BFDB33EA2E}" type="slidenum">
              <a:rPr lang="en-US" altLang="en-US" smtClean="0">
                <a:latin typeface="Times New Roman" pitchFamily="18" charset="0"/>
              </a:rPr>
              <a:pPr eaLnBrk="1" hangingPunct="1"/>
              <a:t>63</a:t>
            </a:fld>
            <a:endParaRPr lang="en-US" altLang="en-US" dirty="0" smtClean="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a:latin typeface="Arial" pitchFamily="34" charset="0"/>
                <a:cs typeface="Arial" pitchFamily="34" charset="0"/>
              </a:rPr>
              <a:t>School bus driver law and training do not permit students to walk down the side and/or to the back of the school bus.  Students are to walk out 10 feet in front of the school bus and cross in front the bus.</a:t>
            </a:r>
          </a:p>
          <a:p>
            <a:pPr eaLnBrk="1" hangingPunct="1"/>
            <a:endParaRPr lang="en-US" altLang="en-US" sz="1800" b="1" dirty="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D2C0D5A0-B043-4BFF-AB8C-ABD6A433BA31}" type="slidenum">
              <a:rPr lang="en-US" altLang="en-US" smtClean="0">
                <a:latin typeface="Times New Roman" pitchFamily="18" charset="0"/>
              </a:rPr>
              <a:pPr eaLnBrk="1" hangingPunct="1"/>
              <a:t>64</a:t>
            </a:fld>
            <a:endParaRPr lang="en-US" altLang="en-US" dirty="0" smtClean="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a:latin typeface="Arial" pitchFamily="34" charset="0"/>
                <a:cs typeface="Arial" pitchFamily="34" charset="0"/>
              </a:rPr>
              <a:t>Law, school bus training and district policy always teach school bus drivers to count their students as they leave the bus.</a:t>
            </a:r>
          </a:p>
          <a:p>
            <a:pPr eaLnBrk="1" hangingPunct="1"/>
            <a:r>
              <a:rPr lang="en-US" altLang="en-US" sz="1800" b="1" dirty="0">
                <a:latin typeface="Arial" pitchFamily="34" charset="0"/>
                <a:cs typeface="Arial" pitchFamily="34" charset="0"/>
              </a:rPr>
              <a:t>Drivers must make certain all bus mirrors are properly adjusted.</a:t>
            </a:r>
          </a:p>
          <a:p>
            <a:pPr eaLnBrk="1" hangingPunct="1"/>
            <a:r>
              <a:rPr lang="en-US" altLang="en-US" sz="1800" b="1" dirty="0">
                <a:latin typeface="Arial" pitchFamily="34" charset="0"/>
                <a:cs typeface="Arial" pitchFamily="34" charset="0"/>
              </a:rPr>
              <a:t>Drivers must make certain to check all mirrors to make certain it is safe fo proceed.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CF4EB1FC-4A9E-47CC-8B4E-C81750F82F7C}" type="slidenum">
              <a:rPr lang="en-US" altLang="en-US" smtClean="0">
                <a:latin typeface="Times New Roman" pitchFamily="18" charset="0"/>
              </a:rPr>
              <a:pPr eaLnBrk="1" hangingPunct="1"/>
              <a:t>65</a:t>
            </a:fld>
            <a:endParaRPr lang="en-US" altLang="en-US" dirty="0"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a:latin typeface="Arial" pitchFamily="34" charset="0"/>
                <a:cs typeface="Arial" pitchFamily="34" charset="0"/>
              </a:rPr>
              <a:t>Ask: What could the driver have done to avoid this accident?</a:t>
            </a:r>
          </a:p>
          <a:p>
            <a:pPr eaLnBrk="1" hangingPunct="1"/>
            <a:r>
              <a:rPr lang="en-US" altLang="en-US" sz="1800" b="1" dirty="0">
                <a:latin typeface="Arial" pitchFamily="34" charset="0"/>
                <a:cs typeface="Arial" pitchFamily="34" charset="0"/>
              </a:rPr>
              <a:t>What was done correctly?  Incorrectly?</a:t>
            </a:r>
          </a:p>
          <a:p>
            <a:pPr eaLnBrk="1" hangingPunct="1"/>
            <a:r>
              <a:rPr lang="en-US" altLang="en-US" sz="1800" b="1" dirty="0">
                <a:latin typeface="Arial" pitchFamily="34" charset="0"/>
                <a:cs typeface="Arial" pitchFamily="34" charset="0"/>
              </a:rPr>
              <a:t>What risk management procedures should the driver been using?</a:t>
            </a:r>
          </a:p>
          <a:p>
            <a:pPr eaLnBrk="1" hangingPunct="1"/>
            <a:r>
              <a:rPr lang="en-US" altLang="en-US" sz="1800" b="1" dirty="0">
                <a:latin typeface="Arial" pitchFamily="34" charset="0"/>
                <a:cs typeface="Arial" pitchFamily="34" charset="0"/>
              </a:rPr>
              <a:t>What risk management techniques should the district made sure were in place?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313CBBF7-313E-4861-99F5-FB3694F298AB}" type="slidenum">
              <a:rPr lang="en-US" altLang="en-US" smtClean="0">
                <a:latin typeface="Times New Roman" pitchFamily="18" charset="0"/>
              </a:rPr>
              <a:pPr eaLnBrk="1" hangingPunct="1"/>
              <a:t>66</a:t>
            </a:fld>
            <a:endParaRPr lang="en-US" altLang="en-US" dirty="0" smtClean="0">
              <a:latin typeface="Times New Roman" pitchFamily="18" charset="0"/>
            </a:endParaRPr>
          </a:p>
        </p:txBody>
      </p:sp>
      <p:sp>
        <p:nvSpPr>
          <p:cNvPr id="104451" name="Rectangle 2"/>
          <p:cNvSpPr>
            <a:spLocks noGrp="1" noRot="1" noChangeAspect="1" noChangeArrowheads="1" noTextEdit="1"/>
          </p:cNvSpPr>
          <p:nvPr>
            <p:ph type="sldImg"/>
          </p:nvPr>
        </p:nvSpPr>
        <p:spPr>
          <a:xfrm>
            <a:off x="1120775" y="457200"/>
            <a:ext cx="4572000" cy="3430588"/>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a:latin typeface="Arial" pitchFamily="34" charset="0"/>
                <a:cs typeface="Arial" pitchFamily="34" charset="0"/>
              </a:rPr>
              <a:t>The court findings placed a heavy responsibility on the driver stating proper procedures were not taken and the driver appeared to be in a rush to finish for the day.</a:t>
            </a:r>
          </a:p>
          <a:p>
            <a:pPr eaLnBrk="1" hangingPunct="1"/>
            <a:r>
              <a:rPr lang="en-US" altLang="en-US" sz="1800" b="1" dirty="0">
                <a:latin typeface="Arial" pitchFamily="34" charset="0"/>
                <a:cs typeface="Arial" pitchFamily="34" charset="0"/>
              </a:rPr>
              <a:t>The driver received three years probation, spent community service time, had to enter a mental health program and was ordered not to drive.</a:t>
            </a:r>
          </a:p>
          <a:p>
            <a:pPr eaLnBrk="1" hangingPunct="1"/>
            <a:r>
              <a:rPr lang="en-US" altLang="en-US" sz="1800" b="1" dirty="0">
                <a:latin typeface="Arial" pitchFamily="34" charset="0"/>
                <a:cs typeface="Arial" pitchFamily="34" charset="0"/>
              </a:rPr>
              <a:t>The driver was ordered to pay court costs and reimbursement costs to the family for funeral and medical expenses.</a:t>
            </a:r>
          </a:p>
          <a:p>
            <a:pPr eaLnBrk="1" hangingPunct="1"/>
            <a:endParaRPr lang="en-US" altLang="en-US" sz="1800" b="1" dirty="0">
              <a:latin typeface="Arial" pitchFamily="34" charset="0"/>
              <a:cs typeface="Arial" pitchFamily="34" charset="0"/>
            </a:endParaRPr>
          </a:p>
          <a:p>
            <a:pPr eaLnBrk="1" hangingPunct="1"/>
            <a:r>
              <a:rPr lang="en-US" altLang="en-US" sz="1800" b="1" dirty="0">
                <a:latin typeface="Arial" pitchFamily="34" charset="0"/>
                <a:cs typeface="Arial" pitchFamily="34" charset="0"/>
              </a:rPr>
              <a:t>You may wish to use the example to a student not crossing and going to the mailbox. </a:t>
            </a:r>
          </a:p>
          <a:p>
            <a:pPr eaLnBrk="1" hangingPunct="1"/>
            <a:endParaRPr lang="en-US" altLang="en-US" sz="1800" b="1" dirty="0">
              <a:latin typeface="Arial" pitchFamily="34" charset="0"/>
              <a:cs typeface="Arial" pitchFamily="34" charset="0"/>
            </a:endParaRPr>
          </a:p>
          <a:p>
            <a:pPr eaLnBrk="1" hangingPunct="1"/>
            <a:r>
              <a:rPr lang="en-US" altLang="en-US" sz="1800" b="1" dirty="0">
                <a:latin typeface="Arial" pitchFamily="34" charset="0"/>
                <a:cs typeface="Arial" pitchFamily="34" charset="0"/>
              </a:rPr>
              <a:t> IF the driver can see that an accident may occur if an action continues then something should be done.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389BBB2A-ED00-4FF9-82AC-344B1F18317E}" type="slidenum">
              <a:rPr lang="en-US" altLang="en-US" smtClean="0">
                <a:latin typeface="Times New Roman" pitchFamily="18" charset="0"/>
              </a:rPr>
              <a:pPr eaLnBrk="1" hangingPunct="1"/>
              <a:t>67</a:t>
            </a:fld>
            <a:endParaRPr lang="en-US" altLang="en-US" dirty="0"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a:latin typeface="Arial" pitchFamily="34" charset="0"/>
                <a:cs typeface="Arial" pitchFamily="34" charset="0"/>
              </a:rPr>
              <a:t>School bus drivers can be held responsible when not following laws, regulations, and policies.</a:t>
            </a:r>
          </a:p>
          <a:p>
            <a:pPr eaLnBrk="1" hangingPunct="1"/>
            <a:endParaRPr lang="en-US" altLang="en-US" sz="1800" b="1" dirty="0">
              <a:latin typeface="Arial" pitchFamily="34" charset="0"/>
              <a:cs typeface="Arial" pitchFamily="34" charset="0"/>
            </a:endParaRPr>
          </a:p>
          <a:p>
            <a:pPr eaLnBrk="1" hangingPunct="1"/>
            <a:r>
              <a:rPr lang="en-US" altLang="en-US" sz="1800" b="1" dirty="0">
                <a:latin typeface="Arial" pitchFamily="34" charset="0"/>
                <a:cs typeface="Arial" pitchFamily="34" charset="0"/>
              </a:rPr>
              <a:t>Reinforce the importance of documentation of the activities that occur on the school bus.</a:t>
            </a:r>
          </a:p>
          <a:p>
            <a:pPr eaLnBrk="1" hangingPunct="1"/>
            <a:endParaRPr lang="en-US" altLang="en-US" sz="1800" b="1" dirty="0">
              <a:latin typeface="Arial" pitchFamily="34" charset="0"/>
              <a:cs typeface="Arial" pitchFamily="34" charset="0"/>
            </a:endParaRPr>
          </a:p>
          <a:p>
            <a:pPr eaLnBrk="1" hangingPunct="1"/>
            <a:r>
              <a:rPr lang="en-US" altLang="en-US" sz="1800" b="1" dirty="0">
                <a:latin typeface="Arial" pitchFamily="34" charset="0"/>
                <a:cs typeface="Arial" pitchFamily="34" charset="0"/>
              </a:rPr>
              <a:t>Written documentation is often a plus in court situations.  Pre-trip forms must be completed and kept.  Parents have the right to expect safe practices.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870F0DC9-BA10-40D3-A468-160F87C22855}" type="slidenum">
              <a:rPr lang="en-US" altLang="en-US" smtClean="0">
                <a:latin typeface="Times New Roman" pitchFamily="18" charset="0"/>
              </a:rPr>
              <a:pPr eaLnBrk="1" hangingPunct="1"/>
              <a:t>5</a:t>
            </a:fld>
            <a:endParaRPr lang="en-US" altLang="en-US" dirty="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dirty="0">
                <a:latin typeface="Arial" pitchFamily="34" charset="0"/>
                <a:cs typeface="Arial" pitchFamily="34" charset="0"/>
              </a:rPr>
              <a:t>Review the sample Bus Driver Job Description and talk about the need for the bus driver to be a team player.</a:t>
            </a:r>
          </a:p>
          <a:p>
            <a:pPr eaLnBrk="1" hangingPunct="1"/>
            <a:r>
              <a:rPr lang="en-US" altLang="en-US" sz="1800" b="1" dirty="0">
                <a:latin typeface="Arial" pitchFamily="34" charset="0"/>
                <a:cs typeface="Arial" pitchFamily="34" charset="0"/>
              </a:rPr>
              <a:t>Talk about how each of team members should relate to each other.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some scenarios and ask if the students are safer inside or outside?  Everyone has their own opinion, supervisors can not make that</a:t>
            </a:r>
            <a:r>
              <a:rPr lang="en-US" baseline="0" dirty="0" smtClean="0"/>
              <a:t> call from their desk, when they are NOT on scene.  Make your staff think about possible situations and discuss the options.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77</a:t>
            </a:fld>
            <a:endParaRPr lang="en-US" dirty="0"/>
          </a:p>
        </p:txBody>
      </p:sp>
    </p:spTree>
    <p:extLst>
      <p:ext uri="{BB962C8B-B14F-4D97-AF65-F5344CB8AC3E}">
        <p14:creationId xmlns:p14="http://schemas.microsoft.com/office/powerpoint/2010/main" val="1697601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is pretty graphic and will have a profound on your audience. Warn them ahead of time.  This also a very good time to remind them</a:t>
            </a:r>
            <a:r>
              <a:rPr lang="en-US" baseline="0" dirty="0" smtClean="0"/>
              <a:t> to SLOW DOWN on school grounds children will dart out without even looking.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80</a:t>
            </a:fld>
            <a:endParaRPr lang="en-US" dirty="0"/>
          </a:p>
        </p:txBody>
      </p:sp>
    </p:spTree>
    <p:extLst>
      <p:ext uri="{BB962C8B-B14F-4D97-AF65-F5344CB8AC3E}">
        <p14:creationId xmlns:p14="http://schemas.microsoft.com/office/powerpoint/2010/main" val="4152086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clarification on our website</a:t>
            </a:r>
            <a:r>
              <a:rPr lang="en-US" baseline="0" dirty="0" smtClean="0"/>
              <a:t> about how items need to be secured.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92</a:t>
            </a:fld>
            <a:endParaRPr lang="en-US" dirty="0"/>
          </a:p>
        </p:txBody>
      </p:sp>
    </p:spTree>
    <p:extLst>
      <p:ext uri="{BB962C8B-B14F-4D97-AF65-F5344CB8AC3E}">
        <p14:creationId xmlns:p14="http://schemas.microsoft.com/office/powerpoint/2010/main" val="417299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fld id="{BA8291CE-209B-401C-9949-EED951F36B66}" type="slidenum">
              <a:rPr lang="en-US" altLang="en-US" sz="1200" b="0" smtClean="0">
                <a:latin typeface="Times New Roman" pitchFamily="18" charset="0"/>
              </a:rPr>
              <a:pPr eaLnBrk="1" hangingPunct="1"/>
              <a:t>93</a:t>
            </a:fld>
            <a:endParaRPr lang="en-US" altLang="en-US" sz="1200" b="0" dirty="0"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smtClean="0">
                <a:latin typeface="Arial" pitchFamily="34" charset="0"/>
              </a:rPr>
              <a:t>REVIEW DIAGRAM AFTER DISCUSSION</a:t>
            </a:r>
          </a:p>
          <a:p>
            <a:pPr eaLnBrk="1" hangingPunct="1"/>
            <a:endParaRPr lang="en-US" altLang="en-US" sz="1400" b="1" dirty="0" smtClean="0">
              <a:latin typeface="Arial" pitchFamily="34" charset="0"/>
            </a:endParaRPr>
          </a:p>
          <a:p>
            <a:pPr eaLnBrk="1" hangingPunct="1"/>
            <a:r>
              <a:rPr lang="en-US" altLang="en-US" sz="1400" b="1" dirty="0" smtClean="0">
                <a:latin typeface="Arial" pitchFamily="34" charset="0"/>
              </a:rPr>
              <a:t>The diagram will help to clarify the definitions</a:t>
            </a:r>
          </a:p>
          <a:p>
            <a:pPr eaLnBrk="1" hangingPunct="1"/>
            <a:endParaRPr lang="en-US" altLang="en-US" sz="1400" b="1" dirty="0" smtClean="0">
              <a:latin typeface="Arial" pitchFamily="34" charset="0"/>
            </a:endParaRPr>
          </a:p>
          <a:p>
            <a:pPr eaLnBrk="1" hangingPunct="1"/>
            <a:r>
              <a:rPr lang="en-US" altLang="en-US" sz="1400" b="1" dirty="0" smtClean="0">
                <a:latin typeface="Arial" pitchFamily="34" charset="0"/>
              </a:rPr>
              <a:t>Some of the laws that pertain to loading and unloading the school bus use the terms roadway and highway/street.</a:t>
            </a:r>
          </a:p>
          <a:p>
            <a:pPr eaLnBrk="1" hangingPunct="1"/>
            <a:endParaRPr lang="en-US" altLang="en-US" sz="1400" b="1" dirty="0" smtClean="0">
              <a:latin typeface="Arial" pitchFamily="34" charset="0"/>
            </a:endParaRPr>
          </a:p>
          <a:p>
            <a:pPr eaLnBrk="1" hangingPunct="1"/>
            <a:r>
              <a:rPr lang="en-US" altLang="en-US" sz="1400" b="1" dirty="0" smtClean="0">
                <a:latin typeface="Arial" pitchFamily="34" charset="0"/>
              </a:rPr>
              <a:t>Have students discuss the law areas.</a:t>
            </a:r>
          </a:p>
          <a:p>
            <a:pPr eaLnBrk="1" hangingPunct="1"/>
            <a:endParaRPr lang="en-US" altLang="en-US" sz="1400" b="1" dirty="0" smtClean="0">
              <a:latin typeface="Arial" pitchFamily="34" charset="0"/>
            </a:endParaRPr>
          </a:p>
          <a:p>
            <a:pPr eaLnBrk="1" hangingPunct="1"/>
            <a:endParaRPr lang="en-US" altLang="en-US" sz="1400" b="1"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fld id="{E2AD4007-AD47-4E54-9349-D553AF8E183C}" type="slidenum">
              <a:rPr lang="en-US" altLang="en-US" sz="1200" b="0" smtClean="0">
                <a:latin typeface="Times New Roman" pitchFamily="18" charset="0"/>
              </a:rPr>
              <a:pPr eaLnBrk="1" hangingPunct="1"/>
              <a:t>99</a:t>
            </a:fld>
            <a:endParaRPr lang="en-US" altLang="en-US" sz="1200" b="0" dirty="0"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2 Lane highway  with shoulder and no passing zone </a:t>
            </a:r>
          </a:p>
          <a:p>
            <a:pPr eaLnBrk="1" hangingPunct="1"/>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fld id="{353C362F-DEDA-4711-BE18-AC4307E557B2}" type="slidenum">
              <a:rPr lang="en-US" altLang="en-US" sz="1200" b="0" smtClean="0">
                <a:latin typeface="Times New Roman" pitchFamily="18" charset="0"/>
              </a:rPr>
              <a:pPr eaLnBrk="1" hangingPunct="1"/>
              <a:t>100</a:t>
            </a:fld>
            <a:endParaRPr lang="en-US" altLang="en-US" sz="1200" b="0" dirty="0"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Two lane highway, no shoulder.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fld id="{FDDF3FF0-D625-4EDD-85D5-F22F4F63F9DC}" type="slidenum">
              <a:rPr lang="en-US" altLang="en-US" sz="1200" b="0" smtClean="0">
                <a:latin typeface="Times New Roman" pitchFamily="18" charset="0"/>
              </a:rPr>
              <a:pPr eaLnBrk="1" hangingPunct="1"/>
              <a:t>101</a:t>
            </a:fld>
            <a:endParaRPr lang="en-US" altLang="en-US" sz="1200" b="0" dirty="0"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2 Lane highway with no shoulder.</a:t>
            </a:r>
          </a:p>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fld id="{54BB945C-3A83-44B7-ABF2-38CBA38BF624}" type="slidenum">
              <a:rPr lang="en-US" altLang="en-US" sz="1200" b="0" smtClean="0">
                <a:latin typeface="Times New Roman" pitchFamily="18" charset="0"/>
              </a:rPr>
              <a:pPr eaLnBrk="1" hangingPunct="1"/>
              <a:t>105</a:t>
            </a:fld>
            <a:endParaRPr lang="en-US" altLang="en-US" sz="1200" b="0" dirty="0"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smtClean="0">
                <a:latin typeface="Arial" pitchFamily="34" charset="0"/>
              </a:rPr>
              <a:t>REVIEW:  the improper uses of the alternating flashing red lights</a:t>
            </a:r>
          </a:p>
          <a:p>
            <a:pPr eaLnBrk="1" hangingPunct="1"/>
            <a:endParaRPr lang="en-US" altLang="en-US" sz="1400" b="1" dirty="0" smtClean="0">
              <a:latin typeface="Arial" pitchFamily="34" charset="0"/>
            </a:endParaRPr>
          </a:p>
          <a:p>
            <a:pPr eaLnBrk="1" hangingPunct="1"/>
            <a:r>
              <a:rPr lang="en-US" altLang="en-US" sz="1400" b="1" dirty="0" smtClean="0">
                <a:latin typeface="Arial" pitchFamily="34" charset="0"/>
              </a:rPr>
              <a:t>Can you use the lights on a Senior Citizen trip? NO!</a:t>
            </a:r>
          </a:p>
          <a:p>
            <a:pPr eaLnBrk="1" hangingPunct="1"/>
            <a:endParaRPr lang="en-US" altLang="en-US" sz="1400" b="1" dirty="0" smtClean="0">
              <a:latin typeface="Arial" pitchFamily="34" charset="0"/>
            </a:endParaRPr>
          </a:p>
          <a:p>
            <a:pPr eaLnBrk="1" hangingPunct="1"/>
            <a:r>
              <a:rPr lang="en-US" altLang="en-US" sz="1400" b="1" dirty="0" smtClean="0">
                <a:latin typeface="Arial" pitchFamily="34" charset="0"/>
              </a:rPr>
              <a:t>Will the train stop if you use them at a grade crossing?</a:t>
            </a:r>
          </a:p>
          <a:p>
            <a:pPr eaLnBrk="1" hangingPunct="1"/>
            <a:endParaRPr lang="en-US" altLang="en-US" sz="1400" b="1" dirty="0" smtClean="0">
              <a:latin typeface="Arial" pitchFamily="34" charset="0"/>
            </a:endParaRPr>
          </a:p>
          <a:p>
            <a:pPr eaLnBrk="1" hangingPunct="1"/>
            <a:r>
              <a:rPr lang="en-US" altLang="en-US" sz="1400" b="1" dirty="0" smtClean="0">
                <a:latin typeface="Arial" pitchFamily="34" charset="0"/>
              </a:rPr>
              <a:t>Can you think of a time when you could use your lights to assist another driver?</a:t>
            </a:r>
          </a:p>
          <a:p>
            <a:pPr eaLnBrk="1" hangingPunct="1"/>
            <a:r>
              <a:rPr lang="en-US" altLang="en-US" sz="1400" b="1" dirty="0" smtClean="0">
                <a:latin typeface="Arial" pitchFamily="34" charset="0"/>
              </a:rPr>
              <a:t>YES! If both buses are loading and unloading or unloading.  This could be a transfer operation or a broken down bus.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fld id="{B31B9BE2-F703-4689-AEDD-477EF043C6B8}" type="slidenum">
              <a:rPr lang="en-US" altLang="en-US" sz="1200" b="0" smtClean="0">
                <a:latin typeface="Times New Roman" pitchFamily="18" charset="0"/>
              </a:rPr>
              <a:pPr eaLnBrk="1" hangingPunct="1"/>
              <a:t>106</a:t>
            </a:fld>
            <a:endParaRPr lang="en-US" altLang="en-US" sz="1200" b="0" dirty="0" smtClean="0">
              <a:latin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smtClean="0">
                <a:latin typeface="Arial" pitchFamily="34" charset="0"/>
              </a:rPr>
              <a:t>REMEMBER THAT THE ALTERNATING FLASHING RED LIGHTS CAN NOT BE USED WHILE BACKING!</a:t>
            </a:r>
          </a:p>
          <a:p>
            <a:pPr eaLnBrk="1" hangingPunct="1"/>
            <a:endParaRPr lang="en-US" altLang="en-US" sz="1400" b="1" dirty="0" smtClean="0">
              <a:latin typeface="Arial" pitchFamily="34" charset="0"/>
            </a:endParaRPr>
          </a:p>
          <a:p>
            <a:pPr eaLnBrk="1" hangingPunct="1"/>
            <a:r>
              <a:rPr lang="en-US" altLang="en-US" sz="1400" b="1" dirty="0" smtClean="0">
                <a:latin typeface="Arial" pitchFamily="34" charset="0"/>
              </a:rPr>
              <a:t>USE HAZARD LIGHTS INSTEAD.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C3318D2-949C-4E08-8D43-F963D4E1D11A}" type="slidenum">
              <a:rPr lang="en-US" altLang="en-US"/>
              <a:pPr fontAlgn="base">
                <a:spcBef>
                  <a:spcPct val="0"/>
                </a:spcBef>
                <a:spcAft>
                  <a:spcPct val="0"/>
                </a:spcAft>
              </a:pPr>
              <a:t>120</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615" eaLnBrk="0" hangingPunct="0">
              <a:defRPr>
                <a:solidFill>
                  <a:schemeClr val="tx1"/>
                </a:solidFill>
                <a:latin typeface="Arial" pitchFamily="34" charset="0"/>
              </a:defRPr>
            </a:lvl1pPr>
            <a:lvl2pPr marL="727868" indent="-279949" defTabSz="903615" eaLnBrk="0" hangingPunct="0">
              <a:defRPr>
                <a:solidFill>
                  <a:schemeClr val="tx1"/>
                </a:solidFill>
                <a:latin typeface="Arial" pitchFamily="34" charset="0"/>
              </a:defRPr>
            </a:lvl2pPr>
            <a:lvl3pPr marL="1119797" indent="-223959" defTabSz="903615" eaLnBrk="0" hangingPunct="0">
              <a:defRPr>
                <a:solidFill>
                  <a:schemeClr val="tx1"/>
                </a:solidFill>
                <a:latin typeface="Arial" pitchFamily="34" charset="0"/>
              </a:defRPr>
            </a:lvl3pPr>
            <a:lvl4pPr marL="1567716" indent="-223959" defTabSz="903615" eaLnBrk="0" hangingPunct="0">
              <a:defRPr>
                <a:solidFill>
                  <a:schemeClr val="tx1"/>
                </a:solidFill>
                <a:latin typeface="Arial" pitchFamily="34" charset="0"/>
              </a:defRPr>
            </a:lvl4pPr>
            <a:lvl5pPr marL="2015635" indent="-223959" defTabSz="903615" eaLnBrk="0" hangingPunct="0">
              <a:defRPr>
                <a:solidFill>
                  <a:schemeClr val="tx1"/>
                </a:solidFill>
                <a:latin typeface="Arial" pitchFamily="34" charset="0"/>
              </a:defRPr>
            </a:lvl5pPr>
            <a:lvl6pPr marL="2463554" indent="-223959" defTabSz="903615" eaLnBrk="0" fontAlgn="base" hangingPunct="0">
              <a:spcBef>
                <a:spcPct val="0"/>
              </a:spcBef>
              <a:spcAft>
                <a:spcPct val="0"/>
              </a:spcAft>
              <a:defRPr>
                <a:solidFill>
                  <a:schemeClr val="tx1"/>
                </a:solidFill>
                <a:latin typeface="Arial" pitchFamily="34" charset="0"/>
              </a:defRPr>
            </a:lvl6pPr>
            <a:lvl7pPr marL="2911472" indent="-223959" defTabSz="903615" eaLnBrk="0" fontAlgn="base" hangingPunct="0">
              <a:spcBef>
                <a:spcPct val="0"/>
              </a:spcBef>
              <a:spcAft>
                <a:spcPct val="0"/>
              </a:spcAft>
              <a:defRPr>
                <a:solidFill>
                  <a:schemeClr val="tx1"/>
                </a:solidFill>
                <a:latin typeface="Arial" pitchFamily="34" charset="0"/>
              </a:defRPr>
            </a:lvl7pPr>
            <a:lvl8pPr marL="3359391" indent="-223959" defTabSz="903615" eaLnBrk="0" fontAlgn="base" hangingPunct="0">
              <a:spcBef>
                <a:spcPct val="0"/>
              </a:spcBef>
              <a:spcAft>
                <a:spcPct val="0"/>
              </a:spcAft>
              <a:defRPr>
                <a:solidFill>
                  <a:schemeClr val="tx1"/>
                </a:solidFill>
                <a:latin typeface="Arial" pitchFamily="34" charset="0"/>
              </a:defRPr>
            </a:lvl8pPr>
            <a:lvl9pPr marL="3807310" indent="-223959" defTabSz="903615" eaLnBrk="0" fontAlgn="base" hangingPunct="0">
              <a:spcBef>
                <a:spcPct val="0"/>
              </a:spcBef>
              <a:spcAft>
                <a:spcPct val="0"/>
              </a:spcAft>
              <a:defRPr>
                <a:solidFill>
                  <a:schemeClr val="tx1"/>
                </a:solidFill>
                <a:latin typeface="Arial" pitchFamily="34" charset="0"/>
              </a:defRPr>
            </a:lvl9pPr>
          </a:lstStyle>
          <a:p>
            <a:pPr eaLnBrk="1" hangingPunct="1"/>
            <a:fld id="{34800A81-C847-48C6-8F01-DFAF37833A05}" type="slidenum">
              <a:rPr lang="en-US" altLang="en-US" smtClean="0">
                <a:latin typeface="Times New Roman" pitchFamily="18" charset="0"/>
              </a:rPr>
              <a:pPr eaLnBrk="1" hangingPunct="1"/>
              <a:t>11</a:t>
            </a:fld>
            <a:endParaRPr lang="en-US" altLang="en-US" dirty="0"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dirty="0">
                <a:cs typeface="Arial" pitchFamily="34" charset="0"/>
              </a:rPr>
              <a:t>Talk about how the TEAM and Customer Concept relate to each of the items above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983">
              <a:spcBef>
                <a:spcPct val="0"/>
              </a:spcBef>
            </a:pPr>
            <a:r>
              <a:rPr lang="en-US" altLang="en-US" dirty="0"/>
              <a:t>A referral is one tool in your behavior support plan. This should be used as a last resort for students who can not be managed within the bus environment. If you write referrals all the time, you will find that they lose their value both for your students and also for the administration as well. In other words, you want your referrals to mean something and to be acted on as necessary by the administrator in charge of the case.</a:t>
            </a:r>
          </a:p>
          <a:p>
            <a:pPr defTabSz="912983">
              <a:spcBef>
                <a:spcPct val="0"/>
              </a:spcBef>
            </a:pPr>
            <a:endParaRPr lang="en-US" altLang="en-US" dirty="0"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2756" indent="-270291">
              <a:defRPr>
                <a:solidFill>
                  <a:schemeClr val="tx1"/>
                </a:solidFill>
                <a:latin typeface="Calibri" pitchFamily="34" charset="0"/>
              </a:defRPr>
            </a:lvl2pPr>
            <a:lvl3pPr marL="1081164" indent="-216233">
              <a:defRPr>
                <a:solidFill>
                  <a:schemeClr val="tx1"/>
                </a:solidFill>
                <a:latin typeface="Calibri" pitchFamily="34" charset="0"/>
              </a:defRPr>
            </a:lvl3pPr>
            <a:lvl4pPr marL="1513629" indent="-216233">
              <a:defRPr>
                <a:solidFill>
                  <a:schemeClr val="tx1"/>
                </a:solidFill>
                <a:latin typeface="Calibri" pitchFamily="34" charset="0"/>
              </a:defRPr>
            </a:lvl4pPr>
            <a:lvl5pPr marL="1946095" indent="-216233">
              <a:defRPr>
                <a:solidFill>
                  <a:schemeClr val="tx1"/>
                </a:solidFill>
                <a:latin typeface="Calibri" pitchFamily="34" charset="0"/>
              </a:defRPr>
            </a:lvl5pPr>
            <a:lvl6pPr marL="2378560" indent="-216233" fontAlgn="base">
              <a:spcBef>
                <a:spcPct val="0"/>
              </a:spcBef>
              <a:spcAft>
                <a:spcPct val="0"/>
              </a:spcAft>
              <a:defRPr>
                <a:solidFill>
                  <a:schemeClr val="tx1"/>
                </a:solidFill>
                <a:latin typeface="Calibri" pitchFamily="34" charset="0"/>
              </a:defRPr>
            </a:lvl6pPr>
            <a:lvl7pPr marL="2811026" indent="-216233" fontAlgn="base">
              <a:spcBef>
                <a:spcPct val="0"/>
              </a:spcBef>
              <a:spcAft>
                <a:spcPct val="0"/>
              </a:spcAft>
              <a:defRPr>
                <a:solidFill>
                  <a:schemeClr val="tx1"/>
                </a:solidFill>
                <a:latin typeface="Calibri" pitchFamily="34" charset="0"/>
              </a:defRPr>
            </a:lvl7pPr>
            <a:lvl8pPr marL="3243491" indent="-216233" fontAlgn="base">
              <a:spcBef>
                <a:spcPct val="0"/>
              </a:spcBef>
              <a:spcAft>
                <a:spcPct val="0"/>
              </a:spcAft>
              <a:defRPr>
                <a:solidFill>
                  <a:schemeClr val="tx1"/>
                </a:solidFill>
                <a:latin typeface="Calibri" pitchFamily="34" charset="0"/>
              </a:defRPr>
            </a:lvl8pPr>
            <a:lvl9pPr marL="3675957" indent="-21623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B9369E-4C4E-4EF5-9ED3-57EC0461FC23}" type="slidenum">
              <a:rPr lang="en-US" altLang="en-US"/>
              <a:pPr fontAlgn="base">
                <a:spcBef>
                  <a:spcPct val="0"/>
                </a:spcBef>
                <a:spcAft>
                  <a:spcPct val="0"/>
                </a:spcAft>
              </a:pPr>
              <a:t>121</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Consequences when a child does not follow one or more of the rules under the 3 B’s.  Some districts allow the student one or two warnings first, then on the third (three strikes you’re out) the student receives a consequence.</a:t>
            </a:r>
          </a:p>
          <a:p>
            <a:pPr>
              <a:spcBef>
                <a:spcPct val="0"/>
              </a:spcBef>
            </a:pPr>
            <a:endParaRPr lang="en-US" altLang="en-US" dirty="0" smtClean="0"/>
          </a:p>
          <a:p>
            <a:pPr>
              <a:spcBef>
                <a:spcPct val="0"/>
              </a:spcBef>
            </a:pPr>
            <a:r>
              <a:rPr lang="en-US" altLang="en-US" dirty="0" smtClean="0"/>
              <a:t>Assigned seats – Make sure to give the student a period of days that the seat will be assigned.  Remember a sunshine clause will give them something to work toward – a reason to behave properly.  If you tell them they are going to sit there indefinitely what incentive does that give the student to behave?</a:t>
            </a:r>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a:p>
            <a:pPr>
              <a:spcBef>
                <a:spcPct val="0"/>
              </a:spcBef>
            </a:pPr>
            <a:r>
              <a:rPr lang="en-US" altLang="en-US" dirty="0"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123</a:t>
            </a:fld>
            <a:endParaRPr lang="en-US" dirty="0"/>
          </a:p>
        </p:txBody>
      </p:sp>
    </p:spTree>
    <p:extLst>
      <p:ext uri="{BB962C8B-B14F-4D97-AF65-F5344CB8AC3E}">
        <p14:creationId xmlns:p14="http://schemas.microsoft.com/office/powerpoint/2010/main" val="730456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23037E32-E92D-427F-8210-D094FBD1F695}" type="slidenum">
              <a:rPr lang="en-US" altLang="en-US">
                <a:latin typeface="Times New Roman" pitchFamily="18" charset="0"/>
              </a:rPr>
              <a:pPr/>
              <a:t>124</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en-US" altLang="en-US" sz="1400" b="1" dirty="0" smtClean="0">
                <a:latin typeface="Arial" pitchFamily="34" charset="0"/>
                <a:cs typeface="Arial" pitchFamily="34" charset="0"/>
              </a:rPr>
              <a:t>Getting good information regarding behaviors and medical concerns is always difficult.</a:t>
            </a:r>
          </a:p>
          <a:p>
            <a:pPr eaLnBrk="1" hangingPunct="1"/>
            <a:r>
              <a:rPr lang="en-US" altLang="en-US" sz="1400" b="1" dirty="0" smtClean="0">
                <a:latin typeface="Arial" pitchFamily="34" charset="0"/>
                <a:cs typeface="Arial" pitchFamily="34" charset="0"/>
              </a:rPr>
              <a:t>As a related service provider drivers and attendants have a right to know the disability code, specific behaviors and interventions and any medical concerns.</a:t>
            </a:r>
          </a:p>
          <a:p>
            <a:pPr eaLnBrk="1" hangingPunct="1"/>
            <a:r>
              <a:rPr lang="en-US" altLang="en-US" sz="1400" b="1" dirty="0" smtClean="0">
                <a:latin typeface="Arial" pitchFamily="34" charset="0"/>
                <a:cs typeface="Arial" pitchFamily="34" charset="0"/>
              </a:rPr>
              <a:t>Drivers’ should request this information through their supervisors.  The four page for that starts on Page 14 was taken from the Federal school bus guidelines and should be completed in every IEPC that requires transportation.  It should also be periodically updated.</a:t>
            </a:r>
          </a:p>
          <a:p>
            <a:pPr eaLnBrk="1" hangingPunct="1"/>
            <a:r>
              <a:rPr lang="en-US" altLang="en-US" sz="1400" b="1" dirty="0" smtClean="0">
                <a:latin typeface="Arial" pitchFamily="34" charset="0"/>
                <a:cs typeface="Arial" pitchFamily="34" charset="0"/>
              </a:rPr>
              <a:t>Training to work with each disability is necessary for a special education bus driver.</a:t>
            </a:r>
          </a:p>
          <a:p>
            <a:pPr eaLnBrk="1" hangingPunct="1"/>
            <a:r>
              <a:rPr lang="en-US" altLang="en-US" sz="1400" b="1" dirty="0" smtClean="0">
                <a:latin typeface="Arial" pitchFamily="34" charset="0"/>
                <a:cs typeface="Arial" pitchFamily="34" charset="0"/>
              </a:rPr>
              <a:t>Encourage drivers’ to request training.</a:t>
            </a:r>
          </a:p>
          <a:p>
            <a:pPr eaLnBrk="1" hangingPunct="1"/>
            <a:endParaRPr lang="en-US" altLang="en-US" sz="1400" b="1" dirty="0"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ECD3DC14-D756-49E0-A628-088967EA4121}" type="slidenum">
              <a:rPr lang="en-US" altLang="en-US">
                <a:latin typeface="Times New Roman" pitchFamily="18" charset="0"/>
              </a:rPr>
              <a:pPr/>
              <a:t>125</a:t>
            </a:fld>
            <a:endParaRPr lang="en-US" altLang="en-US" dirty="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r>
              <a:rPr lang="en-US" altLang="en-US" sz="1400" b="1" dirty="0" smtClean="0">
                <a:latin typeface="Arial" pitchFamily="34" charset="0"/>
                <a:cs typeface="Arial" pitchFamily="34" charset="0"/>
              </a:rPr>
              <a:t>INTRODUCTION:  Securing wheelchairs is an important safety issue.  Use the information in the </a:t>
            </a:r>
            <a:r>
              <a:rPr lang="en-US" altLang="en-US" sz="1400" b="1" dirty="0" smtClean="0">
                <a:latin typeface="Arial" pitchFamily="34" charset="0"/>
                <a:cs typeface="Arial" pitchFamily="34" charset="0"/>
              </a:rPr>
              <a:t>transporting students with disabilities </a:t>
            </a:r>
            <a:r>
              <a:rPr lang="en-US" altLang="en-US" sz="1400" b="1" dirty="0" smtClean="0">
                <a:latin typeface="Arial" pitchFamily="34" charset="0"/>
                <a:cs typeface="Arial" pitchFamily="34" charset="0"/>
              </a:rPr>
              <a:t>manual.</a:t>
            </a:r>
          </a:p>
          <a:p>
            <a:pPr eaLnBrk="1" hangingPunct="1"/>
            <a:r>
              <a:rPr lang="en-US" altLang="en-US" sz="1400" b="1" dirty="0" smtClean="0">
                <a:latin typeface="Arial" pitchFamily="34" charset="0"/>
                <a:cs typeface="Arial" pitchFamily="34" charset="0"/>
              </a:rPr>
              <a:t>Review:  The importance of securing the chair and pupil.  Also talk about the lift and position of the chair.  The film will provide information to stimulate questions.</a:t>
            </a:r>
          </a:p>
          <a:p>
            <a:pPr eaLnBrk="1" hangingPunct="1"/>
            <a:r>
              <a:rPr lang="en-US" altLang="en-US" sz="1400" b="1" dirty="0" smtClean="0">
                <a:latin typeface="Arial" pitchFamily="34" charset="0"/>
                <a:cs typeface="Arial" pitchFamily="34" charset="0"/>
              </a:rPr>
              <a:t>Many pupil injuries occur while riding up and down on the wheelchair lift.</a:t>
            </a:r>
          </a:p>
          <a:p>
            <a:pPr eaLnBrk="1" hangingPunct="1"/>
            <a:r>
              <a:rPr lang="en-US" altLang="en-US" sz="1400" b="1" dirty="0" smtClean="0">
                <a:latin typeface="Arial" pitchFamily="34" charset="0"/>
                <a:cs typeface="Arial" pitchFamily="34" charset="0"/>
              </a:rPr>
              <a:t>DO NOT move the bus until the wheelchair is properly secured to the floor of the bus and the pupil is secured to the chair.</a:t>
            </a:r>
          </a:p>
          <a:p>
            <a:pPr eaLnBrk="1" hangingPunct="1"/>
            <a:r>
              <a:rPr lang="en-US" altLang="en-US" sz="1400" b="1" dirty="0" smtClean="0">
                <a:latin typeface="Arial" pitchFamily="34" charset="0"/>
                <a:cs typeface="Arial" pitchFamily="34" charset="0"/>
              </a:rPr>
              <a:t>There are videos available from the manufacturers of the securement systems.  The one from Q Straint also shows the wheel chair crash tests.</a:t>
            </a:r>
          </a:p>
          <a:p>
            <a:pPr eaLnBrk="1" hangingPunct="1"/>
            <a:endParaRPr lang="en-US" altLang="en-US" sz="1400" b="1" dirty="0" smtClean="0">
              <a:latin typeface="Arial" pitchFamily="34" charset="0"/>
              <a:cs typeface="Arial" pitchFamily="34" charset="0"/>
            </a:endParaRPr>
          </a:p>
          <a:p>
            <a:pPr eaLnBrk="1" hangingPunct="1"/>
            <a:endParaRPr lang="en-US" altLang="en-US" sz="1400" b="1" dirty="0" smtClean="0">
              <a:latin typeface="Arial" pitchFamily="34" charset="0"/>
              <a:cs typeface="Arial" pitchFamily="34" charset="0"/>
            </a:endParaRPr>
          </a:p>
          <a:p>
            <a:pPr eaLnBrk="1" hangingPunct="1"/>
            <a:endParaRPr lang="en-US" altLang="en-US" sz="1400" b="1" dirty="0"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987F9E81-0E38-4E94-B0EC-2C8EEA52B9B2}" type="slidenum">
              <a:rPr lang="en-US" altLang="en-US">
                <a:latin typeface="Times New Roman" pitchFamily="18" charset="0"/>
              </a:rPr>
              <a:pPr/>
              <a:t>126</a:t>
            </a:fld>
            <a:endParaRPr lang="en-US" altLang="en-US" dirty="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BDD780CE-01D3-4658-842E-5E2F205C3521}" type="slidenum">
              <a:rPr lang="en-US" altLang="en-US">
                <a:latin typeface="Times New Roman" pitchFamily="18" charset="0"/>
              </a:rPr>
              <a:pPr/>
              <a:t>127</a:t>
            </a:fld>
            <a:endParaRPr lang="en-US" altLang="en-US"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CBF30DD5-9AC2-4367-96ED-A4FDFF2A3287}" type="slidenum">
              <a:rPr lang="en-US" altLang="en-US">
                <a:latin typeface="Times New Roman" pitchFamily="18" charset="0"/>
              </a:rPr>
              <a:pPr/>
              <a:t>128</a:t>
            </a:fld>
            <a:endParaRPr lang="en-US" altLang="en-US"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endParaRPr lang="en-US" altLang="en-US" dirty="0" smtClean="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Pre-plan</a:t>
            </a:r>
            <a:r>
              <a:rPr lang="en-US" baseline="0" dirty="0" smtClean="0"/>
              <a:t> activity trips with your staff, What is the best route?  Construction?  Parking availability? Rest Area stops, etc.</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130</a:t>
            </a:fld>
            <a:endParaRPr lang="en-US" dirty="0"/>
          </a:p>
        </p:txBody>
      </p:sp>
    </p:spTree>
    <p:extLst>
      <p:ext uri="{BB962C8B-B14F-4D97-AF65-F5344CB8AC3E}">
        <p14:creationId xmlns:p14="http://schemas.microsoft.com/office/powerpoint/2010/main" val="33380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be respected,</a:t>
            </a:r>
            <a:r>
              <a:rPr lang="en-US" baseline="0" dirty="0" smtClean="0"/>
              <a:t> you must be respectable!!!!!!  Bus Drivers are one of the very few people that a parent will willing give their child to even though they are complete strangers.  Working with children we are expected to be a quality person that is a good example to students, and our community.  Are you the person at the ball games screaming at the referee?  Cussing at the umpire?  Think about it!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dirty="0"/>
          </a:p>
        </p:txBody>
      </p:sp>
    </p:spTree>
    <p:extLst>
      <p:ext uri="{BB962C8B-B14F-4D97-AF65-F5344CB8AC3E}">
        <p14:creationId xmlns:p14="http://schemas.microsoft.com/office/powerpoint/2010/main" val="165320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MOST IMPORTANT PIECE</a:t>
            </a:r>
            <a:r>
              <a:rPr lang="en-US" baseline="0" dirty="0" smtClean="0"/>
              <a:t> OF INFORMATION I CAN GIVE A SUPERVISOR!!!  Always, write everything down, otherwise you have no way of proving that you spoke with a staff member, you spoke with a </a:t>
            </a:r>
            <a:r>
              <a:rPr lang="en-US" baseline="0" dirty="0" err="1" smtClean="0"/>
              <a:t>parent,etc</a:t>
            </a:r>
            <a:r>
              <a:rPr lang="en-US" baseline="0" dirty="0" smtClean="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dirty="0"/>
          </a:p>
        </p:txBody>
      </p:sp>
    </p:spTree>
    <p:extLst>
      <p:ext uri="{BB962C8B-B14F-4D97-AF65-F5344CB8AC3E}">
        <p14:creationId xmlns:p14="http://schemas.microsoft.com/office/powerpoint/2010/main" val="397580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communicate will ALL of these people.  To leave one of them out may</a:t>
            </a:r>
            <a:r>
              <a:rPr lang="en-US" baseline="0" dirty="0" smtClean="0"/>
              <a:t> create some difficulty.  They ALL have a interest in each student, and we must make sure that we keep them informed at all times.  Communication should be respectful, honest, often.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dirty="0"/>
          </a:p>
        </p:txBody>
      </p:sp>
    </p:spTree>
    <p:extLst>
      <p:ext uri="{BB962C8B-B14F-4D97-AF65-F5344CB8AC3E}">
        <p14:creationId xmlns:p14="http://schemas.microsoft.com/office/powerpoint/2010/main" val="265420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not taken a class or are not familiar with this ACT,  or FOIA I strongly recommend that you get the training.  It</a:t>
            </a:r>
            <a:r>
              <a:rPr lang="en-US" baseline="0" dirty="0" smtClean="0"/>
              <a:t> has a direct effect on how you document information, and who has the legal right to see what you document.  You district should have a CORA /FOIA coordinator.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dirty="0"/>
          </a:p>
        </p:txBody>
      </p:sp>
    </p:spTree>
    <p:extLst>
      <p:ext uri="{BB962C8B-B14F-4D97-AF65-F5344CB8AC3E}">
        <p14:creationId xmlns:p14="http://schemas.microsoft.com/office/powerpoint/2010/main" val="372722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our website and look around, we are in the process of upgrading it and trying to make it more user friendly.</a:t>
            </a:r>
            <a:r>
              <a:rPr lang="en-US" baseline="0" dirty="0" smtClean="0"/>
              <a:t>  Make it a habit to go to the What’s New Section on our homepage at least monthly.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7/15/2015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dirty="0"/>
          </a:p>
        </p:txBody>
      </p:sp>
    </p:spTree>
    <p:extLst>
      <p:ext uri="{BB962C8B-B14F-4D97-AF65-F5344CB8AC3E}">
        <p14:creationId xmlns:p14="http://schemas.microsoft.com/office/powerpoint/2010/main" val="1725624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fld id="{30CB1150-95CE-499D-BA16-30A5B6C3759B}" type="datetimeFigureOut">
              <a:rPr lang="en-US"/>
              <a:pPr>
                <a:defRPr/>
              </a:pPr>
              <a:t>7/15/2015</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AEF96C4E-403D-4F84-8702-AB2686E70F06}" type="slidenum">
              <a:rPr lang="en-US"/>
              <a:pPr>
                <a:defRPr/>
              </a:pPr>
              <a:t>‹#›</a:t>
            </a:fld>
            <a:endParaRPr lang="en-US" dirty="0"/>
          </a:p>
        </p:txBody>
      </p:sp>
    </p:spTree>
    <p:extLst>
      <p:ext uri="{BB962C8B-B14F-4D97-AF65-F5344CB8AC3E}">
        <p14:creationId xmlns:p14="http://schemas.microsoft.com/office/powerpoint/2010/main" val="368664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72" r:id="rId10"/>
    <p:sldLayoutId id="2147483680" r:id="rId11"/>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imgres?imgurl=http://www.doranmfg.com/images/emergencyexit.jpg&amp;imgrefurl=http://www.doranmfg.com/emergencyexitmonitor.htm&amp;h=174&amp;w=200&amp;sz=42&amp;tbnid=Cs3Fh-2t5CTHwM:&amp;tbnh=90&amp;tbnw=104&amp;prev=/search?q%3DSchool%2BBus%2BExit%2Bphoto%26tbm%3Disch%26tbo%3Du&amp;zoom=1&amp;q=School+Bus+Exit+photo&amp;usg=__SheOFWh6gvDnDAGR8Lc5RTdY0bc=&amp;sa=X&amp;ei=fq7eTeSaBI_4gAfynOD0Cg&amp;ved=0CDMQ9QEwBg" TargetMode="Externa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wmf"/><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fmcsa.dot.gov/redirect.asp?page=http://www.dot.gov/ost/dapc/NEW_DOCS/part40.html?proc#49CFR40.321(b)"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file:///E:\redirect.asp?page=http:\www.dot.gov\ost\dapc\NEW_DOCS\part40.html?pr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oli.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youtu.be/bXJ6lcoLmVo" TargetMode="External"/><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youtu.be/CWwbAgmE3N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School Transportation Unit</a:t>
            </a:r>
          </a:p>
          <a:p>
            <a:r>
              <a:rPr lang="en-US" dirty="0" smtClean="0"/>
              <a:t>1580 Logan Street, Suite 310</a:t>
            </a:r>
          </a:p>
          <a:p>
            <a:r>
              <a:rPr lang="en-US" dirty="0" smtClean="0"/>
              <a:t>Denver, CO  80203</a:t>
            </a:r>
          </a:p>
        </p:txBody>
      </p:sp>
      <p:sp>
        <p:nvSpPr>
          <p:cNvPr id="5" name="Title 4"/>
          <p:cNvSpPr>
            <a:spLocks noGrp="1"/>
          </p:cNvSpPr>
          <p:nvPr>
            <p:ph type="title"/>
          </p:nvPr>
        </p:nvSpPr>
        <p:spPr/>
        <p:txBody>
          <a:bodyPr/>
          <a:lstStyle/>
          <a:p>
            <a:r>
              <a:rPr lang="en-US" dirty="0" smtClean="0"/>
              <a:t>New School Transportation</a:t>
            </a:r>
            <a:br>
              <a:rPr lang="en-US" dirty="0" smtClean="0"/>
            </a:br>
            <a:r>
              <a:rPr lang="en-US" dirty="0" smtClean="0"/>
              <a:t>Supervisor Training</a:t>
            </a:r>
            <a:endParaRPr lang="en-US" dirty="0"/>
          </a:p>
        </p:txBody>
      </p:sp>
      <p:sp>
        <p:nvSpPr>
          <p:cNvPr id="7" name="Text Placeholder 6"/>
          <p:cNvSpPr>
            <a:spLocks noGrp="1"/>
          </p:cNvSpPr>
          <p:nvPr>
            <p:ph type="body" sz="quarter" idx="10"/>
          </p:nvPr>
        </p:nvSpPr>
        <p:spPr/>
        <p:txBody>
          <a:bodyPr/>
          <a:lstStyle/>
          <a:p>
            <a:r>
              <a:rPr lang="en-US" dirty="0" smtClean="0"/>
              <a:t>2015-2016</a:t>
            </a:r>
            <a:endParaRPr lang="en-US" dirty="0"/>
          </a:p>
        </p:txBody>
      </p:sp>
    </p:spTree>
    <p:extLst>
      <p:ext uri="{BB962C8B-B14F-4D97-AF65-F5344CB8AC3E}">
        <p14:creationId xmlns:p14="http://schemas.microsoft.com/office/powerpoint/2010/main" val="310953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customer is the reason for our being here</a:t>
            </a:r>
          </a:p>
          <a:p>
            <a:r>
              <a:rPr lang="en-US" dirty="0" smtClean="0"/>
              <a:t>It takes months to find a customer, seconds to lose one</a:t>
            </a:r>
          </a:p>
          <a:p>
            <a:r>
              <a:rPr lang="en-US" dirty="0" smtClean="0"/>
              <a:t>Always be courteous and polite during each customer contact</a:t>
            </a:r>
          </a:p>
          <a:p>
            <a:r>
              <a:rPr lang="en-US" dirty="0" smtClean="0"/>
              <a:t>Always do more than is expected when you handle a customer’s problem</a:t>
            </a:r>
          </a:p>
          <a:p>
            <a:r>
              <a:rPr lang="en-US" dirty="0" smtClean="0"/>
              <a:t>Never promise more than you can deliver</a:t>
            </a:r>
          </a:p>
          <a:p>
            <a:r>
              <a:rPr lang="en-US" dirty="0" smtClean="0"/>
              <a:t>Continually look for ways to improve quality and add value and safety to our product</a:t>
            </a:r>
            <a:endParaRPr lang="en-US" dirty="0"/>
          </a:p>
        </p:txBody>
      </p:sp>
      <p:sp>
        <p:nvSpPr>
          <p:cNvPr id="3" name="Title 2"/>
          <p:cNvSpPr>
            <a:spLocks noGrp="1"/>
          </p:cNvSpPr>
          <p:nvPr>
            <p:ph type="title"/>
          </p:nvPr>
        </p:nvSpPr>
        <p:spPr/>
        <p:txBody>
          <a:bodyPr/>
          <a:lstStyle/>
          <a:p>
            <a:r>
              <a:rPr lang="en-US" dirty="0" smtClean="0"/>
              <a:t>Customer Creed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Tree>
    <p:extLst>
      <p:ext uri="{BB962C8B-B14F-4D97-AF65-F5344CB8AC3E}">
        <p14:creationId xmlns:p14="http://schemas.microsoft.com/office/powerpoint/2010/main" val="4287814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a:xfrm>
            <a:off x="7086600" y="6400800"/>
            <a:ext cx="1524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1400" dirty="0" smtClean="0"/>
              <a:t> </a:t>
            </a:r>
            <a:r>
              <a:rPr lang="en-US" altLang="en-US" sz="1400" b="0" dirty="0" smtClean="0"/>
              <a:t>Slide </a:t>
            </a:r>
            <a:fld id="{9217932B-A94C-4082-9230-FC13F5BD0B5E}" type="slidenum">
              <a:rPr lang="en-US" altLang="en-US" sz="1400" b="0" smtClean="0"/>
              <a:pPr eaLnBrk="1" hangingPunct="1"/>
              <a:t>100</a:t>
            </a:fld>
            <a:endParaRPr lang="en-US" altLang="en-US" sz="1400" b="0" dirty="0" smtClean="0"/>
          </a:p>
        </p:txBody>
      </p:sp>
      <p:sp>
        <p:nvSpPr>
          <p:cNvPr id="19459" name="Rectangle 2"/>
          <p:cNvSpPr>
            <a:spLocks noGrp="1" noChangeArrowheads="1"/>
          </p:cNvSpPr>
          <p:nvPr>
            <p:ph type="title"/>
          </p:nvPr>
        </p:nvSpPr>
        <p:spPr>
          <a:xfrm>
            <a:off x="685800" y="228600"/>
            <a:ext cx="7772400" cy="990600"/>
          </a:xfrm>
          <a:solidFill>
            <a:schemeClr val="folHlink"/>
          </a:solidFill>
        </p:spPr>
        <p:txBody>
          <a:bodyPr/>
          <a:lstStyle/>
          <a:p>
            <a:pPr eaLnBrk="1" hangingPunct="1"/>
            <a:r>
              <a:rPr lang="en-US" altLang="en-US" sz="1800" b="1" dirty="0" smtClean="0">
                <a:solidFill>
                  <a:schemeClr val="accent2"/>
                </a:solidFill>
                <a:latin typeface="Arial" pitchFamily="34" charset="0"/>
              </a:rPr>
              <a:t>RED/AMBER ALTERNATELY FLASHING OVERHEAD LIGHT STOP</a:t>
            </a:r>
            <a:br>
              <a:rPr lang="en-US" altLang="en-US" sz="1800" b="1" dirty="0" smtClean="0">
                <a:solidFill>
                  <a:schemeClr val="accent2"/>
                </a:solidFill>
                <a:latin typeface="Arial" pitchFamily="34" charset="0"/>
              </a:rPr>
            </a:br>
            <a:r>
              <a:rPr lang="en-US" altLang="en-US" sz="1800" b="1" dirty="0" smtClean="0">
                <a:solidFill>
                  <a:schemeClr val="accent2"/>
                </a:solidFill>
                <a:latin typeface="Arial" pitchFamily="34" charset="0"/>
              </a:rPr>
              <a:t>Children Required to Cross Roadway</a:t>
            </a:r>
            <a:endParaRPr lang="en-US" altLang="en-US" sz="1800" b="1" dirty="0" smtClean="0">
              <a:solidFill>
                <a:schemeClr val="accent2"/>
              </a:solidFill>
            </a:endParaRPr>
          </a:p>
        </p:txBody>
      </p:sp>
      <p:grpSp>
        <p:nvGrpSpPr>
          <p:cNvPr id="19461" name="Group 4"/>
          <p:cNvGrpSpPr>
            <a:grpSpLocks/>
          </p:cNvGrpSpPr>
          <p:nvPr/>
        </p:nvGrpSpPr>
        <p:grpSpPr bwMode="auto">
          <a:xfrm>
            <a:off x="1905000" y="1371600"/>
            <a:ext cx="1479550" cy="5105400"/>
            <a:chOff x="1200" y="864"/>
            <a:chExt cx="932" cy="3216"/>
          </a:xfrm>
        </p:grpSpPr>
        <p:sp>
          <p:nvSpPr>
            <p:cNvPr id="19462" name="Rectangle 5"/>
            <p:cNvSpPr>
              <a:spLocks noChangeArrowheads="1"/>
            </p:cNvSpPr>
            <p:nvPr/>
          </p:nvSpPr>
          <p:spPr bwMode="auto">
            <a:xfrm>
              <a:off x="1200" y="864"/>
              <a:ext cx="912" cy="3216"/>
            </a:xfrm>
            <a:prstGeom prst="rect">
              <a:avLst/>
            </a:prstGeom>
            <a:solidFill>
              <a:srgbClr val="5F5F5F"/>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63" name="Line 6"/>
            <p:cNvSpPr>
              <a:spLocks noChangeShapeType="1"/>
            </p:cNvSpPr>
            <p:nvPr/>
          </p:nvSpPr>
          <p:spPr bwMode="auto">
            <a:xfrm>
              <a:off x="1618" y="864"/>
              <a:ext cx="0" cy="3216"/>
            </a:xfrm>
            <a:prstGeom prst="line">
              <a:avLst/>
            </a:prstGeom>
            <a:noFill/>
            <a:ln w="28575">
              <a:solidFill>
                <a:srgbClr val="FFFF00"/>
              </a:solidFill>
              <a:prstDash val="lg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64" name="Rectangle 7"/>
            <p:cNvSpPr>
              <a:spLocks noChangeArrowheads="1"/>
            </p:cNvSpPr>
            <p:nvPr/>
          </p:nvSpPr>
          <p:spPr bwMode="auto">
            <a:xfrm>
              <a:off x="1824" y="2673"/>
              <a:ext cx="206" cy="563"/>
            </a:xfrm>
            <a:prstGeom prst="rect">
              <a:avLst/>
            </a:prstGeom>
            <a:gradFill rotWithShape="0">
              <a:gsLst>
                <a:gs pos="0">
                  <a:srgbClr val="FFFF00"/>
                </a:gs>
                <a:gs pos="50000">
                  <a:srgbClr val="767600"/>
                </a:gs>
                <a:gs pos="100000">
                  <a:srgbClr val="FFFF00"/>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65" name="Rectangle 8"/>
            <p:cNvSpPr>
              <a:spLocks noChangeArrowheads="1"/>
            </p:cNvSpPr>
            <p:nvPr/>
          </p:nvSpPr>
          <p:spPr bwMode="auto">
            <a:xfrm>
              <a:off x="1865" y="2593"/>
              <a:ext cx="124" cy="80"/>
            </a:xfrm>
            <a:prstGeom prst="rect">
              <a:avLst/>
            </a:prstGeom>
            <a:gradFill rotWithShape="0">
              <a:gsLst>
                <a:gs pos="0">
                  <a:srgbClr val="767600"/>
                </a:gs>
                <a:gs pos="100000">
                  <a:srgbClr val="FFFF00"/>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66" name="AutoShape 9"/>
            <p:cNvSpPr>
              <a:spLocks noChangeArrowheads="1"/>
            </p:cNvSpPr>
            <p:nvPr/>
          </p:nvSpPr>
          <p:spPr bwMode="auto">
            <a:xfrm>
              <a:off x="1742" y="2593"/>
              <a:ext cx="164"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67" name="AutoShape 10"/>
            <p:cNvSpPr>
              <a:spLocks noChangeArrowheads="1"/>
            </p:cNvSpPr>
            <p:nvPr/>
          </p:nvSpPr>
          <p:spPr bwMode="auto">
            <a:xfrm>
              <a:off x="1742" y="3196"/>
              <a:ext cx="164"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68" name="Rectangle 11"/>
            <p:cNvSpPr>
              <a:spLocks noChangeArrowheads="1"/>
            </p:cNvSpPr>
            <p:nvPr/>
          </p:nvSpPr>
          <p:spPr bwMode="auto">
            <a:xfrm>
              <a:off x="1742" y="3517"/>
              <a:ext cx="164" cy="442"/>
            </a:xfrm>
            <a:prstGeom prst="rect">
              <a:avLst/>
            </a:prstGeom>
            <a:gradFill rotWithShape="0">
              <a:gsLst>
                <a:gs pos="0">
                  <a:srgbClr val="5E7647"/>
                </a:gs>
                <a:gs pos="50000">
                  <a:srgbClr val="CCFF99"/>
                </a:gs>
                <a:gs pos="100000">
                  <a:srgbClr val="5E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69" name="Rectangle 12"/>
            <p:cNvSpPr>
              <a:spLocks noChangeArrowheads="1"/>
            </p:cNvSpPr>
            <p:nvPr/>
          </p:nvSpPr>
          <p:spPr bwMode="auto">
            <a:xfrm>
              <a:off x="1742" y="3638"/>
              <a:ext cx="164" cy="201"/>
            </a:xfrm>
            <a:prstGeom prst="rect">
              <a:avLst/>
            </a:prstGeom>
            <a:gradFill rotWithShape="0">
              <a:gsLst>
                <a:gs pos="0">
                  <a:srgbClr val="5E7647"/>
                </a:gs>
                <a:gs pos="50000">
                  <a:srgbClr val="CCFF99"/>
                </a:gs>
                <a:gs pos="100000">
                  <a:srgbClr val="5E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0" name="Rectangle 13"/>
            <p:cNvSpPr>
              <a:spLocks noChangeArrowheads="1"/>
            </p:cNvSpPr>
            <p:nvPr/>
          </p:nvSpPr>
          <p:spPr bwMode="auto">
            <a:xfrm>
              <a:off x="1371" y="1588"/>
              <a:ext cx="165" cy="442"/>
            </a:xfrm>
            <a:prstGeom prst="rect">
              <a:avLst/>
            </a:prstGeom>
            <a:gradFill rotWithShape="0">
              <a:gsLst>
                <a:gs pos="0">
                  <a:srgbClr val="767647"/>
                </a:gs>
                <a:gs pos="50000">
                  <a:srgbClr val="FFFF99"/>
                </a:gs>
                <a:gs pos="100000">
                  <a:srgbClr val="76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1" name="Rectangle 14"/>
            <p:cNvSpPr>
              <a:spLocks noChangeArrowheads="1"/>
            </p:cNvSpPr>
            <p:nvPr/>
          </p:nvSpPr>
          <p:spPr bwMode="auto">
            <a:xfrm>
              <a:off x="1371" y="1708"/>
              <a:ext cx="165" cy="201"/>
            </a:xfrm>
            <a:prstGeom prst="rect">
              <a:avLst/>
            </a:prstGeom>
            <a:gradFill rotWithShape="0">
              <a:gsLst>
                <a:gs pos="0">
                  <a:srgbClr val="767647"/>
                </a:gs>
                <a:gs pos="50000">
                  <a:srgbClr val="FFFF99"/>
                </a:gs>
                <a:gs pos="100000">
                  <a:srgbClr val="76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2" name="AutoShape 15"/>
            <p:cNvSpPr>
              <a:spLocks noChangeArrowheads="1"/>
            </p:cNvSpPr>
            <p:nvPr/>
          </p:nvSpPr>
          <p:spPr bwMode="auto">
            <a:xfrm>
              <a:off x="1248" y="1507"/>
              <a:ext cx="206" cy="121"/>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3" name="AutoShape 16"/>
            <p:cNvSpPr>
              <a:spLocks noChangeArrowheads="1"/>
            </p:cNvSpPr>
            <p:nvPr/>
          </p:nvSpPr>
          <p:spPr bwMode="auto">
            <a:xfrm>
              <a:off x="1454" y="1507"/>
              <a:ext cx="205" cy="121"/>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4" name="AutoShape 17"/>
            <p:cNvSpPr>
              <a:spLocks noChangeArrowheads="1"/>
            </p:cNvSpPr>
            <p:nvPr/>
          </p:nvSpPr>
          <p:spPr bwMode="auto">
            <a:xfrm>
              <a:off x="1659" y="3919"/>
              <a:ext cx="206" cy="121"/>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5" name="AutoShape 18"/>
            <p:cNvSpPr>
              <a:spLocks noChangeArrowheads="1"/>
            </p:cNvSpPr>
            <p:nvPr/>
          </p:nvSpPr>
          <p:spPr bwMode="auto">
            <a:xfrm>
              <a:off x="1783" y="3919"/>
              <a:ext cx="206" cy="121"/>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6" name="AutoShape 19"/>
            <p:cNvSpPr>
              <a:spLocks noChangeArrowheads="1"/>
            </p:cNvSpPr>
            <p:nvPr/>
          </p:nvSpPr>
          <p:spPr bwMode="auto">
            <a:xfrm>
              <a:off x="1701" y="2753"/>
              <a:ext cx="123" cy="121"/>
            </a:xfrm>
            <a:prstGeom prst="octagon">
              <a:avLst>
                <a:gd name="adj" fmla="val 29287"/>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7" name="AutoShape 20"/>
            <p:cNvSpPr>
              <a:spLocks noChangeArrowheads="1"/>
            </p:cNvSpPr>
            <p:nvPr/>
          </p:nvSpPr>
          <p:spPr bwMode="auto">
            <a:xfrm rot="10774872">
              <a:off x="1371" y="1789"/>
              <a:ext cx="166" cy="16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8" name="AutoShape 21"/>
            <p:cNvSpPr>
              <a:spLocks noChangeArrowheads="1"/>
            </p:cNvSpPr>
            <p:nvPr/>
          </p:nvSpPr>
          <p:spPr bwMode="auto">
            <a:xfrm rot="23046">
              <a:off x="1742" y="3598"/>
              <a:ext cx="165" cy="160"/>
            </a:xfrm>
            <a:prstGeom prst="triangle">
              <a:avLst>
                <a:gd name="adj" fmla="val 43125"/>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79" name="Line 22"/>
            <p:cNvSpPr>
              <a:spLocks noChangeShapeType="1"/>
            </p:cNvSpPr>
            <p:nvPr/>
          </p:nvSpPr>
          <p:spPr bwMode="auto">
            <a:xfrm>
              <a:off x="2064" y="864"/>
              <a:ext cx="0" cy="321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80" name="AutoShape 23"/>
            <p:cNvSpPr>
              <a:spLocks noChangeArrowheads="1"/>
            </p:cNvSpPr>
            <p:nvPr/>
          </p:nvSpPr>
          <p:spPr bwMode="auto">
            <a:xfrm>
              <a:off x="1968" y="2592"/>
              <a:ext cx="164"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81" name="AutoShape 24"/>
            <p:cNvSpPr>
              <a:spLocks noChangeArrowheads="1"/>
            </p:cNvSpPr>
            <p:nvPr/>
          </p:nvSpPr>
          <p:spPr bwMode="auto">
            <a:xfrm>
              <a:off x="1968" y="3168"/>
              <a:ext cx="164"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19482" name="Line 25"/>
            <p:cNvSpPr>
              <a:spLocks noChangeShapeType="1"/>
            </p:cNvSpPr>
            <p:nvPr/>
          </p:nvSpPr>
          <p:spPr bwMode="auto">
            <a:xfrm>
              <a:off x="1248" y="864"/>
              <a:ext cx="0" cy="321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60580785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4294967295"/>
          </p:nvPr>
        </p:nvSpPr>
        <p:spPr>
          <a:xfrm>
            <a:off x="7086600" y="6400800"/>
            <a:ext cx="16764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1400" b="0" dirty="0" smtClean="0"/>
              <a:t> Slide </a:t>
            </a:r>
            <a:fld id="{F4A00A6D-A0B7-4272-A10D-B11BF6D0D4CD}" type="slidenum">
              <a:rPr lang="en-US" altLang="en-US" sz="1400" b="0" smtClean="0"/>
              <a:pPr eaLnBrk="1" hangingPunct="1"/>
              <a:t>101</a:t>
            </a:fld>
            <a:endParaRPr lang="en-US" altLang="en-US" sz="1400" b="0" dirty="0" smtClean="0"/>
          </a:p>
        </p:txBody>
      </p:sp>
      <p:sp>
        <p:nvSpPr>
          <p:cNvPr id="28675" name="Rectangle 2"/>
          <p:cNvSpPr>
            <a:spLocks noGrp="1" noChangeArrowheads="1"/>
          </p:cNvSpPr>
          <p:nvPr>
            <p:ph type="title"/>
          </p:nvPr>
        </p:nvSpPr>
        <p:spPr>
          <a:xfrm>
            <a:off x="685800" y="228600"/>
            <a:ext cx="7772400" cy="990600"/>
          </a:xfrm>
          <a:solidFill>
            <a:schemeClr val="folHlink"/>
          </a:solidFill>
        </p:spPr>
        <p:txBody>
          <a:bodyPr/>
          <a:lstStyle/>
          <a:p>
            <a:pPr eaLnBrk="1" hangingPunct="1"/>
            <a:r>
              <a:rPr lang="en-US" altLang="en-US" sz="1800" b="1" dirty="0" smtClean="0">
                <a:solidFill>
                  <a:schemeClr val="accent2"/>
                </a:solidFill>
                <a:latin typeface="Arial" pitchFamily="34" charset="0"/>
              </a:rPr>
              <a:t>RED/AMBER ALTERNATELY FLASHING OVERHEAD LIGHT STOP</a:t>
            </a:r>
            <a:br>
              <a:rPr lang="en-US" altLang="en-US" sz="1800" b="1" dirty="0" smtClean="0">
                <a:solidFill>
                  <a:schemeClr val="accent2"/>
                </a:solidFill>
                <a:latin typeface="Arial" pitchFamily="34" charset="0"/>
              </a:rPr>
            </a:br>
            <a:r>
              <a:rPr lang="en-US" altLang="en-US" sz="1800" b="1" dirty="0" smtClean="0">
                <a:solidFill>
                  <a:schemeClr val="accent2"/>
                </a:solidFill>
                <a:latin typeface="Arial" pitchFamily="34" charset="0"/>
              </a:rPr>
              <a:t>Children Not Required to Cross Roadway</a:t>
            </a:r>
            <a:endParaRPr lang="en-US" altLang="en-US" sz="1800" b="1" dirty="0" smtClean="0">
              <a:solidFill>
                <a:schemeClr val="accent2"/>
              </a:solidFill>
            </a:endParaRPr>
          </a:p>
        </p:txBody>
      </p:sp>
      <p:sp>
        <p:nvSpPr>
          <p:cNvPr id="28676" name="Rectangle 3"/>
          <p:cNvSpPr>
            <a:spLocks noGrp="1" noChangeArrowheads="1"/>
          </p:cNvSpPr>
          <p:nvPr>
            <p:ph type="body" idx="1"/>
          </p:nvPr>
        </p:nvSpPr>
        <p:spPr>
          <a:xfrm>
            <a:off x="4114800" y="1371600"/>
            <a:ext cx="4343400" cy="4876800"/>
          </a:xfrm>
        </p:spPr>
        <p:txBody>
          <a:bodyPr/>
          <a:lstStyle/>
          <a:p>
            <a:pPr eaLnBrk="1" hangingPunct="1"/>
            <a:endParaRPr lang="en-US" altLang="en-US" sz="1600" b="1" dirty="0" smtClean="0">
              <a:latin typeface="Arial" pitchFamily="34" charset="0"/>
              <a:cs typeface="Arial" pitchFamily="34" charset="0"/>
            </a:endParaRPr>
          </a:p>
          <a:p>
            <a:pPr eaLnBrk="1" hangingPunct="1"/>
            <a:endParaRPr lang="en-US" altLang="en-US" sz="1600" b="1" dirty="0" smtClean="0">
              <a:latin typeface="Arial" pitchFamily="34" charset="0"/>
              <a:cs typeface="Arial" pitchFamily="34" charset="0"/>
            </a:endParaRPr>
          </a:p>
          <a:p>
            <a:pPr eaLnBrk="1" hangingPunct="1">
              <a:buFontTx/>
              <a:buNone/>
            </a:pPr>
            <a:r>
              <a:rPr lang="en-US" altLang="en-US" sz="1600" b="1" dirty="0" smtClean="0">
                <a:latin typeface="Arial" pitchFamily="34" charset="0"/>
                <a:cs typeface="Arial" pitchFamily="34" charset="0"/>
              </a:rPr>
              <a:t>  * In this situation there would be a curb or other barrier (to the right) that prohibited the bus from stopping any further off the roadway</a:t>
            </a:r>
          </a:p>
          <a:p>
            <a:pPr eaLnBrk="1" hangingPunct="1"/>
            <a:endParaRPr lang="en-US" altLang="en-US" sz="1800" b="1" dirty="0" smtClean="0">
              <a:latin typeface="Arial" pitchFamily="34" charset="0"/>
            </a:endParaRPr>
          </a:p>
        </p:txBody>
      </p:sp>
      <p:grpSp>
        <p:nvGrpSpPr>
          <p:cNvPr id="28677" name="Group 4"/>
          <p:cNvGrpSpPr>
            <a:grpSpLocks/>
          </p:cNvGrpSpPr>
          <p:nvPr/>
        </p:nvGrpSpPr>
        <p:grpSpPr bwMode="auto">
          <a:xfrm>
            <a:off x="1981200" y="1371600"/>
            <a:ext cx="1371600" cy="5105400"/>
            <a:chOff x="1248" y="864"/>
            <a:chExt cx="864" cy="3216"/>
          </a:xfrm>
        </p:grpSpPr>
        <p:sp>
          <p:nvSpPr>
            <p:cNvPr id="28678" name="Rectangle 5"/>
            <p:cNvSpPr>
              <a:spLocks noChangeArrowheads="1"/>
            </p:cNvSpPr>
            <p:nvPr/>
          </p:nvSpPr>
          <p:spPr bwMode="auto">
            <a:xfrm>
              <a:off x="1248" y="864"/>
              <a:ext cx="782" cy="3216"/>
            </a:xfrm>
            <a:prstGeom prst="rect">
              <a:avLst/>
            </a:prstGeom>
            <a:solidFill>
              <a:srgbClr val="5F5F5F"/>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79" name="Line 6"/>
            <p:cNvSpPr>
              <a:spLocks noChangeShapeType="1"/>
            </p:cNvSpPr>
            <p:nvPr/>
          </p:nvSpPr>
          <p:spPr bwMode="auto">
            <a:xfrm>
              <a:off x="1618" y="864"/>
              <a:ext cx="0" cy="3216"/>
            </a:xfrm>
            <a:prstGeom prst="line">
              <a:avLst/>
            </a:prstGeom>
            <a:noFill/>
            <a:ln w="28575">
              <a:solidFill>
                <a:srgbClr val="FFFF00"/>
              </a:solidFill>
              <a:prstDash val="lg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80" name="Rectangle 7"/>
            <p:cNvSpPr>
              <a:spLocks noChangeArrowheads="1"/>
            </p:cNvSpPr>
            <p:nvPr/>
          </p:nvSpPr>
          <p:spPr bwMode="auto">
            <a:xfrm>
              <a:off x="1824" y="2673"/>
              <a:ext cx="206" cy="563"/>
            </a:xfrm>
            <a:prstGeom prst="rect">
              <a:avLst/>
            </a:prstGeom>
            <a:gradFill rotWithShape="0">
              <a:gsLst>
                <a:gs pos="0">
                  <a:srgbClr val="FFFF00"/>
                </a:gs>
                <a:gs pos="50000">
                  <a:srgbClr val="767600"/>
                </a:gs>
                <a:gs pos="100000">
                  <a:srgbClr val="FFFF00"/>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81" name="Rectangle 8"/>
            <p:cNvSpPr>
              <a:spLocks noChangeArrowheads="1"/>
            </p:cNvSpPr>
            <p:nvPr/>
          </p:nvSpPr>
          <p:spPr bwMode="auto">
            <a:xfrm>
              <a:off x="1865" y="2593"/>
              <a:ext cx="124" cy="80"/>
            </a:xfrm>
            <a:prstGeom prst="rect">
              <a:avLst/>
            </a:prstGeom>
            <a:gradFill rotWithShape="0">
              <a:gsLst>
                <a:gs pos="0">
                  <a:srgbClr val="767600"/>
                </a:gs>
                <a:gs pos="100000">
                  <a:srgbClr val="FFFF00"/>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82" name="AutoShape 9"/>
            <p:cNvSpPr>
              <a:spLocks noChangeArrowheads="1"/>
            </p:cNvSpPr>
            <p:nvPr/>
          </p:nvSpPr>
          <p:spPr bwMode="auto">
            <a:xfrm>
              <a:off x="1742" y="2593"/>
              <a:ext cx="164"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83" name="AutoShape 10"/>
            <p:cNvSpPr>
              <a:spLocks noChangeArrowheads="1"/>
            </p:cNvSpPr>
            <p:nvPr/>
          </p:nvSpPr>
          <p:spPr bwMode="auto">
            <a:xfrm>
              <a:off x="1947" y="2593"/>
              <a:ext cx="165"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84" name="AutoShape 11"/>
            <p:cNvSpPr>
              <a:spLocks noChangeArrowheads="1"/>
            </p:cNvSpPr>
            <p:nvPr/>
          </p:nvSpPr>
          <p:spPr bwMode="auto">
            <a:xfrm>
              <a:off x="1947" y="3196"/>
              <a:ext cx="165"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85" name="AutoShape 12"/>
            <p:cNvSpPr>
              <a:spLocks noChangeArrowheads="1"/>
            </p:cNvSpPr>
            <p:nvPr/>
          </p:nvSpPr>
          <p:spPr bwMode="auto">
            <a:xfrm>
              <a:off x="1742" y="3196"/>
              <a:ext cx="164"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86" name="Rectangle 13"/>
            <p:cNvSpPr>
              <a:spLocks noChangeArrowheads="1"/>
            </p:cNvSpPr>
            <p:nvPr/>
          </p:nvSpPr>
          <p:spPr bwMode="auto">
            <a:xfrm>
              <a:off x="1742" y="3517"/>
              <a:ext cx="164" cy="442"/>
            </a:xfrm>
            <a:prstGeom prst="rect">
              <a:avLst/>
            </a:prstGeom>
            <a:gradFill rotWithShape="0">
              <a:gsLst>
                <a:gs pos="0">
                  <a:srgbClr val="5E7647"/>
                </a:gs>
                <a:gs pos="50000">
                  <a:srgbClr val="CCFF99"/>
                </a:gs>
                <a:gs pos="100000">
                  <a:srgbClr val="5E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87" name="Rectangle 14"/>
            <p:cNvSpPr>
              <a:spLocks noChangeArrowheads="1"/>
            </p:cNvSpPr>
            <p:nvPr/>
          </p:nvSpPr>
          <p:spPr bwMode="auto">
            <a:xfrm>
              <a:off x="1742" y="3638"/>
              <a:ext cx="164" cy="201"/>
            </a:xfrm>
            <a:prstGeom prst="rect">
              <a:avLst/>
            </a:prstGeom>
            <a:gradFill rotWithShape="0">
              <a:gsLst>
                <a:gs pos="0">
                  <a:srgbClr val="5E7647"/>
                </a:gs>
                <a:gs pos="50000">
                  <a:srgbClr val="CCFF99"/>
                </a:gs>
                <a:gs pos="100000">
                  <a:srgbClr val="5E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88" name="Rectangle 15"/>
            <p:cNvSpPr>
              <a:spLocks noChangeArrowheads="1"/>
            </p:cNvSpPr>
            <p:nvPr/>
          </p:nvSpPr>
          <p:spPr bwMode="auto">
            <a:xfrm>
              <a:off x="1371" y="1588"/>
              <a:ext cx="165" cy="442"/>
            </a:xfrm>
            <a:prstGeom prst="rect">
              <a:avLst/>
            </a:prstGeom>
            <a:gradFill rotWithShape="0">
              <a:gsLst>
                <a:gs pos="0">
                  <a:srgbClr val="767647"/>
                </a:gs>
                <a:gs pos="50000">
                  <a:srgbClr val="FFFF99"/>
                </a:gs>
                <a:gs pos="100000">
                  <a:srgbClr val="76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89" name="Rectangle 16"/>
            <p:cNvSpPr>
              <a:spLocks noChangeArrowheads="1"/>
            </p:cNvSpPr>
            <p:nvPr/>
          </p:nvSpPr>
          <p:spPr bwMode="auto">
            <a:xfrm>
              <a:off x="1371" y="1708"/>
              <a:ext cx="165" cy="201"/>
            </a:xfrm>
            <a:prstGeom prst="rect">
              <a:avLst/>
            </a:prstGeom>
            <a:gradFill rotWithShape="0">
              <a:gsLst>
                <a:gs pos="0">
                  <a:srgbClr val="767647"/>
                </a:gs>
                <a:gs pos="50000">
                  <a:srgbClr val="FFFF99"/>
                </a:gs>
                <a:gs pos="100000">
                  <a:srgbClr val="76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90" name="AutoShape 17"/>
            <p:cNvSpPr>
              <a:spLocks noChangeArrowheads="1"/>
            </p:cNvSpPr>
            <p:nvPr/>
          </p:nvSpPr>
          <p:spPr bwMode="auto">
            <a:xfrm>
              <a:off x="1248" y="1507"/>
              <a:ext cx="206" cy="121"/>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91" name="AutoShape 18"/>
            <p:cNvSpPr>
              <a:spLocks noChangeArrowheads="1"/>
            </p:cNvSpPr>
            <p:nvPr/>
          </p:nvSpPr>
          <p:spPr bwMode="auto">
            <a:xfrm>
              <a:off x="1454" y="1507"/>
              <a:ext cx="205" cy="121"/>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92" name="AutoShape 19"/>
            <p:cNvSpPr>
              <a:spLocks noChangeArrowheads="1"/>
            </p:cNvSpPr>
            <p:nvPr/>
          </p:nvSpPr>
          <p:spPr bwMode="auto">
            <a:xfrm>
              <a:off x="1659" y="3919"/>
              <a:ext cx="206" cy="121"/>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93" name="AutoShape 20"/>
            <p:cNvSpPr>
              <a:spLocks noChangeArrowheads="1"/>
            </p:cNvSpPr>
            <p:nvPr/>
          </p:nvSpPr>
          <p:spPr bwMode="auto">
            <a:xfrm>
              <a:off x="1783" y="3919"/>
              <a:ext cx="206" cy="121"/>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94" name="AutoShape 21"/>
            <p:cNvSpPr>
              <a:spLocks noChangeArrowheads="1"/>
            </p:cNvSpPr>
            <p:nvPr/>
          </p:nvSpPr>
          <p:spPr bwMode="auto">
            <a:xfrm>
              <a:off x="1701" y="2753"/>
              <a:ext cx="123" cy="121"/>
            </a:xfrm>
            <a:prstGeom prst="octagon">
              <a:avLst>
                <a:gd name="adj" fmla="val 29287"/>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95" name="AutoShape 22"/>
            <p:cNvSpPr>
              <a:spLocks noChangeArrowheads="1"/>
            </p:cNvSpPr>
            <p:nvPr/>
          </p:nvSpPr>
          <p:spPr bwMode="auto">
            <a:xfrm rot="10774872">
              <a:off x="1371" y="1789"/>
              <a:ext cx="166" cy="16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8696" name="AutoShape 23"/>
            <p:cNvSpPr>
              <a:spLocks noChangeArrowheads="1"/>
            </p:cNvSpPr>
            <p:nvPr/>
          </p:nvSpPr>
          <p:spPr bwMode="auto">
            <a:xfrm rot="23046">
              <a:off x="1742" y="3598"/>
              <a:ext cx="165" cy="160"/>
            </a:xfrm>
            <a:prstGeom prst="triangle">
              <a:avLst>
                <a:gd name="adj" fmla="val 43125"/>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grpSp>
    </p:spTree>
    <p:extLst>
      <p:ext uri="{BB962C8B-B14F-4D97-AF65-F5344CB8AC3E}">
        <p14:creationId xmlns:p14="http://schemas.microsoft.com/office/powerpoint/2010/main" val="232213401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Loading and Unloading</a:t>
            </a:r>
          </a:p>
        </p:txBody>
      </p:sp>
      <p:sp>
        <p:nvSpPr>
          <p:cNvPr id="4" name="Footer Placeholder 3"/>
          <p:cNvSpPr>
            <a:spLocks noGrp="1"/>
          </p:cNvSpPr>
          <p:nvPr>
            <p:ph type="ftr" sz="quarter" idx="3"/>
          </p:nvPr>
        </p:nvSpPr>
        <p:spPr/>
        <p:txBody>
          <a:bodyPr/>
          <a:lstStyle/>
          <a:p>
            <a:fld id="{757A2F4E-5D54-B04B-91BD-7E78EE1FE9FD}" type="slidenum">
              <a:rPr lang="en-US" smtClean="0"/>
              <a:pPr/>
              <a:t>102</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224.04 (d)	Exceptions:</a:t>
            </a:r>
          </a:p>
          <a:p>
            <a:pPr lvl="1"/>
            <a:r>
              <a:rPr lang="en-US" sz="2000" dirty="0"/>
              <a:t>(1)	A school bus shall be exempt from this section when stopped for the purpose of discharging or loading students who require the assistance of a lift device only when no student is required to cross the roadway. Such bus shall stop as far to the right off the roadway as possible to reduce obstruction to traffic.</a:t>
            </a:r>
          </a:p>
          <a:p>
            <a:pPr lvl="1"/>
            <a:r>
              <a:rPr lang="en-US" sz="2000" dirty="0"/>
              <a:t>(2)	School bus loading and unloading zones, which are properly designated, marked, and supervised within the corporate limits of a town or city, may be exempted from this section by local traffic authority and board of education policy. In rural areas, the use of the alternating flashing lamps may be exempted from this section when the local traffic regulatory authority and local board of education has by prior written designation declared such actuation unnecessary.</a:t>
            </a:r>
          </a:p>
        </p:txBody>
      </p:sp>
    </p:spTree>
    <p:extLst>
      <p:ext uri="{BB962C8B-B14F-4D97-AF65-F5344CB8AC3E}">
        <p14:creationId xmlns:p14="http://schemas.microsoft.com/office/powerpoint/2010/main" val="25245811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Loading and Unloading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103</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pPr lvl="1"/>
            <a:r>
              <a:rPr lang="en-US" sz="2000" dirty="0" smtClean="0"/>
              <a:t>224.04 </a:t>
            </a:r>
            <a:r>
              <a:rPr lang="en-US" sz="2000" dirty="0"/>
              <a:t>(e)	</a:t>
            </a:r>
            <a:r>
              <a:rPr lang="en-US" sz="2000" dirty="0">
                <a:solidFill>
                  <a:srgbClr val="FF0000"/>
                </a:solidFill>
              </a:rPr>
              <a:t>Stop the bus to allow sufficient area to the right and front of the school bus so students may clear the school bus safely while in sight of the operator.</a:t>
            </a:r>
          </a:p>
          <a:p>
            <a:pPr lvl="1"/>
            <a:r>
              <a:rPr lang="en-US" sz="2000" dirty="0"/>
              <a:t>224.04 (f)	When stopped, the parking brake or equivalent shall be set prior to loading and unloading. Transmission shall be placed in neutral or in park, (if vehicle is so equipped).</a:t>
            </a:r>
          </a:p>
          <a:p>
            <a:pPr lvl="1"/>
            <a:r>
              <a:rPr lang="en-US" sz="2000" dirty="0"/>
              <a:t>224.04 (g)	Students shall be instructed to walk a distance of approximately ten (10) feet in front of the school bus and wait for operator's signal before crossing the roadway.</a:t>
            </a:r>
          </a:p>
          <a:p>
            <a:pPr lvl="1"/>
            <a:r>
              <a:rPr lang="en-US" sz="2000" dirty="0"/>
              <a:t>224.04 (h)	Students shall be instructed to stand away from the curb or roadway so, when the bus stops to load, they are not next to the bus.</a:t>
            </a:r>
          </a:p>
        </p:txBody>
      </p:sp>
    </p:spTree>
    <p:extLst>
      <p:ext uri="{BB962C8B-B14F-4D97-AF65-F5344CB8AC3E}">
        <p14:creationId xmlns:p14="http://schemas.microsoft.com/office/powerpoint/2010/main" val="1066476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Loading and Unloading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104</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sz="2000" b="0" dirty="0"/>
              <a:t>224.05	Location of student stops should consider factors including; visibility, lateral clearance, student access, and control of other motorists.</a:t>
            </a:r>
          </a:p>
          <a:p>
            <a:r>
              <a:rPr lang="en-US" sz="2000" b="0" dirty="0"/>
              <a:t>224.06	The route operator shall not relocate the student stop without supervisor approval. The supervisor shall specify the procedure for a route operator to relocate a student stop in an emergency.</a:t>
            </a:r>
          </a:p>
          <a:p>
            <a:r>
              <a:rPr lang="en-US" sz="2000" b="0" dirty="0"/>
              <a:t>224.07	The district shall have a procedure in place to verify that no students are inadvertently left on the bus at the end of the run or trip.</a:t>
            </a:r>
          </a:p>
          <a:p>
            <a:endParaRPr lang="en-US" dirty="0"/>
          </a:p>
        </p:txBody>
      </p:sp>
    </p:spTree>
    <p:extLst>
      <p:ext uri="{BB962C8B-B14F-4D97-AF65-F5344CB8AC3E}">
        <p14:creationId xmlns:p14="http://schemas.microsoft.com/office/powerpoint/2010/main" val="6766019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0" y="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spcBef>
                <a:spcPct val="50000"/>
              </a:spcBef>
            </a:pPr>
            <a:r>
              <a:rPr lang="en-US" altLang="en-US" sz="2800" dirty="0">
                <a:solidFill>
                  <a:schemeClr val="accent2"/>
                </a:solidFill>
                <a:latin typeface="Verdana" pitchFamily="34" charset="0"/>
              </a:rPr>
              <a:t>IMPROPER USE OF THE ALTERNATELY FLASHING RED LIGHTS</a:t>
            </a:r>
          </a:p>
        </p:txBody>
      </p:sp>
      <p:sp>
        <p:nvSpPr>
          <p:cNvPr id="25604" name="Text Box 5"/>
          <p:cNvSpPr txBox="1">
            <a:spLocks noChangeArrowheads="1"/>
          </p:cNvSpPr>
          <p:nvPr/>
        </p:nvSpPr>
        <p:spPr bwMode="auto">
          <a:xfrm>
            <a:off x="0" y="990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pPr>
            <a:r>
              <a:rPr lang="en-US" altLang="en-US" b="0" dirty="0">
                <a:latin typeface="American Uncial"/>
              </a:rPr>
              <a:t>    </a:t>
            </a:r>
            <a:r>
              <a:rPr lang="en-US" altLang="en-US" sz="2800" u="sng" dirty="0">
                <a:latin typeface="Abadi MT Condensed"/>
              </a:rPr>
              <a:t>The alternating flashing red lights are</a:t>
            </a:r>
            <a:r>
              <a:rPr lang="en-US" altLang="en-US" sz="2800" dirty="0">
                <a:latin typeface="Abadi MT Condensed"/>
              </a:rPr>
              <a:t>:</a:t>
            </a:r>
            <a:endParaRPr lang="en-US" altLang="en-US" sz="2800" dirty="0">
              <a:latin typeface="American Uncial"/>
            </a:endParaRPr>
          </a:p>
        </p:txBody>
      </p:sp>
      <p:sp>
        <p:nvSpPr>
          <p:cNvPr id="25606" name="Text Box 7"/>
          <p:cNvSpPr txBox="1">
            <a:spLocks noChangeArrowheads="1"/>
          </p:cNvSpPr>
          <p:nvPr/>
        </p:nvSpPr>
        <p:spPr bwMode="auto">
          <a:xfrm>
            <a:off x="381000" y="1781676"/>
            <a:ext cx="838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6875" indent="-396875"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spcBef>
                <a:spcPct val="50000"/>
              </a:spcBef>
              <a:buClr>
                <a:srgbClr val="FF0000"/>
              </a:buClr>
              <a:buSzPct val="155000"/>
              <a:buFontTx/>
              <a:buChar char="•"/>
            </a:pPr>
            <a:r>
              <a:rPr lang="en-US" altLang="en-US" dirty="0">
                <a:latin typeface="Times New Roman" pitchFamily="18" charset="0"/>
              </a:rPr>
              <a:t>Not used for reasons other than loading or unloading               school pupils</a:t>
            </a:r>
          </a:p>
          <a:p>
            <a:pPr eaLnBrk="1" hangingPunct="1">
              <a:spcBef>
                <a:spcPct val="50000"/>
              </a:spcBef>
              <a:buClr>
                <a:srgbClr val="FF0000"/>
              </a:buClr>
              <a:buSzPct val="155000"/>
              <a:buFontTx/>
              <a:buChar char="•"/>
            </a:pPr>
            <a:r>
              <a:rPr lang="en-US" altLang="en-US" dirty="0" smtClean="0">
                <a:latin typeface="Times New Roman" pitchFamily="18" charset="0"/>
              </a:rPr>
              <a:t>Not </a:t>
            </a:r>
            <a:r>
              <a:rPr lang="en-US" altLang="en-US" dirty="0">
                <a:latin typeface="Times New Roman" pitchFamily="18" charset="0"/>
              </a:rPr>
              <a:t>used while backing</a:t>
            </a:r>
          </a:p>
          <a:p>
            <a:pPr eaLnBrk="1" hangingPunct="1">
              <a:spcBef>
                <a:spcPct val="50000"/>
              </a:spcBef>
              <a:buClr>
                <a:srgbClr val="FF0000"/>
              </a:buClr>
              <a:buSzPct val="155000"/>
              <a:buFontTx/>
              <a:buChar char="•"/>
            </a:pPr>
            <a:r>
              <a:rPr lang="en-US" altLang="en-US" dirty="0">
                <a:latin typeface="Times New Roman" pitchFamily="18" charset="0"/>
              </a:rPr>
              <a:t>Not used in making turns or turnarounds</a:t>
            </a:r>
          </a:p>
          <a:p>
            <a:pPr eaLnBrk="1" hangingPunct="1">
              <a:spcBef>
                <a:spcPct val="50000"/>
              </a:spcBef>
              <a:buClr>
                <a:srgbClr val="FF0000"/>
              </a:buClr>
              <a:buSzPct val="155000"/>
              <a:buFontTx/>
              <a:buChar char="•"/>
            </a:pPr>
            <a:r>
              <a:rPr lang="en-US" altLang="en-US" dirty="0">
                <a:latin typeface="Times New Roman" pitchFamily="18" charset="0"/>
              </a:rPr>
              <a:t>Not used when stopping at railroad crossings</a:t>
            </a:r>
          </a:p>
          <a:p>
            <a:pPr eaLnBrk="1" hangingPunct="1">
              <a:spcBef>
                <a:spcPct val="50000"/>
              </a:spcBef>
              <a:buClr>
                <a:srgbClr val="FF0000"/>
              </a:buClr>
              <a:buSzPct val="155000"/>
              <a:buFontTx/>
              <a:buChar char="•"/>
            </a:pPr>
            <a:r>
              <a:rPr lang="en-US" altLang="en-US" dirty="0">
                <a:latin typeface="Times New Roman" pitchFamily="18" charset="0"/>
              </a:rPr>
              <a:t>Not used for fog or inclement weather </a:t>
            </a:r>
            <a:r>
              <a:rPr lang="en-US" altLang="en-US" dirty="0" smtClean="0">
                <a:latin typeface="Times New Roman" pitchFamily="18" charset="0"/>
              </a:rPr>
              <a:t>driving</a:t>
            </a:r>
            <a:endParaRPr lang="en-US" altLang="en-US" dirty="0">
              <a:latin typeface="Times New Roman" pitchFamily="18" charset="0"/>
            </a:endParaRPr>
          </a:p>
        </p:txBody>
      </p:sp>
    </p:spTree>
    <p:extLst>
      <p:ext uri="{BB962C8B-B14F-4D97-AF65-F5344CB8AC3E}">
        <p14:creationId xmlns:p14="http://schemas.microsoft.com/office/powerpoint/2010/main" val="9755270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1447800" y="146050"/>
            <a:ext cx="5880100" cy="1592263"/>
          </a:xfrm>
          <a:prstGeom prst="rect">
            <a:avLst/>
          </a:prstGeom>
          <a:solidFill>
            <a:srgbClr val="FF0000"/>
          </a:solidFill>
          <a:ln w="0">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55300" name="Freeform 6"/>
          <p:cNvSpPr>
            <a:spLocks/>
          </p:cNvSpPr>
          <p:nvPr/>
        </p:nvSpPr>
        <p:spPr bwMode="auto">
          <a:xfrm>
            <a:off x="1355725" y="60325"/>
            <a:ext cx="92075" cy="1763713"/>
          </a:xfrm>
          <a:custGeom>
            <a:avLst/>
            <a:gdLst>
              <a:gd name="T0" fmla="*/ 0 w 174"/>
              <a:gd name="T1" fmla="*/ 0 h 3333"/>
              <a:gd name="T2" fmla="*/ 2147483647 w 174"/>
              <a:gd name="T3" fmla="*/ 2147483647 h 3333"/>
              <a:gd name="T4" fmla="*/ 2147483647 w 174"/>
              <a:gd name="T5" fmla="*/ 2147483647 h 3333"/>
              <a:gd name="T6" fmla="*/ 0 w 174"/>
              <a:gd name="T7" fmla="*/ 2147483647 h 3333"/>
              <a:gd name="T8" fmla="*/ 0 w 174"/>
              <a:gd name="T9" fmla="*/ 0 h 3333"/>
              <a:gd name="T10" fmla="*/ 0 60000 65536"/>
              <a:gd name="T11" fmla="*/ 0 60000 65536"/>
              <a:gd name="T12" fmla="*/ 0 60000 65536"/>
              <a:gd name="T13" fmla="*/ 0 60000 65536"/>
              <a:gd name="T14" fmla="*/ 0 60000 65536"/>
              <a:gd name="T15" fmla="*/ 0 w 174"/>
              <a:gd name="T16" fmla="*/ 0 h 3333"/>
              <a:gd name="T17" fmla="*/ 174 w 174"/>
              <a:gd name="T18" fmla="*/ 3333 h 3333"/>
            </a:gdLst>
            <a:ahLst/>
            <a:cxnLst>
              <a:cxn ang="T10">
                <a:pos x="T0" y="T1"/>
              </a:cxn>
              <a:cxn ang="T11">
                <a:pos x="T2" y="T3"/>
              </a:cxn>
              <a:cxn ang="T12">
                <a:pos x="T4" y="T5"/>
              </a:cxn>
              <a:cxn ang="T13">
                <a:pos x="T6" y="T7"/>
              </a:cxn>
              <a:cxn ang="T14">
                <a:pos x="T8" y="T9"/>
              </a:cxn>
            </a:cxnLst>
            <a:rect l="T15" t="T16" r="T17" b="T18"/>
            <a:pathLst>
              <a:path w="174" h="3333">
                <a:moveTo>
                  <a:pt x="0" y="0"/>
                </a:moveTo>
                <a:lnTo>
                  <a:pt x="174" y="162"/>
                </a:lnTo>
                <a:lnTo>
                  <a:pt x="174" y="3171"/>
                </a:lnTo>
                <a:lnTo>
                  <a:pt x="0" y="3333"/>
                </a:lnTo>
                <a:lnTo>
                  <a:pt x="0" y="0"/>
                </a:lnTo>
                <a:close/>
              </a:path>
            </a:pathLst>
          </a:custGeom>
          <a:solidFill>
            <a:srgbClr val="FFA9A9"/>
          </a:solidFill>
          <a:ln w="0">
            <a:solidFill>
              <a:srgbClr val="000000"/>
            </a:solidFill>
            <a:round/>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55301" name="Freeform 7"/>
          <p:cNvSpPr>
            <a:spLocks/>
          </p:cNvSpPr>
          <p:nvPr/>
        </p:nvSpPr>
        <p:spPr bwMode="auto">
          <a:xfrm>
            <a:off x="1355725" y="60325"/>
            <a:ext cx="6062663" cy="85725"/>
          </a:xfrm>
          <a:custGeom>
            <a:avLst/>
            <a:gdLst>
              <a:gd name="T0" fmla="*/ 0 w 11459"/>
              <a:gd name="T1" fmla="*/ 0 h 162"/>
              <a:gd name="T2" fmla="*/ 2147483647 w 11459"/>
              <a:gd name="T3" fmla="*/ 2147483647 h 162"/>
              <a:gd name="T4" fmla="*/ 2147483647 w 11459"/>
              <a:gd name="T5" fmla="*/ 2147483647 h 162"/>
              <a:gd name="T6" fmla="*/ 2147483647 w 11459"/>
              <a:gd name="T7" fmla="*/ 0 h 162"/>
              <a:gd name="T8" fmla="*/ 0 w 11459"/>
              <a:gd name="T9" fmla="*/ 0 h 162"/>
              <a:gd name="T10" fmla="*/ 0 60000 65536"/>
              <a:gd name="T11" fmla="*/ 0 60000 65536"/>
              <a:gd name="T12" fmla="*/ 0 60000 65536"/>
              <a:gd name="T13" fmla="*/ 0 60000 65536"/>
              <a:gd name="T14" fmla="*/ 0 60000 65536"/>
              <a:gd name="T15" fmla="*/ 0 w 11459"/>
              <a:gd name="T16" fmla="*/ 0 h 162"/>
              <a:gd name="T17" fmla="*/ 11459 w 11459"/>
              <a:gd name="T18" fmla="*/ 162 h 162"/>
            </a:gdLst>
            <a:ahLst/>
            <a:cxnLst>
              <a:cxn ang="T10">
                <a:pos x="T0" y="T1"/>
              </a:cxn>
              <a:cxn ang="T11">
                <a:pos x="T2" y="T3"/>
              </a:cxn>
              <a:cxn ang="T12">
                <a:pos x="T4" y="T5"/>
              </a:cxn>
              <a:cxn ang="T13">
                <a:pos x="T6" y="T7"/>
              </a:cxn>
              <a:cxn ang="T14">
                <a:pos x="T8" y="T9"/>
              </a:cxn>
            </a:cxnLst>
            <a:rect l="T15" t="T16" r="T17" b="T18"/>
            <a:pathLst>
              <a:path w="11459" h="162">
                <a:moveTo>
                  <a:pt x="0" y="0"/>
                </a:moveTo>
                <a:lnTo>
                  <a:pt x="174" y="162"/>
                </a:lnTo>
                <a:lnTo>
                  <a:pt x="11285" y="162"/>
                </a:lnTo>
                <a:lnTo>
                  <a:pt x="11459" y="0"/>
                </a:lnTo>
                <a:lnTo>
                  <a:pt x="0" y="0"/>
                </a:lnTo>
                <a:close/>
              </a:path>
            </a:pathLst>
          </a:custGeom>
          <a:solidFill>
            <a:srgbClr val="FE7F7F"/>
          </a:solidFill>
          <a:ln w="0">
            <a:solidFill>
              <a:srgbClr val="000000"/>
            </a:solidFill>
            <a:round/>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55302" name="Freeform 8"/>
          <p:cNvSpPr>
            <a:spLocks/>
          </p:cNvSpPr>
          <p:nvPr/>
        </p:nvSpPr>
        <p:spPr bwMode="auto">
          <a:xfrm>
            <a:off x="7326313" y="60325"/>
            <a:ext cx="92075" cy="1763713"/>
          </a:xfrm>
          <a:custGeom>
            <a:avLst/>
            <a:gdLst>
              <a:gd name="T0" fmla="*/ 2147483647 w 174"/>
              <a:gd name="T1" fmla="*/ 2147483647 h 3333"/>
              <a:gd name="T2" fmla="*/ 0 w 174"/>
              <a:gd name="T3" fmla="*/ 2147483647 h 3333"/>
              <a:gd name="T4" fmla="*/ 0 w 174"/>
              <a:gd name="T5" fmla="*/ 2147483647 h 3333"/>
              <a:gd name="T6" fmla="*/ 2147483647 w 174"/>
              <a:gd name="T7" fmla="*/ 0 h 3333"/>
              <a:gd name="T8" fmla="*/ 2147483647 w 174"/>
              <a:gd name="T9" fmla="*/ 2147483647 h 3333"/>
              <a:gd name="T10" fmla="*/ 0 60000 65536"/>
              <a:gd name="T11" fmla="*/ 0 60000 65536"/>
              <a:gd name="T12" fmla="*/ 0 60000 65536"/>
              <a:gd name="T13" fmla="*/ 0 60000 65536"/>
              <a:gd name="T14" fmla="*/ 0 60000 65536"/>
              <a:gd name="T15" fmla="*/ 0 w 174"/>
              <a:gd name="T16" fmla="*/ 0 h 3333"/>
              <a:gd name="T17" fmla="*/ 174 w 174"/>
              <a:gd name="T18" fmla="*/ 3333 h 3333"/>
            </a:gdLst>
            <a:ahLst/>
            <a:cxnLst>
              <a:cxn ang="T10">
                <a:pos x="T0" y="T1"/>
              </a:cxn>
              <a:cxn ang="T11">
                <a:pos x="T2" y="T3"/>
              </a:cxn>
              <a:cxn ang="T12">
                <a:pos x="T4" y="T5"/>
              </a:cxn>
              <a:cxn ang="T13">
                <a:pos x="T6" y="T7"/>
              </a:cxn>
              <a:cxn ang="T14">
                <a:pos x="T8" y="T9"/>
              </a:cxn>
            </a:cxnLst>
            <a:rect l="T15" t="T16" r="T17" b="T18"/>
            <a:pathLst>
              <a:path w="174" h="3333">
                <a:moveTo>
                  <a:pt x="174" y="3333"/>
                </a:moveTo>
                <a:lnTo>
                  <a:pt x="0" y="3171"/>
                </a:lnTo>
                <a:lnTo>
                  <a:pt x="0" y="162"/>
                </a:lnTo>
                <a:lnTo>
                  <a:pt x="174" y="0"/>
                </a:lnTo>
                <a:lnTo>
                  <a:pt x="174" y="3333"/>
                </a:lnTo>
                <a:close/>
              </a:path>
            </a:pathLst>
          </a:custGeom>
          <a:solidFill>
            <a:srgbClr val="7F0000"/>
          </a:solidFill>
          <a:ln w="0">
            <a:solidFill>
              <a:srgbClr val="000000"/>
            </a:solidFill>
            <a:round/>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55303" name="Freeform 9"/>
          <p:cNvSpPr>
            <a:spLocks/>
          </p:cNvSpPr>
          <p:nvPr/>
        </p:nvSpPr>
        <p:spPr bwMode="auto">
          <a:xfrm>
            <a:off x="1355725" y="1738313"/>
            <a:ext cx="6062663" cy="85725"/>
          </a:xfrm>
          <a:custGeom>
            <a:avLst/>
            <a:gdLst>
              <a:gd name="T0" fmla="*/ 2147483647 w 11459"/>
              <a:gd name="T1" fmla="*/ 2147483647 h 162"/>
              <a:gd name="T2" fmla="*/ 0 w 11459"/>
              <a:gd name="T3" fmla="*/ 2147483647 h 162"/>
              <a:gd name="T4" fmla="*/ 2147483647 w 11459"/>
              <a:gd name="T5" fmla="*/ 0 h 162"/>
              <a:gd name="T6" fmla="*/ 2147483647 w 11459"/>
              <a:gd name="T7" fmla="*/ 0 h 162"/>
              <a:gd name="T8" fmla="*/ 2147483647 w 11459"/>
              <a:gd name="T9" fmla="*/ 2147483647 h 162"/>
              <a:gd name="T10" fmla="*/ 0 60000 65536"/>
              <a:gd name="T11" fmla="*/ 0 60000 65536"/>
              <a:gd name="T12" fmla="*/ 0 60000 65536"/>
              <a:gd name="T13" fmla="*/ 0 60000 65536"/>
              <a:gd name="T14" fmla="*/ 0 60000 65536"/>
              <a:gd name="T15" fmla="*/ 0 w 11459"/>
              <a:gd name="T16" fmla="*/ 0 h 162"/>
              <a:gd name="T17" fmla="*/ 11459 w 11459"/>
              <a:gd name="T18" fmla="*/ 162 h 162"/>
            </a:gdLst>
            <a:ahLst/>
            <a:cxnLst>
              <a:cxn ang="T10">
                <a:pos x="T0" y="T1"/>
              </a:cxn>
              <a:cxn ang="T11">
                <a:pos x="T2" y="T3"/>
              </a:cxn>
              <a:cxn ang="T12">
                <a:pos x="T4" y="T5"/>
              </a:cxn>
              <a:cxn ang="T13">
                <a:pos x="T6" y="T7"/>
              </a:cxn>
              <a:cxn ang="T14">
                <a:pos x="T8" y="T9"/>
              </a:cxn>
            </a:cxnLst>
            <a:rect l="T15" t="T16" r="T17" b="T18"/>
            <a:pathLst>
              <a:path w="11459" h="162">
                <a:moveTo>
                  <a:pt x="11459" y="162"/>
                </a:moveTo>
                <a:lnTo>
                  <a:pt x="0" y="162"/>
                </a:lnTo>
                <a:lnTo>
                  <a:pt x="174" y="0"/>
                </a:lnTo>
                <a:lnTo>
                  <a:pt x="11285" y="0"/>
                </a:lnTo>
                <a:lnTo>
                  <a:pt x="11459" y="162"/>
                </a:lnTo>
                <a:close/>
              </a:path>
            </a:pathLst>
          </a:custGeom>
          <a:solidFill>
            <a:srgbClr val="3F0000"/>
          </a:solidFill>
          <a:ln w="0">
            <a:solidFill>
              <a:srgbClr val="000000"/>
            </a:solidFill>
            <a:round/>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55304" name="Rectangle 10"/>
          <p:cNvSpPr>
            <a:spLocks noChangeArrowheads="1"/>
          </p:cNvSpPr>
          <p:nvPr/>
        </p:nvSpPr>
        <p:spPr bwMode="auto">
          <a:xfrm>
            <a:off x="1804988" y="152400"/>
            <a:ext cx="5510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3500" dirty="0">
                <a:solidFill>
                  <a:srgbClr val="FFFF00"/>
                </a:solidFill>
              </a:rPr>
              <a:t>Procedures for Reporting </a:t>
            </a:r>
            <a:endParaRPr lang="en-US" altLang="en-US" dirty="0"/>
          </a:p>
        </p:txBody>
      </p:sp>
      <p:sp>
        <p:nvSpPr>
          <p:cNvPr id="55305" name="Rectangle 11"/>
          <p:cNvSpPr>
            <a:spLocks noChangeArrowheads="1"/>
          </p:cNvSpPr>
          <p:nvPr/>
        </p:nvSpPr>
        <p:spPr bwMode="auto">
          <a:xfrm>
            <a:off x="1782763" y="762000"/>
            <a:ext cx="5608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3500" dirty="0">
                <a:solidFill>
                  <a:srgbClr val="FFFF00"/>
                </a:solidFill>
              </a:rPr>
              <a:t>Motorist Passing Stopped </a:t>
            </a:r>
            <a:endParaRPr lang="en-US" altLang="en-US" dirty="0"/>
          </a:p>
        </p:txBody>
      </p:sp>
      <p:sp>
        <p:nvSpPr>
          <p:cNvPr id="55306" name="Rectangle 12"/>
          <p:cNvSpPr>
            <a:spLocks noChangeArrowheads="1"/>
          </p:cNvSpPr>
          <p:nvPr/>
        </p:nvSpPr>
        <p:spPr bwMode="auto">
          <a:xfrm>
            <a:off x="3076575" y="1295400"/>
            <a:ext cx="24463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3500" dirty="0">
                <a:solidFill>
                  <a:srgbClr val="FFFF00"/>
                </a:solidFill>
              </a:rPr>
              <a:t>School Bus</a:t>
            </a:r>
            <a:endParaRPr lang="en-US" altLang="en-US" dirty="0"/>
          </a:p>
        </p:txBody>
      </p:sp>
      <p:sp>
        <p:nvSpPr>
          <p:cNvPr id="54283" name="Text Box 3"/>
          <p:cNvSpPr txBox="1">
            <a:spLocks noChangeArrowheads="1"/>
          </p:cNvSpPr>
          <p:nvPr/>
        </p:nvSpPr>
        <p:spPr bwMode="auto">
          <a:xfrm>
            <a:off x="129381" y="1997014"/>
            <a:ext cx="8915400" cy="4708525"/>
          </a:xfrm>
          <a:prstGeom prst="rect">
            <a:avLst/>
          </a:prstGeom>
          <a:noFill/>
          <a:ln>
            <a:noFill/>
          </a:ln>
          <a:extLst/>
        </p:spPr>
        <p:txBody>
          <a:bodyPr>
            <a:spAutoFit/>
          </a:bodyPr>
          <a:lstStyle>
            <a:lvl1pPr marL="912813" indent="-563563" defTabSz="576263" eaLnBrk="0" hangingPunct="0">
              <a:tabLst>
                <a:tab pos="179388" algn="l"/>
              </a:tabLst>
              <a:defRPr sz="2400" b="1">
                <a:solidFill>
                  <a:schemeClr val="tx1"/>
                </a:solidFill>
                <a:latin typeface="Arial" pitchFamily="34" charset="0"/>
              </a:defRPr>
            </a:lvl1pPr>
            <a:lvl2pPr marL="742950" indent="-285750" defTabSz="576263" eaLnBrk="0" hangingPunct="0">
              <a:tabLst>
                <a:tab pos="179388" algn="l"/>
              </a:tabLst>
              <a:defRPr sz="2400" b="1">
                <a:solidFill>
                  <a:schemeClr val="tx1"/>
                </a:solidFill>
                <a:latin typeface="Arial" pitchFamily="34" charset="0"/>
              </a:defRPr>
            </a:lvl2pPr>
            <a:lvl3pPr marL="1143000" indent="-228600" defTabSz="576263" eaLnBrk="0" hangingPunct="0">
              <a:tabLst>
                <a:tab pos="179388" algn="l"/>
              </a:tabLst>
              <a:defRPr sz="2400" b="1">
                <a:solidFill>
                  <a:schemeClr val="tx1"/>
                </a:solidFill>
                <a:latin typeface="Arial" pitchFamily="34" charset="0"/>
              </a:defRPr>
            </a:lvl3pPr>
            <a:lvl4pPr marL="1600200" indent="-228600" defTabSz="576263" eaLnBrk="0" hangingPunct="0">
              <a:tabLst>
                <a:tab pos="179388" algn="l"/>
              </a:tabLst>
              <a:defRPr sz="2400" b="1">
                <a:solidFill>
                  <a:schemeClr val="tx1"/>
                </a:solidFill>
                <a:latin typeface="Arial" pitchFamily="34" charset="0"/>
              </a:defRPr>
            </a:lvl4pPr>
            <a:lvl5pPr marL="2057400" indent="-228600" defTabSz="576263" eaLnBrk="0" hangingPunct="0">
              <a:tabLst>
                <a:tab pos="179388" algn="l"/>
              </a:tabLst>
              <a:defRPr sz="2400" b="1">
                <a:solidFill>
                  <a:schemeClr val="tx1"/>
                </a:solidFill>
                <a:latin typeface="Arial" pitchFamily="34" charset="0"/>
              </a:defRPr>
            </a:lvl5pPr>
            <a:lvl6pPr marL="2514600" indent="-228600" defTabSz="576263" eaLnBrk="0" fontAlgn="base" hangingPunct="0">
              <a:spcBef>
                <a:spcPct val="0"/>
              </a:spcBef>
              <a:spcAft>
                <a:spcPct val="0"/>
              </a:spcAft>
              <a:tabLst>
                <a:tab pos="179388" algn="l"/>
              </a:tabLst>
              <a:defRPr sz="2400" b="1">
                <a:solidFill>
                  <a:schemeClr val="tx1"/>
                </a:solidFill>
                <a:latin typeface="Arial" pitchFamily="34" charset="0"/>
              </a:defRPr>
            </a:lvl6pPr>
            <a:lvl7pPr marL="2971800" indent="-228600" defTabSz="576263" eaLnBrk="0" fontAlgn="base" hangingPunct="0">
              <a:spcBef>
                <a:spcPct val="0"/>
              </a:spcBef>
              <a:spcAft>
                <a:spcPct val="0"/>
              </a:spcAft>
              <a:tabLst>
                <a:tab pos="179388" algn="l"/>
              </a:tabLst>
              <a:defRPr sz="2400" b="1">
                <a:solidFill>
                  <a:schemeClr val="tx1"/>
                </a:solidFill>
                <a:latin typeface="Arial" pitchFamily="34" charset="0"/>
              </a:defRPr>
            </a:lvl7pPr>
            <a:lvl8pPr marL="3429000" indent="-228600" defTabSz="576263" eaLnBrk="0" fontAlgn="base" hangingPunct="0">
              <a:spcBef>
                <a:spcPct val="0"/>
              </a:spcBef>
              <a:spcAft>
                <a:spcPct val="0"/>
              </a:spcAft>
              <a:tabLst>
                <a:tab pos="179388" algn="l"/>
              </a:tabLst>
              <a:defRPr sz="2400" b="1">
                <a:solidFill>
                  <a:schemeClr val="tx1"/>
                </a:solidFill>
                <a:latin typeface="Arial" pitchFamily="34" charset="0"/>
              </a:defRPr>
            </a:lvl8pPr>
            <a:lvl9pPr marL="3886200" indent="-228600" defTabSz="576263" eaLnBrk="0" fontAlgn="base" hangingPunct="0">
              <a:spcBef>
                <a:spcPct val="0"/>
              </a:spcBef>
              <a:spcAft>
                <a:spcPct val="0"/>
              </a:spcAft>
              <a:tabLst>
                <a:tab pos="179388" algn="l"/>
              </a:tabLst>
              <a:defRPr sz="2400" b="1">
                <a:solidFill>
                  <a:schemeClr val="tx1"/>
                </a:solidFill>
                <a:latin typeface="Arial" pitchFamily="34" charset="0"/>
              </a:defRPr>
            </a:lvl9pPr>
          </a:lstStyle>
          <a:p>
            <a:pPr marL="631825" indent="-342900" algn="ctr" eaLnBrk="1" hangingPunct="1">
              <a:spcBef>
                <a:spcPct val="50000"/>
              </a:spcBef>
              <a:buClr>
                <a:schemeClr val="accent1"/>
              </a:buClr>
              <a:buSzPct val="160000"/>
              <a:buFont typeface="Wingdings" pitchFamily="2" charset="2"/>
              <a:buChar char="ü"/>
              <a:tabLst>
                <a:tab pos="231775" algn="l"/>
              </a:tabLst>
              <a:defRPr/>
            </a:pPr>
            <a:r>
              <a:rPr lang="en-US" dirty="0" smtClean="0">
                <a:cs typeface="+mn-cs"/>
              </a:rPr>
              <a:t>  Be </a:t>
            </a:r>
            <a:r>
              <a:rPr lang="en-US" dirty="0">
                <a:cs typeface="+mn-cs"/>
              </a:rPr>
              <a:t>sure motorist has violated the law before reporting</a:t>
            </a:r>
          </a:p>
          <a:p>
            <a:pPr marL="914400" indent="-623888" eaLnBrk="1" hangingPunct="1">
              <a:spcBef>
                <a:spcPct val="50000"/>
              </a:spcBef>
              <a:buClr>
                <a:schemeClr val="accent1"/>
              </a:buClr>
              <a:buSzPct val="160000"/>
              <a:buFont typeface="Wingdings" pitchFamily="2" charset="2"/>
              <a:buChar char="ü"/>
              <a:tabLst>
                <a:tab pos="347663" algn="l"/>
              </a:tabLst>
              <a:defRPr/>
            </a:pPr>
            <a:r>
              <a:rPr lang="en-US" dirty="0" smtClean="0">
                <a:cs typeface="+mn-cs"/>
              </a:rPr>
              <a:t>Record </a:t>
            </a:r>
            <a:r>
              <a:rPr lang="en-US" dirty="0">
                <a:cs typeface="+mn-cs"/>
              </a:rPr>
              <a:t>the vehicle license number and other pertinent   information about the vehicle on the complaint form</a:t>
            </a:r>
          </a:p>
          <a:p>
            <a:pPr marL="914400" indent="-623888" eaLnBrk="1" hangingPunct="1">
              <a:spcBef>
                <a:spcPct val="50000"/>
              </a:spcBef>
              <a:buClr>
                <a:schemeClr val="accent1"/>
              </a:buClr>
              <a:buSzPct val="160000"/>
              <a:buFont typeface="Wingdings" pitchFamily="2" charset="2"/>
              <a:buChar char="ü"/>
              <a:tabLst>
                <a:tab pos="347663" algn="l"/>
              </a:tabLst>
              <a:defRPr/>
            </a:pPr>
            <a:r>
              <a:rPr lang="en-US" dirty="0" smtClean="0">
                <a:cs typeface="+mn-cs"/>
              </a:rPr>
              <a:t>Identify </a:t>
            </a:r>
            <a:r>
              <a:rPr lang="en-US" dirty="0">
                <a:cs typeface="+mn-cs"/>
              </a:rPr>
              <a:t>the vehicle and get plate #</a:t>
            </a:r>
          </a:p>
          <a:p>
            <a:pPr marL="914400" indent="-623888" eaLnBrk="1" hangingPunct="1">
              <a:spcBef>
                <a:spcPct val="50000"/>
              </a:spcBef>
              <a:buClr>
                <a:schemeClr val="accent1"/>
              </a:buClr>
              <a:buSzPct val="160000"/>
              <a:buFont typeface="Wingdings" pitchFamily="2" charset="2"/>
              <a:buChar char="ü"/>
              <a:tabLst>
                <a:tab pos="347663" algn="l"/>
              </a:tabLst>
              <a:defRPr/>
            </a:pPr>
            <a:r>
              <a:rPr lang="en-US" dirty="0" smtClean="0">
                <a:cs typeface="+mn-cs"/>
              </a:rPr>
              <a:t>Follow </a:t>
            </a:r>
            <a:r>
              <a:rPr lang="en-US" dirty="0">
                <a:cs typeface="+mn-cs"/>
              </a:rPr>
              <a:t>your district procedure for where to file form      (You are the complaining witness)</a:t>
            </a:r>
          </a:p>
          <a:p>
            <a:pPr marL="914400" indent="-623888" eaLnBrk="1" hangingPunct="1">
              <a:spcBef>
                <a:spcPct val="50000"/>
              </a:spcBef>
              <a:buClr>
                <a:schemeClr val="accent1"/>
              </a:buClr>
              <a:buSzPct val="160000"/>
              <a:buFont typeface="Wingdings" pitchFamily="2" charset="2"/>
              <a:buChar char="ü"/>
              <a:tabLst>
                <a:tab pos="347663" algn="l"/>
              </a:tabLst>
              <a:defRPr/>
            </a:pPr>
            <a:r>
              <a:rPr lang="en-US" dirty="0" smtClean="0">
                <a:cs typeface="+mn-cs"/>
              </a:rPr>
              <a:t>Be </a:t>
            </a:r>
            <a:r>
              <a:rPr lang="en-US" dirty="0">
                <a:cs typeface="+mn-cs"/>
              </a:rPr>
              <a:t>prepared for a possible court appearance as the  complaining witness</a:t>
            </a:r>
          </a:p>
          <a:p>
            <a:pPr marL="349250" indent="0" algn="ctr" eaLnBrk="1" hangingPunct="1">
              <a:spcBef>
                <a:spcPct val="50000"/>
              </a:spcBef>
              <a:buClr>
                <a:schemeClr val="accent1"/>
              </a:buClr>
              <a:buSzPct val="160000"/>
              <a:tabLst>
                <a:tab pos="347663" algn="l"/>
              </a:tabLst>
              <a:defRPr/>
            </a:pPr>
            <a:r>
              <a:rPr lang="en-US" dirty="0">
                <a:latin typeface="Times New Roman" pitchFamily="18" charset="0"/>
                <a:cs typeface="+mn-cs"/>
              </a:rPr>
              <a:t> </a:t>
            </a:r>
          </a:p>
        </p:txBody>
      </p:sp>
    </p:spTree>
    <p:extLst>
      <p:ext uri="{BB962C8B-B14F-4D97-AF65-F5344CB8AC3E}">
        <p14:creationId xmlns:p14="http://schemas.microsoft.com/office/powerpoint/2010/main" val="8745389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 Management Procedure</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107</a:t>
            </a:fld>
            <a:endParaRPr lang="en-US" dirty="0" smtClean="0"/>
          </a:p>
        </p:txBody>
      </p:sp>
      <p:pic>
        <p:nvPicPr>
          <p:cNvPr id="3074"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2739979" y="1949450"/>
            <a:ext cx="3387036"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9861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Standees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108</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sz="2000" b="0" dirty="0"/>
              <a:t>4204-R-225.00	Standees	</a:t>
            </a:r>
          </a:p>
          <a:p>
            <a:r>
              <a:rPr lang="en-US" sz="2000" b="0" dirty="0"/>
              <a:t>225.01	Students shall not be permitted to stand in any school transportation vehicle while the vehicle is in motion. This does not preclude authorized persons (such as; bus assistants) from moving about as required.</a:t>
            </a:r>
          </a:p>
          <a:p>
            <a:endParaRPr lang="en-US" dirty="0"/>
          </a:p>
        </p:txBody>
      </p:sp>
    </p:spTree>
    <p:extLst>
      <p:ext uri="{BB962C8B-B14F-4D97-AF65-F5344CB8AC3E}">
        <p14:creationId xmlns:p14="http://schemas.microsoft.com/office/powerpoint/2010/main" val="18341646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Vehicle Capacity/Safety Belts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109</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sz="2000" dirty="0"/>
              <a:t>4204-R-226.00	Vehicle Capacity</a:t>
            </a:r>
          </a:p>
          <a:p>
            <a:r>
              <a:rPr lang="en-US" sz="2000" dirty="0"/>
              <a:t>226.01	The number of passengers transported on any school transportation vehicle shall not exceed the vehicle passenger seating capacity. Small vehicle capacity shall not exceed the number of safety belts as designed by the vehicle manufacturer.</a:t>
            </a:r>
          </a:p>
          <a:p>
            <a:r>
              <a:rPr lang="en-US" sz="2000" dirty="0"/>
              <a:t>4204-R-227.00	Safety Belts</a:t>
            </a:r>
          </a:p>
          <a:p>
            <a:r>
              <a:rPr lang="en-US" sz="2000" dirty="0"/>
              <a:t>227.01	A school transportation vehicle operator shall have the safety belt fastened and properly adjusted whenever the school transportation vehicle is in motion</a:t>
            </a:r>
            <a:r>
              <a:rPr lang="en-US" sz="2000" dirty="0" smtClean="0"/>
              <a:t>.</a:t>
            </a:r>
          </a:p>
          <a:p>
            <a:r>
              <a:rPr lang="en-US" sz="2000" dirty="0"/>
              <a:t>227.02	Students in a small vehicle shall have their safety belts fastened and properly adjusted prior to the small vehicle being put in motion.</a:t>
            </a:r>
          </a:p>
          <a:p>
            <a:pPr marL="45720" indent="0">
              <a:buNone/>
            </a:pPr>
            <a:endParaRPr lang="en-US" sz="2000" dirty="0"/>
          </a:p>
        </p:txBody>
      </p:sp>
    </p:spTree>
    <p:extLst>
      <p:ext uri="{BB962C8B-B14F-4D97-AF65-F5344CB8AC3E}">
        <p14:creationId xmlns:p14="http://schemas.microsoft.com/office/powerpoint/2010/main" val="203743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lstStyle/>
          <a:p>
            <a:r>
              <a:rPr lang="en-US" altLang="en-US" b="1" dirty="0" smtClean="0">
                <a:solidFill>
                  <a:schemeClr val="bg2">
                    <a:lumMod val="50000"/>
                  </a:schemeClr>
                </a:solidFill>
                <a:latin typeface="Verdana" pitchFamily="34" charset="0"/>
              </a:rPr>
              <a:t>CUSTOMER CONCEPT</a:t>
            </a:r>
          </a:p>
        </p:txBody>
      </p:sp>
      <p:sp>
        <p:nvSpPr>
          <p:cNvPr id="324611" name="Rectangle 3"/>
          <p:cNvSpPr>
            <a:spLocks noGrp="1" noChangeArrowheads="1"/>
          </p:cNvSpPr>
          <p:nvPr>
            <p:ph type="body" idx="4294967295"/>
          </p:nvPr>
        </p:nvSpPr>
        <p:spPr>
          <a:xfrm>
            <a:off x="381000" y="2705100"/>
            <a:ext cx="8229600" cy="3122613"/>
          </a:xfrm>
        </p:spPr>
        <p:txBody>
          <a:bodyPr/>
          <a:lstStyle/>
          <a:p>
            <a:pPr marL="609600" indent="-609600">
              <a:buFontTx/>
              <a:buNone/>
            </a:pPr>
            <a:r>
              <a:rPr lang="en-US" altLang="en-US" b="1" dirty="0" smtClean="0"/>
              <a:t>   </a:t>
            </a:r>
          </a:p>
          <a:p>
            <a:pPr marL="609600" indent="-609600">
              <a:buFontTx/>
              <a:buAutoNum type="arabicPeriod"/>
            </a:pPr>
            <a:r>
              <a:rPr lang="en-US" altLang="en-US" b="1" dirty="0" smtClean="0">
                <a:latin typeface="Verdana" pitchFamily="34" charset="0"/>
              </a:rPr>
              <a:t>SAFETY</a:t>
            </a:r>
          </a:p>
          <a:p>
            <a:pPr marL="609600" indent="-609600">
              <a:buFontTx/>
              <a:buAutoNum type="arabicPeriod"/>
            </a:pPr>
            <a:r>
              <a:rPr lang="en-US" altLang="en-US" b="1" dirty="0" smtClean="0">
                <a:latin typeface="Verdana" pitchFamily="34" charset="0"/>
              </a:rPr>
              <a:t>RIDER RELATIONSHIPS</a:t>
            </a:r>
          </a:p>
          <a:p>
            <a:pPr marL="609600" indent="-609600">
              <a:buFontTx/>
              <a:buAutoNum type="arabicPeriod"/>
            </a:pPr>
            <a:r>
              <a:rPr lang="en-US" altLang="en-US" b="1" dirty="0" smtClean="0">
                <a:latin typeface="Verdana" pitchFamily="34" charset="0"/>
              </a:rPr>
              <a:t>INSPECTED AND SAFE                VEHICLE</a:t>
            </a:r>
          </a:p>
        </p:txBody>
      </p:sp>
      <p:sp>
        <p:nvSpPr>
          <p:cNvPr id="12293" name="Text Box 4"/>
          <p:cNvSpPr txBox="1">
            <a:spLocks noChangeArrowheads="1"/>
          </p:cNvSpPr>
          <p:nvPr/>
        </p:nvSpPr>
        <p:spPr bwMode="auto">
          <a:xfrm>
            <a:off x="1393825" y="1668463"/>
            <a:ext cx="2644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ltLang="en-US" dirty="0">
              <a:latin typeface="Garamond" pitchFamily="18" charset="0"/>
            </a:endParaRPr>
          </a:p>
        </p:txBody>
      </p:sp>
      <p:sp>
        <p:nvSpPr>
          <p:cNvPr id="12294" name="Rectangle 5"/>
          <p:cNvSpPr>
            <a:spLocks noChangeArrowheads="1"/>
          </p:cNvSpPr>
          <p:nvPr/>
        </p:nvSpPr>
        <p:spPr bwMode="auto">
          <a:xfrm>
            <a:off x="304800" y="1665288"/>
            <a:ext cx="8610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hlink"/>
              </a:buClr>
            </a:pPr>
            <a:r>
              <a:rPr lang="en-US" altLang="en-US" sz="3200" b="1" dirty="0">
                <a:solidFill>
                  <a:srgbClr val="00B050"/>
                </a:solidFill>
                <a:latin typeface="Verdana" pitchFamily="34" charset="0"/>
              </a:rPr>
              <a:t>WHAT ARE THE 3 MOST IMPORTANT TASKS OF YOUR JOB?</a:t>
            </a:r>
          </a:p>
        </p:txBody>
      </p:sp>
    </p:spTree>
    <p:extLst>
      <p:ext uri="{BB962C8B-B14F-4D97-AF65-F5344CB8AC3E}">
        <p14:creationId xmlns:p14="http://schemas.microsoft.com/office/powerpoint/2010/main" val="3641857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4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4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Fueling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110</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4204-R-228.00	Fueling</a:t>
            </a:r>
          </a:p>
          <a:p>
            <a:r>
              <a:rPr lang="en-US" dirty="0"/>
              <a:t>228.01	School transportation vehicles shall not be fueled while students are on board, except in instances when unloading the students would present a greater hazard or peril to their safety.</a:t>
            </a:r>
          </a:p>
          <a:p>
            <a:endParaRPr lang="en-US" dirty="0"/>
          </a:p>
        </p:txBody>
      </p:sp>
    </p:spTree>
    <p:extLst>
      <p:ext uri="{BB962C8B-B14F-4D97-AF65-F5344CB8AC3E}">
        <p14:creationId xmlns:p14="http://schemas.microsoft.com/office/powerpoint/2010/main" val="140560271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Hours of Service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111</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4204-R-229.00	Hours of Service for School Transportation Vehicle Operators</a:t>
            </a:r>
          </a:p>
          <a:p>
            <a:r>
              <a:rPr lang="en-US" dirty="0"/>
              <a:t>229.01	No school transportation vehicle operator shall drive nor shall the school district/service provider permit or require an operator to drive:</a:t>
            </a:r>
          </a:p>
          <a:p>
            <a:pPr lvl="1"/>
            <a:r>
              <a:rPr lang="en-US" dirty="0"/>
              <a:t>229.01 (a)	After being on-duty 14 hours following 10 hours off duty. This would include on-duty time for all employers. Ten hours off duty may be consecutive or accumulated in two or more periods of off duty time with one period having a minimum of 6 consecutive hours off duty.</a:t>
            </a:r>
          </a:p>
          <a:p>
            <a:pPr lvl="1"/>
            <a:r>
              <a:rPr lang="en-US" dirty="0"/>
              <a:t>229.01 (b)	After being on-duty for more than 70 hours in any seven consecutive days.</a:t>
            </a:r>
          </a:p>
          <a:p>
            <a:endParaRPr lang="en-US" dirty="0"/>
          </a:p>
        </p:txBody>
      </p:sp>
    </p:spTree>
    <p:extLst>
      <p:ext uri="{BB962C8B-B14F-4D97-AF65-F5344CB8AC3E}">
        <p14:creationId xmlns:p14="http://schemas.microsoft.com/office/powerpoint/2010/main" val="11892663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Hour of Service Continued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112</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pPr marL="605790" lvl="2">
              <a:buClr>
                <a:schemeClr val="accent1"/>
              </a:buClr>
            </a:pPr>
            <a:r>
              <a:rPr lang="en-US" dirty="0"/>
              <a:t>229.01 (b)	After being on-duty for more than 70 hours in any seven consecutive days.</a:t>
            </a:r>
          </a:p>
          <a:p>
            <a:r>
              <a:rPr lang="en-US" dirty="0" smtClean="0"/>
              <a:t>229.02</a:t>
            </a:r>
            <a:r>
              <a:rPr lang="en-US" dirty="0"/>
              <a:t>	Nothing in these rules prohibits a school district/service provider from complying with part 395 of the Federal Motor Carrier Safety Regulations (FMCSR) in place of this section.</a:t>
            </a:r>
          </a:p>
          <a:p>
            <a:endParaRPr lang="en-US" dirty="0"/>
          </a:p>
        </p:txBody>
      </p:sp>
    </p:spTree>
    <p:extLst>
      <p:ext uri="{BB962C8B-B14F-4D97-AF65-F5344CB8AC3E}">
        <p14:creationId xmlns:p14="http://schemas.microsoft.com/office/powerpoint/2010/main" val="391999696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Definitions regarding HOS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113</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229.03	Definitions:</a:t>
            </a:r>
          </a:p>
          <a:p>
            <a:pPr lvl="1"/>
            <a:r>
              <a:rPr lang="en-US" sz="2000" dirty="0"/>
              <a:t>229.03 (a)	</a:t>
            </a:r>
            <a:r>
              <a:rPr lang="en-US" sz="2000" u="sng" dirty="0"/>
              <a:t>Adverse driving conditions</a:t>
            </a:r>
            <a:r>
              <a:rPr lang="en-US" sz="2000" dirty="0"/>
              <a:t> - In case of emergency, an operator may complete their trip without being in violation if such trip reasonably could have been completed absent the emergency.</a:t>
            </a:r>
          </a:p>
          <a:p>
            <a:pPr lvl="1"/>
            <a:r>
              <a:rPr lang="en-US" sz="2000" dirty="0"/>
              <a:t>229.03 (b)	</a:t>
            </a:r>
            <a:r>
              <a:rPr lang="en-US" sz="2000" u="sng" dirty="0"/>
              <a:t>Day</a:t>
            </a:r>
            <a:r>
              <a:rPr lang="en-US" sz="2000" dirty="0"/>
              <a:t> - Means any 24-consecutive hour period beginning at the time designated by the school district/service provider.</a:t>
            </a:r>
          </a:p>
          <a:p>
            <a:pPr lvl="1"/>
            <a:r>
              <a:rPr lang="en-US" sz="2000" dirty="0"/>
              <a:t>229.03 (c)	</a:t>
            </a:r>
            <a:r>
              <a:rPr lang="en-US" sz="2000" u="sng" dirty="0"/>
              <a:t>On-duty time</a:t>
            </a:r>
            <a:r>
              <a:rPr lang="en-US" sz="2000" dirty="0"/>
              <a:t> - Includes all time worked for any and all employers, including all driving and non-driving duties.</a:t>
            </a:r>
          </a:p>
          <a:p>
            <a:endParaRPr lang="en-US" dirty="0"/>
          </a:p>
        </p:txBody>
      </p:sp>
    </p:spTree>
    <p:extLst>
      <p:ext uri="{BB962C8B-B14F-4D97-AF65-F5344CB8AC3E}">
        <p14:creationId xmlns:p14="http://schemas.microsoft.com/office/powerpoint/2010/main" val="318013819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Definitions regarding HOS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114</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pPr lvl="1"/>
            <a:r>
              <a:rPr lang="en-US" dirty="0"/>
              <a:t>229.03 (d)	</a:t>
            </a:r>
            <a:r>
              <a:rPr lang="en-US" u="sng" dirty="0"/>
              <a:t>Off-duty time</a:t>
            </a:r>
            <a:r>
              <a:rPr lang="en-US" dirty="0"/>
              <a:t> - School transportation vehicle operators may consider waiting time at special events, meal stops, or activity trips as off-duty if the following criteria is met: (compensated waiting time does not necessitate on-duty time)</a:t>
            </a:r>
          </a:p>
          <a:p>
            <a:pPr lvl="2"/>
            <a:r>
              <a:rPr lang="en-US" dirty="0"/>
              <a:t>(a)	the operator shall be relieved of all duty and responsibility for the care and custody of the vehicle, its accessories, and students, and</a:t>
            </a:r>
          </a:p>
          <a:p>
            <a:pPr lvl="2"/>
            <a:r>
              <a:rPr lang="en-US" dirty="0"/>
              <a:t>(b)	the operator shall be at liberty to pursue activities of their choice including leaving the premises on which the bus is located.</a:t>
            </a:r>
          </a:p>
          <a:p>
            <a:endParaRPr lang="en-US" dirty="0"/>
          </a:p>
        </p:txBody>
      </p:sp>
    </p:spTree>
    <p:extLst>
      <p:ext uri="{BB962C8B-B14F-4D97-AF65-F5344CB8AC3E}">
        <p14:creationId xmlns:p14="http://schemas.microsoft.com/office/powerpoint/2010/main" val="39468409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115</a:t>
            </a:fld>
            <a:endParaRPr lang="en-US" dirty="0" smtClean="0"/>
          </a:p>
        </p:txBody>
      </p:sp>
      <p:sp>
        <p:nvSpPr>
          <p:cNvPr id="2" name="Content Placeholder 1"/>
          <p:cNvSpPr>
            <a:spLocks noGrp="1"/>
          </p:cNvSpPr>
          <p:nvPr>
            <p:ph idx="4294967295"/>
          </p:nvPr>
        </p:nvSpPr>
        <p:spPr>
          <a:xfrm>
            <a:off x="736600" y="1719263"/>
            <a:ext cx="8407400" cy="4546600"/>
          </a:xfrm>
        </p:spPr>
        <p:txBody>
          <a:bodyPr/>
          <a:lstStyle/>
          <a:p>
            <a:r>
              <a:rPr lang="en-US" sz="2000" dirty="0"/>
              <a:t>229.04	The operator </a:t>
            </a:r>
            <a:r>
              <a:rPr lang="en-US" sz="2000" dirty="0">
                <a:solidFill>
                  <a:srgbClr val="FF0000"/>
                </a:solidFill>
              </a:rPr>
              <a:t>shall document </a:t>
            </a:r>
            <a:r>
              <a:rPr lang="en-US" sz="2000" dirty="0"/>
              <a:t>that they are in compliance with this section, hours of service.</a:t>
            </a:r>
          </a:p>
          <a:p>
            <a:pPr lvl="1"/>
            <a:r>
              <a:rPr lang="en-US" sz="2000" dirty="0"/>
              <a:t>229.04 (a)	An operator's daily log shall be completed for the trip in the operator's own handwriting, when the trip requires a scheduled or unscheduled overnight stay away from the work reporting location.</a:t>
            </a:r>
          </a:p>
          <a:p>
            <a:r>
              <a:rPr lang="en-US" sz="2000" dirty="0"/>
              <a:t>229.05	No school transportation vehicle operator shall transport students, nor shall the school district/service provider require the operator to transport students, while the operator's ability or alertness is so impaired, through fatigue, illness or any other cause, as to make it unsafe for the operator to transport students.</a:t>
            </a:r>
          </a:p>
          <a:p>
            <a:endParaRPr lang="en-US" dirty="0"/>
          </a:p>
          <a:p>
            <a:endParaRPr lang="en-US" dirty="0"/>
          </a:p>
        </p:txBody>
      </p:sp>
    </p:spTree>
    <p:extLst>
      <p:ext uri="{BB962C8B-B14F-4D97-AF65-F5344CB8AC3E}">
        <p14:creationId xmlns:p14="http://schemas.microsoft.com/office/powerpoint/2010/main" val="33908034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4204-R-230.00	School Buses Operated on Mountainous Terrain</a:t>
            </a:r>
          </a:p>
          <a:p>
            <a:r>
              <a:rPr lang="en-US" b="0" dirty="0"/>
              <a:t>230.01	School buses, when operated on mountainous terrain, shall be equipped with an appropriate capacity retarder or students shall not occupy the front row of seats and seats located next to the emergency door(s) unless the students is adequately restrained in a fixed position as required by 42-4-1901 (1)(a) and (b), C.R.S.</a:t>
            </a:r>
          </a:p>
          <a:p>
            <a:endParaRPr lang="en-US" b="0" dirty="0"/>
          </a:p>
        </p:txBody>
      </p:sp>
      <p:sp>
        <p:nvSpPr>
          <p:cNvPr id="3" name="Title 2"/>
          <p:cNvSpPr>
            <a:spLocks noGrp="1"/>
          </p:cNvSpPr>
          <p:nvPr>
            <p:ph type="title"/>
          </p:nvPr>
        </p:nvSpPr>
        <p:spPr/>
        <p:txBody>
          <a:bodyPr/>
          <a:lstStyle/>
          <a:p>
            <a:r>
              <a:rPr lang="en-US" dirty="0" smtClean="0"/>
              <a:t>Mountainous Terrain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116</a:t>
            </a:fld>
            <a:endParaRPr lang="en-US" dirty="0" smtClean="0"/>
          </a:p>
        </p:txBody>
      </p:sp>
    </p:spTree>
    <p:extLst>
      <p:ext uri="{BB962C8B-B14F-4D97-AF65-F5344CB8AC3E}">
        <p14:creationId xmlns:p14="http://schemas.microsoft.com/office/powerpoint/2010/main" val="28536401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4204-R-231.00	Substance Abuse Testing</a:t>
            </a:r>
          </a:p>
          <a:p>
            <a:r>
              <a:rPr lang="en-US" b="0" dirty="0"/>
              <a:t>231.01	District/service provider employees required to possess a CDL </a:t>
            </a:r>
            <a:r>
              <a:rPr lang="en-US" b="0" dirty="0">
                <a:solidFill>
                  <a:srgbClr val="FF0000"/>
                </a:solidFill>
              </a:rPr>
              <a:t>shall </a:t>
            </a:r>
            <a:r>
              <a:rPr lang="en-US" b="0" dirty="0"/>
              <a:t>be in a US Department of Transportation approved substance abuse testing program.</a:t>
            </a:r>
          </a:p>
          <a:p>
            <a:r>
              <a:rPr lang="en-US" dirty="0"/>
              <a:t>4204-R-232.00	Cell Phones/Two Way Radios</a:t>
            </a:r>
          </a:p>
          <a:p>
            <a:r>
              <a:rPr lang="en-US" b="0" dirty="0"/>
              <a:t>232.01	School districts/service providers </a:t>
            </a:r>
            <a:r>
              <a:rPr lang="en-US" b="0" dirty="0">
                <a:solidFill>
                  <a:srgbClr val="FF0000"/>
                </a:solidFill>
              </a:rPr>
              <a:t>shall </a:t>
            </a:r>
            <a:r>
              <a:rPr lang="en-US" b="0" dirty="0"/>
              <a:t>have a procedure to govern the use of cell phones and two way radios by school transportation vehicle operators. This procedure shall include limiting the use of these devices while the vehicle is in motion and restricting the use of personal cell phones.</a:t>
            </a:r>
          </a:p>
          <a:p>
            <a:endParaRPr lang="en-US" b="0" dirty="0"/>
          </a:p>
        </p:txBody>
      </p:sp>
      <p:sp>
        <p:nvSpPr>
          <p:cNvPr id="3" name="Title 2"/>
          <p:cNvSpPr>
            <a:spLocks noGrp="1"/>
          </p:cNvSpPr>
          <p:nvPr>
            <p:ph type="title"/>
          </p:nvPr>
        </p:nvSpPr>
        <p:spPr/>
        <p:txBody>
          <a:bodyPr/>
          <a:lstStyle/>
          <a:p>
            <a:r>
              <a:rPr lang="en-US" dirty="0" smtClean="0"/>
              <a:t>Substance Abuse/Cell Phones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117</a:t>
            </a:fld>
            <a:endParaRPr lang="en-US" dirty="0" smtClean="0"/>
          </a:p>
        </p:txBody>
      </p:sp>
    </p:spTree>
    <p:extLst>
      <p:ext uri="{BB962C8B-B14F-4D97-AF65-F5344CB8AC3E}">
        <p14:creationId xmlns:p14="http://schemas.microsoft.com/office/powerpoint/2010/main" val="83323906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4204-R-233.00	Service Door</a:t>
            </a:r>
          </a:p>
          <a:p>
            <a:r>
              <a:rPr lang="en-US" b="0" dirty="0"/>
              <a:t>233.01	No school bus operator shall operate the bus on public roadways with the service door open except when required by regulation.</a:t>
            </a:r>
          </a:p>
          <a:p>
            <a:r>
              <a:rPr lang="en-US" dirty="0"/>
              <a:t>4204-R-234.00	Headlight Operation</a:t>
            </a:r>
          </a:p>
          <a:p>
            <a:r>
              <a:rPr lang="en-US" b="0" dirty="0"/>
              <a:t>234.01	The school transportation vehicle's headlights or daytime running headlights shall be activated while the vehicle is in motion.</a:t>
            </a:r>
          </a:p>
          <a:p>
            <a:endParaRPr lang="en-US" dirty="0"/>
          </a:p>
        </p:txBody>
      </p:sp>
      <p:sp>
        <p:nvSpPr>
          <p:cNvPr id="3" name="Title 2"/>
          <p:cNvSpPr>
            <a:spLocks noGrp="1"/>
          </p:cNvSpPr>
          <p:nvPr>
            <p:ph type="title"/>
          </p:nvPr>
        </p:nvSpPr>
        <p:spPr/>
        <p:txBody>
          <a:bodyPr/>
          <a:lstStyle/>
          <a:p>
            <a:r>
              <a:rPr lang="en-US" dirty="0" smtClean="0"/>
              <a:t>Service Door/Headlights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118</a:t>
            </a:fld>
            <a:endParaRPr lang="en-US" dirty="0" smtClean="0"/>
          </a:p>
        </p:txBody>
      </p:sp>
    </p:spTree>
    <p:extLst>
      <p:ext uri="{BB962C8B-B14F-4D97-AF65-F5344CB8AC3E}">
        <p14:creationId xmlns:p14="http://schemas.microsoft.com/office/powerpoint/2010/main" val="153931141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4204-R-235.00	School District Rules</a:t>
            </a:r>
          </a:p>
          <a:p>
            <a:r>
              <a:rPr lang="en-US" b="0" dirty="0"/>
              <a:t>235.01	None of these rules shall preclude a school district/service provider from establishing a </a:t>
            </a:r>
            <a:r>
              <a:rPr lang="en-US" b="0" dirty="0">
                <a:solidFill>
                  <a:srgbClr val="00B050"/>
                </a:solidFill>
              </a:rPr>
              <a:t>more rigid standard </a:t>
            </a:r>
            <a:r>
              <a:rPr lang="en-US" b="0" dirty="0"/>
              <a:t>or policy when deemed necessary by the local board of education/service provider.</a:t>
            </a:r>
          </a:p>
          <a:p>
            <a:endParaRPr lang="en-US" b="0" dirty="0"/>
          </a:p>
        </p:txBody>
      </p:sp>
      <p:sp>
        <p:nvSpPr>
          <p:cNvPr id="3" name="Title 2"/>
          <p:cNvSpPr>
            <a:spLocks noGrp="1"/>
          </p:cNvSpPr>
          <p:nvPr>
            <p:ph type="title"/>
          </p:nvPr>
        </p:nvSpPr>
        <p:spPr/>
        <p:txBody>
          <a:bodyPr/>
          <a:lstStyle/>
          <a:p>
            <a:r>
              <a:rPr lang="en-US" dirty="0" smtClean="0"/>
              <a:t>School District Rules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119</a:t>
            </a:fld>
            <a:endParaRPr lang="en-US" dirty="0" smtClean="0"/>
          </a:p>
        </p:txBody>
      </p:sp>
    </p:spTree>
    <p:extLst>
      <p:ext uri="{BB962C8B-B14F-4D97-AF65-F5344CB8AC3E}">
        <p14:creationId xmlns:p14="http://schemas.microsoft.com/office/powerpoint/2010/main" val="2876124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Whether you like it or not….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pic>
        <p:nvPicPr>
          <p:cNvPr id="1026" name="Picture 2" descr="C:\Users\miller_s\AppData\Local\Microsoft\Windows\Temporary Internet Files\Content.IE5\RLX597K6\MP900431023[1].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64890" y="1738859"/>
            <a:ext cx="3912433" cy="45266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76538" y="2008682"/>
            <a:ext cx="3267855" cy="4154984"/>
          </a:xfrm>
          <a:prstGeom prst="rect">
            <a:avLst/>
          </a:prstGeom>
          <a:noFill/>
        </p:spPr>
        <p:txBody>
          <a:bodyPr wrap="square" rtlCol="0">
            <a:spAutoFit/>
          </a:bodyPr>
          <a:lstStyle/>
          <a:p>
            <a:r>
              <a:rPr lang="en-US" sz="6600" dirty="0" smtClean="0">
                <a:latin typeface="Trebuchet MS" panose="020B0603020202020204" pitchFamily="34" charset="0"/>
              </a:rPr>
              <a:t>YOU ARE IN A FISH BOWL!!</a:t>
            </a:r>
            <a:endParaRPr lang="en-US" sz="6600" dirty="0">
              <a:latin typeface="Trebuchet MS" panose="020B0603020202020204" pitchFamily="34" charset="0"/>
            </a:endParaRPr>
          </a:p>
        </p:txBody>
      </p:sp>
    </p:spTree>
    <p:extLst>
      <p:ext uri="{BB962C8B-B14F-4D97-AF65-F5344CB8AC3E}">
        <p14:creationId xmlns:p14="http://schemas.microsoft.com/office/powerpoint/2010/main" val="32532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14338" y="38100"/>
            <a:ext cx="8229600" cy="990600"/>
          </a:xfrm>
        </p:spPr>
        <p:txBody>
          <a:bodyPr/>
          <a:lstStyle/>
          <a:p>
            <a:r>
              <a:rPr lang="en-US" altLang="en-US" b="1" dirty="0" smtClean="0"/>
              <a:t>Just the Facts Ma’am</a:t>
            </a:r>
          </a:p>
        </p:txBody>
      </p:sp>
      <p:sp>
        <p:nvSpPr>
          <p:cNvPr id="102403" name="Content Placeholder 2"/>
          <p:cNvSpPr>
            <a:spLocks noGrp="1"/>
          </p:cNvSpPr>
          <p:nvPr>
            <p:ph idx="1"/>
          </p:nvPr>
        </p:nvSpPr>
        <p:spPr>
          <a:xfrm>
            <a:off x="381000" y="1618938"/>
            <a:ext cx="8229600" cy="4858062"/>
          </a:xfrm>
        </p:spPr>
        <p:txBody>
          <a:bodyPr/>
          <a:lstStyle/>
          <a:p>
            <a:pPr>
              <a:lnSpc>
                <a:spcPts val="2600"/>
              </a:lnSpc>
              <a:spcBef>
                <a:spcPts val="200"/>
              </a:spcBef>
            </a:pPr>
            <a:r>
              <a:rPr lang="en-US" altLang="en-US" sz="2000" dirty="0" smtClean="0"/>
              <a:t>Bus referrals should be :</a:t>
            </a:r>
          </a:p>
          <a:p>
            <a:pPr lvl="1">
              <a:lnSpc>
                <a:spcPts val="2600"/>
              </a:lnSpc>
              <a:spcBef>
                <a:spcPts val="200"/>
              </a:spcBef>
              <a:buFont typeface="Arial" pitchFamily="34" charset="0"/>
              <a:buChar char="•"/>
            </a:pPr>
            <a:r>
              <a:rPr lang="en-US" altLang="en-US" sz="2000" dirty="0" smtClean="0"/>
              <a:t>Accurate and objective</a:t>
            </a:r>
          </a:p>
          <a:p>
            <a:pPr lvl="2">
              <a:lnSpc>
                <a:spcPts val="2600"/>
              </a:lnSpc>
              <a:spcBef>
                <a:spcPts val="200"/>
              </a:spcBef>
            </a:pPr>
            <a:r>
              <a:rPr lang="en-US" altLang="en-US" dirty="0" smtClean="0"/>
              <a:t>Record facts as they occur – don’t rely on memory</a:t>
            </a:r>
          </a:p>
          <a:p>
            <a:pPr lvl="2">
              <a:lnSpc>
                <a:spcPts val="2600"/>
              </a:lnSpc>
              <a:spcBef>
                <a:spcPts val="200"/>
              </a:spcBef>
            </a:pPr>
            <a:r>
              <a:rPr lang="en-US" altLang="en-US" dirty="0" smtClean="0"/>
              <a:t>Record only current behavior</a:t>
            </a:r>
          </a:p>
          <a:p>
            <a:pPr lvl="1">
              <a:lnSpc>
                <a:spcPts val="2600"/>
              </a:lnSpc>
              <a:spcBef>
                <a:spcPts val="200"/>
              </a:spcBef>
              <a:buFont typeface="Arial" pitchFamily="34" charset="0"/>
              <a:buChar char="•"/>
            </a:pPr>
            <a:r>
              <a:rPr lang="en-US" altLang="en-US" sz="2000" dirty="0" smtClean="0"/>
              <a:t>Be Specific </a:t>
            </a:r>
          </a:p>
          <a:p>
            <a:pPr lvl="1">
              <a:lnSpc>
                <a:spcPts val="2600"/>
              </a:lnSpc>
              <a:spcBef>
                <a:spcPts val="200"/>
              </a:spcBef>
              <a:buFont typeface="Arial" pitchFamily="34" charset="0"/>
              <a:buChar char="•"/>
            </a:pPr>
            <a:r>
              <a:rPr lang="en-US" altLang="en-US" sz="2000" dirty="0" smtClean="0"/>
              <a:t>Detail the behavior and actual curse words if used</a:t>
            </a:r>
          </a:p>
          <a:p>
            <a:pPr lvl="1">
              <a:lnSpc>
                <a:spcPts val="2600"/>
              </a:lnSpc>
              <a:spcBef>
                <a:spcPts val="200"/>
              </a:spcBef>
              <a:buFont typeface="Arial" pitchFamily="34" charset="0"/>
              <a:buChar char="•"/>
            </a:pPr>
            <a:r>
              <a:rPr lang="en-US" altLang="en-US" sz="2000" dirty="0" smtClean="0"/>
              <a:t>Avoid editorial statements</a:t>
            </a:r>
          </a:p>
          <a:p>
            <a:pPr lvl="2">
              <a:lnSpc>
                <a:spcPts val="2600"/>
              </a:lnSpc>
              <a:spcBef>
                <a:spcPts val="200"/>
              </a:spcBef>
            </a:pPr>
            <a:r>
              <a:rPr lang="en-US" altLang="en-US" i="1" dirty="0" smtClean="0"/>
              <a:t>“Debbie is a problem like the whole grou</a:t>
            </a:r>
            <a:r>
              <a:rPr lang="en-US" altLang="en-US" dirty="0" smtClean="0"/>
              <a:t>p”</a:t>
            </a:r>
            <a:endParaRPr lang="en-US" altLang="en-US" i="1" dirty="0" smtClean="0"/>
          </a:p>
          <a:p>
            <a:pPr lvl="2">
              <a:lnSpc>
                <a:spcPts val="2600"/>
              </a:lnSpc>
              <a:spcBef>
                <a:spcPts val="200"/>
              </a:spcBef>
            </a:pPr>
            <a:r>
              <a:rPr lang="en-US" altLang="en-US" i="1" dirty="0" smtClean="0"/>
              <a:t>“David is just like his brother…”</a:t>
            </a:r>
            <a:endParaRPr lang="en-US" altLang="en-US" dirty="0" smtClean="0"/>
          </a:p>
          <a:p>
            <a:pPr lvl="1">
              <a:lnSpc>
                <a:spcPts val="2600"/>
              </a:lnSpc>
              <a:spcBef>
                <a:spcPts val="200"/>
              </a:spcBef>
              <a:buFont typeface="Arial" pitchFamily="34" charset="0"/>
              <a:buChar char="•"/>
            </a:pPr>
            <a:r>
              <a:rPr lang="en-US" altLang="en-US" sz="2000" dirty="0" smtClean="0"/>
              <a:t>Consistent</a:t>
            </a:r>
          </a:p>
          <a:p>
            <a:pPr lvl="1">
              <a:lnSpc>
                <a:spcPts val="2600"/>
              </a:lnSpc>
              <a:spcBef>
                <a:spcPts val="200"/>
              </a:spcBef>
              <a:buFont typeface="Arial" pitchFamily="34" charset="0"/>
              <a:buChar char="•"/>
            </a:pPr>
            <a:r>
              <a:rPr lang="en-US" altLang="en-US" sz="2000" dirty="0" smtClean="0"/>
              <a:t>Puts events in sequence</a:t>
            </a:r>
          </a:p>
          <a:p>
            <a:pPr lvl="1">
              <a:lnSpc>
                <a:spcPts val="2600"/>
              </a:lnSpc>
              <a:spcBef>
                <a:spcPts val="200"/>
              </a:spcBef>
              <a:buFont typeface="Arial" pitchFamily="34" charset="0"/>
              <a:buChar char="•"/>
            </a:pPr>
            <a:r>
              <a:rPr lang="en-US" altLang="en-US" sz="2000" dirty="0" smtClean="0"/>
              <a:t>Be truthful</a:t>
            </a:r>
          </a:p>
          <a:p>
            <a:pPr lvl="2">
              <a:lnSpc>
                <a:spcPts val="2600"/>
              </a:lnSpc>
              <a:spcBef>
                <a:spcPts val="200"/>
              </a:spcBef>
            </a:pPr>
            <a:r>
              <a:rPr lang="en-US" altLang="en-US" dirty="0" smtClean="0"/>
              <a:t>Avoid opportunities to manufacture details</a:t>
            </a:r>
          </a:p>
          <a:p>
            <a:pPr lvl="1">
              <a:lnSpc>
                <a:spcPct val="120000"/>
              </a:lnSpc>
              <a:spcBef>
                <a:spcPts val="200"/>
              </a:spcBef>
              <a:buFont typeface="Arial" pitchFamily="34" charset="0"/>
              <a:buChar char="•"/>
            </a:pPr>
            <a:endParaRPr lang="en-US" altLang="en-US" sz="3000" dirty="0" smtClean="0"/>
          </a:p>
          <a:p>
            <a:pPr>
              <a:spcBef>
                <a:spcPts val="200"/>
              </a:spcBef>
            </a:pPr>
            <a:endParaRPr lang="en-US" altLang="en-US" sz="3000" dirty="0" smtClean="0"/>
          </a:p>
        </p:txBody>
      </p:sp>
      <p:sp>
        <p:nvSpPr>
          <p:cNvPr id="102405" name="Text Box 4"/>
          <p:cNvSpPr txBox="1">
            <a:spLocks noChangeArrowheads="1"/>
          </p:cNvSpPr>
          <p:nvPr/>
        </p:nvSpPr>
        <p:spPr bwMode="auto">
          <a:xfrm>
            <a:off x="0" y="1524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000" dirty="0"/>
              <a:t>(Page 10)</a:t>
            </a:r>
          </a:p>
        </p:txBody>
      </p:sp>
    </p:spTree>
    <p:extLst>
      <p:ext uri="{BB962C8B-B14F-4D97-AF65-F5344CB8AC3E}">
        <p14:creationId xmlns:p14="http://schemas.microsoft.com/office/powerpoint/2010/main" val="40642779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34925"/>
            <a:ext cx="8229600" cy="1143000"/>
          </a:xfrm>
        </p:spPr>
        <p:txBody>
          <a:bodyPr/>
          <a:lstStyle/>
          <a:p>
            <a:r>
              <a:rPr lang="en-US" altLang="en-US" b="1" dirty="0" smtClean="0"/>
              <a:t>When to “Write it Up”</a:t>
            </a:r>
          </a:p>
        </p:txBody>
      </p:sp>
      <p:sp>
        <p:nvSpPr>
          <p:cNvPr id="3" name="Content Placeholder 2"/>
          <p:cNvSpPr>
            <a:spLocks noGrp="1"/>
          </p:cNvSpPr>
          <p:nvPr>
            <p:ph idx="1"/>
          </p:nvPr>
        </p:nvSpPr>
        <p:spPr>
          <a:xfrm>
            <a:off x="304800" y="1693888"/>
            <a:ext cx="8229600" cy="4935511"/>
          </a:xfrm>
        </p:spPr>
        <p:txBody>
          <a:bodyPr rtlCol="0">
            <a:normAutofit/>
          </a:bodyPr>
          <a:lstStyle/>
          <a:p>
            <a:pPr marL="0" indent="0" fontAlgn="auto">
              <a:spcAft>
                <a:spcPts val="0"/>
              </a:spcAft>
              <a:buFont typeface="Arial" pitchFamily="34" charset="0"/>
              <a:buNone/>
              <a:defRPr/>
            </a:pPr>
            <a:r>
              <a:rPr lang="en-US" sz="2800" b="1" dirty="0" smtClean="0"/>
              <a:t>It may become necessary to issue a referral: </a:t>
            </a:r>
          </a:p>
          <a:p>
            <a:pPr fontAlgn="auto">
              <a:spcAft>
                <a:spcPts val="0"/>
              </a:spcAft>
              <a:defRPr/>
            </a:pPr>
            <a:r>
              <a:rPr lang="en-US" sz="2800" dirty="0" smtClean="0"/>
              <a:t>If your efforts to work with the student to improve the behavior are unsuccessful, or </a:t>
            </a:r>
          </a:p>
          <a:p>
            <a:pPr fontAlgn="auto">
              <a:spcAft>
                <a:spcPts val="0"/>
              </a:spcAft>
              <a:defRPr/>
            </a:pPr>
            <a:r>
              <a:rPr lang="en-US" sz="2800" dirty="0" smtClean="0"/>
              <a:t>If student behavior jeopardizes the safety of the bus </a:t>
            </a:r>
          </a:p>
          <a:p>
            <a:pPr lvl="1" fontAlgn="auto">
              <a:spcAft>
                <a:spcPts val="0"/>
              </a:spcAft>
              <a:buFont typeface="Arial" pitchFamily="34" charset="0"/>
              <a:buChar char="•"/>
              <a:defRPr/>
            </a:pPr>
            <a:r>
              <a:rPr lang="en-US" dirty="0" smtClean="0"/>
              <a:t>Including the driver and other passengers</a:t>
            </a:r>
          </a:p>
          <a:p>
            <a:pPr lvl="1" fontAlgn="auto">
              <a:spcAft>
                <a:spcPts val="0"/>
              </a:spcAft>
              <a:buFont typeface="Arial" pitchFamily="34" charset="0"/>
              <a:buChar char="•"/>
              <a:defRPr/>
            </a:pPr>
            <a:endParaRPr lang="en-US" sz="2000" dirty="0" smtClean="0"/>
          </a:p>
          <a:p>
            <a:pPr marL="0" indent="0" fontAlgn="auto">
              <a:spcAft>
                <a:spcPts val="0"/>
              </a:spcAft>
              <a:buFont typeface="Arial" pitchFamily="34" charset="0"/>
              <a:buNone/>
              <a:defRPr/>
            </a:pPr>
            <a:r>
              <a:rPr lang="en-US" sz="2800" b="1" dirty="0" smtClean="0"/>
              <a:t>Referrals should be used as a last resort</a:t>
            </a:r>
          </a:p>
          <a:p>
            <a:pPr fontAlgn="auto">
              <a:spcAft>
                <a:spcPts val="0"/>
              </a:spcAft>
              <a:defRPr/>
            </a:pPr>
            <a:r>
              <a:rPr lang="en-US" sz="2800" dirty="0" smtClean="0"/>
              <a:t>If you write referrals all the time,                              they will lose their value for students                                 and school administration</a:t>
            </a:r>
          </a:p>
        </p:txBody>
      </p:sp>
      <p:pic>
        <p:nvPicPr>
          <p:cNvPr id="10138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387330">
            <a:off x="6365875" y="4460875"/>
            <a:ext cx="24161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 Box 4"/>
          <p:cNvSpPr txBox="1">
            <a:spLocks noChangeArrowheads="1"/>
          </p:cNvSpPr>
          <p:nvPr/>
        </p:nvSpPr>
        <p:spPr bwMode="auto">
          <a:xfrm>
            <a:off x="0" y="1524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ltLang="en-US" sz="2000" dirty="0"/>
              <a:t>(Page 10)</a:t>
            </a:r>
          </a:p>
        </p:txBody>
      </p:sp>
      <p:sp>
        <p:nvSpPr>
          <p:cNvPr id="101382"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E411C72-B464-4C2B-9379-6F3397AF6BFB}" type="slidenum">
              <a:rPr lang="en-US" altLang="en-US"/>
              <a:pPr fontAlgn="base">
                <a:spcBef>
                  <a:spcPct val="0"/>
                </a:spcBef>
                <a:spcAft>
                  <a:spcPct val="0"/>
                </a:spcAft>
              </a:pPr>
              <a:t>121</a:t>
            </a:fld>
            <a:endParaRPr lang="en-US" altLang="en-US" dirty="0"/>
          </a:p>
        </p:txBody>
      </p:sp>
    </p:spTree>
    <p:extLst>
      <p:ext uri="{BB962C8B-B14F-4D97-AF65-F5344CB8AC3E}">
        <p14:creationId xmlns:p14="http://schemas.microsoft.com/office/powerpoint/2010/main" val="810071133"/>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226425" cy="1143000"/>
          </a:xfrm>
        </p:spPr>
        <p:txBody>
          <a:bodyPr rtlCol="0">
            <a:normAutofit fontScale="90000"/>
          </a:bodyPr>
          <a:lstStyle/>
          <a:p>
            <a:pPr fontAlgn="auto">
              <a:spcAft>
                <a:spcPts val="0"/>
              </a:spcAft>
              <a:defRPr/>
            </a:pPr>
            <a:r>
              <a:rPr lang="en-US" b="1" dirty="0" smtClean="0"/>
              <a:t>What if They Don’t Have a Solution?</a:t>
            </a:r>
          </a:p>
        </p:txBody>
      </p:sp>
      <p:sp>
        <p:nvSpPr>
          <p:cNvPr id="100355" name="Rectangle 3"/>
          <p:cNvSpPr>
            <a:spLocks noGrp="1" noChangeArrowheads="1"/>
          </p:cNvSpPr>
          <p:nvPr>
            <p:ph idx="1"/>
          </p:nvPr>
        </p:nvSpPr>
        <p:spPr>
          <a:xfrm>
            <a:off x="496888" y="1676400"/>
            <a:ext cx="8150225" cy="4800600"/>
          </a:xfrm>
        </p:spPr>
        <p:txBody>
          <a:bodyPr/>
          <a:lstStyle/>
          <a:p>
            <a:r>
              <a:rPr lang="en-US" altLang="en-US" dirty="0" smtClean="0"/>
              <a:t>Assigned bus seat</a:t>
            </a:r>
          </a:p>
          <a:p>
            <a:pPr lvl="1"/>
            <a:r>
              <a:rPr lang="en-US" altLang="en-US" dirty="0" smtClean="0"/>
              <a:t>Predetermined number of days to fit the behavior</a:t>
            </a:r>
          </a:p>
          <a:p>
            <a:r>
              <a:rPr lang="en-US" altLang="en-US" dirty="0" smtClean="0"/>
              <a:t>Conference with student</a:t>
            </a:r>
          </a:p>
          <a:p>
            <a:pPr lvl="1"/>
            <a:r>
              <a:rPr lang="en-US" altLang="en-US" dirty="0" smtClean="0"/>
              <a:t>Private time to discuss behavior and solutions</a:t>
            </a:r>
          </a:p>
          <a:p>
            <a:r>
              <a:rPr lang="en-US" altLang="en-US" dirty="0" smtClean="0"/>
              <a:t>Bus Referral Report/Write Up</a:t>
            </a:r>
          </a:p>
          <a:p>
            <a:r>
              <a:rPr lang="en-US" altLang="en-US" dirty="0" smtClean="0"/>
              <a:t>Communication with parent</a:t>
            </a:r>
          </a:p>
          <a:p>
            <a:pPr lvl="1"/>
            <a:r>
              <a:rPr lang="en-US" altLang="en-US" dirty="0" smtClean="0"/>
              <a:t>Follow district/department procedures</a:t>
            </a:r>
          </a:p>
        </p:txBody>
      </p:sp>
      <p:sp>
        <p:nvSpPr>
          <p:cNvPr id="100356"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9749A2-9257-43A7-BFBB-54853630AC01}" type="slidenum">
              <a:rPr lang="en-US" altLang="en-US"/>
              <a:pPr fontAlgn="base">
                <a:spcBef>
                  <a:spcPct val="0"/>
                </a:spcBef>
                <a:spcAft>
                  <a:spcPct val="0"/>
                </a:spcAft>
              </a:pPr>
              <a:t>122</a:t>
            </a:fld>
            <a:endParaRPr lang="en-US" altLang="en-US" dirty="0"/>
          </a:p>
        </p:txBody>
      </p:sp>
      <p:sp>
        <p:nvSpPr>
          <p:cNvPr id="100358" name="Footer Placeholder 1"/>
          <p:cNvSpPr>
            <a:spLocks noGrp="1"/>
          </p:cNvSpPr>
          <p:nvPr>
            <p:ph type="ftr" sz="quarter" idx="4294967295"/>
          </p:nvPr>
        </p:nvSpPr>
        <p:spPr bwMode="auto">
          <a:xfrm>
            <a:off x="457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dirty="0"/>
              <a:t>Unit VII</a:t>
            </a:r>
          </a:p>
        </p:txBody>
      </p:sp>
    </p:spTree>
    <p:extLst>
      <p:ext uri="{BB962C8B-B14F-4D97-AF65-F5344CB8AC3E}">
        <p14:creationId xmlns:p14="http://schemas.microsoft.com/office/powerpoint/2010/main" val="27077480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Footer Placeholder 2"/>
          <p:cNvSpPr>
            <a:spLocks noGrp="1"/>
          </p:cNvSpPr>
          <p:nvPr>
            <p:ph type="ftr" sz="quarter" idx="3"/>
          </p:nvPr>
        </p:nvSpPr>
        <p:spPr/>
        <p:txBody>
          <a:bodyPr/>
          <a:lstStyle/>
          <a:p>
            <a:fld id="{757A2F4E-5D54-B04B-91BD-7E78EE1FE9FD}" type="slidenum">
              <a:rPr lang="en-US" smtClean="0"/>
              <a:pPr/>
              <a:t>123</a:t>
            </a:fld>
            <a:endParaRPr lang="en-US" dirty="0" smtClean="0"/>
          </a:p>
        </p:txBody>
      </p:sp>
      <p:sp>
        <p:nvSpPr>
          <p:cNvPr id="4" name="Text Placeholder 3"/>
          <p:cNvSpPr>
            <a:spLocks noGrp="1"/>
          </p:cNvSpPr>
          <p:nvPr>
            <p:ph type="body" sz="half" idx="2"/>
          </p:nvPr>
        </p:nvSpPr>
        <p:spPr/>
        <p:txBody>
          <a:bodyPr/>
          <a:lstStyle/>
          <a:p>
            <a:endParaRPr lang="en-US" dirty="0"/>
          </a:p>
        </p:txBody>
      </p:sp>
      <p:sp>
        <p:nvSpPr>
          <p:cNvPr id="5" name="Title 4"/>
          <p:cNvSpPr>
            <a:spLocks noGrp="1"/>
          </p:cNvSpPr>
          <p:nvPr>
            <p:ph type="title"/>
          </p:nvPr>
        </p:nvSpPr>
        <p:spPr/>
        <p:txBody>
          <a:bodyPr/>
          <a:lstStyle/>
          <a:p>
            <a:r>
              <a:rPr lang="en-US" dirty="0" smtClean="0"/>
              <a:t>SPECIAL</a:t>
            </a:r>
            <a:br>
              <a:rPr lang="en-US" dirty="0" smtClean="0"/>
            </a:br>
            <a:r>
              <a:rPr lang="en-US" dirty="0" smtClean="0"/>
              <a:t>EDUCATION</a:t>
            </a:r>
            <a:endParaRPr lang="en-US" dirty="0"/>
          </a:p>
        </p:txBody>
      </p:sp>
      <p:pic>
        <p:nvPicPr>
          <p:cNvPr id="1026" name="Picture 2" descr="C:\Users\miller_s\AppData\Local\Microsoft\Windows\Temporary Internet Files\Content.IE5\F2E6U6AE\MP90038299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1096962"/>
            <a:ext cx="6400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6735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Grp="1" noChangeArrowheads="1"/>
          </p:cNvSpPr>
          <p:nvPr>
            <p:ph type="title"/>
          </p:nvPr>
        </p:nvSpPr>
        <p:spPr/>
        <p:txBody>
          <a:bodyPr/>
          <a:lstStyle/>
          <a:p>
            <a:pPr eaLnBrk="1" hangingPunct="1">
              <a:defRPr/>
            </a:pPr>
            <a:r>
              <a:rPr lang="en-US" sz="3200" b="1" dirty="0" smtClean="0"/>
              <a:t>New Student Rider Information</a:t>
            </a:r>
          </a:p>
        </p:txBody>
      </p:sp>
      <p:sp>
        <p:nvSpPr>
          <p:cNvPr id="11273" name="Rectangle 9"/>
          <p:cNvSpPr>
            <a:spLocks noGrp="1" noChangeArrowheads="1"/>
          </p:cNvSpPr>
          <p:nvPr>
            <p:ph type="body" idx="1"/>
          </p:nvPr>
        </p:nvSpPr>
        <p:spPr>
          <a:xfrm>
            <a:off x="685800" y="1524000"/>
            <a:ext cx="7772400" cy="4648200"/>
          </a:xfrm>
        </p:spPr>
        <p:txBody>
          <a:bodyPr/>
          <a:lstStyle/>
          <a:p>
            <a:pPr eaLnBrk="1" hangingPunct="1">
              <a:defRPr/>
            </a:pPr>
            <a:endParaRPr lang="en-US" sz="2000" b="1" dirty="0" smtClean="0"/>
          </a:p>
          <a:p>
            <a:pPr eaLnBrk="1" hangingPunct="1">
              <a:defRPr/>
            </a:pPr>
            <a:endParaRPr lang="en-US" sz="2000" dirty="0"/>
          </a:p>
          <a:p>
            <a:pPr eaLnBrk="1" hangingPunct="1">
              <a:defRPr/>
            </a:pPr>
            <a:endParaRPr lang="en-US" sz="2000" b="1" dirty="0" smtClean="0"/>
          </a:p>
          <a:p>
            <a:pPr eaLnBrk="1" hangingPunct="1">
              <a:defRPr/>
            </a:pPr>
            <a:r>
              <a:rPr lang="en-US" sz="2000" b="1" dirty="0" smtClean="0"/>
              <a:t>The transportation department (the supervisor) will be contacted regarding a new student rider.  Within a very short period of time, normally within 10 days the student will need to begin riding the school bus.</a:t>
            </a:r>
          </a:p>
          <a:p>
            <a:pPr eaLnBrk="1" hangingPunct="1">
              <a:defRPr/>
            </a:pPr>
            <a:endParaRPr lang="en-US" sz="2800" b="1" dirty="0" smtClean="0"/>
          </a:p>
          <a:p>
            <a:pPr eaLnBrk="1" hangingPunct="1">
              <a:defRPr/>
            </a:pPr>
            <a:endParaRPr lang="en-US" sz="2800" b="1" dirty="0" smtClean="0"/>
          </a:p>
        </p:txBody>
      </p:sp>
    </p:spTree>
    <p:extLst>
      <p:ext uri="{BB962C8B-B14F-4D97-AF65-F5344CB8AC3E}">
        <p14:creationId xmlns:p14="http://schemas.microsoft.com/office/powerpoint/2010/main" val="243466886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a:xfrm>
            <a:off x="685800" y="228600"/>
            <a:ext cx="8229600" cy="914400"/>
          </a:xfrm>
        </p:spPr>
        <p:txBody>
          <a:bodyPr/>
          <a:lstStyle/>
          <a:p>
            <a:pPr eaLnBrk="1" hangingPunct="1">
              <a:defRPr/>
            </a:pPr>
            <a:r>
              <a:rPr lang="en-US" sz="3200" b="1" dirty="0" smtClean="0"/>
              <a:t>HANDLING THE WHEELCHAIR</a:t>
            </a:r>
          </a:p>
        </p:txBody>
      </p:sp>
      <p:sp>
        <p:nvSpPr>
          <p:cNvPr id="14343" name="Rectangle 7"/>
          <p:cNvSpPr>
            <a:spLocks noGrp="1" noChangeArrowheads="1"/>
          </p:cNvSpPr>
          <p:nvPr>
            <p:ph type="body" idx="1"/>
          </p:nvPr>
        </p:nvSpPr>
        <p:spPr>
          <a:xfrm>
            <a:off x="439738" y="1693653"/>
            <a:ext cx="8229600" cy="4906963"/>
          </a:xfrm>
        </p:spPr>
        <p:txBody>
          <a:bodyPr/>
          <a:lstStyle/>
          <a:p>
            <a:pPr eaLnBrk="1" hangingPunct="1">
              <a:defRPr/>
            </a:pPr>
            <a:r>
              <a:rPr lang="en-US" sz="2800" b="1" dirty="0" smtClean="0"/>
              <a:t>Secure the wheelchair </a:t>
            </a:r>
          </a:p>
          <a:p>
            <a:pPr lvl="1" eaLnBrk="1" hangingPunct="1">
              <a:defRPr/>
            </a:pPr>
            <a:r>
              <a:rPr lang="en-US" b="1" dirty="0" smtClean="0"/>
              <a:t>Position the wheelchair </a:t>
            </a:r>
          </a:p>
          <a:p>
            <a:pPr lvl="1" eaLnBrk="1" hangingPunct="1">
              <a:defRPr/>
            </a:pPr>
            <a:r>
              <a:rPr lang="en-US" b="1" dirty="0" smtClean="0"/>
              <a:t>Attach the front tie downs </a:t>
            </a:r>
          </a:p>
          <a:p>
            <a:pPr lvl="1" eaLnBrk="1" hangingPunct="1">
              <a:defRPr/>
            </a:pPr>
            <a:r>
              <a:rPr lang="en-US" b="1" dirty="0" smtClean="0"/>
              <a:t>Attach the rear tie downs</a:t>
            </a:r>
          </a:p>
          <a:p>
            <a:pPr eaLnBrk="1" hangingPunct="1">
              <a:defRPr/>
            </a:pPr>
            <a:endParaRPr lang="en-US" sz="2800" dirty="0" smtClean="0"/>
          </a:p>
        </p:txBody>
      </p:sp>
      <p:pic>
        <p:nvPicPr>
          <p:cNvPr id="35846" name="Picture 10" descr="Four-point securem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03939" y="2505973"/>
            <a:ext cx="24209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Lapbel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03831" y="3429000"/>
            <a:ext cx="259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5430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92100"/>
            <a:ext cx="8229600" cy="866775"/>
          </a:xfrm>
        </p:spPr>
        <p:txBody>
          <a:bodyPr/>
          <a:lstStyle/>
          <a:p>
            <a:pPr eaLnBrk="1" hangingPunct="1">
              <a:defRPr/>
            </a:pPr>
            <a:r>
              <a:rPr lang="en-US" sz="3200" b="1" dirty="0" smtClean="0"/>
              <a:t>Other Supportive Equipment</a:t>
            </a:r>
          </a:p>
        </p:txBody>
      </p:sp>
      <p:sp>
        <p:nvSpPr>
          <p:cNvPr id="95235" name="Rectangle 3"/>
          <p:cNvSpPr>
            <a:spLocks noGrp="1" noChangeArrowheads="1"/>
          </p:cNvSpPr>
          <p:nvPr>
            <p:ph type="body" idx="1"/>
          </p:nvPr>
        </p:nvSpPr>
        <p:spPr>
          <a:xfrm>
            <a:off x="526211" y="1667773"/>
            <a:ext cx="8229600" cy="4906963"/>
          </a:xfrm>
        </p:spPr>
        <p:txBody>
          <a:bodyPr/>
          <a:lstStyle/>
          <a:p>
            <a:pPr eaLnBrk="1" hangingPunct="1">
              <a:defRPr/>
            </a:pPr>
            <a:r>
              <a:rPr lang="en-US" sz="2800" b="1" dirty="0" smtClean="0"/>
              <a:t>Trays and all other accessories must be stored and secured so that they do not become projectiles in the event of an impact.</a:t>
            </a:r>
          </a:p>
          <a:p>
            <a:pPr eaLnBrk="1" hangingPunct="1">
              <a:defRPr/>
            </a:pPr>
            <a:endParaRPr lang="en-US" sz="2800" b="1" dirty="0" smtClean="0"/>
          </a:p>
          <a:p>
            <a:pPr eaLnBrk="1" hangingPunct="1">
              <a:defRPr/>
            </a:pPr>
            <a:r>
              <a:rPr lang="en-US" sz="2800" b="1" dirty="0" smtClean="0"/>
              <a:t>If a disabled student uses a tray as an attachment to a wheelchair, the wheelchair tray should be removed during transit due to the risk of soft tissue damage upon impact.</a:t>
            </a:r>
          </a:p>
        </p:txBody>
      </p:sp>
    </p:spTree>
    <p:extLst>
      <p:ext uri="{BB962C8B-B14F-4D97-AF65-F5344CB8AC3E}">
        <p14:creationId xmlns:p14="http://schemas.microsoft.com/office/powerpoint/2010/main" val="400844762"/>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553200" y="6019800"/>
            <a:ext cx="1828800" cy="457200"/>
          </a:xfrm>
          <a:prstGeom prst="rect">
            <a:avLst/>
          </a:prstGeom>
        </p:spPr>
        <p:txBody>
          <a:bodyPr/>
          <a:lstStyle/>
          <a:p>
            <a:pPr>
              <a:defRPr/>
            </a:pPr>
            <a:r>
              <a:rPr lang="en-US" dirty="0"/>
              <a:t>Slide </a:t>
            </a:r>
            <a:fld id="{69F23EB3-D760-4719-A2C3-5AE190DE8E7E}" type="slidenum">
              <a:rPr lang="en-US"/>
              <a:pPr>
                <a:defRPr/>
              </a:pPr>
              <a:t>127</a:t>
            </a:fld>
            <a:endParaRPr lang="en-US" dirty="0"/>
          </a:p>
        </p:txBody>
      </p:sp>
      <p:sp>
        <p:nvSpPr>
          <p:cNvPr id="96258" name="Rectangle 2"/>
          <p:cNvSpPr>
            <a:spLocks noGrp="1" noChangeArrowheads="1"/>
          </p:cNvSpPr>
          <p:nvPr>
            <p:ph type="title"/>
          </p:nvPr>
        </p:nvSpPr>
        <p:spPr>
          <a:xfrm>
            <a:off x="457200" y="292100"/>
            <a:ext cx="8229600" cy="1144588"/>
          </a:xfrm>
        </p:spPr>
        <p:txBody>
          <a:bodyPr/>
          <a:lstStyle/>
          <a:p>
            <a:pPr eaLnBrk="1" hangingPunct="1">
              <a:defRPr/>
            </a:pPr>
            <a:r>
              <a:rPr lang="en-US" sz="3200" b="1" dirty="0" smtClean="0"/>
              <a:t>Child Safety Restraint Systems</a:t>
            </a:r>
            <a:br>
              <a:rPr lang="en-US" sz="3200" b="1" dirty="0" smtClean="0"/>
            </a:br>
            <a:r>
              <a:rPr lang="en-US" sz="3200" b="1" dirty="0" smtClean="0"/>
              <a:t>(CSRS)</a:t>
            </a:r>
          </a:p>
        </p:txBody>
      </p:sp>
      <p:sp>
        <p:nvSpPr>
          <p:cNvPr id="96259" name="Rectangle 3"/>
          <p:cNvSpPr>
            <a:spLocks noGrp="1" noChangeArrowheads="1"/>
          </p:cNvSpPr>
          <p:nvPr>
            <p:ph type="body" idx="1"/>
          </p:nvPr>
        </p:nvSpPr>
        <p:spPr>
          <a:xfrm>
            <a:off x="457200" y="1905000"/>
            <a:ext cx="8229600" cy="4191000"/>
          </a:xfrm>
        </p:spPr>
        <p:txBody>
          <a:bodyPr/>
          <a:lstStyle/>
          <a:p>
            <a:pPr eaLnBrk="1" hangingPunct="1">
              <a:defRPr/>
            </a:pPr>
            <a:r>
              <a:rPr lang="en-US" sz="2800" b="1" dirty="0" smtClean="0"/>
              <a:t>All CSRS’s must meet Federal Motor Safety Standards</a:t>
            </a:r>
          </a:p>
          <a:p>
            <a:pPr eaLnBrk="1" hangingPunct="1">
              <a:defRPr/>
            </a:pPr>
            <a:r>
              <a:rPr lang="en-US" sz="2800" b="1" dirty="0" smtClean="0"/>
              <a:t>Children required to use car seats, safety vests, etc., must be fitted to the necessary device properly for the safety of the child.</a:t>
            </a:r>
          </a:p>
          <a:p>
            <a:pPr eaLnBrk="1" hangingPunct="1">
              <a:defRPr/>
            </a:pPr>
            <a:r>
              <a:rPr lang="en-US" sz="2800" b="1" dirty="0" smtClean="0"/>
              <a:t>A Team approach (OT, PT, teacher, transportation supervisor, etc.) should determine the appropriate equipment to be used.</a:t>
            </a:r>
          </a:p>
          <a:p>
            <a:pPr eaLnBrk="1" hangingPunct="1">
              <a:defRPr/>
            </a:pPr>
            <a:endParaRPr lang="en-US" sz="2800" b="1" dirty="0" smtClean="0"/>
          </a:p>
        </p:txBody>
      </p:sp>
      <p:sp>
        <p:nvSpPr>
          <p:cNvPr id="38917" name="Text Box 4"/>
          <p:cNvSpPr txBox="1">
            <a:spLocks noChangeArrowheads="1"/>
          </p:cNvSpPr>
          <p:nvPr/>
        </p:nvSpPr>
        <p:spPr bwMode="auto">
          <a:xfrm>
            <a:off x="685800" y="6172200"/>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en-US" altLang="en-US" sz="1400" dirty="0">
                <a:latin typeface="Arial" pitchFamily="34" charset="0"/>
              </a:rPr>
              <a:t>Unit VIII - Page 28</a:t>
            </a:r>
          </a:p>
        </p:txBody>
      </p:sp>
    </p:spTree>
    <p:extLst>
      <p:ext uri="{BB962C8B-B14F-4D97-AF65-F5344CB8AC3E}">
        <p14:creationId xmlns:p14="http://schemas.microsoft.com/office/powerpoint/2010/main" val="384697061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4294967295"/>
          </p:nvPr>
        </p:nvSpPr>
        <p:spPr>
          <a:xfrm>
            <a:off x="6553200" y="5715000"/>
            <a:ext cx="1981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dirty="0">
                <a:effectLst/>
                <a:latin typeface="Arial" pitchFamily="34" charset="0"/>
              </a:rPr>
              <a:t>Slide </a:t>
            </a:r>
            <a:fld id="{C7762E80-F7CB-4325-88A9-AF8502BBC8DC}" type="slidenum">
              <a:rPr lang="en-US" altLang="en-US">
                <a:effectLst/>
                <a:latin typeface="Arial" pitchFamily="34" charset="0"/>
              </a:rPr>
              <a:pPr eaLnBrk="1" hangingPunct="1"/>
              <a:t>128</a:t>
            </a:fld>
            <a:endParaRPr lang="en-US" altLang="en-US" dirty="0">
              <a:effectLst/>
              <a:latin typeface="Arial" pitchFamily="34" charset="0"/>
            </a:endParaRPr>
          </a:p>
        </p:txBody>
      </p:sp>
      <p:sp>
        <p:nvSpPr>
          <p:cNvPr id="103426" name="Rectangle 2"/>
          <p:cNvSpPr>
            <a:spLocks noGrp="1" noChangeArrowheads="1"/>
          </p:cNvSpPr>
          <p:nvPr>
            <p:ph type="title"/>
          </p:nvPr>
        </p:nvSpPr>
        <p:spPr>
          <a:xfrm>
            <a:off x="457200" y="292100"/>
            <a:ext cx="8229600" cy="1050925"/>
          </a:xfrm>
        </p:spPr>
        <p:txBody>
          <a:bodyPr/>
          <a:lstStyle/>
          <a:p>
            <a:pPr eaLnBrk="1" hangingPunct="1">
              <a:defRPr/>
            </a:pPr>
            <a:r>
              <a:rPr lang="en-US" sz="3200" b="1" dirty="0" smtClean="0"/>
              <a:t>Summary</a:t>
            </a:r>
          </a:p>
        </p:txBody>
      </p:sp>
      <p:sp>
        <p:nvSpPr>
          <p:cNvPr id="103427" name="Rectangle 3"/>
          <p:cNvSpPr>
            <a:spLocks noGrp="1" noChangeArrowheads="1"/>
          </p:cNvSpPr>
          <p:nvPr>
            <p:ph type="body" idx="1"/>
          </p:nvPr>
        </p:nvSpPr>
        <p:spPr>
          <a:xfrm>
            <a:off x="457200" y="1676400"/>
            <a:ext cx="8229600" cy="4038600"/>
          </a:xfrm>
        </p:spPr>
        <p:txBody>
          <a:bodyPr/>
          <a:lstStyle/>
          <a:p>
            <a:pPr eaLnBrk="1" hangingPunct="1">
              <a:defRPr/>
            </a:pPr>
            <a:r>
              <a:rPr lang="en-US" sz="2800" b="1" dirty="0" smtClean="0"/>
              <a:t>All school bus drivers and aides must receive appropriate training through their respective districts in all aspects of transporting students with disabilities.</a:t>
            </a:r>
          </a:p>
          <a:p>
            <a:pPr eaLnBrk="1" hangingPunct="1">
              <a:defRPr/>
            </a:pPr>
            <a:r>
              <a:rPr lang="en-US" sz="2800" b="1" dirty="0" smtClean="0"/>
              <a:t>Bus drivers/aides should always feel that it is appropriate to ask questions.</a:t>
            </a:r>
          </a:p>
        </p:txBody>
      </p:sp>
      <p:sp>
        <p:nvSpPr>
          <p:cNvPr id="40965" name="Text Box 4"/>
          <p:cNvSpPr txBox="1">
            <a:spLocks noChangeArrowheads="1"/>
          </p:cNvSpPr>
          <p:nvPr/>
        </p:nvSpPr>
        <p:spPr bwMode="auto">
          <a:xfrm>
            <a:off x="457200" y="5867400"/>
            <a:ext cx="266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pPr>
            <a:r>
              <a:rPr lang="en-US" altLang="en-US" sz="1400" dirty="0">
                <a:latin typeface="Arial" pitchFamily="34" charset="0"/>
              </a:rPr>
              <a:t>Unit VIII -  Page 30</a:t>
            </a:r>
          </a:p>
        </p:txBody>
      </p:sp>
    </p:spTree>
    <p:extLst>
      <p:ext uri="{BB962C8B-B14F-4D97-AF65-F5344CB8AC3E}">
        <p14:creationId xmlns:p14="http://schemas.microsoft.com/office/powerpoint/2010/main" val="428299747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a:xfrm>
            <a:off x="517585" y="133350"/>
            <a:ext cx="8229600" cy="1143000"/>
          </a:xfrm>
        </p:spPr>
        <p:txBody>
          <a:bodyPr/>
          <a:lstStyle/>
          <a:p>
            <a:r>
              <a:rPr lang="en-US" altLang="en-US" dirty="0" smtClean="0"/>
              <a:t>Activity Route Planning</a:t>
            </a:r>
          </a:p>
        </p:txBody>
      </p:sp>
      <p:sp>
        <p:nvSpPr>
          <p:cNvPr id="6147" name="Text Placeholder 2"/>
          <p:cNvSpPr>
            <a:spLocks noGrp="1"/>
          </p:cNvSpPr>
          <p:nvPr>
            <p:ph type="body" idx="1"/>
          </p:nvPr>
        </p:nvSpPr>
        <p:spPr>
          <a:xfrm>
            <a:off x="457200" y="1614249"/>
            <a:ext cx="4040188" cy="658812"/>
          </a:xfrm>
        </p:spPr>
        <p:txBody>
          <a:bodyPr/>
          <a:lstStyle/>
          <a:p>
            <a:r>
              <a:rPr lang="en-US" altLang="en-US" dirty="0" smtClean="0"/>
              <a:t>Considerations</a:t>
            </a:r>
          </a:p>
        </p:txBody>
      </p:sp>
      <p:sp>
        <p:nvSpPr>
          <p:cNvPr id="5" name="Content Placeholder 4"/>
          <p:cNvSpPr>
            <a:spLocks noGrp="1"/>
          </p:cNvSpPr>
          <p:nvPr>
            <p:ph sz="quarter" idx="2"/>
          </p:nvPr>
        </p:nvSpPr>
        <p:spPr>
          <a:xfrm>
            <a:off x="178128" y="2273061"/>
            <a:ext cx="5101237" cy="4438290"/>
          </a:xfrm>
        </p:spPr>
        <p:txBody>
          <a:bodyPr/>
          <a:lstStyle/>
          <a:p>
            <a:r>
              <a:rPr lang="en-US" altLang="en-US" dirty="0" smtClean="0"/>
              <a:t>Have discussion w/ Supervisor</a:t>
            </a:r>
          </a:p>
          <a:p>
            <a:r>
              <a:rPr lang="en-US" altLang="en-US" dirty="0" smtClean="0"/>
              <a:t>Times and Locations</a:t>
            </a:r>
          </a:p>
          <a:p>
            <a:r>
              <a:rPr lang="en-US" altLang="en-US" dirty="0" smtClean="0"/>
              <a:t>Special Situations</a:t>
            </a:r>
          </a:p>
          <a:p>
            <a:pPr lvl="1"/>
            <a:r>
              <a:rPr lang="en-US" altLang="en-US" dirty="0" smtClean="0"/>
              <a:t>Bridges, tunnels, toll roads</a:t>
            </a:r>
          </a:p>
          <a:p>
            <a:r>
              <a:rPr lang="en-US" altLang="en-US" dirty="0" smtClean="0"/>
              <a:t>Special Stops</a:t>
            </a:r>
          </a:p>
          <a:p>
            <a:pPr lvl="1"/>
            <a:r>
              <a:rPr lang="en-US" altLang="en-US" sz="2200" dirty="0" smtClean="0"/>
              <a:t>Rest Stops</a:t>
            </a:r>
          </a:p>
          <a:p>
            <a:pPr lvl="2"/>
            <a:r>
              <a:rPr lang="en-US" altLang="en-US" dirty="0" smtClean="0"/>
              <a:t>Suggested no more than 90 minutes between stops</a:t>
            </a:r>
          </a:p>
          <a:p>
            <a:pPr lvl="1"/>
            <a:r>
              <a:rPr lang="en-US" altLang="en-US" sz="2200" dirty="0" smtClean="0"/>
              <a:t>Food Stops</a:t>
            </a:r>
          </a:p>
          <a:p>
            <a:pPr lvl="1"/>
            <a:r>
              <a:rPr lang="en-US" altLang="en-US" sz="2200" dirty="0" smtClean="0"/>
              <a:t>Possible Fuel Stops</a:t>
            </a:r>
          </a:p>
        </p:txBody>
      </p:sp>
      <p:pic>
        <p:nvPicPr>
          <p:cNvPr id="9" name="Content Placeholder 7" descr="canstock3488208.jpg"/>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482626" y="2389158"/>
            <a:ext cx="2143125" cy="3003550"/>
          </a:xfrm>
        </p:spPr>
      </p:pic>
    </p:spTree>
    <p:extLst>
      <p:ext uri="{BB962C8B-B14F-4D97-AF65-F5344CB8AC3E}">
        <p14:creationId xmlns:p14="http://schemas.microsoft.com/office/powerpoint/2010/main" val="1521103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 calcmode="lin" valueType="num">
                                      <p:cBhvr additive="base">
                                        <p:cTn id="1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8000" dirty="0" smtClean="0"/>
              <a:t>If you didn’t write it down…….you didn’t do it!!</a:t>
            </a:r>
            <a:endParaRPr lang="en-US" sz="8000" dirty="0"/>
          </a:p>
        </p:txBody>
      </p:sp>
      <p:sp>
        <p:nvSpPr>
          <p:cNvPr id="3" name="Title 2"/>
          <p:cNvSpPr>
            <a:spLocks noGrp="1"/>
          </p:cNvSpPr>
          <p:nvPr>
            <p:ph type="title"/>
          </p:nvPr>
        </p:nvSpPr>
        <p:spPr/>
        <p:txBody>
          <a:bodyPr/>
          <a:lstStyle/>
          <a:p>
            <a:r>
              <a:rPr lang="en-US" dirty="0" smtClean="0"/>
              <a:t>If there is one thing you remember from this class..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spTree>
    <p:extLst>
      <p:ext uri="{BB962C8B-B14F-4D97-AF65-F5344CB8AC3E}">
        <p14:creationId xmlns:p14="http://schemas.microsoft.com/office/powerpoint/2010/main" val="415359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04850"/>
            <a:ext cx="8229600" cy="1143000"/>
          </a:xfrm>
        </p:spPr>
        <p:txBody>
          <a:bodyPr/>
          <a:lstStyle/>
          <a:p>
            <a:r>
              <a:rPr lang="en-US" altLang="en-US" dirty="0" smtClean="0"/>
              <a:t>Route Planning </a:t>
            </a:r>
            <a:r>
              <a:rPr lang="en-US" altLang="en-US" dirty="0" smtClean="0"/>
              <a:t>Continued</a:t>
            </a:r>
            <a:endParaRPr lang="en-US" altLang="en-US" dirty="0" smtClean="0"/>
          </a:p>
        </p:txBody>
      </p:sp>
      <p:sp>
        <p:nvSpPr>
          <p:cNvPr id="7171" name="Text Placeholder 2"/>
          <p:cNvSpPr>
            <a:spLocks noGrp="1"/>
          </p:cNvSpPr>
          <p:nvPr>
            <p:ph type="body" idx="1"/>
          </p:nvPr>
        </p:nvSpPr>
        <p:spPr>
          <a:xfrm>
            <a:off x="457200" y="1855788"/>
            <a:ext cx="4040188" cy="658812"/>
          </a:xfrm>
        </p:spPr>
        <p:txBody>
          <a:bodyPr/>
          <a:lstStyle/>
          <a:p>
            <a:r>
              <a:rPr lang="en-US" altLang="en-US" dirty="0" smtClean="0"/>
              <a:t>Considerations</a:t>
            </a:r>
          </a:p>
        </p:txBody>
      </p:sp>
      <p:sp>
        <p:nvSpPr>
          <p:cNvPr id="5" name="Content Placeholder 4"/>
          <p:cNvSpPr>
            <a:spLocks noGrp="1"/>
          </p:cNvSpPr>
          <p:nvPr>
            <p:ph sz="quarter" idx="2"/>
          </p:nvPr>
        </p:nvSpPr>
        <p:spPr>
          <a:xfrm>
            <a:off x="457200" y="2514600"/>
            <a:ext cx="4040188" cy="3846513"/>
          </a:xfrm>
        </p:spPr>
        <p:txBody>
          <a:bodyPr/>
          <a:lstStyle/>
          <a:p>
            <a:r>
              <a:rPr lang="en-US" altLang="en-US" dirty="0" smtClean="0"/>
              <a:t>Parking</a:t>
            </a:r>
          </a:p>
          <a:p>
            <a:r>
              <a:rPr lang="en-US" altLang="en-US" dirty="0" smtClean="0"/>
              <a:t>Keeping to the Schedule</a:t>
            </a:r>
          </a:p>
          <a:p>
            <a:pPr lvl="1"/>
            <a:r>
              <a:rPr lang="en-US" altLang="en-US" dirty="0" smtClean="0"/>
              <a:t>Know where to be and when</a:t>
            </a:r>
          </a:p>
          <a:p>
            <a:r>
              <a:rPr lang="en-US" altLang="en-US" dirty="0" smtClean="0"/>
              <a:t>Customs Regulations</a:t>
            </a:r>
          </a:p>
          <a:p>
            <a:r>
              <a:rPr lang="en-US" altLang="en-US" dirty="0" smtClean="0"/>
              <a:t>How Do You Handle A Breakdown, after hours, on the </a:t>
            </a:r>
            <a:r>
              <a:rPr lang="en-US" altLang="en-US" dirty="0" smtClean="0"/>
              <a:t>weekend</a:t>
            </a:r>
            <a:r>
              <a:rPr lang="en-US" altLang="en-US" dirty="0" smtClean="0"/>
              <a:t>, 100 miles from the Garage?</a:t>
            </a:r>
          </a:p>
        </p:txBody>
      </p:sp>
      <p:pic>
        <p:nvPicPr>
          <p:cNvPr id="7173" name="Picture 2" descr="http://newsimg.bbc.co.uk/media/images/40634000/jpg/_40634340_freeway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13" y="2209800"/>
            <a:ext cx="38671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205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305800" cy="1219200"/>
          </a:xfrm>
          <a:ln>
            <a:miter lim="800000"/>
            <a:headEnd/>
            <a:tailEnd/>
          </a:ln>
        </p:spPr>
        <p:txBody>
          <a:bodyPr/>
          <a:lstStyle/>
          <a:p>
            <a:pPr algn="ctr">
              <a:defRPr/>
            </a:pPr>
            <a:r>
              <a:rPr lang="en-US" dirty="0" smtClean="0"/>
              <a:t>Planning for an Emergency</a:t>
            </a:r>
            <a:endParaRPr lang="en-US" dirty="0"/>
          </a:p>
        </p:txBody>
      </p:sp>
      <p:sp>
        <p:nvSpPr>
          <p:cNvPr id="8" name="TextBox 7"/>
          <p:cNvSpPr txBox="1">
            <a:spLocks noChangeArrowheads="1"/>
          </p:cNvSpPr>
          <p:nvPr/>
        </p:nvSpPr>
        <p:spPr bwMode="auto">
          <a:xfrm>
            <a:off x="533400" y="1828800"/>
            <a:ext cx="8458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i="1" u="sng" dirty="0"/>
              <a:t>Emergency Phone Numbers</a:t>
            </a:r>
          </a:p>
          <a:p>
            <a:pPr eaLnBrk="1" hangingPunct="1">
              <a:buFont typeface="Arial" pitchFamily="34" charset="0"/>
              <a:buChar char="•"/>
            </a:pPr>
            <a:r>
              <a:rPr lang="en-US" altLang="en-US" dirty="0"/>
              <a:t> School Office</a:t>
            </a:r>
          </a:p>
          <a:p>
            <a:pPr eaLnBrk="1" hangingPunct="1">
              <a:buFont typeface="Arial" pitchFamily="34" charset="0"/>
              <a:buChar char="•"/>
            </a:pPr>
            <a:r>
              <a:rPr lang="en-US" altLang="en-US" dirty="0" smtClean="0"/>
              <a:t> Supervisor </a:t>
            </a:r>
            <a:r>
              <a:rPr lang="en-US" altLang="en-US" dirty="0"/>
              <a:t>or Designee (office &amp; cell)</a:t>
            </a:r>
          </a:p>
          <a:p>
            <a:pPr eaLnBrk="1" hangingPunct="1">
              <a:buFont typeface="Arial" pitchFamily="34" charset="0"/>
              <a:buChar char="•"/>
            </a:pPr>
            <a:r>
              <a:rPr lang="en-US" altLang="en-US" dirty="0" smtClean="0"/>
              <a:t> After </a:t>
            </a:r>
            <a:r>
              <a:rPr lang="en-US" altLang="en-US" dirty="0"/>
              <a:t>Hours Phone Numbers</a:t>
            </a:r>
          </a:p>
          <a:p>
            <a:pPr eaLnBrk="1" hangingPunct="1">
              <a:buFont typeface="Arial" pitchFamily="34" charset="0"/>
              <a:buChar char="•"/>
            </a:pPr>
            <a:endParaRPr lang="en-US" altLang="en-US" dirty="0"/>
          </a:p>
          <a:p>
            <a:pPr eaLnBrk="1" hangingPunct="1"/>
            <a:r>
              <a:rPr lang="en-US" altLang="en-US" b="1" i="1" u="sng" dirty="0"/>
              <a:t>Vehicle Information</a:t>
            </a:r>
          </a:p>
          <a:p>
            <a:pPr eaLnBrk="1" hangingPunct="1">
              <a:buFont typeface="Arial" pitchFamily="34" charset="0"/>
              <a:buChar char="•"/>
            </a:pPr>
            <a:r>
              <a:rPr lang="en-US" altLang="en-US" dirty="0" smtClean="0"/>
              <a:t> Proof </a:t>
            </a:r>
            <a:r>
              <a:rPr lang="en-US" altLang="en-US" dirty="0"/>
              <a:t>of Insurance with name, address </a:t>
            </a:r>
          </a:p>
          <a:p>
            <a:pPr eaLnBrk="1" hangingPunct="1"/>
            <a:r>
              <a:rPr lang="en-US" altLang="en-US" dirty="0" smtClean="0"/>
              <a:t>  and </a:t>
            </a:r>
            <a:r>
              <a:rPr lang="en-US" altLang="en-US" dirty="0"/>
              <a:t>phone number of the carrier</a:t>
            </a:r>
          </a:p>
          <a:p>
            <a:pPr eaLnBrk="1" hangingPunct="1">
              <a:buFont typeface="Arial" pitchFamily="34" charset="0"/>
              <a:buChar char="•"/>
            </a:pPr>
            <a:r>
              <a:rPr lang="en-US" altLang="en-US" dirty="0" smtClean="0"/>
              <a:t> Vehicle </a:t>
            </a:r>
            <a:r>
              <a:rPr lang="en-US" altLang="en-US" dirty="0"/>
              <a:t>Registration</a:t>
            </a:r>
          </a:p>
          <a:p>
            <a:pPr eaLnBrk="1" hangingPunct="1"/>
            <a:endParaRPr lang="en-US" altLang="en-US" dirty="0"/>
          </a:p>
          <a:p>
            <a:pPr eaLnBrk="1" hangingPunct="1"/>
            <a:r>
              <a:rPr lang="en-US" altLang="en-US" b="1" i="1" u="sng" dirty="0"/>
              <a:t>Special Considerations</a:t>
            </a:r>
            <a:endParaRPr lang="en-US" altLang="en-US" dirty="0"/>
          </a:p>
          <a:p>
            <a:pPr eaLnBrk="1" hangingPunct="1">
              <a:buFont typeface="Arial" pitchFamily="34" charset="0"/>
              <a:buChar char="•"/>
            </a:pPr>
            <a:r>
              <a:rPr lang="en-US" altLang="en-US" dirty="0" smtClean="0"/>
              <a:t> Special </a:t>
            </a:r>
            <a:r>
              <a:rPr lang="en-US" altLang="en-US" dirty="0"/>
              <a:t>Medical Problems of Pupils</a:t>
            </a:r>
          </a:p>
          <a:p>
            <a:pPr eaLnBrk="1" hangingPunct="1">
              <a:buFont typeface="Arial" pitchFamily="34" charset="0"/>
              <a:buChar char="•"/>
            </a:pPr>
            <a:r>
              <a:rPr lang="en-US" altLang="en-US" dirty="0" smtClean="0"/>
              <a:t> Procedure </a:t>
            </a:r>
            <a:r>
              <a:rPr lang="en-US" altLang="en-US" dirty="0"/>
              <a:t>If a Pupil Becomes ill</a:t>
            </a:r>
          </a:p>
          <a:p>
            <a:pPr eaLnBrk="1" hangingPunct="1">
              <a:buFont typeface="Arial" pitchFamily="34" charset="0"/>
              <a:buChar char="•"/>
            </a:pPr>
            <a:endParaRPr lang="en-US" altLang="en-US" dirty="0"/>
          </a:p>
          <a:p>
            <a:pPr eaLnBrk="1" hangingPunct="1"/>
            <a:endParaRPr lang="en-US" altLang="en-US" dirty="0"/>
          </a:p>
          <a:p>
            <a:pPr eaLnBrk="1" hangingPunct="1">
              <a:buFont typeface="Arial" pitchFamily="34" charset="0"/>
              <a:buChar char="•"/>
            </a:pPr>
            <a:endParaRPr lang="en-US" altLang="en-US" dirty="0"/>
          </a:p>
        </p:txBody>
      </p:sp>
      <p:pic>
        <p:nvPicPr>
          <p:cNvPr id="7172" name="Picture 2" descr="C:\Users\HooperK\iFolder\HooperK\Default_HooperK\My Pictures\Cr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40751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353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43200000">
                                      <p:cBhvr>
                                        <p:cTn id="10" dur="1000" fill="hold"/>
                                        <p:tgtEl>
                                          <p:spTgt spid="7172"/>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linds(horizontal)">
                                      <p:cBhvr>
                                        <p:cTn id="18" dur="500"/>
                                        <p:tgtEl>
                                          <p:spTgt spid="8">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blinds(horizontal)">
                                      <p:cBhvr>
                                        <p:cTn id="21" dur="500"/>
                                        <p:tgtEl>
                                          <p:spTgt spid="8">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blinds(horizontal)">
                                      <p:cBhvr>
                                        <p:cTn id="24" dur="500"/>
                                        <p:tgtEl>
                                          <p:spTgt spid="8">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blinds(horizontal)">
                                      <p:cBhvr>
                                        <p:cTn id="29" dur="500"/>
                                        <p:tgtEl>
                                          <p:spTgt spid="8">
                                            <p:txEl>
                                              <p:pRg st="5" end="5"/>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blinds(horizontal)">
                                      <p:cBhvr>
                                        <p:cTn id="35" dur="500"/>
                                        <p:tgtEl>
                                          <p:spTgt spid="8">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animEffect transition="in" filter="blinds(horizontal)">
                                      <p:cBhvr>
                                        <p:cTn id="38" dur="500"/>
                                        <p:tgtEl>
                                          <p:spTgt spid="8">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blinds(horizontal)">
                                      <p:cBhvr>
                                        <p:cTn id="43" dur="500"/>
                                        <p:tgtEl>
                                          <p:spTgt spid="8">
                                            <p:txEl>
                                              <p:pRg st="10" end="10"/>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blinds(horizontal)">
                                      <p:cBhvr>
                                        <p:cTn id="46" dur="500"/>
                                        <p:tgtEl>
                                          <p:spTgt spid="8">
                                            <p:txEl>
                                              <p:pRg st="11" end="11"/>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animEffect transition="in" filter="blinds(horizontal)">
                                      <p:cBhvr>
                                        <p:cTn id="49"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lstStyle/>
          <a:p>
            <a:pPr>
              <a:defRPr/>
            </a:pPr>
            <a:r>
              <a:rPr lang="en-US" dirty="0" smtClean="0"/>
              <a:t>Emergency Exits</a:t>
            </a:r>
            <a:endParaRPr lang="en-US" dirty="0"/>
          </a:p>
        </p:txBody>
      </p:sp>
      <p:sp>
        <p:nvSpPr>
          <p:cNvPr id="3" name="TextBox 2"/>
          <p:cNvSpPr txBox="1">
            <a:spLocks noChangeArrowheads="1"/>
          </p:cNvSpPr>
          <p:nvPr/>
        </p:nvSpPr>
        <p:spPr bwMode="auto">
          <a:xfrm>
            <a:off x="457200" y="2057400"/>
            <a:ext cx="822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smtClean="0"/>
              <a:t>4204-R-223.00</a:t>
            </a:r>
            <a:endParaRPr lang="en-US" altLang="en-US" b="1" dirty="0"/>
          </a:p>
          <a:p>
            <a:pPr eaLnBrk="1" hangingPunct="1"/>
            <a:r>
              <a:rPr lang="en-US" altLang="en-US" dirty="0"/>
              <a:t>“All </a:t>
            </a:r>
            <a:r>
              <a:rPr lang="en-US" altLang="en-US" dirty="0" smtClean="0"/>
              <a:t>aisles and exits shall be clear of luggage and/or equipment when transporting students.</a:t>
            </a:r>
            <a:endParaRPr lang="en-US" altLang="en-US" dirty="0"/>
          </a:p>
        </p:txBody>
      </p:sp>
      <p:sp>
        <p:nvSpPr>
          <p:cNvPr id="10244" name="AutoShape 2" descr="data:image/jpg;base64,/9j/4AAQSkZJRgABAQAAAQABAAD/2wBDAAkGBwgHBgkIBwgKCgkLDRYPDQwMDRsUFRAWIB0iIiAdHx8kKDQsJCYxJx8fLT0tMTU3Ojo6Iys/RD84QzQ5Ojf/2wBDAQoKCg0MDRoPDxo3JR8lNzc3Nzc3Nzc3Nzc3Nzc3Nzc3Nzc3Nzc3Nzc3Nzc3Nzc3Nzc3Nzc3Nzc3Nzc3Nzc3Nzf/wAARCABaAGcDASIAAhEBAxEB/8QAHAAAAgMBAQEBAAAAAAAAAAAABQYABAcDAgEI/8QAQBAAAQMDAgMEBwQIBQUAAAAAAQIDBAAFERIhBjFBEyJRYQcUMnGBkaEVIzOxQmJyc7LB0fAIFlKU4SQ0NkRT/8QAGQEAAgMBAAAAAAAAAAAAAAAAAgMBBAUA/8QAJxEAAgIBAwQBBAMAAAAAAAAAAQIAAxEEEiETMUFRIgVhcYEUscH/2gAMAwEAAhEDEQA/AHjs87YrL+O+LrxCvci321xuOxHX2a1aQVLUOe55D3VrKG19s0ULSnCsqynORg7eXTes34j4AulzvNwltSIXZyH1OI1rVkAnrhJpuu+orRYK2OMjMHSacON5GYgSbrOuSgC6pCwnLiyrO/lR/wBH+V8V29K1K7VK1hQCiQR2at6IN+jG6oaUPWoAWrmvW5n+CjXCvA86zXmNcJcqK6GitSuyKyo5SQMZSPGsjUa+pq2+eciaK0AY2rjmXL9dJ8e7vx25JaaUpCGx2YOcqSCQfEZ5HoaBy7lLmK9UluIdSVAa9CSknDe6c/tK+Yp1nWW2TZbkmRElrdcxqUgqAyMYIwdjsN+e1UpHDluICWIUlKMbgpX4DkQRj2U/Ksmi7TqoyvP4l7L54OIqRpr8qZDecKSsqSE4QBoA8Dz611VOkRb08Y+lvtFoQpQbSNQy3nfmT3jnPiKY08OQtSiqG8MgEaAtOCBgY72w5cvrXQWCA4+67KhvqU4ACUawRuNx3tuQ3GOVNOooz2k/PGN0o8J3KdMuLaJskrS4x2iW9AAUNI3BHUHOR5ikLjKOXuJrtghOJJAPgOp+lalAjWi3z1G3QZS5qEaS033ikYAwQVaU5AHPHLypbgQ7VcOJ7q/JaMt49utISsFhpQbKk7j8RWQfBIx16O0JHWZ0XAx+JVv5A3czMlIfihSg6SV/hLG2MHc5+Xzpl4E4lukO+MsS5D8uNKWlrQ66pWCSBqTnqPDrRp/0eXCatcn1yJh89oNSl5AO4/R8DXa2ejqbCuEaU7MilDTqFrwV6iEnO23OtJfqVda82ciLs06vkBJpAQCAQRgjpUqvau0cZcWt0LSp1QQkJA7MAkYz1zjNStym3q1q/sTFtXpWMnoy7DfYk4cjPNuo/wBTagocvKsq484oucXiOVDjzXo7TOEoS0cZ2ByfHrXv0V3V5m9qgrcc9XeaVobCcp1gZyfgDv12pf8ASIvXxfcAP9Q/KsHUFL9coYZwv+y/QDXQcHzOCuKb4pAULtLzn/6GiHDXE91dvESPLlLlMSHQ242+dSSDtkZ6ilxIZMVzWlzXt2YSOu+c/SrHDOU3+25B2kIPLzFMt09IQ/EdvUOu2wuBnzPs+5qjXOS2lhDiErwAVKGPka8Kviko1/Z7WOX4jm/1qjcVYvkgHdJdP5VanR3W4q3CgdkDgHPPapSuvaMidY1m84M8PcRAaOzhNBWO/qWo75PLfbbHjUN6dUkKbZbbPMKQtQ/nS6kKdeyrfJ3xRezWqRdJzUGAlPaLye+rCUgbkk9BtR9JPAi+o3uHLdeH0Wi7qZiob1IZQtxDigUpUvcbnPexg46A5ol6PZjj18CCVhPq0jIC+7+A5ju4xyFVWLJPi2G6tyIymlKXHSCSNKsLUdj15V69HSCL/ncYjys/7dyp2qPENSSeTOUq+3RqW+hNymIQhxSUpS+oAAHG1M3o8v06XeVw5Mt6Q0tpaiHVlRSoDO2fdSHcldpOlAc+1X/EaZvRh/5Onb/13P4aqaqmv+Mx2jOI1LH6oGeMzWra+1Ht51rGe1cyD0Gs/Ie+pQZVzt9vSTKfbQ72rmkY7RY7x5J/R9+N/GpV3S3sKEH2ERfUDaxx5me+j+dFiX6NJmPtsRm0rw46sJA7hG/xNW+MLPAuV8kT4V9tpQ/3locfAKT/AEr5wTw/DnvwUzXGHWHUuaowcIc1JTnJ08hnlvvTBc7RwrCecjC1qU42U5y48QQfPVWPfYlWqByd2P1iW9LQ9ybVER/8vo04+2rR/u00Z4W4TU5O9cFxgvtw/vVCO9rOcEgbeOPzr1IkcHtqCkWrupJ1tlx3V89WKdYMSz2ppyPamAyua0ruhalKVhClDOSTjGf7xXajVWivCg5I9D9+Y46M1MC8yqDw+m63ic/MfMWA3ILanQAStZ5ITnbPXPIefKjPGcFRhNsxS28y03pU4lwatIzuoAYJ8VD5c6YkwhbLbIhzLXFeUX1SFSX204SDghKDzJHidt/CqjfEcZ62BIhK9XQ8FSPusrCR7ScjoUknw3x41oVtlQfUrWDBOPMyX1dTLpBwQRlJHWtB9H0csWV5/k4+8QojmUpAwPdkmiXpTi26c7GXZWEJeWVPKabTgrSUgZCRsDsdhufhgmOELRAicMQ5EuUp1C2u1S2g6cBRySTzOM4IFN6yqMmV+kzcCc3rbLulplsQWFPOBxlWhGMkZUD+YqpZeFLlZLu5MubIYSqBJKUlQUT90pOe7kcyOvWnbglKU3G6soScIShKQvYkEkpPLqCDRS/wxMtaroQph1iE8FNKGcp0K7vluBv4CpL7hkQV+JwZ+eLnb3BcZSw8xu6o6S8kHmelNPo4ahx5q7hMuEVjs0KbDTjwCiSMbeWM70EkG3uXaUmUyvd1YCwtWxz1rwIcBbpDKVDfIWFHCvKqVrb6zWxxn7TSXTMDvH9zSWr5w7DU68Ywly1LUVrbQFjBJxhROOWOVSunBkNpmPEainsUuB15CiAtQUCEnJI8FY+tSrdFYFYAMoX2HqGD3oNn4MQi7xYDrjzZ7MfeYGFAg9P5c8UMuvG9mnu5l2xwrTtralhOoe8AZFaFF0KdCSAQQdsDHKvlvkQLpIdZiJbUtlehYU2Bvv4jyNYmutrFwLVktjuDL2mFiqWQ4xMwlcUcLSn23n7GvUhISA3ICUqAxgEDnyFNdj41Yvk0R4NtUl7ScOLdSAkAZxnHly8qvXOy8SN8QsqhQoMm3FR150BITgZCsjYjBwfOl/jdK7bxLpiK9VU2yk5jfd8weRTjxp40iuyhkOPee0iy8gD5gy3fpw0hBeaWpThaUO2StOSAPftsT0yOexFM8pmxRr+7an0sLItQeShLaRqUCUqcURzOAnGTtvisikrBypxQUtWclZySTz3POvluuDrN3dmuOIcdbhONJDxJ1JxjSP1scvdWmqFBKhYOYr2oPeupW0onse8o530p/vHxrcLbKiXCBARAaaQy6lBchJVu0FYJAx+jvmsKiyURO+hWta094EYAOeX0BrXf8P8ABbJu11dVqW1pbCQgkpB7xI69PpTHrVwPcCu41sRCvFMu98OMruFvcU26FIS8SlC8tDOkafLUB76p2Pje93tM2JcCyWVQZJJS2lJ1BpRHKjPH7Lv2ROJSV9iFryr9JKhnHyNZ9wMornS1ZGEW2UcD90qlIRgj1GWJjDe4JVOtca4S/WI7y3C84CQQR7R5b18TdbY0hSY7EnUTtr04Hyrm/D1T5S3EJOp1Z9n9Y1cQm3uIbbVHZS9k+ykd4VVcJkZBP7l9bLSCARNF4GuAk2FpTLZyhLiQFbHIWnIHwINSifCFu0cOxDG7JOtC8JKeWV7/AMP94qVfrICjBmXYhLHMDcUSp0O2dtbpKYz4dSNaiBkHORvtS5C4h4ots71nMR1AWStlx5hOvbGFEHV8aM+kAJHDi9057ZGyued9geh/5rOrnECJjyUwHmQFkaPWQvT5Z60s0I/JAzJ6rKCBNJHpGvakAK4egL077Tk/186VOIbrNvU712XFRFUEBCW23AsaRnfI95pW7AjkxIHuVmi8DS3DQMKCjknXuedOww7mLAXxB83dtesEDG/iar2y4BjtlPJCnCkpbJV7Hj9KJyVNjJ0ZPnSnMWRLUSojY8q4ru4hBtpzD3DlotdwurMW4zkxmXDjWhO+egGf51rfDb3D3Bsd6LDlzHmZjhJWrTqOlIGxAzjfnjr5VhKCFDPP3in/ANG86RDRLlMufeBSUDW2FBPXIJ5Hb6UJVu+ZwdMciPXEvFVkmRZLQfDQdZKCCggEkHGT4/0qvbOAV8P2+Vc2ZqH467U8SlSNK0lTR222I357Uo8e3F+6RlOTng6tJynCQnB+A359aXbJxherNCegR5S1wHm1NuRne8gJUMHTndJ36fI0ta+575jGu3AAcASXG4S3ZrxTBSkhxQyhpWDuaqC4SdQV6ujUnllB2+tUXnu1kOuju9otSseGTmvCd1bczUikY5ElrznIM2ngXjSM3ZY0O6ocjrb1aXktlSCMk74yQfpUrOIL7jDDaUd0aR3TvUoumPEXuPma2+21JQWn2m3UHfStOpPlQ1VitCSR9nxFZHRkbfGiSdkHHgK4I6/tUOSJ0H/5es53NtY+CTS3xNbo9vksmG0lthxBGlPIKB/5Hyp0XzPupb4y/wC1jfvj+VSCcwcRNf8AYz50uykp9ZWf1jTE9+Gql2X+Mr3mmiC3achnOCTvThwQ8oRpqQNkrSfoaUk8qauCPwZ37xH5KqD2ggcTnxWtStIVzCyP7+dLiAVLCeeobZOKPcWH/qwOmP5UuyvbZ/brlhTo6CkZTuOoNW4TDL6MkqChzGa4K9k/GpbSRIGDQ2kgZEJMFsQwhOhISMYAwMVK9H2KlQjkiEy4M//Z">
            <a:hlinkClick r:id="rId2"/>
          </p:cNvPr>
          <p:cNvSpPr>
            <a:spLocks noChangeAspect="1" noChangeArrowheads="1"/>
          </p:cNvSpPr>
          <p:nvPr/>
        </p:nvSpPr>
        <p:spPr bwMode="auto">
          <a:xfrm>
            <a:off x="74613" y="-442913"/>
            <a:ext cx="9810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0245" name="AutoShape 4" descr="data:image/jpg;base64,/9j/4AAQSkZJRgABAQAAAQABAAD/2wBDAAkGBwgHBgkIBwgKCgkLDRYPDQwMDRsUFRAWIB0iIiAdHx8kKDQsJCYxJx8fLT0tMTU3Ojo6Iys/RD84QzQ5Ojf/2wBDAQoKCg0MDRoPDxo3JR8lNzc3Nzc3Nzc3Nzc3Nzc3Nzc3Nzc3Nzc3Nzc3Nzc3Nzc3Nzc3Nzc3Nzc3Nzc3Nzc3Nzf/wAARCABaAGcDASIAAhEBAxEB/8QAHAAAAgMBAQEBAAAAAAAAAAAABQYABAcDAgEI/8QAQBAAAQMDAgMEBwQIBQUAAAAAAQIDBAAFERIhBjFBEyJRYQcUMnGBkaEVIzOxQmJyc7LB0fAIFlKU4SQ0NkRT/8QAGQEAAgMBAAAAAAAAAAAAAAAAAgMBBAUA/8QAJxEAAgIBAwQBBAMAAAAAAAAAAQIAAxEEEiETMUFRIgVhcYEUscH/2gAMAwEAAhEDEQA/AHjs87YrL+O+LrxCvci321xuOxHX2a1aQVLUOe55D3VrKG19s0ULSnCsqynORg7eXTes34j4AulzvNwltSIXZyH1OI1rVkAnrhJpuu+orRYK2OMjMHSacON5GYgSbrOuSgC6pCwnLiyrO/lR/wBH+V8V29K1K7VK1hQCiQR2at6IN+jG6oaUPWoAWrmvW5n+CjXCvA86zXmNcJcqK6GitSuyKyo5SQMZSPGsjUa+pq2+eciaK0AY2rjmXL9dJ8e7vx25JaaUpCGx2YOcqSCQfEZ5HoaBy7lLmK9UluIdSVAa9CSknDe6c/tK+Yp1nWW2TZbkmRElrdcxqUgqAyMYIwdjsN+e1UpHDluICWIUlKMbgpX4DkQRj2U/Ksmi7TqoyvP4l7L54OIqRpr8qZDecKSsqSE4QBoA8Dz611VOkRb08Y+lvtFoQpQbSNQy3nfmT3jnPiKY08OQtSiqG8MgEaAtOCBgY72w5cvrXQWCA4+67KhvqU4ACUawRuNx3tuQ3GOVNOooz2k/PGN0o8J3KdMuLaJskrS4x2iW9AAUNI3BHUHOR5ikLjKOXuJrtghOJJAPgOp+lalAjWi3z1G3QZS5qEaS033ikYAwQVaU5AHPHLypbgQ7VcOJ7q/JaMt49utISsFhpQbKk7j8RWQfBIx16O0JHWZ0XAx+JVv5A3czMlIfihSg6SV/hLG2MHc5+Xzpl4E4lukO+MsS5D8uNKWlrQ66pWCSBqTnqPDrRp/0eXCatcn1yJh89oNSl5AO4/R8DXa2ejqbCuEaU7MilDTqFrwV6iEnO23OtJfqVda82ciLs06vkBJpAQCAQRgjpUqvau0cZcWt0LSp1QQkJA7MAkYz1zjNStym3q1q/sTFtXpWMnoy7DfYk4cjPNuo/wBTagocvKsq484oucXiOVDjzXo7TOEoS0cZ2ByfHrXv0V3V5m9qgrcc9XeaVobCcp1gZyfgDv12pf8ASIvXxfcAP9Q/KsHUFL9coYZwv+y/QDXQcHzOCuKb4pAULtLzn/6GiHDXE91dvESPLlLlMSHQ242+dSSDtkZ6ilxIZMVzWlzXt2YSOu+c/SrHDOU3+25B2kIPLzFMt09IQ/EdvUOu2wuBnzPs+5qjXOS2lhDiErwAVKGPka8Kviko1/Z7WOX4jm/1qjcVYvkgHdJdP5VanR3W4q3CgdkDgHPPapSuvaMidY1m84M8PcRAaOzhNBWO/qWo75PLfbbHjUN6dUkKbZbbPMKQtQ/nS6kKdeyrfJ3xRezWqRdJzUGAlPaLye+rCUgbkk9BtR9JPAi+o3uHLdeH0Wi7qZiob1IZQtxDigUpUvcbnPexg46A5ol6PZjj18CCVhPq0jIC+7+A5ju4xyFVWLJPi2G6tyIymlKXHSCSNKsLUdj15V69HSCL/ncYjys/7dyp2qPENSSeTOUq+3RqW+hNymIQhxSUpS+oAAHG1M3o8v06XeVw5Mt6Q0tpaiHVlRSoDO2fdSHcldpOlAc+1X/EaZvRh/5Onb/13P4aqaqmv+Mx2jOI1LH6oGeMzWra+1Ht51rGe1cyD0Gs/Ie+pQZVzt9vSTKfbQ72rmkY7RY7x5J/R9+N/GpV3S3sKEH2ERfUDaxx5me+j+dFiX6NJmPtsRm0rw46sJA7hG/xNW+MLPAuV8kT4V9tpQ/3locfAKT/AEr5wTw/DnvwUzXGHWHUuaowcIc1JTnJ08hnlvvTBc7RwrCecjC1qU42U5y48QQfPVWPfYlWqByd2P1iW9LQ9ybVER/8vo04+2rR/u00Z4W4TU5O9cFxgvtw/vVCO9rOcEgbeOPzr1IkcHtqCkWrupJ1tlx3V89WKdYMSz2ppyPamAyua0ruhalKVhClDOSTjGf7xXajVWivCg5I9D9+Y46M1MC8yqDw+m63ic/MfMWA3ILanQAStZ5ITnbPXPIefKjPGcFRhNsxS28y03pU4lwatIzuoAYJ8VD5c6YkwhbLbIhzLXFeUX1SFSX204SDghKDzJHidt/CqjfEcZ62BIhK9XQ8FSPusrCR7ScjoUknw3x41oVtlQfUrWDBOPMyX1dTLpBwQRlJHWtB9H0csWV5/k4+8QojmUpAwPdkmiXpTi26c7GXZWEJeWVPKabTgrSUgZCRsDsdhufhgmOELRAicMQ5EuUp1C2u1S2g6cBRySTzOM4IFN6yqMmV+kzcCc3rbLulplsQWFPOBxlWhGMkZUD+YqpZeFLlZLu5MubIYSqBJKUlQUT90pOe7kcyOvWnbglKU3G6soScIShKQvYkEkpPLqCDRS/wxMtaroQph1iE8FNKGcp0K7vluBv4CpL7hkQV+JwZ+eLnb3BcZSw8xu6o6S8kHmelNPo4ahx5q7hMuEVjs0KbDTjwCiSMbeWM70EkG3uXaUmUyvd1YCwtWxz1rwIcBbpDKVDfIWFHCvKqVrb6zWxxn7TSXTMDvH9zSWr5w7DU68Ywly1LUVrbQFjBJxhROOWOVSunBkNpmPEainsUuB15CiAtQUCEnJI8FY+tSrdFYFYAMoX2HqGD3oNn4MQi7xYDrjzZ7MfeYGFAg9P5c8UMuvG9mnu5l2xwrTtralhOoe8AZFaFF0KdCSAQQdsDHKvlvkQLpIdZiJbUtlehYU2Bvv4jyNYmutrFwLVktjuDL2mFiqWQ4xMwlcUcLSn23n7GvUhISA3ICUqAxgEDnyFNdj41Yvk0R4NtUl7ScOLdSAkAZxnHly8qvXOy8SN8QsqhQoMm3FR150BITgZCsjYjBwfOl/jdK7bxLpiK9VU2yk5jfd8weRTjxp40iuyhkOPee0iy8gD5gy3fpw0hBeaWpThaUO2StOSAPftsT0yOexFM8pmxRr+7an0sLItQeShLaRqUCUqcURzOAnGTtvisikrBypxQUtWclZySTz3POvluuDrN3dmuOIcdbhONJDxJ1JxjSP1scvdWmqFBKhYOYr2oPeupW0onse8o530p/vHxrcLbKiXCBARAaaQy6lBchJVu0FYJAx+jvmsKiyURO+hWta094EYAOeX0BrXf8P8ABbJu11dVqW1pbCQgkpB7xI69PpTHrVwPcCu41sRCvFMu98OMruFvcU26FIS8SlC8tDOkafLUB76p2Pje93tM2JcCyWVQZJJS2lJ1BpRHKjPH7Lv2ROJSV9iFryr9JKhnHyNZ9wMornS1ZGEW2UcD90qlIRgj1GWJjDe4JVOtca4S/WI7y3C84CQQR7R5b18TdbY0hSY7EnUTtr04Hyrm/D1T5S3EJOp1Z9n9Y1cQm3uIbbVHZS9k+ykd4VVcJkZBP7l9bLSCARNF4GuAk2FpTLZyhLiQFbHIWnIHwINSifCFu0cOxDG7JOtC8JKeWV7/AMP94qVfrICjBmXYhLHMDcUSp0O2dtbpKYz4dSNaiBkHORvtS5C4h4ots71nMR1AWStlx5hOvbGFEHV8aM+kAJHDi9057ZGyued9geh/5rOrnECJjyUwHmQFkaPWQvT5Z60s0I/JAzJ6rKCBNJHpGvakAK4egL077Tk/186VOIbrNvU712XFRFUEBCW23AsaRnfI95pW7AjkxIHuVmi8DS3DQMKCjknXuedOww7mLAXxB83dtesEDG/iar2y4BjtlPJCnCkpbJV7Hj9KJyVNjJ0ZPnSnMWRLUSojY8q4ru4hBtpzD3DlotdwurMW4zkxmXDjWhO+egGf51rfDb3D3Bsd6LDlzHmZjhJWrTqOlIGxAzjfnjr5VhKCFDPP3in/ANG86RDRLlMufeBSUDW2FBPXIJ5Hb6UJVu+ZwdMciPXEvFVkmRZLQfDQdZKCCggEkHGT4/0qvbOAV8P2+Vc2ZqH467U8SlSNK0lTR222I357Uo8e3F+6RlOTng6tJynCQnB+A359aXbJxherNCegR5S1wHm1NuRne8gJUMHTndJ36fI0ta+575jGu3AAcASXG4S3ZrxTBSkhxQyhpWDuaqC4SdQV6ujUnllB2+tUXnu1kOuju9otSseGTmvCd1bczUikY5ElrznIM2ngXjSM3ZY0O6ocjrb1aXktlSCMk74yQfpUrOIL7jDDaUd0aR3TvUoumPEXuPma2+21JQWn2m3UHfStOpPlQ1VitCSR9nxFZHRkbfGiSdkHHgK4I6/tUOSJ0H/5es53NtY+CTS3xNbo9vksmG0lthxBGlPIKB/5Hyp0XzPupb4y/wC1jfvj+VSCcwcRNf8AYz50uykp9ZWf1jTE9+Gql2X+Mr3mmiC3achnOCTvThwQ8oRpqQNkrSfoaUk8qauCPwZ37xH5KqD2ggcTnxWtStIVzCyP7+dLiAVLCeeobZOKPcWH/qwOmP5UuyvbZ/brlhTo6CkZTuOoNW4TDL6MkqChzGa4K9k/GpbSRIGDQ2kgZEJMFsQwhOhISMYAwMVK9H2KlQjkiEy4M//Z">
            <a:hlinkClick r:id="rId2"/>
          </p:cNvPr>
          <p:cNvSpPr>
            <a:spLocks noChangeAspect="1" noChangeArrowheads="1"/>
          </p:cNvSpPr>
          <p:nvPr/>
        </p:nvSpPr>
        <p:spPr bwMode="auto">
          <a:xfrm>
            <a:off x="74613" y="-442913"/>
            <a:ext cx="98107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0246" name="AutoShape 6" descr="data:image/jpg;base64,/9j/4AAQSkZJRgABAQAAAQABAAD/2wCEAAkGBhQSERUUExQWFRUWGB8YFxgXFR0cGBofFhgYFxwdHRccHSYeGh8jHBgYHy8gIycpLCwsFx8xNTAqNScsLCkBCQoKDgwOGg8PGikkHyUvLSwsLC8sNC0pLSwsLywsLCwsLCwsKSwsLCwsLCwsLCwsKSkpLCwsLCwsLCwsLCwsLP/AABEIAIsAoAMBIgACEQEDEQH/xAAcAAACAgMBAQAAAAAAAAAAAAAGBwQFAQIDAAj/xABMEAACAQIDBAYGAwwGCwEAAAABAhEAAwQSIQUGMUEHEyJRYXEygZGhsdEUQlIjQ1RicoKSk7PB0vAWJFNzssIVMzQ1dJSio+Hi8Rf/xAAaAQACAwEBAAAAAAAAAAAAAAADBAECBQAG/8QAMxEAAgIBAwEECQIHAQAAAAAAAQIAAxEEEiExBRNBUSIjMnGBkaGx8GHRFBUkM0JS4Qb/2gAMAwEAAhEDEQA/ADbJWl0hQWYwAJJPICpOWq/e5MuzcU3M2yB7RWvqNStCb2iVNRtbAi22v0tvnK2LS5J0ZpzEd8cBPrqpxO+LXrZdmMjip148NDpHqqixVn6wAqN1UsABJ5xWe+psY9ZqJpK+73eMl/6VuEyc2Xnl0+FX27Cn6ZhWDkg3UiTxBNVIcDTQADWfh4+VWW5U/TMNM5euUjwGaaQNrOjhvIw70LWVKnxjc3n2o2HtoVglmyjMdJJABJ5DWh6/vZiBH3MBlXNcEmYL5OzHt1q535dRaTOpZCSGA4gGO1HHTThQVh8ZcQhiGZmthLZYHtZbpjN3HLrrXmtFp6rK9zLzmaRcjGPtLLG7xl1K3EVkzXQQe6yJHrPuqJgtoNbU2URA7uo4kp90QtrOugEVBuYAksVU5mOIHPXTs+An311Vj1gv5XyLctz2DPZtFScsToSBWiNPUBgCV76yTd3sSBclFyZrQYwTzcqRHdK1pdxYtYrOtpBlZFLCQ03QRMcDXLYwNp0Do4LWlUQhME3GbU8tCONa43Dn6USEcvnt5WynLlE55PDhVRUnec+UubLNn6yyO+t0IGyqZR258UuBBz4ayaJt2MddvZxeABXgV9FpPEeBoDwYZfvTN1Vt1dSpAOe7MD7XZk6UXdHqnLdHayAxbziGyzpofGRSer01K1EqolQ7HrAXpDtZto3VHPKP+haELivqV4cKNN/WjaN4+X7MCq+/se5bsi7cHVWyAyqwgsC2SQOIE8CeNbdFjJpq9vkImlSWXNuMHrOLZbZf0WDZRBIM8eWugqZhd98bbZSMRcMfVZsyx3EHjUbEAEllBC8gdYMCTHKYriFB/GJ91aKXWACCOnpO7Jj73b29bxloOh7QgXF+yxE+w6watslLvopu5EvzxzJ5EANPr1mmRNP0aoWll8R1mVfQagreBnitQtp7BW5gXwyuVDrAZpYiWzayZPCKsIrOKvBLRduCqWPkJJ+FY/8A6BiNMCvXcIfs05ciLM9ERiPpS/qW/irOG6IMvDFf9k/x1HxvSfiCzG0qKo4ArJ9pOp9UVE//AFDFnhk/QFYyjtIgHP2mn/Tg4lpc6H1YgnFa9/Uf+9WexujdbF+1d+kF+qbNl6oCfXmMUJHpTxf4v6C1N2X0mXGcJidbbGCVEEeMqQfZUWJ2htOSPpLqdPkYMZ74mPvdw/mj95rn9MP9hd9i/wAVK7fPaj4e+Ql68qlmAAuORC5PGfrVVpvN34697LvzpGrsyxlDBoay+us7TG3jZufer6xHo5RwM/a4eFcTYYz2MTr3ZNOWna040rTvGv4de9l751ta26HJC425oC3aa4o7ImJZhJ7hzpgdnXDgGVGurAxmNRbbBY6u/JjU5J7Jn7UTrx8q1sWmVgervmJ0OSNRHCaUX9K1/Cr/AP3P46yd5u7FXvX1n8Vd/LLv9p38bXHQceQJNi4AOJJQAevNpUW1vC10f1fD3LpJgNKi3P8AeScwH4oNJm7vJ1qZb2IuED6kMV8z2tfXV/iN5eq2bZW1fYNfe6LjdrOLdrKqoBJyKZbhE5alOyPFjn7QbapPASx2njbSY+4WW1iMScoQgk4e0wEMzLBLssDTUA+OlEm9Gzv9IPh1d8pfCLcLBZkrdBPZMcSfVSnwO12Qg27i24GUDnBMnip46+2mDvPtm5h7GEu22h/oSCdD6V0TxEVrMjrVtXjGMQKlDYG8fGaHooX8Jb9Uv8VZXooT8Ib9Uv8AFQ2nSLjT98X9Bf4ak4XpGxYYF2DLzAVfkKTZO0gM7h+fCF3af9IYbO3cXAYe8q3DcL9qSoBEKRAANEey9nJZtKlsQp7R1kksASTPearNpYkXcIbg4PbzD1juq+sLCLIA7I4cOA4U12BY7va1nXiL9pgCpFXzME919/lxThHVbZI0Ob0jMAAcST3USbwf7Je/um94NfP1m9DpJaAwLAGD4kd2lPTaOPW7gGuL6LWZHkRVe2ri1Cqeu4QGhrCuSIgcQxDHXQEj31mwxk1zvvLN5n41IwtwZlngCJ8p1rTToINupka41b2uK112ndRnm2pUfvk8K4Yc9paluhkL1EI+ktv6wB+M/wALXyoUt2p4UTdJmuIH5T/5KoNkHMY8eZ09tKaU+qEc1a+tOJ5sHCnXWq66Mon3Vf3MM+Vm5Kf3x50NY0ksfCmQ2YoQVmnW8TUy1fDDxqNhbWuompJGndUmST5zdRNX+0sIq7PwbAAO9zEZjzORraqPICfaa9idzcVYW2728wuAGEOdlDSVzAcJAPfEa1Zba2c5wGCXKQVOJYhhBjrE5GqycYgtg/S17m/wmmVvvrgcH/wVn9pS3wq6n8lvhTG39bLgsH/wVj9pVLOnyjFeNo+MXrvArNu4ZHdXM6itrZ9EeNGzFcR1YD/dlr+5Pxarg7RZ4RAWIAkKRpoPTuejb8hLeAqo2f8A7stf3Hzqbitp27NtRddbSxoi6E6fZHbafzR4msTstiLLffNLVj1SRK4TSFjWPXTlt2GbZCqurHDADzKikns4FpOpbhPnpR5gelfqra2vo6xbQICbxk5QF17PcCajtLT23KvdjJBzFtK6rnJi8eywZgQQZPLxNdLQPjRdjd+cNcYu+CsljqSLzCfPKB7ajDfDCfgNr/mblPpfZgZQ/MfvIapc8H6QYaa74PCNcdQoJMgcObGAPaaIP6X4T8Atf8w9G3R5iMPiA923hbdprbhVIdnOqzILcDy0FC1GsNVZdkOPh+8slIJ4MXnST/tI/Kuf4gP3VWbs7Hv3bitasm4qsC/AJHMFyIBIkcyNKId6tlnEY+3bGaCzliqliFDksQADyBojw+1xYujCpYuLZtpNtchXNwzOcwE6ka8TNX0repX3Q2oQm0mUm8tq2lsdWV6tVUMC8vmIkqRAJIiCQKWuItnN2uJPxNOTbWxPpQztYYAR90HLzPA+NA+M3RvxrabIbhtK4EqXGsA+X7+400nojmLWnceIL2jCzRZ0e7LS473rihxbgIpEqWaTJHOAOHeaGbmGKEowgroefvphbg2MuFY/auH/AKQFoyxZoSXcSxMkn1ae6qze9ibWE1+re/arU4miOxuhbxmFsM7unVtcEqFJIdgY7XCCO48a5yAJCxLYrD5WkCJVpjyo56SUjC4Yd2CsftKLNu9H+Dw2HW4oLMbiCbzswh9CMqRyPIVQdITjKucZlXDooBaJy37gGvfAFLWsMZH6RyrnA98UttyKmWLJYgATrXdsTYP3k/rD8q67E2tasXQz2etTmjMYPs+B0rjYceyZTuwPERt4BCNm2gf7H4yR7orGA3AtznvOzsdYGg79SdT7qG8Z0opdQr1DCRHpjT1RUi1jcfikQhmC3IFsBgoMTIMcCFFZegptR3ZxjJjmpdTWoB6QS2Du1dv4d3tDs2hN5mIAX0iOctIHIcdKa2zdh4ZcNaZrFgkWlYt1amTkBJkjWe+lphty8cFhWyjyZf3U29m4YjDWkcai0it5hADQO2yVrUqT18ILRgZOYP4naeEygqliZg/c0+GWag3dv4QyBbw6sBBm0nHvEjhWdobp3kYiyiuh1GZspB8dNfVUHafRu7WgyMDf1LDghngAeUcPGlKbacqWb6/eelK6ZQCOfzxk/YG1sLeuCy1mwzEEqepXlqQdI4a6d1EtnE2rbW0UIguRlCADUqWAIAGpUGOPCKEdztxbtnEC/fAXIDlUNmJJESSNANTRcdiJ1i3M1zsHMqFz1atBGYJ3wT4CaFqX0xsIySCOMHjMQvAD+hj88oILZOHxqYx82VDcCqky+ZiB4BZPE8Y0Fddt7z3CvW3kC2vqhB2yZ+sTrwIgjTWibEYyICpKq0wNZhWJPhB+NCV/CLiXtISe04tZftTpmjuFbumG1FBmfc+WJnv6XA4cojAW31bh2eByA98xPt50V7tbasXtn27YyuRCXbZGgMyQc2gkazzzaVWYbcC3axJwlpizMOtYtb7CKYA+v29ZEeHrpe734/EbMxd/CWbkIQpJheLqGJAGizp2dYga0+1ZbpEtymVG9WDAxNx1y9VcclCohfEAcojTvEHnTU3N3NRcPbNxyyx1gRfrB4Y/GlduxjDfufRmZct6Elh2V/G8xrEc6cOEwn0ezas3GJNoAK5aC4UQIIiBH1daFazKNsNRWH5kXeDqFtB7ahIYCJ5Nxny4z3UXbpT9CSBJJcATGuYxr6qFbWFVEudagb6QqoFAkAg6ifHMT6q77G35w+Bt2sNiM4dc3aAkaOVE68Tr7Kilj7Jg70wciF7W0xuG7SxOqk8UdRHDTVGkeqln0k2Ooi2xD5bFvUjiTfuawTRxY6R9nx2bsCSf9WeJMnh40FdMK57nZ1zWLJHiDeuEVa3G2dpv7ggFs/EWGlXtoDGh4A+FdMVbsqfQRh+L+4zWmz93nOrjLpp58q2sbHuKxBQn4e2k3dQ3ot9ZvV1gryo+U64TB2QTmQMpHeZE8CIPGmfs/DnrVslioFu4UAJGU2yqFhEcZHqpbjC5Dl7tDTZwuHUuLv1ltXFGvJ2n/KPbTGlYlusydaoUYAkeTyNLG9s7Hq9ybWJYkmGUMRJacw1GhAOo76aWbxj1/Kpz3lVAzMAoUSSYHDvpPXa3uFB25zK0Vkngn4RLdXtIfUxn6Nz51oX2kPq40fm3adlt88FTmnhGs+VDW/y4u1bzW0c2ijK8AypJBDGNRwieHfxpLTa86h9gqHv/AARsUgnBcj4xaNjtojj9LH5t2rndG/iL2JS3fu3grMVKtcZT6Jb6x8Bx76LujzbGKxFtlu27pCjs3crQYMFS3AsJB8vKhLeqWxl6TwuGZ46ac+6KepYvaanqAx44i9q93yGz8YU7ax9nDXVQ9cjakvpKjX0Qp1MiIOkE1V7obcsrtK27swTtBSyfWYEDhw48aFggEwIrhePKtFKdvOYq1mYzdq79rb29Zt24Kvb6l2I1BLFwB+cAOfE+pYdLWP63aTtJPZVZP4sj2ca12T1j46y6DPeUg2xEglATqPAST5VXb0Yk4rG3XMJAmDp6I1A8auM7xmQwXYcTlg8NlsG4pIdpAjjA4+RPfTS2VvnYxC28Ox61zlVSRMyO+NGHOlGm0AqZVAMzEzpPHhRx0H7EN7HdYSIsrmgidWBUGJ5afpUexFsAga7WqbiNnBbvkYZRcdgQBkMCS0mDHHRR75pddIuyQIu22OZMtt1YDQGcrAjiJ0821pwbxWjlRhJyHWOEEQTH88aWPSGYtNcA7JXKdO/h7wKTLCtwMRxU71CxPMX+EtAzLGAJ/nxoz6TbxFu0QTP0TDa/nvQPactA76OektTltKNf6rhvjc+VXtIxB0g74u02/fGguNHq+VdDvFiP7Vvd8q74XDGNR5VdbNxK+g4HDQwKVtetT7AMdrW1v8yINjaN1jJcyadWwmZrSm4Id8NmaOA1PL1D20usPYXTQeynFb2fcQGOSZVy666mY8J50xS6t0GIpejD2jmVM1SbU3wweIsm2blxcsHMLUgFSAD4ifjV0y99Kw7NsObhS8yASSDbVtMw0BzDw140K/TLeBuzxzJouaptyxkbjbfwitZw9u8zsWMTbZZJlu6APXR/bVjqdeAg6jQGZ05nT1CvnC7sXDjhjJ7j1BH+eayuBUcMcR+bcHweu01SabdjJyc9P+QeqsbUPubrPoi+7orEQoWYAWABOh4erhzJpI74XAuPxIHDrm95k+81UPgmHDHz5db861+h5RGcXOeYAiZ1+tr7ad71X4H2iy1leZpcvHlVdiMWwYCZHOeHt5VLvWz/AOJqtx6mMoHnFTLyXs60b1wZOzGuYnQRz0qt3jw04lyp0JnUyTpB9prGAxhtTBIJ0P8A89VbviUJlhJ7zQs4bmF42YlemDYkQCSeQGp9XGmz0E2jav4h3lALaDtAiS7wB8qgdG2+eHwxZGUBjLBieOnASOyYHfrRfjekM5C9spJcKqrq0QWzMeQBAjida7vcNgCQNP6O4kQ+uYXrDdhAhY5WYoe1AABkMCQOAJAoC35t9ZgrojUA6dxXj7xWx31xRTM2HuFftQ+X2xFDO1+kFShS5by9YhyxzBkfERQL9zkeiRG9OFrBywOYD7LBJHhrTJ37w4e4gLKsYTD6tw43fEUcYbdjA43C2WKW3+5KvW2iA2iAHtrxjuNLvppsRfyrAy27AAJAEA4jmfAVe0ZXGYClgX6ecEHOUkEpP5R+INaXdVIDgEnTte6TrVGMC5+x+sX51zOHIMHL+kPnVe73eMv3hXkKYV7LvhYDOvH7Q01p/AjQ18s27BkcPaKaW72+2Iw6pbcLetKAAJhwAOTc/I+2rLVtJOZSy4vjIxC5U50n7y2DcxH0gOj65FTQB8449wC5/dTfLa/uoDubpYm2bsCzdF3TM/pAZg+k8CSACe6e+joYuwzAZ7dnkze6tept/ab2UWNuViT97sepx7+6o77m4j+xtnycUXIg8EQb6lftmiS2gVQByEVo25uI/B1/TX51i4jKxVhDLoR3GoJkrMX1B41X4tlCmBUhzULELofI1XMuYN4gnONYrrbnv591c8RblqylsDvn+fGr8EQWZ3FF/R7iLi4jrVZfuYmGGYEmVGk8pOtB4bhRVuGQHu9+Qf4qg9J2YzsRvtisuVXC+Sifa2bvpZb5E3D1rks86nz8OA8hRTirkDiR5UD7x4olspEc+P7qHzLThsDefEYJ8+HutbPMDVW/KQ9lqt96t9m2gpe6qrdPVqcs5CLYuydfRJNwaa0K6V4irFAZZXK9JsJrxFa16KtiVzO+Fy5lzcJ5UR2sYy6cu460P4InMsAHXnVsGqBJEcBfu1mtso4mtbaDSuN1if58qBLzbQaKIHhwrWK1XgPOK3uLpNdOmSY4igne7D5b4cfXXXzXT4RRgx+FDm+i/c7Z55j8KlesiCjHWol7j/POpTjWouKosiD9ysOJrN2sJVoE9cTyURbkk9c4/E/zCqCr3cg/drn5B/xLVccS+IUY6cpPcR8qDNt/60+qjfF+g3lS/wAYxLmaoJwkZhpNdwNAZBkcjMefdXO+vZNc8AvY9fwookzN+3zGhqTgMTBg8K1YVFOhqjrkTg2DCLKDXgKj4FiVE1KI0petyDiMMoIzP//Z"/>
          <p:cNvSpPr>
            <a:spLocks noChangeAspect="1" noChangeArrowheads="1"/>
          </p:cNvSpPr>
          <p:nvPr/>
        </p:nvSpPr>
        <p:spPr bwMode="auto">
          <a:xfrm>
            <a:off x="74613" y="-663575"/>
            <a:ext cx="152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pic>
        <p:nvPicPr>
          <p:cNvPr id="10247" name="Picture 6" descr="Exit.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41725"/>
            <a:ext cx="25622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5491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normAutofit fontScale="90000"/>
          </a:bodyPr>
          <a:lstStyle/>
          <a:p>
            <a:pPr>
              <a:defRPr/>
            </a:pPr>
            <a:r>
              <a:rPr lang="en-US" dirty="0" smtClean="0"/>
              <a:t>Transportation Supervisor Responsibilities </a:t>
            </a:r>
            <a:endParaRPr lang="en-US" dirty="0"/>
          </a:p>
        </p:txBody>
      </p:sp>
      <p:sp>
        <p:nvSpPr>
          <p:cNvPr id="4" name="TextBox 3"/>
          <p:cNvSpPr txBox="1">
            <a:spLocks noChangeArrowheads="1"/>
          </p:cNvSpPr>
          <p:nvPr/>
        </p:nvSpPr>
        <p:spPr bwMode="auto">
          <a:xfrm>
            <a:off x="533400" y="1905000"/>
            <a:ext cx="83058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000" dirty="0"/>
              <a:t>Scheduling vehicles and drivers</a:t>
            </a:r>
          </a:p>
          <a:p>
            <a:pPr eaLnBrk="1" hangingPunct="1">
              <a:buFont typeface="Arial" pitchFamily="34" charset="0"/>
              <a:buChar char="•"/>
            </a:pPr>
            <a:r>
              <a:rPr lang="en-US" altLang="en-US" sz="2000" dirty="0"/>
              <a:t>Providing necessary time for planning</a:t>
            </a:r>
          </a:p>
          <a:p>
            <a:pPr eaLnBrk="1" hangingPunct="1">
              <a:buFont typeface="Arial" pitchFamily="34" charset="0"/>
              <a:buChar char="•"/>
            </a:pPr>
            <a:r>
              <a:rPr lang="en-US" altLang="en-US" sz="2000" dirty="0"/>
              <a:t>Communications with</a:t>
            </a:r>
          </a:p>
          <a:p>
            <a:pPr lvl="1" eaLnBrk="1" hangingPunct="1">
              <a:buFont typeface="Arial" pitchFamily="34" charset="0"/>
              <a:buChar char="•"/>
            </a:pPr>
            <a:r>
              <a:rPr lang="en-US" altLang="en-US" sz="2000" dirty="0"/>
              <a:t>Transportation staff and Trip organizers</a:t>
            </a:r>
          </a:p>
          <a:p>
            <a:pPr eaLnBrk="1" hangingPunct="1">
              <a:buFont typeface="Arial" pitchFamily="34" charset="0"/>
              <a:buChar char="•"/>
            </a:pPr>
            <a:r>
              <a:rPr lang="en-US" altLang="en-US" sz="2000" dirty="0"/>
              <a:t>Providing necessary means for communications during the trip</a:t>
            </a:r>
          </a:p>
          <a:p>
            <a:pPr eaLnBrk="1" hangingPunct="1"/>
            <a:endParaRPr lang="en-US" altLang="en-US" dirty="0"/>
          </a:p>
          <a:p>
            <a:pPr eaLnBrk="1" hangingPunct="1"/>
            <a:endParaRPr lang="en-US" altLang="en-US" dirty="0"/>
          </a:p>
        </p:txBody>
      </p:sp>
      <p:pic>
        <p:nvPicPr>
          <p:cNvPr id="36866" name="Picture 2" descr="http://t3.gstatic.com/images?q=tbn:ANd9GcQtajqGXFTmNmIEuFcweIeKwRh0uJbckTida_mOLfR9GfDMdLUB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710" y="4239774"/>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ts1.mm.bing.net/th?&amp;id=JN.ORWzfpNHKZPKw2nl24SOA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4239774"/>
            <a:ext cx="2857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19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dissolve">
                                      <p:cBhvr>
                                        <p:cTn id="11" dur="500"/>
                                        <p:tgtEl>
                                          <p:spTgt spid="368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134</a:t>
            </a:fld>
            <a:endParaRPr lang="en-US" dirty="0" smtClean="0"/>
          </a:p>
        </p:txBody>
      </p:sp>
      <p:sp>
        <p:nvSpPr>
          <p:cNvPr id="6" name="Text Placeholder 5"/>
          <p:cNvSpPr>
            <a:spLocks noGrp="1"/>
          </p:cNvSpPr>
          <p:nvPr>
            <p:ph type="body" idx="10"/>
          </p:nvPr>
        </p:nvSpPr>
        <p:spPr/>
        <p:txBody>
          <a:bodyPr>
            <a:normAutofit fontScale="77500" lnSpcReduction="20000"/>
          </a:bodyPr>
          <a:lstStyle/>
          <a:p>
            <a:r>
              <a:rPr lang="en-US" dirty="0" smtClean="0"/>
              <a:t>School Transportation Advisory Review (STAR)</a:t>
            </a:r>
            <a:endParaRPr lang="en-US" dirty="0"/>
          </a:p>
        </p:txBody>
      </p:sp>
      <p:sp>
        <p:nvSpPr>
          <p:cNvPr id="7" name="Content Placeholder 6"/>
          <p:cNvSpPr>
            <a:spLocks noGrp="1"/>
          </p:cNvSpPr>
          <p:nvPr>
            <p:ph idx="1"/>
          </p:nvPr>
        </p:nvSpPr>
        <p:spPr/>
        <p:txBody>
          <a:bodyPr/>
          <a:lstStyle/>
          <a:p>
            <a:pPr marL="45720" indent="0">
              <a:buNone/>
            </a:pPr>
            <a:r>
              <a:rPr lang="en-US" dirty="0" smtClean="0"/>
              <a:t>Most people think that we are coming  with a magnifying glass to find non-compliant items…….</a:t>
            </a:r>
            <a:endParaRPr lang="en-US" dirty="0"/>
          </a:p>
        </p:txBody>
      </p:sp>
      <p:pic>
        <p:nvPicPr>
          <p:cNvPr id="2051" name="Picture 3" descr="C:\Users\miller_s\AppData\Local\Microsoft\Windows\Temporary Internet Files\Content.IE5\01G3RLAX\MC900053613[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33799" y="1985599"/>
            <a:ext cx="2375836" cy="1966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ller_s\AppData\Local\Microsoft\Windows\Temporary Internet Files\Content.IE5\F2E6U6AE\MP900422532[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527" y="3671443"/>
            <a:ext cx="2293496" cy="27994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57422" y="4150977"/>
            <a:ext cx="3519577" cy="2308324"/>
          </a:xfrm>
          <a:prstGeom prst="rect">
            <a:avLst/>
          </a:prstGeom>
          <a:noFill/>
        </p:spPr>
        <p:txBody>
          <a:bodyPr wrap="square" rtlCol="0">
            <a:spAutoFit/>
          </a:bodyPr>
          <a:lstStyle/>
          <a:p>
            <a:r>
              <a:rPr lang="en-US" sz="2400" b="1" dirty="0" smtClean="0"/>
              <a:t>When we are actually coming to give you a helping hand to bring you into compliance with state and federal regulations/rules..</a:t>
            </a:r>
            <a:endParaRPr lang="en-US" sz="2400" b="1" dirty="0"/>
          </a:p>
        </p:txBody>
      </p:sp>
    </p:spTree>
    <p:extLst>
      <p:ext uri="{BB962C8B-B14F-4D97-AF65-F5344CB8AC3E}">
        <p14:creationId xmlns:p14="http://schemas.microsoft.com/office/powerpoint/2010/main" val="6537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1"/>
                                        </p:tgtEl>
                                        <p:attrNameLst>
                                          <p:attrName>r</p:attrName>
                                        </p:attrNameLst>
                                      </p:cBhvr>
                                    </p:animRot>
                                    <p:animRot by="-240000">
                                      <p:cBhvr>
                                        <p:cTn id="7" dur="200" fill="hold">
                                          <p:stCondLst>
                                            <p:cond delay="200"/>
                                          </p:stCondLst>
                                        </p:cTn>
                                        <p:tgtEl>
                                          <p:spTgt spid="2051"/>
                                        </p:tgtEl>
                                        <p:attrNameLst>
                                          <p:attrName>r</p:attrName>
                                        </p:attrNameLst>
                                      </p:cBhvr>
                                    </p:animRot>
                                    <p:animRot by="240000">
                                      <p:cBhvr>
                                        <p:cTn id="8" dur="200" fill="hold">
                                          <p:stCondLst>
                                            <p:cond delay="400"/>
                                          </p:stCondLst>
                                        </p:cTn>
                                        <p:tgtEl>
                                          <p:spTgt spid="2051"/>
                                        </p:tgtEl>
                                        <p:attrNameLst>
                                          <p:attrName>r</p:attrName>
                                        </p:attrNameLst>
                                      </p:cBhvr>
                                    </p:animRot>
                                    <p:animRot by="-240000">
                                      <p:cBhvr>
                                        <p:cTn id="9" dur="200" fill="hold">
                                          <p:stCondLst>
                                            <p:cond delay="600"/>
                                          </p:stCondLst>
                                        </p:cTn>
                                        <p:tgtEl>
                                          <p:spTgt spid="2051"/>
                                        </p:tgtEl>
                                        <p:attrNameLst>
                                          <p:attrName>r</p:attrName>
                                        </p:attrNameLst>
                                      </p:cBhvr>
                                    </p:animRot>
                                    <p:animRot by="120000">
                                      <p:cBhvr>
                                        <p:cTn id="10" dur="200" fill="hold">
                                          <p:stCondLst>
                                            <p:cond delay="8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052"/>
                                        </p:tgtEl>
                                        <p:attrNameLst>
                                          <p:attrName>r</p:attrName>
                                        </p:attrNameLst>
                                      </p:cBhvr>
                                    </p:animRot>
                                    <p:animRot by="-240000">
                                      <p:cBhvr>
                                        <p:cTn id="15" dur="200" fill="hold">
                                          <p:stCondLst>
                                            <p:cond delay="200"/>
                                          </p:stCondLst>
                                        </p:cTn>
                                        <p:tgtEl>
                                          <p:spTgt spid="2052"/>
                                        </p:tgtEl>
                                        <p:attrNameLst>
                                          <p:attrName>r</p:attrName>
                                        </p:attrNameLst>
                                      </p:cBhvr>
                                    </p:animRot>
                                    <p:animRot by="240000">
                                      <p:cBhvr>
                                        <p:cTn id="16" dur="200" fill="hold">
                                          <p:stCondLst>
                                            <p:cond delay="400"/>
                                          </p:stCondLst>
                                        </p:cTn>
                                        <p:tgtEl>
                                          <p:spTgt spid="2052"/>
                                        </p:tgtEl>
                                        <p:attrNameLst>
                                          <p:attrName>r</p:attrName>
                                        </p:attrNameLst>
                                      </p:cBhvr>
                                    </p:animRot>
                                    <p:animRot by="-240000">
                                      <p:cBhvr>
                                        <p:cTn id="17" dur="200" fill="hold">
                                          <p:stCondLst>
                                            <p:cond delay="600"/>
                                          </p:stCondLst>
                                        </p:cTn>
                                        <p:tgtEl>
                                          <p:spTgt spid="2052"/>
                                        </p:tgtEl>
                                        <p:attrNameLst>
                                          <p:attrName>r</p:attrName>
                                        </p:attrNameLst>
                                      </p:cBhvr>
                                    </p:animRot>
                                    <p:animRot by="120000">
                                      <p:cBhvr>
                                        <p:cTn id="18"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Notice of Selection sent to Superintendent with Data </a:t>
            </a:r>
            <a:r>
              <a:rPr lang="en-US" dirty="0"/>
              <a:t>Sheet </a:t>
            </a:r>
            <a:r>
              <a:rPr lang="en-US" dirty="0" smtClean="0"/>
              <a:t>that is required to be completed and returned to CDE by the date indicated in the letter.</a:t>
            </a:r>
          </a:p>
          <a:p>
            <a:r>
              <a:rPr lang="en-US" dirty="0" smtClean="0"/>
              <a:t>Notice of Approximate date ( 30 days prior)</a:t>
            </a:r>
          </a:p>
          <a:p>
            <a:r>
              <a:rPr lang="en-US" dirty="0" smtClean="0"/>
              <a:t>Review - either Technical or Administrative</a:t>
            </a:r>
          </a:p>
          <a:p>
            <a:r>
              <a:rPr lang="en-US" dirty="0" smtClean="0"/>
              <a:t>Follow up letter to Superintendent</a:t>
            </a:r>
          </a:p>
          <a:p>
            <a:pPr lvl="1"/>
            <a:r>
              <a:rPr lang="en-US" dirty="0" smtClean="0"/>
              <a:t>Commendations</a:t>
            </a:r>
          </a:p>
          <a:p>
            <a:pPr lvl="1"/>
            <a:r>
              <a:rPr lang="en-US" dirty="0" smtClean="0"/>
              <a:t>Non-Compliance Concerns </a:t>
            </a:r>
          </a:p>
          <a:p>
            <a:r>
              <a:rPr lang="en-US" dirty="0" smtClean="0"/>
              <a:t>District Response (within 30 days)</a:t>
            </a:r>
          </a:p>
          <a:p>
            <a:r>
              <a:rPr lang="en-US" dirty="0" smtClean="0"/>
              <a:t>Thank You – “You’re Good”</a:t>
            </a:r>
          </a:p>
        </p:txBody>
      </p:sp>
      <p:sp>
        <p:nvSpPr>
          <p:cNvPr id="3" name="Text Placeholder 2"/>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135</a:t>
            </a:fld>
            <a:endParaRPr lang="en-US" dirty="0" smtClean="0"/>
          </a:p>
        </p:txBody>
      </p:sp>
      <p:sp>
        <p:nvSpPr>
          <p:cNvPr id="6" name="Text Placeholder 5"/>
          <p:cNvSpPr>
            <a:spLocks noGrp="1"/>
          </p:cNvSpPr>
          <p:nvPr>
            <p:ph type="body" idx="10"/>
          </p:nvPr>
        </p:nvSpPr>
        <p:spPr/>
        <p:txBody>
          <a:bodyPr/>
          <a:lstStyle/>
          <a:p>
            <a:r>
              <a:rPr lang="en-US" dirty="0" smtClean="0"/>
              <a:t>STAR Process</a:t>
            </a:r>
            <a:endParaRPr lang="en-US" dirty="0"/>
          </a:p>
        </p:txBody>
      </p:sp>
    </p:spTree>
    <p:extLst>
      <p:ext uri="{BB962C8B-B14F-4D97-AF65-F5344CB8AC3E}">
        <p14:creationId xmlns:p14="http://schemas.microsoft.com/office/powerpoint/2010/main" val="8780720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Lack of Documentation</a:t>
            </a:r>
          </a:p>
          <a:p>
            <a:r>
              <a:rPr lang="en-US" sz="1800" dirty="0" smtClean="0"/>
              <a:t>DQ File items expired/missing</a:t>
            </a:r>
          </a:p>
          <a:p>
            <a:r>
              <a:rPr lang="en-US" sz="1800" dirty="0" smtClean="0"/>
              <a:t>Annual Inspection Forms incomplete/inaccurate</a:t>
            </a:r>
          </a:p>
          <a:p>
            <a:r>
              <a:rPr lang="en-US" sz="1800" dirty="0" smtClean="0"/>
              <a:t>Shop</a:t>
            </a:r>
          </a:p>
          <a:p>
            <a:pPr lvl="1"/>
            <a:r>
              <a:rPr lang="en-US" sz="1600" dirty="0" smtClean="0"/>
              <a:t>No written process of documentation  -  from pre-trip, repair request, out of service, repairs, work orders, driver notification repaired. </a:t>
            </a:r>
          </a:p>
          <a:p>
            <a:pPr lvl="1"/>
            <a:r>
              <a:rPr lang="en-US" sz="1800" dirty="0" smtClean="0"/>
              <a:t>Inspectors expired</a:t>
            </a:r>
          </a:p>
          <a:p>
            <a:pPr lvl="1"/>
            <a:r>
              <a:rPr lang="en-US" sz="1800" dirty="0" smtClean="0"/>
              <a:t>Site Certifications not valid</a:t>
            </a:r>
          </a:p>
          <a:p>
            <a:r>
              <a:rPr lang="en-US" sz="1800" dirty="0" smtClean="0"/>
              <a:t>Buses</a:t>
            </a:r>
          </a:p>
          <a:p>
            <a:pPr lvl="1"/>
            <a:r>
              <a:rPr lang="en-US" sz="1800" dirty="0" smtClean="0"/>
              <a:t>Unsecured items</a:t>
            </a:r>
          </a:p>
          <a:p>
            <a:pPr lvl="1"/>
            <a:r>
              <a:rPr lang="en-US" sz="1800" dirty="0" smtClean="0"/>
              <a:t>Seats unhooked</a:t>
            </a:r>
          </a:p>
          <a:p>
            <a:pPr lvl="1"/>
            <a:r>
              <a:rPr lang="en-US" sz="1800" dirty="0" smtClean="0"/>
              <a:t>Window stickers missing</a:t>
            </a:r>
          </a:p>
          <a:p>
            <a:pPr lvl="1"/>
            <a:r>
              <a:rPr lang="en-US" sz="1800" dirty="0" smtClean="0"/>
              <a:t>First Aid/Fluid Kits incomplete</a:t>
            </a:r>
          </a:p>
          <a:p>
            <a:pPr lvl="1"/>
            <a:r>
              <a:rPr lang="en-US" sz="2400" dirty="0" smtClean="0"/>
              <a:t>You gotta be kidding me items!</a:t>
            </a:r>
            <a:endParaRPr lang="en-US" sz="2400" dirty="0"/>
          </a:p>
        </p:txBody>
      </p:sp>
      <p:sp>
        <p:nvSpPr>
          <p:cNvPr id="3" name="Text Placeholder 2"/>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136</a:t>
            </a:fld>
            <a:endParaRPr lang="en-US" dirty="0" smtClean="0"/>
          </a:p>
        </p:txBody>
      </p:sp>
      <p:sp>
        <p:nvSpPr>
          <p:cNvPr id="6" name="Text Placeholder 5"/>
          <p:cNvSpPr>
            <a:spLocks noGrp="1"/>
          </p:cNvSpPr>
          <p:nvPr>
            <p:ph type="body" idx="10"/>
          </p:nvPr>
        </p:nvSpPr>
        <p:spPr/>
        <p:txBody>
          <a:bodyPr/>
          <a:lstStyle/>
          <a:p>
            <a:r>
              <a:rPr lang="en-US" dirty="0" smtClean="0"/>
              <a:t>COMMON THINGS WE FIND</a:t>
            </a:r>
            <a:endParaRPr lang="en-US" dirty="0"/>
          </a:p>
        </p:txBody>
      </p:sp>
    </p:spTree>
    <p:extLst>
      <p:ext uri="{BB962C8B-B14F-4D97-AF65-F5344CB8AC3E}">
        <p14:creationId xmlns:p14="http://schemas.microsoft.com/office/powerpoint/2010/main" val="200183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2000"/>
                                        <p:tgtEl>
                                          <p:spTgt spid="2">
                                            <p:txEl>
                                              <p:pRg st="12" end="12"/>
                                            </p:txEl>
                                          </p:spTgt>
                                        </p:tgtEl>
                                      </p:cBhvr>
                                    </p:animEffect>
                                    <p:anim calcmode="lin" valueType="num">
                                      <p:cBhvr>
                                        <p:cTn id="68" dur="2000" fill="hold"/>
                                        <p:tgtEl>
                                          <p:spTgt spid="2">
                                            <p:txEl>
                                              <p:pRg st="12" end="12"/>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963867"/>
            <a:ext cx="6096001" cy="5526874"/>
          </a:xfrm>
        </p:spPr>
        <p:txBody>
          <a:bodyPr/>
          <a:lstStyle/>
          <a:p>
            <a:pPr marL="45720" indent="0">
              <a:buNone/>
            </a:pPr>
            <a:endParaRPr lang="en-US" sz="1800" dirty="0" smtClean="0"/>
          </a:p>
          <a:p>
            <a:r>
              <a:rPr lang="en-US" sz="1800" dirty="0" smtClean="0"/>
              <a:t>Emergency Contact List</a:t>
            </a:r>
          </a:p>
          <a:p>
            <a:r>
              <a:rPr lang="en-US" sz="1800" dirty="0"/>
              <a:t>Trainer </a:t>
            </a:r>
            <a:r>
              <a:rPr lang="en-US" sz="1800" dirty="0" smtClean="0"/>
              <a:t>Listserv</a:t>
            </a:r>
          </a:p>
          <a:p>
            <a:r>
              <a:rPr lang="en-US" sz="1800" dirty="0" smtClean="0"/>
              <a:t>2015-16 New Review Process</a:t>
            </a:r>
            <a:endParaRPr lang="en-US" sz="1800" dirty="0"/>
          </a:p>
          <a:p>
            <a:r>
              <a:rPr lang="en-US" sz="1800" dirty="0" smtClean="0"/>
              <a:t>Transporting Students with Disabilities Manual</a:t>
            </a:r>
          </a:p>
          <a:p>
            <a:r>
              <a:rPr lang="en-US" sz="1800" dirty="0" smtClean="0"/>
              <a:t>Operation Rules Revision</a:t>
            </a:r>
          </a:p>
          <a:p>
            <a:r>
              <a:rPr lang="en-US" sz="1800" dirty="0" smtClean="0"/>
              <a:t>TAC</a:t>
            </a:r>
            <a:endParaRPr lang="en-US" sz="1800" dirty="0"/>
          </a:p>
          <a:p>
            <a:r>
              <a:rPr lang="en-US" sz="1800" dirty="0" smtClean="0"/>
              <a:t>Administrator Reference Manual</a:t>
            </a:r>
          </a:p>
          <a:p>
            <a:r>
              <a:rPr lang="en-US" sz="1800" dirty="0" smtClean="0"/>
              <a:t>STU Forms Revision</a:t>
            </a:r>
          </a:p>
          <a:p>
            <a:r>
              <a:rPr lang="en-US" sz="1800" dirty="0" smtClean="0"/>
              <a:t>Bus Driver/Small Vehicle Tests – new annually – June 1st</a:t>
            </a:r>
          </a:p>
          <a:p>
            <a:r>
              <a:rPr lang="en-US" sz="1800" dirty="0" smtClean="0"/>
              <a:t>First Aid</a:t>
            </a:r>
          </a:p>
          <a:p>
            <a:r>
              <a:rPr lang="en-US" sz="1800" dirty="0" smtClean="0"/>
              <a:t>Third Party Testers</a:t>
            </a:r>
          </a:p>
          <a:p>
            <a:r>
              <a:rPr lang="en-US" sz="1800" dirty="0" smtClean="0"/>
              <a:t>Website</a:t>
            </a:r>
          </a:p>
          <a:p>
            <a:pPr marL="45720" indent="0">
              <a:buNone/>
            </a:pPr>
            <a:endParaRPr lang="en-US" dirty="0" smtClean="0"/>
          </a:p>
          <a:p>
            <a:endParaRPr lang="en-US" dirty="0"/>
          </a:p>
        </p:txBody>
      </p:sp>
      <p:sp>
        <p:nvSpPr>
          <p:cNvPr id="3" name="Text Placeholder 2"/>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137</a:t>
            </a:fld>
            <a:endParaRPr lang="en-US" dirty="0" smtClean="0"/>
          </a:p>
        </p:txBody>
      </p:sp>
      <p:sp>
        <p:nvSpPr>
          <p:cNvPr id="6" name="Text Placeholder 5"/>
          <p:cNvSpPr>
            <a:spLocks noGrp="1"/>
          </p:cNvSpPr>
          <p:nvPr>
            <p:ph type="body" idx="10"/>
          </p:nvPr>
        </p:nvSpPr>
        <p:spPr/>
        <p:txBody>
          <a:bodyPr/>
          <a:lstStyle/>
          <a:p>
            <a:r>
              <a:rPr lang="en-US" dirty="0" smtClean="0"/>
              <a:t>CDE Projects</a:t>
            </a:r>
            <a:endParaRPr lang="en-US" dirty="0"/>
          </a:p>
        </p:txBody>
      </p:sp>
    </p:spTree>
    <p:extLst>
      <p:ext uri="{BB962C8B-B14F-4D97-AF65-F5344CB8AC3E}">
        <p14:creationId xmlns:p14="http://schemas.microsoft.com/office/powerpoint/2010/main" val="183148221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sz="6000" dirty="0" smtClean="0"/>
          </a:p>
          <a:p>
            <a:pPr marL="45720" indent="0" algn="ctr">
              <a:buNone/>
            </a:pPr>
            <a:r>
              <a:rPr lang="en-US" sz="6000" dirty="0" smtClean="0"/>
              <a:t>Thank You!</a:t>
            </a:r>
          </a:p>
          <a:p>
            <a:pPr marL="45720" indent="0" algn="ctr">
              <a:buNone/>
            </a:pPr>
            <a:r>
              <a:rPr lang="en-US" sz="3600" dirty="0" smtClean="0"/>
              <a:t>If we can be of any assistance, please do not hesitate to contact us.</a:t>
            </a:r>
          </a:p>
          <a:p>
            <a:pPr marL="45720" indent="0" algn="ctr">
              <a:buNone/>
            </a:pPr>
            <a:r>
              <a:rPr lang="en-US" sz="3600" dirty="0" smtClean="0"/>
              <a:t>DRIVE SAFE</a:t>
            </a:r>
            <a:endParaRPr lang="en-US" sz="3600" dirty="0"/>
          </a:p>
        </p:txBody>
      </p:sp>
      <p:sp>
        <p:nvSpPr>
          <p:cNvPr id="3" name="Text Placeholder 2"/>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138</a:t>
            </a:fld>
            <a:endParaRPr lang="en-US" dirty="0" smtClean="0"/>
          </a:p>
        </p:txBody>
      </p:sp>
      <p:sp>
        <p:nvSpPr>
          <p:cNvPr id="6" name="Text Placeholder 5"/>
          <p:cNvSpPr>
            <a:spLocks noGrp="1"/>
          </p:cNvSpPr>
          <p:nvPr>
            <p:ph type="body" idx="10"/>
          </p:nvPr>
        </p:nvSpPr>
        <p:spPr/>
        <p:txBody>
          <a:bodyPr/>
          <a:lstStyle/>
          <a:p>
            <a:r>
              <a:rPr lang="en-US" dirty="0" smtClean="0"/>
              <a:t>Questions/Comments</a:t>
            </a:r>
            <a:endParaRPr lang="en-US" dirty="0"/>
          </a:p>
        </p:txBody>
      </p:sp>
    </p:spTree>
    <p:extLst>
      <p:ext uri="{BB962C8B-B14F-4D97-AF65-F5344CB8AC3E}">
        <p14:creationId xmlns:p14="http://schemas.microsoft.com/office/powerpoint/2010/main" val="3510878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Students</a:t>
            </a:r>
          </a:p>
          <a:p>
            <a:endParaRPr lang="en-US" dirty="0"/>
          </a:p>
          <a:p>
            <a:r>
              <a:rPr lang="en-US" dirty="0" smtClean="0"/>
              <a:t>Parents</a:t>
            </a:r>
          </a:p>
          <a:p>
            <a:endParaRPr lang="en-US" dirty="0"/>
          </a:p>
          <a:p>
            <a:r>
              <a:rPr lang="en-US" dirty="0" smtClean="0"/>
              <a:t>Staff</a:t>
            </a:r>
          </a:p>
          <a:p>
            <a:endParaRPr lang="en-US" dirty="0"/>
          </a:p>
          <a:p>
            <a:r>
              <a:rPr lang="en-US" dirty="0" smtClean="0"/>
              <a:t>Administration</a:t>
            </a:r>
          </a:p>
          <a:p>
            <a:endParaRPr lang="en-US" dirty="0"/>
          </a:p>
          <a:p>
            <a:r>
              <a:rPr lang="en-US" dirty="0" smtClean="0"/>
              <a:t>Public</a:t>
            </a:r>
            <a:endParaRPr lang="en-US" dirty="0"/>
          </a:p>
        </p:txBody>
      </p:sp>
      <p:sp>
        <p:nvSpPr>
          <p:cNvPr id="3" name="Title 2"/>
          <p:cNvSpPr>
            <a:spLocks noGrp="1"/>
          </p:cNvSpPr>
          <p:nvPr>
            <p:ph type="title"/>
          </p:nvPr>
        </p:nvSpPr>
        <p:spPr/>
        <p:txBody>
          <a:bodyPr/>
          <a:lstStyle/>
          <a:p>
            <a:r>
              <a:rPr lang="en-US" dirty="0" smtClean="0"/>
              <a:t>Communication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spTree>
    <p:extLst>
      <p:ext uri="{BB962C8B-B14F-4D97-AF65-F5344CB8AC3E}">
        <p14:creationId xmlns:p14="http://schemas.microsoft.com/office/powerpoint/2010/main" val="2186288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0" dirty="0"/>
              <a:t>A </a:t>
            </a:r>
            <a:r>
              <a:rPr lang="en-US" sz="2000" dirty="0"/>
              <a:t>law </a:t>
            </a:r>
            <a:r>
              <a:rPr lang="en-US" sz="2000" b="0" dirty="0"/>
              <a:t>is a requirement that has been passed by a legislative body and signed by the chief executive. At the Federal level the legislative body is the Congress. At the State level it is the state legislature. Laws are requirements that must be obeyed. </a:t>
            </a:r>
          </a:p>
          <a:p>
            <a:r>
              <a:rPr lang="en-US" sz="2000" b="0" dirty="0"/>
              <a:t>The “National Traffic and Motor Vehicle Safety Act” and the “Motor Vehicle and School Bus Safety Amendments of 1974” are examples of Federal laws. These laws authorize and require the National Highway Traffic Safety Administration to officially announce rules on safety performance requirements in the manufacture of school buses. </a:t>
            </a:r>
          </a:p>
          <a:p>
            <a:r>
              <a:rPr lang="en-US" sz="2000" b="0" dirty="0"/>
              <a:t>The requirements that must be met to become a school bus driver and all the other laws contained within the </a:t>
            </a:r>
            <a:r>
              <a:rPr lang="en-US" sz="2000" b="0" dirty="0" smtClean="0"/>
              <a:t>Colorado </a:t>
            </a:r>
            <a:r>
              <a:rPr lang="en-US" sz="2000" b="0" dirty="0"/>
              <a:t>Vehicle Code are examples of state laws. </a:t>
            </a:r>
            <a:endParaRPr lang="en-US" sz="2000" dirty="0"/>
          </a:p>
        </p:txBody>
      </p:sp>
      <p:sp>
        <p:nvSpPr>
          <p:cNvPr id="3" name="Title 2"/>
          <p:cNvSpPr>
            <a:spLocks noGrp="1"/>
          </p:cNvSpPr>
          <p:nvPr>
            <p:ph type="title"/>
          </p:nvPr>
        </p:nvSpPr>
        <p:spPr/>
        <p:txBody>
          <a:bodyPr/>
          <a:lstStyle/>
          <a:p>
            <a:r>
              <a:rPr lang="en-US" dirty="0" smtClean="0"/>
              <a:t>Laws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357985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Rules and regulations </a:t>
            </a:r>
            <a:r>
              <a:rPr lang="en-US" sz="2000" b="0" dirty="0"/>
              <a:t>are synonymous terms to describe a requirement adopted by an executive department with the authority to establish rules for carrying out the program. A definite procedure must be followed when adopting administrative rules. When adopted, the rules have the same effect as though they were laws. They are requirements that must be obeyed. </a:t>
            </a:r>
            <a:endParaRPr lang="en-US" sz="2000" b="0" dirty="0" smtClean="0"/>
          </a:p>
          <a:p>
            <a:r>
              <a:rPr lang="en-US" sz="2000" b="0" dirty="0" smtClean="0"/>
              <a:t>Colorado </a:t>
            </a:r>
            <a:r>
              <a:rPr lang="en-US" sz="2000" b="0" dirty="0"/>
              <a:t>Department of Education </a:t>
            </a:r>
          </a:p>
          <a:p>
            <a:r>
              <a:rPr lang="en-US" sz="2000" b="0" dirty="0">
                <a:solidFill>
                  <a:schemeClr val="tx1">
                    <a:lumMod val="75000"/>
                  </a:schemeClr>
                </a:solidFill>
              </a:rPr>
              <a:t>At the Federal level, the U.S. Department of </a:t>
            </a:r>
            <a:r>
              <a:rPr lang="en-US" sz="2000" b="0" dirty="0" smtClean="0">
                <a:solidFill>
                  <a:schemeClr val="tx1">
                    <a:lumMod val="75000"/>
                  </a:schemeClr>
                </a:solidFill>
              </a:rPr>
              <a:t>Transportation have </a:t>
            </a:r>
            <a:r>
              <a:rPr lang="en-US" sz="2000" b="0" dirty="0">
                <a:solidFill>
                  <a:schemeClr val="tx1">
                    <a:lumMod val="75000"/>
                  </a:schemeClr>
                </a:solidFill>
              </a:rPr>
              <a:t>been given the authority by law to establish administrative rules to carry out pupil transportation programs. </a:t>
            </a:r>
          </a:p>
          <a:p>
            <a:r>
              <a:rPr lang="en-US" sz="2000" b="0" dirty="0"/>
              <a:t>The school bus Federal Motor Vehicle Safety Standards promulgated by the National Highway Traffic Safety Administration are examples of federal rules. </a:t>
            </a:r>
            <a:endParaRPr lang="en-US" sz="2000" dirty="0"/>
          </a:p>
        </p:txBody>
      </p:sp>
      <p:sp>
        <p:nvSpPr>
          <p:cNvPr id="3" name="Title 2"/>
          <p:cNvSpPr>
            <a:spLocks noGrp="1"/>
          </p:cNvSpPr>
          <p:nvPr>
            <p:ph type="title"/>
          </p:nvPr>
        </p:nvSpPr>
        <p:spPr/>
        <p:txBody>
          <a:bodyPr/>
          <a:lstStyle/>
          <a:p>
            <a:r>
              <a:rPr lang="en-US" dirty="0" smtClean="0"/>
              <a:t>Rules and Regulations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16</a:t>
            </a:fld>
            <a:endParaRPr lang="en-US" dirty="0" smtClean="0"/>
          </a:p>
        </p:txBody>
      </p:sp>
    </p:spTree>
    <p:extLst>
      <p:ext uri="{BB962C8B-B14F-4D97-AF65-F5344CB8AC3E}">
        <p14:creationId xmlns:p14="http://schemas.microsoft.com/office/powerpoint/2010/main" val="1418512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0" dirty="0"/>
              <a:t>A </a:t>
            </a:r>
            <a:r>
              <a:rPr lang="en-US" sz="2000" dirty="0"/>
              <a:t>policy </a:t>
            </a:r>
            <a:r>
              <a:rPr lang="en-US" sz="2000" b="0" dirty="0"/>
              <a:t>is a course of action, guiding principle or procedure adopted by any authoritative body that is considered to be expedient, prudent, or advantageous. Policies are principles or procedures that one is expected to follow, and should follow, but it is not absolutely mandated as a law or rule. </a:t>
            </a:r>
          </a:p>
          <a:p>
            <a:r>
              <a:rPr lang="en-US" sz="2000" b="0" dirty="0"/>
              <a:t>School boards may have policies and procedures at the local school district level related to the pupil transportation program. </a:t>
            </a:r>
          </a:p>
          <a:p>
            <a:r>
              <a:rPr lang="en-US" sz="2000" b="0" dirty="0"/>
              <a:t>Local school districts may have policies on: </a:t>
            </a:r>
          </a:p>
          <a:p>
            <a:pPr lvl="1"/>
            <a:r>
              <a:rPr lang="en-US" sz="1800" b="0" dirty="0" smtClean="0"/>
              <a:t> </a:t>
            </a:r>
            <a:r>
              <a:rPr lang="en-US" sz="1800" b="0" dirty="0"/>
              <a:t>Checking the bus after each run for sleeping students </a:t>
            </a:r>
          </a:p>
          <a:p>
            <a:pPr lvl="1"/>
            <a:r>
              <a:rPr lang="en-US" sz="1800" b="0" dirty="0"/>
              <a:t> </a:t>
            </a:r>
            <a:r>
              <a:rPr lang="en-US" sz="1800" b="0" dirty="0" smtClean="0"/>
              <a:t>Student Discipline Procedures</a:t>
            </a:r>
          </a:p>
          <a:p>
            <a:pPr lvl="1"/>
            <a:r>
              <a:rPr lang="en-US" sz="1800" b="0" dirty="0" smtClean="0"/>
              <a:t> </a:t>
            </a:r>
            <a:r>
              <a:rPr lang="en-US" sz="1800" b="0" dirty="0"/>
              <a:t>Reporting in writing all bus conditions requiring adjustment or repair </a:t>
            </a:r>
            <a:r>
              <a:rPr lang="en-US" sz="1800" b="0" dirty="0" smtClean="0"/>
              <a:t>form</a:t>
            </a:r>
            <a:endParaRPr lang="en-US" sz="1800" b="0" dirty="0"/>
          </a:p>
          <a:p>
            <a:pPr lvl="1"/>
            <a:r>
              <a:rPr lang="en-US" sz="1800" b="0" dirty="0"/>
              <a:t> Reporting all accidents to bus supervisor </a:t>
            </a:r>
            <a:r>
              <a:rPr lang="en-US" sz="1800" b="0" dirty="0" smtClean="0"/>
              <a:t>(district forms)</a:t>
            </a:r>
            <a:endParaRPr lang="en-US" sz="1800" b="0" dirty="0"/>
          </a:p>
          <a:p>
            <a:endParaRPr lang="en-US" dirty="0"/>
          </a:p>
        </p:txBody>
      </p:sp>
      <p:sp>
        <p:nvSpPr>
          <p:cNvPr id="3" name="Title 2"/>
          <p:cNvSpPr>
            <a:spLocks noGrp="1"/>
          </p:cNvSpPr>
          <p:nvPr>
            <p:ph type="title"/>
          </p:nvPr>
        </p:nvSpPr>
        <p:spPr/>
        <p:txBody>
          <a:bodyPr/>
          <a:lstStyle/>
          <a:p>
            <a:r>
              <a:rPr lang="en-US" dirty="0" smtClean="0"/>
              <a:t>Policy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17</a:t>
            </a:fld>
            <a:endParaRPr lang="en-US" dirty="0" smtClean="0"/>
          </a:p>
        </p:txBody>
      </p:sp>
    </p:spTree>
    <p:extLst>
      <p:ext uri="{BB962C8B-B14F-4D97-AF65-F5344CB8AC3E}">
        <p14:creationId xmlns:p14="http://schemas.microsoft.com/office/powerpoint/2010/main" val="1272091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a:t>A </a:t>
            </a:r>
            <a:r>
              <a:rPr lang="en-US" dirty="0"/>
              <a:t>recommendation </a:t>
            </a:r>
            <a:r>
              <a:rPr lang="en-US" b="0" dirty="0"/>
              <a:t>is a statement giving advice or counsel. Any organization or individual might recommend some type of action. It is strictly advisory. It is not required. </a:t>
            </a:r>
          </a:p>
          <a:p>
            <a:r>
              <a:rPr lang="en-US" b="0" dirty="0"/>
              <a:t>The local transportation supervisor could also have a number of recommendations. These would vary by school district and could range from manner of operation of the bus to how drivers are to dress. </a:t>
            </a:r>
            <a:endParaRPr lang="en-US" dirty="0"/>
          </a:p>
        </p:txBody>
      </p:sp>
      <p:sp>
        <p:nvSpPr>
          <p:cNvPr id="3" name="Title 2"/>
          <p:cNvSpPr>
            <a:spLocks noGrp="1"/>
          </p:cNvSpPr>
          <p:nvPr>
            <p:ph type="title"/>
          </p:nvPr>
        </p:nvSpPr>
        <p:spPr/>
        <p:txBody>
          <a:bodyPr/>
          <a:lstStyle/>
          <a:p>
            <a:r>
              <a:rPr lang="en-US" dirty="0" smtClean="0"/>
              <a:t>Recommendation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smtClean="0"/>
          </a:p>
        </p:txBody>
      </p:sp>
    </p:spTree>
    <p:extLst>
      <p:ext uri="{BB962C8B-B14F-4D97-AF65-F5344CB8AC3E}">
        <p14:creationId xmlns:p14="http://schemas.microsoft.com/office/powerpoint/2010/main" val="609797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0" dirty="0"/>
          </a:p>
          <a:p>
            <a:r>
              <a:rPr lang="en-US" b="0" dirty="0"/>
              <a:t> </a:t>
            </a:r>
            <a:r>
              <a:rPr lang="en-US" dirty="0"/>
              <a:t>Law: </a:t>
            </a:r>
            <a:r>
              <a:rPr lang="en-US" b="0" dirty="0"/>
              <a:t>A requirement established by a legislative body that must be followed. </a:t>
            </a:r>
          </a:p>
          <a:p>
            <a:r>
              <a:rPr lang="en-US" b="0" dirty="0"/>
              <a:t> </a:t>
            </a:r>
            <a:r>
              <a:rPr lang="en-US" dirty="0"/>
              <a:t>Rule/Regulation: </a:t>
            </a:r>
            <a:r>
              <a:rPr lang="en-US" b="0" dirty="0"/>
              <a:t>A requirement established by an administrative department that must be followed. </a:t>
            </a:r>
          </a:p>
          <a:p>
            <a:r>
              <a:rPr lang="en-US" b="0" dirty="0"/>
              <a:t> </a:t>
            </a:r>
            <a:r>
              <a:rPr lang="en-US" dirty="0"/>
              <a:t>Policy: </a:t>
            </a:r>
            <a:r>
              <a:rPr lang="en-US" b="0" dirty="0"/>
              <a:t>A guideline established by an authoritative body that is expected, but not absolutely required to be followed. </a:t>
            </a:r>
          </a:p>
          <a:p>
            <a:r>
              <a:rPr lang="en-US" b="0" dirty="0" smtClean="0"/>
              <a:t> </a:t>
            </a:r>
            <a:r>
              <a:rPr lang="en-US" dirty="0"/>
              <a:t>Recommendation: </a:t>
            </a:r>
            <a:r>
              <a:rPr lang="en-US" b="0" dirty="0"/>
              <a:t>A guideline that should be followed </a:t>
            </a:r>
            <a:endParaRPr lang="en-US" b="0" dirty="0" smtClean="0"/>
          </a:p>
          <a:p>
            <a:r>
              <a:rPr lang="en-US" sz="1600" dirty="0">
                <a:solidFill>
                  <a:srgbClr val="01953A"/>
                </a:solidFill>
              </a:rPr>
              <a:t>4204-R-235.00	School District Rules</a:t>
            </a:r>
          </a:p>
          <a:p>
            <a:r>
              <a:rPr lang="en-US" sz="1600" dirty="0"/>
              <a:t>235.01	None of these rules shall preclude a school district/service provider from establishing a </a:t>
            </a:r>
            <a:r>
              <a:rPr lang="en-US" sz="1600" dirty="0">
                <a:solidFill>
                  <a:srgbClr val="FF0000"/>
                </a:solidFill>
              </a:rPr>
              <a:t>more rigid </a:t>
            </a:r>
            <a:r>
              <a:rPr lang="en-US" sz="1600" dirty="0"/>
              <a:t>standard or policy when deemed necessary by the local board of education/service provider.</a:t>
            </a:r>
          </a:p>
          <a:p>
            <a:endParaRPr lang="en-US" b="0" dirty="0"/>
          </a:p>
        </p:txBody>
      </p:sp>
      <p:sp>
        <p:nvSpPr>
          <p:cNvPr id="3" name="Title 2"/>
          <p:cNvSpPr>
            <a:spLocks noGrp="1"/>
          </p:cNvSpPr>
          <p:nvPr>
            <p:ph type="title"/>
          </p:nvPr>
        </p:nvSpPr>
        <p:spPr/>
        <p:txBody>
          <a:bodyPr/>
          <a:lstStyle/>
          <a:p>
            <a:r>
              <a:rPr lang="en-US" dirty="0" smtClean="0"/>
              <a:t>Difference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19</a:t>
            </a:fld>
            <a:endParaRPr lang="en-US" dirty="0" smtClean="0"/>
          </a:p>
        </p:txBody>
      </p:sp>
    </p:spTree>
    <p:extLst>
      <p:ext uri="{BB962C8B-B14F-4D97-AF65-F5344CB8AC3E}">
        <p14:creationId xmlns:p14="http://schemas.microsoft.com/office/powerpoint/2010/main" val="421242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presentation has been developed </a:t>
            </a:r>
            <a:r>
              <a:rPr lang="en-US" dirty="0"/>
              <a:t>for the School </a:t>
            </a:r>
            <a:r>
              <a:rPr lang="en-US" dirty="0" smtClean="0"/>
              <a:t>Transportation Supervisor to provide information and resources regarding pupil transportation.</a:t>
            </a:r>
          </a:p>
          <a:p>
            <a:pPr lvl="1"/>
            <a:r>
              <a:rPr lang="en-US" b="1" dirty="0" smtClean="0"/>
              <a:t>Who</a:t>
            </a:r>
            <a:r>
              <a:rPr lang="en-US" dirty="0" smtClean="0"/>
              <a:t> can provide you with information?</a:t>
            </a:r>
          </a:p>
          <a:p>
            <a:pPr lvl="1"/>
            <a:r>
              <a:rPr lang="en-US" b="1" dirty="0"/>
              <a:t>What</a:t>
            </a:r>
            <a:r>
              <a:rPr lang="en-US" dirty="0"/>
              <a:t> resources are </a:t>
            </a:r>
            <a:r>
              <a:rPr lang="en-US" dirty="0" smtClean="0"/>
              <a:t>available?</a:t>
            </a:r>
          </a:p>
          <a:p>
            <a:pPr lvl="1"/>
            <a:r>
              <a:rPr lang="en-US" b="1" dirty="0" smtClean="0"/>
              <a:t>When </a:t>
            </a:r>
            <a:r>
              <a:rPr lang="en-US" dirty="0" smtClean="0"/>
              <a:t>should certain things be done</a:t>
            </a:r>
            <a:r>
              <a:rPr lang="en-US" b="1" dirty="0" smtClean="0"/>
              <a:t>?</a:t>
            </a:r>
            <a:endParaRPr lang="en-US" b="1" dirty="0"/>
          </a:p>
          <a:p>
            <a:pPr lvl="1"/>
            <a:r>
              <a:rPr lang="en-US" b="1" dirty="0" smtClean="0"/>
              <a:t>Where</a:t>
            </a:r>
            <a:r>
              <a:rPr lang="en-US" dirty="0" smtClean="0"/>
              <a:t> can you find this information?</a:t>
            </a:r>
          </a:p>
          <a:p>
            <a:pPr lvl="1"/>
            <a:r>
              <a:rPr lang="en-US" b="1" dirty="0" smtClean="0"/>
              <a:t>How </a:t>
            </a:r>
            <a:r>
              <a:rPr lang="en-US" dirty="0" smtClean="0"/>
              <a:t>do you find what you are looking for?</a:t>
            </a:r>
          </a:p>
        </p:txBody>
      </p:sp>
      <p:sp>
        <p:nvSpPr>
          <p:cNvPr id="3" name="Title 2"/>
          <p:cNvSpPr>
            <a:spLocks noGrp="1"/>
          </p:cNvSpPr>
          <p:nvPr>
            <p:ph type="title"/>
          </p:nvPr>
        </p:nvSpPr>
        <p:spPr/>
        <p:txBody>
          <a:bodyPr/>
          <a:lstStyle/>
          <a:p>
            <a:r>
              <a:rPr lang="en-US" dirty="0" smtClean="0"/>
              <a:t>Intent of Training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a:t>
            </a:fld>
            <a:endParaRPr lang="en-US" dirty="0" smtClean="0"/>
          </a:p>
        </p:txBody>
      </p:sp>
    </p:spTree>
    <p:extLst>
      <p:ext uri="{BB962C8B-B14F-4D97-AF65-F5344CB8AC3E}">
        <p14:creationId xmlns:p14="http://schemas.microsoft.com/office/powerpoint/2010/main" val="4155758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0" dirty="0"/>
              <a:t>"CORA" stands for "Colorado Open Records Act".  In the spirit of open government, the Colorado Open Records Act [1] requires that most public records be available to the public.  Anyone can request information that is in the possession of a government office, including the Secretary of State’s office.</a:t>
            </a:r>
          </a:p>
        </p:txBody>
      </p:sp>
      <p:sp>
        <p:nvSpPr>
          <p:cNvPr id="3" name="Title 2"/>
          <p:cNvSpPr>
            <a:spLocks noGrp="1"/>
          </p:cNvSpPr>
          <p:nvPr>
            <p:ph type="title"/>
          </p:nvPr>
        </p:nvSpPr>
        <p:spPr/>
        <p:txBody>
          <a:bodyPr/>
          <a:lstStyle/>
          <a:p>
            <a:r>
              <a:rPr lang="en-US" dirty="0" smtClean="0"/>
              <a:t>CORA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spTree>
    <p:extLst>
      <p:ext uri="{BB962C8B-B14F-4D97-AF65-F5344CB8AC3E}">
        <p14:creationId xmlns:p14="http://schemas.microsoft.com/office/powerpoint/2010/main" val="3003420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4400" dirty="0">
                <a:solidFill>
                  <a:schemeClr val="bg1"/>
                </a:solidFill>
              </a:rPr>
              <a:t>www.cde.state.co.us</a:t>
            </a:r>
          </a:p>
        </p:txBody>
      </p:sp>
      <p:sp>
        <p:nvSpPr>
          <p:cNvPr id="3" name="Title 2"/>
          <p:cNvSpPr>
            <a:spLocks noGrp="1"/>
          </p:cNvSpPr>
          <p:nvPr>
            <p:ph type="title"/>
          </p:nvPr>
        </p:nvSpPr>
        <p:spPr/>
        <p:txBody>
          <a:bodyPr/>
          <a:lstStyle/>
          <a:p>
            <a:r>
              <a:rPr lang="en-US" dirty="0" smtClean="0"/>
              <a:t>CDE Website</a:t>
            </a:r>
            <a:endParaRPr lang="en-US" dirty="0"/>
          </a:p>
        </p:txBody>
      </p:sp>
    </p:spTree>
    <p:extLst>
      <p:ext uri="{BB962C8B-B14F-4D97-AF65-F5344CB8AC3E}">
        <p14:creationId xmlns:p14="http://schemas.microsoft.com/office/powerpoint/2010/main" val="1905479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ARM – Administrator’s Reference Manual</a:t>
            </a:r>
          </a:p>
          <a:p>
            <a:r>
              <a:rPr lang="en-US" dirty="0"/>
              <a:t>CDE – Colorado Department of Education</a:t>
            </a:r>
          </a:p>
          <a:p>
            <a:r>
              <a:rPr lang="en-US" dirty="0" smtClean="0"/>
              <a:t>DOT – Department of Transportation</a:t>
            </a:r>
          </a:p>
          <a:p>
            <a:r>
              <a:rPr lang="en-US" dirty="0" smtClean="0"/>
              <a:t>FMVSS – Federal Motor Vehicle Safety Standards</a:t>
            </a:r>
          </a:p>
          <a:p>
            <a:r>
              <a:rPr lang="en-US" dirty="0" smtClean="0"/>
              <a:t>FMCSA – Federal Motor Carrier Safety Administration</a:t>
            </a:r>
          </a:p>
          <a:p>
            <a:r>
              <a:rPr lang="en-US" dirty="0" smtClean="0"/>
              <a:t>NHTSA  - National Highway Traffic Safety Administration</a:t>
            </a:r>
          </a:p>
          <a:p>
            <a:r>
              <a:rPr lang="en-US" dirty="0" smtClean="0"/>
              <a:t>NAPT – National Association for Pupil Transportation</a:t>
            </a:r>
          </a:p>
          <a:p>
            <a:r>
              <a:rPr lang="en-US" dirty="0" smtClean="0"/>
              <a:t>CSPTA – Colorado State Pupil Transportation Association</a:t>
            </a:r>
          </a:p>
          <a:p>
            <a:r>
              <a:rPr lang="en-US" dirty="0" smtClean="0"/>
              <a:t>C.R.S. – Colorado Revised Statutes</a:t>
            </a:r>
          </a:p>
          <a:p>
            <a:endParaRPr lang="en-US" dirty="0" smtClean="0"/>
          </a:p>
          <a:p>
            <a:endParaRPr lang="en-US" dirty="0"/>
          </a:p>
        </p:txBody>
      </p:sp>
      <p:sp>
        <p:nvSpPr>
          <p:cNvPr id="3" name="Title 2"/>
          <p:cNvSpPr>
            <a:spLocks noGrp="1"/>
          </p:cNvSpPr>
          <p:nvPr>
            <p:ph type="title"/>
          </p:nvPr>
        </p:nvSpPr>
        <p:spPr/>
        <p:txBody>
          <a:bodyPr/>
          <a:lstStyle/>
          <a:p>
            <a:r>
              <a:rPr lang="en-US" dirty="0" smtClean="0"/>
              <a:t>Acronyms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22</a:t>
            </a:fld>
            <a:endParaRPr lang="en-US" dirty="0" smtClean="0"/>
          </a:p>
        </p:txBody>
      </p:sp>
    </p:spTree>
    <p:extLst>
      <p:ext uri="{BB962C8B-B14F-4D97-AF65-F5344CB8AC3E}">
        <p14:creationId xmlns:p14="http://schemas.microsoft.com/office/powerpoint/2010/main" val="3779030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45720" indent="0" algn="ctr">
              <a:buNone/>
            </a:pPr>
            <a:r>
              <a:rPr lang="en-US" sz="4000" dirty="0" smtClean="0"/>
              <a:t>School</a:t>
            </a:r>
          </a:p>
          <a:p>
            <a:pPr marL="45720" indent="0" algn="ctr">
              <a:buNone/>
            </a:pPr>
            <a:r>
              <a:rPr lang="en-US" sz="4000" dirty="0" smtClean="0"/>
              <a:t>Transportation </a:t>
            </a:r>
          </a:p>
          <a:p>
            <a:pPr marL="45720" indent="0" algn="ctr">
              <a:buNone/>
            </a:pPr>
            <a:r>
              <a:rPr lang="en-US" sz="4000" dirty="0" smtClean="0"/>
              <a:t>Vehicle</a:t>
            </a:r>
          </a:p>
          <a:p>
            <a:pPr marL="45720" indent="0" algn="ctr">
              <a:buNone/>
            </a:pPr>
            <a:r>
              <a:rPr lang="en-US" sz="4000" dirty="0" smtClean="0"/>
              <a:t>Operator</a:t>
            </a:r>
          </a:p>
          <a:p>
            <a:pPr marL="45720" indent="0" algn="ctr">
              <a:buNone/>
            </a:pPr>
            <a:r>
              <a:rPr lang="en-US" sz="4000" dirty="0" smtClean="0"/>
              <a:t>Classifications</a:t>
            </a:r>
            <a:endParaRPr lang="en-US" sz="4000" dirty="0"/>
          </a:p>
        </p:txBody>
      </p:sp>
      <p:sp>
        <p:nvSpPr>
          <p:cNvPr id="4" name="Title 3"/>
          <p:cNvSpPr>
            <a:spLocks noGrp="1"/>
          </p:cNvSpPr>
          <p:nvPr>
            <p:ph type="title"/>
          </p:nvPr>
        </p:nvSpPr>
        <p:spPr/>
        <p:txBody>
          <a:bodyPr/>
          <a:lstStyle/>
          <a:p>
            <a:r>
              <a:rPr lang="en-US" dirty="0" smtClean="0"/>
              <a:t>4204-R-202.00</a:t>
            </a:r>
            <a:br>
              <a:rPr lang="en-US" dirty="0" smtClean="0"/>
            </a:b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23</a:t>
            </a:fld>
            <a:endParaRPr lang="en-US" dirty="0" smtClean="0"/>
          </a:p>
        </p:txBody>
      </p:sp>
      <p:pic>
        <p:nvPicPr>
          <p:cNvPr id="1026" name="Picture 2" descr="C:\Users\miller_s\AppData\Local\Microsoft\Windows\Temporary Internet Files\Content.IE5\RLX597K6\MC900134537[1].wmf"/>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1810144"/>
            <a:ext cx="4038600" cy="422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73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1719072"/>
            <a:ext cx="4038600" cy="4637278"/>
          </a:xfrm>
        </p:spPr>
        <p:txBody>
          <a:bodyPr/>
          <a:lstStyle/>
          <a:p>
            <a:r>
              <a:rPr lang="en-US" dirty="0"/>
              <a:t>Good Attitude</a:t>
            </a:r>
          </a:p>
          <a:p>
            <a:r>
              <a:rPr lang="en-US" dirty="0"/>
              <a:t>Mentally and Physically Prepared</a:t>
            </a:r>
          </a:p>
          <a:p>
            <a:r>
              <a:rPr lang="en-US" dirty="0"/>
              <a:t>Performs required inspections of vehicle and reports defects promptly</a:t>
            </a:r>
          </a:p>
          <a:p>
            <a:r>
              <a:rPr lang="en-US" dirty="0"/>
              <a:t>Follow the speed limits</a:t>
            </a:r>
          </a:p>
          <a:p>
            <a:r>
              <a:rPr lang="en-US" dirty="0"/>
              <a:t>Makes complete stops</a:t>
            </a:r>
          </a:p>
          <a:p>
            <a:r>
              <a:rPr lang="en-US" dirty="0"/>
              <a:t>Courteous to other drivers</a:t>
            </a:r>
          </a:p>
          <a:p>
            <a:r>
              <a:rPr lang="en-US" dirty="0"/>
              <a:t>Respectful and caring to all passengers</a:t>
            </a:r>
          </a:p>
          <a:p>
            <a:endParaRPr lang="en-US" dirty="0"/>
          </a:p>
        </p:txBody>
      </p:sp>
      <p:sp>
        <p:nvSpPr>
          <p:cNvPr id="3" name="Content Placeholder 2"/>
          <p:cNvSpPr>
            <a:spLocks noGrp="1"/>
          </p:cNvSpPr>
          <p:nvPr>
            <p:ph sz="half" idx="2"/>
          </p:nvPr>
        </p:nvSpPr>
        <p:spPr>
          <a:xfrm>
            <a:off x="4612508" y="1719072"/>
            <a:ext cx="4149752" cy="4407408"/>
          </a:xfrm>
        </p:spPr>
        <p:txBody>
          <a:bodyPr/>
          <a:lstStyle/>
          <a:p>
            <a:r>
              <a:rPr lang="en-US" dirty="0" smtClean="0"/>
              <a:t>Follows </a:t>
            </a:r>
            <a:r>
              <a:rPr lang="en-US" dirty="0"/>
              <a:t>district procedures/policies</a:t>
            </a:r>
          </a:p>
          <a:p>
            <a:r>
              <a:rPr lang="en-US" dirty="0"/>
              <a:t>Basic Driving </a:t>
            </a:r>
            <a:r>
              <a:rPr lang="en-US" dirty="0" smtClean="0"/>
              <a:t>Skills</a:t>
            </a:r>
          </a:p>
          <a:p>
            <a:endParaRPr lang="en-US" dirty="0"/>
          </a:p>
          <a:p>
            <a:pPr marL="45720" indent="0">
              <a:buNone/>
            </a:pPr>
            <a:endParaRPr lang="en-US" dirty="0"/>
          </a:p>
        </p:txBody>
      </p:sp>
      <p:sp>
        <p:nvSpPr>
          <p:cNvPr id="4" name="Title 3"/>
          <p:cNvSpPr>
            <a:spLocks noGrp="1"/>
          </p:cNvSpPr>
          <p:nvPr>
            <p:ph type="title"/>
          </p:nvPr>
        </p:nvSpPr>
        <p:spPr/>
        <p:txBody>
          <a:bodyPr/>
          <a:lstStyle/>
          <a:p>
            <a:r>
              <a:rPr lang="en-US" dirty="0" smtClean="0"/>
              <a:t>Character Requirements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24</a:t>
            </a:fld>
            <a:endParaRPr lang="en-US" dirty="0" smtClean="0"/>
          </a:p>
        </p:txBody>
      </p:sp>
    </p:spTree>
    <p:extLst>
      <p:ext uri="{BB962C8B-B14F-4D97-AF65-F5344CB8AC3E}">
        <p14:creationId xmlns:p14="http://schemas.microsoft.com/office/powerpoint/2010/main" val="3675371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0" indent="0">
              <a:buNone/>
            </a:pPr>
            <a:r>
              <a:rPr lang="en-US" dirty="0"/>
              <a:t>Be On Time   </a:t>
            </a:r>
            <a:endParaRPr lang="en-US" dirty="0" smtClean="0"/>
          </a:p>
          <a:p>
            <a:pPr marL="0" indent="0">
              <a:buNone/>
            </a:pPr>
            <a:r>
              <a:rPr lang="en-US" dirty="0" smtClean="0"/>
              <a:t>Be </a:t>
            </a:r>
            <a:r>
              <a:rPr lang="en-US" dirty="0"/>
              <a:t>Conscientious</a:t>
            </a:r>
          </a:p>
          <a:p>
            <a:pPr marL="0" indent="0">
              <a:buNone/>
            </a:pPr>
            <a:r>
              <a:rPr lang="en-US" dirty="0"/>
              <a:t>Be Positive   </a:t>
            </a:r>
            <a:endParaRPr lang="en-US" dirty="0" smtClean="0"/>
          </a:p>
          <a:p>
            <a:pPr marL="0" indent="0">
              <a:buNone/>
            </a:pPr>
            <a:r>
              <a:rPr lang="en-US" dirty="0" smtClean="0"/>
              <a:t>Be </a:t>
            </a:r>
            <a:r>
              <a:rPr lang="en-US" dirty="0"/>
              <a:t>Courteous</a:t>
            </a:r>
          </a:p>
          <a:p>
            <a:pPr marL="0" indent="0">
              <a:buNone/>
            </a:pPr>
            <a:r>
              <a:rPr lang="en-US" dirty="0"/>
              <a:t>Be Rested     </a:t>
            </a:r>
            <a:endParaRPr lang="en-US" dirty="0" smtClean="0"/>
          </a:p>
          <a:p>
            <a:pPr marL="0" indent="0">
              <a:buNone/>
            </a:pPr>
            <a:r>
              <a:rPr lang="en-US" dirty="0" smtClean="0"/>
              <a:t>Be </a:t>
            </a:r>
            <a:r>
              <a:rPr lang="en-US" dirty="0"/>
              <a:t>Sensible</a:t>
            </a:r>
          </a:p>
          <a:p>
            <a:pPr marL="0" indent="0">
              <a:buNone/>
            </a:pPr>
            <a:r>
              <a:rPr lang="en-US" dirty="0"/>
              <a:t>Be Sober       </a:t>
            </a:r>
            <a:endParaRPr lang="en-US" dirty="0" smtClean="0"/>
          </a:p>
          <a:p>
            <a:pPr marL="0" indent="0">
              <a:buNone/>
            </a:pPr>
            <a:r>
              <a:rPr lang="en-US" dirty="0" smtClean="0"/>
              <a:t>Be </a:t>
            </a:r>
            <a:r>
              <a:rPr lang="en-US" dirty="0"/>
              <a:t>Drug Free</a:t>
            </a:r>
          </a:p>
          <a:p>
            <a:pPr marL="0" indent="0">
              <a:buNone/>
            </a:pPr>
            <a:r>
              <a:rPr lang="en-US" dirty="0"/>
              <a:t>Be Positive   </a:t>
            </a:r>
            <a:endParaRPr lang="en-US" dirty="0" smtClean="0"/>
          </a:p>
          <a:p>
            <a:pPr marL="0" indent="0">
              <a:buNone/>
            </a:pPr>
            <a:r>
              <a:rPr lang="en-US" dirty="0" smtClean="0"/>
              <a:t>Be </a:t>
            </a:r>
            <a:r>
              <a:rPr lang="en-US" dirty="0"/>
              <a:t>Well Groomed</a:t>
            </a:r>
          </a:p>
          <a:p>
            <a:endParaRPr lang="en-US" dirty="0"/>
          </a:p>
        </p:txBody>
      </p:sp>
      <p:sp>
        <p:nvSpPr>
          <p:cNvPr id="4" name="Title 3"/>
          <p:cNvSpPr>
            <a:spLocks noGrp="1"/>
          </p:cNvSpPr>
          <p:nvPr>
            <p:ph type="title"/>
          </p:nvPr>
        </p:nvSpPr>
        <p:spPr/>
        <p:txBody>
          <a:bodyPr/>
          <a:lstStyle/>
          <a:p>
            <a:r>
              <a:rPr lang="en-US" dirty="0" smtClean="0"/>
              <a:t>The  Bee's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25</a:t>
            </a:fld>
            <a:endParaRPr lang="en-US" dirty="0" smtClean="0"/>
          </a:p>
        </p:txBody>
      </p:sp>
      <p:pic>
        <p:nvPicPr>
          <p:cNvPr id="2050" name="Picture 2" descr="C:\Users\Miller_s\AppData\Local\Microsoft\Windows\Temporary Internet Files\Content.IE5\5EKKQW0Z\spelling_bee[1].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04975" y="3208338"/>
            <a:ext cx="14097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90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Commercial Licenses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26</a:t>
            </a:fld>
            <a:endParaRPr lang="en-US" dirty="0" smtClean="0"/>
          </a:p>
        </p:txBody>
      </p:sp>
      <p:sp>
        <p:nvSpPr>
          <p:cNvPr id="4" name="Rectangle 3"/>
          <p:cNvSpPr/>
          <p:nvPr/>
        </p:nvSpPr>
        <p:spPr>
          <a:xfrm>
            <a:off x="381000" y="1324812"/>
            <a:ext cx="8381260" cy="646331"/>
          </a:xfrm>
          <a:prstGeom prst="rect">
            <a:avLst/>
          </a:prstGeom>
        </p:spPr>
        <p:txBody>
          <a:bodyPr wrap="square">
            <a:spAutoFit/>
          </a:bodyPr>
          <a:lstStyle/>
          <a:p>
            <a:endParaRPr lang="en-US" dirty="0"/>
          </a:p>
          <a:p>
            <a:r>
              <a:rPr lang="en-US" dirty="0" smtClean="0"/>
              <a:t> </a:t>
            </a:r>
            <a:endParaRPr lang="en-US" dirty="0"/>
          </a:p>
        </p:txBody>
      </p:sp>
      <p:sp>
        <p:nvSpPr>
          <p:cNvPr id="9" name="Rectangle 8"/>
          <p:cNvSpPr/>
          <p:nvPr/>
        </p:nvSpPr>
        <p:spPr>
          <a:xfrm>
            <a:off x="380999" y="1364949"/>
            <a:ext cx="8051470" cy="4401205"/>
          </a:xfrm>
          <a:prstGeom prst="rect">
            <a:avLst/>
          </a:prstGeom>
        </p:spPr>
        <p:txBody>
          <a:bodyPr wrap="square">
            <a:spAutoFit/>
          </a:bodyPr>
          <a:lstStyle/>
          <a:p>
            <a:r>
              <a:rPr lang="en-US" sz="2000" b="1" dirty="0"/>
              <a:t>Class A </a:t>
            </a:r>
            <a:r>
              <a:rPr lang="en-US" sz="2000" dirty="0"/>
              <a:t>- combination vehicles - consists of any combination of vehicles with a Gross Combination Weight Rating (GCWR) of 26,001 pounds or more provided the GVWR of the vehicle(s) being towed is in excess of 10,000 </a:t>
            </a:r>
            <a:r>
              <a:rPr lang="en-US" sz="2000" dirty="0" smtClean="0"/>
              <a:t>pounds</a:t>
            </a:r>
          </a:p>
          <a:p>
            <a:endParaRPr lang="en-US" sz="2000" dirty="0"/>
          </a:p>
          <a:p>
            <a:r>
              <a:rPr lang="en-US" sz="2000" b="1" dirty="0"/>
              <a:t>Class B </a:t>
            </a:r>
            <a:r>
              <a:rPr lang="en-US" sz="2000" dirty="0"/>
              <a:t>- straight trucks and light combinations - consists of any single vehicle with a GVWR of 26,001 pounds or more or any such vehicle towing a vehicle which does not have a GVWR in excess of 10,000 </a:t>
            </a:r>
            <a:r>
              <a:rPr lang="en-US" sz="2000" dirty="0" smtClean="0"/>
              <a:t>pounds</a:t>
            </a:r>
          </a:p>
          <a:p>
            <a:endParaRPr lang="en-US" sz="2000" dirty="0"/>
          </a:p>
          <a:p>
            <a:r>
              <a:rPr lang="en-US" sz="2000" b="1" dirty="0"/>
              <a:t>Class C </a:t>
            </a:r>
            <a:r>
              <a:rPr lang="en-US" sz="2000" dirty="0"/>
              <a:t>- single vehicles less than 26,001 GVWR - consists of any single vehicle or combination of vehicles that do not meet the definition of a Class A or B commercial vehicle, but that transports 16 or more passengers (including the driver) OR is placarded for transportation of hazardous materials</a:t>
            </a:r>
            <a:endParaRPr lang="en-US" sz="2000" dirty="0">
              <a:effectLst/>
            </a:endParaRPr>
          </a:p>
        </p:txBody>
      </p:sp>
    </p:spTree>
    <p:extLst>
      <p:ext uri="{BB962C8B-B14F-4D97-AF65-F5344CB8AC3E}">
        <p14:creationId xmlns:p14="http://schemas.microsoft.com/office/powerpoint/2010/main" val="1306592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Endorsements</a:t>
            </a:r>
          </a:p>
        </p:txBody>
      </p:sp>
      <p:sp>
        <p:nvSpPr>
          <p:cNvPr id="3" name="Footer Placeholder 2"/>
          <p:cNvSpPr>
            <a:spLocks noGrp="1"/>
          </p:cNvSpPr>
          <p:nvPr>
            <p:ph type="ftr" sz="quarter" idx="3"/>
          </p:nvPr>
        </p:nvSpPr>
        <p:spPr/>
        <p:txBody>
          <a:bodyPr/>
          <a:lstStyle/>
          <a:p>
            <a:fld id="{757A2F4E-5D54-B04B-91BD-7E78EE1FE9FD}" type="slidenum">
              <a:rPr lang="en-US" smtClean="0"/>
              <a:pPr/>
              <a:t>27</a:t>
            </a:fld>
            <a:endParaRPr lang="en-US" dirty="0" smtClean="0"/>
          </a:p>
        </p:txBody>
      </p:sp>
      <p:sp>
        <p:nvSpPr>
          <p:cNvPr id="4" name="Rectangle 3"/>
          <p:cNvSpPr/>
          <p:nvPr/>
        </p:nvSpPr>
        <p:spPr>
          <a:xfrm>
            <a:off x="380999" y="1429755"/>
            <a:ext cx="8381260" cy="4247317"/>
          </a:xfrm>
          <a:prstGeom prst="rect">
            <a:avLst/>
          </a:prstGeom>
        </p:spPr>
        <p:txBody>
          <a:bodyPr wrap="square">
            <a:spAutoFit/>
          </a:bodyPr>
          <a:lstStyle/>
          <a:p>
            <a:r>
              <a:rPr lang="en-US" dirty="0"/>
              <a:t>Pursuant to 49 CFR § 383.93, all commercial drivers who drive certain types of vehicles or haul certain types of cargo must have the appropriate endorsements on their CDL licenses to show that they have the additional specialized knowledge required for these operations. There are five kinds of CDL endorsements that may be required, depending on the vehicle or type of cargo:</a:t>
            </a:r>
          </a:p>
          <a:p>
            <a:r>
              <a:rPr lang="en-US" dirty="0"/>
              <a:t> </a:t>
            </a:r>
          </a:p>
          <a:p>
            <a:r>
              <a:rPr lang="en-US" b="1" dirty="0"/>
              <a:t>T - Double and Triple Trailers:</a:t>
            </a:r>
            <a:r>
              <a:rPr lang="en-US" dirty="0"/>
              <a:t>  required on the CDL if the driver tows two or three trailers of 10,001 </a:t>
            </a:r>
            <a:r>
              <a:rPr lang="en-US" dirty="0" smtClean="0"/>
              <a:t>lbs. </a:t>
            </a:r>
            <a:r>
              <a:rPr lang="en-US" dirty="0"/>
              <a:t>or more GCWR.  </a:t>
            </a:r>
          </a:p>
          <a:p>
            <a:r>
              <a:rPr lang="en-US" b="1" dirty="0"/>
              <a:t>N – Tanker Vehicles:</a:t>
            </a:r>
            <a:r>
              <a:rPr lang="en-US" dirty="0"/>
              <a:t>  required on the CDL if the driver hauls liquids or liquefied gases in bulk (1,000 gallons or more). </a:t>
            </a:r>
            <a:endParaRPr lang="en-US" dirty="0" smtClean="0"/>
          </a:p>
          <a:p>
            <a:r>
              <a:rPr lang="en-US" b="1" dirty="0"/>
              <a:t>H - Hazardous Materials (HAZMAT) or X - Tanker &amp; HAZMAT:</a:t>
            </a:r>
            <a:r>
              <a:rPr lang="en-US" dirty="0"/>
              <a:t>  required on the CDL of any driver, regardless of the class of vehicle, who wishes to haul hazardous material or hazardous waste in amounts requiring placarding under DOT regulations.  </a:t>
            </a:r>
          </a:p>
          <a:p>
            <a:endParaRPr lang="en-US" dirty="0" smtClean="0"/>
          </a:p>
          <a:p>
            <a:r>
              <a:rPr lang="en-US" dirty="0"/>
              <a:t> </a:t>
            </a:r>
          </a:p>
        </p:txBody>
      </p:sp>
    </p:spTree>
    <p:extLst>
      <p:ext uri="{BB962C8B-B14F-4D97-AF65-F5344CB8AC3E}">
        <p14:creationId xmlns:p14="http://schemas.microsoft.com/office/powerpoint/2010/main" val="3362368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Endorsements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28</a:t>
            </a:fld>
            <a:endParaRPr lang="en-US" dirty="0" smtClean="0"/>
          </a:p>
        </p:txBody>
      </p:sp>
      <p:sp>
        <p:nvSpPr>
          <p:cNvPr id="5" name="Rectangle 4"/>
          <p:cNvSpPr/>
          <p:nvPr/>
        </p:nvSpPr>
        <p:spPr>
          <a:xfrm>
            <a:off x="665018" y="1297885"/>
            <a:ext cx="7849590" cy="4524315"/>
          </a:xfrm>
          <a:prstGeom prst="rect">
            <a:avLst/>
          </a:prstGeom>
        </p:spPr>
        <p:txBody>
          <a:bodyPr wrap="square">
            <a:spAutoFit/>
          </a:bodyPr>
          <a:lstStyle/>
          <a:p>
            <a:r>
              <a:rPr lang="en-US" b="1" dirty="0"/>
              <a:t>P - Passenger Endorsement:</a:t>
            </a:r>
            <a:r>
              <a:rPr lang="en-US" dirty="0"/>
              <a:t>  required on the CDL if the driver wishes to transport 16 or more passengers, including the driver. The driver must pass the passenger written exam and pass a full drive skills test in a passenger vehicle to add the “P” endorsement to their CDL.  This endorsement can be added to a Class A, B, or C CDL.</a:t>
            </a:r>
          </a:p>
          <a:p>
            <a:r>
              <a:rPr lang="en-US" dirty="0"/>
              <a:t> </a:t>
            </a:r>
          </a:p>
          <a:p>
            <a:r>
              <a:rPr lang="en-US" dirty="0"/>
              <a:t>If the driver already possesses a CDL and wants to add the P endorsement, he/she must pass the passenger written exam and purchase an instruction permit with the “P” endorsement prior to drive skills testing in a passenger vehicle.  </a:t>
            </a:r>
          </a:p>
          <a:p>
            <a:r>
              <a:rPr lang="en-US" dirty="0"/>
              <a:t> </a:t>
            </a:r>
          </a:p>
          <a:p>
            <a:r>
              <a:rPr lang="en-US" dirty="0"/>
              <a:t>NOTE:  If the driver takes their drive skills test in a class B passenger vehicle and is issued a CDL license class B with P endorsement, this driver is also qualified to drive other vehicles in the class B category.  However, a driver who completes a drive skills test in a non-passenger class B vehicle CANNOT drive a passenger vehicle/bus.</a:t>
            </a:r>
          </a:p>
          <a:p>
            <a:r>
              <a:rPr lang="en-US" dirty="0"/>
              <a:t> </a:t>
            </a:r>
          </a:p>
        </p:txBody>
      </p:sp>
    </p:spTree>
    <p:extLst>
      <p:ext uri="{BB962C8B-B14F-4D97-AF65-F5344CB8AC3E}">
        <p14:creationId xmlns:p14="http://schemas.microsoft.com/office/powerpoint/2010/main" val="2584517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Endorsements</a:t>
            </a:r>
          </a:p>
        </p:txBody>
      </p:sp>
      <p:sp>
        <p:nvSpPr>
          <p:cNvPr id="3" name="Footer Placeholder 2"/>
          <p:cNvSpPr>
            <a:spLocks noGrp="1"/>
          </p:cNvSpPr>
          <p:nvPr>
            <p:ph type="ftr" sz="quarter" idx="3"/>
          </p:nvPr>
        </p:nvSpPr>
        <p:spPr/>
        <p:txBody>
          <a:bodyPr/>
          <a:lstStyle/>
          <a:p>
            <a:fld id="{757A2F4E-5D54-B04B-91BD-7E78EE1FE9FD}" type="slidenum">
              <a:rPr lang="en-US" smtClean="0"/>
              <a:pPr/>
              <a:t>29</a:t>
            </a:fld>
            <a:endParaRPr lang="en-US" dirty="0" smtClean="0"/>
          </a:p>
        </p:txBody>
      </p:sp>
      <p:sp>
        <p:nvSpPr>
          <p:cNvPr id="4" name="Rectangle 3"/>
          <p:cNvSpPr/>
          <p:nvPr/>
        </p:nvSpPr>
        <p:spPr>
          <a:xfrm>
            <a:off x="381000" y="1539396"/>
            <a:ext cx="7980218" cy="4247317"/>
          </a:xfrm>
          <a:prstGeom prst="rect">
            <a:avLst/>
          </a:prstGeom>
        </p:spPr>
        <p:txBody>
          <a:bodyPr wrap="square">
            <a:spAutoFit/>
          </a:bodyPr>
          <a:lstStyle/>
          <a:p>
            <a:r>
              <a:rPr lang="en-US" b="1" dirty="0"/>
              <a:t>S - School Bus:</a:t>
            </a:r>
            <a:r>
              <a:rPr lang="en-US" dirty="0"/>
              <a:t>  required on the CDL if the driver wishes to operate a school bus used to transport students to/from home/school or to/from school-sponsored events. The driver must pass the school bus written exam and pass a full drive skills test in a school bus to add the “S” endorsement.  The driver must either possess a CDL with a “P” endorsement and permit with “S” endorsement or permit with both “P” and “S” endorsements prior to taking the full drive skills test in a school bus.  The “S” endorsement will not stand alone – it requires a “P” endorsement.  This endorsement can be added to a Class A or B CDL.</a:t>
            </a:r>
          </a:p>
          <a:p>
            <a:r>
              <a:rPr lang="en-US" dirty="0"/>
              <a:t> </a:t>
            </a:r>
          </a:p>
          <a:p>
            <a:r>
              <a:rPr lang="en-US" dirty="0"/>
              <a:t>NOTE:  Out-of-state customers surrendering an out-of-state CDL with an “S” endorsement, must take and pass the school bus written and drive skills tests for the “S” endorsement to be added on their Colorado CDL. (There is no reciprocity for out-of-state CDLs with the “S” endorsement.) The customer may drop the “S” endorsement to transfer the out-of-state CDL to a Colorado CDL without the “S” endorsement</a:t>
            </a:r>
            <a:endParaRPr lang="en-US" dirty="0">
              <a:effectLst/>
            </a:endParaRPr>
          </a:p>
        </p:txBody>
      </p:sp>
    </p:spTree>
    <p:extLst>
      <p:ext uri="{BB962C8B-B14F-4D97-AF65-F5344CB8AC3E}">
        <p14:creationId xmlns:p14="http://schemas.microsoft.com/office/powerpoint/2010/main" val="803400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6000" dirty="0" smtClean="0"/>
              <a:t>“ There is no way I could </a:t>
            </a:r>
          </a:p>
          <a:p>
            <a:pPr marL="45720" indent="0">
              <a:buNone/>
            </a:pPr>
            <a:r>
              <a:rPr lang="en-US" sz="6000" dirty="0" smtClean="0"/>
              <a:t>       </a:t>
            </a:r>
            <a:r>
              <a:rPr lang="en-US" sz="6000" dirty="0" smtClean="0"/>
              <a:t>ever </a:t>
            </a:r>
            <a:r>
              <a:rPr lang="en-US" sz="6000" dirty="0" smtClean="0"/>
              <a:t>do your job!”</a:t>
            </a:r>
          </a:p>
          <a:p>
            <a:pPr marL="45720" indent="0">
              <a:buNone/>
            </a:pPr>
            <a:r>
              <a:rPr lang="en-US" sz="6000" dirty="0" smtClean="0"/>
              <a:t>                 Why?  </a:t>
            </a:r>
            <a:endParaRPr lang="en-US" sz="6000" dirty="0"/>
          </a:p>
        </p:txBody>
      </p:sp>
      <p:sp>
        <p:nvSpPr>
          <p:cNvPr id="3" name="Title 2"/>
          <p:cNvSpPr>
            <a:spLocks noGrp="1"/>
          </p:cNvSpPr>
          <p:nvPr>
            <p:ph type="title"/>
          </p:nvPr>
        </p:nvSpPr>
        <p:spPr/>
        <p:txBody>
          <a:bodyPr/>
          <a:lstStyle/>
          <a:p>
            <a:r>
              <a:rPr lang="en-US" dirty="0" smtClean="0"/>
              <a:t>If I had a $1.00……for every time I was told……..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Tree>
    <p:extLst>
      <p:ext uri="{BB962C8B-B14F-4D97-AF65-F5344CB8AC3E}">
        <p14:creationId xmlns:p14="http://schemas.microsoft.com/office/powerpoint/2010/main" val="37284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CDL Restrictions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30</a:t>
            </a:fld>
            <a:endParaRPr lang="en-US" dirty="0" smtClean="0"/>
          </a:p>
        </p:txBody>
      </p:sp>
      <p:sp>
        <p:nvSpPr>
          <p:cNvPr id="4" name="Rectangle 3"/>
          <p:cNvSpPr/>
          <p:nvPr/>
        </p:nvSpPr>
        <p:spPr>
          <a:xfrm>
            <a:off x="771894" y="1495761"/>
            <a:ext cx="7659585" cy="4524315"/>
          </a:xfrm>
          <a:prstGeom prst="rect">
            <a:avLst/>
          </a:prstGeom>
        </p:spPr>
        <p:txBody>
          <a:bodyPr wrap="square">
            <a:spAutoFit/>
          </a:bodyPr>
          <a:lstStyle/>
          <a:p>
            <a:r>
              <a:rPr lang="en-US" b="1" dirty="0" smtClean="0"/>
              <a:t>Intrastate </a:t>
            </a:r>
            <a:r>
              <a:rPr lang="en-US" b="1" dirty="0"/>
              <a:t>Restriction:</a:t>
            </a:r>
            <a:r>
              <a:rPr lang="en-US" dirty="0"/>
              <a:t>  certain CDL drivers are authorized to operate only within the state of Colorado. These drivers will have this restriction on their CDL limiting them to driving a commercial vehicle solely within Colorado.</a:t>
            </a:r>
          </a:p>
          <a:p>
            <a:r>
              <a:rPr lang="en-US" dirty="0"/>
              <a:t> </a:t>
            </a:r>
          </a:p>
          <a:p>
            <a:r>
              <a:rPr lang="en-US" b="1" dirty="0"/>
              <a:t>The “K” restriction is required:</a:t>
            </a:r>
            <a:endParaRPr lang="en-US" dirty="0"/>
          </a:p>
          <a:p>
            <a:r>
              <a:rPr lang="en-US" dirty="0"/>
              <a:t>For all CDL drivers 18 years of age up to 21 years of age</a:t>
            </a:r>
          </a:p>
          <a:p>
            <a:r>
              <a:rPr lang="en-US" dirty="0"/>
              <a:t>If a CDL driver cannot meet the requirements for the DOT medical (part 391, FMSCR) and has a waiver issued by the Colorado State Patrol</a:t>
            </a:r>
          </a:p>
          <a:p>
            <a:r>
              <a:rPr lang="en-US" dirty="0"/>
              <a:t>If a FMCSA exemption only allows for intrastate commerce</a:t>
            </a:r>
          </a:p>
          <a:p>
            <a:r>
              <a:rPr lang="en-US" dirty="0"/>
              <a:t>If the CDL driver self certifies to Non Excepted Intrastate Driving (option C) or Excepted Intrastate Driving (option D)</a:t>
            </a:r>
          </a:p>
          <a:p>
            <a:r>
              <a:rPr lang="en-US" dirty="0"/>
              <a:t> </a:t>
            </a:r>
          </a:p>
          <a:p>
            <a:r>
              <a:rPr lang="en-US" dirty="0"/>
              <a:t>If a driver surrenders an out-of-state license that has the “K” restriction on it and one of the four requirements above is not present, the “K” restriction does not transfer over to the Colorado CDL.</a:t>
            </a:r>
          </a:p>
          <a:p>
            <a:r>
              <a:rPr lang="en-US" dirty="0"/>
              <a:t> </a:t>
            </a:r>
            <a:endParaRPr lang="en-US" dirty="0">
              <a:effectLst/>
            </a:endParaRPr>
          </a:p>
        </p:txBody>
      </p:sp>
    </p:spTree>
    <p:extLst>
      <p:ext uri="{BB962C8B-B14F-4D97-AF65-F5344CB8AC3E}">
        <p14:creationId xmlns:p14="http://schemas.microsoft.com/office/powerpoint/2010/main" val="3444357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CDL Restrictions</a:t>
            </a:r>
          </a:p>
        </p:txBody>
      </p:sp>
      <p:sp>
        <p:nvSpPr>
          <p:cNvPr id="3" name="Footer Placeholder 2"/>
          <p:cNvSpPr>
            <a:spLocks noGrp="1"/>
          </p:cNvSpPr>
          <p:nvPr>
            <p:ph type="ftr" sz="quarter" idx="3"/>
          </p:nvPr>
        </p:nvSpPr>
        <p:spPr/>
        <p:txBody>
          <a:bodyPr/>
          <a:lstStyle/>
          <a:p>
            <a:fld id="{757A2F4E-5D54-B04B-91BD-7E78EE1FE9FD}" type="slidenum">
              <a:rPr lang="en-US" smtClean="0"/>
              <a:pPr/>
              <a:t>31</a:t>
            </a:fld>
            <a:endParaRPr lang="en-US" dirty="0" smtClean="0"/>
          </a:p>
        </p:txBody>
      </p:sp>
      <p:sp>
        <p:nvSpPr>
          <p:cNvPr id="4" name="Rectangle 3"/>
          <p:cNvSpPr/>
          <p:nvPr/>
        </p:nvSpPr>
        <p:spPr>
          <a:xfrm>
            <a:off x="905069" y="1792920"/>
            <a:ext cx="7473821" cy="3416320"/>
          </a:xfrm>
          <a:prstGeom prst="rect">
            <a:avLst/>
          </a:prstGeom>
        </p:spPr>
        <p:txBody>
          <a:bodyPr wrap="square">
            <a:spAutoFit/>
          </a:bodyPr>
          <a:lstStyle/>
          <a:p>
            <a:r>
              <a:rPr lang="en-US" b="1" dirty="0"/>
              <a:t>L - Air Brakes Restriction:</a:t>
            </a:r>
            <a:r>
              <a:rPr lang="en-US" dirty="0"/>
              <a:t>  if a driver is tested in a commercial vehicle that does not have air brakes, a restriction will be placed on the driver's CDL showing that they are not qualified to operate vehicles with air brakes. To remove this restriction from a CDL license, the driver must pass the air brakes written exam, purchase a CDL permit with the restriction removed, pass a full driving skills test in a vehicle equipped with air brakes and purchase a new CDL.  All normal fees apply.</a:t>
            </a:r>
          </a:p>
          <a:p>
            <a:r>
              <a:rPr lang="en-US" dirty="0"/>
              <a:t> </a:t>
            </a:r>
          </a:p>
          <a:p>
            <a:r>
              <a:rPr lang="en-US" b="1" dirty="0"/>
              <a:t>No </a:t>
            </a:r>
            <a:r>
              <a:rPr lang="en-US" b="1" dirty="0" smtClean="0"/>
              <a:t>Tractor/Trailer </a:t>
            </a:r>
            <a:r>
              <a:rPr lang="en-US" b="1" dirty="0"/>
              <a:t>– No Tractor Trailer:</a:t>
            </a:r>
            <a:r>
              <a:rPr lang="en-US" dirty="0"/>
              <a:t>  required on a Class A CDL for drivers who tow trailers that have a GVWR of 10,001 lbs or more but do not drive tractor-trailers; the GCWR must be over 26,001 lbs., but the towing unit is less than 26,001 lbs.  </a:t>
            </a:r>
            <a:endParaRPr lang="en-US" dirty="0">
              <a:effectLst/>
            </a:endParaRPr>
          </a:p>
        </p:txBody>
      </p:sp>
    </p:spTree>
    <p:extLst>
      <p:ext uri="{BB962C8B-B14F-4D97-AF65-F5344CB8AC3E}">
        <p14:creationId xmlns:p14="http://schemas.microsoft.com/office/powerpoint/2010/main" val="720888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CDL REGULATIONS </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32</a:t>
            </a:fld>
            <a:endParaRPr lang="en-US" dirty="0" smtClean="0"/>
          </a:p>
        </p:txBody>
      </p:sp>
      <p:sp>
        <p:nvSpPr>
          <p:cNvPr id="4" name="TextBox 3"/>
          <p:cNvSpPr txBox="1"/>
          <p:nvPr/>
        </p:nvSpPr>
        <p:spPr>
          <a:xfrm>
            <a:off x="914400" y="2098623"/>
            <a:ext cx="7480092" cy="2585323"/>
          </a:xfrm>
          <a:prstGeom prst="rect">
            <a:avLst/>
          </a:prstGeom>
          <a:noFill/>
        </p:spPr>
        <p:txBody>
          <a:bodyPr wrap="square" rtlCol="0">
            <a:spAutoFit/>
          </a:bodyPr>
          <a:lstStyle/>
          <a:p>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60 Day Suspension</a:t>
            </a:r>
          </a:p>
          <a:p>
            <a:endParaRPr lang="en-US"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60-120 Day Suspension</a:t>
            </a:r>
          </a:p>
          <a:p>
            <a:endParaRPr lang="en-US"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1 Year Suspension</a:t>
            </a:r>
          </a:p>
          <a:p>
            <a:endParaRPr lang="en-US"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Life Suspension</a:t>
            </a:r>
          </a:p>
          <a:p>
            <a:endParaRPr lang="en-US" dirty="0"/>
          </a:p>
          <a:p>
            <a:r>
              <a:rPr lang="en-US" altLang="en-US" b="1" dirty="0">
                <a:solidFill>
                  <a:srgbClr val="FF0000"/>
                </a:solidFill>
                <a:latin typeface="Verdana" pitchFamily="34" charset="0"/>
              </a:rPr>
              <a:t>Commercial Driver License Skills Test Required</a:t>
            </a:r>
            <a:endParaRPr lang="en-US" dirty="0"/>
          </a:p>
        </p:txBody>
      </p:sp>
    </p:spTree>
    <p:extLst>
      <p:ext uri="{BB962C8B-B14F-4D97-AF65-F5344CB8AC3E}">
        <p14:creationId xmlns:p14="http://schemas.microsoft.com/office/powerpoint/2010/main" val="3984418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7"/>
          <p:cNvSpPr>
            <a:spLocks noGrp="1"/>
          </p:cNvSpPr>
          <p:nvPr>
            <p:ph type="sldNum" sz="quarter" idx="4294967295"/>
          </p:nvPr>
        </p:nvSpPr>
        <p:spPr>
          <a:xfrm>
            <a:off x="6553200" y="6356350"/>
            <a:ext cx="2133600" cy="365125"/>
          </a:xfrm>
          <a:prstGeom prst="rect">
            <a:avLst/>
          </a:prstGeom>
        </p:spPr>
        <p:txBody>
          <a:bodyPr/>
          <a:lstStyle/>
          <a:p>
            <a:pPr>
              <a:defRPr/>
            </a:pPr>
            <a:fld id="{E7CA42F3-AA25-41BE-9CE0-DBEFFD9956B0}" type="slidenum">
              <a:rPr lang="en-US"/>
              <a:pPr>
                <a:defRPr/>
              </a:pPr>
              <a:t>33</a:t>
            </a:fld>
            <a:endParaRPr lang="en-US" dirty="0"/>
          </a:p>
        </p:txBody>
      </p:sp>
      <p:sp>
        <p:nvSpPr>
          <p:cNvPr id="18435" name="Rectangle 2"/>
          <p:cNvSpPr>
            <a:spLocks noGrp="1" noChangeArrowheads="1"/>
          </p:cNvSpPr>
          <p:nvPr>
            <p:ph type="title" idx="4294967295"/>
          </p:nvPr>
        </p:nvSpPr>
        <p:spPr>
          <a:xfrm>
            <a:off x="0" y="0"/>
            <a:ext cx="9144000" cy="685800"/>
          </a:xfrm>
        </p:spPr>
        <p:txBody>
          <a:bodyPr/>
          <a:lstStyle/>
          <a:p>
            <a:r>
              <a:rPr lang="en-US" altLang="en-US" sz="3600" b="1" dirty="0" smtClean="0">
                <a:solidFill>
                  <a:srgbClr val="0000CC"/>
                </a:solidFill>
                <a:latin typeface="Verdana" pitchFamily="34" charset="0"/>
              </a:rPr>
              <a:t>EMPLOYER RESPONSIBILITIES</a:t>
            </a:r>
          </a:p>
        </p:txBody>
      </p:sp>
      <p:sp>
        <p:nvSpPr>
          <p:cNvPr id="20485" name="Text Box 6"/>
          <p:cNvSpPr txBox="1">
            <a:spLocks noChangeArrowheads="1"/>
          </p:cNvSpPr>
          <p:nvPr/>
        </p:nvSpPr>
        <p:spPr bwMode="auto">
          <a:xfrm>
            <a:off x="31750" y="3149600"/>
            <a:ext cx="8839200" cy="2893100"/>
          </a:xfrm>
          <a:prstGeom prst="rect">
            <a:avLst/>
          </a:prstGeom>
          <a:noFill/>
          <a:ln>
            <a:noFill/>
          </a:ln>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741362" indent="-457200">
              <a:spcBef>
                <a:spcPct val="50000"/>
              </a:spcBef>
              <a:buFont typeface="Wingdings" pitchFamily="2" charset="2"/>
              <a:buChar char="ü"/>
              <a:defRPr/>
            </a:pPr>
            <a:r>
              <a:rPr lang="en-US" sz="2800" b="1" dirty="0" smtClean="0">
                <a:latin typeface="Verdana" pitchFamily="34" charset="0"/>
                <a:cs typeface="+mn-cs"/>
              </a:rPr>
              <a:t>The </a:t>
            </a:r>
            <a:r>
              <a:rPr lang="en-US" sz="2800" b="1" dirty="0">
                <a:latin typeface="Verdana" pitchFamily="34" charset="0"/>
                <a:cs typeface="+mn-cs"/>
              </a:rPr>
              <a:t>employee’s commercial motor vehicle driver license has been </a:t>
            </a:r>
            <a:r>
              <a:rPr lang="en-US" sz="2800" b="1" u="sng" dirty="0">
                <a:latin typeface="Verdana" pitchFamily="34" charset="0"/>
                <a:cs typeface="+mn-cs"/>
              </a:rPr>
              <a:t>suspended</a:t>
            </a:r>
            <a:r>
              <a:rPr lang="en-US" sz="2800" b="1" dirty="0">
                <a:latin typeface="Verdana" pitchFamily="34" charset="0"/>
                <a:cs typeface="+mn-cs"/>
              </a:rPr>
              <a:t>, </a:t>
            </a:r>
            <a:r>
              <a:rPr lang="en-US" sz="2800" b="1" u="sng" dirty="0">
                <a:latin typeface="Verdana" pitchFamily="34" charset="0"/>
                <a:cs typeface="+mn-cs"/>
              </a:rPr>
              <a:t>revoked</a:t>
            </a:r>
            <a:r>
              <a:rPr lang="en-US" sz="2800" b="1" dirty="0">
                <a:latin typeface="Verdana" pitchFamily="34" charset="0"/>
                <a:cs typeface="+mn-cs"/>
              </a:rPr>
              <a:t>, or </a:t>
            </a:r>
            <a:r>
              <a:rPr lang="en-US" sz="2800" b="1" u="sng" dirty="0">
                <a:latin typeface="Verdana" pitchFamily="34" charset="0"/>
                <a:cs typeface="+mn-cs"/>
              </a:rPr>
              <a:t>canceled</a:t>
            </a:r>
            <a:r>
              <a:rPr lang="en-US" sz="2800" b="1" dirty="0">
                <a:latin typeface="Verdana" pitchFamily="34" charset="0"/>
                <a:cs typeface="+mn-cs"/>
              </a:rPr>
              <a:t>, </a:t>
            </a:r>
            <a:r>
              <a:rPr lang="en-US" sz="2800" b="1" dirty="0">
                <a:solidFill>
                  <a:srgbClr val="FF0000"/>
                </a:solidFill>
                <a:latin typeface="Verdana" pitchFamily="34" charset="0"/>
                <a:cs typeface="+mn-cs"/>
              </a:rPr>
              <a:t>OR</a:t>
            </a:r>
          </a:p>
          <a:p>
            <a:pPr marL="741362" indent="-457200">
              <a:spcBef>
                <a:spcPct val="50000"/>
              </a:spcBef>
              <a:buFont typeface="Wingdings" pitchFamily="2" charset="2"/>
              <a:buChar char="ü"/>
              <a:defRPr/>
            </a:pPr>
            <a:r>
              <a:rPr lang="en-US" sz="2800" b="1" dirty="0" smtClean="0">
                <a:latin typeface="Verdana" pitchFamily="34" charset="0"/>
                <a:cs typeface="+mn-cs"/>
              </a:rPr>
              <a:t>The </a:t>
            </a:r>
            <a:r>
              <a:rPr lang="en-US" sz="2800" b="1" dirty="0">
                <a:latin typeface="Verdana" pitchFamily="34" charset="0"/>
                <a:cs typeface="+mn-cs"/>
              </a:rPr>
              <a:t>employee has </a:t>
            </a:r>
            <a:r>
              <a:rPr lang="en-US" sz="2800" b="1" u="sng" dirty="0">
                <a:latin typeface="Verdana" pitchFamily="34" charset="0"/>
                <a:cs typeface="+mn-cs"/>
              </a:rPr>
              <a:t>lost the right</a:t>
            </a:r>
            <a:r>
              <a:rPr lang="en-US" sz="2800" b="1" dirty="0">
                <a:latin typeface="Verdana" pitchFamily="34" charset="0"/>
                <a:cs typeface="+mn-cs"/>
              </a:rPr>
              <a:t> to operate a commercial motor vehicle in a </a:t>
            </a:r>
            <a:r>
              <a:rPr lang="en-US" sz="2800" b="1" dirty="0" smtClean="0">
                <a:latin typeface="Verdana" pitchFamily="34" charset="0"/>
                <a:cs typeface="+mn-cs"/>
              </a:rPr>
              <a:t>state</a:t>
            </a:r>
            <a:r>
              <a:rPr lang="en-US" sz="2800" b="1" dirty="0">
                <a:latin typeface="Verdana" pitchFamily="34" charset="0"/>
              </a:rPr>
              <a:t>.</a:t>
            </a:r>
            <a:endParaRPr lang="en-US" sz="1050" b="1" dirty="0" smtClean="0">
              <a:latin typeface="Verdana" pitchFamily="34" charset="0"/>
              <a:cs typeface="+mn-cs"/>
            </a:endParaRPr>
          </a:p>
        </p:txBody>
      </p:sp>
      <p:sp>
        <p:nvSpPr>
          <p:cNvPr id="18437" name="TextBox 7"/>
          <p:cNvSpPr txBox="1">
            <a:spLocks noChangeArrowheads="1"/>
          </p:cNvSpPr>
          <p:nvPr/>
        </p:nvSpPr>
        <p:spPr bwMode="auto">
          <a:xfrm>
            <a:off x="685800" y="99060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rgbClr val="FF0000"/>
                </a:solidFill>
                <a:latin typeface="Verdana" pitchFamily="34" charset="0"/>
              </a:rPr>
              <a:t>No Employer shall knowingly:</a:t>
            </a:r>
          </a:p>
          <a:p>
            <a:r>
              <a:rPr lang="en-US" altLang="en-US" sz="2800" dirty="0">
                <a:solidFill>
                  <a:srgbClr val="FF0000"/>
                </a:solidFill>
                <a:latin typeface="Verdana" pitchFamily="34" charset="0"/>
              </a:rPr>
              <a:t>Allow, require, permit or authorize an employee to operate a commercial motor vehicle in the U.S. when:</a:t>
            </a:r>
          </a:p>
        </p:txBody>
      </p:sp>
    </p:spTree>
    <p:extLst>
      <p:ext uri="{BB962C8B-B14F-4D97-AF65-F5344CB8AC3E}">
        <p14:creationId xmlns:p14="http://schemas.microsoft.com/office/powerpoint/2010/main" val="1420873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smtClean="0"/>
              <a:t>Post </a:t>
            </a:r>
            <a:r>
              <a:rPr lang="en-US" sz="1600" dirty="0"/>
              <a:t>Interview and Screening Phase: </a:t>
            </a:r>
            <a:endParaRPr lang="en-US" sz="1600" b="0" dirty="0"/>
          </a:p>
          <a:p>
            <a:endParaRPr lang="en-US" sz="1600" b="0" dirty="0"/>
          </a:p>
          <a:p>
            <a:pPr lvl="1"/>
            <a:r>
              <a:rPr lang="en-US" sz="1400" dirty="0" smtClean="0"/>
              <a:t>Physical </a:t>
            </a:r>
            <a:r>
              <a:rPr lang="en-US" sz="1400" dirty="0"/>
              <a:t>examination requirements </a:t>
            </a:r>
            <a:endParaRPr lang="en-US" sz="1400" b="0" dirty="0"/>
          </a:p>
          <a:p>
            <a:endParaRPr lang="en-US" sz="1600" b="0" dirty="0"/>
          </a:p>
          <a:p>
            <a:pPr lvl="1"/>
            <a:r>
              <a:rPr lang="en-US" sz="1400" dirty="0" smtClean="0"/>
              <a:t>Pre-employment </a:t>
            </a:r>
            <a:r>
              <a:rPr lang="en-US" sz="1400" dirty="0"/>
              <a:t>drug and alcohol test </a:t>
            </a:r>
            <a:endParaRPr lang="en-US" sz="1400" b="0" dirty="0"/>
          </a:p>
          <a:p>
            <a:endParaRPr lang="en-US" sz="1600" b="0" dirty="0"/>
          </a:p>
          <a:p>
            <a:pPr lvl="1"/>
            <a:r>
              <a:rPr lang="en-US" sz="1400" dirty="0" smtClean="0"/>
              <a:t>Driver </a:t>
            </a:r>
            <a:r>
              <a:rPr lang="en-US" sz="1400" dirty="0"/>
              <a:t>record check </a:t>
            </a:r>
            <a:r>
              <a:rPr lang="en-US" sz="1400" b="0" dirty="0"/>
              <a:t>for proper driving clearance </a:t>
            </a:r>
          </a:p>
          <a:p>
            <a:endParaRPr lang="en-US" sz="1600" b="0" dirty="0"/>
          </a:p>
          <a:p>
            <a:pPr lvl="1"/>
            <a:r>
              <a:rPr lang="en-US" sz="1400" dirty="0" smtClean="0"/>
              <a:t>Temporary </a:t>
            </a:r>
            <a:r>
              <a:rPr lang="en-US" sz="1400" dirty="0"/>
              <a:t>instruction permit (TIP) </a:t>
            </a:r>
            <a:r>
              <a:rPr lang="en-US" sz="1400" b="0" dirty="0"/>
              <a:t>at </a:t>
            </a:r>
            <a:r>
              <a:rPr lang="en-US" sz="1400" b="0" dirty="0" smtClean="0"/>
              <a:t>a Department of Revenue Office</a:t>
            </a:r>
          </a:p>
          <a:p>
            <a:endParaRPr lang="en-US" sz="1600" b="0" dirty="0"/>
          </a:p>
          <a:p>
            <a:pPr lvl="1"/>
            <a:r>
              <a:rPr lang="en-US" sz="1400" dirty="0"/>
              <a:t>Prerequisite and Behind The Wheel Training </a:t>
            </a:r>
            <a:r>
              <a:rPr lang="en-US" sz="1400" b="0" dirty="0"/>
              <a:t>by a licensed CDL driver </a:t>
            </a:r>
          </a:p>
          <a:p>
            <a:endParaRPr lang="en-US" sz="1600" b="0" dirty="0"/>
          </a:p>
          <a:p>
            <a:pPr lvl="1"/>
            <a:r>
              <a:rPr lang="en-US" sz="1400" b="0" dirty="0" smtClean="0"/>
              <a:t>Directed </a:t>
            </a:r>
            <a:r>
              <a:rPr lang="en-US" sz="1400" b="0" dirty="0"/>
              <a:t>to a Department of Revenue State  Office to complete required written </a:t>
            </a:r>
            <a:r>
              <a:rPr lang="en-US" sz="1400" dirty="0"/>
              <a:t>knowledge tests that apply to the commercial license you desire</a:t>
            </a:r>
          </a:p>
          <a:p>
            <a:endParaRPr lang="en-US" sz="2000" b="0" dirty="0"/>
          </a:p>
          <a:p>
            <a:endParaRPr lang="en-US" dirty="0"/>
          </a:p>
        </p:txBody>
      </p:sp>
      <p:sp>
        <p:nvSpPr>
          <p:cNvPr id="3" name="Title 2"/>
          <p:cNvSpPr>
            <a:spLocks noGrp="1"/>
          </p:cNvSpPr>
          <p:nvPr>
            <p:ph type="title"/>
          </p:nvPr>
        </p:nvSpPr>
        <p:spPr/>
        <p:txBody>
          <a:bodyPr/>
          <a:lstStyle/>
          <a:p>
            <a:r>
              <a:rPr lang="en-US" dirty="0" smtClean="0"/>
              <a:t>Potential Drivers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34</a:t>
            </a:fld>
            <a:endParaRPr lang="en-US" dirty="0" smtClean="0"/>
          </a:p>
        </p:txBody>
      </p:sp>
    </p:spTree>
    <p:extLst>
      <p:ext uri="{BB962C8B-B14F-4D97-AF65-F5344CB8AC3E}">
        <p14:creationId xmlns:p14="http://schemas.microsoft.com/office/powerpoint/2010/main" val="1889685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is in compliance with 382.405(f) and (h), which state:</a:t>
            </a:r>
          </a:p>
          <a:p>
            <a:r>
              <a:rPr lang="en-US" dirty="0"/>
              <a:t>(f) Records shall be made available to a subsequent employer upon receipt of a written request from a driver. Disclosure by the subsequent employer is permitted only as expressly authorized by the terms of the driver's request.</a:t>
            </a:r>
          </a:p>
          <a:p>
            <a:r>
              <a:rPr lang="en-US" dirty="0"/>
              <a:t> (h) An employer shall release information regarding a driver's records as directed by the specific written consent of the driver authorizing release of the information to an identified person. Release of such information by the person receiving the information is permitted only in accordance with the terms of the employee's specific written consent as outlined in </a:t>
            </a:r>
            <a:r>
              <a:rPr lang="en-US" u="sng" dirty="0">
                <a:hlinkClick r:id="rId2"/>
              </a:rPr>
              <a:t>§40.321(b)</a:t>
            </a:r>
            <a:r>
              <a:rPr lang="en-US" dirty="0"/>
              <a:t> of this title.</a:t>
            </a:r>
            <a:endParaRPr lang="en-US" dirty="0">
              <a:effectLst/>
            </a:endParaRPr>
          </a:p>
        </p:txBody>
      </p:sp>
      <p:sp>
        <p:nvSpPr>
          <p:cNvPr id="3" name="Title 2"/>
          <p:cNvSpPr>
            <a:spLocks noGrp="1"/>
          </p:cNvSpPr>
          <p:nvPr>
            <p:ph type="title"/>
          </p:nvPr>
        </p:nvSpPr>
        <p:spPr/>
        <p:txBody>
          <a:bodyPr/>
          <a:lstStyle/>
          <a:p>
            <a:r>
              <a:rPr lang="en-US" dirty="0" smtClean="0"/>
              <a:t>Federal Motor Carrier</a:t>
            </a:r>
            <a:br>
              <a:rPr lang="en-US" dirty="0" smtClean="0"/>
            </a:br>
            <a:r>
              <a:rPr lang="en-US" dirty="0" smtClean="0"/>
              <a:t>Previous Employer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35</a:t>
            </a:fld>
            <a:endParaRPr lang="en-US" dirty="0" smtClean="0"/>
          </a:p>
        </p:txBody>
      </p:sp>
    </p:spTree>
    <p:extLst>
      <p:ext uri="{BB962C8B-B14F-4D97-AF65-F5344CB8AC3E}">
        <p14:creationId xmlns:p14="http://schemas.microsoft.com/office/powerpoint/2010/main" val="1875893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§382.413 Inquiries for alcohol and controlled substances information from previous employers. </a:t>
            </a:r>
          </a:p>
          <a:p>
            <a:r>
              <a:rPr lang="en-US" sz="2000" dirty="0"/>
              <a:t>Employers shall request alcohol and controlled substances information from previous employers in accordance with the requirements of </a:t>
            </a:r>
            <a:r>
              <a:rPr lang="en-US" sz="2000" u="sng" dirty="0">
                <a:hlinkClick r:id="rId3"/>
              </a:rPr>
              <a:t>§40.25</a:t>
            </a:r>
            <a:r>
              <a:rPr lang="en-US" sz="2000" dirty="0"/>
              <a:t> of this title.</a:t>
            </a:r>
          </a:p>
          <a:p>
            <a:r>
              <a:rPr lang="en-US" sz="2000" dirty="0"/>
              <a:t>(a) Yes, as an employer, you must, after obtaining an employee's written consent, request the information about the employee listed in paragraph (b) of this section. This requirement applies only to employees seeking to begin performing safety-sensitive duties for you for the first time (i.e., a new hire, an employee transfers into a safety-sensitive position). If the employee refuses to provide this written consent, you must not permit the employee to perform safety-sensitive functions. </a:t>
            </a:r>
          </a:p>
          <a:p>
            <a:endParaRPr lang="en-US" dirty="0"/>
          </a:p>
        </p:txBody>
      </p:sp>
      <p:sp>
        <p:nvSpPr>
          <p:cNvPr id="3" name="Title 2"/>
          <p:cNvSpPr>
            <a:spLocks noGrp="1"/>
          </p:cNvSpPr>
          <p:nvPr>
            <p:ph type="title"/>
          </p:nvPr>
        </p:nvSpPr>
        <p:spPr>
          <a:xfrm>
            <a:off x="407632" y="194872"/>
            <a:ext cx="8381260" cy="1410241"/>
          </a:xfrm>
        </p:spPr>
        <p:txBody>
          <a:bodyPr/>
          <a:lstStyle/>
          <a:p>
            <a:r>
              <a:rPr lang="en-US" dirty="0" smtClean="0"/>
              <a:t>FMCSA</a:t>
            </a:r>
            <a:br>
              <a:rPr lang="en-US" dirty="0" smtClean="0"/>
            </a:br>
            <a:r>
              <a:rPr lang="en-US" dirty="0" smtClean="0"/>
              <a:t>Safety Administration</a:t>
            </a:r>
            <a:br>
              <a:rPr lang="en-US" dirty="0" smtClean="0"/>
            </a:b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36</a:t>
            </a:fld>
            <a:endParaRPr lang="en-US" dirty="0" smtClean="0"/>
          </a:p>
        </p:txBody>
      </p:sp>
    </p:spTree>
    <p:extLst>
      <p:ext uri="{BB962C8B-B14F-4D97-AF65-F5344CB8AC3E}">
        <p14:creationId xmlns:p14="http://schemas.microsoft.com/office/powerpoint/2010/main" val="2763419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Forms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855264" y="1719263"/>
            <a:ext cx="3458872"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1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456877"/>
          </a:xfrm>
        </p:spPr>
        <p:txBody>
          <a:bodyPr/>
          <a:lstStyle/>
          <a:p>
            <a:endParaRPr lang="en-US" dirty="0" smtClean="0"/>
          </a:p>
          <a:p>
            <a:r>
              <a:rPr lang="en-US" dirty="0" smtClean="0"/>
              <a:t>What drug tests are required</a:t>
            </a:r>
          </a:p>
          <a:p>
            <a:pPr lvl="1"/>
            <a:r>
              <a:rPr lang="en-US" dirty="0" smtClean="0"/>
              <a:t>Pre-employment</a:t>
            </a:r>
          </a:p>
          <a:p>
            <a:pPr lvl="1"/>
            <a:r>
              <a:rPr lang="en-US" dirty="0" smtClean="0"/>
              <a:t>Reasonable Suspicion</a:t>
            </a:r>
          </a:p>
          <a:p>
            <a:pPr lvl="1"/>
            <a:r>
              <a:rPr lang="en-US" dirty="0" smtClean="0"/>
              <a:t>Post Accident</a:t>
            </a:r>
          </a:p>
          <a:p>
            <a:pPr lvl="2"/>
            <a:r>
              <a:rPr lang="en-US" sz="1400" dirty="0" smtClean="0"/>
              <a:t>1.If </a:t>
            </a:r>
            <a:r>
              <a:rPr lang="en-US" sz="1400" dirty="0"/>
              <a:t>there is a human fatality as a result of the accident, your driver must be tested.</a:t>
            </a:r>
          </a:p>
          <a:p>
            <a:pPr lvl="2"/>
            <a:r>
              <a:rPr lang="en-US" sz="1400" dirty="0"/>
              <a:t>2.If your driver receives a citation for a moving violation and there is bodily injury that results in medical treatment away from the scene, your driver must be tested.</a:t>
            </a:r>
          </a:p>
          <a:p>
            <a:pPr lvl="2"/>
            <a:r>
              <a:rPr lang="en-US" sz="1400" dirty="0"/>
              <a:t>3.If your driver receives a citation for a moving violation and there is disabling damage to any of the vehicles involved, your driver must be tested.</a:t>
            </a:r>
          </a:p>
          <a:p>
            <a:pPr lvl="2"/>
            <a:endParaRPr lang="en-US" sz="1400" dirty="0"/>
          </a:p>
          <a:p>
            <a:pPr lvl="2"/>
            <a:r>
              <a:rPr lang="en-US" sz="1400" dirty="0"/>
              <a:t>The key point in Numbers 2 and 3 is that the driver must first have been issued a citation for a moving violation.</a:t>
            </a:r>
          </a:p>
          <a:p>
            <a:pPr lvl="2"/>
            <a:endParaRPr lang="en-US" dirty="0" smtClean="0"/>
          </a:p>
        </p:txBody>
      </p:sp>
      <p:sp>
        <p:nvSpPr>
          <p:cNvPr id="3" name="Title 2"/>
          <p:cNvSpPr>
            <a:spLocks noGrp="1"/>
          </p:cNvSpPr>
          <p:nvPr>
            <p:ph type="title"/>
          </p:nvPr>
        </p:nvSpPr>
        <p:spPr/>
        <p:txBody>
          <a:bodyPr/>
          <a:lstStyle/>
          <a:p>
            <a:r>
              <a:rPr lang="en-US" dirty="0" smtClean="0"/>
              <a:t>Federal Requirements- Continued</a:t>
            </a:r>
            <a:endParaRPr lang="en-US" dirty="0"/>
          </a:p>
        </p:txBody>
      </p:sp>
    </p:spTree>
    <p:extLst>
      <p:ext uri="{BB962C8B-B14F-4D97-AF65-F5344CB8AC3E}">
        <p14:creationId xmlns:p14="http://schemas.microsoft.com/office/powerpoint/2010/main" val="817465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Random Selection</a:t>
            </a:r>
          </a:p>
          <a:p>
            <a:r>
              <a:rPr lang="en-US" dirty="0"/>
              <a:t>Return-to-duty</a:t>
            </a:r>
          </a:p>
          <a:p>
            <a:r>
              <a:rPr lang="en-US" dirty="0"/>
              <a:t>Follow-up</a:t>
            </a:r>
          </a:p>
          <a:p>
            <a:endParaRPr lang="en-US" dirty="0"/>
          </a:p>
        </p:txBody>
      </p:sp>
      <p:sp>
        <p:nvSpPr>
          <p:cNvPr id="3" name="Title 2"/>
          <p:cNvSpPr>
            <a:spLocks noGrp="1"/>
          </p:cNvSpPr>
          <p:nvPr>
            <p:ph type="title"/>
          </p:nvPr>
        </p:nvSpPr>
        <p:spPr/>
        <p:txBody>
          <a:bodyPr/>
          <a:lstStyle/>
          <a:p>
            <a:r>
              <a:rPr lang="en-US" dirty="0"/>
              <a:t>Federal Requirements- Continued</a:t>
            </a:r>
          </a:p>
        </p:txBody>
      </p:sp>
      <p:sp>
        <p:nvSpPr>
          <p:cNvPr id="4" name="Footer Placeholder 3"/>
          <p:cNvSpPr>
            <a:spLocks noGrp="1"/>
          </p:cNvSpPr>
          <p:nvPr>
            <p:ph type="ftr" sz="quarter" idx="3"/>
          </p:nvPr>
        </p:nvSpPr>
        <p:spPr/>
        <p:txBody>
          <a:bodyPr/>
          <a:lstStyle/>
          <a:p>
            <a:fld id="{757A2F4E-5D54-B04B-91BD-7E78EE1FE9FD}" type="slidenum">
              <a:rPr lang="en-US" smtClean="0"/>
              <a:pPr/>
              <a:t>39</a:t>
            </a:fld>
            <a:endParaRPr lang="en-US" dirty="0" smtClean="0"/>
          </a:p>
        </p:txBody>
      </p:sp>
    </p:spTree>
    <p:extLst>
      <p:ext uri="{BB962C8B-B14F-4D97-AF65-F5344CB8AC3E}">
        <p14:creationId xmlns:p14="http://schemas.microsoft.com/office/powerpoint/2010/main" val="2623995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Placeholder 14"/>
          <p:cNvSpPr>
            <a:spLocks noGrp="1"/>
          </p:cNvSpPr>
          <p:nvPr>
            <p:ph type="body" sz="half" idx="4294967295"/>
          </p:nvPr>
        </p:nvSpPr>
        <p:spPr>
          <a:xfrm>
            <a:off x="698500" y="1295400"/>
            <a:ext cx="7772400" cy="1295400"/>
          </a:xfrm>
        </p:spPr>
        <p:txBody>
          <a:bodyPr/>
          <a:lstStyle/>
          <a:p>
            <a:pPr>
              <a:buFontTx/>
              <a:buNone/>
            </a:pPr>
            <a:r>
              <a:rPr lang="en-US" altLang="en-US" sz="2800" b="1" dirty="0" smtClean="0">
                <a:latin typeface="Verdana" pitchFamily="34" charset="0"/>
              </a:rPr>
              <a:t>THE ABILITY TO WORK TOGETHER TOWARD A COMMON VISION</a:t>
            </a:r>
          </a:p>
        </p:txBody>
      </p:sp>
      <p:sp>
        <p:nvSpPr>
          <p:cNvPr id="10245" name="Rectangle 2"/>
          <p:cNvSpPr>
            <a:spLocks noChangeArrowheads="1"/>
          </p:cNvSpPr>
          <p:nvPr/>
        </p:nvSpPr>
        <p:spPr bwMode="auto">
          <a:xfrm>
            <a:off x="6858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Tx/>
              <a:buChar char="•"/>
            </a:pPr>
            <a:endParaRPr lang="en-US" altLang="en-US" sz="2800" dirty="0">
              <a:latin typeface="Times New Roman" pitchFamily="18" charset="0"/>
            </a:endParaRPr>
          </a:p>
        </p:txBody>
      </p:sp>
      <p:sp>
        <p:nvSpPr>
          <p:cNvPr id="10246" name="Rectangle 5"/>
          <p:cNvSpPr>
            <a:spLocks noChangeArrowheads="1"/>
          </p:cNvSpPr>
          <p:nvPr/>
        </p:nvSpPr>
        <p:spPr bwMode="auto">
          <a:xfrm>
            <a:off x="3048000" y="2590800"/>
            <a:ext cx="5943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dirty="0">
                <a:solidFill>
                  <a:srgbClr val="FF0066"/>
                </a:solidFill>
                <a:latin typeface="Verdana" pitchFamily="34" charset="0"/>
              </a:rPr>
              <a:t>Ability to direct individual accomplishments toward </a:t>
            </a:r>
          </a:p>
          <a:p>
            <a:pPr eaLnBrk="1" hangingPunct="1"/>
            <a:r>
              <a:rPr lang="en-US" altLang="en-US" sz="2800" b="1" dirty="0">
                <a:solidFill>
                  <a:srgbClr val="FF0066"/>
                </a:solidFill>
                <a:latin typeface="Verdana" pitchFamily="34" charset="0"/>
              </a:rPr>
              <a:t>organizational objectives </a:t>
            </a:r>
          </a:p>
        </p:txBody>
      </p:sp>
      <p:sp>
        <p:nvSpPr>
          <p:cNvPr id="10247" name="WordArt 11"/>
          <p:cNvSpPr>
            <a:spLocks noChangeArrowheads="1" noChangeShapeType="1" noTextEdit="1"/>
          </p:cNvSpPr>
          <p:nvPr/>
        </p:nvSpPr>
        <p:spPr bwMode="auto">
          <a:xfrm>
            <a:off x="6781800" y="-1636713"/>
            <a:ext cx="228600" cy="341313"/>
          </a:xfrm>
          <a:prstGeom prst="rect">
            <a:avLst/>
          </a:prstGeom>
        </p:spPr>
        <p:txBody>
          <a:bodyPr wrap="none" fromWordArt="1">
            <a:prstTxWarp prst="textDoubleWave1">
              <a:avLst>
                <a:gd name="adj1" fmla="val 6500"/>
                <a:gd name="adj2" fmla="val -10000"/>
              </a:avLst>
            </a:prstTxWarp>
          </a:bodyPr>
          <a:lstStyle/>
          <a:p>
            <a:pPr algn="ctr"/>
            <a:r>
              <a:rPr lang="en-US" sz="3600" kern="10" spc="-360" dirty="0">
                <a:ln w="12700">
                  <a:solidFill>
                    <a:schemeClr val="tx1"/>
                  </a:solidFill>
                  <a:round/>
                  <a:headEnd/>
                  <a:tailEnd/>
                </a:ln>
                <a:solidFill>
                  <a:srgbClr val="33CCFF"/>
                </a:solidFill>
                <a:effectLst>
                  <a:outerShdw dist="125724" dir="18900000" algn="ctr" rotWithShape="0">
                    <a:srgbClr val="000099"/>
                  </a:outerShdw>
                </a:effectLst>
                <a:latin typeface="Impact"/>
              </a:rPr>
              <a:t>		</a:t>
            </a:r>
          </a:p>
        </p:txBody>
      </p:sp>
      <p:sp>
        <p:nvSpPr>
          <p:cNvPr id="14" name="Rectangle 13"/>
          <p:cNvSpPr/>
          <p:nvPr/>
        </p:nvSpPr>
        <p:spPr>
          <a:xfrm>
            <a:off x="1298575" y="642937"/>
            <a:ext cx="6400800" cy="1219201"/>
          </a:xfrm>
          <a:prstGeom prst="rect">
            <a:avLst/>
          </a:prstGeom>
          <a:noFill/>
        </p:spPr>
        <p:txBody>
          <a:bodyPr spcFirstLastPara="1">
            <a:prstTxWarp prst="textArchUp">
              <a:avLst/>
            </a:prstTxWarp>
            <a:spAutoFit/>
          </a:bodyPr>
          <a:lstStyle/>
          <a:p>
            <a:pPr algn="ctr" eaLnBrk="0" hangingPunct="0">
              <a:defRPr/>
            </a:pPr>
            <a:r>
              <a:rPr lang="en-US" sz="5400" b="1" spc="100" dirty="0">
                <a:ln w="18000">
                  <a:solidFill>
                    <a:schemeClr val="accent1">
                      <a:satMod val="200000"/>
                      <a:tint val="72000"/>
                    </a:schemeClr>
                  </a:solidFill>
                  <a:prstDash val="solid"/>
                </a:ln>
                <a:solidFill>
                  <a:srgbClr val="00CCFF"/>
                </a:solidFill>
                <a:effectLst>
                  <a:outerShdw blurRad="25000" dist="20000" dir="16020000" algn="tl">
                    <a:schemeClr val="accent1">
                      <a:satMod val="200000"/>
                      <a:shade val="1000"/>
                      <a:alpha val="60000"/>
                    </a:schemeClr>
                  </a:outerShdw>
                </a:effectLst>
                <a:latin typeface="Garamond" pitchFamily="18" charset="0"/>
                <a:cs typeface="+mn-cs"/>
              </a:rPr>
              <a:t>TEAM WORK</a:t>
            </a:r>
          </a:p>
        </p:txBody>
      </p:sp>
      <p:sp>
        <p:nvSpPr>
          <p:cNvPr id="10250" name="TextBox 15"/>
          <p:cNvSpPr txBox="1">
            <a:spLocks noChangeArrowheads="1"/>
          </p:cNvSpPr>
          <p:nvPr/>
        </p:nvSpPr>
        <p:spPr bwMode="auto">
          <a:xfrm>
            <a:off x="2918085" y="4227513"/>
            <a:ext cx="5486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latin typeface="Verdana" pitchFamily="34" charset="0"/>
              </a:rPr>
              <a:t>The fuel that allows common people to obtain uncommon results.  Simply stated, it is less me and more </a:t>
            </a:r>
            <a:r>
              <a:rPr lang="en-US" altLang="en-US" sz="2800" b="1" dirty="0">
                <a:solidFill>
                  <a:srgbClr val="FF0066"/>
                </a:solidFill>
                <a:latin typeface="Verdana" pitchFamily="34" charset="0"/>
              </a:rPr>
              <a:t>WE!</a:t>
            </a:r>
          </a:p>
        </p:txBody>
      </p:sp>
    </p:spTree>
    <p:extLst>
      <p:ext uri="{BB962C8B-B14F-4D97-AF65-F5344CB8AC3E}">
        <p14:creationId xmlns:p14="http://schemas.microsoft.com/office/powerpoint/2010/main" val="3889134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291487"/>
            <a:ext cx="8407893" cy="4883681"/>
          </a:xfrm>
        </p:spPr>
        <p:txBody>
          <a:bodyPr/>
          <a:lstStyle/>
          <a:p>
            <a:endParaRPr lang="en-US" sz="1600" b="0" dirty="0"/>
          </a:p>
          <a:p>
            <a:r>
              <a:rPr lang="en-US" dirty="0" smtClean="0"/>
              <a:t>How </a:t>
            </a:r>
            <a:r>
              <a:rPr lang="en-US" dirty="0"/>
              <a:t>do I get a CDL for the first time?</a:t>
            </a:r>
          </a:p>
          <a:p>
            <a:r>
              <a:rPr lang="en-US" sz="1800" dirty="0"/>
              <a:t>You must hold a valid regular driver’s license and be at least 18 years old before applying for a CDL</a:t>
            </a:r>
          </a:p>
          <a:p>
            <a:r>
              <a:rPr lang="en-US" sz="1800" dirty="0"/>
              <a:t>CDL school is not required, but recommended</a:t>
            </a:r>
          </a:p>
          <a:p>
            <a:r>
              <a:rPr lang="en-US" sz="1800" dirty="0"/>
              <a:t>You will need to visit a driver’s license office and successfully pass the written tests that apply to the commercial license you desire.  </a:t>
            </a:r>
            <a:r>
              <a:rPr lang="en-US" sz="1800" dirty="0" smtClean="0"/>
              <a:t>Once </a:t>
            </a:r>
            <a:r>
              <a:rPr lang="en-US" sz="1800" dirty="0"/>
              <a:t>you have successfully passed the required exams, purchase a CDL permit ($14.00</a:t>
            </a:r>
            <a:r>
              <a:rPr lang="en-US" sz="2000" dirty="0" smtClean="0"/>
              <a:t>)</a:t>
            </a:r>
          </a:p>
          <a:p>
            <a:r>
              <a:rPr lang="en-US" sz="1800" dirty="0" smtClean="0"/>
              <a:t>Class B – minimum exams required are </a:t>
            </a:r>
          </a:p>
          <a:p>
            <a:pPr lvl="1"/>
            <a:r>
              <a:rPr lang="en-US" sz="1400" dirty="0"/>
              <a:t>General knowledge</a:t>
            </a:r>
          </a:p>
          <a:p>
            <a:pPr lvl="1"/>
            <a:r>
              <a:rPr lang="en-US" sz="1400" dirty="0"/>
              <a:t>Air brakes (required if driving a vehicle with air </a:t>
            </a:r>
            <a:r>
              <a:rPr lang="en-US" sz="1400" dirty="0" smtClean="0"/>
              <a:t>brakes</a:t>
            </a:r>
          </a:p>
          <a:p>
            <a:r>
              <a:rPr lang="en-US" sz="1800" dirty="0" smtClean="0"/>
              <a:t>Class C – minimum exams required are </a:t>
            </a:r>
          </a:p>
          <a:p>
            <a:pPr lvl="1"/>
            <a:r>
              <a:rPr lang="en-US" sz="1400" b="0" dirty="0"/>
              <a:t>General knowledge</a:t>
            </a:r>
          </a:p>
          <a:p>
            <a:pPr lvl="1"/>
            <a:r>
              <a:rPr lang="en-US" sz="1400" b="0" dirty="0"/>
              <a:t>Passenger (required if carrying 16 passengers or more including driver)</a:t>
            </a:r>
          </a:p>
          <a:p>
            <a:pPr lvl="1"/>
            <a:r>
              <a:rPr lang="en-US" sz="1400" b="0" dirty="0"/>
              <a:t>Hazardous materials (required if transporting hazardous materials) </a:t>
            </a:r>
          </a:p>
          <a:p>
            <a:pPr lvl="1"/>
            <a:endParaRPr lang="en-US" sz="1600" dirty="0"/>
          </a:p>
          <a:p>
            <a:pPr lvl="1"/>
            <a:endParaRPr lang="en-US" sz="1800" dirty="0"/>
          </a:p>
          <a:p>
            <a:endParaRPr lang="en-US" sz="2000" b="0" dirty="0"/>
          </a:p>
        </p:txBody>
      </p:sp>
      <p:sp>
        <p:nvSpPr>
          <p:cNvPr id="3" name="Title 2"/>
          <p:cNvSpPr>
            <a:spLocks noGrp="1"/>
          </p:cNvSpPr>
          <p:nvPr>
            <p:ph type="title"/>
          </p:nvPr>
        </p:nvSpPr>
        <p:spPr/>
        <p:txBody>
          <a:bodyPr/>
          <a:lstStyle/>
          <a:p>
            <a:r>
              <a:rPr lang="en-US" dirty="0" smtClean="0"/>
              <a:t>Obtaining a CDL</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40</a:t>
            </a:fld>
            <a:endParaRPr lang="en-US" dirty="0" smtClean="0"/>
          </a:p>
        </p:txBody>
      </p:sp>
    </p:spTree>
    <p:extLst>
      <p:ext uri="{BB962C8B-B14F-4D97-AF65-F5344CB8AC3E}">
        <p14:creationId xmlns:p14="http://schemas.microsoft.com/office/powerpoint/2010/main" val="210033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a CDL</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4" name="Rectangle 3"/>
          <p:cNvSpPr/>
          <p:nvPr/>
        </p:nvSpPr>
        <p:spPr>
          <a:xfrm>
            <a:off x="380999" y="1801160"/>
            <a:ext cx="8086106" cy="4462760"/>
          </a:xfrm>
          <a:prstGeom prst="rect">
            <a:avLst/>
          </a:prstGeom>
        </p:spPr>
        <p:txBody>
          <a:bodyPr wrap="square">
            <a:spAutoFit/>
          </a:bodyPr>
          <a:lstStyle/>
          <a:p>
            <a:r>
              <a:rPr lang="en-US" sz="2400" b="1" dirty="0"/>
              <a:t>You will be required to:</a:t>
            </a:r>
          </a:p>
          <a:p>
            <a:r>
              <a:rPr lang="en-US" sz="2000" b="1" dirty="0"/>
              <a:t>Show current DOT medical card from a FMCSA Certified Medical </a:t>
            </a:r>
            <a:r>
              <a:rPr lang="en-US" sz="2000" b="1" dirty="0" smtClean="0"/>
              <a:t>Examiner</a:t>
            </a:r>
          </a:p>
          <a:p>
            <a:endParaRPr lang="en-US" sz="2000" b="1" dirty="0"/>
          </a:p>
          <a:p>
            <a:r>
              <a:rPr lang="en-US" sz="2000" b="1" dirty="0" smtClean="0"/>
              <a:t>Show </a:t>
            </a:r>
            <a:r>
              <a:rPr lang="en-US" sz="2000" b="1" dirty="0"/>
              <a:t>proof of address,  list of acceptable documents (Two required</a:t>
            </a:r>
            <a:r>
              <a:rPr lang="en-US" sz="2000" b="1" dirty="0" smtClean="0"/>
              <a:t>)</a:t>
            </a:r>
          </a:p>
          <a:p>
            <a:endParaRPr lang="en-US" sz="2000" b="1" dirty="0" smtClean="0"/>
          </a:p>
          <a:p>
            <a:r>
              <a:rPr lang="en-US" sz="2000" b="1" dirty="0" smtClean="0"/>
              <a:t>Show </a:t>
            </a:r>
            <a:r>
              <a:rPr lang="en-US" sz="2000" b="1" dirty="0"/>
              <a:t>your original, non-laminated Social Security card or know your Social Security </a:t>
            </a:r>
            <a:r>
              <a:rPr lang="en-US" sz="2000" b="1" dirty="0" smtClean="0"/>
              <a:t>number</a:t>
            </a:r>
          </a:p>
          <a:p>
            <a:endParaRPr lang="en-US" sz="2000" b="1" dirty="0"/>
          </a:p>
          <a:p>
            <a:r>
              <a:rPr lang="en-US" sz="2000" b="1" dirty="0"/>
              <a:t>Schedule a drive skills test </a:t>
            </a:r>
            <a:endParaRPr lang="en-US" sz="2000" b="1" dirty="0" smtClean="0"/>
          </a:p>
          <a:p>
            <a:endParaRPr lang="en-US" sz="2000" b="1" dirty="0" smtClean="0"/>
          </a:p>
          <a:p>
            <a:r>
              <a:rPr lang="en-US" sz="2000" b="1" dirty="0" smtClean="0"/>
              <a:t>Return </a:t>
            </a:r>
            <a:r>
              <a:rPr lang="en-US" sz="2000" b="1" dirty="0"/>
              <a:t>to driver’s license office with your drive skills test completion form and purchase a CDL ($35.00 or $37.00 if you have a motorcycle endorsement)</a:t>
            </a:r>
          </a:p>
          <a:p>
            <a:endParaRPr lang="en-US" sz="2000" b="1" dirty="0"/>
          </a:p>
        </p:txBody>
      </p:sp>
    </p:spTree>
    <p:extLst>
      <p:ext uri="{BB962C8B-B14F-4D97-AF65-F5344CB8AC3E}">
        <p14:creationId xmlns:p14="http://schemas.microsoft.com/office/powerpoint/2010/main" val="3295460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1953A"/>
                </a:solidFill>
              </a:rPr>
              <a:t>4204-R-231.00	Substance Abuse Testing</a:t>
            </a:r>
          </a:p>
          <a:p>
            <a:r>
              <a:rPr lang="en-US" sz="1800" dirty="0"/>
              <a:t>231.01	District/service provider employees required to possess a CDL </a:t>
            </a:r>
            <a:r>
              <a:rPr lang="en-US" sz="1800" dirty="0">
                <a:solidFill>
                  <a:srgbClr val="FF0000"/>
                </a:solidFill>
              </a:rPr>
              <a:t>shall</a:t>
            </a:r>
            <a:r>
              <a:rPr lang="en-US" sz="1800" dirty="0"/>
              <a:t> be in a US Department of Transportation approved substance abuse testing program</a:t>
            </a:r>
            <a:r>
              <a:rPr lang="en-US" sz="1800" dirty="0" smtClean="0"/>
              <a:t>.</a:t>
            </a:r>
          </a:p>
          <a:p>
            <a:pPr marL="45720" indent="0">
              <a:buNone/>
            </a:pPr>
            <a:endParaRPr lang="en-US" sz="1800" dirty="0"/>
          </a:p>
          <a:p>
            <a:r>
              <a:rPr lang="en-US" sz="1400" dirty="0" smtClean="0"/>
              <a:t>49 CFR  Subpart </a:t>
            </a:r>
            <a:r>
              <a:rPr lang="en-US" sz="1400" dirty="0"/>
              <a:t>B - Employer Responsibilities </a:t>
            </a:r>
            <a:endParaRPr lang="en-US" sz="1400" b="0" dirty="0"/>
          </a:p>
          <a:p>
            <a:r>
              <a:rPr lang="en-US" sz="1400" dirty="0"/>
              <a:t>§ 40.11 What are the general responsibilities of employers under this regulation? </a:t>
            </a:r>
            <a:endParaRPr lang="en-US" sz="1400" b="0" dirty="0"/>
          </a:p>
          <a:p>
            <a:r>
              <a:rPr lang="en-US" sz="1400" b="0" dirty="0"/>
              <a:t>(a</a:t>
            </a:r>
            <a:r>
              <a:rPr lang="en-US" sz="1400" b="0" dirty="0">
                <a:solidFill>
                  <a:srgbClr val="FF0000"/>
                </a:solidFill>
              </a:rPr>
              <a:t>) As an employer, you are responsible for meeting all applicable requirements and procedures of this part. </a:t>
            </a:r>
          </a:p>
          <a:p>
            <a:r>
              <a:rPr lang="en-US" sz="1400" b="0" dirty="0"/>
              <a:t>(b) You are responsible for all actions of your officials, representatives, and agents (including service agents) in carrying out the requirements of the DOT agency regulations. </a:t>
            </a:r>
          </a:p>
          <a:p>
            <a:r>
              <a:rPr lang="en-US" sz="1400" b="0" dirty="0"/>
              <a:t>(c) All agreements and arrangements, written or unwritten, between and among employers and service agents concerning the implementation of DOT drug and alcohol testing requirements are deemed, as a matter of law, to require compliance with all applicable provisions of this part and DOT agency drug and alcohol testing regulations. Compliance with these provisions is a material term of all such agreements and arrangements. </a:t>
            </a:r>
            <a:endParaRPr lang="en-US" sz="1400" b="0" dirty="0" smtClean="0"/>
          </a:p>
          <a:p>
            <a:r>
              <a:rPr lang="en-US" sz="1400" dirty="0">
                <a:solidFill>
                  <a:srgbClr val="0070C0"/>
                </a:solidFill>
              </a:rPr>
              <a:t>http://www.dot.gov/sites/dot.dev/files/docs/PART40_2012.pdf</a:t>
            </a:r>
          </a:p>
        </p:txBody>
      </p:sp>
      <p:sp>
        <p:nvSpPr>
          <p:cNvPr id="3" name="Title 2"/>
          <p:cNvSpPr>
            <a:spLocks noGrp="1"/>
          </p:cNvSpPr>
          <p:nvPr>
            <p:ph type="title"/>
          </p:nvPr>
        </p:nvSpPr>
        <p:spPr/>
        <p:txBody>
          <a:bodyPr/>
          <a:lstStyle/>
          <a:p>
            <a:r>
              <a:rPr lang="en-US" dirty="0" smtClean="0"/>
              <a:t>Substance Abuse Testing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42</a:t>
            </a:fld>
            <a:endParaRPr lang="en-US" dirty="0" smtClean="0"/>
          </a:p>
        </p:txBody>
      </p:sp>
    </p:spTree>
    <p:extLst>
      <p:ext uri="{BB962C8B-B14F-4D97-AF65-F5344CB8AC3E}">
        <p14:creationId xmlns:p14="http://schemas.microsoft.com/office/powerpoint/2010/main" val="2078013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txBox="1">
            <a:spLocks noChangeArrowheads="1"/>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4400" b="1" dirty="0">
                <a:solidFill>
                  <a:srgbClr val="0000CC"/>
                </a:solidFill>
                <a:latin typeface="Verdana" pitchFamily="34" charset="0"/>
              </a:rPr>
              <a:t>Medical Requirements</a:t>
            </a:r>
          </a:p>
        </p:txBody>
      </p:sp>
      <p:sp>
        <p:nvSpPr>
          <p:cNvPr id="24580" name="TextBox 5"/>
          <p:cNvSpPr txBox="1">
            <a:spLocks noChangeArrowheads="1"/>
          </p:cNvSpPr>
          <p:nvPr/>
        </p:nvSpPr>
        <p:spPr bwMode="auto">
          <a:xfrm>
            <a:off x="4838700" y="1612900"/>
            <a:ext cx="3810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dirty="0"/>
              <a:t>School Bus drivers must meet the physical requirements under 49 CFR 391.64</a:t>
            </a:r>
          </a:p>
          <a:p>
            <a:endParaRPr lang="en-US" altLang="en-US" sz="2800" dirty="0"/>
          </a:p>
          <a:p>
            <a:r>
              <a:rPr lang="en-US" altLang="en-US" sz="2800" dirty="0"/>
              <a:t>If medically qualified, certificate will be issued for two years</a:t>
            </a:r>
          </a:p>
        </p:txBody>
      </p:sp>
      <p:pic>
        <p:nvPicPr>
          <p:cNvPr id="2458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2001838"/>
            <a:ext cx="4038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5467" y="5169993"/>
            <a:ext cx="8297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241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txBox="1">
            <a:spLocks noChangeArrowheads="1"/>
          </p:cNvSpPr>
          <p:nvPr/>
        </p:nvSpPr>
        <p:spPr bwMode="auto">
          <a:xfrm>
            <a:off x="0" y="1460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b="1" dirty="0">
                <a:solidFill>
                  <a:srgbClr val="0099CC"/>
                </a:solidFill>
                <a:latin typeface="Verdana" pitchFamily="34" charset="0"/>
              </a:rPr>
              <a:t>DRIVER SELF CERTIFICATION</a:t>
            </a:r>
          </a:p>
        </p:txBody>
      </p:sp>
      <p:sp>
        <p:nvSpPr>
          <p:cNvPr id="28676" name="Rectangle 4"/>
          <p:cNvSpPr>
            <a:spLocks noChangeArrowheads="1"/>
          </p:cNvSpPr>
          <p:nvPr/>
        </p:nvSpPr>
        <p:spPr bwMode="auto">
          <a:xfrm>
            <a:off x="457200" y="12954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b="1" i="1" dirty="0"/>
              <a:t>New Federal Motor Carrier (FMCSA) regulations went into effect January 30, 2012 requiring drivers who are renewing, correcting or applying for an CDL to self-certify which type of commercial motor vehicle (CMV) they will operate and provide medical certification if required</a:t>
            </a:r>
            <a:endParaRPr lang="en-US" altLang="en-US" dirty="0"/>
          </a:p>
        </p:txBody>
      </p:sp>
      <p:grpSp>
        <p:nvGrpSpPr>
          <p:cNvPr id="12" name="Group 11"/>
          <p:cNvGrpSpPr>
            <a:grpSpLocks/>
          </p:cNvGrpSpPr>
          <p:nvPr/>
        </p:nvGrpSpPr>
        <p:grpSpPr bwMode="auto">
          <a:xfrm>
            <a:off x="457200" y="3334218"/>
            <a:ext cx="7967663" cy="923925"/>
            <a:chOff x="746585" y="4258270"/>
            <a:chExt cx="7966796" cy="923330"/>
          </a:xfrm>
        </p:grpSpPr>
        <p:sp>
          <p:nvSpPr>
            <p:cNvPr id="6" name="Multiply 5"/>
            <p:cNvSpPr/>
            <p:nvPr/>
          </p:nvSpPr>
          <p:spPr bwMode="auto">
            <a:xfrm>
              <a:off x="746585" y="4869064"/>
              <a:ext cx="380959" cy="306190"/>
            </a:xfrm>
            <a:prstGeom prst="mathMultiply">
              <a:avLst/>
            </a:prstGeom>
            <a:solidFill>
              <a:srgbClr val="FF0000"/>
            </a:solidFill>
            <a:ln w="12700" cap="flat" cmpd="sng" algn="ctr">
              <a:solidFill>
                <a:srgbClr val="FF0000"/>
              </a:solidFill>
              <a:prstDash val="solid"/>
              <a:round/>
              <a:headEnd type="none" w="med" len="med"/>
              <a:tailEnd type="none" w="med" len="med"/>
            </a:ln>
            <a:effectLst/>
          </p:spPr>
          <p:txBody>
            <a:bodyPr/>
            <a:lstStyle/>
            <a:p>
              <a:pPr eaLnBrk="0" hangingPunct="0">
                <a:defRPr/>
              </a:pPr>
              <a:endParaRPr lang="en-US" dirty="0">
                <a:latin typeface="Arial" charset="0"/>
                <a:cs typeface="+mn-cs"/>
              </a:endParaRPr>
            </a:p>
          </p:txBody>
        </p:sp>
        <p:sp>
          <p:nvSpPr>
            <p:cNvPr id="28690" name="TextBox 6"/>
            <p:cNvSpPr txBox="1">
              <a:spLocks noChangeArrowheads="1"/>
            </p:cNvSpPr>
            <p:nvPr/>
          </p:nvSpPr>
          <p:spPr bwMode="auto">
            <a:xfrm>
              <a:off x="2693581" y="4258270"/>
              <a:ext cx="6019800" cy="923330"/>
            </a:xfrm>
            <a:prstGeom prst="rect">
              <a:avLst/>
            </a:prstGeom>
            <a:solidFill>
              <a:schemeClr val="bg1"/>
            </a:solidFill>
            <a:ln w="9525">
              <a:solidFill>
                <a:srgbClr val="00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000000"/>
                  </a:solidFill>
                </a:rPr>
                <a:t>Non-excepted </a:t>
              </a:r>
              <a:r>
                <a:rPr lang="en-US" altLang="en-US" b="1" dirty="0">
                  <a:solidFill>
                    <a:srgbClr val="FF0000"/>
                  </a:solidFill>
                </a:rPr>
                <a:t>Inter</a:t>
              </a:r>
              <a:r>
                <a:rPr lang="en-US" altLang="en-US" dirty="0">
                  <a:solidFill>
                    <a:srgbClr val="000000"/>
                  </a:solidFill>
                </a:rPr>
                <a:t>state: </a:t>
              </a:r>
              <a:r>
                <a:rPr lang="en-US" altLang="en-US" dirty="0">
                  <a:solidFill>
                    <a:srgbClr val="00B0F0"/>
                  </a:solidFill>
                </a:rPr>
                <a:t>I will operate a commercial motor vehicle outside </a:t>
              </a:r>
              <a:r>
                <a:rPr lang="en-US" altLang="en-US" dirty="0" smtClean="0">
                  <a:solidFill>
                    <a:srgbClr val="00B0F0"/>
                  </a:solidFill>
                </a:rPr>
                <a:t>of Colorado. </a:t>
              </a:r>
              <a:r>
                <a:rPr lang="en-US" altLang="en-US" i="1" dirty="0">
                  <a:solidFill>
                    <a:srgbClr val="00B0F0"/>
                  </a:solidFill>
                </a:rPr>
                <a:t>You must also provide medical certification.</a:t>
              </a:r>
            </a:p>
          </p:txBody>
        </p:sp>
      </p:grpSp>
      <p:grpSp>
        <p:nvGrpSpPr>
          <p:cNvPr id="13" name="Group 12"/>
          <p:cNvGrpSpPr>
            <a:grpSpLocks/>
          </p:cNvGrpSpPr>
          <p:nvPr/>
        </p:nvGrpSpPr>
        <p:grpSpPr bwMode="auto">
          <a:xfrm>
            <a:off x="541338" y="4607264"/>
            <a:ext cx="7883525" cy="671512"/>
            <a:chOff x="802942" y="5446712"/>
            <a:chExt cx="7883858" cy="670828"/>
          </a:xfrm>
        </p:grpSpPr>
        <p:pic>
          <p:nvPicPr>
            <p:cNvPr id="2868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2942" y="5446712"/>
              <a:ext cx="2682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TextBox 9"/>
            <p:cNvSpPr txBox="1">
              <a:spLocks noChangeArrowheads="1"/>
            </p:cNvSpPr>
            <p:nvPr/>
          </p:nvSpPr>
          <p:spPr bwMode="auto">
            <a:xfrm>
              <a:off x="2667000" y="5471209"/>
              <a:ext cx="6019800" cy="646331"/>
            </a:xfrm>
            <a:prstGeom prst="rect">
              <a:avLst/>
            </a:prstGeom>
            <a:solidFill>
              <a:schemeClr val="bg1"/>
            </a:solidFill>
            <a:ln w="9525">
              <a:solidFill>
                <a:srgbClr val="00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rgbClr val="000000"/>
                  </a:solidFill>
                </a:rPr>
                <a:t>Non-excepted </a:t>
              </a:r>
              <a:r>
                <a:rPr lang="en-US" altLang="en-US" b="1" dirty="0">
                  <a:solidFill>
                    <a:srgbClr val="FF0000"/>
                  </a:solidFill>
                </a:rPr>
                <a:t>Intra</a:t>
              </a:r>
              <a:r>
                <a:rPr lang="en-US" altLang="en-US" dirty="0">
                  <a:solidFill>
                    <a:srgbClr val="000000"/>
                  </a:solidFill>
                </a:rPr>
                <a:t>state: </a:t>
              </a:r>
              <a:r>
                <a:rPr lang="en-US" altLang="en-US" dirty="0">
                  <a:solidFill>
                    <a:srgbClr val="00B0F0"/>
                  </a:solidFill>
                </a:rPr>
                <a:t>I will operate a commercial motor vehicle solely in </a:t>
              </a:r>
              <a:r>
                <a:rPr lang="en-US" altLang="en-US" dirty="0" smtClean="0">
                  <a:solidFill>
                    <a:srgbClr val="00B0F0"/>
                  </a:solidFill>
                </a:rPr>
                <a:t>the state of Colorado.</a:t>
              </a:r>
              <a:endParaRPr lang="en-US" altLang="en-US" dirty="0">
                <a:solidFill>
                  <a:srgbClr val="00B0F0"/>
                </a:solidFill>
              </a:endParaRPr>
            </a:p>
          </p:txBody>
        </p:sp>
      </p:grpSp>
      <p:sp>
        <p:nvSpPr>
          <p:cNvPr id="8" name="TextBox 7"/>
          <p:cNvSpPr txBox="1">
            <a:spLocks noChangeArrowheads="1"/>
          </p:cNvSpPr>
          <p:nvPr/>
        </p:nvSpPr>
        <p:spPr bwMode="auto">
          <a:xfrm>
            <a:off x="1254125" y="2746922"/>
            <a:ext cx="6635750" cy="369888"/>
          </a:xfrm>
          <a:prstGeom prst="rect">
            <a:avLst/>
          </a:prstGeom>
          <a:solidFill>
            <a:schemeClr val="bg1"/>
          </a:solidFill>
          <a:ln w="9525">
            <a:solidFill>
              <a:srgbClr val="FF0000"/>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b="1" dirty="0">
                <a:solidFill>
                  <a:srgbClr val="FF0000"/>
                </a:solidFill>
              </a:rPr>
              <a:t>Drivers must certify which type of driving they will perform</a:t>
            </a:r>
          </a:p>
        </p:txBody>
      </p:sp>
    </p:spTree>
    <p:extLst>
      <p:ext uri="{BB962C8B-B14F-4D97-AF65-F5344CB8AC3E}">
        <p14:creationId xmlns:p14="http://schemas.microsoft.com/office/powerpoint/2010/main" val="368585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Operators 202.01</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45</a:t>
            </a:fld>
            <a:endParaRPr lang="en-US" dirty="0" smtClean="0"/>
          </a:p>
        </p:txBody>
      </p:sp>
      <p:sp>
        <p:nvSpPr>
          <p:cNvPr id="4" name="Rectangle 3"/>
          <p:cNvSpPr/>
          <p:nvPr/>
        </p:nvSpPr>
        <p:spPr>
          <a:xfrm>
            <a:off x="547253" y="1772818"/>
            <a:ext cx="8335490" cy="3477875"/>
          </a:xfrm>
          <a:prstGeom prst="rect">
            <a:avLst/>
          </a:prstGeom>
        </p:spPr>
        <p:txBody>
          <a:bodyPr wrap="square">
            <a:spAutoFit/>
          </a:bodyPr>
          <a:lstStyle/>
          <a:p>
            <a:r>
              <a:rPr lang="en-US" sz="2000" dirty="0"/>
              <a:t>Route operators regularly transport students home to school, school to school and school to home. Small vehicles or school buses may be operated on route.</a:t>
            </a:r>
          </a:p>
          <a:p>
            <a:r>
              <a:rPr lang="en-US" sz="2000" dirty="0"/>
              <a:t>Route operators shall meet or exceed the following requirements before transporting students.</a:t>
            </a:r>
          </a:p>
          <a:p>
            <a:r>
              <a:rPr lang="en-US" sz="2000" dirty="0"/>
              <a:t>202.01 (a)	Possess a </a:t>
            </a:r>
            <a:r>
              <a:rPr lang="en-US" sz="2000" dirty="0">
                <a:solidFill>
                  <a:srgbClr val="FF0000"/>
                </a:solidFill>
              </a:rPr>
              <a:t>valid operator's license </a:t>
            </a:r>
            <a:r>
              <a:rPr lang="en-US" sz="2000" dirty="0"/>
              <a:t>appropriate for size and </a:t>
            </a:r>
            <a:r>
              <a:rPr lang="en-US" sz="2000" dirty="0" smtClean="0"/>
              <a:t>		type </a:t>
            </a:r>
            <a:r>
              <a:rPr lang="en-US" sz="2000" dirty="0"/>
              <a:t>of vehicle.</a:t>
            </a:r>
          </a:p>
          <a:p>
            <a:r>
              <a:rPr lang="en-US" sz="2000" dirty="0"/>
              <a:t>202.01 (b)	Be a minimum of 21 years of age.</a:t>
            </a:r>
          </a:p>
          <a:p>
            <a:r>
              <a:rPr lang="en-US" sz="2000" dirty="0"/>
              <a:t>202.01 (c)	</a:t>
            </a:r>
            <a:r>
              <a:rPr lang="en-US" sz="2000" dirty="0">
                <a:solidFill>
                  <a:srgbClr val="FF0000"/>
                </a:solidFill>
              </a:rPr>
              <a:t>Motor vehicle record check </a:t>
            </a:r>
            <a:r>
              <a:rPr lang="en-US" sz="2000" dirty="0"/>
              <a:t>(annual) (207.02).</a:t>
            </a:r>
          </a:p>
          <a:p>
            <a:r>
              <a:rPr lang="en-US" sz="2000" dirty="0"/>
              <a:t>202.01 (d)	</a:t>
            </a:r>
            <a:r>
              <a:rPr lang="en-US" sz="2000" dirty="0">
                <a:solidFill>
                  <a:srgbClr val="FF0000"/>
                </a:solidFill>
              </a:rPr>
              <a:t>Pre-service training for appropriate vehicle </a:t>
            </a:r>
            <a:r>
              <a:rPr lang="en-US" sz="2000" dirty="0"/>
              <a:t>(207.04).</a:t>
            </a:r>
          </a:p>
          <a:p>
            <a:r>
              <a:rPr lang="en-US" sz="2000" dirty="0"/>
              <a:t>202.01 (e)	Six hours of in-service training (annual) (207.05). Part of this </a:t>
            </a:r>
            <a:r>
              <a:rPr lang="en-US" sz="2000" dirty="0" smtClean="0"/>
              <a:t>    		requirement </a:t>
            </a:r>
            <a:r>
              <a:rPr lang="en-US" sz="2000" dirty="0"/>
              <a:t>shall be given during the school year</a:t>
            </a:r>
            <a:r>
              <a:rPr lang="en-US" sz="2000" dirty="0" smtClean="0"/>
              <a:t>.</a:t>
            </a:r>
            <a:endParaRPr lang="en-US" sz="2000" dirty="0"/>
          </a:p>
        </p:txBody>
      </p:sp>
      <p:sp>
        <p:nvSpPr>
          <p:cNvPr id="5" name="TextBox 4"/>
          <p:cNvSpPr txBox="1"/>
          <p:nvPr/>
        </p:nvSpPr>
        <p:spPr>
          <a:xfrm>
            <a:off x="802257" y="1440611"/>
            <a:ext cx="7211683" cy="369332"/>
          </a:xfrm>
          <a:prstGeom prst="rect">
            <a:avLst/>
          </a:prstGeom>
          <a:noFill/>
        </p:spPr>
        <p:txBody>
          <a:bodyPr wrap="square" rtlCol="0">
            <a:spAutoFit/>
          </a:bodyPr>
          <a:lstStyle/>
          <a:p>
            <a:r>
              <a:rPr lang="en-US" dirty="0" smtClean="0">
                <a:solidFill>
                  <a:srgbClr val="FF0000"/>
                </a:solidFill>
              </a:rPr>
              <a:t>***Items in red ink are required to be in the Driver Qualification File</a:t>
            </a:r>
            <a:endParaRPr lang="en-US" dirty="0">
              <a:solidFill>
                <a:srgbClr val="FF0000"/>
              </a:solidFill>
            </a:endParaRPr>
          </a:p>
        </p:txBody>
      </p:sp>
    </p:spTree>
    <p:extLst>
      <p:ext uri="{BB962C8B-B14F-4D97-AF65-F5344CB8AC3E}">
        <p14:creationId xmlns:p14="http://schemas.microsoft.com/office/powerpoint/2010/main" val="26882067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Operators – Cont.</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46</a:t>
            </a:fld>
            <a:endParaRPr lang="en-US" dirty="0" smtClean="0"/>
          </a:p>
        </p:txBody>
      </p:sp>
      <p:sp>
        <p:nvSpPr>
          <p:cNvPr id="4" name="Rectangle 3"/>
          <p:cNvSpPr/>
          <p:nvPr/>
        </p:nvSpPr>
        <p:spPr>
          <a:xfrm>
            <a:off x="381001" y="2144485"/>
            <a:ext cx="8157358" cy="2862322"/>
          </a:xfrm>
          <a:prstGeom prst="rect">
            <a:avLst/>
          </a:prstGeom>
        </p:spPr>
        <p:txBody>
          <a:bodyPr wrap="square">
            <a:spAutoFit/>
          </a:bodyPr>
          <a:lstStyle/>
          <a:p>
            <a:r>
              <a:rPr lang="en-US" sz="2000" dirty="0"/>
              <a:t>202.01 (f)	</a:t>
            </a:r>
            <a:r>
              <a:rPr lang="en-US" sz="2000" dirty="0">
                <a:solidFill>
                  <a:srgbClr val="FF0000"/>
                </a:solidFill>
              </a:rPr>
              <a:t>CDE appropriate written test </a:t>
            </a:r>
            <a:r>
              <a:rPr lang="en-US" sz="2000" dirty="0"/>
              <a:t>(annual) (207.06(a and b)).</a:t>
            </a:r>
          </a:p>
          <a:p>
            <a:r>
              <a:rPr lang="en-US" sz="2000" dirty="0"/>
              <a:t>202.01 (g)	</a:t>
            </a:r>
            <a:r>
              <a:rPr lang="en-US" sz="2000" dirty="0">
                <a:solidFill>
                  <a:srgbClr val="FF0000"/>
                </a:solidFill>
              </a:rPr>
              <a:t>Driving performance test</a:t>
            </a:r>
            <a:r>
              <a:rPr lang="en-US" sz="2000" dirty="0"/>
              <a:t> (every school year) (207.07).</a:t>
            </a:r>
          </a:p>
          <a:p>
            <a:r>
              <a:rPr lang="en-US" sz="2000" dirty="0"/>
              <a:t>202.01 (h)	</a:t>
            </a:r>
            <a:r>
              <a:rPr lang="en-US" sz="2000" dirty="0">
                <a:solidFill>
                  <a:srgbClr val="FF0000"/>
                </a:solidFill>
              </a:rPr>
              <a:t>Current First </a:t>
            </a:r>
            <a:r>
              <a:rPr lang="en-US" sz="2000" dirty="0" smtClean="0">
                <a:solidFill>
                  <a:srgbClr val="FF0000"/>
                </a:solidFill>
              </a:rPr>
              <a:t>Aid Certificate </a:t>
            </a:r>
            <a:r>
              <a:rPr lang="en-US" sz="2000" dirty="0"/>
              <a:t>(207.01).</a:t>
            </a:r>
          </a:p>
          <a:p>
            <a:r>
              <a:rPr lang="en-US" sz="2000" dirty="0"/>
              <a:t>202.01 (i)	</a:t>
            </a:r>
            <a:r>
              <a:rPr lang="en-US" sz="2000" dirty="0">
                <a:solidFill>
                  <a:srgbClr val="FF0000"/>
                </a:solidFill>
              </a:rPr>
              <a:t>DOT current physical </a:t>
            </a:r>
            <a:r>
              <a:rPr lang="en-US" sz="2000" dirty="0"/>
              <a:t>(not to exceed two years) (205.01).</a:t>
            </a:r>
          </a:p>
          <a:p>
            <a:r>
              <a:rPr lang="en-US" sz="2000" dirty="0"/>
              <a:t>202.01 (j)	Shall meet qualification standards and insurance coverage </a:t>
            </a:r>
            <a:r>
              <a:rPr lang="en-US" sz="2000" dirty="0" smtClean="0"/>
              <a:t>		as </a:t>
            </a:r>
            <a:r>
              <a:rPr lang="en-US" sz="2000" dirty="0"/>
              <a:t>adopted by the local board of education/service </a:t>
            </a:r>
            <a:r>
              <a:rPr lang="en-US" sz="2000" dirty="0" smtClean="0"/>
              <a:t>			provider. </a:t>
            </a:r>
            <a:r>
              <a:rPr lang="en-US" sz="2000" dirty="0" smtClean="0">
                <a:solidFill>
                  <a:srgbClr val="FF0000"/>
                </a:solidFill>
              </a:rPr>
              <a:t>MVR </a:t>
            </a:r>
            <a:r>
              <a:rPr lang="en-US" sz="1600" dirty="0" smtClean="0">
                <a:solidFill>
                  <a:srgbClr val="FF0000"/>
                </a:solidFill>
              </a:rPr>
              <a:t>(please initial to indicate it has been reviewed)</a:t>
            </a:r>
            <a:endParaRPr lang="en-US" sz="1600" dirty="0">
              <a:solidFill>
                <a:srgbClr val="FF0000"/>
              </a:solidFill>
            </a:endParaRPr>
          </a:p>
          <a:p>
            <a:r>
              <a:rPr lang="en-US" sz="2000" dirty="0"/>
              <a:t>202.01 (k)	Documentation of route operator requirements shall be </a:t>
            </a:r>
            <a:r>
              <a:rPr lang="en-US" sz="2000" dirty="0" smtClean="0"/>
              <a:t>		maintained by </a:t>
            </a:r>
            <a:r>
              <a:rPr lang="en-US" sz="2000" dirty="0"/>
              <a:t>the district/service provider.</a:t>
            </a:r>
          </a:p>
        </p:txBody>
      </p:sp>
    </p:spTree>
    <p:extLst>
      <p:ext uri="{BB962C8B-B14F-4D97-AF65-F5344CB8AC3E}">
        <p14:creationId xmlns:p14="http://schemas.microsoft.com/office/powerpoint/2010/main" val="230532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Trip Operators 202.02</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47</a:t>
            </a:fld>
            <a:endParaRPr lang="en-US" dirty="0" smtClean="0"/>
          </a:p>
        </p:txBody>
      </p:sp>
      <p:sp>
        <p:nvSpPr>
          <p:cNvPr id="4" name="Rectangle 3"/>
          <p:cNvSpPr/>
          <p:nvPr/>
        </p:nvSpPr>
        <p:spPr>
          <a:xfrm>
            <a:off x="380998" y="1737271"/>
            <a:ext cx="8381261" cy="4247317"/>
          </a:xfrm>
          <a:prstGeom prst="rect">
            <a:avLst/>
          </a:prstGeom>
        </p:spPr>
        <p:txBody>
          <a:bodyPr wrap="square">
            <a:spAutoFit/>
          </a:bodyPr>
          <a:lstStyle/>
          <a:p>
            <a:r>
              <a:rPr lang="en-US" dirty="0"/>
              <a:t>Activity trip operators transport students on events sanctioned by the school district other than route operation as defined in 202.01.</a:t>
            </a:r>
          </a:p>
          <a:p>
            <a:r>
              <a:rPr lang="en-US" dirty="0"/>
              <a:t>202.02 (a)	Small vehicle (15 or less capacity) activity trip operators </a:t>
            </a:r>
            <a:r>
              <a:rPr lang="en-US" dirty="0">
                <a:solidFill>
                  <a:srgbClr val="FF0000"/>
                </a:solidFill>
              </a:rPr>
              <a:t>shall meet </a:t>
            </a:r>
            <a:r>
              <a:rPr lang="en-US" dirty="0" smtClean="0">
                <a:solidFill>
                  <a:srgbClr val="FF0000"/>
                </a:solidFill>
              </a:rPr>
              <a:t>	                 or </a:t>
            </a:r>
            <a:r>
              <a:rPr lang="en-US" dirty="0">
                <a:solidFill>
                  <a:srgbClr val="FF0000"/>
                </a:solidFill>
              </a:rPr>
              <a:t>exceed </a:t>
            </a:r>
            <a:r>
              <a:rPr lang="en-US" dirty="0"/>
              <a:t>the following requirements before transporting students:</a:t>
            </a:r>
          </a:p>
          <a:p>
            <a:r>
              <a:rPr lang="en-US" dirty="0" smtClean="0"/>
              <a:t>	(</a:t>
            </a:r>
            <a:r>
              <a:rPr lang="en-US" dirty="0"/>
              <a:t>1)	Possess a </a:t>
            </a:r>
            <a:r>
              <a:rPr lang="en-US" dirty="0">
                <a:solidFill>
                  <a:srgbClr val="FF0000"/>
                </a:solidFill>
              </a:rPr>
              <a:t>valid operator's license</a:t>
            </a:r>
            <a:r>
              <a:rPr lang="en-US" dirty="0"/>
              <a:t>.</a:t>
            </a:r>
          </a:p>
          <a:p>
            <a:r>
              <a:rPr lang="en-US" dirty="0" smtClean="0"/>
              <a:t>	(</a:t>
            </a:r>
            <a:r>
              <a:rPr lang="en-US" dirty="0"/>
              <a:t>2)	Be a minimum of 21 years of age.</a:t>
            </a:r>
          </a:p>
          <a:p>
            <a:r>
              <a:rPr lang="en-US" dirty="0" smtClean="0"/>
              <a:t>	(</a:t>
            </a:r>
            <a:r>
              <a:rPr lang="en-US" dirty="0"/>
              <a:t>3)	</a:t>
            </a:r>
            <a:r>
              <a:rPr lang="en-US" dirty="0">
                <a:solidFill>
                  <a:srgbClr val="FF0000"/>
                </a:solidFill>
              </a:rPr>
              <a:t>Motor vehicle record check </a:t>
            </a:r>
            <a:r>
              <a:rPr lang="en-US" dirty="0"/>
              <a:t>(annual) (207.02).</a:t>
            </a:r>
          </a:p>
          <a:p>
            <a:r>
              <a:rPr lang="en-US" dirty="0" smtClean="0"/>
              <a:t>	(</a:t>
            </a:r>
            <a:r>
              <a:rPr lang="en-US" dirty="0"/>
              <a:t>4)	Appropriate </a:t>
            </a:r>
            <a:r>
              <a:rPr lang="en-US" dirty="0">
                <a:solidFill>
                  <a:srgbClr val="FF0000"/>
                </a:solidFill>
              </a:rPr>
              <a:t>operator training for type of vehicle </a:t>
            </a:r>
            <a:r>
              <a:rPr lang="en-US" dirty="0"/>
              <a:t>(207.04).</a:t>
            </a:r>
          </a:p>
          <a:p>
            <a:r>
              <a:rPr lang="en-US" dirty="0" smtClean="0"/>
              <a:t>	(</a:t>
            </a:r>
            <a:r>
              <a:rPr lang="en-US" dirty="0"/>
              <a:t>5)	</a:t>
            </a:r>
            <a:r>
              <a:rPr lang="en-US" dirty="0">
                <a:solidFill>
                  <a:srgbClr val="FF0000"/>
                </a:solidFill>
              </a:rPr>
              <a:t>CDE small vehicle written test </a:t>
            </a:r>
            <a:r>
              <a:rPr lang="en-US" dirty="0"/>
              <a:t>(annual) {207.06(b)}.</a:t>
            </a:r>
          </a:p>
          <a:p>
            <a:r>
              <a:rPr lang="en-US" dirty="0" smtClean="0"/>
              <a:t>	(</a:t>
            </a:r>
            <a:r>
              <a:rPr lang="en-US" dirty="0"/>
              <a:t>6)	Shall meet </a:t>
            </a:r>
            <a:r>
              <a:rPr lang="en-US" dirty="0">
                <a:solidFill>
                  <a:srgbClr val="FF0000"/>
                </a:solidFill>
              </a:rPr>
              <a:t>qualification standards and insurance coverage </a:t>
            </a:r>
            <a:r>
              <a:rPr lang="en-US" dirty="0"/>
              <a:t>as </a:t>
            </a:r>
            <a:r>
              <a:rPr lang="en-US" dirty="0" smtClean="0"/>
              <a:t>		adopted </a:t>
            </a:r>
            <a:r>
              <a:rPr lang="en-US" dirty="0"/>
              <a:t>by the </a:t>
            </a:r>
            <a:r>
              <a:rPr lang="en-US" dirty="0" smtClean="0"/>
              <a:t>local </a:t>
            </a:r>
            <a:r>
              <a:rPr lang="en-US" dirty="0"/>
              <a:t>board of education/service provider</a:t>
            </a:r>
          </a:p>
          <a:p>
            <a:r>
              <a:rPr lang="en-US" dirty="0" smtClean="0"/>
              <a:t>	(</a:t>
            </a:r>
            <a:r>
              <a:rPr lang="en-US" dirty="0"/>
              <a:t>7)	Documentation of activity trip operator qualifications shall be </a:t>
            </a:r>
            <a:r>
              <a:rPr lang="en-US" dirty="0" smtClean="0"/>
              <a:t>		</a:t>
            </a:r>
            <a:r>
              <a:rPr lang="en-US" dirty="0" smtClean="0">
                <a:solidFill>
                  <a:srgbClr val="FF0000"/>
                </a:solidFill>
              </a:rPr>
              <a:t>maintained</a:t>
            </a:r>
            <a:r>
              <a:rPr lang="en-US" dirty="0" smtClean="0"/>
              <a:t> </a:t>
            </a:r>
            <a:r>
              <a:rPr lang="en-US" dirty="0"/>
              <a:t>by the district/service provider.</a:t>
            </a:r>
          </a:p>
          <a:p>
            <a:r>
              <a:rPr lang="en-US" dirty="0"/>
              <a:t>202.02 (b)	</a:t>
            </a:r>
            <a:r>
              <a:rPr lang="en-US" dirty="0">
                <a:solidFill>
                  <a:schemeClr val="bg1">
                    <a:lumMod val="50000"/>
                  </a:schemeClr>
                </a:solidFill>
              </a:rPr>
              <a:t>Activity trip operators of greater than 15 passenger capacity vehicles </a:t>
            </a:r>
            <a:r>
              <a:rPr lang="en-US" dirty="0" smtClean="0">
                <a:solidFill>
                  <a:schemeClr val="bg1">
                    <a:lumMod val="50000"/>
                  </a:schemeClr>
                </a:solidFill>
              </a:rPr>
              <a:t>		</a:t>
            </a:r>
            <a:r>
              <a:rPr lang="en-US" dirty="0" smtClean="0">
                <a:solidFill>
                  <a:srgbClr val="FF0000"/>
                </a:solidFill>
              </a:rPr>
              <a:t>shall </a:t>
            </a:r>
            <a:r>
              <a:rPr lang="en-US" dirty="0">
                <a:solidFill>
                  <a:srgbClr val="FF0000"/>
                </a:solidFill>
              </a:rPr>
              <a:t>meet or exceed the requirements for route operator </a:t>
            </a:r>
            <a:r>
              <a:rPr lang="en-US" dirty="0">
                <a:solidFill>
                  <a:schemeClr val="bg1">
                    <a:lumMod val="50000"/>
                  </a:schemeClr>
                </a:solidFill>
              </a:rPr>
              <a:t>(</a:t>
            </a:r>
            <a:r>
              <a:rPr lang="en-US" dirty="0"/>
              <a:t>202.01).</a:t>
            </a:r>
          </a:p>
        </p:txBody>
      </p:sp>
    </p:spTree>
    <p:extLst>
      <p:ext uri="{BB962C8B-B14F-4D97-AF65-F5344CB8AC3E}">
        <p14:creationId xmlns:p14="http://schemas.microsoft.com/office/powerpoint/2010/main" val="306111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CDL Endorsement  203.00</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48</a:t>
            </a:fld>
            <a:endParaRPr lang="en-US" dirty="0" smtClean="0"/>
          </a:p>
        </p:txBody>
      </p:sp>
      <p:sp>
        <p:nvSpPr>
          <p:cNvPr id="4" name="Rectangle 3"/>
          <p:cNvSpPr/>
          <p:nvPr/>
        </p:nvSpPr>
        <p:spPr>
          <a:xfrm>
            <a:off x="510638" y="1566046"/>
            <a:ext cx="8039595" cy="646331"/>
          </a:xfrm>
          <a:prstGeom prst="rect">
            <a:avLst/>
          </a:prstGeom>
        </p:spPr>
        <p:txBody>
          <a:bodyPr wrap="square">
            <a:spAutoFit/>
          </a:bodyPr>
          <a:lstStyle/>
          <a:p>
            <a:r>
              <a:rPr lang="en-US" dirty="0"/>
              <a:t>203.01	An “S” endorsement is required to operate school transportation vehicles of greater than 15 passenger capacity.</a:t>
            </a:r>
          </a:p>
        </p:txBody>
      </p:sp>
    </p:spTree>
    <p:extLst>
      <p:ext uri="{BB962C8B-B14F-4D97-AF65-F5344CB8AC3E}">
        <p14:creationId xmlns:p14="http://schemas.microsoft.com/office/powerpoint/2010/main" val="3742900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Standards</a:t>
            </a:r>
          </a:p>
        </p:txBody>
      </p:sp>
      <p:sp>
        <p:nvSpPr>
          <p:cNvPr id="3" name="Footer Placeholder 2"/>
          <p:cNvSpPr>
            <a:spLocks noGrp="1"/>
          </p:cNvSpPr>
          <p:nvPr>
            <p:ph type="ftr" sz="quarter" idx="3"/>
          </p:nvPr>
        </p:nvSpPr>
        <p:spPr/>
        <p:txBody>
          <a:bodyPr/>
          <a:lstStyle/>
          <a:p>
            <a:fld id="{757A2F4E-5D54-B04B-91BD-7E78EE1FE9FD}" type="slidenum">
              <a:rPr lang="en-US" smtClean="0"/>
              <a:pPr/>
              <a:t>49</a:t>
            </a:fld>
            <a:endParaRPr lang="en-US" dirty="0" smtClean="0"/>
          </a:p>
        </p:txBody>
      </p:sp>
      <p:sp>
        <p:nvSpPr>
          <p:cNvPr id="4" name="Rectangle 3"/>
          <p:cNvSpPr/>
          <p:nvPr/>
        </p:nvSpPr>
        <p:spPr>
          <a:xfrm>
            <a:off x="688769" y="1523379"/>
            <a:ext cx="7671459" cy="3970318"/>
          </a:xfrm>
          <a:prstGeom prst="rect">
            <a:avLst/>
          </a:prstGeom>
        </p:spPr>
        <p:txBody>
          <a:bodyPr wrap="square">
            <a:spAutoFit/>
          </a:bodyPr>
          <a:lstStyle/>
          <a:p>
            <a:r>
              <a:rPr lang="en-US" dirty="0">
                <a:solidFill>
                  <a:srgbClr val="01953A"/>
                </a:solidFill>
              </a:rPr>
              <a:t>4204-R-205.00	Physical Standards</a:t>
            </a:r>
          </a:p>
          <a:p>
            <a:r>
              <a:rPr lang="en-US" dirty="0"/>
              <a:t>205.01	All route level operators shall have a </a:t>
            </a:r>
            <a:r>
              <a:rPr lang="en-US" dirty="0">
                <a:solidFill>
                  <a:srgbClr val="FF0000"/>
                </a:solidFill>
              </a:rPr>
              <a:t>current physical examination </a:t>
            </a:r>
            <a:r>
              <a:rPr lang="en-US" dirty="0"/>
              <a:t>(not </a:t>
            </a:r>
            <a:r>
              <a:rPr lang="en-US" dirty="0" smtClean="0"/>
              <a:t>	to </a:t>
            </a:r>
            <a:r>
              <a:rPr lang="en-US" dirty="0"/>
              <a:t>exceed two years) by a licensed medical examiner as defined in 49 </a:t>
            </a:r>
            <a:r>
              <a:rPr lang="en-US" dirty="0" smtClean="0"/>
              <a:t>	CFR </a:t>
            </a:r>
            <a:r>
              <a:rPr lang="en-US" dirty="0"/>
              <a:t>390.5 and as approved by the district/service provider.</a:t>
            </a:r>
          </a:p>
          <a:p>
            <a:r>
              <a:rPr lang="en-US" dirty="0" smtClean="0"/>
              <a:t>205.02</a:t>
            </a:r>
            <a:r>
              <a:rPr lang="en-US" dirty="0"/>
              <a:t>	Physical for route operators shall meet the standards of the US </a:t>
            </a:r>
            <a:r>
              <a:rPr lang="en-US" dirty="0" smtClean="0"/>
              <a:t>	Department </a:t>
            </a:r>
            <a:r>
              <a:rPr lang="en-US" dirty="0"/>
              <a:t>of Transportation (DOT) physical.</a:t>
            </a:r>
          </a:p>
          <a:p>
            <a:r>
              <a:rPr lang="en-US" dirty="0"/>
              <a:t>205.03	</a:t>
            </a:r>
            <a:r>
              <a:rPr lang="en-US" dirty="0">
                <a:solidFill>
                  <a:srgbClr val="FF0000"/>
                </a:solidFill>
              </a:rPr>
              <a:t>The physical exam report shall be on file in the driver qualification file.</a:t>
            </a:r>
          </a:p>
          <a:p>
            <a:r>
              <a:rPr lang="en-US" dirty="0"/>
              <a:t>205.04	Medical waivers to the DOT physical standards shall be administered </a:t>
            </a:r>
            <a:r>
              <a:rPr lang="en-US" dirty="0" smtClean="0"/>
              <a:t>	by </a:t>
            </a:r>
            <a:r>
              <a:rPr lang="en-US" dirty="0"/>
              <a:t>the Colorado State Patrol {part 391.43 Federal Motor Carrier Safety </a:t>
            </a:r>
            <a:r>
              <a:rPr lang="en-US" dirty="0" smtClean="0"/>
              <a:t>	Regulations</a:t>
            </a:r>
            <a:r>
              <a:rPr lang="en-US" dirty="0"/>
              <a:t>, (FMCSR)} and attached to the physical exam report.</a:t>
            </a:r>
          </a:p>
          <a:p>
            <a:r>
              <a:rPr lang="en-US" dirty="0"/>
              <a:t>205.05	School transportation vehicle operators are required to be able to </a:t>
            </a:r>
            <a:r>
              <a:rPr lang="en-US" dirty="0" smtClean="0"/>
              <a:t>	perform </a:t>
            </a:r>
            <a:r>
              <a:rPr lang="en-US" dirty="0"/>
              <a:t>all essential functions including emergency evacuations when </a:t>
            </a:r>
            <a:r>
              <a:rPr lang="en-US" dirty="0" smtClean="0"/>
              <a:t>	transporting </a:t>
            </a:r>
            <a:r>
              <a:rPr lang="en-US" dirty="0"/>
              <a:t>students </a:t>
            </a:r>
            <a:r>
              <a:rPr lang="en-US" dirty="0">
                <a:solidFill>
                  <a:srgbClr val="FF0000"/>
                </a:solidFill>
              </a:rPr>
              <a:t>as determined by district/service provider job </a:t>
            </a:r>
            <a:r>
              <a:rPr lang="en-US" dirty="0" smtClean="0">
                <a:solidFill>
                  <a:srgbClr val="FF0000"/>
                </a:solidFill>
              </a:rPr>
              <a:t>	description </a:t>
            </a:r>
            <a:r>
              <a:rPr lang="en-US" dirty="0">
                <a:solidFill>
                  <a:srgbClr val="FF0000"/>
                </a:solidFill>
              </a:rPr>
              <a:t>or physical performance test</a:t>
            </a:r>
            <a:r>
              <a:rPr lang="en-US" dirty="0"/>
              <a:t>.</a:t>
            </a:r>
          </a:p>
        </p:txBody>
      </p:sp>
    </p:spTree>
    <p:extLst>
      <p:ext uri="{BB962C8B-B14F-4D97-AF65-F5344CB8AC3E}">
        <p14:creationId xmlns:p14="http://schemas.microsoft.com/office/powerpoint/2010/main" val="1189761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2"/>
          <p:cNvSpPr>
            <a:spLocks noChangeArrowheads="1" noChangeShapeType="1" noTextEdit="1"/>
          </p:cNvSpPr>
          <p:nvPr/>
        </p:nvSpPr>
        <p:spPr bwMode="auto">
          <a:xfrm rot="3702598">
            <a:off x="-504031" y="1688306"/>
            <a:ext cx="4025900" cy="839788"/>
          </a:xfrm>
          <a:prstGeom prst="rect">
            <a:avLst/>
          </a:prstGeom>
        </p:spPr>
        <p:txBody>
          <a:bodyPr vert="wordArtVert" wrap="none" fromWordArt="1">
            <a:prstTxWarp prst="textPlain">
              <a:avLst>
                <a:gd name="adj" fmla="val 50000"/>
              </a:avLst>
            </a:prstTxWarp>
          </a:bodyPr>
          <a:lstStyle/>
          <a:p>
            <a:pPr algn="ctr" fontAlgn="auto"/>
            <a:r>
              <a:rPr lang="en-US" sz="3600" b="1" kern="10" dirty="0">
                <a:ln w="9525">
                  <a:solidFill>
                    <a:srgbClr val="000000"/>
                  </a:solidFill>
                  <a:round/>
                  <a:headEnd/>
                  <a:tailEnd/>
                </a:ln>
                <a:latin typeface="Verdana"/>
                <a:ea typeface="Verdana"/>
                <a:cs typeface="Verdana"/>
              </a:rPr>
              <a:t>Who is Our </a:t>
            </a:r>
          </a:p>
        </p:txBody>
      </p:sp>
      <p:sp>
        <p:nvSpPr>
          <p:cNvPr id="11269" name="WordArt 3"/>
          <p:cNvSpPr>
            <a:spLocks noChangeArrowheads="1" noChangeShapeType="1" noTextEdit="1"/>
          </p:cNvSpPr>
          <p:nvPr/>
        </p:nvSpPr>
        <p:spPr bwMode="auto">
          <a:xfrm>
            <a:off x="2590800" y="0"/>
            <a:ext cx="5791200" cy="1776413"/>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TEAM</a:t>
            </a:r>
          </a:p>
        </p:txBody>
      </p:sp>
      <p:sp>
        <p:nvSpPr>
          <p:cNvPr id="11270" name="Text Box 4"/>
          <p:cNvSpPr txBox="1">
            <a:spLocks noChangeArrowheads="1"/>
          </p:cNvSpPr>
          <p:nvPr/>
        </p:nvSpPr>
        <p:spPr bwMode="auto">
          <a:xfrm>
            <a:off x="2819400" y="2438400"/>
            <a:ext cx="182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FF0000"/>
                </a:solidFill>
                <a:latin typeface="Times New Roman" pitchFamily="18" charset="0"/>
              </a:rPr>
              <a:t>Board Member</a:t>
            </a:r>
          </a:p>
        </p:txBody>
      </p:sp>
      <p:sp>
        <p:nvSpPr>
          <p:cNvPr id="11271" name="Text Box 5"/>
          <p:cNvSpPr txBox="1">
            <a:spLocks noChangeArrowheads="1"/>
          </p:cNvSpPr>
          <p:nvPr/>
        </p:nvSpPr>
        <p:spPr bwMode="auto">
          <a:xfrm>
            <a:off x="6324600" y="57912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66FF33"/>
                </a:solidFill>
                <a:latin typeface="Times New Roman" pitchFamily="18" charset="0"/>
              </a:rPr>
              <a:t>Administration</a:t>
            </a:r>
          </a:p>
        </p:txBody>
      </p:sp>
      <p:sp>
        <p:nvSpPr>
          <p:cNvPr id="11272" name="Text Box 6"/>
          <p:cNvSpPr txBox="1">
            <a:spLocks noChangeArrowheads="1"/>
          </p:cNvSpPr>
          <p:nvPr/>
        </p:nvSpPr>
        <p:spPr bwMode="auto">
          <a:xfrm>
            <a:off x="5029200" y="22098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FB8DB7"/>
                </a:solidFill>
                <a:latin typeface="Times New Roman" pitchFamily="18" charset="0"/>
              </a:rPr>
              <a:t>Students</a:t>
            </a:r>
          </a:p>
        </p:txBody>
      </p:sp>
      <p:sp>
        <p:nvSpPr>
          <p:cNvPr id="11273" name="Text Box 7"/>
          <p:cNvSpPr txBox="1">
            <a:spLocks noChangeArrowheads="1"/>
          </p:cNvSpPr>
          <p:nvPr/>
        </p:nvSpPr>
        <p:spPr bwMode="auto">
          <a:xfrm>
            <a:off x="1143000" y="39624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FF9933"/>
                </a:solidFill>
                <a:latin typeface="Times New Roman" pitchFamily="18" charset="0"/>
              </a:rPr>
              <a:t>Principals</a:t>
            </a:r>
          </a:p>
        </p:txBody>
      </p:sp>
      <p:sp>
        <p:nvSpPr>
          <p:cNvPr id="11274" name="Text Box 8"/>
          <p:cNvSpPr txBox="1">
            <a:spLocks noChangeArrowheads="1"/>
          </p:cNvSpPr>
          <p:nvPr/>
        </p:nvSpPr>
        <p:spPr bwMode="auto">
          <a:xfrm>
            <a:off x="6096000" y="32004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smtClean="0">
                <a:solidFill>
                  <a:srgbClr val="CC0066"/>
                </a:solidFill>
                <a:latin typeface="Times New Roman" pitchFamily="18" charset="0"/>
              </a:rPr>
              <a:t>Police</a:t>
            </a:r>
            <a:endParaRPr lang="en-US" altLang="en-US" sz="2800" b="1" dirty="0">
              <a:solidFill>
                <a:srgbClr val="CC0066"/>
              </a:solidFill>
              <a:latin typeface="Times New Roman" pitchFamily="18" charset="0"/>
            </a:endParaRPr>
          </a:p>
        </p:txBody>
      </p:sp>
      <p:sp>
        <p:nvSpPr>
          <p:cNvPr id="11275" name="Text Box 9"/>
          <p:cNvSpPr txBox="1">
            <a:spLocks noChangeArrowheads="1"/>
          </p:cNvSpPr>
          <p:nvPr/>
        </p:nvSpPr>
        <p:spPr bwMode="auto">
          <a:xfrm>
            <a:off x="3810000" y="3429000"/>
            <a:ext cx="198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FF33CC"/>
                </a:solidFill>
                <a:latin typeface="Times New Roman" pitchFamily="18" charset="0"/>
              </a:rPr>
              <a:t>Other Drivers</a:t>
            </a:r>
          </a:p>
        </p:txBody>
      </p:sp>
      <p:sp>
        <p:nvSpPr>
          <p:cNvPr id="11276" name="Text Box 10"/>
          <p:cNvSpPr txBox="1">
            <a:spLocks noChangeArrowheads="1"/>
          </p:cNvSpPr>
          <p:nvPr/>
        </p:nvSpPr>
        <p:spPr bwMode="auto">
          <a:xfrm>
            <a:off x="7010400" y="25146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FF9933"/>
                </a:solidFill>
                <a:latin typeface="Times New Roman" pitchFamily="18" charset="0"/>
              </a:rPr>
              <a:t>Teachers</a:t>
            </a:r>
          </a:p>
        </p:txBody>
      </p:sp>
      <p:sp>
        <p:nvSpPr>
          <p:cNvPr id="11277" name="Text Box 11"/>
          <p:cNvSpPr txBox="1">
            <a:spLocks noChangeArrowheads="1"/>
          </p:cNvSpPr>
          <p:nvPr/>
        </p:nvSpPr>
        <p:spPr bwMode="auto">
          <a:xfrm>
            <a:off x="2057400" y="60960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00CCFF"/>
                </a:solidFill>
                <a:latin typeface="Times New Roman" pitchFamily="18" charset="0"/>
              </a:rPr>
              <a:t>Parents</a:t>
            </a:r>
          </a:p>
        </p:txBody>
      </p:sp>
      <p:sp>
        <p:nvSpPr>
          <p:cNvPr id="11278" name="Text Box 12"/>
          <p:cNvSpPr txBox="1">
            <a:spLocks noChangeArrowheads="1"/>
          </p:cNvSpPr>
          <p:nvPr/>
        </p:nvSpPr>
        <p:spPr bwMode="auto">
          <a:xfrm>
            <a:off x="6934200" y="4404882"/>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smtClean="0">
                <a:solidFill>
                  <a:schemeClr val="bg2">
                    <a:lumMod val="50000"/>
                  </a:schemeClr>
                </a:solidFill>
                <a:latin typeface="Times New Roman" pitchFamily="18" charset="0"/>
              </a:rPr>
              <a:t>C.D.E.</a:t>
            </a:r>
            <a:endParaRPr lang="en-US" altLang="en-US" sz="2800" b="1" dirty="0">
              <a:solidFill>
                <a:schemeClr val="bg2">
                  <a:lumMod val="50000"/>
                </a:schemeClr>
              </a:solidFill>
              <a:latin typeface="Times New Roman" pitchFamily="18" charset="0"/>
            </a:endParaRPr>
          </a:p>
        </p:txBody>
      </p:sp>
      <p:sp>
        <p:nvSpPr>
          <p:cNvPr id="11279" name="Text Box 13"/>
          <p:cNvSpPr txBox="1">
            <a:spLocks noChangeArrowheads="1"/>
          </p:cNvSpPr>
          <p:nvPr/>
        </p:nvSpPr>
        <p:spPr bwMode="auto">
          <a:xfrm>
            <a:off x="4267200" y="6019800"/>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b="1" dirty="0" smtClean="0">
                <a:solidFill>
                  <a:srgbClr val="666633"/>
                </a:solidFill>
                <a:latin typeface="Times New Roman" pitchFamily="18" charset="0"/>
              </a:rPr>
              <a:t>BOCES.</a:t>
            </a:r>
            <a:endParaRPr lang="en-US" altLang="en-US" sz="2400" b="1" dirty="0">
              <a:solidFill>
                <a:srgbClr val="666633"/>
              </a:solidFill>
              <a:latin typeface="Times New Roman" pitchFamily="18" charset="0"/>
            </a:endParaRPr>
          </a:p>
        </p:txBody>
      </p:sp>
      <p:sp>
        <p:nvSpPr>
          <p:cNvPr id="11280" name="Text Box 14"/>
          <p:cNvSpPr txBox="1">
            <a:spLocks noChangeArrowheads="1"/>
          </p:cNvSpPr>
          <p:nvPr/>
        </p:nvSpPr>
        <p:spPr bwMode="auto">
          <a:xfrm>
            <a:off x="2895600" y="48768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CC0099"/>
                </a:solidFill>
                <a:latin typeface="Times New Roman" pitchFamily="18" charset="0"/>
              </a:rPr>
              <a:t>Dispatchers</a:t>
            </a:r>
          </a:p>
        </p:txBody>
      </p:sp>
      <p:sp>
        <p:nvSpPr>
          <p:cNvPr id="11281" name="Text Box 15"/>
          <p:cNvSpPr txBox="1">
            <a:spLocks noChangeArrowheads="1"/>
          </p:cNvSpPr>
          <p:nvPr/>
        </p:nvSpPr>
        <p:spPr bwMode="auto">
          <a:xfrm>
            <a:off x="5486400" y="51054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FF3300"/>
                </a:solidFill>
                <a:latin typeface="Times New Roman" pitchFamily="18" charset="0"/>
              </a:rPr>
              <a:t>Supervisor</a:t>
            </a:r>
          </a:p>
        </p:txBody>
      </p:sp>
      <p:sp>
        <p:nvSpPr>
          <p:cNvPr id="11282" name="Text Box 16"/>
          <p:cNvSpPr txBox="1">
            <a:spLocks noChangeArrowheads="1"/>
          </p:cNvSpPr>
          <p:nvPr/>
        </p:nvSpPr>
        <p:spPr bwMode="auto">
          <a:xfrm>
            <a:off x="152400" y="2971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FF3399"/>
                </a:solidFill>
                <a:latin typeface="Times New Roman" pitchFamily="18" charset="0"/>
              </a:rPr>
              <a:t>Public</a:t>
            </a:r>
          </a:p>
        </p:txBody>
      </p:sp>
      <p:sp>
        <p:nvSpPr>
          <p:cNvPr id="11283" name="Text Box 17"/>
          <p:cNvSpPr txBox="1">
            <a:spLocks noChangeArrowheads="1"/>
          </p:cNvSpPr>
          <p:nvPr/>
        </p:nvSpPr>
        <p:spPr bwMode="auto">
          <a:xfrm>
            <a:off x="0" y="53340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solidFill>
                  <a:srgbClr val="CC00CC"/>
                </a:solidFill>
                <a:latin typeface="Times New Roman" pitchFamily="18" charset="0"/>
              </a:rPr>
              <a:t>Motor Carrier</a:t>
            </a:r>
          </a:p>
        </p:txBody>
      </p:sp>
      <p:sp>
        <p:nvSpPr>
          <p:cNvPr id="11284" name="Text Box 19"/>
          <p:cNvSpPr txBox="1">
            <a:spLocks noChangeArrowheads="1"/>
          </p:cNvSpPr>
          <p:nvPr/>
        </p:nvSpPr>
        <p:spPr bwMode="auto">
          <a:xfrm>
            <a:off x="5791200" y="38100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t>Mechanics</a:t>
            </a:r>
          </a:p>
        </p:txBody>
      </p:sp>
    </p:spTree>
    <p:extLst>
      <p:ext uri="{BB962C8B-B14F-4D97-AF65-F5344CB8AC3E}">
        <p14:creationId xmlns:p14="http://schemas.microsoft.com/office/powerpoint/2010/main" val="118297582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Standards</a:t>
            </a:r>
          </a:p>
        </p:txBody>
      </p:sp>
      <p:sp>
        <p:nvSpPr>
          <p:cNvPr id="3" name="Footer Placeholder 2"/>
          <p:cNvSpPr>
            <a:spLocks noGrp="1"/>
          </p:cNvSpPr>
          <p:nvPr>
            <p:ph type="ftr" sz="quarter" idx="3"/>
          </p:nvPr>
        </p:nvSpPr>
        <p:spPr/>
        <p:txBody>
          <a:bodyPr/>
          <a:lstStyle/>
          <a:p>
            <a:fld id="{757A2F4E-5D54-B04B-91BD-7E78EE1FE9FD}" type="slidenum">
              <a:rPr lang="en-US" smtClean="0"/>
              <a:pPr/>
              <a:t>50</a:t>
            </a:fld>
            <a:endParaRPr lang="en-US" dirty="0" smtClean="0"/>
          </a:p>
        </p:txBody>
      </p:sp>
      <p:sp>
        <p:nvSpPr>
          <p:cNvPr id="4" name="Rectangle 3"/>
          <p:cNvSpPr/>
          <p:nvPr/>
        </p:nvSpPr>
        <p:spPr>
          <a:xfrm>
            <a:off x="769948" y="1363297"/>
            <a:ext cx="7623959" cy="4524315"/>
          </a:xfrm>
          <a:prstGeom prst="rect">
            <a:avLst/>
          </a:prstGeom>
        </p:spPr>
        <p:txBody>
          <a:bodyPr wrap="square">
            <a:spAutoFit/>
          </a:bodyPr>
          <a:lstStyle/>
          <a:p>
            <a:r>
              <a:rPr lang="en-US" dirty="0"/>
              <a:t>205.06	School transportation vehicle operators, who have medical conditions </a:t>
            </a:r>
            <a:r>
              <a:rPr lang="en-US" dirty="0" smtClean="0"/>
              <a:t>	which </a:t>
            </a:r>
            <a:r>
              <a:rPr lang="en-US" dirty="0"/>
              <a:t>result in temporary loss of performance abilities as addressed </a:t>
            </a:r>
            <a:r>
              <a:rPr lang="en-US" dirty="0" smtClean="0"/>
              <a:t>	in </a:t>
            </a:r>
            <a:r>
              <a:rPr lang="en-US" dirty="0"/>
              <a:t>205.04</a:t>
            </a:r>
            <a:r>
              <a:rPr lang="en-US" dirty="0">
                <a:solidFill>
                  <a:srgbClr val="FF0000"/>
                </a:solidFill>
              </a:rPr>
              <a:t>, shall provide satisfactory medical proof of restoration of </a:t>
            </a:r>
            <a:r>
              <a:rPr lang="en-US" dirty="0" smtClean="0">
                <a:solidFill>
                  <a:srgbClr val="FF0000"/>
                </a:solidFill>
              </a:rPr>
              <a:t>	health </a:t>
            </a:r>
            <a:r>
              <a:rPr lang="en-US" dirty="0">
                <a:solidFill>
                  <a:srgbClr val="FF0000"/>
                </a:solidFill>
              </a:rPr>
              <a:t>to the employing school district/service provider.</a:t>
            </a:r>
          </a:p>
          <a:p>
            <a:r>
              <a:rPr lang="en-US" dirty="0"/>
              <a:t>205.07	The employing school district/service provider has the authority to </a:t>
            </a:r>
            <a:r>
              <a:rPr lang="en-US" dirty="0" smtClean="0"/>
              <a:t>	require </a:t>
            </a:r>
            <a:r>
              <a:rPr lang="en-US" dirty="0"/>
              <a:t>at </a:t>
            </a:r>
            <a:r>
              <a:rPr lang="en-US" dirty="0">
                <a:solidFill>
                  <a:srgbClr val="FF0000"/>
                </a:solidFill>
              </a:rPr>
              <a:t>any time </a:t>
            </a:r>
            <a:r>
              <a:rPr lang="en-US" dirty="0"/>
              <a:t>medical evaluation of school transportation </a:t>
            </a:r>
            <a:r>
              <a:rPr lang="en-US" dirty="0" smtClean="0"/>
              <a:t>	vehicle </a:t>
            </a:r>
            <a:r>
              <a:rPr lang="en-US" dirty="0"/>
              <a:t>operators for any condition which could impair the operator's </a:t>
            </a:r>
            <a:r>
              <a:rPr lang="en-US" dirty="0" smtClean="0"/>
              <a:t>	ability </a:t>
            </a:r>
            <a:r>
              <a:rPr lang="en-US" dirty="0"/>
              <a:t>to function, </a:t>
            </a:r>
            <a:r>
              <a:rPr lang="en-US" dirty="0">
                <a:solidFill>
                  <a:srgbClr val="FF0000"/>
                </a:solidFill>
              </a:rPr>
              <a:t>and may take appropriate action</a:t>
            </a:r>
            <a:r>
              <a:rPr lang="en-US" dirty="0"/>
              <a:t> on the outcome </a:t>
            </a:r>
            <a:r>
              <a:rPr lang="en-US" dirty="0" smtClean="0"/>
              <a:t>	of </a:t>
            </a:r>
            <a:r>
              <a:rPr lang="en-US" dirty="0"/>
              <a:t>such evaluation.</a:t>
            </a:r>
          </a:p>
          <a:p>
            <a:r>
              <a:rPr lang="en-US" dirty="0"/>
              <a:t>205.08	If the school transportation vehicle operator's eyesight requires </a:t>
            </a:r>
            <a:r>
              <a:rPr lang="en-US" dirty="0" smtClean="0"/>
              <a:t>	correction </a:t>
            </a:r>
            <a:r>
              <a:rPr lang="en-US" dirty="0"/>
              <a:t>by glasses or contact lenses, the operator </a:t>
            </a:r>
            <a:r>
              <a:rPr lang="en-US" dirty="0">
                <a:solidFill>
                  <a:srgbClr val="FF0000"/>
                </a:solidFill>
              </a:rPr>
              <a:t>shall wear them </a:t>
            </a:r>
            <a:r>
              <a:rPr lang="en-US" dirty="0" smtClean="0">
                <a:solidFill>
                  <a:srgbClr val="FF0000"/>
                </a:solidFill>
              </a:rPr>
              <a:t>	at </a:t>
            </a:r>
            <a:r>
              <a:rPr lang="en-US" dirty="0">
                <a:solidFill>
                  <a:srgbClr val="FF0000"/>
                </a:solidFill>
              </a:rPr>
              <a:t>all times while driving the school transportation vehicle</a:t>
            </a:r>
            <a:r>
              <a:rPr lang="en-US" dirty="0"/>
              <a:t>.</a:t>
            </a:r>
          </a:p>
          <a:p>
            <a:r>
              <a:rPr lang="en-US" dirty="0"/>
              <a:t>205.09	If the school transportation vehicle operator's hearing requires </a:t>
            </a:r>
            <a:r>
              <a:rPr lang="en-US" dirty="0" smtClean="0"/>
              <a:t>	correction </a:t>
            </a:r>
            <a:r>
              <a:rPr lang="en-US" dirty="0"/>
              <a:t>by a hearing correction device, the operator </a:t>
            </a:r>
            <a:r>
              <a:rPr lang="en-US" dirty="0">
                <a:solidFill>
                  <a:srgbClr val="FF0000"/>
                </a:solidFill>
              </a:rPr>
              <a:t>shall wear the </a:t>
            </a:r>
            <a:r>
              <a:rPr lang="en-US" dirty="0" smtClean="0">
                <a:solidFill>
                  <a:srgbClr val="FF0000"/>
                </a:solidFill>
              </a:rPr>
              <a:t>	properly </a:t>
            </a:r>
            <a:r>
              <a:rPr lang="en-US" dirty="0">
                <a:solidFill>
                  <a:srgbClr val="FF0000"/>
                </a:solidFill>
              </a:rPr>
              <a:t>functioning device at all times while driving the school </a:t>
            </a:r>
            <a:r>
              <a:rPr lang="en-US" dirty="0" smtClean="0">
                <a:solidFill>
                  <a:srgbClr val="FF0000"/>
                </a:solidFill>
              </a:rPr>
              <a:t>	transportation </a:t>
            </a:r>
            <a:r>
              <a:rPr lang="en-US" dirty="0">
                <a:solidFill>
                  <a:srgbClr val="FF0000"/>
                </a:solidFill>
              </a:rPr>
              <a:t>vehicle.</a:t>
            </a:r>
          </a:p>
        </p:txBody>
      </p:sp>
    </p:spTree>
    <p:extLst>
      <p:ext uri="{BB962C8B-B14F-4D97-AF65-F5344CB8AC3E}">
        <p14:creationId xmlns:p14="http://schemas.microsoft.com/office/powerpoint/2010/main" val="1655548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1719072"/>
            <a:ext cx="4038600" cy="4911598"/>
          </a:xfrm>
        </p:spPr>
        <p:txBody>
          <a:bodyPr/>
          <a:lstStyle/>
          <a:p>
            <a:r>
              <a:rPr lang="en-US" sz="2000" dirty="0"/>
              <a:t>207.01	</a:t>
            </a:r>
            <a:r>
              <a:rPr lang="en-US" sz="2000" b="0" dirty="0"/>
              <a:t>The operator shall have an </a:t>
            </a:r>
            <a:r>
              <a:rPr lang="en-US" sz="2000" b="0" dirty="0" smtClean="0">
                <a:solidFill>
                  <a:srgbClr val="FF0000"/>
                </a:solidFill>
              </a:rPr>
              <a:t>First </a:t>
            </a:r>
            <a:r>
              <a:rPr lang="en-US" sz="2000" b="0" dirty="0">
                <a:solidFill>
                  <a:srgbClr val="FF0000"/>
                </a:solidFill>
              </a:rPr>
              <a:t>Aid certificate or its equivalent </a:t>
            </a:r>
            <a:r>
              <a:rPr lang="en-US" sz="2000" b="0" i="1" dirty="0">
                <a:solidFill>
                  <a:srgbClr val="FF0000"/>
                </a:solidFill>
              </a:rPr>
              <a:t>within 90 calendar days</a:t>
            </a:r>
            <a:r>
              <a:rPr lang="en-US" sz="2000" b="0" dirty="0">
                <a:solidFill>
                  <a:srgbClr val="FF0000"/>
                </a:solidFill>
              </a:rPr>
              <a:t> after initial employment.</a:t>
            </a:r>
            <a:r>
              <a:rPr lang="en-US" sz="2000" b="0" dirty="0"/>
              <a:t> Equivalent first aid training </a:t>
            </a:r>
            <a:r>
              <a:rPr lang="en-US" sz="2000" b="0" i="1" dirty="0"/>
              <a:t>shall</a:t>
            </a:r>
            <a:r>
              <a:rPr lang="en-US" sz="2000" b="0" dirty="0"/>
              <a:t> have prior approval by the Colorado Department of Education</a:t>
            </a:r>
          </a:p>
          <a:p>
            <a:r>
              <a:rPr lang="en-US" sz="2000" b="0" dirty="0" smtClean="0"/>
              <a:t>American </a:t>
            </a:r>
            <a:r>
              <a:rPr lang="en-US" sz="2000" b="0" dirty="0"/>
              <a:t>Red </a:t>
            </a:r>
            <a:r>
              <a:rPr lang="en-US" sz="2000" b="0" dirty="0" smtClean="0"/>
              <a:t>Cross</a:t>
            </a:r>
          </a:p>
          <a:p>
            <a:pPr marL="45720" indent="0">
              <a:buNone/>
            </a:pPr>
            <a:r>
              <a:rPr lang="en-US" sz="2000" dirty="0" smtClean="0">
                <a:solidFill>
                  <a:srgbClr val="00B0F0"/>
                </a:solidFill>
              </a:rPr>
              <a:t>13-21-108 Good Samaritan Act</a:t>
            </a:r>
            <a:endParaRPr lang="en-US" sz="2000" dirty="0">
              <a:solidFill>
                <a:srgbClr val="00B0F0"/>
              </a:solidFill>
            </a:endParaRPr>
          </a:p>
        </p:txBody>
      </p:sp>
      <p:sp>
        <p:nvSpPr>
          <p:cNvPr id="3" name="Content Placeholder 2"/>
          <p:cNvSpPr>
            <a:spLocks noGrp="1"/>
          </p:cNvSpPr>
          <p:nvPr>
            <p:ph sz="half" idx="2"/>
          </p:nvPr>
        </p:nvSpPr>
        <p:spPr>
          <a:xfrm>
            <a:off x="4429759" y="1719072"/>
            <a:ext cx="4332501" cy="4407408"/>
          </a:xfrm>
        </p:spPr>
        <p:txBody>
          <a:bodyPr/>
          <a:lstStyle/>
          <a:p>
            <a:r>
              <a:rPr lang="en-US" sz="2000" dirty="0"/>
              <a:t>207.02</a:t>
            </a:r>
            <a:r>
              <a:rPr lang="en-US" sz="1800" dirty="0"/>
              <a:t>	</a:t>
            </a:r>
            <a:r>
              <a:rPr lang="en-US" sz="2000" dirty="0"/>
              <a:t>The operator </a:t>
            </a:r>
            <a:r>
              <a:rPr lang="en-US" sz="2000" i="1" dirty="0"/>
              <a:t>shall </a:t>
            </a:r>
            <a:r>
              <a:rPr lang="en-US" sz="2000" dirty="0"/>
              <a:t>have a </a:t>
            </a:r>
            <a:r>
              <a:rPr lang="en-US" sz="2000" dirty="0">
                <a:solidFill>
                  <a:srgbClr val="FF0000"/>
                </a:solidFill>
              </a:rPr>
              <a:t>satisfactory driving record as determined by the local board of education/service provider and its insurance carrier policy</a:t>
            </a:r>
            <a:r>
              <a:rPr lang="en-US" sz="2000" dirty="0"/>
              <a:t>. A copy of the individual's driving record </a:t>
            </a:r>
            <a:r>
              <a:rPr lang="en-US" sz="2000" i="1" dirty="0"/>
              <a:t>shall</a:t>
            </a:r>
            <a:r>
              <a:rPr lang="en-US" sz="2000" dirty="0"/>
              <a:t> be on file with the district/service provider </a:t>
            </a:r>
            <a:r>
              <a:rPr lang="en-US" sz="2000" i="1" dirty="0"/>
              <a:t>prior </a:t>
            </a:r>
            <a:r>
              <a:rPr lang="en-US" sz="2000" dirty="0"/>
              <a:t>to completion of pre-service training as a school transportation vehicle operator and </a:t>
            </a:r>
            <a:r>
              <a:rPr lang="en-US" sz="2000" i="1" dirty="0"/>
              <a:t>annually thereafter</a:t>
            </a:r>
            <a:r>
              <a:rPr lang="en-US" sz="2000" dirty="0" smtClean="0"/>
              <a:t>.</a:t>
            </a:r>
          </a:p>
          <a:p>
            <a:endParaRPr lang="en-US" sz="1800" dirty="0"/>
          </a:p>
          <a:p>
            <a:r>
              <a:rPr lang="en-US" sz="2000" dirty="0" smtClean="0">
                <a:solidFill>
                  <a:srgbClr val="00B0F0"/>
                </a:solidFill>
              </a:rPr>
              <a:t>*** Prove that it has been reviewed by initially or stamping the MVR***</a:t>
            </a:r>
            <a:endParaRPr lang="en-US" sz="2000" dirty="0">
              <a:solidFill>
                <a:srgbClr val="00B0F0"/>
              </a:solidFill>
            </a:endParaRPr>
          </a:p>
          <a:p>
            <a:endParaRPr lang="en-US" dirty="0"/>
          </a:p>
        </p:txBody>
      </p:sp>
      <p:sp>
        <p:nvSpPr>
          <p:cNvPr id="4" name="Title 3"/>
          <p:cNvSpPr>
            <a:spLocks noGrp="1"/>
          </p:cNvSpPr>
          <p:nvPr>
            <p:ph type="title"/>
          </p:nvPr>
        </p:nvSpPr>
        <p:spPr/>
        <p:txBody>
          <a:bodyPr/>
          <a:lstStyle/>
          <a:p>
            <a:r>
              <a:rPr lang="en-US" dirty="0" smtClean="0"/>
              <a:t>Operator Requirements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51</a:t>
            </a:fld>
            <a:endParaRPr lang="en-US" dirty="0" smtClean="0"/>
          </a:p>
        </p:txBody>
      </p:sp>
    </p:spTree>
    <p:extLst>
      <p:ext uri="{BB962C8B-B14F-4D97-AF65-F5344CB8AC3E}">
        <p14:creationId xmlns:p14="http://schemas.microsoft.com/office/powerpoint/2010/main" val="3510252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000" dirty="0"/>
              <a:t>207.03</a:t>
            </a:r>
            <a:r>
              <a:rPr lang="en-US" dirty="0"/>
              <a:t>	</a:t>
            </a:r>
            <a:r>
              <a:rPr lang="en-US" sz="2000" b="0" dirty="0"/>
              <a:t>The </a:t>
            </a:r>
            <a:r>
              <a:rPr lang="en-US" sz="2000" b="0" dirty="0">
                <a:solidFill>
                  <a:srgbClr val="00B0F0"/>
                </a:solidFill>
              </a:rPr>
              <a:t>operator </a:t>
            </a:r>
            <a:r>
              <a:rPr lang="en-US" sz="2000" b="0" i="1" dirty="0">
                <a:solidFill>
                  <a:srgbClr val="00B0F0"/>
                </a:solidFill>
              </a:rPr>
              <a:t>shall</a:t>
            </a:r>
            <a:r>
              <a:rPr lang="en-US" sz="2000" b="0" dirty="0">
                <a:solidFill>
                  <a:srgbClr val="00B0F0"/>
                </a:solidFill>
              </a:rPr>
              <a:t> be able to understand and apply the rules and regulations </a:t>
            </a:r>
            <a:r>
              <a:rPr lang="en-US" sz="2000" b="0" dirty="0"/>
              <a:t>governing the “Operation of School Transportation Vehicles.”</a:t>
            </a:r>
          </a:p>
          <a:p>
            <a:endParaRPr lang="en-US" dirty="0"/>
          </a:p>
        </p:txBody>
      </p:sp>
      <p:sp>
        <p:nvSpPr>
          <p:cNvPr id="3" name="Content Placeholder 2"/>
          <p:cNvSpPr>
            <a:spLocks noGrp="1"/>
          </p:cNvSpPr>
          <p:nvPr>
            <p:ph sz="half" idx="2"/>
          </p:nvPr>
        </p:nvSpPr>
        <p:spPr/>
        <p:txBody>
          <a:bodyPr/>
          <a:lstStyle/>
          <a:p>
            <a:r>
              <a:rPr lang="en-US" sz="2000" dirty="0"/>
              <a:t>207.04	</a:t>
            </a:r>
            <a:r>
              <a:rPr lang="en-US" sz="2000" b="0" dirty="0"/>
              <a:t>The operator (new)</a:t>
            </a:r>
            <a:r>
              <a:rPr lang="en-US" sz="2000" b="0" i="1" dirty="0"/>
              <a:t> </a:t>
            </a:r>
            <a:r>
              <a:rPr lang="en-US" sz="2000" b="0" i="1" dirty="0">
                <a:solidFill>
                  <a:srgbClr val="FF0000"/>
                </a:solidFill>
              </a:rPr>
              <a:t>shall </a:t>
            </a:r>
            <a:r>
              <a:rPr lang="en-US" sz="2000" b="0" dirty="0">
                <a:solidFill>
                  <a:srgbClr val="FF0000"/>
                </a:solidFill>
              </a:rPr>
              <a:t>be provided with a pre-service training program </a:t>
            </a:r>
            <a:r>
              <a:rPr lang="en-US" sz="2000" b="0" dirty="0"/>
              <a:t>that includes training and the written tests concerning driving on mountainous terrain and in adverse weather conditions. The local board of education/service provider </a:t>
            </a:r>
            <a:r>
              <a:rPr lang="en-US" sz="2000" b="0" i="1" dirty="0"/>
              <a:t>shall</a:t>
            </a:r>
            <a:r>
              <a:rPr lang="en-US" sz="2000" b="0" dirty="0"/>
              <a:t> determine additional content.</a:t>
            </a:r>
          </a:p>
          <a:p>
            <a:endParaRPr lang="en-US" dirty="0"/>
          </a:p>
        </p:txBody>
      </p:sp>
      <p:sp>
        <p:nvSpPr>
          <p:cNvPr id="4" name="Title 3"/>
          <p:cNvSpPr>
            <a:spLocks noGrp="1"/>
          </p:cNvSpPr>
          <p:nvPr>
            <p:ph type="title"/>
          </p:nvPr>
        </p:nvSpPr>
        <p:spPr/>
        <p:txBody>
          <a:bodyPr/>
          <a:lstStyle/>
          <a:p>
            <a:r>
              <a:rPr lang="en-US" dirty="0"/>
              <a:t>Operator Requirements</a:t>
            </a:r>
          </a:p>
        </p:txBody>
      </p:sp>
      <p:sp>
        <p:nvSpPr>
          <p:cNvPr id="5" name="Footer Placeholder 4"/>
          <p:cNvSpPr>
            <a:spLocks noGrp="1"/>
          </p:cNvSpPr>
          <p:nvPr>
            <p:ph type="ftr" sz="quarter" idx="3"/>
          </p:nvPr>
        </p:nvSpPr>
        <p:spPr/>
        <p:txBody>
          <a:bodyPr/>
          <a:lstStyle/>
          <a:p>
            <a:fld id="{757A2F4E-5D54-B04B-91BD-7E78EE1FE9FD}" type="slidenum">
              <a:rPr lang="en-US" smtClean="0"/>
              <a:pPr/>
              <a:t>52</a:t>
            </a:fld>
            <a:endParaRPr lang="en-US" dirty="0" smtClean="0"/>
          </a:p>
        </p:txBody>
      </p:sp>
    </p:spTree>
    <p:extLst>
      <p:ext uri="{BB962C8B-B14F-4D97-AF65-F5344CB8AC3E}">
        <p14:creationId xmlns:p14="http://schemas.microsoft.com/office/powerpoint/2010/main" val="8491590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207.05	</a:t>
            </a:r>
            <a:r>
              <a:rPr lang="en-US" sz="2000" dirty="0"/>
              <a:t>The operator </a:t>
            </a:r>
            <a:r>
              <a:rPr lang="en-US" sz="2000" i="1" dirty="0">
                <a:solidFill>
                  <a:srgbClr val="FF0000"/>
                </a:solidFill>
              </a:rPr>
              <a:t>shall</a:t>
            </a:r>
            <a:r>
              <a:rPr lang="en-US" sz="2000" dirty="0">
                <a:solidFill>
                  <a:srgbClr val="FF0000"/>
                </a:solidFill>
              </a:rPr>
              <a:t> </a:t>
            </a:r>
            <a:r>
              <a:rPr lang="en-US" sz="2000" dirty="0"/>
              <a:t>also </a:t>
            </a:r>
            <a:r>
              <a:rPr lang="en-US" sz="2000" dirty="0">
                <a:solidFill>
                  <a:srgbClr val="FF0000"/>
                </a:solidFill>
              </a:rPr>
              <a:t>receive </a:t>
            </a:r>
            <a:r>
              <a:rPr lang="en-US" sz="2000" i="1" dirty="0">
                <a:solidFill>
                  <a:srgbClr val="FF0000"/>
                </a:solidFill>
              </a:rPr>
              <a:t>at least </a:t>
            </a:r>
            <a:r>
              <a:rPr lang="en-US" sz="2000" dirty="0">
                <a:solidFill>
                  <a:srgbClr val="FF0000"/>
                </a:solidFill>
              </a:rPr>
              <a:t>six hours of in-service safety training annually.</a:t>
            </a:r>
            <a:r>
              <a:rPr lang="en-US" sz="2000" dirty="0"/>
              <a:t> A portion of this annual in-service requirement </a:t>
            </a:r>
            <a:r>
              <a:rPr lang="en-US" sz="2000" i="1" dirty="0">
                <a:solidFill>
                  <a:srgbClr val="FF0000"/>
                </a:solidFill>
              </a:rPr>
              <a:t>shall</a:t>
            </a:r>
            <a:r>
              <a:rPr lang="en-US" sz="2000" dirty="0"/>
              <a:t> occur during the school year.</a:t>
            </a:r>
          </a:p>
        </p:txBody>
      </p:sp>
      <p:sp>
        <p:nvSpPr>
          <p:cNvPr id="3" name="Content Placeholder 2"/>
          <p:cNvSpPr>
            <a:spLocks noGrp="1"/>
          </p:cNvSpPr>
          <p:nvPr>
            <p:ph sz="half" idx="2"/>
          </p:nvPr>
        </p:nvSpPr>
        <p:spPr/>
        <p:txBody>
          <a:bodyPr/>
          <a:lstStyle/>
          <a:p>
            <a:r>
              <a:rPr lang="en-US" sz="1600" dirty="0" smtClean="0"/>
              <a:t>207.06    The </a:t>
            </a:r>
            <a:r>
              <a:rPr lang="en-US" sz="1600" dirty="0"/>
              <a:t>operator </a:t>
            </a:r>
            <a:r>
              <a:rPr lang="en-US" sz="1600" i="1" dirty="0"/>
              <a:t>shall</a:t>
            </a:r>
            <a:r>
              <a:rPr lang="en-US" sz="1600" dirty="0"/>
              <a:t> pass the following appropriate written tests.</a:t>
            </a:r>
          </a:p>
          <a:p>
            <a:pPr lvl="1"/>
            <a:r>
              <a:rPr lang="en-US" sz="1400" dirty="0"/>
              <a:t>207.06 (a)	CDE school bus written test during the </a:t>
            </a:r>
            <a:r>
              <a:rPr lang="en-US" sz="1400" dirty="0">
                <a:solidFill>
                  <a:srgbClr val="FF0000"/>
                </a:solidFill>
              </a:rPr>
              <a:t>pre-service training </a:t>
            </a:r>
            <a:r>
              <a:rPr lang="en-US" sz="1400" b="1" dirty="0"/>
              <a:t>and</a:t>
            </a:r>
            <a:r>
              <a:rPr lang="en-US" sz="1400" dirty="0"/>
              <a:t> </a:t>
            </a:r>
            <a:r>
              <a:rPr lang="en-US" sz="1400" dirty="0">
                <a:solidFill>
                  <a:srgbClr val="FF0000"/>
                </a:solidFill>
              </a:rPr>
              <a:t>annually </a:t>
            </a:r>
            <a:r>
              <a:rPr lang="en-US" sz="1400" dirty="0"/>
              <a:t>thereafter for school bus operators.</a:t>
            </a:r>
          </a:p>
          <a:p>
            <a:pPr lvl="1"/>
            <a:r>
              <a:rPr lang="en-US" sz="1400" dirty="0"/>
              <a:t>207.06 (b)	CDE small vehicle written test during the </a:t>
            </a:r>
            <a:r>
              <a:rPr lang="en-US" sz="1400" dirty="0">
                <a:solidFill>
                  <a:srgbClr val="FF0000"/>
                </a:solidFill>
              </a:rPr>
              <a:t>pre-service training </a:t>
            </a:r>
            <a:r>
              <a:rPr lang="en-US" sz="1400" b="1" dirty="0"/>
              <a:t>and </a:t>
            </a:r>
            <a:r>
              <a:rPr lang="en-US" sz="1400" dirty="0">
                <a:solidFill>
                  <a:srgbClr val="FF0000"/>
                </a:solidFill>
              </a:rPr>
              <a:t>annually </a:t>
            </a:r>
            <a:r>
              <a:rPr lang="en-US" sz="1400" dirty="0"/>
              <a:t>thereafter for small vehicle route or activity trip operator level.</a:t>
            </a:r>
          </a:p>
          <a:p>
            <a:pPr lvl="1"/>
            <a:r>
              <a:rPr lang="en-US" sz="1400" dirty="0"/>
              <a:t>207.06 (c)	Mountain driving written test as part of the </a:t>
            </a:r>
            <a:r>
              <a:rPr lang="en-US" sz="1400" dirty="0">
                <a:solidFill>
                  <a:srgbClr val="FF0000"/>
                </a:solidFill>
              </a:rPr>
              <a:t>pre-service </a:t>
            </a:r>
            <a:r>
              <a:rPr lang="en-US" sz="1400" dirty="0"/>
              <a:t>training program.</a:t>
            </a:r>
          </a:p>
          <a:p>
            <a:pPr lvl="1"/>
            <a:r>
              <a:rPr lang="en-US" sz="1400" dirty="0"/>
              <a:t>207.06 (d)	Adverse weather conditions written test as part of the </a:t>
            </a:r>
            <a:r>
              <a:rPr lang="en-US" sz="1400" dirty="0">
                <a:solidFill>
                  <a:srgbClr val="FF0000"/>
                </a:solidFill>
              </a:rPr>
              <a:t>pre-service </a:t>
            </a:r>
            <a:r>
              <a:rPr lang="en-US" sz="1400" dirty="0"/>
              <a:t>training program.</a:t>
            </a:r>
          </a:p>
          <a:p>
            <a:endParaRPr lang="en-US" dirty="0"/>
          </a:p>
        </p:txBody>
      </p:sp>
      <p:sp>
        <p:nvSpPr>
          <p:cNvPr id="4" name="Title 3"/>
          <p:cNvSpPr>
            <a:spLocks noGrp="1"/>
          </p:cNvSpPr>
          <p:nvPr>
            <p:ph type="title"/>
          </p:nvPr>
        </p:nvSpPr>
        <p:spPr/>
        <p:txBody>
          <a:bodyPr/>
          <a:lstStyle/>
          <a:p>
            <a:r>
              <a:rPr lang="en-US" dirty="0"/>
              <a:t>Operator Requirements</a:t>
            </a:r>
          </a:p>
        </p:txBody>
      </p:sp>
      <p:sp>
        <p:nvSpPr>
          <p:cNvPr id="5" name="Footer Placeholder 4"/>
          <p:cNvSpPr>
            <a:spLocks noGrp="1"/>
          </p:cNvSpPr>
          <p:nvPr>
            <p:ph type="ftr" sz="quarter" idx="3"/>
          </p:nvPr>
        </p:nvSpPr>
        <p:spPr/>
        <p:txBody>
          <a:bodyPr/>
          <a:lstStyle/>
          <a:p>
            <a:fld id="{757A2F4E-5D54-B04B-91BD-7E78EE1FE9FD}" type="slidenum">
              <a:rPr lang="en-US" smtClean="0"/>
              <a:pPr/>
              <a:t>53</a:t>
            </a:fld>
            <a:endParaRPr lang="en-US" dirty="0" smtClean="0"/>
          </a:p>
        </p:txBody>
      </p:sp>
    </p:spTree>
    <p:extLst>
      <p:ext uri="{BB962C8B-B14F-4D97-AF65-F5344CB8AC3E}">
        <p14:creationId xmlns:p14="http://schemas.microsoft.com/office/powerpoint/2010/main" val="154663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1800" dirty="0"/>
              <a:t>207.07	The driving performance test </a:t>
            </a:r>
            <a:r>
              <a:rPr lang="en-US" sz="1800" i="1" dirty="0">
                <a:solidFill>
                  <a:srgbClr val="FF0000"/>
                </a:solidFill>
              </a:rPr>
              <a:t>shall</a:t>
            </a:r>
            <a:r>
              <a:rPr lang="en-US" sz="1800" dirty="0">
                <a:solidFill>
                  <a:srgbClr val="FF0000"/>
                </a:solidFill>
              </a:rPr>
              <a:t> be part of the pre-service training and </a:t>
            </a:r>
            <a:r>
              <a:rPr lang="en-US" sz="1800" u="sng" dirty="0">
                <a:solidFill>
                  <a:srgbClr val="FF0000"/>
                </a:solidFill>
              </a:rPr>
              <a:t>given every school year thereafter for route operators. </a:t>
            </a:r>
            <a:r>
              <a:rPr lang="en-US" sz="1800" dirty="0">
                <a:solidFill>
                  <a:srgbClr val="000000"/>
                </a:solidFill>
              </a:rPr>
              <a:t>T</a:t>
            </a:r>
            <a:r>
              <a:rPr lang="en-US" sz="1800" dirty="0"/>
              <a:t>his test shall be conducted in a vehicle, which is similar in type and size to the vehicle the applicant plans to operate, and </a:t>
            </a:r>
            <a:r>
              <a:rPr lang="en-US" sz="1800" dirty="0">
                <a:solidFill>
                  <a:srgbClr val="FF0000"/>
                </a:solidFill>
              </a:rPr>
              <a:t>shall include a vehicle inspection evaluation similar to a pre-trip inspection.</a:t>
            </a:r>
          </a:p>
          <a:p>
            <a:pPr lvl="1"/>
            <a:r>
              <a:rPr lang="en-US" sz="1800" dirty="0"/>
              <a:t>207.07 (a)	Documentation </a:t>
            </a:r>
            <a:r>
              <a:rPr lang="en-US" sz="1800" dirty="0">
                <a:solidFill>
                  <a:srgbClr val="FF0000"/>
                </a:solidFill>
              </a:rPr>
              <a:t>shall</a:t>
            </a:r>
            <a:r>
              <a:rPr lang="en-US" sz="1800" dirty="0"/>
              <a:t> be maintained that the driving performance test was conducted.</a:t>
            </a:r>
          </a:p>
          <a:p>
            <a:endParaRPr lang="en-US" dirty="0"/>
          </a:p>
        </p:txBody>
      </p:sp>
      <p:sp>
        <p:nvSpPr>
          <p:cNvPr id="3" name="Content Placeholder 2"/>
          <p:cNvSpPr>
            <a:spLocks noGrp="1"/>
          </p:cNvSpPr>
          <p:nvPr>
            <p:ph sz="half" idx="2"/>
          </p:nvPr>
        </p:nvSpPr>
        <p:spPr/>
        <p:txBody>
          <a:bodyPr/>
          <a:lstStyle/>
          <a:p>
            <a:r>
              <a:rPr lang="en-US" sz="2000" b="0" dirty="0"/>
              <a:t>207.08	All training required by section 207.00 </a:t>
            </a:r>
            <a:r>
              <a:rPr lang="en-US" sz="2000" b="0" i="1" dirty="0">
                <a:solidFill>
                  <a:srgbClr val="FF0000"/>
                </a:solidFill>
              </a:rPr>
              <a:t>shall</a:t>
            </a:r>
            <a:r>
              <a:rPr lang="en-US" sz="2000" b="0" i="1" dirty="0"/>
              <a:t> be documented </a:t>
            </a:r>
            <a:r>
              <a:rPr lang="en-US" sz="2000" b="0" dirty="0"/>
              <a:t>by the district/service provider.</a:t>
            </a:r>
          </a:p>
        </p:txBody>
      </p:sp>
      <p:sp>
        <p:nvSpPr>
          <p:cNvPr id="4" name="Title 3"/>
          <p:cNvSpPr>
            <a:spLocks noGrp="1"/>
          </p:cNvSpPr>
          <p:nvPr>
            <p:ph type="title"/>
          </p:nvPr>
        </p:nvSpPr>
        <p:spPr/>
        <p:txBody>
          <a:bodyPr/>
          <a:lstStyle/>
          <a:p>
            <a:r>
              <a:rPr lang="en-US" dirty="0"/>
              <a:t>Operator Requirements</a:t>
            </a:r>
          </a:p>
        </p:txBody>
      </p:sp>
      <p:sp>
        <p:nvSpPr>
          <p:cNvPr id="5" name="Footer Placeholder 4"/>
          <p:cNvSpPr>
            <a:spLocks noGrp="1"/>
          </p:cNvSpPr>
          <p:nvPr>
            <p:ph type="ftr" sz="quarter" idx="3"/>
          </p:nvPr>
        </p:nvSpPr>
        <p:spPr/>
        <p:txBody>
          <a:bodyPr/>
          <a:lstStyle/>
          <a:p>
            <a:fld id="{757A2F4E-5D54-B04B-91BD-7E78EE1FE9FD}" type="slidenum">
              <a:rPr lang="en-US" smtClean="0"/>
              <a:pPr/>
              <a:t>54</a:t>
            </a:fld>
            <a:endParaRPr lang="en-US" dirty="0" smtClean="0"/>
          </a:p>
        </p:txBody>
      </p:sp>
    </p:spTree>
    <p:extLst>
      <p:ext uri="{BB962C8B-B14F-4D97-AF65-F5344CB8AC3E}">
        <p14:creationId xmlns:p14="http://schemas.microsoft.com/office/powerpoint/2010/main" val="5882069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55</a:t>
            </a:fld>
            <a:endParaRPr lang="en-US" dirty="0" smtClean="0"/>
          </a:p>
        </p:txBody>
      </p:sp>
      <p:sp>
        <p:nvSpPr>
          <p:cNvPr id="4" name="Text Placeholder 3"/>
          <p:cNvSpPr>
            <a:spLocks noGrp="1"/>
          </p:cNvSpPr>
          <p:nvPr>
            <p:ph type="body" sz="half" idx="2"/>
          </p:nvPr>
        </p:nvSpPr>
        <p:spPr>
          <a:xfrm>
            <a:off x="53108" y="718458"/>
            <a:ext cx="1910820" cy="1329418"/>
          </a:xfrm>
        </p:spPr>
        <p:txBody>
          <a:bodyPr/>
          <a:lstStyle/>
          <a:p>
            <a:r>
              <a:rPr lang="en-US" sz="3200" dirty="0" smtClean="0"/>
              <a:t>RAILROAD</a:t>
            </a:r>
          </a:p>
          <a:p>
            <a:r>
              <a:rPr lang="en-US" sz="3200" dirty="0" smtClean="0"/>
              <a:t>CROSSING</a:t>
            </a:r>
            <a:endParaRPr lang="en-US" sz="3200" dirty="0"/>
          </a:p>
        </p:txBody>
      </p:sp>
      <p:sp>
        <p:nvSpPr>
          <p:cNvPr id="8" name="Picture Placeholder 7"/>
          <p:cNvSpPr>
            <a:spLocks noGrp="1"/>
          </p:cNvSpPr>
          <p:nvPr>
            <p:ph type="pic" idx="1"/>
          </p:nvPr>
        </p:nvSpPr>
        <p:spPr/>
      </p:sp>
      <p:sp>
        <p:nvSpPr>
          <p:cNvPr id="9" name="Rectangle 8"/>
          <p:cNvSpPr/>
          <p:nvPr/>
        </p:nvSpPr>
        <p:spPr>
          <a:xfrm>
            <a:off x="5012443" y="5495307"/>
            <a:ext cx="1506053" cy="369332"/>
          </a:xfrm>
          <a:prstGeom prst="rect">
            <a:avLst/>
          </a:prstGeom>
        </p:spPr>
        <p:txBody>
          <a:bodyPr wrap="none">
            <a:spAutoFit/>
          </a:bodyPr>
          <a:lstStyle/>
          <a:p>
            <a:r>
              <a:rPr lang="en-US" dirty="0">
                <a:hlinkClick r:id="rId3"/>
              </a:rPr>
              <a:t>http://oli.org/</a:t>
            </a:r>
            <a:endParaRPr lang="en-US" dirty="0"/>
          </a:p>
        </p:txBody>
      </p:sp>
      <p:pic>
        <p:nvPicPr>
          <p:cNvPr id="1026" name="Picture 2" descr="C:\Users\miller_s\AppData\Local\Microsoft\Windows\Temporary Internet Files\Content.IE5\RLX597K6\MP90039016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213" y="718457"/>
            <a:ext cx="5094514" cy="459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81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56</a:t>
            </a:fld>
            <a:endParaRPr lang="en-US" dirty="0" smtClean="0"/>
          </a:p>
        </p:txBody>
      </p:sp>
      <p:sp>
        <p:nvSpPr>
          <p:cNvPr id="3" name="TextBox 2"/>
          <p:cNvSpPr txBox="1"/>
          <p:nvPr/>
        </p:nvSpPr>
        <p:spPr>
          <a:xfrm>
            <a:off x="890650" y="1365662"/>
            <a:ext cx="7374576" cy="4524315"/>
          </a:xfrm>
          <a:prstGeom prst="rect">
            <a:avLst/>
          </a:prstGeom>
          <a:noFill/>
        </p:spPr>
        <p:txBody>
          <a:bodyPr wrap="square" rtlCol="0">
            <a:spAutoFit/>
          </a:bodyPr>
          <a:lstStyle/>
          <a:p>
            <a:r>
              <a:rPr lang="en-US" b="1" dirty="0"/>
              <a:t>4204-R-209.00	Railroad Crossings</a:t>
            </a:r>
          </a:p>
          <a:p>
            <a:r>
              <a:rPr lang="en-US" dirty="0"/>
              <a:t>209.01	The following rules shall apply </a:t>
            </a:r>
            <a:r>
              <a:rPr lang="en-US" dirty="0">
                <a:solidFill>
                  <a:srgbClr val="00B050"/>
                </a:solidFill>
              </a:rPr>
              <a:t>to all </a:t>
            </a:r>
            <a:r>
              <a:rPr lang="en-US" b="1" i="1" dirty="0">
                <a:solidFill>
                  <a:srgbClr val="00B050"/>
                </a:solidFill>
              </a:rPr>
              <a:t>school/activity buses </a:t>
            </a:r>
            <a:r>
              <a:rPr lang="en-US" dirty="0">
                <a:solidFill>
                  <a:srgbClr val="00B050"/>
                </a:solidFill>
              </a:rPr>
              <a:t>whether </a:t>
            </a:r>
            <a:r>
              <a:rPr lang="en-US" dirty="0" smtClean="0">
                <a:solidFill>
                  <a:srgbClr val="00B050"/>
                </a:solidFill>
              </a:rPr>
              <a:t>	transporting </a:t>
            </a:r>
            <a:r>
              <a:rPr lang="en-US" dirty="0">
                <a:solidFill>
                  <a:srgbClr val="00B050"/>
                </a:solidFill>
              </a:rPr>
              <a:t>students or not during the process of approaching, </a:t>
            </a:r>
            <a:r>
              <a:rPr lang="en-US" dirty="0" smtClean="0">
                <a:solidFill>
                  <a:srgbClr val="00B050"/>
                </a:solidFill>
              </a:rPr>
              <a:t>	stopping</a:t>
            </a:r>
            <a:r>
              <a:rPr lang="en-US" dirty="0">
                <a:solidFill>
                  <a:srgbClr val="00B050"/>
                </a:solidFill>
              </a:rPr>
              <a:t>, and crossing of railroad tracks.</a:t>
            </a:r>
          </a:p>
          <a:p>
            <a:r>
              <a:rPr lang="en-US" dirty="0" smtClean="0"/>
              <a:t>	209.01 </a:t>
            </a:r>
            <a:r>
              <a:rPr lang="en-US" dirty="0"/>
              <a:t>(a</a:t>
            </a:r>
            <a:r>
              <a:rPr lang="en-US" dirty="0" smtClean="0"/>
              <a:t>) The </a:t>
            </a:r>
            <a:r>
              <a:rPr lang="en-US" dirty="0"/>
              <a:t>four-way hazard lamps </a:t>
            </a:r>
            <a:r>
              <a:rPr lang="en-US" dirty="0">
                <a:solidFill>
                  <a:srgbClr val="00B050"/>
                </a:solidFill>
              </a:rPr>
              <a:t>shall </a:t>
            </a:r>
            <a:r>
              <a:rPr lang="en-US" dirty="0"/>
              <a:t>be activated not less </a:t>
            </a:r>
            <a:r>
              <a:rPr lang="en-US" dirty="0" smtClean="0"/>
              <a:t>	than </a:t>
            </a:r>
            <a:r>
              <a:rPr lang="en-US" dirty="0"/>
              <a:t>200 feet from the railroad crossing to alert other motorists of </a:t>
            </a:r>
            <a:r>
              <a:rPr lang="en-US" dirty="0" smtClean="0"/>
              <a:t>	the </a:t>
            </a:r>
            <a:r>
              <a:rPr lang="en-US" dirty="0"/>
              <a:t>pending stop for the crossing.</a:t>
            </a:r>
          </a:p>
          <a:p>
            <a:r>
              <a:rPr lang="en-US" dirty="0" smtClean="0"/>
              <a:t>	209.01 </a:t>
            </a:r>
            <a:r>
              <a:rPr lang="en-US" dirty="0"/>
              <a:t>(b</a:t>
            </a:r>
            <a:r>
              <a:rPr lang="en-US" dirty="0" smtClean="0"/>
              <a:t>) When </a:t>
            </a:r>
            <a:r>
              <a:rPr lang="en-US" dirty="0"/>
              <a:t>stopped</a:t>
            </a:r>
            <a:r>
              <a:rPr lang="en-US" dirty="0">
                <a:solidFill>
                  <a:srgbClr val="00B050"/>
                </a:solidFill>
              </a:rPr>
              <a:t>, the bus shall be as far to the right of the </a:t>
            </a:r>
            <a:r>
              <a:rPr lang="en-US" dirty="0" smtClean="0">
                <a:solidFill>
                  <a:srgbClr val="00B050"/>
                </a:solidFill>
              </a:rPr>
              <a:t>	roadway </a:t>
            </a:r>
            <a:r>
              <a:rPr lang="en-US" dirty="0">
                <a:solidFill>
                  <a:srgbClr val="00B050"/>
                </a:solidFill>
              </a:rPr>
              <a:t>as possible, and shall not form two lanes of traffic unless </a:t>
            </a:r>
            <a:r>
              <a:rPr lang="en-US" dirty="0" smtClean="0">
                <a:solidFill>
                  <a:srgbClr val="00B050"/>
                </a:solidFill>
              </a:rPr>
              <a:t>	the </a:t>
            </a:r>
            <a:r>
              <a:rPr lang="en-US" dirty="0">
                <a:solidFill>
                  <a:srgbClr val="00B050"/>
                </a:solidFill>
              </a:rPr>
              <a:t>highway is marked for four or more lanes of traffic.</a:t>
            </a:r>
          </a:p>
          <a:p>
            <a:r>
              <a:rPr lang="en-US" dirty="0" smtClean="0"/>
              <a:t>	209.01 </a:t>
            </a:r>
            <a:r>
              <a:rPr lang="en-US" dirty="0"/>
              <a:t>(c</a:t>
            </a:r>
            <a:r>
              <a:rPr lang="en-US" dirty="0" smtClean="0"/>
              <a:t>) The </a:t>
            </a:r>
            <a:r>
              <a:rPr lang="en-US" dirty="0"/>
              <a:t>bus shall be stopped within 50 feet but not less than </a:t>
            </a:r>
            <a:r>
              <a:rPr lang="en-US" dirty="0" smtClean="0"/>
              <a:t>	15 </a:t>
            </a:r>
            <a:r>
              <a:rPr lang="en-US" dirty="0"/>
              <a:t>feet from the nearest rail.</a:t>
            </a:r>
          </a:p>
          <a:p>
            <a:r>
              <a:rPr lang="en-US" dirty="0" smtClean="0"/>
              <a:t>	209.01 </a:t>
            </a:r>
            <a:r>
              <a:rPr lang="en-US" dirty="0"/>
              <a:t>(d</a:t>
            </a:r>
            <a:r>
              <a:rPr lang="en-US" dirty="0" smtClean="0"/>
              <a:t>) A </a:t>
            </a:r>
            <a:r>
              <a:rPr lang="en-US" dirty="0"/>
              <a:t>prearranged signal shall be used to alert students to </a:t>
            </a:r>
            <a:r>
              <a:rPr lang="en-US" dirty="0" smtClean="0"/>
              <a:t>	the </a:t>
            </a:r>
            <a:r>
              <a:rPr lang="en-US" dirty="0"/>
              <a:t>need for quiet aboard the bus when approaching railroad </a:t>
            </a:r>
            <a:r>
              <a:rPr lang="en-US" dirty="0" smtClean="0"/>
              <a:t>	tracks</a:t>
            </a:r>
            <a:r>
              <a:rPr lang="en-US" dirty="0"/>
              <a:t>. Turn off all noise making equipment (fans, heaters, radio, </a:t>
            </a:r>
            <a:r>
              <a:rPr lang="en-US" dirty="0" smtClean="0"/>
              <a:t>	etc.).</a:t>
            </a:r>
            <a:endParaRPr lang="en-US" dirty="0"/>
          </a:p>
        </p:txBody>
      </p:sp>
    </p:spTree>
    <p:extLst>
      <p:ext uri="{BB962C8B-B14F-4D97-AF65-F5344CB8AC3E}">
        <p14:creationId xmlns:p14="http://schemas.microsoft.com/office/powerpoint/2010/main" val="10098511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57</a:t>
            </a:fld>
            <a:endParaRPr lang="en-US" dirty="0" smtClean="0"/>
          </a:p>
        </p:txBody>
      </p:sp>
      <p:sp>
        <p:nvSpPr>
          <p:cNvPr id="3" name="Rectangle 2"/>
          <p:cNvSpPr/>
          <p:nvPr/>
        </p:nvSpPr>
        <p:spPr>
          <a:xfrm>
            <a:off x="558140" y="1048780"/>
            <a:ext cx="8122722" cy="5355312"/>
          </a:xfrm>
          <a:prstGeom prst="rect">
            <a:avLst/>
          </a:prstGeom>
        </p:spPr>
        <p:txBody>
          <a:bodyPr wrap="square">
            <a:spAutoFit/>
          </a:bodyPr>
          <a:lstStyle/>
          <a:p>
            <a:r>
              <a:rPr lang="en-US" dirty="0" smtClean="0"/>
              <a:t>	209.01 </a:t>
            </a:r>
            <a:r>
              <a:rPr lang="en-US" dirty="0"/>
              <a:t>(</a:t>
            </a:r>
            <a:r>
              <a:rPr lang="en-US" dirty="0" smtClean="0"/>
              <a:t>e) After </a:t>
            </a:r>
            <a:r>
              <a:rPr lang="en-US" dirty="0"/>
              <a:t>quietness aboard the stopped bus has been achieved, </a:t>
            </a:r>
            <a:r>
              <a:rPr lang="en-US" dirty="0" smtClean="0"/>
              <a:t>	</a:t>
            </a:r>
            <a:r>
              <a:rPr lang="en-US" dirty="0" smtClean="0">
                <a:solidFill>
                  <a:srgbClr val="00B050"/>
                </a:solidFill>
              </a:rPr>
              <a:t>open </a:t>
            </a:r>
            <a:r>
              <a:rPr lang="en-US" dirty="0">
                <a:solidFill>
                  <a:srgbClr val="00B050"/>
                </a:solidFill>
              </a:rPr>
              <a:t>the service door and operator window</a:t>
            </a:r>
            <a:r>
              <a:rPr lang="en-US" dirty="0"/>
              <a:t>, listen and look in both </a:t>
            </a:r>
            <a:r>
              <a:rPr lang="en-US" dirty="0" smtClean="0"/>
              <a:t>		directions </a:t>
            </a:r>
            <a:r>
              <a:rPr lang="en-US" dirty="0"/>
              <a:t>along the track(s) for any approaching train(s) and for signals </a:t>
            </a:r>
            <a:r>
              <a:rPr lang="en-US" dirty="0" smtClean="0"/>
              <a:t>	indicating </a:t>
            </a:r>
            <a:r>
              <a:rPr lang="en-US" dirty="0"/>
              <a:t>the approach of a train.</a:t>
            </a:r>
          </a:p>
          <a:p>
            <a:r>
              <a:rPr lang="en-US" dirty="0" smtClean="0"/>
              <a:t>	209.01 </a:t>
            </a:r>
            <a:r>
              <a:rPr lang="en-US" dirty="0"/>
              <a:t>(f)	If the tracks are clear, the service door shall be closed prior to </a:t>
            </a:r>
            <a:r>
              <a:rPr lang="en-US" dirty="0" smtClean="0"/>
              <a:t>	placing </a:t>
            </a:r>
            <a:r>
              <a:rPr lang="en-US" dirty="0"/>
              <a:t>the bus in motion, the bus may then proceed in a gear low enough </a:t>
            </a:r>
            <a:r>
              <a:rPr lang="en-US" dirty="0" smtClean="0"/>
              <a:t>	to </a:t>
            </a:r>
            <a:r>
              <a:rPr lang="en-US" dirty="0"/>
              <a:t>permit crossing the tracks without having to manually shift gears. Hazard </a:t>
            </a:r>
            <a:r>
              <a:rPr lang="en-US" dirty="0" smtClean="0"/>
              <a:t>	lamps </a:t>
            </a:r>
            <a:r>
              <a:rPr lang="en-US" dirty="0"/>
              <a:t>shall be turned </a:t>
            </a:r>
            <a:r>
              <a:rPr lang="en-US" dirty="0">
                <a:solidFill>
                  <a:srgbClr val="00B050"/>
                </a:solidFill>
              </a:rPr>
              <a:t>off after </a:t>
            </a:r>
            <a:r>
              <a:rPr lang="en-US" dirty="0"/>
              <a:t>the bus has cleared the tracks.</a:t>
            </a:r>
          </a:p>
          <a:p>
            <a:r>
              <a:rPr lang="en-US" dirty="0" smtClean="0"/>
              <a:t>	209.01 </a:t>
            </a:r>
            <a:r>
              <a:rPr lang="en-US" dirty="0"/>
              <a:t>(g</a:t>
            </a:r>
            <a:r>
              <a:rPr lang="en-US" dirty="0" smtClean="0"/>
              <a:t>) When </a:t>
            </a:r>
            <a:r>
              <a:rPr lang="en-US" dirty="0"/>
              <a:t>two or more tracks are to be crossed, do not stop a </a:t>
            </a:r>
            <a:r>
              <a:rPr lang="en-US" dirty="0" smtClean="0"/>
              <a:t>	second </a:t>
            </a:r>
            <a:r>
              <a:rPr lang="en-US" dirty="0"/>
              <a:t>time unless the bus is completely clear of the first crossing and has </a:t>
            </a:r>
            <a:r>
              <a:rPr lang="en-US" dirty="0" smtClean="0"/>
              <a:t>	at </a:t>
            </a:r>
            <a:r>
              <a:rPr lang="en-US" dirty="0"/>
              <a:t>least fifteen (15) feet clearance in front and at least fifteen (15) feet </a:t>
            </a:r>
            <a:r>
              <a:rPr lang="en-US" dirty="0" smtClean="0"/>
              <a:t>	clearance </a:t>
            </a:r>
            <a:r>
              <a:rPr lang="en-US" dirty="0"/>
              <a:t>to the rear.</a:t>
            </a:r>
          </a:p>
          <a:p>
            <a:r>
              <a:rPr lang="en-US" dirty="0" smtClean="0"/>
              <a:t>	209.01 </a:t>
            </a:r>
            <a:r>
              <a:rPr lang="en-US" dirty="0"/>
              <a:t>(h</a:t>
            </a:r>
            <a:r>
              <a:rPr lang="en-US" dirty="0" smtClean="0"/>
              <a:t>) Before </a:t>
            </a:r>
            <a:r>
              <a:rPr lang="en-US" dirty="0"/>
              <a:t>crossing the tracks, ensure there is adequate room on the </a:t>
            </a:r>
            <a:r>
              <a:rPr lang="en-US" dirty="0" smtClean="0"/>
              <a:t>	other </a:t>
            </a:r>
            <a:r>
              <a:rPr lang="en-US" dirty="0"/>
              <a:t>side of the tracks and train right-of-way for the </a:t>
            </a:r>
            <a:r>
              <a:rPr lang="en-US" u="sng" dirty="0"/>
              <a:t>entire</a:t>
            </a:r>
            <a:r>
              <a:rPr lang="en-US" dirty="0"/>
              <a:t> length of the </a:t>
            </a:r>
            <a:r>
              <a:rPr lang="en-US" dirty="0" smtClean="0"/>
              <a:t>	bus </a:t>
            </a:r>
            <a:r>
              <a:rPr lang="en-US" dirty="0"/>
              <a:t>plus 15 feet in case the bus must stop.</a:t>
            </a:r>
          </a:p>
          <a:p>
            <a:r>
              <a:rPr lang="en-US" dirty="0" smtClean="0"/>
              <a:t>209.02</a:t>
            </a:r>
            <a:r>
              <a:rPr lang="en-US" dirty="0"/>
              <a:t>	Buses are not required to stop at crossings which are controlled by an “exempt crossing” sign or at crossings controlled by a red, amber, green traffic control signal when it is in the green position, or when crossing is controlled by police officer, or human flag person.</a:t>
            </a:r>
          </a:p>
        </p:txBody>
      </p:sp>
    </p:spTree>
    <p:extLst>
      <p:ext uri="{BB962C8B-B14F-4D97-AF65-F5344CB8AC3E}">
        <p14:creationId xmlns:p14="http://schemas.microsoft.com/office/powerpoint/2010/main" val="3680347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58</a:t>
            </a:fld>
            <a:endParaRPr lang="en-US" dirty="0" smtClean="0"/>
          </a:p>
        </p:txBody>
      </p:sp>
      <p:sp>
        <p:nvSpPr>
          <p:cNvPr id="3" name="Rectangle 2"/>
          <p:cNvSpPr/>
          <p:nvPr/>
        </p:nvSpPr>
        <p:spPr>
          <a:xfrm>
            <a:off x="2286000" y="1720840"/>
            <a:ext cx="4572000" cy="3416320"/>
          </a:xfrm>
          <a:prstGeom prst="rect">
            <a:avLst/>
          </a:prstGeom>
        </p:spPr>
        <p:txBody>
          <a:bodyPr>
            <a:spAutoFit/>
          </a:bodyPr>
          <a:lstStyle/>
          <a:p>
            <a:r>
              <a:rPr lang="en-US" dirty="0"/>
              <a:t>(92) </a:t>
            </a:r>
            <a:r>
              <a:rPr lang="en-US" b="1" dirty="0"/>
              <a:t>"School bus" </a:t>
            </a:r>
            <a:r>
              <a:rPr lang="en-US" dirty="0"/>
              <a:t>means every motor vehicle which is owned by or under contract to a public or governmental agency and operated for the transportation of children to or from school or any school-sponsored activities, or which is privately owned and operated for compensation but it does not include informal or intermittent arrangements, such as sharing of actual gasoline expense or participation in a car pool, for the transportation of children to or from school or any school-sponsored activities. </a:t>
            </a:r>
          </a:p>
        </p:txBody>
      </p:sp>
      <p:sp>
        <p:nvSpPr>
          <p:cNvPr id="4" name="TextBox 3"/>
          <p:cNvSpPr txBox="1"/>
          <p:nvPr/>
        </p:nvSpPr>
        <p:spPr>
          <a:xfrm>
            <a:off x="1056904" y="486888"/>
            <a:ext cx="6804561" cy="369332"/>
          </a:xfrm>
          <a:prstGeom prst="rect">
            <a:avLst/>
          </a:prstGeom>
          <a:noFill/>
        </p:spPr>
        <p:txBody>
          <a:bodyPr wrap="square" rtlCol="0">
            <a:spAutoFit/>
          </a:bodyPr>
          <a:lstStyle/>
          <a:p>
            <a:r>
              <a:rPr lang="en-US" dirty="0" smtClean="0"/>
              <a:t>Definition of “School bus” per </a:t>
            </a:r>
            <a:r>
              <a:rPr lang="en-US" b="1" dirty="0" smtClean="0"/>
              <a:t>Model Traffic Code for Colorado</a:t>
            </a:r>
            <a:endParaRPr lang="en-US" b="1" dirty="0"/>
          </a:p>
        </p:txBody>
      </p:sp>
    </p:spTree>
    <p:extLst>
      <p:ext uri="{BB962C8B-B14F-4D97-AF65-F5344CB8AC3E}">
        <p14:creationId xmlns:p14="http://schemas.microsoft.com/office/powerpoint/2010/main" val="625009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3"/>
              </a:rPr>
              <a:t>http://</a:t>
            </a:r>
            <a:r>
              <a:rPr lang="en-US" dirty="0" smtClean="0">
                <a:hlinkClick r:id="rId3"/>
              </a:rPr>
              <a:t>youtu.be/bXJ6lcoLmVo</a:t>
            </a: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Accident/Breakdown Procedures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59</a:t>
            </a:fld>
            <a:endParaRPr lang="en-US"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600325"/>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89" y="4127144"/>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75445" y="3862873"/>
            <a:ext cx="2438400" cy="1864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9847" y="18288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89" y="2600325"/>
            <a:ext cx="2438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2347" y="4526279"/>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250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 Department of Transportation – </a:t>
            </a:r>
            <a:r>
              <a:rPr lang="en-US" b="0" dirty="0" smtClean="0"/>
              <a:t>Enact appropriate rules to regulate the safety performance of school buses and state pupil transportation programs.</a:t>
            </a:r>
          </a:p>
          <a:p>
            <a:r>
              <a:rPr lang="en-US" dirty="0" smtClean="0"/>
              <a:t>Colorado State Board of Education - </a:t>
            </a:r>
            <a:r>
              <a:rPr lang="en-US" b="0" dirty="0" smtClean="0"/>
              <a:t>are </a:t>
            </a:r>
            <a:r>
              <a:rPr lang="en-US" b="0" dirty="0"/>
              <a:t>charged by the Colorado Constitution with the general supervision of the public schools. They have numerous powers and duties specified in state law</a:t>
            </a:r>
            <a:r>
              <a:rPr lang="en-US" b="0" dirty="0" smtClean="0"/>
              <a:t>.</a:t>
            </a:r>
            <a:r>
              <a:rPr lang="en-US" dirty="0" smtClean="0"/>
              <a:t> </a:t>
            </a:r>
            <a:endParaRPr lang="en-US" dirty="0"/>
          </a:p>
          <a:p>
            <a:r>
              <a:rPr lang="en-US" dirty="0" smtClean="0"/>
              <a:t>School District – </a:t>
            </a:r>
            <a:r>
              <a:rPr lang="en-US" b="0" dirty="0" smtClean="0"/>
              <a:t>Provide and administer the pupil transportation system for eligible pupils living within the school district.</a:t>
            </a:r>
          </a:p>
          <a:p>
            <a:r>
              <a:rPr lang="en-US" dirty="0" smtClean="0"/>
              <a:t>School Board </a:t>
            </a:r>
            <a:r>
              <a:rPr lang="en-US" b="0" dirty="0" smtClean="0"/>
              <a:t>– Administer school board policies</a:t>
            </a:r>
            <a:endParaRPr lang="en-US" b="0" dirty="0"/>
          </a:p>
        </p:txBody>
      </p:sp>
      <p:sp>
        <p:nvSpPr>
          <p:cNvPr id="3" name="Title 2"/>
          <p:cNvSpPr>
            <a:spLocks noGrp="1"/>
          </p:cNvSpPr>
          <p:nvPr>
            <p:ph type="title"/>
          </p:nvPr>
        </p:nvSpPr>
        <p:spPr/>
        <p:txBody>
          <a:bodyPr/>
          <a:lstStyle/>
          <a:p>
            <a:r>
              <a:rPr lang="en-US" dirty="0" smtClean="0"/>
              <a:t> Your Team</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spTree>
    <p:extLst>
      <p:ext uri="{BB962C8B-B14F-4D97-AF65-F5344CB8AC3E}">
        <p14:creationId xmlns:p14="http://schemas.microsoft.com/office/powerpoint/2010/main" val="5303175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1505757B-83E2-4638-9DCD-1F5FE3CEAD34}" type="slidenum">
              <a:rPr lang="en-US"/>
              <a:pPr>
                <a:defRPr/>
              </a:pPr>
              <a:t>60</a:t>
            </a:fld>
            <a:endParaRPr lang="en-US" dirty="0"/>
          </a:p>
        </p:txBody>
      </p:sp>
      <p:sp>
        <p:nvSpPr>
          <p:cNvPr id="2" name="Title 1"/>
          <p:cNvSpPr>
            <a:spLocks noGrp="1"/>
          </p:cNvSpPr>
          <p:nvPr>
            <p:ph type="title" idx="4294967295"/>
          </p:nvPr>
        </p:nvSpPr>
        <p:spPr>
          <a:xfrm>
            <a:off x="457200" y="228600"/>
            <a:ext cx="8229600" cy="990600"/>
          </a:xfrm>
        </p:spPr>
        <p:txBody>
          <a:bodyPr rtlCol="0">
            <a:normAutofit/>
          </a:bodyPr>
          <a:lstStyle/>
          <a:p>
            <a:pPr fontAlgn="auto">
              <a:spcAft>
                <a:spcPts val="0"/>
              </a:spcAft>
              <a:defRPr/>
            </a:pPr>
            <a:r>
              <a:rPr lang="en-US" sz="3600" dirty="0">
                <a:solidFill>
                  <a:srgbClr val="00B050"/>
                </a:solidFill>
                <a:effectLst>
                  <a:outerShdw blurRad="38100" dist="38100" dir="2700000" algn="tl">
                    <a:srgbClr val="000000"/>
                  </a:outerShdw>
                </a:effectLst>
                <a:latin typeface="Verdana" pitchFamily="34" charset="0"/>
                <a:ea typeface="Verdana" pitchFamily="34" charset="0"/>
                <a:cs typeface="Verdana" pitchFamily="34" charset="0"/>
              </a:rPr>
              <a:t>SCHOOL BUS FATALITY CASE</a:t>
            </a:r>
            <a:endParaRPr lang="en-US" sz="3600" dirty="0">
              <a:solidFill>
                <a:srgbClr val="00B050"/>
              </a:solidFill>
              <a:effectLst>
                <a:outerShdw blurRad="38100" dist="38100" dir="2700000" algn="tl">
                  <a:srgbClr val="000000"/>
                </a:outerShdw>
              </a:effectLst>
            </a:endParaRPr>
          </a:p>
        </p:txBody>
      </p:sp>
      <p:sp>
        <p:nvSpPr>
          <p:cNvPr id="44036" name="Content Placeholder 2"/>
          <p:cNvSpPr>
            <a:spLocks noGrp="1"/>
          </p:cNvSpPr>
          <p:nvPr>
            <p:ph idx="4294967295"/>
          </p:nvPr>
        </p:nvSpPr>
        <p:spPr>
          <a:xfrm>
            <a:off x="457200" y="1295400"/>
            <a:ext cx="8229600" cy="4876800"/>
          </a:xfrm>
        </p:spPr>
        <p:txBody>
          <a:bodyPr/>
          <a:lstStyle/>
          <a:p>
            <a:endParaRPr lang="en-US" altLang="en-US" dirty="0" smtClean="0">
              <a:latin typeface="Verdana" pitchFamily="34" charset="0"/>
            </a:endParaRPr>
          </a:p>
          <a:p>
            <a:r>
              <a:rPr lang="en-US" altLang="en-US" dirty="0" smtClean="0">
                <a:latin typeface="Verdana" pitchFamily="34" charset="0"/>
              </a:rPr>
              <a:t>A 6-year old girl was run over by her school bus</a:t>
            </a:r>
          </a:p>
          <a:p>
            <a:endParaRPr lang="en-US" altLang="en-US" dirty="0" smtClean="0">
              <a:latin typeface="Verdana" pitchFamily="34" charset="0"/>
            </a:endParaRPr>
          </a:p>
          <a:p>
            <a:r>
              <a:rPr lang="en-US" altLang="en-US" dirty="0" smtClean="0">
                <a:latin typeface="Verdana" pitchFamily="34" charset="0"/>
              </a:rPr>
              <a:t>The next slide shows a diagram of the accident location </a:t>
            </a:r>
          </a:p>
          <a:p>
            <a:endParaRPr lang="en-US" altLang="en-US" dirty="0" smtClean="0">
              <a:latin typeface="Verdana" pitchFamily="34" charset="0"/>
            </a:endParaRPr>
          </a:p>
          <a:p>
            <a:endParaRPr lang="en-US" altLang="en-US" dirty="0" smtClean="0">
              <a:latin typeface="Verdana" pitchFamily="34" charset="0"/>
            </a:endParaRPr>
          </a:p>
        </p:txBody>
      </p:sp>
      <p:sp>
        <p:nvSpPr>
          <p:cNvPr id="44037" name="TextBox 4"/>
          <p:cNvSpPr txBox="1">
            <a:spLocks noChangeArrowheads="1"/>
          </p:cNvSpPr>
          <p:nvPr/>
        </p:nvSpPr>
        <p:spPr bwMode="auto">
          <a:xfrm>
            <a:off x="457200" y="61722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chemeClr val="bg1"/>
                </a:solidFill>
              </a:rPr>
              <a:t>Student Page 29</a:t>
            </a:r>
          </a:p>
        </p:txBody>
      </p:sp>
    </p:spTree>
    <p:extLst>
      <p:ext uri="{BB962C8B-B14F-4D97-AF65-F5344CB8AC3E}">
        <p14:creationId xmlns:p14="http://schemas.microsoft.com/office/powerpoint/2010/main" val="33131612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flipV="1">
            <a:off x="2971800" y="4038600"/>
            <a:ext cx="5210175" cy="95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59" name="Line 3"/>
          <p:cNvSpPr>
            <a:spLocks noChangeShapeType="1"/>
          </p:cNvSpPr>
          <p:nvPr/>
        </p:nvSpPr>
        <p:spPr bwMode="auto">
          <a:xfrm>
            <a:off x="2895600" y="5334000"/>
            <a:ext cx="5257800" cy="95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60" name="Rectangle 4"/>
          <p:cNvSpPr>
            <a:spLocks noChangeArrowheads="1"/>
          </p:cNvSpPr>
          <p:nvPr/>
        </p:nvSpPr>
        <p:spPr bwMode="auto">
          <a:xfrm>
            <a:off x="4419600" y="3352800"/>
            <a:ext cx="1066800" cy="552450"/>
          </a:xfrm>
          <a:prstGeom prst="rect">
            <a:avLst/>
          </a:prstGeom>
          <a:solidFill>
            <a:srgbClr val="C1D6DD"/>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a:solidFill>
                  <a:srgbClr val="000000"/>
                </a:solidFill>
              </a:rPr>
              <a:t>Home of 6</a:t>
            </a:r>
            <a:br>
              <a:rPr lang="en-US" altLang="en-US" sz="1200" b="1" dirty="0">
                <a:solidFill>
                  <a:srgbClr val="000000"/>
                </a:solidFill>
              </a:rPr>
            </a:br>
            <a:r>
              <a:rPr lang="en-US" altLang="en-US" sz="1200" b="1" dirty="0">
                <a:solidFill>
                  <a:srgbClr val="000000"/>
                </a:solidFill>
              </a:rPr>
              <a:t>year old</a:t>
            </a:r>
            <a:endParaRPr lang="en-US" altLang="en-US" dirty="0">
              <a:solidFill>
                <a:srgbClr val="000000"/>
              </a:solidFill>
            </a:endParaRPr>
          </a:p>
        </p:txBody>
      </p:sp>
      <p:sp>
        <p:nvSpPr>
          <p:cNvPr id="45061" name="Line 5"/>
          <p:cNvSpPr>
            <a:spLocks noChangeShapeType="1"/>
          </p:cNvSpPr>
          <p:nvPr/>
        </p:nvSpPr>
        <p:spPr bwMode="auto">
          <a:xfrm>
            <a:off x="3303588" y="224631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62" name="Line 6"/>
          <p:cNvSpPr>
            <a:spLocks noChangeShapeType="1"/>
          </p:cNvSpPr>
          <p:nvPr/>
        </p:nvSpPr>
        <p:spPr bwMode="auto">
          <a:xfrm>
            <a:off x="3124200" y="4648200"/>
            <a:ext cx="4848225" cy="0"/>
          </a:xfrm>
          <a:prstGeom prst="line">
            <a:avLst/>
          </a:prstGeom>
          <a:noFill/>
          <a:ln w="571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63" name="Line 7"/>
          <p:cNvSpPr>
            <a:spLocks noChangeShapeType="1"/>
          </p:cNvSpPr>
          <p:nvPr/>
        </p:nvSpPr>
        <p:spPr bwMode="auto">
          <a:xfrm flipH="1">
            <a:off x="0" y="4038600"/>
            <a:ext cx="609600" cy="95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64" name="Line 8"/>
          <p:cNvSpPr>
            <a:spLocks noChangeShapeType="1"/>
          </p:cNvSpPr>
          <p:nvPr/>
        </p:nvSpPr>
        <p:spPr bwMode="auto">
          <a:xfrm flipH="1">
            <a:off x="0" y="5410200"/>
            <a:ext cx="56197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65" name="Rectangle 9"/>
          <p:cNvSpPr>
            <a:spLocks noChangeArrowheads="1"/>
          </p:cNvSpPr>
          <p:nvPr/>
        </p:nvSpPr>
        <p:spPr bwMode="auto">
          <a:xfrm>
            <a:off x="3810000" y="4876800"/>
            <a:ext cx="1114425" cy="428625"/>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000" dirty="0"/>
              <a:t>      </a:t>
            </a:r>
            <a:br>
              <a:rPr lang="en-US" altLang="en-US" sz="1000" dirty="0"/>
            </a:br>
            <a:r>
              <a:rPr lang="en-US" altLang="en-US" sz="1000" dirty="0">
                <a:solidFill>
                  <a:srgbClr val="000000"/>
                </a:solidFill>
              </a:rPr>
              <a:t>BUS</a:t>
            </a:r>
            <a:endParaRPr lang="en-US" altLang="en-US" dirty="0">
              <a:solidFill>
                <a:srgbClr val="000000"/>
              </a:solidFill>
            </a:endParaRPr>
          </a:p>
        </p:txBody>
      </p:sp>
      <p:sp>
        <p:nvSpPr>
          <p:cNvPr id="45066" name="Rectangle 10"/>
          <p:cNvSpPr>
            <a:spLocks noChangeArrowheads="1"/>
          </p:cNvSpPr>
          <p:nvPr/>
        </p:nvSpPr>
        <p:spPr bwMode="auto">
          <a:xfrm rot="-4120685">
            <a:off x="2295525" y="5553075"/>
            <a:ext cx="561975" cy="276225"/>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b="1" dirty="0">
                <a:solidFill>
                  <a:srgbClr val="000000"/>
                </a:solidFill>
              </a:rPr>
              <a:t> </a:t>
            </a:r>
            <a:r>
              <a:rPr lang="en-US" altLang="en-US" sz="800" b="1" dirty="0">
                <a:solidFill>
                  <a:srgbClr val="000000"/>
                </a:solidFill>
              </a:rPr>
              <a:t>    VAN</a:t>
            </a:r>
            <a:endParaRPr lang="en-US" altLang="en-US" b="1" dirty="0">
              <a:solidFill>
                <a:srgbClr val="000000"/>
              </a:solidFill>
            </a:endParaRPr>
          </a:p>
        </p:txBody>
      </p:sp>
      <p:sp>
        <p:nvSpPr>
          <p:cNvPr id="45067" name="Text Box 11"/>
          <p:cNvSpPr txBox="1">
            <a:spLocks noChangeArrowheads="1"/>
          </p:cNvSpPr>
          <p:nvPr/>
        </p:nvSpPr>
        <p:spPr bwMode="auto">
          <a:xfrm>
            <a:off x="533400" y="4419600"/>
            <a:ext cx="914400" cy="495300"/>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t>Unfinished</a:t>
            </a:r>
            <a:br>
              <a:rPr lang="en-US" altLang="en-US" sz="1000" dirty="0"/>
            </a:br>
            <a:r>
              <a:rPr lang="en-US" altLang="en-US" sz="1000" dirty="0"/>
              <a:t>Subdivision</a:t>
            </a:r>
            <a:endParaRPr lang="en-US" altLang="en-US" dirty="0"/>
          </a:p>
        </p:txBody>
      </p:sp>
      <p:sp>
        <p:nvSpPr>
          <p:cNvPr id="45068" name="Line 12"/>
          <p:cNvSpPr>
            <a:spLocks noChangeShapeType="1"/>
          </p:cNvSpPr>
          <p:nvPr/>
        </p:nvSpPr>
        <p:spPr bwMode="auto">
          <a:xfrm>
            <a:off x="4648200" y="5638800"/>
            <a:ext cx="381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69" name="Line 13"/>
          <p:cNvSpPr>
            <a:spLocks noChangeShapeType="1"/>
          </p:cNvSpPr>
          <p:nvPr/>
        </p:nvSpPr>
        <p:spPr bwMode="auto">
          <a:xfrm flipV="1">
            <a:off x="5029200" y="5181600"/>
            <a:ext cx="0" cy="42862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5070" name="Line 14"/>
          <p:cNvSpPr>
            <a:spLocks noChangeShapeType="1"/>
          </p:cNvSpPr>
          <p:nvPr/>
        </p:nvSpPr>
        <p:spPr bwMode="auto">
          <a:xfrm flipH="1">
            <a:off x="3505200" y="5486400"/>
            <a:ext cx="5334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5071" name="Line 15"/>
          <p:cNvSpPr>
            <a:spLocks noChangeShapeType="1"/>
          </p:cNvSpPr>
          <p:nvPr/>
        </p:nvSpPr>
        <p:spPr bwMode="auto">
          <a:xfrm flipH="1">
            <a:off x="0" y="4648200"/>
            <a:ext cx="323850" cy="0"/>
          </a:xfrm>
          <a:prstGeom prst="line">
            <a:avLst/>
          </a:prstGeom>
          <a:noFill/>
          <a:ln w="2857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72" name="Text Box 16"/>
          <p:cNvSpPr txBox="1">
            <a:spLocks noChangeArrowheads="1"/>
          </p:cNvSpPr>
          <p:nvPr/>
        </p:nvSpPr>
        <p:spPr bwMode="auto">
          <a:xfrm>
            <a:off x="3276600" y="5867400"/>
            <a:ext cx="3095625" cy="762000"/>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a:solidFill>
                  <a:srgbClr val="000000"/>
                </a:solidFill>
                <a:latin typeface="Verdana" pitchFamily="34" charset="0"/>
              </a:rPr>
              <a:t>Students walk toward van,  Six year old begins to cross in front of bus!</a:t>
            </a:r>
            <a:endParaRPr lang="en-US" altLang="en-US" dirty="0">
              <a:solidFill>
                <a:srgbClr val="000000"/>
              </a:solidFill>
            </a:endParaRPr>
          </a:p>
        </p:txBody>
      </p:sp>
      <p:sp>
        <p:nvSpPr>
          <p:cNvPr id="45073" name="WordArt 17"/>
          <p:cNvSpPr>
            <a:spLocks noChangeArrowheads="1" noChangeShapeType="1" noTextEdit="1"/>
          </p:cNvSpPr>
          <p:nvPr/>
        </p:nvSpPr>
        <p:spPr bwMode="auto">
          <a:xfrm>
            <a:off x="1447800" y="914400"/>
            <a:ext cx="5114925" cy="116205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Accident Scene</a:t>
            </a:r>
          </a:p>
        </p:txBody>
      </p:sp>
      <p:sp>
        <p:nvSpPr>
          <p:cNvPr id="45074" name="Line 18"/>
          <p:cNvSpPr>
            <a:spLocks noChangeShapeType="1"/>
          </p:cNvSpPr>
          <p:nvPr/>
        </p:nvSpPr>
        <p:spPr bwMode="auto">
          <a:xfrm flipV="1">
            <a:off x="8153400" y="2286000"/>
            <a:ext cx="0" cy="1762125"/>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75" name="AutoShape 19"/>
          <p:cNvSpPr>
            <a:spLocks noChangeArrowheads="1"/>
          </p:cNvSpPr>
          <p:nvPr/>
        </p:nvSpPr>
        <p:spPr bwMode="auto">
          <a:xfrm>
            <a:off x="609600" y="2895600"/>
            <a:ext cx="2438400" cy="2362200"/>
          </a:xfrm>
          <a:custGeom>
            <a:avLst/>
            <a:gdLst>
              <a:gd name="T0" fmla="*/ 137634140 w 21600"/>
              <a:gd name="T1" fmla="*/ 0 h 21600"/>
              <a:gd name="T2" fmla="*/ 3313401 w 21600"/>
              <a:gd name="T3" fmla="*/ 127743191 h 21600"/>
              <a:gd name="T4" fmla="*/ 137634140 w 21600"/>
              <a:gd name="T5" fmla="*/ 6219147 h 21600"/>
              <a:gd name="T6" fmla="*/ 271954767 w 21600"/>
              <a:gd name="T7" fmla="*/ 127743191 h 21600"/>
              <a:gd name="T8" fmla="*/ 0 60000 65536"/>
              <a:gd name="T9" fmla="*/ 0 60000 65536"/>
              <a:gd name="T10" fmla="*/ 0 60000 65536"/>
              <a:gd name="T11" fmla="*/ 0 60000 65536"/>
              <a:gd name="T12" fmla="*/ 413 w 21600"/>
              <a:gd name="T13" fmla="*/ 0 h 21600"/>
              <a:gd name="T14" fmla="*/ 21187 w 21600"/>
              <a:gd name="T15" fmla="*/ 13617 h 21600"/>
            </a:gdLst>
            <a:ahLst/>
            <a:cxnLst>
              <a:cxn ang="T8">
                <a:pos x="T0" y="T1"/>
              </a:cxn>
              <a:cxn ang="T9">
                <a:pos x="T2" y="T3"/>
              </a:cxn>
              <a:cxn ang="T10">
                <a:pos x="T4" y="T5"/>
              </a:cxn>
              <a:cxn ang="T11">
                <a:pos x="T6" y="T7"/>
              </a:cxn>
            </a:cxnLst>
            <a:rect l="T12" t="T13" r="T14" b="T15"/>
            <a:pathLst>
              <a:path w="21600" h="21600">
                <a:moveTo>
                  <a:pt x="520" y="10684"/>
                </a:moveTo>
                <a:cubicBezTo>
                  <a:pt x="584" y="5052"/>
                  <a:pt x="5167" y="519"/>
                  <a:pt x="10800" y="520"/>
                </a:cubicBezTo>
                <a:cubicBezTo>
                  <a:pt x="16432" y="520"/>
                  <a:pt x="21015" y="5052"/>
                  <a:pt x="21079" y="10684"/>
                </a:cubicBezTo>
                <a:lnTo>
                  <a:pt x="21599" y="10678"/>
                </a:lnTo>
                <a:cubicBezTo>
                  <a:pt x="21532" y="4761"/>
                  <a:pt x="16717" y="-1"/>
                  <a:pt x="10799" y="0"/>
                </a:cubicBezTo>
                <a:cubicBezTo>
                  <a:pt x="4882" y="0"/>
                  <a:pt x="67" y="4761"/>
                  <a:pt x="0" y="10678"/>
                </a:cubicBezTo>
                <a:close/>
              </a:path>
            </a:pathLst>
          </a:custGeom>
          <a:solidFill>
            <a:srgbClr val="0000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dirty="0"/>
          </a:p>
        </p:txBody>
      </p:sp>
      <p:sp>
        <p:nvSpPr>
          <p:cNvPr id="45076" name="AutoShape 20"/>
          <p:cNvSpPr>
            <a:spLocks noChangeArrowheads="1"/>
          </p:cNvSpPr>
          <p:nvPr/>
        </p:nvSpPr>
        <p:spPr bwMode="auto">
          <a:xfrm rot="10800000">
            <a:off x="533400" y="4114800"/>
            <a:ext cx="2438400" cy="2505075"/>
          </a:xfrm>
          <a:custGeom>
            <a:avLst/>
            <a:gdLst>
              <a:gd name="T0" fmla="*/ 137634140 w 21600"/>
              <a:gd name="T1" fmla="*/ 0 h 21600"/>
              <a:gd name="T2" fmla="*/ 2561562 w 21600"/>
              <a:gd name="T3" fmla="*/ 145062172 h 21600"/>
              <a:gd name="T4" fmla="*/ 137634140 w 21600"/>
              <a:gd name="T5" fmla="*/ 5420472 h 21600"/>
              <a:gd name="T6" fmla="*/ 272706606 w 21600"/>
              <a:gd name="T7" fmla="*/ 145062172 h 21600"/>
              <a:gd name="T8" fmla="*/ 0 60000 65536"/>
              <a:gd name="T9" fmla="*/ 0 60000 65536"/>
              <a:gd name="T10" fmla="*/ 0 60000 65536"/>
              <a:gd name="T11" fmla="*/ 0 60000 65536"/>
              <a:gd name="T12" fmla="*/ 446 w 21600"/>
              <a:gd name="T13" fmla="*/ 0 h 21600"/>
              <a:gd name="T14" fmla="*/ 21154 w 21600"/>
              <a:gd name="T15" fmla="*/ 13757 h 21600"/>
            </a:gdLst>
            <a:ahLst/>
            <a:cxnLst>
              <a:cxn ang="T8">
                <a:pos x="T0" y="T1"/>
              </a:cxn>
              <a:cxn ang="T9">
                <a:pos x="T2" y="T3"/>
              </a:cxn>
              <a:cxn ang="T10">
                <a:pos x="T4" y="T5"/>
              </a:cxn>
              <a:cxn ang="T11">
                <a:pos x="T6" y="T7"/>
              </a:cxn>
            </a:cxnLst>
            <a:rect l="T12" t="T13" r="T14" b="T15"/>
            <a:pathLst>
              <a:path w="21600" h="21600">
                <a:moveTo>
                  <a:pt x="403" y="10786"/>
                </a:moveTo>
                <a:cubicBezTo>
                  <a:pt x="410" y="5049"/>
                  <a:pt x="5063" y="402"/>
                  <a:pt x="10800" y="403"/>
                </a:cubicBezTo>
                <a:cubicBezTo>
                  <a:pt x="16536" y="403"/>
                  <a:pt x="21189" y="5049"/>
                  <a:pt x="21196" y="10786"/>
                </a:cubicBezTo>
                <a:lnTo>
                  <a:pt x="21599" y="10785"/>
                </a:lnTo>
                <a:cubicBezTo>
                  <a:pt x="21591" y="4826"/>
                  <a:pt x="16758" y="-1"/>
                  <a:pt x="10799" y="0"/>
                </a:cubicBezTo>
                <a:cubicBezTo>
                  <a:pt x="4841" y="0"/>
                  <a:pt x="8" y="4826"/>
                  <a:pt x="0" y="10785"/>
                </a:cubicBezTo>
                <a:close/>
              </a:path>
            </a:pathLst>
          </a:custGeom>
          <a:solidFill>
            <a:srgbClr val="000000"/>
          </a:solidFill>
          <a:ln w="9525">
            <a:solidFill>
              <a:srgbClr val="000000"/>
            </a:solidFill>
            <a:miter lim="800000"/>
            <a:headEnd/>
            <a:tailEnd/>
          </a:ln>
        </p:spPr>
        <p:txBody>
          <a:bodyPr rot="10800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45077" name="Text Box 21"/>
          <p:cNvSpPr txBox="1">
            <a:spLocks noChangeArrowheads="1"/>
          </p:cNvSpPr>
          <p:nvPr/>
        </p:nvSpPr>
        <p:spPr bwMode="auto">
          <a:xfrm>
            <a:off x="1219200" y="3352800"/>
            <a:ext cx="504825" cy="409575"/>
          </a:xfrm>
          <a:prstGeom prst="rect">
            <a:avLst/>
          </a:prstGeom>
          <a:solidFill>
            <a:srgbClr val="FFFF99"/>
          </a:solidFill>
          <a:ln w="9525">
            <a:solidFill>
              <a:srgbClr val="FFFF99"/>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dirty="0"/>
              <a:t>Bus T.A.</a:t>
            </a:r>
            <a:endParaRPr lang="en-US" altLang="en-US" dirty="0"/>
          </a:p>
        </p:txBody>
      </p:sp>
      <p:sp>
        <p:nvSpPr>
          <p:cNvPr id="120854" name="chair3"/>
          <p:cNvSpPr>
            <a:spLocks noEditPoints="1" noChangeArrowheads="1"/>
          </p:cNvSpPr>
          <p:nvPr/>
        </p:nvSpPr>
        <p:spPr bwMode="auto">
          <a:xfrm>
            <a:off x="4495800" y="5410200"/>
            <a:ext cx="180975" cy="209550"/>
          </a:xfrm>
          <a:custGeom>
            <a:avLst/>
            <a:gdLst>
              <a:gd name="T0" fmla="*/ 10800 w 21600"/>
              <a:gd name="T1" fmla="*/ 0 h 21600"/>
              <a:gd name="T2" fmla="*/ 20275 w 21600"/>
              <a:gd name="T3" fmla="*/ 10800 h 21600"/>
              <a:gd name="T4" fmla="*/ 10800 w 21600"/>
              <a:gd name="T5" fmla="*/ 21600 h 21600"/>
              <a:gd name="T6" fmla="*/ 1303 w 21600"/>
              <a:gd name="T7" fmla="*/ 10800 h 21600"/>
              <a:gd name="T8" fmla="*/ 4828 w 21600"/>
              <a:gd name="T9" fmla="*/ 6639 h 21600"/>
              <a:gd name="T10" fmla="*/ 16846 w 21600"/>
              <a:gd name="T11" fmla="*/ 19649 h 21600"/>
            </a:gdLst>
            <a:ahLst/>
            <a:cxnLst>
              <a:cxn ang="0">
                <a:pos x="T0" y="T1"/>
              </a:cxn>
              <a:cxn ang="0">
                <a:pos x="T2" y="T3"/>
              </a:cxn>
              <a:cxn ang="0">
                <a:pos x="T4" y="T5"/>
              </a:cxn>
              <a:cxn ang="0">
                <a:pos x="T6" y="T7"/>
              </a:cxn>
            </a:cxnLst>
            <a:rect l="T8" t="T9" r="T10" b="T11"/>
            <a:pathLst>
              <a:path w="21600" h="21600" extrusionOk="0">
                <a:moveTo>
                  <a:pt x="10661" y="21600"/>
                </a:moveTo>
                <a:lnTo>
                  <a:pt x="11964" y="21600"/>
                </a:lnTo>
                <a:lnTo>
                  <a:pt x="12969" y="21477"/>
                </a:lnTo>
                <a:lnTo>
                  <a:pt x="13951" y="21379"/>
                </a:lnTo>
                <a:lnTo>
                  <a:pt x="14742" y="21134"/>
                </a:lnTo>
                <a:lnTo>
                  <a:pt x="15575" y="20765"/>
                </a:lnTo>
                <a:lnTo>
                  <a:pt x="16152" y="20520"/>
                </a:lnTo>
                <a:lnTo>
                  <a:pt x="16579" y="20225"/>
                </a:lnTo>
                <a:lnTo>
                  <a:pt x="16942" y="19857"/>
                </a:lnTo>
                <a:lnTo>
                  <a:pt x="17455" y="20520"/>
                </a:lnTo>
                <a:lnTo>
                  <a:pt x="17989" y="21011"/>
                </a:lnTo>
                <a:lnTo>
                  <a:pt x="18459" y="21379"/>
                </a:lnTo>
                <a:lnTo>
                  <a:pt x="19079" y="21477"/>
                </a:lnTo>
                <a:lnTo>
                  <a:pt x="19656" y="21477"/>
                </a:lnTo>
                <a:lnTo>
                  <a:pt x="20275" y="21379"/>
                </a:lnTo>
                <a:lnTo>
                  <a:pt x="20660" y="21011"/>
                </a:lnTo>
                <a:lnTo>
                  <a:pt x="21173" y="20643"/>
                </a:lnTo>
                <a:lnTo>
                  <a:pt x="21386" y="20225"/>
                </a:lnTo>
                <a:lnTo>
                  <a:pt x="21600" y="19636"/>
                </a:lnTo>
                <a:lnTo>
                  <a:pt x="21600" y="19145"/>
                </a:lnTo>
                <a:lnTo>
                  <a:pt x="21600" y="18605"/>
                </a:lnTo>
                <a:lnTo>
                  <a:pt x="21386" y="18115"/>
                </a:lnTo>
                <a:lnTo>
                  <a:pt x="21066" y="17525"/>
                </a:lnTo>
                <a:lnTo>
                  <a:pt x="20660" y="17108"/>
                </a:lnTo>
                <a:lnTo>
                  <a:pt x="20275" y="16740"/>
                </a:lnTo>
                <a:lnTo>
                  <a:pt x="20275" y="10628"/>
                </a:lnTo>
                <a:lnTo>
                  <a:pt x="20275" y="5695"/>
                </a:lnTo>
                <a:lnTo>
                  <a:pt x="20275" y="5105"/>
                </a:lnTo>
                <a:lnTo>
                  <a:pt x="20190" y="4492"/>
                </a:lnTo>
                <a:lnTo>
                  <a:pt x="19976" y="4075"/>
                </a:lnTo>
                <a:lnTo>
                  <a:pt x="19763" y="3485"/>
                </a:lnTo>
                <a:lnTo>
                  <a:pt x="19442" y="2995"/>
                </a:lnTo>
                <a:lnTo>
                  <a:pt x="19079" y="2455"/>
                </a:lnTo>
                <a:lnTo>
                  <a:pt x="18673" y="2086"/>
                </a:lnTo>
                <a:lnTo>
                  <a:pt x="18139" y="1620"/>
                </a:lnTo>
                <a:lnTo>
                  <a:pt x="17562" y="1325"/>
                </a:lnTo>
                <a:lnTo>
                  <a:pt x="16836" y="957"/>
                </a:lnTo>
                <a:lnTo>
                  <a:pt x="16045" y="589"/>
                </a:lnTo>
                <a:lnTo>
                  <a:pt x="15169" y="344"/>
                </a:lnTo>
                <a:lnTo>
                  <a:pt x="14272" y="245"/>
                </a:lnTo>
                <a:lnTo>
                  <a:pt x="13182" y="123"/>
                </a:lnTo>
                <a:lnTo>
                  <a:pt x="12028" y="0"/>
                </a:lnTo>
                <a:lnTo>
                  <a:pt x="10832" y="0"/>
                </a:lnTo>
                <a:lnTo>
                  <a:pt x="9572" y="0"/>
                </a:lnTo>
                <a:lnTo>
                  <a:pt x="8418" y="123"/>
                </a:lnTo>
                <a:lnTo>
                  <a:pt x="7328" y="245"/>
                </a:lnTo>
                <a:lnTo>
                  <a:pt x="6431" y="344"/>
                </a:lnTo>
                <a:lnTo>
                  <a:pt x="5555" y="589"/>
                </a:lnTo>
                <a:lnTo>
                  <a:pt x="4764" y="957"/>
                </a:lnTo>
                <a:lnTo>
                  <a:pt x="4038" y="1325"/>
                </a:lnTo>
                <a:lnTo>
                  <a:pt x="3461" y="1620"/>
                </a:lnTo>
                <a:lnTo>
                  <a:pt x="2927" y="2086"/>
                </a:lnTo>
                <a:lnTo>
                  <a:pt x="2521" y="2455"/>
                </a:lnTo>
                <a:lnTo>
                  <a:pt x="2158" y="2995"/>
                </a:lnTo>
                <a:lnTo>
                  <a:pt x="1837" y="3485"/>
                </a:lnTo>
                <a:lnTo>
                  <a:pt x="1624" y="4075"/>
                </a:lnTo>
                <a:lnTo>
                  <a:pt x="1410" y="4492"/>
                </a:lnTo>
                <a:lnTo>
                  <a:pt x="1303" y="5105"/>
                </a:lnTo>
                <a:lnTo>
                  <a:pt x="1303" y="5695"/>
                </a:lnTo>
                <a:lnTo>
                  <a:pt x="1303" y="10874"/>
                </a:lnTo>
                <a:lnTo>
                  <a:pt x="1303" y="16740"/>
                </a:lnTo>
                <a:lnTo>
                  <a:pt x="940" y="17108"/>
                </a:lnTo>
                <a:lnTo>
                  <a:pt x="534" y="17525"/>
                </a:lnTo>
                <a:lnTo>
                  <a:pt x="214" y="18115"/>
                </a:lnTo>
                <a:lnTo>
                  <a:pt x="0" y="18605"/>
                </a:lnTo>
                <a:lnTo>
                  <a:pt x="0" y="19145"/>
                </a:lnTo>
                <a:lnTo>
                  <a:pt x="0" y="19636"/>
                </a:lnTo>
                <a:lnTo>
                  <a:pt x="214" y="20225"/>
                </a:lnTo>
                <a:lnTo>
                  <a:pt x="427" y="20643"/>
                </a:lnTo>
                <a:lnTo>
                  <a:pt x="833" y="21011"/>
                </a:lnTo>
                <a:lnTo>
                  <a:pt x="1303" y="21379"/>
                </a:lnTo>
                <a:lnTo>
                  <a:pt x="1944" y="21477"/>
                </a:lnTo>
                <a:lnTo>
                  <a:pt x="2521" y="21477"/>
                </a:lnTo>
                <a:lnTo>
                  <a:pt x="3141" y="21379"/>
                </a:lnTo>
                <a:lnTo>
                  <a:pt x="3611" y="21011"/>
                </a:lnTo>
                <a:lnTo>
                  <a:pt x="4145" y="20520"/>
                </a:lnTo>
                <a:lnTo>
                  <a:pt x="4658" y="19857"/>
                </a:lnTo>
                <a:lnTo>
                  <a:pt x="4914" y="20225"/>
                </a:lnTo>
                <a:lnTo>
                  <a:pt x="5448" y="20520"/>
                </a:lnTo>
                <a:lnTo>
                  <a:pt x="6025" y="20765"/>
                </a:lnTo>
                <a:lnTo>
                  <a:pt x="6751" y="21134"/>
                </a:lnTo>
                <a:lnTo>
                  <a:pt x="7542" y="21379"/>
                </a:lnTo>
                <a:lnTo>
                  <a:pt x="8418" y="21477"/>
                </a:lnTo>
                <a:lnTo>
                  <a:pt x="9465" y="21600"/>
                </a:lnTo>
                <a:lnTo>
                  <a:pt x="10661" y="21600"/>
                </a:lnTo>
                <a:close/>
              </a:path>
              <a:path w="21600" h="21600" extrusionOk="0">
                <a:moveTo>
                  <a:pt x="17049" y="19857"/>
                </a:moveTo>
                <a:lnTo>
                  <a:pt x="17049" y="19268"/>
                </a:lnTo>
                <a:lnTo>
                  <a:pt x="17049" y="18016"/>
                </a:lnTo>
                <a:lnTo>
                  <a:pt x="17049" y="16274"/>
                </a:lnTo>
                <a:lnTo>
                  <a:pt x="17049" y="14114"/>
                </a:lnTo>
                <a:lnTo>
                  <a:pt x="17049" y="11880"/>
                </a:lnTo>
                <a:lnTo>
                  <a:pt x="17049" y="9843"/>
                </a:lnTo>
                <a:lnTo>
                  <a:pt x="17049" y="8100"/>
                </a:lnTo>
                <a:lnTo>
                  <a:pt x="17049" y="7069"/>
                </a:lnTo>
                <a:lnTo>
                  <a:pt x="16942" y="6725"/>
                </a:lnTo>
                <a:lnTo>
                  <a:pt x="16836" y="6357"/>
                </a:lnTo>
                <a:lnTo>
                  <a:pt x="16686" y="6112"/>
                </a:lnTo>
                <a:lnTo>
                  <a:pt x="16472" y="5768"/>
                </a:lnTo>
                <a:lnTo>
                  <a:pt x="15746" y="5351"/>
                </a:lnTo>
                <a:lnTo>
                  <a:pt x="14849" y="4983"/>
                </a:lnTo>
                <a:lnTo>
                  <a:pt x="13951" y="4615"/>
                </a:lnTo>
                <a:lnTo>
                  <a:pt x="12862" y="4369"/>
                </a:lnTo>
                <a:lnTo>
                  <a:pt x="11879" y="4271"/>
                </a:lnTo>
                <a:lnTo>
                  <a:pt x="10832" y="4197"/>
                </a:lnTo>
                <a:lnTo>
                  <a:pt x="9828" y="4271"/>
                </a:lnTo>
                <a:lnTo>
                  <a:pt x="8845" y="4369"/>
                </a:lnTo>
                <a:lnTo>
                  <a:pt x="7734" y="4615"/>
                </a:lnTo>
                <a:lnTo>
                  <a:pt x="6751" y="4983"/>
                </a:lnTo>
                <a:lnTo>
                  <a:pt x="5961" y="5351"/>
                </a:lnTo>
                <a:lnTo>
                  <a:pt x="5234" y="5768"/>
                </a:lnTo>
                <a:lnTo>
                  <a:pt x="4914" y="6112"/>
                </a:lnTo>
                <a:lnTo>
                  <a:pt x="4764" y="6357"/>
                </a:lnTo>
                <a:lnTo>
                  <a:pt x="4658" y="6725"/>
                </a:lnTo>
                <a:lnTo>
                  <a:pt x="4658" y="7069"/>
                </a:lnTo>
                <a:lnTo>
                  <a:pt x="4658" y="8100"/>
                </a:lnTo>
                <a:lnTo>
                  <a:pt x="4658" y="9843"/>
                </a:lnTo>
                <a:lnTo>
                  <a:pt x="4658" y="11880"/>
                </a:lnTo>
                <a:lnTo>
                  <a:pt x="4658" y="14114"/>
                </a:lnTo>
                <a:lnTo>
                  <a:pt x="4658" y="16274"/>
                </a:lnTo>
                <a:lnTo>
                  <a:pt x="4658" y="18016"/>
                </a:lnTo>
                <a:lnTo>
                  <a:pt x="4658" y="19268"/>
                </a:lnTo>
                <a:lnTo>
                  <a:pt x="4658" y="19857"/>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dirty="0">
              <a:latin typeface="Arial" charset="0"/>
              <a:cs typeface="+mn-cs"/>
            </a:endParaRPr>
          </a:p>
        </p:txBody>
      </p:sp>
      <p:sp>
        <p:nvSpPr>
          <p:cNvPr id="45079" name="AutoShape 23"/>
          <p:cNvSpPr>
            <a:spLocks noChangeArrowheads="1"/>
          </p:cNvSpPr>
          <p:nvPr/>
        </p:nvSpPr>
        <p:spPr bwMode="auto">
          <a:xfrm rot="420076">
            <a:off x="1828800" y="3200400"/>
            <a:ext cx="361950" cy="1076325"/>
          </a:xfrm>
          <a:custGeom>
            <a:avLst/>
            <a:gdLst>
              <a:gd name="T0" fmla="*/ 2597360 w 21600"/>
              <a:gd name="T1" fmla="*/ 0 h 21600"/>
              <a:gd name="T2" fmla="*/ 857821 w 21600"/>
              <a:gd name="T3" fmla="*/ 53633131 h 21600"/>
              <a:gd name="T4" fmla="*/ 2730728 w 21600"/>
              <a:gd name="T5" fmla="*/ 20633847 h 21600"/>
              <a:gd name="T6" fmla="*/ 4397810 w 21600"/>
              <a:gd name="T7" fmla="*/ 35469891 h 21600"/>
              <a:gd name="T8" fmla="*/ 6065176 w 21600"/>
              <a:gd name="T9" fmla="*/ 206338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dirty="0"/>
          </a:p>
        </p:txBody>
      </p:sp>
      <p:sp>
        <p:nvSpPr>
          <p:cNvPr id="45080" name="AutoShape 24"/>
          <p:cNvSpPr>
            <a:spLocks noChangeArrowheads="1"/>
          </p:cNvSpPr>
          <p:nvPr/>
        </p:nvSpPr>
        <p:spPr bwMode="auto">
          <a:xfrm rot="10800000">
            <a:off x="2209800" y="4191000"/>
            <a:ext cx="5295900" cy="247650"/>
          </a:xfrm>
          <a:custGeom>
            <a:avLst/>
            <a:gdLst>
              <a:gd name="T0" fmla="*/ 1180809233 w 21600"/>
              <a:gd name="T1" fmla="*/ 0 h 21600"/>
              <a:gd name="T2" fmla="*/ 0 w 21600"/>
              <a:gd name="T3" fmla="*/ 1419688 h 21600"/>
              <a:gd name="T4" fmla="*/ 1180809233 w 21600"/>
              <a:gd name="T5" fmla="*/ 2839376 h 21600"/>
              <a:gd name="T6" fmla="*/ 1298451725 w 21600"/>
              <a:gd name="T7" fmla="*/ 1419688 h 21600"/>
              <a:gd name="T8" fmla="*/ 17694720 60000 65536"/>
              <a:gd name="T9" fmla="*/ 11796480 60000 65536"/>
              <a:gd name="T10" fmla="*/ 5898240 60000 65536"/>
              <a:gd name="T11" fmla="*/ 0 60000 65536"/>
              <a:gd name="T12" fmla="*/ 3375 w 21600"/>
              <a:gd name="T13" fmla="*/ 8307 h 21600"/>
              <a:gd name="T14" fmla="*/ 21148 w 21600"/>
              <a:gd name="T15" fmla="*/ 13293 h 21600"/>
            </a:gdLst>
            <a:ahLst/>
            <a:cxnLst>
              <a:cxn ang="T8">
                <a:pos x="T0" y="T1"/>
              </a:cxn>
              <a:cxn ang="T9">
                <a:pos x="T2" y="T3"/>
              </a:cxn>
              <a:cxn ang="T10">
                <a:pos x="T4" y="T5"/>
              </a:cxn>
              <a:cxn ang="T11">
                <a:pos x="T6" y="T7"/>
              </a:cxn>
            </a:cxnLst>
            <a:rect l="T12" t="T13" r="T14" b="T15"/>
            <a:pathLst>
              <a:path w="21600" h="21600">
                <a:moveTo>
                  <a:pt x="19643" y="0"/>
                </a:moveTo>
                <a:lnTo>
                  <a:pt x="19643" y="8307"/>
                </a:lnTo>
                <a:lnTo>
                  <a:pt x="3375" y="8307"/>
                </a:lnTo>
                <a:lnTo>
                  <a:pt x="3375" y="13293"/>
                </a:lnTo>
                <a:lnTo>
                  <a:pt x="19643" y="13293"/>
                </a:lnTo>
                <a:lnTo>
                  <a:pt x="19643" y="21600"/>
                </a:lnTo>
                <a:lnTo>
                  <a:pt x="21600" y="10800"/>
                </a:lnTo>
                <a:close/>
              </a:path>
              <a:path w="21600" h="21600">
                <a:moveTo>
                  <a:pt x="1350" y="8307"/>
                </a:moveTo>
                <a:lnTo>
                  <a:pt x="1350" y="13293"/>
                </a:lnTo>
                <a:lnTo>
                  <a:pt x="2700" y="13293"/>
                </a:lnTo>
                <a:lnTo>
                  <a:pt x="2700" y="8307"/>
                </a:lnTo>
                <a:close/>
              </a:path>
              <a:path w="21600" h="21600">
                <a:moveTo>
                  <a:pt x="0" y="8307"/>
                </a:moveTo>
                <a:lnTo>
                  <a:pt x="0" y="13293"/>
                </a:lnTo>
                <a:lnTo>
                  <a:pt x="675" y="13293"/>
                </a:lnTo>
                <a:lnTo>
                  <a:pt x="675" y="8307"/>
                </a:lnTo>
                <a:close/>
              </a:path>
            </a:pathLst>
          </a:cu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dirty="0"/>
          </a:p>
        </p:txBody>
      </p:sp>
      <p:sp>
        <p:nvSpPr>
          <p:cNvPr id="45081" name="AutoShape 25"/>
          <p:cNvSpPr>
            <a:spLocks noChangeArrowheads="1"/>
          </p:cNvSpPr>
          <p:nvPr/>
        </p:nvSpPr>
        <p:spPr bwMode="auto">
          <a:xfrm>
            <a:off x="1981200" y="4114800"/>
            <a:ext cx="133350" cy="895350"/>
          </a:xfrm>
          <a:prstGeom prst="downArrow">
            <a:avLst>
              <a:gd name="adj1" fmla="val 50000"/>
              <a:gd name="adj2" fmla="val 167857"/>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dirty="0"/>
          </a:p>
        </p:txBody>
      </p:sp>
      <p:sp>
        <p:nvSpPr>
          <p:cNvPr id="45082" name="AutoShape 26"/>
          <p:cNvSpPr>
            <a:spLocks noChangeArrowheads="1"/>
          </p:cNvSpPr>
          <p:nvPr/>
        </p:nvSpPr>
        <p:spPr bwMode="auto">
          <a:xfrm>
            <a:off x="2514600" y="4953000"/>
            <a:ext cx="647700" cy="123825"/>
          </a:xfrm>
          <a:prstGeom prst="rightArrow">
            <a:avLst>
              <a:gd name="adj1" fmla="val 50000"/>
              <a:gd name="adj2" fmla="val 130769"/>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dirty="0"/>
          </a:p>
        </p:txBody>
      </p:sp>
      <p:sp>
        <p:nvSpPr>
          <p:cNvPr id="45083" name="Rectangle 27"/>
          <p:cNvSpPr>
            <a:spLocks noChangeArrowheads="1"/>
          </p:cNvSpPr>
          <p:nvPr/>
        </p:nvSpPr>
        <p:spPr bwMode="auto">
          <a:xfrm>
            <a:off x="17463" y="-496888"/>
            <a:ext cx="609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dirty="0"/>
          </a:p>
        </p:txBody>
      </p:sp>
      <p:graphicFrame>
        <p:nvGraphicFramePr>
          <p:cNvPr id="120860" name="Group 28"/>
          <p:cNvGraphicFramePr>
            <a:graphicFrameLocks noGrp="1"/>
          </p:cNvGraphicFramePr>
          <p:nvPr/>
        </p:nvGraphicFramePr>
        <p:xfrm>
          <a:off x="26988" y="-487363"/>
          <a:ext cx="600075" cy="244475"/>
        </p:xfrm>
        <a:graphic>
          <a:graphicData uri="http://schemas.openxmlformats.org/drawingml/2006/table">
            <a:tbl>
              <a:tblPr/>
              <a:tblGrid>
                <a:gridCol w="600075"/>
              </a:tblGrid>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marT="45839" marB="45839" anchor="b" horzOverflow="overflow">
                    <a:lnL cap="flat">
                      <a:noFill/>
                    </a:lnL>
                    <a:lnR cap="flat">
                      <a:noFill/>
                    </a:lnR>
                    <a:lnT cap="flat">
                      <a:noFill/>
                    </a:lnT>
                    <a:lnB cap="flat">
                      <a:noFill/>
                    </a:lnB>
                    <a:lnTlToBr>
                      <a:noFill/>
                    </a:lnTlToBr>
                    <a:lnBlToTr>
                      <a:noFill/>
                    </a:lnBlToTr>
                    <a:solidFill>
                      <a:srgbClr val="C0C0C0"/>
                    </a:solidFill>
                  </a:tcPr>
                </a:tc>
              </a:tr>
            </a:tbl>
          </a:graphicData>
        </a:graphic>
      </p:graphicFrame>
      <p:sp>
        <p:nvSpPr>
          <p:cNvPr id="45086" name="Line 34"/>
          <p:cNvSpPr>
            <a:spLocks noChangeShapeType="1"/>
          </p:cNvSpPr>
          <p:nvPr/>
        </p:nvSpPr>
        <p:spPr bwMode="auto">
          <a:xfrm>
            <a:off x="8153400" y="5334000"/>
            <a:ext cx="0" cy="1295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87" name="Line 35"/>
          <p:cNvSpPr>
            <a:spLocks noChangeShapeType="1"/>
          </p:cNvSpPr>
          <p:nvPr/>
        </p:nvSpPr>
        <p:spPr bwMode="auto">
          <a:xfrm>
            <a:off x="8610600" y="2362200"/>
            <a:ext cx="0" cy="426720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088" name="Text Box 36"/>
          <p:cNvSpPr txBox="1">
            <a:spLocks noChangeArrowheads="1"/>
          </p:cNvSpPr>
          <p:nvPr/>
        </p:nvSpPr>
        <p:spPr bwMode="auto">
          <a:xfrm>
            <a:off x="4479925" y="4325938"/>
            <a:ext cx="1193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t>Travel path of bus</a:t>
            </a:r>
          </a:p>
        </p:txBody>
      </p:sp>
      <p:sp>
        <p:nvSpPr>
          <p:cNvPr id="45089" name="Line 37"/>
          <p:cNvSpPr>
            <a:spLocks noChangeShapeType="1"/>
          </p:cNvSpPr>
          <p:nvPr/>
        </p:nvSpPr>
        <p:spPr bwMode="auto">
          <a:xfrm flipH="1" flipV="1">
            <a:off x="3505200" y="5181600"/>
            <a:ext cx="304800" cy="304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5937716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EB7D61DD-7291-42EB-A02A-FF100DCABE6D}" type="slidenum">
              <a:rPr lang="en-US"/>
              <a:pPr>
                <a:defRPr/>
              </a:pPr>
              <a:t>62</a:t>
            </a:fld>
            <a:endParaRPr lang="en-US" dirty="0"/>
          </a:p>
        </p:txBody>
      </p:sp>
      <p:sp>
        <p:nvSpPr>
          <p:cNvPr id="46084" name="WordArt 2"/>
          <p:cNvSpPr>
            <a:spLocks noChangeArrowheads="1" noChangeShapeType="1" noTextEdit="1"/>
          </p:cNvSpPr>
          <p:nvPr/>
        </p:nvSpPr>
        <p:spPr bwMode="auto">
          <a:xfrm>
            <a:off x="1752600" y="228600"/>
            <a:ext cx="57150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gradFill rotWithShape="1">
                  <a:gsLst>
                    <a:gs pos="0">
                      <a:srgbClr val="FFFF00"/>
                    </a:gs>
                    <a:gs pos="100000">
                      <a:srgbClr val="FF9933"/>
                    </a:gs>
                  </a:gsLst>
                  <a:path path="rect">
                    <a:fillToRect l="50000" t="50000" r="50000" b="50000"/>
                  </a:path>
                </a:gradFill>
                <a:latin typeface="Impact"/>
              </a:rPr>
              <a:t>CRASH FACTS</a:t>
            </a:r>
          </a:p>
        </p:txBody>
      </p:sp>
      <p:sp>
        <p:nvSpPr>
          <p:cNvPr id="40964" name="Text Box 3"/>
          <p:cNvSpPr txBox="1">
            <a:spLocks noChangeArrowheads="1"/>
          </p:cNvSpPr>
          <p:nvPr/>
        </p:nvSpPr>
        <p:spPr bwMode="auto">
          <a:xfrm>
            <a:off x="381000" y="20574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3200" b="1" dirty="0">
                <a:latin typeface="Verdana" pitchFamily="34" charset="0"/>
              </a:rPr>
              <a:t>The School Bus Driver entered a subdivision to make the last stop of the day.</a:t>
            </a:r>
          </a:p>
          <a:p>
            <a:pPr eaLnBrk="1" hangingPunct="1">
              <a:spcBef>
                <a:spcPct val="50000"/>
              </a:spcBef>
            </a:pPr>
            <a:r>
              <a:rPr lang="en-US" altLang="en-US" sz="3200" b="1" dirty="0">
                <a:latin typeface="Verdana" pitchFamily="34" charset="0"/>
              </a:rPr>
              <a:t>Students left the bus.  The driver watched as 5 students walked down the passenger side of the bus toward the parent van parked behind the bus.</a:t>
            </a:r>
          </a:p>
          <a:p>
            <a:pPr eaLnBrk="1" hangingPunct="1">
              <a:spcBef>
                <a:spcPct val="50000"/>
              </a:spcBef>
            </a:pPr>
            <a:endParaRPr lang="en-US" altLang="en-US" sz="3200" b="1" dirty="0">
              <a:latin typeface="Times New Roman" pitchFamily="18" charset="0"/>
            </a:endParaRPr>
          </a:p>
        </p:txBody>
      </p:sp>
    </p:spTree>
    <p:extLst>
      <p:ext uri="{BB962C8B-B14F-4D97-AF65-F5344CB8AC3E}">
        <p14:creationId xmlns:p14="http://schemas.microsoft.com/office/powerpoint/2010/main" val="2859761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1000"/>
                                        <p:tgtEl>
                                          <p:spTgt spid="40964">
                                            <p:txEl>
                                              <p:pRg st="0" end="0"/>
                                            </p:txEl>
                                          </p:spTgt>
                                        </p:tgtEl>
                                      </p:cBhvr>
                                    </p:animEffect>
                                    <p:anim calcmode="lin" valueType="num">
                                      <p:cBhvr>
                                        <p:cTn id="8" dur="10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4">
                                            <p:txEl>
                                              <p:pRg st="1" end="1"/>
                                            </p:txEl>
                                          </p:spTgt>
                                        </p:tgtEl>
                                        <p:attrNameLst>
                                          <p:attrName>style.visibility</p:attrName>
                                        </p:attrNameLst>
                                      </p:cBhvr>
                                      <p:to>
                                        <p:strVal val="visible"/>
                                      </p:to>
                                    </p:set>
                                    <p:animEffect transition="in" filter="fade">
                                      <p:cBhvr>
                                        <p:cTn id="14" dur="1000"/>
                                        <p:tgtEl>
                                          <p:spTgt spid="40964">
                                            <p:txEl>
                                              <p:pRg st="1" end="1"/>
                                            </p:txEl>
                                          </p:spTgt>
                                        </p:tgtEl>
                                      </p:cBhvr>
                                    </p:animEffect>
                                    <p:anim calcmode="lin" valueType="num">
                                      <p:cBhvr>
                                        <p:cTn id="15" dur="1000" fill="hold"/>
                                        <p:tgtEl>
                                          <p:spTgt spid="4096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6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631AD4AC-433F-4713-973F-7201AE92261E}" type="slidenum">
              <a:rPr lang="en-US"/>
              <a:pPr>
                <a:defRPr/>
              </a:pPr>
              <a:t>63</a:t>
            </a:fld>
            <a:endParaRPr lang="en-US" dirty="0"/>
          </a:p>
        </p:txBody>
      </p:sp>
      <p:sp>
        <p:nvSpPr>
          <p:cNvPr id="47107" name="WordArt 2"/>
          <p:cNvSpPr>
            <a:spLocks noChangeArrowheads="1" noChangeShapeType="1" noTextEdit="1"/>
          </p:cNvSpPr>
          <p:nvPr/>
        </p:nvSpPr>
        <p:spPr bwMode="auto">
          <a:xfrm>
            <a:off x="1524000" y="304800"/>
            <a:ext cx="59436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gradFill rotWithShape="1">
                  <a:gsLst>
                    <a:gs pos="0">
                      <a:srgbClr val="FFFF00"/>
                    </a:gs>
                    <a:gs pos="100000">
                      <a:srgbClr val="FF9933"/>
                    </a:gs>
                  </a:gsLst>
                  <a:path path="rect">
                    <a:fillToRect l="50000" t="50000" r="50000" b="50000"/>
                  </a:path>
                </a:gradFill>
                <a:latin typeface="Impact"/>
              </a:rPr>
              <a:t>Crash  Facts</a:t>
            </a:r>
          </a:p>
        </p:txBody>
      </p:sp>
      <p:sp>
        <p:nvSpPr>
          <p:cNvPr id="47109" name="TextBox 6"/>
          <p:cNvSpPr txBox="1">
            <a:spLocks noChangeArrowheads="1"/>
          </p:cNvSpPr>
          <p:nvPr/>
        </p:nvSpPr>
        <p:spPr bwMode="auto">
          <a:xfrm>
            <a:off x="381000" y="2514600"/>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200" b="1" dirty="0">
                <a:latin typeface="Verdana" pitchFamily="34" charset="0"/>
              </a:rPr>
              <a:t>A local police officer stated that the driver was watching children crossing the street behind the bus when she pulled forward, running over the child.</a:t>
            </a:r>
          </a:p>
          <a:p>
            <a:endParaRPr lang="en-US" altLang="en-US" sz="3600" b="1" dirty="0">
              <a:latin typeface="Garamond" pitchFamily="18" charset="0"/>
            </a:endParaRPr>
          </a:p>
        </p:txBody>
      </p:sp>
    </p:spTree>
    <p:extLst>
      <p:ext uri="{BB962C8B-B14F-4D97-AF65-F5344CB8AC3E}">
        <p14:creationId xmlns:p14="http://schemas.microsoft.com/office/powerpoint/2010/main" val="15047969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FDEAF50-90C4-48BF-B442-DD3E29F792E5}" type="slidenum">
              <a:rPr lang="en-US"/>
              <a:pPr>
                <a:defRPr/>
              </a:pPr>
              <a:t>64</a:t>
            </a:fld>
            <a:endParaRPr lang="en-US" dirty="0"/>
          </a:p>
        </p:txBody>
      </p:sp>
      <p:sp>
        <p:nvSpPr>
          <p:cNvPr id="48132" name="WordArt 2"/>
          <p:cNvSpPr>
            <a:spLocks noChangeArrowheads="1" noChangeShapeType="1" noTextEdit="1"/>
          </p:cNvSpPr>
          <p:nvPr/>
        </p:nvSpPr>
        <p:spPr bwMode="auto">
          <a:xfrm>
            <a:off x="1600200" y="171450"/>
            <a:ext cx="5562600" cy="1885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gradFill rotWithShape="1">
                  <a:gsLst>
                    <a:gs pos="0">
                      <a:srgbClr val="FFFF00"/>
                    </a:gs>
                    <a:gs pos="100000">
                      <a:srgbClr val="FF9933"/>
                    </a:gs>
                  </a:gsLst>
                  <a:path path="rect">
                    <a:fillToRect l="50000" t="50000" r="50000" b="50000"/>
                  </a:path>
                </a:gradFill>
                <a:latin typeface="Impact"/>
              </a:rPr>
              <a:t>Crash  Facts</a:t>
            </a:r>
          </a:p>
        </p:txBody>
      </p:sp>
      <p:sp>
        <p:nvSpPr>
          <p:cNvPr id="43013" name="TextBox 6"/>
          <p:cNvSpPr txBox="1">
            <a:spLocks noChangeArrowheads="1"/>
          </p:cNvSpPr>
          <p:nvPr/>
        </p:nvSpPr>
        <p:spPr bwMode="auto">
          <a:xfrm>
            <a:off x="381000" y="2286000"/>
            <a:ext cx="84582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200" b="1" dirty="0">
                <a:latin typeface="Verdana" pitchFamily="34" charset="0"/>
              </a:rPr>
              <a:t>The driver was unaware that the 6-year-old child rode the bus and did not see the child get off the bus at the bus stop.</a:t>
            </a:r>
          </a:p>
          <a:p>
            <a:endParaRPr lang="en-US" altLang="en-US" sz="3200" b="1" dirty="0">
              <a:latin typeface="Verdana" pitchFamily="34" charset="0"/>
            </a:endParaRPr>
          </a:p>
          <a:p>
            <a:r>
              <a:rPr lang="en-US" altLang="en-US" sz="3200" b="1" dirty="0">
                <a:latin typeface="Verdana" pitchFamily="34" charset="0"/>
              </a:rPr>
              <a:t>The driver did not take proper safety steps before continuing the bus route.</a:t>
            </a:r>
          </a:p>
          <a:p>
            <a:endParaRPr lang="en-US" altLang="en-US" sz="3600" b="1" dirty="0">
              <a:latin typeface="Garamond" pitchFamily="18" charset="0"/>
            </a:endParaRPr>
          </a:p>
          <a:p>
            <a:endParaRPr lang="en-US" altLang="en-US" sz="3600" b="1" dirty="0">
              <a:latin typeface="Garamond" pitchFamily="18" charset="0"/>
            </a:endParaRPr>
          </a:p>
        </p:txBody>
      </p:sp>
    </p:spTree>
    <p:extLst>
      <p:ext uri="{BB962C8B-B14F-4D97-AF65-F5344CB8AC3E}">
        <p14:creationId xmlns:p14="http://schemas.microsoft.com/office/powerpoint/2010/main" val="2831761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additive="base">
                                        <p:cTn id="7" dur="5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3">
                                            <p:txEl>
                                              <p:pRg st="2" end="2"/>
                                            </p:txEl>
                                          </p:spTgt>
                                        </p:tgtEl>
                                        <p:attrNameLst>
                                          <p:attrName>style.visibility</p:attrName>
                                        </p:attrNameLst>
                                      </p:cBhvr>
                                      <p:to>
                                        <p:strVal val="visible"/>
                                      </p:to>
                                    </p:set>
                                    <p:anim calcmode="lin" valueType="num">
                                      <p:cBhvr additive="base">
                                        <p:cTn id="13" dur="500" fill="hold"/>
                                        <p:tgtEl>
                                          <p:spTgt spid="430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C40A67AC-5D70-40EC-BC4E-F4991FF12D73}" type="slidenum">
              <a:rPr lang="en-US"/>
              <a:pPr>
                <a:defRPr/>
              </a:pPr>
              <a:t>65</a:t>
            </a:fld>
            <a:endParaRPr lang="en-US" dirty="0"/>
          </a:p>
        </p:txBody>
      </p:sp>
      <p:sp>
        <p:nvSpPr>
          <p:cNvPr id="49155" name="WordArt 2"/>
          <p:cNvSpPr>
            <a:spLocks noChangeArrowheads="1" noChangeShapeType="1" noTextEdit="1"/>
          </p:cNvSpPr>
          <p:nvPr/>
        </p:nvSpPr>
        <p:spPr bwMode="auto">
          <a:xfrm>
            <a:off x="1524000" y="247650"/>
            <a:ext cx="5486400" cy="1962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Crash  Facts</a:t>
            </a:r>
          </a:p>
        </p:txBody>
      </p:sp>
      <p:sp>
        <p:nvSpPr>
          <p:cNvPr id="44036" name="Text Box 3"/>
          <p:cNvSpPr txBox="1">
            <a:spLocks noChangeArrowheads="1"/>
          </p:cNvSpPr>
          <p:nvPr/>
        </p:nvSpPr>
        <p:spPr bwMode="auto">
          <a:xfrm>
            <a:off x="381000" y="2362200"/>
            <a:ext cx="86106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3200" b="1" dirty="0">
                <a:latin typeface="Verdana" pitchFamily="34" charset="0"/>
              </a:rPr>
              <a:t>It was stated that the child was between one and eight feet in front of the bus.</a:t>
            </a:r>
          </a:p>
          <a:p>
            <a:pPr eaLnBrk="1" hangingPunct="1">
              <a:spcBef>
                <a:spcPct val="50000"/>
              </a:spcBef>
            </a:pPr>
            <a:r>
              <a:rPr lang="en-US" altLang="en-US" sz="3200" b="1" dirty="0">
                <a:latin typeface="Verdana" pitchFamily="34" charset="0"/>
              </a:rPr>
              <a:t>The State Police Officer stated that the </a:t>
            </a:r>
            <a:r>
              <a:rPr lang="en-US" altLang="en-US" sz="3600" b="1" u="sng" dirty="0">
                <a:solidFill>
                  <a:srgbClr val="FF0000"/>
                </a:solidFill>
                <a:latin typeface="Verdana" pitchFamily="34" charset="0"/>
              </a:rPr>
              <a:t>school bus mirrors were not properly adjusted</a:t>
            </a:r>
            <a:r>
              <a:rPr lang="en-US" altLang="en-US" sz="3600" b="1" dirty="0">
                <a:solidFill>
                  <a:srgbClr val="FF0000"/>
                </a:solidFill>
                <a:latin typeface="Verdana" pitchFamily="34" charset="0"/>
              </a:rPr>
              <a:t>.</a:t>
            </a:r>
          </a:p>
        </p:txBody>
      </p:sp>
      <p:sp>
        <p:nvSpPr>
          <p:cNvPr id="49157" name="Rectangle 6"/>
          <p:cNvSpPr>
            <a:spLocks noChangeArrowheads="1"/>
          </p:cNvSpPr>
          <p:nvPr/>
        </p:nvSpPr>
        <p:spPr bwMode="auto">
          <a:xfrm>
            <a:off x="228600" y="6400800"/>
            <a:ext cx="1576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400" b="1" dirty="0"/>
              <a:t>Student Page 29</a:t>
            </a:r>
          </a:p>
        </p:txBody>
      </p:sp>
    </p:spTree>
    <p:extLst>
      <p:ext uri="{BB962C8B-B14F-4D97-AF65-F5344CB8AC3E}">
        <p14:creationId xmlns:p14="http://schemas.microsoft.com/office/powerpoint/2010/main" val="2934269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Text Box 6"/>
          <p:cNvSpPr txBox="1">
            <a:spLocks noChangeArrowheads="1"/>
          </p:cNvSpPr>
          <p:nvPr/>
        </p:nvSpPr>
        <p:spPr bwMode="auto">
          <a:xfrm>
            <a:off x="409575" y="1785937"/>
            <a:ext cx="8124825" cy="489364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200" b="1" dirty="0" smtClean="0">
                <a:solidFill>
                  <a:srgbClr val="CC0066"/>
                </a:solidFill>
                <a:latin typeface="Verdana" pitchFamily="34" charset="0"/>
                <a:cs typeface="+mn-cs"/>
              </a:rPr>
              <a:t>School </a:t>
            </a:r>
            <a:r>
              <a:rPr lang="en-US" sz="3200" b="1" dirty="0">
                <a:solidFill>
                  <a:srgbClr val="CC0066"/>
                </a:solidFill>
                <a:latin typeface="Verdana" pitchFamily="34" charset="0"/>
                <a:cs typeface="+mn-cs"/>
              </a:rPr>
              <a:t>Bus Driver's </a:t>
            </a:r>
            <a:r>
              <a:rPr lang="en-US" sz="3200" b="1" dirty="0" smtClean="0">
                <a:solidFill>
                  <a:srgbClr val="CC0066"/>
                </a:solidFill>
                <a:latin typeface="Verdana" pitchFamily="34" charset="0"/>
                <a:cs typeface="+mn-cs"/>
              </a:rPr>
              <a:t>Responsibilities:</a:t>
            </a:r>
          </a:p>
          <a:p>
            <a:pPr marL="339725" indent="-106363">
              <a:spcBef>
                <a:spcPct val="50000"/>
              </a:spcBef>
              <a:buFont typeface="Arial" pitchFamily="34" charset="0"/>
              <a:buChar char="•"/>
              <a:defRPr/>
            </a:pPr>
            <a:r>
              <a:rPr lang="en-US" sz="3200" dirty="0" smtClean="0">
                <a:latin typeface="Verdana" pitchFamily="34" charset="0"/>
                <a:cs typeface="+mn-cs"/>
              </a:rPr>
              <a:t>Driver </a:t>
            </a:r>
            <a:r>
              <a:rPr lang="en-US" sz="3200" dirty="0">
                <a:latin typeface="Verdana" pitchFamily="34" charset="0"/>
                <a:cs typeface="+mn-cs"/>
              </a:rPr>
              <a:t>owed a duty to the student.</a:t>
            </a:r>
          </a:p>
          <a:p>
            <a:pPr marL="339725" indent="-106363">
              <a:spcBef>
                <a:spcPct val="50000"/>
              </a:spcBef>
              <a:buFont typeface="Arial" charset="0"/>
              <a:buChar char="•"/>
              <a:defRPr/>
            </a:pPr>
            <a:r>
              <a:rPr lang="en-US" sz="3200" dirty="0" smtClean="0">
                <a:latin typeface="Verdana" pitchFamily="34" charset="0"/>
                <a:cs typeface="+mn-cs"/>
              </a:rPr>
              <a:t>Driver </a:t>
            </a:r>
            <a:r>
              <a:rPr lang="en-US" sz="3200" dirty="0">
                <a:latin typeface="Verdana" pitchFamily="34" charset="0"/>
                <a:cs typeface="+mn-cs"/>
              </a:rPr>
              <a:t>did not follow bus stop laws.</a:t>
            </a:r>
          </a:p>
          <a:p>
            <a:pPr marL="339725" indent="-106363">
              <a:spcBef>
                <a:spcPct val="50000"/>
              </a:spcBef>
              <a:buFont typeface="Arial" charset="0"/>
              <a:buChar char="•"/>
              <a:defRPr/>
            </a:pPr>
            <a:r>
              <a:rPr lang="en-US" sz="3200" dirty="0" smtClean="0">
                <a:latin typeface="Verdana" pitchFamily="34" charset="0"/>
                <a:cs typeface="+mn-cs"/>
              </a:rPr>
              <a:t>Inappropriate </a:t>
            </a:r>
            <a:r>
              <a:rPr lang="en-US" sz="3200" dirty="0">
                <a:latin typeface="Verdana" pitchFamily="34" charset="0"/>
                <a:cs typeface="+mn-cs"/>
              </a:rPr>
              <a:t>events resulted in the </a:t>
            </a:r>
            <a:r>
              <a:rPr lang="en-US" sz="3200" dirty="0" smtClean="0">
                <a:latin typeface="Verdana" pitchFamily="34" charset="0"/>
                <a:cs typeface="+mn-cs"/>
              </a:rPr>
              <a:t>death </a:t>
            </a:r>
            <a:r>
              <a:rPr lang="en-US" sz="3200" dirty="0">
                <a:latin typeface="Verdana" pitchFamily="34" charset="0"/>
                <a:cs typeface="+mn-cs"/>
              </a:rPr>
              <a:t>of a child.</a:t>
            </a:r>
          </a:p>
          <a:p>
            <a:pPr marL="630238" indent="63500">
              <a:spcBef>
                <a:spcPct val="50000"/>
              </a:spcBef>
              <a:defRPr/>
            </a:pPr>
            <a:r>
              <a:rPr lang="en-US" sz="2000" dirty="0">
                <a:solidFill>
                  <a:schemeClr val="tx1">
                    <a:lumMod val="65000"/>
                    <a:lumOff val="35000"/>
                  </a:schemeClr>
                </a:solidFill>
                <a:latin typeface="Times New Roman" pitchFamily="18" charset="0"/>
                <a:cs typeface="+mn-cs"/>
              </a:rPr>
              <a:t>	</a:t>
            </a:r>
            <a:endParaRPr lang="en-US" sz="2000" dirty="0">
              <a:solidFill>
                <a:schemeClr val="tx1">
                  <a:lumMod val="65000"/>
                  <a:lumOff val="35000"/>
                </a:schemeClr>
              </a:solidFill>
              <a:cs typeface="Arial" charset="0"/>
            </a:endParaRPr>
          </a:p>
          <a:p>
            <a:pPr>
              <a:spcBef>
                <a:spcPct val="50000"/>
              </a:spcBef>
              <a:defRPr/>
            </a:pPr>
            <a:endParaRPr lang="en-US" sz="2800" b="1" dirty="0">
              <a:latin typeface="Times New Roman" pitchFamily="18" charset="0"/>
              <a:cs typeface="+mn-cs"/>
            </a:endParaRPr>
          </a:p>
        </p:txBody>
      </p:sp>
      <p:sp>
        <p:nvSpPr>
          <p:cNvPr id="40962"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44837541-B4D3-499C-8AE6-E5EAA83C5BF3}" type="slidenum">
              <a:rPr lang="en-US"/>
              <a:pPr>
                <a:defRPr/>
              </a:pPr>
              <a:t>66</a:t>
            </a:fld>
            <a:endParaRPr lang="en-US" dirty="0"/>
          </a:p>
        </p:txBody>
      </p:sp>
      <p:sp>
        <p:nvSpPr>
          <p:cNvPr id="50180" name="Text Box 2"/>
          <p:cNvSpPr txBox="1">
            <a:spLocks noChangeArrowheads="1"/>
          </p:cNvSpPr>
          <p:nvPr/>
        </p:nvSpPr>
        <p:spPr bwMode="auto">
          <a:xfrm>
            <a:off x="304800" y="3810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2400" dirty="0">
              <a:latin typeface="Times New Roman" pitchFamily="18" charset="0"/>
            </a:endParaRPr>
          </a:p>
        </p:txBody>
      </p:sp>
      <p:sp>
        <p:nvSpPr>
          <p:cNvPr id="50181" name="Rectangle 3"/>
          <p:cNvSpPr>
            <a:spLocks noChangeArrowheads="1"/>
          </p:cNvSpPr>
          <p:nvPr/>
        </p:nvSpPr>
        <p:spPr bwMode="auto">
          <a:xfrm>
            <a:off x="152400" y="228600"/>
            <a:ext cx="6858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7600" b="1" dirty="0">
                <a:solidFill>
                  <a:srgbClr val="400000"/>
                </a:solidFill>
              </a:rPr>
              <a:t>Court Findings</a:t>
            </a:r>
            <a:endParaRPr lang="en-US" altLang="en-US" b="1" dirty="0"/>
          </a:p>
        </p:txBody>
      </p:sp>
      <p:sp>
        <p:nvSpPr>
          <p:cNvPr id="50182" name="Text Box 4"/>
          <p:cNvSpPr txBox="1">
            <a:spLocks noChangeArrowheads="1"/>
          </p:cNvSpPr>
          <p:nvPr/>
        </p:nvSpPr>
        <p:spPr bwMode="auto">
          <a:xfrm>
            <a:off x="4724400" y="609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2400" dirty="0">
              <a:latin typeface="Times New Roman" pitchFamily="18" charset="0"/>
            </a:endParaRPr>
          </a:p>
        </p:txBody>
      </p:sp>
      <p:sp>
        <p:nvSpPr>
          <p:cNvPr id="50184" name="TextBox 7"/>
          <p:cNvSpPr txBox="1">
            <a:spLocks noChangeArrowheads="1"/>
          </p:cNvSpPr>
          <p:nvPr/>
        </p:nvSpPr>
        <p:spPr bwMode="auto">
          <a:xfrm>
            <a:off x="7924800" y="685800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dirty="0">
                <a:solidFill>
                  <a:schemeClr val="bg1"/>
                </a:solidFill>
                <a:latin typeface="Garamond" pitchFamily="18" charset="0"/>
              </a:rPr>
              <a:t>39</a:t>
            </a:r>
          </a:p>
        </p:txBody>
      </p:sp>
    </p:spTree>
    <p:extLst>
      <p:ext uri="{BB962C8B-B14F-4D97-AF65-F5344CB8AC3E}">
        <p14:creationId xmlns:p14="http://schemas.microsoft.com/office/powerpoint/2010/main" val="4033166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063">
                                            <p:txEl>
                                              <p:pRg st="1" end="1"/>
                                            </p:txEl>
                                          </p:spTgt>
                                        </p:tgtEl>
                                        <p:attrNameLst>
                                          <p:attrName>style.visibility</p:attrName>
                                        </p:attrNameLst>
                                      </p:cBhvr>
                                      <p:to>
                                        <p:strVal val="visible"/>
                                      </p:to>
                                    </p:set>
                                    <p:animEffect transition="in" filter="randombar(horizontal)">
                                      <p:cBhvr>
                                        <p:cTn id="7" dur="500"/>
                                        <p:tgtEl>
                                          <p:spTgt spid="450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5063">
                                            <p:txEl>
                                              <p:pRg st="2" end="2"/>
                                            </p:txEl>
                                          </p:spTgt>
                                        </p:tgtEl>
                                        <p:attrNameLst>
                                          <p:attrName>style.visibility</p:attrName>
                                        </p:attrNameLst>
                                      </p:cBhvr>
                                      <p:to>
                                        <p:strVal val="visible"/>
                                      </p:to>
                                    </p:set>
                                    <p:animEffect transition="in" filter="randombar(horizontal)">
                                      <p:cBhvr>
                                        <p:cTn id="12" dur="500"/>
                                        <p:tgtEl>
                                          <p:spTgt spid="450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063">
                                            <p:txEl>
                                              <p:pRg st="3" end="3"/>
                                            </p:txEl>
                                          </p:spTgt>
                                        </p:tgtEl>
                                        <p:attrNameLst>
                                          <p:attrName>style.visibility</p:attrName>
                                        </p:attrNameLst>
                                      </p:cBhvr>
                                      <p:to>
                                        <p:strVal val="visible"/>
                                      </p:to>
                                    </p:set>
                                    <p:animEffect transition="in" filter="randombar(horizontal)">
                                      <p:cBhvr>
                                        <p:cTn id="17" dur="500"/>
                                        <p:tgtEl>
                                          <p:spTgt spid="450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0CFB615D-6EFA-443E-953D-0582DBBD3CC5}" type="slidenum">
              <a:rPr lang="en-US"/>
              <a:pPr>
                <a:defRPr/>
              </a:pPr>
              <a:t>67</a:t>
            </a:fld>
            <a:endParaRPr lang="en-US" dirty="0"/>
          </a:p>
        </p:txBody>
      </p:sp>
      <p:sp>
        <p:nvSpPr>
          <p:cNvPr id="51203" name="Rectangle 2"/>
          <p:cNvSpPr>
            <a:spLocks noGrp="1" noChangeArrowheads="1"/>
          </p:cNvSpPr>
          <p:nvPr>
            <p:ph type="title" idx="4294967295"/>
          </p:nvPr>
        </p:nvSpPr>
        <p:spPr>
          <a:xfrm>
            <a:off x="611037" y="349370"/>
            <a:ext cx="6934200" cy="1498480"/>
          </a:xfrm>
        </p:spPr>
        <p:txBody>
          <a:bodyPr/>
          <a:lstStyle/>
          <a:p>
            <a:r>
              <a:rPr lang="en-US" altLang="en-US" sz="7200" b="1" dirty="0" smtClean="0">
                <a:solidFill>
                  <a:schemeClr val="tx1"/>
                </a:solidFill>
                <a:latin typeface="Arial" panose="020B0604020202020204" pitchFamily="34" charset="0"/>
                <a:cs typeface="Arial" panose="020B0604020202020204" pitchFamily="34" charset="0"/>
              </a:rPr>
              <a:t>Court</a:t>
            </a:r>
            <a:br>
              <a:rPr lang="en-US" altLang="en-US" sz="7200" b="1" dirty="0" smtClean="0">
                <a:solidFill>
                  <a:schemeClr val="tx1"/>
                </a:solidFill>
                <a:latin typeface="Arial" panose="020B0604020202020204" pitchFamily="34" charset="0"/>
                <a:cs typeface="Arial" panose="020B0604020202020204" pitchFamily="34" charset="0"/>
              </a:rPr>
            </a:br>
            <a:r>
              <a:rPr lang="en-US" altLang="en-US" sz="7200" b="1" dirty="0" smtClean="0">
                <a:solidFill>
                  <a:schemeClr val="tx1"/>
                </a:solidFill>
                <a:latin typeface="Arial" panose="020B0604020202020204" pitchFamily="34" charset="0"/>
                <a:cs typeface="Arial" panose="020B0604020202020204" pitchFamily="34" charset="0"/>
              </a:rPr>
              <a:t>   Findings</a:t>
            </a:r>
          </a:p>
        </p:txBody>
      </p:sp>
      <p:sp>
        <p:nvSpPr>
          <p:cNvPr id="51205" name="Text Box 6"/>
          <p:cNvSpPr txBox="1">
            <a:spLocks noChangeArrowheads="1"/>
          </p:cNvSpPr>
          <p:nvPr/>
        </p:nvSpPr>
        <p:spPr bwMode="auto">
          <a:xfrm>
            <a:off x="381000" y="1847850"/>
            <a:ext cx="838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 typeface="Wingdings" pitchFamily="2" charset="2"/>
              <a:buNone/>
            </a:pPr>
            <a:endParaRPr lang="en-US" altLang="en-US" sz="2800" dirty="0">
              <a:latin typeface="Verdana" pitchFamily="34" charset="0"/>
            </a:endParaRPr>
          </a:p>
          <a:p>
            <a:pPr>
              <a:buFont typeface="Wingdings" pitchFamily="2" charset="2"/>
              <a:buChar char="ü"/>
            </a:pPr>
            <a:r>
              <a:rPr lang="en-US" altLang="en-US" sz="2800" dirty="0">
                <a:latin typeface="Verdana" pitchFamily="34" charset="0"/>
              </a:rPr>
              <a:t>Establish regulation governing the conduct of students for their safety while en route to and from school</a:t>
            </a:r>
          </a:p>
          <a:p>
            <a:pPr>
              <a:buFont typeface="Wingdings" pitchFamily="2" charset="2"/>
              <a:buChar char="ü"/>
            </a:pPr>
            <a:endParaRPr lang="en-US" altLang="en-US" sz="2800" dirty="0">
              <a:latin typeface="Verdana" pitchFamily="34" charset="0"/>
            </a:endParaRPr>
          </a:p>
          <a:p>
            <a:pPr>
              <a:buFont typeface="Wingdings" pitchFamily="2" charset="2"/>
              <a:buChar char="ü"/>
            </a:pPr>
            <a:r>
              <a:rPr lang="en-US" altLang="en-US" sz="2800" dirty="0">
                <a:latin typeface="Verdana" pitchFamily="34" charset="0"/>
              </a:rPr>
              <a:t>Statues and rules indicate a high degree of care in the transportation of students.</a:t>
            </a:r>
          </a:p>
          <a:p>
            <a:pPr>
              <a:buFont typeface="Wingdings" pitchFamily="2" charset="2"/>
              <a:buChar char="ü"/>
            </a:pPr>
            <a:endParaRPr lang="en-US" altLang="en-US" sz="2800" dirty="0">
              <a:latin typeface="Garamond" pitchFamily="18" charset="0"/>
            </a:endParaRPr>
          </a:p>
        </p:txBody>
      </p:sp>
    </p:spTree>
    <p:extLst>
      <p:ext uri="{BB962C8B-B14F-4D97-AF65-F5344CB8AC3E}">
        <p14:creationId xmlns:p14="http://schemas.microsoft.com/office/powerpoint/2010/main" val="15952899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1D5BC4CA-A7C0-41DD-8F39-19DB632949B8}" type="slidenum">
              <a:rPr lang="en-US"/>
              <a:pPr>
                <a:defRPr/>
              </a:pPr>
              <a:t>68</a:t>
            </a:fld>
            <a:endParaRPr lang="en-US" dirty="0"/>
          </a:p>
        </p:txBody>
      </p:sp>
      <p:sp>
        <p:nvSpPr>
          <p:cNvPr id="53251" name="TextBox 4"/>
          <p:cNvSpPr txBox="1">
            <a:spLocks noChangeArrowheads="1"/>
          </p:cNvSpPr>
          <p:nvPr/>
        </p:nvSpPr>
        <p:spPr bwMode="auto">
          <a:xfrm>
            <a:off x="228600" y="228600"/>
            <a:ext cx="8458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4400" b="1" dirty="0">
                <a:solidFill>
                  <a:srgbClr val="FF0000"/>
                </a:solidFill>
              </a:rPr>
              <a:t>Four Conditions of Determining Liability</a:t>
            </a:r>
          </a:p>
        </p:txBody>
      </p:sp>
      <p:sp>
        <p:nvSpPr>
          <p:cNvPr id="53252" name="TextBox 5"/>
          <p:cNvSpPr txBox="1">
            <a:spLocks noChangeArrowheads="1"/>
          </p:cNvSpPr>
          <p:nvPr/>
        </p:nvSpPr>
        <p:spPr bwMode="auto">
          <a:xfrm>
            <a:off x="228600" y="2438400"/>
            <a:ext cx="8610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6125" indent="-682625" defTabSz="744538" eaLnBrk="0" hangingPunct="0">
              <a:defRPr>
                <a:solidFill>
                  <a:schemeClr val="tx1"/>
                </a:solidFill>
                <a:latin typeface="Arial" pitchFamily="34" charset="0"/>
              </a:defRPr>
            </a:lvl1pPr>
            <a:lvl2pPr marL="742950" indent="-285750" defTabSz="744538" eaLnBrk="0" hangingPunct="0">
              <a:defRPr>
                <a:solidFill>
                  <a:schemeClr val="tx1"/>
                </a:solidFill>
                <a:latin typeface="Arial" pitchFamily="34" charset="0"/>
              </a:defRPr>
            </a:lvl2pPr>
            <a:lvl3pPr marL="1143000" indent="-228600" defTabSz="744538" eaLnBrk="0" hangingPunct="0">
              <a:defRPr>
                <a:solidFill>
                  <a:schemeClr val="tx1"/>
                </a:solidFill>
                <a:latin typeface="Arial" pitchFamily="34" charset="0"/>
              </a:defRPr>
            </a:lvl3pPr>
            <a:lvl4pPr marL="1600200" indent="-228600" defTabSz="744538" eaLnBrk="0" hangingPunct="0">
              <a:defRPr>
                <a:solidFill>
                  <a:schemeClr val="tx1"/>
                </a:solidFill>
                <a:latin typeface="Arial" pitchFamily="34" charset="0"/>
              </a:defRPr>
            </a:lvl4pPr>
            <a:lvl5pPr marL="2057400" indent="-228600" defTabSz="744538" eaLnBrk="0" hangingPunct="0">
              <a:defRPr>
                <a:solidFill>
                  <a:schemeClr val="tx1"/>
                </a:solidFill>
                <a:latin typeface="Arial" pitchFamily="34" charset="0"/>
              </a:defRPr>
            </a:lvl5pPr>
            <a:lvl6pPr marL="2514600" indent="-228600" defTabSz="744538" eaLnBrk="0" fontAlgn="base" hangingPunct="0">
              <a:spcBef>
                <a:spcPct val="0"/>
              </a:spcBef>
              <a:spcAft>
                <a:spcPct val="0"/>
              </a:spcAft>
              <a:defRPr>
                <a:solidFill>
                  <a:schemeClr val="tx1"/>
                </a:solidFill>
                <a:latin typeface="Arial" pitchFamily="34" charset="0"/>
              </a:defRPr>
            </a:lvl6pPr>
            <a:lvl7pPr marL="2971800" indent="-228600" defTabSz="744538" eaLnBrk="0" fontAlgn="base" hangingPunct="0">
              <a:spcBef>
                <a:spcPct val="0"/>
              </a:spcBef>
              <a:spcAft>
                <a:spcPct val="0"/>
              </a:spcAft>
              <a:defRPr>
                <a:solidFill>
                  <a:schemeClr val="tx1"/>
                </a:solidFill>
                <a:latin typeface="Arial" pitchFamily="34" charset="0"/>
              </a:defRPr>
            </a:lvl7pPr>
            <a:lvl8pPr marL="3429000" indent="-228600" defTabSz="744538" eaLnBrk="0" fontAlgn="base" hangingPunct="0">
              <a:spcBef>
                <a:spcPct val="0"/>
              </a:spcBef>
              <a:spcAft>
                <a:spcPct val="0"/>
              </a:spcAft>
              <a:defRPr>
                <a:solidFill>
                  <a:schemeClr val="tx1"/>
                </a:solidFill>
                <a:latin typeface="Arial" pitchFamily="34" charset="0"/>
              </a:defRPr>
            </a:lvl8pPr>
            <a:lvl9pPr marL="3886200" indent="-228600" defTabSz="744538" eaLnBrk="0" fontAlgn="base" hangingPunct="0">
              <a:spcBef>
                <a:spcPct val="0"/>
              </a:spcBef>
              <a:spcAft>
                <a:spcPct val="0"/>
              </a:spcAft>
              <a:defRPr>
                <a:solidFill>
                  <a:schemeClr val="tx1"/>
                </a:solidFill>
                <a:latin typeface="Arial" pitchFamily="34" charset="0"/>
              </a:defRPr>
            </a:lvl9pPr>
          </a:lstStyle>
          <a:p>
            <a:pPr>
              <a:spcBef>
                <a:spcPts val="1200"/>
              </a:spcBef>
              <a:buFontTx/>
              <a:buAutoNum type="arabicPeriod"/>
            </a:pPr>
            <a:r>
              <a:rPr lang="en-US" altLang="en-US" sz="3200" b="1" dirty="0"/>
              <a:t>Duty</a:t>
            </a:r>
            <a:r>
              <a:rPr lang="en-US" altLang="en-US" sz="3200" dirty="0"/>
              <a:t> – an obligation to perform</a:t>
            </a:r>
          </a:p>
          <a:p>
            <a:pPr>
              <a:spcBef>
                <a:spcPts val="1200"/>
              </a:spcBef>
              <a:buFontTx/>
              <a:buAutoNum type="arabicPeriod"/>
            </a:pPr>
            <a:r>
              <a:rPr lang="en-US" altLang="en-US" sz="3200" b="1" dirty="0"/>
              <a:t>Breach of duty </a:t>
            </a:r>
            <a:r>
              <a:rPr lang="en-US" altLang="en-US" sz="3200" dirty="0"/>
              <a:t>– a failure to perform a duty</a:t>
            </a:r>
          </a:p>
          <a:p>
            <a:pPr>
              <a:spcBef>
                <a:spcPts val="1200"/>
              </a:spcBef>
              <a:buFontTx/>
              <a:buAutoNum type="arabicPeriod"/>
            </a:pPr>
            <a:r>
              <a:rPr lang="en-US" altLang="en-US" sz="3200" b="1" dirty="0"/>
              <a:t>Cause</a:t>
            </a:r>
            <a:r>
              <a:rPr lang="en-US" altLang="en-US" sz="3200" dirty="0"/>
              <a:t> – the failure to perform</a:t>
            </a:r>
          </a:p>
          <a:p>
            <a:pPr>
              <a:spcBef>
                <a:spcPts val="1200"/>
              </a:spcBef>
              <a:buFontTx/>
              <a:buAutoNum type="arabicPeriod"/>
            </a:pPr>
            <a:r>
              <a:rPr lang="en-US" altLang="en-US" sz="3200" b="1" dirty="0"/>
              <a:t>Damage</a:t>
            </a:r>
            <a:r>
              <a:rPr lang="en-US" altLang="en-US" sz="3200" dirty="0"/>
              <a:t> -  failure to control the vehicle</a:t>
            </a:r>
          </a:p>
        </p:txBody>
      </p:sp>
    </p:spTree>
    <p:extLst>
      <p:ext uri="{BB962C8B-B14F-4D97-AF65-F5344CB8AC3E}">
        <p14:creationId xmlns:p14="http://schemas.microsoft.com/office/powerpoint/2010/main" val="628680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4204-R-210.00	Accident/Breakdown Procedures</a:t>
            </a:r>
          </a:p>
          <a:p>
            <a:r>
              <a:rPr lang="en-US" sz="2000" dirty="0"/>
              <a:t>210.01	The following procedures shall be observed in the case of an </a:t>
            </a:r>
            <a:r>
              <a:rPr lang="en-US" sz="2000" dirty="0" smtClean="0"/>
              <a:t>		accident </a:t>
            </a:r>
            <a:r>
              <a:rPr lang="en-US" sz="2000" dirty="0"/>
              <a:t>involving a school transportation vehicle.</a:t>
            </a:r>
          </a:p>
          <a:p>
            <a:pPr lvl="1"/>
            <a:r>
              <a:rPr lang="en-US" sz="1800" dirty="0"/>
              <a:t>210.01 (a)	Stop the vehicle immediately.</a:t>
            </a:r>
          </a:p>
          <a:p>
            <a:pPr lvl="1"/>
            <a:r>
              <a:rPr lang="en-US" sz="1800" dirty="0"/>
              <a:t>210.01 (b)	Remain at the scene of the </a:t>
            </a:r>
            <a:r>
              <a:rPr lang="en-US" sz="1800" dirty="0" smtClean="0"/>
              <a:t>accident. </a:t>
            </a:r>
            <a:r>
              <a:rPr lang="en-US" sz="1800" dirty="0"/>
              <a:t>If the accident occurred on the traveled portion, median or ramp of a divided highway and each vehicle can be safely moved, move the vehicles to a nearby safe location. (42-4-1602, C.R.S. as amended).</a:t>
            </a:r>
          </a:p>
          <a:p>
            <a:pPr lvl="1"/>
            <a:r>
              <a:rPr lang="en-US" sz="1800" dirty="0"/>
              <a:t>210.01 (c)	Make certain all students are in a safe place. If it is determined that it is unsafe to keep students inside the school transportation vehicle, then evacuate the students to a safe place, away from traffic</a:t>
            </a:r>
            <a:r>
              <a:rPr lang="en-US" sz="1800" dirty="0" smtClean="0"/>
              <a:t>.</a:t>
            </a:r>
            <a:endParaRPr lang="en-US" sz="1800" dirty="0"/>
          </a:p>
        </p:txBody>
      </p:sp>
      <p:sp>
        <p:nvSpPr>
          <p:cNvPr id="3" name="Title 2"/>
          <p:cNvSpPr>
            <a:spLocks noGrp="1"/>
          </p:cNvSpPr>
          <p:nvPr>
            <p:ph type="title"/>
          </p:nvPr>
        </p:nvSpPr>
        <p:spPr/>
        <p:txBody>
          <a:bodyPr/>
          <a:lstStyle/>
          <a:p>
            <a:r>
              <a:rPr lang="en-US" dirty="0"/>
              <a:t>Accident/Breakdown Procedures</a:t>
            </a:r>
          </a:p>
        </p:txBody>
      </p:sp>
      <p:sp>
        <p:nvSpPr>
          <p:cNvPr id="4" name="Footer Placeholder 3"/>
          <p:cNvSpPr>
            <a:spLocks noGrp="1"/>
          </p:cNvSpPr>
          <p:nvPr>
            <p:ph type="ftr" sz="quarter" idx="3"/>
          </p:nvPr>
        </p:nvSpPr>
        <p:spPr/>
        <p:txBody>
          <a:bodyPr/>
          <a:lstStyle/>
          <a:p>
            <a:fld id="{757A2F4E-5D54-B04B-91BD-7E78EE1FE9FD}" type="slidenum">
              <a:rPr lang="en-US" smtClean="0"/>
              <a:pPr/>
              <a:t>69</a:t>
            </a:fld>
            <a:endParaRPr lang="en-US" dirty="0" smtClean="0"/>
          </a:p>
        </p:txBody>
      </p:sp>
    </p:spTree>
    <p:extLst>
      <p:ext uri="{BB962C8B-B14F-4D97-AF65-F5344CB8AC3E}">
        <p14:creationId xmlns:p14="http://schemas.microsoft.com/office/powerpoint/2010/main" val="3827534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Principal – </a:t>
            </a:r>
            <a:r>
              <a:rPr lang="en-US" b="0" dirty="0" smtClean="0"/>
              <a:t>Key person(s) to report to in a particular school building.  The principal may handle problems that arise on the bus which involves pupil(s) from their building.</a:t>
            </a:r>
          </a:p>
          <a:p>
            <a:r>
              <a:rPr lang="en-US" dirty="0" smtClean="0"/>
              <a:t>Teacher</a:t>
            </a:r>
            <a:r>
              <a:rPr lang="en-US" b="0" dirty="0" smtClean="0"/>
              <a:t> – Serve as a resource for pupil(s) exhibiting behavior problems.  The teacher may help younger children get on the bus and provide school bus passenger safety education.</a:t>
            </a:r>
          </a:p>
          <a:p>
            <a:r>
              <a:rPr lang="en-US" dirty="0" smtClean="0"/>
              <a:t>Transportation Supervisor </a:t>
            </a:r>
            <a:r>
              <a:rPr lang="en-US" b="0" dirty="0" smtClean="0"/>
              <a:t>– Provide direct administration and supervision to all pupil transportation personnel.</a:t>
            </a:r>
          </a:p>
          <a:p>
            <a:r>
              <a:rPr lang="en-US" dirty="0" smtClean="0"/>
              <a:t>Mechanic</a:t>
            </a:r>
            <a:r>
              <a:rPr lang="en-US" b="0" dirty="0" smtClean="0"/>
              <a:t> – Keep all transportation vehicles in safe mechanical condition.</a:t>
            </a:r>
            <a:endParaRPr lang="en-US" b="0" dirty="0"/>
          </a:p>
        </p:txBody>
      </p:sp>
      <p:sp>
        <p:nvSpPr>
          <p:cNvPr id="3" name="Title 2"/>
          <p:cNvSpPr>
            <a:spLocks noGrp="1"/>
          </p:cNvSpPr>
          <p:nvPr>
            <p:ph type="title"/>
          </p:nvPr>
        </p:nvSpPr>
        <p:spPr/>
        <p:txBody>
          <a:bodyPr/>
          <a:lstStyle/>
          <a:p>
            <a:r>
              <a:rPr lang="en-US" dirty="0" smtClean="0"/>
              <a:t>Your Team - Continued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1812605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1600" dirty="0"/>
              <a:t>210.01 (d)	Render any person injured in the accident reasonable assistance.</a:t>
            </a:r>
          </a:p>
          <a:p>
            <a:pPr lvl="1"/>
            <a:r>
              <a:rPr lang="en-US" sz="1600" dirty="0"/>
              <a:t>210.01 (e)	When a school transportation vehicle is involved in a traffic accident, </a:t>
            </a:r>
            <a:r>
              <a:rPr lang="en-US" sz="1600" dirty="0">
                <a:solidFill>
                  <a:srgbClr val="00B050"/>
                </a:solidFill>
              </a:rPr>
              <a:t>three </a:t>
            </a:r>
            <a:r>
              <a:rPr lang="en-US" sz="1600" dirty="0" smtClean="0">
                <a:solidFill>
                  <a:srgbClr val="00B050"/>
                </a:solidFill>
              </a:rPr>
              <a:t>	`	emergency </a:t>
            </a:r>
            <a:r>
              <a:rPr lang="en-US" sz="1600" dirty="0">
                <a:solidFill>
                  <a:srgbClr val="00B050"/>
                </a:solidFill>
              </a:rPr>
              <a:t>reflectors shall be set to warn traffic to the distances as specified </a:t>
            </a:r>
            <a:r>
              <a:rPr lang="en-US" sz="1600" dirty="0" smtClean="0">
                <a:solidFill>
                  <a:srgbClr val="00B050"/>
                </a:solidFill>
              </a:rPr>
              <a:t>		in </a:t>
            </a:r>
            <a:r>
              <a:rPr lang="en-US" sz="1600" dirty="0">
                <a:solidFill>
                  <a:srgbClr val="00B050"/>
                </a:solidFill>
              </a:rPr>
              <a:t>42-4-230, C.R.S.</a:t>
            </a:r>
          </a:p>
          <a:p>
            <a:pPr lvl="1"/>
            <a:r>
              <a:rPr lang="en-US" sz="1600" dirty="0"/>
              <a:t>210.01 (f)	Notify the proper law enforcement authority and school </a:t>
            </a:r>
            <a:r>
              <a:rPr lang="en-US" sz="1600" dirty="0" smtClean="0"/>
              <a:t>			administrator/service provider </a:t>
            </a:r>
            <a:r>
              <a:rPr lang="en-US" sz="1600" dirty="0"/>
              <a:t>immediately. Request emergency medical </a:t>
            </a:r>
            <a:r>
              <a:rPr lang="en-US" sz="1600" dirty="0" smtClean="0"/>
              <a:t>		assistance </a:t>
            </a:r>
            <a:r>
              <a:rPr lang="en-US" sz="1600" dirty="0"/>
              <a:t>as necessary. On accident alert days, follow the reporting </a:t>
            </a:r>
            <a:r>
              <a:rPr lang="en-US" sz="1600" dirty="0" smtClean="0"/>
              <a:t>		procedures </a:t>
            </a:r>
            <a:r>
              <a:rPr lang="en-US" sz="1600" dirty="0"/>
              <a:t>as set out by the local law enforcement agency.</a:t>
            </a:r>
          </a:p>
          <a:p>
            <a:pPr lvl="1"/>
            <a:r>
              <a:rPr lang="en-US" sz="1600" dirty="0"/>
              <a:t>210.01 (g)	Information such as names, license numbers, registration numbers, location, </a:t>
            </a:r>
            <a:r>
              <a:rPr lang="en-US" sz="1600" dirty="0" smtClean="0"/>
              <a:t>		time</a:t>
            </a:r>
            <a:r>
              <a:rPr lang="en-US" sz="1600" dirty="0"/>
              <a:t>, road and weather conditions should be obtained and accurately written </a:t>
            </a:r>
            <a:r>
              <a:rPr lang="en-US" sz="1600" dirty="0" smtClean="0"/>
              <a:t>		down.  </a:t>
            </a:r>
            <a:r>
              <a:rPr lang="en-US" sz="1600" dirty="0" smtClean="0">
                <a:solidFill>
                  <a:srgbClr val="00B050"/>
                </a:solidFill>
              </a:rPr>
              <a:t>***Also, write down name and location of students on board***</a:t>
            </a:r>
            <a:endParaRPr lang="en-US" sz="1600" dirty="0">
              <a:solidFill>
                <a:srgbClr val="00B050"/>
              </a:solidFill>
            </a:endParaRPr>
          </a:p>
          <a:p>
            <a:pPr lvl="1"/>
            <a:r>
              <a:rPr lang="en-US" sz="1600" dirty="0"/>
              <a:t>210.01 (h)	Provisions shall be made for transporting students to their homes or </a:t>
            </a:r>
            <a:r>
              <a:rPr lang="en-US" sz="1600" dirty="0" smtClean="0"/>
              <a:t>school. </a:t>
            </a:r>
            <a:r>
              <a:rPr lang="en-US" sz="1600" dirty="0" smtClean="0">
                <a:solidFill>
                  <a:srgbClr val="00B050"/>
                </a:solidFill>
              </a:rPr>
              <a:t>*** Encourage district to make notification to parents regardless if there are any injuries***</a:t>
            </a:r>
            <a:endParaRPr lang="en-US" sz="600" dirty="0">
              <a:solidFill>
                <a:srgbClr val="00B050"/>
              </a:solidFill>
            </a:endParaRPr>
          </a:p>
          <a:p>
            <a:endParaRPr lang="en-US" dirty="0">
              <a:solidFill>
                <a:srgbClr val="00B050"/>
              </a:solidFill>
            </a:endParaRPr>
          </a:p>
        </p:txBody>
      </p:sp>
      <p:sp>
        <p:nvSpPr>
          <p:cNvPr id="3" name="Title 2"/>
          <p:cNvSpPr>
            <a:spLocks noGrp="1"/>
          </p:cNvSpPr>
          <p:nvPr>
            <p:ph type="title"/>
          </p:nvPr>
        </p:nvSpPr>
        <p:spPr/>
        <p:txBody>
          <a:bodyPr/>
          <a:lstStyle/>
          <a:p>
            <a:r>
              <a:rPr lang="en-US" dirty="0"/>
              <a:t>Accident/Breakdown Procedures</a:t>
            </a:r>
          </a:p>
        </p:txBody>
      </p:sp>
      <p:sp>
        <p:nvSpPr>
          <p:cNvPr id="4" name="Footer Placeholder 3"/>
          <p:cNvSpPr>
            <a:spLocks noGrp="1"/>
          </p:cNvSpPr>
          <p:nvPr>
            <p:ph type="ftr" sz="quarter" idx="3"/>
          </p:nvPr>
        </p:nvSpPr>
        <p:spPr/>
        <p:txBody>
          <a:bodyPr/>
          <a:lstStyle/>
          <a:p>
            <a:fld id="{757A2F4E-5D54-B04B-91BD-7E78EE1FE9FD}" type="slidenum">
              <a:rPr lang="en-US" smtClean="0"/>
              <a:pPr/>
              <a:t>70</a:t>
            </a:fld>
            <a:endParaRPr lang="en-US" dirty="0" smtClean="0"/>
          </a:p>
        </p:txBody>
      </p:sp>
    </p:spTree>
    <p:extLst>
      <p:ext uri="{BB962C8B-B14F-4D97-AF65-F5344CB8AC3E}">
        <p14:creationId xmlns:p14="http://schemas.microsoft.com/office/powerpoint/2010/main" val="33647320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210.02	The operator of any school transportation vehicle (school bus or small vehicle) involved in an accident;</a:t>
            </a:r>
          </a:p>
          <a:p>
            <a:pPr lvl="1"/>
            <a:r>
              <a:rPr lang="en-US" dirty="0"/>
              <a:t>210.02 (a)	In which any person is killed or injured or in which damage equals or exceeds the limits set forth in 42-7-202 (C.R.S. as amended), shall within ten (10) days report the matter in writing on prescribed forms to the Colorado Department of Revenue.</a:t>
            </a:r>
          </a:p>
          <a:p>
            <a:pPr lvl="1"/>
            <a:r>
              <a:rPr lang="en-US" dirty="0"/>
              <a:t>210.02 (b)	In which the accident results in injury or death, or the total property damage for the accident equals or exceeds $1,000, shall complete and send the STU-5 form to the Department of Education.</a:t>
            </a:r>
          </a:p>
          <a:p>
            <a:pPr lvl="1"/>
            <a:endParaRPr lang="en-US" dirty="0"/>
          </a:p>
        </p:txBody>
      </p:sp>
      <p:sp>
        <p:nvSpPr>
          <p:cNvPr id="3" name="Title 2"/>
          <p:cNvSpPr>
            <a:spLocks noGrp="1"/>
          </p:cNvSpPr>
          <p:nvPr>
            <p:ph type="title"/>
          </p:nvPr>
        </p:nvSpPr>
        <p:spPr/>
        <p:txBody>
          <a:bodyPr/>
          <a:lstStyle/>
          <a:p>
            <a:r>
              <a:rPr lang="en-US" dirty="0"/>
              <a:t>Accident/Breakdown Procedures</a:t>
            </a:r>
          </a:p>
        </p:txBody>
      </p:sp>
      <p:sp>
        <p:nvSpPr>
          <p:cNvPr id="4" name="Footer Placeholder 3"/>
          <p:cNvSpPr>
            <a:spLocks noGrp="1"/>
          </p:cNvSpPr>
          <p:nvPr>
            <p:ph type="ftr" sz="quarter" idx="3"/>
          </p:nvPr>
        </p:nvSpPr>
        <p:spPr/>
        <p:txBody>
          <a:bodyPr/>
          <a:lstStyle/>
          <a:p>
            <a:fld id="{757A2F4E-5D54-B04B-91BD-7E78EE1FE9FD}" type="slidenum">
              <a:rPr lang="en-US" smtClean="0"/>
              <a:pPr/>
              <a:t>71</a:t>
            </a:fld>
            <a:endParaRPr lang="en-US" dirty="0" smtClean="0"/>
          </a:p>
        </p:txBody>
      </p:sp>
    </p:spTree>
    <p:extLst>
      <p:ext uri="{BB962C8B-B14F-4D97-AF65-F5344CB8AC3E}">
        <p14:creationId xmlns:p14="http://schemas.microsoft.com/office/powerpoint/2010/main" val="1144554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210.03	</a:t>
            </a:r>
            <a:r>
              <a:rPr lang="en-US" b="0" dirty="0"/>
              <a:t>When a school transportation vehicle operator approaches the scene of an accident in which the school transportation vehicle is not involved, the operator should determine the necessity of being of assistance, provide reasonable assistance, and thereafter </a:t>
            </a:r>
            <a:r>
              <a:rPr lang="en-US" b="0" dirty="0">
                <a:solidFill>
                  <a:srgbClr val="FF0000"/>
                </a:solidFill>
              </a:rPr>
              <a:t>immediately continue on the routine schedule.</a:t>
            </a:r>
          </a:p>
          <a:p>
            <a:endParaRPr lang="en-US" dirty="0"/>
          </a:p>
        </p:txBody>
      </p:sp>
      <p:sp>
        <p:nvSpPr>
          <p:cNvPr id="3" name="Title 2"/>
          <p:cNvSpPr>
            <a:spLocks noGrp="1"/>
          </p:cNvSpPr>
          <p:nvPr>
            <p:ph type="title"/>
          </p:nvPr>
        </p:nvSpPr>
        <p:spPr/>
        <p:txBody>
          <a:bodyPr/>
          <a:lstStyle/>
          <a:p>
            <a:r>
              <a:rPr lang="en-US" dirty="0"/>
              <a:t>Accident/Breakdown Procedures</a:t>
            </a:r>
          </a:p>
        </p:txBody>
      </p:sp>
      <p:sp>
        <p:nvSpPr>
          <p:cNvPr id="4" name="Footer Placeholder 3"/>
          <p:cNvSpPr>
            <a:spLocks noGrp="1"/>
          </p:cNvSpPr>
          <p:nvPr>
            <p:ph type="ftr" sz="quarter" idx="3"/>
          </p:nvPr>
        </p:nvSpPr>
        <p:spPr/>
        <p:txBody>
          <a:bodyPr/>
          <a:lstStyle/>
          <a:p>
            <a:fld id="{757A2F4E-5D54-B04B-91BD-7E78EE1FE9FD}" type="slidenum">
              <a:rPr lang="en-US" smtClean="0"/>
              <a:pPr/>
              <a:t>72</a:t>
            </a:fld>
            <a:endParaRPr lang="en-US" dirty="0" smtClean="0"/>
          </a:p>
        </p:txBody>
      </p:sp>
    </p:spTree>
    <p:extLst>
      <p:ext uri="{BB962C8B-B14F-4D97-AF65-F5344CB8AC3E}">
        <p14:creationId xmlns:p14="http://schemas.microsoft.com/office/powerpoint/2010/main" val="5603441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210.04	The following procedures shall be observed, in the case of a </a:t>
            </a:r>
            <a:r>
              <a:rPr lang="en-US" dirty="0">
                <a:solidFill>
                  <a:srgbClr val="00B050"/>
                </a:solidFill>
              </a:rPr>
              <a:t>school transportation vehicle</a:t>
            </a:r>
            <a:r>
              <a:rPr lang="en-US" dirty="0">
                <a:solidFill>
                  <a:srgbClr val="FF0000"/>
                </a:solidFill>
              </a:rPr>
              <a:t> </a:t>
            </a:r>
            <a:r>
              <a:rPr lang="en-US" dirty="0"/>
              <a:t>breakdown</a:t>
            </a:r>
            <a:r>
              <a:rPr lang="en-US" dirty="0" smtClean="0"/>
              <a:t>:</a:t>
            </a:r>
          </a:p>
          <a:p>
            <a:pPr lvl="1"/>
            <a:r>
              <a:rPr lang="en-US" sz="2000" dirty="0"/>
              <a:t>210.04 (a)	Make certain all students are in a safe place. If it is determined that it is unsafe to keep students inside the school transportation vehicle, then evacuate the students to a safe place, away from traffic.</a:t>
            </a:r>
          </a:p>
          <a:p>
            <a:pPr lvl="1"/>
            <a:r>
              <a:rPr lang="en-US" sz="2000" dirty="0"/>
              <a:t>210.04 (b)	When a school transportation vehicle is broken down, </a:t>
            </a:r>
            <a:r>
              <a:rPr lang="en-US" sz="2000" dirty="0">
                <a:solidFill>
                  <a:srgbClr val="00B050"/>
                </a:solidFill>
              </a:rPr>
              <a:t>three emergency reflectors shall be set to warn traffic to the distances as specified in 42-4-230, C.R.S.</a:t>
            </a:r>
          </a:p>
          <a:p>
            <a:pPr lvl="1"/>
            <a:r>
              <a:rPr lang="en-US" sz="2000" dirty="0"/>
              <a:t>210.04 (c)	Notify the school district administrator/service provider (give location, type of breakdown, etc.).</a:t>
            </a:r>
          </a:p>
          <a:p>
            <a:pPr lvl="1"/>
            <a:r>
              <a:rPr lang="en-US" sz="2000" dirty="0"/>
              <a:t>210.04 (d)	Provisions shall be made for transporting students to their homes or to </a:t>
            </a:r>
            <a:r>
              <a:rPr lang="en-US" sz="2000" dirty="0" smtClean="0"/>
              <a:t>school</a:t>
            </a:r>
            <a:endParaRPr lang="en-US" sz="2000" dirty="0"/>
          </a:p>
        </p:txBody>
      </p:sp>
      <p:sp>
        <p:nvSpPr>
          <p:cNvPr id="3" name="Title 2"/>
          <p:cNvSpPr>
            <a:spLocks noGrp="1"/>
          </p:cNvSpPr>
          <p:nvPr>
            <p:ph type="title"/>
          </p:nvPr>
        </p:nvSpPr>
        <p:spPr/>
        <p:txBody>
          <a:bodyPr/>
          <a:lstStyle/>
          <a:p>
            <a:r>
              <a:rPr lang="en-US" dirty="0"/>
              <a:t>Accident/Breakdown Procedures</a:t>
            </a:r>
          </a:p>
        </p:txBody>
      </p:sp>
      <p:sp>
        <p:nvSpPr>
          <p:cNvPr id="4" name="Footer Placeholder 3"/>
          <p:cNvSpPr>
            <a:spLocks noGrp="1"/>
          </p:cNvSpPr>
          <p:nvPr>
            <p:ph type="ftr" sz="quarter" idx="3"/>
          </p:nvPr>
        </p:nvSpPr>
        <p:spPr/>
        <p:txBody>
          <a:bodyPr/>
          <a:lstStyle/>
          <a:p>
            <a:fld id="{757A2F4E-5D54-B04B-91BD-7E78EE1FE9FD}" type="slidenum">
              <a:rPr lang="en-US" smtClean="0"/>
              <a:pPr/>
              <a:t>73</a:t>
            </a:fld>
            <a:endParaRPr lang="en-US" dirty="0" smtClean="0"/>
          </a:p>
        </p:txBody>
      </p:sp>
    </p:spTree>
    <p:extLst>
      <p:ext uri="{BB962C8B-B14F-4D97-AF65-F5344CB8AC3E}">
        <p14:creationId xmlns:p14="http://schemas.microsoft.com/office/powerpoint/2010/main" val="24083717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800" dirty="0" smtClean="0"/>
              <a:t>Documentation</a:t>
            </a:r>
          </a:p>
          <a:p>
            <a:endParaRPr lang="en-US" dirty="0"/>
          </a:p>
          <a:p>
            <a:pPr lvl="5"/>
            <a:r>
              <a:rPr lang="en-US" sz="4400" dirty="0" smtClean="0"/>
              <a:t>Documentation</a:t>
            </a:r>
          </a:p>
          <a:p>
            <a:pPr lvl="4"/>
            <a:endParaRPr lang="en-US" dirty="0"/>
          </a:p>
          <a:p>
            <a:pPr lvl="4"/>
            <a:endParaRPr lang="en-US" dirty="0" smtClean="0"/>
          </a:p>
          <a:p>
            <a:pPr lvl="4"/>
            <a:endParaRPr lang="en-US" dirty="0"/>
          </a:p>
          <a:p>
            <a:pPr lvl="8"/>
            <a:r>
              <a:rPr lang="en-US" sz="4800" dirty="0" smtClean="0"/>
              <a:t>Documentation</a:t>
            </a:r>
            <a:endParaRPr lang="en-US" sz="4800" dirty="0"/>
          </a:p>
        </p:txBody>
      </p:sp>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74</a:t>
            </a:fld>
            <a:endParaRPr lang="en-US" dirty="0" smtClean="0"/>
          </a:p>
        </p:txBody>
      </p:sp>
    </p:spTree>
    <p:extLst>
      <p:ext uri="{BB962C8B-B14F-4D97-AF65-F5344CB8AC3E}">
        <p14:creationId xmlns:p14="http://schemas.microsoft.com/office/powerpoint/2010/main" val="1291670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Fire – Breakdown - Students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75</a:t>
            </a:fld>
            <a:endParaRPr lang="en-US" dirty="0" smtClean="0"/>
          </a:p>
        </p:txBody>
      </p:sp>
      <p:pic>
        <p:nvPicPr>
          <p:cNvPr id="1026" name="Picture 2" descr="C:\Users\miller_s\AppData\Local\Microsoft\Windows\Temporary Internet Files\Content.IE5\NFKN6MJK\MC900287333[1].wmf"/>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16843" y="3194462"/>
            <a:ext cx="2317598" cy="2928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414" y="1909831"/>
            <a:ext cx="3241964" cy="212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miller_s\AppData\Local\Microsoft\Windows\Temporary Internet Files\Content.IE5\NFKN6MJK\MP900442373[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87248" y="4251366"/>
            <a:ext cx="2218296" cy="21210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iller_s\AppData\Local\Microsoft\Windows\Temporary Internet Files\Content.IE5\01G3RLAX\MP900398845[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03128" y="2858237"/>
            <a:ext cx="2084120" cy="154676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iller_s\AppData\Local\Microsoft\Windows\Temporary Internet Files\Content.IE5\01G3RLAX\MP900440899[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44532" y="4100731"/>
            <a:ext cx="944445" cy="17565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iller_s\AppData\Local\Microsoft\Windows\Temporary Internet Files\Content.IE5\F2E6U6AE\MP900401164[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5483" y="1797617"/>
            <a:ext cx="1248156" cy="139684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iller_s\AppData\Local\Microsoft\Windows\Temporary Internet Files\Content.IE5\F2E6U6AE\MP900402701[1].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429212" y="1976640"/>
            <a:ext cx="1349650" cy="176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8120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Does your staff know how to use…?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76</a:t>
            </a:fld>
            <a:endParaRPr lang="en-US" dirty="0" smtClean="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755008"/>
            <a:ext cx="2316681" cy="292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18997" y="2011961"/>
            <a:ext cx="3243263"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60094" y="3804179"/>
            <a:ext cx="2961067" cy="1754326"/>
          </a:xfrm>
          <a:prstGeom prst="rect">
            <a:avLst/>
          </a:prstGeom>
          <a:noFill/>
        </p:spPr>
        <p:txBody>
          <a:bodyPr wrap="square" rtlCol="0">
            <a:spAutoFit/>
          </a:bodyPr>
          <a:lstStyle/>
          <a:p>
            <a:r>
              <a:rPr lang="en-US" dirty="0" smtClean="0"/>
              <a:t>Where? </a:t>
            </a:r>
          </a:p>
          <a:p>
            <a:r>
              <a:rPr lang="en-US" dirty="0"/>
              <a:t>	</a:t>
            </a:r>
            <a:r>
              <a:rPr lang="en-US" dirty="0" smtClean="0"/>
              <a:t>One Way Streets?</a:t>
            </a:r>
          </a:p>
          <a:p>
            <a:r>
              <a:rPr lang="en-US" dirty="0"/>
              <a:t> </a:t>
            </a:r>
            <a:r>
              <a:rPr lang="en-US" dirty="0" smtClean="0"/>
              <a:t>	On curves?</a:t>
            </a:r>
          </a:p>
          <a:p>
            <a:r>
              <a:rPr lang="en-US" dirty="0"/>
              <a:t>	</a:t>
            </a:r>
            <a:r>
              <a:rPr lang="en-US" dirty="0" smtClean="0"/>
              <a:t>On Hills?</a:t>
            </a:r>
          </a:p>
          <a:p>
            <a:r>
              <a:rPr lang="en-US" dirty="0" smtClean="0"/>
              <a:t>What Distances?</a:t>
            </a:r>
          </a:p>
          <a:p>
            <a:r>
              <a:rPr lang="en-US" dirty="0" smtClean="0"/>
              <a:t>How do you carry them?</a:t>
            </a:r>
            <a:endParaRPr lang="en-US" dirty="0"/>
          </a:p>
        </p:txBody>
      </p:sp>
      <p:sp>
        <p:nvSpPr>
          <p:cNvPr id="6" name="TextBox 5"/>
          <p:cNvSpPr txBox="1"/>
          <p:nvPr/>
        </p:nvSpPr>
        <p:spPr>
          <a:xfrm>
            <a:off x="1409075" y="4681342"/>
            <a:ext cx="3043004" cy="1200329"/>
          </a:xfrm>
          <a:prstGeom prst="rect">
            <a:avLst/>
          </a:prstGeom>
          <a:noFill/>
        </p:spPr>
        <p:txBody>
          <a:bodyPr wrap="square" rtlCol="0">
            <a:spAutoFit/>
          </a:bodyPr>
          <a:lstStyle/>
          <a:p>
            <a:r>
              <a:rPr lang="en-US" dirty="0" smtClean="0"/>
              <a:t>Where to Point?</a:t>
            </a:r>
          </a:p>
          <a:p>
            <a:r>
              <a:rPr lang="en-US" dirty="0" smtClean="0"/>
              <a:t>How to use?</a:t>
            </a:r>
          </a:p>
          <a:p>
            <a:r>
              <a:rPr lang="en-US" dirty="0" smtClean="0"/>
              <a:t>Is it charged?</a:t>
            </a:r>
          </a:p>
          <a:p>
            <a:r>
              <a:rPr lang="en-US" dirty="0" smtClean="0"/>
              <a:t>Is it smoke or steam?</a:t>
            </a:r>
            <a:endParaRPr lang="en-US" dirty="0"/>
          </a:p>
        </p:txBody>
      </p:sp>
    </p:spTree>
    <p:extLst>
      <p:ext uri="{BB962C8B-B14F-4D97-AF65-F5344CB8AC3E}">
        <p14:creationId xmlns:p14="http://schemas.microsoft.com/office/powerpoint/2010/main" val="10835237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4204-R-216 Emergency Evacuation Drills</a:t>
            </a:r>
          </a:p>
          <a:p>
            <a:pPr marL="365760" lvl="1" indent="0">
              <a:buNone/>
            </a:pPr>
            <a:r>
              <a:rPr lang="en-US" sz="1800" dirty="0" smtClean="0"/>
              <a:t>Emergency evacuation drills shall be conducted at least twice during each school year for route operators and students who are transported the day of the drill.</a:t>
            </a:r>
          </a:p>
          <a:p>
            <a:pPr marL="365760" lvl="1" indent="0">
              <a:buNone/>
            </a:pPr>
            <a:r>
              <a:rPr lang="en-US" sz="1800" dirty="0"/>
              <a:t>	</a:t>
            </a:r>
            <a:r>
              <a:rPr lang="en-US" sz="1800" dirty="0" smtClean="0"/>
              <a:t>216.01 (a) One drill shall be through the emergency door(s) unless district/service provider policy precludes such practice.</a:t>
            </a:r>
          </a:p>
          <a:p>
            <a:pPr marL="365760" lvl="1" indent="0">
              <a:buNone/>
            </a:pPr>
            <a:r>
              <a:rPr lang="en-US" sz="1800" dirty="0"/>
              <a:t>	</a:t>
            </a:r>
            <a:r>
              <a:rPr lang="en-US" sz="1800" dirty="0" smtClean="0"/>
              <a:t>216.01(b) One drill shall be conducted in the fall and the second drill conducted in the spring.</a:t>
            </a:r>
          </a:p>
          <a:p>
            <a:pPr marL="365760" lvl="1" indent="0">
              <a:buNone/>
            </a:pPr>
            <a:r>
              <a:rPr lang="en-US" sz="1800" dirty="0"/>
              <a:t>	</a:t>
            </a:r>
            <a:r>
              <a:rPr lang="en-US" sz="1800" dirty="0" smtClean="0"/>
              <a:t>216.01© Substitute and activity trip operators of 16 or greater capacity vehicles shall be involved in the drills.</a:t>
            </a:r>
          </a:p>
          <a:p>
            <a:pPr marL="365760" lvl="1" indent="0">
              <a:buNone/>
            </a:pPr>
            <a:r>
              <a:rPr lang="en-US" sz="1800" dirty="0" smtClean="0"/>
              <a:t>216.02 Students on activity trips shall receive emergency evacuation instruction prior to departure.</a:t>
            </a:r>
          </a:p>
          <a:p>
            <a:pPr marL="365760" lvl="1" indent="0">
              <a:buNone/>
            </a:pPr>
            <a:r>
              <a:rPr lang="en-US" sz="1800" dirty="0" smtClean="0"/>
              <a:t>216.03 Records shall be maintained documenting that the required evacuation drills were conducted or evacuation instruction was given</a:t>
            </a:r>
            <a:r>
              <a:rPr lang="en-US" sz="2000" dirty="0" smtClean="0"/>
              <a:t>.</a:t>
            </a:r>
          </a:p>
          <a:p>
            <a:pPr marL="45720" indent="0">
              <a:buNone/>
            </a:pPr>
            <a:endParaRPr lang="en-US" sz="2000" dirty="0"/>
          </a:p>
        </p:txBody>
      </p:sp>
      <p:sp>
        <p:nvSpPr>
          <p:cNvPr id="3" name="Title 2"/>
          <p:cNvSpPr>
            <a:spLocks noGrp="1"/>
          </p:cNvSpPr>
          <p:nvPr>
            <p:ph type="title"/>
          </p:nvPr>
        </p:nvSpPr>
        <p:spPr/>
        <p:txBody>
          <a:bodyPr/>
          <a:lstStyle/>
          <a:p>
            <a:r>
              <a:rPr lang="en-US" dirty="0" smtClean="0"/>
              <a:t>Evacuations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77</a:t>
            </a:fld>
            <a:endParaRPr lang="en-US" dirty="0" smtClean="0"/>
          </a:p>
        </p:txBody>
      </p:sp>
    </p:spTree>
    <p:extLst>
      <p:ext uri="{BB962C8B-B14F-4D97-AF65-F5344CB8AC3E}">
        <p14:creationId xmlns:p14="http://schemas.microsoft.com/office/powerpoint/2010/main" val="4275711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 is….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78</a:t>
            </a:fld>
            <a:endParaRPr lang="en-US" dirty="0" smtClean="0"/>
          </a:p>
        </p:txBody>
      </p:sp>
      <p:sp>
        <p:nvSpPr>
          <p:cNvPr id="4" name="Rectangle 3"/>
          <p:cNvSpPr/>
          <p:nvPr/>
        </p:nvSpPr>
        <p:spPr>
          <a:xfrm>
            <a:off x="1199071" y="2249306"/>
            <a:ext cx="6314536" cy="3170099"/>
          </a:xfrm>
          <a:prstGeom prst="rect">
            <a:avLst/>
          </a:prstGeom>
        </p:spPr>
        <p:txBody>
          <a:bodyPr wrap="square">
            <a:spAutoFit/>
          </a:bodyPr>
          <a:lstStyle/>
          <a:p>
            <a:endParaRPr lang="en-US" dirty="0"/>
          </a:p>
          <a:p>
            <a:pPr marL="45720" indent="0">
              <a:buNone/>
            </a:pPr>
            <a:r>
              <a:rPr lang="en-US" sz="5400" dirty="0"/>
              <a:t>Are my students safer inside the bus or outside the bus? </a:t>
            </a:r>
          </a:p>
          <a:p>
            <a:pPr marL="45720" indent="0">
              <a:buNone/>
            </a:pPr>
            <a:endParaRPr lang="en-US" sz="2000" dirty="0"/>
          </a:p>
        </p:txBody>
      </p:sp>
    </p:spTree>
    <p:extLst>
      <p:ext uri="{BB962C8B-B14F-4D97-AF65-F5344CB8AC3E}">
        <p14:creationId xmlns:p14="http://schemas.microsoft.com/office/powerpoint/2010/main" val="19961187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211.01	The maximum school transportation vehicle speed limit shall be as posted and in compliance with the laws and ordinances of the jurisdiction in which the school transportation vehicle is being operated; however, speed should be governed by reasonable judgment and existing </a:t>
            </a:r>
            <a:r>
              <a:rPr lang="en-US" dirty="0" smtClean="0"/>
              <a:t>operating conditions</a:t>
            </a:r>
          </a:p>
        </p:txBody>
      </p:sp>
      <p:sp>
        <p:nvSpPr>
          <p:cNvPr id="3" name="Title 2"/>
          <p:cNvSpPr>
            <a:spLocks noGrp="1"/>
          </p:cNvSpPr>
          <p:nvPr>
            <p:ph type="title"/>
          </p:nvPr>
        </p:nvSpPr>
        <p:spPr/>
        <p:txBody>
          <a:bodyPr/>
          <a:lstStyle/>
          <a:p>
            <a:r>
              <a:rPr lang="en-US" b="1" dirty="0" smtClean="0"/>
              <a:t>Speed </a:t>
            </a:r>
            <a:r>
              <a:rPr lang="en-US" b="1" dirty="0"/>
              <a:t>Limits</a:t>
            </a:r>
            <a:br>
              <a:rPr lang="en-US" b="1" dirty="0"/>
            </a:b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79</a:t>
            </a:fld>
            <a:endParaRPr lang="en-US" dirty="0" smtClean="0"/>
          </a:p>
        </p:txBody>
      </p:sp>
    </p:spTree>
    <p:extLst>
      <p:ext uri="{BB962C8B-B14F-4D97-AF65-F5344CB8AC3E}">
        <p14:creationId xmlns:p14="http://schemas.microsoft.com/office/powerpoint/2010/main" val="320001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Bus Driver – </a:t>
            </a:r>
            <a:r>
              <a:rPr lang="en-US" b="0" dirty="0" smtClean="0"/>
              <a:t>Roles and responsibilities are many and varied</a:t>
            </a:r>
            <a:r>
              <a:rPr lang="en-US" dirty="0" smtClean="0"/>
              <a:t>.  </a:t>
            </a:r>
          </a:p>
          <a:p>
            <a:r>
              <a:rPr lang="en-US" dirty="0" smtClean="0"/>
              <a:t>Radio Dispatcher – </a:t>
            </a:r>
            <a:r>
              <a:rPr lang="en-US" b="0" dirty="0" smtClean="0"/>
              <a:t>Relay important information between the driver and the bus supervisor.</a:t>
            </a:r>
          </a:p>
          <a:p>
            <a:r>
              <a:rPr lang="en-US" dirty="0" smtClean="0"/>
              <a:t>Pupils – </a:t>
            </a:r>
            <a:r>
              <a:rPr lang="en-US" b="0" dirty="0" smtClean="0"/>
              <a:t>Conduct themselves in an acceptable manner so the bus driver can carry out their tasks in a safe and efficient manner</a:t>
            </a:r>
          </a:p>
          <a:p>
            <a:r>
              <a:rPr lang="en-US" dirty="0" smtClean="0"/>
              <a:t>Parents – </a:t>
            </a:r>
            <a:r>
              <a:rPr lang="en-US" b="0" dirty="0" smtClean="0"/>
              <a:t>Insure that their children arrive at the bus stop on time.  Provide support by expecting that each child conduct him/herself in an appropriate manner while on the bus.</a:t>
            </a:r>
          </a:p>
          <a:p>
            <a:r>
              <a:rPr lang="en-US" dirty="0"/>
              <a:t>Chaperones – </a:t>
            </a:r>
            <a:r>
              <a:rPr lang="en-US" b="0" dirty="0"/>
              <a:t>Assist the driver in maintaining order and discipline on the bus</a:t>
            </a:r>
          </a:p>
          <a:p>
            <a:endParaRPr lang="en-US" b="0" dirty="0"/>
          </a:p>
        </p:txBody>
      </p:sp>
      <p:sp>
        <p:nvSpPr>
          <p:cNvPr id="3" name="Title 2"/>
          <p:cNvSpPr>
            <a:spLocks noGrp="1"/>
          </p:cNvSpPr>
          <p:nvPr>
            <p:ph type="title"/>
          </p:nvPr>
        </p:nvSpPr>
        <p:spPr/>
        <p:txBody>
          <a:bodyPr/>
          <a:lstStyle/>
          <a:p>
            <a:r>
              <a:rPr lang="en-US" dirty="0" smtClean="0"/>
              <a:t>Your Team - Continued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Tree>
    <p:extLst>
      <p:ext uri="{BB962C8B-B14F-4D97-AF65-F5344CB8AC3E}">
        <p14:creationId xmlns:p14="http://schemas.microsoft.com/office/powerpoint/2010/main" val="13844704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314" y="1719071"/>
            <a:ext cx="8407893" cy="4407408"/>
          </a:xfrm>
        </p:spPr>
        <p:txBody>
          <a:bodyPr/>
          <a:lstStyle/>
          <a:p>
            <a:r>
              <a:rPr lang="en-US" dirty="0"/>
              <a:t>1101. Speed limits. </a:t>
            </a:r>
            <a:endParaRPr lang="en-US" b="0" dirty="0"/>
          </a:p>
          <a:p>
            <a:pPr lvl="1"/>
            <a:r>
              <a:rPr lang="en-US" dirty="0"/>
              <a:t>(1) No person shall drive a vehicle on a highway at a speed greater than is reasonable and prudent under the conditions then existing. </a:t>
            </a:r>
          </a:p>
          <a:p>
            <a:pPr lvl="1"/>
            <a:r>
              <a:rPr lang="en-US" sz="1600" b="0" dirty="0"/>
              <a:t>(4) Except as otherwise provided in paragraph (c) of subsection (8) of this section, any speed in excess of the lawful speeds set forth in subsection (2) of this section shall be prima facie </a:t>
            </a:r>
            <a:r>
              <a:rPr lang="en-US" sz="1600" b="0" dirty="0" smtClean="0"/>
              <a:t>evidence </a:t>
            </a:r>
            <a:r>
              <a:rPr lang="en-US" sz="1600" b="0" dirty="0"/>
              <a:t>that such speed was not reasonable or prudent under the conditions then existing. As used in this subsection (4), “prima facie evidence” means evidence which is sufficient proof </a:t>
            </a:r>
            <a:r>
              <a:rPr lang="en-US" sz="1600" b="0" dirty="0" smtClean="0"/>
              <a:t>that </a:t>
            </a:r>
            <a:r>
              <a:rPr lang="en-US" sz="1600" b="0" dirty="0"/>
              <a:t>the speed was not reasonable or prudent under the conditions then existing, and which will remain sufficient proof of such fact, unless contradicted and overcome by evidence bearing upon the question of whether or not the speed was reasonable and prudent under the conditions then existing. </a:t>
            </a:r>
            <a:endParaRPr lang="en-US" sz="1600" b="0" dirty="0" smtClean="0"/>
          </a:p>
          <a:p>
            <a:pPr lvl="1"/>
            <a:endParaRPr lang="en-US" sz="1600" b="0" dirty="0" smtClean="0"/>
          </a:p>
          <a:p>
            <a:pPr lvl="1"/>
            <a:r>
              <a:rPr lang="en-US" sz="1600" dirty="0">
                <a:hlinkClick r:id="rId3"/>
              </a:rPr>
              <a:t>http://youtu.be/CWwbAgmE3N4</a:t>
            </a:r>
            <a:r>
              <a:rPr lang="en-US" sz="1600" dirty="0"/>
              <a:t/>
            </a:r>
            <a:br>
              <a:rPr lang="en-US" sz="1600" dirty="0"/>
            </a:br>
            <a:endParaRPr lang="en-US" sz="1600" b="0" dirty="0" smtClean="0"/>
          </a:p>
        </p:txBody>
      </p:sp>
      <p:sp>
        <p:nvSpPr>
          <p:cNvPr id="3" name="Title 2"/>
          <p:cNvSpPr>
            <a:spLocks noGrp="1"/>
          </p:cNvSpPr>
          <p:nvPr>
            <p:ph type="title"/>
          </p:nvPr>
        </p:nvSpPr>
        <p:spPr/>
        <p:txBody>
          <a:bodyPr/>
          <a:lstStyle/>
          <a:p>
            <a:r>
              <a:rPr lang="en-US" dirty="0" smtClean="0"/>
              <a:t>Speed – Vehicle Code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80</a:t>
            </a:fld>
            <a:endParaRPr lang="en-US" dirty="0" smtClean="0"/>
          </a:p>
        </p:txBody>
      </p:sp>
    </p:spTree>
    <p:extLst>
      <p:ext uri="{BB962C8B-B14F-4D97-AF65-F5344CB8AC3E}">
        <p14:creationId xmlns:p14="http://schemas.microsoft.com/office/powerpoint/2010/main" val="11544752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212.01	A school transportation vehicle shall not follow another convoy vehicle within 300 feet when traveling outside the corporate limit of a town or city. The preceding is not intended to prevent a school transportation vehicle from passing another motor vehicle.</a:t>
            </a:r>
          </a:p>
          <a:p>
            <a:endParaRPr lang="en-US" dirty="0"/>
          </a:p>
        </p:txBody>
      </p:sp>
      <p:sp>
        <p:nvSpPr>
          <p:cNvPr id="3" name="Title 2"/>
          <p:cNvSpPr>
            <a:spLocks noGrp="1"/>
          </p:cNvSpPr>
          <p:nvPr>
            <p:ph type="title"/>
          </p:nvPr>
        </p:nvSpPr>
        <p:spPr/>
        <p:txBody>
          <a:bodyPr/>
          <a:lstStyle/>
          <a:p>
            <a:r>
              <a:rPr lang="en-US" dirty="0" smtClean="0"/>
              <a:t>Convoy Distance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81</a:t>
            </a:fld>
            <a:endParaRPr lang="en-US" dirty="0" smtClean="0"/>
          </a:p>
        </p:txBody>
      </p:sp>
    </p:spTree>
    <p:extLst>
      <p:ext uri="{BB962C8B-B14F-4D97-AF65-F5344CB8AC3E}">
        <p14:creationId xmlns:p14="http://schemas.microsoft.com/office/powerpoint/2010/main" val="4546512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4204-R-213.00	Substitute Assignment</a:t>
            </a:r>
          </a:p>
          <a:p>
            <a:pPr lvl="1"/>
            <a:r>
              <a:rPr lang="en-US" dirty="0"/>
              <a:t>213.01	A school transportation vehicle operator shall not have the authority to assign a substitute operator without the prior approval of the district/service provider</a:t>
            </a:r>
          </a:p>
          <a:p>
            <a:endParaRPr lang="en-US" dirty="0"/>
          </a:p>
        </p:txBody>
      </p:sp>
      <p:sp>
        <p:nvSpPr>
          <p:cNvPr id="3" name="Title 2"/>
          <p:cNvSpPr>
            <a:spLocks noGrp="1"/>
          </p:cNvSpPr>
          <p:nvPr>
            <p:ph type="title"/>
          </p:nvPr>
        </p:nvSpPr>
        <p:spPr/>
        <p:txBody>
          <a:bodyPr/>
          <a:lstStyle/>
          <a:p>
            <a:r>
              <a:rPr lang="en-US" dirty="0" smtClean="0"/>
              <a:t>Substitute Assignment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82</a:t>
            </a:fld>
            <a:endParaRPr lang="en-US" dirty="0" smtClean="0"/>
          </a:p>
        </p:txBody>
      </p:sp>
    </p:spTree>
    <p:extLst>
      <p:ext uri="{BB962C8B-B14F-4D97-AF65-F5344CB8AC3E}">
        <p14:creationId xmlns:p14="http://schemas.microsoft.com/office/powerpoint/2010/main" val="37947653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4204-R-214.00	Pre-trip Vehicle Inspection</a:t>
            </a:r>
          </a:p>
          <a:p>
            <a:pPr lvl="1"/>
            <a:r>
              <a:rPr lang="en-US" dirty="0"/>
              <a:t>214.01	Each school transportation vehicle </a:t>
            </a:r>
            <a:r>
              <a:rPr lang="en-US" dirty="0">
                <a:solidFill>
                  <a:srgbClr val="00B050"/>
                </a:solidFill>
              </a:rPr>
              <a:t>shall have a daily pre-trip inspection performed and documented by the school transportation vehicle operator, or a district/service provider authorized transportation employee, prior to the vehicle being placed in service. The pre-trip inspection requirements </a:t>
            </a:r>
            <a:r>
              <a:rPr lang="en-US" u="sng" dirty="0">
                <a:solidFill>
                  <a:srgbClr val="00B050"/>
                </a:solidFill>
              </a:rPr>
              <a:t>shall include as a minimum</a:t>
            </a:r>
            <a:r>
              <a:rPr lang="en-US" dirty="0">
                <a:solidFill>
                  <a:srgbClr val="00B050"/>
                </a:solidFill>
              </a:rPr>
              <a:t>: service </a:t>
            </a:r>
            <a:r>
              <a:rPr lang="en-US" dirty="0"/>
              <a:t>brake test, park brake test, lights (inside and outside), mirrors, emergency equipment, emergency door(s), wheels, tires, wipers, horn, and exhaust system. Additional inspection items shall be determined by the district/service provider.</a:t>
            </a:r>
          </a:p>
          <a:p>
            <a:endParaRPr lang="en-US" dirty="0"/>
          </a:p>
        </p:txBody>
      </p:sp>
      <p:sp>
        <p:nvSpPr>
          <p:cNvPr id="3" name="Title 2"/>
          <p:cNvSpPr>
            <a:spLocks noGrp="1"/>
          </p:cNvSpPr>
          <p:nvPr>
            <p:ph type="title"/>
          </p:nvPr>
        </p:nvSpPr>
        <p:spPr/>
        <p:txBody>
          <a:bodyPr/>
          <a:lstStyle/>
          <a:p>
            <a:r>
              <a:rPr lang="en-US" dirty="0" smtClean="0"/>
              <a:t>Pre-Trip Inspection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83</a:t>
            </a:fld>
            <a:endParaRPr lang="en-US" dirty="0" smtClean="0"/>
          </a:p>
        </p:txBody>
      </p:sp>
    </p:spTree>
    <p:extLst>
      <p:ext uri="{BB962C8B-B14F-4D97-AF65-F5344CB8AC3E}">
        <p14:creationId xmlns:p14="http://schemas.microsoft.com/office/powerpoint/2010/main" val="12981175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4204-R-215.00	Repairs and Maintenance</a:t>
            </a:r>
          </a:p>
          <a:p>
            <a:pPr lvl="1"/>
            <a:r>
              <a:rPr lang="en-US" dirty="0"/>
              <a:t>215.01	The district/service provider </a:t>
            </a:r>
            <a:r>
              <a:rPr lang="en-US" dirty="0">
                <a:solidFill>
                  <a:srgbClr val="00B050"/>
                </a:solidFill>
              </a:rPr>
              <a:t>shall have a system to document that the defects and deficiencies of school transportation vehicles and the action taken addressing the reported defect or deficiency are being reported.</a:t>
            </a:r>
          </a:p>
          <a:p>
            <a:pPr lvl="1"/>
            <a:r>
              <a:rPr lang="en-US" dirty="0"/>
              <a:t>215.02	</a:t>
            </a:r>
            <a:r>
              <a:rPr lang="en-US" dirty="0">
                <a:solidFill>
                  <a:srgbClr val="00B050"/>
                </a:solidFill>
              </a:rPr>
              <a:t>All repairs and regular maintenance shall be documented utilizing a district/service provider designed system within a separate file for each vehicle.</a:t>
            </a:r>
          </a:p>
          <a:p>
            <a:endParaRPr lang="en-US" dirty="0"/>
          </a:p>
        </p:txBody>
      </p:sp>
      <p:sp>
        <p:nvSpPr>
          <p:cNvPr id="3" name="Title 2"/>
          <p:cNvSpPr>
            <a:spLocks noGrp="1"/>
          </p:cNvSpPr>
          <p:nvPr>
            <p:ph type="title"/>
          </p:nvPr>
        </p:nvSpPr>
        <p:spPr/>
        <p:txBody>
          <a:bodyPr/>
          <a:lstStyle/>
          <a:p>
            <a:r>
              <a:rPr lang="en-US" dirty="0" smtClean="0"/>
              <a:t>Repairs and Maintenance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84</a:t>
            </a:fld>
            <a:endParaRPr lang="en-US" dirty="0" smtClean="0"/>
          </a:p>
        </p:txBody>
      </p:sp>
    </p:spTree>
    <p:extLst>
      <p:ext uri="{BB962C8B-B14F-4D97-AF65-F5344CB8AC3E}">
        <p14:creationId xmlns:p14="http://schemas.microsoft.com/office/powerpoint/2010/main" val="32178390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4204-R-216.00	Emergency Evacuation Drills</a:t>
            </a:r>
          </a:p>
          <a:p>
            <a:pPr lvl="1"/>
            <a:r>
              <a:rPr lang="en-US" sz="1800" dirty="0"/>
              <a:t>216.01	Emergency evacuation drills with students </a:t>
            </a:r>
            <a:r>
              <a:rPr lang="en-US" sz="1800" dirty="0">
                <a:solidFill>
                  <a:srgbClr val="FF0000"/>
                </a:solidFill>
              </a:rPr>
              <a:t>shall be </a:t>
            </a:r>
            <a:r>
              <a:rPr lang="en-US" sz="1800" i="1" dirty="0">
                <a:solidFill>
                  <a:srgbClr val="FF0000"/>
                </a:solidFill>
              </a:rPr>
              <a:t>conducted at </a:t>
            </a:r>
            <a:r>
              <a:rPr lang="en-US" sz="1800" i="1" dirty="0" smtClean="0">
                <a:solidFill>
                  <a:srgbClr val="FF0000"/>
                </a:solidFill>
              </a:rPr>
              <a:t>		least </a:t>
            </a:r>
            <a:r>
              <a:rPr lang="en-US" sz="1800" i="1" dirty="0">
                <a:solidFill>
                  <a:srgbClr val="FF0000"/>
                </a:solidFill>
              </a:rPr>
              <a:t>twice </a:t>
            </a:r>
            <a:r>
              <a:rPr lang="en-US" sz="1800" dirty="0">
                <a:solidFill>
                  <a:srgbClr val="FF0000"/>
                </a:solidFill>
              </a:rPr>
              <a:t>during each school year.</a:t>
            </a:r>
          </a:p>
          <a:p>
            <a:pPr lvl="1"/>
            <a:r>
              <a:rPr lang="en-US" sz="1800" dirty="0"/>
              <a:t>216.01 (a)	One drill </a:t>
            </a:r>
            <a:r>
              <a:rPr lang="en-US" sz="1800" dirty="0">
                <a:solidFill>
                  <a:srgbClr val="FF0000"/>
                </a:solidFill>
              </a:rPr>
              <a:t>shall </a:t>
            </a:r>
            <a:r>
              <a:rPr lang="en-US" sz="1800" dirty="0"/>
              <a:t>be through the emergency door(s) unless </a:t>
            </a:r>
            <a:r>
              <a:rPr lang="en-US" sz="1800" dirty="0" smtClean="0"/>
              <a:t>			district/service </a:t>
            </a:r>
            <a:r>
              <a:rPr lang="en-US" sz="1800" dirty="0"/>
              <a:t>provider policy precludes such practice.</a:t>
            </a:r>
          </a:p>
          <a:p>
            <a:pPr lvl="1"/>
            <a:r>
              <a:rPr lang="en-US" sz="1800" dirty="0"/>
              <a:t>216.01 (b)	One drill </a:t>
            </a:r>
            <a:r>
              <a:rPr lang="en-US" sz="1800" dirty="0">
                <a:solidFill>
                  <a:srgbClr val="FF0000"/>
                </a:solidFill>
              </a:rPr>
              <a:t>shal</a:t>
            </a:r>
            <a:r>
              <a:rPr lang="en-US" sz="1800" dirty="0"/>
              <a:t>l be conducted in the </a:t>
            </a:r>
            <a:r>
              <a:rPr lang="en-US" sz="1800" dirty="0">
                <a:solidFill>
                  <a:srgbClr val="FF0000"/>
                </a:solidFill>
              </a:rPr>
              <a:t>fall </a:t>
            </a:r>
            <a:r>
              <a:rPr lang="en-US" sz="1800" dirty="0"/>
              <a:t>and the second drill be </a:t>
            </a:r>
            <a:r>
              <a:rPr lang="en-US" sz="1800" dirty="0" smtClean="0"/>
              <a:t>		conducted </a:t>
            </a:r>
            <a:r>
              <a:rPr lang="en-US" sz="1800" dirty="0"/>
              <a:t>in the</a:t>
            </a:r>
            <a:r>
              <a:rPr lang="en-US" sz="1800" dirty="0">
                <a:solidFill>
                  <a:srgbClr val="FF0000"/>
                </a:solidFill>
              </a:rPr>
              <a:t> spring</a:t>
            </a:r>
            <a:r>
              <a:rPr lang="en-US" sz="1800" dirty="0"/>
              <a:t>.</a:t>
            </a:r>
          </a:p>
          <a:p>
            <a:pPr lvl="1"/>
            <a:r>
              <a:rPr lang="en-US" sz="1800" dirty="0"/>
              <a:t>216.01 (c)	Substitute and activity trip operators of greater than 15 capacity </a:t>
            </a:r>
            <a:r>
              <a:rPr lang="en-US" sz="1800" dirty="0" smtClean="0"/>
              <a:t>		vehicles </a:t>
            </a:r>
            <a:r>
              <a:rPr lang="en-US" sz="1800" dirty="0">
                <a:solidFill>
                  <a:srgbClr val="FF0000"/>
                </a:solidFill>
              </a:rPr>
              <a:t>shall </a:t>
            </a:r>
            <a:r>
              <a:rPr lang="en-US" sz="1800" dirty="0"/>
              <a:t>be involved in the drills.</a:t>
            </a:r>
          </a:p>
          <a:p>
            <a:pPr lvl="1"/>
            <a:r>
              <a:rPr lang="en-US" sz="1800" dirty="0"/>
              <a:t>216.02	Students on activity trips </a:t>
            </a:r>
            <a:r>
              <a:rPr lang="en-US" sz="1800" dirty="0">
                <a:solidFill>
                  <a:srgbClr val="FF0000"/>
                </a:solidFill>
              </a:rPr>
              <a:t>shal</a:t>
            </a:r>
            <a:r>
              <a:rPr lang="en-US" sz="1800" dirty="0"/>
              <a:t>l receive emergency evacuation </a:t>
            </a:r>
            <a:r>
              <a:rPr lang="en-US" sz="1800" dirty="0" smtClean="0"/>
              <a:t>		instruction </a:t>
            </a:r>
            <a:r>
              <a:rPr lang="en-US" sz="1800" dirty="0"/>
              <a:t>prior to departure.</a:t>
            </a:r>
          </a:p>
          <a:p>
            <a:pPr lvl="1"/>
            <a:r>
              <a:rPr lang="en-US" sz="1800" dirty="0"/>
              <a:t>216.03	</a:t>
            </a:r>
            <a:r>
              <a:rPr lang="en-US" sz="1800" dirty="0">
                <a:solidFill>
                  <a:srgbClr val="FF0000"/>
                </a:solidFill>
              </a:rPr>
              <a:t>Records</a:t>
            </a:r>
            <a:r>
              <a:rPr lang="en-US" sz="1800" i="1" dirty="0">
                <a:solidFill>
                  <a:srgbClr val="FF0000"/>
                </a:solidFill>
              </a:rPr>
              <a:t> shall </a:t>
            </a:r>
            <a:r>
              <a:rPr lang="en-US" sz="1800" dirty="0">
                <a:solidFill>
                  <a:srgbClr val="FF0000"/>
                </a:solidFill>
              </a:rPr>
              <a:t>be maintained </a:t>
            </a:r>
            <a:r>
              <a:rPr lang="en-US" sz="1800" dirty="0"/>
              <a:t>showing that the required evacuation </a:t>
            </a:r>
            <a:r>
              <a:rPr lang="en-US" sz="1800" dirty="0" smtClean="0"/>
              <a:t>		drills </a:t>
            </a:r>
            <a:r>
              <a:rPr lang="en-US" sz="1800" dirty="0"/>
              <a:t>were conducted and evacuation instruction was received.</a:t>
            </a:r>
          </a:p>
        </p:txBody>
      </p:sp>
      <p:sp>
        <p:nvSpPr>
          <p:cNvPr id="3" name="Title 2"/>
          <p:cNvSpPr>
            <a:spLocks noGrp="1"/>
          </p:cNvSpPr>
          <p:nvPr>
            <p:ph type="title"/>
          </p:nvPr>
        </p:nvSpPr>
        <p:spPr/>
        <p:txBody>
          <a:bodyPr/>
          <a:lstStyle/>
          <a:p>
            <a:r>
              <a:rPr lang="en-US" dirty="0" smtClean="0"/>
              <a:t>Emergency Evacuation Drills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85</a:t>
            </a:fld>
            <a:endParaRPr lang="en-US" dirty="0" smtClean="0"/>
          </a:p>
        </p:txBody>
      </p:sp>
    </p:spTree>
    <p:extLst>
      <p:ext uri="{BB962C8B-B14F-4D97-AF65-F5344CB8AC3E}">
        <p14:creationId xmlns:p14="http://schemas.microsoft.com/office/powerpoint/2010/main" val="38597158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Strobe Lamps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86</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4204-R-217.00	Strobe Lamps</a:t>
            </a:r>
          </a:p>
          <a:p>
            <a:pPr lvl="2"/>
            <a:r>
              <a:rPr lang="en-US" dirty="0"/>
              <a:t>217.01	When a school transportation vehicle is equipped with a roof mounted strobe lamp, it shall be operated in the following manner:</a:t>
            </a:r>
          </a:p>
          <a:p>
            <a:pPr lvl="2"/>
            <a:r>
              <a:rPr lang="en-US" dirty="0"/>
              <a:t>The use of the strobe lamp will only be permitted when the bus presents a hazard to other motorists, such as: </a:t>
            </a:r>
            <a:r>
              <a:rPr lang="en-US" dirty="0">
                <a:solidFill>
                  <a:srgbClr val="00B050"/>
                </a:solidFill>
              </a:rPr>
              <a:t>loading or unloading students</a:t>
            </a:r>
            <a:r>
              <a:rPr lang="en-US" dirty="0"/>
              <a:t> in inclement weather or to enhance visibility of the bus when barriers inhibit such visibility.</a:t>
            </a:r>
          </a:p>
          <a:p>
            <a:pPr lvl="2"/>
            <a:r>
              <a:rPr lang="en-US" dirty="0"/>
              <a:t>217.02	A school bus operator </a:t>
            </a:r>
            <a:r>
              <a:rPr lang="en-US" dirty="0">
                <a:solidFill>
                  <a:srgbClr val="00B050"/>
                </a:solidFill>
              </a:rPr>
              <a:t>may</a:t>
            </a:r>
            <a:r>
              <a:rPr lang="en-US" dirty="0"/>
              <a:t> use the strobe, in addition to the hazard lamps, to warn other motorists that the bus is not in motion or is being operated </a:t>
            </a:r>
            <a:r>
              <a:rPr lang="en-US" dirty="0">
                <a:solidFill>
                  <a:srgbClr val="FF0000"/>
                </a:solidFill>
              </a:rPr>
              <a:t>at a speed of twenty-five miles per hour or less.</a:t>
            </a:r>
          </a:p>
          <a:p>
            <a:endParaRPr lang="en-US" dirty="0"/>
          </a:p>
        </p:txBody>
      </p:sp>
    </p:spTree>
    <p:extLst>
      <p:ext uri="{BB962C8B-B14F-4D97-AF65-F5344CB8AC3E}">
        <p14:creationId xmlns:p14="http://schemas.microsoft.com/office/powerpoint/2010/main" val="119302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of Tobacco Products, etc.</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87</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4204-R-218.00	Use of Tobacco Products, Controlled Substances, or Alcohol</a:t>
            </a:r>
          </a:p>
          <a:p>
            <a:pPr lvl="1"/>
            <a:r>
              <a:rPr lang="en-US" dirty="0"/>
              <a:t>218.01	Use of tobacco products, controlled substances, or alcohol aboard all school transportation vehicles shall be prohibited at all times.</a:t>
            </a:r>
          </a:p>
          <a:p>
            <a:endParaRPr lang="en-US" dirty="0"/>
          </a:p>
        </p:txBody>
      </p:sp>
    </p:spTree>
    <p:extLst>
      <p:ext uri="{BB962C8B-B14F-4D97-AF65-F5344CB8AC3E}">
        <p14:creationId xmlns:p14="http://schemas.microsoft.com/office/powerpoint/2010/main" val="32534560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Food and Drink</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88</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4204-R-219.00	Food and Drink</a:t>
            </a:r>
          </a:p>
          <a:p>
            <a:pPr lvl="1"/>
            <a:r>
              <a:rPr lang="en-US" dirty="0"/>
              <a:t>219.01	The school transportation vehicle operator shall not consume food and drink unless the vehicle is stopped at a safe location with the park brake </a:t>
            </a:r>
            <a:r>
              <a:rPr lang="en-US" dirty="0" smtClean="0"/>
              <a:t>set.</a:t>
            </a:r>
          </a:p>
          <a:p>
            <a:pPr lvl="1"/>
            <a:endParaRPr lang="en-US" dirty="0">
              <a:solidFill>
                <a:srgbClr val="FF0000"/>
              </a:solidFill>
            </a:endParaRPr>
          </a:p>
          <a:p>
            <a:pPr marL="365760" lvl="1" indent="0">
              <a:buNone/>
            </a:pPr>
            <a:r>
              <a:rPr lang="en-US" dirty="0" smtClean="0">
                <a:solidFill>
                  <a:srgbClr val="00B050"/>
                </a:solidFill>
              </a:rPr>
              <a:t>*** Does this indicate if students are on board or not?***</a:t>
            </a:r>
            <a:endParaRPr lang="en-US" dirty="0">
              <a:solidFill>
                <a:srgbClr val="00B050"/>
              </a:solidFill>
            </a:endParaRPr>
          </a:p>
        </p:txBody>
      </p:sp>
    </p:spTree>
    <p:extLst>
      <p:ext uri="{BB962C8B-B14F-4D97-AF65-F5344CB8AC3E}">
        <p14:creationId xmlns:p14="http://schemas.microsoft.com/office/powerpoint/2010/main" val="12332492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89</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4204-R-220.00	Backing</a:t>
            </a:r>
          </a:p>
          <a:p>
            <a:pPr lvl="1"/>
            <a:r>
              <a:rPr lang="en-US" dirty="0"/>
              <a:t>220.01	The school bus operator shall use extreme caution when backing. It is recommended that the rear of the school bus be observed and directed by a second responsible person stationed outside of the bus. Before backing on roadway or school grounds, the horn or audible warning device </a:t>
            </a:r>
            <a:r>
              <a:rPr lang="en-US" dirty="0">
                <a:solidFill>
                  <a:srgbClr val="00B050"/>
                </a:solidFill>
              </a:rPr>
              <a:t>shall be </a:t>
            </a:r>
            <a:r>
              <a:rPr lang="en-US" dirty="0"/>
              <a:t>sounded and hazard lamps actuated.</a:t>
            </a:r>
          </a:p>
          <a:p>
            <a:endParaRPr lang="en-US" dirty="0"/>
          </a:p>
        </p:txBody>
      </p:sp>
    </p:spTree>
    <p:extLst>
      <p:ext uri="{BB962C8B-B14F-4D97-AF65-F5344CB8AC3E}">
        <p14:creationId xmlns:p14="http://schemas.microsoft.com/office/powerpoint/2010/main" val="291965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Coaches – </a:t>
            </a:r>
            <a:r>
              <a:rPr lang="en-US" b="0" dirty="0" smtClean="0"/>
              <a:t>Assist the driver in maintaining order and discipline with all team members.</a:t>
            </a:r>
          </a:p>
          <a:p>
            <a:endParaRPr lang="en-US" dirty="0"/>
          </a:p>
          <a:p>
            <a:r>
              <a:rPr lang="en-US" dirty="0" smtClean="0"/>
              <a:t>What do they all have in common?</a:t>
            </a:r>
          </a:p>
          <a:p>
            <a:endParaRPr lang="en-US" dirty="0" smtClean="0"/>
          </a:p>
          <a:p>
            <a:endParaRPr lang="en-US" dirty="0"/>
          </a:p>
          <a:p>
            <a:pPr marL="45720" indent="0" algn="ctr">
              <a:buNone/>
            </a:pPr>
            <a:r>
              <a:rPr lang="en-US" sz="3200" dirty="0" smtClean="0"/>
              <a:t>THEY ARE ALL OUR CUSTOMERS!!</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Your Team - Continued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198320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Towing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90</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4204-R-221.00	Towing</a:t>
            </a:r>
          </a:p>
          <a:p>
            <a:pPr lvl="1"/>
            <a:r>
              <a:rPr lang="en-US" dirty="0"/>
              <a:t>221.01	School transportation vehicles shall not be operated with a trailer or other vehicle attached while students are being transported.</a:t>
            </a:r>
          </a:p>
          <a:p>
            <a:pPr lvl="1"/>
            <a:r>
              <a:rPr lang="en-US" dirty="0"/>
              <a:t>221.01 (a)	Exemption: district Vo-Ag program small vehicles meeting the current CDE towing criteria may tow trailers to the extent that trailering is a necessary component of their Vo-Ag program.</a:t>
            </a:r>
          </a:p>
          <a:p>
            <a:endParaRPr lang="en-US" dirty="0"/>
          </a:p>
        </p:txBody>
      </p:sp>
    </p:spTree>
    <p:extLst>
      <p:ext uri="{BB962C8B-B14F-4D97-AF65-F5344CB8AC3E}">
        <p14:creationId xmlns:p14="http://schemas.microsoft.com/office/powerpoint/2010/main" val="37110100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Authorized Passengers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91</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4204-R-222.00	Authorized Passengers</a:t>
            </a:r>
          </a:p>
          <a:p>
            <a:pPr lvl="1"/>
            <a:r>
              <a:rPr lang="en-US" dirty="0"/>
              <a:t>222.01	No one except school personnel and students regularly assigned to a school transportation vehicle for a particular route and schedule may ride in such vehicle, unless he or she has received prior authorization from the appropriate district/service provider administrator or designee</a:t>
            </a:r>
            <a:r>
              <a:rPr lang="en-US" dirty="0" smtClean="0"/>
              <a:t>.</a:t>
            </a:r>
          </a:p>
          <a:p>
            <a:pPr lvl="1"/>
            <a:endParaRPr lang="en-US" dirty="0"/>
          </a:p>
          <a:p>
            <a:r>
              <a:rPr lang="en-US" dirty="0" smtClean="0">
                <a:solidFill>
                  <a:srgbClr val="00B050"/>
                </a:solidFill>
              </a:rPr>
              <a:t>What about chaperones?    Their Children?</a:t>
            </a:r>
          </a:p>
          <a:p>
            <a:pPr lvl="1"/>
            <a:r>
              <a:rPr lang="en-US" dirty="0" smtClean="0">
                <a:solidFill>
                  <a:srgbClr val="00B050"/>
                </a:solidFill>
              </a:rPr>
              <a:t>Police Officers?</a:t>
            </a:r>
          </a:p>
          <a:p>
            <a:pPr lvl="1"/>
            <a:r>
              <a:rPr lang="en-US" dirty="0" smtClean="0">
                <a:solidFill>
                  <a:srgbClr val="00B050"/>
                </a:solidFill>
              </a:rPr>
              <a:t>Parents?</a:t>
            </a:r>
            <a:endParaRPr lang="en-US" dirty="0">
              <a:solidFill>
                <a:srgbClr val="00B050"/>
              </a:solidFill>
            </a:endParaRPr>
          </a:p>
          <a:p>
            <a:endParaRPr lang="en-US" dirty="0"/>
          </a:p>
        </p:txBody>
      </p:sp>
    </p:spTree>
    <p:extLst>
      <p:ext uri="{BB962C8B-B14F-4D97-AF65-F5344CB8AC3E}">
        <p14:creationId xmlns:p14="http://schemas.microsoft.com/office/powerpoint/2010/main" val="11216863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Transportation of Unsafe Items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92</a:t>
            </a:fld>
            <a:endParaRPr lang="en-US" dirty="0" smtClean="0"/>
          </a:p>
        </p:txBody>
      </p:sp>
      <p:sp>
        <p:nvSpPr>
          <p:cNvPr id="2" name="Content Placeholder 1"/>
          <p:cNvSpPr>
            <a:spLocks noGrp="1"/>
          </p:cNvSpPr>
          <p:nvPr>
            <p:ph idx="4294967295"/>
          </p:nvPr>
        </p:nvSpPr>
        <p:spPr>
          <a:xfrm>
            <a:off x="381000" y="1404470"/>
            <a:ext cx="8407400" cy="4846428"/>
          </a:xfrm>
        </p:spPr>
        <p:txBody>
          <a:bodyPr/>
          <a:lstStyle/>
          <a:p>
            <a:r>
              <a:rPr lang="en-US" dirty="0"/>
              <a:t>4204-R-223.00	Transportation of Unsafe Items</a:t>
            </a:r>
          </a:p>
          <a:p>
            <a:pPr lvl="1"/>
            <a:r>
              <a:rPr lang="en-US" sz="2000" dirty="0"/>
              <a:t>223.01	School transportation vehicles shall not transport any items, materials, or equipment which in any way would endanger the lives, health, or safety of the students and school transportation vehicle operator. In addition, any item or items, which could break or produce injury if tossed about inside of the school transportation vehicle shall be properly stored or secured to reduce the danger to a minimum. In addition, the school transportation vehicle operator shall make a reasonable and prudent determination that all carry on items are properly handled in order to minimize the danger to all others.</a:t>
            </a:r>
          </a:p>
          <a:p>
            <a:pPr lvl="1"/>
            <a:r>
              <a:rPr lang="en-US" sz="2000" dirty="0"/>
              <a:t>223.02	All aisles and exits shall be clear of luggage and/or equipment when transporting students</a:t>
            </a:r>
            <a:r>
              <a:rPr lang="en-US" sz="2000" dirty="0" smtClean="0"/>
              <a:t>.</a:t>
            </a:r>
          </a:p>
          <a:p>
            <a:pPr lvl="1"/>
            <a:r>
              <a:rPr lang="en-US" sz="2000" dirty="0" smtClean="0">
                <a:solidFill>
                  <a:srgbClr val="00B050"/>
                </a:solidFill>
              </a:rPr>
              <a:t>**website**</a:t>
            </a:r>
            <a:endParaRPr lang="en-US" sz="2000" dirty="0">
              <a:solidFill>
                <a:srgbClr val="00B050"/>
              </a:solidFill>
            </a:endParaRPr>
          </a:p>
          <a:p>
            <a:endParaRPr lang="en-US" dirty="0"/>
          </a:p>
        </p:txBody>
      </p:sp>
    </p:spTree>
    <p:extLst>
      <p:ext uri="{BB962C8B-B14F-4D97-AF65-F5344CB8AC3E}">
        <p14:creationId xmlns:p14="http://schemas.microsoft.com/office/powerpoint/2010/main" val="28769195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294967295"/>
          </p:nvPr>
        </p:nvSpPr>
        <p:spPr>
          <a:xfrm>
            <a:off x="8305800" y="6400800"/>
            <a:ext cx="838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l" eaLnBrk="1" hangingPunct="1"/>
            <a:r>
              <a:rPr lang="en-US" altLang="en-US" sz="1400" b="0" dirty="0" smtClean="0"/>
              <a:t>Slide </a:t>
            </a:r>
            <a:fld id="{E9D46E47-8DDD-4B99-AF6E-49AB423C4BFD}" type="slidenum">
              <a:rPr lang="en-US" altLang="en-US" sz="1400" b="0" smtClean="0"/>
              <a:pPr algn="l" eaLnBrk="1" hangingPunct="1"/>
              <a:t>93</a:t>
            </a:fld>
            <a:endParaRPr lang="en-US" altLang="en-US" sz="1400" b="0" dirty="0" smtClean="0"/>
          </a:p>
        </p:txBody>
      </p:sp>
      <p:pic>
        <p:nvPicPr>
          <p:cNvPr id="102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
            <a:ext cx="6934200"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p:cNvSpPr>
            <a:spLocks noChangeArrowheads="1"/>
          </p:cNvSpPr>
          <p:nvPr/>
        </p:nvSpPr>
        <p:spPr bwMode="auto">
          <a:xfrm>
            <a:off x="228600" y="0"/>
            <a:ext cx="87169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4800" dirty="0">
                <a:solidFill>
                  <a:srgbClr val="000080"/>
                </a:solidFill>
              </a:rPr>
              <a:t>Highway - Roadway Definition</a:t>
            </a:r>
            <a:endParaRPr lang="en-US" altLang="en-US" sz="4800" dirty="0"/>
          </a:p>
        </p:txBody>
      </p:sp>
      <p:sp>
        <p:nvSpPr>
          <p:cNvPr id="10245" name="Rectangle 5"/>
          <p:cNvSpPr>
            <a:spLocks noChangeArrowheads="1"/>
          </p:cNvSpPr>
          <p:nvPr/>
        </p:nvSpPr>
        <p:spPr bwMode="auto">
          <a:xfrm>
            <a:off x="0" y="6477000"/>
            <a:ext cx="1449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1400" b="0" dirty="0"/>
              <a:t>Unit VI - Page 6</a:t>
            </a:r>
          </a:p>
        </p:txBody>
      </p:sp>
    </p:spTree>
    <p:extLst>
      <p:ext uri="{BB962C8B-B14F-4D97-AF65-F5344CB8AC3E}">
        <p14:creationId xmlns:p14="http://schemas.microsoft.com/office/powerpoint/2010/main" val="22767317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Route Planning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94</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a:t>4204-R-224.00	Route Planning</a:t>
            </a:r>
          </a:p>
          <a:p>
            <a:pPr lvl="1"/>
            <a:r>
              <a:rPr lang="en-US" sz="2000" dirty="0"/>
              <a:t>224.01	School transportation vehicle routes shall be planned in such a manner as to:</a:t>
            </a:r>
          </a:p>
          <a:p>
            <a:pPr lvl="2"/>
            <a:r>
              <a:rPr lang="en-US" sz="1800" dirty="0"/>
              <a:t>224.01 (</a:t>
            </a:r>
            <a:r>
              <a:rPr lang="en-US" sz="1800" dirty="0" smtClean="0"/>
              <a:t>a) Eliminate </a:t>
            </a:r>
            <a:r>
              <a:rPr lang="en-US" sz="1800" dirty="0"/>
              <a:t>as nearly as possible all railroad crossings.</a:t>
            </a:r>
          </a:p>
          <a:p>
            <a:pPr lvl="2"/>
            <a:r>
              <a:rPr lang="en-US" sz="1800" dirty="0"/>
              <a:t>224.01 (b</a:t>
            </a:r>
            <a:r>
              <a:rPr lang="en-US" sz="1800" dirty="0" smtClean="0"/>
              <a:t>) Prohibit </a:t>
            </a:r>
            <a:r>
              <a:rPr lang="en-US" sz="1800" dirty="0"/>
              <a:t>the unloading from the school transportation vehicle any students who must immediately cross a major thoroughfare, </a:t>
            </a:r>
            <a:r>
              <a:rPr lang="en-US" sz="1800" dirty="0">
                <a:solidFill>
                  <a:srgbClr val="00B050"/>
                </a:solidFill>
              </a:rPr>
              <a:t>except for two lane highways when such crossing can be done in a safe manner, as determined by the local school-board in consultation with the local traffic regulatory authority.</a:t>
            </a:r>
          </a:p>
          <a:p>
            <a:pPr lvl="2"/>
            <a:r>
              <a:rPr lang="en-US" sz="1800" dirty="0"/>
              <a:t>224.01 (c</a:t>
            </a:r>
            <a:r>
              <a:rPr lang="en-US" sz="1800" dirty="0" smtClean="0"/>
              <a:t>) Prohibit </a:t>
            </a:r>
            <a:r>
              <a:rPr lang="en-US" sz="1800" dirty="0"/>
              <a:t>the loading/unloading of students from school transportation vehicles onto the side of any major thoroughfare when an adjacent road or street would provide access to the students' destination.</a:t>
            </a:r>
          </a:p>
          <a:p>
            <a:endParaRPr lang="en-US" dirty="0"/>
          </a:p>
        </p:txBody>
      </p:sp>
    </p:spTree>
    <p:extLst>
      <p:ext uri="{BB962C8B-B14F-4D97-AF65-F5344CB8AC3E}">
        <p14:creationId xmlns:p14="http://schemas.microsoft.com/office/powerpoint/2010/main" val="11042222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Route Planning Continued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95</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pPr lvl="1"/>
            <a:r>
              <a:rPr lang="en-US" dirty="0"/>
              <a:t>224.02	For the purpose of this section:</a:t>
            </a:r>
          </a:p>
          <a:p>
            <a:pPr lvl="1"/>
            <a:r>
              <a:rPr lang="en-US" dirty="0"/>
              <a:t>224.02 (a)	Major thoroughfare - a freeway, U.S. highway outside any incorporated limit, interstate highway, highway with four or more lanes, or a highway or road with a median separating multiple lanes of traffic</a:t>
            </a:r>
            <a:r>
              <a:rPr lang="en-US" dirty="0" smtClean="0"/>
              <a:t>.</a:t>
            </a:r>
          </a:p>
          <a:p>
            <a:pPr lvl="2"/>
            <a:r>
              <a:rPr lang="en-US" dirty="0" smtClean="0"/>
              <a:t>(</a:t>
            </a:r>
            <a:r>
              <a:rPr lang="en-US" dirty="0"/>
              <a:t>1</a:t>
            </a:r>
            <a:r>
              <a:rPr lang="en-US" dirty="0" smtClean="0"/>
              <a:t>) Freeway </a:t>
            </a:r>
            <a:r>
              <a:rPr lang="en-US" dirty="0"/>
              <a:t>- a controlled access highway.</a:t>
            </a:r>
          </a:p>
          <a:p>
            <a:pPr lvl="2"/>
            <a:r>
              <a:rPr lang="en-US" dirty="0"/>
              <a:t>(2</a:t>
            </a:r>
            <a:r>
              <a:rPr lang="en-US" dirty="0" smtClean="0"/>
              <a:t>) U.S</a:t>
            </a:r>
            <a:r>
              <a:rPr lang="en-US" dirty="0"/>
              <a:t>. highway - a highway with a U.S. designation in front of the highway number (for example, U.S. 50) or posted with the U.S. highway sign.</a:t>
            </a:r>
          </a:p>
          <a:p>
            <a:pPr lvl="2"/>
            <a:r>
              <a:rPr lang="en-US" dirty="0"/>
              <a:t>(3</a:t>
            </a:r>
            <a:r>
              <a:rPr lang="en-US" dirty="0" smtClean="0"/>
              <a:t>) Highway </a:t>
            </a:r>
            <a:r>
              <a:rPr lang="en-US" dirty="0"/>
              <a:t>with four or more lanes - a highway with two or more through lanes in the same direction. Turn, acceleration and deceleration lanes are not considered through lanes</a:t>
            </a:r>
            <a:r>
              <a:rPr lang="en-US" dirty="0" smtClean="0"/>
              <a:t>.</a:t>
            </a:r>
            <a:endParaRPr lang="en-US" dirty="0"/>
          </a:p>
        </p:txBody>
      </p:sp>
    </p:spTree>
    <p:extLst>
      <p:ext uri="{BB962C8B-B14F-4D97-AF65-F5344CB8AC3E}">
        <p14:creationId xmlns:p14="http://schemas.microsoft.com/office/powerpoint/2010/main" val="41026793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Loading and Unloading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96</a:t>
            </a:fld>
            <a:endParaRPr lang="en-US" dirty="0" smtClean="0"/>
          </a:p>
        </p:txBody>
      </p:sp>
      <p:sp>
        <p:nvSpPr>
          <p:cNvPr id="2" name="Content Placeholder 1"/>
          <p:cNvSpPr>
            <a:spLocks noGrp="1"/>
          </p:cNvSpPr>
          <p:nvPr>
            <p:ph idx="4294967295"/>
          </p:nvPr>
        </p:nvSpPr>
        <p:spPr>
          <a:xfrm>
            <a:off x="354860" y="1319134"/>
            <a:ext cx="8407400" cy="5037216"/>
          </a:xfrm>
        </p:spPr>
        <p:txBody>
          <a:bodyPr/>
          <a:lstStyle/>
          <a:p>
            <a:r>
              <a:rPr lang="en-US" sz="1800" dirty="0"/>
              <a:t>224.04	Safe Stops for Loading and Unloading Students</a:t>
            </a:r>
          </a:p>
          <a:p>
            <a:r>
              <a:rPr lang="en-US" sz="1800" dirty="0"/>
              <a:t>School bus alternately flashing warning signal lamps are placed on school buses for the purposes of warning traffic that the school bus is about to stop (amber lamps) or is stopped (red lamps) to load or unload students. The following procedures shall be observed when controlling traffic with a school bus during the process of loading or unloading students on any highway, road or street:</a:t>
            </a:r>
          </a:p>
          <a:p>
            <a:pPr lvl="1"/>
            <a:r>
              <a:rPr lang="en-US" sz="1800" dirty="0"/>
              <a:t>224.04 (a)	Activate the school bus alternately flashing </a:t>
            </a:r>
            <a:r>
              <a:rPr lang="en-US" sz="1800" dirty="0" smtClean="0"/>
              <a:t>			warning </a:t>
            </a:r>
            <a:r>
              <a:rPr lang="en-US" sz="1800" dirty="0"/>
              <a:t>signal lamps:</a:t>
            </a:r>
          </a:p>
          <a:p>
            <a:pPr lvl="2"/>
            <a:r>
              <a:rPr lang="en-US" sz="1800" dirty="0"/>
              <a:t>(1)	Not less than </a:t>
            </a:r>
            <a:r>
              <a:rPr lang="en-US" sz="1800" dirty="0">
                <a:solidFill>
                  <a:srgbClr val="00B050"/>
                </a:solidFill>
              </a:rPr>
              <a:t>500 feet </a:t>
            </a:r>
            <a:r>
              <a:rPr lang="en-US" sz="1800" dirty="0"/>
              <a:t>from the bus stop in rural areas.</a:t>
            </a:r>
          </a:p>
          <a:p>
            <a:pPr lvl="2"/>
            <a:r>
              <a:rPr lang="en-US" sz="1800" dirty="0"/>
              <a:t>(2)	At least </a:t>
            </a:r>
            <a:r>
              <a:rPr lang="en-US" sz="1800" dirty="0">
                <a:solidFill>
                  <a:srgbClr val="00B050"/>
                </a:solidFill>
              </a:rPr>
              <a:t>200 feet </a:t>
            </a:r>
            <a:r>
              <a:rPr lang="en-US" sz="1800" dirty="0"/>
              <a:t>or the length of one city block from </a:t>
            </a:r>
            <a:r>
              <a:rPr lang="en-US" sz="1800" dirty="0" smtClean="0"/>
              <a:t>	the </a:t>
            </a:r>
            <a:r>
              <a:rPr lang="en-US" sz="1800" dirty="0"/>
              <a:t>bus stop within the corporate limits of a town or </a:t>
            </a:r>
            <a:r>
              <a:rPr lang="en-US" sz="1800" dirty="0" smtClean="0"/>
              <a:t>	city.</a:t>
            </a:r>
          </a:p>
          <a:p>
            <a:pPr marL="640080" lvl="2" indent="0">
              <a:buNone/>
            </a:pPr>
            <a:r>
              <a:rPr lang="en-US" sz="1800" dirty="0" smtClean="0">
                <a:solidFill>
                  <a:srgbClr val="00B050"/>
                </a:solidFill>
              </a:rPr>
              <a:t>** Does this indicate that there is a minimum distance requirement between bus stops?**</a:t>
            </a:r>
            <a:endParaRPr lang="en-US" sz="1800" dirty="0">
              <a:solidFill>
                <a:srgbClr val="00B050"/>
              </a:solidFill>
            </a:endParaRPr>
          </a:p>
          <a:p>
            <a:endParaRPr lang="en-US" dirty="0"/>
          </a:p>
        </p:txBody>
      </p:sp>
    </p:spTree>
    <p:extLst>
      <p:ext uri="{BB962C8B-B14F-4D97-AF65-F5344CB8AC3E}">
        <p14:creationId xmlns:p14="http://schemas.microsoft.com/office/powerpoint/2010/main" val="19554172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Route Planning Continued</a:t>
            </a:r>
          </a:p>
        </p:txBody>
      </p:sp>
      <p:sp>
        <p:nvSpPr>
          <p:cNvPr id="4" name="Footer Placeholder 3"/>
          <p:cNvSpPr>
            <a:spLocks noGrp="1"/>
          </p:cNvSpPr>
          <p:nvPr>
            <p:ph type="ftr" sz="quarter" idx="3"/>
          </p:nvPr>
        </p:nvSpPr>
        <p:spPr/>
        <p:txBody>
          <a:bodyPr/>
          <a:lstStyle/>
          <a:p>
            <a:fld id="{757A2F4E-5D54-B04B-91BD-7E78EE1FE9FD}" type="slidenum">
              <a:rPr lang="en-US" smtClean="0"/>
              <a:pPr/>
              <a:t>97</a:t>
            </a:fld>
            <a:endParaRPr lang="en-US" dirty="0" smtClean="0"/>
          </a:p>
        </p:txBody>
      </p:sp>
      <p:sp>
        <p:nvSpPr>
          <p:cNvPr id="5" name="Rectangle 4"/>
          <p:cNvSpPr/>
          <p:nvPr/>
        </p:nvSpPr>
        <p:spPr>
          <a:xfrm>
            <a:off x="539646" y="1278037"/>
            <a:ext cx="8049718" cy="5078313"/>
          </a:xfrm>
          <a:prstGeom prst="rect">
            <a:avLst/>
          </a:prstGeom>
        </p:spPr>
        <p:txBody>
          <a:bodyPr wrap="square">
            <a:spAutoFit/>
          </a:bodyPr>
          <a:lstStyle/>
          <a:p>
            <a:pPr lvl="2"/>
            <a:r>
              <a:rPr lang="en-US" sz="2400" dirty="0" smtClean="0"/>
              <a:t>(</a:t>
            </a:r>
            <a:r>
              <a:rPr lang="en-US" sz="2400" dirty="0"/>
              <a:t>4</a:t>
            </a:r>
            <a:r>
              <a:rPr lang="en-US" sz="2400" dirty="0" smtClean="0"/>
              <a:t>) A </a:t>
            </a:r>
            <a:r>
              <a:rPr lang="en-US" sz="2400" dirty="0"/>
              <a:t>highway or road with a median - a highway or road with a raised, lowered, or striped area between opposing lanes of traffic. A median using a striped area is normally two to four feet wide between the solid lines.</a:t>
            </a:r>
          </a:p>
          <a:p>
            <a:r>
              <a:rPr lang="en-US" sz="2400" dirty="0" smtClean="0"/>
              <a:t>224.02 </a:t>
            </a:r>
            <a:r>
              <a:rPr lang="en-US" sz="2400" dirty="0"/>
              <a:t>(b</a:t>
            </a:r>
            <a:r>
              <a:rPr lang="en-US" sz="2400" dirty="0" smtClean="0"/>
              <a:t>) Adjacent </a:t>
            </a:r>
            <a:r>
              <a:rPr lang="en-US" sz="2400" dirty="0"/>
              <a:t>- a road or street running parallel to the </a:t>
            </a:r>
            <a:r>
              <a:rPr lang="en-US" sz="2400" dirty="0" smtClean="0"/>
              <a:t>      	major </a:t>
            </a:r>
            <a:r>
              <a:rPr lang="en-US" sz="2400" dirty="0"/>
              <a:t>thoroughfare: For example, service or frontage </a:t>
            </a:r>
            <a:r>
              <a:rPr lang="en-US" sz="2400" dirty="0" smtClean="0"/>
              <a:t>	road.</a:t>
            </a:r>
          </a:p>
          <a:p>
            <a:endParaRPr lang="en-US" sz="2400" dirty="0"/>
          </a:p>
          <a:p>
            <a:r>
              <a:rPr lang="en-US" sz="2400" dirty="0"/>
              <a:t>224.03	It shall be the responsibility of each school transportation vehicle operator to report any condition on a route, which may be construed as a safety hazard.</a:t>
            </a:r>
          </a:p>
          <a:p>
            <a:endParaRPr lang="en-US" dirty="0"/>
          </a:p>
          <a:p>
            <a:endParaRPr lang="en-US" dirty="0"/>
          </a:p>
        </p:txBody>
      </p:sp>
    </p:spTree>
    <p:extLst>
      <p:ext uri="{BB962C8B-B14F-4D97-AF65-F5344CB8AC3E}">
        <p14:creationId xmlns:p14="http://schemas.microsoft.com/office/powerpoint/2010/main" val="33686032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Loading and Unloading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98</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pPr lvl="1"/>
            <a:r>
              <a:rPr lang="en-US" dirty="0"/>
              <a:t>224.04 (b)	The red alternately flashing warning signal lamps shall be activated whenever the bus is stopped for the purpose of receiving or discharging students. The same red lamps shall also be activated when the school bus is stopped behind or has met a school bus that has activated its red alternately flashing warning signal lamps, and at no other time.</a:t>
            </a:r>
          </a:p>
          <a:p>
            <a:pPr lvl="1"/>
            <a:r>
              <a:rPr lang="en-US" dirty="0"/>
              <a:t>224.04 (c)	</a:t>
            </a:r>
            <a:r>
              <a:rPr lang="en-US" dirty="0">
                <a:solidFill>
                  <a:srgbClr val="FF0000"/>
                </a:solidFill>
              </a:rPr>
              <a:t>Every school bus shall stop as </a:t>
            </a:r>
            <a:r>
              <a:rPr lang="en-US" u="sng" dirty="0">
                <a:solidFill>
                  <a:srgbClr val="FF0000"/>
                </a:solidFill>
              </a:rPr>
              <a:t>far to the right of the roadway as possible </a:t>
            </a:r>
            <a:r>
              <a:rPr lang="en-US" dirty="0">
                <a:solidFill>
                  <a:srgbClr val="FF0000"/>
                </a:solidFill>
              </a:rPr>
              <a:t>before discharging or loading students; except that the school bus may stop in the traffic lane when a student must cross the roadway</a:t>
            </a:r>
            <a:r>
              <a:rPr lang="en-US" dirty="0" smtClean="0"/>
              <a:t>.</a:t>
            </a:r>
          </a:p>
          <a:p>
            <a:pPr lvl="1"/>
            <a:r>
              <a:rPr lang="en-US" dirty="0" smtClean="0">
                <a:solidFill>
                  <a:srgbClr val="FF0000"/>
                </a:solidFill>
              </a:rPr>
              <a:t>*** Look at 224.04e ***</a:t>
            </a:r>
            <a:endParaRPr lang="en-US" dirty="0">
              <a:solidFill>
                <a:srgbClr val="FF0000"/>
              </a:solidFill>
            </a:endParaRPr>
          </a:p>
        </p:txBody>
      </p:sp>
    </p:spTree>
    <p:extLst>
      <p:ext uri="{BB962C8B-B14F-4D97-AF65-F5344CB8AC3E}">
        <p14:creationId xmlns:p14="http://schemas.microsoft.com/office/powerpoint/2010/main" val="6881354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7086600" y="6400800"/>
            <a:ext cx="1524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r>
              <a:rPr lang="en-US" altLang="en-US" sz="1400" b="0" dirty="0" smtClean="0"/>
              <a:t> Slide </a:t>
            </a:r>
            <a:fld id="{DA35C356-18B8-496F-8B82-AD5232FBB661}" type="slidenum">
              <a:rPr lang="en-US" altLang="en-US" sz="1400" b="0" smtClean="0"/>
              <a:pPr eaLnBrk="1" hangingPunct="1"/>
              <a:t>99</a:t>
            </a:fld>
            <a:endParaRPr lang="en-US" altLang="en-US" sz="1400" b="0" dirty="0" smtClean="0"/>
          </a:p>
        </p:txBody>
      </p:sp>
      <p:sp>
        <p:nvSpPr>
          <p:cNvPr id="21507" name="Rectangle 2"/>
          <p:cNvSpPr>
            <a:spLocks noGrp="1" noChangeArrowheads="1"/>
          </p:cNvSpPr>
          <p:nvPr>
            <p:ph type="title"/>
          </p:nvPr>
        </p:nvSpPr>
        <p:spPr>
          <a:xfrm>
            <a:off x="685800" y="228600"/>
            <a:ext cx="7772400" cy="1066800"/>
          </a:xfrm>
          <a:solidFill>
            <a:schemeClr val="folHlink"/>
          </a:solidFill>
        </p:spPr>
        <p:txBody>
          <a:bodyPr/>
          <a:lstStyle/>
          <a:p>
            <a:pPr eaLnBrk="1" hangingPunct="1"/>
            <a:r>
              <a:rPr lang="en-US" altLang="en-US" sz="1800" b="1" dirty="0" smtClean="0">
                <a:solidFill>
                  <a:schemeClr val="accent2"/>
                </a:solidFill>
                <a:latin typeface="Arial" pitchFamily="34" charset="0"/>
              </a:rPr>
              <a:t>RED/AMBER ALTERNATELY FLASHING OVERHEAD LIGHT STOP</a:t>
            </a:r>
            <a:br>
              <a:rPr lang="en-US" altLang="en-US" sz="1800" b="1" dirty="0" smtClean="0">
                <a:solidFill>
                  <a:schemeClr val="accent2"/>
                </a:solidFill>
                <a:latin typeface="Arial" pitchFamily="34" charset="0"/>
              </a:rPr>
            </a:br>
            <a:r>
              <a:rPr lang="en-US" altLang="en-US" sz="1800" b="1" dirty="0" smtClean="0">
                <a:solidFill>
                  <a:schemeClr val="accent2"/>
                </a:solidFill>
                <a:latin typeface="Arial" pitchFamily="34" charset="0"/>
              </a:rPr>
              <a:t>Children Not Permitted to Cross Roadway</a:t>
            </a:r>
          </a:p>
        </p:txBody>
      </p:sp>
      <p:grpSp>
        <p:nvGrpSpPr>
          <p:cNvPr id="21509" name="Group 4"/>
          <p:cNvGrpSpPr>
            <a:grpSpLocks/>
          </p:cNvGrpSpPr>
          <p:nvPr/>
        </p:nvGrpSpPr>
        <p:grpSpPr bwMode="auto">
          <a:xfrm>
            <a:off x="1290638" y="1500188"/>
            <a:ext cx="3048000" cy="5118100"/>
            <a:chOff x="813" y="945"/>
            <a:chExt cx="1920" cy="3224"/>
          </a:xfrm>
        </p:grpSpPr>
        <p:sp>
          <p:nvSpPr>
            <p:cNvPr id="21510" name="Rectangle 5"/>
            <p:cNvSpPr>
              <a:spLocks noChangeArrowheads="1"/>
            </p:cNvSpPr>
            <p:nvPr/>
          </p:nvSpPr>
          <p:spPr bwMode="auto">
            <a:xfrm>
              <a:off x="1152" y="945"/>
              <a:ext cx="805" cy="3218"/>
            </a:xfrm>
            <a:prstGeom prst="rect">
              <a:avLst/>
            </a:prstGeom>
            <a:solidFill>
              <a:srgbClr val="5F5F5F"/>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11" name="Rectangle 6"/>
            <p:cNvSpPr>
              <a:spLocks noChangeArrowheads="1"/>
            </p:cNvSpPr>
            <p:nvPr/>
          </p:nvSpPr>
          <p:spPr bwMode="auto">
            <a:xfrm>
              <a:off x="1957" y="945"/>
              <a:ext cx="338" cy="3218"/>
            </a:xfrm>
            <a:prstGeom prst="rect">
              <a:avLst/>
            </a:prstGeom>
            <a:solidFill>
              <a:srgbClr val="996633"/>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12" name="Rectangle 7"/>
            <p:cNvSpPr>
              <a:spLocks noChangeArrowheads="1"/>
            </p:cNvSpPr>
            <p:nvPr/>
          </p:nvSpPr>
          <p:spPr bwMode="auto">
            <a:xfrm>
              <a:off x="813" y="945"/>
              <a:ext cx="339" cy="3218"/>
            </a:xfrm>
            <a:prstGeom prst="rect">
              <a:avLst/>
            </a:prstGeom>
            <a:solidFill>
              <a:srgbClr val="996633"/>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13" name="Line 8"/>
            <p:cNvSpPr>
              <a:spLocks noChangeShapeType="1"/>
            </p:cNvSpPr>
            <p:nvPr/>
          </p:nvSpPr>
          <p:spPr bwMode="auto">
            <a:xfrm>
              <a:off x="1589" y="951"/>
              <a:ext cx="0" cy="321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514" name="AutoShape 9"/>
            <p:cNvSpPr>
              <a:spLocks noChangeArrowheads="1"/>
            </p:cNvSpPr>
            <p:nvPr/>
          </p:nvSpPr>
          <p:spPr bwMode="auto">
            <a:xfrm rot="5383506" flipH="1">
              <a:off x="2443" y="1626"/>
              <a:ext cx="241" cy="339"/>
            </a:xfrm>
            <a:prstGeom prst="rtTriangle">
              <a:avLst/>
            </a:prstGeom>
            <a:solidFill>
              <a:srgbClr val="FFFF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15" name="Line 10"/>
            <p:cNvSpPr>
              <a:spLocks noChangeShapeType="1"/>
            </p:cNvSpPr>
            <p:nvPr/>
          </p:nvSpPr>
          <p:spPr bwMode="auto">
            <a:xfrm>
              <a:off x="2521" y="1916"/>
              <a:ext cx="0" cy="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516" name="Rectangle 11"/>
            <p:cNvSpPr>
              <a:spLocks noChangeArrowheads="1"/>
            </p:cNvSpPr>
            <p:nvPr/>
          </p:nvSpPr>
          <p:spPr bwMode="auto">
            <a:xfrm>
              <a:off x="1920" y="2544"/>
              <a:ext cx="212" cy="563"/>
            </a:xfrm>
            <a:prstGeom prst="rect">
              <a:avLst/>
            </a:prstGeom>
            <a:gradFill rotWithShape="0">
              <a:gsLst>
                <a:gs pos="0">
                  <a:srgbClr val="767600"/>
                </a:gs>
                <a:gs pos="50000">
                  <a:srgbClr val="FFFF00"/>
                </a:gs>
                <a:gs pos="100000">
                  <a:srgbClr val="767600"/>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17" name="Rectangle 12"/>
            <p:cNvSpPr>
              <a:spLocks noChangeArrowheads="1"/>
            </p:cNvSpPr>
            <p:nvPr/>
          </p:nvSpPr>
          <p:spPr bwMode="auto">
            <a:xfrm>
              <a:off x="1279" y="1709"/>
              <a:ext cx="169" cy="443"/>
            </a:xfrm>
            <a:prstGeom prst="rect">
              <a:avLst/>
            </a:prstGeom>
            <a:gradFill rotWithShape="0">
              <a:gsLst>
                <a:gs pos="0">
                  <a:srgbClr val="005E47"/>
                </a:gs>
                <a:gs pos="50000">
                  <a:srgbClr val="00CC99"/>
                </a:gs>
                <a:gs pos="100000">
                  <a:srgbClr val="005E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18" name="Rectangle 13"/>
            <p:cNvSpPr>
              <a:spLocks noChangeArrowheads="1"/>
            </p:cNvSpPr>
            <p:nvPr/>
          </p:nvSpPr>
          <p:spPr bwMode="auto">
            <a:xfrm>
              <a:off x="1279" y="1830"/>
              <a:ext cx="169" cy="201"/>
            </a:xfrm>
            <a:prstGeom prst="rect">
              <a:avLst/>
            </a:prstGeom>
            <a:gradFill rotWithShape="0">
              <a:gsLst>
                <a:gs pos="0">
                  <a:srgbClr val="003B3B"/>
                </a:gs>
                <a:gs pos="50000">
                  <a:srgbClr val="008080"/>
                </a:gs>
                <a:gs pos="100000">
                  <a:srgbClr val="003B3B"/>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19" name="Rectangle 14"/>
            <p:cNvSpPr>
              <a:spLocks noChangeArrowheads="1"/>
            </p:cNvSpPr>
            <p:nvPr/>
          </p:nvSpPr>
          <p:spPr bwMode="auto">
            <a:xfrm>
              <a:off x="1702" y="3399"/>
              <a:ext cx="170" cy="443"/>
            </a:xfrm>
            <a:prstGeom prst="rect">
              <a:avLst/>
            </a:prstGeom>
            <a:gradFill rotWithShape="0">
              <a:gsLst>
                <a:gs pos="0">
                  <a:srgbClr val="767647"/>
                </a:gs>
                <a:gs pos="50000">
                  <a:srgbClr val="FFFF99"/>
                </a:gs>
                <a:gs pos="100000">
                  <a:srgbClr val="76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20" name="Rectangle 15"/>
            <p:cNvSpPr>
              <a:spLocks noChangeArrowheads="1"/>
            </p:cNvSpPr>
            <p:nvPr/>
          </p:nvSpPr>
          <p:spPr bwMode="auto">
            <a:xfrm>
              <a:off x="1702" y="3520"/>
              <a:ext cx="170" cy="201"/>
            </a:xfrm>
            <a:prstGeom prst="rect">
              <a:avLst/>
            </a:prstGeom>
            <a:gradFill rotWithShape="0">
              <a:gsLst>
                <a:gs pos="0">
                  <a:srgbClr val="767647"/>
                </a:gs>
                <a:gs pos="50000">
                  <a:srgbClr val="FFFF99"/>
                </a:gs>
                <a:gs pos="100000">
                  <a:srgbClr val="767647"/>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21" name="AutoShape 16"/>
            <p:cNvSpPr>
              <a:spLocks noChangeArrowheads="1"/>
            </p:cNvSpPr>
            <p:nvPr/>
          </p:nvSpPr>
          <p:spPr bwMode="auto">
            <a:xfrm>
              <a:off x="1824" y="2592"/>
              <a:ext cx="127" cy="121"/>
            </a:xfrm>
            <a:prstGeom prst="octagon">
              <a:avLst>
                <a:gd name="adj" fmla="val 29287"/>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22" name="Rectangle 17"/>
            <p:cNvSpPr>
              <a:spLocks noChangeArrowheads="1"/>
            </p:cNvSpPr>
            <p:nvPr/>
          </p:nvSpPr>
          <p:spPr bwMode="auto">
            <a:xfrm>
              <a:off x="1968" y="2448"/>
              <a:ext cx="127" cy="96"/>
            </a:xfrm>
            <a:prstGeom prst="rect">
              <a:avLst/>
            </a:prstGeom>
            <a:gradFill rotWithShape="0">
              <a:gsLst>
                <a:gs pos="0">
                  <a:srgbClr val="767600"/>
                </a:gs>
                <a:gs pos="100000">
                  <a:srgbClr val="FFFF00"/>
                </a:gs>
              </a:gsLst>
              <a:lin ang="5400000" scaled="1"/>
            </a:gra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23" name="Line 18"/>
            <p:cNvSpPr>
              <a:spLocks noChangeShapeType="1"/>
            </p:cNvSpPr>
            <p:nvPr/>
          </p:nvSpPr>
          <p:spPr bwMode="auto">
            <a:xfrm flipH="1">
              <a:off x="1533" y="993"/>
              <a:ext cx="0" cy="3168"/>
            </a:xfrm>
            <a:prstGeom prst="line">
              <a:avLst/>
            </a:prstGeom>
            <a:noFill/>
            <a:ln w="28575">
              <a:solidFill>
                <a:srgbClr val="FFFF00"/>
              </a:solidFill>
              <a:prstDash val="lg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524" name="AutoShape 19"/>
            <p:cNvSpPr>
              <a:spLocks noChangeArrowheads="1"/>
            </p:cNvSpPr>
            <p:nvPr/>
          </p:nvSpPr>
          <p:spPr bwMode="auto">
            <a:xfrm>
              <a:off x="2064" y="2448"/>
              <a:ext cx="169" cy="121"/>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25" name="AutoShape 20"/>
            <p:cNvSpPr>
              <a:spLocks noChangeArrowheads="1"/>
            </p:cNvSpPr>
            <p:nvPr/>
          </p:nvSpPr>
          <p:spPr bwMode="auto">
            <a:xfrm>
              <a:off x="1872" y="2448"/>
              <a:ext cx="170" cy="121"/>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26" name="AutoShape 21"/>
            <p:cNvSpPr>
              <a:spLocks noChangeArrowheads="1"/>
            </p:cNvSpPr>
            <p:nvPr/>
          </p:nvSpPr>
          <p:spPr bwMode="auto">
            <a:xfrm>
              <a:off x="1872" y="3024"/>
              <a:ext cx="170"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27" name="AutoShape 22"/>
            <p:cNvSpPr>
              <a:spLocks noChangeArrowheads="1"/>
            </p:cNvSpPr>
            <p:nvPr/>
          </p:nvSpPr>
          <p:spPr bwMode="auto">
            <a:xfrm>
              <a:off x="2064" y="3024"/>
              <a:ext cx="169" cy="120"/>
            </a:xfrm>
            <a:prstGeom prst="irregularSeal2">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28" name="AutoShape 23"/>
            <p:cNvSpPr>
              <a:spLocks noChangeArrowheads="1"/>
            </p:cNvSpPr>
            <p:nvPr/>
          </p:nvSpPr>
          <p:spPr bwMode="auto">
            <a:xfrm>
              <a:off x="1335" y="1635"/>
              <a:ext cx="212" cy="120"/>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29" name="AutoShape 24"/>
            <p:cNvSpPr>
              <a:spLocks noChangeArrowheads="1"/>
            </p:cNvSpPr>
            <p:nvPr/>
          </p:nvSpPr>
          <p:spPr bwMode="auto">
            <a:xfrm>
              <a:off x="1166" y="1635"/>
              <a:ext cx="212" cy="120"/>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30" name="AutoShape 25"/>
            <p:cNvSpPr>
              <a:spLocks noChangeArrowheads="1"/>
            </p:cNvSpPr>
            <p:nvPr/>
          </p:nvSpPr>
          <p:spPr bwMode="auto">
            <a:xfrm>
              <a:off x="1759" y="3767"/>
              <a:ext cx="212" cy="120"/>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31" name="AutoShape 26"/>
            <p:cNvSpPr>
              <a:spLocks noChangeArrowheads="1"/>
            </p:cNvSpPr>
            <p:nvPr/>
          </p:nvSpPr>
          <p:spPr bwMode="auto">
            <a:xfrm>
              <a:off x="1589" y="3767"/>
              <a:ext cx="212" cy="120"/>
            </a:xfrm>
            <a:prstGeom prst="star16">
              <a:avLst>
                <a:gd name="adj" fmla="val 7500"/>
              </a:avLst>
            </a:prstGeom>
            <a:solidFill>
              <a:srgbClr val="FF0000"/>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32" name="AutoShape 27"/>
            <p:cNvSpPr>
              <a:spLocks noChangeArrowheads="1"/>
            </p:cNvSpPr>
            <p:nvPr/>
          </p:nvSpPr>
          <p:spPr bwMode="auto">
            <a:xfrm rot="10774872">
              <a:off x="1293" y="1916"/>
              <a:ext cx="171" cy="161"/>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sp>
          <p:nvSpPr>
            <p:cNvPr id="21533" name="AutoShape 28"/>
            <p:cNvSpPr>
              <a:spLocks noChangeArrowheads="1"/>
            </p:cNvSpPr>
            <p:nvPr/>
          </p:nvSpPr>
          <p:spPr bwMode="auto">
            <a:xfrm rot="23046">
              <a:off x="1717" y="3485"/>
              <a:ext cx="127" cy="161"/>
            </a:xfrm>
            <a:prstGeom prst="triangle">
              <a:avLst>
                <a:gd name="adj" fmla="val 43125"/>
              </a:avLst>
            </a:prstGeom>
            <a:solidFill>
              <a:srgbClr val="FFFFFF"/>
            </a:solidFill>
            <a:ln w="9525">
              <a:solidFill>
                <a:srgbClr val="000000"/>
              </a:solidFill>
              <a:miter lim="800000"/>
              <a:headEnd/>
              <a:tailEnd/>
            </a:ln>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endParaRPr lang="en-US" altLang="en-US" dirty="0"/>
            </a:p>
          </p:txBody>
        </p:sp>
      </p:gr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380104440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17350</TotalTime>
  <Words>6299</Words>
  <Application>Microsoft Office PowerPoint</Application>
  <PresentationFormat>On-screen Show (4:3)</PresentationFormat>
  <Paragraphs>1074</Paragraphs>
  <Slides>138</Slides>
  <Notes>48</Notes>
  <HiddenSlides>2</HiddenSlides>
  <MMClips>0</MMClips>
  <ScaleCrop>false</ScaleCrop>
  <HeadingPairs>
    <vt:vector size="4" baseType="variant">
      <vt:variant>
        <vt:lpstr>Theme</vt:lpstr>
      </vt:variant>
      <vt:variant>
        <vt:i4>1</vt:i4>
      </vt:variant>
      <vt:variant>
        <vt:lpstr>Slide Titles</vt:lpstr>
      </vt:variant>
      <vt:variant>
        <vt:i4>138</vt:i4>
      </vt:variant>
    </vt:vector>
  </HeadingPairs>
  <TitlesOfParts>
    <vt:vector size="139" baseType="lpstr">
      <vt:lpstr>CDE THEME</vt:lpstr>
      <vt:lpstr>New School Transportation Supervisor Training</vt:lpstr>
      <vt:lpstr>Intent of Training</vt:lpstr>
      <vt:lpstr>If I had a $1.00……for every time I was told……..</vt:lpstr>
      <vt:lpstr>PowerPoint Presentation</vt:lpstr>
      <vt:lpstr>PowerPoint Presentation</vt:lpstr>
      <vt:lpstr> Your Team</vt:lpstr>
      <vt:lpstr>Your Team - Continued</vt:lpstr>
      <vt:lpstr>Your Team - Continued</vt:lpstr>
      <vt:lpstr>Your Team - Continued</vt:lpstr>
      <vt:lpstr>Customer Creed</vt:lpstr>
      <vt:lpstr>CUSTOMER CONCEPT</vt:lpstr>
      <vt:lpstr>Whether you like it or not….</vt:lpstr>
      <vt:lpstr>If there is one thing you remember from this class..</vt:lpstr>
      <vt:lpstr>Communication</vt:lpstr>
      <vt:lpstr>Laws</vt:lpstr>
      <vt:lpstr>Rules and Regulations</vt:lpstr>
      <vt:lpstr>Policy</vt:lpstr>
      <vt:lpstr>Recommendation</vt:lpstr>
      <vt:lpstr>Difference</vt:lpstr>
      <vt:lpstr>CORA</vt:lpstr>
      <vt:lpstr>CDE Website</vt:lpstr>
      <vt:lpstr>Acronyms</vt:lpstr>
      <vt:lpstr>4204-R-202.00 </vt:lpstr>
      <vt:lpstr>Character Requirements</vt:lpstr>
      <vt:lpstr>The  Bee's</vt:lpstr>
      <vt:lpstr>Classes of Commercial Licenses</vt:lpstr>
      <vt:lpstr>Endorsements</vt:lpstr>
      <vt:lpstr>Endorsements</vt:lpstr>
      <vt:lpstr>Endorsements</vt:lpstr>
      <vt:lpstr>CDL Restrictions</vt:lpstr>
      <vt:lpstr>CDL Restrictions</vt:lpstr>
      <vt:lpstr>KNOW THE CDL REGULATIONS </vt:lpstr>
      <vt:lpstr>EMPLOYER RESPONSIBILITIES</vt:lpstr>
      <vt:lpstr>Potential Drivers</vt:lpstr>
      <vt:lpstr>Federal Motor Carrier Previous Employer</vt:lpstr>
      <vt:lpstr>FMCSA Safety Administration </vt:lpstr>
      <vt:lpstr>Sample Forms</vt:lpstr>
      <vt:lpstr>Federal Requirements- Continued</vt:lpstr>
      <vt:lpstr>Federal Requirements- Continued</vt:lpstr>
      <vt:lpstr>Obtaining a CDL</vt:lpstr>
      <vt:lpstr>Obtaining a CDL</vt:lpstr>
      <vt:lpstr>Substance Abuse Testing</vt:lpstr>
      <vt:lpstr>PowerPoint Presentation</vt:lpstr>
      <vt:lpstr>PowerPoint Presentation</vt:lpstr>
      <vt:lpstr>Route Operators 202.01</vt:lpstr>
      <vt:lpstr>Route Operators – Cont.</vt:lpstr>
      <vt:lpstr>Activity Trip Operators 202.02</vt:lpstr>
      <vt:lpstr>CDL Endorsement  203.00</vt:lpstr>
      <vt:lpstr>Physical Standards</vt:lpstr>
      <vt:lpstr>Physical Standards</vt:lpstr>
      <vt:lpstr>Operator Requirements</vt:lpstr>
      <vt:lpstr>Operator Requirements</vt:lpstr>
      <vt:lpstr>Operator Requirements</vt:lpstr>
      <vt:lpstr>Operator Requirements</vt:lpstr>
      <vt:lpstr>PowerPoint Presentation</vt:lpstr>
      <vt:lpstr>PowerPoint Presentation</vt:lpstr>
      <vt:lpstr>PowerPoint Presentation</vt:lpstr>
      <vt:lpstr>PowerPoint Presentation</vt:lpstr>
      <vt:lpstr>Accident/Breakdown Procedures</vt:lpstr>
      <vt:lpstr>SCHOOL BUS FATALITY CASE</vt:lpstr>
      <vt:lpstr>PowerPoint Presentation</vt:lpstr>
      <vt:lpstr>PowerPoint Presentation</vt:lpstr>
      <vt:lpstr>PowerPoint Presentation</vt:lpstr>
      <vt:lpstr>PowerPoint Presentation</vt:lpstr>
      <vt:lpstr>PowerPoint Presentation</vt:lpstr>
      <vt:lpstr>PowerPoint Presentation</vt:lpstr>
      <vt:lpstr>Court    Findings</vt:lpstr>
      <vt:lpstr>PowerPoint Presentation</vt:lpstr>
      <vt:lpstr>Accident/Breakdown Procedures</vt:lpstr>
      <vt:lpstr>Accident/Breakdown Procedures</vt:lpstr>
      <vt:lpstr>Accident/Breakdown Procedures</vt:lpstr>
      <vt:lpstr>Accident/Breakdown Procedures</vt:lpstr>
      <vt:lpstr>Accident/Breakdown Procedures</vt:lpstr>
      <vt:lpstr>PowerPoint Presentation</vt:lpstr>
      <vt:lpstr>Fire – Breakdown - Students </vt:lpstr>
      <vt:lpstr>Does your staff know how to use…?</vt:lpstr>
      <vt:lpstr>Evacuations</vt:lpstr>
      <vt:lpstr>The Question is….</vt:lpstr>
      <vt:lpstr>Speed Limits </vt:lpstr>
      <vt:lpstr>Speed – Vehicle Code</vt:lpstr>
      <vt:lpstr>Convoy Distance</vt:lpstr>
      <vt:lpstr>Substitute Assignment</vt:lpstr>
      <vt:lpstr>Pre-Trip Inspection</vt:lpstr>
      <vt:lpstr>Repairs and Maintenance</vt:lpstr>
      <vt:lpstr>Emergency Evacuation Drills</vt:lpstr>
      <vt:lpstr>Strobe Lamps</vt:lpstr>
      <vt:lpstr>Use of Tobacco Products, etc.</vt:lpstr>
      <vt:lpstr>Food and Drink</vt:lpstr>
      <vt:lpstr>Backing</vt:lpstr>
      <vt:lpstr>Towing</vt:lpstr>
      <vt:lpstr>Authorized Passengers</vt:lpstr>
      <vt:lpstr>Transportation of Unsafe Items</vt:lpstr>
      <vt:lpstr>PowerPoint Presentation</vt:lpstr>
      <vt:lpstr>Route Planning</vt:lpstr>
      <vt:lpstr>Route Planning Continued</vt:lpstr>
      <vt:lpstr>Loading and Unloading</vt:lpstr>
      <vt:lpstr>Route Planning Continued</vt:lpstr>
      <vt:lpstr>Loading and Unloading</vt:lpstr>
      <vt:lpstr>RED/AMBER ALTERNATELY FLASHING OVERHEAD LIGHT STOP Children Not Permitted to Cross Roadway</vt:lpstr>
      <vt:lpstr>RED/AMBER ALTERNATELY FLASHING OVERHEAD LIGHT STOP Children Required to Cross Roadway</vt:lpstr>
      <vt:lpstr>RED/AMBER ALTERNATELY FLASHING OVERHEAD LIGHT STOP Children Not Required to Cross Roadway</vt:lpstr>
      <vt:lpstr>Loading and Unloading</vt:lpstr>
      <vt:lpstr>Loading and Unloading</vt:lpstr>
      <vt:lpstr>Loading and Unloading</vt:lpstr>
      <vt:lpstr>PowerPoint Presentation</vt:lpstr>
      <vt:lpstr>PowerPoint Presentation</vt:lpstr>
      <vt:lpstr>Student Management Procedure</vt:lpstr>
      <vt:lpstr>Standees</vt:lpstr>
      <vt:lpstr>Vehicle Capacity/Safety Belts</vt:lpstr>
      <vt:lpstr>Fueling</vt:lpstr>
      <vt:lpstr>Hours of Service</vt:lpstr>
      <vt:lpstr>Hour of Service Continued</vt:lpstr>
      <vt:lpstr>Definitions regarding HOS</vt:lpstr>
      <vt:lpstr>Definitions regarding HOS</vt:lpstr>
      <vt:lpstr>Definitions</vt:lpstr>
      <vt:lpstr>Mountainous Terrain</vt:lpstr>
      <vt:lpstr>Substance Abuse/Cell Phones</vt:lpstr>
      <vt:lpstr>Service Door/Headlights</vt:lpstr>
      <vt:lpstr>School District Rules</vt:lpstr>
      <vt:lpstr>Just the Facts Ma’am</vt:lpstr>
      <vt:lpstr>When to “Write it Up”</vt:lpstr>
      <vt:lpstr>What if They Don’t Have a Solution?</vt:lpstr>
      <vt:lpstr>SPECIAL EDUCATION</vt:lpstr>
      <vt:lpstr>New Student Rider Information</vt:lpstr>
      <vt:lpstr>HANDLING THE WHEELCHAIR</vt:lpstr>
      <vt:lpstr>Other Supportive Equipment</vt:lpstr>
      <vt:lpstr>Child Safety Restraint Systems (CSRS)</vt:lpstr>
      <vt:lpstr>Summary</vt:lpstr>
      <vt:lpstr>Activity Route Planning</vt:lpstr>
      <vt:lpstr>Route Planning Continued</vt:lpstr>
      <vt:lpstr>Planning for an Emergency</vt:lpstr>
      <vt:lpstr>Emergency Exits</vt:lpstr>
      <vt:lpstr>Transportation Supervisor Responsibilities </vt:lpstr>
      <vt:lpstr>PowerPoint Presentation</vt:lpstr>
      <vt:lpstr>PowerPoint Presentation</vt:lpstr>
      <vt:lpstr>PowerPoint Presentation</vt:lpstr>
      <vt:lpstr>PowerPoint Presentation</vt:lpstr>
      <vt:lpstr>PowerPoint Presentation</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Miller, Susan</cp:lastModifiedBy>
  <cp:revision>268</cp:revision>
  <cp:lastPrinted>2012-08-20T17:42:27Z</cp:lastPrinted>
  <dcterms:created xsi:type="dcterms:W3CDTF">2012-07-16T02:29:43Z</dcterms:created>
  <dcterms:modified xsi:type="dcterms:W3CDTF">2015-07-15T17:24:16Z</dcterms:modified>
</cp:coreProperties>
</file>