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60"/>
  </p:notesMasterIdLst>
  <p:sldIdLst>
    <p:sldId id="256" r:id="rId2"/>
    <p:sldId id="257" r:id="rId3"/>
    <p:sldId id="272" r:id="rId4"/>
    <p:sldId id="258" r:id="rId5"/>
    <p:sldId id="282" r:id="rId6"/>
    <p:sldId id="316" r:id="rId7"/>
    <p:sldId id="259" r:id="rId8"/>
    <p:sldId id="260" r:id="rId9"/>
    <p:sldId id="261" r:id="rId10"/>
    <p:sldId id="262" r:id="rId11"/>
    <p:sldId id="263" r:id="rId12"/>
    <p:sldId id="264" r:id="rId13"/>
    <p:sldId id="265" r:id="rId14"/>
    <p:sldId id="266" r:id="rId15"/>
    <p:sldId id="318" r:id="rId16"/>
    <p:sldId id="267" r:id="rId17"/>
    <p:sldId id="270" r:id="rId18"/>
    <p:sldId id="278" r:id="rId19"/>
    <p:sldId id="279" r:id="rId20"/>
    <p:sldId id="280" r:id="rId21"/>
    <p:sldId id="281" r:id="rId22"/>
    <p:sldId id="283" r:id="rId23"/>
    <p:sldId id="284" r:id="rId24"/>
    <p:sldId id="285" r:id="rId25"/>
    <p:sldId id="271" r:id="rId26"/>
    <p:sldId id="273" r:id="rId27"/>
    <p:sldId id="274" r:id="rId28"/>
    <p:sldId id="275" r:id="rId29"/>
    <p:sldId id="276" r:id="rId30"/>
    <p:sldId id="277" r:id="rId31"/>
    <p:sldId id="287" r:id="rId32"/>
    <p:sldId id="288" r:id="rId33"/>
    <p:sldId id="289" r:id="rId34"/>
    <p:sldId id="317" r:id="rId35"/>
    <p:sldId id="290" r:id="rId36"/>
    <p:sldId id="291" r:id="rId37"/>
    <p:sldId id="292" r:id="rId38"/>
    <p:sldId id="293" r:id="rId39"/>
    <p:sldId id="294" r:id="rId40"/>
    <p:sldId id="295" r:id="rId41"/>
    <p:sldId id="296" r:id="rId42"/>
    <p:sldId id="297" r:id="rId43"/>
    <p:sldId id="298" r:id="rId44"/>
    <p:sldId id="299" r:id="rId45"/>
    <p:sldId id="307" r:id="rId46"/>
    <p:sldId id="308" r:id="rId47"/>
    <p:sldId id="309" r:id="rId48"/>
    <p:sldId id="310" r:id="rId49"/>
    <p:sldId id="311" r:id="rId50"/>
    <p:sldId id="312" r:id="rId51"/>
    <p:sldId id="313" r:id="rId52"/>
    <p:sldId id="314" r:id="rId53"/>
    <p:sldId id="315" r:id="rId54"/>
    <p:sldId id="300" r:id="rId55"/>
    <p:sldId id="301" r:id="rId56"/>
    <p:sldId id="302" r:id="rId57"/>
    <p:sldId id="303" r:id="rId58"/>
    <p:sldId id="304" r:id="rId5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3" d="100"/>
          <a:sy n="73"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380998" y="4191023"/>
            <a:ext cx="8341850" cy="1167557"/>
          </a:xfrm>
          <a:prstGeom prst="rect">
            <a:avLst/>
          </a:prstGeom>
          <a:noFill/>
          <a:ln>
            <a:noFill/>
          </a:ln>
        </p:spPr>
        <p:txBody>
          <a:bodyPr lIns="91425" tIns="91425" rIns="91425" bIns="91425" anchor="ctr" anchorCtr="0"/>
          <a:lstStyle>
            <a:lvl1pPr marL="0" marR="0" lvl="0" indent="0" algn="ctr" rtl="0">
              <a:spcBef>
                <a:spcPts val="400"/>
              </a:spcBef>
              <a:buClr>
                <a:schemeClr val="accent1"/>
              </a:buClr>
              <a:buFont typeface="Noto Sans Symbols"/>
              <a:buNone/>
              <a:defRPr sz="2000" b="1" i="0" u="none" strike="noStrike" cap="none">
                <a:solidFill>
                  <a:srgbClr val="45454C"/>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rgbClr val="9A9EA3"/>
                </a:solidFill>
                <a:latin typeface="Calibri"/>
                <a:ea typeface="Calibri"/>
                <a:cs typeface="Calibri"/>
                <a:sym typeface="Calibri"/>
              </a:defRPr>
            </a:lvl2pPr>
            <a:lvl3pPr marL="914400" marR="0" lvl="2" indent="0" algn="l" rtl="0">
              <a:spcBef>
                <a:spcPts val="320"/>
              </a:spcBef>
              <a:buClr>
                <a:schemeClr val="accent3"/>
              </a:buClr>
              <a:buFont typeface="Noto Sans Symbols"/>
              <a:buNone/>
              <a:defRPr sz="1600" b="0" i="0" u="none" strike="noStrike" cap="none">
                <a:solidFill>
                  <a:srgbClr val="9A9EA3"/>
                </a:solidFill>
                <a:latin typeface="Calibri"/>
                <a:ea typeface="Calibri"/>
                <a:cs typeface="Calibri"/>
                <a:sym typeface="Calibri"/>
              </a:defRPr>
            </a:lvl3pPr>
            <a:lvl4pPr marL="1371600" marR="0" lvl="3" indent="0" algn="l" rtl="0">
              <a:spcBef>
                <a:spcPts val="280"/>
              </a:spcBef>
              <a:buClr>
                <a:schemeClr val="accent4"/>
              </a:buClr>
              <a:buFont typeface="Noto Sans Symbols"/>
              <a:buNone/>
              <a:defRPr sz="1400" b="0" i="0" u="none" strike="noStrike" cap="none">
                <a:solidFill>
                  <a:srgbClr val="9A9EA3"/>
                </a:solidFill>
                <a:latin typeface="Calibri"/>
                <a:ea typeface="Calibri"/>
                <a:cs typeface="Calibri"/>
                <a:sym typeface="Calibri"/>
              </a:defRPr>
            </a:lvl4pPr>
            <a:lvl5pPr marL="1828800" marR="0" lvl="4" indent="0" algn="l" rtl="0">
              <a:spcBef>
                <a:spcPts val="280"/>
              </a:spcBef>
              <a:buClr>
                <a:schemeClr val="accent6"/>
              </a:buClr>
              <a:buFont typeface="Noto Sans Symbols"/>
              <a:buNone/>
              <a:defRPr sz="1400" b="0" i="0" u="none" strike="noStrike" cap="none">
                <a:solidFill>
                  <a:srgbClr val="9A9EA3"/>
                </a:solidFill>
                <a:latin typeface="Calibri"/>
                <a:ea typeface="Calibri"/>
                <a:cs typeface="Calibri"/>
                <a:sym typeface="Calibri"/>
              </a:defRPr>
            </a:lvl5pPr>
            <a:lvl6pPr marL="2286000" marR="0" lvl="5" indent="0" algn="l" rtl="0">
              <a:spcBef>
                <a:spcPts val="280"/>
              </a:spcBef>
              <a:buClr>
                <a:schemeClr val="accent1"/>
              </a:buClr>
              <a:buFont typeface="Noto Sans Symbols"/>
              <a:buNone/>
              <a:defRPr sz="1400" b="0" i="0" u="none" strike="noStrike" cap="none">
                <a:solidFill>
                  <a:srgbClr val="9A9EA3"/>
                </a:solidFill>
                <a:latin typeface="Calibri"/>
                <a:ea typeface="Calibri"/>
                <a:cs typeface="Calibri"/>
                <a:sym typeface="Calibri"/>
              </a:defRPr>
            </a:lvl6pPr>
            <a:lvl7pPr marL="2743200" marR="0" lvl="6" indent="0" algn="l" rtl="0">
              <a:spcBef>
                <a:spcPts val="280"/>
              </a:spcBef>
              <a:buClr>
                <a:schemeClr val="accent2"/>
              </a:buClr>
              <a:buFont typeface="Noto Sans Symbols"/>
              <a:buNone/>
              <a:defRPr sz="1400" b="0" i="0" u="none" strike="noStrike" cap="none">
                <a:solidFill>
                  <a:srgbClr val="9A9EA3"/>
                </a:solidFill>
                <a:latin typeface="Calibri"/>
                <a:ea typeface="Calibri"/>
                <a:cs typeface="Calibri"/>
                <a:sym typeface="Calibri"/>
              </a:defRPr>
            </a:lvl7pPr>
            <a:lvl8pPr marL="3200400" marR="0" lvl="7" indent="0" algn="l" rtl="0">
              <a:spcBef>
                <a:spcPts val="280"/>
              </a:spcBef>
              <a:buClr>
                <a:schemeClr val="accent3"/>
              </a:buClr>
              <a:buFont typeface="Noto Sans Symbols"/>
              <a:buNone/>
              <a:defRPr sz="1400" b="0" i="0" u="none" strike="noStrike" cap="none">
                <a:solidFill>
                  <a:srgbClr val="9A9EA3"/>
                </a:solidFill>
                <a:latin typeface="Calibri"/>
                <a:ea typeface="Calibri"/>
                <a:cs typeface="Calibri"/>
                <a:sym typeface="Calibri"/>
              </a:defRPr>
            </a:lvl8pPr>
            <a:lvl9pPr marL="3657600" marR="0" lvl="8" indent="0" algn="l" rtl="0">
              <a:spcBef>
                <a:spcPts val="280"/>
              </a:spcBef>
              <a:buClr>
                <a:schemeClr val="accent5"/>
              </a:buClr>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16" name="Shape 16"/>
          <p:cNvSpPr txBox="1">
            <a:spLocks noGrp="1"/>
          </p:cNvSpPr>
          <p:nvPr>
            <p:ph type="title"/>
          </p:nvPr>
        </p:nvSpPr>
        <p:spPr>
          <a:xfrm>
            <a:off x="380998" y="2441769"/>
            <a:ext cx="8341850" cy="1645920"/>
          </a:xfrm>
          <a:prstGeom prst="rect">
            <a:avLst/>
          </a:prstGeom>
          <a:noFill/>
          <a:ln>
            <a:noFill/>
          </a:ln>
        </p:spPr>
        <p:txBody>
          <a:bodyPr lIns="91425" tIns="91425" rIns="91425" bIns="91425" anchor="ctr" anchorCtr="0"/>
          <a:lstStyle>
            <a:lvl1pPr marL="0" marR="0" lvl="0" indent="0" algn="ctr" rtl="0">
              <a:spcBef>
                <a:spcPts val="0"/>
              </a:spcBef>
              <a:buClr>
                <a:srgbClr val="1F4569"/>
              </a:buClr>
              <a:buFont typeface="Arial"/>
              <a:buNone/>
              <a:defRPr sz="4200" b="0" i="0" u="none" strike="noStrike" cap="none">
                <a:solidFill>
                  <a:srgbClr val="1F4569"/>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2"/>
          </p:nvPr>
        </p:nvSpPr>
        <p:spPr>
          <a:xfrm>
            <a:off x="380998" y="5995123"/>
            <a:ext cx="8341850" cy="407987"/>
          </a:xfrm>
          <a:prstGeom prst="rect">
            <a:avLst/>
          </a:prstGeom>
          <a:noFill/>
          <a:ln>
            <a:noFill/>
          </a:ln>
        </p:spPr>
        <p:txBody>
          <a:bodyPr lIns="91425" tIns="91425" rIns="91425" bIns="91425" anchor="t" anchorCtr="0"/>
          <a:lstStyle>
            <a:lvl1pPr marL="45720" marR="0" lvl="0" indent="-7619" algn="ctr" rtl="0">
              <a:spcBef>
                <a:spcPts val="320"/>
              </a:spcBef>
              <a:buClr>
                <a:schemeClr val="accent1"/>
              </a:buClr>
              <a:buFont typeface="Noto Sans Symbols"/>
              <a:buNone/>
              <a:defRPr sz="1600" b="0" i="0" u="none" strike="noStrike" cap="none">
                <a:solidFill>
                  <a:srgbClr val="99A3AC"/>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18" name="Shape 18" descr="co_cde__dept_rgb.eps"/>
          <p:cNvPicPr preferRelativeResize="0"/>
          <p:nvPr/>
        </p:nvPicPr>
        <p:blipFill rotWithShape="1">
          <a:blip r:embed="rId3">
            <a:alphaModFix/>
          </a:blip>
          <a:srcRect l="3230" t="4383" r="28033" b="44573"/>
          <a:stretch/>
        </p:blipFill>
        <p:spPr>
          <a:xfrm>
            <a:off x="1657018" y="1007895"/>
            <a:ext cx="5825528" cy="1261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Left">
    <p:bg>
      <p:bgPr>
        <a:blipFill rotWithShape="1">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a:spLocks noGrp="1"/>
          </p:cNvSpPr>
          <p:nvPr>
            <p:ph type="pic" idx="2"/>
          </p:nvPr>
        </p:nvSpPr>
        <p:spPr>
          <a:xfrm>
            <a:off x="2213285" y="304800"/>
            <a:ext cx="6625913" cy="5773732"/>
          </a:xfrm>
          <a:prstGeom prst="rect">
            <a:avLst/>
          </a:prstGeom>
          <a:noFill/>
          <a:ln>
            <a:noFill/>
          </a:ln>
        </p:spPr>
        <p:txBody>
          <a:bodyPr lIns="91425" tIns="91425" rIns="91425" bIns="91425" anchor="ctr" anchorCtr="0"/>
          <a:lstStyle>
            <a:lvl1pPr marL="0" marR="0" lvl="0" indent="0" algn="ctr" rtl="0">
              <a:spcBef>
                <a:spcPts val="640"/>
              </a:spcBef>
              <a:buClr>
                <a:schemeClr val="accent1"/>
              </a:buClr>
              <a:buFont typeface="Noto Sans Symbols"/>
              <a:buNone/>
              <a:defRPr sz="3200" b="1" i="0" u="none" strike="noStrike" cap="none">
                <a:solidFill>
                  <a:srgbClr val="5C6670"/>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rgbClr val="5C6670"/>
                </a:solidFill>
                <a:latin typeface="Calibri"/>
                <a:ea typeface="Calibri"/>
                <a:cs typeface="Calibri"/>
                <a:sym typeface="Calibri"/>
              </a:defRPr>
            </a:lvl2pPr>
            <a:lvl3pPr marL="914400" marR="0" lvl="2" indent="0" algn="l" rtl="0">
              <a:spcBef>
                <a:spcPts val="480"/>
              </a:spcBef>
              <a:buClr>
                <a:schemeClr val="accent3"/>
              </a:buClr>
              <a:buFont typeface="Noto Sans Symbols"/>
              <a:buNone/>
              <a:defRPr sz="2400" b="0" i="0" u="none" strike="noStrike" cap="none">
                <a:solidFill>
                  <a:srgbClr val="5C6670"/>
                </a:solidFill>
                <a:latin typeface="Calibri"/>
                <a:ea typeface="Calibri"/>
                <a:cs typeface="Calibri"/>
                <a:sym typeface="Calibri"/>
              </a:defRPr>
            </a:lvl3pPr>
            <a:lvl4pPr marL="1371600" marR="0" lvl="3" indent="0" algn="l" rtl="0">
              <a:spcBef>
                <a:spcPts val="400"/>
              </a:spcBef>
              <a:buClr>
                <a:schemeClr val="accent4"/>
              </a:buClr>
              <a:buFont typeface="Noto Sans Symbols"/>
              <a:buNone/>
              <a:defRPr sz="2000" b="0" i="0" u="none" strike="noStrike" cap="none">
                <a:solidFill>
                  <a:srgbClr val="5C6670"/>
                </a:solidFill>
                <a:latin typeface="Calibri"/>
                <a:ea typeface="Calibri"/>
                <a:cs typeface="Calibri"/>
                <a:sym typeface="Calibri"/>
              </a:defRPr>
            </a:lvl4pPr>
            <a:lvl5pPr marL="1828800" marR="0" lvl="4" indent="0" algn="l" rtl="0">
              <a:spcBef>
                <a:spcPts val="400"/>
              </a:spcBef>
              <a:buClr>
                <a:schemeClr val="accent6"/>
              </a:buClr>
              <a:buFont typeface="Noto Sans Symbols"/>
              <a:buNone/>
              <a:defRPr sz="2000" b="0" i="0" u="none" strike="noStrike" cap="none">
                <a:solidFill>
                  <a:srgbClr val="5C6670"/>
                </a:solidFill>
                <a:latin typeface="Calibri"/>
                <a:ea typeface="Calibri"/>
                <a:cs typeface="Calibri"/>
                <a:sym typeface="Calibri"/>
              </a:defRPr>
            </a:lvl5pPr>
            <a:lvl6pPr marL="2286000" marR="0" lvl="5" indent="0" algn="l" rtl="0">
              <a:spcBef>
                <a:spcPts val="400"/>
              </a:spcBef>
              <a:buClr>
                <a:schemeClr val="accent1"/>
              </a:buClr>
              <a:buFont typeface="Noto Sans Symbols"/>
              <a:buNone/>
              <a:defRPr sz="2000" b="0" i="0" u="none" strike="noStrike" cap="none">
                <a:solidFill>
                  <a:schemeClr val="dk2"/>
                </a:solidFill>
                <a:latin typeface="Calibri"/>
                <a:ea typeface="Calibri"/>
                <a:cs typeface="Calibri"/>
                <a:sym typeface="Calibri"/>
              </a:defRPr>
            </a:lvl6pPr>
            <a:lvl7pPr marL="2743200" marR="0" lvl="6" indent="0" algn="l" rtl="0">
              <a:spcBef>
                <a:spcPts val="400"/>
              </a:spcBef>
              <a:buClr>
                <a:schemeClr val="accent2"/>
              </a:buClr>
              <a:buFont typeface="Noto Sans Symbols"/>
              <a:buNone/>
              <a:defRPr sz="2000" b="0" i="0" u="none" strike="noStrike" cap="none">
                <a:solidFill>
                  <a:schemeClr val="dk2"/>
                </a:solidFill>
                <a:latin typeface="Calibri"/>
                <a:ea typeface="Calibri"/>
                <a:cs typeface="Calibri"/>
                <a:sym typeface="Calibri"/>
              </a:defRPr>
            </a:lvl7pPr>
            <a:lvl8pPr marL="3200400" marR="0" lvl="7" indent="0" algn="l" rtl="0">
              <a:spcBef>
                <a:spcPts val="400"/>
              </a:spcBef>
              <a:buClr>
                <a:schemeClr val="accent3"/>
              </a:buClr>
              <a:buFont typeface="Noto Sans Symbols"/>
              <a:buNone/>
              <a:defRPr sz="2000" b="0" i="0" u="none" strike="noStrike" cap="none">
                <a:solidFill>
                  <a:schemeClr val="dk2"/>
                </a:solidFill>
                <a:latin typeface="Calibri"/>
                <a:ea typeface="Calibri"/>
                <a:cs typeface="Calibri"/>
                <a:sym typeface="Calibri"/>
              </a:defRPr>
            </a:lvl8pPr>
            <a:lvl9pPr marL="3657600" marR="0" lvl="8" indent="0" algn="l" rtl="0">
              <a:spcBef>
                <a:spcPts val="400"/>
              </a:spcBef>
              <a:buClr>
                <a:schemeClr val="accent5"/>
              </a:buClr>
              <a:buFont typeface="Noto Sans Symbols"/>
              <a:buNone/>
              <a:defRPr sz="2000" b="0" i="0" u="none" strike="noStrike" cap="none">
                <a:solidFill>
                  <a:schemeClr val="dk2"/>
                </a:solidFill>
                <a:latin typeface="Calibri"/>
                <a:ea typeface="Calibri"/>
                <a:cs typeface="Calibri"/>
                <a:sym typeface="Calibri"/>
              </a:defRPr>
            </a:lvl9pPr>
          </a:lstStyle>
          <a:p>
            <a:endParaRPr dirty="0"/>
          </a:p>
        </p:txBody>
      </p:sp>
      <p:sp>
        <p:nvSpPr>
          <p:cNvPr id="53" name="Shape 53"/>
          <p:cNvSpPr txBox="1">
            <a:spLocks noGrp="1"/>
          </p:cNvSpPr>
          <p:nvPr>
            <p:ph type="ftr" idx="11"/>
          </p:nvPr>
        </p:nvSpPr>
        <p:spPr>
          <a:xfrm>
            <a:off x="287528" y="6356350"/>
            <a:ext cx="16763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4" name="Shape 54"/>
          <p:cNvSpPr txBox="1">
            <a:spLocks noGrp="1"/>
          </p:cNvSpPr>
          <p:nvPr>
            <p:ph type="body" idx="1"/>
          </p:nvPr>
        </p:nvSpPr>
        <p:spPr>
          <a:xfrm>
            <a:off x="53108"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5C6670"/>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5" name="Shape 55"/>
          <p:cNvSpPr txBox="1">
            <a:spLocks noGrp="1"/>
          </p:cNvSpPr>
          <p:nvPr>
            <p:ph type="title"/>
          </p:nvPr>
        </p:nvSpPr>
        <p:spPr>
          <a:xfrm>
            <a:off x="50800" y="1096962"/>
            <a:ext cx="1913456" cy="1033589"/>
          </a:xfrm>
          <a:prstGeom prst="rect">
            <a:avLst/>
          </a:prstGeom>
          <a:noFill/>
          <a:ln>
            <a:noFill/>
          </a:ln>
        </p:spPr>
        <p:txBody>
          <a:bodyPr lIns="91425" tIns="91425" rIns="91425" bIns="91425" anchor="b" anchorCtr="0"/>
          <a:lstStyle>
            <a:lvl1pPr marL="0" marR="0" lvl="0" indent="0" algn="l" rtl="0">
              <a:spcBef>
                <a:spcPts val="0"/>
              </a:spcBef>
              <a:buClr>
                <a:srgbClr val="5C6670"/>
              </a:buClr>
              <a:buFont typeface="Arial"/>
              <a:buNone/>
              <a:defRPr sz="2000" b="0" i="0" u="none" strike="noStrike" cap="none">
                <a:solidFill>
                  <a:srgbClr val="5C667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56" name="Shape 56"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274320" marR="0" lvl="0" indent="-685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548640" marR="0" lvl="1" indent="-3937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822960" marR="0" lvl="2" indent="-4826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097280" marR="0" lvl="3" indent="-57150"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280160" marR="0" lvl="4" indent="-76200"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1" name="Shape 21"/>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ftr" idx="11"/>
          </p:nvPr>
        </p:nvSpPr>
        <p:spPr>
          <a:xfrm>
            <a:off x="380998" y="6265544"/>
            <a:ext cx="2895600" cy="365125"/>
          </a:xfrm>
          <a:prstGeom prst="rect">
            <a:avLst/>
          </a:prstGeom>
          <a:noFill/>
          <a:ln>
            <a:noFill/>
          </a:ln>
        </p:spPr>
        <p:txBody>
          <a:bodyPr lIns="91425" tIns="91425" rIns="91425" bIns="91425" anchor="ctr" anchorCtr="0"/>
          <a:lstStyle>
            <a:lvl1pPr marL="0" marR="0" lvl="0" indent="0" algn="l" rtl="0">
              <a:spcBef>
                <a:spcPts val="0"/>
              </a:spcBef>
              <a:buNone/>
              <a:defRPr sz="10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Divider Orange">
    <p:bg>
      <p:bgPr>
        <a:solidFill>
          <a:schemeClr val="dk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80998" y="3412607"/>
            <a:ext cx="8341850" cy="1645920"/>
          </a:xfrm>
          <a:prstGeom prst="rect">
            <a:avLst/>
          </a:prstGeom>
          <a:noFill/>
          <a:ln>
            <a:noFill/>
          </a:ln>
        </p:spPr>
        <p:txBody>
          <a:bodyPr lIns="91425" tIns="91425" rIns="91425" bIns="91425" anchor="ctr" anchorCtr="0"/>
          <a:lstStyle>
            <a:lvl1pPr marL="0" marR="0" lvl="0" indent="0" algn="ctr" rtl="0">
              <a:spcBef>
                <a:spcPts val="480"/>
              </a:spcBef>
              <a:buClr>
                <a:schemeClr val="accent1"/>
              </a:buClr>
              <a:buFont typeface="Noto Sans Symbols"/>
              <a:buNone/>
              <a:defRPr sz="2400" b="1" i="0" u="none" strike="noStrike" cap="none">
                <a:solidFill>
                  <a:srgbClr val="404040"/>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rgbClr val="9A9EA3"/>
                </a:solidFill>
                <a:latin typeface="Calibri"/>
                <a:ea typeface="Calibri"/>
                <a:cs typeface="Calibri"/>
                <a:sym typeface="Calibri"/>
              </a:defRPr>
            </a:lvl2pPr>
            <a:lvl3pPr marL="914400" marR="0" lvl="2" indent="0" algn="l" rtl="0">
              <a:spcBef>
                <a:spcPts val="320"/>
              </a:spcBef>
              <a:buClr>
                <a:schemeClr val="accent3"/>
              </a:buClr>
              <a:buFont typeface="Noto Sans Symbols"/>
              <a:buNone/>
              <a:defRPr sz="1600" b="0" i="0" u="none" strike="noStrike" cap="none">
                <a:solidFill>
                  <a:srgbClr val="9A9EA3"/>
                </a:solidFill>
                <a:latin typeface="Calibri"/>
                <a:ea typeface="Calibri"/>
                <a:cs typeface="Calibri"/>
                <a:sym typeface="Calibri"/>
              </a:defRPr>
            </a:lvl3pPr>
            <a:lvl4pPr marL="1371600" marR="0" lvl="3" indent="0" algn="l" rtl="0">
              <a:spcBef>
                <a:spcPts val="280"/>
              </a:spcBef>
              <a:buClr>
                <a:schemeClr val="accent4"/>
              </a:buClr>
              <a:buFont typeface="Noto Sans Symbols"/>
              <a:buNone/>
              <a:defRPr sz="1400" b="0" i="0" u="none" strike="noStrike" cap="none">
                <a:solidFill>
                  <a:srgbClr val="9A9EA3"/>
                </a:solidFill>
                <a:latin typeface="Calibri"/>
                <a:ea typeface="Calibri"/>
                <a:cs typeface="Calibri"/>
                <a:sym typeface="Calibri"/>
              </a:defRPr>
            </a:lvl4pPr>
            <a:lvl5pPr marL="1828800" marR="0" lvl="4" indent="0" algn="l" rtl="0">
              <a:spcBef>
                <a:spcPts val="280"/>
              </a:spcBef>
              <a:buClr>
                <a:schemeClr val="accent6"/>
              </a:buClr>
              <a:buFont typeface="Noto Sans Symbols"/>
              <a:buNone/>
              <a:defRPr sz="1400" b="0" i="0" u="none" strike="noStrike" cap="none">
                <a:solidFill>
                  <a:srgbClr val="9A9EA3"/>
                </a:solidFill>
                <a:latin typeface="Calibri"/>
                <a:ea typeface="Calibri"/>
                <a:cs typeface="Calibri"/>
                <a:sym typeface="Calibri"/>
              </a:defRPr>
            </a:lvl5pPr>
            <a:lvl6pPr marL="2286000" marR="0" lvl="5" indent="0" algn="l" rtl="0">
              <a:spcBef>
                <a:spcPts val="280"/>
              </a:spcBef>
              <a:buClr>
                <a:schemeClr val="accent1"/>
              </a:buClr>
              <a:buFont typeface="Noto Sans Symbols"/>
              <a:buNone/>
              <a:defRPr sz="1400" b="0" i="0" u="none" strike="noStrike" cap="none">
                <a:solidFill>
                  <a:srgbClr val="9A9EA3"/>
                </a:solidFill>
                <a:latin typeface="Calibri"/>
                <a:ea typeface="Calibri"/>
                <a:cs typeface="Calibri"/>
                <a:sym typeface="Calibri"/>
              </a:defRPr>
            </a:lvl6pPr>
            <a:lvl7pPr marL="2743200" marR="0" lvl="6" indent="0" algn="l" rtl="0">
              <a:spcBef>
                <a:spcPts val="280"/>
              </a:spcBef>
              <a:buClr>
                <a:schemeClr val="accent2"/>
              </a:buClr>
              <a:buFont typeface="Noto Sans Symbols"/>
              <a:buNone/>
              <a:defRPr sz="1400" b="0" i="0" u="none" strike="noStrike" cap="none">
                <a:solidFill>
                  <a:srgbClr val="9A9EA3"/>
                </a:solidFill>
                <a:latin typeface="Calibri"/>
                <a:ea typeface="Calibri"/>
                <a:cs typeface="Calibri"/>
                <a:sym typeface="Calibri"/>
              </a:defRPr>
            </a:lvl7pPr>
            <a:lvl8pPr marL="3200400" marR="0" lvl="7" indent="0" algn="l" rtl="0">
              <a:spcBef>
                <a:spcPts val="280"/>
              </a:spcBef>
              <a:buClr>
                <a:schemeClr val="accent3"/>
              </a:buClr>
              <a:buFont typeface="Noto Sans Symbols"/>
              <a:buNone/>
              <a:defRPr sz="1400" b="0" i="0" u="none" strike="noStrike" cap="none">
                <a:solidFill>
                  <a:srgbClr val="9A9EA3"/>
                </a:solidFill>
                <a:latin typeface="Calibri"/>
                <a:ea typeface="Calibri"/>
                <a:cs typeface="Calibri"/>
                <a:sym typeface="Calibri"/>
              </a:defRPr>
            </a:lvl8pPr>
            <a:lvl9pPr marL="3657600" marR="0" lvl="8" indent="0" algn="l" rtl="0">
              <a:spcBef>
                <a:spcPts val="280"/>
              </a:spcBef>
              <a:buClr>
                <a:schemeClr val="accent5"/>
              </a:buClr>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25" name="Shape 25"/>
          <p:cNvSpPr txBox="1">
            <a:spLocks noGrp="1"/>
          </p:cNvSpPr>
          <p:nvPr>
            <p:ph type="title"/>
          </p:nvPr>
        </p:nvSpPr>
        <p:spPr>
          <a:xfrm>
            <a:off x="380998" y="1740194"/>
            <a:ext cx="8341850" cy="1645920"/>
          </a:xfrm>
          <a:prstGeom prst="rect">
            <a:avLst/>
          </a:prstGeom>
          <a:noFill/>
          <a:ln>
            <a:noFill/>
          </a:ln>
        </p:spPr>
        <p:txBody>
          <a:bodyPr lIns="91425" tIns="91425" rIns="91425" bIns="91425" anchor="ctr" anchorCtr="0"/>
          <a:lstStyle>
            <a:lvl1pPr marL="0" marR="0" lvl="0" indent="0" algn="ctr" rtl="0">
              <a:spcBef>
                <a:spcPts val="0"/>
              </a:spcBef>
              <a:buClr>
                <a:srgbClr val="FFFFFF"/>
              </a:buClr>
              <a:buFont typeface="Arial"/>
              <a:buNone/>
              <a:defRPr sz="4200" b="0"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6" name="Shape 26" descr="co_cde_shield_rgb.eps"/>
          <p:cNvPicPr preferRelativeResize="0"/>
          <p:nvPr/>
        </p:nvPicPr>
        <p:blipFill rotWithShape="1">
          <a:blip r:embed="rId2">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391159" y="1719072"/>
            <a:ext cx="4038599"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Calibri"/>
                <a:ea typeface="Calibri"/>
                <a:cs typeface="Calibri"/>
                <a:sym typeface="Calibri"/>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Calibri"/>
                <a:ea typeface="Calibri"/>
                <a:cs typeface="Calibri"/>
                <a:sym typeface="Calibri"/>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Calibri"/>
                <a:ea typeface="Calibri"/>
                <a:cs typeface="Calibri"/>
                <a:sym typeface="Calibri"/>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723660" y="1719072"/>
            <a:ext cx="4038599"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Calibri"/>
                <a:ea typeface="Calibri"/>
                <a:cs typeface="Calibri"/>
                <a:sym typeface="Calibri"/>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Calibri"/>
                <a:ea typeface="Calibri"/>
                <a:cs typeface="Calibri"/>
                <a:sym typeface="Calibri"/>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Calibri"/>
                <a:ea typeface="Calibri"/>
                <a:cs typeface="Calibri"/>
                <a:sym typeface="Calibri"/>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0" name="Shape 30"/>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Blue Narrow Bar">
    <p:bg>
      <p:bgPr>
        <a:blipFill rotWithShape="1">
          <a:blip r:embed="rId2">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81000" y="355846"/>
            <a:ext cx="8381260" cy="782072"/>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Green Narrow Bar">
    <p:bg>
      <p:bgPr>
        <a:blipFill rotWithShape="1">
          <a:blip r:embed="rId2">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81000" y="355846"/>
            <a:ext cx="8381260" cy="782072"/>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alphaModFix/>
          </a:blip>
          <a:stretch>
            <a:fillRect/>
          </a:stretch>
        </a:blipFill>
        <a:effectLst/>
      </p:bgPr>
    </p:bg>
    <p:spTree>
      <p:nvGrpSpPr>
        <p:cNvPr id="1" name="Shape 41"/>
        <p:cNvGrpSpPr/>
        <p:nvPr/>
      </p:nvGrpSpPr>
      <p:grpSpPr>
        <a:xfrm>
          <a:off x="0" y="0"/>
          <a:ext cx="0" cy="0"/>
          <a:chOff x="0" y="0"/>
          <a:chExt cx="0" cy="0"/>
        </a:xfrm>
      </p:grpSpPr>
      <p:sp>
        <p:nvSpPr>
          <p:cNvPr id="42" name="Shape 42"/>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pic>
        <p:nvPicPr>
          <p:cNvPr id="43" name="Shape 43"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80998" y="1188720"/>
            <a:ext cx="6096000" cy="4969193"/>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55880" algn="l" rtl="0">
              <a:spcBef>
                <a:spcPts val="400"/>
              </a:spcBef>
              <a:buClr>
                <a:schemeClr val="accent1"/>
              </a:buClr>
              <a:buSzPct val="100000"/>
              <a:buFont typeface="Noto Sans Symbols"/>
              <a:buChar char="▪"/>
              <a:defRPr sz="2000" b="0" i="0" u="none" strike="noStrike" cap="none">
                <a:solidFill>
                  <a:schemeClr val="dk2"/>
                </a:solidFill>
                <a:latin typeface="Calibri"/>
                <a:ea typeface="Calibri"/>
                <a:cs typeface="Calibri"/>
                <a:sym typeface="Calibri"/>
              </a:defRPr>
            </a:lvl6pPr>
            <a:lvl7pPr marL="1828800" marR="0" lvl="6" indent="-63500" algn="l" rtl="0">
              <a:spcBef>
                <a:spcPts val="400"/>
              </a:spcBef>
              <a:buClr>
                <a:schemeClr val="accent2"/>
              </a:buClr>
              <a:buSzPct val="100000"/>
              <a:buFont typeface="Noto Sans Symbols"/>
              <a:buChar char="▪"/>
              <a:defRPr sz="2000" b="0" i="0" u="none" strike="noStrike" cap="none">
                <a:solidFill>
                  <a:schemeClr val="dk2"/>
                </a:solidFill>
                <a:latin typeface="Calibri"/>
                <a:ea typeface="Calibri"/>
                <a:cs typeface="Calibri"/>
                <a:sym typeface="Calibri"/>
              </a:defRPr>
            </a:lvl7pPr>
            <a:lvl8pPr marL="2103120" marR="0" lvl="7" indent="-58420" algn="l" rtl="0">
              <a:spcBef>
                <a:spcPts val="400"/>
              </a:spcBef>
              <a:buClr>
                <a:schemeClr val="accent3"/>
              </a:buClr>
              <a:buSzPct val="100000"/>
              <a:buFont typeface="Noto Sans Symbols"/>
              <a:buChar char="▪"/>
              <a:defRPr sz="2000" b="0" i="0" u="none" strike="noStrike" cap="none">
                <a:solidFill>
                  <a:schemeClr val="dk2"/>
                </a:solidFill>
                <a:latin typeface="Calibri"/>
                <a:ea typeface="Calibri"/>
                <a:cs typeface="Calibri"/>
                <a:sym typeface="Calibri"/>
              </a:defRPr>
            </a:lvl8pPr>
            <a:lvl9pPr marL="2377440" marR="0" lvl="8" indent="-66039" algn="l" rtl="0">
              <a:spcBef>
                <a:spcPts val="400"/>
              </a:spcBef>
              <a:buClr>
                <a:schemeClr val="accent5"/>
              </a:buClr>
              <a:buSzPct val="100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7040139" y="2232151"/>
            <a:ext cx="1910820" cy="2816352"/>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0" i="0" u="none" strike="noStrike" cap="none">
                <a:solidFill>
                  <a:srgbClr val="FFFFFF"/>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rgbClr val="5C6670"/>
                </a:solidFill>
                <a:latin typeface="Calibri"/>
                <a:ea typeface="Calibri"/>
                <a:cs typeface="Calibri"/>
                <a:sym typeface="Calibri"/>
              </a:defRPr>
            </a:lvl2pPr>
            <a:lvl3pPr marL="914400" marR="0" lvl="2" indent="0" algn="l" rtl="0">
              <a:spcBef>
                <a:spcPts val="200"/>
              </a:spcBef>
              <a:buClr>
                <a:schemeClr val="accent3"/>
              </a:buClr>
              <a:buFont typeface="Noto Sans Symbols"/>
              <a:buNone/>
              <a:defRPr sz="1000" b="0" i="0" u="none" strike="noStrike" cap="none">
                <a:solidFill>
                  <a:srgbClr val="5C6670"/>
                </a:solidFill>
                <a:latin typeface="Calibri"/>
                <a:ea typeface="Calibri"/>
                <a:cs typeface="Calibri"/>
                <a:sym typeface="Calibri"/>
              </a:defRPr>
            </a:lvl3pPr>
            <a:lvl4pPr marL="1371600" marR="0" lvl="3" indent="0" algn="l" rtl="0">
              <a:spcBef>
                <a:spcPts val="180"/>
              </a:spcBef>
              <a:buClr>
                <a:schemeClr val="accent4"/>
              </a:buClr>
              <a:buFont typeface="Noto Sans Symbols"/>
              <a:buNone/>
              <a:defRPr sz="900" b="0" i="0" u="none" strike="noStrike" cap="none">
                <a:solidFill>
                  <a:srgbClr val="5C6670"/>
                </a:solidFill>
                <a:latin typeface="Calibri"/>
                <a:ea typeface="Calibri"/>
                <a:cs typeface="Calibri"/>
                <a:sym typeface="Calibri"/>
              </a:defRPr>
            </a:lvl4pPr>
            <a:lvl5pPr marL="1828800" marR="0" lvl="4" indent="0" algn="l" rtl="0">
              <a:spcBef>
                <a:spcPts val="180"/>
              </a:spcBef>
              <a:buClr>
                <a:schemeClr val="accent6"/>
              </a:buClr>
              <a:buFont typeface="Noto Sans Symbols"/>
              <a:buNone/>
              <a:defRPr sz="900" b="0" i="0" u="none" strike="noStrike" cap="none">
                <a:solidFill>
                  <a:srgbClr val="5C6670"/>
                </a:solidFill>
                <a:latin typeface="Calibri"/>
                <a:ea typeface="Calibri"/>
                <a:cs typeface="Calibri"/>
                <a:sym typeface="Calibri"/>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Calibri"/>
                <a:ea typeface="Calibri"/>
                <a:cs typeface="Calibri"/>
                <a:sym typeface="Calibri"/>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Calibri"/>
                <a:ea typeface="Calibri"/>
                <a:cs typeface="Calibri"/>
                <a:sym typeface="Calibri"/>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Calibri"/>
                <a:ea typeface="Calibri"/>
                <a:cs typeface="Calibri"/>
                <a:sym typeface="Calibri"/>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47" name="Shape 47"/>
          <p:cNvSpPr txBox="1">
            <a:spLocks noGrp="1"/>
          </p:cNvSpPr>
          <p:nvPr>
            <p:ph type="title"/>
          </p:nvPr>
        </p:nvSpPr>
        <p:spPr>
          <a:xfrm>
            <a:off x="7037832" y="1096962"/>
            <a:ext cx="1913456" cy="103358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Arial"/>
              <a:buNone/>
              <a:defRPr sz="20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ftr" idx="11"/>
          </p:nvPr>
        </p:nvSpPr>
        <p:spPr>
          <a:xfrm>
            <a:off x="380998" y="6356350"/>
            <a:ext cx="3352799" cy="274319"/>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7E3909"/>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9" name="Shape 49"/>
          <p:cNvSpPr txBox="1">
            <a:spLocks noGrp="1"/>
          </p:cNvSpPr>
          <p:nvPr>
            <p:ph type="body" idx="3"/>
          </p:nvPr>
        </p:nvSpPr>
        <p:spPr>
          <a:xfrm>
            <a:off x="380997" y="457200"/>
            <a:ext cx="6096000" cy="639762"/>
          </a:xfrm>
          <a:prstGeom prst="rect">
            <a:avLst/>
          </a:prstGeom>
          <a:noFill/>
          <a:ln>
            <a:noFill/>
          </a:ln>
        </p:spPr>
        <p:txBody>
          <a:bodyPr lIns="91425" tIns="91425" rIns="91425" bIns="91425" anchor="ctr" anchorCtr="0"/>
          <a:lstStyle>
            <a:lvl1pPr marL="0" marR="0" lvl="0" indent="0" algn="l" rtl="0">
              <a:spcBef>
                <a:spcPts val="560"/>
              </a:spcBef>
              <a:buClr>
                <a:schemeClr val="accent1"/>
              </a:buClr>
              <a:buFont typeface="Noto Sans Symbols"/>
              <a:buNone/>
              <a:defRPr sz="2800" b="0" i="0" u="none" strike="noStrike" cap="none">
                <a:solidFill>
                  <a:srgbClr val="45454C"/>
                </a:solidFill>
                <a:latin typeface="Arial"/>
                <a:ea typeface="Arial"/>
                <a:cs typeface="Arial"/>
                <a:sym typeface="Arial"/>
              </a:defRPr>
            </a:lvl1pPr>
            <a:lvl2pPr marL="457200" marR="0" lvl="1" indent="0" algn="l" rtl="0">
              <a:spcBef>
                <a:spcPts val="400"/>
              </a:spcBef>
              <a:buClr>
                <a:schemeClr val="accent2"/>
              </a:buClr>
              <a:buFont typeface="Noto Sans Symbols"/>
              <a:buNone/>
              <a:defRPr sz="2000" b="1" i="0" u="none" strike="noStrike" cap="none">
                <a:solidFill>
                  <a:srgbClr val="5C6670"/>
                </a:solidFill>
                <a:latin typeface="Calibri"/>
                <a:ea typeface="Calibri"/>
                <a:cs typeface="Calibri"/>
                <a:sym typeface="Calibri"/>
              </a:defRPr>
            </a:lvl2pPr>
            <a:lvl3pPr marL="914400" marR="0" lvl="2" indent="0" algn="l" rtl="0">
              <a:spcBef>
                <a:spcPts val="360"/>
              </a:spcBef>
              <a:buClr>
                <a:schemeClr val="accent3"/>
              </a:buClr>
              <a:buFont typeface="Noto Sans Symbols"/>
              <a:buNone/>
              <a:defRPr sz="1800" b="1" i="0" u="none" strike="noStrike" cap="none">
                <a:solidFill>
                  <a:srgbClr val="5C6670"/>
                </a:solidFill>
                <a:latin typeface="Calibri"/>
                <a:ea typeface="Calibri"/>
                <a:cs typeface="Calibri"/>
                <a:sym typeface="Calibri"/>
              </a:defRPr>
            </a:lvl3pPr>
            <a:lvl4pPr marL="1371600" marR="0" lvl="3" indent="0" algn="l" rtl="0">
              <a:spcBef>
                <a:spcPts val="320"/>
              </a:spcBef>
              <a:buClr>
                <a:schemeClr val="accent4"/>
              </a:buClr>
              <a:buFont typeface="Noto Sans Symbols"/>
              <a:buNone/>
              <a:defRPr sz="1600" b="1" i="0" u="none" strike="noStrike" cap="none">
                <a:solidFill>
                  <a:srgbClr val="5C6670"/>
                </a:solidFill>
                <a:latin typeface="Calibri"/>
                <a:ea typeface="Calibri"/>
                <a:cs typeface="Calibri"/>
                <a:sym typeface="Calibri"/>
              </a:defRPr>
            </a:lvl4pPr>
            <a:lvl5pPr marL="1828800" marR="0" lvl="4" indent="0" algn="l" rtl="0">
              <a:spcBef>
                <a:spcPts val="320"/>
              </a:spcBef>
              <a:buClr>
                <a:schemeClr val="accent6"/>
              </a:buClr>
              <a:buFont typeface="Noto Sans Symbols"/>
              <a:buNone/>
              <a:defRPr sz="1600" b="1" i="0" u="none" strike="noStrike" cap="none">
                <a:solidFill>
                  <a:srgbClr val="5C6670"/>
                </a:solidFill>
                <a:latin typeface="Calibri"/>
                <a:ea typeface="Calibri"/>
                <a:cs typeface="Calibri"/>
                <a:sym typeface="Calibri"/>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Calibri"/>
                <a:ea typeface="Calibri"/>
                <a:cs typeface="Calibri"/>
                <a:sym typeface="Calibri"/>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Calibri"/>
                <a:ea typeface="Calibri"/>
                <a:cs typeface="Calibri"/>
                <a:sym typeface="Calibri"/>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Calibri"/>
                <a:ea typeface="Calibri"/>
                <a:cs typeface="Calibri"/>
                <a:sym typeface="Calibri"/>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Calibri"/>
                <a:ea typeface="Calibri"/>
                <a:cs typeface="Calibri"/>
                <a:sym typeface="Calibri"/>
              </a:defRPr>
            </a:lvl9pPr>
          </a:lstStyle>
          <a:p>
            <a:endParaRPr/>
          </a:p>
        </p:txBody>
      </p:sp>
      <p:pic>
        <p:nvPicPr>
          <p:cNvPr id="50" name="Shape 50" descr="co_cde_shield_rgb.eps"/>
          <p:cNvPicPr preferRelativeResize="0"/>
          <p:nvPr/>
        </p:nvPicPr>
        <p:blipFill rotWithShape="1">
          <a:blip r:embed="rId3">
            <a:alphaModFix/>
          </a:blip>
          <a:srcRect/>
          <a:stretch/>
        </p:blipFill>
        <p:spPr>
          <a:xfrm>
            <a:off x="7726528" y="6078532"/>
            <a:ext cx="1161161" cy="6821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502919" marR="0" lvl="0" indent="-297179" algn="l" rtl="0">
              <a:spcBef>
                <a:spcPts val="480"/>
              </a:spcBef>
              <a:buClr>
                <a:schemeClr val="accent1"/>
              </a:buClr>
              <a:buSzPct val="110000"/>
              <a:buFont typeface="Noto Sans Symbols"/>
              <a:buChar char="▪"/>
              <a:defRPr sz="2400" b="1" i="0" u="none" strike="noStrike" cap="none">
                <a:solidFill>
                  <a:srgbClr val="5C6670"/>
                </a:solidFill>
                <a:latin typeface="Calibri"/>
                <a:ea typeface="Calibri"/>
                <a:cs typeface="Calibri"/>
                <a:sym typeface="Calibri"/>
              </a:defRPr>
            </a:lvl1pPr>
            <a:lvl2pPr marL="822960" marR="0" lvl="1" indent="-313690" algn="l" rtl="0">
              <a:spcBef>
                <a:spcPts val="440"/>
              </a:spcBef>
              <a:buClr>
                <a:schemeClr val="accent2"/>
              </a:buClr>
              <a:buSzPct val="110000"/>
              <a:buFont typeface="Noto Sans Symbols"/>
              <a:buChar char="▪"/>
              <a:defRPr sz="2200" b="0" i="0" u="none" strike="noStrike" cap="none">
                <a:solidFill>
                  <a:srgbClr val="5C6670"/>
                </a:solidFill>
                <a:latin typeface="Calibri"/>
                <a:ea typeface="Calibri"/>
                <a:cs typeface="Calibri"/>
                <a:sym typeface="Calibri"/>
              </a:defRPr>
            </a:lvl2pPr>
            <a:lvl3pPr marL="925830" marR="0" lvl="2" indent="-151130" algn="l" rtl="0">
              <a:spcBef>
                <a:spcPts val="400"/>
              </a:spcBef>
              <a:buClr>
                <a:schemeClr val="accent3"/>
              </a:buClr>
              <a:buSzPct val="110000"/>
              <a:buFont typeface="Noto Sans Symbols"/>
              <a:buChar char="▪"/>
              <a:defRPr sz="2000" b="0" i="0" u="none" strike="noStrike" cap="none">
                <a:solidFill>
                  <a:srgbClr val="5C6670"/>
                </a:solidFill>
                <a:latin typeface="Calibri"/>
                <a:ea typeface="Calibri"/>
                <a:cs typeface="Calibri"/>
                <a:sym typeface="Calibri"/>
              </a:defRPr>
            </a:lvl3pPr>
            <a:lvl4pPr marL="1200150" marR="0" lvl="3" indent="-160019" algn="l" rtl="0">
              <a:spcBef>
                <a:spcPts val="360"/>
              </a:spcBef>
              <a:buClr>
                <a:schemeClr val="accent4"/>
              </a:buClr>
              <a:buSzPct val="109999"/>
              <a:buFont typeface="Noto Sans Symbols"/>
              <a:buChar char="▪"/>
              <a:defRPr sz="1800" b="0" i="0" u="none" strike="noStrike" cap="none">
                <a:solidFill>
                  <a:srgbClr val="5C6670"/>
                </a:solidFill>
                <a:latin typeface="Calibri"/>
                <a:ea typeface="Calibri"/>
                <a:cs typeface="Calibri"/>
                <a:sym typeface="Calibri"/>
              </a:defRPr>
            </a:lvl4pPr>
            <a:lvl5pPr marL="1383030" marR="0" lvl="4" indent="-179069" algn="l" rtl="0">
              <a:spcBef>
                <a:spcPts val="320"/>
              </a:spcBef>
              <a:buClr>
                <a:schemeClr val="accent6"/>
              </a:buClr>
              <a:buSzPct val="110000"/>
              <a:buFont typeface="Noto Sans Symbols"/>
              <a:buChar char="▪"/>
              <a:defRPr sz="1600" b="0" i="0" u="none" strike="noStrike" cap="none">
                <a:solidFill>
                  <a:srgbClr val="5C6670"/>
                </a:solidFill>
                <a:latin typeface="Calibri"/>
                <a:ea typeface="Calibri"/>
                <a:cs typeface="Calibri"/>
                <a:sym typeface="Calibri"/>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Calibri"/>
                <a:ea typeface="Calibri"/>
                <a:cs typeface="Calibri"/>
                <a:sym typeface="Calibri"/>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Calibri"/>
                <a:ea typeface="Calibri"/>
                <a:cs typeface="Calibri"/>
                <a:sym typeface="Calibri"/>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Calibri"/>
                <a:ea typeface="Calibri"/>
                <a:cs typeface="Calibri"/>
                <a:sym typeface="Calibri"/>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80998" y="6265544"/>
            <a:ext cx="2895600" cy="365125"/>
          </a:xfrm>
          <a:prstGeom prst="rect">
            <a:avLst/>
          </a:prstGeom>
          <a:noFill/>
          <a:ln>
            <a:noFill/>
          </a:ln>
        </p:spPr>
        <p:txBody>
          <a:bodyPr lIns="91425" tIns="91425" rIns="91425" bIns="91425" anchor="ctr" anchorCtr="0"/>
          <a:lstStyle>
            <a:lvl1pPr marL="0" marR="0" lvl="0" indent="0" algn="l" rtl="0">
              <a:spcBef>
                <a:spcPts val="0"/>
              </a:spcBef>
              <a:buNone/>
              <a:defRPr sz="1100" b="1" i="0" u="none" strike="noStrike" cap="none">
                <a:solidFill>
                  <a:srgbClr val="45454C"/>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pic>
        <p:nvPicPr>
          <p:cNvPr id="13" name="Shape 13" descr="co_cde_shield_rgb.eps"/>
          <p:cNvPicPr preferRelativeResize="0"/>
          <p:nvPr/>
        </p:nvPicPr>
        <p:blipFill rotWithShape="1">
          <a:blip r:embed="rId13">
            <a:alphaModFix/>
          </a:blip>
          <a:srcRect/>
          <a:stretch/>
        </p:blipFill>
        <p:spPr>
          <a:xfrm>
            <a:off x="7726528" y="6078532"/>
            <a:ext cx="1161161" cy="6821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ller_s@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Vasina_b@cde.state.co.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80998" y="4191023"/>
            <a:ext cx="8341850" cy="1167557"/>
          </a:xfrm>
          <a:prstGeom prst="rect">
            <a:avLst/>
          </a:prstGeom>
          <a:noFill/>
          <a:ln>
            <a:noFill/>
          </a:ln>
        </p:spPr>
        <p:txBody>
          <a:bodyPr lIns="91425" tIns="45700" rIns="91425" bIns="45700" anchor="ctr" anchorCtr="0">
            <a:noAutofit/>
          </a:bodyPr>
          <a:lstStyle/>
          <a:p>
            <a:pPr marL="0" marR="0" lvl="0" indent="0" algn="ctr" rtl="0">
              <a:spcBef>
                <a:spcPts val="0"/>
              </a:spcBef>
              <a:buClr>
                <a:schemeClr val="accent1"/>
              </a:buClr>
              <a:buSzPct val="25000"/>
              <a:buFont typeface="Noto Sans Symbols"/>
              <a:buNone/>
            </a:pPr>
            <a:r>
              <a:rPr lang="en-US" sz="2000" b="1" i="0" u="none" strike="noStrike" cap="none" dirty="0" smtClean="0">
                <a:solidFill>
                  <a:srgbClr val="45454C"/>
                </a:solidFill>
                <a:latin typeface="Calibri"/>
                <a:ea typeface="Calibri"/>
                <a:cs typeface="Calibri"/>
                <a:sym typeface="Calibri"/>
              </a:rPr>
              <a:t>Susan M. Miller			Brian P. Vasina   </a:t>
            </a:r>
          </a:p>
          <a:p>
            <a:pPr marL="0" marR="0" lvl="0" indent="0" algn="l" rtl="0">
              <a:spcBef>
                <a:spcPts val="0"/>
              </a:spcBef>
              <a:buClr>
                <a:schemeClr val="accent1"/>
              </a:buClr>
              <a:buSzPct val="25000"/>
              <a:buFont typeface="Noto Sans Symbols"/>
              <a:buNone/>
            </a:pPr>
            <a:r>
              <a:rPr lang="en-US" sz="2000" b="1" i="0" u="none" strike="noStrike" cap="none" dirty="0" smtClean="0">
                <a:solidFill>
                  <a:srgbClr val="45454C"/>
                </a:solidFill>
                <a:latin typeface="Calibri"/>
                <a:ea typeface="Calibri"/>
                <a:cs typeface="Calibri"/>
                <a:sym typeface="Calibri"/>
              </a:rPr>
              <a:t>                       </a:t>
            </a:r>
            <a:r>
              <a:rPr lang="en-US" sz="1200" b="1" i="0" u="none" strike="noStrike" cap="none" dirty="0" smtClean="0">
                <a:solidFill>
                  <a:srgbClr val="45454C"/>
                </a:solidFill>
                <a:latin typeface="Calibri"/>
                <a:ea typeface="Calibri"/>
                <a:cs typeface="Calibri"/>
                <a:sym typeface="Calibri"/>
              </a:rPr>
              <a:t>Lead Transportation Consultant                                                       Transportation Analyst</a:t>
            </a:r>
          </a:p>
          <a:p>
            <a:pPr marL="0" marR="0" lvl="0" indent="0" algn="l" rtl="0">
              <a:spcBef>
                <a:spcPts val="0"/>
              </a:spcBef>
              <a:buClr>
                <a:schemeClr val="accent1"/>
              </a:buClr>
              <a:buSzPct val="25000"/>
              <a:buFont typeface="Noto Sans Symbols"/>
              <a:buNone/>
            </a:pPr>
            <a:r>
              <a:rPr lang="en-US" sz="1200" dirty="0"/>
              <a:t> </a:t>
            </a:r>
            <a:r>
              <a:rPr lang="en-US" sz="1200" dirty="0" smtClean="0"/>
              <a:t>                                        </a:t>
            </a:r>
            <a:r>
              <a:rPr lang="en-US" sz="1200" dirty="0" smtClean="0">
                <a:hlinkClick r:id="rId3"/>
              </a:rPr>
              <a:t>Miller_s@cde.state.co.us</a:t>
            </a:r>
            <a:r>
              <a:rPr lang="en-US" sz="1200" dirty="0" smtClean="0"/>
              <a:t>		</a:t>
            </a:r>
            <a:r>
              <a:rPr lang="en-US" sz="1200" dirty="0"/>
              <a:t> </a:t>
            </a:r>
            <a:r>
              <a:rPr lang="en-US" sz="1200" dirty="0" smtClean="0"/>
              <a:t>               </a:t>
            </a:r>
            <a:r>
              <a:rPr lang="en-US" sz="1200" dirty="0" smtClean="0">
                <a:hlinkClick r:id="rId4"/>
              </a:rPr>
              <a:t>Vasina_b@cde.state.co.us</a:t>
            </a:r>
            <a:endParaRPr lang="en-US" sz="1200" dirty="0" smtClean="0"/>
          </a:p>
          <a:p>
            <a:pPr marL="0" marR="0" lvl="0" indent="0" algn="l" rtl="0">
              <a:spcBef>
                <a:spcPts val="0"/>
              </a:spcBef>
              <a:buClr>
                <a:schemeClr val="accent1"/>
              </a:buClr>
              <a:buSzPct val="25000"/>
              <a:buFont typeface="Noto Sans Symbols"/>
              <a:buNone/>
            </a:pPr>
            <a:endParaRPr lang="en-US" sz="1200" b="1" i="0" u="none" strike="noStrike" cap="none" dirty="0" smtClean="0">
              <a:solidFill>
                <a:srgbClr val="45454C"/>
              </a:solidFill>
              <a:latin typeface="Calibri"/>
              <a:ea typeface="Calibri"/>
              <a:cs typeface="Calibri"/>
              <a:sym typeface="Calibri"/>
            </a:endParaRPr>
          </a:p>
        </p:txBody>
      </p:sp>
      <p:sp>
        <p:nvSpPr>
          <p:cNvPr id="62" name="Shape 62"/>
          <p:cNvSpPr txBox="1">
            <a:spLocks noGrp="1"/>
          </p:cNvSpPr>
          <p:nvPr>
            <p:ph type="title"/>
          </p:nvPr>
        </p:nvSpPr>
        <p:spPr>
          <a:xfrm>
            <a:off x="380998" y="2441769"/>
            <a:ext cx="8341850" cy="1645920"/>
          </a:xfrm>
          <a:prstGeom prst="rect">
            <a:avLst/>
          </a:prstGeom>
          <a:noFill/>
          <a:ln>
            <a:noFill/>
          </a:ln>
        </p:spPr>
        <p:txBody>
          <a:bodyPr lIns="91425" tIns="45700" rIns="91425" bIns="45700" anchor="ctr" anchorCtr="0">
            <a:noAutofit/>
          </a:bodyPr>
          <a:lstStyle/>
          <a:p>
            <a:pPr lvl="0">
              <a:buSzPct val="25000"/>
            </a:pPr>
            <a:r>
              <a:rPr lang="en-US" sz="2400" b="1" dirty="0"/>
              <a:t>1 CCR 301-26 </a:t>
            </a:r>
            <a:br>
              <a:rPr lang="en-US" sz="2400" b="1" dirty="0"/>
            </a:br>
            <a:r>
              <a:rPr lang="en-US" sz="2400" b="1" dirty="0"/>
              <a:t>COLORADO RULES FOR THE OPERATION, MAINTENANCE AND INSPECTION OF SCHOOL TRANSPORTATION VEHICLES </a:t>
            </a:r>
            <a:endParaRPr sz="2400" b="1" i="0" u="none" strike="noStrike" cap="none" dirty="0">
              <a:solidFill>
                <a:srgbClr val="1F4569"/>
              </a:solidFill>
              <a:sym typeface="Arial"/>
            </a:endParaRPr>
          </a:p>
        </p:txBody>
      </p:sp>
      <p:sp>
        <p:nvSpPr>
          <p:cNvPr id="63" name="Shape 63"/>
          <p:cNvSpPr txBox="1">
            <a:spLocks noGrp="1"/>
          </p:cNvSpPr>
          <p:nvPr>
            <p:ph type="body" idx="2"/>
          </p:nvPr>
        </p:nvSpPr>
        <p:spPr>
          <a:xfrm>
            <a:off x="380998" y="5995123"/>
            <a:ext cx="8341850" cy="407987"/>
          </a:xfrm>
          <a:prstGeom prst="rect">
            <a:avLst/>
          </a:prstGeom>
          <a:noFill/>
          <a:ln>
            <a:noFill/>
          </a:ln>
        </p:spPr>
        <p:txBody>
          <a:bodyPr lIns="91425" tIns="45700" rIns="91425" bIns="45700" anchor="t" anchorCtr="0">
            <a:noAutofit/>
          </a:bodyPr>
          <a:lstStyle/>
          <a:p>
            <a:pPr marL="45720" marR="0" lvl="0" indent="-7619" algn="ctr" rtl="0">
              <a:spcBef>
                <a:spcPts val="0"/>
              </a:spcBef>
              <a:buClr>
                <a:schemeClr val="accent1"/>
              </a:buClr>
              <a:buSzPct val="25000"/>
              <a:buFont typeface="Noto Sans Symbols"/>
              <a:buNone/>
            </a:pPr>
            <a:r>
              <a:rPr lang="en-US" dirty="0" smtClean="0"/>
              <a:t>July </a:t>
            </a:r>
            <a:r>
              <a:rPr lang="en-US" sz="1600" b="0" i="0" u="none" strike="noStrike" cap="none" dirty="0" smtClean="0">
                <a:solidFill>
                  <a:srgbClr val="99A3AC"/>
                </a:solidFill>
                <a:latin typeface="Calibri"/>
                <a:ea typeface="Calibri"/>
                <a:cs typeface="Calibri"/>
                <a:sym typeface="Calibri"/>
              </a:rPr>
              <a:t> 2016</a:t>
            </a:r>
            <a:endParaRPr sz="1600" b="0" i="0" u="none" strike="noStrike" cap="none" dirty="0">
              <a:solidFill>
                <a:srgbClr val="99A3AC"/>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Updated the 2011 revision of this guide working with the CSPTA Trainer Committee.</a:t>
            </a:r>
          </a:p>
          <a:p>
            <a:pPr marL="274320" marR="0" lvl="0" indent="-236219" algn="l" rtl="0">
              <a:spcBef>
                <a:spcPts val="480"/>
              </a:spcBef>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Available on the CDE Transportation Home Page</a:t>
            </a:r>
          </a:p>
        </p:txBody>
      </p:sp>
      <p:sp>
        <p:nvSpPr>
          <p:cNvPr id="105" name="Shape 105"/>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School Bus Driver Trainer Guide</a:t>
            </a:r>
          </a:p>
        </p:txBody>
      </p:sp>
      <p:sp>
        <p:nvSpPr>
          <p:cNvPr id="106" name="Shape 106"/>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10</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wipe(down)">
                                      <p:cBhvr>
                                        <p:cTn id="7" dur="5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wipe(down)">
                                      <p:cBhvr>
                                        <p:cTn id="12" dur="500"/>
                                        <p:tgtEl>
                                          <p:spTgt spid="1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Driver Role and Responsibility</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District and Federal Requirements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 Familiarization</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 Inspections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 Operations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Adverse and Mountain Driving</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Safety Equipment</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Evacuations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Transporting Students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Student Management</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Activity Trips</a:t>
            </a:r>
          </a:p>
          <a:p>
            <a:pPr marL="274320" marR="0" lvl="0" indent="-236219" algn="l" rtl="0">
              <a:spcBef>
                <a:spcPts val="480"/>
              </a:spcBef>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License and Training Matrix</a:t>
            </a:r>
          </a:p>
        </p:txBody>
      </p:sp>
      <p:sp>
        <p:nvSpPr>
          <p:cNvPr id="112" name="Shape 112"/>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School Bus, Multifunction and Motor Coach Bus Guide</a:t>
            </a:r>
          </a:p>
        </p:txBody>
      </p:sp>
      <p:sp>
        <p:nvSpPr>
          <p:cNvPr id="113" name="Shape 113"/>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11</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wipe(down)">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wipe(down)">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wipe(down)">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wipe(down)">
                                      <p:cBhvr>
                                        <p:cTn id="22" dur="500"/>
                                        <p:tgtEl>
                                          <p:spTgt spid="1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1">
                                            <p:txEl>
                                              <p:pRg st="4" end="4"/>
                                            </p:txEl>
                                          </p:spTgt>
                                        </p:tgtEl>
                                        <p:attrNameLst>
                                          <p:attrName>style.visibility</p:attrName>
                                        </p:attrNameLst>
                                      </p:cBhvr>
                                      <p:to>
                                        <p:strVal val="visible"/>
                                      </p:to>
                                    </p:set>
                                    <p:animEffect transition="in" filter="wipe(down)">
                                      <p:cBhvr>
                                        <p:cTn id="27" dur="500"/>
                                        <p:tgtEl>
                                          <p:spTgt spid="1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1">
                                            <p:txEl>
                                              <p:pRg st="5" end="5"/>
                                            </p:txEl>
                                          </p:spTgt>
                                        </p:tgtEl>
                                        <p:attrNameLst>
                                          <p:attrName>style.visibility</p:attrName>
                                        </p:attrNameLst>
                                      </p:cBhvr>
                                      <p:to>
                                        <p:strVal val="visible"/>
                                      </p:to>
                                    </p:set>
                                    <p:animEffect transition="in" filter="wipe(down)">
                                      <p:cBhvr>
                                        <p:cTn id="32" dur="500"/>
                                        <p:tgtEl>
                                          <p:spTgt spid="1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1">
                                            <p:txEl>
                                              <p:pRg st="6" end="6"/>
                                            </p:txEl>
                                          </p:spTgt>
                                        </p:tgtEl>
                                        <p:attrNameLst>
                                          <p:attrName>style.visibility</p:attrName>
                                        </p:attrNameLst>
                                      </p:cBhvr>
                                      <p:to>
                                        <p:strVal val="visible"/>
                                      </p:to>
                                    </p:set>
                                    <p:animEffect transition="in" filter="wipe(down)">
                                      <p:cBhvr>
                                        <p:cTn id="37" dur="500"/>
                                        <p:tgtEl>
                                          <p:spTgt spid="1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1">
                                            <p:txEl>
                                              <p:pRg st="7" end="7"/>
                                            </p:txEl>
                                          </p:spTgt>
                                        </p:tgtEl>
                                        <p:attrNameLst>
                                          <p:attrName>style.visibility</p:attrName>
                                        </p:attrNameLst>
                                      </p:cBhvr>
                                      <p:to>
                                        <p:strVal val="visible"/>
                                      </p:to>
                                    </p:set>
                                    <p:animEffect transition="in" filter="wipe(down)">
                                      <p:cBhvr>
                                        <p:cTn id="42" dur="500"/>
                                        <p:tgtEl>
                                          <p:spTgt spid="1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1">
                                            <p:txEl>
                                              <p:pRg st="8" end="8"/>
                                            </p:txEl>
                                          </p:spTgt>
                                        </p:tgtEl>
                                        <p:attrNameLst>
                                          <p:attrName>style.visibility</p:attrName>
                                        </p:attrNameLst>
                                      </p:cBhvr>
                                      <p:to>
                                        <p:strVal val="visible"/>
                                      </p:to>
                                    </p:set>
                                    <p:animEffect transition="in" filter="wipe(down)">
                                      <p:cBhvr>
                                        <p:cTn id="47" dur="500"/>
                                        <p:tgtEl>
                                          <p:spTgt spid="1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1">
                                            <p:txEl>
                                              <p:pRg st="9" end="9"/>
                                            </p:txEl>
                                          </p:spTgt>
                                        </p:tgtEl>
                                        <p:attrNameLst>
                                          <p:attrName>style.visibility</p:attrName>
                                        </p:attrNameLst>
                                      </p:cBhvr>
                                      <p:to>
                                        <p:strVal val="visible"/>
                                      </p:to>
                                    </p:set>
                                    <p:animEffect transition="in" filter="wipe(down)">
                                      <p:cBhvr>
                                        <p:cTn id="52" dur="500"/>
                                        <p:tgtEl>
                                          <p:spTgt spid="1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1">
                                            <p:txEl>
                                              <p:pRg st="10" end="10"/>
                                            </p:txEl>
                                          </p:spTgt>
                                        </p:tgtEl>
                                        <p:attrNameLst>
                                          <p:attrName>style.visibility</p:attrName>
                                        </p:attrNameLst>
                                      </p:cBhvr>
                                      <p:to>
                                        <p:strVal val="visible"/>
                                      </p:to>
                                    </p:set>
                                    <p:animEffect transition="in" filter="wipe(down)">
                                      <p:cBhvr>
                                        <p:cTn id="57" dur="500"/>
                                        <p:tgtEl>
                                          <p:spTgt spid="11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1">
                                            <p:txEl>
                                              <p:pRg st="11" end="11"/>
                                            </p:txEl>
                                          </p:spTgt>
                                        </p:tgtEl>
                                        <p:attrNameLst>
                                          <p:attrName>style.visibility</p:attrName>
                                        </p:attrNameLst>
                                      </p:cBhvr>
                                      <p:to>
                                        <p:strVal val="visible"/>
                                      </p:to>
                                    </p:set>
                                    <p:animEffect transition="in" filter="wipe(down)">
                                      <p:cBhvr>
                                        <p:cTn id="62" dur="500"/>
                                        <p:tgtEl>
                                          <p:spTgt spid="1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Driver Role and Responsibility</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District Responsibilities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 Inspections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 Operations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Activity Trips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Accident and Emergency Procedures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Adverse Weather and Mountain Driving</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First </a:t>
            </a:r>
            <a:r>
              <a:rPr lang="en-US" sz="2400" b="1" i="0" u="none" strike="noStrike" cap="none">
                <a:solidFill>
                  <a:srgbClr val="5C6670"/>
                </a:solidFill>
                <a:latin typeface="Calibri"/>
                <a:ea typeface="Calibri"/>
                <a:cs typeface="Calibri"/>
                <a:sym typeface="Calibri"/>
              </a:rPr>
              <a:t>Aid </a:t>
            </a:r>
            <a:r>
              <a:rPr lang="en-US" smtClean="0"/>
              <a:t>Training</a:t>
            </a:r>
            <a:endParaRPr lang="en-US" sz="2400" b="1" i="0" u="none" strike="noStrike" cap="none" dirty="0">
              <a:solidFill>
                <a:srgbClr val="5C6670"/>
              </a:solidFill>
              <a:latin typeface="Calibri"/>
              <a:ea typeface="Calibri"/>
              <a:cs typeface="Calibri"/>
              <a:sym typeface="Calibri"/>
            </a:endParaRP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Trailer Towing</a:t>
            </a:r>
          </a:p>
          <a:p>
            <a:pPr marL="274320" marR="0" lvl="0" indent="-236219" algn="l" rtl="0">
              <a:spcBef>
                <a:spcPts val="480"/>
              </a:spcBef>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Loading and Unloading</a:t>
            </a:r>
          </a:p>
        </p:txBody>
      </p:sp>
      <p:sp>
        <p:nvSpPr>
          <p:cNvPr id="119" name="Shape 119"/>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Type A, Multifunction and Small Vehicle ROUTE Operator Guide</a:t>
            </a:r>
          </a:p>
        </p:txBody>
      </p:sp>
      <p:sp>
        <p:nvSpPr>
          <p:cNvPr id="120" name="Shape 120"/>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12</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barn(inVertical)">
                                      <p:cBhvr>
                                        <p:cTn id="7" dur="5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barn(inVertical)">
                                      <p:cBhvr>
                                        <p:cTn id="12" dur="5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barn(inVertical)">
                                      <p:cBhvr>
                                        <p:cTn id="17" dur="5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Effect transition="in" filter="barn(inVertical)">
                                      <p:cBhvr>
                                        <p:cTn id="22" dur="500"/>
                                        <p:tgtEl>
                                          <p:spTgt spid="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barn(inVertical)">
                                      <p:cBhvr>
                                        <p:cTn id="27" dur="500"/>
                                        <p:tgtEl>
                                          <p:spTgt spid="1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8">
                                            <p:txEl>
                                              <p:pRg st="5" end="5"/>
                                            </p:txEl>
                                          </p:spTgt>
                                        </p:tgtEl>
                                        <p:attrNameLst>
                                          <p:attrName>style.visibility</p:attrName>
                                        </p:attrNameLst>
                                      </p:cBhvr>
                                      <p:to>
                                        <p:strVal val="visible"/>
                                      </p:to>
                                    </p:set>
                                    <p:animEffect transition="in" filter="barn(inVertical)">
                                      <p:cBhvr>
                                        <p:cTn id="32" dur="500"/>
                                        <p:tgtEl>
                                          <p:spTgt spid="1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8">
                                            <p:txEl>
                                              <p:pRg st="6" end="6"/>
                                            </p:txEl>
                                          </p:spTgt>
                                        </p:tgtEl>
                                        <p:attrNameLst>
                                          <p:attrName>style.visibility</p:attrName>
                                        </p:attrNameLst>
                                      </p:cBhvr>
                                      <p:to>
                                        <p:strVal val="visible"/>
                                      </p:to>
                                    </p:set>
                                    <p:animEffect transition="in" filter="barn(inVertical)">
                                      <p:cBhvr>
                                        <p:cTn id="37" dur="500"/>
                                        <p:tgtEl>
                                          <p:spTgt spid="1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8">
                                            <p:txEl>
                                              <p:pRg st="7" end="7"/>
                                            </p:txEl>
                                          </p:spTgt>
                                        </p:tgtEl>
                                        <p:attrNameLst>
                                          <p:attrName>style.visibility</p:attrName>
                                        </p:attrNameLst>
                                      </p:cBhvr>
                                      <p:to>
                                        <p:strVal val="visible"/>
                                      </p:to>
                                    </p:set>
                                    <p:animEffect transition="in" filter="barn(inVertical)">
                                      <p:cBhvr>
                                        <p:cTn id="42" dur="500"/>
                                        <p:tgtEl>
                                          <p:spTgt spid="1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8">
                                            <p:txEl>
                                              <p:pRg st="8" end="8"/>
                                            </p:txEl>
                                          </p:spTgt>
                                        </p:tgtEl>
                                        <p:attrNameLst>
                                          <p:attrName>style.visibility</p:attrName>
                                        </p:attrNameLst>
                                      </p:cBhvr>
                                      <p:to>
                                        <p:strVal val="visible"/>
                                      </p:to>
                                    </p:set>
                                    <p:animEffect transition="in" filter="barn(inVertical)">
                                      <p:cBhvr>
                                        <p:cTn id="47" dur="500"/>
                                        <p:tgtEl>
                                          <p:spTgt spid="1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8">
                                            <p:txEl>
                                              <p:pRg st="9" end="9"/>
                                            </p:txEl>
                                          </p:spTgt>
                                        </p:tgtEl>
                                        <p:attrNameLst>
                                          <p:attrName>style.visibility</p:attrName>
                                        </p:attrNameLst>
                                      </p:cBhvr>
                                      <p:to>
                                        <p:strVal val="visible"/>
                                      </p:to>
                                    </p:set>
                                    <p:animEffect transition="in" filter="barn(inVertical)">
                                      <p:cBhvr>
                                        <p:cTn id="52" dur="500"/>
                                        <p:tgtEl>
                                          <p:spTgt spid="1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Driver Role and Responsibility</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District Responsibilities</a:t>
            </a:r>
          </a:p>
          <a:p>
            <a:pPr marL="274320" marR="0" lvl="0" indent="-236219" algn="l" rtl="0">
              <a:spcBef>
                <a:spcPts val="480"/>
              </a:spcBef>
              <a:spcAft>
                <a:spcPts val="0"/>
              </a:spcAft>
              <a:buClr>
                <a:schemeClr val="accent1"/>
              </a:buClr>
              <a:buSzPct val="110000"/>
              <a:buFont typeface="Noto Sans Symbols"/>
              <a:buChar char="▪"/>
            </a:pPr>
            <a:r>
              <a:rPr lang="en-US" dirty="0"/>
              <a:t>V</a:t>
            </a:r>
            <a:r>
              <a:rPr lang="en-US" sz="2400" b="1" i="0" u="none" strike="noStrike" cap="none" dirty="0" smtClean="0">
                <a:solidFill>
                  <a:srgbClr val="5C6670"/>
                </a:solidFill>
                <a:latin typeface="Calibri"/>
                <a:ea typeface="Calibri"/>
                <a:cs typeface="Calibri"/>
                <a:sym typeface="Calibri"/>
              </a:rPr>
              <a:t>ehicle </a:t>
            </a:r>
            <a:r>
              <a:rPr lang="en-US" sz="2400" b="1" i="0" u="none" strike="noStrike" cap="none" dirty="0">
                <a:solidFill>
                  <a:srgbClr val="5C6670"/>
                </a:solidFill>
                <a:latin typeface="Calibri"/>
                <a:ea typeface="Calibri"/>
                <a:cs typeface="Calibri"/>
                <a:sym typeface="Calibri"/>
              </a:rPr>
              <a:t>Inspections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 Operations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Activity Trips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Accident and Emergency Procedures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Adverse Weather and Mountain Driving</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First Aid Information</a:t>
            </a:r>
          </a:p>
          <a:p>
            <a:pPr marL="274320" marR="0" lvl="0" indent="-236219" algn="l" rtl="0">
              <a:spcBef>
                <a:spcPts val="480"/>
              </a:spcBef>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Trailer Towing</a:t>
            </a:r>
          </a:p>
        </p:txBody>
      </p:sp>
      <p:sp>
        <p:nvSpPr>
          <p:cNvPr id="126" name="Shape 126"/>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Type A, Multifunction and Small Vehicle Operator Guide</a:t>
            </a:r>
          </a:p>
        </p:txBody>
      </p:sp>
      <p:sp>
        <p:nvSpPr>
          <p:cNvPr id="127" name="Shape 127"/>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13</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barn(inVertical)">
                                      <p:cBhvr>
                                        <p:cTn id="7" dur="500"/>
                                        <p:tgtEl>
                                          <p:spTgt spid="12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5">
                                            <p:txEl>
                                              <p:pRg st="1" end="1"/>
                                            </p:txEl>
                                          </p:spTgt>
                                        </p:tgtEl>
                                        <p:attrNameLst>
                                          <p:attrName>style.visibility</p:attrName>
                                        </p:attrNameLst>
                                      </p:cBhvr>
                                      <p:to>
                                        <p:strVal val="visible"/>
                                      </p:to>
                                    </p:set>
                                    <p:animEffect transition="in" filter="barn(inVertical)">
                                      <p:cBhvr>
                                        <p:cTn id="10" dur="500"/>
                                        <p:tgtEl>
                                          <p:spTgt spid="12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5">
                                            <p:txEl>
                                              <p:pRg st="2" end="2"/>
                                            </p:txEl>
                                          </p:spTgt>
                                        </p:tgtEl>
                                        <p:attrNameLst>
                                          <p:attrName>style.visibility</p:attrName>
                                        </p:attrNameLst>
                                      </p:cBhvr>
                                      <p:to>
                                        <p:strVal val="visible"/>
                                      </p:to>
                                    </p:set>
                                    <p:animEffect transition="in" filter="barn(inVertical)">
                                      <p:cBhvr>
                                        <p:cTn id="13" dur="500"/>
                                        <p:tgtEl>
                                          <p:spTgt spid="12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5">
                                            <p:txEl>
                                              <p:pRg st="3" end="3"/>
                                            </p:txEl>
                                          </p:spTgt>
                                        </p:tgtEl>
                                        <p:attrNameLst>
                                          <p:attrName>style.visibility</p:attrName>
                                        </p:attrNameLst>
                                      </p:cBhvr>
                                      <p:to>
                                        <p:strVal val="visible"/>
                                      </p:to>
                                    </p:set>
                                    <p:animEffect transition="in" filter="barn(inVertical)">
                                      <p:cBhvr>
                                        <p:cTn id="16" dur="500"/>
                                        <p:tgtEl>
                                          <p:spTgt spid="12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5">
                                            <p:txEl>
                                              <p:pRg st="4" end="4"/>
                                            </p:txEl>
                                          </p:spTgt>
                                        </p:tgtEl>
                                        <p:attrNameLst>
                                          <p:attrName>style.visibility</p:attrName>
                                        </p:attrNameLst>
                                      </p:cBhvr>
                                      <p:to>
                                        <p:strVal val="visible"/>
                                      </p:to>
                                    </p:set>
                                    <p:animEffect transition="in" filter="barn(inVertical)">
                                      <p:cBhvr>
                                        <p:cTn id="19" dur="500"/>
                                        <p:tgtEl>
                                          <p:spTgt spid="12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25">
                                            <p:txEl>
                                              <p:pRg st="5" end="5"/>
                                            </p:txEl>
                                          </p:spTgt>
                                        </p:tgtEl>
                                        <p:attrNameLst>
                                          <p:attrName>style.visibility</p:attrName>
                                        </p:attrNameLst>
                                      </p:cBhvr>
                                      <p:to>
                                        <p:strVal val="visible"/>
                                      </p:to>
                                    </p:set>
                                    <p:animEffect transition="in" filter="barn(inVertical)">
                                      <p:cBhvr>
                                        <p:cTn id="22" dur="500"/>
                                        <p:tgtEl>
                                          <p:spTgt spid="12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25">
                                            <p:txEl>
                                              <p:pRg st="6" end="6"/>
                                            </p:txEl>
                                          </p:spTgt>
                                        </p:tgtEl>
                                        <p:attrNameLst>
                                          <p:attrName>style.visibility</p:attrName>
                                        </p:attrNameLst>
                                      </p:cBhvr>
                                      <p:to>
                                        <p:strVal val="visible"/>
                                      </p:to>
                                    </p:set>
                                    <p:animEffect transition="in" filter="barn(inVertical)">
                                      <p:cBhvr>
                                        <p:cTn id="25" dur="500"/>
                                        <p:tgtEl>
                                          <p:spTgt spid="12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25">
                                            <p:txEl>
                                              <p:pRg st="7" end="7"/>
                                            </p:txEl>
                                          </p:spTgt>
                                        </p:tgtEl>
                                        <p:attrNameLst>
                                          <p:attrName>style.visibility</p:attrName>
                                        </p:attrNameLst>
                                      </p:cBhvr>
                                      <p:to>
                                        <p:strVal val="visible"/>
                                      </p:to>
                                    </p:set>
                                    <p:animEffect transition="in" filter="barn(inVertical)">
                                      <p:cBhvr>
                                        <p:cTn id="28" dur="500"/>
                                        <p:tgtEl>
                                          <p:spTgt spid="12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25">
                                            <p:txEl>
                                              <p:pRg st="8" end="8"/>
                                            </p:txEl>
                                          </p:spTgt>
                                        </p:tgtEl>
                                        <p:attrNameLst>
                                          <p:attrName>style.visibility</p:attrName>
                                        </p:attrNameLst>
                                      </p:cBhvr>
                                      <p:to>
                                        <p:strVal val="visible"/>
                                      </p:to>
                                    </p:set>
                                    <p:animEffect transition="in" filter="barn(inVertical)">
                                      <p:cBhvr>
                                        <p:cTn id="31" dur="500"/>
                                        <p:tgtEl>
                                          <p:spTgt spid="1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 Inspection Program</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Inspection Requirements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Certification</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Records/Documentation/Retention</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Forms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Repair Procedures and Out of Service Criteria</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Minimum Standards (all years)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Operation, Maintenance and Annual Inspection Rules</a:t>
            </a:r>
          </a:p>
          <a:p>
            <a:pPr marL="274320" marR="0" lvl="0" indent="-236219" algn="l" rtl="0">
              <a:spcBef>
                <a:spcPts val="480"/>
              </a:spcBef>
              <a:spcAft>
                <a:spcPts val="0"/>
              </a:spcAft>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a:p>
            <a:pPr marL="274320" marR="0" lvl="0" indent="-236219" algn="l" rtl="0">
              <a:spcBef>
                <a:spcPts val="480"/>
              </a:spcBef>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p:txBody>
      </p:sp>
      <p:sp>
        <p:nvSpPr>
          <p:cNvPr id="133" name="Shape 133"/>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School Transportation Technician Annual Inspection Guide</a:t>
            </a:r>
          </a:p>
        </p:txBody>
      </p:sp>
      <p:sp>
        <p:nvSpPr>
          <p:cNvPr id="134" name="Shape 134"/>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14</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wheel(1)">
                                      <p:cBhvr>
                                        <p:cTn id="7" dur="2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wheel(1)">
                                      <p:cBhvr>
                                        <p:cTn id="12" dur="2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wheel(1)">
                                      <p:cBhvr>
                                        <p:cTn id="17" dur="20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Effect transition="in" filter="wheel(1)">
                                      <p:cBhvr>
                                        <p:cTn id="22" dur="2000"/>
                                        <p:tgtEl>
                                          <p:spTgt spid="1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2">
                                            <p:txEl>
                                              <p:pRg st="4" end="4"/>
                                            </p:txEl>
                                          </p:spTgt>
                                        </p:tgtEl>
                                        <p:attrNameLst>
                                          <p:attrName>style.visibility</p:attrName>
                                        </p:attrNameLst>
                                      </p:cBhvr>
                                      <p:to>
                                        <p:strVal val="visible"/>
                                      </p:to>
                                    </p:set>
                                    <p:animEffect transition="in" filter="wheel(1)">
                                      <p:cBhvr>
                                        <p:cTn id="27" dur="2000"/>
                                        <p:tgtEl>
                                          <p:spTgt spid="1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32">
                                            <p:txEl>
                                              <p:pRg st="5" end="5"/>
                                            </p:txEl>
                                          </p:spTgt>
                                        </p:tgtEl>
                                        <p:attrNameLst>
                                          <p:attrName>style.visibility</p:attrName>
                                        </p:attrNameLst>
                                      </p:cBhvr>
                                      <p:to>
                                        <p:strVal val="visible"/>
                                      </p:to>
                                    </p:set>
                                    <p:animEffect transition="in" filter="wheel(1)">
                                      <p:cBhvr>
                                        <p:cTn id="32" dur="2000"/>
                                        <p:tgtEl>
                                          <p:spTgt spid="1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32">
                                            <p:txEl>
                                              <p:pRg st="6" end="6"/>
                                            </p:txEl>
                                          </p:spTgt>
                                        </p:tgtEl>
                                        <p:attrNameLst>
                                          <p:attrName>style.visibility</p:attrName>
                                        </p:attrNameLst>
                                      </p:cBhvr>
                                      <p:to>
                                        <p:strVal val="visible"/>
                                      </p:to>
                                    </p:set>
                                    <p:animEffect transition="in" filter="wheel(1)">
                                      <p:cBhvr>
                                        <p:cTn id="37" dur="2000"/>
                                        <p:tgtEl>
                                          <p:spTgt spid="13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2">
                                            <p:txEl>
                                              <p:pRg st="7" end="7"/>
                                            </p:txEl>
                                          </p:spTgt>
                                        </p:tgtEl>
                                        <p:attrNameLst>
                                          <p:attrName>style.visibility</p:attrName>
                                        </p:attrNameLst>
                                      </p:cBhvr>
                                      <p:to>
                                        <p:strVal val="visible"/>
                                      </p:to>
                                    </p:set>
                                    <p:animEffect transition="in" filter="wheel(1)">
                                      <p:cBhvr>
                                        <p:cTn id="42" dur="2000"/>
                                        <p:tgtEl>
                                          <p:spTgt spid="1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302125"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36738"/>
            <a:ext cx="6083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5"/>
          <p:cNvCxnSpPr>
            <a:cxnSpLocks noChangeShapeType="1"/>
          </p:cNvCxnSpPr>
          <p:nvPr/>
        </p:nvCxnSpPr>
        <p:spPr bwMode="auto">
          <a:xfrm flipV="1">
            <a:off x="616131" y="2656114"/>
            <a:ext cx="2279469" cy="450669"/>
          </a:xfrm>
          <a:prstGeom prst="straightConnector1">
            <a:avLst/>
          </a:prstGeom>
          <a:noFill/>
          <a:ln w="349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182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Adverse Weather and Mountain Driving Test - obsolete</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CDE  First Aid - obsolete</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Annual Inspector Testing - same </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School Bus Driver Operator - Changes annually - One test only</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Type A, Multifunction and Small Vehicle Route Operator - Changes annually - One test only</a:t>
            </a:r>
          </a:p>
          <a:p>
            <a:pPr marL="274320" marR="0" lvl="0" indent="-236219" algn="l" rtl="0">
              <a:spcBef>
                <a:spcPts val="480"/>
              </a:spcBef>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Type A, </a:t>
            </a:r>
            <a:r>
              <a:rPr lang="en-US" sz="2400" b="1" i="0" u="none" strike="noStrike" cap="none" dirty="0" smtClean="0">
                <a:solidFill>
                  <a:srgbClr val="5C6670"/>
                </a:solidFill>
                <a:latin typeface="Calibri"/>
                <a:ea typeface="Calibri"/>
                <a:cs typeface="Calibri"/>
                <a:sym typeface="Calibri"/>
              </a:rPr>
              <a:t>Multifunction </a:t>
            </a:r>
            <a:r>
              <a:rPr lang="en-US" sz="2400" b="1" i="0" u="none" strike="noStrike" cap="none" dirty="0">
                <a:solidFill>
                  <a:srgbClr val="5C6670"/>
                </a:solidFill>
                <a:latin typeface="Calibri"/>
                <a:ea typeface="Calibri"/>
                <a:cs typeface="Calibri"/>
                <a:sym typeface="Calibri"/>
              </a:rPr>
              <a:t>and Small Vehicle Operator - Changes annually - One test only</a:t>
            </a:r>
          </a:p>
        </p:txBody>
      </p:sp>
      <p:sp>
        <p:nvSpPr>
          <p:cNvPr id="140" name="Shape 140"/>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Tests</a:t>
            </a:r>
          </a:p>
        </p:txBody>
      </p:sp>
      <p:sp>
        <p:nvSpPr>
          <p:cNvPr id="141" name="Shape 141"/>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16</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5453536"/>
              </p:ext>
            </p:extLst>
          </p:nvPr>
        </p:nvGraphicFramePr>
        <p:xfrm>
          <a:off x="689723" y="1111576"/>
          <a:ext cx="3273051" cy="5582856"/>
        </p:xfrm>
        <a:graphic>
          <a:graphicData uri="http://schemas.openxmlformats.org/drawingml/2006/table">
            <a:tbl>
              <a:tblPr>
                <a:tableStyleId>{5C22544A-7EE6-4342-B048-85BDC9FD1C3A}</a:tableStyleId>
              </a:tblPr>
              <a:tblGrid>
                <a:gridCol w="391128">
                  <a:extLst>
                    <a:ext uri="{9D8B030D-6E8A-4147-A177-3AD203B41FA5}">
                      <a16:colId xmlns:a16="http://schemas.microsoft.com/office/drawing/2014/main" val="1197259423"/>
                    </a:ext>
                  </a:extLst>
                </a:gridCol>
                <a:gridCol w="2322765">
                  <a:extLst>
                    <a:ext uri="{9D8B030D-6E8A-4147-A177-3AD203B41FA5}">
                      <a16:colId xmlns:a16="http://schemas.microsoft.com/office/drawing/2014/main" val="2286092218"/>
                    </a:ext>
                  </a:extLst>
                </a:gridCol>
                <a:gridCol w="559158">
                  <a:extLst>
                    <a:ext uri="{9D8B030D-6E8A-4147-A177-3AD203B41FA5}">
                      <a16:colId xmlns:a16="http://schemas.microsoft.com/office/drawing/2014/main" val="3436780113"/>
                    </a:ext>
                  </a:extLst>
                </a:gridCol>
              </a:tblGrid>
              <a:tr h="245691">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Form #</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Name of form</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Last revised date</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2091942006"/>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STAR 2</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1620324881"/>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5</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dirty="0">
                          <a:effectLst/>
                        </a:rPr>
                        <a:t> </a:t>
                      </a:r>
                    </a:p>
                    <a:p>
                      <a:pPr marL="0" marR="0">
                        <a:spcBef>
                          <a:spcPts val="0"/>
                        </a:spcBef>
                        <a:spcAft>
                          <a:spcPts val="290"/>
                        </a:spcAft>
                      </a:pPr>
                      <a:r>
                        <a:rPr lang="en-US" sz="700" dirty="0">
                          <a:effectLst/>
                        </a:rPr>
                        <a:t>Accident Report - Discontinued</a:t>
                      </a:r>
                      <a:endParaRPr lang="en-US" sz="700" dirty="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2881457182"/>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6</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486961395"/>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7</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Used School Bus Dealers Registration</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2967912183"/>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8</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Small Vehicle Pre-Trip/Post-Trip Inspection Checklist</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544006084"/>
                  </a:ext>
                </a:extLst>
              </a:tr>
              <a:tr h="245691">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9</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School bus/Multifunction/Coach Bus Pre-Trip/Post-Trip Checklist</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29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2399159678"/>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10</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158127993"/>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11</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101003211"/>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12</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Small Vehicle Route Operator Answer Sheet (NEW)</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1267757140"/>
                  </a:ext>
                </a:extLst>
              </a:tr>
              <a:tr h="245691">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13</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0"/>
                        </a:spcAft>
                        <a:tabLst>
                          <a:tab pos="228600" algn="l"/>
                        </a:tabLst>
                      </a:pPr>
                      <a:r>
                        <a:rPr lang="en-US" sz="700">
                          <a:effectLst/>
                        </a:rPr>
                        <a:t>CDE Annual Inspector Qualification and Recertification Test Answer Sheet</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1449674693"/>
                  </a:ext>
                </a:extLst>
              </a:tr>
              <a:tr h="18638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14</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Mountain/.Adverse Test - Discontinued</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2136433736"/>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15</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School Bus Operator Answer Sheet</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135585230"/>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16</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Small Vehicle Operator Answer Sheet</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200550765"/>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17</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Small Vehicle Medical Form</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430734064"/>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18</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Annual Inspector Hands-On Test Scoring Instructions</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2993916737"/>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19</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CDE Annual Inspector Hands-On Test Checklist</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432726443"/>
                  </a:ext>
                </a:extLst>
              </a:tr>
              <a:tr h="245691">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20</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Application for Annual Inspector Qualification/Recertification</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1982347340"/>
                  </a:ext>
                </a:extLst>
              </a:tr>
              <a:tr h="245691">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21</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Annual Inspector Hands-on Performance Test - Score Sheet</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8-15</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1704661936"/>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22</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Application for Inspecting Site</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974454026"/>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23</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290"/>
                        </a:spcAft>
                      </a:pPr>
                      <a:r>
                        <a:rPr lang="en-US" sz="700">
                          <a:effectLst/>
                        </a:rPr>
                        <a:t>Discontinued as EDAC form transferred over to STAR</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108052689"/>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24</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Brake Inspector Qualification Certificate</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68598817"/>
                  </a:ext>
                </a:extLst>
              </a:tr>
              <a:tr h="187798">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25</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Affidavit of Annual Inspection</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515184619"/>
                  </a:ext>
                </a:extLst>
              </a:tr>
              <a:tr h="144026">
                <a:tc>
                  <a:txBody>
                    <a:bodyPr/>
                    <a:lstStyle/>
                    <a:p>
                      <a:pPr marL="0" marR="0">
                        <a:lnSpc>
                          <a:spcPts val="600"/>
                        </a:lnSpc>
                        <a:spcBef>
                          <a:spcPts val="0"/>
                        </a:spcBef>
                        <a:spcAft>
                          <a:spcPts val="0"/>
                        </a:spcAft>
                      </a:pPr>
                      <a:r>
                        <a:rPr lang="en-US" sz="700">
                          <a:effectLst/>
                        </a:rPr>
                        <a:t> </a:t>
                      </a:r>
                    </a:p>
                    <a:p>
                      <a:pPr marL="0" marR="0" algn="ctr">
                        <a:spcBef>
                          <a:spcPts val="0"/>
                        </a:spcBef>
                        <a:spcAft>
                          <a:spcPts val="290"/>
                        </a:spcAft>
                      </a:pPr>
                      <a:r>
                        <a:rPr lang="en-US" sz="700">
                          <a:effectLst/>
                        </a:rPr>
                        <a:t>26</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290"/>
                        </a:spcAft>
                      </a:pPr>
                      <a:r>
                        <a:rPr lang="en-US" sz="700">
                          <a:effectLst/>
                        </a:rPr>
                        <a:t>CDE Annual Inspection/PM Checklist form</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nSpc>
                          <a:spcPts val="600"/>
                        </a:lnSpc>
                        <a:spcBef>
                          <a:spcPts val="0"/>
                        </a:spcBef>
                        <a:spcAft>
                          <a:spcPts val="0"/>
                        </a:spcAft>
                      </a:pPr>
                      <a:r>
                        <a:rPr lang="en-US" sz="700">
                          <a:effectLst/>
                        </a:rPr>
                        <a:t> </a:t>
                      </a:r>
                    </a:p>
                    <a:p>
                      <a:pPr marL="0" marR="0">
                        <a:spcBef>
                          <a:spcPts val="0"/>
                        </a:spcBef>
                        <a:spcAft>
                          <a:spcPts val="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3606351259"/>
                  </a:ext>
                </a:extLst>
              </a:tr>
              <a:tr h="203330">
                <a:tc>
                  <a:txBody>
                    <a:bodyPr/>
                    <a:lstStyle/>
                    <a:p>
                      <a:pPr marL="0" marR="0" algn="ctr">
                        <a:spcBef>
                          <a:spcPts val="0"/>
                        </a:spcBef>
                        <a:spcAft>
                          <a:spcPts val="290"/>
                        </a:spcAft>
                      </a:pPr>
                      <a:r>
                        <a:rPr lang="en-US" sz="700">
                          <a:effectLst/>
                        </a:rPr>
                        <a:t>27</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lgn="l">
                        <a:spcBef>
                          <a:spcPts val="0"/>
                        </a:spcBef>
                        <a:spcAft>
                          <a:spcPts val="0"/>
                        </a:spcAft>
                      </a:pPr>
                      <a:r>
                        <a:rPr lang="en-US" sz="700">
                          <a:effectLst/>
                        </a:rPr>
                        <a:t>CDE Annual Vo-Ag Trailer Inspection Checklist</a:t>
                      </a:r>
                      <a:endParaRPr lang="en-US" sz="600">
                        <a:effectLst/>
                      </a:endParaRPr>
                    </a:p>
                    <a:p>
                      <a:pPr marL="0" marR="0" algn="ctr">
                        <a:spcBef>
                          <a:spcPts val="0"/>
                        </a:spcBef>
                        <a:spcAft>
                          <a:spcPts val="0"/>
                        </a:spcAft>
                      </a:pPr>
                      <a:r>
                        <a:rPr lang="en-US" sz="700">
                          <a:effectLst/>
                        </a:rPr>
                        <a:t> </a:t>
                      </a:r>
                      <a:endParaRPr lang="en-US" sz="600" b="1">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0"/>
                        </a:spcAft>
                      </a:pPr>
                      <a:r>
                        <a:rPr lang="en-US" sz="700">
                          <a:effectLst/>
                        </a:rPr>
                        <a:t>4-16</a:t>
                      </a:r>
                      <a:endParaRPr lang="en-US" sz="70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4231041625"/>
                  </a:ext>
                </a:extLst>
              </a:tr>
              <a:tr h="152498">
                <a:tc>
                  <a:txBody>
                    <a:bodyPr/>
                    <a:lstStyle/>
                    <a:p>
                      <a:pPr marL="0" marR="0" algn="ctr">
                        <a:spcBef>
                          <a:spcPts val="0"/>
                        </a:spcBef>
                        <a:spcAft>
                          <a:spcPts val="290"/>
                        </a:spcAft>
                      </a:pPr>
                      <a:r>
                        <a:rPr lang="en-US" sz="700">
                          <a:effectLst/>
                        </a:rPr>
                        <a:t>30</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290"/>
                        </a:spcAft>
                      </a:pPr>
                      <a:r>
                        <a:rPr lang="en-US" sz="700">
                          <a:effectLst/>
                        </a:rPr>
                        <a:t>Hands-on Tester Qualification/Recertification</a:t>
                      </a:r>
                      <a:endParaRPr lang="en-US" sz="700">
                        <a:effectLst/>
                        <a:latin typeface="Times New Roman" panose="02020603050405020304" pitchFamily="18" charset="0"/>
                        <a:ea typeface="Times New Roman" panose="02020603050405020304" pitchFamily="18" charset="0"/>
                      </a:endParaRPr>
                    </a:p>
                  </a:txBody>
                  <a:tcPr marL="42360" marR="42360" marT="0" marB="0"/>
                </a:tc>
                <a:tc>
                  <a:txBody>
                    <a:bodyPr/>
                    <a:lstStyle/>
                    <a:p>
                      <a:pPr marL="0" marR="0">
                        <a:spcBef>
                          <a:spcPts val="0"/>
                        </a:spcBef>
                        <a:spcAft>
                          <a:spcPts val="0"/>
                        </a:spcAft>
                      </a:pPr>
                      <a:r>
                        <a:rPr lang="en-US" sz="700" dirty="0">
                          <a:effectLst/>
                        </a:rPr>
                        <a:t>4-16</a:t>
                      </a:r>
                      <a:endParaRPr lang="en-US" sz="700" dirty="0">
                        <a:effectLst/>
                        <a:latin typeface="Times New Roman" panose="02020603050405020304" pitchFamily="18" charset="0"/>
                        <a:ea typeface="Times New Roman" panose="02020603050405020304" pitchFamily="18" charset="0"/>
                      </a:endParaRPr>
                    </a:p>
                  </a:txBody>
                  <a:tcPr marL="42360" marR="42360" marT="0" marB="0"/>
                </a:tc>
                <a:extLst>
                  <a:ext uri="{0D108BD9-81ED-4DB2-BD59-A6C34878D82A}">
                    <a16:rowId xmlns:a16="http://schemas.microsoft.com/office/drawing/2014/main" val="1176964611"/>
                  </a:ext>
                </a:extLst>
              </a:tr>
            </a:tbl>
          </a:graphicData>
        </a:graphic>
      </p:graphicFrame>
      <p:sp>
        <p:nvSpPr>
          <p:cNvPr id="3" name="Rectangle 1"/>
          <p:cNvSpPr>
            <a:spLocks noChangeArrowheads="1"/>
          </p:cNvSpPr>
          <p:nvPr/>
        </p:nvSpPr>
        <p:spPr bwMode="auto">
          <a:xfrm>
            <a:off x="4729320" y="1065410"/>
            <a:ext cx="355854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436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59436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59436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59436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59436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59436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59436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59436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EDAC Required for:</a:t>
            </a: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STAR 2</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7</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8</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9</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20</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22</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24</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25</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26</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27</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5943600" algn="r"/>
              </a:tabLst>
            </a:pPr>
            <a:r>
              <a:rPr lang="en-US" altLang="en-US" sz="1200" dirty="0" smtClean="0">
                <a:ea typeface="Times New Roman" panose="02020603050405020304" pitchFamily="18" charset="0"/>
                <a:cs typeface="Arial" panose="020B0604020202020204" pitchFamily="34" charset="0"/>
              </a:rPr>
              <a:t>STU 30</a:t>
            </a: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Anything that is mandatory reporting.</a:t>
            </a: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lang="en-US" altLang="en-US" sz="1200"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 anticipate providing many of these forms in an electronic format.</a:t>
            </a: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lang="en-US" altLang="en-US" sz="1200"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4360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2339340" y="335280"/>
            <a:ext cx="4526280" cy="646331"/>
          </a:xfrm>
          <a:prstGeom prst="rect">
            <a:avLst/>
          </a:prstGeom>
          <a:noFill/>
        </p:spPr>
        <p:txBody>
          <a:bodyPr wrap="square" rtlCol="0">
            <a:spAutoFit/>
          </a:bodyPr>
          <a:lstStyle/>
          <a:p>
            <a:pPr algn="ctr"/>
            <a:r>
              <a:rPr lang="en-US" sz="3600" dirty="0" smtClean="0"/>
              <a:t>CDE Forms</a:t>
            </a:r>
            <a:endParaRPr lang="en-US" sz="3600" dirty="0"/>
          </a:p>
        </p:txBody>
      </p:sp>
    </p:spTree>
    <p:extLst>
      <p:ext uri="{BB962C8B-B14F-4D97-AF65-F5344CB8AC3E}">
        <p14:creationId xmlns:p14="http://schemas.microsoft.com/office/powerpoint/2010/main" val="3323711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r>
              <a:rPr lang="en-US" sz="1600" b="0" dirty="0">
                <a:solidFill>
                  <a:srgbClr val="000000"/>
                </a:solidFill>
                <a:latin typeface="Calibri" panose="020F0502020204030204" pitchFamily="34" charset="0"/>
              </a:rPr>
              <a:t>4.02 School districts and service providers shall maintain separate files for each school transportation vehicle operator, school transportation paraprofessional, and school transportation annual inspector with written documentation evidencing all listed requirements indicated in Rule 5.00, Rule 6.00 and Rule 7.00, as applicable. </a:t>
            </a:r>
            <a:r>
              <a:rPr lang="en-US" sz="1600" b="0" dirty="0">
                <a:solidFill>
                  <a:srgbClr val="FF0000"/>
                </a:solidFill>
                <a:latin typeface="Calibri" panose="020F0502020204030204" pitchFamily="34" charset="0"/>
              </a:rPr>
              <a:t>Training documentation shall include the trainer name, date of the training, description of the training, duration of each topic covered</a:t>
            </a:r>
            <a:r>
              <a:rPr lang="en-US" sz="1600" dirty="0">
                <a:solidFill>
                  <a:srgbClr val="FF0000"/>
                </a:solidFill>
                <a:latin typeface="Calibri" panose="020F0502020204030204" pitchFamily="34" charset="0"/>
              </a:rPr>
              <a:t> </a:t>
            </a:r>
            <a:r>
              <a:rPr lang="en-US" sz="1600" b="0" dirty="0">
                <a:solidFill>
                  <a:srgbClr val="FF0000"/>
                </a:solidFill>
                <a:latin typeface="Calibri" panose="020F0502020204030204" pitchFamily="34" charset="0"/>
              </a:rPr>
              <a:t>and the signature of all attendees. </a:t>
            </a:r>
            <a:endParaRPr lang="en-US" sz="1600" b="0" dirty="0" smtClean="0">
              <a:solidFill>
                <a:srgbClr val="FF0000"/>
              </a:solidFill>
              <a:latin typeface="Calibri" panose="020F0502020204030204" pitchFamily="34" charset="0"/>
            </a:endParaRPr>
          </a:p>
          <a:p>
            <a:pPr marL="205741" indent="0">
              <a:buNone/>
            </a:pPr>
            <a:endParaRPr lang="en-US" sz="1600" b="0" dirty="0" smtClean="0">
              <a:solidFill>
                <a:srgbClr val="FF0000"/>
              </a:solidFill>
              <a:latin typeface="Calibri" panose="020F0502020204030204" pitchFamily="34" charset="0"/>
            </a:endParaRPr>
          </a:p>
          <a:p>
            <a:pPr marL="205741" indent="0">
              <a:buNone/>
            </a:pPr>
            <a:r>
              <a:rPr lang="en-US" sz="1600" b="0" dirty="0" smtClean="0">
                <a:solidFill>
                  <a:srgbClr val="000000"/>
                </a:solidFill>
                <a:latin typeface="Calibri" panose="020F0502020204030204" pitchFamily="34" charset="0"/>
              </a:rPr>
              <a:t>	</a:t>
            </a:r>
            <a:r>
              <a:rPr lang="en-US" sz="1600" b="0" dirty="0" smtClean="0">
                <a:solidFill>
                  <a:srgbClr val="FF0000"/>
                </a:solidFill>
                <a:latin typeface="Calibri" panose="020F0502020204030204" pitchFamily="34" charset="0"/>
              </a:rPr>
              <a:t>4.02(a</a:t>
            </a:r>
            <a:r>
              <a:rPr lang="en-US" sz="1600" b="0" dirty="0">
                <a:solidFill>
                  <a:srgbClr val="FF0000"/>
                </a:solidFill>
                <a:latin typeface="Calibri" panose="020F0502020204030204" pitchFamily="34" charset="0"/>
              </a:rPr>
              <a:t>) If a school transportation vehicle operator, school transportation </a:t>
            </a:r>
            <a:r>
              <a:rPr lang="en-US" sz="1600" b="0" dirty="0" smtClean="0">
                <a:solidFill>
                  <a:srgbClr val="FF0000"/>
                </a:solidFill>
                <a:latin typeface="Calibri" panose="020F0502020204030204" pitchFamily="34" charset="0"/>
              </a:rPr>
              <a:t>	paraprofessional</a:t>
            </a:r>
            <a:r>
              <a:rPr lang="en-US" sz="1600" b="0" dirty="0">
                <a:solidFill>
                  <a:srgbClr val="FF0000"/>
                </a:solidFill>
                <a:latin typeface="Calibri" panose="020F0502020204030204" pitchFamily="34" charset="0"/>
              </a:rPr>
              <a:t>, or school transportation annual inspector works for more than one </a:t>
            </a:r>
            <a:r>
              <a:rPr lang="en-US" sz="1600" b="0" dirty="0" smtClean="0">
                <a:solidFill>
                  <a:srgbClr val="FF0000"/>
                </a:solidFill>
                <a:latin typeface="Calibri" panose="020F0502020204030204" pitchFamily="34" charset="0"/>
              </a:rPr>
              <a:t>	school </a:t>
            </a:r>
            <a:r>
              <a:rPr lang="en-US" sz="1600" b="0" dirty="0">
                <a:solidFill>
                  <a:srgbClr val="FF0000"/>
                </a:solidFill>
                <a:latin typeface="Calibri" panose="020F0502020204030204" pitchFamily="34" charset="0"/>
              </a:rPr>
              <a:t>district, each district shall maintain a file with documentation in accordance with </a:t>
            </a:r>
            <a:r>
              <a:rPr lang="en-US" sz="1600" b="0" dirty="0" smtClean="0">
                <a:solidFill>
                  <a:srgbClr val="FF0000"/>
                </a:solidFill>
                <a:latin typeface="Calibri" panose="020F0502020204030204" pitchFamily="34" charset="0"/>
              </a:rPr>
              <a:t>	this </a:t>
            </a:r>
            <a:r>
              <a:rPr lang="en-US" sz="1600" b="0" dirty="0">
                <a:solidFill>
                  <a:srgbClr val="FF0000"/>
                </a:solidFill>
                <a:latin typeface="Calibri" panose="020F0502020204030204" pitchFamily="34" charset="0"/>
              </a:rPr>
              <a:t>rule.</a:t>
            </a:r>
            <a:endParaRPr lang="en-US" sz="1600" dirty="0">
              <a:solidFill>
                <a:srgbClr val="FF0000"/>
              </a:solidFill>
            </a:endParaRPr>
          </a:p>
        </p:txBody>
      </p:sp>
      <p:sp>
        <p:nvSpPr>
          <p:cNvPr id="3" name="Title 2"/>
          <p:cNvSpPr>
            <a:spLocks noGrp="1"/>
          </p:cNvSpPr>
          <p:nvPr>
            <p:ph type="title"/>
          </p:nvPr>
        </p:nvSpPr>
        <p:spPr/>
        <p:txBody>
          <a:bodyPr/>
          <a:lstStyle/>
          <a:p>
            <a:r>
              <a:rPr lang="en-US" dirty="0" smtClean="0"/>
              <a:t>Documentation of Training</a:t>
            </a:r>
            <a:endParaRPr lang="en-US" dirty="0"/>
          </a:p>
        </p:txBody>
      </p:sp>
    </p:spTree>
    <p:extLst>
      <p:ext uri="{BB962C8B-B14F-4D97-AF65-F5344CB8AC3E}">
        <p14:creationId xmlns:p14="http://schemas.microsoft.com/office/powerpoint/2010/main" val="31243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r>
              <a:rPr lang="en-US" dirty="0" smtClean="0"/>
              <a:t>			</a:t>
            </a:r>
            <a:r>
              <a:rPr lang="en-US" sz="1600" dirty="0" smtClean="0"/>
              <a:t>	Class Agenda</a:t>
            </a:r>
          </a:p>
          <a:p>
            <a:pPr marL="205741" indent="0">
              <a:buNone/>
            </a:pPr>
            <a:r>
              <a:rPr lang="en-US" sz="1600" dirty="0"/>
              <a:t>	</a:t>
            </a:r>
            <a:r>
              <a:rPr lang="en-US" sz="1600" dirty="0" smtClean="0"/>
              <a:t>			       Date</a:t>
            </a:r>
          </a:p>
          <a:p>
            <a:pPr marL="205741" indent="0">
              <a:buNone/>
            </a:pPr>
            <a:r>
              <a:rPr lang="en-US" sz="1400" dirty="0" smtClean="0"/>
              <a:t>Introductions</a:t>
            </a:r>
          </a:p>
          <a:p>
            <a:pPr marL="205741" indent="0">
              <a:buNone/>
            </a:pPr>
            <a:r>
              <a:rPr lang="en-US" sz="1400" dirty="0" smtClean="0"/>
              <a:t>Student Confidentiality		Peggy Burns Video		45 min.</a:t>
            </a:r>
          </a:p>
          <a:p>
            <a:pPr marL="205741" indent="0">
              <a:buNone/>
            </a:pPr>
            <a:r>
              <a:rPr lang="en-US" sz="1400" dirty="0" smtClean="0"/>
              <a:t>Railroad Crossings			Operation Lifesaver (Mrs. Smith)	1 hour</a:t>
            </a:r>
          </a:p>
          <a:p>
            <a:pPr marL="205741" indent="0">
              <a:buNone/>
            </a:pPr>
            <a:r>
              <a:rPr lang="en-US" sz="1400" dirty="0" smtClean="0"/>
              <a:t>First Aid				Mr. Brown ( School Nurse)	3 hours</a:t>
            </a:r>
          </a:p>
          <a:p>
            <a:pPr marL="205741" indent="0">
              <a:buNone/>
            </a:pPr>
            <a:r>
              <a:rPr lang="en-US" sz="1400" dirty="0" smtClean="0"/>
              <a:t>District Policies			Mr./Mrs. Supervisor		30 min.</a:t>
            </a:r>
          </a:p>
          <a:p>
            <a:pPr marL="205741" indent="0">
              <a:buNone/>
            </a:pPr>
            <a:r>
              <a:rPr lang="en-US" sz="1400" dirty="0" smtClean="0"/>
              <a:t>Pre-Trip/Post-Trip			Joe Technician		1 hour</a:t>
            </a:r>
          </a:p>
          <a:p>
            <a:pPr marL="205741" indent="0">
              <a:buNone/>
            </a:pPr>
            <a:r>
              <a:rPr lang="en-US" sz="1400" dirty="0" smtClean="0"/>
              <a:t>Staff in Attendance</a:t>
            </a:r>
          </a:p>
          <a:p>
            <a:pPr marL="205741" indent="0">
              <a:buNone/>
            </a:pPr>
            <a:r>
              <a:rPr lang="en-US" sz="1400" dirty="0" smtClean="0"/>
              <a:t>1.____________________</a:t>
            </a:r>
          </a:p>
          <a:p>
            <a:pPr marL="205741" indent="0">
              <a:buNone/>
            </a:pPr>
            <a:r>
              <a:rPr lang="en-US" sz="1400" dirty="0" smtClean="0"/>
              <a:t>2.____________________</a:t>
            </a:r>
          </a:p>
          <a:p>
            <a:pPr marL="205741" indent="0">
              <a:buNone/>
            </a:pPr>
            <a:r>
              <a:rPr lang="en-US" sz="1400" dirty="0" smtClean="0"/>
              <a:t>3.____________________</a:t>
            </a:r>
          </a:p>
          <a:p>
            <a:pPr marL="205741" indent="0">
              <a:buNone/>
            </a:pPr>
            <a:r>
              <a:rPr lang="en-US" sz="1200" b="0" dirty="0" smtClean="0"/>
              <a:t>If you have a significant amount of staff in attendance, you can have a separate sign-in sheet and attach it to one of the agendas and place in a separate file.  If you have drivers that were not in attendance, anticipate advising how and when they received the training.</a:t>
            </a:r>
          </a:p>
          <a:p>
            <a:pPr marL="205741" indent="0">
              <a:buNone/>
            </a:pPr>
            <a:endParaRPr lang="en-US" sz="1400" dirty="0"/>
          </a:p>
        </p:txBody>
      </p:sp>
      <p:sp>
        <p:nvSpPr>
          <p:cNvPr id="3" name="Title 2"/>
          <p:cNvSpPr>
            <a:spLocks noGrp="1"/>
          </p:cNvSpPr>
          <p:nvPr>
            <p:ph type="title"/>
          </p:nvPr>
        </p:nvSpPr>
        <p:spPr/>
        <p:txBody>
          <a:bodyPr/>
          <a:lstStyle/>
          <a:p>
            <a:r>
              <a:rPr lang="en-US" dirty="0" smtClean="0"/>
              <a:t>Sample Documentation</a:t>
            </a:r>
            <a:endParaRPr lang="en-US" dirty="0"/>
          </a:p>
        </p:txBody>
      </p:sp>
    </p:spTree>
    <p:extLst>
      <p:ext uri="{BB962C8B-B14F-4D97-AF65-F5344CB8AC3E}">
        <p14:creationId xmlns:p14="http://schemas.microsoft.com/office/powerpoint/2010/main" val="3753375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buClr>
                <a:schemeClr val="accent1"/>
              </a:buClr>
              <a:buSzPct val="110000"/>
              <a:buFont typeface="Noto Sans Symbols"/>
              <a:buNone/>
            </a:pPr>
            <a:r>
              <a:rPr lang="en-US" sz="2400" b="1" i="0" u="none" strike="noStrike" cap="none" dirty="0" smtClean="0">
                <a:solidFill>
                  <a:srgbClr val="5C6670"/>
                </a:solidFill>
                <a:latin typeface="Calibri"/>
                <a:ea typeface="Calibri"/>
                <a:cs typeface="Calibri"/>
                <a:sym typeface="Calibri"/>
              </a:rPr>
              <a:t>Welcome</a:t>
            </a:r>
          </a:p>
          <a:p>
            <a:pPr marL="274320" marR="0" lvl="0" indent="-236219" algn="l" rtl="0">
              <a:spcBef>
                <a:spcPts val="0"/>
              </a:spcBef>
              <a:buClr>
                <a:schemeClr val="accent1"/>
              </a:buClr>
              <a:buSzPct val="110000"/>
              <a:buFont typeface="Noto Sans Symbols"/>
              <a:buNone/>
            </a:pPr>
            <a:endParaRPr lang="en-US" dirty="0"/>
          </a:p>
          <a:p>
            <a:pPr marL="274320" marR="0" lvl="0" indent="-236219" algn="l" rtl="0">
              <a:spcBef>
                <a:spcPts val="0"/>
              </a:spcBef>
              <a:buClr>
                <a:schemeClr val="accent1"/>
              </a:buClr>
              <a:buSzPct val="110000"/>
              <a:buFont typeface="Noto Sans Symbols"/>
              <a:buNone/>
            </a:pPr>
            <a:r>
              <a:rPr lang="en-US" sz="2400" b="1" i="0" u="none" strike="noStrike" cap="none" dirty="0" smtClean="0">
                <a:solidFill>
                  <a:srgbClr val="5C6670"/>
                </a:solidFill>
                <a:latin typeface="Calibri"/>
                <a:ea typeface="Calibri"/>
                <a:cs typeface="Calibri"/>
                <a:sym typeface="Calibri"/>
              </a:rPr>
              <a:t>Introductions</a:t>
            </a:r>
          </a:p>
          <a:p>
            <a:pPr marL="274320" marR="0" lvl="0" indent="-236219" algn="l" rtl="0">
              <a:spcBef>
                <a:spcPts val="0"/>
              </a:spcBef>
              <a:buClr>
                <a:schemeClr val="accent1"/>
              </a:buClr>
              <a:buSzPct val="110000"/>
              <a:buFont typeface="Noto Sans Symbols"/>
              <a:buNone/>
            </a:pPr>
            <a:endParaRPr lang="en-US" dirty="0"/>
          </a:p>
          <a:p>
            <a:pPr marL="274320" marR="0" lvl="0" indent="-236219" algn="l" rtl="0">
              <a:spcBef>
                <a:spcPts val="0"/>
              </a:spcBef>
              <a:buClr>
                <a:schemeClr val="accent1"/>
              </a:buClr>
              <a:buSzPct val="110000"/>
              <a:buFont typeface="Noto Sans Symbols"/>
              <a:buNone/>
            </a:pPr>
            <a:r>
              <a:rPr lang="en-US" sz="2400" b="1" i="0" u="none" strike="noStrike" cap="none" dirty="0" smtClean="0">
                <a:solidFill>
                  <a:srgbClr val="5C6670"/>
                </a:solidFill>
                <a:latin typeface="Calibri"/>
                <a:ea typeface="Calibri"/>
                <a:cs typeface="Calibri"/>
                <a:sym typeface="Calibri"/>
              </a:rPr>
              <a:t>Review Changes in Operation, Maintenance and Annual 				Inspection Rules</a:t>
            </a:r>
          </a:p>
          <a:p>
            <a:pPr marL="274320" marR="0" lvl="0" indent="-236219" algn="l" rtl="0">
              <a:spcBef>
                <a:spcPts val="0"/>
              </a:spcBef>
              <a:buClr>
                <a:schemeClr val="accent1"/>
              </a:buClr>
              <a:buSzPct val="110000"/>
              <a:buFont typeface="Noto Sans Symbols"/>
              <a:buNone/>
            </a:pPr>
            <a:endParaRPr lang="en-US" dirty="0"/>
          </a:p>
          <a:p>
            <a:pPr marL="274320" marR="0" lvl="0" indent="-236219" algn="l" rtl="0">
              <a:spcBef>
                <a:spcPts val="0"/>
              </a:spcBef>
              <a:buClr>
                <a:schemeClr val="accent1"/>
              </a:buClr>
              <a:buSzPct val="110000"/>
              <a:buFont typeface="Noto Sans Symbols"/>
              <a:buNone/>
            </a:pPr>
            <a:r>
              <a:rPr lang="en-US" sz="2400" b="1" i="0" u="none" strike="noStrike" cap="none" dirty="0" smtClean="0">
                <a:solidFill>
                  <a:srgbClr val="5C6670"/>
                </a:solidFill>
                <a:latin typeface="Calibri"/>
                <a:ea typeface="Calibri"/>
                <a:cs typeface="Calibri"/>
                <a:sym typeface="Calibri"/>
              </a:rPr>
              <a:t>Questions</a:t>
            </a:r>
          </a:p>
          <a:p>
            <a:pPr marL="274320" marR="0" lvl="0" indent="-236219" algn="l" rtl="0">
              <a:spcBef>
                <a:spcPts val="0"/>
              </a:spcBef>
              <a:buClr>
                <a:schemeClr val="accent1"/>
              </a:buClr>
              <a:buSzPct val="110000"/>
              <a:buFont typeface="Noto Sans Symbols"/>
              <a:buNone/>
            </a:pPr>
            <a:endParaRPr lang="en-US" dirty="0"/>
          </a:p>
          <a:p>
            <a:pPr marL="274320" marR="0" lvl="0" indent="-236219" algn="l" rtl="0">
              <a:spcBef>
                <a:spcPts val="0"/>
              </a:spcBef>
              <a:buClr>
                <a:schemeClr val="accent1"/>
              </a:buClr>
              <a:buSzPct val="110000"/>
              <a:buFont typeface="Noto Sans Symbols"/>
              <a:buNone/>
            </a:pPr>
            <a:r>
              <a:rPr lang="en-US" sz="2400" b="1" i="0" u="none" strike="noStrike" cap="none" dirty="0" smtClean="0">
                <a:solidFill>
                  <a:srgbClr val="5C6670"/>
                </a:solidFill>
                <a:latin typeface="Calibri"/>
                <a:ea typeface="Calibri"/>
                <a:cs typeface="Calibri"/>
                <a:sym typeface="Calibri"/>
              </a:rPr>
              <a:t>Dismissal</a:t>
            </a:r>
            <a:endParaRPr sz="2400" b="1" i="0" u="none" strike="noStrike" cap="none" dirty="0">
              <a:solidFill>
                <a:srgbClr val="5C6670"/>
              </a:solidFill>
              <a:latin typeface="Calibri"/>
              <a:ea typeface="Calibri"/>
              <a:cs typeface="Calibri"/>
              <a:sym typeface="Calibri"/>
            </a:endParaRPr>
          </a:p>
        </p:txBody>
      </p:sp>
      <p:sp>
        <p:nvSpPr>
          <p:cNvPr id="69" name="Shape 69"/>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smtClean="0">
                <a:solidFill>
                  <a:schemeClr val="lt1"/>
                </a:solidFill>
                <a:latin typeface="Arial"/>
                <a:ea typeface="Arial"/>
                <a:cs typeface="Arial"/>
                <a:sym typeface="Arial"/>
              </a:rPr>
              <a:t>Agenda</a:t>
            </a:r>
            <a:endParaRPr sz="3600" b="0" i="0" u="none" strike="noStrike" cap="none" dirty="0">
              <a:solidFill>
                <a:schemeClr val="lt1"/>
              </a:solidFill>
              <a:latin typeface="Arial"/>
              <a:ea typeface="Arial"/>
              <a:cs typeface="Arial"/>
              <a:sym typeface="Arial"/>
            </a:endParaRPr>
          </a:p>
        </p:txBody>
      </p:sp>
      <p:sp>
        <p:nvSpPr>
          <p:cNvPr id="70" name="Shape 70"/>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2</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anim calcmode="lin" valueType="num">
                                      <p:cBhvr>
                                        <p:cTn id="8"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
                                            <p:txEl>
                                              <p:pRg st="2" end="2"/>
                                            </p:txEl>
                                          </p:spTgt>
                                        </p:tgtEl>
                                        <p:attrNameLst>
                                          <p:attrName>style.visibility</p:attrName>
                                        </p:attrNameLst>
                                      </p:cBhvr>
                                      <p:to>
                                        <p:strVal val="visible"/>
                                      </p:to>
                                    </p:set>
                                    <p:animEffect transition="in" filter="fade">
                                      <p:cBhvr>
                                        <p:cTn id="14" dur="1000"/>
                                        <p:tgtEl>
                                          <p:spTgt spid="68">
                                            <p:txEl>
                                              <p:pRg st="2" end="2"/>
                                            </p:txEl>
                                          </p:spTgt>
                                        </p:tgtEl>
                                      </p:cBhvr>
                                    </p:animEffect>
                                    <p:anim calcmode="lin" valueType="num">
                                      <p:cBhvr>
                                        <p:cTn id="1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8">
                                            <p:txEl>
                                              <p:pRg st="4" end="4"/>
                                            </p:txEl>
                                          </p:spTgt>
                                        </p:tgtEl>
                                        <p:attrNameLst>
                                          <p:attrName>style.visibility</p:attrName>
                                        </p:attrNameLst>
                                      </p:cBhvr>
                                      <p:to>
                                        <p:strVal val="visible"/>
                                      </p:to>
                                    </p:set>
                                    <p:animEffect transition="in" filter="fade">
                                      <p:cBhvr>
                                        <p:cTn id="21" dur="1000"/>
                                        <p:tgtEl>
                                          <p:spTgt spid="68">
                                            <p:txEl>
                                              <p:pRg st="4" end="4"/>
                                            </p:txEl>
                                          </p:spTgt>
                                        </p:tgtEl>
                                      </p:cBhvr>
                                    </p:animEffect>
                                    <p:anim calcmode="lin" valueType="num">
                                      <p:cBhvr>
                                        <p:cTn id="22"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8">
                                            <p:txEl>
                                              <p:pRg st="6" end="6"/>
                                            </p:txEl>
                                          </p:spTgt>
                                        </p:tgtEl>
                                        <p:attrNameLst>
                                          <p:attrName>style.visibility</p:attrName>
                                        </p:attrNameLst>
                                      </p:cBhvr>
                                      <p:to>
                                        <p:strVal val="visible"/>
                                      </p:to>
                                    </p:set>
                                    <p:animEffect transition="in" filter="fade">
                                      <p:cBhvr>
                                        <p:cTn id="28" dur="1000"/>
                                        <p:tgtEl>
                                          <p:spTgt spid="68">
                                            <p:txEl>
                                              <p:pRg st="6" end="6"/>
                                            </p:txEl>
                                          </p:spTgt>
                                        </p:tgtEl>
                                      </p:cBhvr>
                                    </p:animEffect>
                                    <p:anim calcmode="lin" valueType="num">
                                      <p:cBhvr>
                                        <p:cTn id="29" dur="1000" fill="hold"/>
                                        <p:tgtEl>
                                          <p:spTgt spid="6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8">
                                            <p:txEl>
                                              <p:pRg st="8" end="8"/>
                                            </p:txEl>
                                          </p:spTgt>
                                        </p:tgtEl>
                                        <p:attrNameLst>
                                          <p:attrName>style.visibility</p:attrName>
                                        </p:attrNameLst>
                                      </p:cBhvr>
                                      <p:to>
                                        <p:strVal val="visible"/>
                                      </p:to>
                                    </p:set>
                                    <p:animEffect transition="in" filter="fade">
                                      <p:cBhvr>
                                        <p:cTn id="35" dur="1000"/>
                                        <p:tgtEl>
                                          <p:spTgt spid="68">
                                            <p:txEl>
                                              <p:pRg st="8" end="8"/>
                                            </p:txEl>
                                          </p:spTgt>
                                        </p:tgtEl>
                                      </p:cBhvr>
                                    </p:animEffect>
                                    <p:anim calcmode="lin" valueType="num">
                                      <p:cBhvr>
                                        <p:cTn id="36" dur="1000" fill="hold"/>
                                        <p:tgtEl>
                                          <p:spTgt spid="68">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r>
              <a:rPr lang="en-US" dirty="0" smtClean="0"/>
              <a:t>If possible try to organize your staff files in sections for example:</a:t>
            </a:r>
            <a:endParaRPr lang="en-US" dirty="0"/>
          </a:p>
          <a:p>
            <a:pPr marL="205741" indent="0">
              <a:buNone/>
            </a:pPr>
            <a:r>
              <a:rPr lang="en-US" sz="1600" dirty="0" smtClean="0"/>
              <a:t>Pre-Service</a:t>
            </a:r>
          </a:p>
          <a:p>
            <a:pPr marL="205741" indent="0">
              <a:buNone/>
            </a:pPr>
            <a:r>
              <a:rPr lang="en-US" sz="1600" dirty="0" smtClean="0"/>
              <a:t>Copy of Licenses</a:t>
            </a:r>
          </a:p>
          <a:p>
            <a:pPr marL="205741" indent="0">
              <a:buNone/>
            </a:pPr>
            <a:r>
              <a:rPr lang="en-US" sz="1600" dirty="0" smtClean="0"/>
              <a:t>Motor Vehicle Records</a:t>
            </a:r>
          </a:p>
          <a:p>
            <a:pPr marL="205741" indent="0">
              <a:buNone/>
            </a:pPr>
            <a:r>
              <a:rPr lang="en-US" sz="1600" dirty="0" smtClean="0"/>
              <a:t>Annual Tests</a:t>
            </a:r>
          </a:p>
          <a:p>
            <a:pPr marL="205741" indent="0">
              <a:buNone/>
            </a:pPr>
            <a:r>
              <a:rPr lang="en-US" sz="1600" dirty="0" smtClean="0"/>
              <a:t>Annual Performance Evaluations including pre-trip</a:t>
            </a:r>
          </a:p>
          <a:p>
            <a:pPr marL="205741" indent="0">
              <a:buNone/>
            </a:pPr>
            <a:r>
              <a:rPr lang="en-US" sz="1600" dirty="0" smtClean="0"/>
              <a:t>Medical</a:t>
            </a:r>
          </a:p>
          <a:p>
            <a:pPr marL="205741" indent="0">
              <a:buNone/>
            </a:pPr>
            <a:r>
              <a:rPr lang="en-US" sz="1600" dirty="0" smtClean="0"/>
              <a:t>Required Training per Rules</a:t>
            </a:r>
            <a:endParaRPr lang="en-US" sz="1600" dirty="0"/>
          </a:p>
          <a:p>
            <a:pPr marL="205741" indent="0">
              <a:buNone/>
            </a:pPr>
            <a:r>
              <a:rPr lang="en-US" sz="1600" dirty="0" smtClean="0"/>
              <a:t>In-Service Training</a:t>
            </a:r>
          </a:p>
          <a:p>
            <a:pPr marL="205741" indent="0">
              <a:buNone/>
            </a:pPr>
            <a:r>
              <a:rPr lang="en-US" sz="1600" dirty="0" smtClean="0"/>
              <a:t>Additional Training – Wheelchairs, CSRS</a:t>
            </a:r>
          </a:p>
          <a:p>
            <a:pPr marL="205741" indent="0">
              <a:buNone/>
            </a:pPr>
            <a:r>
              <a:rPr lang="en-US" sz="1600" dirty="0" smtClean="0"/>
              <a:t>Acknowledgments – Guides, District Policy, etc.</a:t>
            </a:r>
          </a:p>
          <a:p>
            <a:pPr marL="205741" indent="0">
              <a:buNone/>
            </a:pPr>
            <a:endParaRPr lang="en-US" dirty="0" smtClean="0"/>
          </a:p>
          <a:p>
            <a:pPr marL="205741" indent="0">
              <a:buNone/>
            </a:pPr>
            <a:endParaRPr lang="en-US" dirty="0"/>
          </a:p>
        </p:txBody>
      </p:sp>
      <p:sp>
        <p:nvSpPr>
          <p:cNvPr id="3" name="Title 2"/>
          <p:cNvSpPr>
            <a:spLocks noGrp="1"/>
          </p:cNvSpPr>
          <p:nvPr>
            <p:ph type="title"/>
          </p:nvPr>
        </p:nvSpPr>
        <p:spPr/>
        <p:txBody>
          <a:bodyPr/>
          <a:lstStyle/>
          <a:p>
            <a:r>
              <a:rPr lang="en-US" dirty="0" smtClean="0"/>
              <a:t>Operator Files</a:t>
            </a:r>
            <a:endParaRPr lang="en-US" dirty="0"/>
          </a:p>
        </p:txBody>
      </p:sp>
    </p:spTree>
    <p:extLst>
      <p:ext uri="{BB962C8B-B14F-4D97-AF65-F5344CB8AC3E}">
        <p14:creationId xmlns:p14="http://schemas.microsoft.com/office/powerpoint/2010/main" val="2350168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r>
              <a:rPr lang="en-US" sz="1600" dirty="0" smtClean="0"/>
              <a:t>Separate File for each vehicle</a:t>
            </a:r>
          </a:p>
          <a:p>
            <a:pPr marL="205741" indent="0">
              <a:buNone/>
            </a:pPr>
            <a:r>
              <a:rPr lang="en-US" sz="1600" dirty="0" smtClean="0"/>
              <a:t>Repair Orders</a:t>
            </a:r>
          </a:p>
          <a:p>
            <a:pPr marL="205741" indent="0">
              <a:buNone/>
            </a:pPr>
            <a:r>
              <a:rPr lang="en-US" sz="1600" dirty="0" smtClean="0"/>
              <a:t>Work Orders</a:t>
            </a:r>
          </a:p>
          <a:p>
            <a:pPr marL="205741" indent="0">
              <a:buNone/>
            </a:pPr>
            <a:r>
              <a:rPr lang="en-US" sz="1600" dirty="0" smtClean="0"/>
              <a:t>Permanent File – Line Set Tickets, Owners Manual, Instruction Manuals for lifts, radios, etc.</a:t>
            </a:r>
          </a:p>
          <a:p>
            <a:pPr marL="205741" indent="0">
              <a:buNone/>
            </a:pPr>
            <a:r>
              <a:rPr lang="en-US" sz="1600" dirty="0" smtClean="0"/>
              <a:t>Preventative Maintenance Repair Order and Checklist</a:t>
            </a:r>
          </a:p>
          <a:p>
            <a:pPr marL="205741" indent="0">
              <a:buNone/>
            </a:pPr>
            <a:r>
              <a:rPr lang="en-US" sz="1600" dirty="0" smtClean="0"/>
              <a:t>Annual Inspection Repair Order and Checklist</a:t>
            </a:r>
          </a:p>
          <a:p>
            <a:pPr marL="205741" indent="0">
              <a:buNone/>
            </a:pPr>
            <a:r>
              <a:rPr lang="en-US" sz="1600" dirty="0" smtClean="0"/>
              <a:t>Affidavit</a:t>
            </a:r>
          </a:p>
          <a:p>
            <a:pPr marL="205741" indent="0">
              <a:buNone/>
            </a:pPr>
            <a:r>
              <a:rPr lang="en-US" sz="1600" dirty="0" smtClean="0"/>
              <a:t>Day to day small repairs</a:t>
            </a:r>
          </a:p>
          <a:p>
            <a:pPr marL="205741" indent="0">
              <a:buNone/>
            </a:pPr>
            <a:endParaRPr lang="en-US" sz="1600" dirty="0" smtClean="0"/>
          </a:p>
          <a:p>
            <a:pPr marL="205741" indent="0">
              <a:buNone/>
            </a:pPr>
            <a:r>
              <a:rPr lang="en-US" dirty="0" smtClean="0"/>
              <a:t>Anything that does not pass a pre-trip should generate a repair request.</a:t>
            </a:r>
            <a:endParaRPr lang="en-US" dirty="0"/>
          </a:p>
        </p:txBody>
      </p:sp>
      <p:sp>
        <p:nvSpPr>
          <p:cNvPr id="3" name="Title 2"/>
          <p:cNvSpPr>
            <a:spLocks noGrp="1"/>
          </p:cNvSpPr>
          <p:nvPr>
            <p:ph type="title"/>
          </p:nvPr>
        </p:nvSpPr>
        <p:spPr/>
        <p:txBody>
          <a:bodyPr/>
          <a:lstStyle/>
          <a:p>
            <a:r>
              <a:rPr lang="en-US" dirty="0" smtClean="0"/>
              <a:t>Fleet Files</a:t>
            </a:r>
            <a:endParaRPr lang="en-US" dirty="0"/>
          </a:p>
        </p:txBody>
      </p:sp>
    </p:spTree>
    <p:extLst>
      <p:ext uri="{BB962C8B-B14F-4D97-AF65-F5344CB8AC3E}">
        <p14:creationId xmlns:p14="http://schemas.microsoft.com/office/powerpoint/2010/main" val="1594432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400" b="0" dirty="0"/>
              <a:t>3.01 CDE will perform periodic School Transportation Advisory Reviews (STAR) of school districts and service providers to evaluate and assist with compliance of these rules. </a:t>
            </a:r>
            <a:br>
              <a:rPr lang="en-US" sz="1400" b="0" dirty="0"/>
            </a:br>
            <a:r>
              <a:rPr lang="en-US" sz="1400" b="0" dirty="0" smtClean="0"/>
              <a:t>	3.01(a</a:t>
            </a:r>
            <a:r>
              <a:rPr lang="en-US" sz="1400" b="0" dirty="0"/>
              <a:t>) CDE will provide school districts and service providers written notification of the STAR </a:t>
            </a:r>
            <a:r>
              <a:rPr lang="en-US" sz="1400" b="0" dirty="0" smtClean="0"/>
              <a:t>	findings</a:t>
            </a:r>
            <a:r>
              <a:rPr lang="en-US" sz="1400" b="0" dirty="0"/>
              <a:t>. </a:t>
            </a:r>
            <a:endParaRPr lang="en-US" sz="1400" b="0" dirty="0" smtClean="0"/>
          </a:p>
          <a:p>
            <a:pPr marL="205741" indent="0">
              <a:buNone/>
            </a:pPr>
            <a:r>
              <a:rPr lang="en-US" sz="1400" b="0" dirty="0" smtClean="0"/>
              <a:t>	3.01(b</a:t>
            </a:r>
            <a:r>
              <a:rPr lang="en-US" sz="1400" b="0" dirty="0"/>
              <a:t>) Upon receipt of the written notification of STAR findings, school districts or service providers </a:t>
            </a:r>
            <a:r>
              <a:rPr lang="en-US" sz="1400" b="0" dirty="0" smtClean="0"/>
              <a:t>	shall </a:t>
            </a:r>
            <a:r>
              <a:rPr lang="en-US" sz="1400" b="0" dirty="0"/>
              <a:t>respond in writing to outline corrective actions if necessary.</a:t>
            </a:r>
          </a:p>
          <a:p>
            <a:pPr marL="205741" indent="0">
              <a:buNone/>
            </a:pPr>
            <a:endParaRPr lang="en-US" sz="1400" dirty="0" smtClean="0"/>
          </a:p>
          <a:p>
            <a:pPr marL="205741" indent="0">
              <a:buNone/>
            </a:pPr>
            <a:r>
              <a:rPr lang="en-US" sz="1400" u="sng" dirty="0" smtClean="0"/>
              <a:t>STAR Process</a:t>
            </a:r>
          </a:p>
          <a:p>
            <a:pPr marL="205741" indent="0">
              <a:buNone/>
            </a:pPr>
            <a:r>
              <a:rPr lang="en-US" sz="1400" dirty="0" smtClean="0"/>
              <a:t>Schedule through 2020 is posted on our website home page.</a:t>
            </a:r>
          </a:p>
          <a:p>
            <a:pPr marL="205741" indent="0">
              <a:buNone/>
            </a:pPr>
            <a:r>
              <a:rPr lang="en-US" sz="1400" dirty="0" smtClean="0"/>
              <a:t>Written notice to Superintendent/Transportation Director of pending review during school year</a:t>
            </a:r>
          </a:p>
          <a:p>
            <a:pPr marL="205741" indent="0">
              <a:buNone/>
            </a:pPr>
            <a:r>
              <a:rPr lang="en-US" sz="1400" dirty="0" smtClean="0"/>
              <a:t>Written notice to Superintendent/Transportation Director from CDE Staff of type ( Operation/Fleet) review, and specific date and time.</a:t>
            </a:r>
          </a:p>
          <a:p>
            <a:pPr marL="205741" indent="0">
              <a:buNone/>
            </a:pPr>
            <a:r>
              <a:rPr lang="en-US" sz="1400" dirty="0" smtClean="0"/>
              <a:t>Review conducted – assistance requested for vehicle inspections</a:t>
            </a:r>
          </a:p>
          <a:p>
            <a:pPr marL="205741" indent="0">
              <a:buNone/>
            </a:pPr>
            <a:r>
              <a:rPr lang="en-US" sz="1400" dirty="0" smtClean="0"/>
              <a:t>Written letter of review findings – Commendations and Non-Compliance</a:t>
            </a:r>
          </a:p>
          <a:p>
            <a:pPr marL="205741" indent="0">
              <a:buNone/>
            </a:pPr>
            <a:r>
              <a:rPr lang="en-US" sz="1400" dirty="0" smtClean="0"/>
              <a:t>District required to send written response to non-compliance concerns, how they will correct them.</a:t>
            </a:r>
          </a:p>
          <a:p>
            <a:pPr marL="205741" indent="0">
              <a:buNone/>
            </a:pPr>
            <a:r>
              <a:rPr lang="en-US" sz="1400" dirty="0" smtClean="0"/>
              <a:t>Once district response received and satisfactory – written “Thank You” then file is closed</a:t>
            </a:r>
            <a:endParaRPr lang="en-US" sz="1400" dirty="0"/>
          </a:p>
        </p:txBody>
      </p:sp>
      <p:sp>
        <p:nvSpPr>
          <p:cNvPr id="3" name="Title 2"/>
          <p:cNvSpPr>
            <a:spLocks noGrp="1"/>
          </p:cNvSpPr>
          <p:nvPr>
            <p:ph type="title"/>
          </p:nvPr>
        </p:nvSpPr>
        <p:spPr/>
        <p:txBody>
          <a:bodyPr/>
          <a:lstStyle/>
          <a:p>
            <a:r>
              <a:rPr lang="en-US" dirty="0" smtClean="0"/>
              <a:t>Non-Compliance</a:t>
            </a:r>
            <a:endParaRPr lang="en-US" dirty="0"/>
          </a:p>
        </p:txBody>
      </p:sp>
    </p:spTree>
    <p:extLst>
      <p:ext uri="{BB962C8B-B14F-4D97-AF65-F5344CB8AC3E}">
        <p14:creationId xmlns:p14="http://schemas.microsoft.com/office/powerpoint/2010/main" val="165533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r>
              <a:rPr lang="en-US" sz="1400" b="0" dirty="0"/>
              <a:t>3.02 CDE shall revoke or suspend the certificate for a school transportation annual inspector, school transportation annual inspector hands-on tester or inspection site under the following circumstances:</a:t>
            </a:r>
          </a:p>
          <a:p>
            <a:pPr marL="205741" indent="0">
              <a:buNone/>
            </a:pPr>
            <a:r>
              <a:rPr lang="en-US" sz="1400" b="0" dirty="0" smtClean="0"/>
              <a:t>	3.02(a</a:t>
            </a:r>
            <a:r>
              <a:rPr lang="en-US" sz="1400" b="0" dirty="0"/>
              <a:t>) A school transportation annual inspector, school transportation annual inspector hands-on </a:t>
            </a:r>
            <a:r>
              <a:rPr lang="en-US" sz="1400" b="0" dirty="0" smtClean="0"/>
              <a:t>	tester </a:t>
            </a:r>
            <a:r>
              <a:rPr lang="en-US" sz="1400" b="0" dirty="0"/>
              <a:t>or inspection site does not meet the requirements outlined in these rules. </a:t>
            </a:r>
          </a:p>
          <a:p>
            <a:pPr marL="205741" indent="0">
              <a:buNone/>
            </a:pPr>
            <a:r>
              <a:rPr lang="en-US" sz="1400" b="0" dirty="0" smtClean="0"/>
              <a:t>	3.02(b</a:t>
            </a:r>
            <a:r>
              <a:rPr lang="en-US" sz="1400" b="0" dirty="0"/>
              <a:t>) School transportation annual inspections or hands-on tests have not been properly </a:t>
            </a:r>
            <a:r>
              <a:rPr lang="en-US" sz="1400" b="0" dirty="0" smtClean="0"/>
              <a:t>	conducted</a:t>
            </a:r>
            <a:r>
              <a:rPr lang="en-US" sz="1400" b="0" dirty="0"/>
              <a:t>. </a:t>
            </a:r>
          </a:p>
          <a:p>
            <a:pPr marL="205741" indent="0">
              <a:buNone/>
            </a:pPr>
            <a:endParaRPr lang="en-US" dirty="0"/>
          </a:p>
        </p:txBody>
      </p:sp>
      <p:sp>
        <p:nvSpPr>
          <p:cNvPr id="3" name="Title 2"/>
          <p:cNvSpPr>
            <a:spLocks noGrp="1"/>
          </p:cNvSpPr>
          <p:nvPr>
            <p:ph type="title"/>
          </p:nvPr>
        </p:nvSpPr>
        <p:spPr/>
        <p:txBody>
          <a:bodyPr/>
          <a:lstStyle/>
          <a:p>
            <a:r>
              <a:rPr lang="en-US" dirty="0" smtClean="0"/>
              <a:t>Non-Compliance</a:t>
            </a:r>
            <a:endParaRPr lang="en-US" dirty="0"/>
          </a:p>
        </p:txBody>
      </p:sp>
    </p:spTree>
    <p:extLst>
      <p:ext uri="{BB962C8B-B14F-4D97-AF65-F5344CB8AC3E}">
        <p14:creationId xmlns:p14="http://schemas.microsoft.com/office/powerpoint/2010/main" val="42661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r>
              <a:rPr lang="en-US" sz="1400" b="0" dirty="0"/>
              <a:t>6.01 School transportation annual inspector is a person qualified to perform annual inspections on a school transportation vehicle to confirm the vehicle complies with CDE regulations</a:t>
            </a:r>
            <a:r>
              <a:rPr lang="en-US" sz="1400" b="0" dirty="0" smtClean="0"/>
              <a:t>.</a:t>
            </a:r>
          </a:p>
          <a:p>
            <a:pPr marL="205741" indent="0">
              <a:buNone/>
            </a:pPr>
            <a:endParaRPr lang="en-US" sz="1400" b="0" dirty="0"/>
          </a:p>
          <a:p>
            <a:pPr marL="205741" indent="0">
              <a:buNone/>
            </a:pPr>
            <a:r>
              <a:rPr lang="en-US" sz="1400" b="0" dirty="0"/>
              <a:t>7.01 School transportation annual inspector hands-on tester is a person qualified to proctor hands-on tests to annual inspector candidates. </a:t>
            </a:r>
            <a:endParaRPr lang="en-US" sz="1400" dirty="0" smtClean="0"/>
          </a:p>
          <a:p>
            <a:pPr marL="205741" indent="0">
              <a:buNone/>
            </a:pPr>
            <a:endParaRPr lang="en-US" dirty="0"/>
          </a:p>
        </p:txBody>
      </p:sp>
      <p:sp>
        <p:nvSpPr>
          <p:cNvPr id="3" name="Title 2"/>
          <p:cNvSpPr>
            <a:spLocks noGrp="1"/>
          </p:cNvSpPr>
          <p:nvPr>
            <p:ph type="title"/>
          </p:nvPr>
        </p:nvSpPr>
        <p:spPr/>
        <p:txBody>
          <a:bodyPr/>
          <a:lstStyle/>
          <a:p>
            <a:r>
              <a:rPr lang="en-US" dirty="0" smtClean="0"/>
              <a:t>Annual Inspector/Hands On Tester</a:t>
            </a:r>
            <a:endParaRPr lang="en-US" dirty="0"/>
          </a:p>
        </p:txBody>
      </p:sp>
    </p:spTree>
    <p:extLst>
      <p:ext uri="{BB962C8B-B14F-4D97-AF65-F5344CB8AC3E}">
        <p14:creationId xmlns:p14="http://schemas.microsoft.com/office/powerpoint/2010/main" val="14836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outline job responsibilities and develop job qualification standards  copy to employee upon </a:t>
            </a:r>
            <a:r>
              <a:rPr lang="en-US" sz="1200" b="0" kern="1200" dirty="0" smtClean="0">
                <a:solidFill>
                  <a:prstClr val="black"/>
                </a:solidFill>
                <a:ea typeface="+mn-ea"/>
                <a:cs typeface="+mn-cs"/>
              </a:rPr>
              <a:t>employment </a:t>
            </a:r>
            <a:r>
              <a:rPr lang="en-US" sz="1200" kern="1200" dirty="0" smtClean="0">
                <a:solidFill>
                  <a:prstClr val="black"/>
                </a:solidFill>
                <a:ea typeface="+mn-ea"/>
                <a:cs typeface="+mn-cs"/>
              </a:rPr>
              <a:t>4.01</a:t>
            </a:r>
            <a:endParaRPr lang="en-US" sz="1200" kern="1200" dirty="0">
              <a:solidFill>
                <a:prstClr val="black"/>
              </a:solidFill>
              <a:ea typeface="+mn-ea"/>
              <a:cs typeface="+mn-cs"/>
            </a:endParaRPr>
          </a:p>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shall maintain separate files </a:t>
            </a:r>
            <a:r>
              <a:rPr lang="en-US" sz="1200" kern="1200" dirty="0" smtClean="0">
                <a:solidFill>
                  <a:prstClr val="black"/>
                </a:solidFill>
                <a:ea typeface="+mn-ea"/>
                <a:cs typeface="+mn-cs"/>
              </a:rPr>
              <a:t>4.02 and 11.03 (vehicles)</a:t>
            </a:r>
            <a:endParaRPr lang="en-US" sz="1200" kern="1200" dirty="0">
              <a:solidFill>
                <a:prstClr val="black"/>
              </a:solidFill>
              <a:ea typeface="+mn-ea"/>
              <a:cs typeface="+mn-cs"/>
            </a:endParaRPr>
          </a:p>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more than one school district, each district shall maintain a file with </a:t>
            </a:r>
            <a:r>
              <a:rPr lang="en-US" sz="1200" b="0" kern="1200" dirty="0" smtClean="0">
                <a:solidFill>
                  <a:prstClr val="black"/>
                </a:solidFill>
                <a:ea typeface="+mn-ea"/>
                <a:cs typeface="+mn-cs"/>
              </a:rPr>
              <a:t>documentation </a:t>
            </a:r>
            <a:r>
              <a:rPr lang="en-US" sz="1200" kern="1200" dirty="0" smtClean="0">
                <a:solidFill>
                  <a:prstClr val="black"/>
                </a:solidFill>
                <a:ea typeface="+mn-ea"/>
                <a:cs typeface="+mn-cs"/>
              </a:rPr>
              <a:t>4.02(a)</a:t>
            </a:r>
            <a:endParaRPr lang="en-US" sz="1200" kern="1200" dirty="0">
              <a:solidFill>
                <a:prstClr val="black"/>
              </a:solidFill>
              <a:ea typeface="+mn-ea"/>
              <a:cs typeface="+mn-cs"/>
            </a:endParaRPr>
          </a:p>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DOT approved substance abuse testing </a:t>
            </a:r>
            <a:r>
              <a:rPr lang="en-US" sz="1200" b="0" kern="1200" dirty="0" smtClean="0">
                <a:solidFill>
                  <a:prstClr val="black"/>
                </a:solidFill>
                <a:ea typeface="+mn-ea"/>
                <a:cs typeface="+mn-cs"/>
              </a:rPr>
              <a:t>program ( CDL drivers, training also required per Fed.)</a:t>
            </a:r>
            <a:r>
              <a:rPr lang="en-US" sz="1200" kern="1200" dirty="0" smtClean="0">
                <a:solidFill>
                  <a:prstClr val="black"/>
                </a:solidFill>
                <a:ea typeface="+mn-ea"/>
                <a:cs typeface="+mn-cs"/>
              </a:rPr>
              <a:t>4.03</a:t>
            </a:r>
            <a:endParaRPr lang="en-US" sz="1200" kern="1200" dirty="0">
              <a:solidFill>
                <a:prstClr val="black"/>
              </a:solidFill>
              <a:ea typeface="+mn-ea"/>
              <a:cs typeface="+mn-cs"/>
            </a:endParaRPr>
          </a:p>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shall not permit a school transportation vehicle operator to transport students, while the operator's ability or alertness is so impaired, through fatigue, illness or any other cause, as to make it unsafe for the operator to transport students. </a:t>
            </a:r>
            <a:r>
              <a:rPr lang="en-US" sz="1200" b="0" kern="1200" dirty="0" smtClean="0">
                <a:solidFill>
                  <a:prstClr val="black"/>
                </a:solidFill>
                <a:ea typeface="+mn-ea"/>
                <a:cs typeface="+mn-cs"/>
              </a:rPr>
              <a:t> </a:t>
            </a:r>
            <a:r>
              <a:rPr lang="en-US" sz="1200" kern="1200" dirty="0" smtClean="0">
                <a:solidFill>
                  <a:prstClr val="black"/>
                </a:solidFill>
                <a:ea typeface="+mn-ea"/>
                <a:cs typeface="+mn-cs"/>
              </a:rPr>
              <a:t>4.04</a:t>
            </a:r>
            <a:r>
              <a:rPr lang="en-US" sz="1200" b="0" kern="1200" dirty="0" smtClean="0">
                <a:solidFill>
                  <a:prstClr val="black"/>
                </a:solidFill>
                <a:ea typeface="+mn-ea"/>
                <a:cs typeface="+mn-cs"/>
              </a:rPr>
              <a:t> </a:t>
            </a:r>
          </a:p>
          <a:p>
            <a:pPr marL="228600" lvl="0" indent="-228600">
              <a:lnSpc>
                <a:spcPct val="90000"/>
              </a:lnSpc>
              <a:spcBef>
                <a:spcPts val="1000"/>
              </a:spcBef>
              <a:buClrTx/>
              <a:buSzTx/>
              <a:buFont typeface="Arial" panose="020B0604020202020204" pitchFamily="34" charset="0"/>
              <a:buChar char="•"/>
            </a:pPr>
            <a:r>
              <a:rPr lang="en-US" sz="1200" b="0" kern="1200" dirty="0" smtClean="0">
                <a:solidFill>
                  <a:prstClr val="black"/>
                </a:solidFill>
                <a:ea typeface="+mn-ea"/>
                <a:cs typeface="+mn-cs"/>
              </a:rPr>
              <a:t>shall have written emergency procedures and/or contingency plans to be followed in the event of a traffic accident, vehicle breakdown, unexpected school closing, unforeseen route change or relocation of a student stop in an emergency. </a:t>
            </a:r>
            <a:r>
              <a:rPr lang="en-US" sz="1200" kern="1200" dirty="0" smtClean="0">
                <a:solidFill>
                  <a:prstClr val="black"/>
                </a:solidFill>
                <a:ea typeface="+mn-ea"/>
                <a:cs typeface="+mn-cs"/>
              </a:rPr>
              <a:t>4.05</a:t>
            </a:r>
            <a:endParaRPr lang="en-US" sz="1200" kern="1200" dirty="0">
              <a:solidFill>
                <a:prstClr val="black"/>
              </a:solidFill>
              <a:ea typeface="+mn-ea"/>
              <a:cs typeface="+mn-cs"/>
            </a:endParaRPr>
          </a:p>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shall ensure that documentation outlining transportation related services and requirements, including required use of Child Safety Restraint Systems and medical and behavioral information as it relates to student transportation, is available to applicable school transportation vehicle operators and paraprofessionals prior to providing transportation services. </a:t>
            </a:r>
            <a:r>
              <a:rPr lang="en-US" sz="1200" b="0" kern="1200" dirty="0" smtClean="0">
                <a:solidFill>
                  <a:prstClr val="black"/>
                </a:solidFill>
                <a:ea typeface="+mn-ea"/>
                <a:cs typeface="+mn-cs"/>
              </a:rPr>
              <a:t> </a:t>
            </a:r>
            <a:r>
              <a:rPr lang="en-US" sz="1200" kern="1200" dirty="0" smtClean="0">
                <a:solidFill>
                  <a:prstClr val="black"/>
                </a:solidFill>
                <a:ea typeface="+mn-ea"/>
                <a:cs typeface="+mn-cs"/>
              </a:rPr>
              <a:t>4.06</a:t>
            </a:r>
          </a:p>
          <a:p>
            <a:pPr marL="228600" lvl="0" indent="-228600">
              <a:lnSpc>
                <a:spcPct val="90000"/>
              </a:lnSpc>
              <a:spcBef>
                <a:spcPts val="1000"/>
              </a:spcBef>
              <a:buClrTx/>
              <a:buSzTx/>
              <a:buFont typeface="Arial" panose="020B0604020202020204" pitchFamily="34" charset="0"/>
              <a:buChar char="•"/>
            </a:pPr>
            <a:r>
              <a:rPr lang="en-US" sz="1200" b="0" kern="1200" dirty="0" smtClean="0">
                <a:solidFill>
                  <a:prstClr val="black"/>
                </a:solidFill>
                <a:ea typeface="+mn-ea"/>
                <a:cs typeface="+mn-cs"/>
              </a:rPr>
              <a:t>shall ensure vehicles and trailers inspections conducted by a CDE certified annual inspector.  </a:t>
            </a:r>
            <a:r>
              <a:rPr lang="en-US" sz="1200" kern="1200" dirty="0" smtClean="0">
                <a:solidFill>
                  <a:prstClr val="black"/>
                </a:solidFill>
                <a:ea typeface="+mn-ea"/>
                <a:cs typeface="+mn-cs"/>
              </a:rPr>
              <a:t>10.01</a:t>
            </a:r>
            <a:endParaRPr lang="en-US" sz="1200" kern="1200" dirty="0">
              <a:solidFill>
                <a:prstClr val="black"/>
              </a:solidFill>
              <a:ea typeface="+mn-ea"/>
              <a:cs typeface="+mn-cs"/>
            </a:endParaRPr>
          </a:p>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must ensure all school transportation vehicles are systematically inspected, maintained and repaired to ensure that school transportation vehicles are in safe and proper operating condition. </a:t>
            </a:r>
            <a:r>
              <a:rPr lang="en-US" sz="1200" kern="1200" dirty="0" smtClean="0">
                <a:solidFill>
                  <a:prstClr val="black"/>
                </a:solidFill>
                <a:ea typeface="+mn-ea"/>
                <a:cs typeface="+mn-cs"/>
              </a:rPr>
              <a:t>11.01</a:t>
            </a:r>
            <a:endParaRPr lang="en-US" sz="1200" kern="1200" dirty="0">
              <a:solidFill>
                <a:prstClr val="black"/>
              </a:solidFill>
              <a:ea typeface="+mn-ea"/>
              <a:cs typeface="+mn-cs"/>
            </a:endParaRPr>
          </a:p>
          <a:p>
            <a:pPr marL="228600" lvl="0" indent="-228600">
              <a:lnSpc>
                <a:spcPct val="90000"/>
              </a:lnSpc>
              <a:spcBef>
                <a:spcPts val="1000"/>
              </a:spcBef>
              <a:buClrTx/>
              <a:buSzTx/>
              <a:buFont typeface="Arial" panose="020B0604020202020204" pitchFamily="34" charset="0"/>
              <a:buChar char="•"/>
            </a:pPr>
            <a:r>
              <a:rPr lang="en-US" sz="1200" b="0" kern="1200" dirty="0">
                <a:solidFill>
                  <a:prstClr val="black"/>
                </a:solidFill>
                <a:ea typeface="+mn-ea"/>
                <a:cs typeface="+mn-cs"/>
              </a:rPr>
              <a:t>shall have a system to document preventative maintenance, reported defects and repairs made to school transportation </a:t>
            </a:r>
            <a:r>
              <a:rPr lang="en-US" sz="1200" b="0" kern="1200" dirty="0" smtClean="0">
                <a:solidFill>
                  <a:prstClr val="black"/>
                </a:solidFill>
                <a:ea typeface="+mn-ea"/>
                <a:cs typeface="+mn-cs"/>
              </a:rPr>
              <a:t> vehicles.  </a:t>
            </a:r>
            <a:r>
              <a:rPr lang="en-US" sz="1200" kern="1200" dirty="0" smtClean="0">
                <a:solidFill>
                  <a:prstClr val="black"/>
                </a:solidFill>
                <a:ea typeface="+mn-ea"/>
                <a:cs typeface="+mn-cs"/>
              </a:rPr>
              <a:t>11.02</a:t>
            </a:r>
          </a:p>
          <a:p>
            <a:pPr marL="205741" indent="0">
              <a:buClr>
                <a:srgbClr val="488BC9"/>
              </a:buClr>
              <a:buNone/>
            </a:pPr>
            <a:r>
              <a:rPr lang="en-US" sz="1200" b="0" dirty="0" smtClean="0"/>
              <a:t>shall </a:t>
            </a:r>
            <a:r>
              <a:rPr lang="en-US" sz="1200" b="0" dirty="0"/>
              <a:t>have a procedure in place to verify that students are not left on an unattended school transportation vehicle.</a:t>
            </a:r>
          </a:p>
          <a:p>
            <a:pPr marL="205741" indent="0">
              <a:buNone/>
            </a:pPr>
            <a:endParaRPr lang="en-US" dirty="0"/>
          </a:p>
        </p:txBody>
      </p:sp>
      <p:sp>
        <p:nvSpPr>
          <p:cNvPr id="3" name="Title 2"/>
          <p:cNvSpPr>
            <a:spLocks noGrp="1"/>
          </p:cNvSpPr>
          <p:nvPr>
            <p:ph type="title"/>
          </p:nvPr>
        </p:nvSpPr>
        <p:spPr/>
        <p:txBody>
          <a:bodyPr/>
          <a:lstStyle/>
          <a:p>
            <a:r>
              <a:rPr lang="en-US" dirty="0" smtClean="0"/>
              <a:t>District Responsibilities</a:t>
            </a:r>
            <a:endParaRPr lang="en-US" dirty="0"/>
          </a:p>
        </p:txBody>
      </p:sp>
    </p:spTree>
    <p:extLst>
      <p:ext uri="{BB962C8B-B14F-4D97-AF65-F5344CB8AC3E}">
        <p14:creationId xmlns:p14="http://schemas.microsoft.com/office/powerpoint/2010/main" val="15628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down)">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4368" y="1625471"/>
            <a:ext cx="8407892" cy="4407407"/>
          </a:xfrm>
        </p:spPr>
        <p:txBody>
          <a:bodyPr/>
          <a:lstStyle/>
          <a:p>
            <a:pPr marL="0" lvl="0" indent="0">
              <a:spcBef>
                <a:spcPts val="0"/>
              </a:spcBef>
              <a:buClrTx/>
              <a:buSzTx/>
              <a:buNone/>
            </a:pPr>
            <a:r>
              <a:rPr lang="en-US" sz="1400" b="0" kern="1200" dirty="0">
                <a:solidFill>
                  <a:srgbClr val="ED7D31">
                    <a:lumMod val="50000"/>
                  </a:srgbClr>
                </a:solidFill>
                <a:ea typeface="+mn-ea"/>
                <a:cs typeface="+mn-cs"/>
              </a:rPr>
              <a:t>5.01	School transportation vehicle </a:t>
            </a:r>
            <a:r>
              <a:rPr lang="en-US" sz="1400" b="0" u="sng" kern="1200" dirty="0">
                <a:solidFill>
                  <a:srgbClr val="ED7D31">
                    <a:lumMod val="50000"/>
                  </a:srgbClr>
                </a:solidFill>
                <a:ea typeface="+mn-ea"/>
                <a:cs typeface="+mn-cs"/>
              </a:rPr>
              <a:t>route operators </a:t>
            </a:r>
            <a:r>
              <a:rPr lang="en-US" sz="1400" b="0" kern="1200" dirty="0">
                <a:solidFill>
                  <a:srgbClr val="ED7D31">
                    <a:lumMod val="50000"/>
                  </a:srgbClr>
                </a:solidFill>
                <a:ea typeface="+mn-ea"/>
                <a:cs typeface="+mn-cs"/>
              </a:rPr>
              <a:t>(transporting students to and from school or from school to school) driving a School Bus with the </a:t>
            </a:r>
            <a:r>
              <a:rPr lang="en-US" sz="1400" b="0" u="sng" kern="1200" dirty="0">
                <a:solidFill>
                  <a:srgbClr val="ED7D31">
                    <a:lumMod val="50000"/>
                  </a:srgbClr>
                </a:solidFill>
                <a:ea typeface="+mn-ea"/>
                <a:cs typeface="+mn-cs"/>
              </a:rPr>
              <a:t>capacity of 16 or greater passengers (counting the driver) </a:t>
            </a:r>
            <a:r>
              <a:rPr lang="en-US" sz="1400" b="0" kern="1200" dirty="0">
                <a:solidFill>
                  <a:srgbClr val="ED7D31">
                    <a:lumMod val="50000"/>
                  </a:srgbClr>
                </a:solidFill>
                <a:ea typeface="+mn-ea"/>
                <a:cs typeface="+mn-cs"/>
              </a:rPr>
              <a:t>and school transportation vehicle operators, </a:t>
            </a:r>
            <a:r>
              <a:rPr lang="en-US" sz="1400" b="0" u="sng" kern="1200" dirty="0">
                <a:solidFill>
                  <a:srgbClr val="ED7D31">
                    <a:lumMod val="50000"/>
                  </a:srgbClr>
                </a:solidFill>
                <a:ea typeface="+mn-ea"/>
                <a:cs typeface="+mn-cs"/>
              </a:rPr>
              <a:t>other than route operators</a:t>
            </a:r>
            <a:r>
              <a:rPr lang="en-US" sz="1400" b="0" kern="1200" dirty="0">
                <a:solidFill>
                  <a:srgbClr val="ED7D31">
                    <a:lumMod val="50000"/>
                  </a:srgbClr>
                </a:solidFill>
                <a:ea typeface="+mn-ea"/>
                <a:cs typeface="+mn-cs"/>
              </a:rPr>
              <a:t>, driving vehicles with the </a:t>
            </a:r>
            <a:r>
              <a:rPr lang="en-US" sz="1400" b="0" u="sng" kern="1200" dirty="0">
                <a:solidFill>
                  <a:srgbClr val="ED7D31">
                    <a:lumMod val="50000"/>
                  </a:srgbClr>
                </a:solidFill>
                <a:ea typeface="+mn-ea"/>
                <a:cs typeface="+mn-cs"/>
              </a:rPr>
              <a:t>capacity of 16 or greater passengers (counting the driver), </a:t>
            </a:r>
            <a:r>
              <a:rPr lang="en-US" sz="1400" b="0" kern="1200" dirty="0">
                <a:solidFill>
                  <a:srgbClr val="ED7D31">
                    <a:lumMod val="50000"/>
                  </a:srgbClr>
                </a:solidFill>
                <a:ea typeface="+mn-ea"/>
                <a:cs typeface="+mn-cs"/>
              </a:rPr>
              <a:t>including a School Bus, Multifunction Bus and Motor Coach Bus, shall meet or exceed the following requirements:</a:t>
            </a:r>
          </a:p>
          <a:p>
            <a:pPr marL="0" lvl="0" indent="0">
              <a:spcBef>
                <a:spcPts val="0"/>
              </a:spcBef>
              <a:buClrTx/>
              <a:buSzTx/>
              <a:buNone/>
            </a:pPr>
            <a:endParaRPr lang="en-US" sz="1400" b="0" kern="1200" dirty="0">
              <a:solidFill>
                <a:prstClr val="black"/>
              </a:solidFill>
              <a:ea typeface="+mn-ea"/>
              <a:cs typeface="+mn-cs"/>
            </a:endParaRPr>
          </a:p>
          <a:p>
            <a:pPr marL="0" lvl="0" indent="0">
              <a:spcBef>
                <a:spcPts val="0"/>
              </a:spcBef>
              <a:buClrTx/>
              <a:buSzTx/>
              <a:buNone/>
            </a:pPr>
            <a:r>
              <a:rPr lang="en-US" sz="1400" b="0" kern="1200" dirty="0">
                <a:solidFill>
                  <a:prstClr val="black"/>
                </a:solidFill>
                <a:ea typeface="+mn-ea"/>
                <a:cs typeface="+mn-cs"/>
              </a:rPr>
              <a:t>Copy of CDL License with proper endorsements – minimum of 18 years old</a:t>
            </a:r>
          </a:p>
          <a:p>
            <a:pPr marL="0" lvl="0" indent="0">
              <a:spcBef>
                <a:spcPts val="0"/>
              </a:spcBef>
              <a:buClrTx/>
              <a:buSzTx/>
              <a:buNone/>
            </a:pPr>
            <a:r>
              <a:rPr lang="en-US" sz="1400" b="0" kern="1200" dirty="0">
                <a:solidFill>
                  <a:prstClr val="black"/>
                </a:solidFill>
                <a:ea typeface="+mn-ea"/>
                <a:cs typeface="+mn-cs"/>
              </a:rPr>
              <a:t>DOT Medical Examination Certificate – not entire form (will be done electronically soon via CDL)</a:t>
            </a:r>
          </a:p>
          <a:p>
            <a:pPr marL="0" lvl="0" indent="0">
              <a:spcBef>
                <a:spcPts val="0"/>
              </a:spcBef>
              <a:buClrTx/>
              <a:buSzTx/>
              <a:buNone/>
            </a:pPr>
            <a:r>
              <a:rPr lang="en-US" sz="1400" b="0" kern="1200" dirty="0">
                <a:solidFill>
                  <a:prstClr val="black"/>
                </a:solidFill>
                <a:ea typeface="+mn-ea"/>
                <a:cs typeface="+mn-cs"/>
              </a:rPr>
              <a:t>MVR  - current/please initial</a:t>
            </a:r>
          </a:p>
          <a:p>
            <a:pPr marL="0" lvl="0" indent="0">
              <a:spcBef>
                <a:spcPts val="0"/>
              </a:spcBef>
              <a:buClrTx/>
              <a:buSzTx/>
              <a:buNone/>
            </a:pPr>
            <a:r>
              <a:rPr lang="en-US" sz="1400" b="0" kern="1200" dirty="0">
                <a:solidFill>
                  <a:prstClr val="black"/>
                </a:solidFill>
                <a:ea typeface="+mn-ea"/>
                <a:cs typeface="+mn-cs"/>
              </a:rPr>
              <a:t>Documentation of Pre-Service Training - type of vehicle(s) to be driven, the type of duties they may be 	required to perform and in student confidentiality requirements prior to transporting students. </a:t>
            </a:r>
          </a:p>
          <a:p>
            <a:pPr marL="0" lvl="0" indent="0">
              <a:spcBef>
                <a:spcPts val="0"/>
              </a:spcBef>
              <a:buClrTx/>
              <a:buSzTx/>
              <a:buNone/>
            </a:pPr>
            <a:r>
              <a:rPr lang="en-US" sz="1400" b="0" kern="1200" dirty="0">
                <a:solidFill>
                  <a:prstClr val="black"/>
                </a:solidFill>
                <a:ea typeface="+mn-ea"/>
                <a:cs typeface="+mn-cs"/>
              </a:rPr>
              <a:t>Documentation the driver received or has access to the CDE School Bus/Multifunction Bus/Motor Coach 	Bus Operator Guide prior to transporting students (new driver)</a:t>
            </a:r>
          </a:p>
          <a:p>
            <a:pPr marL="0" lvl="0" indent="0">
              <a:spcBef>
                <a:spcPts val="0"/>
              </a:spcBef>
              <a:buClrTx/>
              <a:buSzTx/>
              <a:buNone/>
            </a:pPr>
            <a:r>
              <a:rPr lang="en-US" sz="1400" b="0" kern="1200" dirty="0">
                <a:solidFill>
                  <a:prstClr val="black"/>
                </a:solidFill>
                <a:ea typeface="+mn-ea"/>
                <a:cs typeface="+mn-cs"/>
              </a:rPr>
              <a:t>Documentation of all in-service training -  minimum of 6 hours annually</a:t>
            </a:r>
          </a:p>
          <a:p>
            <a:pPr marL="0" lvl="0" indent="0">
              <a:spcBef>
                <a:spcPts val="0"/>
              </a:spcBef>
              <a:buClrTx/>
              <a:buSzTx/>
              <a:buNone/>
            </a:pPr>
            <a:r>
              <a:rPr lang="en-US" sz="1400" b="0" kern="1200" dirty="0">
                <a:solidFill>
                  <a:prstClr val="black"/>
                </a:solidFill>
                <a:ea typeface="+mn-ea"/>
                <a:cs typeface="+mn-cs"/>
              </a:rPr>
              <a:t>Copy of passing Annual Written Test (SB/MF/MC</a:t>
            </a:r>
            <a:r>
              <a:rPr lang="en-US" sz="1400" b="0" kern="1200" dirty="0" smtClean="0">
                <a:solidFill>
                  <a:prstClr val="black"/>
                </a:solidFill>
                <a:ea typeface="+mn-ea"/>
                <a:cs typeface="+mn-cs"/>
              </a:rPr>
              <a:t>)</a:t>
            </a:r>
          </a:p>
          <a:p>
            <a:pPr marL="0" lvl="0" indent="0">
              <a:spcBef>
                <a:spcPts val="0"/>
              </a:spcBef>
              <a:buClrTx/>
              <a:buSzTx/>
              <a:buNone/>
            </a:pPr>
            <a:r>
              <a:rPr lang="en-US" sz="1400" b="0" kern="1200" dirty="0">
                <a:solidFill>
                  <a:prstClr val="black"/>
                </a:solidFill>
                <a:ea typeface="+mn-ea"/>
                <a:cs typeface="+mn-cs"/>
              </a:rPr>
              <a:t>Documentation of successfully passing pre-service and annual performance evaluation, including pre-trip</a:t>
            </a:r>
          </a:p>
          <a:p>
            <a:pPr marL="0" lvl="0" indent="0">
              <a:spcBef>
                <a:spcPts val="0"/>
              </a:spcBef>
              <a:buClrTx/>
              <a:buSzTx/>
              <a:buNone/>
            </a:pPr>
            <a:r>
              <a:rPr lang="en-US" sz="1400" b="0" kern="1200" dirty="0">
                <a:solidFill>
                  <a:prstClr val="black"/>
                </a:solidFill>
                <a:ea typeface="+mn-ea"/>
                <a:cs typeface="+mn-cs"/>
              </a:rPr>
              <a:t>Documentation of pre-service training on type of vehicles to be driven, type of duties  </a:t>
            </a:r>
          </a:p>
          <a:p>
            <a:pPr marL="0" lvl="0" indent="0">
              <a:spcBef>
                <a:spcPts val="0"/>
              </a:spcBef>
              <a:buClrTx/>
              <a:buSzTx/>
              <a:buNone/>
            </a:pPr>
            <a:r>
              <a:rPr lang="en-US" sz="1400" b="0" kern="1200" dirty="0">
                <a:solidFill>
                  <a:prstClr val="black"/>
                </a:solidFill>
                <a:ea typeface="+mn-ea"/>
                <a:cs typeface="+mn-cs"/>
              </a:rPr>
              <a:t>Documentation of student confidentiality training</a:t>
            </a:r>
          </a:p>
          <a:p>
            <a:pPr marL="0" lvl="0" indent="0">
              <a:spcBef>
                <a:spcPts val="0"/>
              </a:spcBef>
              <a:buClrTx/>
              <a:buSzTx/>
              <a:buNone/>
            </a:pPr>
            <a:r>
              <a:rPr lang="en-US" sz="1400" b="0" kern="1200" dirty="0">
                <a:solidFill>
                  <a:prstClr val="black"/>
                </a:solidFill>
                <a:ea typeface="+mn-ea"/>
                <a:cs typeface="+mn-cs"/>
              </a:rPr>
              <a:t>Documentation of first aid, CPR, and universal precautions training within 90 calendar days (new driver) – or copy of certification of such training (2 years)</a:t>
            </a:r>
          </a:p>
          <a:p>
            <a:pPr marL="0" lvl="0" indent="0">
              <a:spcBef>
                <a:spcPts val="0"/>
              </a:spcBef>
              <a:buClrTx/>
              <a:buSzTx/>
              <a:buNone/>
            </a:pPr>
            <a:r>
              <a:rPr lang="en-US" sz="1400" b="0" kern="1200" dirty="0">
                <a:solidFill>
                  <a:prstClr val="black"/>
                </a:solidFill>
                <a:ea typeface="+mn-ea"/>
                <a:cs typeface="+mn-cs"/>
              </a:rPr>
              <a:t>Documentation of CSRS and wheelchair training if applicable.</a:t>
            </a:r>
          </a:p>
          <a:p>
            <a:pPr marL="0" lvl="0" indent="0">
              <a:spcBef>
                <a:spcPts val="0"/>
              </a:spcBef>
              <a:buClrTx/>
              <a:buSzTx/>
              <a:buNone/>
            </a:pPr>
            <a:r>
              <a:rPr lang="en-US" sz="1400" b="0" kern="1200" dirty="0">
                <a:solidFill>
                  <a:prstClr val="black"/>
                </a:solidFill>
                <a:ea typeface="+mn-ea"/>
                <a:cs typeface="+mn-cs"/>
              </a:rPr>
              <a:t>Documentation operator has received Drug and Alcohol Training</a:t>
            </a:r>
          </a:p>
          <a:p>
            <a:pPr marL="0" lvl="0" indent="0">
              <a:spcBef>
                <a:spcPts val="0"/>
              </a:spcBef>
              <a:buClrTx/>
              <a:buSzTx/>
              <a:buNone/>
            </a:pPr>
            <a:endParaRPr lang="en-US" sz="1400" b="0" kern="1200" dirty="0">
              <a:solidFill>
                <a:prstClr val="black"/>
              </a:solidFill>
              <a:ea typeface="+mn-ea"/>
              <a:cs typeface="+mn-cs"/>
            </a:endParaRPr>
          </a:p>
          <a:p>
            <a:endParaRPr lang="en-US" sz="1400" dirty="0"/>
          </a:p>
        </p:txBody>
      </p:sp>
      <p:sp>
        <p:nvSpPr>
          <p:cNvPr id="3" name="Title 2"/>
          <p:cNvSpPr>
            <a:spLocks noGrp="1"/>
          </p:cNvSpPr>
          <p:nvPr>
            <p:ph type="title"/>
          </p:nvPr>
        </p:nvSpPr>
        <p:spPr/>
        <p:txBody>
          <a:bodyPr/>
          <a:lstStyle/>
          <a:p>
            <a:r>
              <a:rPr lang="en-US" dirty="0" smtClean="0"/>
              <a:t>Driver Qualification Files</a:t>
            </a:r>
            <a:endParaRPr lang="en-US" dirty="0"/>
          </a:p>
        </p:txBody>
      </p:sp>
    </p:spTree>
    <p:extLst>
      <p:ext uri="{BB962C8B-B14F-4D97-AF65-F5344CB8AC3E}">
        <p14:creationId xmlns:p14="http://schemas.microsoft.com/office/powerpoint/2010/main" val="23132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additive="base">
                                        <p:cTn id="3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 calcmode="lin" valueType="num">
                                      <p:cBhvr additive="base">
                                        <p:cTn id="4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additive="base">
                                        <p:cTn id="5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 calcmode="lin" valueType="num">
                                      <p:cBhvr additive="base">
                                        <p:cTn id="60"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xEl>
                                              <p:pRg st="11" end="11"/>
                                            </p:txEl>
                                          </p:spTgt>
                                        </p:tgtEl>
                                        <p:attrNameLst>
                                          <p:attrName>style.visibility</p:attrName>
                                        </p:attrNameLst>
                                      </p:cBhvr>
                                      <p:to>
                                        <p:strVal val="visible"/>
                                      </p:to>
                                    </p:set>
                                    <p:anim calcmode="lin" valueType="num">
                                      <p:cBhvr additive="base">
                                        <p:cTn id="66"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 calcmode="lin" valueType="num">
                                      <p:cBhvr additive="base">
                                        <p:cTn id="72"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
                                            <p:txEl>
                                              <p:pRg st="13" end="13"/>
                                            </p:txEl>
                                          </p:spTgt>
                                        </p:tgtEl>
                                        <p:attrNameLst>
                                          <p:attrName>style.visibility</p:attrName>
                                        </p:attrNameLst>
                                      </p:cBhvr>
                                      <p:to>
                                        <p:strVal val="visible"/>
                                      </p:to>
                                    </p:set>
                                    <p:anim calcmode="lin" valueType="num">
                                      <p:cBhvr additive="base">
                                        <p:cTn id="78"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
                                            <p:txEl>
                                              <p:pRg st="14" end="14"/>
                                            </p:txEl>
                                          </p:spTgt>
                                        </p:tgtEl>
                                        <p:attrNameLst>
                                          <p:attrName>style.visibility</p:attrName>
                                        </p:attrNameLst>
                                      </p:cBhvr>
                                      <p:to>
                                        <p:strVal val="visible"/>
                                      </p:to>
                                    </p:set>
                                    <p:anim calcmode="lin" valueType="num">
                                      <p:cBhvr additive="base">
                                        <p:cTn id="84"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lvl="0" indent="0">
              <a:spcBef>
                <a:spcPts val="0"/>
              </a:spcBef>
              <a:buClrTx/>
              <a:buSzTx/>
              <a:buNone/>
            </a:pPr>
            <a:r>
              <a:rPr lang="en-US" sz="1400" b="0" kern="1200" dirty="0">
                <a:solidFill>
                  <a:srgbClr val="0070C0"/>
                </a:solidFill>
                <a:ea typeface="+mn-ea"/>
                <a:cs typeface="+mn-cs"/>
              </a:rPr>
              <a:t>5.02	School transportation vehicle </a:t>
            </a:r>
            <a:r>
              <a:rPr lang="en-US" sz="1400" b="0" u="sng" kern="1200" dirty="0">
                <a:solidFill>
                  <a:srgbClr val="0070C0"/>
                </a:solidFill>
                <a:ea typeface="+mn-ea"/>
                <a:cs typeface="+mn-cs"/>
              </a:rPr>
              <a:t>route</a:t>
            </a:r>
            <a:r>
              <a:rPr lang="en-US" sz="1400" b="0" kern="1200" dirty="0">
                <a:solidFill>
                  <a:srgbClr val="0070C0"/>
                </a:solidFill>
                <a:ea typeface="+mn-ea"/>
                <a:cs typeface="+mn-cs"/>
              </a:rPr>
              <a:t> operators (transporting students to and from school or from school to school) driving vehicles with the capacity of </a:t>
            </a:r>
            <a:r>
              <a:rPr lang="en-US" sz="1400" b="0" u="sng" kern="1200" dirty="0">
                <a:solidFill>
                  <a:srgbClr val="0070C0"/>
                </a:solidFill>
                <a:ea typeface="+mn-ea"/>
                <a:cs typeface="+mn-cs"/>
              </a:rPr>
              <a:t>15 or fewer passengers (counting the driver), </a:t>
            </a:r>
            <a:r>
              <a:rPr lang="en-US" sz="1400" b="0" kern="1200" dirty="0">
                <a:solidFill>
                  <a:srgbClr val="0070C0"/>
                </a:solidFill>
                <a:ea typeface="+mn-ea"/>
                <a:cs typeface="+mn-cs"/>
              </a:rPr>
              <a:t>including Type A Multifunction Bus and Small Vehicle, shall meet or exceed the following </a:t>
            </a:r>
            <a:r>
              <a:rPr lang="en-US" sz="1400" b="0" kern="1200" dirty="0" smtClean="0">
                <a:solidFill>
                  <a:srgbClr val="0070C0"/>
                </a:solidFill>
                <a:ea typeface="+mn-ea"/>
                <a:cs typeface="+mn-cs"/>
              </a:rPr>
              <a:t>requirements</a:t>
            </a:r>
          </a:p>
          <a:p>
            <a:pPr marL="0" lvl="0" indent="0">
              <a:spcBef>
                <a:spcPts val="0"/>
              </a:spcBef>
              <a:buClrTx/>
              <a:buSzTx/>
              <a:buNone/>
            </a:pPr>
            <a:endParaRPr lang="en-US" sz="1400" dirty="0" smtClean="0">
              <a:ea typeface="+mn-ea"/>
              <a:cs typeface="+mn-cs"/>
            </a:endParaRPr>
          </a:p>
          <a:p>
            <a:pPr marL="0" lvl="0" indent="0">
              <a:spcBef>
                <a:spcPts val="0"/>
              </a:spcBef>
              <a:buClrTx/>
              <a:buSzTx/>
              <a:buNone/>
            </a:pPr>
            <a:r>
              <a:rPr lang="en-US" sz="1400" b="0" kern="1200" dirty="0">
                <a:solidFill>
                  <a:prstClr val="black"/>
                </a:solidFill>
                <a:ea typeface="+mn-ea"/>
                <a:cs typeface="+mn-cs"/>
              </a:rPr>
              <a:t>Copy of current valid driver license – minimum of 18 years old</a:t>
            </a:r>
          </a:p>
          <a:p>
            <a:pPr marL="0" lvl="0" indent="0">
              <a:spcBef>
                <a:spcPts val="0"/>
              </a:spcBef>
              <a:buClrTx/>
              <a:buSzTx/>
              <a:buNone/>
            </a:pPr>
            <a:r>
              <a:rPr lang="en-US" sz="1400" b="0" kern="1200" dirty="0">
                <a:solidFill>
                  <a:prstClr val="black"/>
                </a:solidFill>
                <a:ea typeface="+mn-ea"/>
                <a:cs typeface="+mn-cs"/>
              </a:rPr>
              <a:t>DOT Medical Examination Certificate – not entire form</a:t>
            </a:r>
          </a:p>
          <a:p>
            <a:pPr marL="0" lvl="0" indent="0">
              <a:spcBef>
                <a:spcPts val="0"/>
              </a:spcBef>
              <a:buClrTx/>
              <a:buSzTx/>
              <a:buNone/>
            </a:pPr>
            <a:r>
              <a:rPr lang="en-US" sz="1400" b="0" kern="1200" dirty="0">
                <a:solidFill>
                  <a:prstClr val="black"/>
                </a:solidFill>
                <a:ea typeface="+mn-ea"/>
                <a:cs typeface="+mn-cs"/>
              </a:rPr>
              <a:t>Current MVR – please initial</a:t>
            </a:r>
          </a:p>
          <a:p>
            <a:pPr marL="0" lvl="0" indent="0">
              <a:spcBef>
                <a:spcPts val="0"/>
              </a:spcBef>
              <a:buClrTx/>
              <a:buSzTx/>
              <a:buNone/>
            </a:pPr>
            <a:r>
              <a:rPr lang="en-US" sz="1400" b="0" kern="1200" dirty="0">
                <a:solidFill>
                  <a:prstClr val="black"/>
                </a:solidFill>
                <a:ea typeface="+mn-ea"/>
                <a:cs typeface="+mn-cs"/>
              </a:rPr>
              <a:t>Documentation of Pre-Service Training</a:t>
            </a:r>
          </a:p>
          <a:p>
            <a:pPr marL="0" lvl="0" indent="0">
              <a:spcBef>
                <a:spcPts val="0"/>
              </a:spcBef>
              <a:buClrTx/>
              <a:buSzTx/>
              <a:buNone/>
            </a:pPr>
            <a:r>
              <a:rPr lang="en-US" sz="1400" b="0" kern="1200" dirty="0">
                <a:solidFill>
                  <a:prstClr val="black"/>
                </a:solidFill>
                <a:ea typeface="+mn-ea"/>
                <a:cs typeface="+mn-cs"/>
              </a:rPr>
              <a:t>Documentation the driver received or has access to the CDE Type A Multifunction and Small Vehicle  </a:t>
            </a:r>
            <a:r>
              <a:rPr lang="en-US" sz="1400" b="0" u="sng" kern="1200" dirty="0">
                <a:solidFill>
                  <a:prstClr val="black"/>
                </a:solidFill>
                <a:ea typeface="+mn-ea"/>
                <a:cs typeface="+mn-cs"/>
              </a:rPr>
              <a:t>ROUTE</a:t>
            </a:r>
            <a:r>
              <a:rPr lang="en-US" sz="1400" b="0" kern="1200" dirty="0">
                <a:solidFill>
                  <a:prstClr val="black"/>
                </a:solidFill>
                <a:ea typeface="+mn-ea"/>
                <a:cs typeface="+mn-cs"/>
              </a:rPr>
              <a:t> Operator Guide prior to transporting students (new driver)</a:t>
            </a:r>
          </a:p>
          <a:p>
            <a:pPr marL="0" lvl="0" indent="0">
              <a:spcBef>
                <a:spcPts val="0"/>
              </a:spcBef>
              <a:buClrTx/>
              <a:buSzTx/>
              <a:buNone/>
            </a:pPr>
            <a:r>
              <a:rPr lang="en-US" sz="1400" b="0" kern="1200" dirty="0">
                <a:solidFill>
                  <a:prstClr val="black"/>
                </a:solidFill>
                <a:ea typeface="+mn-ea"/>
                <a:cs typeface="+mn-cs"/>
              </a:rPr>
              <a:t>Documentation of all in-service training -  minimum of 6 hours annually</a:t>
            </a:r>
          </a:p>
          <a:p>
            <a:pPr marL="0" lvl="0" indent="0">
              <a:spcBef>
                <a:spcPts val="0"/>
              </a:spcBef>
              <a:buClrTx/>
              <a:buSzTx/>
              <a:buNone/>
            </a:pPr>
            <a:r>
              <a:rPr lang="en-US" sz="1400" b="0" kern="1200" dirty="0">
                <a:solidFill>
                  <a:prstClr val="black"/>
                </a:solidFill>
                <a:ea typeface="+mn-ea"/>
                <a:cs typeface="+mn-cs"/>
              </a:rPr>
              <a:t>Copy of passing Annual Written Test (Type A MF/SV </a:t>
            </a:r>
            <a:r>
              <a:rPr lang="en-US" sz="1400" b="0" u="sng" kern="1200" dirty="0">
                <a:solidFill>
                  <a:prstClr val="black"/>
                </a:solidFill>
                <a:ea typeface="+mn-ea"/>
                <a:cs typeface="+mn-cs"/>
              </a:rPr>
              <a:t>Route</a:t>
            </a:r>
            <a:r>
              <a:rPr lang="en-US" sz="1400" b="0" kern="1200" dirty="0">
                <a:solidFill>
                  <a:prstClr val="black"/>
                </a:solidFill>
                <a:ea typeface="+mn-ea"/>
                <a:cs typeface="+mn-cs"/>
              </a:rPr>
              <a:t> Operator Test</a:t>
            </a:r>
            <a:r>
              <a:rPr lang="en-US" sz="1400" b="0" kern="1200" dirty="0" smtClean="0">
                <a:solidFill>
                  <a:prstClr val="black"/>
                </a:solidFill>
                <a:ea typeface="+mn-ea"/>
                <a:cs typeface="+mn-cs"/>
              </a:rPr>
              <a:t>)</a:t>
            </a:r>
          </a:p>
          <a:p>
            <a:pPr marL="0" lvl="0" indent="0">
              <a:spcBef>
                <a:spcPts val="0"/>
              </a:spcBef>
              <a:buClrTx/>
              <a:buSzTx/>
              <a:buNone/>
            </a:pPr>
            <a:r>
              <a:rPr lang="en-US" sz="1400" b="0" kern="1200" dirty="0">
                <a:solidFill>
                  <a:prstClr val="black"/>
                </a:solidFill>
                <a:ea typeface="+mn-ea"/>
                <a:cs typeface="+mn-cs"/>
              </a:rPr>
              <a:t>Documentation of successfully passing pre-service and annual performance evaluation, including pre-trip</a:t>
            </a:r>
          </a:p>
          <a:p>
            <a:pPr marL="0" lvl="0" indent="0">
              <a:spcBef>
                <a:spcPts val="0"/>
              </a:spcBef>
              <a:buClrTx/>
              <a:buSzTx/>
              <a:buNone/>
            </a:pPr>
            <a:r>
              <a:rPr lang="en-US" sz="1400" b="0" kern="1200" dirty="0">
                <a:solidFill>
                  <a:prstClr val="black"/>
                </a:solidFill>
                <a:ea typeface="+mn-ea"/>
                <a:cs typeface="+mn-cs"/>
              </a:rPr>
              <a:t>Documentation of pre-service training on type of vehicles to be driven, type of duties  </a:t>
            </a:r>
          </a:p>
          <a:p>
            <a:pPr marL="0" lvl="0" indent="0">
              <a:spcBef>
                <a:spcPts val="0"/>
              </a:spcBef>
              <a:buClrTx/>
              <a:buSzTx/>
              <a:buNone/>
            </a:pPr>
            <a:r>
              <a:rPr lang="en-US" sz="1400" b="0" kern="1200" dirty="0">
                <a:solidFill>
                  <a:prstClr val="black"/>
                </a:solidFill>
                <a:ea typeface="+mn-ea"/>
                <a:cs typeface="+mn-cs"/>
              </a:rPr>
              <a:t>Documentation of student confidentiality training</a:t>
            </a:r>
          </a:p>
          <a:p>
            <a:pPr marL="0" lvl="0" indent="0">
              <a:spcBef>
                <a:spcPts val="0"/>
              </a:spcBef>
              <a:buClrTx/>
              <a:buSzTx/>
              <a:buNone/>
            </a:pPr>
            <a:r>
              <a:rPr lang="en-US" sz="1400" b="0" kern="1200" dirty="0">
                <a:solidFill>
                  <a:prstClr val="black"/>
                </a:solidFill>
                <a:ea typeface="+mn-ea"/>
                <a:cs typeface="+mn-cs"/>
              </a:rPr>
              <a:t>Documentation of first aid, CPR, and universal precautions training within 90 calendar days (new driver) – or copy of certification of such training (2 years)</a:t>
            </a:r>
          </a:p>
          <a:p>
            <a:pPr marL="0" lvl="0" indent="0">
              <a:spcBef>
                <a:spcPts val="0"/>
              </a:spcBef>
              <a:buClrTx/>
              <a:buSzTx/>
              <a:buNone/>
            </a:pPr>
            <a:r>
              <a:rPr lang="en-US" sz="1400" b="0" kern="1200" dirty="0">
                <a:solidFill>
                  <a:prstClr val="black"/>
                </a:solidFill>
                <a:ea typeface="+mn-ea"/>
                <a:cs typeface="+mn-cs"/>
              </a:rPr>
              <a:t>Documentation of CSRS and wheelchair training </a:t>
            </a:r>
            <a:r>
              <a:rPr lang="en-US" sz="1400" b="0" kern="1200" dirty="0" smtClean="0">
                <a:solidFill>
                  <a:prstClr val="black"/>
                </a:solidFill>
                <a:ea typeface="+mn-ea"/>
                <a:cs typeface="+mn-cs"/>
              </a:rPr>
              <a:t>if </a:t>
            </a:r>
            <a:r>
              <a:rPr lang="en-US" sz="1400" b="0" kern="1200" dirty="0">
                <a:solidFill>
                  <a:prstClr val="black"/>
                </a:solidFill>
                <a:ea typeface="+mn-ea"/>
                <a:cs typeface="+mn-cs"/>
              </a:rPr>
              <a:t>applicable.</a:t>
            </a:r>
          </a:p>
          <a:p>
            <a:pPr marL="0" lvl="0" indent="0">
              <a:spcBef>
                <a:spcPts val="0"/>
              </a:spcBef>
              <a:buClrTx/>
              <a:buSzTx/>
              <a:buNone/>
            </a:pPr>
            <a:r>
              <a:rPr lang="en-US" sz="1400" b="0" kern="1200" dirty="0">
                <a:solidFill>
                  <a:prstClr val="black"/>
                </a:solidFill>
                <a:ea typeface="+mn-ea"/>
                <a:cs typeface="+mn-cs"/>
              </a:rPr>
              <a:t>Documentation operator has received Drug and Alcohol Training – Per district policy</a:t>
            </a:r>
          </a:p>
          <a:p>
            <a:pPr marL="0" lvl="0" indent="0">
              <a:spcBef>
                <a:spcPts val="0"/>
              </a:spcBef>
              <a:buClrTx/>
              <a:buSzTx/>
              <a:buNone/>
            </a:pPr>
            <a:endParaRPr lang="en-US" sz="1400" b="0" kern="1200" dirty="0">
              <a:solidFill>
                <a:srgbClr val="0070C0"/>
              </a:solidFill>
              <a:ea typeface="+mn-ea"/>
              <a:cs typeface="+mn-cs"/>
            </a:endParaRPr>
          </a:p>
        </p:txBody>
      </p:sp>
      <p:sp>
        <p:nvSpPr>
          <p:cNvPr id="3" name="Title 2"/>
          <p:cNvSpPr>
            <a:spLocks noGrp="1"/>
          </p:cNvSpPr>
          <p:nvPr>
            <p:ph type="title"/>
          </p:nvPr>
        </p:nvSpPr>
        <p:spPr/>
        <p:txBody>
          <a:bodyPr/>
          <a:lstStyle/>
          <a:p>
            <a:r>
              <a:rPr lang="en-US" dirty="0"/>
              <a:t>Driver Qualification Files</a:t>
            </a:r>
          </a:p>
        </p:txBody>
      </p:sp>
    </p:spTree>
    <p:extLst>
      <p:ext uri="{BB962C8B-B14F-4D97-AF65-F5344CB8AC3E}">
        <p14:creationId xmlns:p14="http://schemas.microsoft.com/office/powerpoint/2010/main" val="25206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
                                            <p:txEl>
                                              <p:pRg st="3" end="3"/>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2">
                                            <p:txEl>
                                              <p:pRg st="6" end="6"/>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2">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5501" y="1997746"/>
            <a:ext cx="8407892" cy="4407407"/>
          </a:xfrm>
        </p:spPr>
        <p:txBody>
          <a:bodyPr/>
          <a:lstStyle/>
          <a:p>
            <a:pPr marL="0" lvl="0" indent="0">
              <a:spcBef>
                <a:spcPts val="0"/>
              </a:spcBef>
              <a:buClrTx/>
              <a:buSzTx/>
              <a:buNone/>
            </a:pPr>
            <a:r>
              <a:rPr lang="en-US" sz="1400" b="0" kern="1200" dirty="0">
                <a:solidFill>
                  <a:srgbClr val="00B050"/>
                </a:solidFill>
                <a:ea typeface="+mn-ea"/>
                <a:cs typeface="+mn-cs"/>
              </a:rPr>
              <a:t>5.03	School transportation vehicle operators, </a:t>
            </a:r>
            <a:r>
              <a:rPr lang="en-US" sz="1400" b="0" u="sng" kern="1200" dirty="0">
                <a:solidFill>
                  <a:srgbClr val="00B050"/>
                </a:solidFill>
                <a:ea typeface="+mn-ea"/>
                <a:cs typeface="+mn-cs"/>
              </a:rPr>
              <a:t>other than route operators</a:t>
            </a:r>
            <a:r>
              <a:rPr lang="en-US" sz="1400" b="0" kern="1200" dirty="0">
                <a:solidFill>
                  <a:srgbClr val="00B050"/>
                </a:solidFill>
                <a:ea typeface="+mn-ea"/>
                <a:cs typeface="+mn-cs"/>
              </a:rPr>
              <a:t>, driving vehicles with the </a:t>
            </a:r>
            <a:r>
              <a:rPr lang="en-US" sz="1400" b="0" u="sng" kern="1200" dirty="0">
                <a:solidFill>
                  <a:srgbClr val="00B050"/>
                </a:solidFill>
                <a:ea typeface="+mn-ea"/>
                <a:cs typeface="+mn-cs"/>
              </a:rPr>
              <a:t>capacity of 15 or fewer passengers (counting the driver), </a:t>
            </a:r>
            <a:r>
              <a:rPr lang="en-US" sz="1400" b="0" kern="1200" dirty="0">
                <a:solidFill>
                  <a:srgbClr val="00B050"/>
                </a:solidFill>
                <a:ea typeface="+mn-ea"/>
                <a:cs typeface="+mn-cs"/>
              </a:rPr>
              <a:t>including Type A Multifunction Bus and Small Vehicle, shall meet or exceed the following requirements:</a:t>
            </a:r>
          </a:p>
          <a:p>
            <a:pPr marL="0" lvl="0" indent="0">
              <a:spcBef>
                <a:spcPts val="0"/>
              </a:spcBef>
              <a:buClrTx/>
              <a:buSzTx/>
              <a:buNone/>
            </a:pPr>
            <a:endParaRPr lang="en-US" sz="1400" b="0" kern="1200" dirty="0">
              <a:solidFill>
                <a:prstClr val="black"/>
              </a:solidFill>
              <a:ea typeface="+mn-ea"/>
              <a:cs typeface="+mn-cs"/>
            </a:endParaRPr>
          </a:p>
          <a:p>
            <a:pPr marL="0" lvl="0" indent="0">
              <a:spcBef>
                <a:spcPts val="0"/>
              </a:spcBef>
              <a:buClrTx/>
              <a:buSzTx/>
              <a:buNone/>
            </a:pPr>
            <a:r>
              <a:rPr lang="en-US" sz="1400" b="0" kern="1200" dirty="0">
                <a:solidFill>
                  <a:prstClr val="black"/>
                </a:solidFill>
                <a:ea typeface="+mn-ea"/>
                <a:cs typeface="+mn-cs"/>
              </a:rPr>
              <a:t>Copy of current valid driver license – minimum of 18 years old</a:t>
            </a:r>
          </a:p>
          <a:p>
            <a:pPr marL="0" lvl="0" indent="0">
              <a:spcBef>
                <a:spcPts val="0"/>
              </a:spcBef>
              <a:buClrTx/>
              <a:buSzTx/>
              <a:buNone/>
            </a:pPr>
            <a:r>
              <a:rPr lang="en-US" sz="1400" b="0" kern="1200" dirty="0">
                <a:solidFill>
                  <a:prstClr val="black"/>
                </a:solidFill>
                <a:ea typeface="+mn-ea"/>
                <a:cs typeface="+mn-cs"/>
              </a:rPr>
              <a:t>Completed and signed copy of STU-17 and any doctor releases</a:t>
            </a:r>
          </a:p>
          <a:p>
            <a:pPr marL="0" lvl="0" indent="0">
              <a:spcBef>
                <a:spcPts val="0"/>
              </a:spcBef>
              <a:buClrTx/>
              <a:buSzTx/>
              <a:buNone/>
            </a:pPr>
            <a:r>
              <a:rPr lang="en-US" sz="1400" b="0" kern="1200" dirty="0">
                <a:solidFill>
                  <a:prstClr val="black"/>
                </a:solidFill>
                <a:ea typeface="+mn-ea"/>
                <a:cs typeface="+mn-cs"/>
              </a:rPr>
              <a:t>Current MVR – please initial</a:t>
            </a:r>
          </a:p>
          <a:p>
            <a:pPr marL="0" lvl="0" indent="0">
              <a:spcBef>
                <a:spcPts val="0"/>
              </a:spcBef>
              <a:buClrTx/>
              <a:buSzTx/>
              <a:buNone/>
            </a:pPr>
            <a:r>
              <a:rPr lang="en-US" sz="1400" b="0" kern="1200" dirty="0">
                <a:solidFill>
                  <a:prstClr val="black"/>
                </a:solidFill>
                <a:ea typeface="+mn-ea"/>
                <a:cs typeface="+mn-cs"/>
              </a:rPr>
              <a:t>Documentation of Pre-Service Training</a:t>
            </a:r>
          </a:p>
          <a:p>
            <a:pPr marL="0" lvl="0" indent="0">
              <a:spcBef>
                <a:spcPts val="0"/>
              </a:spcBef>
              <a:buClrTx/>
              <a:buSzTx/>
              <a:buNone/>
            </a:pPr>
            <a:r>
              <a:rPr lang="en-US" sz="1400" b="0" kern="1200" dirty="0">
                <a:solidFill>
                  <a:prstClr val="black"/>
                </a:solidFill>
                <a:ea typeface="+mn-ea"/>
                <a:cs typeface="+mn-cs"/>
              </a:rPr>
              <a:t>Documentation the driver received or has access to the CDE Type A Multifunction and Small Vehicle  Operator Guide prior to transporting students (new driver)</a:t>
            </a:r>
          </a:p>
          <a:p>
            <a:pPr marL="0" lvl="0" indent="0">
              <a:spcBef>
                <a:spcPts val="0"/>
              </a:spcBef>
              <a:buClrTx/>
              <a:buSzTx/>
              <a:buNone/>
            </a:pPr>
            <a:r>
              <a:rPr lang="en-US" sz="1400" b="0" kern="1200" dirty="0">
                <a:solidFill>
                  <a:prstClr val="black"/>
                </a:solidFill>
                <a:ea typeface="+mn-ea"/>
                <a:cs typeface="+mn-cs"/>
              </a:rPr>
              <a:t>Documentation of all in-service training </a:t>
            </a:r>
            <a:endParaRPr lang="en-US" sz="1400" b="0" kern="1200" dirty="0" smtClean="0">
              <a:solidFill>
                <a:prstClr val="black"/>
              </a:solidFill>
              <a:ea typeface="+mn-ea"/>
              <a:cs typeface="+mn-cs"/>
            </a:endParaRPr>
          </a:p>
          <a:p>
            <a:pPr marL="0" lvl="0" indent="0">
              <a:spcBef>
                <a:spcPts val="0"/>
              </a:spcBef>
              <a:buClrTx/>
              <a:buSzTx/>
              <a:buNone/>
            </a:pPr>
            <a:r>
              <a:rPr lang="en-US" sz="1400" b="0" kern="1200" smtClean="0">
                <a:solidFill>
                  <a:prstClr val="black"/>
                </a:solidFill>
                <a:ea typeface="+mn-ea"/>
                <a:cs typeface="+mn-cs"/>
              </a:rPr>
              <a:t>Copy </a:t>
            </a:r>
            <a:r>
              <a:rPr lang="en-US" sz="1400" b="0" kern="1200" dirty="0">
                <a:solidFill>
                  <a:prstClr val="black"/>
                </a:solidFill>
                <a:ea typeface="+mn-ea"/>
                <a:cs typeface="+mn-cs"/>
              </a:rPr>
              <a:t>of passing Annual Written Test (Type A MF/SV</a:t>
            </a:r>
            <a:r>
              <a:rPr lang="en-US" sz="1800" b="0" kern="1200" dirty="0" smtClean="0">
                <a:solidFill>
                  <a:prstClr val="black"/>
                </a:solidFill>
                <a:ea typeface="+mn-ea"/>
                <a:cs typeface="+mn-cs"/>
              </a:rPr>
              <a:t>)</a:t>
            </a:r>
          </a:p>
          <a:p>
            <a:pPr marL="0" lvl="0" indent="0">
              <a:spcBef>
                <a:spcPts val="0"/>
              </a:spcBef>
              <a:buClrTx/>
              <a:buSzTx/>
              <a:buNone/>
            </a:pPr>
            <a:r>
              <a:rPr lang="en-US" sz="1400" b="0" kern="1200" dirty="0">
                <a:solidFill>
                  <a:prstClr val="black"/>
                </a:solidFill>
                <a:ea typeface="+mn-ea"/>
                <a:cs typeface="+mn-cs"/>
              </a:rPr>
              <a:t>Documentation of successfully passing pre-service driving performance evaluation, including pre-trip</a:t>
            </a:r>
          </a:p>
          <a:p>
            <a:pPr marL="0" lvl="0" indent="0">
              <a:spcBef>
                <a:spcPts val="0"/>
              </a:spcBef>
              <a:buClrTx/>
              <a:buSzTx/>
              <a:buNone/>
            </a:pPr>
            <a:r>
              <a:rPr lang="en-US" sz="1400" b="0" kern="1200" dirty="0">
                <a:solidFill>
                  <a:prstClr val="black"/>
                </a:solidFill>
                <a:ea typeface="+mn-ea"/>
                <a:cs typeface="+mn-cs"/>
              </a:rPr>
              <a:t>Documentation of pre-service training on type of vehicles to be driven, type of duties  </a:t>
            </a:r>
          </a:p>
          <a:p>
            <a:pPr marL="0" lvl="0" indent="0">
              <a:spcBef>
                <a:spcPts val="0"/>
              </a:spcBef>
              <a:buClrTx/>
              <a:buSzTx/>
              <a:buNone/>
            </a:pPr>
            <a:r>
              <a:rPr lang="en-US" sz="1400" b="0" kern="1200" dirty="0">
                <a:solidFill>
                  <a:prstClr val="black"/>
                </a:solidFill>
                <a:ea typeface="+mn-ea"/>
                <a:cs typeface="+mn-cs"/>
              </a:rPr>
              <a:t>Documentation of student confidentiality training</a:t>
            </a:r>
          </a:p>
          <a:p>
            <a:pPr marL="0" lvl="0" indent="0">
              <a:spcBef>
                <a:spcPts val="0"/>
              </a:spcBef>
              <a:buClrTx/>
              <a:buSzTx/>
              <a:buNone/>
            </a:pPr>
            <a:r>
              <a:rPr lang="en-US" sz="1400" b="0" kern="1200" dirty="0">
                <a:solidFill>
                  <a:prstClr val="black"/>
                </a:solidFill>
                <a:ea typeface="+mn-ea"/>
                <a:cs typeface="+mn-cs"/>
              </a:rPr>
              <a:t>Documentation operator has been given or had access to  first aid, CPR, and universal precautions </a:t>
            </a:r>
            <a:r>
              <a:rPr lang="en-US" sz="1400" b="0" kern="1200" dirty="0" smtClean="0">
                <a:solidFill>
                  <a:srgbClr val="FF0000"/>
                </a:solidFill>
                <a:ea typeface="+mn-ea"/>
                <a:cs typeface="+mn-cs"/>
              </a:rPr>
              <a:t>information</a:t>
            </a:r>
            <a:endParaRPr lang="en-US" sz="1400" b="0" kern="1200" dirty="0">
              <a:solidFill>
                <a:srgbClr val="FF0000"/>
              </a:solidFill>
              <a:ea typeface="+mn-ea"/>
              <a:cs typeface="+mn-cs"/>
            </a:endParaRPr>
          </a:p>
          <a:p>
            <a:pPr marL="0" lvl="0" indent="0">
              <a:spcBef>
                <a:spcPts val="0"/>
              </a:spcBef>
              <a:buClrTx/>
              <a:buSzTx/>
              <a:buNone/>
            </a:pPr>
            <a:r>
              <a:rPr lang="en-US" sz="1400" b="0" kern="1200" dirty="0">
                <a:solidFill>
                  <a:prstClr val="black"/>
                </a:solidFill>
                <a:ea typeface="+mn-ea"/>
                <a:cs typeface="+mn-cs"/>
              </a:rPr>
              <a:t>Documentation of CSRS and wheelchair training is applicable</a:t>
            </a:r>
            <a:r>
              <a:rPr lang="en-US" sz="1400" b="0" kern="1200" dirty="0" smtClean="0">
                <a:solidFill>
                  <a:prstClr val="black"/>
                </a:solidFill>
                <a:ea typeface="+mn-ea"/>
                <a:cs typeface="+mn-cs"/>
              </a:rPr>
              <a:t>.</a:t>
            </a:r>
            <a:endParaRPr lang="en-US" sz="1400" b="0" kern="1200" dirty="0">
              <a:solidFill>
                <a:prstClr val="black"/>
              </a:solidFill>
              <a:ea typeface="+mn-ea"/>
              <a:cs typeface="+mn-cs"/>
            </a:endParaRPr>
          </a:p>
          <a:p>
            <a:pPr marL="0" lvl="0" indent="0">
              <a:spcBef>
                <a:spcPts val="0"/>
              </a:spcBef>
              <a:buClrTx/>
              <a:buSzTx/>
              <a:buNone/>
            </a:pPr>
            <a:endParaRPr lang="en-US" sz="1400" b="0" kern="1200" dirty="0">
              <a:solidFill>
                <a:prstClr val="black"/>
              </a:solidFill>
              <a:ea typeface="+mn-ea"/>
              <a:cs typeface="+mn-cs"/>
            </a:endParaRPr>
          </a:p>
          <a:p>
            <a:pPr marL="0" lvl="0" indent="0">
              <a:spcBef>
                <a:spcPts val="0"/>
              </a:spcBef>
              <a:buClrTx/>
              <a:buSzTx/>
              <a:buNone/>
            </a:pPr>
            <a:endParaRPr lang="en-US" sz="1800" b="0" kern="1200" dirty="0">
              <a:solidFill>
                <a:prstClr val="black"/>
              </a:solidFill>
              <a:ea typeface="+mn-ea"/>
              <a:cs typeface="+mn-cs"/>
            </a:endParaRPr>
          </a:p>
        </p:txBody>
      </p:sp>
      <p:sp>
        <p:nvSpPr>
          <p:cNvPr id="3" name="Title 2"/>
          <p:cNvSpPr>
            <a:spLocks noGrp="1"/>
          </p:cNvSpPr>
          <p:nvPr>
            <p:ph type="title"/>
          </p:nvPr>
        </p:nvSpPr>
        <p:spPr/>
        <p:txBody>
          <a:bodyPr/>
          <a:lstStyle/>
          <a:p>
            <a:r>
              <a:rPr lang="en-US" dirty="0"/>
              <a:t>Driver Qualification Files</a:t>
            </a:r>
          </a:p>
        </p:txBody>
      </p:sp>
    </p:spTree>
    <p:extLst>
      <p:ext uri="{BB962C8B-B14F-4D97-AF65-F5344CB8AC3E}">
        <p14:creationId xmlns:p14="http://schemas.microsoft.com/office/powerpoint/2010/main" val="9057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
                                            <p:txEl>
                                              <p:pRg st="3" end="3"/>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2">
                                            <p:txEl>
                                              <p:pRg st="12" end="12"/>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nodeType="clickEffect">
                                  <p:stCondLst>
                                    <p:cond delay="0"/>
                                  </p:stCondLst>
                                  <p:childTnLst>
                                    <p:animRot by="21600000">
                                      <p:cBhvr>
                                        <p:cTn id="19" dur="2000" fill="hold"/>
                                        <p:tgtEl>
                                          <p:spTgt spid="2">
                                            <p:txEl>
                                              <p:pRg st="13" end="13"/>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lvl="0" indent="0">
              <a:spcBef>
                <a:spcPts val="0"/>
              </a:spcBef>
              <a:buClrTx/>
              <a:buSzTx/>
              <a:buNone/>
            </a:pPr>
            <a:r>
              <a:rPr lang="en-US" sz="1400" b="0" kern="1200" dirty="0">
                <a:solidFill>
                  <a:prstClr val="black"/>
                </a:solidFill>
                <a:ea typeface="+mn-ea"/>
                <a:cs typeface="+mn-cs"/>
              </a:rPr>
              <a:t>5.04 	School transportation </a:t>
            </a:r>
            <a:r>
              <a:rPr lang="en-US" sz="1400" b="0" kern="1200" dirty="0">
                <a:solidFill>
                  <a:srgbClr val="FF0000"/>
                </a:solidFill>
                <a:ea typeface="+mn-ea"/>
                <a:cs typeface="+mn-cs"/>
              </a:rPr>
              <a:t>paraprofessional</a:t>
            </a:r>
            <a:r>
              <a:rPr lang="en-US" sz="1400" b="0" kern="1200" dirty="0">
                <a:solidFill>
                  <a:prstClr val="black"/>
                </a:solidFill>
                <a:ea typeface="+mn-ea"/>
                <a:cs typeface="+mn-cs"/>
              </a:rPr>
              <a:t> is a person assigned to assist a school transportation vehicle operator control behavior of students in the bus and/or ensure the safety of students getting on and off the school transportation vehicle.</a:t>
            </a:r>
          </a:p>
          <a:p>
            <a:pPr marL="0" lvl="0" indent="0">
              <a:spcBef>
                <a:spcPts val="0"/>
              </a:spcBef>
              <a:buClrTx/>
              <a:buSzTx/>
              <a:buNone/>
            </a:pPr>
            <a:endParaRPr lang="en-US" sz="1400" b="0" kern="1200" dirty="0">
              <a:solidFill>
                <a:prstClr val="black"/>
              </a:solidFill>
              <a:ea typeface="+mn-ea"/>
              <a:cs typeface="+mn-cs"/>
            </a:endParaRPr>
          </a:p>
          <a:p>
            <a:pPr marL="0" lvl="0" indent="0">
              <a:spcBef>
                <a:spcPts val="0"/>
              </a:spcBef>
              <a:buClrTx/>
              <a:buSzTx/>
              <a:buNone/>
            </a:pPr>
            <a:r>
              <a:rPr lang="en-US" sz="1400" b="0" kern="1200" dirty="0">
                <a:solidFill>
                  <a:prstClr val="black"/>
                </a:solidFill>
                <a:ea typeface="+mn-ea"/>
                <a:cs typeface="+mn-cs"/>
              </a:rPr>
              <a:t>Documentation that paraprofessional has </a:t>
            </a:r>
            <a:r>
              <a:rPr lang="en-US" sz="1400" b="0" kern="1200" dirty="0" smtClean="0">
                <a:solidFill>
                  <a:prstClr val="black"/>
                </a:solidFill>
                <a:ea typeface="+mn-ea"/>
                <a:cs typeface="+mn-cs"/>
              </a:rPr>
              <a:t>received </a:t>
            </a:r>
            <a:r>
              <a:rPr lang="en-US" sz="1400" b="0" kern="1200" dirty="0">
                <a:solidFill>
                  <a:prstClr val="black"/>
                </a:solidFill>
                <a:ea typeface="+mn-ea"/>
                <a:cs typeface="+mn-cs"/>
              </a:rPr>
              <a:t>pre-service training for the type of duties they may be required to perform prior to transporting students. </a:t>
            </a:r>
            <a:r>
              <a:rPr lang="en-US" sz="1400" b="0" kern="1200" dirty="0" smtClean="0">
                <a:solidFill>
                  <a:prstClr val="black"/>
                </a:solidFill>
                <a:ea typeface="+mn-ea"/>
                <a:cs typeface="+mn-cs"/>
              </a:rPr>
              <a:t>(new)</a:t>
            </a:r>
          </a:p>
          <a:p>
            <a:pPr marL="0" lvl="0" indent="0">
              <a:spcBef>
                <a:spcPts val="0"/>
              </a:spcBef>
              <a:buClrTx/>
              <a:buSzTx/>
              <a:buNone/>
            </a:pPr>
            <a:endParaRPr lang="en-US" sz="1400" b="0" kern="1200" dirty="0">
              <a:solidFill>
                <a:prstClr val="black"/>
              </a:solidFill>
              <a:ea typeface="+mn-ea"/>
              <a:cs typeface="+mn-cs"/>
            </a:endParaRPr>
          </a:p>
          <a:p>
            <a:pPr marL="0" lvl="0" indent="0">
              <a:spcBef>
                <a:spcPts val="0"/>
              </a:spcBef>
              <a:buClrTx/>
              <a:buSzTx/>
              <a:buNone/>
            </a:pPr>
            <a:r>
              <a:rPr lang="en-US" sz="1400" b="0" kern="1200" dirty="0" smtClean="0">
                <a:solidFill>
                  <a:prstClr val="black"/>
                </a:solidFill>
                <a:ea typeface="+mn-ea"/>
                <a:cs typeface="+mn-cs"/>
              </a:rPr>
              <a:t>For example:</a:t>
            </a:r>
          </a:p>
          <a:p>
            <a:pPr marL="0" lvl="0" indent="0">
              <a:spcBef>
                <a:spcPts val="0"/>
              </a:spcBef>
              <a:buClrTx/>
              <a:buSzTx/>
              <a:buNone/>
            </a:pPr>
            <a:endParaRPr lang="en-US" sz="1400" b="0" kern="1200" dirty="0">
              <a:solidFill>
                <a:prstClr val="black"/>
              </a:solidFill>
              <a:ea typeface="+mn-ea"/>
              <a:cs typeface="+mn-cs"/>
            </a:endParaRPr>
          </a:p>
          <a:p>
            <a:pPr marL="342900" lvl="0" indent="-342900">
              <a:spcBef>
                <a:spcPts val="0"/>
              </a:spcBef>
              <a:buClrTx/>
              <a:buSzTx/>
              <a:buAutoNum type="arabicPeriod"/>
            </a:pPr>
            <a:r>
              <a:rPr lang="en-US" sz="1400" b="0" kern="1200" dirty="0" smtClean="0">
                <a:solidFill>
                  <a:prstClr val="black"/>
                </a:solidFill>
                <a:ea typeface="+mn-ea"/>
                <a:cs typeface="+mn-cs"/>
              </a:rPr>
              <a:t>Wheelchair Securement</a:t>
            </a:r>
          </a:p>
          <a:p>
            <a:pPr marL="342900" lvl="0" indent="-342900">
              <a:spcBef>
                <a:spcPts val="0"/>
              </a:spcBef>
              <a:buClrTx/>
              <a:buSzTx/>
              <a:buAutoNum type="arabicPeriod"/>
            </a:pPr>
            <a:r>
              <a:rPr lang="en-US" sz="1400" b="0" kern="1200" dirty="0" smtClean="0">
                <a:solidFill>
                  <a:prstClr val="black"/>
                </a:solidFill>
                <a:ea typeface="+mn-ea"/>
                <a:cs typeface="+mn-cs"/>
              </a:rPr>
              <a:t>CSRS’s</a:t>
            </a:r>
          </a:p>
          <a:p>
            <a:pPr marL="342900" lvl="0" indent="-342900">
              <a:spcBef>
                <a:spcPts val="0"/>
              </a:spcBef>
              <a:buClrTx/>
              <a:buSzTx/>
              <a:buAutoNum type="arabicPeriod"/>
            </a:pPr>
            <a:r>
              <a:rPr lang="en-US" sz="1400" b="0" kern="1200" dirty="0" smtClean="0">
                <a:solidFill>
                  <a:prstClr val="black"/>
                </a:solidFill>
                <a:ea typeface="+mn-ea"/>
                <a:cs typeface="+mn-cs"/>
              </a:rPr>
              <a:t>Proper Body Mechanics</a:t>
            </a:r>
          </a:p>
          <a:p>
            <a:pPr marL="342900" lvl="0" indent="-342900">
              <a:spcBef>
                <a:spcPts val="0"/>
              </a:spcBef>
              <a:buClrTx/>
              <a:buSzTx/>
              <a:buAutoNum type="arabicPeriod"/>
            </a:pPr>
            <a:r>
              <a:rPr lang="en-US" sz="1400" b="0" kern="1200" dirty="0" smtClean="0">
                <a:solidFill>
                  <a:prstClr val="black"/>
                </a:solidFill>
                <a:ea typeface="+mn-ea"/>
                <a:cs typeface="+mn-cs"/>
              </a:rPr>
              <a:t>Communicating with Special Needs Children</a:t>
            </a:r>
            <a:endParaRPr lang="en-US" sz="1400" b="0" kern="1200" dirty="0">
              <a:solidFill>
                <a:prstClr val="black"/>
              </a:solidFill>
              <a:ea typeface="+mn-ea"/>
              <a:cs typeface="+mn-cs"/>
            </a:endParaRPr>
          </a:p>
          <a:p>
            <a:pPr marL="205741" indent="0">
              <a:buNone/>
            </a:pPr>
            <a:endParaRPr lang="en-US" dirty="0"/>
          </a:p>
        </p:txBody>
      </p:sp>
      <p:sp>
        <p:nvSpPr>
          <p:cNvPr id="3" name="Title 2"/>
          <p:cNvSpPr>
            <a:spLocks noGrp="1"/>
          </p:cNvSpPr>
          <p:nvPr>
            <p:ph type="title"/>
          </p:nvPr>
        </p:nvSpPr>
        <p:spPr/>
        <p:txBody>
          <a:bodyPr/>
          <a:lstStyle/>
          <a:p>
            <a:r>
              <a:rPr lang="en-US" dirty="0" smtClean="0"/>
              <a:t>Paraprofessional Files</a:t>
            </a:r>
            <a:endParaRPr lang="en-US" dirty="0"/>
          </a:p>
        </p:txBody>
      </p:sp>
    </p:spTree>
    <p:extLst>
      <p:ext uri="{BB962C8B-B14F-4D97-AF65-F5344CB8AC3E}">
        <p14:creationId xmlns:p14="http://schemas.microsoft.com/office/powerpoint/2010/main" val="334057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wipe(down)">
                                      <p:cBhvr>
                                        <p:cTn id="18" dur="500"/>
                                        <p:tgtEl>
                                          <p:spTgt spid="2">
                                            <p:txEl>
                                              <p:pRg st="8" end="8"/>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wipe(down)">
                                      <p:cBhvr>
                                        <p:cTn id="2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Sign-In Sheets</a:t>
            </a:r>
          </a:p>
          <a:p>
            <a:endParaRPr lang="en-US" dirty="0"/>
          </a:p>
          <a:p>
            <a:r>
              <a:rPr lang="en-US" dirty="0" smtClean="0"/>
              <a:t>Phones</a:t>
            </a:r>
          </a:p>
          <a:p>
            <a:endParaRPr lang="en-US" dirty="0"/>
          </a:p>
          <a:p>
            <a:r>
              <a:rPr lang="en-US" dirty="0" smtClean="0"/>
              <a:t>Restrooms</a:t>
            </a:r>
          </a:p>
          <a:p>
            <a:endParaRPr lang="en-US" dirty="0"/>
          </a:p>
          <a:p>
            <a:r>
              <a:rPr lang="en-US" dirty="0" smtClean="0"/>
              <a:t>Food and Drink</a:t>
            </a:r>
          </a:p>
          <a:p>
            <a:endParaRPr lang="en-US" dirty="0"/>
          </a:p>
          <a:p>
            <a:r>
              <a:rPr lang="en-US" dirty="0" smtClean="0"/>
              <a:t>Cleanliness</a:t>
            </a:r>
          </a:p>
          <a:p>
            <a:endParaRPr lang="en-US" dirty="0"/>
          </a:p>
          <a:p>
            <a:endParaRPr lang="en-US" dirty="0"/>
          </a:p>
        </p:txBody>
      </p:sp>
      <p:sp>
        <p:nvSpPr>
          <p:cNvPr id="3" name="Title 2"/>
          <p:cNvSpPr>
            <a:spLocks noGrp="1"/>
          </p:cNvSpPr>
          <p:nvPr>
            <p:ph type="title"/>
          </p:nvPr>
        </p:nvSpPr>
        <p:spPr/>
        <p:txBody>
          <a:bodyPr/>
          <a:lstStyle/>
          <a:p>
            <a:r>
              <a:rPr lang="en-US" dirty="0" smtClean="0"/>
              <a:t>Housekeeping</a:t>
            </a:r>
            <a:endParaRPr lang="en-US" dirty="0"/>
          </a:p>
        </p:txBody>
      </p:sp>
    </p:spTree>
    <p:extLst>
      <p:ext uri="{BB962C8B-B14F-4D97-AF65-F5344CB8AC3E}">
        <p14:creationId xmlns:p14="http://schemas.microsoft.com/office/powerpoint/2010/main" val="20407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lvl="0" indent="0">
              <a:spcBef>
                <a:spcPts val="0"/>
              </a:spcBef>
              <a:buClrTx/>
              <a:buSzTx/>
              <a:buNone/>
            </a:pPr>
            <a:r>
              <a:rPr lang="en-US" sz="1400" b="0" kern="1200" dirty="0">
                <a:solidFill>
                  <a:prstClr val="black"/>
                </a:solidFill>
                <a:ea typeface="+mn-ea"/>
                <a:cs typeface="+mn-cs"/>
              </a:rPr>
              <a:t>6.01	School transportation </a:t>
            </a:r>
            <a:r>
              <a:rPr lang="en-US" sz="1400" b="0" kern="1200" dirty="0">
                <a:solidFill>
                  <a:srgbClr val="FF0000"/>
                </a:solidFill>
                <a:ea typeface="+mn-ea"/>
                <a:cs typeface="+mn-cs"/>
              </a:rPr>
              <a:t>annual inspector </a:t>
            </a:r>
            <a:r>
              <a:rPr lang="en-US" sz="1400" b="0" kern="1200" dirty="0">
                <a:solidFill>
                  <a:prstClr val="black"/>
                </a:solidFill>
                <a:ea typeface="+mn-ea"/>
                <a:cs typeface="+mn-cs"/>
              </a:rPr>
              <a:t>is a person qualified to perform annual inspections on a school transportation vehicle to confirm the vehicle complies with CDE regulations. </a:t>
            </a:r>
          </a:p>
          <a:p>
            <a:pPr marL="0" lvl="0" indent="0">
              <a:spcBef>
                <a:spcPts val="0"/>
              </a:spcBef>
              <a:buClrTx/>
              <a:buSzTx/>
              <a:buNone/>
            </a:pPr>
            <a:endParaRPr lang="en-US" sz="1400" b="0" kern="1200" dirty="0">
              <a:solidFill>
                <a:prstClr val="black"/>
              </a:solidFill>
              <a:ea typeface="+mn-ea"/>
              <a:cs typeface="+mn-cs"/>
            </a:endParaRPr>
          </a:p>
          <a:p>
            <a:pPr marL="0" lvl="0" indent="0">
              <a:spcBef>
                <a:spcPts val="0"/>
              </a:spcBef>
              <a:buClrTx/>
              <a:buSzTx/>
              <a:buNone/>
            </a:pPr>
            <a:r>
              <a:rPr lang="en-US" sz="1400" b="0" kern="1200" dirty="0">
                <a:solidFill>
                  <a:prstClr val="black"/>
                </a:solidFill>
                <a:ea typeface="+mn-ea"/>
                <a:cs typeface="+mn-cs"/>
              </a:rPr>
              <a:t>Copy of valid driver license with proper class and endorsements for the size and type of vehicle(s) to be inspected.</a:t>
            </a:r>
          </a:p>
          <a:p>
            <a:pPr marL="0" lvl="0" indent="0">
              <a:spcBef>
                <a:spcPts val="0"/>
              </a:spcBef>
              <a:buClrTx/>
              <a:buSzTx/>
              <a:buNone/>
            </a:pPr>
            <a:r>
              <a:rPr lang="en-US" sz="1400" b="0" kern="1200" dirty="0">
                <a:solidFill>
                  <a:prstClr val="black"/>
                </a:solidFill>
                <a:ea typeface="+mn-ea"/>
                <a:cs typeface="+mn-cs"/>
              </a:rPr>
              <a:t>Documentation of a Brake Inspector Qualification Certificate</a:t>
            </a:r>
          </a:p>
          <a:p>
            <a:pPr marL="0" lvl="0" indent="0">
              <a:spcBef>
                <a:spcPts val="0"/>
              </a:spcBef>
              <a:buClrTx/>
              <a:buSzTx/>
              <a:buNone/>
            </a:pPr>
            <a:r>
              <a:rPr lang="en-US" sz="1400" b="0" kern="1200" dirty="0">
                <a:solidFill>
                  <a:prstClr val="black"/>
                </a:solidFill>
                <a:ea typeface="+mn-ea"/>
                <a:cs typeface="+mn-cs"/>
              </a:rPr>
              <a:t>Documentation of two years of verifiable experience in the maintenance of light, medium or heavy duty vehicles.</a:t>
            </a:r>
          </a:p>
          <a:p>
            <a:pPr marL="0" lvl="0" indent="0">
              <a:spcBef>
                <a:spcPts val="0"/>
              </a:spcBef>
              <a:buClrTx/>
              <a:buSzTx/>
              <a:buNone/>
            </a:pPr>
            <a:r>
              <a:rPr lang="en-US" sz="1400" b="0" kern="1200" dirty="0">
                <a:solidFill>
                  <a:prstClr val="black"/>
                </a:solidFill>
                <a:ea typeface="+mn-ea"/>
                <a:cs typeface="+mn-cs"/>
              </a:rPr>
              <a:t>Documentation of successfully passing the CDE initial Hands-on performance test</a:t>
            </a:r>
          </a:p>
          <a:p>
            <a:pPr marL="0" lvl="0" indent="0">
              <a:spcBef>
                <a:spcPts val="0"/>
              </a:spcBef>
              <a:buClrTx/>
              <a:buSzTx/>
              <a:buNone/>
            </a:pPr>
            <a:r>
              <a:rPr lang="en-US" sz="1400" b="0" kern="1200" dirty="0">
                <a:solidFill>
                  <a:prstClr val="black"/>
                </a:solidFill>
                <a:ea typeface="+mn-ea"/>
                <a:cs typeface="+mn-cs"/>
              </a:rPr>
              <a:t>Documentation of successfully passing the CDE annual inspector qualification written test initially, and every three years a passing recertification written test.</a:t>
            </a:r>
          </a:p>
          <a:p>
            <a:pPr marL="0" lvl="0" indent="0">
              <a:spcBef>
                <a:spcPts val="0"/>
              </a:spcBef>
              <a:buClrTx/>
              <a:buSzTx/>
              <a:buNone/>
            </a:pPr>
            <a:endParaRPr lang="en-US" sz="1800" b="0" kern="1200" dirty="0">
              <a:solidFill>
                <a:prstClr val="black"/>
              </a:solidFill>
              <a:ea typeface="+mn-ea"/>
              <a:cs typeface="+mn-cs"/>
            </a:endParaRPr>
          </a:p>
          <a:p>
            <a:pPr marL="205741" indent="0">
              <a:buNone/>
            </a:pPr>
            <a:endParaRPr lang="en-US" dirty="0"/>
          </a:p>
        </p:txBody>
      </p:sp>
      <p:sp>
        <p:nvSpPr>
          <p:cNvPr id="3" name="Title 2"/>
          <p:cNvSpPr>
            <a:spLocks noGrp="1"/>
          </p:cNvSpPr>
          <p:nvPr>
            <p:ph type="title"/>
          </p:nvPr>
        </p:nvSpPr>
        <p:spPr/>
        <p:txBody>
          <a:bodyPr/>
          <a:lstStyle/>
          <a:p>
            <a:r>
              <a:rPr lang="en-US" dirty="0" smtClean="0"/>
              <a:t>Annual Inspector Files</a:t>
            </a:r>
            <a:endParaRPr lang="en-US" dirty="0"/>
          </a:p>
        </p:txBody>
      </p:sp>
    </p:spTree>
    <p:extLst>
      <p:ext uri="{BB962C8B-B14F-4D97-AF65-F5344CB8AC3E}">
        <p14:creationId xmlns:p14="http://schemas.microsoft.com/office/powerpoint/2010/main" val="23983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400" b="0" dirty="0"/>
              <a:t>8.01</a:t>
            </a:r>
            <a:r>
              <a:rPr lang="en-US" sz="1400" dirty="0"/>
              <a:t> </a:t>
            </a:r>
            <a:r>
              <a:rPr lang="en-US" sz="1400" b="0" dirty="0"/>
              <a:t>Each school transportation vehicle </a:t>
            </a:r>
            <a:r>
              <a:rPr lang="en-US" sz="1400" b="0" dirty="0">
                <a:solidFill>
                  <a:srgbClr val="FF0000"/>
                </a:solidFill>
              </a:rPr>
              <a:t>shall</a:t>
            </a:r>
            <a:r>
              <a:rPr lang="en-US" sz="1400" b="0" dirty="0"/>
              <a:t> have a </a:t>
            </a:r>
            <a:r>
              <a:rPr lang="en-US" sz="1400" b="0" dirty="0">
                <a:solidFill>
                  <a:srgbClr val="FF0000"/>
                </a:solidFill>
              </a:rPr>
              <a:t>daily</a:t>
            </a:r>
            <a:r>
              <a:rPr lang="en-US" sz="1400" b="0" dirty="0"/>
              <a:t> pre-trip </a:t>
            </a:r>
            <a:r>
              <a:rPr lang="en-US" sz="1400" b="0" dirty="0">
                <a:solidFill>
                  <a:srgbClr val="FF0000"/>
                </a:solidFill>
              </a:rPr>
              <a:t>and</a:t>
            </a:r>
            <a:r>
              <a:rPr lang="en-US" sz="1400" b="0" dirty="0"/>
              <a:t> post-trip inspection </a:t>
            </a:r>
            <a:r>
              <a:rPr lang="en-US" sz="1400" b="0" dirty="0">
                <a:solidFill>
                  <a:srgbClr val="FF0000"/>
                </a:solidFill>
              </a:rPr>
              <a:t>performed and documented </a:t>
            </a:r>
            <a:r>
              <a:rPr lang="en-US" sz="1400" b="0" dirty="0"/>
              <a:t>by the school transportation vehicle operator or a district or service provider authorized transportation employee. A daily pre-trip inspection shall be completed prior to a vehicle being placed in service. A daily post-trip inspection shall be completed at the end of daily operation of each vehicle.</a:t>
            </a:r>
          </a:p>
          <a:p>
            <a:r>
              <a:rPr lang="en-US" sz="1400" b="0" dirty="0"/>
              <a:t>8.02 The pre-trip and post-trip inspection requirements for school transportation vehicles, other than small vehicles, shall include at a minimum all items listed on the CDE School Transportation Vehicle (School Bus/Multifunction Bus/Motor Coach Bus) – Pre-Trip and Post Trip Requirements Form </a:t>
            </a:r>
            <a:r>
              <a:rPr lang="en-US" sz="1400" b="0" dirty="0">
                <a:solidFill>
                  <a:srgbClr val="FF0000"/>
                </a:solidFill>
              </a:rPr>
              <a:t>(STU-9). </a:t>
            </a:r>
          </a:p>
          <a:p>
            <a:r>
              <a:rPr lang="en-US" sz="1400" b="0" dirty="0" smtClean="0"/>
              <a:t>8.03</a:t>
            </a:r>
            <a:r>
              <a:rPr lang="en-US" sz="1400" dirty="0" smtClean="0"/>
              <a:t> </a:t>
            </a:r>
            <a:r>
              <a:rPr lang="en-US" sz="1400" b="0" dirty="0"/>
              <a:t>The pre-trip and post-trip inspection requirements for school transportation small vehicles shall include at a minimum all items listed on the CDE School Transportation Vehicle (Small Vehicle) – Pre-Trip and Post Trip Requirements Form </a:t>
            </a:r>
            <a:r>
              <a:rPr lang="en-US" sz="1400" b="0" dirty="0">
                <a:solidFill>
                  <a:srgbClr val="FF0000"/>
                </a:solidFill>
              </a:rPr>
              <a:t>(STU-8).</a:t>
            </a:r>
          </a:p>
          <a:p>
            <a:r>
              <a:rPr lang="en-US" sz="1400" b="0" dirty="0" smtClean="0"/>
              <a:t>8.04 </a:t>
            </a:r>
            <a:r>
              <a:rPr lang="en-US" sz="1400" b="0" dirty="0"/>
              <a:t>School districts and service providers shall have a procedure in place to verify that students are not left on an unattended school transportation vehicle.</a:t>
            </a:r>
          </a:p>
          <a:p>
            <a:pPr marL="205741" indent="0">
              <a:buNone/>
            </a:pPr>
            <a:r>
              <a:rPr lang="en-US" dirty="0"/>
              <a:t/>
            </a:r>
            <a:br>
              <a:rPr lang="en-US" dirty="0"/>
            </a:br>
            <a:endParaRPr lang="en-US" dirty="0"/>
          </a:p>
        </p:txBody>
      </p:sp>
      <p:sp>
        <p:nvSpPr>
          <p:cNvPr id="3" name="Title 2"/>
          <p:cNvSpPr>
            <a:spLocks noGrp="1"/>
          </p:cNvSpPr>
          <p:nvPr>
            <p:ph type="title"/>
          </p:nvPr>
        </p:nvSpPr>
        <p:spPr/>
        <p:txBody>
          <a:bodyPr/>
          <a:lstStyle/>
          <a:p>
            <a:r>
              <a:rPr lang="en-US" dirty="0" smtClean="0"/>
              <a:t>Pre-trip/Post trip Vehicle Inspections</a:t>
            </a:r>
            <a:endParaRPr lang="en-US" dirty="0"/>
          </a:p>
        </p:txBody>
      </p:sp>
    </p:spTree>
    <p:extLst>
      <p:ext uri="{BB962C8B-B14F-4D97-AF65-F5344CB8AC3E}">
        <p14:creationId xmlns:p14="http://schemas.microsoft.com/office/powerpoint/2010/main" val="70500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9.01 A CDE Inspection Site Certificate is required at each facility/location where annual inspections for school transportation vehicles are performed. </a:t>
            </a:r>
          </a:p>
          <a:p>
            <a:r>
              <a:rPr lang="en-US" sz="1200" b="0" dirty="0"/>
              <a:t>9.02 The inspection site shall meet or exceed the following criteria to acquire and maintain an inspection site certificate. </a:t>
            </a:r>
          </a:p>
          <a:p>
            <a:pPr marL="205741" indent="0">
              <a:buNone/>
            </a:pPr>
            <a:r>
              <a:rPr lang="en-US" sz="1200" b="0" dirty="0" smtClean="0"/>
              <a:t>	9.02(a</a:t>
            </a:r>
            <a:r>
              <a:rPr lang="en-US" sz="1200" b="0" dirty="0"/>
              <a:t>) The inspection site shall be large enough to accommodate the vehicle, equipment and tools necessary to </a:t>
            </a:r>
            <a:r>
              <a:rPr lang="en-US" sz="1200" b="0" dirty="0" smtClean="0"/>
              <a:t>	perform </a:t>
            </a:r>
            <a:r>
              <a:rPr lang="en-US" sz="1200" b="0" dirty="0"/>
              <a:t>the inspection.</a:t>
            </a:r>
          </a:p>
          <a:p>
            <a:pPr marL="205741" indent="0">
              <a:buNone/>
            </a:pPr>
            <a:r>
              <a:rPr lang="en-US" sz="1200" b="0" dirty="0" smtClean="0"/>
              <a:t>	9.02(b</a:t>
            </a:r>
            <a:r>
              <a:rPr lang="en-US" sz="1200" b="0" dirty="0"/>
              <a:t>) The inspection site shall have a floor surface or pad adequate to safely support the maximum weight of the </a:t>
            </a:r>
            <a:r>
              <a:rPr lang="en-US" sz="1200" b="0" dirty="0" smtClean="0"/>
              <a:t>	largest </a:t>
            </a:r>
            <a:r>
              <a:rPr lang="en-US" sz="1200" b="0" dirty="0"/>
              <a:t>vehicle to be inspected.</a:t>
            </a:r>
          </a:p>
          <a:p>
            <a:pPr marL="205741" indent="0">
              <a:buNone/>
            </a:pPr>
            <a:r>
              <a:rPr lang="en-US" sz="1200" b="0" dirty="0" smtClean="0"/>
              <a:t>	9.02(c</a:t>
            </a:r>
            <a:r>
              <a:rPr lang="en-US" sz="1200" b="0" dirty="0"/>
              <a:t>) The inspection site shall have adequate lighting and ventilation.</a:t>
            </a:r>
          </a:p>
          <a:p>
            <a:pPr marL="205741" indent="0">
              <a:buNone/>
            </a:pPr>
            <a:r>
              <a:rPr lang="en-US" sz="1200" b="0" dirty="0" smtClean="0"/>
              <a:t>	9.02(d</a:t>
            </a:r>
            <a:r>
              <a:rPr lang="en-US" sz="1200" b="0" dirty="0"/>
              <a:t>) The inspection site or inspector shall, at the time of inspection, have the equipment and tools necessary to </a:t>
            </a:r>
            <a:r>
              <a:rPr lang="en-US" sz="1200" b="0" dirty="0" smtClean="0"/>
              <a:t>	properly </a:t>
            </a:r>
            <a:r>
              <a:rPr lang="en-US" sz="1200" b="0" dirty="0"/>
              <a:t>complete the annual inspection.</a:t>
            </a:r>
          </a:p>
          <a:p>
            <a:pPr marL="205741" indent="0">
              <a:buNone/>
            </a:pPr>
            <a:r>
              <a:rPr lang="en-US" sz="1200" b="0" dirty="0" smtClean="0"/>
              <a:t>	9.02(e</a:t>
            </a:r>
            <a:r>
              <a:rPr lang="en-US" sz="1200" b="0" dirty="0"/>
              <a:t>) The inspection site or inspector shall have tools designed and calibrated to take accurate readings of </a:t>
            </a:r>
            <a:r>
              <a:rPr lang="en-US" sz="1200" b="0" dirty="0" smtClean="0"/>
              <a:t>	appropriate </a:t>
            </a:r>
            <a:r>
              <a:rPr lang="en-US" sz="1200" b="0" dirty="0"/>
              <a:t>measurements, such as brakes and tires.</a:t>
            </a:r>
          </a:p>
          <a:p>
            <a:r>
              <a:rPr lang="en-US" sz="1200" b="0" dirty="0" smtClean="0"/>
              <a:t>9.03 </a:t>
            </a:r>
            <a:r>
              <a:rPr lang="en-US" sz="1200" b="0" dirty="0"/>
              <a:t>The district or service provider shall submit a request for an inspection site certificate on the CDE Application for Inspecting Site Certification Form (STU-22) that the above criteria have been satisfied</a:t>
            </a:r>
            <a:r>
              <a:rPr lang="en-US" sz="1200" b="0" dirty="0" smtClean="0"/>
              <a:t>.</a:t>
            </a:r>
          </a:p>
          <a:p>
            <a:r>
              <a:rPr lang="en-US" sz="1200" b="0" dirty="0">
                <a:solidFill>
                  <a:srgbClr val="000000"/>
                </a:solidFill>
                <a:latin typeface="Calibri" panose="020F0502020204030204" pitchFamily="34" charset="0"/>
              </a:rPr>
              <a:t>9.04 The district or service provider </a:t>
            </a:r>
            <a:r>
              <a:rPr lang="en-US" sz="1200" b="0" dirty="0">
                <a:solidFill>
                  <a:srgbClr val="FF0000"/>
                </a:solidFill>
                <a:latin typeface="Calibri" panose="020F0502020204030204" pitchFamily="34" charset="0"/>
              </a:rPr>
              <a:t>shall post </a:t>
            </a:r>
            <a:r>
              <a:rPr lang="en-US" sz="1200" b="0" dirty="0">
                <a:solidFill>
                  <a:srgbClr val="000000"/>
                </a:solidFill>
                <a:latin typeface="Calibri" panose="020F0502020204030204" pitchFamily="34" charset="0"/>
              </a:rPr>
              <a:t>the CDE Inspection Site Certificate at the inspection site</a:t>
            </a:r>
            <a:r>
              <a:rPr lang="en-US" sz="1200" b="0" dirty="0" smtClean="0">
                <a:solidFill>
                  <a:srgbClr val="000000"/>
                </a:solidFill>
                <a:latin typeface="Calibri" panose="020F0502020204030204" pitchFamily="34" charset="0"/>
              </a:rPr>
              <a:t>.</a:t>
            </a:r>
          </a:p>
          <a:p>
            <a:endParaRPr lang="en-US" sz="1200" b="0" dirty="0">
              <a:solidFill>
                <a:srgbClr val="000000"/>
              </a:solidFill>
              <a:latin typeface="Calibri" panose="020F0502020204030204" pitchFamily="34" charset="0"/>
            </a:endParaRPr>
          </a:p>
          <a:p>
            <a:pPr marL="205741" indent="0">
              <a:buNone/>
            </a:pPr>
            <a:r>
              <a:rPr lang="en-US" sz="1200" b="0" dirty="0" smtClean="0">
                <a:solidFill>
                  <a:srgbClr val="000000"/>
                </a:solidFill>
                <a:latin typeface="Calibri" panose="020F0502020204030204" pitchFamily="34" charset="0"/>
              </a:rPr>
              <a:t>Application for Site Certification also provides a tool list of required tools.</a:t>
            </a:r>
            <a:endParaRPr lang="en-US" sz="1200" b="0" dirty="0"/>
          </a:p>
          <a:p>
            <a:pPr marL="205741" indent="0">
              <a:buNone/>
            </a:pPr>
            <a:endParaRPr lang="en-US" dirty="0"/>
          </a:p>
        </p:txBody>
      </p:sp>
      <p:sp>
        <p:nvSpPr>
          <p:cNvPr id="3" name="Title 2"/>
          <p:cNvSpPr>
            <a:spLocks noGrp="1"/>
          </p:cNvSpPr>
          <p:nvPr>
            <p:ph type="title"/>
          </p:nvPr>
        </p:nvSpPr>
        <p:spPr/>
        <p:txBody>
          <a:bodyPr/>
          <a:lstStyle/>
          <a:p>
            <a:r>
              <a:rPr lang="en-US" dirty="0" smtClean="0"/>
              <a:t>Inspection Site Certification</a:t>
            </a:r>
            <a:endParaRPr lang="en-US" dirty="0"/>
          </a:p>
        </p:txBody>
      </p:sp>
    </p:spTree>
    <p:extLst>
      <p:ext uri="{BB962C8B-B14F-4D97-AF65-F5344CB8AC3E}">
        <p14:creationId xmlns:p14="http://schemas.microsoft.com/office/powerpoint/2010/main" val="97057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2">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4368" y="1603871"/>
            <a:ext cx="8407892" cy="4559329"/>
          </a:xfrm>
        </p:spPr>
        <p:txBody>
          <a:bodyPr/>
          <a:lstStyle/>
          <a:p>
            <a:r>
              <a:rPr lang="en-US" sz="1200" b="0" dirty="0" smtClean="0"/>
              <a:t>10.01 </a:t>
            </a:r>
            <a:r>
              <a:rPr lang="en-US" sz="1200" b="0" dirty="0"/>
              <a:t>School districts and service providers shall ensure all school transportation vehicles and </a:t>
            </a:r>
            <a:r>
              <a:rPr lang="en-US" sz="1200" b="0" dirty="0">
                <a:solidFill>
                  <a:srgbClr val="FF0000"/>
                </a:solidFill>
              </a:rPr>
              <a:t>trailers</a:t>
            </a:r>
            <a:r>
              <a:rPr lang="en-US" sz="1200" b="0" dirty="0"/>
              <a:t> pursuant to 1 CCR 301-26-R-12.11 have a CDE annual inspection conducted by a CDE certified annual inspector. </a:t>
            </a:r>
          </a:p>
          <a:p>
            <a:pPr marL="205741" indent="0">
              <a:buNone/>
            </a:pPr>
            <a:r>
              <a:rPr lang="en-US" sz="1200" b="0" dirty="0" smtClean="0"/>
              <a:t>	10.01(a</a:t>
            </a:r>
            <a:r>
              <a:rPr lang="en-US" sz="1200" b="0" dirty="0"/>
              <a:t>) Recently purchased school transportation vehicles shall successfully pass a CDE annual inspection prior to </a:t>
            </a:r>
            <a:r>
              <a:rPr lang="en-US" sz="1200" b="0" dirty="0" smtClean="0"/>
              <a:t>	transporting </a:t>
            </a:r>
            <a:r>
              <a:rPr lang="en-US" sz="1200" b="0" dirty="0"/>
              <a:t>students. </a:t>
            </a:r>
          </a:p>
          <a:p>
            <a:r>
              <a:rPr lang="en-US" sz="1200" b="0" dirty="0" smtClean="0"/>
              <a:t>10.02 </a:t>
            </a:r>
            <a:r>
              <a:rPr lang="en-US" sz="1200" b="0" dirty="0"/>
              <a:t>Annual inspection results shall be documented on the CDE Affidavit of Annual Inspection for School Transportation Vehicles Form (STU-25</a:t>
            </a:r>
            <a:r>
              <a:rPr lang="en-US" sz="1200" b="0" dirty="0" smtClean="0"/>
              <a:t>).</a:t>
            </a:r>
            <a:endParaRPr lang="en-US" sz="1200" b="0" dirty="0"/>
          </a:p>
          <a:p>
            <a:pPr marL="205741" indent="0">
              <a:buNone/>
            </a:pPr>
            <a:r>
              <a:rPr lang="en-US" sz="1200" b="0" dirty="0" smtClean="0"/>
              <a:t>	10.02(a</a:t>
            </a:r>
            <a:r>
              <a:rPr lang="en-US" sz="1200" b="0" dirty="0"/>
              <a:t>) A copy of the current Affidavit is maintained inside the vehicle and a copy is placed in the vehicle file</a:t>
            </a:r>
            <a:r>
              <a:rPr lang="en-US" sz="1200" b="0" dirty="0" smtClean="0"/>
              <a:t>.</a:t>
            </a:r>
          </a:p>
          <a:p>
            <a:r>
              <a:rPr lang="en-US" sz="1200" b="0" dirty="0"/>
              <a:t>10.03 All annual inspection criteria of school transportation vehicles must meet or exceed </a:t>
            </a:r>
            <a:r>
              <a:rPr lang="en-US" sz="1200" b="0" dirty="0" smtClean="0"/>
              <a:t>manufacturer’s </a:t>
            </a:r>
            <a:r>
              <a:rPr lang="en-US" sz="1200" b="0" dirty="0"/>
              <a:t>specifications. The annual inspection shall be documented and </a:t>
            </a:r>
            <a:r>
              <a:rPr lang="en-US" sz="1200" b="0" dirty="0">
                <a:solidFill>
                  <a:srgbClr val="FF0000"/>
                </a:solidFill>
              </a:rPr>
              <a:t>shall include at a minimum </a:t>
            </a:r>
            <a:r>
              <a:rPr lang="en-US" sz="1200" b="0" u="sng" dirty="0">
                <a:solidFill>
                  <a:srgbClr val="FF0000"/>
                </a:solidFill>
              </a:rPr>
              <a:t>all fields </a:t>
            </a:r>
            <a:r>
              <a:rPr lang="en-US" sz="1200" b="0" dirty="0">
                <a:solidFill>
                  <a:srgbClr val="FF0000"/>
                </a:solidFill>
              </a:rPr>
              <a:t>listed on the CDE Annual Inspection and Preventive Maintenance Requirements Form (STU-26</a:t>
            </a:r>
            <a:r>
              <a:rPr lang="en-US" sz="1200" b="0" dirty="0" smtClean="0">
                <a:solidFill>
                  <a:srgbClr val="FF0000"/>
                </a:solidFill>
              </a:rPr>
              <a:t>).</a:t>
            </a:r>
            <a:endParaRPr lang="en-US" sz="1200" b="0" dirty="0">
              <a:solidFill>
                <a:srgbClr val="FF0000"/>
              </a:solidFill>
            </a:endParaRPr>
          </a:p>
          <a:p>
            <a:r>
              <a:rPr lang="en-US" sz="1200" b="0" dirty="0">
                <a:solidFill>
                  <a:srgbClr val="FF0000"/>
                </a:solidFill>
              </a:rPr>
              <a:t>10.04 All annual inspection criteria of trailers must meet or exceed manufacturer’s specifications and shall include at a minimum </a:t>
            </a:r>
            <a:r>
              <a:rPr lang="en-US" sz="1200" b="0" u="sng" dirty="0">
                <a:solidFill>
                  <a:srgbClr val="FF0000"/>
                </a:solidFill>
              </a:rPr>
              <a:t>all fields </a:t>
            </a:r>
            <a:r>
              <a:rPr lang="en-US" sz="1200" b="0" dirty="0">
                <a:solidFill>
                  <a:srgbClr val="FF0000"/>
                </a:solidFill>
              </a:rPr>
              <a:t>listed on the CDE Trailer Annual Inspection and Preventive Maintenance Requirements Form (STU-27).</a:t>
            </a:r>
          </a:p>
          <a:p>
            <a:r>
              <a:rPr lang="en-US" sz="1200" b="0" dirty="0" smtClean="0"/>
              <a:t>10.05 </a:t>
            </a:r>
            <a:r>
              <a:rPr lang="en-US" sz="1200" b="0" dirty="0"/>
              <a:t>During the annual inspection, all four wheels shall be pulled for full inspection of the foundation brake system. The three exceptions are</a:t>
            </a:r>
            <a:r>
              <a:rPr lang="en-US" sz="1200" b="0" dirty="0" smtClean="0"/>
              <a:t>:</a:t>
            </a:r>
            <a:endParaRPr lang="en-US" sz="1200" b="0" dirty="0"/>
          </a:p>
          <a:p>
            <a:pPr marL="205741" indent="0">
              <a:buNone/>
            </a:pPr>
            <a:r>
              <a:rPr lang="en-US" sz="1200" b="0" dirty="0" smtClean="0"/>
              <a:t>	10.05(a</a:t>
            </a:r>
            <a:r>
              <a:rPr lang="en-US" sz="1200" b="0" dirty="0"/>
              <a:t>) School transportation vehicles with less than 4,000 miles since the previous annual inspection shall have two </a:t>
            </a:r>
            <a:r>
              <a:rPr lang="en-US" sz="1200" b="0" dirty="0" smtClean="0"/>
              <a:t>	wheels </a:t>
            </a:r>
            <a:r>
              <a:rPr lang="en-US" sz="1200" b="0" dirty="0"/>
              <a:t>(one front and one rear) pulled different than those pulled for the previous inspection.</a:t>
            </a:r>
          </a:p>
          <a:p>
            <a:pPr marL="205741" indent="0">
              <a:buNone/>
            </a:pPr>
            <a:r>
              <a:rPr lang="en-US" sz="1200" b="0" dirty="0" smtClean="0"/>
              <a:t>	10.05(b</a:t>
            </a:r>
            <a:r>
              <a:rPr lang="en-US" sz="1200" b="0" dirty="0"/>
              <a:t>) School transportation vehicles equipped with a retarder meeting the specifications outlined in 1 CCR </a:t>
            </a:r>
            <a:r>
              <a:rPr lang="en-US" sz="1200" b="0" dirty="0" smtClean="0"/>
              <a:t>301-25-	R-33.00</a:t>
            </a:r>
            <a:r>
              <a:rPr lang="en-US" sz="1200" b="0" dirty="0"/>
              <a:t>, shall have two wheels (one front and one rear) pulled which are different than those pulled for the previous </a:t>
            </a:r>
            <a:r>
              <a:rPr lang="en-US" sz="1200" b="0" dirty="0" smtClean="0"/>
              <a:t>	inspection</a:t>
            </a:r>
            <a:r>
              <a:rPr lang="en-US" sz="1200" b="0" dirty="0"/>
              <a:t>.</a:t>
            </a:r>
          </a:p>
          <a:p>
            <a:pPr marL="205741" indent="0">
              <a:buNone/>
            </a:pPr>
            <a:r>
              <a:rPr lang="en-US" sz="1200" b="0" dirty="0" smtClean="0"/>
              <a:t>	</a:t>
            </a:r>
            <a:r>
              <a:rPr lang="en-US" sz="1200" b="0" dirty="0" smtClean="0">
                <a:solidFill>
                  <a:srgbClr val="FF0000"/>
                </a:solidFill>
              </a:rPr>
              <a:t>10.05(c</a:t>
            </a:r>
            <a:r>
              <a:rPr lang="en-US" sz="1200" b="0" dirty="0">
                <a:solidFill>
                  <a:srgbClr val="FF0000"/>
                </a:solidFill>
              </a:rPr>
              <a:t>) Trailers pursuant to 1 CCR 301-26-R-12.11 shall have 50 percent of the wheels pulled different than those </a:t>
            </a:r>
            <a:r>
              <a:rPr lang="en-US" sz="1200" b="0" dirty="0" smtClean="0">
                <a:solidFill>
                  <a:srgbClr val="FF0000"/>
                </a:solidFill>
              </a:rPr>
              <a:t>	pulled </a:t>
            </a:r>
            <a:r>
              <a:rPr lang="en-US" sz="1200" b="0" dirty="0">
                <a:solidFill>
                  <a:srgbClr val="FF0000"/>
                </a:solidFill>
              </a:rPr>
              <a:t>for the previous inspection. </a:t>
            </a:r>
          </a:p>
          <a:p>
            <a:pPr marL="205741" indent="0">
              <a:buNone/>
            </a:pPr>
            <a:endParaRPr lang="en-US" sz="1200" b="0" dirty="0"/>
          </a:p>
        </p:txBody>
      </p:sp>
      <p:sp>
        <p:nvSpPr>
          <p:cNvPr id="3" name="Title 2"/>
          <p:cNvSpPr>
            <a:spLocks noGrp="1"/>
          </p:cNvSpPr>
          <p:nvPr>
            <p:ph type="title"/>
          </p:nvPr>
        </p:nvSpPr>
        <p:spPr/>
        <p:txBody>
          <a:bodyPr/>
          <a:lstStyle/>
          <a:p>
            <a:r>
              <a:rPr lang="en-US" dirty="0" smtClean="0"/>
              <a:t>Annual Inspection</a:t>
            </a:r>
            <a:endParaRPr lang="en-US" dirty="0"/>
          </a:p>
        </p:txBody>
      </p:sp>
    </p:spTree>
    <p:extLst>
      <p:ext uri="{BB962C8B-B14F-4D97-AF65-F5344CB8AC3E}">
        <p14:creationId xmlns:p14="http://schemas.microsoft.com/office/powerpoint/2010/main" val="27347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circle(in)">
                                      <p:cBhvr>
                                        <p:cTn id="33" dur="2000"/>
                                        <p:tgtEl>
                                          <p:spTgt spid="2">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circle(in)">
                                      <p:cBhvr>
                                        <p:cTn id="36" dur="2000"/>
                                        <p:tgtEl>
                                          <p:spTgt spid="2">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circle(in)">
                                      <p:cBhvr>
                                        <p:cTn id="39" dur="2000"/>
                                        <p:tgtEl>
                                          <p:spTgt spid="2">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circle(in)">
                                      <p:cBhvr>
                                        <p:cTn id="4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85762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33154" y="537401"/>
            <a:ext cx="4572000" cy="1200329"/>
          </a:xfrm>
          <a:prstGeom prst="rect">
            <a:avLst/>
          </a:prstGeom>
        </p:spPr>
        <p:txBody>
          <a:bodyPr>
            <a:spAutoFit/>
          </a:bodyPr>
          <a:lstStyle/>
          <a:p>
            <a:pPr algn="ctr">
              <a:spcBef>
                <a:spcPct val="0"/>
              </a:spcBef>
            </a:pPr>
            <a:r>
              <a:rPr lang="en-US" altLang="en-US" sz="2400" dirty="0"/>
              <a:t>Common errors found during Supervisory Assistance Reviews</a:t>
            </a:r>
          </a:p>
        </p:txBody>
      </p:sp>
      <p:sp>
        <p:nvSpPr>
          <p:cNvPr id="4" name="TextBox 3"/>
          <p:cNvSpPr txBox="1"/>
          <p:nvPr/>
        </p:nvSpPr>
        <p:spPr>
          <a:xfrm>
            <a:off x="1175657" y="2098766"/>
            <a:ext cx="2516777"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Incomplete Forms</a:t>
            </a:r>
          </a:p>
          <a:p>
            <a:endParaRPr lang="en-US" sz="2400" dirty="0"/>
          </a:p>
          <a:p>
            <a:r>
              <a:rPr lang="en-US" sz="2400" dirty="0" smtClean="0"/>
              <a:t>Box’s not marked</a:t>
            </a:r>
          </a:p>
          <a:p>
            <a:endParaRPr lang="en-US" sz="2400" dirty="0"/>
          </a:p>
          <a:p>
            <a:r>
              <a:rPr lang="en-US" sz="2400" dirty="0" smtClean="0"/>
              <a:t>Previous Year Mileage</a:t>
            </a:r>
          </a:p>
          <a:p>
            <a:endParaRPr lang="en-US" sz="2400" dirty="0"/>
          </a:p>
          <a:p>
            <a:r>
              <a:rPr lang="en-US" sz="2400" dirty="0" smtClean="0"/>
              <a:t>Date Missing</a:t>
            </a:r>
          </a:p>
          <a:p>
            <a:endParaRPr lang="en-US" sz="2400" dirty="0"/>
          </a:p>
          <a:p>
            <a:r>
              <a:rPr lang="en-US" sz="2400" dirty="0" smtClean="0"/>
              <a:t>No Mileage</a:t>
            </a:r>
            <a:endParaRPr lang="en-US" sz="2400" dirty="0"/>
          </a:p>
        </p:txBody>
      </p:sp>
    </p:spTree>
    <p:extLst>
      <p:ext uri="{BB962C8B-B14F-4D97-AF65-F5344CB8AC3E}">
        <p14:creationId xmlns:p14="http://schemas.microsoft.com/office/powerpoint/2010/main" val="2854631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11.01</a:t>
            </a:r>
            <a:r>
              <a:rPr lang="en-US" sz="1200" dirty="0"/>
              <a:t> </a:t>
            </a:r>
            <a:r>
              <a:rPr lang="en-US" sz="1200" b="0" dirty="0"/>
              <a:t>School districts and service providers must ensure all school transportation vehicles are systematically inspected, maintained and repaired to ensure that school transportation vehicles are in safe and proper operating condition. </a:t>
            </a:r>
          </a:p>
          <a:p>
            <a:r>
              <a:rPr lang="en-US" sz="1200" b="0" dirty="0"/>
              <a:t>11.02 School districts and service providers shall have a system to document preventative maintenance, reported defects and repairs made to school transportation vehicles</a:t>
            </a:r>
            <a:r>
              <a:rPr lang="en-US" sz="1200" b="0" dirty="0" smtClean="0"/>
              <a:t>.</a:t>
            </a:r>
            <a:endParaRPr lang="en-US" sz="1200" b="0" dirty="0"/>
          </a:p>
          <a:p>
            <a:r>
              <a:rPr lang="en-US" sz="1200" b="0" dirty="0"/>
              <a:t>11.03 School districts and service providers shall maintain separate files for each school transportation vehicle with documentation of all annual inspections, all preventative maintenance and all reported damage, defects or deficiencies and the corresponding repair and maintenance performed. </a:t>
            </a:r>
          </a:p>
          <a:p>
            <a:r>
              <a:rPr lang="en-US" sz="1200" b="0" dirty="0"/>
              <a:t>11.04 Any identified damage, defect or deficiency of a school transportation vehicle must be reported to the school district or service provider which:</a:t>
            </a:r>
          </a:p>
          <a:p>
            <a:pPr marL="205741" indent="0">
              <a:buNone/>
            </a:pPr>
            <a:r>
              <a:rPr lang="en-US" sz="1200" b="0" dirty="0" smtClean="0"/>
              <a:t>	11.04(a</a:t>
            </a:r>
            <a:r>
              <a:rPr lang="en-US" sz="1200" b="0" dirty="0"/>
              <a:t>) Could affect the safety of operation of the school transportation vehicle, </a:t>
            </a:r>
            <a:r>
              <a:rPr lang="en-US" sz="1200" b="0" dirty="0" smtClean="0"/>
              <a:t>or</a:t>
            </a:r>
            <a:endParaRPr lang="en-US" sz="1200" b="0" dirty="0"/>
          </a:p>
          <a:p>
            <a:pPr marL="205741" indent="0">
              <a:buNone/>
            </a:pPr>
            <a:r>
              <a:rPr lang="en-US" sz="1200" b="0" dirty="0" smtClean="0"/>
              <a:t>	11.04(b</a:t>
            </a:r>
            <a:r>
              <a:rPr lang="en-US" sz="1200" b="0" dirty="0"/>
              <a:t>) Could result in a mechanical breakdown of the school transportation vehicle, or </a:t>
            </a:r>
          </a:p>
          <a:p>
            <a:pPr marL="205741" indent="0">
              <a:buNone/>
            </a:pPr>
            <a:r>
              <a:rPr lang="en-US" sz="1200" b="0" dirty="0" smtClean="0"/>
              <a:t>	11.04(c</a:t>
            </a:r>
            <a:r>
              <a:rPr lang="en-US" sz="1200" b="0" dirty="0"/>
              <a:t>) Results in noncompliance with Colorado Minimum Standards Governing School Transportation Vehicles (1 </a:t>
            </a:r>
            <a:r>
              <a:rPr lang="en-US" sz="1200" b="0" dirty="0" smtClean="0"/>
              <a:t>	CCR </a:t>
            </a:r>
            <a:r>
              <a:rPr lang="en-US" sz="1200" b="0" dirty="0"/>
              <a:t>301-25) and/or manufacturer’s specifications</a:t>
            </a:r>
            <a:r>
              <a:rPr lang="en-US" sz="1200" b="0" dirty="0" smtClean="0"/>
              <a:t>.</a:t>
            </a:r>
          </a:p>
          <a:p>
            <a:r>
              <a:rPr lang="en-US" sz="1200" b="0" dirty="0"/>
              <a:t>11.05 Documentation for reported defects must include all of the following</a:t>
            </a:r>
            <a:r>
              <a:rPr lang="en-US" sz="1200" b="0" dirty="0" smtClean="0"/>
              <a:t>:</a:t>
            </a:r>
            <a:endParaRPr lang="en-US" sz="1200" b="0" dirty="0"/>
          </a:p>
          <a:p>
            <a:pPr marL="205741" indent="0">
              <a:buNone/>
            </a:pPr>
            <a:r>
              <a:rPr lang="en-US" sz="1200" b="0" dirty="0" smtClean="0"/>
              <a:t>	11.05(a</a:t>
            </a:r>
            <a:r>
              <a:rPr lang="en-US" sz="1200" b="0" dirty="0"/>
              <a:t>) The name of the school district or service provider</a:t>
            </a:r>
            <a:r>
              <a:rPr lang="en-US" sz="1200" b="0" dirty="0" smtClean="0"/>
              <a:t>.</a:t>
            </a:r>
            <a:endParaRPr lang="en-US" sz="1200" b="0" dirty="0"/>
          </a:p>
          <a:p>
            <a:pPr marL="205741" indent="0">
              <a:buNone/>
            </a:pPr>
            <a:r>
              <a:rPr lang="en-US" sz="1200" b="0" dirty="0" smtClean="0"/>
              <a:t>	</a:t>
            </a:r>
            <a:r>
              <a:rPr lang="en-US" sz="1200" b="0" dirty="0" smtClean="0">
                <a:solidFill>
                  <a:srgbClr val="FF0000"/>
                </a:solidFill>
              </a:rPr>
              <a:t>11.05(b</a:t>
            </a:r>
            <a:r>
              <a:rPr lang="en-US" sz="1200" b="0" dirty="0">
                <a:solidFill>
                  <a:srgbClr val="FF0000"/>
                </a:solidFill>
              </a:rPr>
              <a:t>) Date and time the report was submitted</a:t>
            </a:r>
            <a:r>
              <a:rPr lang="en-US" sz="1200" b="0" dirty="0" smtClean="0"/>
              <a:t>.</a:t>
            </a:r>
            <a:endParaRPr lang="en-US" sz="1200" b="0" dirty="0"/>
          </a:p>
          <a:p>
            <a:pPr marL="205741" indent="0">
              <a:buNone/>
            </a:pPr>
            <a:r>
              <a:rPr lang="en-US" sz="1200" b="0" dirty="0" smtClean="0"/>
              <a:t>	11.05(c</a:t>
            </a:r>
            <a:r>
              <a:rPr lang="en-US" sz="1200" b="0" dirty="0"/>
              <a:t>) All damage, defects or deficiencies of the school transportation </a:t>
            </a:r>
            <a:r>
              <a:rPr lang="en-US" sz="1200" b="0" dirty="0" smtClean="0"/>
              <a:t>vehicle.</a:t>
            </a:r>
          </a:p>
          <a:p>
            <a:pPr marL="205741" indent="0">
              <a:buNone/>
            </a:pPr>
            <a:r>
              <a:rPr lang="en-US" sz="1200" b="0" dirty="0"/>
              <a:t>	</a:t>
            </a:r>
            <a:r>
              <a:rPr lang="en-US" sz="1200" b="0" dirty="0" smtClean="0"/>
              <a:t>11.05(d</a:t>
            </a:r>
            <a:r>
              <a:rPr lang="en-US" sz="1200" b="0" dirty="0"/>
              <a:t>) The name of the individual who prepared the </a:t>
            </a:r>
            <a:r>
              <a:rPr lang="en-US" sz="1200" b="0" dirty="0" smtClean="0"/>
              <a:t>report</a:t>
            </a:r>
            <a:endParaRPr lang="en-US" dirty="0"/>
          </a:p>
          <a:p>
            <a:pPr marL="205741" indent="0">
              <a:buNone/>
            </a:pPr>
            <a:endParaRPr lang="en-US" sz="1200" b="0" dirty="0"/>
          </a:p>
          <a:p>
            <a:pPr marL="205741" indent="0">
              <a:buNone/>
            </a:pPr>
            <a:endParaRPr lang="en-US" dirty="0"/>
          </a:p>
        </p:txBody>
      </p:sp>
      <p:sp>
        <p:nvSpPr>
          <p:cNvPr id="3" name="Title 2"/>
          <p:cNvSpPr>
            <a:spLocks noGrp="1"/>
          </p:cNvSpPr>
          <p:nvPr>
            <p:ph type="title"/>
          </p:nvPr>
        </p:nvSpPr>
        <p:spPr/>
        <p:txBody>
          <a:bodyPr/>
          <a:lstStyle/>
          <a:p>
            <a:r>
              <a:rPr lang="en-US" dirty="0" smtClean="0"/>
              <a:t>Maintenance and Repair</a:t>
            </a:r>
            <a:endParaRPr lang="en-US" dirty="0"/>
          </a:p>
        </p:txBody>
      </p:sp>
    </p:spTree>
    <p:extLst>
      <p:ext uri="{BB962C8B-B14F-4D97-AF65-F5344CB8AC3E}">
        <p14:creationId xmlns:p14="http://schemas.microsoft.com/office/powerpoint/2010/main" val="1436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circle(in)">
                                      <p:cBhvr>
                                        <p:cTn id="36" dur="2000"/>
                                        <p:tgtEl>
                                          <p:spTgt spid="2">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circle(in)">
                                      <p:cBhvr>
                                        <p:cTn id="39" dur="2000"/>
                                        <p:tgtEl>
                                          <p:spTgt spid="2">
                                            <p:txEl>
                                              <p:pRg st="8" end="8"/>
                                            </p:txEl>
                                          </p:spTgt>
                                        </p:tgtEl>
                                      </p:cBhvr>
                                    </p:animEffect>
                                  </p:childTnLst>
                                </p:cTn>
                              </p:par>
                              <p:par>
                                <p:cTn id="40" presetID="8" presetClass="emph" presetSubtype="0" fill="hold" nodeType="withEffect">
                                  <p:stCondLst>
                                    <p:cond delay="0"/>
                                  </p:stCondLst>
                                  <p:childTnLst>
                                    <p:animRot by="21600000">
                                      <p:cBhvr>
                                        <p:cTn id="41" dur="2000" fill="hold"/>
                                        <p:tgtEl>
                                          <p:spTgt spid="2">
                                            <p:txEl>
                                              <p:pRg st="9" end="9"/>
                                            </p:txEl>
                                          </p:spTgt>
                                        </p:tgtEl>
                                        <p:attrNameLst>
                                          <p:attrName>r</p:attrName>
                                        </p:attrNameLst>
                                      </p:cBhvr>
                                    </p:animRot>
                                  </p:childTnLst>
                                </p:cTn>
                              </p:par>
                              <p:par>
                                <p:cTn id="42" presetID="6" presetClass="entr" presetSubtype="16" fill="hold"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circle(in)">
                                      <p:cBhvr>
                                        <p:cTn id="44" dur="2000"/>
                                        <p:tgtEl>
                                          <p:spTgt spid="2">
                                            <p:txEl>
                                              <p:pRg st="10" end="10"/>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circle(in)">
                                      <p:cBhvr>
                                        <p:cTn id="47"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11.06 Following a reported damage, defect or deficiency of a school transportation vehicle, school districts and service providers or a representative agent must repair the reported damage, defects or deficiencies, or document that no repair is necessary, ensuring that the vehicle is in safe and proper operating condition prior to transporting students. </a:t>
            </a:r>
          </a:p>
          <a:p>
            <a:r>
              <a:rPr lang="en-US" sz="1200" b="0" dirty="0"/>
              <a:t>11.07 School districts and service providers shall not transport students in a school transportation vehicle which is not in safe and proper operating condition. A school transportation vehicle shall be designated as “out-of-service” by a school district or service provider, a school transportation annual inspector or the CDE School Transportation Unit</a:t>
            </a:r>
            <a:r>
              <a:rPr lang="en-US" sz="1200" b="0" dirty="0" smtClean="0"/>
              <a:t>.</a:t>
            </a:r>
            <a:endParaRPr lang="en-US" sz="1200" b="0" dirty="0"/>
          </a:p>
          <a:p>
            <a:pPr marL="205741" indent="0">
              <a:buNone/>
            </a:pPr>
            <a:r>
              <a:rPr lang="en-US" sz="1200" b="0" dirty="0" smtClean="0"/>
              <a:t>	11.07(a</a:t>
            </a:r>
            <a:r>
              <a:rPr lang="en-US" sz="1200" b="0" dirty="0"/>
              <a:t>) Exemption - Any school transportation vehicle discovered to be in an unsafe condition while being operated </a:t>
            </a:r>
            <a:r>
              <a:rPr lang="en-US" sz="1200" b="0" dirty="0" smtClean="0"/>
              <a:t>	on </a:t>
            </a:r>
            <a:r>
              <a:rPr lang="en-US" sz="1200" b="0" dirty="0"/>
              <a:t>the highway, roadway or private road may be continued in operation only to the nearest place where repairs can </a:t>
            </a:r>
            <a:r>
              <a:rPr lang="en-US" sz="1200" b="0" dirty="0" smtClean="0"/>
              <a:t>	safely </a:t>
            </a:r>
            <a:r>
              <a:rPr lang="en-US" sz="1200" b="0" dirty="0"/>
              <a:t>be affected. Such operation shall be conducted only if it is less hazardous to the public than to permit the </a:t>
            </a:r>
            <a:r>
              <a:rPr lang="en-US" sz="1200" b="0" dirty="0" smtClean="0"/>
              <a:t>	vehicle </a:t>
            </a:r>
            <a:r>
              <a:rPr lang="en-US" sz="1200" b="0" dirty="0"/>
              <a:t>to remain on the highway, roadway or private road</a:t>
            </a:r>
            <a:r>
              <a:rPr lang="en-US" sz="1200" b="0" dirty="0" smtClean="0"/>
              <a:t>.</a:t>
            </a:r>
            <a:endParaRPr lang="en-US" sz="1200" b="0" dirty="0"/>
          </a:p>
          <a:p>
            <a:r>
              <a:rPr lang="en-US" sz="1200" b="0" dirty="0"/>
              <a:t>11.08 Following a school transportation vehicle being placed “out-of-service”, a school district, service provider or a representative agent must make required repairs, ensuring that the vehicle is in safe and proper operating condition prior to transporting students. In the event of being placed “out-of-service” during an annual inspection, the school transportation vehicle must successfully pass a CDE annual inspection prior to transporting students. </a:t>
            </a:r>
          </a:p>
          <a:p>
            <a:r>
              <a:rPr lang="en-US" sz="1200" b="0" dirty="0"/>
              <a:t>11.09 The preventative maintenance inspection on air drum brake systems shall include, at a minimum, that the brake rod travel has been measured and documented. The applied pressure method shall be used. </a:t>
            </a:r>
            <a:endParaRPr lang="en-US" sz="1200" b="0" dirty="0" smtClean="0"/>
          </a:p>
          <a:p>
            <a:pPr marL="205741" indent="0">
              <a:buNone/>
            </a:pPr>
            <a:r>
              <a:rPr lang="en-US" sz="1200" b="0" dirty="0" smtClean="0"/>
              <a:t>	11.09(a</a:t>
            </a:r>
            <a:r>
              <a:rPr lang="en-US" sz="1200" b="0" dirty="0"/>
              <a:t>) The inspection</a:t>
            </a:r>
            <a:r>
              <a:rPr lang="en-US" sz="1200" b="0" strike="sngStrike" dirty="0"/>
              <a:t> </a:t>
            </a:r>
            <a:r>
              <a:rPr lang="en-US" sz="1200" b="0" dirty="0"/>
              <a:t>interval shall not exceed 4,000 miles for buses equipped with a manual slack adjuster air </a:t>
            </a:r>
            <a:r>
              <a:rPr lang="en-US" sz="1200" b="0" dirty="0" smtClean="0"/>
              <a:t>	brake </a:t>
            </a:r>
            <a:r>
              <a:rPr lang="en-US" sz="1200" b="0" dirty="0"/>
              <a:t>system</a:t>
            </a:r>
            <a:r>
              <a:rPr lang="en-US" sz="1200" b="0" dirty="0" smtClean="0"/>
              <a:t>.</a:t>
            </a:r>
            <a:endParaRPr lang="en-US" sz="1200" b="0" dirty="0"/>
          </a:p>
          <a:p>
            <a:pPr marL="205741" indent="0">
              <a:buNone/>
            </a:pPr>
            <a:r>
              <a:rPr lang="en-US" sz="1200" b="0" dirty="0" smtClean="0"/>
              <a:t>	11.09(b</a:t>
            </a:r>
            <a:r>
              <a:rPr lang="en-US" sz="1200" b="0" dirty="0"/>
              <a:t>) The inspection</a:t>
            </a:r>
            <a:r>
              <a:rPr lang="en-US" sz="1200" b="0" strike="sngStrike" dirty="0"/>
              <a:t> </a:t>
            </a:r>
            <a:r>
              <a:rPr lang="en-US" sz="1200" b="0" dirty="0"/>
              <a:t>interval shall not exceed 6,000 miles for buses equipped with an automatic slack adjuster air </a:t>
            </a:r>
            <a:r>
              <a:rPr lang="en-US" sz="1200" b="0" dirty="0" smtClean="0"/>
              <a:t>	brake </a:t>
            </a:r>
            <a:r>
              <a:rPr lang="en-US" sz="1200" b="0" dirty="0"/>
              <a:t>system.</a:t>
            </a:r>
          </a:p>
          <a:p>
            <a:endParaRPr lang="en-US" sz="1200" b="0" dirty="0"/>
          </a:p>
          <a:p>
            <a:pPr marL="205741" indent="0">
              <a:buNone/>
            </a:pPr>
            <a:endParaRPr lang="en-US" dirty="0"/>
          </a:p>
        </p:txBody>
      </p:sp>
      <p:sp>
        <p:nvSpPr>
          <p:cNvPr id="3" name="Title 2"/>
          <p:cNvSpPr>
            <a:spLocks noGrp="1"/>
          </p:cNvSpPr>
          <p:nvPr>
            <p:ph type="title"/>
          </p:nvPr>
        </p:nvSpPr>
        <p:spPr/>
        <p:txBody>
          <a:bodyPr/>
          <a:lstStyle/>
          <a:p>
            <a:r>
              <a:rPr lang="en-US" dirty="0"/>
              <a:t>Maintenance and Repair</a:t>
            </a:r>
          </a:p>
        </p:txBody>
      </p:sp>
    </p:spTree>
    <p:extLst>
      <p:ext uri="{BB962C8B-B14F-4D97-AF65-F5344CB8AC3E}">
        <p14:creationId xmlns:p14="http://schemas.microsoft.com/office/powerpoint/2010/main" val="27879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ircle(in)">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11.10 The preventive maintenance inspection interval on air disc brake systems shall not exceed 6,000 miles and shall include, at a minimum; inspection and documentation of</a:t>
            </a:r>
            <a:r>
              <a:rPr lang="en-US" sz="1200" b="0" dirty="0" smtClean="0"/>
              <a:t>:</a:t>
            </a:r>
            <a:endParaRPr lang="en-US" sz="1200" b="0" dirty="0"/>
          </a:p>
          <a:p>
            <a:pPr marL="205741" indent="0">
              <a:buNone/>
            </a:pPr>
            <a:r>
              <a:rPr lang="en-US" sz="1200" b="0" dirty="0" smtClean="0"/>
              <a:t>	11.10(a</a:t>
            </a:r>
            <a:r>
              <a:rPr lang="en-US" sz="1200" b="0" dirty="0"/>
              <a:t>) Inspect the pad thickness by checking the mechanical wear indicators</a:t>
            </a:r>
            <a:r>
              <a:rPr lang="en-US" sz="1200" b="0" dirty="0" smtClean="0"/>
              <a:t>.</a:t>
            </a:r>
            <a:endParaRPr lang="en-US" sz="1200" b="0" dirty="0"/>
          </a:p>
          <a:p>
            <a:pPr marL="205741" indent="0">
              <a:buNone/>
            </a:pPr>
            <a:r>
              <a:rPr lang="en-US" sz="1200" b="0" dirty="0" smtClean="0"/>
              <a:t>	11.10(b</a:t>
            </a:r>
            <a:r>
              <a:rPr lang="en-US" sz="1200" b="0" dirty="0"/>
              <a:t>) Inspect the visible part of the rotors for cracks, excessive wear, damage, etc</a:t>
            </a:r>
            <a:r>
              <a:rPr lang="en-US" sz="1200" b="0" dirty="0" smtClean="0"/>
              <a:t>.</a:t>
            </a:r>
            <a:endParaRPr lang="en-US" sz="1200" b="0" dirty="0"/>
          </a:p>
          <a:p>
            <a:pPr marL="205741" indent="0">
              <a:buNone/>
            </a:pPr>
            <a:r>
              <a:rPr lang="en-US" sz="1200" b="0" dirty="0" smtClean="0"/>
              <a:t>	11.10(c</a:t>
            </a:r>
            <a:r>
              <a:rPr lang="en-US" sz="1200" b="0" dirty="0"/>
              <a:t>) Inspect running clearance. If the caliper has no movement or appears to move greater than the distances </a:t>
            </a:r>
            <a:r>
              <a:rPr lang="en-US" sz="1200" b="0" dirty="0" smtClean="0"/>
              <a:t>	indicated </a:t>
            </a:r>
            <a:r>
              <a:rPr lang="en-US" sz="1200" b="0" dirty="0"/>
              <a:t>by the manufacturer, then a full wheel </a:t>
            </a:r>
            <a:r>
              <a:rPr lang="en-US" sz="1200" b="0" dirty="0" smtClean="0"/>
              <a:t>removal inspection </a:t>
            </a:r>
            <a:r>
              <a:rPr lang="en-US" sz="1200" b="0" dirty="0"/>
              <a:t>will be necessary</a:t>
            </a:r>
            <a:r>
              <a:rPr lang="en-US" sz="1200" b="0" dirty="0" smtClean="0"/>
              <a:t>.</a:t>
            </a:r>
            <a:r>
              <a:rPr lang="en-US" sz="1200" b="0" dirty="0"/>
              <a:t/>
            </a:r>
            <a:br>
              <a:rPr lang="en-US" sz="1200" b="0" dirty="0"/>
            </a:br>
            <a:endParaRPr lang="en-US" sz="1200" b="0" dirty="0"/>
          </a:p>
          <a:p>
            <a:r>
              <a:rPr lang="en-US" sz="1200" b="0" dirty="0"/>
              <a:t>11.11 The preventive maintenance inspection interval for hydraulic brake systems shall not exceed 6,000 miles and shall include, at a minimum, inspection and documentation of</a:t>
            </a:r>
            <a:r>
              <a:rPr lang="en-US" sz="1200" b="0" dirty="0" smtClean="0"/>
              <a:t>:</a:t>
            </a:r>
            <a:endParaRPr lang="en-US" sz="1200" b="0" dirty="0"/>
          </a:p>
          <a:p>
            <a:pPr marL="205741" indent="0">
              <a:buNone/>
            </a:pPr>
            <a:r>
              <a:rPr lang="en-US" sz="1200" b="0" dirty="0" smtClean="0"/>
              <a:t>	11.11(a</a:t>
            </a:r>
            <a:r>
              <a:rPr lang="en-US" sz="1200" b="0" dirty="0"/>
              <a:t>) Proper parking brake operation</a:t>
            </a:r>
            <a:r>
              <a:rPr lang="en-US" sz="1200" b="0" dirty="0" smtClean="0"/>
              <a:t>.</a:t>
            </a:r>
            <a:endParaRPr lang="en-US" sz="1200" b="0" dirty="0"/>
          </a:p>
          <a:p>
            <a:pPr marL="205741" indent="0">
              <a:buNone/>
            </a:pPr>
            <a:r>
              <a:rPr lang="en-US" sz="1200" b="0" dirty="0" smtClean="0"/>
              <a:t>	11.11(b</a:t>
            </a:r>
            <a:r>
              <a:rPr lang="en-US" sz="1200" b="0" dirty="0"/>
              <a:t>) Proper brake fluid level and clarity</a:t>
            </a:r>
            <a:r>
              <a:rPr lang="en-US" sz="1200" b="0" dirty="0" smtClean="0"/>
              <a:t>.</a:t>
            </a:r>
            <a:endParaRPr lang="en-US" sz="1200" b="0" dirty="0"/>
          </a:p>
          <a:p>
            <a:pPr marL="205741" indent="0">
              <a:buNone/>
            </a:pPr>
            <a:r>
              <a:rPr lang="en-US" sz="1200" b="0" dirty="0" smtClean="0"/>
              <a:t>	11.11(c</a:t>
            </a:r>
            <a:r>
              <a:rPr lang="en-US" sz="1200" b="0" dirty="0"/>
              <a:t>) Adequate pedal reserve</a:t>
            </a:r>
            <a:r>
              <a:rPr lang="en-US" sz="1200" b="0" dirty="0" smtClean="0"/>
              <a:t>.</a:t>
            </a:r>
            <a:endParaRPr lang="en-US" sz="1200" b="0" dirty="0"/>
          </a:p>
          <a:p>
            <a:pPr marL="205741" indent="0">
              <a:buNone/>
            </a:pPr>
            <a:r>
              <a:rPr lang="en-US" sz="1200" b="0" dirty="0" smtClean="0"/>
              <a:t>	11.11(d</a:t>
            </a:r>
            <a:r>
              <a:rPr lang="en-US" sz="1200" b="0" dirty="0"/>
              <a:t>) Proper hydraulic/vacuum assist operation</a:t>
            </a:r>
            <a:r>
              <a:rPr lang="en-US" sz="1200" b="0" dirty="0" smtClean="0"/>
              <a:t>.</a:t>
            </a:r>
            <a:endParaRPr lang="en-US" sz="1200" b="0" dirty="0"/>
          </a:p>
          <a:p>
            <a:pPr marL="205741" indent="0">
              <a:buNone/>
            </a:pPr>
            <a:r>
              <a:rPr lang="en-US" sz="1200" b="0" dirty="0" smtClean="0"/>
              <a:t>	11.11(e</a:t>
            </a:r>
            <a:r>
              <a:rPr lang="en-US" sz="1200" b="0" dirty="0"/>
              <a:t>) Visual inspection for brake fluid leakage</a:t>
            </a:r>
            <a:r>
              <a:rPr lang="en-US" sz="1200" b="0" dirty="0" smtClean="0"/>
              <a:t>.</a:t>
            </a:r>
            <a:endParaRPr lang="en-US" sz="1200" b="0" dirty="0"/>
          </a:p>
          <a:p>
            <a:r>
              <a:rPr lang="en-US" sz="1200" b="0" dirty="0"/>
              <a:t>11.12 If brake adjustment or repair is needed, the work shall be completed by or supervised by a DOT or equivalent qualified brake inspector meeting the requirements of 49 CFR 396.25.</a:t>
            </a:r>
          </a:p>
          <a:p>
            <a:pPr marL="205741" indent="0">
              <a:buNone/>
            </a:pPr>
            <a:endParaRPr lang="en-US" b="0" dirty="0"/>
          </a:p>
        </p:txBody>
      </p:sp>
      <p:sp>
        <p:nvSpPr>
          <p:cNvPr id="3" name="Title 2"/>
          <p:cNvSpPr>
            <a:spLocks noGrp="1"/>
          </p:cNvSpPr>
          <p:nvPr>
            <p:ph type="title"/>
          </p:nvPr>
        </p:nvSpPr>
        <p:spPr/>
        <p:txBody>
          <a:bodyPr/>
          <a:lstStyle/>
          <a:p>
            <a:r>
              <a:rPr lang="en-US" dirty="0"/>
              <a:t>Maintenance and Repair</a:t>
            </a:r>
          </a:p>
        </p:txBody>
      </p:sp>
    </p:spTree>
    <p:extLst>
      <p:ext uri="{BB962C8B-B14F-4D97-AF65-F5344CB8AC3E}">
        <p14:creationId xmlns:p14="http://schemas.microsoft.com/office/powerpoint/2010/main" val="120325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circle(in)">
                                      <p:cBhvr>
                                        <p:cTn id="30" dur="2000"/>
                                        <p:tgtEl>
                                          <p:spTgt spid="2">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circle(in)">
                                      <p:cBhvr>
                                        <p:cTn id="33" dur="2000"/>
                                        <p:tgtEl>
                                          <p:spTgt spid="2">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circle(in)">
                                      <p:cBhvr>
                                        <p:cTn id="36" dur="20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circle(in)">
                                      <p:cBhvr>
                                        <p:cTn id="41"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12.01 A school transportation vehicle shall not be operated in a manner which is unsafe or likely to cause an accident or damage of the vehicle</a:t>
            </a:r>
            <a:r>
              <a:rPr lang="en-US" sz="1200" b="0" dirty="0" smtClean="0"/>
              <a:t>.</a:t>
            </a:r>
            <a:endParaRPr lang="en-US" sz="1200" b="0" dirty="0"/>
          </a:p>
          <a:p>
            <a:r>
              <a:rPr lang="en-US" sz="1200" b="0" dirty="0"/>
              <a:t>12.02 A school transportation vehicle shall not be placed in motion on a roadway, highway or private road with the passenger entry door/service door open</a:t>
            </a:r>
            <a:r>
              <a:rPr lang="en-US" sz="1200" b="0" dirty="0" smtClean="0"/>
              <a:t>.</a:t>
            </a:r>
            <a:endParaRPr lang="en-US" sz="1200" b="0" dirty="0"/>
          </a:p>
          <a:p>
            <a:r>
              <a:rPr lang="en-US" sz="1200" b="0" dirty="0"/>
              <a:t>12.03 A school transportation vehicle's headlights or daytime running headlights shall be activated while the vehicle is in </a:t>
            </a:r>
            <a:r>
              <a:rPr lang="en-US" sz="1200" b="0" dirty="0">
                <a:solidFill>
                  <a:srgbClr val="FF0000"/>
                </a:solidFill>
              </a:rPr>
              <a:t>operation</a:t>
            </a:r>
            <a:r>
              <a:rPr lang="en-US" sz="1200" b="0" dirty="0" smtClean="0"/>
              <a:t>.</a:t>
            </a:r>
            <a:endParaRPr lang="en-US" sz="1200" b="0" dirty="0"/>
          </a:p>
          <a:p>
            <a:r>
              <a:rPr lang="en-US" sz="1200" b="0" dirty="0"/>
              <a:t>12.04 A school transportation vehicle shall not be fueled while students are on board, except in instances when unloading the students would present a greater hazard or peril to their safety.</a:t>
            </a:r>
          </a:p>
          <a:p>
            <a:r>
              <a:rPr lang="en-US" sz="1200" b="0" dirty="0" smtClean="0">
                <a:solidFill>
                  <a:srgbClr val="FF0000"/>
                </a:solidFill>
              </a:rPr>
              <a:t>12.05 </a:t>
            </a:r>
            <a:r>
              <a:rPr lang="en-US" sz="1200" b="0" dirty="0">
                <a:solidFill>
                  <a:srgbClr val="FF0000"/>
                </a:solidFill>
              </a:rPr>
              <a:t>Use of tobacco products as defined in Section 18-13-121(5), C.R.S., use or possession of illegal controlled substances, use or possession of alcohol and use or possession of marijuana or cannabinoid product, except as otherwise allowed by law, aboard any school transportation vehicle shall be prohibited at all times</a:t>
            </a:r>
            <a:r>
              <a:rPr lang="en-US" sz="1200" dirty="0"/>
              <a:t>. </a:t>
            </a:r>
            <a:endParaRPr lang="en-US" sz="1200" b="0" dirty="0"/>
          </a:p>
          <a:p>
            <a:r>
              <a:rPr lang="en-US" sz="1200" b="0" dirty="0"/>
              <a:t>12.06 A school transportation vehicle operator shall not consume </a:t>
            </a:r>
            <a:r>
              <a:rPr lang="en-US" sz="1200" b="0" dirty="0">
                <a:solidFill>
                  <a:srgbClr val="FF0000"/>
                </a:solidFill>
              </a:rPr>
              <a:t>food </a:t>
            </a:r>
            <a:r>
              <a:rPr lang="en-US" sz="1200" b="0" dirty="0"/>
              <a:t>unless the vehicle is stopped at a safe location with the park/emergency brake set</a:t>
            </a:r>
            <a:r>
              <a:rPr lang="en-US" sz="1200" b="0" dirty="0" smtClean="0"/>
              <a:t>.</a:t>
            </a:r>
          </a:p>
          <a:p>
            <a:r>
              <a:rPr lang="en-US" sz="1200" b="0" dirty="0"/>
              <a:t>12.07 When a school transportation vehicle is equipped with a roof mounted strobe lamp, the use of the strobe lamp is permitted </a:t>
            </a:r>
            <a:r>
              <a:rPr lang="en-US" sz="1200" b="0" dirty="0">
                <a:solidFill>
                  <a:srgbClr val="FF0000"/>
                </a:solidFill>
              </a:rPr>
              <a:t>only when the vehicle presents a hazard to other motorists, such as loading or unloading students in inclement weather or to enhance visibility of the vehicle when barriers inhibit such visibility. </a:t>
            </a:r>
          </a:p>
          <a:p>
            <a:r>
              <a:rPr lang="en-US" sz="1200" b="0" dirty="0"/>
              <a:t>12.08 A school transportation vehicle operator may use the strobe, in addition to the four-way hazard lamps, to warn other motorists that the vehicle is not in motion or is being operated at a speed of twenty-five miles per hour or less. </a:t>
            </a:r>
          </a:p>
          <a:p>
            <a:endParaRPr lang="en-US" sz="1200" b="0" dirty="0"/>
          </a:p>
          <a:p>
            <a:pPr marL="205741" indent="0">
              <a:buNone/>
            </a:pPr>
            <a:endParaRPr lang="en-US" dirty="0"/>
          </a:p>
        </p:txBody>
      </p:sp>
      <p:sp>
        <p:nvSpPr>
          <p:cNvPr id="3" name="Title 2"/>
          <p:cNvSpPr>
            <a:spLocks noGrp="1"/>
          </p:cNvSpPr>
          <p:nvPr>
            <p:ph type="title"/>
          </p:nvPr>
        </p:nvSpPr>
        <p:spPr/>
        <p:txBody>
          <a:bodyPr/>
          <a:lstStyle/>
          <a:p>
            <a:r>
              <a:rPr lang="en-US" dirty="0" smtClean="0"/>
              <a:t>Operation of a School Transportation Vehicle</a:t>
            </a:r>
            <a:endParaRPr lang="en-US" dirty="0"/>
          </a:p>
        </p:txBody>
      </p:sp>
    </p:spTree>
    <p:extLst>
      <p:ext uri="{BB962C8B-B14F-4D97-AF65-F5344CB8AC3E}">
        <p14:creationId xmlns:p14="http://schemas.microsoft.com/office/powerpoint/2010/main" val="520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12.09 The school transportation vehicle operator shall use extreme caution when backing. Before </a:t>
            </a:r>
            <a:r>
              <a:rPr lang="en-US" sz="1200" b="0" dirty="0" smtClean="0"/>
              <a:t>backing </a:t>
            </a:r>
            <a:r>
              <a:rPr lang="en-US" sz="1200" b="0" dirty="0"/>
              <a:t>on a roadway, highway or private property, the horn or audible warning device shall be sounded and four-way hazard lamps actuated or there shall be a person outside the vehicle giving direction</a:t>
            </a:r>
            <a:r>
              <a:rPr lang="en-US" sz="1200" b="0" dirty="0" smtClean="0"/>
              <a:t>.</a:t>
            </a:r>
            <a:endParaRPr lang="en-US" sz="1200" b="0" dirty="0"/>
          </a:p>
          <a:p>
            <a:pPr marL="205741" indent="0">
              <a:buNone/>
            </a:pPr>
            <a:r>
              <a:rPr lang="en-US" sz="1200" b="0" dirty="0" smtClean="0"/>
              <a:t>	</a:t>
            </a:r>
            <a:r>
              <a:rPr lang="en-US" sz="1200" b="0" dirty="0" smtClean="0">
                <a:solidFill>
                  <a:srgbClr val="FF0000"/>
                </a:solidFill>
              </a:rPr>
              <a:t>12.09(a</a:t>
            </a:r>
            <a:r>
              <a:rPr lang="en-US" sz="1200" b="0" dirty="0">
                <a:solidFill>
                  <a:srgbClr val="FF0000"/>
                </a:solidFill>
              </a:rPr>
              <a:t>) Backing a school transportation vehicle when students are outside of the vehicle at a student stop is </a:t>
            </a:r>
            <a:r>
              <a:rPr lang="en-US" sz="1200" b="0" dirty="0" smtClean="0">
                <a:solidFill>
                  <a:srgbClr val="FF0000"/>
                </a:solidFill>
              </a:rPr>
              <a:t>	prohibited.</a:t>
            </a:r>
            <a:endParaRPr lang="en-US" sz="1200" b="0" dirty="0">
              <a:solidFill>
                <a:srgbClr val="FF0000"/>
              </a:solidFill>
            </a:endParaRPr>
          </a:p>
          <a:p>
            <a:r>
              <a:rPr lang="en-US" sz="1200" b="0" dirty="0">
                <a:solidFill>
                  <a:srgbClr val="FF0000"/>
                </a:solidFill>
              </a:rPr>
              <a:t>12.10 School transportation vehicles including Type A, B, C and D School Bus, Multifunction Bus and Motor Coach Bus shall not be operated with a trailer or other vehicle attached while students are being transported</a:t>
            </a:r>
            <a:r>
              <a:rPr lang="en-US" sz="1200" b="0" dirty="0" smtClean="0">
                <a:solidFill>
                  <a:srgbClr val="FF0000"/>
                </a:solidFill>
              </a:rPr>
              <a:t>.</a:t>
            </a:r>
            <a:endParaRPr lang="en-US" sz="1200" b="0" dirty="0">
              <a:solidFill>
                <a:srgbClr val="FF0000"/>
              </a:solidFill>
            </a:endParaRPr>
          </a:p>
          <a:p>
            <a:r>
              <a:rPr lang="en-US" sz="1200" b="0" dirty="0">
                <a:solidFill>
                  <a:srgbClr val="FF0000"/>
                </a:solidFill>
              </a:rPr>
              <a:t>12.11 School transportation small vehicles, with the capacity of 15 or fewer passengers (counting the driver), may tow trailers while students are being transported to the extent that trailering is a necessary component of a district sponsored program. </a:t>
            </a:r>
          </a:p>
          <a:p>
            <a:pPr marL="205741" indent="0">
              <a:buNone/>
            </a:pPr>
            <a:endParaRPr lang="en-US" dirty="0"/>
          </a:p>
        </p:txBody>
      </p:sp>
      <p:sp>
        <p:nvSpPr>
          <p:cNvPr id="3" name="Title 2"/>
          <p:cNvSpPr>
            <a:spLocks noGrp="1"/>
          </p:cNvSpPr>
          <p:nvPr>
            <p:ph type="title"/>
          </p:nvPr>
        </p:nvSpPr>
        <p:spPr/>
        <p:txBody>
          <a:bodyPr/>
          <a:lstStyle/>
          <a:p>
            <a:r>
              <a:rPr lang="en-US" dirty="0"/>
              <a:t>Operation of a School Transportation Vehicle</a:t>
            </a:r>
          </a:p>
        </p:txBody>
      </p:sp>
    </p:spTree>
    <p:extLst>
      <p:ext uri="{BB962C8B-B14F-4D97-AF65-F5344CB8AC3E}">
        <p14:creationId xmlns:p14="http://schemas.microsoft.com/office/powerpoint/2010/main" val="5910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11038" y="2389130"/>
            <a:ext cx="8464895" cy="3488684"/>
          </a:xfrm>
          <a:prstGeom prst="rect">
            <a:avLst/>
          </a:prstGeom>
          <a:noFill/>
          <a:ln>
            <a:noFill/>
          </a:ln>
        </p:spPr>
        <p:txBody>
          <a:bodyPr lIns="91425" tIns="45700" rIns="91425" bIns="45700" anchor="t" anchorCtr="0">
            <a:noAutofit/>
          </a:bodyPr>
          <a:lstStyle/>
          <a:p>
            <a:pPr marL="274320" marR="0" lvl="0" indent="-236220" algn="l" rtl="0">
              <a:spcBef>
                <a:spcPts val="0"/>
              </a:spcBef>
              <a:spcAft>
                <a:spcPts val="0"/>
              </a:spcAft>
              <a:buClr>
                <a:schemeClr val="accent1"/>
              </a:buClr>
              <a:buSzPct val="109999"/>
              <a:buFont typeface="Noto Sans Symbols"/>
              <a:buChar char="▪"/>
            </a:pPr>
            <a:r>
              <a:rPr lang="en-US" sz="1800" b="1" i="0" u="none" strike="noStrike" cap="none" dirty="0">
                <a:solidFill>
                  <a:srgbClr val="5C6670"/>
                </a:solidFill>
                <a:latin typeface="Calibri"/>
                <a:ea typeface="Calibri"/>
                <a:cs typeface="Calibri"/>
                <a:sym typeface="Calibri"/>
              </a:rPr>
              <a:t>4.01(a) Under federal law (49 USC 30112(a)), a new over-the-road motor coach (motor coach) bus may not be sold for the purpose of transporting school-age students to and from school or to school related events unless it meets all FMVSS requirements for school buses. </a:t>
            </a:r>
            <a:r>
              <a:rPr lang="en-US" sz="1800" b="1" i="0" u="none" strike="noStrike" cap="none" dirty="0">
                <a:solidFill>
                  <a:srgbClr val="FF0000"/>
                </a:solidFill>
                <a:latin typeface="Calibri"/>
                <a:ea typeface="Calibri"/>
                <a:cs typeface="Calibri"/>
                <a:sym typeface="Calibri"/>
              </a:rPr>
              <a:t>Upon passage of a local board of education resolution, a school district may purchase a used over-the-road motor coach (motor coach) bus and/or attain a short term rental of a motor coach bus from a contract carrier for the transportation of students to school related events. Such resolution shall specify that consideration was given to the standards of safety to promote the welfare of students, including recommendations of national transportation organizations.</a:t>
            </a:r>
            <a:r>
              <a:rPr lang="en-US" sz="1800" b="1" i="0" u="none" strike="noStrike" cap="none" dirty="0">
                <a:solidFill>
                  <a:srgbClr val="5C6670"/>
                </a:solidFill>
                <a:latin typeface="Calibri"/>
                <a:ea typeface="Calibri"/>
                <a:cs typeface="Calibri"/>
                <a:sym typeface="Calibri"/>
              </a:rPr>
              <a:t> In no event shall a motor coach bus be used for the transportation of students to and from school or school to school. A board resolution is not necessary for transporting students on common carriers.</a:t>
            </a:r>
            <a:br>
              <a:rPr lang="en-US" sz="1800" b="1" i="0" u="none" strike="noStrike" cap="none" dirty="0">
                <a:solidFill>
                  <a:srgbClr val="5C6670"/>
                </a:solidFill>
                <a:latin typeface="Calibri"/>
                <a:ea typeface="Calibri"/>
                <a:cs typeface="Calibri"/>
                <a:sym typeface="Calibri"/>
              </a:rPr>
            </a:br>
            <a:endParaRPr lang="en-US" sz="1800" b="1" i="0" u="none" strike="noStrike" cap="none" dirty="0">
              <a:solidFill>
                <a:srgbClr val="5C6670"/>
              </a:solidFill>
              <a:latin typeface="Calibri"/>
              <a:ea typeface="Calibri"/>
              <a:cs typeface="Calibri"/>
              <a:sym typeface="Calibri"/>
            </a:endParaRPr>
          </a:p>
          <a:p>
            <a:pPr marL="274320" marR="0" lvl="0" indent="-236219" algn="l" rtl="0">
              <a:spcBef>
                <a:spcPts val="480"/>
              </a:spcBef>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p:txBody>
      </p:sp>
      <p:sp>
        <p:nvSpPr>
          <p:cNvPr id="76" name="Shape 76"/>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Motor Coach</a:t>
            </a:r>
          </a:p>
        </p:txBody>
      </p:sp>
      <p:sp>
        <p:nvSpPr>
          <p:cNvPr id="77" name="Shape 77"/>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4</a:t>
            </a:fld>
            <a:endParaRPr lang="en-US" sz="1000" b="1" i="0" u="none" strike="noStrike" cap="none" dirty="0">
              <a:solidFill>
                <a:srgbClr val="45454C"/>
              </a:solidFill>
              <a:latin typeface="Calibri"/>
              <a:ea typeface="Calibri"/>
              <a:cs typeface="Calibri"/>
              <a:sym typeface="Calibri"/>
            </a:endParaRPr>
          </a:p>
        </p:txBody>
      </p:sp>
      <p:sp>
        <p:nvSpPr>
          <p:cNvPr id="78" name="Shape 78"/>
          <p:cNvSpPr txBox="1"/>
          <p:nvPr/>
        </p:nvSpPr>
        <p:spPr>
          <a:xfrm>
            <a:off x="669877" y="1870473"/>
            <a:ext cx="7720903" cy="53094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dirty="0">
                <a:solidFill>
                  <a:srgbClr val="FF0000"/>
                </a:solidFill>
                <a:latin typeface="Calibri"/>
                <a:ea typeface="Calibri"/>
                <a:cs typeface="Calibri"/>
                <a:sym typeface="Calibri"/>
              </a:rPr>
              <a:t>Require Local Board of Education Resolution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75">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13.01 Only district personnel, students enrolled in a district, law enforcement officials or individuals that have received prior authorization from the school district or service provider may be passengers on any school transportation vehicle. </a:t>
            </a:r>
          </a:p>
          <a:p>
            <a:r>
              <a:rPr lang="en-US" sz="1200" b="0" dirty="0"/>
              <a:t>13.02 The number of passengers transported on any school transportation vehicle shall not exceed the maximum seating capacity of the vehicle. Small vehicle capacity shall not exceed the number of safety belts as designed by the vehicle </a:t>
            </a:r>
            <a:r>
              <a:rPr lang="en-US" sz="1200" b="0" dirty="0" smtClean="0"/>
              <a:t>manufacturer.</a:t>
            </a:r>
            <a:endParaRPr lang="en-US" sz="1200" b="0" dirty="0"/>
          </a:p>
          <a:p>
            <a:r>
              <a:rPr lang="en-US" sz="1200" b="0" dirty="0">
                <a:solidFill>
                  <a:srgbClr val="FF0000"/>
                </a:solidFill>
              </a:rPr>
              <a:t>13.03 Passengers shall not be permitted to stand in any school transportation vehicle while the vehicle is in motion. This does not preclude authorized persons (such as school transportation paraprofessionals) from completing their duties as required</a:t>
            </a:r>
            <a:r>
              <a:rPr lang="en-US" sz="1200" b="0" dirty="0" smtClean="0">
                <a:solidFill>
                  <a:srgbClr val="FF0000"/>
                </a:solidFill>
              </a:rPr>
              <a:t>.</a:t>
            </a:r>
            <a:endParaRPr lang="en-US" sz="1200" b="0" dirty="0">
              <a:solidFill>
                <a:srgbClr val="FF0000"/>
              </a:solidFill>
            </a:endParaRPr>
          </a:p>
          <a:p>
            <a:r>
              <a:rPr lang="en-US" sz="1200" b="0" dirty="0">
                <a:solidFill>
                  <a:srgbClr val="FF0000"/>
                </a:solidFill>
              </a:rPr>
              <a:t>13.04 School districts and service providers shall consider the size of the passengers when determining the number of passengers that can safely occupy a school transportation vehicle seat.</a:t>
            </a:r>
          </a:p>
          <a:p>
            <a:pPr marL="205741" indent="0">
              <a:buNone/>
            </a:pPr>
            <a:endParaRPr lang="en-US" dirty="0"/>
          </a:p>
        </p:txBody>
      </p:sp>
      <p:sp>
        <p:nvSpPr>
          <p:cNvPr id="3" name="Title 2"/>
          <p:cNvSpPr>
            <a:spLocks noGrp="1"/>
          </p:cNvSpPr>
          <p:nvPr>
            <p:ph type="title"/>
          </p:nvPr>
        </p:nvSpPr>
        <p:spPr/>
        <p:txBody>
          <a:bodyPr/>
          <a:lstStyle/>
          <a:p>
            <a:r>
              <a:rPr lang="en-US" dirty="0" smtClean="0"/>
              <a:t>Authorized Passengers</a:t>
            </a:r>
            <a:endParaRPr lang="en-US" dirty="0"/>
          </a:p>
        </p:txBody>
      </p:sp>
    </p:spTree>
    <p:extLst>
      <p:ext uri="{BB962C8B-B14F-4D97-AF65-F5344CB8AC3E}">
        <p14:creationId xmlns:p14="http://schemas.microsoft.com/office/powerpoint/2010/main" val="18116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14.01 A school transportation vehicle operator shall have the safety belt fastened, worn correctly and properly adjusted prior to the school transportation vehicle being placed in motion.</a:t>
            </a:r>
          </a:p>
          <a:p>
            <a:pPr marL="205741" indent="0">
              <a:buNone/>
            </a:pPr>
            <a:endParaRPr lang="en-US" sz="1200" b="0" dirty="0"/>
          </a:p>
          <a:p>
            <a:r>
              <a:rPr lang="en-US" sz="1200" b="0" dirty="0"/>
              <a:t>14.02 All passengers in a school transportation vehicle under 10,000 lbs. GVWR</a:t>
            </a:r>
            <a:r>
              <a:rPr lang="en-US" sz="1200" dirty="0"/>
              <a:t> </a:t>
            </a:r>
            <a:r>
              <a:rPr lang="en-US" sz="1200" b="0" dirty="0"/>
              <a:t>shall have their safety belts fastened, worn correctly and properly adjusted prior to the school transportation vehicle being placed in motion.</a:t>
            </a:r>
          </a:p>
          <a:p>
            <a:pPr marL="205741" indent="0">
              <a:buNone/>
            </a:pPr>
            <a:endParaRPr lang="en-US" dirty="0"/>
          </a:p>
        </p:txBody>
      </p:sp>
      <p:sp>
        <p:nvSpPr>
          <p:cNvPr id="3" name="Title 2"/>
          <p:cNvSpPr>
            <a:spLocks noGrp="1"/>
          </p:cNvSpPr>
          <p:nvPr>
            <p:ph type="title"/>
          </p:nvPr>
        </p:nvSpPr>
        <p:spPr/>
        <p:txBody>
          <a:bodyPr/>
          <a:lstStyle/>
          <a:p>
            <a:r>
              <a:rPr lang="en-US" dirty="0" smtClean="0"/>
              <a:t>Safety Restraints</a:t>
            </a:r>
            <a:endParaRPr lang="en-US" dirty="0"/>
          </a:p>
        </p:txBody>
      </p:sp>
    </p:spTree>
    <p:extLst>
      <p:ext uri="{BB962C8B-B14F-4D97-AF65-F5344CB8AC3E}">
        <p14:creationId xmlns:p14="http://schemas.microsoft.com/office/powerpoint/2010/main" val="39947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0998" y="1719071"/>
            <a:ext cx="8407892" cy="4739329"/>
          </a:xfrm>
        </p:spPr>
        <p:txBody>
          <a:bodyPr/>
          <a:lstStyle/>
          <a:p>
            <a:r>
              <a:rPr lang="en-US" sz="1200" b="0" dirty="0"/>
              <a:t>15.01 A school transportation vehicle operator shall make a reasonable and prudent determination that all carry-on items are properly handled in order to minimize the danger to all </a:t>
            </a:r>
            <a:r>
              <a:rPr lang="en-US" sz="1200" b="0" dirty="0" smtClean="0"/>
              <a:t>others.</a:t>
            </a:r>
          </a:p>
          <a:p>
            <a:r>
              <a:rPr lang="en-US" sz="1200" b="0" dirty="0" smtClean="0">
                <a:solidFill>
                  <a:srgbClr val="FF0000"/>
                </a:solidFill>
              </a:rPr>
              <a:t>15.02 </a:t>
            </a:r>
            <a:r>
              <a:rPr lang="en-US" sz="1200" b="0" dirty="0">
                <a:solidFill>
                  <a:srgbClr val="FF0000"/>
                </a:solidFill>
              </a:rPr>
              <a:t>All baggage, articles, equipment or medical supplies not held by individual passengers shall be secured in a manner which assures unrestricted access to all exits by occupants, does not restrict the driver's ability to operate the bus and protects all occupants against injury resulting from falling or displacement of any baggage, article or equipment. Oxygen cylinders secured to a </a:t>
            </a:r>
            <a:r>
              <a:rPr lang="en-US" sz="1200" b="0" dirty="0" smtClean="0">
                <a:solidFill>
                  <a:srgbClr val="FF0000"/>
                </a:solidFill>
              </a:rPr>
              <a:t>wheelchair </a:t>
            </a:r>
            <a:r>
              <a:rPr lang="en-US" sz="1200" b="0" dirty="0">
                <a:solidFill>
                  <a:srgbClr val="FF0000"/>
                </a:solidFill>
              </a:rPr>
              <a:t>shall be considered to be in compliance with this subsection, provided they do not impede access to any exit</a:t>
            </a:r>
            <a:r>
              <a:rPr lang="en-US" sz="1200" b="0" dirty="0" smtClean="0">
                <a:solidFill>
                  <a:srgbClr val="FF0000"/>
                </a:solidFill>
              </a:rPr>
              <a:t>.</a:t>
            </a:r>
            <a:endParaRPr lang="en-US" sz="1200" b="0" dirty="0">
              <a:solidFill>
                <a:srgbClr val="FF0000"/>
              </a:solidFill>
            </a:endParaRPr>
          </a:p>
          <a:p>
            <a:r>
              <a:rPr lang="en-US" sz="1200" b="0" dirty="0">
                <a:solidFill>
                  <a:srgbClr val="FF0000"/>
                </a:solidFill>
              </a:rPr>
              <a:t>15.03 All chemicals and cleaning supplies carried on a school transportation vehicle must meet the following precautions:</a:t>
            </a:r>
          </a:p>
          <a:p>
            <a:pPr marL="205741" indent="0">
              <a:buNone/>
            </a:pPr>
            <a:r>
              <a:rPr lang="en-US" sz="1200" b="0" dirty="0" smtClean="0">
                <a:solidFill>
                  <a:srgbClr val="FF0000"/>
                </a:solidFill>
              </a:rPr>
              <a:t>	15.03(a</a:t>
            </a:r>
            <a:r>
              <a:rPr lang="en-US" sz="1200" b="0" dirty="0">
                <a:solidFill>
                  <a:srgbClr val="FF0000"/>
                </a:solidFill>
              </a:rPr>
              <a:t>) Container is non-breakable. </a:t>
            </a:r>
          </a:p>
          <a:p>
            <a:pPr marL="205741" indent="0">
              <a:buNone/>
            </a:pPr>
            <a:r>
              <a:rPr lang="en-US" sz="1200" b="0" dirty="0" smtClean="0">
                <a:solidFill>
                  <a:srgbClr val="FF0000"/>
                </a:solidFill>
              </a:rPr>
              <a:t>	15.03(b</a:t>
            </a:r>
            <a:r>
              <a:rPr lang="en-US" sz="1200" b="0" dirty="0">
                <a:solidFill>
                  <a:srgbClr val="FF0000"/>
                </a:solidFill>
              </a:rPr>
              <a:t>) Container is labeled with contents</a:t>
            </a:r>
            <a:r>
              <a:rPr lang="en-US" sz="1200" b="0" dirty="0" smtClean="0">
                <a:solidFill>
                  <a:srgbClr val="FF0000"/>
                </a:solidFill>
              </a:rPr>
              <a:t>.</a:t>
            </a:r>
            <a:endParaRPr lang="en-US" sz="1200" b="0" dirty="0">
              <a:solidFill>
                <a:srgbClr val="FF0000"/>
              </a:solidFill>
            </a:endParaRPr>
          </a:p>
          <a:p>
            <a:pPr marL="205741" indent="0">
              <a:buNone/>
            </a:pPr>
            <a:r>
              <a:rPr lang="en-US" sz="1200" b="0" dirty="0" smtClean="0">
                <a:solidFill>
                  <a:srgbClr val="FF0000"/>
                </a:solidFill>
              </a:rPr>
              <a:t>	15.03(c</a:t>
            </a:r>
            <a:r>
              <a:rPr lang="en-US" sz="1200" b="0" dirty="0">
                <a:solidFill>
                  <a:srgbClr val="FF0000"/>
                </a:solidFill>
              </a:rPr>
              <a:t>) Pressurized aerosols are prohibited</a:t>
            </a:r>
            <a:r>
              <a:rPr lang="en-US" sz="1200" b="0" dirty="0" smtClean="0">
                <a:solidFill>
                  <a:srgbClr val="FF0000"/>
                </a:solidFill>
              </a:rPr>
              <a:t>.</a:t>
            </a:r>
            <a:endParaRPr lang="en-US" sz="1200" b="0" dirty="0">
              <a:solidFill>
                <a:srgbClr val="FF0000"/>
              </a:solidFill>
            </a:endParaRPr>
          </a:p>
          <a:p>
            <a:pPr marL="205741" indent="0">
              <a:buNone/>
            </a:pPr>
            <a:r>
              <a:rPr lang="en-US" sz="1200" b="0" dirty="0" smtClean="0">
                <a:solidFill>
                  <a:srgbClr val="FF0000"/>
                </a:solidFill>
              </a:rPr>
              <a:t>	15.03(d</a:t>
            </a:r>
            <a:r>
              <a:rPr lang="en-US" sz="1200" b="0" dirty="0">
                <a:solidFill>
                  <a:srgbClr val="FF0000"/>
                </a:solidFill>
              </a:rPr>
              <a:t>) Container is secured in a bracket, or in a closed compartment in the driver’s area or a compartment on the </a:t>
            </a:r>
            <a:r>
              <a:rPr lang="en-US" sz="1200" b="0" dirty="0" smtClean="0">
                <a:solidFill>
                  <a:srgbClr val="FF0000"/>
                </a:solidFill>
              </a:rPr>
              <a:t>	exterior </a:t>
            </a:r>
            <a:r>
              <a:rPr lang="en-US" sz="1200" b="0" dirty="0">
                <a:solidFill>
                  <a:srgbClr val="FF0000"/>
                </a:solidFill>
              </a:rPr>
              <a:t>of the bus</a:t>
            </a:r>
            <a:r>
              <a:rPr lang="en-US" sz="1200" b="0" dirty="0" smtClean="0">
                <a:solidFill>
                  <a:srgbClr val="FF0000"/>
                </a:solidFill>
              </a:rPr>
              <a:t>.</a:t>
            </a:r>
            <a:endParaRPr lang="en-US" sz="1200" b="0" dirty="0">
              <a:solidFill>
                <a:srgbClr val="FF0000"/>
              </a:solidFill>
            </a:endParaRPr>
          </a:p>
          <a:p>
            <a:pPr marL="205741" indent="0">
              <a:buNone/>
            </a:pPr>
            <a:r>
              <a:rPr lang="en-US" sz="1200" b="0" dirty="0" smtClean="0">
                <a:solidFill>
                  <a:srgbClr val="FF0000"/>
                </a:solidFill>
              </a:rPr>
              <a:t>	15.03(e</a:t>
            </a:r>
            <a:r>
              <a:rPr lang="en-US" sz="1200" b="0" dirty="0">
                <a:solidFill>
                  <a:srgbClr val="FF0000"/>
                </a:solidFill>
              </a:rPr>
              <a:t>) Containers and quantities of products are kept to a reasonable size. </a:t>
            </a:r>
          </a:p>
          <a:p>
            <a:r>
              <a:rPr lang="en-US" sz="1200" b="0" dirty="0" smtClean="0">
                <a:solidFill>
                  <a:srgbClr val="FF0000"/>
                </a:solidFill>
              </a:rPr>
              <a:t>15.04 </a:t>
            </a:r>
            <a:r>
              <a:rPr lang="en-US" sz="1200" b="0" dirty="0">
                <a:solidFill>
                  <a:srgbClr val="FF0000"/>
                </a:solidFill>
              </a:rPr>
              <a:t>Interior-decorations shall not be located within the driver’s area (which includes the space in front of the front barriers including the step-well, dash, walls and ceiling, the windshield, the entry door, the driver’s side window, and all windows in front of the front barrier), the first two passenger windows on both sides of the vehicle and all windows on the rear of the vehicle. Other decorations within the passenger compartment shall not: </a:t>
            </a:r>
          </a:p>
          <a:p>
            <a:pPr marL="205741" indent="0">
              <a:buNone/>
            </a:pPr>
            <a:r>
              <a:rPr lang="en-US" sz="1200" b="0" dirty="0" smtClean="0">
                <a:solidFill>
                  <a:srgbClr val="FF0000"/>
                </a:solidFill>
              </a:rPr>
              <a:t>	15.04(a</a:t>
            </a:r>
            <a:r>
              <a:rPr lang="en-US" sz="1200" b="0" dirty="0">
                <a:solidFill>
                  <a:srgbClr val="FF0000"/>
                </a:solidFill>
              </a:rPr>
              <a:t>) Cover any required </a:t>
            </a:r>
            <a:r>
              <a:rPr lang="en-US" sz="1200" b="0" dirty="0" smtClean="0">
                <a:solidFill>
                  <a:srgbClr val="FF0000"/>
                </a:solidFill>
              </a:rPr>
              <a:t>lettering.</a:t>
            </a:r>
          </a:p>
          <a:p>
            <a:pPr marL="205741" indent="0">
              <a:buNone/>
            </a:pPr>
            <a:r>
              <a:rPr lang="en-US" sz="1200" b="0" dirty="0" smtClean="0">
                <a:solidFill>
                  <a:srgbClr val="FF0000"/>
                </a:solidFill>
              </a:rPr>
              <a:t>	15.04(b</a:t>
            </a:r>
            <a:r>
              <a:rPr lang="en-US" sz="1200" b="0" dirty="0">
                <a:solidFill>
                  <a:srgbClr val="FF0000"/>
                </a:solidFill>
              </a:rPr>
              <a:t>) Impede the aisle or any emergency </a:t>
            </a:r>
            <a:r>
              <a:rPr lang="en-US" sz="1200" b="0" dirty="0" smtClean="0">
                <a:solidFill>
                  <a:srgbClr val="FF0000"/>
                </a:solidFill>
              </a:rPr>
              <a:t>exit.</a:t>
            </a:r>
          </a:p>
          <a:p>
            <a:pPr marL="205741" indent="0">
              <a:buNone/>
            </a:pPr>
            <a:r>
              <a:rPr lang="en-US" sz="1200" b="0" dirty="0" smtClean="0">
                <a:solidFill>
                  <a:srgbClr val="FF0000"/>
                </a:solidFill>
              </a:rPr>
              <a:t>	15.04(c</a:t>
            </a:r>
            <a:r>
              <a:rPr lang="en-US" sz="1200" b="0" dirty="0">
                <a:solidFill>
                  <a:srgbClr val="FF0000"/>
                </a:solidFill>
              </a:rPr>
              <a:t>) Hang from the walls and/or </a:t>
            </a:r>
            <a:r>
              <a:rPr lang="en-US" sz="1200" b="0" dirty="0" smtClean="0">
                <a:solidFill>
                  <a:srgbClr val="FF0000"/>
                </a:solidFill>
              </a:rPr>
              <a:t>ceiling</a:t>
            </a:r>
            <a:endParaRPr lang="en-US" b="0" dirty="0">
              <a:solidFill>
                <a:srgbClr val="FF0000"/>
              </a:solidFill>
            </a:endParaRPr>
          </a:p>
        </p:txBody>
      </p:sp>
      <p:sp>
        <p:nvSpPr>
          <p:cNvPr id="3" name="Title 2"/>
          <p:cNvSpPr>
            <a:spLocks noGrp="1"/>
          </p:cNvSpPr>
          <p:nvPr>
            <p:ph type="title"/>
          </p:nvPr>
        </p:nvSpPr>
        <p:spPr/>
        <p:txBody>
          <a:bodyPr/>
          <a:lstStyle/>
          <a:p>
            <a:r>
              <a:rPr lang="en-US" dirty="0" smtClean="0"/>
              <a:t>Transportation of Miscellaneous Items</a:t>
            </a:r>
            <a:endParaRPr lang="en-US" dirty="0"/>
          </a:p>
        </p:txBody>
      </p:sp>
    </p:spTree>
    <p:extLst>
      <p:ext uri="{BB962C8B-B14F-4D97-AF65-F5344CB8AC3E}">
        <p14:creationId xmlns:p14="http://schemas.microsoft.com/office/powerpoint/2010/main" val="370322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ircle(in)">
                                      <p:cBhvr>
                                        <p:cTn id="20" dur="2000"/>
                                        <p:tgtEl>
                                          <p:spTgt spid="2">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circle(in)">
                                      <p:cBhvr>
                                        <p:cTn id="26" dur="2000"/>
                                        <p:tgtEl>
                                          <p:spTgt spid="2">
                                            <p:txEl>
                                              <p:pRg st="5" end="5"/>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circle(in)">
                                      <p:cBhvr>
                                        <p:cTn id="29" dur="2000"/>
                                        <p:tgtEl>
                                          <p:spTgt spid="2">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circle(in)">
                                      <p:cBhvr>
                                        <p:cTn id="37" dur="2000"/>
                                        <p:tgtEl>
                                          <p:spTgt spid="2">
                                            <p:txEl>
                                              <p:pRg st="8" end="8"/>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circle(in)">
                                      <p:cBhvr>
                                        <p:cTn id="40" dur="2000"/>
                                        <p:tgtEl>
                                          <p:spTgt spid="2">
                                            <p:txEl>
                                              <p:pRg st="9" end="9"/>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circle(in)">
                                      <p:cBhvr>
                                        <p:cTn id="43" dur="2000"/>
                                        <p:tgtEl>
                                          <p:spTgt spid="2">
                                            <p:txEl>
                                              <p:pRg st="10" end="10"/>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circle(in)">
                                      <p:cBhvr>
                                        <p:cTn id="46" dur="2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Formerly – Hours of Service – NO Change</a:t>
            </a:r>
            <a:endParaRPr lang="en-US" dirty="0"/>
          </a:p>
        </p:txBody>
      </p:sp>
      <p:sp>
        <p:nvSpPr>
          <p:cNvPr id="3" name="Title 2"/>
          <p:cNvSpPr>
            <a:spLocks noGrp="1"/>
          </p:cNvSpPr>
          <p:nvPr>
            <p:ph type="title"/>
          </p:nvPr>
        </p:nvSpPr>
        <p:spPr/>
        <p:txBody>
          <a:bodyPr/>
          <a:lstStyle/>
          <a:p>
            <a:r>
              <a:rPr lang="en-US" dirty="0" smtClean="0"/>
              <a:t>Maximum Driver Time</a:t>
            </a:r>
            <a:endParaRPr lang="en-US" dirty="0"/>
          </a:p>
        </p:txBody>
      </p:sp>
    </p:spTree>
    <p:extLst>
      <p:ext uri="{BB962C8B-B14F-4D97-AF65-F5344CB8AC3E}">
        <p14:creationId xmlns:p14="http://schemas.microsoft.com/office/powerpoint/2010/main" val="2746402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17.01 School transportation small vehicles, Type A Multifunction Buses with 15 or fewer passenger capacity (counting the driver) and School Buses (Types A, B, C, and D) may be used to transport students to and from school. </a:t>
            </a:r>
            <a:r>
              <a:rPr lang="en-US" sz="1200" b="0" dirty="0">
                <a:solidFill>
                  <a:srgbClr val="FF0000"/>
                </a:solidFill>
              </a:rPr>
              <a:t>Multifunction Buses Type B, C and D and Motor Coach Buses shall not be used to transport students to and from school</a:t>
            </a:r>
            <a:r>
              <a:rPr lang="en-US" sz="1200" b="0" dirty="0" smtClean="0">
                <a:solidFill>
                  <a:srgbClr val="FF0000"/>
                </a:solidFill>
              </a:rPr>
              <a:t>.</a:t>
            </a:r>
            <a:endParaRPr lang="en-US" sz="1200" b="0" dirty="0">
              <a:solidFill>
                <a:srgbClr val="FF0000"/>
              </a:solidFill>
            </a:endParaRPr>
          </a:p>
          <a:p>
            <a:r>
              <a:rPr lang="en-US" sz="1200" b="0" dirty="0" smtClean="0"/>
              <a:t>17.02 </a:t>
            </a:r>
            <a:r>
              <a:rPr lang="en-US" sz="1200" b="0" dirty="0"/>
              <a:t>The location of student stops shall consider factors including: </a:t>
            </a:r>
          </a:p>
          <a:p>
            <a:pPr marL="205741" indent="0">
              <a:buNone/>
            </a:pPr>
            <a:r>
              <a:rPr lang="en-US" sz="1200" b="0" dirty="0" smtClean="0"/>
              <a:t>	17.02(a</a:t>
            </a:r>
            <a:r>
              <a:rPr lang="en-US" sz="1200" b="0" dirty="0"/>
              <a:t>) Ages of the students</a:t>
            </a:r>
            <a:r>
              <a:rPr lang="en-US" sz="1200" b="0" dirty="0" smtClean="0"/>
              <a:t>.</a:t>
            </a:r>
            <a:endParaRPr lang="en-US" sz="1200" b="0" dirty="0"/>
          </a:p>
          <a:p>
            <a:pPr marL="205741" indent="0">
              <a:buNone/>
            </a:pPr>
            <a:r>
              <a:rPr lang="en-US" sz="1200" b="0" dirty="0" smtClean="0"/>
              <a:t>	17.02(b</a:t>
            </a:r>
            <a:r>
              <a:rPr lang="en-US" sz="1200" b="0" dirty="0"/>
              <a:t>) Visibility. </a:t>
            </a:r>
          </a:p>
          <a:p>
            <a:pPr marL="205741" indent="0">
              <a:buNone/>
            </a:pPr>
            <a:r>
              <a:rPr lang="en-US" sz="1200" b="0" dirty="0" smtClean="0"/>
              <a:t>	17.02(c</a:t>
            </a:r>
            <a:r>
              <a:rPr lang="en-US" sz="1200" b="0" dirty="0"/>
              <a:t>) Lateral clearance</a:t>
            </a:r>
            <a:r>
              <a:rPr lang="en-US" sz="1200" b="0" dirty="0" smtClean="0"/>
              <a:t>.</a:t>
            </a:r>
            <a:endParaRPr lang="en-US" sz="1200" b="0" dirty="0"/>
          </a:p>
          <a:p>
            <a:pPr marL="205741" indent="0">
              <a:buNone/>
            </a:pPr>
            <a:r>
              <a:rPr lang="en-US" sz="1200" b="0" dirty="0" smtClean="0"/>
              <a:t>	17.02(d</a:t>
            </a:r>
            <a:r>
              <a:rPr lang="en-US" sz="1200" b="0" dirty="0"/>
              <a:t>) Student access. </a:t>
            </a:r>
          </a:p>
          <a:p>
            <a:pPr marL="205741" indent="0">
              <a:buNone/>
            </a:pPr>
            <a:r>
              <a:rPr lang="en-US" sz="1200" b="0" dirty="0" smtClean="0"/>
              <a:t>	17.02(e</a:t>
            </a:r>
            <a:r>
              <a:rPr lang="en-US" sz="1200" b="0" dirty="0"/>
              <a:t>) Control of other motorists</a:t>
            </a:r>
            <a:r>
              <a:rPr lang="en-US" sz="1200" b="0" dirty="0" smtClean="0"/>
              <a:t>.</a:t>
            </a:r>
            <a:endParaRPr lang="en-US" sz="1200" b="0" dirty="0"/>
          </a:p>
          <a:p>
            <a:pPr marL="205741" indent="0">
              <a:buNone/>
            </a:pPr>
            <a:r>
              <a:rPr lang="en-US" sz="1200" b="0" dirty="0" smtClean="0"/>
              <a:t>		</a:t>
            </a:r>
            <a:r>
              <a:rPr lang="en-US" sz="1200" b="0" dirty="0" smtClean="0">
                <a:solidFill>
                  <a:srgbClr val="FF0000"/>
                </a:solidFill>
              </a:rPr>
              <a:t>17.02(e</a:t>
            </a:r>
            <a:r>
              <a:rPr lang="en-US" sz="1200" b="0" dirty="0">
                <a:solidFill>
                  <a:srgbClr val="FF0000"/>
                </a:solidFill>
              </a:rPr>
              <a:t>)(1) Student stops for Type A Multifunction Buses with 15 or fewer passenger capacity </a:t>
            </a:r>
            <a:r>
              <a:rPr lang="en-US" sz="1200" b="0" dirty="0" smtClean="0">
                <a:solidFill>
                  <a:srgbClr val="FF0000"/>
                </a:solidFill>
              </a:rPr>
              <a:t>		(</a:t>
            </a:r>
            <a:r>
              <a:rPr lang="en-US" sz="1200" b="0" dirty="0">
                <a:solidFill>
                  <a:srgbClr val="FF0000"/>
                </a:solidFill>
              </a:rPr>
              <a:t>counting the driver) and school transportation small vehicles should be located off of the roadway </a:t>
            </a:r>
            <a:r>
              <a:rPr lang="en-US" sz="1200" b="0" dirty="0" smtClean="0">
                <a:solidFill>
                  <a:srgbClr val="FF0000"/>
                </a:solidFill>
              </a:rPr>
              <a:t>		 whenever </a:t>
            </a:r>
            <a:r>
              <a:rPr lang="en-US" sz="1200" b="0" dirty="0">
                <a:solidFill>
                  <a:srgbClr val="FF0000"/>
                </a:solidFill>
              </a:rPr>
              <a:t>possible</a:t>
            </a:r>
            <a:r>
              <a:rPr lang="en-US" sz="1200" b="0" dirty="0" smtClean="0">
                <a:solidFill>
                  <a:srgbClr val="FF0000"/>
                </a:solidFill>
              </a:rPr>
              <a:t>.</a:t>
            </a:r>
            <a:endParaRPr lang="en-US" sz="1200" b="0" dirty="0">
              <a:solidFill>
                <a:srgbClr val="FF0000"/>
              </a:solidFill>
            </a:endParaRPr>
          </a:p>
          <a:p>
            <a:r>
              <a:rPr lang="en-US" sz="1200" b="0" dirty="0">
                <a:solidFill>
                  <a:srgbClr val="FF0000"/>
                </a:solidFill>
              </a:rPr>
              <a:t>17.03 School transportation vehicle operators shall stop at least 10 feet away from students at each designated stop. The school transportation vehicle operator shall apply the parking brake and shift the vehicle into neutral or park prior to opening the service door of a bus or passenger door(s) of a small vehicle</a:t>
            </a:r>
            <a:r>
              <a:rPr lang="en-US" sz="1200" b="0" dirty="0" smtClean="0">
                <a:solidFill>
                  <a:srgbClr val="FF0000"/>
                </a:solidFill>
              </a:rPr>
              <a:t>.</a:t>
            </a:r>
          </a:p>
          <a:p>
            <a:r>
              <a:rPr lang="en-US" sz="1200" b="0" dirty="0"/>
              <a:t>17.04 The school transportation vehicle operator shall stop as far to the right of the roadway, highway or private road as possible before discharging or loading passengers, </a:t>
            </a:r>
            <a:r>
              <a:rPr lang="en-US" sz="1200" b="0" dirty="0">
                <a:solidFill>
                  <a:srgbClr val="FF0000"/>
                </a:solidFill>
              </a:rPr>
              <a:t>allowing sufficient area to the right and front of the vehicle but close enough to the right to prevent traffic from passing on the right so students may clear the vehicle safely while in sight of the operator</a:t>
            </a:r>
            <a:r>
              <a:rPr lang="en-US" sz="1200" b="0" dirty="0" smtClean="0">
                <a:solidFill>
                  <a:srgbClr val="FF0000"/>
                </a:solidFill>
              </a:rPr>
              <a:t>.</a:t>
            </a:r>
            <a:endParaRPr lang="en-US" sz="1200" b="0" dirty="0">
              <a:solidFill>
                <a:srgbClr val="FF0000"/>
              </a:solidFill>
            </a:endParaRPr>
          </a:p>
          <a:p>
            <a:pPr marL="205741" indent="0">
              <a:buNone/>
            </a:pPr>
            <a:r>
              <a:rPr lang="en-US" sz="1200" b="0" dirty="0" smtClean="0">
                <a:solidFill>
                  <a:srgbClr val="FF0000"/>
                </a:solidFill>
              </a:rPr>
              <a:t>	</a:t>
            </a:r>
            <a:r>
              <a:rPr lang="en-US" sz="1200" b="0" dirty="0" smtClean="0">
                <a:solidFill>
                  <a:schemeClr val="tx1"/>
                </a:solidFill>
              </a:rPr>
              <a:t>17.04(a</a:t>
            </a:r>
            <a:r>
              <a:rPr lang="en-US" sz="1200" b="0" dirty="0">
                <a:solidFill>
                  <a:schemeClr val="tx1"/>
                </a:solidFill>
              </a:rPr>
              <a:t>) Exception: The school transportation vehicle operator may </a:t>
            </a:r>
            <a:r>
              <a:rPr lang="en-US" sz="1200" b="0" dirty="0">
                <a:solidFill>
                  <a:srgbClr val="FF0000"/>
                </a:solidFill>
              </a:rPr>
              <a:t>block </a:t>
            </a:r>
            <a:r>
              <a:rPr lang="en-US" sz="1200" b="0" dirty="0">
                <a:solidFill>
                  <a:schemeClr val="tx1"/>
                </a:solidFill>
              </a:rPr>
              <a:t>the lane of traffic when passengers being </a:t>
            </a:r>
            <a:r>
              <a:rPr lang="en-US" sz="1200" b="0" dirty="0" smtClean="0">
                <a:solidFill>
                  <a:schemeClr val="tx1"/>
                </a:solidFill>
              </a:rPr>
              <a:t>	received </a:t>
            </a:r>
            <a:r>
              <a:rPr lang="en-US" sz="1200" b="0" dirty="0">
                <a:solidFill>
                  <a:schemeClr val="tx1"/>
                </a:solidFill>
              </a:rPr>
              <a:t>or discharged are required to cross the roadway.</a:t>
            </a:r>
          </a:p>
          <a:p>
            <a:endParaRPr lang="en-US" sz="1200" b="0" dirty="0"/>
          </a:p>
          <a:p>
            <a:pPr marL="205741" indent="0">
              <a:buNone/>
            </a:pPr>
            <a:endParaRPr lang="en-US" dirty="0"/>
          </a:p>
        </p:txBody>
      </p:sp>
      <p:sp>
        <p:nvSpPr>
          <p:cNvPr id="3" name="Title 2"/>
          <p:cNvSpPr>
            <a:spLocks noGrp="1"/>
          </p:cNvSpPr>
          <p:nvPr>
            <p:ph type="title"/>
          </p:nvPr>
        </p:nvSpPr>
        <p:spPr/>
        <p:txBody>
          <a:bodyPr/>
          <a:lstStyle/>
          <a:p>
            <a:r>
              <a:rPr lang="en-US" dirty="0" smtClean="0"/>
              <a:t>Route Planning</a:t>
            </a:r>
            <a:endParaRPr lang="en-US" dirty="0"/>
          </a:p>
        </p:txBody>
      </p:sp>
    </p:spTree>
    <p:extLst>
      <p:ext uri="{BB962C8B-B14F-4D97-AF65-F5344CB8AC3E}">
        <p14:creationId xmlns:p14="http://schemas.microsoft.com/office/powerpoint/2010/main" val="59900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circle(in)">
                                      <p:cBhvr>
                                        <p:cTn id="32" dur="20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circle(in)">
                                      <p:cBhvr>
                                        <p:cTn id="37" dur="20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circle(in)">
                                      <p:cBhvr>
                                        <p:cTn id="42" dur="2000"/>
                                        <p:tgtEl>
                                          <p:spTgt spid="2">
                                            <p:txEl>
                                              <p:pRg st="9" end="9"/>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circle(in)">
                                      <p:cBhvr>
                                        <p:cTn id="4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Highway vs. Roadway</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560320" y="1950719"/>
            <a:ext cx="4528458" cy="4688205"/>
          </a:xfrm>
          <a:prstGeom prst="rect">
            <a:avLst/>
          </a:prstGeom>
          <a:noFill/>
        </p:spPr>
      </p:pic>
    </p:spTree>
    <p:extLst>
      <p:ext uri="{BB962C8B-B14F-4D97-AF65-F5344CB8AC3E}">
        <p14:creationId xmlns:p14="http://schemas.microsoft.com/office/powerpoint/2010/main" val="954939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Crossing – Paved Shoulder</a:t>
            </a:r>
            <a:endParaRPr lang="en-US" dirty="0"/>
          </a:p>
        </p:txBody>
      </p:sp>
      <p:pic>
        <p:nvPicPr>
          <p:cNvPr id="4" name="Content Placeholder 4"/>
          <p:cNvPicPr>
            <a:picLocks noChangeAspect="1"/>
          </p:cNvPicPr>
          <p:nvPr/>
        </p:nvPicPr>
        <p:blipFill>
          <a:blip r:embed="rId2"/>
          <a:stretch>
            <a:fillRect/>
          </a:stretch>
        </p:blipFill>
        <p:spPr>
          <a:xfrm>
            <a:off x="2878548" y="1719263"/>
            <a:ext cx="3412303" cy="4406900"/>
          </a:xfrm>
          <a:prstGeom prst="rect">
            <a:avLst/>
          </a:prstGeom>
        </p:spPr>
      </p:pic>
    </p:spTree>
    <p:extLst>
      <p:ext uri="{BB962C8B-B14F-4D97-AF65-F5344CB8AC3E}">
        <p14:creationId xmlns:p14="http://schemas.microsoft.com/office/powerpoint/2010/main" val="2576986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Crossing – No Shoulder</a:t>
            </a:r>
            <a:endParaRPr lang="en-US"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4187558137"/>
              </p:ext>
            </p:extLst>
          </p:nvPr>
        </p:nvGraphicFramePr>
        <p:xfrm>
          <a:off x="4414838" y="1825625"/>
          <a:ext cx="3362325" cy="4351338"/>
        </p:xfrm>
        <a:graphic>
          <a:graphicData uri="http://schemas.openxmlformats.org/presentationml/2006/ole">
            <mc:AlternateContent xmlns:mc="http://schemas.openxmlformats.org/markup-compatibility/2006">
              <mc:Choice xmlns:v="urn:schemas-microsoft-com:vml" Requires="v">
                <p:oleObj spid="_x0000_s1036" name="Acrobat Document" r:id="rId3" imgW="4663359" imgH="6035040" progId="AcroExch.Document.7">
                  <p:embed/>
                </p:oleObj>
              </mc:Choice>
              <mc:Fallback>
                <p:oleObj name="Acrobat Document" r:id="rId3" imgW="4663359" imgH="6035040" progId="AcroExch.Document.7">
                  <p:embed/>
                  <p:pic>
                    <p:nvPicPr>
                      <p:cNvPr id="5" name="Content Placeholder 3"/>
                      <p:cNvPicPr/>
                      <p:nvPr/>
                    </p:nvPicPr>
                    <p:blipFill>
                      <a:blip r:embed="rId4"/>
                      <a:stretch>
                        <a:fillRect/>
                      </a:stretch>
                    </p:blipFill>
                    <p:spPr>
                      <a:xfrm>
                        <a:off x="4414838" y="1825625"/>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2722819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Crossing – Dirt Road</a:t>
            </a:r>
            <a:endParaRPr lang="en-US"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1413727284"/>
              </p:ext>
            </p:extLst>
          </p:nvPr>
        </p:nvGraphicFramePr>
        <p:xfrm>
          <a:off x="4414838" y="1825625"/>
          <a:ext cx="3362325" cy="4351338"/>
        </p:xfrm>
        <a:graphic>
          <a:graphicData uri="http://schemas.openxmlformats.org/presentationml/2006/ole">
            <mc:AlternateContent xmlns:mc="http://schemas.openxmlformats.org/markup-compatibility/2006">
              <mc:Choice xmlns:v="urn:schemas-microsoft-com:vml" Requires="v">
                <p:oleObj spid="_x0000_s2060" name="Acrobat Document" r:id="rId3" imgW="4663359" imgH="6035040" progId="AcroExch.Document.7">
                  <p:embed/>
                </p:oleObj>
              </mc:Choice>
              <mc:Fallback>
                <p:oleObj name="Acrobat Document" r:id="rId3" imgW="4663359" imgH="6035040" progId="AcroExch.Document.7">
                  <p:embed/>
                  <p:pic>
                    <p:nvPicPr>
                      <p:cNvPr id="4" name="Content Placeholder 3"/>
                      <p:cNvPicPr/>
                      <p:nvPr/>
                    </p:nvPicPr>
                    <p:blipFill>
                      <a:blip r:embed="rId4"/>
                      <a:stretch>
                        <a:fillRect/>
                      </a:stretch>
                    </p:blipFill>
                    <p:spPr>
                      <a:xfrm>
                        <a:off x="4414838" y="1825625"/>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1671171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 Paved Road</a:t>
            </a:r>
            <a:endParaRPr lang="en-US"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1652870825"/>
              </p:ext>
            </p:extLst>
          </p:nvPr>
        </p:nvGraphicFramePr>
        <p:xfrm>
          <a:off x="4414838" y="1825625"/>
          <a:ext cx="3362325" cy="4351338"/>
        </p:xfrm>
        <a:graphic>
          <a:graphicData uri="http://schemas.openxmlformats.org/presentationml/2006/ole">
            <mc:AlternateContent xmlns:mc="http://schemas.openxmlformats.org/markup-compatibility/2006">
              <mc:Choice xmlns:v="urn:schemas-microsoft-com:vml" Requires="v">
                <p:oleObj spid="_x0000_s3084" name="Acrobat Document" r:id="rId3" imgW="4663359" imgH="6035040" progId="AcroExch.Document.7">
                  <p:embed/>
                </p:oleObj>
              </mc:Choice>
              <mc:Fallback>
                <p:oleObj name="Acrobat Document" r:id="rId3" imgW="4663359" imgH="6035040" progId="AcroExch.Document.7">
                  <p:embed/>
                  <p:pic>
                    <p:nvPicPr>
                      <p:cNvPr id="4" name="Content Placeholder 3"/>
                      <p:cNvPicPr/>
                      <p:nvPr/>
                    </p:nvPicPr>
                    <p:blipFill>
                      <a:blip r:embed="rId4"/>
                      <a:stretch>
                        <a:fillRect/>
                      </a:stretch>
                    </p:blipFill>
                    <p:spPr>
                      <a:xfrm>
                        <a:off x="4414838" y="1825625"/>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270581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r>
              <a:rPr lang="en-US" dirty="0" smtClean="0"/>
              <a:t>Transportation Advisory Council extensive review</a:t>
            </a:r>
          </a:p>
          <a:p>
            <a:pPr marL="205741" indent="0">
              <a:buNone/>
            </a:pPr>
            <a:r>
              <a:rPr lang="en-US" dirty="0" smtClean="0"/>
              <a:t>Colorado State Patrol</a:t>
            </a:r>
          </a:p>
          <a:p>
            <a:pPr marL="205741" indent="0">
              <a:buNone/>
            </a:pPr>
            <a:r>
              <a:rPr lang="en-US" dirty="0" smtClean="0"/>
              <a:t>Federal Motor Carrier</a:t>
            </a:r>
          </a:p>
          <a:p>
            <a:pPr marL="205741" indent="0">
              <a:buNone/>
            </a:pPr>
            <a:r>
              <a:rPr lang="en-US" dirty="0" smtClean="0"/>
              <a:t>Colorado Department of Revenue – CDL</a:t>
            </a:r>
          </a:p>
          <a:p>
            <a:pPr marL="205741" indent="0">
              <a:buNone/>
            </a:pPr>
            <a:r>
              <a:rPr lang="en-US" dirty="0" smtClean="0"/>
              <a:t>CSPTA Trainers</a:t>
            </a:r>
          </a:p>
          <a:p>
            <a:pPr marL="205741" indent="0">
              <a:buNone/>
            </a:pPr>
            <a:r>
              <a:rPr lang="en-US" dirty="0" smtClean="0"/>
              <a:t>District Trainers – rural and metro</a:t>
            </a:r>
          </a:p>
          <a:p>
            <a:pPr marL="205741" indent="0">
              <a:buNone/>
            </a:pPr>
            <a:r>
              <a:rPr lang="en-US" dirty="0" smtClean="0"/>
              <a:t>Posted on website – comment period</a:t>
            </a:r>
          </a:p>
          <a:p>
            <a:pPr marL="205741" indent="0">
              <a:buNone/>
            </a:pPr>
            <a:endParaRPr lang="en-US" dirty="0"/>
          </a:p>
          <a:p>
            <a:pPr marL="205741" indent="0">
              <a:buNone/>
            </a:pPr>
            <a:r>
              <a:rPr lang="en-US" dirty="0" smtClean="0"/>
              <a:t>Challenges – no undo hardship to rural districts and no excessive additional expense. Input, Input, Input</a:t>
            </a:r>
            <a:endParaRPr lang="en-US" dirty="0"/>
          </a:p>
        </p:txBody>
      </p:sp>
      <p:sp>
        <p:nvSpPr>
          <p:cNvPr id="3" name="Title 2"/>
          <p:cNvSpPr>
            <a:spLocks noGrp="1"/>
          </p:cNvSpPr>
          <p:nvPr>
            <p:ph type="title"/>
          </p:nvPr>
        </p:nvSpPr>
        <p:spPr/>
        <p:txBody>
          <a:bodyPr/>
          <a:lstStyle/>
          <a:p>
            <a:r>
              <a:rPr lang="en-US" dirty="0" smtClean="0"/>
              <a:t>Rule Process</a:t>
            </a:r>
            <a:endParaRPr lang="en-US" dirty="0"/>
          </a:p>
        </p:txBody>
      </p:sp>
    </p:spTree>
    <p:extLst>
      <p:ext uri="{BB962C8B-B14F-4D97-AF65-F5344CB8AC3E}">
        <p14:creationId xmlns:p14="http://schemas.microsoft.com/office/powerpoint/2010/main" val="20253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 No Shoulder</a:t>
            </a:r>
            <a:endParaRPr lang="en-US"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3350726183"/>
              </p:ext>
            </p:extLst>
          </p:nvPr>
        </p:nvGraphicFramePr>
        <p:xfrm>
          <a:off x="4414838" y="1825625"/>
          <a:ext cx="3362325" cy="4351338"/>
        </p:xfrm>
        <a:graphic>
          <a:graphicData uri="http://schemas.openxmlformats.org/presentationml/2006/ole">
            <mc:AlternateContent xmlns:mc="http://schemas.openxmlformats.org/markup-compatibility/2006">
              <mc:Choice xmlns:v="urn:schemas-microsoft-com:vml" Requires="v">
                <p:oleObj spid="_x0000_s4109" name="Acrobat Document" r:id="rId3" imgW="4663359" imgH="6035040" progId="AcroExch.Document.7">
                  <p:embed/>
                </p:oleObj>
              </mc:Choice>
              <mc:Fallback>
                <p:oleObj name="Acrobat Document" r:id="rId3" imgW="4663359" imgH="6035040" progId="AcroExch.Document.7">
                  <p:embed/>
                  <p:pic>
                    <p:nvPicPr>
                      <p:cNvPr id="4" name="Content Placeholder 3"/>
                      <p:cNvPicPr/>
                      <p:nvPr/>
                    </p:nvPicPr>
                    <p:blipFill>
                      <a:blip r:embed="rId4"/>
                      <a:stretch>
                        <a:fillRect/>
                      </a:stretch>
                    </p:blipFill>
                    <p:spPr>
                      <a:xfrm>
                        <a:off x="4414838" y="1825625"/>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4251783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 Dirt Road</a:t>
            </a:r>
            <a:endParaRPr lang="en-US"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163723762"/>
              </p:ext>
            </p:extLst>
          </p:nvPr>
        </p:nvGraphicFramePr>
        <p:xfrm>
          <a:off x="4414838" y="1825625"/>
          <a:ext cx="3362325" cy="4351338"/>
        </p:xfrm>
        <a:graphic>
          <a:graphicData uri="http://schemas.openxmlformats.org/presentationml/2006/ole">
            <mc:AlternateContent xmlns:mc="http://schemas.openxmlformats.org/markup-compatibility/2006">
              <mc:Choice xmlns:v="urn:schemas-microsoft-com:vml" Requires="v">
                <p:oleObj spid="_x0000_s5132" name="Acrobat Document" r:id="rId3" imgW="4663359" imgH="6035040" progId="AcroExch.Document.7">
                  <p:embed/>
                </p:oleObj>
              </mc:Choice>
              <mc:Fallback>
                <p:oleObj name="Acrobat Document" r:id="rId3" imgW="4663359" imgH="6035040" progId="AcroExch.Document.7">
                  <p:embed/>
                  <p:pic>
                    <p:nvPicPr>
                      <p:cNvPr id="4" name="Content Placeholder 3"/>
                      <p:cNvPicPr/>
                      <p:nvPr/>
                    </p:nvPicPr>
                    <p:blipFill>
                      <a:blip r:embed="rId4"/>
                      <a:stretch>
                        <a:fillRect/>
                      </a:stretch>
                    </p:blipFill>
                    <p:spPr>
                      <a:xfrm>
                        <a:off x="4414838" y="1825625"/>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1870570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 More than 2 lanes</a:t>
            </a:r>
            <a:endParaRPr lang="en-US"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1110087886"/>
              </p:ext>
            </p:extLst>
          </p:nvPr>
        </p:nvGraphicFramePr>
        <p:xfrm>
          <a:off x="4414838" y="1825625"/>
          <a:ext cx="3362325" cy="4351338"/>
        </p:xfrm>
        <a:graphic>
          <a:graphicData uri="http://schemas.openxmlformats.org/presentationml/2006/ole">
            <mc:AlternateContent xmlns:mc="http://schemas.openxmlformats.org/markup-compatibility/2006">
              <mc:Choice xmlns:v="urn:schemas-microsoft-com:vml" Requires="v">
                <p:oleObj spid="_x0000_s6156" name="Acrobat Document" r:id="rId3" imgW="4663359" imgH="6035040" progId="AcroExch.Document.7">
                  <p:embed/>
                </p:oleObj>
              </mc:Choice>
              <mc:Fallback>
                <p:oleObj name="Acrobat Document" r:id="rId3" imgW="4663359" imgH="6035040" progId="AcroExch.Document.7">
                  <p:embed/>
                  <p:pic>
                    <p:nvPicPr>
                      <p:cNvPr id="4" name="Content Placeholder 3"/>
                      <p:cNvPicPr/>
                      <p:nvPr/>
                    </p:nvPicPr>
                    <p:blipFill>
                      <a:blip r:embed="rId4"/>
                      <a:stretch>
                        <a:fillRect/>
                      </a:stretch>
                    </p:blipFill>
                    <p:spPr>
                      <a:xfrm>
                        <a:off x="4414838" y="1825625"/>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2633318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 Median</a:t>
            </a:r>
            <a:endParaRPr lang="en-US" dirty="0"/>
          </a:p>
        </p:txBody>
      </p:sp>
      <p:graphicFrame>
        <p:nvGraphicFramePr>
          <p:cNvPr id="3" name="Content Placeholder 3"/>
          <p:cNvGraphicFramePr>
            <a:graphicFrameLocks noChangeAspect="1"/>
          </p:cNvGraphicFramePr>
          <p:nvPr>
            <p:extLst>
              <p:ext uri="{D42A27DB-BD31-4B8C-83A1-F6EECF244321}">
                <p14:modId xmlns:p14="http://schemas.microsoft.com/office/powerpoint/2010/main" val="3839539366"/>
              </p:ext>
            </p:extLst>
          </p:nvPr>
        </p:nvGraphicFramePr>
        <p:xfrm>
          <a:off x="4414838" y="1825625"/>
          <a:ext cx="3362325" cy="4351338"/>
        </p:xfrm>
        <a:graphic>
          <a:graphicData uri="http://schemas.openxmlformats.org/presentationml/2006/ole">
            <mc:AlternateContent xmlns:mc="http://schemas.openxmlformats.org/markup-compatibility/2006">
              <mc:Choice xmlns:v="urn:schemas-microsoft-com:vml" Requires="v">
                <p:oleObj spid="_x0000_s7180" name="Acrobat Document" r:id="rId3" imgW="4663359" imgH="6035040" progId="AcroExch.Document.7">
                  <p:embed/>
                </p:oleObj>
              </mc:Choice>
              <mc:Fallback>
                <p:oleObj name="Acrobat Document" r:id="rId3" imgW="4663359" imgH="6035040" progId="AcroExch.Document.7">
                  <p:embed/>
                  <p:pic>
                    <p:nvPicPr>
                      <p:cNvPr id="4" name="Content Placeholder 3"/>
                      <p:cNvPicPr/>
                      <p:nvPr/>
                    </p:nvPicPr>
                    <p:blipFill>
                      <a:blip r:embed="rId4"/>
                      <a:stretch>
                        <a:fillRect/>
                      </a:stretch>
                    </p:blipFill>
                    <p:spPr>
                      <a:xfrm>
                        <a:off x="4414838" y="1825625"/>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1091193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17.05 Student stops shall not be located on the side of any major thoroughfare whenever access to the destination of the passenger is possible by the use of a road or street which is adjacent to the major thoroughfare. </a:t>
            </a:r>
            <a:endParaRPr lang="en-US" sz="1200" b="0" dirty="0" smtClean="0"/>
          </a:p>
          <a:p>
            <a:r>
              <a:rPr lang="en-US" sz="1200" b="0" dirty="0" smtClean="0"/>
              <a:t>17.06 </a:t>
            </a:r>
            <a:r>
              <a:rPr lang="en-US" sz="1200" b="0" dirty="0"/>
              <a:t>If students are required to cross a roadway, highway or private road on which a student stop is being performed, they are prohibited from crossing a roadway, highway or private road constructed or designed to permit three or more separate lanes of vehicular traffic in either direction or with a median separating multiple lanes of traffic. This does not include crossing the roadway, highway or private road with the assistance of a traffic controls signal or with the assistance of a crossing guard. </a:t>
            </a:r>
          </a:p>
          <a:p>
            <a:r>
              <a:rPr lang="en-US" sz="1200" b="0" dirty="0">
                <a:solidFill>
                  <a:srgbClr val="FF0000"/>
                </a:solidFill>
              </a:rPr>
              <a:t>17.07 Four-way hazard lamps shall be used on private property such as parking lots. </a:t>
            </a:r>
          </a:p>
          <a:p>
            <a:r>
              <a:rPr lang="en-US" sz="1200" b="0" dirty="0">
                <a:solidFill>
                  <a:srgbClr val="FF0000"/>
                </a:solidFill>
              </a:rPr>
              <a:t>17.08 Alternating flashing red warning signal lamps shall not be activated within 50 feet of an intersection if the intersection is controlled by a traffic control signal. </a:t>
            </a:r>
            <a:endParaRPr lang="en-US" sz="1200" b="0" dirty="0" smtClean="0">
              <a:solidFill>
                <a:srgbClr val="FF0000"/>
              </a:solidFill>
            </a:endParaRPr>
          </a:p>
          <a:p>
            <a:r>
              <a:rPr lang="en-US" sz="1200" b="0" dirty="0"/>
              <a:t>17.09 Routes shall be planned as to</a:t>
            </a:r>
            <a:r>
              <a:rPr lang="en-US" sz="1200" b="0" dirty="0" smtClean="0"/>
              <a:t>:</a:t>
            </a:r>
            <a:endParaRPr lang="en-US" sz="1200" b="0" dirty="0"/>
          </a:p>
          <a:p>
            <a:pPr marL="205741" indent="0">
              <a:buNone/>
            </a:pPr>
            <a:r>
              <a:rPr lang="en-US" sz="1200" b="0" dirty="0" smtClean="0"/>
              <a:t>	17.09(a</a:t>
            </a:r>
            <a:r>
              <a:rPr lang="en-US" sz="1200" b="0" dirty="0"/>
              <a:t>) Eliminate, when practical, railroad crossings</a:t>
            </a:r>
            <a:r>
              <a:rPr lang="en-US" sz="1200" b="0" dirty="0" smtClean="0"/>
              <a:t>.</a:t>
            </a:r>
            <a:endParaRPr lang="en-US" sz="1200" b="0" dirty="0"/>
          </a:p>
          <a:p>
            <a:pPr marL="205741" indent="0">
              <a:buNone/>
            </a:pPr>
            <a:r>
              <a:rPr lang="en-US" sz="1200" b="0" dirty="0" smtClean="0"/>
              <a:t>	17.09(b</a:t>
            </a:r>
            <a:r>
              <a:rPr lang="en-US" sz="1200" b="0" dirty="0"/>
              <a:t>) Have stops be a minimum of 200 feet apart since alternating flashing amber warning signal lamps must be </a:t>
            </a:r>
            <a:r>
              <a:rPr lang="en-US" sz="1200" b="0" dirty="0" smtClean="0"/>
              <a:t>	activated </a:t>
            </a:r>
            <a:r>
              <a:rPr lang="en-US" sz="1200" b="0" dirty="0"/>
              <a:t>a minimum of 200 feet in advance of the stop.</a:t>
            </a:r>
          </a:p>
          <a:p>
            <a:pPr marL="205741" indent="0">
              <a:buNone/>
            </a:pPr>
            <a:r>
              <a:rPr lang="en-US" sz="1200" b="0" dirty="0" smtClean="0"/>
              <a:t>		</a:t>
            </a:r>
            <a:r>
              <a:rPr lang="en-US" sz="1200" b="0" dirty="0" smtClean="0">
                <a:solidFill>
                  <a:srgbClr val="FF0000"/>
                </a:solidFill>
              </a:rPr>
              <a:t>17.09(b</a:t>
            </a:r>
            <a:r>
              <a:rPr lang="en-US" sz="1200" b="0" dirty="0">
                <a:solidFill>
                  <a:srgbClr val="FF0000"/>
                </a:solidFill>
              </a:rPr>
              <a:t>)(1) Exception: Student stops located in areas where wildlife may create a high risk of threat to </a:t>
            </a:r>
            <a:r>
              <a:rPr lang="en-US" sz="1200" b="0" dirty="0" smtClean="0">
                <a:solidFill>
                  <a:srgbClr val="FF0000"/>
                </a:solidFill>
              </a:rPr>
              <a:t>		students</a:t>
            </a:r>
            <a:r>
              <a:rPr lang="en-US" sz="1200" b="0" dirty="0">
                <a:solidFill>
                  <a:srgbClr val="FF0000"/>
                </a:solidFill>
              </a:rPr>
              <a:t>’ safety while they are waiting and/or walking to a student stop, may designate student stops </a:t>
            </a:r>
            <a:r>
              <a:rPr lang="en-US" sz="1200" b="0" dirty="0" smtClean="0">
                <a:solidFill>
                  <a:srgbClr val="FF0000"/>
                </a:solidFill>
              </a:rPr>
              <a:t>		less </a:t>
            </a:r>
            <a:r>
              <a:rPr lang="en-US" sz="1200" b="0" dirty="0">
                <a:solidFill>
                  <a:srgbClr val="FF0000"/>
                </a:solidFill>
              </a:rPr>
              <a:t>than 200 </a:t>
            </a:r>
            <a:r>
              <a:rPr lang="en-US" sz="1200" b="0" dirty="0" smtClean="0">
                <a:solidFill>
                  <a:srgbClr val="FF0000"/>
                </a:solidFill>
              </a:rPr>
              <a:t>	feet </a:t>
            </a:r>
            <a:r>
              <a:rPr lang="en-US" sz="1200" b="0" dirty="0">
                <a:solidFill>
                  <a:srgbClr val="FF0000"/>
                </a:solidFill>
              </a:rPr>
              <a:t>apart upon detailed written approval by the school district board of education </a:t>
            </a:r>
            <a:r>
              <a:rPr lang="en-US" sz="1200" b="0" dirty="0" smtClean="0">
                <a:solidFill>
                  <a:srgbClr val="FF0000"/>
                </a:solidFill>
              </a:rPr>
              <a:t>		and/or </a:t>
            </a:r>
            <a:r>
              <a:rPr lang="en-US" sz="1200" b="0" dirty="0">
                <a:solidFill>
                  <a:srgbClr val="FF0000"/>
                </a:solidFill>
              </a:rPr>
              <a:t>their designee. A copy of </a:t>
            </a:r>
            <a:r>
              <a:rPr lang="en-US" sz="1200" b="0" dirty="0" smtClean="0">
                <a:solidFill>
                  <a:srgbClr val="FF0000"/>
                </a:solidFill>
              </a:rPr>
              <a:t>the </a:t>
            </a:r>
            <a:r>
              <a:rPr lang="en-US" sz="1200" b="0" dirty="0">
                <a:solidFill>
                  <a:srgbClr val="FF0000"/>
                </a:solidFill>
              </a:rPr>
              <a:t>written approval shall be kept in the school </a:t>
            </a:r>
            <a:r>
              <a:rPr lang="en-US" sz="1200" b="0" dirty="0" smtClean="0">
                <a:solidFill>
                  <a:srgbClr val="FF0000"/>
                </a:solidFill>
              </a:rPr>
              <a:t>			transportation </a:t>
            </a:r>
            <a:r>
              <a:rPr lang="en-US" sz="1200" b="0" dirty="0">
                <a:solidFill>
                  <a:srgbClr val="FF0000"/>
                </a:solidFill>
              </a:rPr>
              <a:t>office and route operators shall be given written </a:t>
            </a:r>
            <a:r>
              <a:rPr lang="en-US" sz="1200" b="0" dirty="0" smtClean="0">
                <a:solidFill>
                  <a:srgbClr val="FF0000"/>
                </a:solidFill>
              </a:rPr>
              <a:t>notice of </a:t>
            </a:r>
            <a:r>
              <a:rPr lang="en-US" sz="1200" b="0" dirty="0">
                <a:solidFill>
                  <a:srgbClr val="FF0000"/>
                </a:solidFill>
              </a:rPr>
              <a:t>the exception and have it </a:t>
            </a:r>
            <a:r>
              <a:rPr lang="en-US" sz="1200" b="0" dirty="0" smtClean="0">
                <a:solidFill>
                  <a:srgbClr val="FF0000"/>
                </a:solidFill>
              </a:rPr>
              <a:t>		indicated </a:t>
            </a:r>
            <a:r>
              <a:rPr lang="en-US" sz="1200" b="0" dirty="0">
                <a:solidFill>
                  <a:srgbClr val="FF0000"/>
                </a:solidFill>
              </a:rPr>
              <a:t>on route sheets.</a:t>
            </a:r>
          </a:p>
          <a:p>
            <a:endParaRPr lang="en-US" sz="1200" b="0" dirty="0"/>
          </a:p>
          <a:p>
            <a:pPr marL="205741" indent="0">
              <a:buNone/>
            </a:pPr>
            <a:endParaRPr lang="en-US" dirty="0"/>
          </a:p>
        </p:txBody>
      </p:sp>
      <p:sp>
        <p:nvSpPr>
          <p:cNvPr id="3" name="Title 2"/>
          <p:cNvSpPr>
            <a:spLocks noGrp="1"/>
          </p:cNvSpPr>
          <p:nvPr>
            <p:ph type="title"/>
          </p:nvPr>
        </p:nvSpPr>
        <p:spPr/>
        <p:txBody>
          <a:bodyPr/>
          <a:lstStyle/>
          <a:p>
            <a:r>
              <a:rPr lang="en-US" dirty="0"/>
              <a:t>Route Planning</a:t>
            </a:r>
          </a:p>
        </p:txBody>
      </p:sp>
    </p:spTree>
    <p:extLst>
      <p:ext uri="{BB962C8B-B14F-4D97-AF65-F5344CB8AC3E}">
        <p14:creationId xmlns:p14="http://schemas.microsoft.com/office/powerpoint/2010/main" val="30716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
                                            <p:txEl>
                                              <p:pRg st="2" end="2"/>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2">
                                            <p:txEl>
                                              <p:pRg st="3" end="3"/>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ircle(in)">
                                      <p:cBhvr>
                                        <p:cTn id="25" dur="2000"/>
                                        <p:tgtEl>
                                          <p:spTgt spid="2">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2">
                                            <p:txEl>
                                              <p:pRg st="7" end="7"/>
                                            </p:txEl>
                                          </p:spTgt>
                                        </p:tgtEl>
                                      </p:cBhvr>
                                    </p:animEffect>
                                    <p:animScale>
                                      <p:cBhvr>
                                        <p:cTn id="36" dur="250" autoRev="1" fill="hold"/>
                                        <p:tgtEl>
                                          <p:spTgt spid="2">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4368" y="1611071"/>
            <a:ext cx="8407892" cy="4516129"/>
          </a:xfrm>
        </p:spPr>
        <p:txBody>
          <a:bodyPr/>
          <a:lstStyle/>
          <a:p>
            <a:r>
              <a:rPr lang="en-US" sz="1200" b="0" dirty="0">
                <a:solidFill>
                  <a:srgbClr val="FF0000"/>
                </a:solidFill>
              </a:rPr>
              <a:t>17.10 Pursuant to Section 42-4-1903(2), C.R.S., school transportation vehicle operators are not required to actuate the alternating flashing red warning signal lamps on a school bus when the student stop is at a location where the local traffic regulatory authority has by prior written designation declared such actuation unnecessary and when discharging or loading passengers who require the assistance of a lift device and no passenger is required to cross the roadway. Further, Type A Multifunction Buses with 15 or fewer passenger capacity (counting the driver) and school transportation small vehicles do not have the functionality to control traffic. In these instances, the school transportation vehicle operator shall stop as far to the right off the roadway as possible to reduce obstruction to traffic, activate the four-way hazard warning lamps a minimum of 200 feet prior to the student stop, continue to display the four-way hazard warning lamps until the process of discharging or loading passengers has been completed, and deactivate the four-way hazard lamps before resuming motion. Students are prohibited from </a:t>
            </a:r>
            <a:r>
              <a:rPr lang="en-US" sz="1200" b="0" dirty="0" smtClean="0">
                <a:solidFill>
                  <a:srgbClr val="FF0000"/>
                </a:solidFill>
              </a:rPr>
              <a:t>crossing </a:t>
            </a:r>
            <a:r>
              <a:rPr lang="en-US" sz="1200" b="0" dirty="0">
                <a:solidFill>
                  <a:srgbClr val="FF0000"/>
                </a:solidFill>
              </a:rPr>
              <a:t>any lanes of traffic to access the student stop or after disembarking. </a:t>
            </a:r>
          </a:p>
          <a:p>
            <a:r>
              <a:rPr lang="en-US" sz="1200" b="0" dirty="0"/>
              <a:t>17.11 School transportation vehicle operators shall not relocate a student stop without approval of the school district or service provider. </a:t>
            </a:r>
          </a:p>
          <a:p>
            <a:r>
              <a:rPr lang="en-US" sz="1200" b="0" dirty="0"/>
              <a:t>17.12 School transportation vehicle operators of School Buses, Multifunction Buses and </a:t>
            </a:r>
            <a:r>
              <a:rPr lang="en-US" sz="1200" b="0" dirty="0">
                <a:solidFill>
                  <a:srgbClr val="FF0000"/>
                </a:solidFill>
              </a:rPr>
              <a:t>Motor Coach Buses</a:t>
            </a:r>
            <a:r>
              <a:rPr lang="en-US" sz="1200" b="0" dirty="0"/>
              <a:t>, whether transporting students or not, shall apply the following procedures during the process of approaching, stopping and crossing railroad tracks</a:t>
            </a:r>
            <a:r>
              <a:rPr lang="en-US" sz="1200" b="0" dirty="0" smtClean="0"/>
              <a:t>:</a:t>
            </a:r>
            <a:endParaRPr lang="en-US" sz="1200" b="0" dirty="0"/>
          </a:p>
          <a:p>
            <a:pPr marL="205741" indent="0">
              <a:buNone/>
            </a:pPr>
            <a:r>
              <a:rPr lang="en-US" sz="1200" b="0" dirty="0" smtClean="0"/>
              <a:t>	17.12(a</a:t>
            </a:r>
            <a:r>
              <a:rPr lang="en-US" sz="1200" b="0" dirty="0"/>
              <a:t>) Activate the four-way hazard lamps not less than 200 feet from the railroad crossing to alert other motorists </a:t>
            </a:r>
            <a:r>
              <a:rPr lang="en-US" sz="1200" b="0" dirty="0" smtClean="0"/>
              <a:t>	of </a:t>
            </a:r>
            <a:r>
              <a:rPr lang="en-US" sz="1200" b="0" dirty="0"/>
              <a:t>the pending stop for the crossing. </a:t>
            </a:r>
          </a:p>
          <a:p>
            <a:pPr marL="205741" indent="0">
              <a:buNone/>
            </a:pPr>
            <a:r>
              <a:rPr lang="en-US" sz="1200" b="0" dirty="0" smtClean="0"/>
              <a:t>	17.12(b</a:t>
            </a:r>
            <a:r>
              <a:rPr lang="en-US" sz="1200" b="0" dirty="0"/>
              <a:t>) Stop the bus within 50 feet but not less than 15 feet from the nearest rail</a:t>
            </a:r>
            <a:r>
              <a:rPr lang="en-US" sz="1200" b="0" dirty="0" smtClean="0"/>
              <a:t>.</a:t>
            </a:r>
            <a:endParaRPr lang="en-US" sz="1200" b="0" dirty="0"/>
          </a:p>
          <a:p>
            <a:pPr marL="205741" indent="0">
              <a:buNone/>
            </a:pPr>
            <a:r>
              <a:rPr lang="en-US" sz="1200" b="0" dirty="0" smtClean="0"/>
              <a:t>	17.12(c</a:t>
            </a:r>
            <a:r>
              <a:rPr lang="en-US" sz="1200" b="0" dirty="0"/>
              <a:t>) When stopped, the bus should be as far to the right of the roadway as possible and should not form two </a:t>
            </a:r>
            <a:r>
              <a:rPr lang="en-US" sz="1200" b="0" dirty="0" smtClean="0"/>
              <a:t>	lanes </a:t>
            </a:r>
            <a:r>
              <a:rPr lang="en-US" sz="1200" b="0" dirty="0"/>
              <a:t>of traffic unless the highway is marked for four or more lanes of traffic</a:t>
            </a:r>
            <a:r>
              <a:rPr lang="en-US" sz="1200" b="0" dirty="0" smtClean="0"/>
              <a:t>.</a:t>
            </a:r>
            <a:endParaRPr lang="en-US" sz="1200" b="0" dirty="0"/>
          </a:p>
          <a:p>
            <a:pPr marL="205741" indent="0">
              <a:buNone/>
            </a:pPr>
            <a:r>
              <a:rPr lang="en-US" sz="1200" b="0" dirty="0" smtClean="0"/>
              <a:t>	17.12(d</a:t>
            </a:r>
            <a:r>
              <a:rPr lang="en-US" sz="1200" b="0" dirty="0"/>
              <a:t>) Use a prearranged signal to alert students to the need for quiet aboard the bus when approaching railroad </a:t>
            </a:r>
            <a:r>
              <a:rPr lang="en-US" sz="1200" b="0" dirty="0" smtClean="0"/>
              <a:t>	tracks</a:t>
            </a:r>
            <a:r>
              <a:rPr lang="en-US" sz="1200" b="0" dirty="0"/>
              <a:t>. Turn off all noise making equipment (fans, heater, radio, etc.)</a:t>
            </a:r>
          </a:p>
          <a:p>
            <a:pPr marL="205741" indent="0">
              <a:buNone/>
            </a:pPr>
            <a:endParaRPr lang="en-US" b="0" dirty="0"/>
          </a:p>
        </p:txBody>
      </p:sp>
      <p:sp>
        <p:nvSpPr>
          <p:cNvPr id="3" name="Title 2"/>
          <p:cNvSpPr>
            <a:spLocks noGrp="1"/>
          </p:cNvSpPr>
          <p:nvPr>
            <p:ph type="title"/>
          </p:nvPr>
        </p:nvSpPr>
        <p:spPr/>
        <p:txBody>
          <a:bodyPr/>
          <a:lstStyle/>
          <a:p>
            <a:r>
              <a:rPr lang="en-US" dirty="0" smtClean="0"/>
              <a:t>Route Planning</a:t>
            </a:r>
            <a:endParaRPr lang="en-US" dirty="0"/>
          </a:p>
        </p:txBody>
      </p:sp>
    </p:spTree>
    <p:extLst>
      <p:ext uri="{BB962C8B-B14F-4D97-AF65-F5344CB8AC3E}">
        <p14:creationId xmlns:p14="http://schemas.microsoft.com/office/powerpoint/2010/main" val="418783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ircle(in)">
                                      <p:cBhvr>
                                        <p:cTn id="20" dur="2000"/>
                                        <p:tgtEl>
                                          <p:spTgt spid="2">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circle(in)">
                                      <p:cBhvr>
                                        <p:cTn id="26" dur="2000"/>
                                        <p:tgtEl>
                                          <p:spTgt spid="2">
                                            <p:txEl>
                                              <p:pRg st="5" end="5"/>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circle(in)">
                                      <p:cBhvr>
                                        <p:cTn id="29"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b="0" dirty="0"/>
              <a:t>17.13 After quietness aboard the stopped bus has been achieved, bus operators shall open the service door and operator window. The bus operator shall listen and look in both directions along the track(s) for any approaching train(s) and for signals indicating the approach of a train. </a:t>
            </a:r>
            <a:br>
              <a:rPr lang="en-US" sz="1200" b="0" dirty="0"/>
            </a:br>
            <a:endParaRPr lang="en-US" sz="1200" b="0" dirty="0"/>
          </a:p>
          <a:p>
            <a:r>
              <a:rPr lang="en-US" sz="1200" b="0" dirty="0"/>
              <a:t>17.13(a) If the tracks are clear, the bus operator shall close the service door and may then proceed in a gear low enough to permit crossing the tracks without having to manually shift gears. The bus operator shall cancel the four-way hazard lamps after the bus has cleared the tracks</a:t>
            </a:r>
            <a:r>
              <a:rPr lang="en-US" sz="1200" b="0" dirty="0" smtClean="0"/>
              <a:t>.</a:t>
            </a:r>
            <a:r>
              <a:rPr lang="en-US" sz="1200" b="0" dirty="0"/>
              <a:t/>
            </a:r>
            <a:br>
              <a:rPr lang="en-US" sz="1200" b="0" dirty="0"/>
            </a:br>
            <a:endParaRPr lang="en-US" sz="1200" b="0" dirty="0"/>
          </a:p>
          <a:p>
            <a:r>
              <a:rPr lang="en-US" sz="1200" b="0" dirty="0"/>
              <a:t>17.13(b) When two or more tracks are to be crossed, the bus operator shall not stop a second time unless the bus is completely clear of the first crossing and has at least 15 feet clearance in front and at least 15 feet clearance to the rear</a:t>
            </a:r>
            <a:r>
              <a:rPr lang="en-US" sz="1200" b="0" dirty="0" smtClean="0"/>
              <a:t>.</a:t>
            </a:r>
            <a:r>
              <a:rPr lang="en-US" sz="1200" b="0" dirty="0"/>
              <a:t/>
            </a:r>
            <a:br>
              <a:rPr lang="en-US" sz="1200" b="0" dirty="0"/>
            </a:br>
            <a:endParaRPr lang="en-US" sz="1200" b="0" dirty="0"/>
          </a:p>
          <a:p>
            <a:r>
              <a:rPr lang="en-US" sz="1200" b="0" dirty="0"/>
              <a:t>17.13(c) Before crossing the tracks, the bus operator shall verify that there is enough space after the tracks for the bus plus 15 feet if it is necessary to stop after crossing the tracks</a:t>
            </a:r>
            <a:r>
              <a:rPr lang="en-US" sz="1200" b="0" dirty="0" smtClean="0"/>
              <a:t>.</a:t>
            </a:r>
            <a:r>
              <a:rPr lang="en-US" sz="1200" b="0" dirty="0"/>
              <a:t/>
            </a:r>
            <a:br>
              <a:rPr lang="en-US" sz="1200" b="0" dirty="0"/>
            </a:br>
            <a:endParaRPr lang="en-US" sz="1200" b="0" dirty="0"/>
          </a:p>
          <a:p>
            <a:r>
              <a:rPr lang="en-US" sz="1200" b="0" dirty="0"/>
              <a:t>17.14 School transportation vehicle operators of School Buses, Multifunction Buses and Motor Coach Buses are not required to stop at crossings controlled by a red, amber, green traffic control signal when it is in the green position or when the crossing is </a:t>
            </a:r>
            <a:r>
              <a:rPr lang="en-US" sz="1200" b="0" dirty="0" smtClean="0"/>
              <a:t>controlled </a:t>
            </a:r>
            <a:r>
              <a:rPr lang="en-US" sz="1200" b="0" dirty="0"/>
              <a:t>by a police officer or human flag </a:t>
            </a:r>
            <a:r>
              <a:rPr lang="en-US" sz="1200" b="0" dirty="0" smtClean="0"/>
              <a:t>person</a:t>
            </a:r>
            <a:r>
              <a:rPr lang="en-US" b="0" dirty="0"/>
              <a:t>.</a:t>
            </a:r>
          </a:p>
          <a:p>
            <a:pPr marL="205741" indent="0">
              <a:buNone/>
            </a:pPr>
            <a:endParaRPr lang="en-US" dirty="0"/>
          </a:p>
        </p:txBody>
      </p:sp>
      <p:sp>
        <p:nvSpPr>
          <p:cNvPr id="3" name="Title 2"/>
          <p:cNvSpPr>
            <a:spLocks noGrp="1"/>
          </p:cNvSpPr>
          <p:nvPr>
            <p:ph type="title"/>
          </p:nvPr>
        </p:nvSpPr>
        <p:spPr/>
        <p:txBody>
          <a:bodyPr/>
          <a:lstStyle/>
          <a:p>
            <a:r>
              <a:rPr lang="en-US" dirty="0" smtClean="0"/>
              <a:t>Route Planning</a:t>
            </a:r>
            <a:endParaRPr lang="en-US" dirty="0"/>
          </a:p>
        </p:txBody>
      </p:sp>
    </p:spTree>
    <p:extLst>
      <p:ext uri="{BB962C8B-B14F-4D97-AF65-F5344CB8AC3E}">
        <p14:creationId xmlns:p14="http://schemas.microsoft.com/office/powerpoint/2010/main" val="22320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200" dirty="0"/>
              <a:t>18.01 Emergency evacuation drills shall be conducted with students by all school transportation vehicle operators and school transportation paraprofessionals at least twice during each school year, following the procedures in the Colorado Department of Education School </a:t>
            </a:r>
            <a:r>
              <a:rPr lang="en-US" sz="1200" dirty="0" smtClean="0"/>
              <a:t>Bus/Multifunction </a:t>
            </a:r>
            <a:r>
              <a:rPr lang="en-US" sz="1200" dirty="0"/>
              <a:t>Bus/Motor Coach Bus Operator Guide. </a:t>
            </a:r>
          </a:p>
          <a:p>
            <a:pPr marL="205741" indent="0">
              <a:buNone/>
            </a:pPr>
            <a:r>
              <a:rPr lang="en-US" sz="1200" dirty="0" smtClean="0"/>
              <a:t>	18.01(a</a:t>
            </a:r>
            <a:r>
              <a:rPr lang="en-US" sz="1200" dirty="0"/>
              <a:t>) One drill shall be conducted in the fall and the second drill conducted in the spring</a:t>
            </a:r>
            <a:r>
              <a:rPr lang="en-US" sz="1200" dirty="0" smtClean="0"/>
              <a:t>.</a:t>
            </a:r>
            <a:endParaRPr lang="en-US" sz="1200" dirty="0"/>
          </a:p>
          <a:p>
            <a:pPr marL="205741" indent="0">
              <a:buNone/>
            </a:pPr>
            <a:r>
              <a:rPr lang="en-US" sz="1200" dirty="0" smtClean="0"/>
              <a:t>	18.01(b</a:t>
            </a:r>
            <a:r>
              <a:rPr lang="en-US" sz="1200" dirty="0"/>
              <a:t>) Substitute and Multifunction operators of 16 or greater capacity (counting the driver) vehicles </a:t>
            </a:r>
            <a:r>
              <a:rPr lang="en-US" sz="1200" dirty="0">
                <a:solidFill>
                  <a:srgbClr val="FF0000"/>
                </a:solidFill>
              </a:rPr>
              <a:t>shall be </a:t>
            </a:r>
            <a:r>
              <a:rPr lang="en-US" sz="1200" dirty="0" smtClean="0">
                <a:solidFill>
                  <a:srgbClr val="FF0000"/>
                </a:solidFill>
              </a:rPr>
              <a:t>	trained </a:t>
            </a:r>
            <a:r>
              <a:rPr lang="en-US" sz="1200" dirty="0"/>
              <a:t>how to conduct the emergency evacuation drills.</a:t>
            </a:r>
          </a:p>
          <a:p>
            <a:r>
              <a:rPr lang="en-US" sz="1200" dirty="0"/>
              <a:t>18.02 Students on school related events shall receive emergency evacuation instruction prior to departure. </a:t>
            </a:r>
          </a:p>
          <a:p>
            <a:r>
              <a:rPr lang="en-US" sz="1200" dirty="0" smtClean="0"/>
              <a:t>18.03 </a:t>
            </a:r>
            <a:r>
              <a:rPr lang="en-US" sz="1200" dirty="0"/>
              <a:t>School district and service providers shall maintain records documenting that the required evacuation drills were conducted and/or evacuation instruction was given. </a:t>
            </a:r>
          </a:p>
          <a:p>
            <a:pPr marL="205741" indent="0">
              <a:buNone/>
            </a:pPr>
            <a:endParaRPr lang="en-US" dirty="0"/>
          </a:p>
        </p:txBody>
      </p:sp>
      <p:sp>
        <p:nvSpPr>
          <p:cNvPr id="3" name="Title 2"/>
          <p:cNvSpPr>
            <a:spLocks noGrp="1"/>
          </p:cNvSpPr>
          <p:nvPr>
            <p:ph type="title"/>
          </p:nvPr>
        </p:nvSpPr>
        <p:spPr/>
        <p:txBody>
          <a:bodyPr/>
          <a:lstStyle/>
          <a:p>
            <a:r>
              <a:rPr lang="en-US" dirty="0" smtClean="0"/>
              <a:t>Emergency Evacuation Drills</a:t>
            </a:r>
            <a:endParaRPr lang="en-US" dirty="0"/>
          </a:p>
        </p:txBody>
      </p:sp>
    </p:spTree>
    <p:extLst>
      <p:ext uri="{BB962C8B-B14F-4D97-AF65-F5344CB8AC3E}">
        <p14:creationId xmlns:p14="http://schemas.microsoft.com/office/powerpoint/2010/main" val="29215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ircle(in)">
                                      <p:cBhvr>
                                        <p:cTn id="19" dur="2000"/>
                                        <p:tgtEl>
                                          <p:spTgt spid="2">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05741" indent="0">
              <a:buNone/>
            </a:pPr>
            <a:endParaRPr lang="en-US" sz="4400" dirty="0" smtClean="0"/>
          </a:p>
          <a:p>
            <a:pPr marL="205741" indent="0">
              <a:buNone/>
            </a:pPr>
            <a:endParaRPr lang="en-US" sz="4400" dirty="0"/>
          </a:p>
          <a:p>
            <a:pPr marL="205741" indent="0" algn="ctr">
              <a:buNone/>
            </a:pPr>
            <a:r>
              <a:rPr lang="en-US" sz="4400" dirty="0" smtClean="0"/>
              <a:t>Thank You!</a:t>
            </a:r>
            <a:endParaRPr lang="en-US" sz="4400"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68608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0" dirty="0"/>
              <a:t>During the June 8, 2016 State Board of Education the Board approved the new Colorado Rules for the Operation, Maintenance and Inspection of School Transportation Vehicles 1 CCR 301-26. Due to a technicality, the rulemaking process was not completed and must be started over.  As such, CDE is proposing the State Board of Education conduct emergency rulemaking at a July 7, 2016 meeting.  The proposed emergency rules would be consistent with the action taken at the June State Board of Education rulemaking hearing.  At that time, the State Board voted to repeal two separate rules (1 CCR 301-26 and 1 CCR 301-29) and reenact a single, consolidated set of rules.</a:t>
            </a:r>
            <a:endParaRPr lang="en-US" dirty="0"/>
          </a:p>
        </p:txBody>
      </p:sp>
      <p:sp>
        <p:nvSpPr>
          <p:cNvPr id="3" name="Title 2"/>
          <p:cNvSpPr>
            <a:spLocks noGrp="1"/>
          </p:cNvSpPr>
          <p:nvPr>
            <p:ph type="title"/>
          </p:nvPr>
        </p:nvSpPr>
        <p:spPr/>
        <p:txBody>
          <a:bodyPr/>
          <a:lstStyle/>
          <a:p>
            <a:r>
              <a:rPr lang="en-US" dirty="0" smtClean="0"/>
              <a:t>Emergency Rulemaking</a:t>
            </a:r>
            <a:endParaRPr lang="en-US" dirty="0"/>
          </a:p>
        </p:txBody>
      </p:sp>
    </p:spTree>
    <p:extLst>
      <p:ext uri="{BB962C8B-B14F-4D97-AF65-F5344CB8AC3E}">
        <p14:creationId xmlns:p14="http://schemas.microsoft.com/office/powerpoint/2010/main" val="3838358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20" algn="l" rtl="0">
              <a:spcBef>
                <a:spcPts val="0"/>
              </a:spcBef>
              <a:spcAft>
                <a:spcPts val="0"/>
              </a:spcAft>
              <a:buClr>
                <a:schemeClr val="accent1"/>
              </a:buClr>
              <a:buSzPct val="109999"/>
              <a:buFont typeface="Noto Sans Symbols"/>
              <a:buAutoNum type="arabicPeriod"/>
            </a:pPr>
            <a:r>
              <a:rPr lang="en-US" sz="1800" b="1" i="0" u="none" strike="noStrike" cap="none" dirty="0">
                <a:solidFill>
                  <a:srgbClr val="5C6670"/>
                </a:solidFill>
                <a:latin typeface="Calibri"/>
                <a:ea typeface="Calibri"/>
                <a:cs typeface="Calibri"/>
                <a:sym typeface="Calibri"/>
              </a:rPr>
              <a:t>Resource Guide for the Colorado Rules for the Operation, Maintenance and Inspection of School Transportation </a:t>
            </a:r>
            <a:r>
              <a:rPr lang="en-US" sz="1800" b="1" i="0" u="none" strike="noStrike" cap="none" dirty="0" smtClean="0">
                <a:solidFill>
                  <a:srgbClr val="5C6670"/>
                </a:solidFill>
                <a:latin typeface="Calibri"/>
                <a:ea typeface="Calibri"/>
                <a:cs typeface="Calibri"/>
                <a:sym typeface="Calibri"/>
              </a:rPr>
              <a:t>Vehicles</a:t>
            </a:r>
          </a:p>
          <a:p>
            <a:pPr marL="274320" marR="0" lvl="0" indent="-236220" algn="l" rtl="0">
              <a:spcBef>
                <a:spcPts val="360"/>
              </a:spcBef>
              <a:spcAft>
                <a:spcPts val="0"/>
              </a:spcAft>
              <a:buClr>
                <a:schemeClr val="accent1"/>
              </a:buClr>
              <a:buSzPct val="109999"/>
              <a:buFont typeface="Noto Sans Symbols"/>
              <a:buAutoNum type="arabicPeriod"/>
            </a:pPr>
            <a:r>
              <a:rPr lang="en-US" sz="1800" b="1" i="0" u="none" strike="noStrike" cap="none" dirty="0" smtClean="0">
                <a:solidFill>
                  <a:srgbClr val="5C6670"/>
                </a:solidFill>
                <a:latin typeface="Calibri"/>
                <a:ea typeface="Calibri"/>
                <a:cs typeface="Calibri"/>
                <a:sym typeface="Calibri"/>
              </a:rPr>
              <a:t> School Bus, Multifunction Bus and Motor Coach Bus Guide </a:t>
            </a:r>
          </a:p>
          <a:p>
            <a:pPr marL="274320" marR="0" lvl="0" indent="-236220" algn="l" rtl="0">
              <a:spcBef>
                <a:spcPts val="360"/>
              </a:spcBef>
              <a:spcAft>
                <a:spcPts val="0"/>
              </a:spcAft>
              <a:buClr>
                <a:schemeClr val="accent1"/>
              </a:buClr>
              <a:buSzPct val="109999"/>
              <a:buFont typeface="Noto Sans Symbols"/>
              <a:buAutoNum type="arabicPeriod"/>
            </a:pPr>
            <a:r>
              <a:rPr lang="en-US" sz="1800" b="1" i="0" u="none" strike="noStrike" cap="none" dirty="0">
                <a:solidFill>
                  <a:srgbClr val="5C6670"/>
                </a:solidFill>
                <a:latin typeface="Calibri"/>
                <a:ea typeface="Calibri"/>
                <a:cs typeface="Calibri"/>
                <a:sym typeface="Calibri"/>
              </a:rPr>
              <a:t> Type A Multifunction and Small Vehicle Route Operator Guide </a:t>
            </a:r>
          </a:p>
          <a:p>
            <a:pPr marL="274320" marR="0" lvl="0" indent="-236220" algn="l" rtl="0">
              <a:spcBef>
                <a:spcPts val="360"/>
              </a:spcBef>
              <a:spcAft>
                <a:spcPts val="0"/>
              </a:spcAft>
              <a:buClr>
                <a:schemeClr val="accent1"/>
              </a:buClr>
              <a:buSzPct val="109999"/>
              <a:buFont typeface="Noto Sans Symbols"/>
              <a:buAutoNum type="arabicPeriod"/>
            </a:pPr>
            <a:r>
              <a:rPr lang="en-US" sz="1800" b="1" i="0" u="none" strike="noStrike" cap="none" dirty="0">
                <a:solidFill>
                  <a:srgbClr val="5C6670"/>
                </a:solidFill>
                <a:latin typeface="Calibri"/>
                <a:ea typeface="Calibri"/>
                <a:cs typeface="Calibri"/>
                <a:sym typeface="Calibri"/>
              </a:rPr>
              <a:t> Type A Multifunction and Small Vehicle Operator Guide </a:t>
            </a:r>
          </a:p>
          <a:p>
            <a:pPr marL="274320" marR="0" lvl="0" indent="-236220" algn="l" rtl="0">
              <a:spcBef>
                <a:spcPts val="360"/>
              </a:spcBef>
              <a:spcAft>
                <a:spcPts val="0"/>
              </a:spcAft>
              <a:buClr>
                <a:schemeClr val="accent1"/>
              </a:buClr>
              <a:buSzPct val="109999"/>
              <a:buFont typeface="Noto Sans Symbols"/>
              <a:buAutoNum type="arabicPeriod"/>
            </a:pPr>
            <a:r>
              <a:rPr lang="en-US" sz="1800" b="1" i="0" u="none" strike="noStrike" cap="none" dirty="0">
                <a:solidFill>
                  <a:srgbClr val="5C6670"/>
                </a:solidFill>
                <a:latin typeface="Calibri"/>
                <a:ea typeface="Calibri"/>
                <a:cs typeface="Calibri"/>
                <a:sym typeface="Calibri"/>
              </a:rPr>
              <a:t> Colorado School Bus Technician’s Annual Inspection </a:t>
            </a:r>
            <a:r>
              <a:rPr lang="en-US" sz="1800" b="1" i="0" u="none" strike="noStrike" cap="none" dirty="0" smtClean="0">
                <a:solidFill>
                  <a:srgbClr val="5C6670"/>
                </a:solidFill>
                <a:latin typeface="Calibri"/>
                <a:ea typeface="Calibri"/>
                <a:cs typeface="Calibri"/>
                <a:sym typeface="Calibri"/>
              </a:rPr>
              <a:t>Guide</a:t>
            </a:r>
            <a:endParaRPr lang="en-US" sz="1800" b="1" i="0" u="none" strike="noStrike" cap="none" dirty="0">
              <a:solidFill>
                <a:srgbClr val="5C6670"/>
              </a:solidFill>
              <a:latin typeface="Calibri"/>
              <a:ea typeface="Calibri"/>
              <a:cs typeface="Calibri"/>
              <a:sym typeface="Calibri"/>
            </a:endParaRPr>
          </a:p>
          <a:p>
            <a:pPr marL="274320" marR="0" lvl="0" indent="-236220" algn="l" rtl="0">
              <a:spcBef>
                <a:spcPts val="360"/>
              </a:spcBef>
              <a:spcAft>
                <a:spcPts val="0"/>
              </a:spcAft>
              <a:buClr>
                <a:schemeClr val="accent1"/>
              </a:buClr>
              <a:buSzPct val="109999"/>
              <a:buFont typeface="Noto Sans Symbols"/>
              <a:buAutoNum type="arabicPeriod"/>
            </a:pPr>
            <a:r>
              <a:rPr lang="en-US" sz="1800" b="1" i="0" u="none" strike="noStrike" cap="none" dirty="0">
                <a:solidFill>
                  <a:srgbClr val="5C6670"/>
                </a:solidFill>
                <a:latin typeface="Calibri"/>
                <a:ea typeface="Calibri"/>
                <a:cs typeface="Calibri"/>
                <a:sym typeface="Calibri"/>
              </a:rPr>
              <a:t> Colorado School Bus Driver Trainer’s Guide </a:t>
            </a:r>
            <a:endParaRPr lang="en-US" sz="1800" b="1" i="0" u="none" strike="noStrike" cap="none" dirty="0" smtClean="0">
              <a:solidFill>
                <a:srgbClr val="5C6670"/>
              </a:solidFill>
              <a:latin typeface="Calibri"/>
              <a:ea typeface="Calibri"/>
              <a:cs typeface="Calibri"/>
              <a:sym typeface="Calibri"/>
            </a:endParaRPr>
          </a:p>
          <a:p>
            <a:pPr lvl="0" indent="-236220">
              <a:spcBef>
                <a:spcPts val="360"/>
              </a:spcBef>
              <a:buSzPct val="109999"/>
              <a:buFont typeface="Noto Sans Symbols"/>
              <a:buAutoNum type="arabicPeriod"/>
            </a:pPr>
            <a:r>
              <a:rPr lang="en-US" sz="1800" dirty="0" smtClean="0"/>
              <a:t>  License </a:t>
            </a:r>
            <a:r>
              <a:rPr lang="en-US" sz="1800" dirty="0"/>
              <a:t>and Training </a:t>
            </a:r>
            <a:r>
              <a:rPr lang="en-US" sz="1800" dirty="0" smtClean="0"/>
              <a:t>Matrix</a:t>
            </a:r>
          </a:p>
          <a:p>
            <a:pPr lvl="0" indent="-236220">
              <a:spcBef>
                <a:spcPts val="360"/>
              </a:spcBef>
              <a:buSzPct val="109999"/>
              <a:buFont typeface="Noto Sans Symbols"/>
              <a:buAutoNum type="arabicPeriod"/>
            </a:pPr>
            <a:r>
              <a:rPr lang="en-US" sz="1800" b="1" i="0" u="none" strike="noStrike" cap="none" dirty="0" smtClean="0">
                <a:solidFill>
                  <a:srgbClr val="5C6670"/>
                </a:solidFill>
                <a:latin typeface="Calibri"/>
                <a:ea typeface="Calibri"/>
                <a:cs typeface="Calibri"/>
                <a:sym typeface="Calibri"/>
              </a:rPr>
              <a:t>  Website </a:t>
            </a:r>
            <a:r>
              <a:rPr lang="en-US" sz="1800" b="1" i="0" u="none" strike="noStrike" cap="none" dirty="0">
                <a:solidFill>
                  <a:srgbClr val="5C6670"/>
                </a:solidFill>
                <a:latin typeface="Calibri"/>
                <a:ea typeface="Calibri"/>
                <a:cs typeface="Calibri"/>
                <a:sym typeface="Calibri"/>
              </a:rPr>
              <a:t>update – more user </a:t>
            </a:r>
            <a:r>
              <a:rPr lang="en-US" sz="1800" b="1" i="0" u="none" strike="noStrike" cap="none" dirty="0" smtClean="0">
                <a:solidFill>
                  <a:srgbClr val="5C6670"/>
                </a:solidFill>
                <a:latin typeface="Calibri"/>
                <a:ea typeface="Calibri"/>
                <a:cs typeface="Calibri"/>
                <a:sym typeface="Calibri"/>
              </a:rPr>
              <a:t>friendly</a:t>
            </a:r>
          </a:p>
          <a:p>
            <a:pPr lvl="0" indent="-236220">
              <a:spcBef>
                <a:spcPts val="360"/>
              </a:spcBef>
              <a:buSzPct val="109999"/>
              <a:buFont typeface="Noto Sans Symbols"/>
              <a:buAutoNum type="arabicPeriod"/>
            </a:pPr>
            <a:r>
              <a:rPr lang="en-US" sz="1800" dirty="0"/>
              <a:t> </a:t>
            </a:r>
            <a:r>
              <a:rPr lang="en-US" sz="1800" dirty="0" smtClean="0"/>
              <a:t> On-line streaming videos (over 600 to choose from) </a:t>
            </a:r>
            <a:r>
              <a:rPr lang="en-US" sz="1800" b="1" i="0" u="none" strike="noStrike" cap="none" dirty="0">
                <a:solidFill>
                  <a:srgbClr val="5C6670"/>
                </a:solidFill>
                <a:latin typeface="Calibri"/>
                <a:ea typeface="Calibri"/>
                <a:cs typeface="Calibri"/>
                <a:sym typeface="Calibri"/>
              </a:rPr>
              <a:t/>
            </a:r>
            <a:br>
              <a:rPr lang="en-US" sz="1800" b="1" i="0" u="none" strike="noStrike" cap="none" dirty="0">
                <a:solidFill>
                  <a:srgbClr val="5C6670"/>
                </a:solidFill>
                <a:latin typeface="Calibri"/>
                <a:ea typeface="Calibri"/>
                <a:cs typeface="Calibri"/>
                <a:sym typeface="Calibri"/>
              </a:rPr>
            </a:br>
            <a:r>
              <a:rPr lang="en-US" sz="2400" b="1" i="0" u="none" strike="noStrike" cap="none" dirty="0">
                <a:solidFill>
                  <a:srgbClr val="5C6670"/>
                </a:solidFill>
                <a:latin typeface="Calibri"/>
                <a:ea typeface="Calibri"/>
                <a:cs typeface="Calibri"/>
                <a:sym typeface="Calibri"/>
              </a:rPr>
              <a:t>  </a:t>
            </a:r>
            <a:br>
              <a:rPr lang="en-US" sz="2400" b="1" i="0" u="none" strike="noStrike" cap="none" dirty="0">
                <a:solidFill>
                  <a:srgbClr val="5C6670"/>
                </a:solidFill>
                <a:latin typeface="Calibri"/>
                <a:ea typeface="Calibri"/>
                <a:cs typeface="Calibri"/>
                <a:sym typeface="Calibri"/>
              </a:rPr>
            </a:br>
            <a:endParaRPr lang="en-US" sz="2400" b="1" i="0" u="none" strike="noStrike" cap="none" dirty="0">
              <a:solidFill>
                <a:srgbClr val="5C6670"/>
              </a:solidFill>
              <a:latin typeface="Calibri"/>
              <a:ea typeface="Calibri"/>
              <a:cs typeface="Calibri"/>
              <a:sym typeface="Calibri"/>
            </a:endParaRPr>
          </a:p>
          <a:p>
            <a:pPr marL="274320" marR="0" lvl="0" indent="-236219" algn="l" rtl="0">
              <a:spcBef>
                <a:spcPts val="480"/>
              </a:spcBef>
              <a:spcAft>
                <a:spcPts val="0"/>
              </a:spcAft>
              <a:buClr>
                <a:schemeClr val="accent1"/>
              </a:buClr>
              <a:buSzPct val="110000"/>
              <a:buFont typeface="Noto Sans Symbols"/>
              <a:buNone/>
            </a:pPr>
            <a:endParaRPr sz="2400" b="1" i="0" u="none" strike="noStrike" cap="none" dirty="0">
              <a:solidFill>
                <a:srgbClr val="5C6670"/>
              </a:solidFill>
              <a:latin typeface="Calibri"/>
              <a:ea typeface="Calibri"/>
              <a:cs typeface="Calibri"/>
              <a:sym typeface="Calibri"/>
            </a:endParaRPr>
          </a:p>
          <a:p>
            <a:pPr marL="274320" marR="0" lvl="0" indent="-236219" algn="l" rtl="0">
              <a:spcBef>
                <a:spcPts val="480"/>
              </a:spcBef>
              <a:buClr>
                <a:schemeClr val="accent1"/>
              </a:buClr>
              <a:buSzPct val="110000"/>
              <a:buFont typeface="Noto Sans Symbols"/>
              <a:buNone/>
            </a:pPr>
            <a:endParaRPr sz="2400" b="1" i="0" u="none" strike="noStrike" cap="none" dirty="0">
              <a:solidFill>
                <a:srgbClr val="5C6670"/>
              </a:solidFill>
              <a:latin typeface="Calibri"/>
              <a:ea typeface="Calibri"/>
              <a:cs typeface="Calibri"/>
              <a:sym typeface="Calibri"/>
            </a:endParaRPr>
          </a:p>
        </p:txBody>
      </p:sp>
      <p:sp>
        <p:nvSpPr>
          <p:cNvPr id="84" name="Shape 84"/>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600" b="0" i="0" u="none" strike="noStrike" cap="none" dirty="0">
                <a:solidFill>
                  <a:schemeClr val="lt1"/>
                </a:solidFill>
                <a:latin typeface="Arial"/>
                <a:ea typeface="Arial"/>
                <a:cs typeface="Arial"/>
                <a:sym typeface="Arial"/>
              </a:rPr>
              <a:t>Resources</a:t>
            </a:r>
          </a:p>
        </p:txBody>
      </p:sp>
      <p:sp>
        <p:nvSpPr>
          <p:cNvPr id="85" name="Shape 85"/>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7</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2000"/>
                                        <p:tgtEl>
                                          <p:spTgt spid="83">
                                            <p:txEl>
                                              <p:pRg st="0" end="0"/>
                                            </p:txEl>
                                          </p:spTgt>
                                        </p:tgtEl>
                                      </p:cBhvr>
                                    </p:animEffect>
                                    <p:anim calcmode="lin" valueType="num">
                                      <p:cBhvr>
                                        <p:cTn id="8" dur="2000" fill="hold"/>
                                        <p:tgtEl>
                                          <p:spTgt spid="8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3">
                                            <p:txEl>
                                              <p:pRg st="1" end="1"/>
                                            </p:txEl>
                                          </p:spTgt>
                                        </p:tgtEl>
                                        <p:attrNameLst>
                                          <p:attrName>style.visibility</p:attrName>
                                        </p:attrNameLst>
                                      </p:cBhvr>
                                      <p:to>
                                        <p:strVal val="visible"/>
                                      </p:to>
                                    </p:set>
                                    <p:animEffect transition="in" filter="fade">
                                      <p:cBhvr>
                                        <p:cTn id="14" dur="2000"/>
                                        <p:tgtEl>
                                          <p:spTgt spid="83">
                                            <p:txEl>
                                              <p:pRg st="1" end="1"/>
                                            </p:txEl>
                                          </p:spTgt>
                                        </p:tgtEl>
                                      </p:cBhvr>
                                    </p:animEffect>
                                    <p:anim calcmode="lin" valueType="num">
                                      <p:cBhvr>
                                        <p:cTn id="15" dur="2000" fill="hold"/>
                                        <p:tgtEl>
                                          <p:spTgt spid="8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8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83">
                                            <p:txEl>
                                              <p:pRg st="2" end="2"/>
                                            </p:txEl>
                                          </p:spTgt>
                                        </p:tgtEl>
                                        <p:attrNameLst>
                                          <p:attrName>style.visibility</p:attrName>
                                        </p:attrNameLst>
                                      </p:cBhvr>
                                      <p:to>
                                        <p:strVal val="visible"/>
                                      </p:to>
                                    </p:set>
                                    <p:animEffect transition="in" filter="fade">
                                      <p:cBhvr>
                                        <p:cTn id="21" dur="2000"/>
                                        <p:tgtEl>
                                          <p:spTgt spid="83">
                                            <p:txEl>
                                              <p:pRg st="2" end="2"/>
                                            </p:txEl>
                                          </p:spTgt>
                                        </p:tgtEl>
                                      </p:cBhvr>
                                    </p:animEffect>
                                    <p:anim calcmode="lin" valueType="num">
                                      <p:cBhvr>
                                        <p:cTn id="22" dur="2000" fill="hold"/>
                                        <p:tgtEl>
                                          <p:spTgt spid="8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8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3">
                                            <p:txEl>
                                              <p:pRg st="3" end="3"/>
                                            </p:txEl>
                                          </p:spTgt>
                                        </p:tgtEl>
                                        <p:attrNameLst>
                                          <p:attrName>style.visibility</p:attrName>
                                        </p:attrNameLst>
                                      </p:cBhvr>
                                      <p:to>
                                        <p:strVal val="visible"/>
                                      </p:to>
                                    </p:set>
                                    <p:animEffect transition="in" filter="fade">
                                      <p:cBhvr>
                                        <p:cTn id="28" dur="2000"/>
                                        <p:tgtEl>
                                          <p:spTgt spid="83">
                                            <p:txEl>
                                              <p:pRg st="3" end="3"/>
                                            </p:txEl>
                                          </p:spTgt>
                                        </p:tgtEl>
                                      </p:cBhvr>
                                    </p:animEffect>
                                    <p:anim calcmode="lin" valueType="num">
                                      <p:cBhvr>
                                        <p:cTn id="29" dur="2000" fill="hold"/>
                                        <p:tgtEl>
                                          <p:spTgt spid="8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8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3">
                                            <p:txEl>
                                              <p:pRg st="4" end="4"/>
                                            </p:txEl>
                                          </p:spTgt>
                                        </p:tgtEl>
                                        <p:attrNameLst>
                                          <p:attrName>style.visibility</p:attrName>
                                        </p:attrNameLst>
                                      </p:cBhvr>
                                      <p:to>
                                        <p:strVal val="visible"/>
                                      </p:to>
                                    </p:set>
                                    <p:animEffect transition="in" filter="fade">
                                      <p:cBhvr>
                                        <p:cTn id="35" dur="2000"/>
                                        <p:tgtEl>
                                          <p:spTgt spid="83">
                                            <p:txEl>
                                              <p:pRg st="4" end="4"/>
                                            </p:txEl>
                                          </p:spTgt>
                                        </p:tgtEl>
                                      </p:cBhvr>
                                    </p:animEffect>
                                    <p:anim calcmode="lin" valueType="num">
                                      <p:cBhvr>
                                        <p:cTn id="36" dur="2000" fill="hold"/>
                                        <p:tgtEl>
                                          <p:spTgt spid="8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8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83">
                                            <p:txEl>
                                              <p:pRg st="5" end="5"/>
                                            </p:txEl>
                                          </p:spTgt>
                                        </p:tgtEl>
                                        <p:attrNameLst>
                                          <p:attrName>style.visibility</p:attrName>
                                        </p:attrNameLst>
                                      </p:cBhvr>
                                      <p:to>
                                        <p:strVal val="visible"/>
                                      </p:to>
                                    </p:set>
                                    <p:animEffect transition="in" filter="fade">
                                      <p:cBhvr>
                                        <p:cTn id="42" dur="2000"/>
                                        <p:tgtEl>
                                          <p:spTgt spid="83">
                                            <p:txEl>
                                              <p:pRg st="5" end="5"/>
                                            </p:txEl>
                                          </p:spTgt>
                                        </p:tgtEl>
                                      </p:cBhvr>
                                    </p:animEffect>
                                    <p:anim calcmode="lin" valueType="num">
                                      <p:cBhvr>
                                        <p:cTn id="43" dur="2000" fill="hold"/>
                                        <p:tgtEl>
                                          <p:spTgt spid="8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8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83">
                                            <p:txEl>
                                              <p:pRg st="6" end="6"/>
                                            </p:txEl>
                                          </p:spTgt>
                                        </p:tgtEl>
                                        <p:attrNameLst>
                                          <p:attrName>style.visibility</p:attrName>
                                        </p:attrNameLst>
                                      </p:cBhvr>
                                      <p:to>
                                        <p:strVal val="visible"/>
                                      </p:to>
                                    </p:set>
                                    <p:animEffect transition="in" filter="fade">
                                      <p:cBhvr>
                                        <p:cTn id="49" dur="2000"/>
                                        <p:tgtEl>
                                          <p:spTgt spid="83">
                                            <p:txEl>
                                              <p:pRg st="6" end="6"/>
                                            </p:txEl>
                                          </p:spTgt>
                                        </p:tgtEl>
                                      </p:cBhvr>
                                    </p:animEffect>
                                    <p:anim calcmode="lin" valueType="num">
                                      <p:cBhvr>
                                        <p:cTn id="50" dur="2000" fill="hold"/>
                                        <p:tgtEl>
                                          <p:spTgt spid="8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8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83">
                                            <p:txEl>
                                              <p:pRg st="7" end="7"/>
                                            </p:txEl>
                                          </p:spTgt>
                                        </p:tgtEl>
                                        <p:attrNameLst>
                                          <p:attrName>style.visibility</p:attrName>
                                        </p:attrNameLst>
                                      </p:cBhvr>
                                      <p:to>
                                        <p:strVal val="visible"/>
                                      </p:to>
                                    </p:set>
                                    <p:animEffect transition="in" filter="fade">
                                      <p:cBhvr>
                                        <p:cTn id="56" dur="2000"/>
                                        <p:tgtEl>
                                          <p:spTgt spid="83">
                                            <p:txEl>
                                              <p:pRg st="7" end="7"/>
                                            </p:txEl>
                                          </p:spTgt>
                                        </p:tgtEl>
                                      </p:cBhvr>
                                    </p:animEffect>
                                    <p:anim calcmode="lin" valueType="num">
                                      <p:cBhvr>
                                        <p:cTn id="57" dur="2000" fill="hold"/>
                                        <p:tgtEl>
                                          <p:spTgt spid="8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8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83">
                                            <p:txEl>
                                              <p:pRg st="8" end="8"/>
                                            </p:txEl>
                                          </p:spTgt>
                                        </p:tgtEl>
                                        <p:attrNameLst>
                                          <p:attrName>style.visibility</p:attrName>
                                        </p:attrNameLst>
                                      </p:cBhvr>
                                      <p:to>
                                        <p:strVal val="visible"/>
                                      </p:to>
                                    </p:set>
                                    <p:animEffect transition="in" filter="fade">
                                      <p:cBhvr>
                                        <p:cTn id="63" dur="2000"/>
                                        <p:tgtEl>
                                          <p:spTgt spid="83">
                                            <p:txEl>
                                              <p:pRg st="8" end="8"/>
                                            </p:txEl>
                                          </p:spTgt>
                                        </p:tgtEl>
                                      </p:cBhvr>
                                    </p:animEffect>
                                    <p:anim calcmode="lin" valueType="num">
                                      <p:cBhvr>
                                        <p:cTn id="64" dur="2000" fill="hold"/>
                                        <p:tgtEl>
                                          <p:spTgt spid="83">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8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Definitions</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CDE School Transportation Unit Forms - newly formatted</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Records Management - File Retention</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Laws and Regulations Pertaining to School Transportation from Colorado Commercial Driver License Manual</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Colorado Revised Statutes - </a:t>
            </a:r>
          </a:p>
          <a:p>
            <a:pPr lvl="1" indent="-236219">
              <a:spcBef>
                <a:spcPts val="480"/>
              </a:spcBef>
              <a:buClr>
                <a:schemeClr val="accent1"/>
              </a:buClr>
            </a:pPr>
            <a:r>
              <a:rPr lang="en-US" b="1" i="0" u="none" strike="noStrike" cap="none" dirty="0">
                <a:solidFill>
                  <a:srgbClr val="5C6670"/>
                </a:solidFill>
                <a:latin typeface="Calibri"/>
                <a:ea typeface="Calibri"/>
                <a:cs typeface="Calibri"/>
                <a:sym typeface="Calibri"/>
              </a:rPr>
              <a:t>Title 13 - Courts/Damages</a:t>
            </a:r>
          </a:p>
          <a:p>
            <a:pPr lvl="1" indent="-236219">
              <a:spcBef>
                <a:spcPts val="480"/>
              </a:spcBef>
              <a:buClr>
                <a:schemeClr val="accent1"/>
              </a:buClr>
            </a:pPr>
            <a:r>
              <a:rPr lang="en-US" b="1" i="0" u="none" strike="noStrike" cap="none" dirty="0">
                <a:solidFill>
                  <a:srgbClr val="5C6670"/>
                </a:solidFill>
                <a:latin typeface="Calibri"/>
                <a:ea typeface="Calibri"/>
                <a:cs typeface="Calibri"/>
                <a:sym typeface="Calibri"/>
              </a:rPr>
              <a:t>Title 18 - Education</a:t>
            </a:r>
          </a:p>
          <a:p>
            <a:pPr lvl="1" indent="-236219">
              <a:spcBef>
                <a:spcPts val="480"/>
              </a:spcBef>
              <a:buClr>
                <a:schemeClr val="accent1"/>
              </a:buClr>
            </a:pPr>
            <a:r>
              <a:rPr lang="en-US" b="1" i="0" u="none" strike="noStrike" cap="none" dirty="0">
                <a:solidFill>
                  <a:srgbClr val="5C6670"/>
                </a:solidFill>
                <a:latin typeface="Calibri"/>
                <a:ea typeface="Calibri"/>
                <a:cs typeface="Calibri"/>
                <a:sym typeface="Calibri"/>
              </a:rPr>
              <a:t>Title 19 - Children's Code</a:t>
            </a:r>
          </a:p>
          <a:p>
            <a:pPr lvl="1" indent="-236219">
              <a:spcBef>
                <a:spcPts val="480"/>
              </a:spcBef>
              <a:buClr>
                <a:schemeClr val="accent1"/>
              </a:buClr>
            </a:pPr>
            <a:r>
              <a:rPr lang="en-US" b="1" i="0" u="none" strike="noStrike" cap="none" dirty="0">
                <a:solidFill>
                  <a:srgbClr val="5C6670"/>
                </a:solidFill>
                <a:latin typeface="Calibri"/>
                <a:ea typeface="Calibri"/>
                <a:cs typeface="Calibri"/>
                <a:sym typeface="Calibri"/>
              </a:rPr>
              <a:t>Title 22 - Education</a:t>
            </a:r>
          </a:p>
          <a:p>
            <a:pPr lvl="1" indent="-236219">
              <a:spcBef>
                <a:spcPts val="480"/>
              </a:spcBef>
              <a:buClr>
                <a:schemeClr val="accent1"/>
              </a:buClr>
            </a:pPr>
            <a:r>
              <a:rPr lang="en-US" b="1" i="0" u="none" strike="noStrike" cap="none" dirty="0">
                <a:solidFill>
                  <a:srgbClr val="5C6670"/>
                </a:solidFill>
                <a:latin typeface="Calibri"/>
                <a:ea typeface="Calibri"/>
                <a:cs typeface="Calibri"/>
                <a:sym typeface="Calibri"/>
              </a:rPr>
              <a:t>Title 24 - Article 72 - Public (Open) Records</a:t>
            </a:r>
          </a:p>
          <a:p>
            <a:pPr marL="274320" marR="0" lvl="0" indent="-236219" algn="l" rtl="0">
              <a:spcBef>
                <a:spcPts val="480"/>
              </a:spcBef>
              <a:spcAft>
                <a:spcPts val="0"/>
              </a:spcAft>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a:p>
            <a:pPr marL="274320" marR="0" lvl="0" indent="-236219" algn="l" rtl="0">
              <a:spcBef>
                <a:spcPts val="480"/>
              </a:spcBef>
              <a:spcAft>
                <a:spcPts val="0"/>
              </a:spcAft>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a:p>
            <a:pPr marL="274320" marR="0" lvl="0" indent="-236219" algn="l" rtl="0">
              <a:spcBef>
                <a:spcPts val="480"/>
              </a:spcBef>
              <a:spcAft>
                <a:spcPts val="0"/>
              </a:spcAft>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a:p>
            <a:pPr marL="274320" marR="0" lvl="0" indent="-236219" algn="l" rtl="0">
              <a:spcBef>
                <a:spcPts val="480"/>
              </a:spcBef>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p:txBody>
      </p:sp>
      <p:sp>
        <p:nvSpPr>
          <p:cNvPr id="91" name="Shape 91"/>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1800" b="0" i="0" u="none" strike="noStrike" cap="none" dirty="0">
                <a:solidFill>
                  <a:schemeClr val="lt1"/>
                </a:solidFill>
                <a:latin typeface="Arial"/>
                <a:ea typeface="Arial"/>
                <a:cs typeface="Arial"/>
                <a:sym typeface="Arial"/>
              </a:rPr>
              <a:t>Resource Guide for the Operation, Maintenance and Inspection of School Transportation Vehicles</a:t>
            </a:r>
          </a:p>
        </p:txBody>
      </p:sp>
      <p:sp>
        <p:nvSpPr>
          <p:cNvPr id="92" name="Shape 92"/>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8</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wipe(down)">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wipe(down)">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wipe(down)">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wipe(down)">
                                      <p:cBhvr>
                                        <p:cTn id="22" dur="5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wipe(down)">
                                      <p:cBhvr>
                                        <p:cTn id="27" dur="500"/>
                                        <p:tgtEl>
                                          <p:spTgt spid="90">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90">
                                            <p:txEl>
                                              <p:pRg st="5" end="5"/>
                                            </p:txEl>
                                          </p:spTgt>
                                        </p:tgtEl>
                                        <p:attrNameLst>
                                          <p:attrName>style.visibility</p:attrName>
                                        </p:attrNameLst>
                                      </p:cBhvr>
                                      <p:to>
                                        <p:strVal val="visible"/>
                                      </p:to>
                                    </p:set>
                                    <p:animEffect transition="in" filter="wipe(down)">
                                      <p:cBhvr>
                                        <p:cTn id="30" dur="500"/>
                                        <p:tgtEl>
                                          <p:spTgt spid="90">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90">
                                            <p:txEl>
                                              <p:pRg st="6" end="6"/>
                                            </p:txEl>
                                          </p:spTgt>
                                        </p:tgtEl>
                                        <p:attrNameLst>
                                          <p:attrName>style.visibility</p:attrName>
                                        </p:attrNameLst>
                                      </p:cBhvr>
                                      <p:to>
                                        <p:strVal val="visible"/>
                                      </p:to>
                                    </p:set>
                                    <p:animEffect transition="in" filter="wipe(down)">
                                      <p:cBhvr>
                                        <p:cTn id="33" dur="500"/>
                                        <p:tgtEl>
                                          <p:spTgt spid="90">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90">
                                            <p:txEl>
                                              <p:pRg st="7" end="7"/>
                                            </p:txEl>
                                          </p:spTgt>
                                        </p:tgtEl>
                                        <p:attrNameLst>
                                          <p:attrName>style.visibility</p:attrName>
                                        </p:attrNameLst>
                                      </p:cBhvr>
                                      <p:to>
                                        <p:strVal val="visible"/>
                                      </p:to>
                                    </p:set>
                                    <p:animEffect transition="in" filter="wipe(down)">
                                      <p:cBhvr>
                                        <p:cTn id="36" dur="500"/>
                                        <p:tgtEl>
                                          <p:spTgt spid="90">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90">
                                            <p:txEl>
                                              <p:pRg st="8" end="8"/>
                                            </p:txEl>
                                          </p:spTgt>
                                        </p:tgtEl>
                                        <p:attrNameLst>
                                          <p:attrName>style.visibility</p:attrName>
                                        </p:attrNameLst>
                                      </p:cBhvr>
                                      <p:to>
                                        <p:strVal val="visible"/>
                                      </p:to>
                                    </p:set>
                                    <p:animEffect transition="in" filter="wipe(down)">
                                      <p:cBhvr>
                                        <p:cTn id="39" dur="500"/>
                                        <p:tgtEl>
                                          <p:spTgt spid="90">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90">
                                            <p:txEl>
                                              <p:pRg st="9" end="9"/>
                                            </p:txEl>
                                          </p:spTgt>
                                        </p:tgtEl>
                                        <p:attrNameLst>
                                          <p:attrName>style.visibility</p:attrName>
                                        </p:attrNameLst>
                                      </p:cBhvr>
                                      <p:to>
                                        <p:strVal val="visible"/>
                                      </p:to>
                                    </p:set>
                                    <p:animEffect transition="in" filter="wipe(down)">
                                      <p:cBhvr>
                                        <p:cTn id="42" dur="500"/>
                                        <p:tgtEl>
                                          <p:spTgt spid="9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80998" y="1719071"/>
            <a:ext cx="8407892" cy="4407407"/>
          </a:xfrm>
          <a:prstGeom prst="rect">
            <a:avLst/>
          </a:prstGeom>
          <a:noFill/>
          <a:ln>
            <a:noFill/>
          </a:ln>
        </p:spPr>
        <p:txBody>
          <a:bodyPr lIns="91425" tIns="45700" rIns="91425" bIns="45700" anchor="t" anchorCtr="0">
            <a:noAutofit/>
          </a:bodyPr>
          <a:lstStyle/>
          <a:p>
            <a:pPr marL="274320" marR="0" lvl="0" indent="-236219" algn="l" rtl="0">
              <a:spcBef>
                <a:spcPts val="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Colorado Open Records Act (CORA)</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Title 42 - Education</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Vehicles and Traffic - Uniform Motor Vehicle Law</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CCR 301-14 Individuals with Disabilities Education Act (IDEA)</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Part 382 - Controlled Substances and Alcohol Use and Testing (FMCSR)</a:t>
            </a:r>
          </a:p>
          <a:p>
            <a:pPr marL="274320" marR="0" lvl="0" indent="-236219" algn="l" rtl="0">
              <a:spcBef>
                <a:spcPts val="480"/>
              </a:spcBef>
              <a:spcAft>
                <a:spcPts val="0"/>
              </a:spcAft>
              <a:buClr>
                <a:schemeClr val="accent1"/>
              </a:buClr>
              <a:buSzPct val="110000"/>
              <a:buFont typeface="Noto Sans Symbols"/>
              <a:buChar char="▪"/>
            </a:pPr>
            <a:r>
              <a:rPr lang="en-US" sz="2400" b="1" i="0" u="none" strike="noStrike" cap="none" dirty="0">
                <a:solidFill>
                  <a:srgbClr val="5C6670"/>
                </a:solidFill>
                <a:latin typeface="Calibri"/>
                <a:ea typeface="Calibri"/>
                <a:cs typeface="Calibri"/>
                <a:sym typeface="Calibri"/>
              </a:rPr>
              <a:t>Additional Resources and Websites</a:t>
            </a:r>
          </a:p>
          <a:p>
            <a:pPr marL="274320" marR="0" lvl="0" indent="-236219" algn="l" rtl="0">
              <a:spcBef>
                <a:spcPts val="480"/>
              </a:spcBef>
              <a:spcAft>
                <a:spcPts val="0"/>
              </a:spcAft>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a:p>
            <a:pPr marL="274320" marR="0" lvl="0" indent="-236219" algn="l" rtl="0">
              <a:spcBef>
                <a:spcPts val="480"/>
              </a:spcBef>
              <a:buClr>
                <a:schemeClr val="accent1"/>
              </a:buClr>
              <a:buSzPct val="110000"/>
              <a:buFont typeface="Noto Sans Symbols"/>
              <a:buChar char="▪"/>
            </a:pPr>
            <a:endParaRPr sz="2400" b="1" i="0" u="none" strike="noStrike" cap="none" dirty="0">
              <a:solidFill>
                <a:srgbClr val="5C6670"/>
              </a:solidFill>
              <a:latin typeface="Calibri"/>
              <a:ea typeface="Calibri"/>
              <a:cs typeface="Calibri"/>
              <a:sym typeface="Calibri"/>
            </a:endParaRPr>
          </a:p>
        </p:txBody>
      </p:sp>
      <p:sp>
        <p:nvSpPr>
          <p:cNvPr id="98" name="Shape 98"/>
          <p:cNvSpPr txBox="1">
            <a:spLocks noGrp="1"/>
          </p:cNvSpPr>
          <p:nvPr>
            <p:ph type="title"/>
          </p:nvPr>
        </p:nvSpPr>
        <p:spPr>
          <a:xfrm>
            <a:off x="381000" y="355846"/>
            <a:ext cx="8381260" cy="10543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1800" b="0" i="0" u="none" strike="noStrike" cap="none" dirty="0">
                <a:solidFill>
                  <a:schemeClr val="lt1"/>
                </a:solidFill>
                <a:latin typeface="Arial"/>
                <a:ea typeface="Arial"/>
                <a:cs typeface="Arial"/>
                <a:sym typeface="Arial"/>
              </a:rPr>
              <a:t>Resource Guide for the Operation, Maintenance and Inspection of School Transportation Vehicles</a:t>
            </a:r>
          </a:p>
        </p:txBody>
      </p:sp>
      <p:sp>
        <p:nvSpPr>
          <p:cNvPr id="99" name="Shape 99"/>
          <p:cNvSpPr txBox="1">
            <a:spLocks noGrp="1"/>
          </p:cNvSpPr>
          <p:nvPr>
            <p:ph type="ftr" idx="11"/>
          </p:nvPr>
        </p:nvSpPr>
        <p:spPr>
          <a:xfrm>
            <a:off x="380998" y="6265544"/>
            <a:ext cx="28956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1" i="0" u="none" strike="noStrike" cap="none">
                <a:solidFill>
                  <a:srgbClr val="45454C"/>
                </a:solidFill>
                <a:latin typeface="Calibri"/>
                <a:ea typeface="Calibri"/>
                <a:cs typeface="Calibri"/>
                <a:sym typeface="Calibri"/>
              </a:rPr>
              <a:t>9</a:t>
            </a:fld>
            <a:endParaRPr lang="en-US" sz="1000" b="1" i="0" u="none" strike="noStrike" cap="none" dirty="0">
              <a:solidFill>
                <a:srgbClr val="45454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down)">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down)">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down)">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down)">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down)">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down)">
                                      <p:cBhvr>
                                        <p:cTn id="32" dur="500"/>
                                        <p:tgtEl>
                                          <p:spTgt spid="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3305</Words>
  <Application>Microsoft Office PowerPoint</Application>
  <PresentationFormat>On-screen Show (4:3)</PresentationFormat>
  <Paragraphs>605</Paragraphs>
  <Slides>58</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Noto Sans Symbols</vt:lpstr>
      <vt:lpstr>Times New Roman</vt:lpstr>
      <vt:lpstr>CDE THEME</vt:lpstr>
      <vt:lpstr>Acrobat Document</vt:lpstr>
      <vt:lpstr>1 CCR 301-26  COLORADO RULES FOR THE OPERATION, MAINTENANCE AND INSPECTION OF SCHOOL TRANSPORTATION VEHICLES </vt:lpstr>
      <vt:lpstr>Agenda</vt:lpstr>
      <vt:lpstr>Housekeeping</vt:lpstr>
      <vt:lpstr>Motor Coach</vt:lpstr>
      <vt:lpstr>Rule Process</vt:lpstr>
      <vt:lpstr>Emergency Rulemaking</vt:lpstr>
      <vt:lpstr>Resources</vt:lpstr>
      <vt:lpstr>Resource Guide for the Operation, Maintenance and Inspection of School Transportation Vehicles</vt:lpstr>
      <vt:lpstr>Resource Guide for the Operation, Maintenance and Inspection of School Transportation Vehicles</vt:lpstr>
      <vt:lpstr>School Bus Driver Trainer Guide</vt:lpstr>
      <vt:lpstr>School Bus, Multifunction and Motor Coach Bus Guide</vt:lpstr>
      <vt:lpstr>Type A, Multifunction and Small Vehicle ROUTE Operator Guide</vt:lpstr>
      <vt:lpstr>Type A, Multifunction and Small Vehicle Operator Guide</vt:lpstr>
      <vt:lpstr>School Transportation Technician Annual Inspection Guide</vt:lpstr>
      <vt:lpstr>PowerPoint Presentation</vt:lpstr>
      <vt:lpstr>Tests</vt:lpstr>
      <vt:lpstr>PowerPoint Presentation</vt:lpstr>
      <vt:lpstr>Documentation of Training</vt:lpstr>
      <vt:lpstr>Sample Documentation</vt:lpstr>
      <vt:lpstr>Operator Files</vt:lpstr>
      <vt:lpstr>Fleet Files</vt:lpstr>
      <vt:lpstr>Non-Compliance</vt:lpstr>
      <vt:lpstr>Non-Compliance</vt:lpstr>
      <vt:lpstr>Annual Inspector/Hands On Tester</vt:lpstr>
      <vt:lpstr>District Responsibilities</vt:lpstr>
      <vt:lpstr>Driver Qualification Files</vt:lpstr>
      <vt:lpstr>Driver Qualification Files</vt:lpstr>
      <vt:lpstr>Driver Qualification Files</vt:lpstr>
      <vt:lpstr>Paraprofessional Files</vt:lpstr>
      <vt:lpstr>Annual Inspector Files</vt:lpstr>
      <vt:lpstr>Pre-trip/Post trip Vehicle Inspections</vt:lpstr>
      <vt:lpstr>Inspection Site Certification</vt:lpstr>
      <vt:lpstr>Annual Inspection</vt:lpstr>
      <vt:lpstr>PowerPoint Presentation</vt:lpstr>
      <vt:lpstr>Maintenance and Repair</vt:lpstr>
      <vt:lpstr>Maintenance and Repair</vt:lpstr>
      <vt:lpstr>Maintenance and Repair</vt:lpstr>
      <vt:lpstr>Operation of a School Transportation Vehicle</vt:lpstr>
      <vt:lpstr>Operation of a School Transportation Vehicle</vt:lpstr>
      <vt:lpstr>Authorized Passengers</vt:lpstr>
      <vt:lpstr>Safety Restraints</vt:lpstr>
      <vt:lpstr>Transportation of Miscellaneous Items</vt:lpstr>
      <vt:lpstr>Maximum Driver Time</vt:lpstr>
      <vt:lpstr>Route Planning</vt:lpstr>
      <vt:lpstr>Highway vs. Roadway</vt:lpstr>
      <vt:lpstr>Not Crossing – Paved Shoulder</vt:lpstr>
      <vt:lpstr>Not Crossing – No Shoulder</vt:lpstr>
      <vt:lpstr>Not Crossing – Dirt Road</vt:lpstr>
      <vt:lpstr>Crossing – Paved Road</vt:lpstr>
      <vt:lpstr>Crossing – No Shoulder</vt:lpstr>
      <vt:lpstr>Crossing – Dirt Road</vt:lpstr>
      <vt:lpstr>Prohibited – More than 2 lanes</vt:lpstr>
      <vt:lpstr>Prohibited - Median</vt:lpstr>
      <vt:lpstr>Route Planning</vt:lpstr>
      <vt:lpstr>Route Planning</vt:lpstr>
      <vt:lpstr>Route Planning</vt:lpstr>
      <vt:lpstr>Emergency Evacuation Drills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Susan</dc:creator>
  <cp:lastModifiedBy>Miller, Susan</cp:lastModifiedBy>
  <cp:revision>46</cp:revision>
  <dcterms:modified xsi:type="dcterms:W3CDTF">2016-08-25T19:06:25Z</dcterms:modified>
</cp:coreProperties>
</file>