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26" r:id="rId2"/>
    <p:sldId id="263" r:id="rId3"/>
    <p:sldId id="277" r:id="rId4"/>
    <p:sldId id="278" r:id="rId5"/>
    <p:sldId id="272" r:id="rId6"/>
    <p:sldId id="273" r:id="rId7"/>
    <p:sldId id="274" r:id="rId8"/>
    <p:sldId id="276" r:id="rId9"/>
    <p:sldId id="280" r:id="rId10"/>
    <p:sldId id="282" r:id="rId11"/>
    <p:sldId id="281" r:id="rId12"/>
    <p:sldId id="287" r:id="rId13"/>
    <p:sldId id="288" r:id="rId14"/>
    <p:sldId id="295" r:id="rId15"/>
    <p:sldId id="292" r:id="rId16"/>
    <p:sldId id="294" r:id="rId17"/>
    <p:sldId id="293" r:id="rId18"/>
    <p:sldId id="290" r:id="rId19"/>
    <p:sldId id="296" r:id="rId20"/>
    <p:sldId id="312" r:id="rId21"/>
    <p:sldId id="298" r:id="rId22"/>
    <p:sldId id="307" r:id="rId23"/>
    <p:sldId id="299" r:id="rId24"/>
    <p:sldId id="300" r:id="rId25"/>
    <p:sldId id="291" r:id="rId26"/>
    <p:sldId id="308" r:id="rId27"/>
    <p:sldId id="301" r:id="rId28"/>
    <p:sldId id="302" r:id="rId29"/>
    <p:sldId id="289" r:id="rId30"/>
    <p:sldId id="309" r:id="rId31"/>
    <p:sldId id="303" r:id="rId32"/>
    <p:sldId id="310" r:id="rId33"/>
    <p:sldId id="304" r:id="rId34"/>
    <p:sldId id="306" r:id="rId35"/>
    <p:sldId id="318" r:id="rId36"/>
    <p:sldId id="320" r:id="rId37"/>
    <p:sldId id="321" r:id="rId38"/>
    <p:sldId id="322" r:id="rId39"/>
    <p:sldId id="323" r:id="rId40"/>
    <p:sldId id="324" r:id="rId41"/>
    <p:sldId id="325" r:id="rId42"/>
    <p:sldId id="311" r:id="rId43"/>
    <p:sldId id="314" r:id="rId44"/>
    <p:sldId id="313" r:id="rId45"/>
    <p:sldId id="279" r:id="rId46"/>
    <p:sldId id="329" r:id="rId47"/>
    <p:sldId id="327" r:id="rId48"/>
    <p:sldId id="315" r:id="rId49"/>
    <p:sldId id="316" r:id="rId50"/>
    <p:sldId id="305" r:id="rId51"/>
    <p:sldId id="297" r:id="rId52"/>
    <p:sldId id="264" r:id="rId53"/>
    <p:sldId id="271" r:id="rId54"/>
    <p:sldId id="266" r:id="rId55"/>
    <p:sldId id="268" r:id="rId56"/>
    <p:sldId id="269" r:id="rId57"/>
    <p:sldId id="27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21"/>
    <a:srgbClr val="000000"/>
    <a:srgbClr val="6EC4E7"/>
    <a:srgbClr val="33CCFF"/>
    <a:srgbClr val="0066CC"/>
    <a:srgbClr val="5C6670"/>
    <a:srgbClr val="FFC846"/>
    <a:srgbClr val="101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664" autoAdjust="0"/>
  </p:normalViewPr>
  <p:slideViewPr>
    <p:cSldViewPr snapToGrid="0">
      <p:cViewPr varScale="1">
        <p:scale>
          <a:sx n="60" d="100"/>
          <a:sy n="60" d="100"/>
        </p:scale>
        <p:origin x="14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C41A5-5806-4D8C-9101-87111F98DC19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EF9D-2794-47AA-B87D-5B4564565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5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7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5923"/>
            <a:ext cx="7772400" cy="1526927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54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29"/>
          </a:xfr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Colorado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2" y="1746979"/>
            <a:ext cx="4491235" cy="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2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C6670"/>
                </a:solidFill>
                <a:latin typeface="Trebuchet MS" panose="020B0603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57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36254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2" name="Picture 11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rown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9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Orange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4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 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radient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Orange file folder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1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56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FE65-F525-40D3-A0D4-2CECE88664B0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2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3" r:id="rId4"/>
    <p:sldLayoutId id="2147483674" r:id="rId5"/>
    <p:sldLayoutId id="2147483672" r:id="rId6"/>
    <p:sldLayoutId id="2147483675" r:id="rId7"/>
    <p:sldLayoutId id="2147483667" r:id="rId8"/>
    <p:sldLayoutId id="214748367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-fiQeupsOw" TargetMode="External"/><Relationship Id="rId2" Type="http://schemas.openxmlformats.org/officeDocument/2006/relationships/hyperlink" Target="https://youtu.be/Vqgv1cKGs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NsLVZgrRlg" TargetMode="External"/><Relationship Id="rId5" Type="http://schemas.openxmlformats.org/officeDocument/2006/relationships/hyperlink" Target="https://youtu.be/jWEONGfzECc" TargetMode="External"/><Relationship Id="rId4" Type="http://schemas.openxmlformats.org/officeDocument/2006/relationships/hyperlink" Target="https://youtu.be/mW7KOZNtn0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Miller_s@cde.state.co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ttps://denver.cbslocal.com/video/3898644-students-adults-injured-in-school-bus-crash-in-weld-county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youtu.be/Vqgv1cKGsp4</a:t>
            </a:r>
            <a:r>
              <a:rPr lang="en-US" dirty="0" smtClean="0"/>
              <a:t> burning bus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youtu.be/Y-fiQeupsOw</a:t>
            </a:r>
            <a:r>
              <a:rPr lang="en-US" dirty="0" smtClean="0"/>
              <a:t> bus in lake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youtu.be/mW7KOZNtn0w</a:t>
            </a:r>
            <a:r>
              <a:rPr lang="en-US" dirty="0" smtClean="0"/>
              <a:t> bus accident kids hitting roof</a:t>
            </a: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://youtu.be/jWEONGfzECc</a:t>
            </a:r>
            <a:r>
              <a:rPr lang="en-US" dirty="0"/>
              <a:t> </a:t>
            </a:r>
            <a:r>
              <a:rPr lang="en-US" dirty="0" err="1"/>
              <a:t>evac</a:t>
            </a:r>
            <a:r>
              <a:rPr lang="en-US" dirty="0"/>
              <a:t> out side door</a:t>
            </a:r>
          </a:p>
          <a:p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youtu.be/QNsLVZgrRlg</a:t>
            </a:r>
            <a:r>
              <a:rPr lang="en-US" dirty="0" smtClean="0"/>
              <a:t> bus on side in ditch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CDL Manual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emergency situation can happen to anyone, anytime,</a:t>
            </a:r>
          </a:p>
          <a:p>
            <a:r>
              <a:rPr lang="en-US" dirty="0"/>
              <a:t>anywhere. It could be a crash, a stalled school bus on a</a:t>
            </a:r>
          </a:p>
          <a:p>
            <a:r>
              <a:rPr lang="en-US" dirty="0"/>
              <a:t>railroad-highway crossing or in a high-speed intersection,</a:t>
            </a:r>
          </a:p>
          <a:p>
            <a:r>
              <a:rPr lang="en-US" dirty="0"/>
              <a:t>an electrical fire in the engine compartment, a medical</a:t>
            </a:r>
          </a:p>
          <a:p>
            <a:r>
              <a:rPr lang="en-US" dirty="0"/>
              <a:t>emergency to a student on the school bus, etc. Knowing</a:t>
            </a:r>
          </a:p>
          <a:p>
            <a:r>
              <a:rPr lang="en-US" dirty="0"/>
              <a:t>what to do in an emergency–before, during and after an</a:t>
            </a:r>
          </a:p>
          <a:p>
            <a:r>
              <a:rPr lang="en-US" dirty="0"/>
              <a:t>evacuation–can mean the difference between life and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required to perform evacuation drills?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4204-R-18.00 </a:t>
            </a:r>
            <a:r>
              <a:rPr lang="en-US" dirty="0"/>
              <a:t>Emergency Evacuation Drills</a:t>
            </a:r>
          </a:p>
          <a:p>
            <a:r>
              <a:rPr lang="en-US" dirty="0"/>
              <a:t>18.01 Emergency evacuation drills </a:t>
            </a:r>
            <a:r>
              <a:rPr lang="en-US" u="sng" dirty="0"/>
              <a:t>shall</a:t>
            </a:r>
            <a:r>
              <a:rPr lang="en-US" dirty="0"/>
              <a:t> be conducted with students by all school transportation</a:t>
            </a:r>
          </a:p>
          <a:p>
            <a:r>
              <a:rPr lang="en-US" dirty="0"/>
              <a:t>vehicle operators and school transportation paraprofessionals at least twice during each school</a:t>
            </a:r>
          </a:p>
          <a:p>
            <a:r>
              <a:rPr lang="en-US" dirty="0"/>
              <a:t>year.</a:t>
            </a:r>
          </a:p>
          <a:p>
            <a:r>
              <a:rPr lang="en-US" dirty="0"/>
              <a:t>18.01(a) One drill </a:t>
            </a:r>
            <a:r>
              <a:rPr lang="en-US" u="sng" dirty="0"/>
              <a:t>shall</a:t>
            </a:r>
            <a:r>
              <a:rPr lang="en-US" dirty="0"/>
              <a:t> be conducted in the fall and the second drill conducted in the spring.</a:t>
            </a:r>
          </a:p>
          <a:p>
            <a:r>
              <a:rPr lang="en-US" dirty="0"/>
              <a:t>18.01(b) Substitute and Multifunction operators of 16 or greater capacity (counting the driver)</a:t>
            </a:r>
          </a:p>
          <a:p>
            <a:r>
              <a:rPr lang="en-US" dirty="0"/>
              <a:t>vehicles shall be trained how to conduct the emergency evacuation drills.</a:t>
            </a:r>
          </a:p>
          <a:p>
            <a:r>
              <a:rPr lang="en-US" dirty="0"/>
              <a:t>18.02 Students on school related events </a:t>
            </a:r>
            <a:r>
              <a:rPr lang="en-US" u="sng" dirty="0"/>
              <a:t>shall</a:t>
            </a:r>
            <a:r>
              <a:rPr lang="en-US" dirty="0"/>
              <a:t> receive emergency evacuation instruction prior to</a:t>
            </a:r>
          </a:p>
          <a:p>
            <a:r>
              <a:rPr lang="en-US" dirty="0"/>
              <a:t>departure.</a:t>
            </a:r>
          </a:p>
          <a:p>
            <a:r>
              <a:rPr lang="en-US" dirty="0"/>
              <a:t>18.03 School district, charter schools and service providers </a:t>
            </a:r>
            <a:r>
              <a:rPr lang="en-US" u="sng" dirty="0"/>
              <a:t>shall</a:t>
            </a:r>
            <a:r>
              <a:rPr lang="en-US" dirty="0"/>
              <a:t> maintain records documenting that</a:t>
            </a:r>
          </a:p>
          <a:p>
            <a:r>
              <a:rPr lang="en-US" dirty="0"/>
              <a:t>the required evacuation drills were conducted and/or evacuation instruction was given.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Have school bus information card readily available.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Include</a:t>
            </a:r>
          </a:p>
          <a:p>
            <a:r>
              <a:rPr lang="en-US" dirty="0"/>
              <a:t>	Route Number</a:t>
            </a:r>
          </a:p>
          <a:p>
            <a:r>
              <a:rPr lang="en-US" dirty="0" smtClean="0"/>
              <a:t>	Bus </a:t>
            </a:r>
            <a:r>
              <a:rPr lang="en-US" dirty="0"/>
              <a:t>Driver </a:t>
            </a:r>
            <a:r>
              <a:rPr lang="en-US" dirty="0" smtClean="0"/>
              <a:t>Name</a:t>
            </a:r>
          </a:p>
          <a:p>
            <a:r>
              <a:rPr lang="en-US" dirty="0" smtClean="0"/>
              <a:t>	District Name</a:t>
            </a:r>
          </a:p>
          <a:p>
            <a:r>
              <a:rPr lang="en-US" dirty="0"/>
              <a:t>	</a:t>
            </a:r>
            <a:r>
              <a:rPr lang="en-US" dirty="0" smtClean="0"/>
              <a:t>District Address</a:t>
            </a:r>
          </a:p>
          <a:p>
            <a:r>
              <a:rPr lang="en-US" dirty="0"/>
              <a:t>	</a:t>
            </a:r>
            <a:r>
              <a:rPr lang="en-US" dirty="0" smtClean="0"/>
              <a:t>District Contacts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1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your school district policy/procedure?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often am I required to perform drills?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I need permission to perform drills?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Where </a:t>
            </a:r>
            <a:r>
              <a:rPr lang="en-US" dirty="0"/>
              <a:t>do I perform drills?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do I perform drills?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I release students to parents on scene?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Who do you contact first if you have to evacuate?</a:t>
            </a:r>
          </a:p>
          <a:p>
            <a:pPr marL="1028700" lvl="1" indent="-342900"/>
            <a:r>
              <a:rPr lang="en-US" dirty="0" smtClean="0"/>
              <a:t> </a:t>
            </a:r>
            <a:r>
              <a:rPr lang="en-US" dirty="0"/>
              <a:t>9-1-1</a:t>
            </a:r>
          </a:p>
          <a:p>
            <a:pPr marL="1028700" lvl="1" indent="-342900"/>
            <a:r>
              <a:rPr lang="en-US" dirty="0"/>
              <a:t>Supervisor</a:t>
            </a:r>
          </a:p>
          <a:p>
            <a:pPr marL="1028700" lvl="1" indent="-342900"/>
            <a:r>
              <a:rPr lang="en-US" dirty="0"/>
              <a:t>Dispatch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do you tell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Are my students safer on the bus or off the bus?</a:t>
            </a:r>
          </a:p>
          <a:p>
            <a:r>
              <a:rPr lang="en-US" dirty="0" smtClean="0"/>
              <a:t>Is evacuation necessary?</a:t>
            </a:r>
          </a:p>
          <a:p>
            <a:r>
              <a:rPr lang="en-US" dirty="0" smtClean="0"/>
              <a:t>Are there injuries?  </a:t>
            </a:r>
          </a:p>
          <a:p>
            <a:r>
              <a:rPr lang="en-US" dirty="0"/>
              <a:t>	</a:t>
            </a:r>
            <a:r>
              <a:rPr lang="en-US" dirty="0" smtClean="0"/>
              <a:t>Do I move them?  </a:t>
            </a:r>
          </a:p>
          <a:p>
            <a:r>
              <a:rPr lang="en-US" dirty="0"/>
              <a:t>	</a:t>
            </a:r>
            <a:r>
              <a:rPr lang="en-US" dirty="0" smtClean="0"/>
              <a:t>How?</a:t>
            </a:r>
          </a:p>
          <a:p>
            <a:r>
              <a:rPr lang="en-US" dirty="0" smtClean="0"/>
              <a:t>Which exit is best to use?</a:t>
            </a:r>
          </a:p>
          <a:p>
            <a:r>
              <a:rPr lang="en-US" dirty="0" smtClean="0"/>
              <a:t>Where is my safe waiting area?</a:t>
            </a:r>
          </a:p>
          <a:p>
            <a:r>
              <a:rPr lang="en-US" dirty="0" smtClean="0"/>
              <a:t>How many students are on the bus?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900" y="1984248"/>
            <a:ext cx="3611372" cy="30723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462272" y="1984248"/>
            <a:ext cx="3867911" cy="30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 the majority of emergency situations, the bus is the safest place for the passengers unless extenuating circumstances warrant evacuation from the bus.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evacuate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bus is on fire or there is a threat of a fire.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bus is stalled on or adjacent to a railroad-highway crossing.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position of the bus may change and increase the danger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an imminent danger of collision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need to quickly evacuate because of a hazardous materials spill.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760" y="1819657"/>
            <a:ext cx="4197096" cy="2944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these situations?  Evacuate?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562856" y="1819655"/>
            <a:ext cx="4251959" cy="29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In most cases, the front door evacuation is the safest.</a:t>
            </a:r>
          </a:p>
          <a:p>
            <a:endParaRPr lang="en-US" sz="4000" dirty="0"/>
          </a:p>
          <a:p>
            <a:r>
              <a:rPr lang="en-US" sz="4000" dirty="0" smtClean="0"/>
              <a:t>The fastest evacuation is a combination of front door and rear/side door.</a:t>
            </a:r>
          </a:p>
          <a:p>
            <a:endParaRPr lang="en-US" sz="4000" dirty="0" smtClean="0"/>
          </a:p>
          <a:p>
            <a:r>
              <a:rPr lang="en-US" sz="4000" dirty="0" smtClean="0"/>
              <a:t>The side door/window evacuation is the most difficult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10100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School Transportation </a:t>
            </a:r>
            <a:r>
              <a:rPr lang="en-US" dirty="0" smtClean="0"/>
              <a:t>Unit</a:t>
            </a:r>
          </a:p>
          <a:p>
            <a:r>
              <a:rPr lang="en-US" dirty="0" smtClean="0"/>
              <a:t>Alamosa In-Service</a:t>
            </a:r>
            <a:endParaRPr lang="en-US" dirty="0" smtClean="0"/>
          </a:p>
          <a:p>
            <a:r>
              <a:rPr lang="en-US" dirty="0" smtClean="0"/>
              <a:t>August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Emergency Evacuations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Student Helpers BEFORE an emergency occurs.</a:t>
            </a:r>
          </a:p>
          <a:p>
            <a:endParaRPr lang="en-US" dirty="0"/>
          </a:p>
          <a:p>
            <a:r>
              <a:rPr lang="en-US" dirty="0" smtClean="0"/>
              <a:t>Teach the Student Helper how to help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Drills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Set the park brake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Put transmission in neutral(automatic), reverse(manual) or park if so equipped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Turn off engine (do you have communication if your bus is turned off?)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Turn on 4-way hazard lamps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Front Door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 Notify the proper authorities and school administrators as soon as possible.</a:t>
            </a:r>
          </a:p>
          <a:p>
            <a:r>
              <a:rPr lang="en-US" dirty="0"/>
              <a:t>• </a:t>
            </a:r>
            <a:r>
              <a:rPr lang="en-US" dirty="0" smtClean="0"/>
              <a:t>Driver </a:t>
            </a:r>
            <a:r>
              <a:rPr lang="en-US" dirty="0"/>
              <a:t>should stand and face students.</a:t>
            </a:r>
          </a:p>
          <a:p>
            <a:r>
              <a:rPr lang="en-US" dirty="0"/>
              <a:t>• Get students’ attention - speak clearly and concisely.</a:t>
            </a:r>
          </a:p>
          <a:p>
            <a:r>
              <a:rPr lang="en-US" dirty="0"/>
              <a:t>• Announce - “Remain seated, emergency evacuation, front door.” </a:t>
            </a:r>
            <a:r>
              <a:rPr lang="en-US" dirty="0" smtClean="0"/>
              <a:t>Tell students </a:t>
            </a:r>
            <a:r>
              <a:rPr lang="en-US" dirty="0"/>
              <a:t>the location of the safe waiting area, at least 100 feet or </a:t>
            </a:r>
            <a:r>
              <a:rPr lang="en-US" dirty="0" smtClean="0"/>
              <a:t>more from </a:t>
            </a:r>
            <a:r>
              <a:rPr lang="en-US" dirty="0"/>
              <a:t>the bus and roadway. All belongings are to be left on the bus.</a:t>
            </a:r>
          </a:p>
          <a:p>
            <a:r>
              <a:rPr lang="en-US" dirty="0"/>
              <a:t>Students should be supervised, if possible.</a:t>
            </a:r>
          </a:p>
          <a:p>
            <a:r>
              <a:rPr lang="en-US" dirty="0"/>
              <a:t>• Evacuate the bus by dismissing students. Driver should move </a:t>
            </a:r>
            <a:r>
              <a:rPr lang="en-US" dirty="0" smtClean="0"/>
              <a:t>backwards down </a:t>
            </a:r>
            <a:r>
              <a:rPr lang="en-US" dirty="0"/>
              <a:t>the aisle, dismissing the students row </a:t>
            </a:r>
            <a:r>
              <a:rPr lang="en-US" dirty="0" smtClean="0"/>
              <a:t>by row.</a:t>
            </a:r>
          </a:p>
          <a:p>
            <a:r>
              <a:rPr lang="en-US" dirty="0"/>
              <a:t>	</a:t>
            </a:r>
            <a:r>
              <a:rPr lang="en-US" dirty="0" smtClean="0"/>
              <a:t>o </a:t>
            </a:r>
            <a:r>
              <a:rPr lang="en-US" dirty="0"/>
              <a:t>If possible, give the first aid kit(s) to the first two </a:t>
            </a:r>
            <a:r>
              <a:rPr lang="en-US" dirty="0" smtClean="0"/>
              <a:t>responsible students </a:t>
            </a:r>
            <a:r>
              <a:rPr lang="en-US" dirty="0"/>
              <a:t>exiting the bus. Do </a:t>
            </a:r>
            <a:r>
              <a:rPr lang="en-US" dirty="0" smtClean="0"/>
              <a:t>	not </a:t>
            </a:r>
            <a:r>
              <a:rPr lang="en-US" dirty="0"/>
              <a:t>impede </a:t>
            </a:r>
            <a:r>
              <a:rPr lang="en-US" dirty="0" smtClean="0"/>
              <a:t>the flow </a:t>
            </a:r>
            <a:r>
              <a:rPr lang="en-US" dirty="0"/>
              <a:t>of the </a:t>
            </a:r>
            <a:r>
              <a:rPr lang="en-US" dirty="0" smtClean="0"/>
              <a:t>students exiting.</a:t>
            </a:r>
          </a:p>
          <a:p>
            <a:r>
              <a:rPr lang="en-US" dirty="0"/>
              <a:t>	</a:t>
            </a:r>
            <a:r>
              <a:rPr lang="en-US" dirty="0" smtClean="0"/>
              <a:t>o </a:t>
            </a:r>
            <a:r>
              <a:rPr lang="en-US" dirty="0"/>
              <a:t>Begin at the front of the bus, starting at the right side; </a:t>
            </a:r>
            <a:r>
              <a:rPr lang="en-US" dirty="0" smtClean="0"/>
              <a:t>alternate side-to-side</a:t>
            </a:r>
            <a:r>
              <a:rPr lang="en-US" dirty="0"/>
              <a:t>, row by row, </a:t>
            </a:r>
            <a:r>
              <a:rPr lang="en-US" dirty="0" smtClean="0"/>
              <a:t>	until </a:t>
            </a:r>
            <a:r>
              <a:rPr lang="en-US" dirty="0"/>
              <a:t>students have exited the bus.</a:t>
            </a:r>
          </a:p>
          <a:p>
            <a:r>
              <a:rPr lang="en-US" dirty="0"/>
              <a:t>• Check each seat as you move back to the front of the bus to make sure </a:t>
            </a:r>
            <a:r>
              <a:rPr lang="en-US" dirty="0" smtClean="0"/>
              <a:t>all students </a:t>
            </a:r>
            <a:r>
              <a:rPr lang="en-US" dirty="0"/>
              <a:t>have evacuated the bus.</a:t>
            </a:r>
          </a:p>
          <a:p>
            <a:r>
              <a:rPr lang="en-US" dirty="0"/>
              <a:t>• Account for all students.</a:t>
            </a:r>
          </a:p>
          <a:p>
            <a:r>
              <a:rPr lang="en-US" dirty="0"/>
              <a:t>• Render first aid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72" y="2011680"/>
            <a:ext cx="6766560" cy="36210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320" y="1965960"/>
            <a:ext cx="4764024" cy="35112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038344" y="1965960"/>
            <a:ext cx="3389662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Rear Door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Notify proper authorities and school administrators as soon as possible.134</a:t>
            </a:r>
          </a:p>
          <a:p>
            <a:r>
              <a:rPr lang="en-US" dirty="0"/>
              <a:t>• Announce, “Remain seated, emergency evacuation, rear door.” </a:t>
            </a:r>
            <a:r>
              <a:rPr lang="en-US" dirty="0" smtClean="0"/>
              <a:t>Tell students </a:t>
            </a:r>
            <a:r>
              <a:rPr lang="en-US" dirty="0"/>
              <a:t>the location of the safe waiting area. All belongings are to be </a:t>
            </a:r>
            <a:r>
              <a:rPr lang="en-US" dirty="0" smtClean="0"/>
              <a:t>left on </a:t>
            </a:r>
            <a:r>
              <a:rPr lang="en-US" dirty="0"/>
              <a:t>the bus.</a:t>
            </a:r>
          </a:p>
          <a:p>
            <a:r>
              <a:rPr lang="en-US" dirty="0"/>
              <a:t>• Assign two (2) “helpers” to assist students. Have them “sit” on the floor </a:t>
            </a:r>
            <a:r>
              <a:rPr lang="en-US" dirty="0" smtClean="0"/>
              <a:t>at the </a:t>
            </a:r>
            <a:r>
              <a:rPr lang="en-US" dirty="0"/>
              <a:t>emergency door and “scoot” out of the door onto the ground. </a:t>
            </a:r>
            <a:r>
              <a:rPr lang="en-US" dirty="0" smtClean="0"/>
              <a:t>One helper </a:t>
            </a:r>
            <a:r>
              <a:rPr lang="en-US" dirty="0"/>
              <a:t>is positioned with their back to the emergency door, so door will </a:t>
            </a:r>
            <a:r>
              <a:rPr lang="en-US" dirty="0" smtClean="0"/>
              <a:t>not swing </a:t>
            </a:r>
            <a:r>
              <a:rPr lang="en-US" dirty="0"/>
              <a:t>against the students. The other helper is positioned on the other </a:t>
            </a:r>
            <a:r>
              <a:rPr lang="en-US" dirty="0" smtClean="0"/>
              <a:t>side of </a:t>
            </a:r>
            <a:r>
              <a:rPr lang="en-US" dirty="0"/>
              <a:t>door area.</a:t>
            </a:r>
          </a:p>
          <a:p>
            <a:r>
              <a:rPr lang="en-US" dirty="0"/>
              <a:t>• Helpers need to hold a hand open, palm upward and extended for </a:t>
            </a:r>
            <a:r>
              <a:rPr lang="en-US" dirty="0" smtClean="0"/>
              <a:t>the student </a:t>
            </a:r>
            <a:r>
              <a:rPr lang="en-US" dirty="0"/>
              <a:t>to place his/her hand on it. The other hand will support the </a:t>
            </a:r>
            <a:r>
              <a:rPr lang="en-US" dirty="0" smtClean="0"/>
              <a:t>upper part </a:t>
            </a:r>
            <a:r>
              <a:rPr lang="en-US" dirty="0"/>
              <a:t>of the arm of the student to minimize the possibility of the </a:t>
            </a:r>
            <a:r>
              <a:rPr lang="en-US" dirty="0" smtClean="0"/>
              <a:t>student falling forward.</a:t>
            </a:r>
            <a:endParaRPr lang="en-US" dirty="0"/>
          </a:p>
          <a:p>
            <a:r>
              <a:rPr lang="en-US" dirty="0" smtClean="0"/>
              <a:t>• </a:t>
            </a:r>
            <a:r>
              <a:rPr lang="en-US" dirty="0"/>
              <a:t>Evacuate the bus by dismissing students. Driver will move backwards </a:t>
            </a:r>
            <a:r>
              <a:rPr lang="en-US" dirty="0" smtClean="0"/>
              <a:t>from rear </a:t>
            </a:r>
            <a:r>
              <a:rPr lang="en-US" dirty="0"/>
              <a:t>row of seats, dismissing students row by row.</a:t>
            </a:r>
          </a:p>
          <a:p>
            <a:r>
              <a:rPr lang="en-US" dirty="0"/>
              <a:t>• Begin at the back row and continue to the front; alternate side-to-side</a:t>
            </a:r>
            <a:r>
              <a:rPr lang="en-US" dirty="0" smtClean="0"/>
              <a:t>, row-by-row</a:t>
            </a:r>
            <a:r>
              <a:rPr lang="en-US" dirty="0"/>
              <a:t>, until students have exited the bus. If possible, give the </a:t>
            </a:r>
            <a:r>
              <a:rPr lang="en-US" dirty="0" smtClean="0"/>
              <a:t>first aid </a:t>
            </a:r>
            <a:r>
              <a:rPr lang="en-US" dirty="0"/>
              <a:t>kit(s) to the last two responsible students when they are out of the bus.</a:t>
            </a:r>
          </a:p>
          <a:p>
            <a:r>
              <a:rPr lang="en-US" dirty="0"/>
              <a:t>• Students should sit at the rear door, and then scoot through the door </a:t>
            </a:r>
            <a:r>
              <a:rPr lang="en-US" dirty="0" smtClean="0"/>
              <a:t>onto the </a:t>
            </a:r>
            <a:r>
              <a:rPr lang="en-US" dirty="0"/>
              <a:t>ground with the helper assistance.</a:t>
            </a:r>
          </a:p>
          <a:p>
            <a:r>
              <a:rPr lang="en-US" dirty="0"/>
              <a:t>• Students should walk to the safe waiting area.</a:t>
            </a:r>
          </a:p>
          <a:p>
            <a:r>
              <a:rPr lang="en-US" dirty="0"/>
              <a:t>• Check all seats for students as you move towards the back of the bus.</a:t>
            </a:r>
          </a:p>
          <a:p>
            <a:r>
              <a:rPr lang="en-US" dirty="0"/>
              <a:t>• Have the helpers “assist” you out of the rear of the bus.</a:t>
            </a:r>
          </a:p>
          <a:p>
            <a:r>
              <a:rPr lang="en-US" dirty="0"/>
              <a:t>• Account for all students.</a:t>
            </a:r>
          </a:p>
          <a:p>
            <a:r>
              <a:rPr lang="en-US" dirty="0"/>
              <a:t>• Render first aid as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 Door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03" y="1975104"/>
            <a:ext cx="7524073" cy="3694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320" y="1719072"/>
            <a:ext cx="4379976" cy="40050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Evacuation or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572000" y="1719072"/>
            <a:ext cx="4242816" cy="40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Phones</a:t>
            </a:r>
          </a:p>
          <a:p>
            <a:r>
              <a:rPr lang="en-US" dirty="0"/>
              <a:t>Restrooms</a:t>
            </a:r>
          </a:p>
          <a:p>
            <a:r>
              <a:rPr lang="en-US" dirty="0"/>
              <a:t>Leaving room </a:t>
            </a:r>
            <a:r>
              <a:rPr lang="en-US" dirty="0" smtClean="0"/>
              <a:t>clean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Side Door</a:t>
            </a:r>
            <a:br>
              <a:rPr lang="en-US" dirty="0" smtClean="0"/>
            </a:br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Side Door </a:t>
            </a:r>
            <a:r>
              <a:rPr lang="en-US" dirty="0"/>
              <a:t>– Same as rear with the following exceptions:</a:t>
            </a:r>
          </a:p>
          <a:p>
            <a:r>
              <a:rPr lang="en-US" dirty="0" smtClean="0"/>
              <a:t>Begin </a:t>
            </a:r>
            <a:r>
              <a:rPr lang="en-US" dirty="0"/>
              <a:t>at the seat nearest the exit, approximately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from the rear.  Work to the rear alternating </a:t>
            </a:r>
            <a:r>
              <a:rPr lang="en-US" dirty="0" smtClean="0"/>
              <a:t>side-to-side</a:t>
            </a:r>
            <a:r>
              <a:rPr lang="en-US" dirty="0"/>
              <a:t>, then return to seat immediately in </a:t>
            </a:r>
            <a:r>
              <a:rPr lang="en-US" dirty="0" smtClean="0"/>
              <a:t>front </a:t>
            </a:r>
            <a:r>
              <a:rPr lang="en-US" dirty="0"/>
              <a:t>of the rear side exit and work to the front </a:t>
            </a:r>
            <a:r>
              <a:rPr lang="en-US" dirty="0" smtClean="0"/>
              <a:t>alternating </a:t>
            </a:r>
            <a:r>
              <a:rPr lang="en-US" dirty="0"/>
              <a:t>side to side.</a:t>
            </a:r>
          </a:p>
          <a:p>
            <a:r>
              <a:rPr lang="en-US" u="sng" dirty="0" smtClean="0"/>
              <a:t>Front and Rear </a:t>
            </a:r>
            <a:r>
              <a:rPr lang="en-US" dirty="0" smtClean="0"/>
              <a:t>– Driver will not be able to dismiss the rows.</a:t>
            </a:r>
          </a:p>
          <a:p>
            <a:r>
              <a:rPr lang="en-US" u="sng" dirty="0" smtClean="0"/>
              <a:t>Front and Side </a:t>
            </a:r>
            <a:r>
              <a:rPr lang="en-US" dirty="0" smtClean="0"/>
              <a:t>– Begin at the seat nearest the side exit, work to the rear alternating side-to-side.  Use a helper to evacuate front door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Needs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Know your students particular needs and disabilities.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Talk to staff and parents about how their special needs student might react during a drill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Written plan maintained with route sheet – highly confidential.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order in which you evacuate students is an important consideration. If an </a:t>
            </a:r>
            <a:r>
              <a:rPr lang="en-US" dirty="0" smtClean="0"/>
              <a:t>evacuation becomes </a:t>
            </a:r>
            <a:r>
              <a:rPr lang="en-US" dirty="0"/>
              <a:t>necessary, it is quicker and easier to first evacuate ambulatory students. Next, </a:t>
            </a:r>
            <a:r>
              <a:rPr lang="en-US" dirty="0" smtClean="0"/>
              <a:t>you should </a:t>
            </a:r>
            <a:r>
              <a:rPr lang="en-US" dirty="0"/>
              <a:t>evacuate wheelchair students. However, if your ambulatory students have </a:t>
            </a:r>
            <a:r>
              <a:rPr lang="en-US" dirty="0" smtClean="0"/>
              <a:t>behavioral disorders</a:t>
            </a:r>
            <a:r>
              <a:rPr lang="en-US" dirty="0"/>
              <a:t>, do not evacuate them first unless they are accompanied by an aid or the driver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Which riders must NOT be removed from wheelchair, specialized seat or CSRS or need specialized equipment removed with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</a:t>
            </a:r>
            <a:r>
              <a:rPr lang="en-US" dirty="0" smtClean="0"/>
              <a:t>may become </a:t>
            </a:r>
            <a:r>
              <a:rPr lang="en-US" dirty="0"/>
              <a:t>particularly important during </a:t>
            </a:r>
            <a:r>
              <a:rPr lang="en-US" dirty="0" smtClean="0"/>
              <a:t>an </a:t>
            </a:r>
            <a:r>
              <a:rPr lang="en-US" dirty="0"/>
              <a:t>evacuation. And make sure you don’t </a:t>
            </a:r>
            <a:r>
              <a:rPr lang="en-US" dirty="0" smtClean="0"/>
              <a:t>ignore your </a:t>
            </a:r>
            <a:r>
              <a:rPr lang="en-US" dirty="0"/>
              <a:t>own personal safety when evacuating students off the bus. When lifting, kneeling </a:t>
            </a:r>
            <a:r>
              <a:rPr lang="en-US" dirty="0" smtClean="0"/>
              <a:t>or carrying </a:t>
            </a:r>
            <a:r>
              <a:rPr lang="en-US" dirty="0"/>
              <a:t>students, you should use proper body mechanics. You should always lift with your </a:t>
            </a:r>
            <a:r>
              <a:rPr lang="en-US" dirty="0" smtClean="0"/>
              <a:t>legs and </a:t>
            </a:r>
            <a:r>
              <a:rPr lang="en-US" dirty="0"/>
              <a:t>not your back. When kneeling, do so in a manner that will not require over stretching. </a:t>
            </a:r>
            <a:r>
              <a:rPr lang="en-US" dirty="0" smtClean="0"/>
              <a:t>Over stretching </a:t>
            </a:r>
            <a:r>
              <a:rPr lang="en-US" dirty="0"/>
              <a:t>could strain your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One-Person Lift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Person Lift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Blanket 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Wheelchair 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Lift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Lifting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NEVER lift anyone more than half your weight</a:t>
            </a:r>
          </a:p>
          <a:p>
            <a:pPr marL="1028700" lvl="1" indent="-342900"/>
            <a:r>
              <a:rPr lang="en-US" dirty="0" smtClean="0"/>
              <a:t>Ask for help if you are unsure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 your lifting ability with a small movement that can be stopped.</a:t>
            </a:r>
          </a:p>
          <a:p>
            <a:pPr marL="1028700" lvl="1" indent="-342900"/>
            <a:r>
              <a:rPr lang="en-US" dirty="0" smtClean="0"/>
              <a:t>If the student weighs too much, use another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Process</a:t>
            </a:r>
          </a:p>
          <a:p>
            <a:pPr marL="1028700" lvl="1" indent="-342900"/>
            <a:r>
              <a:rPr lang="en-US" dirty="0" smtClean="0"/>
              <a:t>Clear the path to the exit</a:t>
            </a:r>
          </a:p>
          <a:p>
            <a:pPr marL="1028700" lvl="1" indent="-342900"/>
            <a:r>
              <a:rPr lang="en-US" dirty="0" smtClean="0"/>
              <a:t>Tell the student exactly what you are going to do before you do it</a:t>
            </a:r>
          </a:p>
          <a:p>
            <a:pPr marL="1028700" lvl="1" indent="-342900"/>
            <a:r>
              <a:rPr lang="en-US" dirty="0" smtClean="0"/>
              <a:t>If necessary, cut the seat belt and other positioning straps</a:t>
            </a:r>
          </a:p>
          <a:p>
            <a:pPr marL="1028700" lvl="1" indent="-342900"/>
            <a:r>
              <a:rPr lang="en-US" dirty="0" smtClean="0"/>
              <a:t>Stand balanced with your feet shoulder width apart</a:t>
            </a:r>
          </a:p>
          <a:p>
            <a:pPr marL="1485900" lvl="2" indent="-342900"/>
            <a:r>
              <a:rPr lang="en-US" dirty="0" smtClean="0"/>
              <a:t>Face the student</a:t>
            </a:r>
          </a:p>
          <a:p>
            <a:pPr marL="1485900" lvl="2" indent="-342900"/>
            <a:r>
              <a:rPr lang="en-US" dirty="0" smtClean="0"/>
              <a:t>Face the direction you want to go, if possible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Get a good grip on the student or the students clothing; use your palms, not just your fingers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Squat down but keep your heels off the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Get as close to the student as you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Lift gradually (without jerking)  using your leg abdominal, and buttock muscles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the student as close to you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your chin tucked in so as to keep a relatively straight back and neck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Once you are standing, change directions be pointing your feet in the direction you want to go and turning your whole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Avoid twisting at your waist while carrying a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Take small steps, keeping the student close to your 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With student with poor muscle control</a:t>
            </a:r>
          </a:p>
          <a:p>
            <a:pPr marL="1028700" lvl="1" indent="-342900"/>
            <a:r>
              <a:rPr lang="en-US" dirty="0" smtClean="0"/>
              <a:t>Curl the student as much as possible to keep the student’s arms and legs from flopping</a:t>
            </a:r>
          </a:p>
          <a:p>
            <a:pPr marL="1028700" lvl="1" indent="-342900"/>
            <a:r>
              <a:rPr lang="en-US" dirty="0" smtClean="0"/>
              <a:t>Support the student’s head and neck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 </a:t>
            </a:r>
            <a:r>
              <a:rPr lang="en-US" dirty="0"/>
              <a:t>the student’s near arm over your shoulder</a:t>
            </a:r>
          </a:p>
          <a:p>
            <a:r>
              <a:rPr lang="en-US" dirty="0"/>
              <a:t>Place one of your arms behind the student’s shoulders with your hand under the student’s other arm</a:t>
            </a:r>
          </a:p>
          <a:p>
            <a:r>
              <a:rPr lang="en-US" dirty="0"/>
              <a:t>Place your other arm under the student’s knees</a:t>
            </a:r>
          </a:p>
          <a:p>
            <a:r>
              <a:rPr lang="en-US" dirty="0"/>
              <a:t>Squat down with feet shoulder width apart</a:t>
            </a:r>
          </a:p>
          <a:p>
            <a:r>
              <a:rPr lang="en-US" dirty="0"/>
              <a:t>Lift the student with the load equally </a:t>
            </a:r>
            <a:r>
              <a:rPr lang="en-US" dirty="0" smtClean="0"/>
              <a:t>divided</a:t>
            </a:r>
          </a:p>
          <a:p>
            <a:r>
              <a:rPr lang="en-US" dirty="0" smtClean="0"/>
              <a:t> </a:t>
            </a:r>
            <a:r>
              <a:rPr lang="en-US" dirty="0"/>
              <a:t>between both arms, holding the student </a:t>
            </a:r>
            <a:r>
              <a:rPr lang="en-US" dirty="0" smtClean="0"/>
              <a:t>close</a:t>
            </a:r>
          </a:p>
          <a:p>
            <a:r>
              <a:rPr lang="en-US" dirty="0" smtClean="0"/>
              <a:t> to  </a:t>
            </a:r>
            <a:r>
              <a:rPr lang="en-US" dirty="0"/>
              <a:t>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565" y="2947353"/>
            <a:ext cx="15906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Move the student in a wheel-chair as close to the exit as possible</a:t>
            </a:r>
          </a:p>
          <a:p>
            <a:r>
              <a:rPr lang="en-US" dirty="0"/>
              <a:t>Slide the student on a seat next to the aisle</a:t>
            </a:r>
          </a:p>
          <a:p>
            <a:r>
              <a:rPr lang="en-US" dirty="0"/>
              <a:t>The taller person stands behind the student and the other person stands in </a:t>
            </a:r>
            <a:r>
              <a:rPr lang="en-US" dirty="0" err="1"/>
              <a:t>frontof</a:t>
            </a:r>
            <a:r>
              <a:rPr lang="en-US" dirty="0"/>
              <a:t> the student and off to the side</a:t>
            </a:r>
          </a:p>
          <a:p>
            <a:r>
              <a:rPr lang="en-US" dirty="0"/>
              <a:t>If the student is in a wheelchair, the person in front should remove the armrests and fold up the footrests</a:t>
            </a:r>
          </a:p>
          <a:p>
            <a:r>
              <a:rPr lang="en-US" dirty="0"/>
              <a:t>The person in back reaches under the student’s arms and</a:t>
            </a:r>
          </a:p>
          <a:p>
            <a:r>
              <a:rPr lang="en-US" dirty="0"/>
              <a:t>	Either grasps right hand to student’s right wrist and </a:t>
            </a:r>
            <a:r>
              <a:rPr lang="en-US" dirty="0" smtClean="0"/>
              <a:t>left hand </a:t>
            </a:r>
            <a:r>
              <a:rPr lang="en-US" dirty="0"/>
              <a:t>to </a:t>
            </a:r>
            <a:r>
              <a:rPr lang="en-US" dirty="0" smtClean="0"/>
              <a:t>	student’s </a:t>
            </a:r>
            <a:r>
              <a:rPr lang="en-US" dirty="0"/>
              <a:t>left wrist</a:t>
            </a:r>
          </a:p>
          <a:p>
            <a:r>
              <a:rPr lang="en-US" dirty="0"/>
              <a:t>	Clasps hands across the student’s </a:t>
            </a:r>
            <a:r>
              <a:rPr lang="en-US" dirty="0" smtClean="0"/>
              <a:t>chest</a:t>
            </a:r>
          </a:p>
          <a:p>
            <a:r>
              <a:rPr lang="en-US" dirty="0" smtClean="0"/>
              <a:t>The person in front lifts the lower extremities under the thighs and hips</a:t>
            </a:r>
          </a:p>
          <a:p>
            <a:r>
              <a:rPr lang="en-US" dirty="0" smtClean="0"/>
              <a:t>Squat down and lift together on a count of three</a:t>
            </a:r>
          </a:p>
          <a:p>
            <a:r>
              <a:rPr lang="en-US" dirty="0" smtClean="0"/>
              <a:t>Move to the designated area and lower the student on the count of three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86" y="3638709"/>
            <a:ext cx="11049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92" y="5814378"/>
            <a:ext cx="3114675" cy="10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Emergency</a:t>
            </a:r>
          </a:p>
          <a:p>
            <a:r>
              <a:rPr lang="en-US" dirty="0"/>
              <a:t>	</a:t>
            </a:r>
            <a:r>
              <a:rPr lang="en-US" dirty="0" smtClean="0"/>
              <a:t>1.  </a:t>
            </a:r>
            <a:r>
              <a:rPr lang="en-US" dirty="0"/>
              <a:t>an unforeseen combination of circumstances or </a:t>
            </a:r>
            <a:r>
              <a:rPr lang="en-US" dirty="0" smtClean="0"/>
              <a:t> 	</a:t>
            </a:r>
            <a:r>
              <a:rPr lang="en-US" dirty="0" smtClean="0"/>
              <a:t>     the </a:t>
            </a:r>
            <a:r>
              <a:rPr lang="en-US" dirty="0"/>
              <a:t>resulting state that calls for </a:t>
            </a:r>
            <a:r>
              <a:rPr lang="en-US" dirty="0" smtClean="0"/>
              <a:t>immediate action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 smtClean="0"/>
          </a:p>
          <a:p>
            <a:r>
              <a:rPr lang="en-US" dirty="0" smtClean="0"/>
              <a:t>	2.  an urgent need for assistance or relief</a:t>
            </a:r>
          </a:p>
          <a:p>
            <a:endParaRPr lang="en-US" dirty="0" smtClean="0"/>
          </a:p>
          <a:p>
            <a:r>
              <a:rPr lang="en-US" u="sng" dirty="0" smtClean="0"/>
              <a:t>Evacuation</a:t>
            </a:r>
            <a:endParaRPr lang="en-US" u="sng" dirty="0" smtClean="0"/>
          </a:p>
          <a:p>
            <a:r>
              <a:rPr lang="en-US" dirty="0"/>
              <a:t>	1</a:t>
            </a:r>
            <a:r>
              <a:rPr lang="en-US" dirty="0" smtClean="0"/>
              <a:t>. the </a:t>
            </a:r>
            <a:r>
              <a:rPr lang="en-US" dirty="0"/>
              <a:t>action of evacuating a person or a place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  An </a:t>
            </a:r>
            <a:r>
              <a:rPr lang="en-US" dirty="0">
                <a:solidFill>
                  <a:srgbClr val="FF0000"/>
                </a:solidFill>
              </a:rPr>
              <a:t>unforeseen combination of circumstances </a:t>
            </a:r>
            <a:r>
              <a:rPr lang="en-US" dirty="0" smtClean="0">
                <a:solidFill>
                  <a:srgbClr val="FF0000"/>
                </a:solidFill>
              </a:rPr>
              <a:t>that calls        for </a:t>
            </a:r>
            <a:r>
              <a:rPr lang="en-US" dirty="0">
                <a:solidFill>
                  <a:srgbClr val="FF0000"/>
                </a:solidFill>
              </a:rPr>
              <a:t>immediate </a:t>
            </a:r>
            <a:r>
              <a:rPr lang="en-US" dirty="0" smtClean="0">
                <a:solidFill>
                  <a:srgbClr val="FF0000"/>
                </a:solidFill>
              </a:rPr>
              <a:t>action to evacuate a school bus.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Blanket Drag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Blanket Drag</a:t>
            </a:r>
          </a:p>
          <a:p>
            <a:r>
              <a:rPr lang="en-US" dirty="0" smtClean="0"/>
              <a:t>Using a blanket reduces stress on the student’s body and the chance of injury</a:t>
            </a:r>
          </a:p>
          <a:p>
            <a:r>
              <a:rPr lang="en-US" dirty="0" smtClean="0"/>
              <a:t>The blanket drag is also a way to move heavier students or fragile students who might be hurt by lifting</a:t>
            </a:r>
          </a:p>
          <a:p>
            <a:r>
              <a:rPr lang="en-US" dirty="0"/>
              <a:t>	</a:t>
            </a:r>
            <a:r>
              <a:rPr lang="en-US" dirty="0" smtClean="0"/>
              <a:t>However, the blanket drag is not a good choice for 	students who are medically fragile.</a:t>
            </a:r>
          </a:p>
          <a:p>
            <a:r>
              <a:rPr lang="en-US" dirty="0" smtClean="0"/>
              <a:t>Fold a blanket in half and place on the floor next to the student</a:t>
            </a:r>
          </a:p>
          <a:p>
            <a:r>
              <a:rPr lang="en-US" dirty="0" smtClean="0"/>
              <a:t>Lower the student’s legs onto the blanket first, then the head</a:t>
            </a:r>
          </a:p>
          <a:p>
            <a:r>
              <a:rPr lang="en-US" dirty="0"/>
              <a:t>	</a:t>
            </a:r>
            <a:r>
              <a:rPr lang="en-US" dirty="0" smtClean="0"/>
              <a:t>Place the student with his head toward the exit</a:t>
            </a:r>
          </a:p>
          <a:p>
            <a:r>
              <a:rPr lang="en-US" dirty="0" smtClean="0"/>
              <a:t>Wrap the blanket around the student to prevent arms and legs from being caught on obstacles</a:t>
            </a:r>
          </a:p>
          <a:p>
            <a:r>
              <a:rPr lang="en-US" dirty="0" smtClean="0"/>
              <a:t>Grasp the blanket near the student’s head and drag the student to the exit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manually operating the lift door</a:t>
            </a:r>
          </a:p>
          <a:p>
            <a:endParaRPr lang="en-US" dirty="0"/>
          </a:p>
          <a:p>
            <a:r>
              <a:rPr lang="en-US" dirty="0" smtClean="0"/>
              <a:t>Another option:</a:t>
            </a:r>
          </a:p>
          <a:p>
            <a:r>
              <a:rPr lang="en-US" dirty="0" smtClean="0"/>
              <a:t>Lower the lift approximately ½ way down and you can use it as a </a:t>
            </a:r>
          </a:p>
          <a:p>
            <a:r>
              <a:rPr lang="en-US" dirty="0"/>
              <a:t>	</a:t>
            </a:r>
            <a:r>
              <a:rPr lang="en-US" dirty="0" smtClean="0"/>
              <a:t>step-down evacuation</a:t>
            </a:r>
          </a:p>
          <a:p>
            <a:r>
              <a:rPr lang="en-US" dirty="0"/>
              <a:t>	</a:t>
            </a:r>
            <a:r>
              <a:rPr lang="en-US" dirty="0" smtClean="0"/>
              <a:t>step-down wheelchair evacuation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 Seats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Pre-School/Child Safety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Child safety restraint systems (CSRS’s) should not be placed in school bus seats adjacent to emergency exits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NOT REMOVE the rider from the seat</a:t>
            </a:r>
          </a:p>
          <a:p>
            <a:pPr marL="1028700" lvl="1" indent="-342900"/>
            <a:r>
              <a:rPr lang="en-US" dirty="0" smtClean="0"/>
              <a:t>Remove the rider from the bus IN the seat.  Simply cut the seat belt and take the rider and seat off the bus together.</a:t>
            </a:r>
          </a:p>
          <a:p>
            <a:pPr marL="1028700" lvl="1" indent="-342900"/>
            <a:r>
              <a:rPr lang="en-US" dirty="0" smtClean="0"/>
              <a:t>Remove them from bus and place in a safe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your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all riders some key things they should know how to do in the event the driver is incapacitated:</a:t>
            </a:r>
          </a:p>
          <a:p>
            <a:endParaRPr lang="en-US" dirty="0"/>
          </a:p>
          <a:p>
            <a:pPr marL="1028700" lvl="1" indent="-342900"/>
            <a:r>
              <a:rPr lang="en-US" dirty="0" smtClean="0"/>
              <a:t>How to set the air brake</a:t>
            </a:r>
          </a:p>
          <a:p>
            <a:pPr marL="1028700" lvl="1" indent="-342900"/>
            <a:r>
              <a:rPr lang="en-US" dirty="0" smtClean="0"/>
              <a:t>How to open the air door</a:t>
            </a:r>
          </a:p>
          <a:p>
            <a:pPr marL="1028700" lvl="1" indent="-342900"/>
            <a:r>
              <a:rPr lang="en-US" dirty="0" smtClean="0"/>
              <a:t>How to use the radio</a:t>
            </a:r>
          </a:p>
          <a:p>
            <a:pPr marL="1028700" lvl="1" indent="-342900"/>
            <a:r>
              <a:rPr lang="en-US" dirty="0" smtClean="0"/>
              <a:t>What </a:t>
            </a:r>
            <a:r>
              <a:rPr lang="en-US" dirty="0" smtClean="0"/>
              <a:t>to say on the radio</a:t>
            </a:r>
          </a:p>
          <a:p>
            <a:pPr marL="1485900" lvl="2" indent="-342900"/>
            <a:r>
              <a:rPr lang="en-US" dirty="0" smtClean="0"/>
              <a:t>Route #/Driver</a:t>
            </a:r>
          </a:p>
          <a:p>
            <a:pPr marL="1485900" lvl="2" indent="-342900"/>
            <a:r>
              <a:rPr lang="en-US" dirty="0" smtClean="0"/>
              <a:t>Location – Who just got off/on? What can you see?</a:t>
            </a:r>
            <a:endParaRPr lang="en-US" dirty="0" smtClean="0"/>
          </a:p>
          <a:p>
            <a:pPr marL="1485900" lvl="2" indent="-342900"/>
            <a:r>
              <a:rPr lang="en-US" dirty="0" smtClean="0"/>
              <a:t>How many, if any hurt</a:t>
            </a:r>
          </a:p>
          <a:p>
            <a:pPr marL="1028700" lvl="1" indent="-342900"/>
            <a:r>
              <a:rPr lang="en-US" dirty="0" smtClean="0"/>
              <a:t>When to take the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9768" y="1581912"/>
            <a:ext cx="4306485" cy="37856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Evacuation or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736252" y="1581912"/>
            <a:ext cx="4197435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Nightime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Below zero temperatures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Mountain driving  - just over the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25 elementary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lose ALL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buildings in 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76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You make the call!!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7796" y="3090742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Are my students safer on the bus or off the bus?</a:t>
            </a:r>
          </a:p>
        </p:txBody>
      </p:sp>
    </p:spTree>
    <p:extLst>
      <p:ext uri="{BB962C8B-B14F-4D97-AF65-F5344CB8AC3E}">
        <p14:creationId xmlns:p14="http://schemas.microsoft.com/office/powerpoint/2010/main" val="120472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175" y="2348706"/>
            <a:ext cx="1771650" cy="2581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Susan M.</a:t>
            </a:r>
            <a:r>
              <a:rPr lang="en-US" dirty="0"/>
              <a:t> Miller</a:t>
            </a:r>
            <a:endParaRPr lang="en-US" dirty="0" smtClean="0"/>
          </a:p>
          <a:p>
            <a:pPr algn="ctr"/>
            <a:r>
              <a:rPr lang="en-US" dirty="0" smtClean="0"/>
              <a:t>Lead Transpo</a:t>
            </a:r>
            <a:r>
              <a:rPr lang="en-US" dirty="0"/>
              <a:t>rtation Consultant</a:t>
            </a:r>
          </a:p>
          <a:p>
            <a:pPr algn="ctr"/>
            <a:r>
              <a:rPr lang="en-US" dirty="0" smtClean="0"/>
              <a:t>Colorado Department of Education</a:t>
            </a:r>
          </a:p>
          <a:p>
            <a:pPr algn="ctr"/>
            <a:r>
              <a:rPr lang="en-US" dirty="0" smtClean="0"/>
              <a:t>201 East Colfax Ave</a:t>
            </a:r>
          </a:p>
          <a:p>
            <a:pPr algn="ctr"/>
            <a:r>
              <a:rPr lang="en-US" dirty="0" smtClean="0"/>
              <a:t>Denver, CO  80203</a:t>
            </a:r>
          </a:p>
          <a:p>
            <a:pPr algn="ctr"/>
            <a:r>
              <a:rPr lang="en-US" dirty="0" smtClean="0">
                <a:hlinkClick r:id="rId2"/>
              </a:rPr>
              <a:t>Miller_s@cde.state.co.us</a:t>
            </a:r>
            <a:endParaRPr lang="en-US" dirty="0" smtClean="0"/>
          </a:p>
          <a:p>
            <a:pPr algn="ctr"/>
            <a:r>
              <a:rPr lang="en-US" dirty="0" smtClean="0"/>
              <a:t>303.866.6656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Accidents Happen – Some are minor….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03" y="1822556"/>
            <a:ext cx="2466975" cy="1847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70" y="4273338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695" y="4404719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554" y="1581742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12" y="2557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Subhead: </a:t>
            </a:r>
            <a:r>
              <a:rPr lang="en-US" dirty="0"/>
              <a:t>Trebuchet MS / 24 pt. or smaller</a:t>
            </a:r>
          </a:p>
          <a:p>
            <a:pPr marL="1143000" lvl="1" indent="-457200"/>
            <a:r>
              <a:rPr lang="en-US" dirty="0" smtClean="0"/>
              <a:t>Body: </a:t>
            </a:r>
            <a:r>
              <a:rPr lang="en-US" dirty="0"/>
              <a:t>Calibri / 20 pt. or </a:t>
            </a:r>
            <a:r>
              <a:rPr lang="en-US" dirty="0" smtClean="0"/>
              <a:t>smaller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</a:t>
            </a:r>
            <a:r>
              <a:rPr lang="en-US" dirty="0" smtClean="0"/>
              <a:t>head: Museo </a:t>
            </a:r>
            <a:r>
              <a:rPr lang="en-US" dirty="0"/>
              <a:t>Slab 500 / </a:t>
            </a:r>
            <a:r>
              <a:rPr lang="en-US" dirty="0" smtClean="0"/>
              <a:t>22 </a:t>
            </a:r>
            <a:r>
              <a:rPr lang="en-US" dirty="0"/>
              <a:t>pt. or </a:t>
            </a:r>
            <a:r>
              <a:rPr lang="en-US" dirty="0" smtClean="0"/>
              <a:t>smaller - </a:t>
            </a:r>
            <a:br>
              <a:rPr lang="en-US" dirty="0" smtClean="0"/>
            </a:br>
            <a:r>
              <a:rPr lang="en-US" dirty="0" smtClean="0"/>
              <a:t>Can be black or white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List text maximum: </a:t>
            </a:r>
            <a:br>
              <a:rPr lang="en-US" dirty="0"/>
            </a:br>
            <a:r>
              <a:rPr lang="en-US" dirty="0"/>
              <a:t>Calibri / 24 pt. or smaller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head: Museo Slab 500 / 22 pt. or smaller - </a:t>
            </a:r>
            <a:br>
              <a:rPr lang="en-US" dirty="0"/>
            </a:br>
            <a:r>
              <a:rPr lang="en-US" dirty="0"/>
              <a:t>Can be black or 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slide maximum</a:t>
            </a:r>
            <a:br>
              <a:rPr lang="en-US" dirty="0"/>
            </a:br>
            <a:r>
              <a:rPr lang="en-US" dirty="0"/>
              <a:t>Mueso Slab 500 / </a:t>
            </a:r>
            <a:br>
              <a:rPr lang="en-US" dirty="0"/>
            </a:br>
            <a:r>
              <a:rPr lang="en-US" dirty="0"/>
              <a:t>54 pt. or smaller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slide maximum</a:t>
            </a:r>
            <a:br>
              <a:rPr lang="en-US" dirty="0"/>
            </a:br>
            <a:r>
              <a:rPr lang="en-US" dirty="0"/>
              <a:t>Mueso Slab 500 / </a:t>
            </a:r>
            <a:br>
              <a:rPr lang="en-US" dirty="0"/>
            </a:br>
            <a:r>
              <a:rPr lang="en-US" dirty="0"/>
              <a:t>54 pt. or smaller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slide maximum</a:t>
            </a:r>
            <a:br>
              <a:rPr lang="en-US" dirty="0"/>
            </a:br>
            <a:r>
              <a:rPr lang="en-US" dirty="0"/>
              <a:t>Mueso Slab 500 / </a:t>
            </a:r>
            <a:br>
              <a:rPr lang="en-US" dirty="0"/>
            </a:br>
            <a:r>
              <a:rPr lang="en-US" dirty="0"/>
              <a:t>54 pt. or smaller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Others……..not so minor.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512" y="2715419"/>
            <a:ext cx="2466975" cy="1847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62" y="1170993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560" y="3639344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598" y="4851157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2" y="4200525"/>
            <a:ext cx="276225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47" y="165084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262" y="199490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In every circumstance students must be removed from the vehicle.  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		</a:t>
            </a:r>
          </a:p>
          <a:p>
            <a:r>
              <a:rPr lang="en-US" sz="4800" dirty="0" smtClean="0"/>
              <a:t>	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185" y="146304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185" y="4395406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909" y="4844988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403" y="285778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as school bus drivers?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 smtClean="0"/>
          </a:p>
          <a:p>
            <a:r>
              <a:rPr lang="en-US" sz="7200" dirty="0"/>
              <a:t> </a:t>
            </a:r>
            <a:r>
              <a:rPr lang="en-US" sz="7200" dirty="0" smtClean="0"/>
              <a:t>     Plan Ahead!!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don’t…… it may look like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7200" dirty="0" smtClean="0"/>
              <a:t>                   Plan Ah</a:t>
            </a:r>
          </a:p>
          <a:p>
            <a:r>
              <a:rPr lang="en-US" sz="7200" dirty="0" smtClean="0"/>
              <a:t>                             e</a:t>
            </a:r>
          </a:p>
          <a:p>
            <a:r>
              <a:rPr lang="en-US" sz="7200" dirty="0" smtClean="0"/>
              <a:t>							    a</a:t>
            </a:r>
          </a:p>
          <a:p>
            <a:r>
              <a:rPr lang="en-US" sz="7200" dirty="0" smtClean="0"/>
              <a:t>                             d</a:t>
            </a:r>
          </a:p>
          <a:p>
            <a:endParaRPr lang="en-US" sz="7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2118</Words>
  <Application>Microsoft Office PowerPoint</Application>
  <PresentationFormat>On-screen Show (4:3)</PresentationFormat>
  <Paragraphs>333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Museo Slab 500</vt:lpstr>
      <vt:lpstr>Trebuchet MS</vt:lpstr>
      <vt:lpstr>Light Blue to Green Theme</vt:lpstr>
      <vt:lpstr>PowerPoint Presentation</vt:lpstr>
      <vt:lpstr>Emergency Evacuations</vt:lpstr>
      <vt:lpstr>Housekeeping</vt:lpstr>
      <vt:lpstr>Definitions</vt:lpstr>
      <vt:lpstr>Accidents Happen – Some are minor…. </vt:lpstr>
      <vt:lpstr>Others……..not so minor.</vt:lpstr>
      <vt:lpstr>PowerPoint Presentation</vt:lpstr>
      <vt:lpstr>What can we do as school bus drivers?</vt:lpstr>
      <vt:lpstr>If you don’t…… it may look like this!</vt:lpstr>
      <vt:lpstr>CDL Manual States</vt:lpstr>
      <vt:lpstr>Are we required to perform evacuation drills?</vt:lpstr>
      <vt:lpstr>PowerPoint Presentation</vt:lpstr>
      <vt:lpstr>What is your school district policy/procedure?</vt:lpstr>
      <vt:lpstr>Ask yourself</vt:lpstr>
      <vt:lpstr>PowerPoint Presentation</vt:lpstr>
      <vt:lpstr>PowerPoint Presentation</vt:lpstr>
      <vt:lpstr>Always evacuate if</vt:lpstr>
      <vt:lpstr>What about these situations?  Evacuate?</vt:lpstr>
      <vt:lpstr>PowerPoint Presentation</vt:lpstr>
      <vt:lpstr>Helpers</vt:lpstr>
      <vt:lpstr>Performing Drills</vt:lpstr>
      <vt:lpstr>Front Door</vt:lpstr>
      <vt:lpstr>Front Door</vt:lpstr>
      <vt:lpstr>Front Door</vt:lpstr>
      <vt:lpstr>PowerPoint Presentation</vt:lpstr>
      <vt:lpstr>Rear Door</vt:lpstr>
      <vt:lpstr>Rear Door</vt:lpstr>
      <vt:lpstr>Rear Door</vt:lpstr>
      <vt:lpstr>Emergency Evacuation or not?</vt:lpstr>
      <vt:lpstr>Side Door Split</vt:lpstr>
      <vt:lpstr>Other</vt:lpstr>
      <vt:lpstr>Special Needs</vt:lpstr>
      <vt:lpstr>Special Needs</vt:lpstr>
      <vt:lpstr>Special needs</vt:lpstr>
      <vt:lpstr>Most Common Techniques</vt:lpstr>
      <vt:lpstr>General Lifting Guidelines</vt:lpstr>
      <vt:lpstr>Process - continued</vt:lpstr>
      <vt:lpstr>One Person</vt:lpstr>
      <vt:lpstr>Two Person</vt:lpstr>
      <vt:lpstr>Blanket Drag</vt:lpstr>
      <vt:lpstr>Lift Door</vt:lpstr>
      <vt:lpstr>Car Seats</vt:lpstr>
      <vt:lpstr>Pre-School/Child Safety Seats</vt:lpstr>
      <vt:lpstr>Teach your students</vt:lpstr>
      <vt:lpstr>Emergency Evacuation or not?</vt:lpstr>
      <vt:lpstr>What would you do?</vt:lpstr>
      <vt:lpstr>PowerPoint Presentation</vt:lpstr>
      <vt:lpstr>Questions?</vt:lpstr>
      <vt:lpstr>Contact Information</vt:lpstr>
      <vt:lpstr>PowerPoint Presentation</vt:lpstr>
      <vt:lpstr>PowerPoint Presentation</vt:lpstr>
      <vt:lpstr>Slide head: Museo Slab 500 / 22 pt. or smaller -  Can be black or white</vt:lpstr>
      <vt:lpstr>Slide head: Museo Slab 500 / 22 pt. or smaller -  Can be black or white</vt:lpstr>
      <vt:lpstr>Divider slide maximum Mueso Slab 500 /  54 pt. or smaller</vt:lpstr>
      <vt:lpstr>Divider slide maximum Mueso Slab 500 /  54 pt. or smaller</vt:lpstr>
      <vt:lpstr>Divider slide maximum Mueso Slab 500 /  54 pt. or smaller</vt:lpstr>
      <vt:lpstr>PowerPoint Presentation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Miller, Susan</cp:lastModifiedBy>
  <cp:revision>200</cp:revision>
  <dcterms:created xsi:type="dcterms:W3CDTF">2018-01-08T21:58:16Z</dcterms:created>
  <dcterms:modified xsi:type="dcterms:W3CDTF">2018-08-01T00:16:26Z</dcterms:modified>
</cp:coreProperties>
</file>