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56" r:id="rId2"/>
    <p:sldId id="257" r:id="rId3"/>
    <p:sldId id="264" r:id="rId4"/>
    <p:sldId id="265" r:id="rId5"/>
    <p:sldId id="266" r:id="rId6"/>
    <p:sldId id="267" r:id="rId7"/>
    <p:sldId id="268" r:id="rId8"/>
    <p:sldId id="269" r:id="rId9"/>
    <p:sldId id="270" r:id="rId10"/>
    <p:sldId id="271" r:id="rId11"/>
    <p:sldId id="272" r:id="rId12"/>
    <p:sldId id="273" r:id="rId13"/>
    <p:sldId id="275" r:id="rId14"/>
    <p:sldId id="274" r:id="rId15"/>
    <p:sldId id="277" r:id="rId16"/>
    <p:sldId id="278" r:id="rId17"/>
    <p:sldId id="280" r:id="rId18"/>
    <p:sldId id="282" r:id="rId19"/>
    <p:sldId id="281" r:id="rId20"/>
    <p:sldId id="279" r:id="rId21"/>
    <p:sldId id="283" r:id="rId22"/>
    <p:sldId id="284" r:id="rId23"/>
    <p:sldId id="286" r:id="rId24"/>
    <p:sldId id="285" r:id="rId25"/>
    <p:sldId id="287" r:id="rId26"/>
    <p:sldId id="288" r:id="rId27"/>
    <p:sldId id="289" r:id="rId28"/>
    <p:sldId id="290" r:id="rId29"/>
    <p:sldId id="291" r:id="rId30"/>
    <p:sldId id="292" r:id="rId31"/>
    <p:sldId id="293"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7521"/>
    <a:srgbClr val="488B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autoAdjust="0"/>
  </p:normalViewPr>
  <p:slideViewPr>
    <p:cSldViewPr snapToGrid="0">
      <p:cViewPr varScale="1">
        <p:scale>
          <a:sx n="130" d="100"/>
          <a:sy n="130" d="100"/>
        </p:scale>
        <p:origin x="936" y="126"/>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8/11/2020</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dirty="0"/>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userDrawn="1"/>
        </p:nvSpPr>
        <p:spPr>
          <a:xfrm>
            <a:off x="0" y="4675238"/>
            <a:ext cx="9144000" cy="2182761"/>
          </a:xfrm>
          <a:prstGeom prst="rect">
            <a:avLst/>
          </a:prstGeom>
          <a:gradFill>
            <a:gsLst>
              <a:gs pos="0">
                <a:schemeClr val="bg1"/>
              </a:gs>
              <a:gs pos="100000">
                <a:srgbClr val="EF7521">
                  <a:alpha val="2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3236239"/>
            <a:ext cx="7772400" cy="1216589"/>
          </a:xfrm>
        </p:spPr>
        <p:txBody>
          <a:bodyPr anchor="t" anchorCtr="0">
            <a:normAutofit/>
          </a:bodyPr>
          <a:lstStyle>
            <a:lvl1pPr algn="ctr">
              <a:defRPr sz="3600">
                <a:latin typeface="Museo Slab 500" panose="02000000000000000000" pitchFamily="50" charset="0"/>
              </a:defRPr>
            </a:lvl1pPr>
          </a:lstStyle>
          <a:p>
            <a:r>
              <a:rPr lang="en-US" dirty="0"/>
              <a:t>Click to edit Master title style</a:t>
            </a:r>
          </a:p>
        </p:txBody>
      </p:sp>
      <p:sp>
        <p:nvSpPr>
          <p:cNvPr id="3" name="Subtitle 2"/>
          <p:cNvSpPr>
            <a:spLocks noGrp="1"/>
          </p:cNvSpPr>
          <p:nvPr>
            <p:ph type="subTitle" idx="1"/>
          </p:nvPr>
        </p:nvSpPr>
        <p:spPr>
          <a:xfrm>
            <a:off x="685800" y="5073444"/>
            <a:ext cx="7772400" cy="1065925"/>
          </a:xfrm>
        </p:spPr>
        <p:txBody>
          <a:bodyP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65737" y="632706"/>
            <a:ext cx="2821173" cy="1762730"/>
          </a:xfrm>
          <a:prstGeom prst="rect">
            <a:avLst/>
          </a:prstGeom>
        </p:spPr>
      </p:pic>
      <p:cxnSp>
        <p:nvCxnSpPr>
          <p:cNvPr id="10" name="Straight Connector 9"/>
          <p:cNvCxnSpPr/>
          <p:nvPr userDrawn="1"/>
        </p:nvCxnSpPr>
        <p:spPr>
          <a:xfrm>
            <a:off x="685800" y="2772696"/>
            <a:ext cx="7801897" cy="0"/>
          </a:xfrm>
          <a:prstGeom prst="line">
            <a:avLst/>
          </a:prstGeom>
          <a:ln w="19050">
            <a:solidFill>
              <a:srgbClr val="EF7521"/>
            </a:solidFill>
          </a:ln>
        </p:spPr>
        <p:style>
          <a:lnRef idx="1">
            <a:schemeClr val="accent1"/>
          </a:lnRef>
          <a:fillRef idx="0">
            <a:schemeClr val="accent1"/>
          </a:fillRef>
          <a:effectRef idx="0">
            <a:schemeClr val="accent1"/>
          </a:effectRef>
          <a:fontRef idx="minor">
            <a:schemeClr val="tx1"/>
          </a:fontRef>
        </p:style>
      </p:cxnSp>
      <p:sp>
        <p:nvSpPr>
          <p:cNvPr id="13"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880575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
        <p:nvSpPr>
          <p:cNvPr id="3"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1684718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4180389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164079"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090883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9"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722219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454943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306178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50769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902939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16886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97945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811628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6291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9"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12"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133206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4"/>
          </p:nvPr>
        </p:nvSpPr>
        <p:spPr>
          <a:xfrm>
            <a:off x="245193" y="6360652"/>
            <a:ext cx="2057400" cy="365125"/>
          </a:xfrm>
          <a:prstGeom prst="rect">
            <a:avLst/>
          </a:prstGeom>
        </p:spPr>
        <p:txBody>
          <a:bodyPr/>
          <a:lstStyle>
            <a:lvl1pPr algn="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72379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0" r:id="rId3"/>
    <p:sldLayoutId id="2147483671" r:id="rId4"/>
    <p:sldLayoutId id="2147483672" r:id="rId5"/>
    <p:sldLayoutId id="2147483673" r:id="rId6"/>
    <p:sldLayoutId id="2147483674" r:id="rId7"/>
    <p:sldLayoutId id="2147483675" r:id="rId8"/>
    <p:sldLayoutId id="2147483664" r:id="rId9"/>
    <p:sldLayoutId id="2147483666" r:id="rId10"/>
    <p:sldLayoutId id="2147483667" r:id="rId11"/>
    <p:sldLayoutId id="2147483668" r:id="rId12"/>
    <p:sldLayoutId id="2147483669"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CONFIDENTIALITY</a:t>
            </a:r>
          </a:p>
        </p:txBody>
      </p:sp>
      <p:sp>
        <p:nvSpPr>
          <p:cNvPr id="3" name="Subtitle 2"/>
          <p:cNvSpPr>
            <a:spLocks noGrp="1"/>
          </p:cNvSpPr>
          <p:nvPr>
            <p:ph type="subTitle" idx="1"/>
          </p:nvPr>
        </p:nvSpPr>
        <p:spPr/>
        <p:txBody>
          <a:bodyPr/>
          <a:lstStyle/>
          <a:p>
            <a:r>
              <a:rPr lang="en-US" dirty="0"/>
              <a:t>August 2020</a:t>
            </a:r>
          </a:p>
        </p:txBody>
      </p:sp>
      <p:sp>
        <p:nvSpPr>
          <p:cNvPr id="4" name="Slide Number Placeholder 3"/>
          <p:cNvSpPr>
            <a:spLocks noGrp="1"/>
          </p:cNvSpPr>
          <p:nvPr>
            <p:ph type="sldNum" sz="quarter" idx="12"/>
          </p:nvPr>
        </p:nvSpPr>
        <p:spPr/>
        <p:txBody>
          <a:bodyPr/>
          <a:lstStyle/>
          <a:p>
            <a:fld id="{C479D5F6-EDCB-402A-AC08-4943A1820E8F}" type="slidenum">
              <a:rPr lang="en-US" smtClean="0"/>
              <a:pPr/>
              <a:t>1</a:t>
            </a:fld>
            <a:endParaRPr lang="en-US" dirty="0"/>
          </a:p>
        </p:txBody>
      </p:sp>
    </p:spTree>
    <p:extLst>
      <p:ext uri="{BB962C8B-B14F-4D97-AF65-F5344CB8AC3E}">
        <p14:creationId xmlns:p14="http://schemas.microsoft.com/office/powerpoint/2010/main" val="30449154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442E3-55A9-4A6E-9532-6A4E537EC8E7}"/>
              </a:ext>
            </a:extLst>
          </p:cNvPr>
          <p:cNvSpPr>
            <a:spLocks noGrp="1"/>
          </p:cNvSpPr>
          <p:nvPr>
            <p:ph type="title"/>
          </p:nvPr>
        </p:nvSpPr>
        <p:spPr/>
        <p:txBody>
          <a:bodyPr>
            <a:normAutofit/>
          </a:bodyPr>
          <a:lstStyle/>
          <a:p>
            <a:r>
              <a:rPr lang="en-US" sz="3200" dirty="0"/>
              <a:t>HIPPA</a:t>
            </a:r>
          </a:p>
        </p:txBody>
      </p:sp>
      <p:sp>
        <p:nvSpPr>
          <p:cNvPr id="3" name="Content Placeholder 2">
            <a:extLst>
              <a:ext uri="{FF2B5EF4-FFF2-40B4-BE49-F238E27FC236}">
                <a16:creationId xmlns:a16="http://schemas.microsoft.com/office/drawing/2014/main" id="{111C45B9-4CD0-49AA-87D7-EDB5C88018ED}"/>
              </a:ext>
            </a:extLst>
          </p:cNvPr>
          <p:cNvSpPr>
            <a:spLocks noGrp="1"/>
          </p:cNvSpPr>
          <p:nvPr>
            <p:ph idx="1"/>
          </p:nvPr>
        </p:nvSpPr>
        <p:spPr/>
        <p:txBody>
          <a:bodyPr/>
          <a:lstStyle/>
          <a:p>
            <a:pPr marL="0" indent="0" algn="ctr">
              <a:buNone/>
            </a:pPr>
            <a:endParaRPr lang="en-US" sz="3200" dirty="0"/>
          </a:p>
          <a:p>
            <a:pPr marL="0" indent="0" algn="ctr">
              <a:buNone/>
            </a:pPr>
            <a:r>
              <a:rPr lang="en-US" sz="3200" dirty="0"/>
              <a:t>Protection of personally identifiable health information contained in medical or treatment reports from an outside provider is the responsibility of the requester. Ideally the school nurse summarizes the educationally relevant information from the outside record source into the student’s cumulative health record and then destroys the outside record.</a:t>
            </a:r>
          </a:p>
          <a:p>
            <a:pPr marL="0" indent="0" algn="ctr">
              <a:buNone/>
            </a:pPr>
            <a:endParaRPr lang="en-US" dirty="0"/>
          </a:p>
        </p:txBody>
      </p:sp>
      <p:sp>
        <p:nvSpPr>
          <p:cNvPr id="4" name="Slide Number Placeholder 3">
            <a:extLst>
              <a:ext uri="{FF2B5EF4-FFF2-40B4-BE49-F238E27FC236}">
                <a16:creationId xmlns:a16="http://schemas.microsoft.com/office/drawing/2014/main" id="{5370FD83-E785-458C-AFDC-D5105A76A878}"/>
              </a:ext>
            </a:extLst>
          </p:cNvPr>
          <p:cNvSpPr>
            <a:spLocks noGrp="1"/>
          </p:cNvSpPr>
          <p:nvPr>
            <p:ph type="sldNum" sz="quarter" idx="12"/>
          </p:nvPr>
        </p:nvSpPr>
        <p:spPr/>
        <p:txBody>
          <a:bodyPr/>
          <a:lstStyle/>
          <a:p>
            <a:fld id="{C479D5F6-EDCB-402A-AC08-4943A1820E8F}" type="slidenum">
              <a:rPr lang="en-US" smtClean="0"/>
              <a:pPr/>
              <a:t>10</a:t>
            </a:fld>
            <a:endParaRPr lang="en-US" dirty="0"/>
          </a:p>
        </p:txBody>
      </p:sp>
    </p:spTree>
    <p:extLst>
      <p:ext uri="{BB962C8B-B14F-4D97-AF65-F5344CB8AC3E}">
        <p14:creationId xmlns:p14="http://schemas.microsoft.com/office/powerpoint/2010/main" val="16857537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7DD6D-533B-44F0-B680-E6BEDD44B35D}"/>
              </a:ext>
            </a:extLst>
          </p:cNvPr>
          <p:cNvSpPr>
            <a:spLocks noGrp="1"/>
          </p:cNvSpPr>
          <p:nvPr>
            <p:ph type="title"/>
          </p:nvPr>
        </p:nvSpPr>
        <p:spPr/>
        <p:txBody>
          <a:bodyPr>
            <a:normAutofit/>
          </a:bodyPr>
          <a:lstStyle/>
          <a:p>
            <a:r>
              <a:rPr lang="en-US" sz="3200" dirty="0"/>
              <a:t>Consent</a:t>
            </a:r>
          </a:p>
        </p:txBody>
      </p:sp>
      <p:sp>
        <p:nvSpPr>
          <p:cNvPr id="3" name="Content Placeholder 2">
            <a:extLst>
              <a:ext uri="{FF2B5EF4-FFF2-40B4-BE49-F238E27FC236}">
                <a16:creationId xmlns:a16="http://schemas.microsoft.com/office/drawing/2014/main" id="{FEF0DB9A-A1CF-45BA-AEDA-525829F6A170}"/>
              </a:ext>
            </a:extLst>
          </p:cNvPr>
          <p:cNvSpPr>
            <a:spLocks noGrp="1"/>
          </p:cNvSpPr>
          <p:nvPr>
            <p:ph idx="1"/>
          </p:nvPr>
        </p:nvSpPr>
        <p:spPr/>
        <p:txBody>
          <a:bodyPr>
            <a:normAutofit fontScale="92500" lnSpcReduction="10000"/>
          </a:bodyPr>
          <a:lstStyle/>
          <a:p>
            <a:pPr marL="0" indent="0" algn="ctr">
              <a:buNone/>
            </a:pPr>
            <a:r>
              <a:rPr lang="en-US" sz="2800" dirty="0"/>
              <a:t>Since most school records are covered by FERPA, who can access this information without parental consent?</a:t>
            </a:r>
          </a:p>
          <a:p>
            <a:pPr marL="0" indent="0" algn="ctr">
              <a:buNone/>
            </a:pPr>
            <a:r>
              <a:rPr lang="en-US" sz="2800" dirty="0"/>
              <a:t>Under the FERPA regulations, “eligible students” and parents of minor students have a right to see their records. “Eligible students” are those that are at least 18 or those who are attending a postsecondary institution. In general, parental consent is required for others to access information in students’ health records. Importantly, in Colorado, the age of majority for education purposes is 21, and the Individuals with Disabilities Education Act provides that parental consent is required for the release of special education records unless the child has reached the age of majority under state law. </a:t>
            </a:r>
          </a:p>
          <a:p>
            <a:pPr marL="0" indent="0">
              <a:buNone/>
            </a:pPr>
            <a:endParaRPr lang="en-US" dirty="0"/>
          </a:p>
        </p:txBody>
      </p:sp>
      <p:sp>
        <p:nvSpPr>
          <p:cNvPr id="4" name="Slide Number Placeholder 3">
            <a:extLst>
              <a:ext uri="{FF2B5EF4-FFF2-40B4-BE49-F238E27FC236}">
                <a16:creationId xmlns:a16="http://schemas.microsoft.com/office/drawing/2014/main" id="{C9BDB8F1-6B1D-4CFD-9F3F-64604DC1BE54}"/>
              </a:ext>
            </a:extLst>
          </p:cNvPr>
          <p:cNvSpPr>
            <a:spLocks noGrp="1"/>
          </p:cNvSpPr>
          <p:nvPr>
            <p:ph type="sldNum" sz="quarter" idx="12"/>
          </p:nvPr>
        </p:nvSpPr>
        <p:spPr/>
        <p:txBody>
          <a:bodyPr/>
          <a:lstStyle/>
          <a:p>
            <a:fld id="{C479D5F6-EDCB-402A-AC08-4943A1820E8F}" type="slidenum">
              <a:rPr lang="en-US" smtClean="0"/>
              <a:pPr/>
              <a:t>11</a:t>
            </a:fld>
            <a:endParaRPr lang="en-US" dirty="0"/>
          </a:p>
        </p:txBody>
      </p:sp>
    </p:spTree>
    <p:extLst>
      <p:ext uri="{BB962C8B-B14F-4D97-AF65-F5344CB8AC3E}">
        <p14:creationId xmlns:p14="http://schemas.microsoft.com/office/powerpoint/2010/main" val="25509554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26CE4-A6AA-4136-9981-1DBD19AB7DDB}"/>
              </a:ext>
            </a:extLst>
          </p:cNvPr>
          <p:cNvSpPr>
            <a:spLocks noGrp="1"/>
          </p:cNvSpPr>
          <p:nvPr>
            <p:ph type="title"/>
          </p:nvPr>
        </p:nvSpPr>
        <p:spPr/>
        <p:txBody>
          <a:bodyPr>
            <a:normAutofit/>
          </a:bodyPr>
          <a:lstStyle/>
          <a:p>
            <a:r>
              <a:rPr lang="en-US" sz="3200" dirty="0"/>
              <a:t>Is consent always required?</a:t>
            </a:r>
          </a:p>
        </p:txBody>
      </p:sp>
      <p:sp>
        <p:nvSpPr>
          <p:cNvPr id="3" name="Content Placeholder 2">
            <a:extLst>
              <a:ext uri="{FF2B5EF4-FFF2-40B4-BE49-F238E27FC236}">
                <a16:creationId xmlns:a16="http://schemas.microsoft.com/office/drawing/2014/main" id="{45D40019-7E28-42FE-8F68-56DD3BE2A11A}"/>
              </a:ext>
            </a:extLst>
          </p:cNvPr>
          <p:cNvSpPr>
            <a:spLocks noGrp="1"/>
          </p:cNvSpPr>
          <p:nvPr>
            <p:ph idx="1"/>
          </p:nvPr>
        </p:nvSpPr>
        <p:spPr/>
        <p:txBody>
          <a:bodyPr/>
          <a:lstStyle/>
          <a:p>
            <a:pPr marL="0" marR="0" lvl="0" indent="0" algn="ctr" defTabSz="914400" rtl="0" eaLnBrk="1" fontAlgn="auto" latinLnBrk="0" hangingPunct="1">
              <a:lnSpc>
                <a:spcPct val="90000"/>
              </a:lnSpc>
              <a:spcBef>
                <a:spcPts val="1000"/>
              </a:spcBef>
              <a:spcAft>
                <a:spcPts val="0"/>
              </a:spcAft>
              <a:buClr>
                <a:srgbClr val="0D1E8E"/>
              </a:buClr>
              <a:buSzTx/>
              <a:buFont typeface="Arial" panose="020B0604020202020204" pitchFamily="34" charset="0"/>
              <a:buNone/>
              <a:tabLst/>
              <a:defRPr/>
            </a:pPr>
            <a:endParaRPr kumimoji="0" lang="en-US" sz="24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a:p>
            <a:pPr marL="0" marR="0" lvl="0" indent="0" algn="ctr" defTabSz="914400" rtl="0" eaLnBrk="1" fontAlgn="auto" latinLnBrk="0" hangingPunct="1">
              <a:lnSpc>
                <a:spcPct val="90000"/>
              </a:lnSpc>
              <a:spcBef>
                <a:spcPts val="1000"/>
              </a:spcBef>
              <a:spcAft>
                <a:spcPts val="0"/>
              </a:spcAft>
              <a:buClr>
                <a:srgbClr val="0D1E8E"/>
              </a:buClr>
              <a:buSzTx/>
              <a:buFont typeface="Arial" panose="020B0604020202020204" pitchFamily="34" charset="0"/>
              <a:buNone/>
              <a:tabLst/>
              <a:defRPr/>
            </a:pPr>
            <a:endParaRPr lang="en-US" dirty="0">
              <a:solidFill>
                <a:prstClr val="black"/>
              </a:solidFill>
              <a:latin typeface="Trebuchet MS" panose="020B0603020202020204" pitchFamily="34" charset="0"/>
            </a:endParaRPr>
          </a:p>
          <a:p>
            <a:pPr marL="0" marR="0" lvl="0" indent="0" algn="ctr" defTabSz="914400" rtl="0" eaLnBrk="1" fontAlgn="auto" latinLnBrk="0" hangingPunct="1">
              <a:lnSpc>
                <a:spcPct val="90000"/>
              </a:lnSpc>
              <a:spcBef>
                <a:spcPts val="1000"/>
              </a:spcBef>
              <a:spcAft>
                <a:spcPts val="0"/>
              </a:spcAft>
              <a:buClr>
                <a:srgbClr val="0D1E8E"/>
              </a:buClr>
              <a:buSzTx/>
              <a:buFont typeface="Arial" panose="020B0604020202020204" pitchFamily="34" charset="0"/>
              <a:buNone/>
              <a:tabLst/>
              <a:defRPr/>
            </a:pPr>
            <a:endParaRPr kumimoji="0" lang="en-US" sz="24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a:p>
            <a:pPr marL="0" marR="0" lvl="0" indent="0" algn="ctr" defTabSz="914400" rtl="0" eaLnBrk="1" fontAlgn="auto" latinLnBrk="0" hangingPunct="1">
              <a:lnSpc>
                <a:spcPct val="90000"/>
              </a:lnSpc>
              <a:spcBef>
                <a:spcPts val="1000"/>
              </a:spcBef>
              <a:spcAft>
                <a:spcPts val="0"/>
              </a:spcAft>
              <a:buClr>
                <a:srgbClr val="0D1E8E"/>
              </a:buClr>
              <a:buSzTx/>
              <a:buFont typeface="Arial" panose="020B0604020202020204" pitchFamily="34" charset="0"/>
              <a:buNone/>
              <a:tabLst/>
              <a:defRPr/>
            </a:pPr>
            <a:r>
              <a:rPr kumimoji="0" lang="en-US" sz="32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Accordingly, students 18 and older have the right under federal law to access their education records, except for special education records, for which they must wait until they are 21.</a:t>
            </a:r>
          </a:p>
          <a:p>
            <a:pPr marL="0" indent="0">
              <a:buNone/>
            </a:pPr>
            <a:endParaRPr lang="en-US" dirty="0"/>
          </a:p>
        </p:txBody>
      </p:sp>
      <p:sp>
        <p:nvSpPr>
          <p:cNvPr id="4" name="Slide Number Placeholder 3">
            <a:extLst>
              <a:ext uri="{FF2B5EF4-FFF2-40B4-BE49-F238E27FC236}">
                <a16:creationId xmlns:a16="http://schemas.microsoft.com/office/drawing/2014/main" id="{4CAE93FA-757D-4FDD-BD41-6FF1364C0EB6}"/>
              </a:ext>
            </a:extLst>
          </p:cNvPr>
          <p:cNvSpPr>
            <a:spLocks noGrp="1"/>
          </p:cNvSpPr>
          <p:nvPr>
            <p:ph type="sldNum" sz="quarter" idx="12"/>
          </p:nvPr>
        </p:nvSpPr>
        <p:spPr/>
        <p:txBody>
          <a:bodyPr/>
          <a:lstStyle/>
          <a:p>
            <a:fld id="{C479D5F6-EDCB-402A-AC08-4943A1820E8F}" type="slidenum">
              <a:rPr lang="en-US" smtClean="0"/>
              <a:pPr/>
              <a:t>12</a:t>
            </a:fld>
            <a:endParaRPr lang="en-US" dirty="0"/>
          </a:p>
        </p:txBody>
      </p:sp>
    </p:spTree>
    <p:extLst>
      <p:ext uri="{BB962C8B-B14F-4D97-AF65-F5344CB8AC3E}">
        <p14:creationId xmlns:p14="http://schemas.microsoft.com/office/powerpoint/2010/main" val="15938910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7432B-DA46-4C24-A51E-1CF755782DFA}"/>
              </a:ext>
            </a:extLst>
          </p:cNvPr>
          <p:cNvSpPr>
            <a:spLocks noGrp="1"/>
          </p:cNvSpPr>
          <p:nvPr>
            <p:ph type="title"/>
          </p:nvPr>
        </p:nvSpPr>
        <p:spPr/>
        <p:txBody>
          <a:bodyPr/>
          <a:lstStyle/>
          <a:p>
            <a:r>
              <a:rPr kumimoji="0" lang="en-US" sz="2800" b="0" i="0" u="none" strike="noStrike" kern="1200" cap="none" spc="0" normalizeH="0" baseline="0" noProof="0" dirty="0">
                <a:ln>
                  <a:noFill/>
                </a:ln>
                <a:solidFill>
                  <a:prstClr val="white"/>
                </a:solidFill>
                <a:effectLst/>
                <a:uLnTx/>
                <a:uFillTx/>
                <a:latin typeface="Museo Slab 500" panose="02000000000000000000" pitchFamily="50" charset="0"/>
                <a:ea typeface="+mj-ea"/>
                <a:cs typeface="+mj-cs"/>
              </a:rPr>
              <a:t>When consent is NOT required.</a:t>
            </a:r>
            <a:endParaRPr lang="en-US" dirty="0"/>
          </a:p>
        </p:txBody>
      </p:sp>
      <p:sp>
        <p:nvSpPr>
          <p:cNvPr id="3" name="Content Placeholder 2">
            <a:extLst>
              <a:ext uri="{FF2B5EF4-FFF2-40B4-BE49-F238E27FC236}">
                <a16:creationId xmlns:a16="http://schemas.microsoft.com/office/drawing/2014/main" id="{B3D9330F-93F0-434E-9862-10C0BD7E1CD4}"/>
              </a:ext>
            </a:extLst>
          </p:cNvPr>
          <p:cNvSpPr>
            <a:spLocks noGrp="1"/>
          </p:cNvSpPr>
          <p:nvPr>
            <p:ph idx="1"/>
          </p:nvPr>
        </p:nvSpPr>
        <p:spPr/>
        <p:txBody>
          <a:bodyPr/>
          <a:lstStyle/>
          <a:p>
            <a:pPr marL="0" marR="0" lvl="0" indent="0" algn="l" defTabSz="914400" rtl="0" eaLnBrk="1" fontAlgn="auto" latinLnBrk="0" hangingPunct="1">
              <a:lnSpc>
                <a:spcPct val="90000"/>
              </a:lnSpc>
              <a:spcBef>
                <a:spcPts val="1000"/>
              </a:spcBef>
              <a:spcAft>
                <a:spcPts val="0"/>
              </a:spcAft>
              <a:buClr>
                <a:srgbClr val="0D1E8E"/>
              </a:buClr>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There are certain circumstances where consent is not required: </a:t>
            </a:r>
          </a:p>
          <a:p>
            <a:pPr marL="0" marR="0" lvl="0" indent="0" algn="l" defTabSz="914400" rtl="0" eaLnBrk="1" fontAlgn="auto" latinLnBrk="0" hangingPunct="1">
              <a:lnSpc>
                <a:spcPct val="90000"/>
              </a:lnSpc>
              <a:spcBef>
                <a:spcPts val="1000"/>
              </a:spcBef>
              <a:spcAft>
                <a:spcPts val="0"/>
              </a:spcAft>
              <a:buClr>
                <a:srgbClr val="0D1E8E"/>
              </a:buClr>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School officials, including teachers, that have a “legitimate educational interest” </a:t>
            </a:r>
          </a:p>
          <a:p>
            <a:pPr marL="0" marR="0" lvl="0" indent="0" algn="l" defTabSz="914400" rtl="0" eaLnBrk="1" fontAlgn="auto" latinLnBrk="0" hangingPunct="1">
              <a:lnSpc>
                <a:spcPct val="90000"/>
              </a:lnSpc>
              <a:spcBef>
                <a:spcPts val="1000"/>
              </a:spcBef>
              <a:spcAft>
                <a:spcPts val="0"/>
              </a:spcAft>
              <a:buClr>
                <a:srgbClr val="0D1E8E"/>
              </a:buClr>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In an emergency “if knowledge of the information is necessary to protect the health or safety of the student or other individuals </a:t>
            </a:r>
          </a:p>
          <a:p>
            <a:pPr marL="0" marR="0" lvl="0" indent="0" algn="l" defTabSz="914400" rtl="0" eaLnBrk="1" fontAlgn="auto" latinLnBrk="0" hangingPunct="1">
              <a:lnSpc>
                <a:spcPct val="90000"/>
              </a:lnSpc>
              <a:spcBef>
                <a:spcPts val="1000"/>
              </a:spcBef>
              <a:spcAft>
                <a:spcPts val="0"/>
              </a:spcAft>
              <a:buClr>
                <a:srgbClr val="0D1E8E"/>
              </a:buClr>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Instances of abuse or neglect </a:t>
            </a:r>
          </a:p>
          <a:p>
            <a:pPr marL="0" marR="0" lvl="0" indent="0" algn="l" defTabSz="914400" rtl="0" eaLnBrk="1" fontAlgn="auto" latinLnBrk="0" hangingPunct="1">
              <a:lnSpc>
                <a:spcPct val="90000"/>
              </a:lnSpc>
              <a:spcBef>
                <a:spcPts val="1000"/>
              </a:spcBef>
              <a:spcAft>
                <a:spcPts val="0"/>
              </a:spcAft>
              <a:buClr>
                <a:srgbClr val="0D1E8E"/>
              </a:buClr>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Information that is required by a school to which the student is transferring </a:t>
            </a:r>
          </a:p>
          <a:p>
            <a:pPr marL="0" marR="0" lvl="0" indent="0" algn="l" defTabSz="914400" rtl="0" eaLnBrk="1" fontAlgn="auto" latinLnBrk="0" hangingPunct="1">
              <a:lnSpc>
                <a:spcPct val="90000"/>
              </a:lnSpc>
              <a:spcBef>
                <a:spcPts val="1000"/>
              </a:spcBef>
              <a:spcAft>
                <a:spcPts val="0"/>
              </a:spcAft>
              <a:buClr>
                <a:srgbClr val="0D1E8E"/>
              </a:buClr>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Certain legal situations including subpoenas or investigations of criminal offenses</a:t>
            </a:r>
          </a:p>
          <a:p>
            <a:endParaRPr lang="en-US" dirty="0"/>
          </a:p>
        </p:txBody>
      </p:sp>
      <p:sp>
        <p:nvSpPr>
          <p:cNvPr id="4" name="Slide Number Placeholder 3">
            <a:extLst>
              <a:ext uri="{FF2B5EF4-FFF2-40B4-BE49-F238E27FC236}">
                <a16:creationId xmlns:a16="http://schemas.microsoft.com/office/drawing/2014/main" id="{EFFF32B7-C55D-4918-ABEB-68F53973682B}"/>
              </a:ext>
            </a:extLst>
          </p:cNvPr>
          <p:cNvSpPr>
            <a:spLocks noGrp="1"/>
          </p:cNvSpPr>
          <p:nvPr>
            <p:ph type="sldNum" sz="quarter" idx="12"/>
          </p:nvPr>
        </p:nvSpPr>
        <p:spPr/>
        <p:txBody>
          <a:bodyPr/>
          <a:lstStyle/>
          <a:p>
            <a:fld id="{C479D5F6-EDCB-402A-AC08-4943A1820E8F}" type="slidenum">
              <a:rPr lang="en-US" smtClean="0"/>
              <a:pPr/>
              <a:t>13</a:t>
            </a:fld>
            <a:endParaRPr lang="en-US" dirty="0"/>
          </a:p>
        </p:txBody>
      </p:sp>
    </p:spTree>
    <p:extLst>
      <p:ext uri="{BB962C8B-B14F-4D97-AF65-F5344CB8AC3E}">
        <p14:creationId xmlns:p14="http://schemas.microsoft.com/office/powerpoint/2010/main" val="21839948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4C571-6D58-43C9-AC24-3D78F75E1302}"/>
              </a:ext>
            </a:extLst>
          </p:cNvPr>
          <p:cNvSpPr>
            <a:spLocks noGrp="1"/>
          </p:cNvSpPr>
          <p:nvPr>
            <p:ph type="title"/>
          </p:nvPr>
        </p:nvSpPr>
        <p:spPr>
          <a:xfrm>
            <a:off x="245193" y="254514"/>
            <a:ext cx="8074718" cy="756418"/>
          </a:xfrm>
        </p:spPr>
        <p:txBody>
          <a:bodyPr>
            <a:noAutofit/>
          </a:bodyPr>
          <a:lstStyle/>
          <a:p>
            <a:r>
              <a:rPr kumimoji="0" lang="en-US" sz="3200" b="0" i="0" u="none" strike="noStrike" kern="1200" cap="none" spc="0" normalizeH="0" baseline="0" noProof="0" dirty="0">
                <a:ln>
                  <a:noFill/>
                </a:ln>
                <a:solidFill>
                  <a:prstClr val="white"/>
                </a:solidFill>
                <a:effectLst/>
                <a:uLnTx/>
                <a:uFillTx/>
                <a:latin typeface="Museo Slab 500" panose="02000000000000000000" pitchFamily="50" charset="0"/>
                <a:ea typeface="+mj-ea"/>
                <a:cs typeface="+mj-cs"/>
              </a:rPr>
              <a:t>So, why are school districts reluctant to share information with school transporters?</a:t>
            </a:r>
            <a:endParaRPr lang="en-US" sz="3200" dirty="0"/>
          </a:p>
        </p:txBody>
      </p:sp>
      <p:sp>
        <p:nvSpPr>
          <p:cNvPr id="3" name="Content Placeholder 2">
            <a:extLst>
              <a:ext uri="{FF2B5EF4-FFF2-40B4-BE49-F238E27FC236}">
                <a16:creationId xmlns:a16="http://schemas.microsoft.com/office/drawing/2014/main" id="{D9C4D71C-0831-4B33-8C50-B51B3B93B75D}"/>
              </a:ext>
            </a:extLst>
          </p:cNvPr>
          <p:cNvSpPr>
            <a:spLocks noGrp="1"/>
          </p:cNvSpPr>
          <p:nvPr>
            <p:ph idx="1"/>
          </p:nvPr>
        </p:nvSpPr>
        <p:spPr/>
        <p:txBody>
          <a:bodyPr/>
          <a:lstStyle/>
          <a:p>
            <a:pPr marL="0" marR="0" lvl="0" indent="0" algn="ctr" defTabSz="914400" rtl="0" eaLnBrk="1" fontAlgn="auto" latinLnBrk="0" hangingPunct="1">
              <a:lnSpc>
                <a:spcPct val="90000"/>
              </a:lnSpc>
              <a:spcBef>
                <a:spcPts val="1000"/>
              </a:spcBef>
              <a:spcAft>
                <a:spcPts val="0"/>
              </a:spcAft>
              <a:buClr>
                <a:srgbClr val="0D1E8E"/>
              </a:buClr>
              <a:buSzTx/>
              <a:buFont typeface="Arial" panose="020B0604020202020204" pitchFamily="34" charset="0"/>
              <a:buNone/>
              <a:tabLst/>
              <a:defRPr/>
            </a:pPr>
            <a:endParaRPr kumimoji="0" lang="en-US" sz="32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a:p>
            <a:pPr marL="0" marR="0" lvl="0" indent="0" algn="ctr" defTabSz="914400" rtl="0" eaLnBrk="1" fontAlgn="auto" latinLnBrk="0" hangingPunct="1">
              <a:lnSpc>
                <a:spcPct val="90000"/>
              </a:lnSpc>
              <a:spcBef>
                <a:spcPts val="1000"/>
              </a:spcBef>
              <a:spcAft>
                <a:spcPts val="0"/>
              </a:spcAft>
              <a:buClr>
                <a:srgbClr val="0D1E8E"/>
              </a:buClr>
              <a:buSzTx/>
              <a:buFont typeface="Arial" panose="020B0604020202020204" pitchFamily="34" charset="0"/>
              <a:buNone/>
              <a:tabLst/>
              <a:defRPr/>
            </a:pPr>
            <a:endParaRPr lang="en-US" sz="3200" dirty="0">
              <a:solidFill>
                <a:prstClr val="black"/>
              </a:solidFill>
              <a:latin typeface="Trebuchet MS" panose="020B0603020202020204" pitchFamily="34" charset="0"/>
            </a:endParaRPr>
          </a:p>
          <a:p>
            <a:pPr marL="0" marR="0" lvl="0" indent="0" algn="ctr" defTabSz="914400" rtl="0" eaLnBrk="1" fontAlgn="auto" latinLnBrk="0" hangingPunct="1">
              <a:lnSpc>
                <a:spcPct val="90000"/>
              </a:lnSpc>
              <a:spcBef>
                <a:spcPts val="1000"/>
              </a:spcBef>
              <a:spcAft>
                <a:spcPts val="0"/>
              </a:spcAft>
              <a:buClr>
                <a:srgbClr val="0D1E8E"/>
              </a:buClr>
              <a:buSzTx/>
              <a:buFont typeface="Arial" panose="020B0604020202020204" pitchFamily="34" charset="0"/>
              <a:buNone/>
              <a:tabLst/>
              <a:defRPr/>
            </a:pPr>
            <a:endParaRPr kumimoji="0" lang="en-US" sz="32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a:p>
            <a:pPr marL="0" marR="0" lvl="0" indent="0" algn="ctr" defTabSz="914400" rtl="0" eaLnBrk="1" fontAlgn="auto" latinLnBrk="0" hangingPunct="1">
              <a:lnSpc>
                <a:spcPct val="90000"/>
              </a:lnSpc>
              <a:spcBef>
                <a:spcPts val="1000"/>
              </a:spcBef>
              <a:spcAft>
                <a:spcPts val="0"/>
              </a:spcAft>
              <a:buClr>
                <a:srgbClr val="0D1E8E"/>
              </a:buClr>
              <a:buSzTx/>
              <a:buFont typeface="Arial" panose="020B0604020202020204" pitchFamily="34" charset="0"/>
              <a:buNone/>
              <a:tabLst/>
              <a:defRPr/>
            </a:pPr>
            <a:r>
              <a:rPr kumimoji="0" lang="en-US" sz="32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Misinformation about and/or misunderstanding of the law’s confidentiality requirements.</a:t>
            </a:r>
          </a:p>
          <a:p>
            <a:endParaRPr lang="en-US" dirty="0"/>
          </a:p>
        </p:txBody>
      </p:sp>
      <p:sp>
        <p:nvSpPr>
          <p:cNvPr id="4" name="Slide Number Placeholder 3">
            <a:extLst>
              <a:ext uri="{FF2B5EF4-FFF2-40B4-BE49-F238E27FC236}">
                <a16:creationId xmlns:a16="http://schemas.microsoft.com/office/drawing/2014/main" id="{A907C6BB-E71F-4A1C-988C-267A4AB4C050}"/>
              </a:ext>
            </a:extLst>
          </p:cNvPr>
          <p:cNvSpPr>
            <a:spLocks noGrp="1"/>
          </p:cNvSpPr>
          <p:nvPr>
            <p:ph type="sldNum" sz="quarter" idx="12"/>
          </p:nvPr>
        </p:nvSpPr>
        <p:spPr/>
        <p:txBody>
          <a:bodyPr/>
          <a:lstStyle/>
          <a:p>
            <a:fld id="{C479D5F6-EDCB-402A-AC08-4943A1820E8F}" type="slidenum">
              <a:rPr lang="en-US" smtClean="0"/>
              <a:pPr/>
              <a:t>14</a:t>
            </a:fld>
            <a:endParaRPr lang="en-US" dirty="0"/>
          </a:p>
        </p:txBody>
      </p:sp>
    </p:spTree>
    <p:extLst>
      <p:ext uri="{BB962C8B-B14F-4D97-AF65-F5344CB8AC3E}">
        <p14:creationId xmlns:p14="http://schemas.microsoft.com/office/powerpoint/2010/main" val="3051692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55F66-BC3D-4D1E-86E8-BA9D9DADB299}"/>
              </a:ext>
            </a:extLst>
          </p:cNvPr>
          <p:cNvSpPr>
            <a:spLocks noGrp="1"/>
          </p:cNvSpPr>
          <p:nvPr>
            <p:ph type="title"/>
          </p:nvPr>
        </p:nvSpPr>
        <p:spPr>
          <a:xfrm>
            <a:off x="245193" y="254514"/>
            <a:ext cx="7995696" cy="756418"/>
          </a:xfrm>
        </p:spPr>
        <p:txBody>
          <a:bodyPr>
            <a:noAutofit/>
          </a:bodyPr>
          <a:lstStyle/>
          <a:p>
            <a:r>
              <a:rPr kumimoji="0" lang="en-US" sz="3200" b="0" i="0" u="none" strike="noStrike" kern="1200" cap="none" spc="0" normalizeH="0" baseline="0" noProof="0" dirty="0">
                <a:ln>
                  <a:noFill/>
                </a:ln>
                <a:solidFill>
                  <a:prstClr val="white"/>
                </a:solidFill>
                <a:effectLst/>
                <a:uLnTx/>
                <a:uFillTx/>
                <a:latin typeface="Museo Slab 500" panose="02000000000000000000" pitchFamily="50" charset="0"/>
                <a:ea typeface="+mj-ea"/>
                <a:cs typeface="+mj-cs"/>
              </a:rPr>
              <a:t>Guiding Principles from IDEA and FERPA</a:t>
            </a:r>
            <a:endParaRPr lang="en-US" sz="3200" dirty="0"/>
          </a:p>
        </p:txBody>
      </p:sp>
      <p:sp>
        <p:nvSpPr>
          <p:cNvPr id="3" name="Content Placeholder 2">
            <a:extLst>
              <a:ext uri="{FF2B5EF4-FFF2-40B4-BE49-F238E27FC236}">
                <a16:creationId xmlns:a16="http://schemas.microsoft.com/office/drawing/2014/main" id="{3EF33838-3E9D-43BF-9A1A-C002F2045B6D}"/>
              </a:ext>
            </a:extLst>
          </p:cNvPr>
          <p:cNvSpPr>
            <a:spLocks noGrp="1"/>
          </p:cNvSpPr>
          <p:nvPr>
            <p:ph idx="1"/>
          </p:nvPr>
        </p:nvSpPr>
        <p:spPr/>
        <p:txBody>
          <a:bodyPr/>
          <a:lstStyle/>
          <a:p>
            <a:pPr marL="228600" marR="0" lvl="0" indent="-228600" algn="l" defTabSz="914400" rtl="0" eaLnBrk="1" fontAlgn="auto" latinLnBrk="0" hangingPunct="1">
              <a:lnSpc>
                <a:spcPct val="90000"/>
              </a:lnSpc>
              <a:spcBef>
                <a:spcPts val="1000"/>
              </a:spcBef>
              <a:spcAft>
                <a:spcPts val="0"/>
              </a:spcAft>
              <a:buClr>
                <a:srgbClr val="0D1E8E"/>
              </a:buClr>
              <a:buSzTx/>
              <a:buFont typeface="Arial" panose="020B0604020202020204" pitchFamily="34" charset="0"/>
              <a:buChar char="•"/>
              <a:tabLst/>
              <a:defRPr/>
            </a:pPr>
            <a:endParaRPr kumimoji="0" lang="en-US" sz="32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a:p>
            <a:pPr marL="228600" marR="0" lvl="0" indent="-228600" algn="l" defTabSz="914400" rtl="0" eaLnBrk="1" fontAlgn="auto" latinLnBrk="0" hangingPunct="1">
              <a:lnSpc>
                <a:spcPct val="90000"/>
              </a:lnSpc>
              <a:spcBef>
                <a:spcPts val="1000"/>
              </a:spcBef>
              <a:spcAft>
                <a:spcPts val="0"/>
              </a:spcAft>
              <a:buClr>
                <a:srgbClr val="0D1E8E"/>
              </a:buClr>
              <a:buSzTx/>
              <a:buFont typeface="Arial" panose="020B0604020202020204" pitchFamily="34" charset="0"/>
              <a:buChar char="•"/>
              <a:tabLst/>
              <a:defRPr/>
            </a:pPr>
            <a:r>
              <a:rPr kumimoji="0" lang="en-US" sz="32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Rationale of disclosure</a:t>
            </a:r>
          </a:p>
          <a:p>
            <a:pPr marL="228600" marR="0" lvl="0" indent="-228600" algn="l" defTabSz="914400" rtl="0" eaLnBrk="1" fontAlgn="auto" latinLnBrk="0" hangingPunct="1">
              <a:lnSpc>
                <a:spcPct val="90000"/>
              </a:lnSpc>
              <a:spcBef>
                <a:spcPts val="1000"/>
              </a:spcBef>
              <a:spcAft>
                <a:spcPts val="0"/>
              </a:spcAft>
              <a:buClr>
                <a:srgbClr val="0D1E8E"/>
              </a:buClr>
              <a:buSzTx/>
              <a:buFont typeface="Arial" panose="020B0604020202020204" pitchFamily="34" charset="0"/>
              <a:buChar char="•"/>
              <a:tabLst/>
              <a:defRPr/>
            </a:pPr>
            <a:endParaRPr kumimoji="0" lang="en-US" sz="32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a:p>
            <a:pPr marL="228600" marR="0" lvl="0" indent="-228600" algn="l" defTabSz="914400" rtl="0" eaLnBrk="1" fontAlgn="auto" latinLnBrk="0" hangingPunct="1">
              <a:lnSpc>
                <a:spcPct val="90000"/>
              </a:lnSpc>
              <a:spcBef>
                <a:spcPts val="1000"/>
              </a:spcBef>
              <a:spcAft>
                <a:spcPts val="0"/>
              </a:spcAft>
              <a:buClr>
                <a:srgbClr val="0D1E8E"/>
              </a:buClr>
              <a:buSzTx/>
              <a:buFont typeface="Arial" panose="020B0604020202020204" pitchFamily="34" charset="0"/>
              <a:buChar char="•"/>
              <a:tabLst/>
              <a:defRPr/>
            </a:pPr>
            <a:r>
              <a:rPr kumimoji="0" lang="en-US" sz="32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Publication for criteria for disclosure</a:t>
            </a:r>
          </a:p>
          <a:p>
            <a:pPr marL="228600" marR="0" lvl="0" indent="-228600" algn="l" defTabSz="914400" rtl="0" eaLnBrk="1" fontAlgn="auto" latinLnBrk="0" hangingPunct="1">
              <a:lnSpc>
                <a:spcPct val="90000"/>
              </a:lnSpc>
              <a:spcBef>
                <a:spcPts val="1000"/>
              </a:spcBef>
              <a:spcAft>
                <a:spcPts val="0"/>
              </a:spcAft>
              <a:buClr>
                <a:srgbClr val="0D1E8E"/>
              </a:buClr>
              <a:buSzTx/>
              <a:buFont typeface="Arial" panose="020B0604020202020204" pitchFamily="34" charset="0"/>
              <a:buChar char="•"/>
              <a:tabLst/>
              <a:defRPr/>
            </a:pPr>
            <a:endParaRPr kumimoji="0" lang="en-US" sz="32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a:p>
            <a:pPr marL="228600" marR="0" lvl="0" indent="-228600" algn="l" defTabSz="914400" rtl="0" eaLnBrk="1" fontAlgn="auto" latinLnBrk="0" hangingPunct="1">
              <a:lnSpc>
                <a:spcPct val="90000"/>
              </a:lnSpc>
              <a:spcBef>
                <a:spcPts val="1000"/>
              </a:spcBef>
              <a:spcAft>
                <a:spcPts val="0"/>
              </a:spcAft>
              <a:buClr>
                <a:srgbClr val="0D1E8E"/>
              </a:buClr>
              <a:buSzTx/>
              <a:buFont typeface="Arial" panose="020B0604020202020204" pitchFamily="34" charset="0"/>
              <a:buChar char="•"/>
              <a:tabLst/>
              <a:defRPr/>
            </a:pPr>
            <a:r>
              <a:rPr kumimoji="0" lang="en-US" sz="32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Confidentiality</a:t>
            </a:r>
          </a:p>
          <a:p>
            <a:pPr marL="228600" marR="0" lvl="0" indent="-228600" algn="l" defTabSz="914400" rtl="0" eaLnBrk="1" fontAlgn="auto" latinLnBrk="0" hangingPunct="1">
              <a:lnSpc>
                <a:spcPct val="90000"/>
              </a:lnSpc>
              <a:spcBef>
                <a:spcPts val="1000"/>
              </a:spcBef>
              <a:spcAft>
                <a:spcPts val="0"/>
              </a:spcAft>
              <a:buClr>
                <a:srgbClr val="0D1E8E"/>
              </a:buClr>
              <a:buSzTx/>
              <a:buFont typeface="Arial" panose="020B0604020202020204" pitchFamily="34" charset="0"/>
              <a:buChar char="•"/>
              <a:tabLst/>
              <a:defRPr/>
            </a:pPr>
            <a:endParaRPr kumimoji="0" lang="en-US" sz="32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a:p>
            <a:pPr marL="228600" marR="0" lvl="0" indent="-228600" algn="l" defTabSz="914400" rtl="0" eaLnBrk="1" fontAlgn="auto" latinLnBrk="0" hangingPunct="1">
              <a:lnSpc>
                <a:spcPct val="90000"/>
              </a:lnSpc>
              <a:spcBef>
                <a:spcPts val="1000"/>
              </a:spcBef>
              <a:spcAft>
                <a:spcPts val="0"/>
              </a:spcAft>
              <a:buClr>
                <a:srgbClr val="0D1E8E"/>
              </a:buClr>
              <a:buSzTx/>
              <a:buFont typeface="Arial" panose="020B0604020202020204" pitchFamily="34" charset="0"/>
              <a:buChar char="•"/>
              <a:tabLst/>
              <a:defRPr/>
            </a:pPr>
            <a:r>
              <a:rPr kumimoji="0" lang="en-US" sz="32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Training</a:t>
            </a:r>
          </a:p>
          <a:p>
            <a:endParaRPr lang="en-US" dirty="0"/>
          </a:p>
        </p:txBody>
      </p:sp>
      <p:sp>
        <p:nvSpPr>
          <p:cNvPr id="4" name="Slide Number Placeholder 3">
            <a:extLst>
              <a:ext uri="{FF2B5EF4-FFF2-40B4-BE49-F238E27FC236}">
                <a16:creationId xmlns:a16="http://schemas.microsoft.com/office/drawing/2014/main" id="{F9C6EF5A-5C65-40BF-979C-7905D96A2A44}"/>
              </a:ext>
            </a:extLst>
          </p:cNvPr>
          <p:cNvSpPr>
            <a:spLocks noGrp="1"/>
          </p:cNvSpPr>
          <p:nvPr>
            <p:ph type="sldNum" sz="quarter" idx="12"/>
          </p:nvPr>
        </p:nvSpPr>
        <p:spPr/>
        <p:txBody>
          <a:bodyPr/>
          <a:lstStyle/>
          <a:p>
            <a:fld id="{C479D5F6-EDCB-402A-AC08-4943A1820E8F}" type="slidenum">
              <a:rPr lang="en-US" smtClean="0"/>
              <a:pPr/>
              <a:t>15</a:t>
            </a:fld>
            <a:endParaRPr lang="en-US" dirty="0"/>
          </a:p>
        </p:txBody>
      </p:sp>
    </p:spTree>
    <p:extLst>
      <p:ext uri="{BB962C8B-B14F-4D97-AF65-F5344CB8AC3E}">
        <p14:creationId xmlns:p14="http://schemas.microsoft.com/office/powerpoint/2010/main" val="2162284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727197-E59B-4493-8DD6-2FB5C7777180}"/>
              </a:ext>
            </a:extLst>
          </p:cNvPr>
          <p:cNvSpPr>
            <a:spLocks noGrp="1"/>
          </p:cNvSpPr>
          <p:nvPr>
            <p:ph type="title"/>
          </p:nvPr>
        </p:nvSpPr>
        <p:spPr/>
        <p:txBody>
          <a:bodyPr>
            <a:normAutofit/>
          </a:bodyPr>
          <a:lstStyle/>
          <a:p>
            <a:r>
              <a:rPr kumimoji="0" lang="en-US" sz="3200" b="0" i="0" u="none" strike="noStrike" kern="1200" cap="none" spc="0" normalizeH="0" baseline="0" noProof="0" dirty="0">
                <a:ln>
                  <a:noFill/>
                </a:ln>
                <a:solidFill>
                  <a:prstClr val="white"/>
                </a:solidFill>
                <a:effectLst/>
                <a:uLnTx/>
                <a:uFillTx/>
                <a:latin typeface="Museo Slab 500" panose="02000000000000000000" pitchFamily="50" charset="0"/>
                <a:ea typeface="+mj-ea"/>
                <a:cs typeface="+mj-cs"/>
              </a:rPr>
              <a:t>Rational of Disclosure</a:t>
            </a:r>
            <a:endParaRPr lang="en-US" sz="3200" dirty="0"/>
          </a:p>
        </p:txBody>
      </p:sp>
      <p:sp>
        <p:nvSpPr>
          <p:cNvPr id="3" name="Content Placeholder 2">
            <a:extLst>
              <a:ext uri="{FF2B5EF4-FFF2-40B4-BE49-F238E27FC236}">
                <a16:creationId xmlns:a16="http://schemas.microsoft.com/office/drawing/2014/main" id="{68E60419-0606-4F22-9BEB-BA503BBC6B94}"/>
              </a:ext>
            </a:extLst>
          </p:cNvPr>
          <p:cNvSpPr>
            <a:spLocks noGrp="1"/>
          </p:cNvSpPr>
          <p:nvPr>
            <p:ph idx="1"/>
          </p:nvPr>
        </p:nvSpPr>
        <p:spPr/>
        <p:txBody>
          <a:bodyPr/>
          <a:lstStyle/>
          <a:p>
            <a:pPr marL="228600" marR="0" lvl="0" indent="-228600" algn="l" defTabSz="914400" rtl="0" eaLnBrk="1" fontAlgn="auto" latinLnBrk="0" hangingPunct="1">
              <a:lnSpc>
                <a:spcPct val="90000"/>
              </a:lnSpc>
              <a:spcBef>
                <a:spcPts val="1000"/>
              </a:spcBef>
              <a:spcAft>
                <a:spcPts val="0"/>
              </a:spcAft>
              <a:buClr>
                <a:srgbClr val="0D1E8E"/>
              </a:buClr>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Knowing a child’s diagnosis or “label” isn’t enough and, in fact, is of limited actual value. Instead, school transportation professionals need to know “the what” and “the how” of this child’s disability-related transportation needs</a:t>
            </a:r>
          </a:p>
          <a:p>
            <a:pPr marL="228600" marR="0" lvl="0" indent="-228600" algn="l" defTabSz="914400" rtl="0" eaLnBrk="1" fontAlgn="auto" latinLnBrk="0" hangingPunct="1">
              <a:lnSpc>
                <a:spcPct val="90000"/>
              </a:lnSpc>
              <a:spcBef>
                <a:spcPts val="1000"/>
              </a:spcBef>
              <a:spcAft>
                <a:spcPts val="0"/>
              </a:spcAft>
              <a:buClr>
                <a:srgbClr val="0D1E8E"/>
              </a:buClr>
              <a:buSzTx/>
              <a:buFont typeface="Arial" panose="020B0604020202020204" pitchFamily="34" charset="0"/>
              <a:buChar char="•"/>
              <a:tabLst/>
              <a:defRPr/>
            </a:pPr>
            <a:endParaRPr kumimoji="0" lang="en-US" sz="24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a:p>
            <a:pPr marL="228600" marR="0" lvl="0" indent="-228600" algn="l" defTabSz="914400" rtl="0" eaLnBrk="1" fontAlgn="auto" latinLnBrk="0" hangingPunct="1">
              <a:lnSpc>
                <a:spcPct val="90000"/>
              </a:lnSpc>
              <a:spcBef>
                <a:spcPts val="1000"/>
              </a:spcBef>
              <a:spcAft>
                <a:spcPts val="0"/>
              </a:spcAft>
              <a:buClr>
                <a:srgbClr val="0D1E8E"/>
              </a:buClr>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“Transportation providers play an integral role in the school lives of many children, including children with disabilities.” Office of Special Education and Rehabilitative Services marked the “essential” need for “effective communication between school and transportation providers.” </a:t>
            </a:r>
          </a:p>
          <a:p>
            <a:endParaRPr lang="en-US" dirty="0"/>
          </a:p>
        </p:txBody>
      </p:sp>
      <p:sp>
        <p:nvSpPr>
          <p:cNvPr id="4" name="Slide Number Placeholder 3">
            <a:extLst>
              <a:ext uri="{FF2B5EF4-FFF2-40B4-BE49-F238E27FC236}">
                <a16:creationId xmlns:a16="http://schemas.microsoft.com/office/drawing/2014/main" id="{CAE23DA8-0669-4901-AC23-B4AC4AEA3FEA}"/>
              </a:ext>
            </a:extLst>
          </p:cNvPr>
          <p:cNvSpPr>
            <a:spLocks noGrp="1"/>
          </p:cNvSpPr>
          <p:nvPr>
            <p:ph type="sldNum" sz="quarter" idx="12"/>
          </p:nvPr>
        </p:nvSpPr>
        <p:spPr/>
        <p:txBody>
          <a:bodyPr/>
          <a:lstStyle/>
          <a:p>
            <a:fld id="{C479D5F6-EDCB-402A-AC08-4943A1820E8F}" type="slidenum">
              <a:rPr lang="en-US" smtClean="0"/>
              <a:pPr/>
              <a:t>16</a:t>
            </a:fld>
            <a:endParaRPr lang="en-US" dirty="0"/>
          </a:p>
        </p:txBody>
      </p:sp>
    </p:spTree>
    <p:extLst>
      <p:ext uri="{BB962C8B-B14F-4D97-AF65-F5344CB8AC3E}">
        <p14:creationId xmlns:p14="http://schemas.microsoft.com/office/powerpoint/2010/main" val="11546330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D8869-08DA-479D-9E9D-25947D19DE30}"/>
              </a:ext>
            </a:extLst>
          </p:cNvPr>
          <p:cNvSpPr>
            <a:spLocks noGrp="1"/>
          </p:cNvSpPr>
          <p:nvPr>
            <p:ph type="ctrTitle"/>
          </p:nvPr>
        </p:nvSpPr>
        <p:spPr>
          <a:xfrm>
            <a:off x="685800" y="996244"/>
            <a:ext cx="7772400" cy="4865511"/>
          </a:xfrm>
        </p:spPr>
        <p:txBody>
          <a:bodyPr>
            <a:noAutofit/>
          </a:bodyPr>
          <a:lstStyle/>
          <a:p>
            <a:r>
              <a:rPr kumimoji="0" lang="en-US" sz="2400" b="0" i="0" u="none" strike="noStrike" kern="1200" cap="none" spc="0" normalizeH="0" baseline="0" noProof="0" dirty="0">
                <a:ln>
                  <a:noFill/>
                </a:ln>
                <a:solidFill>
                  <a:prstClr val="black"/>
                </a:solidFill>
                <a:effectLst/>
                <a:uLnTx/>
                <a:uFillTx/>
                <a:latin typeface="Museo Slab 500" panose="02000000000000000000" pitchFamily="50" charset="0"/>
                <a:ea typeface="+mn-ea"/>
                <a:cs typeface="+mn-cs"/>
              </a:rPr>
              <a:t>When transportation is provided as a related service to a special education student -- that is, because transportation is necessary for the child to access Individualized Education Program (IEP) services -- then transporters are related service providers. Under such circumstances, the school district must provide necessary information to school transporters. That information includes setting forth the role of transportation personnel in meeting the unique needs of the child as identified in his/her IEP, and those “accommodations, modifications, and supports” identified in the child’s IEP which relate in any way to the transportation environment</a:t>
            </a:r>
            <a:endParaRPr lang="en-US" sz="2400" dirty="0"/>
          </a:p>
        </p:txBody>
      </p:sp>
      <p:sp>
        <p:nvSpPr>
          <p:cNvPr id="3" name="Slide Number Placeholder 2">
            <a:extLst>
              <a:ext uri="{FF2B5EF4-FFF2-40B4-BE49-F238E27FC236}">
                <a16:creationId xmlns:a16="http://schemas.microsoft.com/office/drawing/2014/main" id="{F3BD07F0-D1E8-4554-B9A7-D376E56686CF}"/>
              </a:ext>
            </a:extLst>
          </p:cNvPr>
          <p:cNvSpPr>
            <a:spLocks noGrp="1"/>
          </p:cNvSpPr>
          <p:nvPr>
            <p:ph type="sldNum" sz="quarter" idx="12"/>
          </p:nvPr>
        </p:nvSpPr>
        <p:spPr/>
        <p:txBody>
          <a:bodyPr/>
          <a:lstStyle/>
          <a:p>
            <a:fld id="{C479D5F6-EDCB-402A-AC08-4943A1820E8F}" type="slidenum">
              <a:rPr lang="en-US" smtClean="0"/>
              <a:pPr/>
              <a:t>17</a:t>
            </a:fld>
            <a:endParaRPr lang="en-US" dirty="0"/>
          </a:p>
        </p:txBody>
      </p:sp>
    </p:spTree>
    <p:extLst>
      <p:ext uri="{BB962C8B-B14F-4D97-AF65-F5344CB8AC3E}">
        <p14:creationId xmlns:p14="http://schemas.microsoft.com/office/powerpoint/2010/main" val="33743078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110B0-93B5-4EF6-A150-2607176DABAA}"/>
              </a:ext>
            </a:extLst>
          </p:cNvPr>
          <p:cNvSpPr>
            <a:spLocks noGrp="1"/>
          </p:cNvSpPr>
          <p:nvPr>
            <p:ph type="ctrTitle"/>
          </p:nvPr>
        </p:nvSpPr>
        <p:spPr>
          <a:xfrm>
            <a:off x="685800" y="1919111"/>
            <a:ext cx="7772400" cy="3556092"/>
          </a:xfrm>
        </p:spPr>
        <p:txBody>
          <a:bodyPr>
            <a:normAutofit fontScale="90000"/>
          </a:bodyPr>
          <a:lstStyle/>
          <a:p>
            <a:pPr marL="0" marR="0" lvl="0" indent="0" defTabSz="914400" rtl="0" eaLnBrk="1" fontAlgn="auto" latinLnBrk="0" hangingPunct="1">
              <a:lnSpc>
                <a:spcPct val="90000"/>
              </a:lnSpc>
              <a:spcBef>
                <a:spcPts val="1000"/>
              </a:spcBef>
              <a:spcAft>
                <a:spcPts val="0"/>
              </a:spcAft>
              <a:tabLst/>
              <a:defRPr/>
            </a:pPr>
            <a:r>
              <a:rPr kumimoji="0" lang="en-US" sz="2700" b="0" i="0" u="none" strike="noStrike" kern="1200" cap="none" spc="0" normalizeH="0" baseline="0" noProof="0" dirty="0">
                <a:ln>
                  <a:noFill/>
                </a:ln>
                <a:solidFill>
                  <a:prstClr val="black"/>
                </a:solidFill>
                <a:effectLst/>
                <a:uLnTx/>
                <a:uFillTx/>
                <a:latin typeface="Museo Slab 500" panose="02000000000000000000" pitchFamily="50" charset="0"/>
                <a:ea typeface="+mn-ea"/>
                <a:cs typeface="+mn-cs"/>
              </a:rPr>
              <a:t>Furthermore, related services providers must receive information about relevant IEP changes when the changes are made without the direct involvement of those providers. Specifically, when an IEP has been revised – and there are times this can occur without an IEP meeting – the Analysis states that “it is important that the personnel responsible for implementing the revised IEP be notified and informed of the changes with respect to their particular responsibilities.” </a:t>
            </a:r>
            <a:br>
              <a:rPr kumimoji="0" lang="en-US" sz="2400" b="0" i="0" u="none" strike="noStrike" kern="1200" cap="none" spc="0" normalizeH="0" baseline="0" noProof="0" dirty="0">
                <a:ln>
                  <a:noFill/>
                </a:ln>
                <a:solidFill>
                  <a:prstClr val="black"/>
                </a:solidFill>
                <a:effectLst/>
                <a:uLnTx/>
                <a:uFillTx/>
                <a:latin typeface="Museo Slab 500" panose="02000000000000000000" pitchFamily="50" charset="0"/>
                <a:ea typeface="+mn-ea"/>
                <a:cs typeface="+mn-cs"/>
              </a:rPr>
            </a:br>
            <a:endParaRPr lang="en-US" dirty="0"/>
          </a:p>
        </p:txBody>
      </p:sp>
      <p:sp>
        <p:nvSpPr>
          <p:cNvPr id="3" name="Slide Number Placeholder 2">
            <a:extLst>
              <a:ext uri="{FF2B5EF4-FFF2-40B4-BE49-F238E27FC236}">
                <a16:creationId xmlns:a16="http://schemas.microsoft.com/office/drawing/2014/main" id="{F904A503-1C26-49E5-A639-FEA03FF9A04C}"/>
              </a:ext>
            </a:extLst>
          </p:cNvPr>
          <p:cNvSpPr>
            <a:spLocks noGrp="1"/>
          </p:cNvSpPr>
          <p:nvPr>
            <p:ph type="sldNum" sz="quarter" idx="12"/>
          </p:nvPr>
        </p:nvSpPr>
        <p:spPr/>
        <p:txBody>
          <a:bodyPr/>
          <a:lstStyle/>
          <a:p>
            <a:fld id="{C479D5F6-EDCB-402A-AC08-4943A1820E8F}" type="slidenum">
              <a:rPr lang="en-US" smtClean="0"/>
              <a:pPr/>
              <a:t>18</a:t>
            </a:fld>
            <a:endParaRPr lang="en-US" dirty="0"/>
          </a:p>
        </p:txBody>
      </p:sp>
    </p:spTree>
    <p:extLst>
      <p:ext uri="{BB962C8B-B14F-4D97-AF65-F5344CB8AC3E}">
        <p14:creationId xmlns:p14="http://schemas.microsoft.com/office/powerpoint/2010/main" val="34958491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72537-33AF-464A-B065-62A57568EADC}"/>
              </a:ext>
            </a:extLst>
          </p:cNvPr>
          <p:cNvSpPr>
            <a:spLocks noGrp="1"/>
          </p:cNvSpPr>
          <p:nvPr>
            <p:ph type="title"/>
          </p:nvPr>
        </p:nvSpPr>
        <p:spPr>
          <a:xfrm>
            <a:off x="245193" y="254514"/>
            <a:ext cx="8435963" cy="756418"/>
          </a:xfrm>
        </p:spPr>
        <p:txBody>
          <a:bodyPr>
            <a:noAutofit/>
          </a:bodyPr>
          <a:lstStyle/>
          <a:p>
            <a:r>
              <a:rPr kumimoji="0" lang="en-US" sz="3200" b="0" i="0" u="none" strike="noStrike" kern="1200" cap="none" spc="0" normalizeH="0" baseline="0" noProof="0" dirty="0">
                <a:ln>
                  <a:noFill/>
                </a:ln>
                <a:solidFill>
                  <a:prstClr val="white"/>
                </a:solidFill>
                <a:effectLst/>
                <a:uLnTx/>
                <a:uFillTx/>
                <a:latin typeface="Museo Slab 500" panose="02000000000000000000" pitchFamily="50" charset="0"/>
                <a:ea typeface="+mj-ea"/>
                <a:cs typeface="+mj-cs"/>
              </a:rPr>
              <a:t>Broader Permission to disclose information</a:t>
            </a:r>
            <a:endParaRPr lang="en-US" sz="3200" dirty="0"/>
          </a:p>
        </p:txBody>
      </p:sp>
      <p:sp>
        <p:nvSpPr>
          <p:cNvPr id="3" name="Content Placeholder 2">
            <a:extLst>
              <a:ext uri="{FF2B5EF4-FFF2-40B4-BE49-F238E27FC236}">
                <a16:creationId xmlns:a16="http://schemas.microsoft.com/office/drawing/2014/main" id="{06C15C93-7805-4B64-AFE3-B3063829D5E9}"/>
              </a:ext>
            </a:extLst>
          </p:cNvPr>
          <p:cNvSpPr>
            <a:spLocks noGrp="1"/>
          </p:cNvSpPr>
          <p:nvPr>
            <p:ph idx="1"/>
          </p:nvPr>
        </p:nvSpPr>
        <p:spPr/>
        <p:txBody>
          <a:bodyPr/>
          <a:lstStyle/>
          <a:p>
            <a:pPr marL="0" marR="0" lvl="0" indent="0" algn="ctr" defTabSz="914400" rtl="0" eaLnBrk="1" fontAlgn="auto" latinLnBrk="0" hangingPunct="1">
              <a:lnSpc>
                <a:spcPct val="90000"/>
              </a:lnSpc>
              <a:spcBef>
                <a:spcPts val="1000"/>
              </a:spcBef>
              <a:spcAft>
                <a:spcPts val="0"/>
              </a:spcAft>
              <a:buClr>
                <a:srgbClr val="0D1E8E"/>
              </a:buClr>
              <a:buSzTx/>
              <a:buFont typeface="Arial" panose="020B0604020202020204" pitchFamily="34" charset="0"/>
              <a:buNone/>
              <a:tabLst/>
              <a:defRPr/>
            </a:pPr>
            <a:r>
              <a:rPr kumimoji="0" lang="en-US" sz="32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While the IDEA Regulations impose a mandatory duty on school districts when transportation is a related service, FERPA gives broader permission to disclose information about a child under two situations: (1) when a parent consents to the disclosure; or (2) to “school officials” with a “legitimate educational interest” even when the district has not obtained such prior consent.</a:t>
            </a:r>
          </a:p>
          <a:p>
            <a:endParaRPr lang="en-US" dirty="0"/>
          </a:p>
        </p:txBody>
      </p:sp>
      <p:sp>
        <p:nvSpPr>
          <p:cNvPr id="4" name="Slide Number Placeholder 3">
            <a:extLst>
              <a:ext uri="{FF2B5EF4-FFF2-40B4-BE49-F238E27FC236}">
                <a16:creationId xmlns:a16="http://schemas.microsoft.com/office/drawing/2014/main" id="{E4842C6F-D0B7-4438-8531-02D582D8E43A}"/>
              </a:ext>
            </a:extLst>
          </p:cNvPr>
          <p:cNvSpPr>
            <a:spLocks noGrp="1"/>
          </p:cNvSpPr>
          <p:nvPr>
            <p:ph type="sldNum" sz="quarter" idx="12"/>
          </p:nvPr>
        </p:nvSpPr>
        <p:spPr/>
        <p:txBody>
          <a:bodyPr/>
          <a:lstStyle/>
          <a:p>
            <a:fld id="{C479D5F6-EDCB-402A-AC08-4943A1820E8F}" type="slidenum">
              <a:rPr lang="en-US" smtClean="0"/>
              <a:pPr/>
              <a:t>19</a:t>
            </a:fld>
            <a:endParaRPr lang="en-US" dirty="0"/>
          </a:p>
        </p:txBody>
      </p:sp>
    </p:spTree>
    <p:extLst>
      <p:ext uri="{BB962C8B-B14F-4D97-AF65-F5344CB8AC3E}">
        <p14:creationId xmlns:p14="http://schemas.microsoft.com/office/powerpoint/2010/main" val="11231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193" y="254514"/>
            <a:ext cx="8514985" cy="756418"/>
          </a:xfrm>
        </p:spPr>
        <p:txBody>
          <a:bodyPr>
            <a:noAutofit/>
          </a:bodyPr>
          <a:lstStyle/>
          <a:p>
            <a:r>
              <a:rPr lang="en-US" sz="3200" dirty="0"/>
              <a:t>What is the definition of confidential?</a:t>
            </a:r>
          </a:p>
        </p:txBody>
      </p:sp>
      <p:sp>
        <p:nvSpPr>
          <p:cNvPr id="3" name="Content Placeholder 2"/>
          <p:cNvSpPr>
            <a:spLocks noGrp="1"/>
          </p:cNvSpPr>
          <p:nvPr>
            <p:ph idx="1"/>
          </p:nvPr>
        </p:nvSpPr>
        <p:spPr>
          <a:xfrm>
            <a:off x="628650" y="1463040"/>
            <a:ext cx="8131528" cy="4640674"/>
          </a:xfrm>
        </p:spPr>
        <p:txBody>
          <a:bodyPr>
            <a:normAutofit/>
          </a:bodyPr>
          <a:lstStyle/>
          <a:p>
            <a:r>
              <a:rPr lang="en-US" sz="3200" dirty="0"/>
              <a:t>spoken, written, acted on, etc., in strict privacy or secrecy; secret: a confidential remark.</a:t>
            </a:r>
          </a:p>
          <a:p>
            <a:r>
              <a:rPr lang="en-US" sz="3200" dirty="0"/>
              <a:t>indicating confidence or intimacy; imparting private matters: a confidential tone of voice.</a:t>
            </a:r>
          </a:p>
          <a:p>
            <a:r>
              <a:rPr lang="en-US" sz="3200" dirty="0"/>
              <a:t>having another's trust or confidence; entrusted with secrets or private affairs: confidential secretary.</a:t>
            </a:r>
          </a:p>
          <a:p>
            <a:r>
              <a:rPr lang="en-US" sz="3200" dirty="0"/>
              <a:t>bearing the classification confidential, usually   being above restricted and below secret.</a:t>
            </a:r>
          </a:p>
          <a:p>
            <a:endParaRPr lang="en-US"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2</a:t>
            </a:fld>
            <a:endParaRPr lang="en-US" dirty="0"/>
          </a:p>
        </p:txBody>
      </p:sp>
    </p:spTree>
    <p:extLst>
      <p:ext uri="{BB962C8B-B14F-4D97-AF65-F5344CB8AC3E}">
        <p14:creationId xmlns:p14="http://schemas.microsoft.com/office/powerpoint/2010/main" val="6382767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9FA73-5AA7-466E-9BA0-97417F9E728E}"/>
              </a:ext>
            </a:extLst>
          </p:cNvPr>
          <p:cNvSpPr>
            <a:spLocks noGrp="1"/>
          </p:cNvSpPr>
          <p:nvPr>
            <p:ph type="title"/>
          </p:nvPr>
        </p:nvSpPr>
        <p:spPr/>
        <p:txBody>
          <a:bodyPr>
            <a:normAutofit/>
          </a:bodyPr>
          <a:lstStyle/>
          <a:p>
            <a:r>
              <a:rPr kumimoji="0" lang="en-US" sz="3200" b="0" i="0" u="none" strike="noStrike" kern="1200" cap="none" spc="0" normalizeH="0" baseline="0" noProof="0" dirty="0">
                <a:ln>
                  <a:noFill/>
                </a:ln>
                <a:solidFill>
                  <a:prstClr val="white"/>
                </a:solidFill>
                <a:effectLst/>
                <a:uLnTx/>
                <a:uFillTx/>
                <a:latin typeface="Museo Slab 500" panose="02000000000000000000" pitchFamily="50" charset="0"/>
                <a:ea typeface="+mj-ea"/>
                <a:cs typeface="+mj-cs"/>
              </a:rPr>
              <a:t>Who is a school official?</a:t>
            </a:r>
            <a:endParaRPr lang="en-US" sz="3200" dirty="0"/>
          </a:p>
        </p:txBody>
      </p:sp>
      <p:sp>
        <p:nvSpPr>
          <p:cNvPr id="3" name="Content Placeholder 2">
            <a:extLst>
              <a:ext uri="{FF2B5EF4-FFF2-40B4-BE49-F238E27FC236}">
                <a16:creationId xmlns:a16="http://schemas.microsoft.com/office/drawing/2014/main" id="{5D2A39A1-DDC1-4C55-A9B9-A041A7A94079}"/>
              </a:ext>
            </a:extLst>
          </p:cNvPr>
          <p:cNvSpPr>
            <a:spLocks noGrp="1"/>
          </p:cNvSpPr>
          <p:nvPr>
            <p:ph idx="1"/>
          </p:nvPr>
        </p:nvSpPr>
        <p:spPr/>
        <p:txBody>
          <a:bodyPr/>
          <a:lstStyle/>
          <a:p>
            <a:pPr marL="0" marR="0" lvl="0" indent="0" algn="ctr" defTabSz="914400" rtl="0" eaLnBrk="1" fontAlgn="auto" latinLnBrk="0" hangingPunct="1">
              <a:lnSpc>
                <a:spcPct val="90000"/>
              </a:lnSpc>
              <a:spcBef>
                <a:spcPts val="1000"/>
              </a:spcBef>
              <a:spcAft>
                <a:spcPts val="0"/>
              </a:spcAft>
              <a:buClr>
                <a:srgbClr val="0D1E8E"/>
              </a:buClr>
              <a:buSzTx/>
              <a:buFont typeface="Arial" panose="020B0604020202020204" pitchFamily="34" charset="0"/>
              <a:buNone/>
              <a:tabLst/>
              <a:defRPr/>
            </a:pPr>
            <a:endParaRPr kumimoji="0" lang="en-US" sz="32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a:p>
            <a:pPr marL="0" marR="0" lvl="0" indent="0" algn="ctr" defTabSz="914400" rtl="0" eaLnBrk="1" fontAlgn="auto" latinLnBrk="0" hangingPunct="1">
              <a:lnSpc>
                <a:spcPct val="90000"/>
              </a:lnSpc>
              <a:spcBef>
                <a:spcPts val="1000"/>
              </a:spcBef>
              <a:spcAft>
                <a:spcPts val="0"/>
              </a:spcAft>
              <a:buClr>
                <a:srgbClr val="0D1E8E"/>
              </a:buClr>
              <a:buSzTx/>
              <a:buFont typeface="Arial" panose="020B0604020202020204" pitchFamily="34" charset="0"/>
              <a:buNone/>
              <a:tabLst/>
              <a:defRPr/>
            </a:pPr>
            <a:endParaRPr lang="en-US" sz="3200" dirty="0">
              <a:solidFill>
                <a:prstClr val="black"/>
              </a:solidFill>
              <a:latin typeface="Trebuchet MS" panose="020B0603020202020204" pitchFamily="34" charset="0"/>
            </a:endParaRPr>
          </a:p>
          <a:p>
            <a:pPr marL="0" marR="0" lvl="0" indent="0" algn="ctr" defTabSz="914400" rtl="0" eaLnBrk="1" fontAlgn="auto" latinLnBrk="0" hangingPunct="1">
              <a:lnSpc>
                <a:spcPct val="90000"/>
              </a:lnSpc>
              <a:spcBef>
                <a:spcPts val="1000"/>
              </a:spcBef>
              <a:spcAft>
                <a:spcPts val="0"/>
              </a:spcAft>
              <a:buClr>
                <a:srgbClr val="0D1E8E"/>
              </a:buClr>
              <a:buSzTx/>
              <a:buFont typeface="Arial" panose="020B0604020202020204" pitchFamily="34" charset="0"/>
              <a:buNone/>
              <a:tabLst/>
              <a:defRPr/>
            </a:pPr>
            <a:r>
              <a:rPr kumimoji="0" lang="en-US" sz="32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“A school official is a person employed by the District as an administrator, supervisor, instructor or support staff member. . .; a person serving on the School Board; a person or company with whom the District has contracted to perform a special task.”</a:t>
            </a:r>
          </a:p>
          <a:p>
            <a:endParaRPr lang="en-US" dirty="0"/>
          </a:p>
        </p:txBody>
      </p:sp>
      <p:sp>
        <p:nvSpPr>
          <p:cNvPr id="4" name="Slide Number Placeholder 3">
            <a:extLst>
              <a:ext uri="{FF2B5EF4-FFF2-40B4-BE49-F238E27FC236}">
                <a16:creationId xmlns:a16="http://schemas.microsoft.com/office/drawing/2014/main" id="{8914A578-89DD-4943-B718-87DB10207489}"/>
              </a:ext>
            </a:extLst>
          </p:cNvPr>
          <p:cNvSpPr>
            <a:spLocks noGrp="1"/>
          </p:cNvSpPr>
          <p:nvPr>
            <p:ph type="sldNum" sz="quarter" idx="12"/>
          </p:nvPr>
        </p:nvSpPr>
        <p:spPr/>
        <p:txBody>
          <a:bodyPr/>
          <a:lstStyle/>
          <a:p>
            <a:fld id="{C479D5F6-EDCB-402A-AC08-4943A1820E8F}" type="slidenum">
              <a:rPr lang="en-US" smtClean="0"/>
              <a:pPr/>
              <a:t>20</a:t>
            </a:fld>
            <a:endParaRPr lang="en-US" dirty="0"/>
          </a:p>
        </p:txBody>
      </p:sp>
    </p:spTree>
    <p:extLst>
      <p:ext uri="{BB962C8B-B14F-4D97-AF65-F5344CB8AC3E}">
        <p14:creationId xmlns:p14="http://schemas.microsoft.com/office/powerpoint/2010/main" val="25905460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255EC-0BF4-4FB9-ACC0-DB7F880E67A9}"/>
              </a:ext>
            </a:extLst>
          </p:cNvPr>
          <p:cNvSpPr>
            <a:spLocks noGrp="1"/>
          </p:cNvSpPr>
          <p:nvPr>
            <p:ph type="title"/>
          </p:nvPr>
        </p:nvSpPr>
        <p:spPr>
          <a:xfrm>
            <a:off x="245193" y="254514"/>
            <a:ext cx="8270157" cy="756418"/>
          </a:xfrm>
        </p:spPr>
        <p:txBody>
          <a:bodyPr>
            <a:normAutofit/>
          </a:bodyPr>
          <a:lstStyle/>
          <a:p>
            <a:r>
              <a:rPr kumimoji="0" lang="en-US" sz="3200" b="0" i="0" u="none" strike="noStrike" kern="1200" cap="none" spc="0" normalizeH="0" baseline="0" noProof="0" dirty="0">
                <a:ln>
                  <a:noFill/>
                </a:ln>
                <a:solidFill>
                  <a:prstClr val="white"/>
                </a:solidFill>
                <a:effectLst/>
                <a:uLnTx/>
                <a:uFillTx/>
                <a:latin typeface="Museo Slab 500" panose="02000000000000000000" pitchFamily="50" charset="0"/>
                <a:ea typeface="+mj-ea"/>
                <a:cs typeface="+mj-cs"/>
              </a:rPr>
              <a:t>What is a legitimate educational interest?</a:t>
            </a:r>
            <a:endParaRPr lang="en-US" sz="3200" dirty="0"/>
          </a:p>
        </p:txBody>
      </p:sp>
      <p:sp>
        <p:nvSpPr>
          <p:cNvPr id="3" name="Content Placeholder 2">
            <a:extLst>
              <a:ext uri="{FF2B5EF4-FFF2-40B4-BE49-F238E27FC236}">
                <a16:creationId xmlns:a16="http://schemas.microsoft.com/office/drawing/2014/main" id="{DABA8776-8AA0-41C4-8579-5810000D6E07}"/>
              </a:ext>
            </a:extLst>
          </p:cNvPr>
          <p:cNvSpPr>
            <a:spLocks noGrp="1"/>
          </p:cNvSpPr>
          <p:nvPr>
            <p:ph idx="1"/>
          </p:nvPr>
        </p:nvSpPr>
        <p:spPr/>
        <p:txBody>
          <a:bodyPr/>
          <a:lstStyle/>
          <a:p>
            <a:pPr marL="0" marR="0" lvl="0" indent="0" algn="ctr" defTabSz="914400" rtl="0" eaLnBrk="1" fontAlgn="auto" latinLnBrk="0" hangingPunct="1">
              <a:lnSpc>
                <a:spcPct val="90000"/>
              </a:lnSpc>
              <a:spcBef>
                <a:spcPts val="1000"/>
              </a:spcBef>
              <a:spcAft>
                <a:spcPts val="0"/>
              </a:spcAft>
              <a:buClr>
                <a:srgbClr val="0D1E8E"/>
              </a:buClr>
              <a:buSzTx/>
              <a:buFont typeface="Arial" panose="020B0604020202020204" pitchFamily="34" charset="0"/>
              <a:buNone/>
              <a:tabLst/>
              <a:defRPr/>
            </a:pPr>
            <a:endParaRPr kumimoji="0" lang="en-US" sz="32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a:p>
            <a:pPr marL="0" marR="0" lvl="0" indent="0" algn="ctr" defTabSz="914400" rtl="0" eaLnBrk="1" fontAlgn="auto" latinLnBrk="0" hangingPunct="1">
              <a:lnSpc>
                <a:spcPct val="90000"/>
              </a:lnSpc>
              <a:spcBef>
                <a:spcPts val="1000"/>
              </a:spcBef>
              <a:spcAft>
                <a:spcPts val="0"/>
              </a:spcAft>
              <a:buClr>
                <a:srgbClr val="0D1E8E"/>
              </a:buClr>
              <a:buSzTx/>
              <a:buFont typeface="Arial" panose="020B0604020202020204" pitchFamily="34" charset="0"/>
              <a:buNone/>
              <a:tabLst/>
              <a:defRPr/>
            </a:pPr>
            <a:endParaRPr lang="en-US" sz="3200" dirty="0">
              <a:solidFill>
                <a:prstClr val="black"/>
              </a:solidFill>
              <a:latin typeface="Trebuchet MS" panose="020B0603020202020204" pitchFamily="34" charset="0"/>
            </a:endParaRPr>
          </a:p>
          <a:p>
            <a:pPr marL="0" marR="0" lvl="0" indent="0" algn="ctr" defTabSz="914400" rtl="0" eaLnBrk="1" fontAlgn="auto" latinLnBrk="0" hangingPunct="1">
              <a:lnSpc>
                <a:spcPct val="90000"/>
              </a:lnSpc>
              <a:spcBef>
                <a:spcPts val="1000"/>
              </a:spcBef>
              <a:spcAft>
                <a:spcPts val="0"/>
              </a:spcAft>
              <a:buClr>
                <a:srgbClr val="0D1E8E"/>
              </a:buClr>
              <a:buSzTx/>
              <a:buFont typeface="Arial" panose="020B0604020202020204" pitchFamily="34" charset="0"/>
              <a:buNone/>
              <a:tabLst/>
              <a:defRPr/>
            </a:pPr>
            <a:r>
              <a:rPr kumimoji="0" lang="en-US" sz="32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And, a school official has “a legitimate educational interest if the official needs to review an education record in order to fulfill his or her professional responsibility.”</a:t>
            </a:r>
          </a:p>
          <a:p>
            <a:endParaRPr lang="en-US" dirty="0"/>
          </a:p>
        </p:txBody>
      </p:sp>
      <p:sp>
        <p:nvSpPr>
          <p:cNvPr id="4" name="Slide Number Placeholder 3">
            <a:extLst>
              <a:ext uri="{FF2B5EF4-FFF2-40B4-BE49-F238E27FC236}">
                <a16:creationId xmlns:a16="http://schemas.microsoft.com/office/drawing/2014/main" id="{9C3412D4-C5DA-4C5B-80A8-FC373D54770C}"/>
              </a:ext>
            </a:extLst>
          </p:cNvPr>
          <p:cNvSpPr>
            <a:spLocks noGrp="1"/>
          </p:cNvSpPr>
          <p:nvPr>
            <p:ph type="sldNum" sz="quarter" idx="12"/>
          </p:nvPr>
        </p:nvSpPr>
        <p:spPr/>
        <p:txBody>
          <a:bodyPr/>
          <a:lstStyle/>
          <a:p>
            <a:fld id="{C479D5F6-EDCB-402A-AC08-4943A1820E8F}" type="slidenum">
              <a:rPr lang="en-US" smtClean="0"/>
              <a:pPr/>
              <a:t>21</a:t>
            </a:fld>
            <a:endParaRPr lang="en-US" dirty="0"/>
          </a:p>
        </p:txBody>
      </p:sp>
    </p:spTree>
    <p:extLst>
      <p:ext uri="{BB962C8B-B14F-4D97-AF65-F5344CB8AC3E}">
        <p14:creationId xmlns:p14="http://schemas.microsoft.com/office/powerpoint/2010/main" val="8951916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D844C-566C-45F1-8427-1D20BC9AFF34}"/>
              </a:ext>
            </a:extLst>
          </p:cNvPr>
          <p:cNvSpPr>
            <a:spLocks noGrp="1"/>
          </p:cNvSpPr>
          <p:nvPr>
            <p:ph type="title"/>
          </p:nvPr>
        </p:nvSpPr>
        <p:spPr>
          <a:xfrm>
            <a:off x="245193" y="254514"/>
            <a:ext cx="8898807" cy="756418"/>
          </a:xfrm>
        </p:spPr>
        <p:txBody>
          <a:bodyPr>
            <a:noAutofit/>
          </a:bodyPr>
          <a:lstStyle/>
          <a:p>
            <a:r>
              <a:rPr kumimoji="0" lang="en-US" sz="3200" b="0" i="0" u="none" strike="noStrike" kern="1200" cap="none" spc="0" normalizeH="0" baseline="0" noProof="0" dirty="0">
                <a:ln>
                  <a:noFill/>
                </a:ln>
                <a:solidFill>
                  <a:prstClr val="white"/>
                </a:solidFill>
                <a:effectLst/>
                <a:uLnTx/>
                <a:uFillTx/>
                <a:latin typeface="Museo Slab 500" panose="02000000000000000000" pitchFamily="50" charset="0"/>
                <a:ea typeface="+mj-ea"/>
                <a:cs typeface="+mj-cs"/>
              </a:rPr>
              <a:t>Publication of Criteria for Disclosure</a:t>
            </a:r>
            <a:endParaRPr lang="en-US" sz="3200" dirty="0"/>
          </a:p>
        </p:txBody>
      </p:sp>
      <p:sp>
        <p:nvSpPr>
          <p:cNvPr id="3" name="Content Placeholder 2">
            <a:extLst>
              <a:ext uri="{FF2B5EF4-FFF2-40B4-BE49-F238E27FC236}">
                <a16:creationId xmlns:a16="http://schemas.microsoft.com/office/drawing/2014/main" id="{B923BC43-00BE-4CB0-83A7-34BA8B6693F4}"/>
              </a:ext>
            </a:extLst>
          </p:cNvPr>
          <p:cNvSpPr>
            <a:spLocks noGrp="1"/>
          </p:cNvSpPr>
          <p:nvPr>
            <p:ph idx="1"/>
          </p:nvPr>
        </p:nvSpPr>
        <p:spPr/>
        <p:txBody>
          <a:bodyPr>
            <a:normAutofit lnSpcReduction="10000"/>
          </a:bodyPr>
          <a:lstStyle/>
          <a:p>
            <a:pPr marL="0" marR="0" lvl="0" indent="0" algn="ctr" defTabSz="914400" rtl="0" eaLnBrk="1" fontAlgn="auto" latinLnBrk="0" hangingPunct="1">
              <a:lnSpc>
                <a:spcPct val="90000"/>
              </a:lnSpc>
              <a:spcBef>
                <a:spcPts val="1000"/>
              </a:spcBef>
              <a:spcAft>
                <a:spcPts val="0"/>
              </a:spcAft>
              <a:buClr>
                <a:srgbClr val="0D1E8E"/>
              </a:buClr>
              <a:buSzTx/>
              <a:buFont typeface="Arial" panose="020B0604020202020204" pitchFamily="34" charset="0"/>
              <a:buNone/>
              <a:tabLst/>
              <a:defRPr/>
            </a:pPr>
            <a:r>
              <a:rPr kumimoji="0" lang="en-US" sz="32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Under FERPA, school districts and contractors must annually publish a notification to parents that includes the district’s criteria for disclosing student information to school officials without parental permission.</a:t>
            </a:r>
          </a:p>
          <a:p>
            <a:pPr marL="0" marR="0" lvl="0" indent="0" algn="ctr" defTabSz="914400" rtl="0" eaLnBrk="1" fontAlgn="auto" latinLnBrk="0" hangingPunct="1">
              <a:lnSpc>
                <a:spcPct val="90000"/>
              </a:lnSpc>
              <a:spcBef>
                <a:spcPts val="1000"/>
              </a:spcBef>
              <a:spcAft>
                <a:spcPts val="0"/>
              </a:spcAft>
              <a:buClr>
                <a:srgbClr val="0D1E8E"/>
              </a:buClr>
              <a:buSzTx/>
              <a:buFont typeface="Arial" panose="020B0604020202020204" pitchFamily="34" charset="0"/>
              <a:buNone/>
              <a:tabLst/>
              <a:defRPr/>
            </a:pPr>
            <a:endParaRPr kumimoji="0" lang="en-US" sz="32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a:p>
            <a:pPr marL="0" marR="0" lvl="0" indent="0" algn="ctr" defTabSz="914400" rtl="0" eaLnBrk="1" fontAlgn="auto" latinLnBrk="0" hangingPunct="1">
              <a:lnSpc>
                <a:spcPct val="90000"/>
              </a:lnSpc>
              <a:spcBef>
                <a:spcPts val="1000"/>
              </a:spcBef>
              <a:spcAft>
                <a:spcPts val="0"/>
              </a:spcAft>
              <a:buClr>
                <a:srgbClr val="0D1E8E"/>
              </a:buClr>
              <a:buSzTx/>
              <a:buFont typeface="Arial" panose="020B0604020202020204" pitchFamily="34" charset="0"/>
              <a:buNone/>
              <a:tabLst/>
              <a:defRPr/>
            </a:pPr>
            <a:endParaRPr kumimoji="0" lang="en-US" sz="32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a:p>
            <a:pPr marL="0" marR="0" lvl="0" indent="0" algn="ctr" defTabSz="914400" rtl="0" eaLnBrk="1" fontAlgn="auto" latinLnBrk="0" hangingPunct="1">
              <a:lnSpc>
                <a:spcPct val="90000"/>
              </a:lnSpc>
              <a:spcBef>
                <a:spcPts val="1000"/>
              </a:spcBef>
              <a:spcAft>
                <a:spcPts val="0"/>
              </a:spcAft>
              <a:buClr>
                <a:srgbClr val="0D1E8E"/>
              </a:buClr>
              <a:buSzTx/>
              <a:buFont typeface="Arial" panose="020B0604020202020204" pitchFamily="34" charset="0"/>
              <a:buNone/>
              <a:tabLst/>
              <a:defRPr/>
            </a:pPr>
            <a:r>
              <a:rPr kumimoji="0" lang="en-US" sz="32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How this information is conveyed is left up to individual school districts.</a:t>
            </a:r>
          </a:p>
          <a:p>
            <a:endParaRPr lang="en-US" dirty="0"/>
          </a:p>
        </p:txBody>
      </p:sp>
      <p:sp>
        <p:nvSpPr>
          <p:cNvPr id="4" name="Slide Number Placeholder 3">
            <a:extLst>
              <a:ext uri="{FF2B5EF4-FFF2-40B4-BE49-F238E27FC236}">
                <a16:creationId xmlns:a16="http://schemas.microsoft.com/office/drawing/2014/main" id="{768AFC03-3EF3-4F34-8D37-ADE481204F6E}"/>
              </a:ext>
            </a:extLst>
          </p:cNvPr>
          <p:cNvSpPr>
            <a:spLocks noGrp="1"/>
          </p:cNvSpPr>
          <p:nvPr>
            <p:ph type="sldNum" sz="quarter" idx="12"/>
          </p:nvPr>
        </p:nvSpPr>
        <p:spPr/>
        <p:txBody>
          <a:bodyPr/>
          <a:lstStyle/>
          <a:p>
            <a:fld id="{C479D5F6-EDCB-402A-AC08-4943A1820E8F}" type="slidenum">
              <a:rPr lang="en-US" smtClean="0"/>
              <a:pPr/>
              <a:t>22</a:t>
            </a:fld>
            <a:endParaRPr lang="en-US" dirty="0"/>
          </a:p>
        </p:txBody>
      </p:sp>
    </p:spTree>
    <p:extLst>
      <p:ext uri="{BB962C8B-B14F-4D97-AF65-F5344CB8AC3E}">
        <p14:creationId xmlns:p14="http://schemas.microsoft.com/office/powerpoint/2010/main" val="10836597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3BFF1-17EB-4C61-A361-C59428197477}"/>
              </a:ext>
            </a:extLst>
          </p:cNvPr>
          <p:cNvSpPr>
            <a:spLocks noGrp="1"/>
          </p:cNvSpPr>
          <p:nvPr>
            <p:ph type="ctrTitle"/>
          </p:nvPr>
        </p:nvSpPr>
        <p:spPr>
          <a:xfrm>
            <a:off x="685800" y="1087614"/>
            <a:ext cx="7772400" cy="5294489"/>
          </a:xfrm>
        </p:spPr>
        <p:txBody>
          <a:bodyPr>
            <a:normAutofit fontScale="90000"/>
          </a:bodyPr>
          <a:lstStyle/>
          <a:p>
            <a:pPr marL="0" marR="0" lvl="0" indent="0" defTabSz="914400" rtl="0" eaLnBrk="1" fontAlgn="auto" latinLnBrk="0" hangingPunct="1">
              <a:lnSpc>
                <a:spcPct val="90000"/>
              </a:lnSpc>
              <a:spcBef>
                <a:spcPts val="1000"/>
              </a:spcBef>
              <a:spcAft>
                <a:spcPts val="0"/>
              </a:spcAft>
              <a:tabLst/>
              <a:defRPr/>
            </a:pPr>
            <a:r>
              <a:rPr kumimoji="0" lang="en-US" sz="2200" b="0" i="0" u="none" strike="noStrike" kern="1200" cap="none" spc="0" normalizeH="0" baseline="0" noProof="0" dirty="0">
                <a:ln>
                  <a:noFill/>
                </a:ln>
                <a:solidFill>
                  <a:prstClr val="black"/>
                </a:solidFill>
                <a:effectLst/>
                <a:uLnTx/>
                <a:uFillTx/>
                <a:latin typeface="Museo Slab 500" panose="02000000000000000000" pitchFamily="50" charset="0"/>
                <a:ea typeface="+mn-ea"/>
                <a:cs typeface="+mn-cs"/>
              </a:rPr>
              <a:t>“Federal law permits the school district to disclose personally identifiable information in the student’s education records to ‘school officials with legitimate educational interests.’ School officials include persons employed by the district as an administrator, supervisor, teacher, or support staff member (including but not limited to,. . . transportation personnel. . .);. . . a person, agency, or company with whom the District has contracted, or otherwise arranged to perform a special task or service. . . Such individuals have a legitimate educational interest if s/he needs to review an education record in order to fulfill his or her professional and/or official responsibility. A legitimate educational interest also exists where the staff member or other individual works directly with students and needs to review education records to increase his/her awareness of steps necessary for the safety and welfare of students and staff members.” </a:t>
            </a:r>
            <a:br>
              <a:rPr kumimoji="0" lang="en-US" sz="2200" b="0" i="0" u="none" strike="noStrike" kern="1200" cap="none" spc="0" normalizeH="0" baseline="0" noProof="0" dirty="0">
                <a:ln>
                  <a:noFill/>
                </a:ln>
                <a:solidFill>
                  <a:prstClr val="black"/>
                </a:solidFill>
                <a:effectLst/>
                <a:uLnTx/>
                <a:uFillTx/>
                <a:latin typeface="Museo Slab 500" panose="02000000000000000000" pitchFamily="50" charset="0"/>
                <a:ea typeface="+mn-ea"/>
                <a:cs typeface="+mn-cs"/>
              </a:rPr>
            </a:br>
            <a:endParaRPr lang="en-US" dirty="0"/>
          </a:p>
        </p:txBody>
      </p:sp>
      <p:sp>
        <p:nvSpPr>
          <p:cNvPr id="3" name="Slide Number Placeholder 2">
            <a:extLst>
              <a:ext uri="{FF2B5EF4-FFF2-40B4-BE49-F238E27FC236}">
                <a16:creationId xmlns:a16="http://schemas.microsoft.com/office/drawing/2014/main" id="{0F6F0760-6851-43DA-B539-E3E263D8A886}"/>
              </a:ext>
            </a:extLst>
          </p:cNvPr>
          <p:cNvSpPr>
            <a:spLocks noGrp="1"/>
          </p:cNvSpPr>
          <p:nvPr>
            <p:ph type="sldNum" sz="quarter" idx="12"/>
          </p:nvPr>
        </p:nvSpPr>
        <p:spPr/>
        <p:txBody>
          <a:bodyPr/>
          <a:lstStyle/>
          <a:p>
            <a:fld id="{C479D5F6-EDCB-402A-AC08-4943A1820E8F}" type="slidenum">
              <a:rPr lang="en-US" smtClean="0"/>
              <a:pPr/>
              <a:t>23</a:t>
            </a:fld>
            <a:endParaRPr lang="en-US" dirty="0"/>
          </a:p>
        </p:txBody>
      </p:sp>
    </p:spTree>
    <p:extLst>
      <p:ext uri="{BB962C8B-B14F-4D97-AF65-F5344CB8AC3E}">
        <p14:creationId xmlns:p14="http://schemas.microsoft.com/office/powerpoint/2010/main" val="25432728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0FEBC-A1FB-4D34-B772-4BE251A0DD8E}"/>
              </a:ext>
            </a:extLst>
          </p:cNvPr>
          <p:cNvSpPr>
            <a:spLocks noGrp="1"/>
          </p:cNvSpPr>
          <p:nvPr>
            <p:ph type="title"/>
          </p:nvPr>
        </p:nvSpPr>
        <p:spPr/>
        <p:txBody>
          <a:bodyPr>
            <a:normAutofit/>
          </a:bodyPr>
          <a:lstStyle/>
          <a:p>
            <a:r>
              <a:rPr kumimoji="0" lang="en-US" sz="3200" b="0" i="0" u="none" strike="noStrike" kern="1200" cap="none" spc="0" normalizeH="0" baseline="0" noProof="0" dirty="0">
                <a:ln>
                  <a:noFill/>
                </a:ln>
                <a:solidFill>
                  <a:prstClr val="white"/>
                </a:solidFill>
                <a:effectLst/>
                <a:uLnTx/>
                <a:uFillTx/>
                <a:latin typeface="Museo Slab 500" panose="02000000000000000000" pitchFamily="50" charset="0"/>
                <a:ea typeface="+mj-ea"/>
                <a:cs typeface="+mj-cs"/>
              </a:rPr>
              <a:t>Confidentiality</a:t>
            </a:r>
            <a:endParaRPr lang="en-US" sz="3200" dirty="0"/>
          </a:p>
        </p:txBody>
      </p:sp>
      <p:sp>
        <p:nvSpPr>
          <p:cNvPr id="3" name="Content Placeholder 2">
            <a:extLst>
              <a:ext uri="{FF2B5EF4-FFF2-40B4-BE49-F238E27FC236}">
                <a16:creationId xmlns:a16="http://schemas.microsoft.com/office/drawing/2014/main" id="{C0F7717C-011E-4936-96DA-C7258FE34D09}"/>
              </a:ext>
            </a:extLst>
          </p:cNvPr>
          <p:cNvSpPr>
            <a:spLocks noGrp="1"/>
          </p:cNvSpPr>
          <p:nvPr>
            <p:ph idx="1"/>
          </p:nvPr>
        </p:nvSpPr>
        <p:spPr/>
        <p:txBody>
          <a:bodyPr>
            <a:normAutofit fontScale="85000" lnSpcReduction="10000"/>
          </a:bodyPr>
          <a:lstStyle/>
          <a:p>
            <a:pPr marL="0" marR="0" lvl="0" indent="0" algn="ctr" defTabSz="914400" rtl="0" eaLnBrk="1" fontAlgn="auto" latinLnBrk="0" hangingPunct="1">
              <a:lnSpc>
                <a:spcPct val="90000"/>
              </a:lnSpc>
              <a:spcBef>
                <a:spcPts val="1000"/>
              </a:spcBef>
              <a:spcAft>
                <a:spcPts val="0"/>
              </a:spcAft>
              <a:buClr>
                <a:srgbClr val="0D1E8E"/>
              </a:buClr>
              <a:buSzTx/>
              <a:buFont typeface="Arial" panose="020B0604020202020204" pitchFamily="34" charset="0"/>
              <a:buNone/>
              <a:tabLst/>
              <a:defRPr/>
            </a:pPr>
            <a:r>
              <a:rPr kumimoji="0" lang="en-US" sz="32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“agency or institution that collects, maintains or uses personally identifiable information, or from which information is obtained” the duty to protect the confidentiality of such information “at collection, storage, disclosure and destruction stages.”</a:t>
            </a:r>
          </a:p>
          <a:p>
            <a:pPr marL="0" marR="0" lvl="0" indent="0" algn="ctr" defTabSz="914400" rtl="0" eaLnBrk="1" fontAlgn="auto" latinLnBrk="0" hangingPunct="1">
              <a:lnSpc>
                <a:spcPct val="90000"/>
              </a:lnSpc>
              <a:spcBef>
                <a:spcPts val="1000"/>
              </a:spcBef>
              <a:spcAft>
                <a:spcPts val="0"/>
              </a:spcAft>
              <a:buClr>
                <a:srgbClr val="0D1E8E"/>
              </a:buClr>
              <a:buSzTx/>
              <a:buFont typeface="Arial" panose="020B0604020202020204" pitchFamily="34" charset="0"/>
              <a:buNone/>
              <a:tabLst/>
              <a:defRPr/>
            </a:pPr>
            <a:endParaRPr kumimoji="0" lang="en-US" sz="32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a:p>
            <a:pPr marL="0" marR="0" lvl="0" indent="0" algn="ctr" defTabSz="914400" rtl="0" eaLnBrk="1" fontAlgn="auto" latinLnBrk="0" hangingPunct="1">
              <a:lnSpc>
                <a:spcPct val="90000"/>
              </a:lnSpc>
              <a:spcBef>
                <a:spcPts val="1000"/>
              </a:spcBef>
              <a:spcAft>
                <a:spcPts val="0"/>
              </a:spcAft>
              <a:buClr>
                <a:srgbClr val="0D1E8E"/>
              </a:buClr>
              <a:buSzTx/>
              <a:buFont typeface="Arial" panose="020B0604020202020204" pitchFamily="34" charset="0"/>
              <a:buNone/>
              <a:tabLst/>
              <a:defRPr/>
            </a:pPr>
            <a:r>
              <a:rPr kumimoji="0" lang="en-US" sz="32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School districts share personally identifiable information from an education record only on the condition that the recipient of the information will not disclose the information to any other party without the prior consent of the parent or eligible student.</a:t>
            </a:r>
          </a:p>
          <a:p>
            <a:endParaRPr lang="en-US" dirty="0"/>
          </a:p>
        </p:txBody>
      </p:sp>
      <p:sp>
        <p:nvSpPr>
          <p:cNvPr id="4" name="Slide Number Placeholder 3">
            <a:extLst>
              <a:ext uri="{FF2B5EF4-FFF2-40B4-BE49-F238E27FC236}">
                <a16:creationId xmlns:a16="http://schemas.microsoft.com/office/drawing/2014/main" id="{09181C54-C4E6-4AD5-B146-7DA08D075782}"/>
              </a:ext>
            </a:extLst>
          </p:cNvPr>
          <p:cNvSpPr>
            <a:spLocks noGrp="1"/>
          </p:cNvSpPr>
          <p:nvPr>
            <p:ph type="sldNum" sz="quarter" idx="12"/>
          </p:nvPr>
        </p:nvSpPr>
        <p:spPr/>
        <p:txBody>
          <a:bodyPr/>
          <a:lstStyle/>
          <a:p>
            <a:fld id="{C479D5F6-EDCB-402A-AC08-4943A1820E8F}" type="slidenum">
              <a:rPr lang="en-US" smtClean="0"/>
              <a:pPr/>
              <a:t>24</a:t>
            </a:fld>
            <a:endParaRPr lang="en-US" dirty="0"/>
          </a:p>
        </p:txBody>
      </p:sp>
    </p:spTree>
    <p:extLst>
      <p:ext uri="{BB962C8B-B14F-4D97-AF65-F5344CB8AC3E}">
        <p14:creationId xmlns:p14="http://schemas.microsoft.com/office/powerpoint/2010/main" val="17217503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A8AFD-5CB0-4C49-A190-1A3597421719}"/>
              </a:ext>
            </a:extLst>
          </p:cNvPr>
          <p:cNvSpPr>
            <a:spLocks noGrp="1"/>
          </p:cNvSpPr>
          <p:nvPr>
            <p:ph type="ctrTitle"/>
          </p:nvPr>
        </p:nvSpPr>
        <p:spPr>
          <a:xfrm>
            <a:off x="685800" y="970845"/>
            <a:ext cx="7772400" cy="3319025"/>
          </a:xfrm>
        </p:spPr>
        <p:txBody>
          <a:bodyPr>
            <a:normAutofit fontScale="90000"/>
          </a:bodyPr>
          <a:lstStyle/>
          <a:p>
            <a:pPr marL="0" marR="0" lvl="0" indent="0" defTabSz="914400" rtl="0" eaLnBrk="1" fontAlgn="auto" latinLnBrk="0" hangingPunct="1">
              <a:lnSpc>
                <a:spcPct val="90000"/>
              </a:lnSpc>
              <a:spcBef>
                <a:spcPts val="1000"/>
              </a:spcBef>
              <a:spcAft>
                <a:spcPts val="0"/>
              </a:spcAft>
              <a:tabLst/>
              <a:defRPr/>
            </a:pPr>
            <a:r>
              <a:rPr kumimoji="0" lang="en-US" sz="3100" b="0" i="0" u="none" strike="noStrike" kern="1200" cap="none" spc="0" normalizeH="0" baseline="0" noProof="0" dirty="0">
                <a:ln>
                  <a:noFill/>
                </a:ln>
                <a:solidFill>
                  <a:prstClr val="black"/>
                </a:solidFill>
                <a:effectLst/>
                <a:uLnTx/>
                <a:uFillTx/>
                <a:latin typeface="Museo Slab 500" panose="02000000000000000000" pitchFamily="50" charset="0"/>
                <a:ea typeface="+mn-ea"/>
                <a:cs typeface="+mn-cs"/>
              </a:rPr>
              <a:t>Transportation departments and school bus companies must make reasonable efforts to protect the student information they receive, whether they use physical means, like keeping the information under lock; or administrative means, through the use of training and policies prohibiting all disclosure other than sharing with another school official who has a legitimate educational interest; or key technological means like providing it on computers only when password-protected.</a:t>
            </a:r>
            <a:br>
              <a:rPr kumimoji="0" lang="en-US" sz="2400" b="0" i="0" u="none" strike="noStrike" kern="1200" cap="none" spc="0" normalizeH="0" baseline="0" noProof="0" dirty="0">
                <a:ln>
                  <a:noFill/>
                </a:ln>
                <a:solidFill>
                  <a:prstClr val="black"/>
                </a:solidFill>
                <a:effectLst/>
                <a:uLnTx/>
                <a:uFillTx/>
                <a:latin typeface="Museo Slab 500" panose="02000000000000000000" pitchFamily="50" charset="0"/>
                <a:ea typeface="+mn-ea"/>
                <a:cs typeface="+mn-cs"/>
              </a:rPr>
            </a:br>
            <a:endParaRPr lang="en-US" dirty="0"/>
          </a:p>
        </p:txBody>
      </p:sp>
      <p:sp>
        <p:nvSpPr>
          <p:cNvPr id="3" name="Slide Number Placeholder 2">
            <a:extLst>
              <a:ext uri="{FF2B5EF4-FFF2-40B4-BE49-F238E27FC236}">
                <a16:creationId xmlns:a16="http://schemas.microsoft.com/office/drawing/2014/main" id="{14A6EB21-4E09-426D-AD93-7FD58C40F5D8}"/>
              </a:ext>
            </a:extLst>
          </p:cNvPr>
          <p:cNvSpPr>
            <a:spLocks noGrp="1"/>
          </p:cNvSpPr>
          <p:nvPr>
            <p:ph type="sldNum" sz="quarter" idx="12"/>
          </p:nvPr>
        </p:nvSpPr>
        <p:spPr/>
        <p:txBody>
          <a:bodyPr/>
          <a:lstStyle/>
          <a:p>
            <a:fld id="{C479D5F6-EDCB-402A-AC08-4943A1820E8F}" type="slidenum">
              <a:rPr lang="en-US" smtClean="0"/>
              <a:pPr/>
              <a:t>25</a:t>
            </a:fld>
            <a:endParaRPr lang="en-US" dirty="0"/>
          </a:p>
        </p:txBody>
      </p:sp>
    </p:spTree>
    <p:extLst>
      <p:ext uri="{BB962C8B-B14F-4D97-AF65-F5344CB8AC3E}">
        <p14:creationId xmlns:p14="http://schemas.microsoft.com/office/powerpoint/2010/main" val="15314421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4264E-985F-457C-BB03-4ECB75E67957}"/>
              </a:ext>
            </a:extLst>
          </p:cNvPr>
          <p:cNvSpPr>
            <a:spLocks noGrp="1"/>
          </p:cNvSpPr>
          <p:nvPr>
            <p:ph type="title"/>
          </p:nvPr>
        </p:nvSpPr>
        <p:spPr/>
        <p:txBody>
          <a:bodyPr>
            <a:normAutofit/>
          </a:bodyPr>
          <a:lstStyle/>
          <a:p>
            <a:r>
              <a:rPr kumimoji="0" lang="en-US" sz="3200" b="0" i="0" u="none" strike="noStrike" kern="1200" cap="none" spc="0" normalizeH="0" baseline="0" noProof="0" dirty="0">
                <a:ln>
                  <a:noFill/>
                </a:ln>
                <a:solidFill>
                  <a:prstClr val="white"/>
                </a:solidFill>
                <a:effectLst/>
                <a:uLnTx/>
                <a:uFillTx/>
                <a:latin typeface="Museo Slab 500" panose="02000000000000000000" pitchFamily="50" charset="0"/>
                <a:ea typeface="+mj-ea"/>
                <a:cs typeface="+mj-cs"/>
              </a:rPr>
              <a:t>Training</a:t>
            </a:r>
            <a:endParaRPr lang="en-US" sz="3200" dirty="0"/>
          </a:p>
        </p:txBody>
      </p:sp>
      <p:sp>
        <p:nvSpPr>
          <p:cNvPr id="3" name="Content Placeholder 2">
            <a:extLst>
              <a:ext uri="{FF2B5EF4-FFF2-40B4-BE49-F238E27FC236}">
                <a16:creationId xmlns:a16="http://schemas.microsoft.com/office/drawing/2014/main" id="{16BE3BDA-3D52-4F0E-BC55-146685D35A26}"/>
              </a:ext>
            </a:extLst>
          </p:cNvPr>
          <p:cNvSpPr>
            <a:spLocks noGrp="1"/>
          </p:cNvSpPr>
          <p:nvPr>
            <p:ph idx="1"/>
          </p:nvPr>
        </p:nvSpPr>
        <p:spPr/>
        <p:txBody>
          <a:bodyPr/>
          <a:lstStyle/>
          <a:p>
            <a:pPr marL="0" marR="0" lvl="0" indent="0" algn="ctr" defTabSz="914400" rtl="0" eaLnBrk="1" fontAlgn="auto" latinLnBrk="0" hangingPunct="1">
              <a:lnSpc>
                <a:spcPct val="90000"/>
              </a:lnSpc>
              <a:spcBef>
                <a:spcPts val="1000"/>
              </a:spcBef>
              <a:spcAft>
                <a:spcPts val="0"/>
              </a:spcAft>
              <a:buClr>
                <a:srgbClr val="0D1E8E"/>
              </a:buClr>
              <a:buSzTx/>
              <a:buFont typeface="Arial" panose="020B0604020202020204" pitchFamily="34" charset="0"/>
              <a:buNone/>
              <a:tabLst/>
              <a:defRPr/>
            </a:pPr>
            <a:r>
              <a:rPr kumimoji="0" lang="en-US"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In order to receive student information which is otherwise confidential, school transporters must receive training -- like all other personnel who receive this information in the course of their job duties.</a:t>
            </a:r>
          </a:p>
          <a:p>
            <a:pPr marL="0" marR="0" lvl="0" indent="0" algn="ctr" defTabSz="914400" rtl="0" eaLnBrk="1" fontAlgn="auto" latinLnBrk="0" hangingPunct="1">
              <a:lnSpc>
                <a:spcPct val="90000"/>
              </a:lnSpc>
              <a:spcBef>
                <a:spcPts val="1000"/>
              </a:spcBef>
              <a:spcAft>
                <a:spcPts val="0"/>
              </a:spcAft>
              <a:buClr>
                <a:srgbClr val="0D1E8E"/>
              </a:buClr>
              <a:buSzTx/>
              <a:buFont typeface="Arial" panose="020B0604020202020204" pitchFamily="34" charset="0"/>
              <a:buNone/>
              <a:tabLst/>
              <a:defRPr/>
            </a:pPr>
            <a:endParaRPr kumimoji="0" lang="en-US"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a:p>
            <a:pPr marL="0" marR="0" lvl="0" indent="0" algn="ctr" defTabSz="914400" rtl="0" eaLnBrk="1" fontAlgn="auto" latinLnBrk="0" hangingPunct="1">
              <a:lnSpc>
                <a:spcPct val="90000"/>
              </a:lnSpc>
              <a:spcBef>
                <a:spcPts val="1000"/>
              </a:spcBef>
              <a:spcAft>
                <a:spcPts val="0"/>
              </a:spcAft>
              <a:buClr>
                <a:srgbClr val="0D1E8E"/>
              </a:buClr>
              <a:buSzTx/>
              <a:buFont typeface="Arial" panose="020B0604020202020204" pitchFamily="34" charset="0"/>
              <a:buNone/>
              <a:tabLst/>
              <a:defRPr/>
            </a:pPr>
            <a:r>
              <a:rPr kumimoji="0" lang="en-US"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The U.S. Department of Education stated that the IEP must include more than a “yes” or “no” to the question “Is transportation a related service?” Rather, it must include accommodation, modifications, and supports which must be provided for the child in accordance with his/her unique needs. </a:t>
            </a:r>
          </a:p>
          <a:p>
            <a:endParaRPr lang="en-US" dirty="0"/>
          </a:p>
        </p:txBody>
      </p:sp>
      <p:sp>
        <p:nvSpPr>
          <p:cNvPr id="4" name="Slide Number Placeholder 3">
            <a:extLst>
              <a:ext uri="{FF2B5EF4-FFF2-40B4-BE49-F238E27FC236}">
                <a16:creationId xmlns:a16="http://schemas.microsoft.com/office/drawing/2014/main" id="{DE422322-F829-41BD-AE92-F6110DC438F4}"/>
              </a:ext>
            </a:extLst>
          </p:cNvPr>
          <p:cNvSpPr>
            <a:spLocks noGrp="1"/>
          </p:cNvSpPr>
          <p:nvPr>
            <p:ph type="sldNum" sz="quarter" idx="12"/>
          </p:nvPr>
        </p:nvSpPr>
        <p:spPr/>
        <p:txBody>
          <a:bodyPr/>
          <a:lstStyle/>
          <a:p>
            <a:fld id="{C479D5F6-EDCB-402A-AC08-4943A1820E8F}" type="slidenum">
              <a:rPr lang="en-US" smtClean="0"/>
              <a:pPr/>
              <a:t>26</a:t>
            </a:fld>
            <a:endParaRPr lang="en-US" dirty="0"/>
          </a:p>
        </p:txBody>
      </p:sp>
    </p:spTree>
    <p:extLst>
      <p:ext uri="{BB962C8B-B14F-4D97-AF65-F5344CB8AC3E}">
        <p14:creationId xmlns:p14="http://schemas.microsoft.com/office/powerpoint/2010/main" val="38664699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39820-DE22-4B20-8385-1172352EA6A9}"/>
              </a:ext>
            </a:extLst>
          </p:cNvPr>
          <p:cNvSpPr>
            <a:spLocks noGrp="1"/>
          </p:cNvSpPr>
          <p:nvPr>
            <p:ph type="title"/>
          </p:nvPr>
        </p:nvSpPr>
        <p:spPr/>
        <p:txBody>
          <a:bodyPr>
            <a:normAutofit/>
          </a:bodyPr>
          <a:lstStyle/>
          <a:p>
            <a:r>
              <a:rPr kumimoji="0" lang="en-US" sz="3200" b="0" i="0" u="none" strike="noStrike" kern="1200" cap="none" spc="0" normalizeH="0" baseline="0" noProof="0" dirty="0">
                <a:ln>
                  <a:noFill/>
                </a:ln>
                <a:solidFill>
                  <a:prstClr val="white"/>
                </a:solidFill>
                <a:effectLst/>
                <a:uLnTx/>
                <a:uFillTx/>
                <a:latin typeface="Museo Slab 500" panose="02000000000000000000" pitchFamily="50" charset="0"/>
                <a:ea typeface="+mj-ea"/>
                <a:cs typeface="+mj-cs"/>
              </a:rPr>
              <a:t>What is an IEP?</a:t>
            </a:r>
            <a:endParaRPr lang="en-US" sz="3200" dirty="0"/>
          </a:p>
        </p:txBody>
      </p:sp>
      <p:sp>
        <p:nvSpPr>
          <p:cNvPr id="3" name="Content Placeholder 2">
            <a:extLst>
              <a:ext uri="{FF2B5EF4-FFF2-40B4-BE49-F238E27FC236}">
                <a16:creationId xmlns:a16="http://schemas.microsoft.com/office/drawing/2014/main" id="{FC27C5B6-668E-4D04-BD1C-727BEB9606C3}"/>
              </a:ext>
            </a:extLst>
          </p:cNvPr>
          <p:cNvSpPr>
            <a:spLocks noGrp="1"/>
          </p:cNvSpPr>
          <p:nvPr>
            <p:ph idx="1"/>
          </p:nvPr>
        </p:nvSpPr>
        <p:spPr/>
        <p:txBody>
          <a:bodyPr/>
          <a:lstStyle/>
          <a:p>
            <a:pPr marL="228600" marR="0" lvl="0" indent="-228600" algn="l" defTabSz="914400" rtl="0" eaLnBrk="1" fontAlgn="auto" latinLnBrk="0" hangingPunct="1">
              <a:lnSpc>
                <a:spcPct val="90000"/>
              </a:lnSpc>
              <a:spcBef>
                <a:spcPts val="1000"/>
              </a:spcBef>
              <a:spcAft>
                <a:spcPts val="0"/>
              </a:spcAft>
              <a:buClr>
                <a:srgbClr val="0D1E8E"/>
              </a:buClr>
              <a:buSzTx/>
              <a:buFont typeface="Arial" panose="020B0604020202020204" pitchFamily="34" charset="0"/>
              <a:buChar char="•"/>
              <a:tabLst/>
              <a:defRPr/>
            </a:pPr>
            <a:r>
              <a:rPr kumimoji="0" lang="en-US" sz="24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Individual Education Program</a:t>
            </a:r>
          </a:p>
          <a:p>
            <a:pPr marL="228600" marR="0" lvl="0" indent="-228600" algn="l" defTabSz="914400" rtl="0" eaLnBrk="1" fontAlgn="auto" latinLnBrk="0" hangingPunct="1">
              <a:lnSpc>
                <a:spcPct val="90000"/>
              </a:lnSpc>
              <a:spcBef>
                <a:spcPts val="1000"/>
              </a:spcBef>
              <a:spcAft>
                <a:spcPts val="0"/>
              </a:spcAft>
              <a:buClr>
                <a:srgbClr val="0D1E8E"/>
              </a:buClr>
              <a:buSzTx/>
              <a:buFont typeface="Arial" panose="020B0604020202020204" pitchFamily="34" charset="0"/>
              <a:buChar char="•"/>
              <a:tabLst/>
              <a:defRPr/>
            </a:pPr>
            <a:endParaRPr kumimoji="0" lang="en-US" sz="24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a:p>
            <a:pPr marL="0" marR="0" lvl="0" indent="0" algn="ctr" defTabSz="914400" rtl="0" eaLnBrk="1" fontAlgn="auto" latinLnBrk="0" hangingPunct="1">
              <a:lnSpc>
                <a:spcPct val="90000"/>
              </a:lnSpc>
              <a:spcBef>
                <a:spcPts val="1000"/>
              </a:spcBef>
              <a:spcAft>
                <a:spcPts val="0"/>
              </a:spcAft>
              <a:buClr>
                <a:srgbClr val="0D1E8E"/>
              </a:buClr>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“In all instances, each student’s need for transportation as a related service and the type of transportation to be provided are issues to be discussed and decided during the evaluation process and individualized education program (IEP) meeting, and the transportation arrangements agreed upon should be included in the disabled student’s IEP.” </a:t>
            </a:r>
          </a:p>
          <a:p>
            <a:endParaRPr lang="en-US" dirty="0"/>
          </a:p>
        </p:txBody>
      </p:sp>
      <p:sp>
        <p:nvSpPr>
          <p:cNvPr id="4" name="Slide Number Placeholder 3">
            <a:extLst>
              <a:ext uri="{FF2B5EF4-FFF2-40B4-BE49-F238E27FC236}">
                <a16:creationId xmlns:a16="http://schemas.microsoft.com/office/drawing/2014/main" id="{0DFEC66B-C6D5-48D9-A03C-75B6DA811904}"/>
              </a:ext>
            </a:extLst>
          </p:cNvPr>
          <p:cNvSpPr>
            <a:spLocks noGrp="1"/>
          </p:cNvSpPr>
          <p:nvPr>
            <p:ph type="sldNum" sz="quarter" idx="12"/>
          </p:nvPr>
        </p:nvSpPr>
        <p:spPr/>
        <p:txBody>
          <a:bodyPr/>
          <a:lstStyle/>
          <a:p>
            <a:fld id="{C479D5F6-EDCB-402A-AC08-4943A1820E8F}" type="slidenum">
              <a:rPr lang="en-US" smtClean="0"/>
              <a:pPr/>
              <a:t>27</a:t>
            </a:fld>
            <a:endParaRPr lang="en-US" dirty="0"/>
          </a:p>
        </p:txBody>
      </p:sp>
    </p:spTree>
    <p:extLst>
      <p:ext uri="{BB962C8B-B14F-4D97-AF65-F5344CB8AC3E}">
        <p14:creationId xmlns:p14="http://schemas.microsoft.com/office/powerpoint/2010/main" val="22413320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87BDF-C8EB-420F-9CD1-FC200B42FA70}"/>
              </a:ext>
            </a:extLst>
          </p:cNvPr>
          <p:cNvSpPr>
            <a:spLocks noGrp="1"/>
          </p:cNvSpPr>
          <p:nvPr>
            <p:ph type="ctrTitle"/>
          </p:nvPr>
        </p:nvSpPr>
        <p:spPr>
          <a:xfrm>
            <a:off x="685800" y="2076428"/>
            <a:ext cx="7772400" cy="2337620"/>
          </a:xfrm>
        </p:spPr>
        <p:txBody>
          <a:bodyPr>
            <a:normAutofit fontScale="90000"/>
          </a:bodyPr>
          <a:lstStyle/>
          <a:p>
            <a:pPr marL="0" marR="0" lvl="0" indent="0" defTabSz="914400" rtl="0" eaLnBrk="1" fontAlgn="auto" latinLnBrk="0" hangingPunct="1">
              <a:lnSpc>
                <a:spcPct val="90000"/>
              </a:lnSpc>
              <a:spcBef>
                <a:spcPts val="1000"/>
              </a:spcBef>
              <a:spcAft>
                <a:spcPts val="0"/>
              </a:spcAft>
              <a:tabLst/>
              <a:defRPr/>
            </a:pPr>
            <a:r>
              <a:rPr kumimoji="0" lang="en-US" sz="3100" b="0" i="0" u="none" strike="noStrike" kern="1200" cap="none" spc="0" normalizeH="0" baseline="0" noProof="0" dirty="0">
                <a:ln>
                  <a:noFill/>
                </a:ln>
                <a:solidFill>
                  <a:prstClr val="black"/>
                </a:solidFill>
                <a:effectLst/>
                <a:uLnTx/>
                <a:uFillTx/>
                <a:latin typeface="Museo Slab 500" panose="02000000000000000000" pitchFamily="50" charset="0"/>
                <a:ea typeface="+mn-ea"/>
                <a:cs typeface="+mn-cs"/>
              </a:rPr>
              <a:t>Therefore, the school district which shares necessary information with drivers risks little. That is especially true in comparison with the potential risks to the safety and welfare of the student if important information is not shared. On the other hand, the driver who does not take that responsibility seriously risks losing his or her job.</a:t>
            </a:r>
            <a:br>
              <a:rPr kumimoji="0" lang="en-US" sz="2400" b="0" i="0" u="none" strike="noStrike" kern="1200" cap="none" spc="0" normalizeH="0" baseline="0" noProof="0" dirty="0">
                <a:ln>
                  <a:noFill/>
                </a:ln>
                <a:solidFill>
                  <a:prstClr val="black"/>
                </a:solidFill>
                <a:effectLst/>
                <a:uLnTx/>
                <a:uFillTx/>
                <a:latin typeface="Museo Slab 500" panose="02000000000000000000" pitchFamily="50" charset="0"/>
                <a:ea typeface="+mn-ea"/>
                <a:cs typeface="+mn-cs"/>
              </a:rPr>
            </a:br>
            <a:endParaRPr lang="en-US" dirty="0"/>
          </a:p>
        </p:txBody>
      </p:sp>
      <p:sp>
        <p:nvSpPr>
          <p:cNvPr id="3" name="Slide Number Placeholder 2">
            <a:extLst>
              <a:ext uri="{FF2B5EF4-FFF2-40B4-BE49-F238E27FC236}">
                <a16:creationId xmlns:a16="http://schemas.microsoft.com/office/drawing/2014/main" id="{8EA56245-586D-462D-B43C-730283D3A90A}"/>
              </a:ext>
            </a:extLst>
          </p:cNvPr>
          <p:cNvSpPr>
            <a:spLocks noGrp="1"/>
          </p:cNvSpPr>
          <p:nvPr>
            <p:ph type="sldNum" sz="quarter" idx="12"/>
          </p:nvPr>
        </p:nvSpPr>
        <p:spPr/>
        <p:txBody>
          <a:bodyPr/>
          <a:lstStyle/>
          <a:p>
            <a:fld id="{C479D5F6-EDCB-402A-AC08-4943A1820E8F}" type="slidenum">
              <a:rPr lang="en-US" smtClean="0"/>
              <a:pPr/>
              <a:t>28</a:t>
            </a:fld>
            <a:endParaRPr lang="en-US" dirty="0"/>
          </a:p>
        </p:txBody>
      </p:sp>
    </p:spTree>
    <p:extLst>
      <p:ext uri="{BB962C8B-B14F-4D97-AF65-F5344CB8AC3E}">
        <p14:creationId xmlns:p14="http://schemas.microsoft.com/office/powerpoint/2010/main" val="1507071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64EF4-37F8-468F-BD66-E9D35E7D8650}"/>
              </a:ext>
            </a:extLst>
          </p:cNvPr>
          <p:cNvSpPr>
            <a:spLocks noGrp="1"/>
          </p:cNvSpPr>
          <p:nvPr>
            <p:ph type="ctrTitle"/>
          </p:nvPr>
        </p:nvSpPr>
        <p:spPr>
          <a:xfrm>
            <a:off x="685800" y="203200"/>
            <a:ext cx="7772400" cy="4064092"/>
          </a:xfrm>
        </p:spPr>
        <p:txBody>
          <a:bodyPr>
            <a:normAutofit fontScale="90000"/>
          </a:bodyPr>
          <a:lstStyle/>
          <a:p>
            <a:pPr marL="0" marR="0" lvl="0" indent="0" defTabSz="457200" rtl="0" eaLnBrk="1" fontAlgn="auto" latinLnBrk="0" hangingPunct="1">
              <a:lnSpc>
                <a:spcPct val="100000"/>
              </a:lnSpc>
              <a:spcBef>
                <a:spcPts val="0"/>
              </a:spcBef>
              <a:spcAft>
                <a:spcPts val="0"/>
              </a:spcAft>
              <a:tabLst/>
              <a:defRPr/>
            </a:pPr>
            <a:r>
              <a:rPr kumimoji="0" lang="en-US" sz="3100" b="1" i="0" u="none" strike="noStrike" kern="1200" cap="none" spc="0" normalizeH="0" baseline="0" noProof="0" dirty="0">
                <a:ln>
                  <a:noFill/>
                </a:ln>
                <a:solidFill>
                  <a:prstClr val="black"/>
                </a:solidFill>
                <a:effectLst/>
                <a:uLnTx/>
                <a:uFillTx/>
                <a:latin typeface="Calibri" panose="020F0502020204030204"/>
                <a:ea typeface="+mn-ea"/>
                <a:cs typeface="+mn-cs"/>
              </a:rPr>
              <a:t>Conclusion</a:t>
            </a:r>
            <a:br>
              <a:rPr kumimoji="0" lang="en-US" sz="31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US" sz="3100" b="0" i="0" u="none" strike="noStrike" kern="1200" cap="none" spc="0" normalizeH="0" baseline="0" noProof="0" dirty="0">
                <a:ln>
                  <a:noFill/>
                </a:ln>
                <a:solidFill>
                  <a:prstClr val="black"/>
                </a:solidFill>
                <a:effectLst/>
                <a:uLnTx/>
                <a:uFillTx/>
                <a:latin typeface="Calibri" panose="020F0502020204030204"/>
                <a:ea typeface="+mn-ea"/>
                <a:cs typeface="+mn-cs"/>
              </a:rPr>
              <a:t>School transporters can legally receive information about students’ health and medical conditions when these conditions may impact transportation planning and implementation. Factors to be considered in setting conditions for such disclosure include: the determination of legitimate educational interest; compliance with FERPA requirements of notice; requiring confidentiality of the transporters to whom the information is disclosed, and, training. It is clear that once transporters are trained regarding the requirement of confidentiality, school district and medical personnel are well-advised to share this information.</a:t>
            </a:r>
            <a:b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br>
            <a:endParaRPr lang="en-US" dirty="0"/>
          </a:p>
        </p:txBody>
      </p:sp>
      <p:sp>
        <p:nvSpPr>
          <p:cNvPr id="3" name="Slide Number Placeholder 2">
            <a:extLst>
              <a:ext uri="{FF2B5EF4-FFF2-40B4-BE49-F238E27FC236}">
                <a16:creationId xmlns:a16="http://schemas.microsoft.com/office/drawing/2014/main" id="{69088DD5-5EA9-43F5-84AC-A2ECD43ACE64}"/>
              </a:ext>
            </a:extLst>
          </p:cNvPr>
          <p:cNvSpPr>
            <a:spLocks noGrp="1"/>
          </p:cNvSpPr>
          <p:nvPr>
            <p:ph type="sldNum" sz="quarter" idx="12"/>
          </p:nvPr>
        </p:nvSpPr>
        <p:spPr/>
        <p:txBody>
          <a:bodyPr/>
          <a:lstStyle/>
          <a:p>
            <a:fld id="{C479D5F6-EDCB-402A-AC08-4943A1820E8F}" type="slidenum">
              <a:rPr lang="en-US" smtClean="0"/>
              <a:pPr/>
              <a:t>29</a:t>
            </a:fld>
            <a:endParaRPr lang="en-US" dirty="0"/>
          </a:p>
        </p:txBody>
      </p:sp>
    </p:spTree>
    <p:extLst>
      <p:ext uri="{BB962C8B-B14F-4D97-AF65-F5344CB8AC3E}">
        <p14:creationId xmlns:p14="http://schemas.microsoft.com/office/powerpoint/2010/main" val="2457007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A97F61-91CA-430A-B6B9-51595E4EB73A}"/>
              </a:ext>
            </a:extLst>
          </p:cNvPr>
          <p:cNvSpPr>
            <a:spLocks noGrp="1"/>
          </p:cNvSpPr>
          <p:nvPr>
            <p:ph type="title"/>
          </p:nvPr>
        </p:nvSpPr>
        <p:spPr>
          <a:xfrm>
            <a:off x="245193" y="254514"/>
            <a:ext cx="8560140" cy="756418"/>
          </a:xfrm>
        </p:spPr>
        <p:txBody>
          <a:bodyPr>
            <a:noAutofit/>
          </a:bodyPr>
          <a:lstStyle/>
          <a:p>
            <a:r>
              <a:rPr lang="en-US" sz="3200" dirty="0"/>
              <a:t>What is the definition of restricted?</a:t>
            </a:r>
          </a:p>
        </p:txBody>
      </p:sp>
      <p:sp>
        <p:nvSpPr>
          <p:cNvPr id="3" name="Content Placeholder 2">
            <a:extLst>
              <a:ext uri="{FF2B5EF4-FFF2-40B4-BE49-F238E27FC236}">
                <a16:creationId xmlns:a16="http://schemas.microsoft.com/office/drawing/2014/main" id="{10EED2DA-A047-434B-8005-8270124CA4C7}"/>
              </a:ext>
            </a:extLst>
          </p:cNvPr>
          <p:cNvSpPr>
            <a:spLocks noGrp="1"/>
          </p:cNvSpPr>
          <p:nvPr>
            <p:ph idx="1"/>
          </p:nvPr>
        </p:nvSpPr>
        <p:spPr/>
        <p:txBody>
          <a:bodyPr>
            <a:normAutofit lnSpcReduction="10000"/>
          </a:bodyPr>
          <a:lstStyle/>
          <a:p>
            <a:r>
              <a:rPr lang="en-US" sz="3200" dirty="0"/>
              <a:t>confined; limited.</a:t>
            </a:r>
          </a:p>
          <a:p>
            <a:endParaRPr lang="en-US" sz="3200" dirty="0"/>
          </a:p>
          <a:p>
            <a:r>
              <a:rPr lang="en-US" sz="3200" dirty="0"/>
              <a:t>bearing the classification </a:t>
            </a:r>
            <a:r>
              <a:rPr lang="en-US" sz="3200" i="1" dirty="0"/>
              <a:t>restricted,</a:t>
            </a:r>
            <a:r>
              <a:rPr lang="en-US" sz="3200" dirty="0"/>
              <a:t> usually the lowest level of classified information.</a:t>
            </a:r>
          </a:p>
          <a:p>
            <a:endParaRPr lang="en-US" sz="3200" dirty="0"/>
          </a:p>
          <a:p>
            <a:r>
              <a:rPr lang="en-US" sz="3200" dirty="0"/>
              <a:t>limited to persons authorized to use information, documents, etc., so classified. limited to or admitting only members of a particular group or class: </a:t>
            </a:r>
            <a:r>
              <a:rPr lang="en-US" sz="3200" i="1" dirty="0"/>
              <a:t>a restricted neighborhood; a restricted hotel.</a:t>
            </a:r>
            <a:endParaRPr lang="en-US" sz="3200" dirty="0"/>
          </a:p>
          <a:p>
            <a:endParaRPr lang="en-US" dirty="0"/>
          </a:p>
        </p:txBody>
      </p:sp>
      <p:sp>
        <p:nvSpPr>
          <p:cNvPr id="4" name="Slide Number Placeholder 3">
            <a:extLst>
              <a:ext uri="{FF2B5EF4-FFF2-40B4-BE49-F238E27FC236}">
                <a16:creationId xmlns:a16="http://schemas.microsoft.com/office/drawing/2014/main" id="{696AD27E-2280-44FE-AC9F-5A05B4878BE6}"/>
              </a:ext>
            </a:extLst>
          </p:cNvPr>
          <p:cNvSpPr>
            <a:spLocks noGrp="1"/>
          </p:cNvSpPr>
          <p:nvPr>
            <p:ph type="sldNum" sz="quarter" idx="12"/>
          </p:nvPr>
        </p:nvSpPr>
        <p:spPr/>
        <p:txBody>
          <a:bodyPr/>
          <a:lstStyle/>
          <a:p>
            <a:fld id="{C479D5F6-EDCB-402A-AC08-4943A1820E8F}" type="slidenum">
              <a:rPr lang="en-US" smtClean="0"/>
              <a:pPr/>
              <a:t>3</a:t>
            </a:fld>
            <a:endParaRPr lang="en-US" dirty="0"/>
          </a:p>
        </p:txBody>
      </p:sp>
    </p:spTree>
    <p:extLst>
      <p:ext uri="{BB962C8B-B14F-4D97-AF65-F5344CB8AC3E}">
        <p14:creationId xmlns:p14="http://schemas.microsoft.com/office/powerpoint/2010/main" val="24156814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9E4D9-B8A2-413E-9A88-4B9B86955E72}"/>
              </a:ext>
            </a:extLst>
          </p:cNvPr>
          <p:cNvSpPr>
            <a:spLocks noGrp="1"/>
          </p:cNvSpPr>
          <p:nvPr>
            <p:ph type="ctrTitle"/>
          </p:nvPr>
        </p:nvSpPr>
        <p:spPr/>
        <p:txBody>
          <a:bodyPr/>
          <a:lstStyle/>
          <a:p>
            <a:r>
              <a:rPr lang="en-US" dirty="0"/>
              <a:t>Questions???</a:t>
            </a:r>
          </a:p>
        </p:txBody>
      </p:sp>
      <p:sp>
        <p:nvSpPr>
          <p:cNvPr id="3" name="Slide Number Placeholder 2">
            <a:extLst>
              <a:ext uri="{FF2B5EF4-FFF2-40B4-BE49-F238E27FC236}">
                <a16:creationId xmlns:a16="http://schemas.microsoft.com/office/drawing/2014/main" id="{D9CA4157-4916-4800-A1C3-38EBA3A32460}"/>
              </a:ext>
            </a:extLst>
          </p:cNvPr>
          <p:cNvSpPr>
            <a:spLocks noGrp="1"/>
          </p:cNvSpPr>
          <p:nvPr>
            <p:ph type="sldNum" sz="quarter" idx="12"/>
          </p:nvPr>
        </p:nvSpPr>
        <p:spPr/>
        <p:txBody>
          <a:bodyPr/>
          <a:lstStyle/>
          <a:p>
            <a:fld id="{C479D5F6-EDCB-402A-AC08-4943A1820E8F}" type="slidenum">
              <a:rPr lang="en-US" smtClean="0"/>
              <a:pPr/>
              <a:t>30</a:t>
            </a:fld>
            <a:endParaRPr lang="en-US" dirty="0"/>
          </a:p>
        </p:txBody>
      </p:sp>
    </p:spTree>
    <p:extLst>
      <p:ext uri="{BB962C8B-B14F-4D97-AF65-F5344CB8AC3E}">
        <p14:creationId xmlns:p14="http://schemas.microsoft.com/office/powerpoint/2010/main" val="18976230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94D7-747B-4197-BCEB-88CF9E402C34}"/>
              </a:ext>
            </a:extLst>
          </p:cNvPr>
          <p:cNvSpPr>
            <a:spLocks noGrp="1"/>
          </p:cNvSpPr>
          <p:nvPr>
            <p:ph type="ctrTitle"/>
          </p:nvPr>
        </p:nvSpPr>
        <p:spPr/>
        <p:txBody>
          <a:bodyPr>
            <a:normAutofit/>
          </a:bodyPr>
          <a:lstStyle/>
          <a:p>
            <a:r>
              <a:rPr lang="en-US" sz="5400" dirty="0"/>
              <a:t>Thank You</a:t>
            </a:r>
          </a:p>
        </p:txBody>
      </p:sp>
      <p:sp>
        <p:nvSpPr>
          <p:cNvPr id="3" name="Slide Number Placeholder 2">
            <a:extLst>
              <a:ext uri="{FF2B5EF4-FFF2-40B4-BE49-F238E27FC236}">
                <a16:creationId xmlns:a16="http://schemas.microsoft.com/office/drawing/2014/main" id="{CDC3FDFC-6B2A-4DED-845A-83F86ADD899F}"/>
              </a:ext>
            </a:extLst>
          </p:cNvPr>
          <p:cNvSpPr>
            <a:spLocks noGrp="1"/>
          </p:cNvSpPr>
          <p:nvPr>
            <p:ph type="sldNum" sz="quarter" idx="12"/>
          </p:nvPr>
        </p:nvSpPr>
        <p:spPr/>
        <p:txBody>
          <a:bodyPr/>
          <a:lstStyle/>
          <a:p>
            <a:fld id="{C479D5F6-EDCB-402A-AC08-4943A1820E8F}" type="slidenum">
              <a:rPr lang="en-US" smtClean="0"/>
              <a:pPr/>
              <a:t>31</a:t>
            </a:fld>
            <a:endParaRPr lang="en-US" dirty="0"/>
          </a:p>
        </p:txBody>
      </p:sp>
    </p:spTree>
    <p:extLst>
      <p:ext uri="{BB962C8B-B14F-4D97-AF65-F5344CB8AC3E}">
        <p14:creationId xmlns:p14="http://schemas.microsoft.com/office/powerpoint/2010/main" val="260340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1C554-A4B5-43CC-B5E8-D3E2A2999BAC}"/>
              </a:ext>
            </a:extLst>
          </p:cNvPr>
          <p:cNvSpPr>
            <a:spLocks noGrp="1"/>
          </p:cNvSpPr>
          <p:nvPr>
            <p:ph type="title"/>
          </p:nvPr>
        </p:nvSpPr>
        <p:spPr>
          <a:xfrm>
            <a:off x="245193" y="231936"/>
            <a:ext cx="8537563" cy="756418"/>
          </a:xfrm>
        </p:spPr>
        <p:txBody>
          <a:bodyPr>
            <a:noAutofit/>
          </a:bodyPr>
          <a:lstStyle/>
          <a:p>
            <a:r>
              <a:rPr lang="en-US" sz="3200" dirty="0"/>
              <a:t>What is the definition of secret?</a:t>
            </a:r>
          </a:p>
        </p:txBody>
      </p:sp>
      <p:sp>
        <p:nvSpPr>
          <p:cNvPr id="3" name="Content Placeholder 2">
            <a:extLst>
              <a:ext uri="{FF2B5EF4-FFF2-40B4-BE49-F238E27FC236}">
                <a16:creationId xmlns:a16="http://schemas.microsoft.com/office/drawing/2014/main" id="{190130E3-33D2-4392-9EB3-884FFE7F7DCC}"/>
              </a:ext>
            </a:extLst>
          </p:cNvPr>
          <p:cNvSpPr>
            <a:spLocks noGrp="1"/>
          </p:cNvSpPr>
          <p:nvPr>
            <p:ph idx="1"/>
          </p:nvPr>
        </p:nvSpPr>
        <p:spPr/>
        <p:txBody>
          <a:bodyPr/>
          <a:lstStyle/>
          <a:p>
            <a:r>
              <a:rPr lang="en-US" sz="3200" dirty="0"/>
              <a:t>done, made, or conducted without the knowledge of others: secret negotiations.</a:t>
            </a:r>
          </a:p>
          <a:p>
            <a:endParaRPr lang="en-US" sz="3200" dirty="0"/>
          </a:p>
          <a:p>
            <a:r>
              <a:rPr lang="en-US" sz="3200" dirty="0"/>
              <a:t>kept from the knowledge of any but the initiated or privileged: a secret password.</a:t>
            </a:r>
          </a:p>
          <a:p>
            <a:pPr marL="0" indent="0">
              <a:buNone/>
            </a:pPr>
            <a:endParaRPr lang="en-US" sz="3200" dirty="0"/>
          </a:p>
          <a:p>
            <a:r>
              <a:rPr lang="en-US" sz="3200" dirty="0"/>
              <a:t>faithful or cautious in keeping confidential matters confidential; close-mouthed; reticent.</a:t>
            </a:r>
          </a:p>
          <a:p>
            <a:endParaRPr lang="en-US" dirty="0"/>
          </a:p>
        </p:txBody>
      </p:sp>
      <p:sp>
        <p:nvSpPr>
          <p:cNvPr id="4" name="Slide Number Placeholder 3">
            <a:extLst>
              <a:ext uri="{FF2B5EF4-FFF2-40B4-BE49-F238E27FC236}">
                <a16:creationId xmlns:a16="http://schemas.microsoft.com/office/drawing/2014/main" id="{3AE6BEB3-A503-4937-BAEF-B25339B14F79}"/>
              </a:ext>
            </a:extLst>
          </p:cNvPr>
          <p:cNvSpPr>
            <a:spLocks noGrp="1"/>
          </p:cNvSpPr>
          <p:nvPr>
            <p:ph type="sldNum" sz="quarter" idx="12"/>
          </p:nvPr>
        </p:nvSpPr>
        <p:spPr/>
        <p:txBody>
          <a:bodyPr/>
          <a:lstStyle/>
          <a:p>
            <a:fld id="{C479D5F6-EDCB-402A-AC08-4943A1820E8F}" type="slidenum">
              <a:rPr lang="en-US" smtClean="0"/>
              <a:pPr/>
              <a:t>4</a:t>
            </a:fld>
            <a:endParaRPr lang="en-US" dirty="0"/>
          </a:p>
        </p:txBody>
      </p:sp>
    </p:spTree>
    <p:extLst>
      <p:ext uri="{BB962C8B-B14F-4D97-AF65-F5344CB8AC3E}">
        <p14:creationId xmlns:p14="http://schemas.microsoft.com/office/powerpoint/2010/main" val="474667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D0CEF-1E44-43B6-B954-6287CD95D037}"/>
              </a:ext>
            </a:extLst>
          </p:cNvPr>
          <p:cNvSpPr>
            <a:spLocks noGrp="1"/>
          </p:cNvSpPr>
          <p:nvPr>
            <p:ph type="title"/>
          </p:nvPr>
        </p:nvSpPr>
        <p:spPr/>
        <p:txBody>
          <a:bodyPr/>
          <a:lstStyle/>
          <a:p>
            <a:endParaRPr lang="en-US" dirty="0"/>
          </a:p>
        </p:txBody>
      </p:sp>
      <p:pic>
        <p:nvPicPr>
          <p:cNvPr id="6" name="Content Placeholder 5">
            <a:extLst>
              <a:ext uri="{FF2B5EF4-FFF2-40B4-BE49-F238E27FC236}">
                <a16:creationId xmlns:a16="http://schemas.microsoft.com/office/drawing/2014/main" id="{E84278B7-A84B-4BF1-A39A-DA55F6B3BC75}"/>
              </a:ext>
            </a:extLst>
          </p:cNvPr>
          <p:cNvPicPr>
            <a:picLocks noGrp="1" noChangeAspect="1"/>
          </p:cNvPicPr>
          <p:nvPr>
            <p:ph idx="1"/>
          </p:nvPr>
        </p:nvPicPr>
        <p:blipFill>
          <a:blip r:embed="rId2"/>
          <a:stretch>
            <a:fillRect/>
          </a:stretch>
        </p:blipFill>
        <p:spPr>
          <a:xfrm>
            <a:off x="3556928" y="1640877"/>
            <a:ext cx="2030144" cy="4285859"/>
          </a:xfrm>
        </p:spPr>
      </p:pic>
      <p:sp>
        <p:nvSpPr>
          <p:cNvPr id="4" name="Slide Number Placeholder 3">
            <a:extLst>
              <a:ext uri="{FF2B5EF4-FFF2-40B4-BE49-F238E27FC236}">
                <a16:creationId xmlns:a16="http://schemas.microsoft.com/office/drawing/2014/main" id="{C313D8FC-85EB-462E-995A-75E3DC0F6C8D}"/>
              </a:ext>
            </a:extLst>
          </p:cNvPr>
          <p:cNvSpPr>
            <a:spLocks noGrp="1"/>
          </p:cNvSpPr>
          <p:nvPr>
            <p:ph type="sldNum" sz="quarter" idx="12"/>
          </p:nvPr>
        </p:nvSpPr>
        <p:spPr/>
        <p:txBody>
          <a:bodyPr/>
          <a:lstStyle/>
          <a:p>
            <a:fld id="{C479D5F6-EDCB-402A-AC08-4943A1820E8F}" type="slidenum">
              <a:rPr lang="en-US" smtClean="0"/>
              <a:pPr/>
              <a:t>5</a:t>
            </a:fld>
            <a:endParaRPr lang="en-US" dirty="0"/>
          </a:p>
        </p:txBody>
      </p:sp>
      <p:sp>
        <p:nvSpPr>
          <p:cNvPr id="7" name="Arrow: Up 6">
            <a:extLst>
              <a:ext uri="{FF2B5EF4-FFF2-40B4-BE49-F238E27FC236}">
                <a16:creationId xmlns:a16="http://schemas.microsoft.com/office/drawing/2014/main" id="{A72FBF1A-C710-4396-BB1F-0D3B0FED746D}"/>
              </a:ext>
            </a:extLst>
          </p:cNvPr>
          <p:cNvSpPr/>
          <p:nvPr/>
        </p:nvSpPr>
        <p:spPr>
          <a:xfrm>
            <a:off x="4329684" y="2111022"/>
            <a:ext cx="484632" cy="48542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Arrow: Down 7">
            <a:extLst>
              <a:ext uri="{FF2B5EF4-FFF2-40B4-BE49-F238E27FC236}">
                <a16:creationId xmlns:a16="http://schemas.microsoft.com/office/drawing/2014/main" id="{D0362B96-F7AB-45D4-A22E-F17F62E8138E}"/>
              </a:ext>
            </a:extLst>
          </p:cNvPr>
          <p:cNvSpPr/>
          <p:nvPr/>
        </p:nvSpPr>
        <p:spPr>
          <a:xfrm>
            <a:off x="4329684" y="4850497"/>
            <a:ext cx="484632" cy="48542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776423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9F9AA-4CFB-4078-96F9-CDED9F95C09C}"/>
              </a:ext>
            </a:extLst>
          </p:cNvPr>
          <p:cNvSpPr>
            <a:spLocks noGrp="1"/>
          </p:cNvSpPr>
          <p:nvPr>
            <p:ph type="title"/>
          </p:nvPr>
        </p:nvSpPr>
        <p:spPr/>
        <p:txBody>
          <a:bodyPr>
            <a:normAutofit/>
          </a:bodyPr>
          <a:lstStyle/>
          <a:p>
            <a:r>
              <a:rPr lang="en-US" sz="3200" dirty="0"/>
              <a:t>What is FERPA?</a:t>
            </a:r>
          </a:p>
        </p:txBody>
      </p:sp>
      <p:sp>
        <p:nvSpPr>
          <p:cNvPr id="3" name="Content Placeholder 2">
            <a:extLst>
              <a:ext uri="{FF2B5EF4-FFF2-40B4-BE49-F238E27FC236}">
                <a16:creationId xmlns:a16="http://schemas.microsoft.com/office/drawing/2014/main" id="{B049A973-8339-409F-90E0-7EF4585AC61E}"/>
              </a:ext>
            </a:extLst>
          </p:cNvPr>
          <p:cNvSpPr>
            <a:spLocks noGrp="1"/>
          </p:cNvSpPr>
          <p:nvPr>
            <p:ph idx="1"/>
          </p:nvPr>
        </p:nvSpPr>
        <p:spPr/>
        <p:txBody>
          <a:bodyPr/>
          <a:lstStyle/>
          <a:p>
            <a:pPr marL="0" indent="0" algn="ctr">
              <a:buNone/>
            </a:pPr>
            <a:endParaRPr lang="en-US" dirty="0"/>
          </a:p>
          <a:p>
            <a:pPr marL="0" indent="0" algn="ctr">
              <a:buNone/>
            </a:pPr>
            <a:endParaRPr lang="en-US" dirty="0"/>
          </a:p>
          <a:p>
            <a:pPr marL="0" indent="0" algn="ctr">
              <a:buNone/>
            </a:pPr>
            <a:r>
              <a:rPr lang="en-US" sz="3200" dirty="0"/>
              <a:t>The Family Education Rights and Privacy Act is a federal law that outlines who has access to education records. It applies to all schools that receive federal funds from a program administered by the U.S. Department of Education.</a:t>
            </a:r>
          </a:p>
          <a:p>
            <a:endParaRPr lang="en-US" dirty="0"/>
          </a:p>
        </p:txBody>
      </p:sp>
      <p:sp>
        <p:nvSpPr>
          <p:cNvPr id="4" name="Slide Number Placeholder 3">
            <a:extLst>
              <a:ext uri="{FF2B5EF4-FFF2-40B4-BE49-F238E27FC236}">
                <a16:creationId xmlns:a16="http://schemas.microsoft.com/office/drawing/2014/main" id="{96B16836-4B0E-40AD-BD9C-16122A012CBA}"/>
              </a:ext>
            </a:extLst>
          </p:cNvPr>
          <p:cNvSpPr>
            <a:spLocks noGrp="1"/>
          </p:cNvSpPr>
          <p:nvPr>
            <p:ph type="sldNum" sz="quarter" idx="12"/>
          </p:nvPr>
        </p:nvSpPr>
        <p:spPr/>
        <p:txBody>
          <a:bodyPr/>
          <a:lstStyle/>
          <a:p>
            <a:fld id="{C479D5F6-EDCB-402A-AC08-4943A1820E8F}" type="slidenum">
              <a:rPr lang="en-US" smtClean="0"/>
              <a:pPr/>
              <a:t>6</a:t>
            </a:fld>
            <a:endParaRPr lang="en-US" dirty="0"/>
          </a:p>
        </p:txBody>
      </p:sp>
    </p:spTree>
    <p:extLst>
      <p:ext uri="{BB962C8B-B14F-4D97-AF65-F5344CB8AC3E}">
        <p14:creationId xmlns:p14="http://schemas.microsoft.com/office/powerpoint/2010/main" val="41371898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59867-0CC9-4190-8009-9B14735DD22D}"/>
              </a:ext>
            </a:extLst>
          </p:cNvPr>
          <p:cNvSpPr>
            <a:spLocks noGrp="1"/>
          </p:cNvSpPr>
          <p:nvPr>
            <p:ph type="title"/>
          </p:nvPr>
        </p:nvSpPr>
        <p:spPr>
          <a:xfrm>
            <a:off x="245193" y="254514"/>
            <a:ext cx="7886700" cy="756418"/>
          </a:xfrm>
        </p:spPr>
        <p:txBody>
          <a:bodyPr>
            <a:noAutofit/>
          </a:bodyPr>
          <a:lstStyle/>
          <a:p>
            <a:r>
              <a:rPr lang="en-US" sz="3200" dirty="0"/>
              <a:t>Does FERPA apply to school health records?</a:t>
            </a:r>
          </a:p>
        </p:txBody>
      </p:sp>
      <p:sp>
        <p:nvSpPr>
          <p:cNvPr id="3" name="Content Placeholder 2">
            <a:extLst>
              <a:ext uri="{FF2B5EF4-FFF2-40B4-BE49-F238E27FC236}">
                <a16:creationId xmlns:a16="http://schemas.microsoft.com/office/drawing/2014/main" id="{FE127C61-591B-42F0-946B-60B40EDAAD73}"/>
              </a:ext>
            </a:extLst>
          </p:cNvPr>
          <p:cNvSpPr>
            <a:spLocks noGrp="1"/>
          </p:cNvSpPr>
          <p:nvPr>
            <p:ph idx="1"/>
          </p:nvPr>
        </p:nvSpPr>
        <p:spPr/>
        <p:txBody>
          <a:bodyPr/>
          <a:lstStyle/>
          <a:p>
            <a:pPr marL="0" indent="0" algn="ctr">
              <a:buNone/>
            </a:pPr>
            <a:endParaRPr lang="en-US" sz="3200" dirty="0"/>
          </a:p>
          <a:p>
            <a:pPr marL="0" indent="0" algn="ctr">
              <a:buNone/>
            </a:pPr>
            <a:r>
              <a:rPr lang="en-US" sz="3200" dirty="0"/>
              <a:t>YES, “education records” is broadly defined under FERPA to include a student’s health records, including immunization records, records maintained by a school nurse, as well as records maintained concerning services provided to students under the Individuals with Disabilities Education Act.</a:t>
            </a:r>
          </a:p>
          <a:p>
            <a:pPr marL="0" indent="0">
              <a:buNone/>
            </a:pPr>
            <a:endParaRPr lang="en-US" dirty="0"/>
          </a:p>
        </p:txBody>
      </p:sp>
      <p:sp>
        <p:nvSpPr>
          <p:cNvPr id="4" name="Slide Number Placeholder 3">
            <a:extLst>
              <a:ext uri="{FF2B5EF4-FFF2-40B4-BE49-F238E27FC236}">
                <a16:creationId xmlns:a16="http://schemas.microsoft.com/office/drawing/2014/main" id="{8442ED8E-1551-464F-B43C-F152FF4E3810}"/>
              </a:ext>
            </a:extLst>
          </p:cNvPr>
          <p:cNvSpPr>
            <a:spLocks noGrp="1"/>
          </p:cNvSpPr>
          <p:nvPr>
            <p:ph type="sldNum" sz="quarter" idx="12"/>
          </p:nvPr>
        </p:nvSpPr>
        <p:spPr/>
        <p:txBody>
          <a:bodyPr/>
          <a:lstStyle/>
          <a:p>
            <a:fld id="{C479D5F6-EDCB-402A-AC08-4943A1820E8F}" type="slidenum">
              <a:rPr lang="en-US" smtClean="0"/>
              <a:pPr/>
              <a:t>7</a:t>
            </a:fld>
            <a:endParaRPr lang="en-US" dirty="0"/>
          </a:p>
        </p:txBody>
      </p:sp>
    </p:spTree>
    <p:extLst>
      <p:ext uri="{BB962C8B-B14F-4D97-AF65-F5344CB8AC3E}">
        <p14:creationId xmlns:p14="http://schemas.microsoft.com/office/powerpoint/2010/main" val="3391275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0E4B5-81FC-4249-8498-C360EE7CC1F2}"/>
              </a:ext>
            </a:extLst>
          </p:cNvPr>
          <p:cNvSpPr>
            <a:spLocks noGrp="1"/>
          </p:cNvSpPr>
          <p:nvPr>
            <p:ph type="title"/>
          </p:nvPr>
        </p:nvSpPr>
        <p:spPr/>
        <p:txBody>
          <a:bodyPr>
            <a:normAutofit/>
          </a:bodyPr>
          <a:lstStyle/>
          <a:p>
            <a:r>
              <a:rPr lang="en-US" sz="3200" dirty="0"/>
              <a:t>What is HIPPA?</a:t>
            </a:r>
          </a:p>
        </p:txBody>
      </p:sp>
      <p:sp>
        <p:nvSpPr>
          <p:cNvPr id="3" name="Content Placeholder 2">
            <a:extLst>
              <a:ext uri="{FF2B5EF4-FFF2-40B4-BE49-F238E27FC236}">
                <a16:creationId xmlns:a16="http://schemas.microsoft.com/office/drawing/2014/main" id="{41B78FB6-569A-492F-918A-D90ADA9709D7}"/>
              </a:ext>
            </a:extLst>
          </p:cNvPr>
          <p:cNvSpPr>
            <a:spLocks noGrp="1"/>
          </p:cNvSpPr>
          <p:nvPr>
            <p:ph idx="1"/>
          </p:nvPr>
        </p:nvSpPr>
        <p:spPr/>
        <p:txBody>
          <a:bodyPr/>
          <a:lstStyle/>
          <a:p>
            <a:pPr marL="0" indent="0" algn="ctr">
              <a:buNone/>
            </a:pPr>
            <a:endParaRPr lang="en-US" sz="3200" dirty="0"/>
          </a:p>
          <a:p>
            <a:pPr marL="0" indent="0" algn="ctr">
              <a:buNone/>
            </a:pPr>
            <a:r>
              <a:rPr lang="en-US" sz="3200" dirty="0"/>
              <a:t>The Health Insurance Portability and Accountability Act is another federal law that dictates how health records are to be handles. A school is subject to HIPPAA only if it provides medical care and electronically transmits health information as part of a “covered transaction” (e.g. billing)</a:t>
            </a:r>
          </a:p>
          <a:p>
            <a:pPr marL="0" indent="0">
              <a:buNone/>
            </a:pPr>
            <a:endParaRPr lang="en-US" dirty="0"/>
          </a:p>
        </p:txBody>
      </p:sp>
      <p:sp>
        <p:nvSpPr>
          <p:cNvPr id="4" name="Slide Number Placeholder 3">
            <a:extLst>
              <a:ext uri="{FF2B5EF4-FFF2-40B4-BE49-F238E27FC236}">
                <a16:creationId xmlns:a16="http://schemas.microsoft.com/office/drawing/2014/main" id="{2D6C0E98-80BB-444E-ABED-7D220415DADE}"/>
              </a:ext>
            </a:extLst>
          </p:cNvPr>
          <p:cNvSpPr>
            <a:spLocks noGrp="1"/>
          </p:cNvSpPr>
          <p:nvPr>
            <p:ph type="sldNum" sz="quarter" idx="12"/>
          </p:nvPr>
        </p:nvSpPr>
        <p:spPr/>
        <p:txBody>
          <a:bodyPr/>
          <a:lstStyle/>
          <a:p>
            <a:fld id="{C479D5F6-EDCB-402A-AC08-4943A1820E8F}" type="slidenum">
              <a:rPr lang="en-US" smtClean="0"/>
              <a:pPr/>
              <a:t>8</a:t>
            </a:fld>
            <a:endParaRPr lang="en-US" dirty="0"/>
          </a:p>
        </p:txBody>
      </p:sp>
    </p:spTree>
    <p:extLst>
      <p:ext uri="{BB962C8B-B14F-4D97-AF65-F5344CB8AC3E}">
        <p14:creationId xmlns:p14="http://schemas.microsoft.com/office/powerpoint/2010/main" val="116884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618DA-A3C9-45ED-869C-0203750C825F}"/>
              </a:ext>
            </a:extLst>
          </p:cNvPr>
          <p:cNvSpPr>
            <a:spLocks noGrp="1"/>
          </p:cNvSpPr>
          <p:nvPr>
            <p:ph type="title"/>
          </p:nvPr>
        </p:nvSpPr>
        <p:spPr/>
        <p:txBody>
          <a:bodyPr/>
          <a:lstStyle/>
          <a:p>
            <a:r>
              <a:rPr lang="en-US" dirty="0"/>
              <a:t>HIPPA</a:t>
            </a:r>
          </a:p>
        </p:txBody>
      </p:sp>
      <p:sp>
        <p:nvSpPr>
          <p:cNvPr id="3" name="Content Placeholder 2">
            <a:extLst>
              <a:ext uri="{FF2B5EF4-FFF2-40B4-BE49-F238E27FC236}">
                <a16:creationId xmlns:a16="http://schemas.microsoft.com/office/drawing/2014/main" id="{7775E0B1-9D43-4798-BBD2-83AB38800CC3}"/>
              </a:ext>
            </a:extLst>
          </p:cNvPr>
          <p:cNvSpPr>
            <a:spLocks noGrp="1"/>
          </p:cNvSpPr>
          <p:nvPr>
            <p:ph idx="1"/>
          </p:nvPr>
        </p:nvSpPr>
        <p:spPr/>
        <p:txBody>
          <a:bodyPr>
            <a:normAutofit lnSpcReduction="10000"/>
          </a:bodyPr>
          <a:lstStyle/>
          <a:p>
            <a:pPr marL="0" indent="0" algn="ctr">
              <a:buNone/>
            </a:pPr>
            <a:r>
              <a:rPr lang="en-US" sz="2800" dirty="0"/>
              <a:t>For most schools, HIPAA will only be an issue when communicating with a student’s medical provider. While school health records are not regulated by HIPAA, almost all medical practitioners are covered by HIPAA. ”Treatment purposes” is one of the exceptions: a practitioner may relay or clarify treatment orders to individuals involved in the treatment of that patient, such as to the school nurse without obtaining authorization of the student or parent. Best practice, however, is that the parent/guardian signs a release of information allowing communication between provider and the school.</a:t>
            </a:r>
          </a:p>
          <a:p>
            <a:pPr marL="0" indent="0">
              <a:buNone/>
            </a:pPr>
            <a:endParaRPr lang="en-US" dirty="0"/>
          </a:p>
        </p:txBody>
      </p:sp>
      <p:sp>
        <p:nvSpPr>
          <p:cNvPr id="4" name="Slide Number Placeholder 3">
            <a:extLst>
              <a:ext uri="{FF2B5EF4-FFF2-40B4-BE49-F238E27FC236}">
                <a16:creationId xmlns:a16="http://schemas.microsoft.com/office/drawing/2014/main" id="{6D7AFA5A-3828-4239-8E50-470538745FC1}"/>
              </a:ext>
            </a:extLst>
          </p:cNvPr>
          <p:cNvSpPr>
            <a:spLocks noGrp="1"/>
          </p:cNvSpPr>
          <p:nvPr>
            <p:ph type="sldNum" sz="quarter" idx="12"/>
          </p:nvPr>
        </p:nvSpPr>
        <p:spPr/>
        <p:txBody>
          <a:bodyPr/>
          <a:lstStyle/>
          <a:p>
            <a:fld id="{C479D5F6-EDCB-402A-AC08-4943A1820E8F}" type="slidenum">
              <a:rPr lang="en-US" smtClean="0"/>
              <a:pPr/>
              <a:t>9</a:t>
            </a:fld>
            <a:endParaRPr lang="en-US" dirty="0"/>
          </a:p>
        </p:txBody>
      </p:sp>
    </p:spTree>
    <p:extLst>
      <p:ext uri="{BB962C8B-B14F-4D97-AF65-F5344CB8AC3E}">
        <p14:creationId xmlns:p14="http://schemas.microsoft.com/office/powerpoint/2010/main" val="128606303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215</TotalTime>
  <Words>1953</Words>
  <Application>Microsoft Office PowerPoint</Application>
  <PresentationFormat>On-screen Show (4:3)</PresentationFormat>
  <Paragraphs>133</Paragraphs>
  <Slides>31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Calibri</vt:lpstr>
      <vt:lpstr>Calibri Light</vt:lpstr>
      <vt:lpstr>Museo Slab 500</vt:lpstr>
      <vt:lpstr>Trebuchet MS</vt:lpstr>
      <vt:lpstr>Office Theme</vt:lpstr>
      <vt:lpstr>CONFIDENTIALITY</vt:lpstr>
      <vt:lpstr>What is the definition of confidential?</vt:lpstr>
      <vt:lpstr>What is the definition of restricted?</vt:lpstr>
      <vt:lpstr>What is the definition of secret?</vt:lpstr>
      <vt:lpstr>PowerPoint Presentation</vt:lpstr>
      <vt:lpstr>What is FERPA?</vt:lpstr>
      <vt:lpstr>Does FERPA apply to school health records?</vt:lpstr>
      <vt:lpstr>What is HIPPA?</vt:lpstr>
      <vt:lpstr>HIPPA</vt:lpstr>
      <vt:lpstr>HIPPA</vt:lpstr>
      <vt:lpstr>Consent</vt:lpstr>
      <vt:lpstr>Is consent always required?</vt:lpstr>
      <vt:lpstr>When consent is NOT required.</vt:lpstr>
      <vt:lpstr>So, why are school districts reluctant to share information with school transporters?</vt:lpstr>
      <vt:lpstr>Guiding Principles from IDEA and FERPA</vt:lpstr>
      <vt:lpstr>Rational of Disclosure</vt:lpstr>
      <vt:lpstr>When transportation is provided as a related service to a special education student -- that is, because transportation is necessary for the child to access Individualized Education Program (IEP) services -- then transporters are related service providers. Under such circumstances, the school district must provide necessary information to school transporters. That information includes setting forth the role of transportation personnel in meeting the unique needs of the child as identified in his/her IEP, and those “accommodations, modifications, and supports” identified in the child’s IEP which relate in any way to the transportation environment</vt:lpstr>
      <vt:lpstr>Furthermore, related services providers must receive information about relevant IEP changes when the changes are made without the direct involvement of those providers. Specifically, when an IEP has been revised – and there are times this can occur without an IEP meeting – the Analysis states that “it is important that the personnel responsible for implementing the revised IEP be notified and informed of the changes with respect to their particular responsibilities.”  </vt:lpstr>
      <vt:lpstr>Broader Permission to disclose information</vt:lpstr>
      <vt:lpstr>Who is a school official?</vt:lpstr>
      <vt:lpstr>What is a legitimate educational interest?</vt:lpstr>
      <vt:lpstr>Publication of Criteria for Disclosure</vt:lpstr>
      <vt:lpstr>“Federal law permits the school district to disclose personally identifiable information in the student’s education records to ‘school officials with legitimate educational interests.’ School officials include persons employed by the district as an administrator, supervisor, teacher, or support staff member (including but not limited to,. . . transportation personnel. . .);. . . a person, agency, or company with whom the District has contracted, or otherwise arranged to perform a special task or service. . . Such individuals have a legitimate educational interest if s/he needs to review an education record in order to fulfill his or her professional and/or official responsibility. A legitimate educational interest also exists where the staff member or other individual works directly with students and needs to review education records to increase his/her awareness of steps necessary for the safety and welfare of students and staff members.”  </vt:lpstr>
      <vt:lpstr>Confidentiality</vt:lpstr>
      <vt:lpstr>Transportation departments and school bus companies must make reasonable efforts to protect the student information they receive, whether they use physical means, like keeping the information under lock; or administrative means, through the use of training and policies prohibiting all disclosure other than sharing with another school official who has a legitimate educational interest; or key technological means like providing it on computers only when password-protected. </vt:lpstr>
      <vt:lpstr>Training</vt:lpstr>
      <vt:lpstr>What is an IEP?</vt:lpstr>
      <vt:lpstr>Therefore, the school district which shares necessary information with drivers risks little. That is especially true in comparison with the potential risks to the safety and welfare of the student if important information is not shared. On the other hand, the driver who does not take that responsibility seriously risks losing his or her job. </vt:lpstr>
      <vt:lpstr>Conclusion School transporters can legally receive information about students’ health and medical conditions when these conditions may impact transportation planning and implementation. Factors to be considered in setting conditions for such disclosure include: the determination of legitimate educational interest; compliance with FERPA requirements of notice; requiring confidentiality of the transporters to whom the information is disclosed, and, training. It is clear that once transporters are trained regarding the requirement of confidentiality, school district and medical personnel are well-advised to share this information. </vt:lpstr>
      <vt:lpstr>Questions???</vt:lpstr>
      <vt:lpstr>Thank You</vt:lpstr>
    </vt:vector>
  </TitlesOfParts>
  <Company>Colorado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Madorin, Acacia</dc:creator>
  <cp:lastModifiedBy>Miller, Susan</cp:lastModifiedBy>
  <cp:revision>21</cp:revision>
  <dcterms:created xsi:type="dcterms:W3CDTF">2019-06-25T17:30:52Z</dcterms:created>
  <dcterms:modified xsi:type="dcterms:W3CDTF">2020-08-11T20:40:16Z</dcterms:modified>
</cp:coreProperties>
</file>