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2" r:id="rId2"/>
    <p:sldId id="284" r:id="rId3"/>
    <p:sldId id="288" r:id="rId4"/>
    <p:sldId id="285" r:id="rId5"/>
    <p:sldId id="286" r:id="rId6"/>
    <p:sldId id="291" r:id="rId7"/>
    <p:sldId id="292" r:id="rId8"/>
    <p:sldId id="293" r:id="rId9"/>
    <p:sldId id="283" r:id="rId10"/>
    <p:sldId id="290" r:id="rId11"/>
    <p:sldId id="28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85" autoAdjust="0"/>
  </p:normalViewPr>
  <p:slideViewPr>
    <p:cSldViewPr snapToGrid="0">
      <p:cViewPr varScale="1">
        <p:scale>
          <a:sx n="98" d="100"/>
          <a:sy n="98" d="100"/>
        </p:scale>
        <p:origin x="390" y="90"/>
      </p:cViewPr>
      <p:guideLst/>
    </p:cSldViewPr>
  </p:slideViewPr>
  <p:outlineViewPr>
    <p:cViewPr>
      <p:scale>
        <a:sx n="33" d="100"/>
        <a:sy n="33" d="100"/>
      </p:scale>
      <p:origin x="0" y="-38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5/17/2021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dola.colorado.gov/rental-mortgage-assistance" TargetMode="External"/><Relationship Id="rId2" Type="http://schemas.openxmlformats.org/officeDocument/2006/relationships/hyperlink" Target="https://udenver.zoom.us/rec/play/V9CGYJdUiJO7Sk2lLFqEMCJJ0wzuE9kzfMEnyW87QUAa7PmKt98nlvzJ8i9eydK3kYaAXr4NNRQK4gk-.00BZgSeSpfc2PVY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Subgrantee Meeting</a:t>
            </a:r>
            <a:endParaRPr lang="en-US" sz="2700" dirty="0"/>
          </a:p>
        </p:txBody>
      </p:sp>
      <p:sp>
        <p:nvSpPr>
          <p:cNvPr id="3" name="Subtitle 2"/>
          <p:cNvSpPr>
            <a:spLocks noGrp="1"/>
          </p:cNvSpPr>
          <p:nvPr>
            <p:ph type="subTitle" idx="1"/>
          </p:nvPr>
        </p:nvSpPr>
        <p:spPr/>
        <p:txBody>
          <a:bodyPr>
            <a:normAutofit/>
          </a:bodyPr>
          <a:lstStyle/>
          <a:p>
            <a:r>
              <a:rPr lang="en-US" dirty="0"/>
              <a:t>January 29,2021</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651006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B5D6DF8-7D49-4580-9631-725E0559A736}"/>
              </a:ext>
            </a:extLst>
          </p:cNvPr>
          <p:cNvSpPr>
            <a:spLocks noGrp="1"/>
          </p:cNvSpPr>
          <p:nvPr>
            <p:ph type="title"/>
          </p:nvPr>
        </p:nvSpPr>
        <p:spPr>
          <a:xfrm>
            <a:off x="245193" y="-756418"/>
            <a:ext cx="6081865" cy="756418"/>
          </a:xfrm>
        </p:spPr>
        <p:txBody>
          <a:bodyPr vert="horz" lIns="0" tIns="0" rIns="0" bIns="0" rtlCol="0" anchor="b" anchorCtr="0">
            <a:normAutofit/>
          </a:bodyPr>
          <a:lstStyle/>
          <a:p>
            <a:r>
              <a:rPr lang="en-US" dirty="0"/>
              <a:t>Deadlines</a:t>
            </a:r>
          </a:p>
        </p:txBody>
      </p:sp>
      <p:sp>
        <p:nvSpPr>
          <p:cNvPr id="5" name="TextBox 4">
            <a:extLst>
              <a:ext uri="{FF2B5EF4-FFF2-40B4-BE49-F238E27FC236}">
                <a16:creationId xmlns:a16="http://schemas.microsoft.com/office/drawing/2014/main" id="{94133E69-8FF0-416D-8C6F-6B92AB851FBC}"/>
              </a:ext>
            </a:extLst>
          </p:cNvPr>
          <p:cNvSpPr txBox="1"/>
          <p:nvPr/>
        </p:nvSpPr>
        <p:spPr>
          <a:xfrm>
            <a:off x="671119" y="444617"/>
            <a:ext cx="8249809" cy="6017032"/>
          </a:xfrm>
          <a:prstGeom prst="rect">
            <a:avLst/>
          </a:prstGeom>
          <a:noFill/>
        </p:spPr>
        <p:txBody>
          <a:bodyPr wrap="square">
            <a:spAutoFit/>
          </a:bodyPr>
          <a:lstStyle/>
          <a:p>
            <a:pPr marL="228600" marR="0">
              <a:spcBef>
                <a:spcPts val="0"/>
              </a:spcBef>
              <a:spcAft>
                <a:spcPts val="600"/>
              </a:spcAft>
            </a:pPr>
            <a:r>
              <a:rPr lang="en-US" sz="2000" b="1" u="sng" dirty="0">
                <a:solidFill>
                  <a:srgbClr val="000000"/>
                </a:solidFill>
                <a:effectLst/>
                <a:latin typeface="Trebuchet MS" panose="020B0603020202020204" pitchFamily="34" charset="0"/>
                <a:ea typeface="Times New Roman" panose="02020603050405020304" pitchFamily="18" charset="0"/>
              </a:rPr>
              <a:t>March - April 2021</a:t>
            </a:r>
            <a:endParaRPr lang="en-US" sz="2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March 30, Final day to submit budget revisions for</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b="1" dirty="0">
                <a:solidFill>
                  <a:srgbClr val="00B050"/>
                </a:solidFill>
                <a:effectLst/>
                <a:latin typeface="Calibri" panose="020F0502020204030204" pitchFamily="34" charset="0"/>
                <a:ea typeface="Times New Roman" panose="02020603050405020304" pitchFamily="18" charset="0"/>
              </a:rPr>
              <a:t>2020-21 M-V grant</a:t>
            </a:r>
            <a:endParaRPr lang="en-US" sz="2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April 28, End of Year Report for 2020-21 grant released</a:t>
            </a:r>
            <a:endParaRPr lang="en-US" sz="2000" dirty="0">
              <a:effectLst/>
              <a:latin typeface="Times New Roman" panose="02020603050405020304" pitchFamily="18" charset="0"/>
              <a:ea typeface="Times New Roman" panose="02020603050405020304" pitchFamily="18" charset="0"/>
            </a:endParaRPr>
          </a:p>
          <a:p>
            <a:pPr marL="685800" marR="0">
              <a:spcBef>
                <a:spcPts val="0"/>
              </a:spcBef>
              <a:spcAft>
                <a:spcPts val="0"/>
              </a:spcAft>
            </a:pPr>
            <a:r>
              <a:rPr lang="en-US" sz="2000" b="1" u="none" strike="noStrike" dirty="0">
                <a:solidFill>
                  <a:srgbClr val="000000"/>
                </a:solidFill>
                <a:effectLst/>
                <a:latin typeface="Trebuchet MS" panose="020B0603020202020204" pitchFamily="34"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228600" marR="0">
              <a:spcBef>
                <a:spcPts val="0"/>
              </a:spcBef>
              <a:spcAft>
                <a:spcPts val="600"/>
              </a:spcAft>
            </a:pPr>
            <a:r>
              <a:rPr lang="en-US" sz="2000" b="1" u="sng" dirty="0">
                <a:solidFill>
                  <a:srgbClr val="000000"/>
                </a:solidFill>
                <a:effectLst/>
                <a:latin typeface="Trebuchet MS" panose="020B0603020202020204" pitchFamily="34" charset="0"/>
                <a:ea typeface="Times New Roman" panose="02020603050405020304" pitchFamily="18" charset="0"/>
              </a:rPr>
              <a:t>June – July 2021</a:t>
            </a:r>
            <a:endParaRPr lang="en-US" sz="2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Courier New" panose="02070309020205020404" pitchFamily="49" charset="0"/>
              <a:buChar char="o"/>
              <a:tabLst>
                <a:tab pos="6858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June 30, Final expenditure deadline for </a:t>
            </a:r>
            <a:r>
              <a:rPr lang="en-US" sz="1800" b="1"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2020-21 M-V grant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(permitted up to a 15% carryover until September 30, 2021) </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p>
            <a:pPr marL="342900" marR="0" lvl="0" indent="-342900">
              <a:spcBef>
                <a:spcPts val="0"/>
              </a:spcBef>
              <a:spcAft>
                <a:spcPts val="600"/>
              </a:spcAft>
              <a:buFont typeface="Courier New" panose="02070309020205020404" pitchFamily="49" charset="0"/>
              <a:buChar char="o"/>
              <a:tabLst>
                <a:tab pos="685800" algn="l"/>
              </a:tabLst>
            </a:pPr>
            <a:r>
              <a:rPr lang="en-US" sz="1800" dirty="0">
                <a:effectLst/>
                <a:latin typeface="Calibri" panose="020F0502020204030204" pitchFamily="34" charset="0"/>
                <a:ea typeface="Calibri" panose="020F0502020204030204" pitchFamily="34" charset="0"/>
                <a:cs typeface="Arial" panose="020B0604020202020204" pitchFamily="34" charset="0"/>
              </a:rPr>
              <a:t>June 30, Final expenditure date for carryover funds from </a:t>
            </a:r>
            <a:r>
              <a:rPr lang="en-US" sz="1800" b="1" dirty="0">
                <a:solidFill>
                  <a:srgbClr val="00B0F0"/>
                </a:solidFill>
                <a:effectLst/>
                <a:latin typeface="Calibri" panose="020F0502020204030204" pitchFamily="34" charset="0"/>
                <a:ea typeface="Calibri" panose="020F0502020204030204" pitchFamily="34" charset="0"/>
                <a:cs typeface="Arial" panose="020B0604020202020204" pitchFamily="34" charset="0"/>
              </a:rPr>
              <a:t>2019-20 M-V grant.</a:t>
            </a:r>
            <a:r>
              <a:rPr lang="en-US" sz="1800" b="1" dirty="0">
                <a:solidFill>
                  <a:srgbClr val="27A31D"/>
                </a:solidFill>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600"/>
              </a:spcAft>
              <a:buFont typeface="Courier New" panose="02070309020205020404" pitchFamily="49" charset="0"/>
              <a:buChar char="o"/>
              <a:tabLst>
                <a:tab pos="6858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July 1, </a:t>
            </a:r>
            <a:r>
              <a:rPr lang="en-US" sz="18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End of Year Report for </a:t>
            </a:r>
            <a:r>
              <a:rPr lang="en-US" sz="1800" b="1"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2020-21 M-V grant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due to CDE </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p>
            <a:pPr marL="228600" marR="0">
              <a:spcBef>
                <a:spcPts val="0"/>
              </a:spcBef>
              <a:spcAft>
                <a:spcPts val="0"/>
              </a:spcAft>
            </a:pPr>
            <a:br>
              <a:rPr lang="en-US" sz="2000" b="1" u="sng" dirty="0">
                <a:solidFill>
                  <a:srgbClr val="000000"/>
                </a:solidFill>
                <a:effectLst/>
                <a:latin typeface="Trebuchet MS" panose="020B0603020202020204" pitchFamily="34" charset="0"/>
                <a:ea typeface="Times New Roman" panose="02020603050405020304" pitchFamily="18" charset="0"/>
              </a:rPr>
            </a:br>
            <a:r>
              <a:rPr lang="en-US" sz="2000" b="1" u="sng" dirty="0">
                <a:solidFill>
                  <a:srgbClr val="000000"/>
                </a:solidFill>
                <a:effectLst/>
                <a:latin typeface="Trebuchet MS" panose="020B0603020202020204" pitchFamily="34" charset="0"/>
                <a:ea typeface="Times New Roman" panose="02020603050405020304" pitchFamily="18" charset="0"/>
              </a:rPr>
              <a:t>September-October 2021</a:t>
            </a:r>
            <a:endParaRPr lang="en-US" sz="20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Courier New" panose="02070309020205020404" pitchFamily="49" charset="0"/>
              <a:buChar char="o"/>
              <a:tabLst>
                <a:tab pos="685800" algn="l"/>
              </a:tabLs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September 30, Must have a written account of expenditures into the Office of Grants Fiscal at CDE utilizing the Annual Financial Report (AFR) Form from CDE for your </a:t>
            </a:r>
            <a:r>
              <a:rPr lang="en-US" sz="1800" b="1"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2020-21 M-V grant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p>
            <a:pPr marL="342900" marR="0" lvl="0" indent="-342900">
              <a:spcBef>
                <a:spcPts val="0"/>
              </a:spcBef>
              <a:spcAft>
                <a:spcPts val="600"/>
              </a:spcAft>
              <a:buFont typeface="Courier New" panose="02070309020205020404" pitchFamily="49" charset="0"/>
              <a:buChar char="o"/>
              <a:tabLst>
                <a:tab pos="6858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October 15, Final day to request funds from CDE for the </a:t>
            </a:r>
            <a:r>
              <a:rPr lang="en-US" sz="1800" b="1"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2020-21 M-V grant</a:t>
            </a:r>
            <a:r>
              <a:rPr lang="en-US" sz="2000" b="1" dirty="0">
                <a:solidFill>
                  <a:srgbClr val="479939"/>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Funds not requested by this date will revert back to CDE for redistribution</a:t>
            </a:r>
            <a:r>
              <a:rPr lang="en-US" sz="2000" b="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p>
            <a:pPr marL="342900" marR="0" lvl="0" indent="-342900">
              <a:spcBef>
                <a:spcPts val="0"/>
              </a:spcBef>
              <a:spcAft>
                <a:spcPts val="600"/>
              </a:spcAft>
              <a:buFont typeface="Courier New" panose="02070309020205020404" pitchFamily="49" charset="0"/>
              <a:buChar char="o"/>
              <a:tabLst>
                <a:tab pos="685800" algn="l"/>
              </a:tabLst>
            </a:pPr>
            <a:r>
              <a:rPr lang="en-US" sz="1800" dirty="0">
                <a:effectLst/>
                <a:latin typeface="Calibri" panose="020F0502020204030204" pitchFamily="34" charset="0"/>
                <a:ea typeface="Times New Roman" panose="02020603050405020304" pitchFamily="18" charset="0"/>
                <a:cs typeface="Arial" panose="020B0604020202020204" pitchFamily="34" charset="0"/>
              </a:rPr>
              <a:t>October 15,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Final day to request funds from CDE for the </a:t>
            </a:r>
            <a:r>
              <a:rPr lang="en-US" sz="1800" b="1" dirty="0">
                <a:solidFill>
                  <a:srgbClr val="00B0F0"/>
                </a:solidFill>
                <a:effectLst/>
                <a:latin typeface="Calibri" panose="020F0502020204030204" pitchFamily="34" charset="0"/>
                <a:ea typeface="Times New Roman" panose="02020603050405020304" pitchFamily="18" charset="0"/>
                <a:cs typeface="Arial" panose="020B0604020202020204" pitchFamily="34" charset="0"/>
              </a:rPr>
              <a:t>2019-20 M-V grant</a:t>
            </a:r>
            <a:r>
              <a:rPr lang="en-US" sz="2000" b="1" dirty="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a:t>
            </a:r>
            <a:r>
              <a:rPr lang="en-US" sz="2000" b="1" dirty="0">
                <a:solidFill>
                  <a:srgbClr val="27A31D"/>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Funds not requested by this date will revert back to CDE for redistribution</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p:txBody>
      </p:sp>
      <p:sp>
        <p:nvSpPr>
          <p:cNvPr id="2" name="Slide Number Placeholder 1">
            <a:extLst>
              <a:ext uri="{FF2B5EF4-FFF2-40B4-BE49-F238E27FC236}">
                <a16:creationId xmlns:a16="http://schemas.microsoft.com/office/drawing/2014/main" id="{87DC4325-F66B-42CD-8A23-332B232462DC}"/>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3574092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7DC77-4F16-4F2D-8633-A0F908A01C89}"/>
              </a:ext>
            </a:extLst>
          </p:cNvPr>
          <p:cNvSpPr>
            <a:spLocks noGrp="1"/>
          </p:cNvSpPr>
          <p:nvPr>
            <p:ph type="title"/>
          </p:nvPr>
        </p:nvSpPr>
        <p:spPr/>
        <p:txBody>
          <a:bodyPr/>
          <a:lstStyle/>
          <a:p>
            <a:r>
              <a:rPr lang="en-US" dirty="0"/>
              <a:t>State Coordinator Goals</a:t>
            </a:r>
          </a:p>
        </p:txBody>
      </p:sp>
      <p:graphicFrame>
        <p:nvGraphicFramePr>
          <p:cNvPr id="5" name="Content Placeholder 4">
            <a:extLst>
              <a:ext uri="{FF2B5EF4-FFF2-40B4-BE49-F238E27FC236}">
                <a16:creationId xmlns:a16="http://schemas.microsoft.com/office/drawing/2014/main" id="{C3983BD5-AC66-44D9-B976-A66DB9093800}"/>
              </a:ext>
            </a:extLst>
          </p:cNvPr>
          <p:cNvGraphicFramePr>
            <a:graphicFrameLocks noGrp="1"/>
          </p:cNvGraphicFramePr>
          <p:nvPr>
            <p:ph idx="1"/>
            <p:extLst>
              <p:ext uri="{D42A27DB-BD31-4B8C-83A1-F6EECF244321}">
                <p14:modId xmlns:p14="http://schemas.microsoft.com/office/powerpoint/2010/main" val="1886655872"/>
              </p:ext>
            </p:extLst>
          </p:nvPr>
        </p:nvGraphicFramePr>
        <p:xfrm>
          <a:off x="628650" y="1503947"/>
          <a:ext cx="7886700" cy="1645920"/>
        </p:xfrm>
        <a:graphic>
          <a:graphicData uri="http://schemas.openxmlformats.org/drawingml/2006/table">
            <a:tbl>
              <a:tblPr>
                <a:tableStyleId>{5C22544A-7EE6-4342-B048-85BDC9FD1C3A}</a:tableStyleId>
              </a:tblPr>
              <a:tblGrid>
                <a:gridCol w="7886700">
                  <a:extLst>
                    <a:ext uri="{9D8B030D-6E8A-4147-A177-3AD203B41FA5}">
                      <a16:colId xmlns:a16="http://schemas.microsoft.com/office/drawing/2014/main" val="2783657930"/>
                    </a:ext>
                  </a:extLst>
                </a:gridCol>
              </a:tblGrid>
              <a:tr h="1497806">
                <a:tc>
                  <a:txBody>
                    <a:bodyPr/>
                    <a:lstStyle/>
                    <a:p>
                      <a:pPr marL="331470" marR="0" indent="-285750" algn="l">
                        <a:spcBef>
                          <a:spcPts val="0"/>
                        </a:spcBef>
                        <a:spcAft>
                          <a:spcPts val="0"/>
                        </a:spcAft>
                        <a:buFont typeface="Arial" panose="020B0604020202020204" pitchFamily="34" charset="0"/>
                        <a:buChar char="•"/>
                        <a:tabLst>
                          <a:tab pos="2286000" algn="l"/>
                          <a:tab pos="3657600" algn="l"/>
                        </a:tabLst>
                      </a:pPr>
                      <a:r>
                        <a:rPr lang="en-US" sz="1800" dirty="0">
                          <a:effectLst/>
                        </a:rPr>
                        <a:t>I will leverage the newly developed Office of Student Support and CDE partnerships to increase outreach, identification, and access to services, supports and resources for students and families in homeless situations. </a:t>
                      </a:r>
                    </a:p>
                    <a:p>
                      <a:pPr marL="45720" marR="0" indent="0" algn="l">
                        <a:spcBef>
                          <a:spcPts val="0"/>
                        </a:spcBef>
                        <a:spcAft>
                          <a:spcPts val="0"/>
                        </a:spcAft>
                        <a:tabLst>
                          <a:tab pos="2286000" algn="l"/>
                          <a:tab pos="3657600" algn="l"/>
                        </a:tabLst>
                      </a:pPr>
                      <a:r>
                        <a:rPr lang="en-US" sz="1800" dirty="0">
                          <a:effectLst/>
                        </a:rPr>
                        <a:t> </a:t>
                      </a:r>
                    </a:p>
                    <a:p>
                      <a:pPr marL="45720" marR="0" indent="0" algn="l">
                        <a:spcBef>
                          <a:spcPts val="0"/>
                        </a:spcBef>
                        <a:spcAft>
                          <a:spcPts val="0"/>
                        </a:spcAft>
                        <a:tabLst>
                          <a:tab pos="2286000" algn="l"/>
                          <a:tab pos="3657600" algn="l"/>
                        </a:tabLst>
                      </a:pPr>
                      <a:r>
                        <a:rPr lang="en-US" sz="1800" dirty="0">
                          <a:effectLst/>
                        </a:rPr>
                        <a:t>This will be achieved using a 3-pronged approach of professional development, targeted technical assistance, and data-driven evaluation.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3464630335"/>
                  </a:ext>
                </a:extLst>
              </a:tr>
            </a:tbl>
          </a:graphicData>
        </a:graphic>
      </p:graphicFrame>
      <p:graphicFrame>
        <p:nvGraphicFramePr>
          <p:cNvPr id="8" name="Table 7">
            <a:extLst>
              <a:ext uri="{FF2B5EF4-FFF2-40B4-BE49-F238E27FC236}">
                <a16:creationId xmlns:a16="http://schemas.microsoft.com/office/drawing/2014/main" id="{453EA473-59B1-4BFD-81DC-7C7839F3AB7C}"/>
              </a:ext>
            </a:extLst>
          </p:cNvPr>
          <p:cNvGraphicFramePr>
            <a:graphicFrameLocks noGrp="1"/>
          </p:cNvGraphicFramePr>
          <p:nvPr>
            <p:extLst>
              <p:ext uri="{D42A27DB-BD31-4B8C-83A1-F6EECF244321}">
                <p14:modId xmlns:p14="http://schemas.microsoft.com/office/powerpoint/2010/main" val="62779259"/>
              </p:ext>
            </p:extLst>
          </p:nvPr>
        </p:nvGraphicFramePr>
        <p:xfrm>
          <a:off x="628650" y="3772693"/>
          <a:ext cx="7886700" cy="2158875"/>
        </p:xfrm>
        <a:graphic>
          <a:graphicData uri="http://schemas.openxmlformats.org/drawingml/2006/table">
            <a:tbl>
              <a:tblPr>
                <a:tableStyleId>{5C22544A-7EE6-4342-B048-85BDC9FD1C3A}</a:tableStyleId>
              </a:tblPr>
              <a:tblGrid>
                <a:gridCol w="7886700">
                  <a:extLst>
                    <a:ext uri="{9D8B030D-6E8A-4147-A177-3AD203B41FA5}">
                      <a16:colId xmlns:a16="http://schemas.microsoft.com/office/drawing/2014/main" val="800462969"/>
                    </a:ext>
                  </a:extLst>
                </a:gridCol>
              </a:tblGrid>
              <a:tr h="2158875">
                <a:tc>
                  <a:txBody>
                    <a:bodyPr/>
                    <a:lstStyle/>
                    <a:p>
                      <a:pPr marL="285750" marR="0" indent="-285750" algn="l">
                        <a:spcBef>
                          <a:spcPts val="0"/>
                        </a:spcBef>
                        <a:spcAft>
                          <a:spcPts val="0"/>
                        </a:spcAft>
                        <a:buFont typeface="Arial" panose="020B0604020202020204" pitchFamily="34" charset="0"/>
                        <a:buChar char="•"/>
                        <a:tabLst>
                          <a:tab pos="2286000" algn="l"/>
                          <a:tab pos="3657600" algn="l"/>
                        </a:tabLst>
                      </a:pPr>
                      <a:r>
                        <a:rPr lang="en-US" sz="1800" dirty="0">
                          <a:effectLst/>
                        </a:rPr>
                        <a:t>Create a McKinney-Vento State Advisory Board to provide unique knowledge, feedback, and strategic advice to the state-level program management.   </a:t>
                      </a:r>
                    </a:p>
                    <a:p>
                      <a:pPr marL="0" marR="0" indent="0" algn="l">
                        <a:spcBef>
                          <a:spcPts val="0"/>
                        </a:spcBef>
                        <a:spcAft>
                          <a:spcPts val="0"/>
                        </a:spcAft>
                        <a:tabLst>
                          <a:tab pos="2286000" algn="l"/>
                          <a:tab pos="3657600" algn="l"/>
                        </a:tabLst>
                      </a:pPr>
                      <a:r>
                        <a:rPr lang="en-US" sz="10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1947467533"/>
                  </a:ext>
                </a:extLst>
              </a:tr>
            </a:tbl>
          </a:graphicData>
        </a:graphic>
      </p:graphicFrame>
      <p:sp>
        <p:nvSpPr>
          <p:cNvPr id="9" name="Rectangle 2">
            <a:extLst>
              <a:ext uri="{FF2B5EF4-FFF2-40B4-BE49-F238E27FC236}">
                <a16:creationId xmlns:a16="http://schemas.microsoft.com/office/drawing/2014/main" id="{C0E7950C-9603-46AE-9132-A97ADE0438C3}"/>
              </a:ext>
            </a:extLst>
          </p:cNvPr>
          <p:cNvSpPr>
            <a:spLocks noChangeArrowheads="1"/>
          </p:cNvSpPr>
          <p:nvPr/>
        </p:nvSpPr>
        <p:spPr bwMode="auto">
          <a:xfrm>
            <a:off x="628650" y="4430760"/>
            <a:ext cx="7841827"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Submit for EDAC approval the addition of (2) homeless data elements for </a:t>
            </a:r>
          </a:p>
          <a:p>
            <a:pPr marR="0" lvl="0" algn="l" defTabSz="914400" rtl="0" eaLnBrk="0" fontAlgn="base" latinLnBrk="0" hangingPunct="0">
              <a:lnSpc>
                <a:spcPct val="100000"/>
              </a:lnSpc>
              <a:spcBef>
                <a:spcPct val="0"/>
              </a:spcBef>
              <a:spcAft>
                <a:spcPct val="0"/>
              </a:spcAft>
              <a:buClrTx/>
              <a:buSzTx/>
              <a:tabLst/>
            </a:pPr>
            <a:r>
              <a:rPr kumimoji="0" lang="en-US" altLang="en-US"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SY20-21. These data elements will provide increase insight as to the “causes of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homelessness” to better inform data-driven conversations. </a:t>
            </a:r>
            <a:endParaRPr kumimoji="0" lang="en-US" altLang="en-US" b="0" i="0" u="none" strike="noStrike" cap="none" normalizeH="0" baseline="0" dirty="0">
              <a:ln>
                <a:noFill/>
              </a:ln>
              <a:solidFill>
                <a:schemeClr val="tx1"/>
              </a:solidFill>
              <a:effectLst/>
            </a:endParaRPr>
          </a:p>
        </p:txBody>
      </p:sp>
      <p:sp>
        <p:nvSpPr>
          <p:cNvPr id="4" name="Slide Number Placeholder 3">
            <a:extLst>
              <a:ext uri="{FF2B5EF4-FFF2-40B4-BE49-F238E27FC236}">
                <a16:creationId xmlns:a16="http://schemas.microsoft.com/office/drawing/2014/main" id="{2091E89B-F540-4A8A-8D97-10C524DDA625}"/>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1997153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1026" name="Picture 2" descr="Kansas City Chiefs Logo NFL Wallpaper HD | Kansas city chiefs logo, Chiefs  logo, Kansas city chiefs">
            <a:extLst>
              <a:ext uri="{FF2B5EF4-FFF2-40B4-BE49-F238E27FC236}">
                <a16:creationId xmlns:a16="http://schemas.microsoft.com/office/drawing/2014/main" id="{D8077ADE-EC73-4AD5-BD26-0BC4EBCB06A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550" r="5341" b="-1"/>
          <a:stretch/>
        </p:blipFill>
        <p:spPr bwMode="auto">
          <a:xfrm>
            <a:off x="241299" y="321733"/>
            <a:ext cx="8661401" cy="6214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701133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25AD5-BD8F-457F-A584-F691D0AADF0F}"/>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43C9C779-9C09-4115-855F-B1D39CC4FD8B}"/>
              </a:ext>
            </a:extLst>
          </p:cNvPr>
          <p:cNvSpPr>
            <a:spLocks noGrp="1"/>
          </p:cNvSpPr>
          <p:nvPr>
            <p:ph idx="1"/>
          </p:nvPr>
        </p:nvSpPr>
        <p:spPr/>
        <p:txBody>
          <a:bodyPr>
            <a:normAutofit fontScale="92500" lnSpcReduction="10000"/>
          </a:bodyPr>
          <a:lstStyle/>
          <a:p>
            <a:pPr marL="285750" marR="0" lvl="0" indent="-285750">
              <a:spcBef>
                <a:spcPts val="0"/>
              </a:spcBef>
              <a:spcAft>
                <a:spcPts val="0"/>
              </a:spcAft>
              <a:buFont typeface="+mj-lt"/>
              <a:buAutoNum type="romanUcPeriod"/>
            </a:pPr>
            <a:r>
              <a:rPr lang="en-US" sz="1800" dirty="0">
                <a:effectLst/>
                <a:latin typeface="Calibri" panose="020F0502020204030204" pitchFamily="34" charset="0"/>
                <a:ea typeface="Times New Roman" panose="02020603050405020304" pitchFamily="18" charset="0"/>
              </a:rPr>
              <a:t>Welcome and Check-in (Meet our new Program Assistant Alena!)</a:t>
            </a:r>
          </a:p>
          <a:p>
            <a:pPr marL="285750" marR="0" lvl="0" indent="-285750">
              <a:spcBef>
                <a:spcPts val="0"/>
              </a:spcBef>
              <a:spcAft>
                <a:spcPts val="0"/>
              </a:spcAft>
              <a:buFont typeface="+mj-lt"/>
              <a:buAutoNum type="romanUcPeriod"/>
            </a:pPr>
            <a:endParaRPr lang="en-US" sz="1800" dirty="0">
              <a:effectLst/>
              <a:latin typeface="Calibri" panose="020F0502020204030204" pitchFamily="34" charset="0"/>
              <a:ea typeface="Calibri" panose="020F0502020204030204" pitchFamily="34" charset="0"/>
            </a:endParaRPr>
          </a:p>
          <a:p>
            <a:pPr marL="285750" marR="0" lvl="0" indent="-285750">
              <a:spcBef>
                <a:spcPts val="0"/>
              </a:spcBef>
              <a:spcAft>
                <a:spcPts val="0"/>
              </a:spcAft>
              <a:buFont typeface="+mj-lt"/>
              <a:buAutoNum type="romanUcPeriod"/>
            </a:pPr>
            <a:r>
              <a:rPr lang="en-US" sz="1800" dirty="0">
                <a:effectLst/>
                <a:latin typeface="Calibri" panose="020F0502020204030204" pitchFamily="34" charset="0"/>
                <a:ea typeface="Times New Roman" panose="02020603050405020304" pitchFamily="18" charset="0"/>
              </a:rPr>
              <a:t>From the Field (Thank you Jesse, Luis, and others)</a:t>
            </a:r>
          </a:p>
          <a:p>
            <a:pPr marL="285750" marR="0" lvl="0" indent="-285750">
              <a:spcBef>
                <a:spcPts val="0"/>
              </a:spcBef>
              <a:spcAft>
                <a:spcPts val="0"/>
              </a:spcAft>
              <a:buFont typeface="+mj-lt"/>
              <a:buAutoNum type="romanUcPeriod"/>
            </a:pPr>
            <a:endParaRPr lang="en-US" sz="1800" dirty="0">
              <a:effectLst/>
              <a:latin typeface="Calibri" panose="020F0502020204030204" pitchFamily="34" charset="0"/>
              <a:ea typeface="Calibri" panose="020F0502020204030204" pitchFamily="34" charset="0"/>
            </a:endParaRPr>
          </a:p>
          <a:p>
            <a:pPr marL="285750" marR="0" lvl="0" indent="-285750">
              <a:spcBef>
                <a:spcPts val="0"/>
              </a:spcBef>
              <a:spcAft>
                <a:spcPts val="0"/>
              </a:spcAft>
              <a:buFont typeface="+mj-lt"/>
              <a:buAutoNum type="romanUcPeriod"/>
            </a:pPr>
            <a:r>
              <a:rPr lang="en-US" sz="1800" dirty="0">
                <a:effectLst/>
                <a:latin typeface="Calibri" panose="020F0502020204030204" pitchFamily="34" charset="0"/>
                <a:ea typeface="Times New Roman" panose="02020603050405020304" pitchFamily="18" charset="0"/>
              </a:rPr>
              <a:t>Hot Topics</a:t>
            </a:r>
            <a:endParaRPr lang="en-US" sz="1800" dirty="0">
              <a:effectLst/>
              <a:latin typeface="Calibri" panose="020F0502020204030204" pitchFamily="34" charset="0"/>
              <a:ea typeface="Calibri" panose="020F0502020204030204" pitchFamily="34" charset="0"/>
            </a:endParaRPr>
          </a:p>
          <a:p>
            <a:pPr marL="742950" lvl="1" indent="-285750">
              <a:spcBef>
                <a:spcPts val="0"/>
              </a:spcBef>
              <a:buFont typeface="+mj-lt"/>
              <a:buAutoNum type="alphaLcPeriod"/>
            </a:pPr>
            <a:r>
              <a:rPr lang="en-US" sz="1800" dirty="0">
                <a:effectLst/>
                <a:latin typeface="Calibri" panose="020F0502020204030204" pitchFamily="34" charset="0"/>
                <a:ea typeface="Times New Roman" panose="02020603050405020304" pitchFamily="18" charset="0"/>
              </a:rPr>
              <a:t>New Data Elements</a:t>
            </a:r>
          </a:p>
          <a:p>
            <a:pPr marL="742950" lvl="1" indent="-285750">
              <a:spcBef>
                <a:spcPts val="0"/>
              </a:spcBef>
              <a:buFont typeface="+mj-lt"/>
              <a:buAutoNum type="alphaLcPeriod"/>
            </a:pPr>
            <a:r>
              <a:rPr lang="en-US" sz="1800" dirty="0">
                <a:effectLst/>
                <a:latin typeface="Calibri" panose="020F0502020204030204" pitchFamily="34" charset="0"/>
                <a:ea typeface="Times New Roman" panose="02020603050405020304" pitchFamily="18" charset="0"/>
              </a:rPr>
              <a:t>Identification of young children</a:t>
            </a:r>
          </a:p>
          <a:p>
            <a:pPr marL="742950" lvl="1" indent="-285750">
              <a:spcBef>
                <a:spcPts val="0"/>
              </a:spcBef>
              <a:buFont typeface="+mj-lt"/>
              <a:buAutoNum type="alphaLcPeriod"/>
            </a:pPr>
            <a:r>
              <a:rPr lang="en-US" sz="1800" dirty="0">
                <a:effectLst/>
                <a:latin typeface="Calibri" panose="020F0502020204030204" pitchFamily="34" charset="0"/>
                <a:ea typeface="Times New Roman" panose="02020603050405020304" pitchFamily="18" charset="0"/>
              </a:rPr>
              <a:t>Engagement Strategies</a:t>
            </a:r>
            <a:endParaRPr lang="en-US" sz="1800" dirty="0">
              <a:effectLst/>
              <a:latin typeface="Calibri" panose="020F0502020204030204" pitchFamily="34" charset="0"/>
              <a:ea typeface="Calibri" panose="020F0502020204030204" pitchFamily="34" charset="0"/>
            </a:endParaRPr>
          </a:p>
          <a:p>
            <a:pPr marL="742950" lvl="1" indent="-285750">
              <a:spcBef>
                <a:spcPts val="0"/>
              </a:spcBef>
              <a:buFont typeface="+mj-lt"/>
              <a:buAutoNum type="alphaLcPeriod"/>
            </a:pPr>
            <a:r>
              <a:rPr lang="en-US" sz="1800" dirty="0">
                <a:effectLst/>
                <a:latin typeface="Calibri" panose="020F0502020204030204" pitchFamily="34" charset="0"/>
                <a:ea typeface="Times New Roman" panose="02020603050405020304" pitchFamily="18" charset="0"/>
              </a:rPr>
              <a:t>Use of ESSER Funds</a:t>
            </a:r>
            <a:endParaRPr lang="en-US" sz="1800" dirty="0">
              <a:effectLst/>
              <a:latin typeface="Calibri" panose="020F0502020204030204" pitchFamily="34" charset="0"/>
              <a:ea typeface="Calibri" panose="020F0502020204030204" pitchFamily="34" charset="0"/>
            </a:endParaRPr>
          </a:p>
          <a:p>
            <a:pPr marL="742950" lvl="1" indent="-285750">
              <a:spcBef>
                <a:spcPts val="0"/>
              </a:spcBef>
              <a:buFont typeface="+mj-lt"/>
              <a:buAutoNum type="alphaLcPeriod"/>
            </a:pPr>
            <a:r>
              <a:rPr lang="en-US" sz="1800" dirty="0">
                <a:effectLst/>
                <a:latin typeface="Calibri" panose="020F0502020204030204" pitchFamily="34" charset="0"/>
                <a:ea typeface="Times New Roman" panose="02020603050405020304" pitchFamily="18" charset="0"/>
              </a:rPr>
              <a:t>Housing!!!!!</a:t>
            </a:r>
          </a:p>
          <a:p>
            <a:pPr marL="742950" lvl="1" indent="-285750">
              <a:spcBef>
                <a:spcPts val="0"/>
              </a:spcBef>
              <a:buFont typeface="+mj-lt"/>
              <a:buAutoNum type="alphaLcPeriod"/>
            </a:pPr>
            <a:endParaRPr lang="en-US" sz="1800" dirty="0">
              <a:latin typeface="Calibri" panose="020F0502020204030204" pitchFamily="34" charset="0"/>
              <a:ea typeface="Times New Roman" panose="02020603050405020304" pitchFamily="18" charset="0"/>
            </a:endParaRPr>
          </a:p>
          <a:p>
            <a:pPr marL="285750" indent="-285750">
              <a:spcBef>
                <a:spcPts val="0"/>
              </a:spcBef>
              <a:buFont typeface="+mj-lt"/>
              <a:buAutoNum type="romanUcPeriod"/>
            </a:pPr>
            <a:r>
              <a:rPr lang="en-US" sz="1800" dirty="0">
                <a:effectLst/>
                <a:latin typeface="Calibri" panose="020F0502020204030204" pitchFamily="34" charset="0"/>
                <a:ea typeface="Times New Roman" panose="02020603050405020304" pitchFamily="18" charset="0"/>
              </a:rPr>
              <a:t> Time to Connect</a:t>
            </a:r>
          </a:p>
          <a:p>
            <a:pPr marL="457200" lvl="1" indent="0">
              <a:spcBef>
                <a:spcPts val="0"/>
              </a:spcBef>
              <a:buNone/>
            </a:pPr>
            <a:endParaRPr lang="en-US" sz="1800" dirty="0">
              <a:effectLst/>
              <a:latin typeface="Calibri" panose="020F0502020204030204" pitchFamily="34" charset="0"/>
              <a:ea typeface="Calibri" panose="020F0502020204030204" pitchFamily="34" charset="0"/>
            </a:endParaRPr>
          </a:p>
          <a:p>
            <a:pPr marL="285750" marR="0" lvl="0" indent="-285750">
              <a:spcBef>
                <a:spcPts val="0"/>
              </a:spcBef>
              <a:spcAft>
                <a:spcPts val="0"/>
              </a:spcAft>
              <a:buFont typeface="+mj-lt"/>
              <a:buAutoNum type="romanUcPeriod"/>
            </a:pPr>
            <a:r>
              <a:rPr lang="en-US" sz="1800" dirty="0">
                <a:effectLst/>
                <a:latin typeface="Calibri" panose="020F0502020204030204" pitchFamily="34" charset="0"/>
                <a:ea typeface="Times New Roman" panose="02020603050405020304" pitchFamily="18" charset="0"/>
              </a:rPr>
              <a:t>MKV Grant- Upcoming Dates and EOY Survey Results</a:t>
            </a:r>
          </a:p>
          <a:p>
            <a:pPr marL="285750" marR="0" lvl="0" indent="-285750">
              <a:spcBef>
                <a:spcPts val="0"/>
              </a:spcBef>
              <a:spcAft>
                <a:spcPts val="0"/>
              </a:spcAft>
              <a:buFont typeface="+mj-lt"/>
              <a:buAutoNum type="romanUcPeriod"/>
            </a:pPr>
            <a:endParaRPr lang="en-US" sz="1800" dirty="0">
              <a:effectLst/>
              <a:latin typeface="Calibri" panose="020F0502020204030204" pitchFamily="34" charset="0"/>
              <a:ea typeface="Calibri" panose="020F0502020204030204" pitchFamily="34" charset="0"/>
            </a:endParaRPr>
          </a:p>
          <a:p>
            <a:pPr marL="285750" marR="0" lvl="0" indent="-285750">
              <a:spcBef>
                <a:spcPts val="0"/>
              </a:spcBef>
              <a:spcAft>
                <a:spcPts val="0"/>
              </a:spcAft>
              <a:buFont typeface="+mj-lt"/>
              <a:buAutoNum type="romanUcPeriod"/>
            </a:pPr>
            <a:r>
              <a:rPr lang="en-US" sz="1800" dirty="0">
                <a:effectLst/>
                <a:latin typeface="Calibri" panose="020F0502020204030204" pitchFamily="34" charset="0"/>
                <a:ea typeface="Times New Roman" panose="02020603050405020304" pitchFamily="18" charset="0"/>
              </a:rPr>
              <a:t>21st CCLC- Guest Cody Buchanan</a:t>
            </a:r>
          </a:p>
          <a:p>
            <a:pPr marL="285750" marR="0" lvl="0" indent="-285750">
              <a:spcBef>
                <a:spcPts val="0"/>
              </a:spcBef>
              <a:spcAft>
                <a:spcPts val="0"/>
              </a:spcAft>
              <a:buFont typeface="+mj-lt"/>
              <a:buAutoNum type="romanUcPeriod"/>
            </a:pPr>
            <a:endParaRPr lang="en-US" sz="1800" dirty="0">
              <a:effectLst/>
              <a:latin typeface="Calibri" panose="020F0502020204030204" pitchFamily="34" charset="0"/>
              <a:ea typeface="Calibri" panose="020F0502020204030204" pitchFamily="34" charset="0"/>
            </a:endParaRPr>
          </a:p>
          <a:p>
            <a:pPr marL="285750" marR="0" lvl="0" indent="-285750">
              <a:spcBef>
                <a:spcPts val="0"/>
              </a:spcBef>
              <a:spcAft>
                <a:spcPts val="0"/>
              </a:spcAft>
              <a:buFont typeface="+mj-lt"/>
              <a:buAutoNum type="romanUcPeriod"/>
            </a:pPr>
            <a:r>
              <a:rPr lang="en-US" sz="1800">
                <a:effectLst/>
                <a:latin typeface="Calibri" panose="020F0502020204030204" pitchFamily="34" charset="0"/>
                <a:ea typeface="Times New Roman" panose="02020603050405020304" pitchFamily="18" charset="0"/>
              </a:rPr>
              <a:t> Announcements</a:t>
            </a:r>
            <a:endParaRPr lang="en-US" sz="1800" dirty="0">
              <a:effectLst/>
              <a:latin typeface="Calibri" panose="020F0502020204030204" pitchFamily="34" charset="0"/>
              <a:ea typeface="Calibri" panose="020F0502020204030204" pitchFamily="34" charset="0"/>
            </a:endParaRPr>
          </a:p>
          <a:p>
            <a:pPr marL="800100" marR="0" lvl="1" indent="-342900">
              <a:spcBef>
                <a:spcPts val="0"/>
              </a:spcBef>
              <a:spcAft>
                <a:spcPts val="0"/>
              </a:spcAft>
              <a:buFont typeface="+mj-lt"/>
              <a:buAutoNum type="alphaLcPeriod"/>
            </a:pPr>
            <a:r>
              <a:rPr lang="en-US" sz="1800" dirty="0">
                <a:effectLst/>
                <a:latin typeface="Calibri" panose="020F0502020204030204" pitchFamily="34" charset="0"/>
                <a:ea typeface="Times New Roman" panose="02020603050405020304" pitchFamily="18" charset="0"/>
              </a:rPr>
              <a:t>Books</a:t>
            </a:r>
            <a:endParaRPr lang="en-US" sz="1800" dirty="0">
              <a:effectLst/>
              <a:latin typeface="Calibri" panose="020F0502020204030204" pitchFamily="34" charset="0"/>
              <a:ea typeface="Calibri" panose="020F0502020204030204" pitchFamily="34" charset="0"/>
            </a:endParaRPr>
          </a:p>
          <a:p>
            <a:pPr marL="800100" marR="0" lvl="1" indent="-342900">
              <a:spcBef>
                <a:spcPts val="0"/>
              </a:spcBef>
              <a:spcAft>
                <a:spcPts val="0"/>
              </a:spcAft>
              <a:buFont typeface="+mj-lt"/>
              <a:buAutoNum type="alphaLcPeriod"/>
            </a:pPr>
            <a:r>
              <a:rPr lang="en-US" sz="1800" dirty="0">
                <a:effectLst/>
                <a:latin typeface="Calibri" panose="020F0502020204030204" pitchFamily="34" charset="0"/>
                <a:ea typeface="Times New Roman" panose="02020603050405020304" pitchFamily="18" charset="0"/>
              </a:rPr>
              <a:t>Coffee Chat</a:t>
            </a:r>
            <a:endParaRPr lang="en-US" sz="1800" dirty="0">
              <a:effectLst/>
              <a:latin typeface="Calibri" panose="020F0502020204030204" pitchFamily="34" charset="0"/>
              <a:ea typeface="Calibri" panose="020F0502020204030204" pitchFamily="34" charset="0"/>
            </a:endParaRPr>
          </a:p>
          <a:p>
            <a:pPr marL="800100" marR="0" lvl="1" indent="-342900">
              <a:spcBef>
                <a:spcPts val="0"/>
              </a:spcBef>
              <a:spcAft>
                <a:spcPts val="0"/>
              </a:spcAft>
              <a:buFont typeface="+mj-lt"/>
              <a:buAutoNum type="alphaLcPeriod"/>
            </a:pPr>
            <a:r>
              <a:rPr lang="en-US" sz="1800" dirty="0">
                <a:effectLst/>
                <a:latin typeface="Calibri" panose="020F0502020204030204" pitchFamily="34" charset="0"/>
                <a:ea typeface="Times New Roman" panose="02020603050405020304" pitchFamily="18" charset="0"/>
              </a:rPr>
              <a:t>Looking Ahead</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B2E36941-91E4-441B-80C8-8A49AB4705D3}"/>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2255767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062A8-0CCA-4DC6-A642-46C9D6946863}"/>
              </a:ext>
            </a:extLst>
          </p:cNvPr>
          <p:cNvSpPr>
            <a:spLocks noGrp="1"/>
          </p:cNvSpPr>
          <p:nvPr>
            <p:ph type="ctrTitle"/>
          </p:nvPr>
        </p:nvSpPr>
        <p:spPr/>
        <p:txBody>
          <a:bodyPr/>
          <a:lstStyle/>
          <a:p>
            <a:r>
              <a:rPr lang="en-US" dirty="0"/>
              <a:t>Welcome and Check-in:</a:t>
            </a:r>
            <a:br>
              <a:rPr lang="en-US" dirty="0"/>
            </a:br>
            <a:br>
              <a:rPr lang="en-US" dirty="0"/>
            </a:br>
            <a:r>
              <a:rPr lang="en-US" sz="2800" dirty="0"/>
              <a:t>Tell a story about your first car</a:t>
            </a:r>
            <a:endParaRPr lang="en-US" dirty="0"/>
          </a:p>
        </p:txBody>
      </p:sp>
      <p:sp>
        <p:nvSpPr>
          <p:cNvPr id="3" name="Slide Number Placeholder 2">
            <a:extLst>
              <a:ext uri="{FF2B5EF4-FFF2-40B4-BE49-F238E27FC236}">
                <a16:creationId xmlns:a16="http://schemas.microsoft.com/office/drawing/2014/main" id="{2AEBB148-9F03-4F21-B39E-B5290196B397}"/>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3497277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A29818-316E-4B3C-8D0F-879EEED1ED1B}"/>
              </a:ext>
            </a:extLst>
          </p:cNvPr>
          <p:cNvSpPr>
            <a:spLocks noGrp="1"/>
          </p:cNvSpPr>
          <p:nvPr>
            <p:ph type="title"/>
          </p:nvPr>
        </p:nvSpPr>
        <p:spPr/>
        <p:txBody>
          <a:bodyPr/>
          <a:lstStyle/>
          <a:p>
            <a:r>
              <a:rPr lang="en-US" dirty="0"/>
              <a:t>From the Field</a:t>
            </a:r>
          </a:p>
        </p:txBody>
      </p:sp>
      <p:sp>
        <p:nvSpPr>
          <p:cNvPr id="5" name="Content Placeholder 4">
            <a:extLst>
              <a:ext uri="{FF2B5EF4-FFF2-40B4-BE49-F238E27FC236}">
                <a16:creationId xmlns:a16="http://schemas.microsoft.com/office/drawing/2014/main" id="{0D02CFEA-D59F-4D4C-88B3-1A7B9DE45E7E}"/>
              </a:ext>
            </a:extLst>
          </p:cNvPr>
          <p:cNvSpPr>
            <a:spLocks noGrp="1"/>
          </p:cNvSpPr>
          <p:nvPr>
            <p:ph idx="1"/>
          </p:nvPr>
        </p:nvSpPr>
        <p:spPr/>
        <p:txBody>
          <a:bodyPr>
            <a:normAutofit/>
          </a:bodyPr>
          <a:lstStyle/>
          <a:p>
            <a:pPr>
              <a:buFont typeface="Wingdings" panose="05000000000000000000" pitchFamily="2" charset="2"/>
              <a:buChar char="Ø"/>
            </a:pPr>
            <a:r>
              <a:rPr lang="en-US" sz="3600" dirty="0"/>
              <a:t>Jesse (Greeley-Evans)</a:t>
            </a:r>
          </a:p>
          <a:p>
            <a:pPr marL="0" indent="0">
              <a:buNone/>
            </a:pPr>
            <a:endParaRPr lang="en-US" sz="3600" dirty="0"/>
          </a:p>
          <a:p>
            <a:pPr>
              <a:buFont typeface="Wingdings" panose="05000000000000000000" pitchFamily="2" charset="2"/>
              <a:buChar char="Ø"/>
            </a:pPr>
            <a:r>
              <a:rPr lang="en-US" sz="3600" dirty="0"/>
              <a:t>Luis and Patrick (St. </a:t>
            </a:r>
            <a:r>
              <a:rPr lang="en-US" sz="3600" dirty="0" err="1"/>
              <a:t>Vrain</a:t>
            </a:r>
            <a:r>
              <a:rPr lang="en-US" sz="3600" dirty="0"/>
              <a:t>)</a:t>
            </a:r>
          </a:p>
          <a:p>
            <a:pPr marL="0" indent="0">
              <a:buNone/>
            </a:pPr>
            <a:endParaRPr lang="en-US" sz="3600" dirty="0"/>
          </a:p>
          <a:p>
            <a:pPr>
              <a:buFont typeface="Wingdings" panose="05000000000000000000" pitchFamily="2" charset="2"/>
              <a:buChar char="Ø"/>
            </a:pPr>
            <a:r>
              <a:rPr lang="en-US" sz="3600" dirty="0"/>
              <a:t>Mark (CBOCES)</a:t>
            </a:r>
          </a:p>
        </p:txBody>
      </p:sp>
      <p:sp>
        <p:nvSpPr>
          <p:cNvPr id="3" name="Slide Number Placeholder 2">
            <a:extLst>
              <a:ext uri="{FF2B5EF4-FFF2-40B4-BE49-F238E27FC236}">
                <a16:creationId xmlns:a16="http://schemas.microsoft.com/office/drawing/2014/main" id="{12BE0D78-749B-4F46-A7C5-83B2F4257D1B}"/>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152596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7F601-9D03-4188-98AF-34490AB26575}"/>
              </a:ext>
            </a:extLst>
          </p:cNvPr>
          <p:cNvSpPr>
            <a:spLocks noGrp="1"/>
          </p:cNvSpPr>
          <p:nvPr>
            <p:ph type="title"/>
          </p:nvPr>
        </p:nvSpPr>
        <p:spPr/>
        <p:txBody>
          <a:bodyPr/>
          <a:lstStyle/>
          <a:p>
            <a:r>
              <a:rPr lang="en-US" dirty="0"/>
              <a:t>Hot Topics</a:t>
            </a:r>
          </a:p>
        </p:txBody>
      </p:sp>
      <p:sp>
        <p:nvSpPr>
          <p:cNvPr id="3" name="Content Placeholder 2">
            <a:extLst>
              <a:ext uri="{FF2B5EF4-FFF2-40B4-BE49-F238E27FC236}">
                <a16:creationId xmlns:a16="http://schemas.microsoft.com/office/drawing/2014/main" id="{F72C0500-D123-435F-9CDC-09EDD028D602}"/>
              </a:ext>
            </a:extLst>
          </p:cNvPr>
          <p:cNvSpPr>
            <a:spLocks noGrp="1"/>
          </p:cNvSpPr>
          <p:nvPr>
            <p:ph idx="1"/>
          </p:nvPr>
        </p:nvSpPr>
        <p:spPr/>
        <p:txBody>
          <a:bodyPr/>
          <a:lstStyle/>
          <a:p>
            <a:r>
              <a:rPr lang="en-US" dirty="0"/>
              <a:t>New Data Elements</a:t>
            </a:r>
          </a:p>
          <a:p>
            <a:pPr lvl="1"/>
            <a:r>
              <a:rPr lang="en-US" dirty="0"/>
              <a:t>Importance of Coding/Feedback</a:t>
            </a:r>
          </a:p>
          <a:p>
            <a:pPr lvl="1"/>
            <a:r>
              <a:rPr lang="en-US" dirty="0"/>
              <a:t>Changes to SY21-22</a:t>
            </a:r>
          </a:p>
          <a:p>
            <a:pPr lvl="1"/>
            <a:endParaRPr lang="en-US" dirty="0"/>
          </a:p>
          <a:p>
            <a:pPr marL="457200" lvl="1" indent="0">
              <a:buNone/>
            </a:pPr>
            <a:endParaRPr lang="en-US" dirty="0"/>
          </a:p>
          <a:p>
            <a:r>
              <a:rPr lang="en-US" dirty="0"/>
              <a:t>Identification of Young Children</a:t>
            </a:r>
          </a:p>
          <a:p>
            <a:pPr lvl="1"/>
            <a:r>
              <a:rPr lang="en-US" dirty="0"/>
              <a:t>Dramatic Decrease- some subgrantees identified 0</a:t>
            </a:r>
          </a:p>
          <a:p>
            <a:pPr lvl="2"/>
            <a:r>
              <a:rPr lang="en-US" dirty="0"/>
              <a:t>SY18-19 (birth-2: 461 and 3-5 (not K): 636)</a:t>
            </a:r>
          </a:p>
          <a:p>
            <a:pPr lvl="2"/>
            <a:r>
              <a:rPr lang="en-US" dirty="0"/>
              <a:t>SY19-20 (birth-2: 268 and 3-5 (not K): 560)</a:t>
            </a:r>
          </a:p>
          <a:p>
            <a:pPr lvl="1"/>
            <a:endParaRPr lang="en-US" dirty="0"/>
          </a:p>
        </p:txBody>
      </p:sp>
      <p:sp>
        <p:nvSpPr>
          <p:cNvPr id="4" name="Slide Number Placeholder 3">
            <a:extLst>
              <a:ext uri="{FF2B5EF4-FFF2-40B4-BE49-F238E27FC236}">
                <a16:creationId xmlns:a16="http://schemas.microsoft.com/office/drawing/2014/main" id="{9B99D493-7F99-4325-AA59-06100FFE4E7A}"/>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4022653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D218F-E368-4000-AFAE-F4484247D467}"/>
              </a:ext>
            </a:extLst>
          </p:cNvPr>
          <p:cNvSpPr>
            <a:spLocks noGrp="1"/>
          </p:cNvSpPr>
          <p:nvPr>
            <p:ph type="title"/>
          </p:nvPr>
        </p:nvSpPr>
        <p:spPr/>
        <p:txBody>
          <a:bodyPr/>
          <a:lstStyle/>
          <a:p>
            <a:r>
              <a:rPr lang="en-US" dirty="0"/>
              <a:t>Hot Topics continued</a:t>
            </a:r>
          </a:p>
        </p:txBody>
      </p:sp>
      <p:sp>
        <p:nvSpPr>
          <p:cNvPr id="3" name="Content Placeholder 2">
            <a:extLst>
              <a:ext uri="{FF2B5EF4-FFF2-40B4-BE49-F238E27FC236}">
                <a16:creationId xmlns:a16="http://schemas.microsoft.com/office/drawing/2014/main" id="{F990E4F2-E1C9-41D8-B13B-DF952751DDF3}"/>
              </a:ext>
            </a:extLst>
          </p:cNvPr>
          <p:cNvSpPr>
            <a:spLocks noGrp="1"/>
          </p:cNvSpPr>
          <p:nvPr>
            <p:ph idx="1"/>
          </p:nvPr>
        </p:nvSpPr>
        <p:spPr/>
        <p:txBody>
          <a:bodyPr/>
          <a:lstStyle/>
          <a:p>
            <a:r>
              <a:rPr lang="en-US" dirty="0"/>
              <a:t>Engagement Strategies- FSCP Coffee Chat 1/15 </a:t>
            </a:r>
            <a:r>
              <a:rPr lang="en-US" sz="1800" u="sng" dirty="0">
                <a:solidFill>
                  <a:srgbClr val="0563C1"/>
                </a:solidFill>
                <a:effectLst/>
                <a:latin typeface="Calibri" panose="020F0502020204030204" pitchFamily="34" charset="0"/>
                <a:ea typeface="Calibri" panose="020F0502020204030204" pitchFamily="34" charset="0"/>
                <a:hlinkClick r:id="rId2"/>
              </a:rPr>
              <a:t>here</a:t>
            </a:r>
            <a:endParaRPr lang="en-US" sz="1800" u="sng" dirty="0">
              <a:solidFill>
                <a:srgbClr val="0563C1"/>
              </a:solidFill>
              <a:effectLst/>
              <a:latin typeface="Calibri" panose="020F0502020204030204" pitchFamily="34" charset="0"/>
              <a:ea typeface="Calibri" panose="020F0502020204030204" pitchFamily="34" charset="0"/>
            </a:endParaRPr>
          </a:p>
          <a:p>
            <a:pPr marL="0" indent="0">
              <a:buNone/>
            </a:pPr>
            <a:endParaRPr lang="en-US" dirty="0"/>
          </a:p>
          <a:p>
            <a:r>
              <a:rPr lang="en-US" dirty="0"/>
              <a:t>Use of ESSER Funds</a:t>
            </a:r>
          </a:p>
          <a:p>
            <a:pPr marL="0" marR="0" lvl="0" indent="0">
              <a:spcBef>
                <a:spcPts val="0"/>
              </a:spcBef>
              <a:spcAft>
                <a:spcPts val="0"/>
              </a:spcAft>
              <a:buNone/>
            </a:pPr>
            <a:r>
              <a:rPr lang="en-US" sz="1100" b="1" dirty="0">
                <a:effectLst/>
                <a:latin typeface="Calibri" panose="020F0502020204030204" pitchFamily="34" charset="0"/>
                <a:ea typeface="Times New Roman" panose="02020603050405020304" pitchFamily="18" charset="0"/>
              </a:rPr>
              <a:t>The CARES Act Education Funding:</a:t>
            </a:r>
            <a:endParaRPr lang="en-US" sz="1100" dirty="0">
              <a:effectLst/>
              <a:latin typeface="Calibri" panose="020F0502020204030204" pitchFamily="34" charset="0"/>
              <a:ea typeface="Calibri" panose="020F0502020204030204" pitchFamily="34" charset="0"/>
            </a:endParaRPr>
          </a:p>
          <a:p>
            <a:pPr marL="457200" marR="0" lvl="1" indent="0">
              <a:spcBef>
                <a:spcPts val="0"/>
              </a:spcBef>
              <a:spcAft>
                <a:spcPts val="0"/>
              </a:spcAft>
              <a:buNone/>
            </a:pPr>
            <a:r>
              <a:rPr lang="en-US" sz="1100" dirty="0">
                <a:solidFill>
                  <a:srgbClr val="333333"/>
                </a:solidFill>
                <a:effectLst/>
                <a:latin typeface="Calibri" panose="020F0502020204030204" pitchFamily="34" charset="0"/>
                <a:ea typeface="Times New Roman" panose="02020603050405020304" pitchFamily="18" charset="0"/>
              </a:rPr>
              <a:t>Elementary and Secondary School Emergency Relief (ESSER) Fund dollars are appropriated to state education agencies (SEAs) based on the 2019-20 Title I shares, with 90% to be allocated to local education agencies (LEAs) that received a Title I allocation in the most recent fiscal year and the remaining 10% for an SEA reserve fund. LEA allocations will be calculated using the Title I formula; however, relief funds will not be subject to Title I requirements.</a:t>
            </a:r>
            <a:r>
              <a:rPr lang="en-US" sz="1100" dirty="0">
                <a:latin typeface="Calibri" panose="020F0502020204030204" pitchFamily="34" charset="0"/>
                <a:ea typeface="Times New Roman" panose="02020603050405020304" pitchFamily="18" charset="0"/>
              </a:rPr>
              <a:t> </a:t>
            </a:r>
            <a:r>
              <a:rPr lang="en-US" sz="1100" dirty="0">
                <a:solidFill>
                  <a:srgbClr val="333333"/>
                </a:solidFill>
                <a:effectLst/>
                <a:latin typeface="Calibri" panose="020F0502020204030204" pitchFamily="34" charset="0"/>
                <a:ea typeface="Calibri" panose="020F0502020204030204" pitchFamily="34" charset="0"/>
              </a:rPr>
              <a:t>While ESSER allocations are calculated using the Title I formula, these funds may be used for any allowable activities under ESSER and are not subject to Title I requirements.  In general, LEAs can use ESSER funds for activities authorized by ESEA, IDEA, the Adult Education and Family Literacy Act, the Perkins CTE Act, or the </a:t>
            </a:r>
            <a:r>
              <a:rPr lang="en-US" sz="1100" dirty="0">
                <a:solidFill>
                  <a:srgbClr val="333333"/>
                </a:solidFill>
                <a:effectLst/>
                <a:highlight>
                  <a:srgbClr val="FFFF00"/>
                </a:highlight>
                <a:latin typeface="Calibri" panose="020F0502020204030204" pitchFamily="34" charset="0"/>
                <a:ea typeface="Calibri" panose="020F0502020204030204" pitchFamily="34" charset="0"/>
              </a:rPr>
              <a:t>McKinney-Vento Homeless Assistance Act</a:t>
            </a:r>
            <a:r>
              <a:rPr lang="en-US" sz="1100" dirty="0">
                <a:solidFill>
                  <a:srgbClr val="333333"/>
                </a:solidFill>
                <a:effectLst/>
                <a:latin typeface="Calibri" panose="020F0502020204030204" pitchFamily="34" charset="0"/>
                <a:ea typeface="Calibri" panose="020F0502020204030204" pitchFamily="34" charset="0"/>
              </a:rPr>
              <a:t>.  Examples of allowable activities include coordination with public health, purchasing educational technology, planning for long term closures, training and supplies for sanitation, mental health support, summer school and after school programs, funds for principals to address local needs, and other activities to continue school operations and employment of existing staff.</a:t>
            </a:r>
            <a:endParaRPr lang="en-US" sz="1100" dirty="0">
              <a:effectLst/>
              <a:latin typeface="Calibri" panose="020F0502020204030204" pitchFamily="34" charset="0"/>
              <a:ea typeface="Calibri" panose="020F0502020204030204" pitchFamily="34" charset="0"/>
            </a:endParaRPr>
          </a:p>
          <a:p>
            <a:endParaRPr lang="en-US" dirty="0"/>
          </a:p>
          <a:p>
            <a:r>
              <a:rPr lang="en-US" dirty="0"/>
              <a:t>Housing </a:t>
            </a:r>
          </a:p>
          <a:p>
            <a:pPr lvl="1"/>
            <a:r>
              <a:rPr lang="en-US" sz="1400" dirty="0">
                <a:hlinkClick r:id="rId3"/>
              </a:rPr>
              <a:t>https://cdola.colorado.gov/rental-mortgage-assistance</a:t>
            </a:r>
            <a:endParaRPr lang="en-US" sz="1400" dirty="0"/>
          </a:p>
          <a:p>
            <a:pPr lvl="1"/>
            <a:r>
              <a:rPr lang="en-US" sz="1400" dirty="0"/>
              <a:t>Coffee Chat 2/11</a:t>
            </a:r>
          </a:p>
          <a:p>
            <a:pPr marL="0" indent="0">
              <a:buNone/>
            </a:pPr>
            <a:endParaRPr lang="en-US" dirty="0"/>
          </a:p>
        </p:txBody>
      </p:sp>
      <p:sp>
        <p:nvSpPr>
          <p:cNvPr id="4" name="Slide Number Placeholder 3">
            <a:extLst>
              <a:ext uri="{FF2B5EF4-FFF2-40B4-BE49-F238E27FC236}">
                <a16:creationId xmlns:a16="http://schemas.microsoft.com/office/drawing/2014/main" id="{B10070D4-AADA-4139-B7A9-6D485484DD48}"/>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2263631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3862298-AF85-4572-BED3-52E573EB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1C897582-CB19-41B5-9426-8BD7BD008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3329" cy="4631426"/>
          </a:xfrm>
          <a:custGeom>
            <a:avLst/>
            <a:gdLst>
              <a:gd name="connsiteX0" fmla="*/ 0 w 5471106"/>
              <a:gd name="connsiteY0" fmla="*/ 3301451 h 4631426"/>
              <a:gd name="connsiteX1" fmla="*/ 125703 w 5471106"/>
              <a:gd name="connsiteY1" fmla="*/ 3469551 h 4631426"/>
              <a:gd name="connsiteX2" fmla="*/ 584138 w 5471106"/>
              <a:gd name="connsiteY2" fmla="*/ 3917166 h 4631426"/>
              <a:gd name="connsiteX3" fmla="*/ 716463 w 5471106"/>
              <a:gd name="connsiteY3" fmla="*/ 4010064 h 4631426"/>
              <a:gd name="connsiteX4" fmla="*/ 705202 w 5471106"/>
              <a:gd name="connsiteY4" fmla="*/ 4016176 h 4631426"/>
              <a:gd name="connsiteX5" fmla="*/ 671370 w 5471106"/>
              <a:gd name="connsiteY5" fmla="*/ 4044091 h 4631426"/>
              <a:gd name="connsiteX6" fmla="*/ 656526 w 5471106"/>
              <a:gd name="connsiteY6" fmla="*/ 4066106 h 4631426"/>
              <a:gd name="connsiteX7" fmla="*/ 534490 w 5471106"/>
              <a:gd name="connsiteY7" fmla="*/ 3980431 h 4631426"/>
              <a:gd name="connsiteX8" fmla="*/ 63650 w 5471106"/>
              <a:gd name="connsiteY8" fmla="*/ 3520703 h 4631426"/>
              <a:gd name="connsiteX9" fmla="*/ 0 w 5471106"/>
              <a:gd name="connsiteY9" fmla="*/ 3435586 h 4631426"/>
              <a:gd name="connsiteX10" fmla="*/ 4933182 w 5471106"/>
              <a:gd name="connsiteY10" fmla="*/ 0 h 4631426"/>
              <a:gd name="connsiteX11" fmla="*/ 5027180 w 5471106"/>
              <a:gd name="connsiteY11" fmla="*/ 0 h 4631426"/>
              <a:gd name="connsiteX12" fmla="*/ 5102720 w 5471106"/>
              <a:gd name="connsiteY12" fmla="*/ 124342 h 4631426"/>
              <a:gd name="connsiteX13" fmla="*/ 5471106 w 5471106"/>
              <a:gd name="connsiteY13" fmla="*/ 1579210 h 4631426"/>
              <a:gd name="connsiteX14" fmla="*/ 2418889 w 5471106"/>
              <a:gd name="connsiteY14" fmla="*/ 4631426 h 4631426"/>
              <a:gd name="connsiteX15" fmla="*/ 1095627 w 5471106"/>
              <a:gd name="connsiteY15" fmla="*/ 4330445 h 4631426"/>
              <a:gd name="connsiteX16" fmla="*/ 1039194 w 5471106"/>
              <a:gd name="connsiteY16" fmla="*/ 4301325 h 4631426"/>
              <a:gd name="connsiteX17" fmla="*/ 1043650 w 5471106"/>
              <a:gd name="connsiteY17" fmla="*/ 4294717 h 4631426"/>
              <a:gd name="connsiteX18" fmla="*/ 1056970 w 5471106"/>
              <a:gd name="connsiteY18" fmla="*/ 4251806 h 4631426"/>
              <a:gd name="connsiteX19" fmla="*/ 1060016 w 5471106"/>
              <a:gd name="connsiteY19" fmla="*/ 4221593 h 4631426"/>
              <a:gd name="connsiteX20" fmla="*/ 1130491 w 5471106"/>
              <a:gd name="connsiteY20" fmla="*/ 4257958 h 4631426"/>
              <a:gd name="connsiteX21" fmla="*/ 2418889 w 5471106"/>
              <a:gd name="connsiteY21" fmla="*/ 4551009 h 4631426"/>
              <a:gd name="connsiteX22" fmla="*/ 5390689 w 5471106"/>
              <a:gd name="connsiteY22" fmla="*/ 1579210 h 4631426"/>
              <a:gd name="connsiteX23" fmla="*/ 5032009 w 5471106"/>
              <a:gd name="connsiteY23" fmla="*/ 162673 h 463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71106" h="4631426">
                <a:moveTo>
                  <a:pt x="0" y="3301451"/>
                </a:moveTo>
                <a:lnTo>
                  <a:pt x="125703" y="3469551"/>
                </a:lnTo>
                <a:cubicBezTo>
                  <a:pt x="261971" y="3634670"/>
                  <a:pt x="415728" y="3784820"/>
                  <a:pt x="584138" y="3917166"/>
                </a:cubicBezTo>
                <a:lnTo>
                  <a:pt x="716463" y="4010064"/>
                </a:lnTo>
                <a:lnTo>
                  <a:pt x="705202" y="4016176"/>
                </a:lnTo>
                <a:cubicBezTo>
                  <a:pt x="693040" y="4024393"/>
                  <a:pt x="681712" y="4033748"/>
                  <a:pt x="671370" y="4044091"/>
                </a:cubicBezTo>
                <a:lnTo>
                  <a:pt x="656526" y="4066106"/>
                </a:lnTo>
                <a:lnTo>
                  <a:pt x="534490" y="3980431"/>
                </a:lnTo>
                <a:cubicBezTo>
                  <a:pt x="361523" y="3844503"/>
                  <a:pt x="203605" y="3690290"/>
                  <a:pt x="63650" y="3520703"/>
                </a:cubicBezTo>
                <a:lnTo>
                  <a:pt x="0" y="3435586"/>
                </a:lnTo>
                <a:close/>
                <a:moveTo>
                  <a:pt x="4933182" y="0"/>
                </a:moveTo>
                <a:lnTo>
                  <a:pt x="5027180" y="0"/>
                </a:lnTo>
                <a:lnTo>
                  <a:pt x="5102720" y="124342"/>
                </a:lnTo>
                <a:cubicBezTo>
                  <a:pt x="5337656" y="556821"/>
                  <a:pt x="5471106" y="1052431"/>
                  <a:pt x="5471106" y="1579210"/>
                </a:cubicBezTo>
                <a:cubicBezTo>
                  <a:pt x="5471106" y="3264903"/>
                  <a:pt x="4104582" y="4631426"/>
                  <a:pt x="2418889" y="4631426"/>
                </a:cubicBezTo>
                <a:cubicBezTo>
                  <a:pt x="1944788" y="4631426"/>
                  <a:pt x="1495934" y="4523332"/>
                  <a:pt x="1095627" y="4330445"/>
                </a:cubicBezTo>
                <a:lnTo>
                  <a:pt x="1039194" y="4301325"/>
                </a:lnTo>
                <a:lnTo>
                  <a:pt x="1043650" y="4294717"/>
                </a:lnTo>
                <a:cubicBezTo>
                  <a:pt x="1049433" y="4281042"/>
                  <a:pt x="1053925" y="4266687"/>
                  <a:pt x="1056970" y="4251806"/>
                </a:cubicBezTo>
                <a:lnTo>
                  <a:pt x="1060016" y="4221593"/>
                </a:lnTo>
                <a:lnTo>
                  <a:pt x="1130491" y="4257958"/>
                </a:lnTo>
                <a:cubicBezTo>
                  <a:pt x="1520251" y="4445763"/>
                  <a:pt x="1957279" y="4551009"/>
                  <a:pt x="2418889" y="4551009"/>
                </a:cubicBezTo>
                <a:cubicBezTo>
                  <a:pt x="4060169" y="4551009"/>
                  <a:pt x="5390689" y="3220490"/>
                  <a:pt x="5390689" y="1579210"/>
                </a:cubicBezTo>
                <a:cubicBezTo>
                  <a:pt x="5390689" y="1066310"/>
                  <a:pt x="5260755" y="583758"/>
                  <a:pt x="5032009" y="162673"/>
                </a:cubicBezTo>
                <a:close/>
              </a:path>
            </a:pathLst>
          </a:cu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Oval 74">
            <a:extLst>
              <a:ext uri="{FF2B5EF4-FFF2-40B4-BE49-F238E27FC236}">
                <a16:creationId xmlns:a16="http://schemas.microsoft.com/office/drawing/2014/main" id="{0E7066FC-B004-4B5A-B02B-599B51EF32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34840" y="515619"/>
            <a:ext cx="274320" cy="365760"/>
          </a:xfrm>
          <a:prstGeom prst="ellipse">
            <a:avLst/>
          </a:pr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How to connect with others | TED Talks">
            <a:extLst>
              <a:ext uri="{FF2B5EF4-FFF2-40B4-BE49-F238E27FC236}">
                <a16:creationId xmlns:a16="http://schemas.microsoft.com/office/drawing/2014/main" id="{DDA3B43D-ACCE-43A9-A40E-7CC631092733}"/>
              </a:ext>
            </a:extLst>
          </p:cNvPr>
          <p:cNvPicPr>
            <a:picLocks noChangeAspect="1" noChangeArrowheads="1"/>
          </p:cNvPicPr>
          <p:nvPr/>
        </p:nvPicPr>
        <p:blipFill>
          <a:blip r:embed="rId2">
            <a:duotone>
              <a:prstClr val="black"/>
              <a:prstClr val="white"/>
            </a:duotone>
            <a:extLst>
              <a:ext uri="{28A0092B-C50C-407E-A947-70E740481C1C}">
                <a14:useLocalDpi xmlns:a14="http://schemas.microsoft.com/office/drawing/2010/main" val="0"/>
              </a:ext>
            </a:extLst>
          </a:blip>
          <a:stretch>
            <a:fillRect/>
          </a:stretch>
        </p:blipFill>
        <p:spPr bwMode="auto">
          <a:xfrm>
            <a:off x="1275588" y="1569398"/>
            <a:ext cx="7139956" cy="3719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608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6208F-15E3-4760-B8DA-49EE7765703E}"/>
              </a:ext>
            </a:extLst>
          </p:cNvPr>
          <p:cNvSpPr>
            <a:spLocks noGrp="1"/>
          </p:cNvSpPr>
          <p:nvPr>
            <p:ph type="ctrTitle"/>
          </p:nvPr>
        </p:nvSpPr>
        <p:spPr/>
        <p:txBody>
          <a:bodyPr/>
          <a:lstStyle/>
          <a:p>
            <a:r>
              <a:rPr lang="en-US" dirty="0"/>
              <a:t>Important Dates for 2020-2021</a:t>
            </a:r>
          </a:p>
        </p:txBody>
      </p:sp>
      <p:sp>
        <p:nvSpPr>
          <p:cNvPr id="4" name="Slide Number Placeholder 3">
            <a:extLst>
              <a:ext uri="{FF2B5EF4-FFF2-40B4-BE49-F238E27FC236}">
                <a16:creationId xmlns:a16="http://schemas.microsoft.com/office/drawing/2014/main" id="{C17931A3-1959-4967-A40C-F1DBEEEFBD02}"/>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33025503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712</Words>
  <Application>Microsoft Office PowerPoint</Application>
  <PresentationFormat>On-screen Show (4:3)</PresentationFormat>
  <Paragraphs>83</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Calibri Light</vt:lpstr>
      <vt:lpstr>Courier New</vt:lpstr>
      <vt:lpstr>Museo Slab 500</vt:lpstr>
      <vt:lpstr>Times New Roman</vt:lpstr>
      <vt:lpstr>Trebuchet MS</vt:lpstr>
      <vt:lpstr>Wingdings</vt:lpstr>
      <vt:lpstr>Office Theme</vt:lpstr>
      <vt:lpstr>Subgrantee Meeting</vt:lpstr>
      <vt:lpstr>PowerPoint Presentation</vt:lpstr>
      <vt:lpstr>Agenda</vt:lpstr>
      <vt:lpstr>Welcome and Check-in:  Tell a story about your first car</vt:lpstr>
      <vt:lpstr>From the Field</vt:lpstr>
      <vt:lpstr>Hot Topics</vt:lpstr>
      <vt:lpstr>Hot Topics continued</vt:lpstr>
      <vt:lpstr>PowerPoint Presentation</vt:lpstr>
      <vt:lpstr>Important Dates for 2020-2021</vt:lpstr>
      <vt:lpstr>Deadlines</vt:lpstr>
      <vt:lpstr>State Coordinator Goals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Subgrantee Meeting</dc:title>
  <dc:creator>Wrenick, Kerry</dc:creator>
  <cp:lastModifiedBy>Barczak, Alena</cp:lastModifiedBy>
  <cp:revision>3</cp:revision>
  <dcterms:created xsi:type="dcterms:W3CDTF">2021-01-29T02:48:11Z</dcterms:created>
  <dcterms:modified xsi:type="dcterms:W3CDTF">2021-05-17T20:52:24Z</dcterms:modified>
</cp:coreProperties>
</file>