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85" r:id="rId2"/>
    <p:sldId id="286" r:id="rId3"/>
    <p:sldId id="270" r:id="rId4"/>
    <p:sldId id="271" r:id="rId5"/>
    <p:sldId id="272" r:id="rId6"/>
    <p:sldId id="273" r:id="rId7"/>
    <p:sldId id="274" r:id="rId8"/>
    <p:sldId id="275" r:id="rId9"/>
    <p:sldId id="276" r:id="rId10"/>
    <p:sldId id="277" r:id="rId11"/>
    <p:sldId id="278" r:id="rId12"/>
    <p:sldId id="279" r:id="rId13"/>
    <p:sldId id="280" r:id="rId14"/>
    <p:sldId id="281" r:id="rId15"/>
    <p:sldId id="282" r:id="rId16"/>
    <p:sldId id="283" r:id="rId17"/>
    <p:sldId id="28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53A"/>
    <a:srgbClr val="488BC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AB3E4F-9AD4-411A-B598-56271829319E}" v="5" dt="2023-01-03T01:19:52.6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autoAdjust="0"/>
  </p:normalViewPr>
  <p:slideViewPr>
    <p:cSldViewPr snapToGrid="0">
      <p:cViewPr varScale="1">
        <p:scale>
          <a:sx n="67" d="100"/>
          <a:sy n="67" d="100"/>
        </p:scale>
        <p:origin x="1168" y="4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llespie, Olivia" userId="5d6ec28e-797e-4e2f-a306-719380e4b7ae" providerId="ADAL" clId="{B9AB3E4F-9AD4-411A-B598-56271829319E}"/>
    <pc:docChg chg="custSel addSld modSld">
      <pc:chgData name="Gillespie, Olivia" userId="5d6ec28e-797e-4e2f-a306-719380e4b7ae" providerId="ADAL" clId="{B9AB3E4F-9AD4-411A-B598-56271829319E}" dt="2023-01-03T02:00:32.624" v="372" actId="20577"/>
      <pc:docMkLst>
        <pc:docMk/>
      </pc:docMkLst>
      <pc:sldChg chg="modSp mod">
        <pc:chgData name="Gillespie, Olivia" userId="5d6ec28e-797e-4e2f-a306-719380e4b7ae" providerId="ADAL" clId="{B9AB3E4F-9AD4-411A-B598-56271829319E}" dt="2023-01-03T01:21:13.174" v="134" actId="1076"/>
        <pc:sldMkLst>
          <pc:docMk/>
          <pc:sldMk cId="0" sldId="273"/>
        </pc:sldMkLst>
        <pc:spChg chg="mod">
          <ac:chgData name="Gillespie, Olivia" userId="5d6ec28e-797e-4e2f-a306-719380e4b7ae" providerId="ADAL" clId="{B9AB3E4F-9AD4-411A-B598-56271829319E}" dt="2023-01-03T01:21:07.636" v="133" actId="20577"/>
          <ac:spMkLst>
            <pc:docMk/>
            <pc:sldMk cId="0" sldId="273"/>
            <ac:spMk id="259" creationId="{00000000-0000-0000-0000-000000000000}"/>
          </ac:spMkLst>
        </pc:spChg>
        <pc:picChg chg="mod">
          <ac:chgData name="Gillespie, Olivia" userId="5d6ec28e-797e-4e2f-a306-719380e4b7ae" providerId="ADAL" clId="{B9AB3E4F-9AD4-411A-B598-56271829319E}" dt="2023-01-03T01:21:13.174" v="134" actId="1076"/>
          <ac:picMkLst>
            <pc:docMk/>
            <pc:sldMk cId="0" sldId="273"/>
            <ac:picMk id="260" creationId="{00000000-0000-0000-0000-000000000000}"/>
          </ac:picMkLst>
        </pc:picChg>
      </pc:sldChg>
      <pc:sldChg chg="modSp mod">
        <pc:chgData name="Gillespie, Olivia" userId="5d6ec28e-797e-4e2f-a306-719380e4b7ae" providerId="ADAL" clId="{B9AB3E4F-9AD4-411A-B598-56271829319E}" dt="2023-01-03T01:21:55.163" v="141" actId="20577"/>
        <pc:sldMkLst>
          <pc:docMk/>
          <pc:sldMk cId="0" sldId="277"/>
        </pc:sldMkLst>
        <pc:spChg chg="mod">
          <ac:chgData name="Gillespie, Olivia" userId="5d6ec28e-797e-4e2f-a306-719380e4b7ae" providerId="ADAL" clId="{B9AB3E4F-9AD4-411A-B598-56271829319E}" dt="2023-01-03T01:21:55.163" v="141" actId="20577"/>
          <ac:spMkLst>
            <pc:docMk/>
            <pc:sldMk cId="0" sldId="277"/>
            <ac:spMk id="309" creationId="{00000000-0000-0000-0000-000000000000}"/>
          </ac:spMkLst>
        </pc:spChg>
      </pc:sldChg>
      <pc:sldChg chg="modSp mod">
        <pc:chgData name="Gillespie, Olivia" userId="5d6ec28e-797e-4e2f-a306-719380e4b7ae" providerId="ADAL" clId="{B9AB3E4F-9AD4-411A-B598-56271829319E}" dt="2023-01-03T01:22:38.581" v="152" actId="20577"/>
        <pc:sldMkLst>
          <pc:docMk/>
          <pc:sldMk cId="0" sldId="279"/>
        </pc:sldMkLst>
        <pc:spChg chg="mod">
          <ac:chgData name="Gillespie, Olivia" userId="5d6ec28e-797e-4e2f-a306-719380e4b7ae" providerId="ADAL" clId="{B9AB3E4F-9AD4-411A-B598-56271829319E}" dt="2023-01-03T01:22:38.581" v="152" actId="20577"/>
          <ac:spMkLst>
            <pc:docMk/>
            <pc:sldMk cId="0" sldId="279"/>
            <ac:spMk id="342" creationId="{00000000-0000-0000-0000-000000000000}"/>
          </ac:spMkLst>
        </pc:spChg>
      </pc:sldChg>
      <pc:sldChg chg="modSp mod">
        <pc:chgData name="Gillespie, Olivia" userId="5d6ec28e-797e-4e2f-a306-719380e4b7ae" providerId="ADAL" clId="{B9AB3E4F-9AD4-411A-B598-56271829319E}" dt="2023-01-03T01:23:36.239" v="184" actId="20577"/>
        <pc:sldMkLst>
          <pc:docMk/>
          <pc:sldMk cId="0" sldId="281"/>
        </pc:sldMkLst>
        <pc:spChg chg="mod">
          <ac:chgData name="Gillespie, Olivia" userId="5d6ec28e-797e-4e2f-a306-719380e4b7ae" providerId="ADAL" clId="{B9AB3E4F-9AD4-411A-B598-56271829319E}" dt="2023-01-03T01:23:36.239" v="184" actId="20577"/>
          <ac:spMkLst>
            <pc:docMk/>
            <pc:sldMk cId="0" sldId="281"/>
            <ac:spMk id="373" creationId="{00000000-0000-0000-0000-000000000000}"/>
          </ac:spMkLst>
        </pc:spChg>
      </pc:sldChg>
      <pc:sldChg chg="modSp mod">
        <pc:chgData name="Gillespie, Olivia" userId="5d6ec28e-797e-4e2f-a306-719380e4b7ae" providerId="ADAL" clId="{B9AB3E4F-9AD4-411A-B598-56271829319E}" dt="2023-01-02T20:05:17.744" v="48" actId="20577"/>
        <pc:sldMkLst>
          <pc:docMk/>
          <pc:sldMk cId="0" sldId="285"/>
        </pc:sldMkLst>
        <pc:spChg chg="mod">
          <ac:chgData name="Gillespie, Olivia" userId="5d6ec28e-797e-4e2f-a306-719380e4b7ae" providerId="ADAL" clId="{B9AB3E4F-9AD4-411A-B598-56271829319E}" dt="2023-01-02T20:05:17.744" v="48" actId="20577"/>
          <ac:spMkLst>
            <pc:docMk/>
            <pc:sldMk cId="0" sldId="285"/>
            <ac:spMk id="98" creationId="{00000000-0000-0000-0000-000000000000}"/>
          </ac:spMkLst>
        </pc:spChg>
      </pc:sldChg>
      <pc:sldChg chg="addSp delSp modSp new mod modClrScheme chgLayout">
        <pc:chgData name="Gillespie, Olivia" userId="5d6ec28e-797e-4e2f-a306-719380e4b7ae" providerId="ADAL" clId="{B9AB3E4F-9AD4-411A-B598-56271829319E}" dt="2023-01-03T02:00:32.624" v="372" actId="20577"/>
        <pc:sldMkLst>
          <pc:docMk/>
          <pc:sldMk cId="4126156774" sldId="286"/>
        </pc:sldMkLst>
        <pc:spChg chg="del mod ord">
          <ac:chgData name="Gillespie, Olivia" userId="5d6ec28e-797e-4e2f-a306-719380e4b7ae" providerId="ADAL" clId="{B9AB3E4F-9AD4-411A-B598-56271829319E}" dt="2023-01-03T01:19:18.707" v="50" actId="700"/>
          <ac:spMkLst>
            <pc:docMk/>
            <pc:sldMk cId="4126156774" sldId="286"/>
            <ac:spMk id="2" creationId="{EC111DA6-E032-66A5-E3A7-48BC9ECA3FAA}"/>
          </ac:spMkLst>
        </pc:spChg>
        <pc:spChg chg="del">
          <ac:chgData name="Gillespie, Olivia" userId="5d6ec28e-797e-4e2f-a306-719380e4b7ae" providerId="ADAL" clId="{B9AB3E4F-9AD4-411A-B598-56271829319E}" dt="2023-01-03T01:19:18.707" v="50" actId="700"/>
          <ac:spMkLst>
            <pc:docMk/>
            <pc:sldMk cId="4126156774" sldId="286"/>
            <ac:spMk id="3" creationId="{7F7DD419-96BD-0A48-7D94-B4236AA7B270}"/>
          </ac:spMkLst>
        </pc:spChg>
        <pc:spChg chg="mod ord">
          <ac:chgData name="Gillespie, Olivia" userId="5d6ec28e-797e-4e2f-a306-719380e4b7ae" providerId="ADAL" clId="{B9AB3E4F-9AD4-411A-B598-56271829319E}" dt="2023-01-03T01:19:18.707" v="50" actId="700"/>
          <ac:spMkLst>
            <pc:docMk/>
            <pc:sldMk cId="4126156774" sldId="286"/>
            <ac:spMk id="4" creationId="{945F2120-6A71-1006-C41B-85A63D1D1AE2}"/>
          </ac:spMkLst>
        </pc:spChg>
        <pc:spChg chg="add del mod ord">
          <ac:chgData name="Gillespie, Olivia" userId="5d6ec28e-797e-4e2f-a306-719380e4b7ae" providerId="ADAL" clId="{B9AB3E4F-9AD4-411A-B598-56271829319E}" dt="2023-01-03T01:19:30.112" v="52" actId="478"/>
          <ac:spMkLst>
            <pc:docMk/>
            <pc:sldMk cId="4126156774" sldId="286"/>
            <ac:spMk id="5" creationId="{F4405049-97BA-7036-69D9-42690ABA4392}"/>
          </ac:spMkLst>
        </pc:spChg>
        <pc:spChg chg="add mod">
          <ac:chgData name="Gillespie, Olivia" userId="5d6ec28e-797e-4e2f-a306-719380e4b7ae" providerId="ADAL" clId="{B9AB3E4F-9AD4-411A-B598-56271829319E}" dt="2023-01-03T02:00:32.624" v="372" actId="20577"/>
          <ac:spMkLst>
            <pc:docMk/>
            <pc:sldMk cId="4126156774" sldId="286"/>
            <ac:spMk id="6" creationId="{16D4DC98-4A2D-77D7-1E15-B518975804C7}"/>
          </ac:spMkLst>
        </pc:spChg>
        <pc:picChg chg="add mod">
          <ac:chgData name="Gillespie, Olivia" userId="5d6ec28e-797e-4e2f-a306-719380e4b7ae" providerId="ADAL" clId="{B9AB3E4F-9AD4-411A-B598-56271829319E}" dt="2023-01-03T01:19:42.833" v="55" actId="1076"/>
          <ac:picMkLst>
            <pc:docMk/>
            <pc:sldMk cId="4126156774" sldId="286"/>
            <ac:picMk id="1026" creationId="{3E3A223B-7F17-B4B0-A9F8-B9CFE0581AE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1/2/2023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8" name="Google Shape;348;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1651c0f122b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9" name="Google Shape;379;g1651c0f122b_0_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1651c0f122b_0_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0" name="Google Shape;400;g1651c0f122b_0_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1" name="Google Shape;411;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00953A"/>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88057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68471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418038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22219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5494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30617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5076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90293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1688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979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1162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71" r:id="rId4"/>
    <p:sldLayoutId id="2147483672" r:id="rId5"/>
    <p:sldLayoutId id="2147483673" r:id="rId6"/>
    <p:sldLayoutId id="2147483674" r:id="rId7"/>
    <p:sldLayoutId id="2147483675" r:id="rId8"/>
    <p:sldLayoutId id="2147483664" r:id="rId9"/>
    <p:sldLayoutId id="2147483666" r:id="rId10"/>
    <p:sldLayoutId id="2147483667" r:id="rId11"/>
    <p:sldLayoutId id="2147483668" r:id="rId12"/>
    <p:sldLayoutId id="2147483669"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28.jpg"/><Relationship Id="rId4" Type="http://schemas.openxmlformats.org/officeDocument/2006/relationships/image" Target="../media/image27.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30.jp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openxmlformats.org/officeDocument/2006/relationships/image" Target="../media/image32.jp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30.jpg"/><Relationship Id="rId5" Type="http://schemas.openxmlformats.org/officeDocument/2006/relationships/image" Target="../media/image33.png"/><Relationship Id="rId4" Type="http://schemas.openxmlformats.org/officeDocument/2006/relationships/image" Target="../media/image32.jp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17.jpg"/><Relationship Id="rId4" Type="http://schemas.openxmlformats.org/officeDocument/2006/relationships/image" Target="../media/image16.jpg"/></Relationships>
</file>

<file path=ppt/slides/_rels/slide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
          <p:cNvSpPr txBox="1">
            <a:spLocks noGrp="1"/>
          </p:cNvSpPr>
          <p:nvPr>
            <p:ph type="ctrTitle"/>
          </p:nvPr>
        </p:nvSpPr>
        <p:spPr>
          <a:xfrm>
            <a:off x="685800" y="3010364"/>
            <a:ext cx="7772400" cy="121658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3600"/>
              <a:buFont typeface="Arial"/>
              <a:buNone/>
            </a:pPr>
            <a:r>
              <a:rPr lang="en-US"/>
              <a:t> The Principles </a:t>
            </a:r>
            <a:r>
              <a:rPr lang="en-US" dirty="0"/>
              <a:t>of Writing:</a:t>
            </a:r>
            <a:br>
              <a:rPr lang="en-US" dirty="0"/>
            </a:br>
            <a:r>
              <a:rPr lang="en-US" dirty="0"/>
              <a:t>Writing is Messy</a:t>
            </a:r>
            <a:endParaRPr dirty="0"/>
          </a:p>
        </p:txBody>
      </p:sp>
      <p:sp>
        <p:nvSpPr>
          <p:cNvPr id="99" name="Google Shape;99;p1"/>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a:t>
            </a:fld>
            <a:endParaRPr/>
          </a:p>
        </p:txBody>
      </p:sp>
      <p:pic>
        <p:nvPicPr>
          <p:cNvPr id="100" name="Google Shape;100;p1" descr="Writing: Big Ideas - Annenberg Learner"/>
          <p:cNvPicPr preferRelativeResize="0"/>
          <p:nvPr/>
        </p:nvPicPr>
        <p:blipFill rotWithShape="1">
          <a:blip r:embed="rId3">
            <a:alphaModFix/>
          </a:blip>
          <a:srcRect/>
          <a:stretch/>
        </p:blipFill>
        <p:spPr>
          <a:xfrm>
            <a:off x="302492" y="4554778"/>
            <a:ext cx="4117710" cy="2131772"/>
          </a:xfrm>
          <a:prstGeom prst="rect">
            <a:avLst/>
          </a:prstGeom>
          <a:noFill/>
          <a:ln>
            <a:noFill/>
          </a:ln>
        </p:spPr>
      </p:pic>
      <p:pic>
        <p:nvPicPr>
          <p:cNvPr id="101" name="Google Shape;101;p1" descr="Looking at Writing | Reading Rockets"/>
          <p:cNvPicPr preferRelativeResize="0"/>
          <p:nvPr/>
        </p:nvPicPr>
        <p:blipFill rotWithShape="1">
          <a:blip r:embed="rId4">
            <a:alphaModFix/>
          </a:blip>
          <a:srcRect/>
          <a:stretch/>
        </p:blipFill>
        <p:spPr>
          <a:xfrm>
            <a:off x="4920817" y="4554778"/>
            <a:ext cx="4102046" cy="213177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9"/>
          <p:cNvSpPr/>
          <p:nvPr/>
        </p:nvSpPr>
        <p:spPr>
          <a:xfrm>
            <a:off x="3531267" y="3509963"/>
            <a:ext cx="5319162" cy="2967839"/>
          </a:xfrm>
          <a:prstGeom prst="rect">
            <a:avLst/>
          </a:prstGeom>
          <a:solidFill>
            <a:srgbClr val="404040"/>
          </a:solidFill>
          <a:ln w="127000" cap="sq" cmpd="thinThick">
            <a:solidFill>
              <a:srgbClr val="40404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9" name="Google Shape;309;p19"/>
          <p:cNvSpPr txBox="1">
            <a:spLocks noGrp="1"/>
          </p:cNvSpPr>
          <p:nvPr>
            <p:ph type="title"/>
          </p:nvPr>
        </p:nvSpPr>
        <p:spPr>
          <a:xfrm>
            <a:off x="3766365" y="3812954"/>
            <a:ext cx="4848966" cy="151601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4200"/>
              <a:buFont typeface="Calibri"/>
              <a:buNone/>
            </a:pPr>
            <a:r>
              <a:rPr lang="en-US" sz="4200" dirty="0">
                <a:solidFill>
                  <a:srgbClr val="FFFFFF"/>
                </a:solidFill>
                <a:latin typeface="Calibri"/>
                <a:ea typeface="Calibri"/>
                <a:cs typeface="Calibri"/>
                <a:sym typeface="Calibri"/>
              </a:rPr>
              <a:t>Middle/High School Examples</a:t>
            </a:r>
            <a:endParaRPr dirty="0"/>
          </a:p>
        </p:txBody>
      </p:sp>
      <p:pic>
        <p:nvPicPr>
          <p:cNvPr id="310" name="Google Shape;310;p19" descr="Short Story Pre-Writing and Brainstorm Activity -"/>
          <p:cNvPicPr preferRelativeResize="0"/>
          <p:nvPr/>
        </p:nvPicPr>
        <p:blipFill rotWithShape="1">
          <a:blip r:embed="rId3">
            <a:alphaModFix/>
          </a:blip>
          <a:srcRect t="17222" r="-1" b="9486"/>
          <a:stretch/>
        </p:blipFill>
        <p:spPr>
          <a:xfrm>
            <a:off x="238226" y="299363"/>
            <a:ext cx="3120339" cy="3049204"/>
          </a:xfrm>
          <a:prstGeom prst="rect">
            <a:avLst/>
          </a:prstGeom>
          <a:noFill/>
          <a:ln>
            <a:noFill/>
          </a:ln>
        </p:spPr>
      </p:pic>
      <p:pic>
        <p:nvPicPr>
          <p:cNvPr id="311" name="Google Shape;311;p19" descr="Brainstorming Techniques Lesson for Kids | Study.com"/>
          <p:cNvPicPr preferRelativeResize="0"/>
          <p:nvPr/>
        </p:nvPicPr>
        <p:blipFill rotWithShape="1">
          <a:blip r:embed="rId4">
            <a:alphaModFix/>
          </a:blip>
          <a:srcRect t="7039" b="9467"/>
          <a:stretch/>
        </p:blipFill>
        <p:spPr>
          <a:xfrm>
            <a:off x="3490722" y="299363"/>
            <a:ext cx="5412813" cy="3008188"/>
          </a:xfrm>
          <a:prstGeom prst="rect">
            <a:avLst/>
          </a:prstGeom>
          <a:noFill/>
          <a:ln>
            <a:noFill/>
          </a:ln>
        </p:spPr>
      </p:pic>
      <p:cxnSp>
        <p:nvCxnSpPr>
          <p:cNvPr id="312" name="Google Shape;312;p19"/>
          <p:cNvCxnSpPr/>
          <p:nvPr/>
        </p:nvCxnSpPr>
        <p:spPr>
          <a:xfrm>
            <a:off x="3853715" y="5443086"/>
            <a:ext cx="4800600" cy="0"/>
          </a:xfrm>
          <a:prstGeom prst="straightConnector1">
            <a:avLst/>
          </a:prstGeom>
          <a:noFill/>
          <a:ln w="22225" cap="flat" cmpd="sng">
            <a:solidFill>
              <a:srgbClr val="D9D9D9"/>
            </a:solidFill>
            <a:prstDash val="solid"/>
            <a:miter lim="800000"/>
            <a:headEnd type="none" w="sm" len="sm"/>
            <a:tailEnd type="none" w="sm" len="sm"/>
          </a:ln>
        </p:spPr>
      </p:cxnSp>
      <p:pic>
        <p:nvPicPr>
          <p:cNvPr id="313" name="Google Shape;313;p19" descr="Free Editable Brainstorming Graphic Organizer Examples | EdrawMax Online"/>
          <p:cNvPicPr preferRelativeResize="0"/>
          <p:nvPr/>
        </p:nvPicPr>
        <p:blipFill rotWithShape="1">
          <a:blip r:embed="rId5">
            <a:alphaModFix/>
          </a:blip>
          <a:srcRect r="13659" b="-4"/>
          <a:stretch/>
        </p:blipFill>
        <p:spPr>
          <a:xfrm>
            <a:off x="238226" y="3509433"/>
            <a:ext cx="3120339" cy="3026833"/>
          </a:xfrm>
          <a:prstGeom prst="rect">
            <a:avLst/>
          </a:prstGeom>
          <a:noFill/>
          <a:ln>
            <a:noFill/>
          </a:ln>
        </p:spPr>
      </p:pic>
      <p:sp>
        <p:nvSpPr>
          <p:cNvPr id="314" name="Google Shape;314;p19"/>
          <p:cNvSpPr txBox="1">
            <a:spLocks noGrp="1"/>
          </p:cNvSpPr>
          <p:nvPr>
            <p:ph type="sldNum" idx="4294967295"/>
          </p:nvPr>
        </p:nvSpPr>
        <p:spPr>
          <a:xfrm>
            <a:off x="6793029" y="6536267"/>
            <a:ext cx="2057400" cy="306928"/>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sz="1200">
                <a:solidFill>
                  <a:srgbClr val="888888"/>
                </a:solidFill>
              </a:rPr>
              <a:t>10</a:t>
            </a:fld>
            <a:endParaRPr sz="1200">
              <a:solidFill>
                <a:srgbClr val="888888"/>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20"/>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11</a:t>
            </a:fld>
            <a:endParaRPr/>
          </a:p>
        </p:txBody>
      </p:sp>
      <p:sp>
        <p:nvSpPr>
          <p:cNvPr id="320" name="Google Shape;320;p20"/>
          <p:cNvSpPr/>
          <p:nvPr/>
        </p:nvSpPr>
        <p:spPr>
          <a:xfrm>
            <a:off x="38313" y="-25634"/>
            <a:ext cx="3065290" cy="2160000"/>
          </a:xfrm>
          <a:prstGeom prst="ellipse">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dk1"/>
                </a:solidFill>
                <a:latin typeface="Trebuchet MS"/>
                <a:ea typeface="Trebuchet MS"/>
                <a:cs typeface="Trebuchet MS"/>
                <a:sym typeface="Trebuchet MS"/>
              </a:rPr>
              <a:t>Prewriting/</a:t>
            </a:r>
            <a:endParaRPr/>
          </a:p>
          <a:p>
            <a:pPr marL="0" marR="0" lvl="0" indent="0" algn="ctr" rtl="0">
              <a:spcBef>
                <a:spcPts val="0"/>
              </a:spcBef>
              <a:spcAft>
                <a:spcPts val="0"/>
              </a:spcAft>
              <a:buNone/>
            </a:pPr>
            <a:r>
              <a:rPr lang="en-US" sz="2000" b="1">
                <a:solidFill>
                  <a:schemeClr val="dk1"/>
                </a:solidFill>
                <a:latin typeface="Trebuchet MS"/>
                <a:ea typeface="Trebuchet MS"/>
                <a:cs typeface="Trebuchet MS"/>
                <a:sym typeface="Trebuchet MS"/>
              </a:rPr>
              <a:t>Planning </a:t>
            </a:r>
            <a:endParaRPr/>
          </a:p>
          <a:p>
            <a:pPr marL="342900" marR="0" lvl="0" indent="-342900" algn="l" rtl="0">
              <a:spcBef>
                <a:spcPts val="0"/>
              </a:spcBef>
              <a:spcAft>
                <a:spcPts val="0"/>
              </a:spcAft>
              <a:buClr>
                <a:schemeClr val="dk1"/>
              </a:buClr>
              <a:buSzPts val="1400"/>
              <a:buFont typeface="Arial"/>
              <a:buChar char="•"/>
            </a:pPr>
            <a:r>
              <a:rPr lang="en-US" sz="1400" b="1">
                <a:solidFill>
                  <a:schemeClr val="dk1"/>
                </a:solidFill>
                <a:latin typeface="Trebuchet MS"/>
                <a:ea typeface="Trebuchet MS"/>
                <a:cs typeface="Trebuchet MS"/>
                <a:sym typeface="Trebuchet MS"/>
              </a:rPr>
              <a:t>Brainstorming ideas </a:t>
            </a:r>
            <a:endParaRPr/>
          </a:p>
          <a:p>
            <a:pPr marL="342900" marR="0" lvl="0" indent="-342900" algn="l" rtl="0">
              <a:spcBef>
                <a:spcPts val="0"/>
              </a:spcBef>
              <a:spcAft>
                <a:spcPts val="0"/>
              </a:spcAft>
              <a:buClr>
                <a:schemeClr val="dk1"/>
              </a:buClr>
              <a:buSzPts val="1400"/>
              <a:buFont typeface="Arial"/>
              <a:buChar char="•"/>
            </a:pPr>
            <a:r>
              <a:rPr lang="en-US" sz="1400" b="1">
                <a:solidFill>
                  <a:schemeClr val="dk1"/>
                </a:solidFill>
                <a:latin typeface="Trebuchet MS"/>
                <a:ea typeface="Trebuchet MS"/>
                <a:cs typeface="Trebuchet MS"/>
                <a:sym typeface="Trebuchet MS"/>
              </a:rPr>
              <a:t>Purpose and audience</a:t>
            </a:r>
            <a:endParaRPr/>
          </a:p>
          <a:p>
            <a:pPr marL="342900" marR="0" lvl="0" indent="-342900" algn="l" rtl="0">
              <a:spcBef>
                <a:spcPts val="0"/>
              </a:spcBef>
              <a:spcAft>
                <a:spcPts val="0"/>
              </a:spcAft>
              <a:buClr>
                <a:schemeClr val="dk1"/>
              </a:buClr>
              <a:buSzPts val="1400"/>
              <a:buFont typeface="Arial"/>
              <a:buChar char="•"/>
            </a:pPr>
            <a:r>
              <a:rPr lang="en-US" sz="1400" b="1">
                <a:solidFill>
                  <a:schemeClr val="dk1"/>
                </a:solidFill>
                <a:latin typeface="Trebuchet MS"/>
                <a:ea typeface="Trebuchet MS"/>
                <a:cs typeface="Trebuchet MS"/>
                <a:sym typeface="Trebuchet MS"/>
              </a:rPr>
              <a:t>Genre and modality of writing (form)</a:t>
            </a:r>
            <a:endParaRPr/>
          </a:p>
        </p:txBody>
      </p:sp>
      <p:sp>
        <p:nvSpPr>
          <p:cNvPr id="321" name="Google Shape;321;p20"/>
          <p:cNvSpPr/>
          <p:nvPr/>
        </p:nvSpPr>
        <p:spPr>
          <a:xfrm>
            <a:off x="1916609" y="2355770"/>
            <a:ext cx="2970774" cy="2186485"/>
          </a:xfrm>
          <a:prstGeom prst="ellipse">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dk1"/>
                </a:solidFill>
                <a:latin typeface="Trebuchet MS"/>
                <a:ea typeface="Trebuchet MS"/>
                <a:cs typeface="Trebuchet MS"/>
                <a:sym typeface="Trebuchet MS"/>
              </a:rPr>
              <a:t>Drafting/</a:t>
            </a:r>
            <a:endParaRPr/>
          </a:p>
          <a:p>
            <a:pPr marL="0" marR="0" lvl="0" indent="0" algn="ctr" rtl="0">
              <a:spcBef>
                <a:spcPts val="0"/>
              </a:spcBef>
              <a:spcAft>
                <a:spcPts val="0"/>
              </a:spcAft>
              <a:buNone/>
            </a:pPr>
            <a:r>
              <a:rPr lang="en-US" sz="2000" b="1">
                <a:solidFill>
                  <a:schemeClr val="dk1"/>
                </a:solidFill>
                <a:latin typeface="Trebuchet MS"/>
                <a:ea typeface="Trebuchet MS"/>
                <a:cs typeface="Trebuchet MS"/>
                <a:sym typeface="Trebuchet MS"/>
              </a:rPr>
              <a:t>Writing</a:t>
            </a:r>
            <a:endParaRPr/>
          </a:p>
          <a:p>
            <a:pPr marL="285750" marR="0" lvl="0" indent="-285750" algn="l" rtl="0">
              <a:spcBef>
                <a:spcPts val="0"/>
              </a:spcBef>
              <a:spcAft>
                <a:spcPts val="0"/>
              </a:spcAft>
              <a:buClr>
                <a:schemeClr val="dk1"/>
              </a:buClr>
              <a:buSzPts val="1400"/>
              <a:buFont typeface="Arial"/>
              <a:buChar char="•"/>
            </a:pPr>
            <a:r>
              <a:rPr lang="en-US" sz="1400" b="1">
                <a:solidFill>
                  <a:schemeClr val="dk1"/>
                </a:solidFill>
                <a:latin typeface="Trebuchet MS"/>
                <a:ea typeface="Trebuchet MS"/>
                <a:cs typeface="Trebuchet MS"/>
                <a:sym typeface="Trebuchet MS"/>
              </a:rPr>
              <a:t>Organization </a:t>
            </a:r>
            <a:endParaRPr/>
          </a:p>
          <a:p>
            <a:pPr marL="285750" marR="0" lvl="0" indent="-285750" algn="l" rtl="0">
              <a:spcBef>
                <a:spcPts val="0"/>
              </a:spcBef>
              <a:spcAft>
                <a:spcPts val="0"/>
              </a:spcAft>
              <a:buClr>
                <a:schemeClr val="dk1"/>
              </a:buClr>
              <a:buSzPts val="1400"/>
              <a:buFont typeface="Arial"/>
              <a:buChar char="•"/>
            </a:pPr>
            <a:r>
              <a:rPr lang="en-US" sz="1400" b="1">
                <a:solidFill>
                  <a:schemeClr val="dk1"/>
                </a:solidFill>
                <a:latin typeface="Trebuchet MS"/>
                <a:ea typeface="Trebuchet MS"/>
                <a:cs typeface="Trebuchet MS"/>
                <a:sym typeface="Trebuchet MS"/>
              </a:rPr>
              <a:t>Voice (tone, mood)</a:t>
            </a:r>
            <a:endParaRPr/>
          </a:p>
          <a:p>
            <a:pPr marL="285750" marR="0" lvl="0" indent="-285750" algn="l" rtl="0">
              <a:spcBef>
                <a:spcPts val="0"/>
              </a:spcBef>
              <a:spcAft>
                <a:spcPts val="0"/>
              </a:spcAft>
              <a:buClr>
                <a:schemeClr val="dk1"/>
              </a:buClr>
              <a:buSzPts val="1400"/>
              <a:buFont typeface="Arial"/>
              <a:buChar char="•"/>
            </a:pPr>
            <a:r>
              <a:rPr lang="en-US" sz="1400" b="1">
                <a:solidFill>
                  <a:schemeClr val="dk1"/>
                </a:solidFill>
                <a:latin typeface="Trebuchet MS"/>
                <a:ea typeface="Trebuchet MS"/>
                <a:cs typeface="Trebuchet MS"/>
                <a:sym typeface="Trebuchet MS"/>
              </a:rPr>
              <a:t>Word choice</a:t>
            </a:r>
            <a:endParaRPr/>
          </a:p>
          <a:p>
            <a:pPr marL="285750" marR="0" lvl="0" indent="-285750" algn="l" rtl="0">
              <a:spcBef>
                <a:spcPts val="0"/>
              </a:spcBef>
              <a:spcAft>
                <a:spcPts val="0"/>
              </a:spcAft>
              <a:buClr>
                <a:schemeClr val="dk1"/>
              </a:buClr>
              <a:buSzPts val="1400"/>
              <a:buFont typeface="Arial"/>
              <a:buChar char="•"/>
            </a:pPr>
            <a:r>
              <a:rPr lang="en-US" sz="1400" b="1">
                <a:solidFill>
                  <a:schemeClr val="dk1"/>
                </a:solidFill>
                <a:latin typeface="Trebuchet MS"/>
                <a:ea typeface="Trebuchet MS"/>
                <a:cs typeface="Trebuchet MS"/>
                <a:sym typeface="Trebuchet MS"/>
              </a:rPr>
              <a:t>Fluency</a:t>
            </a:r>
            <a:endParaRPr/>
          </a:p>
        </p:txBody>
      </p:sp>
      <p:sp>
        <p:nvSpPr>
          <p:cNvPr id="322" name="Google Shape;322;p20"/>
          <p:cNvSpPr/>
          <p:nvPr/>
        </p:nvSpPr>
        <p:spPr>
          <a:xfrm>
            <a:off x="6069516" y="2509977"/>
            <a:ext cx="2387014" cy="1756202"/>
          </a:xfrm>
          <a:prstGeom prst="ellipse">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dk1"/>
                </a:solidFill>
                <a:latin typeface="Trebuchet MS"/>
                <a:ea typeface="Trebuchet MS"/>
                <a:cs typeface="Trebuchet MS"/>
                <a:sym typeface="Trebuchet MS"/>
              </a:rPr>
              <a:t>Editing</a:t>
            </a:r>
            <a:endParaRPr/>
          </a:p>
          <a:p>
            <a:pPr marL="342900" marR="0" lvl="0" indent="-34290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Grammar/ Punctuation</a:t>
            </a:r>
            <a:endParaRPr/>
          </a:p>
          <a:p>
            <a:pPr marL="342900" marR="0" lvl="0" indent="-34290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Conventions</a:t>
            </a:r>
            <a:endParaRPr/>
          </a:p>
        </p:txBody>
      </p:sp>
      <p:sp>
        <p:nvSpPr>
          <p:cNvPr id="323" name="Google Shape;323;p20"/>
          <p:cNvSpPr/>
          <p:nvPr/>
        </p:nvSpPr>
        <p:spPr>
          <a:xfrm>
            <a:off x="99654" y="4854324"/>
            <a:ext cx="2384393" cy="1844658"/>
          </a:xfrm>
          <a:prstGeom prst="ellipse">
            <a:avLst/>
          </a:prstGeom>
          <a:solidFill>
            <a:srgbClr val="FF00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dk1"/>
                </a:solidFill>
                <a:latin typeface="Trebuchet MS"/>
                <a:ea typeface="Trebuchet MS"/>
                <a:cs typeface="Trebuchet MS"/>
                <a:sym typeface="Trebuchet MS"/>
              </a:rPr>
              <a:t>Responding</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Teacher/peer conferencing</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Self/peer evaluation</a:t>
            </a:r>
            <a:endParaRPr/>
          </a:p>
        </p:txBody>
      </p:sp>
      <p:sp>
        <p:nvSpPr>
          <p:cNvPr id="324" name="Google Shape;324;p20"/>
          <p:cNvSpPr/>
          <p:nvPr/>
        </p:nvSpPr>
        <p:spPr>
          <a:xfrm>
            <a:off x="6476787" y="-25634"/>
            <a:ext cx="2628900" cy="1906813"/>
          </a:xfrm>
          <a:prstGeom prst="ellipse">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dk1"/>
                </a:solidFill>
                <a:latin typeface="Trebuchet MS"/>
                <a:ea typeface="Trebuchet MS"/>
                <a:cs typeface="Trebuchet MS"/>
                <a:sym typeface="Trebuchet MS"/>
              </a:rPr>
              <a:t>Revision</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Clarifying</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Reorganizing</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Refining</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Using precise language</a:t>
            </a:r>
            <a:endParaRPr/>
          </a:p>
        </p:txBody>
      </p:sp>
      <p:sp>
        <p:nvSpPr>
          <p:cNvPr id="325" name="Google Shape;325;p20"/>
          <p:cNvSpPr/>
          <p:nvPr/>
        </p:nvSpPr>
        <p:spPr>
          <a:xfrm>
            <a:off x="4024738" y="3968637"/>
            <a:ext cx="3066749" cy="1935006"/>
          </a:xfrm>
          <a:prstGeom prst="ellipse">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dk1"/>
                </a:solidFill>
                <a:latin typeface="Trebuchet MS"/>
                <a:ea typeface="Trebuchet MS"/>
                <a:cs typeface="Trebuchet MS"/>
                <a:sym typeface="Trebuchet MS"/>
              </a:rPr>
              <a:t>Publishing/ Sharing</a:t>
            </a:r>
            <a:endParaRPr/>
          </a:p>
          <a:p>
            <a:pPr marL="0" marR="0" lvl="0" indent="0" algn="ctr" rtl="0">
              <a:spcBef>
                <a:spcPts val="0"/>
              </a:spcBef>
              <a:spcAft>
                <a:spcPts val="0"/>
              </a:spcAft>
              <a:buNone/>
            </a:pPr>
            <a:r>
              <a:rPr lang="en-US" sz="1400">
                <a:solidFill>
                  <a:schemeClr val="dk1"/>
                </a:solidFill>
                <a:latin typeface="Trebuchet MS"/>
                <a:ea typeface="Trebuchet MS"/>
                <a:cs typeface="Trebuchet MS"/>
                <a:sym typeface="Trebuchet MS"/>
              </a:rPr>
              <a:t>(Best Draft)</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Bulletin</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Website</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Parents/Students</a:t>
            </a:r>
            <a:endParaRPr/>
          </a:p>
        </p:txBody>
      </p:sp>
      <p:sp>
        <p:nvSpPr>
          <p:cNvPr id="326" name="Google Shape;326;p20"/>
          <p:cNvSpPr/>
          <p:nvPr/>
        </p:nvSpPr>
        <p:spPr>
          <a:xfrm rot="2837603">
            <a:off x="5284169" y="768880"/>
            <a:ext cx="547889" cy="2404195"/>
          </a:xfrm>
          <a:prstGeom prst="upDown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7" name="Google Shape;327;p20"/>
          <p:cNvSpPr/>
          <p:nvPr/>
        </p:nvSpPr>
        <p:spPr>
          <a:xfrm rot="5400000">
            <a:off x="4516249" y="-961973"/>
            <a:ext cx="547889" cy="3373182"/>
          </a:xfrm>
          <a:prstGeom prst="upDown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8" name="Google Shape;328;p20"/>
          <p:cNvSpPr/>
          <p:nvPr/>
        </p:nvSpPr>
        <p:spPr>
          <a:xfrm>
            <a:off x="888192" y="2152522"/>
            <a:ext cx="547889" cy="2701802"/>
          </a:xfrm>
          <a:prstGeom prst="upDown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9" name="Google Shape;329;p20"/>
          <p:cNvSpPr/>
          <p:nvPr/>
        </p:nvSpPr>
        <p:spPr>
          <a:xfrm rot="-2388851">
            <a:off x="2467517" y="1786354"/>
            <a:ext cx="385435" cy="743985"/>
          </a:xfrm>
          <a:prstGeom prst="upDownArrow">
            <a:avLst>
              <a:gd name="adj1" fmla="val 48736"/>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0" name="Google Shape;330;p20"/>
          <p:cNvSpPr/>
          <p:nvPr/>
        </p:nvSpPr>
        <p:spPr>
          <a:xfrm rot="2093164">
            <a:off x="1985386" y="4181830"/>
            <a:ext cx="407562" cy="894350"/>
          </a:xfrm>
          <a:prstGeom prst="upDown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1" name="Google Shape;331;p20"/>
          <p:cNvSpPr/>
          <p:nvPr/>
        </p:nvSpPr>
        <p:spPr>
          <a:xfrm>
            <a:off x="7066646" y="1723594"/>
            <a:ext cx="459224" cy="786383"/>
          </a:xfrm>
          <a:prstGeom prst="upDown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2" name="Google Shape;332;p20"/>
          <p:cNvSpPr/>
          <p:nvPr/>
        </p:nvSpPr>
        <p:spPr>
          <a:xfrm>
            <a:off x="2574524" y="1749212"/>
            <a:ext cx="6667130" cy="5042931"/>
          </a:xfrm>
          <a:prstGeom prst="leftUpArrow">
            <a:avLst>
              <a:gd name="adj1" fmla="val 6740"/>
              <a:gd name="adj2" fmla="val 10076"/>
              <a:gd name="adj3" fmla="val 9373"/>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3" name="Google Shape;333;p20"/>
          <p:cNvSpPr/>
          <p:nvPr/>
        </p:nvSpPr>
        <p:spPr>
          <a:xfrm rot="10800000">
            <a:off x="5105715" y="3173298"/>
            <a:ext cx="953404" cy="770938"/>
          </a:xfrm>
          <a:prstGeom prst="bentUpArrow">
            <a:avLst>
              <a:gd name="adj1" fmla="val 25000"/>
              <a:gd name="adj2" fmla="val 25000"/>
              <a:gd name="adj3" fmla="val 25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4" name="Google Shape;334;p20"/>
          <p:cNvSpPr/>
          <p:nvPr/>
        </p:nvSpPr>
        <p:spPr>
          <a:xfrm>
            <a:off x="7215101" y="4273957"/>
            <a:ext cx="621537" cy="2075472"/>
          </a:xfrm>
          <a:prstGeom prst="up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5" name="Google Shape;335;p20"/>
          <p:cNvSpPr/>
          <p:nvPr/>
        </p:nvSpPr>
        <p:spPr>
          <a:xfrm>
            <a:off x="5322338" y="5914274"/>
            <a:ext cx="349321" cy="250577"/>
          </a:xfrm>
          <a:prstGeom prst="up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21"/>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12</a:t>
            </a:fld>
            <a:endParaRPr/>
          </a:p>
        </p:txBody>
      </p:sp>
      <p:pic>
        <p:nvPicPr>
          <p:cNvPr id="341" name="Google Shape;341;p21" descr="African Woman Thinking Images | Free Vectors, Stock Photos &amp; PSD"/>
          <p:cNvPicPr preferRelativeResize="0"/>
          <p:nvPr/>
        </p:nvPicPr>
        <p:blipFill rotWithShape="1">
          <a:blip r:embed="rId3">
            <a:alphaModFix/>
          </a:blip>
          <a:srcRect/>
          <a:stretch/>
        </p:blipFill>
        <p:spPr>
          <a:xfrm>
            <a:off x="5188450" y="4325420"/>
            <a:ext cx="3883631" cy="2532580"/>
          </a:xfrm>
          <a:prstGeom prst="rect">
            <a:avLst/>
          </a:prstGeom>
          <a:noFill/>
          <a:ln>
            <a:noFill/>
          </a:ln>
        </p:spPr>
      </p:pic>
      <p:sp>
        <p:nvSpPr>
          <p:cNvPr id="342" name="Google Shape;342;p21"/>
          <p:cNvSpPr/>
          <p:nvPr/>
        </p:nvSpPr>
        <p:spPr>
          <a:xfrm>
            <a:off x="327293" y="143838"/>
            <a:ext cx="8489414" cy="3401219"/>
          </a:xfrm>
          <a:prstGeom prst="cloudCallout">
            <a:avLst>
              <a:gd name="adj1" fmla="val 25524"/>
              <a:gd name="adj2" fmla="val 87694"/>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dirty="0">
                <a:solidFill>
                  <a:srgbClr val="000000"/>
                </a:solidFill>
                <a:latin typeface="Calibri"/>
                <a:ea typeface="Calibri"/>
                <a:cs typeface="Calibri"/>
                <a:sym typeface="Calibri"/>
              </a:rPr>
              <a:t>How are teachers building in time for teacher/peer conferencing and peer/self evaluation in your classroom? </a:t>
            </a:r>
            <a:endParaRPr dirty="0"/>
          </a:p>
          <a:p>
            <a:pPr marL="0" marR="0" lvl="0" indent="0" algn="ctr" rtl="0">
              <a:spcBef>
                <a:spcPts val="0"/>
              </a:spcBef>
              <a:spcAft>
                <a:spcPts val="0"/>
              </a:spcAft>
              <a:buNone/>
            </a:pPr>
            <a:endParaRPr sz="2400" dirty="0">
              <a:solidFill>
                <a:schemeClr val="lt1"/>
              </a:solidFill>
              <a:latin typeface="Times New Roman"/>
              <a:ea typeface="Times New Roman"/>
              <a:cs typeface="Times New Roman"/>
              <a:sym typeface="Times New Roman"/>
            </a:endParaRPr>
          </a:p>
        </p:txBody>
      </p:sp>
      <p:pic>
        <p:nvPicPr>
          <p:cNvPr id="343" name="Google Shape;343;p21"/>
          <p:cNvPicPr preferRelativeResize="0"/>
          <p:nvPr/>
        </p:nvPicPr>
        <p:blipFill rotWithShape="1">
          <a:blip r:embed="rId4">
            <a:alphaModFix/>
          </a:blip>
          <a:srcRect/>
          <a:stretch/>
        </p:blipFill>
        <p:spPr>
          <a:xfrm>
            <a:off x="3897106" y="2238300"/>
            <a:ext cx="1572857" cy="1190700"/>
          </a:xfrm>
          <a:prstGeom prst="rect">
            <a:avLst/>
          </a:prstGeom>
          <a:noFill/>
          <a:ln>
            <a:noFill/>
          </a:ln>
        </p:spPr>
      </p:pic>
      <p:sp>
        <p:nvSpPr>
          <p:cNvPr id="344" name="Google Shape;344;p21"/>
          <p:cNvSpPr txBox="1"/>
          <p:nvPr/>
        </p:nvSpPr>
        <p:spPr>
          <a:xfrm>
            <a:off x="1154816" y="4085811"/>
            <a:ext cx="4315147" cy="2523768"/>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Calibri"/>
                <a:ea typeface="Calibri"/>
                <a:cs typeface="Calibri"/>
                <a:sym typeface="Calibri"/>
              </a:rPr>
              <a:t>Teacher/peer conferencing should focus on 1-2 elements each time. Refrain from focusing on grammar, punctuation, and spelling until student has a strong topic, clear and specific details, and development of narrative or informational writing.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45" name="Google Shape;345;p21" descr="ATTENTION, DANGER, CAUTION Warning, Danger vector sign. CAUTION sign  triangle yellow warning sign. | Yellow sign, Signs, Warning signs"/>
          <p:cNvPicPr preferRelativeResize="0"/>
          <p:nvPr/>
        </p:nvPicPr>
        <p:blipFill rotWithShape="1">
          <a:blip r:embed="rId5">
            <a:alphaModFix/>
          </a:blip>
          <a:srcRect/>
          <a:stretch/>
        </p:blipFill>
        <p:spPr>
          <a:xfrm>
            <a:off x="177123" y="4159384"/>
            <a:ext cx="977693" cy="97769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22"/>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13</a:t>
            </a:fld>
            <a:endParaRPr/>
          </a:p>
        </p:txBody>
      </p:sp>
      <p:sp>
        <p:nvSpPr>
          <p:cNvPr id="351" name="Google Shape;351;p22"/>
          <p:cNvSpPr/>
          <p:nvPr/>
        </p:nvSpPr>
        <p:spPr>
          <a:xfrm>
            <a:off x="38313" y="-25634"/>
            <a:ext cx="3065290" cy="2160000"/>
          </a:xfrm>
          <a:prstGeom prst="ellipse">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dk1"/>
                </a:solidFill>
                <a:latin typeface="Trebuchet MS"/>
                <a:ea typeface="Trebuchet MS"/>
                <a:cs typeface="Trebuchet MS"/>
                <a:sym typeface="Trebuchet MS"/>
              </a:rPr>
              <a:t>Prewriting/</a:t>
            </a:r>
            <a:endParaRPr/>
          </a:p>
          <a:p>
            <a:pPr marL="0" marR="0" lvl="0" indent="0" algn="ctr" rtl="0">
              <a:spcBef>
                <a:spcPts val="0"/>
              </a:spcBef>
              <a:spcAft>
                <a:spcPts val="0"/>
              </a:spcAft>
              <a:buNone/>
            </a:pPr>
            <a:r>
              <a:rPr lang="en-US" sz="2000" b="1">
                <a:solidFill>
                  <a:schemeClr val="dk1"/>
                </a:solidFill>
                <a:latin typeface="Trebuchet MS"/>
                <a:ea typeface="Trebuchet MS"/>
                <a:cs typeface="Trebuchet MS"/>
                <a:sym typeface="Trebuchet MS"/>
              </a:rPr>
              <a:t>Planning </a:t>
            </a:r>
            <a:endParaRPr/>
          </a:p>
          <a:p>
            <a:pPr marL="342900" marR="0" lvl="0" indent="-342900" algn="l" rtl="0">
              <a:spcBef>
                <a:spcPts val="0"/>
              </a:spcBef>
              <a:spcAft>
                <a:spcPts val="0"/>
              </a:spcAft>
              <a:buClr>
                <a:schemeClr val="dk1"/>
              </a:buClr>
              <a:buSzPts val="1400"/>
              <a:buFont typeface="Arial"/>
              <a:buChar char="•"/>
            </a:pPr>
            <a:r>
              <a:rPr lang="en-US" sz="1400" b="1">
                <a:solidFill>
                  <a:schemeClr val="dk1"/>
                </a:solidFill>
                <a:latin typeface="Trebuchet MS"/>
                <a:ea typeface="Trebuchet MS"/>
                <a:cs typeface="Trebuchet MS"/>
                <a:sym typeface="Trebuchet MS"/>
              </a:rPr>
              <a:t>Brainstorming ideas </a:t>
            </a:r>
            <a:endParaRPr/>
          </a:p>
          <a:p>
            <a:pPr marL="342900" marR="0" lvl="0" indent="-342900" algn="l" rtl="0">
              <a:spcBef>
                <a:spcPts val="0"/>
              </a:spcBef>
              <a:spcAft>
                <a:spcPts val="0"/>
              </a:spcAft>
              <a:buClr>
                <a:schemeClr val="dk1"/>
              </a:buClr>
              <a:buSzPts val="1400"/>
              <a:buFont typeface="Arial"/>
              <a:buChar char="•"/>
            </a:pPr>
            <a:r>
              <a:rPr lang="en-US" sz="1400" b="1">
                <a:solidFill>
                  <a:schemeClr val="dk1"/>
                </a:solidFill>
                <a:latin typeface="Trebuchet MS"/>
                <a:ea typeface="Trebuchet MS"/>
                <a:cs typeface="Trebuchet MS"/>
                <a:sym typeface="Trebuchet MS"/>
              </a:rPr>
              <a:t>Purpose and audience</a:t>
            </a:r>
            <a:endParaRPr/>
          </a:p>
          <a:p>
            <a:pPr marL="342900" marR="0" lvl="0" indent="-342900" algn="l" rtl="0">
              <a:spcBef>
                <a:spcPts val="0"/>
              </a:spcBef>
              <a:spcAft>
                <a:spcPts val="0"/>
              </a:spcAft>
              <a:buClr>
                <a:schemeClr val="dk1"/>
              </a:buClr>
              <a:buSzPts val="1400"/>
              <a:buFont typeface="Arial"/>
              <a:buChar char="•"/>
            </a:pPr>
            <a:r>
              <a:rPr lang="en-US" sz="1400" b="1">
                <a:solidFill>
                  <a:schemeClr val="dk1"/>
                </a:solidFill>
                <a:latin typeface="Trebuchet MS"/>
                <a:ea typeface="Trebuchet MS"/>
                <a:cs typeface="Trebuchet MS"/>
                <a:sym typeface="Trebuchet MS"/>
              </a:rPr>
              <a:t>Genre and modality of writing (form)</a:t>
            </a:r>
            <a:endParaRPr/>
          </a:p>
        </p:txBody>
      </p:sp>
      <p:sp>
        <p:nvSpPr>
          <p:cNvPr id="352" name="Google Shape;352;p22"/>
          <p:cNvSpPr/>
          <p:nvPr/>
        </p:nvSpPr>
        <p:spPr>
          <a:xfrm>
            <a:off x="1916609" y="2355770"/>
            <a:ext cx="2970774" cy="2186485"/>
          </a:xfrm>
          <a:prstGeom prst="ellipse">
            <a:avLst/>
          </a:prstGeom>
          <a:solidFill>
            <a:srgbClr val="FF00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dk1"/>
                </a:solidFill>
                <a:latin typeface="Trebuchet MS"/>
                <a:ea typeface="Trebuchet MS"/>
                <a:cs typeface="Trebuchet MS"/>
                <a:sym typeface="Trebuchet MS"/>
              </a:rPr>
              <a:t>Drafting/</a:t>
            </a:r>
            <a:endParaRPr/>
          </a:p>
          <a:p>
            <a:pPr marL="0" marR="0" lvl="0" indent="0" algn="ctr" rtl="0">
              <a:spcBef>
                <a:spcPts val="0"/>
              </a:spcBef>
              <a:spcAft>
                <a:spcPts val="0"/>
              </a:spcAft>
              <a:buNone/>
            </a:pPr>
            <a:r>
              <a:rPr lang="en-US" sz="2000" b="1">
                <a:solidFill>
                  <a:schemeClr val="dk1"/>
                </a:solidFill>
                <a:latin typeface="Trebuchet MS"/>
                <a:ea typeface="Trebuchet MS"/>
                <a:cs typeface="Trebuchet MS"/>
                <a:sym typeface="Trebuchet MS"/>
              </a:rPr>
              <a:t>Writing</a:t>
            </a:r>
            <a:endParaRPr/>
          </a:p>
          <a:p>
            <a:pPr marL="285750" marR="0" lvl="0" indent="-285750" algn="l" rtl="0">
              <a:spcBef>
                <a:spcPts val="0"/>
              </a:spcBef>
              <a:spcAft>
                <a:spcPts val="0"/>
              </a:spcAft>
              <a:buClr>
                <a:schemeClr val="dk1"/>
              </a:buClr>
              <a:buSzPts val="1400"/>
              <a:buFont typeface="Arial"/>
              <a:buChar char="•"/>
            </a:pPr>
            <a:r>
              <a:rPr lang="en-US" sz="1400" b="1">
                <a:solidFill>
                  <a:schemeClr val="dk1"/>
                </a:solidFill>
                <a:latin typeface="Trebuchet MS"/>
                <a:ea typeface="Trebuchet MS"/>
                <a:cs typeface="Trebuchet MS"/>
                <a:sym typeface="Trebuchet MS"/>
              </a:rPr>
              <a:t>Organization </a:t>
            </a:r>
            <a:endParaRPr/>
          </a:p>
          <a:p>
            <a:pPr marL="285750" marR="0" lvl="0" indent="-285750" algn="l" rtl="0">
              <a:spcBef>
                <a:spcPts val="0"/>
              </a:spcBef>
              <a:spcAft>
                <a:spcPts val="0"/>
              </a:spcAft>
              <a:buClr>
                <a:schemeClr val="dk1"/>
              </a:buClr>
              <a:buSzPts val="1400"/>
              <a:buFont typeface="Arial"/>
              <a:buChar char="•"/>
            </a:pPr>
            <a:r>
              <a:rPr lang="en-US" sz="1400" b="1">
                <a:solidFill>
                  <a:schemeClr val="dk1"/>
                </a:solidFill>
                <a:latin typeface="Trebuchet MS"/>
                <a:ea typeface="Trebuchet MS"/>
                <a:cs typeface="Trebuchet MS"/>
                <a:sym typeface="Trebuchet MS"/>
              </a:rPr>
              <a:t>Voice (tone, mood)</a:t>
            </a:r>
            <a:endParaRPr/>
          </a:p>
          <a:p>
            <a:pPr marL="285750" marR="0" lvl="0" indent="-285750" algn="l" rtl="0">
              <a:spcBef>
                <a:spcPts val="0"/>
              </a:spcBef>
              <a:spcAft>
                <a:spcPts val="0"/>
              </a:spcAft>
              <a:buClr>
                <a:schemeClr val="dk1"/>
              </a:buClr>
              <a:buSzPts val="1400"/>
              <a:buFont typeface="Arial"/>
              <a:buChar char="•"/>
            </a:pPr>
            <a:r>
              <a:rPr lang="en-US" sz="1400" b="1">
                <a:solidFill>
                  <a:schemeClr val="dk1"/>
                </a:solidFill>
                <a:latin typeface="Trebuchet MS"/>
                <a:ea typeface="Trebuchet MS"/>
                <a:cs typeface="Trebuchet MS"/>
                <a:sym typeface="Trebuchet MS"/>
              </a:rPr>
              <a:t>Word choice</a:t>
            </a:r>
            <a:endParaRPr/>
          </a:p>
          <a:p>
            <a:pPr marL="285750" marR="0" lvl="0" indent="-285750" algn="l" rtl="0">
              <a:spcBef>
                <a:spcPts val="0"/>
              </a:spcBef>
              <a:spcAft>
                <a:spcPts val="0"/>
              </a:spcAft>
              <a:buClr>
                <a:schemeClr val="dk1"/>
              </a:buClr>
              <a:buSzPts val="1400"/>
              <a:buFont typeface="Arial"/>
              <a:buChar char="•"/>
            </a:pPr>
            <a:r>
              <a:rPr lang="en-US" sz="1400" b="1">
                <a:solidFill>
                  <a:schemeClr val="dk1"/>
                </a:solidFill>
                <a:latin typeface="Trebuchet MS"/>
                <a:ea typeface="Trebuchet MS"/>
                <a:cs typeface="Trebuchet MS"/>
                <a:sym typeface="Trebuchet MS"/>
              </a:rPr>
              <a:t>Fluency</a:t>
            </a:r>
            <a:endParaRPr/>
          </a:p>
        </p:txBody>
      </p:sp>
      <p:sp>
        <p:nvSpPr>
          <p:cNvPr id="353" name="Google Shape;353;p22"/>
          <p:cNvSpPr/>
          <p:nvPr/>
        </p:nvSpPr>
        <p:spPr>
          <a:xfrm>
            <a:off x="6069516" y="2509977"/>
            <a:ext cx="2387014" cy="1756202"/>
          </a:xfrm>
          <a:prstGeom prst="ellipse">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dk1"/>
                </a:solidFill>
                <a:latin typeface="Trebuchet MS"/>
                <a:ea typeface="Trebuchet MS"/>
                <a:cs typeface="Trebuchet MS"/>
                <a:sym typeface="Trebuchet MS"/>
              </a:rPr>
              <a:t>Editing</a:t>
            </a:r>
            <a:endParaRPr/>
          </a:p>
          <a:p>
            <a:pPr marL="342900" marR="0" lvl="0" indent="-34290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Grammar/ Punctuation</a:t>
            </a:r>
            <a:endParaRPr/>
          </a:p>
          <a:p>
            <a:pPr marL="342900" marR="0" lvl="0" indent="-34290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Conventions</a:t>
            </a:r>
            <a:endParaRPr/>
          </a:p>
        </p:txBody>
      </p:sp>
      <p:sp>
        <p:nvSpPr>
          <p:cNvPr id="354" name="Google Shape;354;p22"/>
          <p:cNvSpPr/>
          <p:nvPr/>
        </p:nvSpPr>
        <p:spPr>
          <a:xfrm>
            <a:off x="99654" y="4854324"/>
            <a:ext cx="2384393" cy="1844658"/>
          </a:xfrm>
          <a:prstGeom prst="ellipse">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dk1"/>
                </a:solidFill>
                <a:latin typeface="Trebuchet MS"/>
                <a:ea typeface="Trebuchet MS"/>
                <a:cs typeface="Trebuchet MS"/>
                <a:sym typeface="Trebuchet MS"/>
              </a:rPr>
              <a:t>Responding</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Teacher/peer conferencing</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Self/peer evaluation</a:t>
            </a:r>
            <a:endParaRPr/>
          </a:p>
        </p:txBody>
      </p:sp>
      <p:sp>
        <p:nvSpPr>
          <p:cNvPr id="355" name="Google Shape;355;p22"/>
          <p:cNvSpPr/>
          <p:nvPr/>
        </p:nvSpPr>
        <p:spPr>
          <a:xfrm>
            <a:off x="6476787" y="-25634"/>
            <a:ext cx="2628900" cy="1906813"/>
          </a:xfrm>
          <a:prstGeom prst="ellipse">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dk1"/>
                </a:solidFill>
                <a:latin typeface="Trebuchet MS"/>
                <a:ea typeface="Trebuchet MS"/>
                <a:cs typeface="Trebuchet MS"/>
                <a:sym typeface="Trebuchet MS"/>
              </a:rPr>
              <a:t>Revision</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Clarifying</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Reorganizing</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Refining</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Using precise language</a:t>
            </a:r>
            <a:endParaRPr/>
          </a:p>
        </p:txBody>
      </p:sp>
      <p:sp>
        <p:nvSpPr>
          <p:cNvPr id="356" name="Google Shape;356;p22"/>
          <p:cNvSpPr/>
          <p:nvPr/>
        </p:nvSpPr>
        <p:spPr>
          <a:xfrm>
            <a:off x="4024738" y="3968637"/>
            <a:ext cx="3066749" cy="1935006"/>
          </a:xfrm>
          <a:prstGeom prst="ellipse">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dk1"/>
                </a:solidFill>
                <a:latin typeface="Trebuchet MS"/>
                <a:ea typeface="Trebuchet MS"/>
                <a:cs typeface="Trebuchet MS"/>
                <a:sym typeface="Trebuchet MS"/>
              </a:rPr>
              <a:t>Publishing/ Sharing</a:t>
            </a:r>
            <a:endParaRPr/>
          </a:p>
          <a:p>
            <a:pPr marL="0" marR="0" lvl="0" indent="0" algn="ctr" rtl="0">
              <a:spcBef>
                <a:spcPts val="0"/>
              </a:spcBef>
              <a:spcAft>
                <a:spcPts val="0"/>
              </a:spcAft>
              <a:buNone/>
            </a:pPr>
            <a:r>
              <a:rPr lang="en-US" sz="1400">
                <a:solidFill>
                  <a:schemeClr val="dk1"/>
                </a:solidFill>
                <a:latin typeface="Trebuchet MS"/>
                <a:ea typeface="Trebuchet MS"/>
                <a:cs typeface="Trebuchet MS"/>
                <a:sym typeface="Trebuchet MS"/>
              </a:rPr>
              <a:t>(Best Draft)</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Bulletin</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Website</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Parents/Students</a:t>
            </a:r>
            <a:endParaRPr/>
          </a:p>
        </p:txBody>
      </p:sp>
      <p:sp>
        <p:nvSpPr>
          <p:cNvPr id="357" name="Google Shape;357;p22"/>
          <p:cNvSpPr/>
          <p:nvPr/>
        </p:nvSpPr>
        <p:spPr>
          <a:xfrm rot="2837603">
            <a:off x="5284169" y="768880"/>
            <a:ext cx="547889" cy="2404195"/>
          </a:xfrm>
          <a:prstGeom prst="upDown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8" name="Google Shape;358;p22"/>
          <p:cNvSpPr/>
          <p:nvPr/>
        </p:nvSpPr>
        <p:spPr>
          <a:xfrm rot="5400000">
            <a:off x="4516249" y="-961973"/>
            <a:ext cx="547889" cy="3373182"/>
          </a:xfrm>
          <a:prstGeom prst="upDown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9" name="Google Shape;359;p22"/>
          <p:cNvSpPr/>
          <p:nvPr/>
        </p:nvSpPr>
        <p:spPr>
          <a:xfrm>
            <a:off x="888192" y="2152522"/>
            <a:ext cx="547889" cy="2701802"/>
          </a:xfrm>
          <a:prstGeom prst="upDown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0" name="Google Shape;360;p22"/>
          <p:cNvSpPr/>
          <p:nvPr/>
        </p:nvSpPr>
        <p:spPr>
          <a:xfrm rot="-2388851">
            <a:off x="2467517" y="1786354"/>
            <a:ext cx="385435" cy="743985"/>
          </a:xfrm>
          <a:prstGeom prst="upDownArrow">
            <a:avLst>
              <a:gd name="adj1" fmla="val 48736"/>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1" name="Google Shape;361;p22"/>
          <p:cNvSpPr/>
          <p:nvPr/>
        </p:nvSpPr>
        <p:spPr>
          <a:xfrm rot="2093164">
            <a:off x="1985386" y="4181830"/>
            <a:ext cx="407562" cy="894350"/>
          </a:xfrm>
          <a:prstGeom prst="upDown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2" name="Google Shape;362;p22"/>
          <p:cNvSpPr/>
          <p:nvPr/>
        </p:nvSpPr>
        <p:spPr>
          <a:xfrm>
            <a:off x="7066646" y="1723594"/>
            <a:ext cx="459224" cy="786383"/>
          </a:xfrm>
          <a:prstGeom prst="upDown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3" name="Google Shape;363;p22"/>
          <p:cNvSpPr/>
          <p:nvPr/>
        </p:nvSpPr>
        <p:spPr>
          <a:xfrm>
            <a:off x="2393881" y="1689978"/>
            <a:ext cx="6750119" cy="5091510"/>
          </a:xfrm>
          <a:prstGeom prst="leftUpArrow">
            <a:avLst>
              <a:gd name="adj1" fmla="val 5571"/>
              <a:gd name="adj2" fmla="val 9491"/>
              <a:gd name="adj3" fmla="val 11968"/>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4" name="Google Shape;364;p22"/>
          <p:cNvSpPr/>
          <p:nvPr/>
        </p:nvSpPr>
        <p:spPr>
          <a:xfrm rot="10800000">
            <a:off x="5105715" y="3173298"/>
            <a:ext cx="953404" cy="770938"/>
          </a:xfrm>
          <a:prstGeom prst="bentUpArrow">
            <a:avLst>
              <a:gd name="adj1" fmla="val 25000"/>
              <a:gd name="adj2" fmla="val 25000"/>
              <a:gd name="adj3" fmla="val 25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5" name="Google Shape;365;p22"/>
          <p:cNvSpPr/>
          <p:nvPr/>
        </p:nvSpPr>
        <p:spPr>
          <a:xfrm>
            <a:off x="7215101" y="4273957"/>
            <a:ext cx="621537" cy="2075472"/>
          </a:xfrm>
          <a:prstGeom prst="up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6" name="Google Shape;366;p22"/>
          <p:cNvSpPr/>
          <p:nvPr/>
        </p:nvSpPr>
        <p:spPr>
          <a:xfrm>
            <a:off x="5322338" y="5914274"/>
            <a:ext cx="349321" cy="250577"/>
          </a:xfrm>
          <a:prstGeom prst="up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23"/>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14</a:t>
            </a:fld>
            <a:endParaRPr/>
          </a:p>
        </p:txBody>
      </p:sp>
      <p:pic>
        <p:nvPicPr>
          <p:cNvPr id="372" name="Google Shape;372;p23" descr="African Woman Thinking Images | Free Vectors, Stock Photos &amp; PSD"/>
          <p:cNvPicPr preferRelativeResize="0"/>
          <p:nvPr/>
        </p:nvPicPr>
        <p:blipFill rotWithShape="1">
          <a:blip r:embed="rId3">
            <a:alphaModFix/>
          </a:blip>
          <a:srcRect/>
          <a:stretch/>
        </p:blipFill>
        <p:spPr>
          <a:xfrm>
            <a:off x="5188450" y="4325420"/>
            <a:ext cx="3883631" cy="2532580"/>
          </a:xfrm>
          <a:prstGeom prst="rect">
            <a:avLst/>
          </a:prstGeom>
          <a:noFill/>
          <a:ln>
            <a:noFill/>
          </a:ln>
        </p:spPr>
      </p:pic>
      <p:sp>
        <p:nvSpPr>
          <p:cNvPr id="373" name="Google Shape;373;p23"/>
          <p:cNvSpPr/>
          <p:nvPr/>
        </p:nvSpPr>
        <p:spPr>
          <a:xfrm>
            <a:off x="327293" y="143839"/>
            <a:ext cx="8489414" cy="3097262"/>
          </a:xfrm>
          <a:prstGeom prst="cloudCallout">
            <a:avLst>
              <a:gd name="adj1" fmla="val 25524"/>
              <a:gd name="adj2" fmla="val 87694"/>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dirty="0">
                <a:solidFill>
                  <a:srgbClr val="000000"/>
                </a:solidFill>
                <a:latin typeface="Calibri"/>
                <a:ea typeface="Calibri"/>
                <a:cs typeface="Calibri"/>
                <a:sym typeface="Calibri"/>
              </a:rPr>
              <a:t>Are teachers writing alongside students? Why of why not? How are teachers modeling writing for students?</a:t>
            </a:r>
            <a:endParaRPr dirty="0"/>
          </a:p>
          <a:p>
            <a:pPr marL="0" marR="0" lvl="0" indent="0" algn="ctr" rtl="0">
              <a:spcBef>
                <a:spcPts val="0"/>
              </a:spcBef>
              <a:spcAft>
                <a:spcPts val="0"/>
              </a:spcAft>
              <a:buNone/>
            </a:pPr>
            <a:endParaRPr sz="2400" dirty="0">
              <a:solidFill>
                <a:schemeClr val="lt1"/>
              </a:solidFill>
              <a:latin typeface="Times New Roman"/>
              <a:ea typeface="Times New Roman"/>
              <a:cs typeface="Times New Roman"/>
              <a:sym typeface="Times New Roman"/>
            </a:endParaRPr>
          </a:p>
        </p:txBody>
      </p:sp>
      <p:pic>
        <p:nvPicPr>
          <p:cNvPr id="374" name="Google Shape;374;p23"/>
          <p:cNvPicPr preferRelativeResize="0"/>
          <p:nvPr/>
        </p:nvPicPr>
        <p:blipFill rotWithShape="1">
          <a:blip r:embed="rId4">
            <a:alphaModFix/>
          </a:blip>
          <a:srcRect/>
          <a:stretch/>
        </p:blipFill>
        <p:spPr>
          <a:xfrm>
            <a:off x="3690759" y="2099694"/>
            <a:ext cx="1168918" cy="875048"/>
          </a:xfrm>
          <a:prstGeom prst="rect">
            <a:avLst/>
          </a:prstGeom>
          <a:noFill/>
          <a:ln>
            <a:noFill/>
          </a:ln>
        </p:spPr>
      </p:pic>
      <p:pic>
        <p:nvPicPr>
          <p:cNvPr id="375" name="Google Shape;375;p23" descr="119,662 Attention Sign Stock Photos, Pictures &amp; Royalty-Free Images - iStock"/>
          <p:cNvPicPr preferRelativeResize="0"/>
          <p:nvPr/>
        </p:nvPicPr>
        <p:blipFill rotWithShape="1">
          <a:blip r:embed="rId5">
            <a:alphaModFix/>
          </a:blip>
          <a:srcRect/>
          <a:stretch/>
        </p:blipFill>
        <p:spPr>
          <a:xfrm>
            <a:off x="41601" y="3990659"/>
            <a:ext cx="1210170" cy="907627"/>
          </a:xfrm>
          <a:prstGeom prst="rect">
            <a:avLst/>
          </a:prstGeom>
          <a:noFill/>
          <a:ln>
            <a:noFill/>
          </a:ln>
        </p:spPr>
      </p:pic>
      <p:sp>
        <p:nvSpPr>
          <p:cNvPr id="376" name="Google Shape;376;p23"/>
          <p:cNvSpPr txBox="1"/>
          <p:nvPr/>
        </p:nvSpPr>
        <p:spPr>
          <a:xfrm>
            <a:off x="1172796" y="4129517"/>
            <a:ext cx="4315147" cy="2523768"/>
          </a:xfrm>
          <a:prstGeom prst="rect">
            <a:avLst/>
          </a:prstGeom>
          <a:solidFill>
            <a:srgbClr val="FFC00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Calibri"/>
                <a:ea typeface="Calibri"/>
                <a:cs typeface="Calibri"/>
                <a:sym typeface="Calibri"/>
              </a:rPr>
              <a:t>Demonstrating writing in real-time in which students can see your process—how you brainstorm/gather ideas, how you begin drafting, and revisions to your writing—builds confidence, reduces the pressure, and inspires risk taking.</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g1651c0f122b_0_14"/>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15</a:t>
            </a:fld>
            <a:endParaRPr/>
          </a:p>
        </p:txBody>
      </p:sp>
      <p:sp>
        <p:nvSpPr>
          <p:cNvPr id="382" name="Google Shape;382;g1651c0f122b_0_14"/>
          <p:cNvSpPr/>
          <p:nvPr/>
        </p:nvSpPr>
        <p:spPr>
          <a:xfrm>
            <a:off x="38313" y="-25634"/>
            <a:ext cx="3065400" cy="2160000"/>
          </a:xfrm>
          <a:prstGeom prst="ellipse">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dk1"/>
                </a:solidFill>
                <a:latin typeface="Trebuchet MS"/>
                <a:ea typeface="Trebuchet MS"/>
                <a:cs typeface="Trebuchet MS"/>
                <a:sym typeface="Trebuchet MS"/>
              </a:rPr>
              <a:t>Prewriting/</a:t>
            </a:r>
            <a:endParaRPr/>
          </a:p>
          <a:p>
            <a:pPr marL="0" marR="0" lvl="0" indent="0" algn="ctr" rtl="0">
              <a:spcBef>
                <a:spcPts val="0"/>
              </a:spcBef>
              <a:spcAft>
                <a:spcPts val="0"/>
              </a:spcAft>
              <a:buNone/>
            </a:pPr>
            <a:r>
              <a:rPr lang="en-US" sz="2000" b="1">
                <a:solidFill>
                  <a:schemeClr val="dk1"/>
                </a:solidFill>
                <a:latin typeface="Trebuchet MS"/>
                <a:ea typeface="Trebuchet MS"/>
                <a:cs typeface="Trebuchet MS"/>
                <a:sym typeface="Trebuchet MS"/>
              </a:rPr>
              <a:t>Planning </a:t>
            </a:r>
            <a:endParaRPr/>
          </a:p>
          <a:p>
            <a:pPr marL="342900" marR="0" lvl="0" indent="-342900" algn="l" rtl="0">
              <a:spcBef>
                <a:spcPts val="0"/>
              </a:spcBef>
              <a:spcAft>
                <a:spcPts val="0"/>
              </a:spcAft>
              <a:buClr>
                <a:schemeClr val="dk1"/>
              </a:buClr>
              <a:buSzPts val="1400"/>
              <a:buFont typeface="Arial"/>
              <a:buChar char="•"/>
            </a:pPr>
            <a:r>
              <a:rPr lang="en-US" sz="1400" b="1">
                <a:solidFill>
                  <a:schemeClr val="dk1"/>
                </a:solidFill>
                <a:latin typeface="Trebuchet MS"/>
                <a:ea typeface="Trebuchet MS"/>
                <a:cs typeface="Trebuchet MS"/>
                <a:sym typeface="Trebuchet MS"/>
              </a:rPr>
              <a:t>Brainstorming ideas </a:t>
            </a:r>
            <a:endParaRPr/>
          </a:p>
          <a:p>
            <a:pPr marL="342900" marR="0" lvl="0" indent="-342900" algn="l" rtl="0">
              <a:spcBef>
                <a:spcPts val="0"/>
              </a:spcBef>
              <a:spcAft>
                <a:spcPts val="0"/>
              </a:spcAft>
              <a:buClr>
                <a:schemeClr val="dk1"/>
              </a:buClr>
              <a:buSzPts val="1400"/>
              <a:buFont typeface="Arial"/>
              <a:buChar char="•"/>
            </a:pPr>
            <a:r>
              <a:rPr lang="en-US" sz="1400" b="1">
                <a:solidFill>
                  <a:schemeClr val="dk1"/>
                </a:solidFill>
                <a:latin typeface="Trebuchet MS"/>
                <a:ea typeface="Trebuchet MS"/>
                <a:cs typeface="Trebuchet MS"/>
                <a:sym typeface="Trebuchet MS"/>
              </a:rPr>
              <a:t>Purpose and audience</a:t>
            </a:r>
            <a:endParaRPr/>
          </a:p>
          <a:p>
            <a:pPr marL="342900" marR="0" lvl="0" indent="-342900" algn="l" rtl="0">
              <a:spcBef>
                <a:spcPts val="0"/>
              </a:spcBef>
              <a:spcAft>
                <a:spcPts val="0"/>
              </a:spcAft>
              <a:buClr>
                <a:schemeClr val="dk1"/>
              </a:buClr>
              <a:buSzPts val="1400"/>
              <a:buFont typeface="Arial"/>
              <a:buChar char="•"/>
            </a:pPr>
            <a:r>
              <a:rPr lang="en-US" sz="1400" b="1">
                <a:solidFill>
                  <a:schemeClr val="dk1"/>
                </a:solidFill>
                <a:latin typeface="Trebuchet MS"/>
                <a:ea typeface="Trebuchet MS"/>
                <a:cs typeface="Trebuchet MS"/>
                <a:sym typeface="Trebuchet MS"/>
              </a:rPr>
              <a:t>Genre and modality of writing (form)</a:t>
            </a:r>
            <a:endParaRPr/>
          </a:p>
        </p:txBody>
      </p:sp>
      <p:sp>
        <p:nvSpPr>
          <p:cNvPr id="383" name="Google Shape;383;g1651c0f122b_0_14"/>
          <p:cNvSpPr/>
          <p:nvPr/>
        </p:nvSpPr>
        <p:spPr>
          <a:xfrm>
            <a:off x="1916609" y="2355770"/>
            <a:ext cx="2970900" cy="2186400"/>
          </a:xfrm>
          <a:prstGeom prst="ellipse">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dk1"/>
                </a:solidFill>
                <a:latin typeface="Trebuchet MS"/>
                <a:ea typeface="Trebuchet MS"/>
                <a:cs typeface="Trebuchet MS"/>
                <a:sym typeface="Trebuchet MS"/>
              </a:rPr>
              <a:t>Drafting/</a:t>
            </a:r>
            <a:endParaRPr/>
          </a:p>
          <a:p>
            <a:pPr marL="0" marR="0" lvl="0" indent="0" algn="ctr" rtl="0">
              <a:spcBef>
                <a:spcPts val="0"/>
              </a:spcBef>
              <a:spcAft>
                <a:spcPts val="0"/>
              </a:spcAft>
              <a:buNone/>
            </a:pPr>
            <a:r>
              <a:rPr lang="en-US" sz="2000" b="1">
                <a:solidFill>
                  <a:schemeClr val="dk1"/>
                </a:solidFill>
                <a:latin typeface="Trebuchet MS"/>
                <a:ea typeface="Trebuchet MS"/>
                <a:cs typeface="Trebuchet MS"/>
                <a:sym typeface="Trebuchet MS"/>
              </a:rPr>
              <a:t>Writing</a:t>
            </a:r>
            <a:endParaRPr/>
          </a:p>
          <a:p>
            <a:pPr marL="285750" marR="0" lvl="0" indent="-285750" algn="l" rtl="0">
              <a:spcBef>
                <a:spcPts val="0"/>
              </a:spcBef>
              <a:spcAft>
                <a:spcPts val="0"/>
              </a:spcAft>
              <a:buClr>
                <a:schemeClr val="dk1"/>
              </a:buClr>
              <a:buSzPts val="1400"/>
              <a:buFont typeface="Arial"/>
              <a:buChar char="•"/>
            </a:pPr>
            <a:r>
              <a:rPr lang="en-US" sz="1400" b="1">
                <a:solidFill>
                  <a:schemeClr val="dk1"/>
                </a:solidFill>
                <a:latin typeface="Trebuchet MS"/>
                <a:ea typeface="Trebuchet MS"/>
                <a:cs typeface="Trebuchet MS"/>
                <a:sym typeface="Trebuchet MS"/>
              </a:rPr>
              <a:t>Organization </a:t>
            </a:r>
            <a:endParaRPr/>
          </a:p>
          <a:p>
            <a:pPr marL="285750" marR="0" lvl="0" indent="-285750" algn="l" rtl="0">
              <a:spcBef>
                <a:spcPts val="0"/>
              </a:spcBef>
              <a:spcAft>
                <a:spcPts val="0"/>
              </a:spcAft>
              <a:buClr>
                <a:schemeClr val="dk1"/>
              </a:buClr>
              <a:buSzPts val="1400"/>
              <a:buFont typeface="Arial"/>
              <a:buChar char="•"/>
            </a:pPr>
            <a:r>
              <a:rPr lang="en-US" sz="1400" b="1">
                <a:solidFill>
                  <a:schemeClr val="dk1"/>
                </a:solidFill>
                <a:latin typeface="Trebuchet MS"/>
                <a:ea typeface="Trebuchet MS"/>
                <a:cs typeface="Trebuchet MS"/>
                <a:sym typeface="Trebuchet MS"/>
              </a:rPr>
              <a:t>Voice (tone, mood)</a:t>
            </a:r>
            <a:endParaRPr/>
          </a:p>
          <a:p>
            <a:pPr marL="285750" marR="0" lvl="0" indent="-285750" algn="l" rtl="0">
              <a:spcBef>
                <a:spcPts val="0"/>
              </a:spcBef>
              <a:spcAft>
                <a:spcPts val="0"/>
              </a:spcAft>
              <a:buClr>
                <a:schemeClr val="dk1"/>
              </a:buClr>
              <a:buSzPts val="1400"/>
              <a:buFont typeface="Arial"/>
              <a:buChar char="•"/>
            </a:pPr>
            <a:r>
              <a:rPr lang="en-US" sz="1400" b="1">
                <a:solidFill>
                  <a:schemeClr val="dk1"/>
                </a:solidFill>
                <a:latin typeface="Trebuchet MS"/>
                <a:ea typeface="Trebuchet MS"/>
                <a:cs typeface="Trebuchet MS"/>
                <a:sym typeface="Trebuchet MS"/>
              </a:rPr>
              <a:t>Word choice</a:t>
            </a:r>
            <a:endParaRPr/>
          </a:p>
          <a:p>
            <a:pPr marL="285750" marR="0" lvl="0" indent="-285750" algn="l" rtl="0">
              <a:spcBef>
                <a:spcPts val="0"/>
              </a:spcBef>
              <a:spcAft>
                <a:spcPts val="0"/>
              </a:spcAft>
              <a:buClr>
                <a:schemeClr val="dk1"/>
              </a:buClr>
              <a:buSzPts val="1400"/>
              <a:buFont typeface="Arial"/>
              <a:buChar char="•"/>
            </a:pPr>
            <a:r>
              <a:rPr lang="en-US" sz="1400" b="1">
                <a:solidFill>
                  <a:schemeClr val="dk1"/>
                </a:solidFill>
                <a:latin typeface="Trebuchet MS"/>
                <a:ea typeface="Trebuchet MS"/>
                <a:cs typeface="Trebuchet MS"/>
                <a:sym typeface="Trebuchet MS"/>
              </a:rPr>
              <a:t>Fluency</a:t>
            </a:r>
            <a:endParaRPr/>
          </a:p>
        </p:txBody>
      </p:sp>
      <p:sp>
        <p:nvSpPr>
          <p:cNvPr id="384" name="Google Shape;384;g1651c0f122b_0_14"/>
          <p:cNvSpPr/>
          <p:nvPr/>
        </p:nvSpPr>
        <p:spPr>
          <a:xfrm>
            <a:off x="6069516" y="2509977"/>
            <a:ext cx="2387100" cy="1756200"/>
          </a:xfrm>
          <a:prstGeom prst="ellipse">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dk1"/>
                </a:solidFill>
                <a:latin typeface="Trebuchet MS"/>
                <a:ea typeface="Trebuchet MS"/>
                <a:cs typeface="Trebuchet MS"/>
                <a:sym typeface="Trebuchet MS"/>
              </a:rPr>
              <a:t>Editing</a:t>
            </a:r>
            <a:endParaRPr/>
          </a:p>
          <a:p>
            <a:pPr marL="342900" marR="0" lvl="0" indent="-34290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Grammar/ Punctuation</a:t>
            </a:r>
            <a:endParaRPr/>
          </a:p>
          <a:p>
            <a:pPr marL="342900" marR="0" lvl="0" indent="-34290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Conventions</a:t>
            </a:r>
            <a:endParaRPr/>
          </a:p>
        </p:txBody>
      </p:sp>
      <p:sp>
        <p:nvSpPr>
          <p:cNvPr id="385" name="Google Shape;385;g1651c0f122b_0_14"/>
          <p:cNvSpPr/>
          <p:nvPr/>
        </p:nvSpPr>
        <p:spPr>
          <a:xfrm>
            <a:off x="99654" y="4854324"/>
            <a:ext cx="2384400" cy="1844700"/>
          </a:xfrm>
          <a:prstGeom prst="ellipse">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dk1"/>
                </a:solidFill>
                <a:latin typeface="Trebuchet MS"/>
                <a:ea typeface="Trebuchet MS"/>
                <a:cs typeface="Trebuchet MS"/>
                <a:sym typeface="Trebuchet MS"/>
              </a:rPr>
              <a:t>Responding</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Teacher/peer conferencing</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Self/peer evaluation</a:t>
            </a:r>
            <a:endParaRPr/>
          </a:p>
        </p:txBody>
      </p:sp>
      <p:sp>
        <p:nvSpPr>
          <p:cNvPr id="386" name="Google Shape;386;g1651c0f122b_0_14"/>
          <p:cNvSpPr/>
          <p:nvPr/>
        </p:nvSpPr>
        <p:spPr>
          <a:xfrm>
            <a:off x="6476787" y="-25634"/>
            <a:ext cx="2628900" cy="1906800"/>
          </a:xfrm>
          <a:prstGeom prst="ellipse">
            <a:avLst/>
          </a:prstGeom>
          <a:solidFill>
            <a:srgbClr val="FF00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dk1"/>
                </a:solidFill>
                <a:latin typeface="Trebuchet MS"/>
                <a:ea typeface="Trebuchet MS"/>
                <a:cs typeface="Trebuchet MS"/>
                <a:sym typeface="Trebuchet MS"/>
              </a:rPr>
              <a:t>Revision</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Clarifying</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Reorganizing</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Refining</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Using precise language</a:t>
            </a:r>
            <a:endParaRPr/>
          </a:p>
        </p:txBody>
      </p:sp>
      <p:sp>
        <p:nvSpPr>
          <p:cNvPr id="387" name="Google Shape;387;g1651c0f122b_0_14"/>
          <p:cNvSpPr/>
          <p:nvPr/>
        </p:nvSpPr>
        <p:spPr>
          <a:xfrm>
            <a:off x="4024738" y="3968637"/>
            <a:ext cx="3066600" cy="1935000"/>
          </a:xfrm>
          <a:prstGeom prst="ellipse">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dk1"/>
                </a:solidFill>
                <a:latin typeface="Trebuchet MS"/>
                <a:ea typeface="Trebuchet MS"/>
                <a:cs typeface="Trebuchet MS"/>
                <a:sym typeface="Trebuchet MS"/>
              </a:rPr>
              <a:t>Publishing/ Sharing</a:t>
            </a:r>
            <a:endParaRPr/>
          </a:p>
          <a:p>
            <a:pPr marL="0" marR="0" lvl="0" indent="0" algn="ctr" rtl="0">
              <a:spcBef>
                <a:spcPts val="0"/>
              </a:spcBef>
              <a:spcAft>
                <a:spcPts val="0"/>
              </a:spcAft>
              <a:buNone/>
            </a:pPr>
            <a:r>
              <a:rPr lang="en-US" sz="1400">
                <a:solidFill>
                  <a:schemeClr val="dk1"/>
                </a:solidFill>
                <a:latin typeface="Trebuchet MS"/>
                <a:ea typeface="Trebuchet MS"/>
                <a:cs typeface="Trebuchet MS"/>
                <a:sym typeface="Trebuchet MS"/>
              </a:rPr>
              <a:t>(Best Draft)</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Bulletin</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Website</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Parents/Students</a:t>
            </a:r>
            <a:endParaRPr/>
          </a:p>
        </p:txBody>
      </p:sp>
      <p:sp>
        <p:nvSpPr>
          <p:cNvPr id="388" name="Google Shape;388;g1651c0f122b_0_14"/>
          <p:cNvSpPr/>
          <p:nvPr/>
        </p:nvSpPr>
        <p:spPr>
          <a:xfrm rot="2837117">
            <a:off x="5284183" y="768851"/>
            <a:ext cx="547949" cy="2404113"/>
          </a:xfrm>
          <a:prstGeom prst="upDown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9" name="Google Shape;389;g1651c0f122b_0_14"/>
          <p:cNvSpPr/>
          <p:nvPr/>
        </p:nvSpPr>
        <p:spPr>
          <a:xfrm rot="5400000">
            <a:off x="4516285" y="-962026"/>
            <a:ext cx="547800" cy="3373200"/>
          </a:xfrm>
          <a:prstGeom prst="upDown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0" name="Google Shape;390;g1651c0f122b_0_14"/>
          <p:cNvSpPr/>
          <p:nvPr/>
        </p:nvSpPr>
        <p:spPr>
          <a:xfrm>
            <a:off x="888192" y="2152522"/>
            <a:ext cx="547800" cy="2701800"/>
          </a:xfrm>
          <a:prstGeom prst="upDown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1" name="Google Shape;391;g1651c0f122b_0_14"/>
          <p:cNvSpPr/>
          <p:nvPr/>
        </p:nvSpPr>
        <p:spPr>
          <a:xfrm rot="-2389362">
            <a:off x="2467501" y="1786296"/>
            <a:ext cx="385532" cy="744022"/>
          </a:xfrm>
          <a:prstGeom prst="upDownArrow">
            <a:avLst>
              <a:gd name="adj1" fmla="val 48736"/>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2" name="Google Shape;392;g1651c0f122b_0_14"/>
          <p:cNvSpPr/>
          <p:nvPr/>
        </p:nvSpPr>
        <p:spPr>
          <a:xfrm rot="2093715">
            <a:off x="1985386" y="4181823"/>
            <a:ext cx="407462" cy="894234"/>
          </a:xfrm>
          <a:prstGeom prst="upDown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3" name="Google Shape;393;g1651c0f122b_0_14"/>
          <p:cNvSpPr/>
          <p:nvPr/>
        </p:nvSpPr>
        <p:spPr>
          <a:xfrm>
            <a:off x="7066646" y="1723594"/>
            <a:ext cx="459300" cy="786300"/>
          </a:xfrm>
          <a:prstGeom prst="upDown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4" name="Google Shape;394;g1651c0f122b_0_14"/>
          <p:cNvSpPr/>
          <p:nvPr/>
        </p:nvSpPr>
        <p:spPr>
          <a:xfrm>
            <a:off x="2536191" y="1749141"/>
            <a:ext cx="6706800" cy="5108859"/>
          </a:xfrm>
          <a:prstGeom prst="leftUpArrow">
            <a:avLst>
              <a:gd name="adj1" fmla="val 5884"/>
              <a:gd name="adj2" fmla="val 11384"/>
              <a:gd name="adj3" fmla="val 11835"/>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5" name="Google Shape;395;g1651c0f122b_0_14"/>
          <p:cNvSpPr/>
          <p:nvPr/>
        </p:nvSpPr>
        <p:spPr>
          <a:xfrm rot="10800000">
            <a:off x="5105719" y="3173236"/>
            <a:ext cx="953400" cy="771000"/>
          </a:xfrm>
          <a:prstGeom prst="bentUpArrow">
            <a:avLst>
              <a:gd name="adj1" fmla="val 25000"/>
              <a:gd name="adj2" fmla="val 25000"/>
              <a:gd name="adj3" fmla="val 25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6" name="Google Shape;396;g1651c0f122b_0_14"/>
          <p:cNvSpPr/>
          <p:nvPr/>
        </p:nvSpPr>
        <p:spPr>
          <a:xfrm>
            <a:off x="7215101" y="4273957"/>
            <a:ext cx="621600" cy="2075400"/>
          </a:xfrm>
          <a:prstGeom prst="up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7" name="Google Shape;397;g1651c0f122b_0_14"/>
          <p:cNvSpPr/>
          <p:nvPr/>
        </p:nvSpPr>
        <p:spPr>
          <a:xfrm>
            <a:off x="5322338" y="5914274"/>
            <a:ext cx="349200" cy="250500"/>
          </a:xfrm>
          <a:prstGeom prst="up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g1651c0f122b_0_34"/>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16</a:t>
            </a:fld>
            <a:endParaRPr/>
          </a:p>
        </p:txBody>
      </p:sp>
      <p:pic>
        <p:nvPicPr>
          <p:cNvPr id="403" name="Google Shape;403;g1651c0f122b_0_34" descr="African Woman Thinking Images | Free Vectors, Stock Photos &amp; PSD"/>
          <p:cNvPicPr preferRelativeResize="0"/>
          <p:nvPr/>
        </p:nvPicPr>
        <p:blipFill rotWithShape="1">
          <a:blip r:embed="rId3">
            <a:alphaModFix/>
          </a:blip>
          <a:srcRect/>
          <a:stretch/>
        </p:blipFill>
        <p:spPr>
          <a:xfrm>
            <a:off x="5996563" y="4259550"/>
            <a:ext cx="3147425" cy="2532576"/>
          </a:xfrm>
          <a:prstGeom prst="rect">
            <a:avLst/>
          </a:prstGeom>
          <a:noFill/>
          <a:ln>
            <a:noFill/>
          </a:ln>
        </p:spPr>
      </p:pic>
      <p:sp>
        <p:nvSpPr>
          <p:cNvPr id="404" name="Google Shape;404;g1651c0f122b_0_34"/>
          <p:cNvSpPr/>
          <p:nvPr/>
        </p:nvSpPr>
        <p:spPr>
          <a:xfrm>
            <a:off x="56700" y="143749"/>
            <a:ext cx="9030600" cy="3753443"/>
          </a:xfrm>
          <a:prstGeom prst="cloudCallout">
            <a:avLst>
              <a:gd name="adj1" fmla="val 31069"/>
              <a:gd name="adj2" fmla="val 62037"/>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dirty="0">
                <a:latin typeface="Calibri"/>
                <a:ea typeface="Calibri"/>
                <a:cs typeface="Calibri"/>
                <a:sym typeface="Calibri"/>
              </a:rPr>
              <a:t>Is there a revision process in place for students</a:t>
            </a:r>
            <a:r>
              <a:rPr lang="en-US" sz="2400" dirty="0">
                <a:solidFill>
                  <a:srgbClr val="000000"/>
                </a:solidFill>
                <a:latin typeface="Calibri"/>
                <a:ea typeface="Calibri"/>
                <a:cs typeface="Calibri"/>
                <a:sym typeface="Calibri"/>
              </a:rPr>
              <a:t>? </a:t>
            </a:r>
            <a:r>
              <a:rPr lang="en-US" sz="2400" dirty="0">
                <a:latin typeface="Calibri"/>
                <a:ea typeface="Calibri"/>
                <a:cs typeface="Calibri"/>
                <a:sym typeface="Calibri"/>
              </a:rPr>
              <a:t>If so, how often are students given the opportunity to revise their writing? Does it only occur after they have submitted a rough draft? How many drafts are students permitted to submit and revise? </a:t>
            </a:r>
            <a:endParaRPr dirty="0"/>
          </a:p>
          <a:p>
            <a:pPr marL="0" marR="0" lvl="0" indent="0" algn="ctr" rtl="0">
              <a:spcBef>
                <a:spcPts val="0"/>
              </a:spcBef>
              <a:spcAft>
                <a:spcPts val="0"/>
              </a:spcAft>
              <a:buNone/>
            </a:pPr>
            <a:endParaRPr sz="2400" dirty="0">
              <a:solidFill>
                <a:schemeClr val="lt1"/>
              </a:solidFill>
              <a:latin typeface="Times New Roman"/>
              <a:ea typeface="Times New Roman"/>
              <a:cs typeface="Times New Roman"/>
              <a:sym typeface="Times New Roman"/>
            </a:endParaRPr>
          </a:p>
        </p:txBody>
      </p:sp>
      <p:pic>
        <p:nvPicPr>
          <p:cNvPr id="405" name="Google Shape;405;g1651c0f122b_0_34" descr="119,662 Attention Sign Stock Photos, Pictures &amp; Royalty-Free Images - iStock"/>
          <p:cNvPicPr preferRelativeResize="0"/>
          <p:nvPr/>
        </p:nvPicPr>
        <p:blipFill rotWithShape="1">
          <a:blip r:embed="rId4">
            <a:alphaModFix/>
          </a:blip>
          <a:srcRect/>
          <a:stretch/>
        </p:blipFill>
        <p:spPr>
          <a:xfrm>
            <a:off x="41601" y="3990659"/>
            <a:ext cx="1210170" cy="907627"/>
          </a:xfrm>
          <a:prstGeom prst="rect">
            <a:avLst/>
          </a:prstGeom>
          <a:noFill/>
          <a:ln>
            <a:noFill/>
          </a:ln>
        </p:spPr>
      </p:pic>
      <p:sp>
        <p:nvSpPr>
          <p:cNvPr id="406" name="Google Shape;406;g1651c0f122b_0_34"/>
          <p:cNvSpPr txBox="1"/>
          <p:nvPr/>
        </p:nvSpPr>
        <p:spPr>
          <a:xfrm>
            <a:off x="1172800" y="4129525"/>
            <a:ext cx="5253300" cy="2524200"/>
          </a:xfrm>
          <a:prstGeom prst="rect">
            <a:avLst/>
          </a:prstGeom>
          <a:solidFill>
            <a:srgbClr val="FFC00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dirty="0"/>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Writing is iterative! Therefore, students should be permitted to revise their drafts as often as needed in order to turn in their “best” draft. Teachers should place more value on the process than the final product. This does not preclude or negate  requiring student submission of what we call a final draft but understanding that even the “best” so-called writers submit their best drafts for publishing!</a:t>
            </a:r>
            <a:endParaRPr sz="1800" dirty="0">
              <a:solidFill>
                <a:schemeClr val="dk1"/>
              </a:solidFill>
              <a:latin typeface="Calibri"/>
              <a:ea typeface="Calibri"/>
              <a:cs typeface="Calibri"/>
              <a:sym typeface="Calibri"/>
            </a:endParaRPr>
          </a:p>
        </p:txBody>
      </p:sp>
      <p:pic>
        <p:nvPicPr>
          <p:cNvPr id="407" name="Google Shape;407;g1651c0f122b_0_34"/>
          <p:cNvPicPr preferRelativeResize="0"/>
          <p:nvPr/>
        </p:nvPicPr>
        <p:blipFill>
          <a:blip r:embed="rId5">
            <a:alphaModFix/>
          </a:blip>
          <a:stretch>
            <a:fillRect/>
          </a:stretch>
        </p:blipFill>
        <p:spPr>
          <a:xfrm>
            <a:off x="7274275" y="1090549"/>
            <a:ext cx="1204391" cy="907625"/>
          </a:xfrm>
          <a:prstGeom prst="rect">
            <a:avLst/>
          </a:prstGeom>
          <a:noFill/>
          <a:ln>
            <a:noFill/>
          </a:ln>
        </p:spPr>
      </p:pic>
      <p:pic>
        <p:nvPicPr>
          <p:cNvPr id="408" name="Google Shape;408;g1651c0f122b_0_34" descr="ATTENTION, DANGER, CAUTION Warning, Danger vector sign. CAUTION sign  triangle yellow warning sign. | Yellow sign, Signs, Warning signs"/>
          <p:cNvPicPr preferRelativeResize="0"/>
          <p:nvPr/>
        </p:nvPicPr>
        <p:blipFill rotWithShape="1">
          <a:blip r:embed="rId6">
            <a:alphaModFix/>
          </a:blip>
          <a:srcRect/>
          <a:stretch/>
        </p:blipFill>
        <p:spPr>
          <a:xfrm>
            <a:off x="246815" y="4991752"/>
            <a:ext cx="799750" cy="7997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24"/>
          <p:cNvSpPr/>
          <p:nvPr/>
        </p:nvSpPr>
        <p:spPr>
          <a:xfrm>
            <a:off x="0" y="0"/>
            <a:ext cx="9141714"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414" name="Google Shape;414;p24"/>
          <p:cNvGrpSpPr/>
          <p:nvPr/>
        </p:nvGrpSpPr>
        <p:grpSpPr>
          <a:xfrm>
            <a:off x="307282" y="635715"/>
            <a:ext cx="8356656" cy="2482136"/>
            <a:chOff x="409710" y="635715"/>
            <a:chExt cx="11142208" cy="2482136"/>
          </a:xfrm>
        </p:grpSpPr>
        <p:sp>
          <p:nvSpPr>
            <p:cNvPr id="415" name="Google Shape;415;p24"/>
            <p:cNvSpPr/>
            <p:nvPr/>
          </p:nvSpPr>
          <p:spPr>
            <a:xfrm>
              <a:off x="11223203" y="635716"/>
              <a:ext cx="328612" cy="1742360"/>
            </a:xfrm>
            <a:custGeom>
              <a:avLst/>
              <a:gdLst/>
              <a:ahLst/>
              <a:cxnLst/>
              <a:rect l="l" t="t" r="r" b="b"/>
              <a:pathLst>
                <a:path w="207" h="1114" extrusionOk="0">
                  <a:moveTo>
                    <a:pt x="207" y="987"/>
                  </a:moveTo>
                  <a:lnTo>
                    <a:pt x="0" y="1114"/>
                  </a:lnTo>
                  <a:lnTo>
                    <a:pt x="0" y="127"/>
                  </a:lnTo>
                  <a:lnTo>
                    <a:pt x="207" y="0"/>
                  </a:lnTo>
                  <a:lnTo>
                    <a:pt x="207" y="987"/>
                  </a:lnTo>
                  <a:close/>
                </a:path>
              </a:pathLst>
            </a:custGeom>
            <a:solidFill>
              <a:srgbClr val="1E4E7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6" name="Google Shape;416;p24"/>
            <p:cNvSpPr/>
            <p:nvPr/>
          </p:nvSpPr>
          <p:spPr>
            <a:xfrm>
              <a:off x="409710" y="1022350"/>
              <a:ext cx="709612" cy="2095501"/>
            </a:xfrm>
            <a:custGeom>
              <a:avLst/>
              <a:gdLst/>
              <a:ahLst/>
              <a:cxnLst/>
              <a:rect l="l" t="t" r="r" b="b"/>
              <a:pathLst>
                <a:path w="447" h="1363" extrusionOk="0">
                  <a:moveTo>
                    <a:pt x="447" y="1363"/>
                  </a:moveTo>
                  <a:lnTo>
                    <a:pt x="0" y="987"/>
                  </a:lnTo>
                  <a:lnTo>
                    <a:pt x="0" y="0"/>
                  </a:lnTo>
                  <a:lnTo>
                    <a:pt x="447" y="376"/>
                  </a:lnTo>
                  <a:lnTo>
                    <a:pt x="447" y="1363"/>
                  </a:lnTo>
                  <a:close/>
                </a:path>
              </a:pathLst>
            </a:custGeom>
            <a:solidFill>
              <a:srgbClr val="1E4E7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7" name="Google Shape;417;p24"/>
            <p:cNvSpPr/>
            <p:nvPr/>
          </p:nvSpPr>
          <p:spPr>
            <a:xfrm>
              <a:off x="409710" y="837744"/>
              <a:ext cx="403225" cy="1705431"/>
            </a:xfrm>
            <a:custGeom>
              <a:avLst/>
              <a:gdLst/>
              <a:ahLst/>
              <a:cxnLst/>
              <a:rect l="l" t="t" r="r" b="b"/>
              <a:pathLst>
                <a:path w="254" h="1109" extrusionOk="0">
                  <a:moveTo>
                    <a:pt x="254" y="987"/>
                  </a:moveTo>
                  <a:lnTo>
                    <a:pt x="0" y="1109"/>
                  </a:lnTo>
                  <a:lnTo>
                    <a:pt x="0" y="119"/>
                  </a:lnTo>
                  <a:lnTo>
                    <a:pt x="254" y="0"/>
                  </a:lnTo>
                  <a:lnTo>
                    <a:pt x="254" y="987"/>
                  </a:lnTo>
                  <a:close/>
                </a:path>
              </a:pathLst>
            </a:custGeom>
            <a:solidFill>
              <a:srgbClr val="2E75B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8" name="Google Shape;418;p24"/>
            <p:cNvSpPr/>
            <p:nvPr/>
          </p:nvSpPr>
          <p:spPr>
            <a:xfrm>
              <a:off x="644660" y="640894"/>
              <a:ext cx="168275" cy="1713195"/>
            </a:xfrm>
            <a:custGeom>
              <a:avLst/>
              <a:gdLst/>
              <a:ahLst/>
              <a:cxnLst/>
              <a:rect l="l" t="t" r="r" b="b"/>
              <a:pathLst>
                <a:path w="106" h="1114" extrusionOk="0">
                  <a:moveTo>
                    <a:pt x="106" y="1114"/>
                  </a:moveTo>
                  <a:lnTo>
                    <a:pt x="0" y="1005"/>
                  </a:lnTo>
                  <a:lnTo>
                    <a:pt x="0" y="0"/>
                  </a:lnTo>
                  <a:lnTo>
                    <a:pt x="106" y="110"/>
                  </a:lnTo>
                  <a:lnTo>
                    <a:pt x="106" y="1114"/>
                  </a:lnTo>
                  <a:close/>
                </a:path>
              </a:pathLst>
            </a:custGeom>
            <a:solidFill>
              <a:srgbClr val="1E4E7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9" name="Google Shape;419;p24"/>
            <p:cNvSpPr/>
            <p:nvPr/>
          </p:nvSpPr>
          <p:spPr>
            <a:xfrm>
              <a:off x="644055" y="635715"/>
              <a:ext cx="10907863" cy="1541457"/>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420" name="Google Shape;420;p24"/>
          <p:cNvSpPr txBox="1">
            <a:spLocks noGrp="1"/>
          </p:cNvSpPr>
          <p:nvPr>
            <p:ph type="title"/>
          </p:nvPr>
        </p:nvSpPr>
        <p:spPr>
          <a:xfrm>
            <a:off x="785460" y="742276"/>
            <a:ext cx="772989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500"/>
              <a:buFont typeface="Calibri"/>
              <a:buNone/>
            </a:pPr>
            <a:r>
              <a:rPr lang="en-US" sz="3500">
                <a:solidFill>
                  <a:srgbClr val="FFFFFF"/>
                </a:solidFill>
                <a:latin typeface="Calibri"/>
                <a:ea typeface="Calibri"/>
                <a:cs typeface="Calibri"/>
                <a:sym typeface="Calibri"/>
              </a:rPr>
              <a:t>The writing process requires . . .</a:t>
            </a:r>
            <a:endParaRPr/>
          </a:p>
        </p:txBody>
      </p:sp>
      <p:sp>
        <p:nvSpPr>
          <p:cNvPr id="421" name="Google Shape;421;p24"/>
          <p:cNvSpPr txBox="1"/>
          <p:nvPr/>
        </p:nvSpPr>
        <p:spPr>
          <a:xfrm>
            <a:off x="874420" y="2283732"/>
            <a:ext cx="3839970" cy="3563159"/>
          </a:xfrm>
          <a:prstGeom prst="rect">
            <a:avLst/>
          </a:prstGeom>
          <a:noFill/>
          <a:ln>
            <a:noFill/>
          </a:ln>
        </p:spPr>
        <p:txBody>
          <a:bodyPr spcFirstLastPara="1" wrap="square" lIns="91425" tIns="45700" rIns="91425" bIns="45700" anchor="t" anchorCtr="0">
            <a:noAutofit/>
          </a:bodyPr>
          <a:lstStyle/>
          <a:p>
            <a:pPr marL="285750" marR="0" lvl="0" indent="-228600" algn="l" rtl="0">
              <a:lnSpc>
                <a:spcPct val="90000"/>
              </a:lnSpc>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Commitment from teachers across all content areas and grade levels. </a:t>
            </a:r>
            <a:endParaRPr/>
          </a:p>
          <a:p>
            <a:pPr marL="285750" marR="0" lvl="0" indent="-228600" algn="l" rtl="0">
              <a:lnSpc>
                <a:spcPct val="90000"/>
              </a:lnSpc>
              <a:spcBef>
                <a:spcPts val="60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Consistency in practice, because practice makes permanent.</a:t>
            </a:r>
            <a:endParaRPr/>
          </a:p>
          <a:p>
            <a:pPr marL="285750" marR="0" lvl="0" indent="-228600" algn="l" rtl="0">
              <a:lnSpc>
                <a:spcPct val="90000"/>
              </a:lnSpc>
              <a:spcBef>
                <a:spcPts val="60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Flexibility. Writing is not a linear process.</a:t>
            </a:r>
            <a:endParaRPr/>
          </a:p>
          <a:p>
            <a:pPr marL="285750" marR="0" lvl="0" indent="-228600" algn="l" rtl="0">
              <a:lnSpc>
                <a:spcPct val="90000"/>
              </a:lnSpc>
              <a:spcBef>
                <a:spcPts val="60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Conferencing in each stage</a:t>
            </a:r>
            <a:endParaRPr/>
          </a:p>
          <a:p>
            <a:pPr marL="285750" marR="0" lvl="0" indent="-228600" algn="l" rtl="0">
              <a:lnSpc>
                <a:spcPct val="90000"/>
              </a:lnSpc>
              <a:spcBef>
                <a:spcPts val="60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Modeling writing for students</a:t>
            </a:r>
            <a:endParaRPr/>
          </a:p>
          <a:p>
            <a:pPr marL="285750" marR="0" lvl="0" indent="-228600" algn="l" rtl="0">
              <a:lnSpc>
                <a:spcPct val="90000"/>
              </a:lnSpc>
              <a:spcBef>
                <a:spcPts val="60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Acceptance of the best draft as the final product.</a:t>
            </a:r>
            <a:endParaRPr/>
          </a:p>
        </p:txBody>
      </p:sp>
      <p:sp>
        <p:nvSpPr>
          <p:cNvPr id="422" name="Google Shape;422;p24"/>
          <p:cNvSpPr txBox="1">
            <a:spLocks noGrp="1"/>
          </p:cNvSpPr>
          <p:nvPr>
            <p:ph type="sldNum" idx="12"/>
          </p:nvPr>
        </p:nvSpPr>
        <p:spPr>
          <a:xfrm>
            <a:off x="8030718" y="6382512"/>
            <a:ext cx="514350" cy="32004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sz="900">
                <a:solidFill>
                  <a:srgbClr val="888888"/>
                </a:solidFill>
              </a:rPr>
              <a:t>17</a:t>
            </a:fld>
            <a:endParaRPr sz="900">
              <a:solidFill>
                <a:srgbClr val="888888"/>
              </a:solidFill>
            </a:endParaRPr>
          </a:p>
        </p:txBody>
      </p:sp>
      <p:pic>
        <p:nvPicPr>
          <p:cNvPr id="3" name="Picture 2">
            <a:extLst>
              <a:ext uri="{FF2B5EF4-FFF2-40B4-BE49-F238E27FC236}">
                <a16:creationId xmlns:a16="http://schemas.microsoft.com/office/drawing/2014/main" id="{CC9E7C21-9F88-7BED-991E-4D64051A64AE}"/>
              </a:ext>
            </a:extLst>
          </p:cNvPr>
          <p:cNvPicPr>
            <a:picLocks noChangeAspect="1"/>
          </p:cNvPicPr>
          <p:nvPr/>
        </p:nvPicPr>
        <p:blipFill>
          <a:blip r:embed="rId3"/>
          <a:stretch>
            <a:fillRect/>
          </a:stretch>
        </p:blipFill>
        <p:spPr>
          <a:xfrm>
            <a:off x="4750690" y="2657812"/>
            <a:ext cx="3975206" cy="289385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5F2120-6A71-1006-C41B-85A63D1D1AE2}"/>
              </a:ext>
            </a:extLst>
          </p:cNvPr>
          <p:cNvSpPr>
            <a:spLocks noGrp="1"/>
          </p:cNvSpPr>
          <p:nvPr>
            <p:ph type="sldNum" sz="quarter" idx="4294967295"/>
          </p:nvPr>
        </p:nvSpPr>
        <p:spPr>
          <a:xfrm>
            <a:off x="0" y="6427788"/>
            <a:ext cx="2057400" cy="365125"/>
          </a:xfrm>
        </p:spPr>
        <p:txBody>
          <a:bodyPr/>
          <a:lstStyle/>
          <a:p>
            <a:fld id="{C479D5F6-EDCB-402A-AC08-4943A1820E8F}" type="slidenum">
              <a:rPr lang="en-US" smtClean="0"/>
              <a:pPr/>
              <a:t>2</a:t>
            </a:fld>
            <a:endParaRPr lang="en-US" dirty="0"/>
          </a:p>
        </p:txBody>
      </p:sp>
      <p:pic>
        <p:nvPicPr>
          <p:cNvPr id="1026" name="Picture 2" descr="PR objectives are more important than ever - Cutting Edge Insights">
            <a:extLst>
              <a:ext uri="{FF2B5EF4-FFF2-40B4-BE49-F238E27FC236}">
                <a16:creationId xmlns:a16="http://schemas.microsoft.com/office/drawing/2014/main" id="{3E3A223B-7F17-B4B0-A9F8-B9CFE0581A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4213"/>
            <a:ext cx="9144000" cy="54244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6D4DC98-4A2D-77D7-1E15-B518975804C7}"/>
              </a:ext>
            </a:extLst>
          </p:cNvPr>
          <p:cNvSpPr txBox="1"/>
          <p:nvPr/>
        </p:nvSpPr>
        <p:spPr>
          <a:xfrm>
            <a:off x="238125" y="2724150"/>
            <a:ext cx="3781425" cy="1754326"/>
          </a:xfrm>
          <a:prstGeom prst="rect">
            <a:avLst/>
          </a:prstGeom>
          <a:noFill/>
        </p:spPr>
        <p:txBody>
          <a:bodyPr wrap="square" rtlCol="0">
            <a:spAutoFit/>
          </a:bodyPr>
          <a:lstStyle/>
          <a:p>
            <a:r>
              <a:rPr lang="en-US" dirty="0"/>
              <a:t>Educators and leaders will understand that writing is not a linear or sequential process, but requires commitment, consistency, and flexibility as students discover </a:t>
            </a:r>
            <a:r>
              <a:rPr lang="en-US"/>
              <a:t>their voice.</a:t>
            </a:r>
            <a:endParaRPr lang="en-US" dirty="0"/>
          </a:p>
        </p:txBody>
      </p:sp>
    </p:spTree>
    <p:extLst>
      <p:ext uri="{BB962C8B-B14F-4D97-AF65-F5344CB8AC3E}">
        <p14:creationId xmlns:p14="http://schemas.microsoft.com/office/powerpoint/2010/main" val="4126156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2"/>
          <p:cNvSpPr/>
          <p:nvPr/>
        </p:nvSpPr>
        <p:spPr>
          <a:xfrm>
            <a:off x="0" y="0"/>
            <a:ext cx="9144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3" name="Google Shape;213;p12"/>
          <p:cNvSpPr/>
          <p:nvPr/>
        </p:nvSpPr>
        <p:spPr>
          <a:xfrm rot="5400000" flipH="1">
            <a:off x="-1922632" y="1922631"/>
            <a:ext cx="6875818" cy="3030558"/>
          </a:xfrm>
          <a:prstGeom prst="rect">
            <a:avLst/>
          </a:prstGeom>
          <a:gradFill>
            <a:gsLst>
              <a:gs pos="0">
                <a:srgbClr val="000000"/>
              </a:gs>
              <a:gs pos="11000">
                <a:srgbClr val="000000"/>
              </a:gs>
              <a:gs pos="100000">
                <a:srgbClr val="2E75B5"/>
              </a:gs>
            </a:gsLst>
            <a:lin ang="18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4" name="Google Shape;214;p12"/>
          <p:cNvSpPr/>
          <p:nvPr/>
        </p:nvSpPr>
        <p:spPr>
          <a:xfrm flipH="1">
            <a:off x="342900" y="8482"/>
            <a:ext cx="2676207" cy="6858000"/>
          </a:xfrm>
          <a:prstGeom prst="rect">
            <a:avLst/>
          </a:prstGeom>
          <a:gradFill>
            <a:gsLst>
              <a:gs pos="0">
                <a:srgbClr val="5B9BD5">
                  <a:alpha val="31764"/>
                </a:srgbClr>
              </a:gs>
              <a:gs pos="70000">
                <a:srgbClr val="000000">
                  <a:alpha val="0"/>
                </a:srgbClr>
              </a:gs>
              <a:gs pos="100000">
                <a:srgbClr val="000000">
                  <a:alpha val="0"/>
                </a:srgbClr>
              </a:gs>
            </a:gsLst>
            <a:lin ang="6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5" name="Google Shape;215;p12"/>
          <p:cNvSpPr/>
          <p:nvPr/>
        </p:nvSpPr>
        <p:spPr>
          <a:xfrm rot="6097846">
            <a:off x="-1161554" y="1712395"/>
            <a:ext cx="4808302" cy="3066500"/>
          </a:xfrm>
          <a:custGeom>
            <a:avLst/>
            <a:gdLst/>
            <a:ahLst/>
            <a:cxnLst/>
            <a:rect l="l" t="t" r="r" b="b"/>
            <a:pathLst>
              <a:path w="4808302" h="4088666" extrusionOk="0">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0">
                <a:srgbClr val="9CC2E5">
                  <a:alpha val="0"/>
                </a:srgbClr>
              </a:gs>
              <a:gs pos="39000">
                <a:srgbClr val="9CC2E5">
                  <a:alpha val="0"/>
                </a:srgbClr>
              </a:gs>
              <a:gs pos="100000">
                <a:srgbClr val="2E75B5">
                  <a:alpha val="25882"/>
                </a:srgbClr>
              </a:gs>
            </a:gsLst>
            <a:lin ang="16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12"/>
          <p:cNvSpPr/>
          <p:nvPr/>
        </p:nvSpPr>
        <p:spPr>
          <a:xfrm rot="-5400000">
            <a:off x="-664123" y="3164497"/>
            <a:ext cx="4355594" cy="3030557"/>
          </a:xfrm>
          <a:prstGeom prst="rect">
            <a:avLst/>
          </a:prstGeom>
          <a:gradFill>
            <a:gsLst>
              <a:gs pos="0">
                <a:srgbClr val="5B9BD5">
                  <a:alpha val="23921"/>
                </a:srgbClr>
              </a:gs>
              <a:gs pos="100000">
                <a:srgbClr val="1E4E79">
                  <a:alpha val="0"/>
                </a:srgbClr>
              </a:gs>
            </a:gsLst>
            <a:lin ang="11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12"/>
          <p:cNvSpPr txBox="1">
            <a:spLocks noGrp="1"/>
          </p:cNvSpPr>
          <p:nvPr>
            <p:ph type="title"/>
          </p:nvPr>
        </p:nvSpPr>
        <p:spPr>
          <a:xfrm>
            <a:off x="496635" y="2862471"/>
            <a:ext cx="2281352" cy="290780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FFFF"/>
              </a:buClr>
              <a:buSzPts val="3500"/>
              <a:buFont typeface="Calibri"/>
              <a:buNone/>
            </a:pPr>
            <a:r>
              <a:rPr lang="en-US" sz="3500">
                <a:solidFill>
                  <a:srgbClr val="FFFFFF"/>
                </a:solidFill>
                <a:latin typeface="Calibri"/>
                <a:ea typeface="Calibri"/>
                <a:cs typeface="Calibri"/>
                <a:sym typeface="Calibri"/>
              </a:rPr>
              <a:t>Principle 1: Writing is messy!</a:t>
            </a:r>
            <a:endParaRPr/>
          </a:p>
        </p:txBody>
      </p:sp>
      <p:pic>
        <p:nvPicPr>
          <p:cNvPr id="218" name="Google Shape;218;p12" descr="Pencil"/>
          <p:cNvPicPr preferRelativeResize="0"/>
          <p:nvPr/>
        </p:nvPicPr>
        <p:blipFill rotWithShape="1">
          <a:blip r:embed="rId3">
            <a:alphaModFix/>
          </a:blip>
          <a:srcRect/>
          <a:stretch/>
        </p:blipFill>
        <p:spPr>
          <a:xfrm>
            <a:off x="249430" y="30914"/>
            <a:ext cx="2540683" cy="2540683"/>
          </a:xfrm>
          <a:prstGeom prst="rect">
            <a:avLst/>
          </a:prstGeom>
          <a:noFill/>
          <a:ln>
            <a:noFill/>
          </a:ln>
        </p:spPr>
      </p:pic>
      <p:pic>
        <p:nvPicPr>
          <p:cNvPr id="219" name="Google Shape;219;p12" descr="Why is my child's writing so messy? | Griffin Teaching"/>
          <p:cNvPicPr preferRelativeResize="0"/>
          <p:nvPr/>
        </p:nvPicPr>
        <p:blipFill rotWithShape="1">
          <a:blip r:embed="rId4">
            <a:alphaModFix/>
          </a:blip>
          <a:srcRect/>
          <a:stretch/>
        </p:blipFill>
        <p:spPr>
          <a:xfrm>
            <a:off x="3571952" y="166598"/>
            <a:ext cx="5000222" cy="2500111"/>
          </a:xfrm>
          <a:prstGeom prst="rect">
            <a:avLst/>
          </a:prstGeom>
          <a:noFill/>
          <a:ln>
            <a:noFill/>
          </a:ln>
        </p:spPr>
      </p:pic>
      <p:sp>
        <p:nvSpPr>
          <p:cNvPr id="220" name="Google Shape;220;p12"/>
          <p:cNvSpPr txBox="1">
            <a:spLocks noGrp="1"/>
          </p:cNvSpPr>
          <p:nvPr>
            <p:ph type="sldNum" idx="12"/>
          </p:nvPr>
        </p:nvSpPr>
        <p:spPr>
          <a:xfrm>
            <a:off x="8778240" y="6452940"/>
            <a:ext cx="336042" cy="36576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sz="1000">
                <a:solidFill>
                  <a:srgbClr val="7F7F7F"/>
                </a:solidFill>
              </a:rPr>
              <a:t>3</a:t>
            </a:fld>
            <a:endParaRPr sz="1000">
              <a:solidFill>
                <a:srgbClr val="7F7F7F"/>
              </a:solidFill>
            </a:endParaRPr>
          </a:p>
        </p:txBody>
      </p:sp>
      <p:sp>
        <p:nvSpPr>
          <p:cNvPr id="221" name="Google Shape;221;p12"/>
          <p:cNvSpPr txBox="1"/>
          <p:nvPr/>
        </p:nvSpPr>
        <p:spPr>
          <a:xfrm>
            <a:off x="961641" y="2532550"/>
            <a:ext cx="4330413" cy="3563159"/>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None/>
            </a:pPr>
            <a:endParaRPr sz="2100">
              <a:solidFill>
                <a:schemeClr val="dk1"/>
              </a:solidFill>
              <a:latin typeface="Calibri"/>
              <a:ea typeface="Calibri"/>
              <a:cs typeface="Calibri"/>
              <a:sym typeface="Calibri"/>
            </a:endParaRPr>
          </a:p>
        </p:txBody>
      </p:sp>
      <p:pic>
        <p:nvPicPr>
          <p:cNvPr id="222" name="Google Shape;222;p12" descr="Writing is messy - YouTube"/>
          <p:cNvPicPr preferRelativeResize="0"/>
          <p:nvPr/>
        </p:nvPicPr>
        <p:blipFill rotWithShape="1">
          <a:blip r:embed="rId5">
            <a:alphaModFix/>
          </a:blip>
          <a:srcRect/>
          <a:stretch/>
        </p:blipFill>
        <p:spPr>
          <a:xfrm>
            <a:off x="3847793" y="3122323"/>
            <a:ext cx="4707467" cy="26479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3"/>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4</a:t>
            </a:fld>
            <a:endParaRPr/>
          </a:p>
        </p:txBody>
      </p:sp>
      <p:pic>
        <p:nvPicPr>
          <p:cNvPr id="228" name="Google Shape;228;p13" descr="Writing Process - Writing Help - Library Guides at Bethel University"/>
          <p:cNvPicPr preferRelativeResize="0"/>
          <p:nvPr/>
        </p:nvPicPr>
        <p:blipFill rotWithShape="1">
          <a:blip r:embed="rId3">
            <a:alphaModFix/>
          </a:blip>
          <a:srcRect/>
          <a:stretch/>
        </p:blipFill>
        <p:spPr>
          <a:xfrm>
            <a:off x="1930685" y="1637451"/>
            <a:ext cx="5032324" cy="4136625"/>
          </a:xfrm>
          <a:prstGeom prst="rect">
            <a:avLst/>
          </a:prstGeom>
          <a:noFill/>
          <a:ln>
            <a:noFill/>
          </a:ln>
        </p:spPr>
      </p:pic>
      <p:sp>
        <p:nvSpPr>
          <p:cNvPr id="229" name="Google Shape;229;p13"/>
          <p:cNvSpPr txBox="1"/>
          <p:nvPr/>
        </p:nvSpPr>
        <p:spPr>
          <a:xfrm>
            <a:off x="863029" y="431515"/>
            <a:ext cx="722273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Calibri"/>
                <a:ea typeface="Calibri"/>
                <a:cs typeface="Calibri"/>
                <a:sym typeface="Calibri"/>
              </a:rPr>
              <a:t>If only writing were this simple . . .</a:t>
            </a:r>
            <a:endParaRPr/>
          </a:p>
        </p:txBody>
      </p:sp>
      <p:cxnSp>
        <p:nvCxnSpPr>
          <p:cNvPr id="230" name="Google Shape;230;p13"/>
          <p:cNvCxnSpPr/>
          <p:nvPr/>
        </p:nvCxnSpPr>
        <p:spPr>
          <a:xfrm>
            <a:off x="1777429" y="1637451"/>
            <a:ext cx="5712432" cy="4136625"/>
          </a:xfrm>
          <a:prstGeom prst="straightConnector1">
            <a:avLst/>
          </a:prstGeom>
          <a:noFill/>
          <a:ln w="19050" cap="flat" cmpd="sng">
            <a:solidFill>
              <a:schemeClr val="accent2"/>
            </a:solidFill>
            <a:prstDash val="solid"/>
            <a:miter lim="800000"/>
            <a:headEnd type="none" w="sm" len="sm"/>
            <a:tailEnd type="none" w="sm" len="sm"/>
          </a:ln>
        </p:spPr>
      </p:cxnSp>
      <p:cxnSp>
        <p:nvCxnSpPr>
          <p:cNvPr id="231" name="Google Shape;231;p13"/>
          <p:cNvCxnSpPr/>
          <p:nvPr/>
        </p:nvCxnSpPr>
        <p:spPr>
          <a:xfrm rot="10800000" flipH="1">
            <a:off x="1930685" y="1479479"/>
            <a:ext cx="5032324" cy="4294597"/>
          </a:xfrm>
          <a:prstGeom prst="straightConnector1">
            <a:avLst/>
          </a:prstGeom>
          <a:noFill/>
          <a:ln w="19050" cap="flat" cmpd="sng">
            <a:solidFill>
              <a:schemeClr val="accent2"/>
            </a:solidFill>
            <a:prstDash val="solid"/>
            <a:miter lim="800000"/>
            <a:headEnd type="none" w="sm" len="sm"/>
            <a:tailEnd type="none" w="sm" len="sm"/>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4"/>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5</a:t>
            </a:fld>
            <a:endParaRPr/>
          </a:p>
        </p:txBody>
      </p:sp>
      <p:sp>
        <p:nvSpPr>
          <p:cNvPr id="237" name="Google Shape;237;p14"/>
          <p:cNvSpPr/>
          <p:nvPr/>
        </p:nvSpPr>
        <p:spPr>
          <a:xfrm>
            <a:off x="38313" y="-25634"/>
            <a:ext cx="3065290" cy="2160000"/>
          </a:xfrm>
          <a:prstGeom prst="ellipse">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dk1"/>
                </a:solidFill>
                <a:latin typeface="Trebuchet MS"/>
                <a:ea typeface="Trebuchet MS"/>
                <a:cs typeface="Trebuchet MS"/>
                <a:sym typeface="Trebuchet MS"/>
              </a:rPr>
              <a:t>Prewriting/</a:t>
            </a:r>
            <a:endParaRPr/>
          </a:p>
          <a:p>
            <a:pPr marL="0" marR="0" lvl="0" indent="0" algn="ctr" rtl="0">
              <a:spcBef>
                <a:spcPts val="0"/>
              </a:spcBef>
              <a:spcAft>
                <a:spcPts val="0"/>
              </a:spcAft>
              <a:buNone/>
            </a:pPr>
            <a:r>
              <a:rPr lang="en-US" sz="2000" b="1">
                <a:solidFill>
                  <a:schemeClr val="dk1"/>
                </a:solidFill>
                <a:latin typeface="Trebuchet MS"/>
                <a:ea typeface="Trebuchet MS"/>
                <a:cs typeface="Trebuchet MS"/>
                <a:sym typeface="Trebuchet MS"/>
              </a:rPr>
              <a:t>Planning </a:t>
            </a:r>
            <a:endParaRPr/>
          </a:p>
          <a:p>
            <a:pPr marL="342900" marR="0" lvl="0" indent="-342900" algn="l" rtl="0">
              <a:spcBef>
                <a:spcPts val="0"/>
              </a:spcBef>
              <a:spcAft>
                <a:spcPts val="0"/>
              </a:spcAft>
              <a:buClr>
                <a:schemeClr val="dk1"/>
              </a:buClr>
              <a:buSzPts val="1400"/>
              <a:buFont typeface="Arial"/>
              <a:buChar char="•"/>
            </a:pPr>
            <a:r>
              <a:rPr lang="en-US" sz="1400" b="1">
                <a:solidFill>
                  <a:schemeClr val="dk1"/>
                </a:solidFill>
                <a:latin typeface="Trebuchet MS"/>
                <a:ea typeface="Trebuchet MS"/>
                <a:cs typeface="Trebuchet MS"/>
                <a:sym typeface="Trebuchet MS"/>
              </a:rPr>
              <a:t>Brainstorming ideas </a:t>
            </a:r>
            <a:endParaRPr/>
          </a:p>
          <a:p>
            <a:pPr marL="342900" marR="0" lvl="0" indent="-342900" algn="l" rtl="0">
              <a:spcBef>
                <a:spcPts val="0"/>
              </a:spcBef>
              <a:spcAft>
                <a:spcPts val="0"/>
              </a:spcAft>
              <a:buClr>
                <a:schemeClr val="dk1"/>
              </a:buClr>
              <a:buSzPts val="1400"/>
              <a:buFont typeface="Arial"/>
              <a:buChar char="•"/>
            </a:pPr>
            <a:r>
              <a:rPr lang="en-US" sz="1400" b="1">
                <a:solidFill>
                  <a:schemeClr val="dk1"/>
                </a:solidFill>
                <a:latin typeface="Trebuchet MS"/>
                <a:ea typeface="Trebuchet MS"/>
                <a:cs typeface="Trebuchet MS"/>
                <a:sym typeface="Trebuchet MS"/>
              </a:rPr>
              <a:t>Purpose and audience</a:t>
            </a:r>
            <a:endParaRPr/>
          </a:p>
          <a:p>
            <a:pPr marL="342900" marR="0" lvl="0" indent="-342900" algn="l" rtl="0">
              <a:spcBef>
                <a:spcPts val="0"/>
              </a:spcBef>
              <a:spcAft>
                <a:spcPts val="0"/>
              </a:spcAft>
              <a:buClr>
                <a:schemeClr val="dk1"/>
              </a:buClr>
              <a:buSzPts val="1400"/>
              <a:buFont typeface="Arial"/>
              <a:buChar char="•"/>
            </a:pPr>
            <a:r>
              <a:rPr lang="en-US" sz="1400" b="1">
                <a:solidFill>
                  <a:schemeClr val="dk1"/>
                </a:solidFill>
                <a:latin typeface="Trebuchet MS"/>
                <a:ea typeface="Trebuchet MS"/>
                <a:cs typeface="Trebuchet MS"/>
                <a:sym typeface="Trebuchet MS"/>
              </a:rPr>
              <a:t>Genre and modality of writing (form)</a:t>
            </a:r>
            <a:endParaRPr/>
          </a:p>
        </p:txBody>
      </p:sp>
      <p:sp>
        <p:nvSpPr>
          <p:cNvPr id="238" name="Google Shape;238;p14"/>
          <p:cNvSpPr/>
          <p:nvPr/>
        </p:nvSpPr>
        <p:spPr>
          <a:xfrm>
            <a:off x="1916609" y="2355770"/>
            <a:ext cx="2970774" cy="2186485"/>
          </a:xfrm>
          <a:prstGeom prst="ellipse">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dk1"/>
                </a:solidFill>
                <a:latin typeface="Trebuchet MS"/>
                <a:ea typeface="Trebuchet MS"/>
                <a:cs typeface="Trebuchet MS"/>
                <a:sym typeface="Trebuchet MS"/>
              </a:rPr>
              <a:t>Drafting/</a:t>
            </a:r>
            <a:endParaRPr/>
          </a:p>
          <a:p>
            <a:pPr marL="0" marR="0" lvl="0" indent="0" algn="ctr" rtl="0">
              <a:spcBef>
                <a:spcPts val="0"/>
              </a:spcBef>
              <a:spcAft>
                <a:spcPts val="0"/>
              </a:spcAft>
              <a:buNone/>
            </a:pPr>
            <a:r>
              <a:rPr lang="en-US" sz="2000" b="1">
                <a:solidFill>
                  <a:schemeClr val="dk1"/>
                </a:solidFill>
                <a:latin typeface="Trebuchet MS"/>
                <a:ea typeface="Trebuchet MS"/>
                <a:cs typeface="Trebuchet MS"/>
                <a:sym typeface="Trebuchet MS"/>
              </a:rPr>
              <a:t>Writing</a:t>
            </a:r>
            <a:endParaRPr/>
          </a:p>
          <a:p>
            <a:pPr marL="285750" marR="0" lvl="0" indent="-285750" algn="l" rtl="0">
              <a:spcBef>
                <a:spcPts val="0"/>
              </a:spcBef>
              <a:spcAft>
                <a:spcPts val="0"/>
              </a:spcAft>
              <a:buClr>
                <a:schemeClr val="dk1"/>
              </a:buClr>
              <a:buSzPts val="1400"/>
              <a:buFont typeface="Arial"/>
              <a:buChar char="•"/>
            </a:pPr>
            <a:r>
              <a:rPr lang="en-US" sz="1400" b="1">
                <a:solidFill>
                  <a:schemeClr val="dk1"/>
                </a:solidFill>
                <a:latin typeface="Trebuchet MS"/>
                <a:ea typeface="Trebuchet MS"/>
                <a:cs typeface="Trebuchet MS"/>
                <a:sym typeface="Trebuchet MS"/>
              </a:rPr>
              <a:t>Organization </a:t>
            </a:r>
            <a:endParaRPr/>
          </a:p>
          <a:p>
            <a:pPr marL="285750" marR="0" lvl="0" indent="-285750" algn="l" rtl="0">
              <a:spcBef>
                <a:spcPts val="0"/>
              </a:spcBef>
              <a:spcAft>
                <a:spcPts val="0"/>
              </a:spcAft>
              <a:buClr>
                <a:schemeClr val="dk1"/>
              </a:buClr>
              <a:buSzPts val="1400"/>
              <a:buFont typeface="Arial"/>
              <a:buChar char="•"/>
            </a:pPr>
            <a:r>
              <a:rPr lang="en-US" sz="1400" b="1">
                <a:solidFill>
                  <a:schemeClr val="dk1"/>
                </a:solidFill>
                <a:latin typeface="Trebuchet MS"/>
                <a:ea typeface="Trebuchet MS"/>
                <a:cs typeface="Trebuchet MS"/>
                <a:sym typeface="Trebuchet MS"/>
              </a:rPr>
              <a:t>Voice (tone, mood)</a:t>
            </a:r>
            <a:endParaRPr/>
          </a:p>
          <a:p>
            <a:pPr marL="285750" marR="0" lvl="0" indent="-285750" algn="l" rtl="0">
              <a:spcBef>
                <a:spcPts val="0"/>
              </a:spcBef>
              <a:spcAft>
                <a:spcPts val="0"/>
              </a:spcAft>
              <a:buClr>
                <a:schemeClr val="dk1"/>
              </a:buClr>
              <a:buSzPts val="1400"/>
              <a:buFont typeface="Arial"/>
              <a:buChar char="•"/>
            </a:pPr>
            <a:r>
              <a:rPr lang="en-US" sz="1400" b="1">
                <a:solidFill>
                  <a:schemeClr val="dk1"/>
                </a:solidFill>
                <a:latin typeface="Trebuchet MS"/>
                <a:ea typeface="Trebuchet MS"/>
                <a:cs typeface="Trebuchet MS"/>
                <a:sym typeface="Trebuchet MS"/>
              </a:rPr>
              <a:t>Word choice</a:t>
            </a:r>
            <a:endParaRPr/>
          </a:p>
          <a:p>
            <a:pPr marL="285750" marR="0" lvl="0" indent="-285750" algn="l" rtl="0">
              <a:spcBef>
                <a:spcPts val="0"/>
              </a:spcBef>
              <a:spcAft>
                <a:spcPts val="0"/>
              </a:spcAft>
              <a:buClr>
                <a:schemeClr val="dk1"/>
              </a:buClr>
              <a:buSzPts val="1400"/>
              <a:buFont typeface="Arial"/>
              <a:buChar char="•"/>
            </a:pPr>
            <a:r>
              <a:rPr lang="en-US" sz="1400" b="1">
                <a:solidFill>
                  <a:schemeClr val="dk1"/>
                </a:solidFill>
                <a:latin typeface="Trebuchet MS"/>
                <a:ea typeface="Trebuchet MS"/>
                <a:cs typeface="Trebuchet MS"/>
                <a:sym typeface="Trebuchet MS"/>
              </a:rPr>
              <a:t>Fluency</a:t>
            </a:r>
            <a:endParaRPr/>
          </a:p>
        </p:txBody>
      </p:sp>
      <p:sp>
        <p:nvSpPr>
          <p:cNvPr id="239" name="Google Shape;239;p14"/>
          <p:cNvSpPr/>
          <p:nvPr/>
        </p:nvSpPr>
        <p:spPr>
          <a:xfrm>
            <a:off x="6069516" y="2509977"/>
            <a:ext cx="2387014" cy="1756202"/>
          </a:xfrm>
          <a:prstGeom prst="ellipse">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dk1"/>
                </a:solidFill>
                <a:latin typeface="Trebuchet MS"/>
                <a:ea typeface="Trebuchet MS"/>
                <a:cs typeface="Trebuchet MS"/>
                <a:sym typeface="Trebuchet MS"/>
              </a:rPr>
              <a:t>Editing</a:t>
            </a:r>
            <a:endParaRPr/>
          </a:p>
          <a:p>
            <a:pPr marL="342900" marR="0" lvl="0" indent="-34290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Grammar/ Punctuation</a:t>
            </a:r>
            <a:endParaRPr/>
          </a:p>
          <a:p>
            <a:pPr marL="342900" marR="0" lvl="0" indent="-34290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Conventions</a:t>
            </a:r>
            <a:endParaRPr/>
          </a:p>
        </p:txBody>
      </p:sp>
      <p:sp>
        <p:nvSpPr>
          <p:cNvPr id="240" name="Google Shape;240;p14"/>
          <p:cNvSpPr/>
          <p:nvPr/>
        </p:nvSpPr>
        <p:spPr>
          <a:xfrm>
            <a:off x="99654" y="4854324"/>
            <a:ext cx="2384393" cy="1844658"/>
          </a:xfrm>
          <a:prstGeom prst="ellipse">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dk1"/>
                </a:solidFill>
                <a:latin typeface="Trebuchet MS"/>
                <a:ea typeface="Trebuchet MS"/>
                <a:cs typeface="Trebuchet MS"/>
                <a:sym typeface="Trebuchet MS"/>
              </a:rPr>
              <a:t>Responding</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Teacher/peer conferencing</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Self/peer evaluation</a:t>
            </a:r>
            <a:endParaRPr/>
          </a:p>
        </p:txBody>
      </p:sp>
      <p:sp>
        <p:nvSpPr>
          <p:cNvPr id="241" name="Google Shape;241;p14"/>
          <p:cNvSpPr/>
          <p:nvPr/>
        </p:nvSpPr>
        <p:spPr>
          <a:xfrm>
            <a:off x="6476787" y="-25634"/>
            <a:ext cx="2628900" cy="1906813"/>
          </a:xfrm>
          <a:prstGeom prst="ellipse">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dk1"/>
                </a:solidFill>
                <a:latin typeface="Trebuchet MS"/>
                <a:ea typeface="Trebuchet MS"/>
                <a:cs typeface="Trebuchet MS"/>
                <a:sym typeface="Trebuchet MS"/>
              </a:rPr>
              <a:t>Revision</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Clarifying</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Reorganizing</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Refining</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Using precise language</a:t>
            </a:r>
            <a:endParaRPr/>
          </a:p>
        </p:txBody>
      </p:sp>
      <p:sp>
        <p:nvSpPr>
          <p:cNvPr id="242" name="Google Shape;242;p14"/>
          <p:cNvSpPr/>
          <p:nvPr/>
        </p:nvSpPr>
        <p:spPr>
          <a:xfrm>
            <a:off x="4024738" y="3968637"/>
            <a:ext cx="3066749" cy="1935006"/>
          </a:xfrm>
          <a:prstGeom prst="ellipse">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dirty="0">
                <a:solidFill>
                  <a:schemeClr val="dk1"/>
                </a:solidFill>
                <a:latin typeface="Trebuchet MS"/>
                <a:ea typeface="Trebuchet MS"/>
                <a:cs typeface="Trebuchet MS"/>
                <a:sym typeface="Trebuchet MS"/>
              </a:rPr>
              <a:t>Publishing/ Sharing</a:t>
            </a:r>
            <a:endParaRPr dirty="0"/>
          </a:p>
          <a:p>
            <a:pPr marL="0" marR="0" lvl="0" indent="0" algn="ctr" rtl="0">
              <a:spcBef>
                <a:spcPts val="0"/>
              </a:spcBef>
              <a:spcAft>
                <a:spcPts val="0"/>
              </a:spcAft>
              <a:buNone/>
            </a:pPr>
            <a:r>
              <a:rPr lang="en-US" sz="1400" dirty="0">
                <a:solidFill>
                  <a:schemeClr val="dk1"/>
                </a:solidFill>
                <a:latin typeface="Trebuchet MS"/>
                <a:ea typeface="Trebuchet MS"/>
                <a:cs typeface="Trebuchet MS"/>
                <a:sym typeface="Trebuchet MS"/>
              </a:rPr>
              <a:t>(Best Draft)</a:t>
            </a:r>
            <a:endParaRPr dirty="0"/>
          </a:p>
          <a:p>
            <a:pPr marL="285750" marR="0" lvl="0" indent="-285750" algn="l" rtl="0">
              <a:spcBef>
                <a:spcPts val="0"/>
              </a:spcBef>
              <a:spcAft>
                <a:spcPts val="0"/>
              </a:spcAft>
              <a:buClr>
                <a:schemeClr val="dk1"/>
              </a:buClr>
              <a:buSzPts val="1400"/>
              <a:buFont typeface="Arial"/>
              <a:buChar char="•"/>
            </a:pPr>
            <a:r>
              <a:rPr lang="en-US" sz="1400" dirty="0">
                <a:solidFill>
                  <a:schemeClr val="dk1"/>
                </a:solidFill>
                <a:latin typeface="Trebuchet MS"/>
                <a:ea typeface="Trebuchet MS"/>
                <a:cs typeface="Trebuchet MS"/>
                <a:sym typeface="Trebuchet MS"/>
              </a:rPr>
              <a:t>Bulletin</a:t>
            </a:r>
            <a:endParaRPr dirty="0"/>
          </a:p>
          <a:p>
            <a:pPr marL="285750" marR="0" lvl="0" indent="-285750" algn="l" rtl="0">
              <a:spcBef>
                <a:spcPts val="0"/>
              </a:spcBef>
              <a:spcAft>
                <a:spcPts val="0"/>
              </a:spcAft>
              <a:buClr>
                <a:schemeClr val="dk1"/>
              </a:buClr>
              <a:buSzPts val="1400"/>
              <a:buFont typeface="Arial"/>
              <a:buChar char="•"/>
            </a:pPr>
            <a:r>
              <a:rPr lang="en-US" sz="1400" dirty="0">
                <a:solidFill>
                  <a:schemeClr val="dk1"/>
                </a:solidFill>
                <a:latin typeface="Trebuchet MS"/>
                <a:ea typeface="Trebuchet MS"/>
                <a:cs typeface="Trebuchet MS"/>
                <a:sym typeface="Trebuchet MS"/>
              </a:rPr>
              <a:t>Website</a:t>
            </a:r>
            <a:endParaRPr dirty="0"/>
          </a:p>
          <a:p>
            <a:pPr marL="285750" marR="0" lvl="0" indent="-285750" algn="l" rtl="0">
              <a:spcBef>
                <a:spcPts val="0"/>
              </a:spcBef>
              <a:spcAft>
                <a:spcPts val="0"/>
              </a:spcAft>
              <a:buClr>
                <a:schemeClr val="dk1"/>
              </a:buClr>
              <a:buSzPts val="1400"/>
              <a:buFont typeface="Arial"/>
              <a:buChar char="•"/>
            </a:pPr>
            <a:r>
              <a:rPr lang="en-US" sz="1400" dirty="0">
                <a:solidFill>
                  <a:schemeClr val="dk1"/>
                </a:solidFill>
                <a:latin typeface="Trebuchet MS"/>
                <a:ea typeface="Trebuchet MS"/>
                <a:cs typeface="Trebuchet MS"/>
                <a:sym typeface="Trebuchet MS"/>
              </a:rPr>
              <a:t>Parents/Students</a:t>
            </a:r>
            <a:endParaRPr dirty="0"/>
          </a:p>
        </p:txBody>
      </p:sp>
      <p:sp>
        <p:nvSpPr>
          <p:cNvPr id="243" name="Google Shape;243;p14"/>
          <p:cNvSpPr/>
          <p:nvPr/>
        </p:nvSpPr>
        <p:spPr>
          <a:xfrm rot="2837603">
            <a:off x="5284169" y="768880"/>
            <a:ext cx="547889" cy="2404195"/>
          </a:xfrm>
          <a:prstGeom prst="upDown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4" name="Google Shape;244;p14"/>
          <p:cNvSpPr/>
          <p:nvPr/>
        </p:nvSpPr>
        <p:spPr>
          <a:xfrm rot="5400000">
            <a:off x="4516249" y="-961973"/>
            <a:ext cx="547889" cy="3373182"/>
          </a:xfrm>
          <a:prstGeom prst="upDown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5" name="Google Shape;245;p14"/>
          <p:cNvSpPr/>
          <p:nvPr/>
        </p:nvSpPr>
        <p:spPr>
          <a:xfrm>
            <a:off x="888192" y="2152522"/>
            <a:ext cx="547889" cy="2701802"/>
          </a:xfrm>
          <a:prstGeom prst="upDown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6" name="Google Shape;246;p14"/>
          <p:cNvSpPr/>
          <p:nvPr/>
        </p:nvSpPr>
        <p:spPr>
          <a:xfrm rot="-2388851">
            <a:off x="2467517" y="1786354"/>
            <a:ext cx="385435" cy="743985"/>
          </a:xfrm>
          <a:prstGeom prst="upDownArrow">
            <a:avLst>
              <a:gd name="adj1" fmla="val 48736"/>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7" name="Google Shape;247;p14"/>
          <p:cNvSpPr/>
          <p:nvPr/>
        </p:nvSpPr>
        <p:spPr>
          <a:xfrm rot="2093164">
            <a:off x="1985386" y="4181830"/>
            <a:ext cx="407562" cy="894350"/>
          </a:xfrm>
          <a:prstGeom prst="upDown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8" name="Google Shape;248;p14"/>
          <p:cNvSpPr/>
          <p:nvPr/>
        </p:nvSpPr>
        <p:spPr>
          <a:xfrm>
            <a:off x="7066646" y="1723594"/>
            <a:ext cx="459224" cy="786383"/>
          </a:xfrm>
          <a:prstGeom prst="upDown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9" name="Google Shape;249;p14"/>
          <p:cNvSpPr/>
          <p:nvPr/>
        </p:nvSpPr>
        <p:spPr>
          <a:xfrm>
            <a:off x="2484047" y="1660125"/>
            <a:ext cx="6659953" cy="5081526"/>
          </a:xfrm>
          <a:prstGeom prst="leftUpArrow">
            <a:avLst>
              <a:gd name="adj1" fmla="val 6724"/>
              <a:gd name="adj2" fmla="val 8072"/>
              <a:gd name="adj3" fmla="val 7991"/>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0" name="Google Shape;250;p14"/>
          <p:cNvSpPr/>
          <p:nvPr/>
        </p:nvSpPr>
        <p:spPr>
          <a:xfrm rot="10800000">
            <a:off x="5105715" y="3173298"/>
            <a:ext cx="953404" cy="770938"/>
          </a:xfrm>
          <a:prstGeom prst="bentUpArrow">
            <a:avLst>
              <a:gd name="adj1" fmla="val 25000"/>
              <a:gd name="adj2" fmla="val 25000"/>
              <a:gd name="adj3" fmla="val 25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1" name="Google Shape;251;p14"/>
          <p:cNvSpPr/>
          <p:nvPr/>
        </p:nvSpPr>
        <p:spPr>
          <a:xfrm>
            <a:off x="7215101" y="4273957"/>
            <a:ext cx="621537" cy="2075472"/>
          </a:xfrm>
          <a:prstGeom prst="up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2" name="Google Shape;252;p14"/>
          <p:cNvSpPr/>
          <p:nvPr/>
        </p:nvSpPr>
        <p:spPr>
          <a:xfrm>
            <a:off x="5322350" y="5914276"/>
            <a:ext cx="349200" cy="365100"/>
          </a:xfrm>
          <a:prstGeom prst="up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5"/>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6</a:t>
            </a:fld>
            <a:endParaRPr/>
          </a:p>
        </p:txBody>
      </p:sp>
      <p:pic>
        <p:nvPicPr>
          <p:cNvPr id="258" name="Google Shape;258;p15" descr="African Woman Thinking Images | Free Vectors, Stock Photos &amp; PSD"/>
          <p:cNvPicPr preferRelativeResize="0"/>
          <p:nvPr/>
        </p:nvPicPr>
        <p:blipFill rotWithShape="1">
          <a:blip r:embed="rId3">
            <a:alphaModFix/>
          </a:blip>
          <a:srcRect/>
          <a:stretch/>
        </p:blipFill>
        <p:spPr>
          <a:xfrm>
            <a:off x="0" y="4325420"/>
            <a:ext cx="4212405" cy="2532580"/>
          </a:xfrm>
          <a:prstGeom prst="rect">
            <a:avLst/>
          </a:prstGeom>
          <a:noFill/>
          <a:ln>
            <a:noFill/>
          </a:ln>
        </p:spPr>
      </p:pic>
      <p:sp>
        <p:nvSpPr>
          <p:cNvPr id="259" name="Google Shape;259;p15"/>
          <p:cNvSpPr/>
          <p:nvPr/>
        </p:nvSpPr>
        <p:spPr>
          <a:xfrm>
            <a:off x="223071" y="65857"/>
            <a:ext cx="8777091" cy="3632840"/>
          </a:xfrm>
          <a:prstGeom prst="cloudCallout">
            <a:avLst>
              <a:gd name="adj1" fmla="val -23649"/>
              <a:gd name="adj2" fmla="val 68521"/>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dirty="0">
                <a:solidFill>
                  <a:srgbClr val="000000"/>
                </a:solidFill>
                <a:latin typeface="Calibri"/>
                <a:ea typeface="Calibri"/>
                <a:cs typeface="Calibri"/>
                <a:sym typeface="Calibri"/>
              </a:rPr>
              <a:t>What does the writing process look like in  classrooms across the your building?  Does it mirror this one? </a:t>
            </a:r>
            <a:endParaRPr dirty="0"/>
          </a:p>
          <a:p>
            <a:pPr marL="0" marR="0" lvl="0" indent="0" algn="ctr" rtl="0">
              <a:spcBef>
                <a:spcPts val="0"/>
              </a:spcBef>
              <a:spcAft>
                <a:spcPts val="0"/>
              </a:spcAft>
              <a:buNone/>
            </a:pPr>
            <a:endParaRPr sz="2400" dirty="0">
              <a:solidFill>
                <a:schemeClr val="lt1"/>
              </a:solidFill>
              <a:latin typeface="Times New Roman"/>
              <a:ea typeface="Times New Roman"/>
              <a:cs typeface="Times New Roman"/>
              <a:sym typeface="Times New Roman"/>
            </a:endParaRPr>
          </a:p>
        </p:txBody>
      </p:sp>
      <p:pic>
        <p:nvPicPr>
          <p:cNvPr id="260" name="Google Shape;260;p15"/>
          <p:cNvPicPr preferRelativeResize="0"/>
          <p:nvPr/>
        </p:nvPicPr>
        <p:blipFill rotWithShape="1">
          <a:blip r:embed="rId4">
            <a:alphaModFix/>
          </a:blip>
          <a:srcRect/>
          <a:stretch/>
        </p:blipFill>
        <p:spPr>
          <a:xfrm>
            <a:off x="3869718" y="2244311"/>
            <a:ext cx="1483796" cy="109200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6"/>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7</a:t>
            </a:fld>
            <a:endParaRPr/>
          </a:p>
        </p:txBody>
      </p:sp>
      <p:sp>
        <p:nvSpPr>
          <p:cNvPr id="266" name="Google Shape;266;p16"/>
          <p:cNvSpPr/>
          <p:nvPr/>
        </p:nvSpPr>
        <p:spPr>
          <a:xfrm>
            <a:off x="38313" y="-25634"/>
            <a:ext cx="3065290" cy="2160000"/>
          </a:xfrm>
          <a:prstGeom prst="ellipse">
            <a:avLst/>
          </a:prstGeom>
          <a:solidFill>
            <a:srgbClr val="FF00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dk1"/>
                </a:solidFill>
                <a:latin typeface="Trebuchet MS"/>
                <a:ea typeface="Trebuchet MS"/>
                <a:cs typeface="Trebuchet MS"/>
                <a:sym typeface="Trebuchet MS"/>
              </a:rPr>
              <a:t>Prewriting/</a:t>
            </a:r>
            <a:endParaRPr/>
          </a:p>
          <a:p>
            <a:pPr marL="0" marR="0" lvl="0" indent="0" algn="ctr" rtl="0">
              <a:spcBef>
                <a:spcPts val="0"/>
              </a:spcBef>
              <a:spcAft>
                <a:spcPts val="0"/>
              </a:spcAft>
              <a:buNone/>
            </a:pPr>
            <a:r>
              <a:rPr lang="en-US" sz="2000" b="1">
                <a:solidFill>
                  <a:schemeClr val="dk1"/>
                </a:solidFill>
                <a:latin typeface="Trebuchet MS"/>
                <a:ea typeface="Trebuchet MS"/>
                <a:cs typeface="Trebuchet MS"/>
                <a:sym typeface="Trebuchet MS"/>
              </a:rPr>
              <a:t>Planning </a:t>
            </a:r>
            <a:endParaRPr/>
          </a:p>
          <a:p>
            <a:pPr marL="342900" marR="0" lvl="0" indent="-342900" algn="l" rtl="0">
              <a:spcBef>
                <a:spcPts val="0"/>
              </a:spcBef>
              <a:spcAft>
                <a:spcPts val="0"/>
              </a:spcAft>
              <a:buClr>
                <a:schemeClr val="dk1"/>
              </a:buClr>
              <a:buSzPts val="1400"/>
              <a:buFont typeface="Arial"/>
              <a:buChar char="•"/>
            </a:pPr>
            <a:r>
              <a:rPr lang="en-US" sz="1400" b="1">
                <a:solidFill>
                  <a:schemeClr val="dk1"/>
                </a:solidFill>
                <a:latin typeface="Trebuchet MS"/>
                <a:ea typeface="Trebuchet MS"/>
                <a:cs typeface="Trebuchet MS"/>
                <a:sym typeface="Trebuchet MS"/>
              </a:rPr>
              <a:t>Brainstorming ideas </a:t>
            </a:r>
            <a:endParaRPr/>
          </a:p>
          <a:p>
            <a:pPr marL="342900" marR="0" lvl="0" indent="-342900" algn="l" rtl="0">
              <a:spcBef>
                <a:spcPts val="0"/>
              </a:spcBef>
              <a:spcAft>
                <a:spcPts val="0"/>
              </a:spcAft>
              <a:buClr>
                <a:schemeClr val="dk1"/>
              </a:buClr>
              <a:buSzPts val="1400"/>
              <a:buFont typeface="Arial"/>
              <a:buChar char="•"/>
            </a:pPr>
            <a:r>
              <a:rPr lang="en-US" sz="1400" b="1">
                <a:solidFill>
                  <a:schemeClr val="dk1"/>
                </a:solidFill>
                <a:latin typeface="Trebuchet MS"/>
                <a:ea typeface="Trebuchet MS"/>
                <a:cs typeface="Trebuchet MS"/>
                <a:sym typeface="Trebuchet MS"/>
              </a:rPr>
              <a:t>Purpose and audience</a:t>
            </a:r>
            <a:endParaRPr/>
          </a:p>
          <a:p>
            <a:pPr marL="342900" marR="0" lvl="0" indent="-342900" algn="l" rtl="0">
              <a:spcBef>
                <a:spcPts val="0"/>
              </a:spcBef>
              <a:spcAft>
                <a:spcPts val="0"/>
              </a:spcAft>
              <a:buClr>
                <a:schemeClr val="dk1"/>
              </a:buClr>
              <a:buSzPts val="1400"/>
              <a:buFont typeface="Arial"/>
              <a:buChar char="•"/>
            </a:pPr>
            <a:r>
              <a:rPr lang="en-US" sz="1400" b="1">
                <a:solidFill>
                  <a:schemeClr val="dk1"/>
                </a:solidFill>
                <a:latin typeface="Trebuchet MS"/>
                <a:ea typeface="Trebuchet MS"/>
                <a:cs typeface="Trebuchet MS"/>
                <a:sym typeface="Trebuchet MS"/>
              </a:rPr>
              <a:t>Genre and modality of writing (form)</a:t>
            </a:r>
            <a:endParaRPr/>
          </a:p>
        </p:txBody>
      </p:sp>
      <p:sp>
        <p:nvSpPr>
          <p:cNvPr id="267" name="Google Shape;267;p16"/>
          <p:cNvSpPr/>
          <p:nvPr/>
        </p:nvSpPr>
        <p:spPr>
          <a:xfrm>
            <a:off x="1916609" y="2355770"/>
            <a:ext cx="2970774" cy="2186485"/>
          </a:xfrm>
          <a:prstGeom prst="ellipse">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dk1"/>
                </a:solidFill>
                <a:latin typeface="Trebuchet MS"/>
                <a:ea typeface="Trebuchet MS"/>
                <a:cs typeface="Trebuchet MS"/>
                <a:sym typeface="Trebuchet MS"/>
              </a:rPr>
              <a:t>Drafting/</a:t>
            </a:r>
            <a:endParaRPr/>
          </a:p>
          <a:p>
            <a:pPr marL="0" marR="0" lvl="0" indent="0" algn="ctr" rtl="0">
              <a:spcBef>
                <a:spcPts val="0"/>
              </a:spcBef>
              <a:spcAft>
                <a:spcPts val="0"/>
              </a:spcAft>
              <a:buNone/>
            </a:pPr>
            <a:r>
              <a:rPr lang="en-US" sz="2000" b="1">
                <a:solidFill>
                  <a:schemeClr val="dk1"/>
                </a:solidFill>
                <a:latin typeface="Trebuchet MS"/>
                <a:ea typeface="Trebuchet MS"/>
                <a:cs typeface="Trebuchet MS"/>
                <a:sym typeface="Trebuchet MS"/>
              </a:rPr>
              <a:t>Writing</a:t>
            </a:r>
            <a:endParaRPr/>
          </a:p>
          <a:p>
            <a:pPr marL="285750" marR="0" lvl="0" indent="-285750" algn="l" rtl="0">
              <a:spcBef>
                <a:spcPts val="0"/>
              </a:spcBef>
              <a:spcAft>
                <a:spcPts val="0"/>
              </a:spcAft>
              <a:buClr>
                <a:schemeClr val="dk1"/>
              </a:buClr>
              <a:buSzPts val="1400"/>
              <a:buFont typeface="Arial"/>
              <a:buChar char="•"/>
            </a:pPr>
            <a:r>
              <a:rPr lang="en-US" sz="1400" b="1">
                <a:solidFill>
                  <a:schemeClr val="dk1"/>
                </a:solidFill>
                <a:latin typeface="Trebuchet MS"/>
                <a:ea typeface="Trebuchet MS"/>
                <a:cs typeface="Trebuchet MS"/>
                <a:sym typeface="Trebuchet MS"/>
              </a:rPr>
              <a:t>Organization </a:t>
            </a:r>
            <a:endParaRPr/>
          </a:p>
          <a:p>
            <a:pPr marL="285750" marR="0" lvl="0" indent="-285750" algn="l" rtl="0">
              <a:spcBef>
                <a:spcPts val="0"/>
              </a:spcBef>
              <a:spcAft>
                <a:spcPts val="0"/>
              </a:spcAft>
              <a:buClr>
                <a:schemeClr val="dk1"/>
              </a:buClr>
              <a:buSzPts val="1400"/>
              <a:buFont typeface="Arial"/>
              <a:buChar char="•"/>
            </a:pPr>
            <a:r>
              <a:rPr lang="en-US" sz="1400" b="1">
                <a:solidFill>
                  <a:schemeClr val="dk1"/>
                </a:solidFill>
                <a:latin typeface="Trebuchet MS"/>
                <a:ea typeface="Trebuchet MS"/>
                <a:cs typeface="Trebuchet MS"/>
                <a:sym typeface="Trebuchet MS"/>
              </a:rPr>
              <a:t>Voice (tone, mood)</a:t>
            </a:r>
            <a:endParaRPr/>
          </a:p>
          <a:p>
            <a:pPr marL="285750" marR="0" lvl="0" indent="-285750" algn="l" rtl="0">
              <a:spcBef>
                <a:spcPts val="0"/>
              </a:spcBef>
              <a:spcAft>
                <a:spcPts val="0"/>
              </a:spcAft>
              <a:buClr>
                <a:schemeClr val="dk1"/>
              </a:buClr>
              <a:buSzPts val="1400"/>
              <a:buFont typeface="Arial"/>
              <a:buChar char="•"/>
            </a:pPr>
            <a:r>
              <a:rPr lang="en-US" sz="1400" b="1">
                <a:solidFill>
                  <a:schemeClr val="dk1"/>
                </a:solidFill>
                <a:latin typeface="Trebuchet MS"/>
                <a:ea typeface="Trebuchet MS"/>
                <a:cs typeface="Trebuchet MS"/>
                <a:sym typeface="Trebuchet MS"/>
              </a:rPr>
              <a:t>Word choice</a:t>
            </a:r>
            <a:endParaRPr/>
          </a:p>
          <a:p>
            <a:pPr marL="285750" marR="0" lvl="0" indent="-285750" algn="l" rtl="0">
              <a:spcBef>
                <a:spcPts val="0"/>
              </a:spcBef>
              <a:spcAft>
                <a:spcPts val="0"/>
              </a:spcAft>
              <a:buClr>
                <a:schemeClr val="dk1"/>
              </a:buClr>
              <a:buSzPts val="1400"/>
              <a:buFont typeface="Arial"/>
              <a:buChar char="•"/>
            </a:pPr>
            <a:r>
              <a:rPr lang="en-US" sz="1400" b="1">
                <a:solidFill>
                  <a:schemeClr val="dk1"/>
                </a:solidFill>
                <a:latin typeface="Trebuchet MS"/>
                <a:ea typeface="Trebuchet MS"/>
                <a:cs typeface="Trebuchet MS"/>
                <a:sym typeface="Trebuchet MS"/>
              </a:rPr>
              <a:t>Fluency</a:t>
            </a:r>
            <a:endParaRPr/>
          </a:p>
        </p:txBody>
      </p:sp>
      <p:sp>
        <p:nvSpPr>
          <p:cNvPr id="268" name="Google Shape;268;p16"/>
          <p:cNvSpPr/>
          <p:nvPr/>
        </p:nvSpPr>
        <p:spPr>
          <a:xfrm>
            <a:off x="6069516" y="2509977"/>
            <a:ext cx="2387014" cy="1756202"/>
          </a:xfrm>
          <a:prstGeom prst="ellipse">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dk1"/>
                </a:solidFill>
                <a:latin typeface="Trebuchet MS"/>
                <a:ea typeface="Trebuchet MS"/>
                <a:cs typeface="Trebuchet MS"/>
                <a:sym typeface="Trebuchet MS"/>
              </a:rPr>
              <a:t>Editing</a:t>
            </a:r>
            <a:endParaRPr/>
          </a:p>
          <a:p>
            <a:pPr marL="342900" marR="0" lvl="0" indent="-34290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Grammar/ Punctuation</a:t>
            </a:r>
            <a:endParaRPr/>
          </a:p>
          <a:p>
            <a:pPr marL="342900" marR="0" lvl="0" indent="-34290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Conventions</a:t>
            </a:r>
            <a:endParaRPr/>
          </a:p>
        </p:txBody>
      </p:sp>
      <p:sp>
        <p:nvSpPr>
          <p:cNvPr id="269" name="Google Shape;269;p16"/>
          <p:cNvSpPr/>
          <p:nvPr/>
        </p:nvSpPr>
        <p:spPr>
          <a:xfrm>
            <a:off x="99654" y="4854324"/>
            <a:ext cx="2384393" cy="1844658"/>
          </a:xfrm>
          <a:prstGeom prst="ellipse">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dk1"/>
                </a:solidFill>
                <a:latin typeface="Trebuchet MS"/>
                <a:ea typeface="Trebuchet MS"/>
                <a:cs typeface="Trebuchet MS"/>
                <a:sym typeface="Trebuchet MS"/>
              </a:rPr>
              <a:t>Responding</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Teacher/peer conferencing</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Self/peer evaluation</a:t>
            </a:r>
            <a:endParaRPr/>
          </a:p>
        </p:txBody>
      </p:sp>
      <p:sp>
        <p:nvSpPr>
          <p:cNvPr id="270" name="Google Shape;270;p16"/>
          <p:cNvSpPr/>
          <p:nvPr/>
        </p:nvSpPr>
        <p:spPr>
          <a:xfrm>
            <a:off x="6476787" y="-25634"/>
            <a:ext cx="2628900" cy="1906813"/>
          </a:xfrm>
          <a:prstGeom prst="ellipse">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dk1"/>
                </a:solidFill>
                <a:latin typeface="Trebuchet MS"/>
                <a:ea typeface="Trebuchet MS"/>
                <a:cs typeface="Trebuchet MS"/>
                <a:sym typeface="Trebuchet MS"/>
              </a:rPr>
              <a:t>Revision</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Clarifying</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Reorganizing</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Refining</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Using precise language</a:t>
            </a:r>
            <a:endParaRPr/>
          </a:p>
        </p:txBody>
      </p:sp>
      <p:sp>
        <p:nvSpPr>
          <p:cNvPr id="271" name="Google Shape;271;p16"/>
          <p:cNvSpPr/>
          <p:nvPr/>
        </p:nvSpPr>
        <p:spPr>
          <a:xfrm>
            <a:off x="4024738" y="3968637"/>
            <a:ext cx="3066749" cy="1935006"/>
          </a:xfrm>
          <a:prstGeom prst="ellipse">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dk1"/>
                </a:solidFill>
                <a:latin typeface="Trebuchet MS"/>
                <a:ea typeface="Trebuchet MS"/>
                <a:cs typeface="Trebuchet MS"/>
                <a:sym typeface="Trebuchet MS"/>
              </a:rPr>
              <a:t>Publishing/ Sharing</a:t>
            </a:r>
            <a:endParaRPr/>
          </a:p>
          <a:p>
            <a:pPr marL="0" marR="0" lvl="0" indent="0" algn="ctr" rtl="0">
              <a:spcBef>
                <a:spcPts val="0"/>
              </a:spcBef>
              <a:spcAft>
                <a:spcPts val="0"/>
              </a:spcAft>
              <a:buNone/>
            </a:pPr>
            <a:r>
              <a:rPr lang="en-US" sz="1400">
                <a:solidFill>
                  <a:schemeClr val="dk1"/>
                </a:solidFill>
                <a:latin typeface="Trebuchet MS"/>
                <a:ea typeface="Trebuchet MS"/>
                <a:cs typeface="Trebuchet MS"/>
                <a:sym typeface="Trebuchet MS"/>
              </a:rPr>
              <a:t>(Best Draft)</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Bulletin</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Website</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Parents/Students</a:t>
            </a:r>
            <a:endParaRPr/>
          </a:p>
        </p:txBody>
      </p:sp>
      <p:sp>
        <p:nvSpPr>
          <p:cNvPr id="272" name="Google Shape;272;p16"/>
          <p:cNvSpPr/>
          <p:nvPr/>
        </p:nvSpPr>
        <p:spPr>
          <a:xfrm rot="2837603">
            <a:off x="5284169" y="768880"/>
            <a:ext cx="547889" cy="2404195"/>
          </a:xfrm>
          <a:prstGeom prst="upDown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3" name="Google Shape;273;p16"/>
          <p:cNvSpPr/>
          <p:nvPr/>
        </p:nvSpPr>
        <p:spPr>
          <a:xfrm rot="5400000">
            <a:off x="4516249" y="-961973"/>
            <a:ext cx="547889" cy="3373182"/>
          </a:xfrm>
          <a:prstGeom prst="upDown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4" name="Google Shape;274;p16"/>
          <p:cNvSpPr/>
          <p:nvPr/>
        </p:nvSpPr>
        <p:spPr>
          <a:xfrm>
            <a:off x="888192" y="2152522"/>
            <a:ext cx="547889" cy="2701802"/>
          </a:xfrm>
          <a:prstGeom prst="upDown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5" name="Google Shape;275;p16"/>
          <p:cNvSpPr/>
          <p:nvPr/>
        </p:nvSpPr>
        <p:spPr>
          <a:xfrm rot="-2388851">
            <a:off x="2467517" y="1786354"/>
            <a:ext cx="385435" cy="743985"/>
          </a:xfrm>
          <a:prstGeom prst="upDownArrow">
            <a:avLst>
              <a:gd name="adj1" fmla="val 48736"/>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6" name="Google Shape;276;p16"/>
          <p:cNvSpPr/>
          <p:nvPr/>
        </p:nvSpPr>
        <p:spPr>
          <a:xfrm rot="2093164">
            <a:off x="1985386" y="4181830"/>
            <a:ext cx="407562" cy="894350"/>
          </a:xfrm>
          <a:prstGeom prst="upDown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7" name="Google Shape;277;p16"/>
          <p:cNvSpPr/>
          <p:nvPr/>
        </p:nvSpPr>
        <p:spPr>
          <a:xfrm>
            <a:off x="7066646" y="1723594"/>
            <a:ext cx="459224" cy="786383"/>
          </a:xfrm>
          <a:prstGeom prst="upDown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8" name="Google Shape;278;p16"/>
          <p:cNvSpPr/>
          <p:nvPr/>
        </p:nvSpPr>
        <p:spPr>
          <a:xfrm>
            <a:off x="2407217" y="1656064"/>
            <a:ext cx="6660600" cy="5042918"/>
          </a:xfrm>
          <a:prstGeom prst="leftUpArrow">
            <a:avLst>
              <a:gd name="adj1" fmla="val 5413"/>
              <a:gd name="adj2" fmla="val 7791"/>
              <a:gd name="adj3" fmla="val 15391"/>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9" name="Google Shape;279;p16"/>
          <p:cNvSpPr/>
          <p:nvPr/>
        </p:nvSpPr>
        <p:spPr>
          <a:xfrm rot="10800000">
            <a:off x="5105715" y="3173298"/>
            <a:ext cx="953404" cy="770938"/>
          </a:xfrm>
          <a:prstGeom prst="bentUpArrow">
            <a:avLst>
              <a:gd name="adj1" fmla="val 25000"/>
              <a:gd name="adj2" fmla="val 25000"/>
              <a:gd name="adj3" fmla="val 25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0" name="Google Shape;280;p16"/>
          <p:cNvSpPr/>
          <p:nvPr/>
        </p:nvSpPr>
        <p:spPr>
          <a:xfrm>
            <a:off x="7215101" y="4273957"/>
            <a:ext cx="621537" cy="2075472"/>
          </a:xfrm>
          <a:prstGeom prst="up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1" name="Google Shape;281;p16"/>
          <p:cNvSpPr/>
          <p:nvPr/>
        </p:nvSpPr>
        <p:spPr>
          <a:xfrm>
            <a:off x="5322350" y="5914276"/>
            <a:ext cx="349200" cy="435300"/>
          </a:xfrm>
          <a:prstGeom prst="up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17"/>
          <p:cNvSpPr txBox="1">
            <a:spLocks noGrp="1"/>
          </p:cNvSpPr>
          <p:nvPr>
            <p:ph type="title"/>
          </p:nvPr>
        </p:nvSpPr>
        <p:spPr>
          <a:xfrm>
            <a:off x="1161368" y="0"/>
            <a:ext cx="6081865" cy="756418"/>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Trebuchet MS"/>
              <a:buNone/>
            </a:pPr>
            <a:r>
              <a:rPr lang="en-US" sz="3200" b="1">
                <a:latin typeface="Trebuchet MS"/>
                <a:ea typeface="Trebuchet MS"/>
                <a:cs typeface="Trebuchet MS"/>
                <a:sym typeface="Trebuchet MS"/>
              </a:rPr>
              <a:t>Elementary Example: Grades K-2 </a:t>
            </a:r>
            <a:endParaRPr/>
          </a:p>
        </p:txBody>
      </p:sp>
      <p:sp>
        <p:nvSpPr>
          <p:cNvPr id="287" name="Google Shape;287;p17"/>
          <p:cNvSpPr txBox="1">
            <a:spLocks noGrp="1"/>
          </p:cNvSpPr>
          <p:nvPr>
            <p:ph type="sldNum" idx="4294967295"/>
          </p:nvPr>
        </p:nvSpPr>
        <p:spPr>
          <a:xfrm>
            <a:off x="7086600" y="6356350"/>
            <a:ext cx="2057400"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sz="1200">
                <a:solidFill>
                  <a:srgbClr val="888888"/>
                </a:solidFill>
              </a:rPr>
              <a:t>8</a:t>
            </a:fld>
            <a:endParaRPr sz="1200">
              <a:solidFill>
                <a:srgbClr val="888888"/>
              </a:solidFill>
            </a:endParaRPr>
          </a:p>
        </p:txBody>
      </p:sp>
      <p:sp>
        <p:nvSpPr>
          <p:cNvPr id="288" name="Google Shape;288;p17"/>
          <p:cNvSpPr txBox="1"/>
          <p:nvPr/>
        </p:nvSpPr>
        <p:spPr>
          <a:xfrm>
            <a:off x="146406" y="4246184"/>
            <a:ext cx="4322851" cy="2611816"/>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l" rtl="0">
              <a:lnSpc>
                <a:spcPct val="90000"/>
              </a:lnSpc>
              <a:spcBef>
                <a:spcPts val="0"/>
              </a:spcBef>
              <a:spcAft>
                <a:spcPts val="0"/>
              </a:spcAft>
              <a:buNone/>
            </a:pPr>
            <a:r>
              <a:rPr lang="en-US" sz="2200" b="1" i="0">
                <a:solidFill>
                  <a:schemeClr val="dk1"/>
                </a:solidFill>
                <a:latin typeface="Calibri"/>
                <a:ea typeface="Calibri"/>
                <a:cs typeface="Calibri"/>
                <a:sym typeface="Calibri"/>
              </a:rPr>
              <a:t>Children take “writerly/scientific walks”</a:t>
            </a:r>
            <a:r>
              <a:rPr lang="en-US" sz="2200" b="0" i="0">
                <a:solidFill>
                  <a:schemeClr val="dk1"/>
                </a:solidFill>
                <a:latin typeface="Calibri"/>
                <a:ea typeface="Calibri"/>
                <a:cs typeface="Calibri"/>
                <a:sym typeface="Calibri"/>
              </a:rPr>
              <a:t> and notice the changing seasons. Connections to nature inspire thinking, talking, drawing, and writing. We sing ”</a:t>
            </a:r>
            <a:r>
              <a:rPr lang="en-US" sz="2200">
                <a:solidFill>
                  <a:schemeClr val="dk1"/>
                </a:solidFill>
                <a:latin typeface="Calibri"/>
                <a:ea typeface="Calibri"/>
                <a:cs typeface="Calibri"/>
                <a:sym typeface="Calibri"/>
              </a:rPr>
              <a:t>______</a:t>
            </a:r>
            <a:r>
              <a:rPr lang="en-US" sz="2200" b="0" i="0">
                <a:solidFill>
                  <a:schemeClr val="dk1"/>
                </a:solidFill>
                <a:latin typeface="Calibri"/>
                <a:ea typeface="Calibri"/>
                <a:cs typeface="Calibri"/>
                <a:sym typeface="Calibri"/>
              </a:rPr>
              <a:t> is coming, </a:t>
            </a:r>
            <a:r>
              <a:rPr lang="en-US" sz="2200">
                <a:solidFill>
                  <a:schemeClr val="dk1"/>
                </a:solidFill>
                <a:latin typeface="Calibri"/>
                <a:ea typeface="Calibri"/>
                <a:cs typeface="Calibri"/>
                <a:sym typeface="Calibri"/>
              </a:rPr>
              <a:t>______</a:t>
            </a:r>
            <a:r>
              <a:rPr lang="en-US" sz="2200" b="0" i="0">
                <a:solidFill>
                  <a:schemeClr val="dk1"/>
                </a:solidFill>
                <a:latin typeface="Calibri"/>
                <a:ea typeface="Calibri"/>
                <a:cs typeface="Calibri"/>
                <a:sym typeface="Calibri"/>
              </a:rPr>
              <a:t>is coming, how do you think I know?” </a:t>
            </a:r>
            <a:r>
              <a:rPr lang="en-US" sz="2200">
                <a:solidFill>
                  <a:schemeClr val="dk1"/>
                </a:solidFill>
                <a:latin typeface="Calibri"/>
                <a:ea typeface="Calibri"/>
                <a:cs typeface="Calibri"/>
                <a:sym typeface="Calibri"/>
              </a:rPr>
              <a:t>We </a:t>
            </a:r>
            <a:r>
              <a:rPr lang="en-US" sz="2200" b="0" i="0">
                <a:solidFill>
                  <a:schemeClr val="dk1"/>
                </a:solidFill>
                <a:latin typeface="Calibri"/>
                <a:ea typeface="Calibri"/>
                <a:cs typeface="Calibri"/>
                <a:sym typeface="Calibri"/>
              </a:rPr>
              <a:t>talk about </a:t>
            </a:r>
            <a:r>
              <a:rPr lang="en-US" sz="2200" b="1" i="0">
                <a:solidFill>
                  <a:schemeClr val="dk1"/>
                </a:solidFill>
                <a:latin typeface="Calibri"/>
                <a:ea typeface="Calibri"/>
                <a:cs typeface="Calibri"/>
                <a:sym typeface="Calibri"/>
              </a:rPr>
              <a:t>what we like about each season and why</a:t>
            </a:r>
            <a:r>
              <a:rPr lang="en-US" sz="2200" b="0" i="0">
                <a:solidFill>
                  <a:schemeClr val="dk1"/>
                </a:solidFill>
                <a:latin typeface="Calibri"/>
                <a:ea typeface="Calibri"/>
                <a:cs typeface="Calibri"/>
                <a:sym typeface="Calibri"/>
              </a:rPr>
              <a:t>. Children are challenged to </a:t>
            </a:r>
            <a:r>
              <a:rPr lang="en-US" sz="2200" b="1" i="0">
                <a:solidFill>
                  <a:schemeClr val="dk1"/>
                </a:solidFill>
                <a:latin typeface="Calibri"/>
                <a:ea typeface="Calibri"/>
                <a:cs typeface="Calibri"/>
                <a:sym typeface="Calibri"/>
              </a:rPr>
              <a:t>use the word “because”</a:t>
            </a:r>
            <a:r>
              <a:rPr lang="en-US" sz="2200" b="0" i="0">
                <a:solidFill>
                  <a:schemeClr val="dk1"/>
                </a:solidFill>
                <a:latin typeface="Calibri"/>
                <a:ea typeface="Calibri"/>
                <a:cs typeface="Calibri"/>
                <a:sym typeface="Calibri"/>
              </a:rPr>
              <a:t> to extend their writing.</a:t>
            </a:r>
            <a:endParaRPr/>
          </a:p>
          <a:p>
            <a:pPr marL="0" marR="0" lvl="0" indent="0" algn="l" rtl="0">
              <a:lnSpc>
                <a:spcPct val="90000"/>
              </a:lnSpc>
              <a:spcBef>
                <a:spcPts val="600"/>
              </a:spcBef>
              <a:spcAft>
                <a:spcPts val="0"/>
              </a:spcAft>
              <a:buNone/>
            </a:pPr>
            <a:endParaRPr sz="1900">
              <a:solidFill>
                <a:schemeClr val="dk1"/>
              </a:solidFill>
              <a:latin typeface="Calibri"/>
              <a:ea typeface="Calibri"/>
              <a:cs typeface="Calibri"/>
              <a:sym typeface="Calibri"/>
            </a:endParaRPr>
          </a:p>
          <a:p>
            <a:pPr marL="0" marR="0" lvl="0" indent="111569" algn="l" rtl="0">
              <a:lnSpc>
                <a:spcPct val="90000"/>
              </a:lnSpc>
              <a:spcBef>
                <a:spcPts val="600"/>
              </a:spcBef>
              <a:spcAft>
                <a:spcPts val="0"/>
              </a:spcAft>
              <a:buClr>
                <a:schemeClr val="dk1"/>
              </a:buClr>
              <a:buSzPct val="100000"/>
              <a:buFont typeface="Arial"/>
              <a:buNone/>
            </a:pPr>
            <a:endParaRPr sz="1900">
              <a:solidFill>
                <a:schemeClr val="dk1"/>
              </a:solidFill>
              <a:latin typeface="Calibri"/>
              <a:ea typeface="Calibri"/>
              <a:cs typeface="Calibri"/>
              <a:sym typeface="Calibri"/>
            </a:endParaRPr>
          </a:p>
        </p:txBody>
      </p:sp>
      <p:pic>
        <p:nvPicPr>
          <p:cNvPr id="289" name="Google Shape;289;p17" descr="leaf-template"/>
          <p:cNvPicPr preferRelativeResize="0"/>
          <p:nvPr/>
        </p:nvPicPr>
        <p:blipFill rotWithShape="1">
          <a:blip r:embed="rId3">
            <a:alphaModFix/>
          </a:blip>
          <a:srcRect/>
          <a:stretch/>
        </p:blipFill>
        <p:spPr>
          <a:xfrm>
            <a:off x="5079079" y="3307053"/>
            <a:ext cx="3647326" cy="3446354"/>
          </a:xfrm>
          <a:prstGeom prst="rect">
            <a:avLst/>
          </a:prstGeom>
          <a:noFill/>
          <a:ln>
            <a:noFill/>
          </a:ln>
        </p:spPr>
      </p:pic>
      <p:pic>
        <p:nvPicPr>
          <p:cNvPr id="290" name="Google Shape;290;p17" descr="Kindergarten-Friendly Handwriting: 10 Keys to Success"/>
          <p:cNvPicPr preferRelativeResize="0"/>
          <p:nvPr/>
        </p:nvPicPr>
        <p:blipFill rotWithShape="1">
          <a:blip r:embed="rId4">
            <a:alphaModFix/>
          </a:blip>
          <a:srcRect/>
          <a:stretch/>
        </p:blipFill>
        <p:spPr>
          <a:xfrm>
            <a:off x="239949" y="1049050"/>
            <a:ext cx="3824974" cy="3125531"/>
          </a:xfrm>
          <a:prstGeom prst="rect">
            <a:avLst/>
          </a:prstGeom>
          <a:noFill/>
          <a:ln>
            <a:noFill/>
          </a:ln>
        </p:spPr>
      </p:pic>
      <p:sp>
        <p:nvSpPr>
          <p:cNvPr id="291" name="Google Shape;291;p17"/>
          <p:cNvSpPr txBox="1"/>
          <p:nvPr/>
        </p:nvSpPr>
        <p:spPr>
          <a:xfrm>
            <a:off x="4572000" y="752508"/>
            <a:ext cx="4572000" cy="25545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i="0">
                <a:solidFill>
                  <a:srgbClr val="000000"/>
                </a:solidFill>
                <a:latin typeface="Calibri"/>
                <a:ea typeface="Calibri"/>
                <a:cs typeface="Calibri"/>
                <a:sym typeface="Calibri"/>
              </a:rPr>
              <a:t>Lead your children into organizational thinking with this template. </a:t>
            </a:r>
            <a:r>
              <a:rPr lang="en-US" sz="2000" b="1" i="0">
                <a:solidFill>
                  <a:srgbClr val="000000"/>
                </a:solidFill>
                <a:latin typeface="Calibri"/>
                <a:ea typeface="Calibri"/>
                <a:cs typeface="Calibri"/>
                <a:sym typeface="Calibri"/>
              </a:rPr>
              <a:t>Help them identify the topic, provide a detailed drawing, add facts about the topic, and summarize with a statement of opinion</a:t>
            </a:r>
            <a:r>
              <a:rPr lang="en-US" sz="2000" b="0" i="0">
                <a:solidFill>
                  <a:srgbClr val="000000"/>
                </a:solidFill>
                <a:latin typeface="Calibri"/>
                <a:ea typeface="Calibri"/>
                <a:cs typeface="Calibri"/>
                <a:sym typeface="Calibri"/>
              </a:rPr>
              <a:t>. Later in the year, this organizational plan becomes a way of thinking that </a:t>
            </a:r>
            <a:r>
              <a:rPr lang="en-US" sz="2000" b="1" i="0">
                <a:solidFill>
                  <a:srgbClr val="000000"/>
                </a:solidFill>
                <a:latin typeface="Calibri"/>
                <a:ea typeface="Calibri"/>
                <a:cs typeface="Calibri"/>
                <a:sym typeface="Calibri"/>
              </a:rPr>
              <a:t>leads to quality informational writing.</a:t>
            </a:r>
            <a:endParaRPr sz="2000" b="1">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18"/>
          <p:cNvSpPr/>
          <p:nvPr/>
        </p:nvSpPr>
        <p:spPr>
          <a:xfrm>
            <a:off x="0" y="0"/>
            <a:ext cx="9141714"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7" name="Google Shape;297;p18"/>
          <p:cNvSpPr txBox="1">
            <a:spLocks noGrp="1"/>
          </p:cNvSpPr>
          <p:nvPr>
            <p:ph type="ctrTitle"/>
          </p:nvPr>
        </p:nvSpPr>
        <p:spPr>
          <a:xfrm>
            <a:off x="479160" y="670218"/>
            <a:ext cx="8182230" cy="106583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Elementary Examples: Grades 3-5</a:t>
            </a:r>
            <a:endParaRPr/>
          </a:p>
        </p:txBody>
      </p:sp>
      <p:sp>
        <p:nvSpPr>
          <p:cNvPr id="298" name="Google Shape;298;p18"/>
          <p:cNvSpPr/>
          <p:nvPr/>
        </p:nvSpPr>
        <p:spPr>
          <a:xfrm>
            <a:off x="2542032" y="1800088"/>
            <a:ext cx="4057650" cy="18288"/>
          </a:xfrm>
          <a:custGeom>
            <a:avLst/>
            <a:gdLst/>
            <a:ahLst/>
            <a:cxnLst/>
            <a:rect l="l" t="t" r="r" b="b"/>
            <a:pathLst>
              <a:path w="4057650" h="18288" fill="none" extrusionOk="0">
                <a:moveTo>
                  <a:pt x="0" y="0"/>
                </a:moveTo>
                <a:cubicBezTo>
                  <a:pt x="367148" y="-8908"/>
                  <a:pt x="517612" y="4501"/>
                  <a:pt x="757428" y="0"/>
                </a:cubicBezTo>
                <a:cubicBezTo>
                  <a:pt x="1032602" y="-7253"/>
                  <a:pt x="1110097" y="-4084"/>
                  <a:pt x="1474279" y="0"/>
                </a:cubicBezTo>
                <a:cubicBezTo>
                  <a:pt x="1838373" y="-7421"/>
                  <a:pt x="1905070" y="-3632"/>
                  <a:pt x="2191131" y="0"/>
                </a:cubicBezTo>
                <a:cubicBezTo>
                  <a:pt x="2479083" y="8044"/>
                  <a:pt x="2590278" y="-15025"/>
                  <a:pt x="2745676" y="0"/>
                </a:cubicBezTo>
                <a:cubicBezTo>
                  <a:pt x="2939709" y="9877"/>
                  <a:pt x="3136017" y="-24028"/>
                  <a:pt x="3340798" y="0"/>
                </a:cubicBezTo>
                <a:cubicBezTo>
                  <a:pt x="3577524" y="19058"/>
                  <a:pt x="3755433" y="-7221"/>
                  <a:pt x="4057650" y="0"/>
                </a:cubicBezTo>
                <a:cubicBezTo>
                  <a:pt x="4057420" y="8026"/>
                  <a:pt x="4058238" y="15039"/>
                  <a:pt x="4057650" y="18288"/>
                </a:cubicBezTo>
                <a:cubicBezTo>
                  <a:pt x="3746991" y="51472"/>
                  <a:pt x="3642040" y="-9140"/>
                  <a:pt x="3381375" y="18288"/>
                </a:cubicBezTo>
                <a:cubicBezTo>
                  <a:pt x="3142532" y="69343"/>
                  <a:pt x="2955382" y="-2590"/>
                  <a:pt x="2826830" y="18288"/>
                </a:cubicBezTo>
                <a:cubicBezTo>
                  <a:pt x="2734164" y="30636"/>
                  <a:pt x="2422331" y="17559"/>
                  <a:pt x="2272284" y="18288"/>
                </a:cubicBezTo>
                <a:cubicBezTo>
                  <a:pt x="2111408" y="24730"/>
                  <a:pt x="1888168" y="26061"/>
                  <a:pt x="1555432" y="18288"/>
                </a:cubicBezTo>
                <a:cubicBezTo>
                  <a:pt x="1389125" y="7689"/>
                  <a:pt x="1177551" y="44302"/>
                  <a:pt x="960310" y="18288"/>
                </a:cubicBezTo>
                <a:cubicBezTo>
                  <a:pt x="875922" y="-35328"/>
                  <a:pt x="323458" y="14834"/>
                  <a:pt x="0" y="18288"/>
                </a:cubicBezTo>
                <a:cubicBezTo>
                  <a:pt x="732" y="12147"/>
                  <a:pt x="1474" y="5759"/>
                  <a:pt x="0" y="0"/>
                </a:cubicBezTo>
                <a:close/>
              </a:path>
              <a:path w="4057650" h="18288" extrusionOk="0">
                <a:moveTo>
                  <a:pt x="0" y="0"/>
                </a:moveTo>
                <a:cubicBezTo>
                  <a:pt x="242151" y="36334"/>
                  <a:pt x="500401" y="29139"/>
                  <a:pt x="635698" y="0"/>
                </a:cubicBezTo>
                <a:cubicBezTo>
                  <a:pt x="783144" y="-32004"/>
                  <a:pt x="950843" y="-4485"/>
                  <a:pt x="1190244" y="0"/>
                </a:cubicBezTo>
                <a:cubicBezTo>
                  <a:pt x="1493739" y="37672"/>
                  <a:pt x="1683931" y="-5135"/>
                  <a:pt x="1947672" y="0"/>
                </a:cubicBezTo>
                <a:cubicBezTo>
                  <a:pt x="2231467" y="29157"/>
                  <a:pt x="2283780" y="-18583"/>
                  <a:pt x="2583370" y="0"/>
                </a:cubicBezTo>
                <a:cubicBezTo>
                  <a:pt x="2879743" y="13186"/>
                  <a:pt x="3001896" y="40538"/>
                  <a:pt x="3219069" y="0"/>
                </a:cubicBezTo>
                <a:cubicBezTo>
                  <a:pt x="3480307" y="-5034"/>
                  <a:pt x="3756341" y="17550"/>
                  <a:pt x="4057650" y="0"/>
                </a:cubicBezTo>
                <a:cubicBezTo>
                  <a:pt x="4056338" y="6441"/>
                  <a:pt x="4057679" y="13855"/>
                  <a:pt x="4057650" y="18288"/>
                </a:cubicBezTo>
                <a:cubicBezTo>
                  <a:pt x="3866391" y="15329"/>
                  <a:pt x="3683092" y="27213"/>
                  <a:pt x="3381375" y="18288"/>
                </a:cubicBezTo>
                <a:cubicBezTo>
                  <a:pt x="3077442" y="-31539"/>
                  <a:pt x="2959293" y="-5332"/>
                  <a:pt x="2826830" y="18288"/>
                </a:cubicBezTo>
                <a:cubicBezTo>
                  <a:pt x="2745586" y="53568"/>
                  <a:pt x="2366651" y="59392"/>
                  <a:pt x="2150555" y="18288"/>
                </a:cubicBezTo>
                <a:cubicBezTo>
                  <a:pt x="1889766" y="-17354"/>
                  <a:pt x="1744011" y="-22688"/>
                  <a:pt x="1474280" y="18288"/>
                </a:cubicBezTo>
                <a:cubicBezTo>
                  <a:pt x="1211536" y="22995"/>
                  <a:pt x="970196" y="35522"/>
                  <a:pt x="838581" y="18288"/>
                </a:cubicBezTo>
                <a:cubicBezTo>
                  <a:pt x="683899" y="-4450"/>
                  <a:pt x="224248" y="-42444"/>
                  <a:pt x="0" y="18288"/>
                </a:cubicBezTo>
                <a:cubicBezTo>
                  <a:pt x="821" y="10074"/>
                  <a:pt x="-92" y="8278"/>
                  <a:pt x="0" y="0"/>
                </a:cubicBezTo>
                <a:close/>
              </a:path>
              <a:path w="4057650" h="18288" fill="none" extrusionOk="0">
                <a:moveTo>
                  <a:pt x="0" y="0"/>
                </a:moveTo>
                <a:cubicBezTo>
                  <a:pt x="358409" y="-4652"/>
                  <a:pt x="486702" y="12101"/>
                  <a:pt x="757428" y="0"/>
                </a:cubicBezTo>
                <a:cubicBezTo>
                  <a:pt x="1022678" y="-8760"/>
                  <a:pt x="1108573" y="-4098"/>
                  <a:pt x="1474279" y="0"/>
                </a:cubicBezTo>
                <a:cubicBezTo>
                  <a:pt x="1819257" y="16644"/>
                  <a:pt x="1919656" y="-4532"/>
                  <a:pt x="2191131" y="0"/>
                </a:cubicBezTo>
                <a:cubicBezTo>
                  <a:pt x="2458468" y="10266"/>
                  <a:pt x="2618941" y="-8527"/>
                  <a:pt x="2745676" y="0"/>
                </a:cubicBezTo>
                <a:cubicBezTo>
                  <a:pt x="2931643" y="26136"/>
                  <a:pt x="3158142" y="-56944"/>
                  <a:pt x="3340798" y="0"/>
                </a:cubicBezTo>
                <a:cubicBezTo>
                  <a:pt x="3532039" y="10299"/>
                  <a:pt x="3748090" y="-3814"/>
                  <a:pt x="4057650" y="0"/>
                </a:cubicBezTo>
                <a:cubicBezTo>
                  <a:pt x="4057078" y="8167"/>
                  <a:pt x="4057287" y="15177"/>
                  <a:pt x="4057650" y="18288"/>
                </a:cubicBezTo>
                <a:cubicBezTo>
                  <a:pt x="3759943" y="49384"/>
                  <a:pt x="3655385" y="-7741"/>
                  <a:pt x="3381375" y="18288"/>
                </a:cubicBezTo>
                <a:cubicBezTo>
                  <a:pt x="3117080" y="48239"/>
                  <a:pt x="2965830" y="15751"/>
                  <a:pt x="2826830" y="18288"/>
                </a:cubicBezTo>
                <a:cubicBezTo>
                  <a:pt x="2719180" y="54573"/>
                  <a:pt x="2405341" y="28209"/>
                  <a:pt x="2272284" y="18288"/>
                </a:cubicBezTo>
                <a:cubicBezTo>
                  <a:pt x="2146521" y="42397"/>
                  <a:pt x="1920511" y="48303"/>
                  <a:pt x="1555432" y="18288"/>
                </a:cubicBezTo>
                <a:cubicBezTo>
                  <a:pt x="1341297" y="-10360"/>
                  <a:pt x="1185337" y="10858"/>
                  <a:pt x="960310" y="18288"/>
                </a:cubicBezTo>
                <a:cubicBezTo>
                  <a:pt x="797841" y="-27072"/>
                  <a:pt x="348704" y="-79830"/>
                  <a:pt x="0" y="18288"/>
                </a:cubicBezTo>
                <a:cubicBezTo>
                  <a:pt x="82" y="11116"/>
                  <a:pt x="515" y="6694"/>
                  <a:pt x="0" y="0"/>
                </a:cubicBezTo>
                <a:close/>
              </a:path>
            </a:pathLst>
          </a:custGeom>
          <a:solidFill>
            <a:schemeClr val="accent2"/>
          </a:solidFill>
          <a:ln w="4127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99" name="Google Shape;299;p18" descr="Narrative Writing Brainstorm Teaching Resources | TpT"/>
          <p:cNvPicPr preferRelativeResize="0"/>
          <p:nvPr/>
        </p:nvPicPr>
        <p:blipFill rotWithShape="1">
          <a:blip r:embed="rId3">
            <a:alphaModFix/>
          </a:blip>
          <a:srcRect/>
          <a:stretch/>
        </p:blipFill>
        <p:spPr>
          <a:xfrm>
            <a:off x="3093658" y="3014705"/>
            <a:ext cx="2540600" cy="3600041"/>
          </a:xfrm>
          <a:prstGeom prst="rect">
            <a:avLst/>
          </a:prstGeom>
          <a:noFill/>
          <a:ln>
            <a:noFill/>
          </a:ln>
        </p:spPr>
      </p:pic>
      <p:sp>
        <p:nvSpPr>
          <p:cNvPr id="300" name="Google Shape;300;p1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sz="1200">
                <a:solidFill>
                  <a:srgbClr val="888888"/>
                </a:solidFill>
              </a:rPr>
              <a:t>9</a:t>
            </a:fld>
            <a:endParaRPr sz="1200">
              <a:solidFill>
                <a:srgbClr val="888888"/>
              </a:solidFill>
            </a:endParaRPr>
          </a:p>
        </p:txBody>
      </p:sp>
      <p:pic>
        <p:nvPicPr>
          <p:cNvPr id="301" name="Google Shape;301;p18" descr="Topics For Informative Essay Reasonable Price, 55% OFF | aarav.co"/>
          <p:cNvPicPr preferRelativeResize="0"/>
          <p:nvPr/>
        </p:nvPicPr>
        <p:blipFill rotWithShape="1">
          <a:blip r:embed="rId4">
            <a:alphaModFix/>
          </a:blip>
          <a:srcRect/>
          <a:stretch/>
        </p:blipFill>
        <p:spPr>
          <a:xfrm>
            <a:off x="6050343" y="2771453"/>
            <a:ext cx="3064910" cy="4086547"/>
          </a:xfrm>
          <a:prstGeom prst="rect">
            <a:avLst/>
          </a:prstGeom>
          <a:noFill/>
          <a:ln>
            <a:noFill/>
          </a:ln>
        </p:spPr>
      </p:pic>
      <p:sp>
        <p:nvSpPr>
          <p:cNvPr id="302" name="Google Shape;302;p18"/>
          <p:cNvSpPr txBox="1"/>
          <p:nvPr/>
        </p:nvSpPr>
        <p:spPr>
          <a:xfrm>
            <a:off x="832207" y="1921267"/>
            <a:ext cx="760287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u="sng">
                <a:solidFill>
                  <a:schemeClr val="dk1"/>
                </a:solidFill>
                <a:latin typeface="Calibri"/>
                <a:ea typeface="Calibri"/>
                <a:cs typeface="Calibri"/>
                <a:sym typeface="Calibri"/>
              </a:rPr>
              <a:t>Student prompt</a:t>
            </a:r>
            <a:r>
              <a:rPr lang="en-US" sz="2000">
                <a:solidFill>
                  <a:schemeClr val="dk1"/>
                </a:solidFill>
                <a:latin typeface="Calibri"/>
                <a:ea typeface="Calibri"/>
                <a:cs typeface="Calibri"/>
                <a:sym typeface="Calibri"/>
              </a:rPr>
              <a:t>: If you can write a _____________ about anything, what would you write? </a:t>
            </a:r>
            <a:endParaRPr/>
          </a:p>
        </p:txBody>
      </p:sp>
      <p:pic>
        <p:nvPicPr>
          <p:cNvPr id="303" name="Google Shape;303;p18" descr="Brainstorming Web | BrainPOP Educators"/>
          <p:cNvPicPr preferRelativeResize="0"/>
          <p:nvPr/>
        </p:nvPicPr>
        <p:blipFill rotWithShape="1">
          <a:blip r:embed="rId5">
            <a:alphaModFix/>
          </a:blip>
          <a:srcRect/>
          <a:stretch/>
        </p:blipFill>
        <p:spPr>
          <a:xfrm>
            <a:off x="136271" y="2963126"/>
            <a:ext cx="2821117" cy="3703197"/>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252</TotalTime>
  <Words>860</Words>
  <Application>Microsoft Office PowerPoint</Application>
  <PresentationFormat>On-screen Show (4:3)</PresentationFormat>
  <Paragraphs>177</Paragraphs>
  <Slides>17</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Museo Slab 500</vt:lpstr>
      <vt:lpstr>Times New Roman</vt:lpstr>
      <vt:lpstr>Trebuchet MS</vt:lpstr>
      <vt:lpstr>Office Theme</vt:lpstr>
      <vt:lpstr> The Principles of Writing: Writing is Messy</vt:lpstr>
      <vt:lpstr>PowerPoint Presentation</vt:lpstr>
      <vt:lpstr>Principle 1: Writing is messy!</vt:lpstr>
      <vt:lpstr>PowerPoint Presentation</vt:lpstr>
      <vt:lpstr>PowerPoint Presentation</vt:lpstr>
      <vt:lpstr>PowerPoint Presentation</vt:lpstr>
      <vt:lpstr>PowerPoint Presentation</vt:lpstr>
      <vt:lpstr>Elementary Example: Grades K-2 </vt:lpstr>
      <vt:lpstr>Elementary Examples: Grades 3-5</vt:lpstr>
      <vt:lpstr>Middle/High School Examples</vt:lpstr>
      <vt:lpstr>PowerPoint Presentation</vt:lpstr>
      <vt:lpstr>PowerPoint Presentation</vt:lpstr>
      <vt:lpstr>PowerPoint Presentation</vt:lpstr>
      <vt:lpstr>PowerPoint Presentation</vt:lpstr>
      <vt:lpstr>PowerPoint Presentation</vt:lpstr>
      <vt:lpstr>PowerPoint Presentation</vt:lpstr>
      <vt:lpstr>The writing process requires . . .</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Gillespie, Olivia</cp:lastModifiedBy>
  <cp:revision>19</cp:revision>
  <dcterms:created xsi:type="dcterms:W3CDTF">2019-06-25T17:30:52Z</dcterms:created>
  <dcterms:modified xsi:type="dcterms:W3CDTF">2023-01-03T02:00:35Z</dcterms:modified>
</cp:coreProperties>
</file>