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257" r:id="rId3"/>
    <p:sldId id="732" r:id="rId4"/>
    <p:sldId id="742" r:id="rId5"/>
    <p:sldId id="743" r:id="rId6"/>
    <p:sldId id="733" r:id="rId7"/>
    <p:sldId id="744" r:id="rId8"/>
    <p:sldId id="745" r:id="rId9"/>
    <p:sldId id="746" r:id="rId10"/>
    <p:sldId id="740" r:id="rId11"/>
    <p:sldId id="741" r:id="rId12"/>
    <p:sldId id="734" r:id="rId13"/>
    <p:sldId id="453" r:id="rId14"/>
    <p:sldId id="735" r:id="rId15"/>
    <p:sldId id="736" r:id="rId16"/>
    <p:sldId id="737" r:id="rId17"/>
    <p:sldId id="738" r:id="rId18"/>
    <p:sldId id="739" r:id="rId19"/>
    <p:sldId id="761" r:id="rId20"/>
    <p:sldId id="762" r:id="rId21"/>
    <p:sldId id="763" r:id="rId22"/>
    <p:sldId id="764" r:id="rId23"/>
    <p:sldId id="765" r:id="rId24"/>
    <p:sldId id="766" r:id="rId25"/>
    <p:sldId id="767" r:id="rId26"/>
    <p:sldId id="769" r:id="rId27"/>
    <p:sldId id="768" r:id="rId28"/>
    <p:sldId id="771" r:id="rId29"/>
    <p:sldId id="770" r:id="rId30"/>
    <p:sldId id="772" r:id="rId31"/>
    <p:sldId id="775" r:id="rId32"/>
    <p:sldId id="776" r:id="rId33"/>
    <p:sldId id="773" r:id="rId34"/>
    <p:sldId id="774" r:id="rId35"/>
    <p:sldId id="914" r:id="rId36"/>
    <p:sldId id="748" r:id="rId37"/>
    <p:sldId id="747" r:id="rId38"/>
    <p:sldId id="749" r:id="rId39"/>
    <p:sldId id="750" r:id="rId40"/>
    <p:sldId id="751" r:id="rId41"/>
    <p:sldId id="915" r:id="rId42"/>
    <p:sldId id="754" r:id="rId43"/>
    <p:sldId id="896" r:id="rId44"/>
    <p:sldId id="752" r:id="rId45"/>
    <p:sldId id="753" r:id="rId46"/>
    <p:sldId id="573" r:id="rId47"/>
    <p:sldId id="574" r:id="rId48"/>
    <p:sldId id="575" r:id="rId49"/>
    <p:sldId id="576" r:id="rId50"/>
    <p:sldId id="577" r:id="rId51"/>
    <p:sldId id="578" r:id="rId52"/>
    <p:sldId id="755" r:id="rId53"/>
    <p:sldId id="756" r:id="rId54"/>
    <p:sldId id="758" r:id="rId55"/>
    <p:sldId id="759" r:id="rId56"/>
    <p:sldId id="760" r:id="rId57"/>
    <p:sldId id="916" r:id="rId58"/>
    <p:sldId id="777" r:id="rId59"/>
    <p:sldId id="266" r:id="rId60"/>
    <p:sldId id="267" r:id="rId61"/>
    <p:sldId id="268" r:id="rId62"/>
    <p:sldId id="269" r:id="rId63"/>
    <p:sldId id="271" r:id="rId64"/>
    <p:sldId id="270" r:id="rId65"/>
    <p:sldId id="272" r:id="rId66"/>
    <p:sldId id="273" r:id="rId67"/>
    <p:sldId id="274" r:id="rId68"/>
    <p:sldId id="275" r:id="rId69"/>
    <p:sldId id="276" r:id="rId70"/>
    <p:sldId id="277" r:id="rId71"/>
    <p:sldId id="278" r:id="rId72"/>
    <p:sldId id="279" r:id="rId73"/>
    <p:sldId id="280" r:id="rId74"/>
    <p:sldId id="283" r:id="rId75"/>
    <p:sldId id="284" r:id="rId76"/>
    <p:sldId id="285" r:id="rId77"/>
    <p:sldId id="286" r:id="rId78"/>
    <p:sldId id="287" r:id="rId79"/>
    <p:sldId id="288" r:id="rId80"/>
    <p:sldId id="289" r:id="rId81"/>
    <p:sldId id="291" r:id="rId82"/>
    <p:sldId id="292" r:id="rId83"/>
    <p:sldId id="297" r:id="rId84"/>
    <p:sldId id="564" r:id="rId85"/>
    <p:sldId id="911" r:id="rId86"/>
    <p:sldId id="912" r:id="rId87"/>
    <p:sldId id="913" r:id="rId88"/>
    <p:sldId id="778" r:id="rId89"/>
    <p:sldId id="821" r:id="rId90"/>
    <p:sldId id="906" r:id="rId91"/>
    <p:sldId id="838" r:id="rId92"/>
    <p:sldId id="839" r:id="rId93"/>
    <p:sldId id="840" r:id="rId94"/>
    <p:sldId id="890" r:id="rId95"/>
    <p:sldId id="891" r:id="rId96"/>
    <p:sldId id="892" r:id="rId97"/>
    <p:sldId id="893" r:id="rId98"/>
    <p:sldId id="894" r:id="rId99"/>
    <p:sldId id="895" r:id="rId100"/>
    <p:sldId id="862" r:id="rId101"/>
    <p:sldId id="863" r:id="rId102"/>
    <p:sldId id="864" r:id="rId103"/>
    <p:sldId id="865" r:id="rId104"/>
    <p:sldId id="866" r:id="rId105"/>
    <p:sldId id="867" r:id="rId106"/>
    <p:sldId id="868" r:id="rId107"/>
    <p:sldId id="869" r:id="rId108"/>
    <p:sldId id="870" r:id="rId109"/>
    <p:sldId id="871" r:id="rId110"/>
    <p:sldId id="872" r:id="rId111"/>
    <p:sldId id="873" r:id="rId112"/>
    <p:sldId id="874" r:id="rId113"/>
    <p:sldId id="875" r:id="rId114"/>
    <p:sldId id="876" r:id="rId115"/>
    <p:sldId id="877" r:id="rId116"/>
    <p:sldId id="878" r:id="rId117"/>
    <p:sldId id="879" r:id="rId118"/>
    <p:sldId id="881" r:id="rId119"/>
    <p:sldId id="882" r:id="rId120"/>
    <p:sldId id="897" r:id="rId121"/>
    <p:sldId id="898" r:id="rId122"/>
    <p:sldId id="899" r:id="rId123"/>
    <p:sldId id="900" r:id="rId124"/>
    <p:sldId id="901" r:id="rId125"/>
    <p:sldId id="902" r:id="rId126"/>
    <p:sldId id="903" r:id="rId127"/>
    <p:sldId id="904" r:id="rId128"/>
    <p:sldId id="905" r:id="rId129"/>
    <p:sldId id="907" r:id="rId130"/>
    <p:sldId id="908" r:id="rId131"/>
    <p:sldId id="909" r:id="rId132"/>
    <p:sldId id="910" r:id="rId133"/>
    <p:sldId id="886" r:id="rId134"/>
    <p:sldId id="887" r:id="rId135"/>
    <p:sldId id="888" r:id="rId136"/>
    <p:sldId id="889" r:id="rId137"/>
    <p:sldId id="525" r:id="rId138"/>
    <p:sldId id="526" r:id="rId1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A01"/>
    <a:srgbClr val="007033"/>
    <a:srgbClr val="FFFF99"/>
    <a:srgbClr val="FE9202"/>
    <a:srgbClr val="FFF3E7"/>
    <a:srgbClr val="5EEC3C"/>
    <a:srgbClr val="FFDC47"/>
    <a:srgbClr val="CCCC00"/>
    <a:srgbClr val="FFCC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608"/>
    <p:restoredTop sz="94618"/>
  </p:normalViewPr>
  <p:slideViewPr>
    <p:cSldViewPr>
      <p:cViewPr varScale="1">
        <p:scale>
          <a:sx n="124" d="100"/>
          <a:sy n="124" d="100"/>
        </p:scale>
        <p:origin x="232" y="176"/>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0"/>
    </p:cViewPr>
  </p:sorterViewPr>
  <p:gridSpacing cx="152705" cy="152705"/>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E5064-5073-4DDF-BAD5-611C7E5DF72F}" type="doc">
      <dgm:prSet loTypeId="urn:microsoft.com/office/officeart/2005/8/layout/pyramid1" loCatId="pyramid" qsTypeId="urn:microsoft.com/office/officeart/2005/8/quickstyle/simple1" qsCatId="simple" csTypeId="urn:microsoft.com/office/officeart/2005/8/colors/accent1_2" csCatId="accent1"/>
      <dgm:spPr/>
    </dgm:pt>
    <dgm:pt modelId="{4E8F88BA-4EB2-4526-A626-EE3480ABD15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pitchFamily="34" charset="0"/>
              <a:cs typeface="Arial" charset="0"/>
            </a:rPr>
            <a:t>Literacy</a:t>
          </a:r>
          <a:endParaRPr kumimoji="0" lang="en-US" b="1" i="0" u="none" strike="noStrike" cap="none" normalizeH="0" baseline="0" dirty="0">
            <a:ln>
              <a:noFill/>
            </a:ln>
            <a:solidFill>
              <a:schemeClr val="tx1"/>
            </a:solidFill>
            <a:effectLst/>
            <a:latin typeface="Arial" charset="0"/>
            <a:cs typeface="Arial" charset="0"/>
          </a:endParaRPr>
        </a:p>
      </dgm:t>
    </dgm:pt>
    <dgm:pt modelId="{BF68CDED-BA69-4AA8-8635-A4008CAD9C4D}" type="parTrans" cxnId="{DDE923A6-94A8-4C52-9DA6-14F024644B49}">
      <dgm:prSet/>
      <dgm:spPr/>
      <dgm:t>
        <a:bodyPr/>
        <a:lstStyle/>
        <a:p>
          <a:endParaRPr lang="en-US"/>
        </a:p>
      </dgm:t>
    </dgm:pt>
    <dgm:pt modelId="{A8179D26-4A52-4817-9083-A4B910DCC392}" type="sibTrans" cxnId="{DDE923A6-94A8-4C52-9DA6-14F024644B49}">
      <dgm:prSet/>
      <dgm:spPr/>
      <dgm:t>
        <a:bodyPr/>
        <a:lstStyle/>
        <a:p>
          <a:endParaRPr lang="en-US"/>
        </a:p>
      </dgm:t>
    </dgm:pt>
    <dgm:pt modelId="{E63117BE-E488-46F8-8638-A15EEFA733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Intermediate Literacy</a:t>
          </a:r>
          <a:endParaRPr kumimoji="0" lang="en-US" b="0" i="0" u="none" strike="noStrike" cap="none" normalizeH="0" baseline="0">
            <a:ln>
              <a:noFill/>
            </a:ln>
            <a:solidFill>
              <a:schemeClr val="tx1"/>
            </a:solidFill>
            <a:effectLst/>
            <a:latin typeface="Arial" charset="0"/>
            <a:cs typeface="Arial" charset="0"/>
          </a:endParaRPr>
        </a:p>
      </dgm:t>
    </dgm:pt>
    <dgm:pt modelId="{04DC0172-3DC1-4F6B-9784-CC7D4F8A82E5}" type="parTrans" cxnId="{86272BF0-1D55-4B33-AEDE-E3664FF27546}">
      <dgm:prSet/>
      <dgm:spPr/>
      <dgm:t>
        <a:bodyPr/>
        <a:lstStyle/>
        <a:p>
          <a:endParaRPr lang="en-US"/>
        </a:p>
      </dgm:t>
    </dgm:pt>
    <dgm:pt modelId="{1DF0E69A-6D21-44DC-A3E8-B07987BF2330}" type="sibTrans" cxnId="{86272BF0-1D55-4B33-AEDE-E3664FF27546}">
      <dgm:prSet/>
      <dgm:spPr/>
      <dgm:t>
        <a:bodyPr/>
        <a:lstStyle/>
        <a:p>
          <a:endParaRPr lang="en-US"/>
        </a:p>
      </dgm:t>
    </dgm:pt>
    <dgm:pt modelId="{A85C7A1B-59E2-4308-808B-0289896D2830}">
      <dgm:prSet/>
      <dgm:spPr/>
      <dgm: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Narrow" pitchFamily="34" charset="0"/>
              <a:cs typeface="Arial" charset="0"/>
            </a:rPr>
            <a:t>Basic Literacy</a:t>
          </a:r>
          <a:endParaRPr kumimoji="0" lang="en-US" b="0" i="0" u="none" strike="noStrike" cap="none" normalizeH="0" baseline="0">
            <a:ln>
              <a:noFill/>
            </a:ln>
            <a:solidFill>
              <a:schemeClr val="tx1"/>
            </a:solidFill>
            <a:effectLst/>
            <a:latin typeface="Arial" charset="0"/>
            <a:cs typeface="Arial" charset="0"/>
          </a:endParaRPr>
        </a:p>
      </dgm:t>
    </dgm:pt>
    <dgm:pt modelId="{AACFE1FA-A300-4555-B55C-ED350C5639A0}" type="parTrans" cxnId="{7F7B5853-A754-4DDB-8E7A-FB626BAB081C}">
      <dgm:prSet/>
      <dgm:spPr/>
      <dgm:t>
        <a:bodyPr/>
        <a:lstStyle/>
        <a:p>
          <a:endParaRPr lang="en-US"/>
        </a:p>
      </dgm:t>
    </dgm:pt>
    <dgm:pt modelId="{DD238FAA-7E6B-4A4B-BD23-ACFE317020C2}" type="sibTrans" cxnId="{7F7B5853-A754-4DDB-8E7A-FB626BAB081C}">
      <dgm:prSet/>
      <dgm:spPr/>
      <dgm:t>
        <a:bodyPr/>
        <a:lstStyle/>
        <a:p>
          <a:endParaRPr lang="en-US"/>
        </a:p>
      </dgm:t>
    </dgm:pt>
    <dgm:pt modelId="{7029292E-F83A-4521-ADE3-9F45F00E1383}" type="pres">
      <dgm:prSet presAssocID="{21DE5064-5073-4DDF-BAD5-611C7E5DF72F}" presName="Name0" presStyleCnt="0">
        <dgm:presLayoutVars>
          <dgm:dir/>
          <dgm:animLvl val="lvl"/>
          <dgm:resizeHandles val="exact"/>
        </dgm:presLayoutVars>
      </dgm:prSet>
      <dgm:spPr/>
    </dgm:pt>
    <dgm:pt modelId="{E659DFE9-2983-417B-AA17-830282A43E0A}" type="pres">
      <dgm:prSet presAssocID="{4E8F88BA-4EB2-4526-A626-EE3480ABD153}" presName="Name8" presStyleCnt="0"/>
      <dgm:spPr/>
    </dgm:pt>
    <dgm:pt modelId="{8A68178D-7389-4071-8C9A-663D1E424E51}" type="pres">
      <dgm:prSet presAssocID="{4E8F88BA-4EB2-4526-A626-EE3480ABD153}" presName="level" presStyleLbl="node1" presStyleIdx="0" presStyleCnt="3">
        <dgm:presLayoutVars>
          <dgm:chMax val="1"/>
          <dgm:bulletEnabled val="1"/>
        </dgm:presLayoutVars>
      </dgm:prSet>
      <dgm:spPr/>
    </dgm:pt>
    <dgm:pt modelId="{4A33469B-D01D-4448-86B3-EA7606461AA3}" type="pres">
      <dgm:prSet presAssocID="{4E8F88BA-4EB2-4526-A626-EE3480ABD153}" presName="levelTx" presStyleLbl="revTx" presStyleIdx="0" presStyleCnt="0">
        <dgm:presLayoutVars>
          <dgm:chMax val="1"/>
          <dgm:bulletEnabled val="1"/>
        </dgm:presLayoutVars>
      </dgm:prSet>
      <dgm:spPr/>
    </dgm:pt>
    <dgm:pt modelId="{4E4E339E-EA3B-43FE-B96C-0419034AB890}" type="pres">
      <dgm:prSet presAssocID="{E63117BE-E488-46F8-8638-A15EEFA733A3}" presName="Name8" presStyleCnt="0"/>
      <dgm:spPr/>
    </dgm:pt>
    <dgm:pt modelId="{5AC67AE6-F57B-4900-BA4D-D40C5E3CD27F}" type="pres">
      <dgm:prSet presAssocID="{E63117BE-E488-46F8-8638-A15EEFA733A3}" presName="level" presStyleLbl="node1" presStyleIdx="1" presStyleCnt="3">
        <dgm:presLayoutVars>
          <dgm:chMax val="1"/>
          <dgm:bulletEnabled val="1"/>
        </dgm:presLayoutVars>
      </dgm:prSet>
      <dgm:spPr/>
    </dgm:pt>
    <dgm:pt modelId="{7E0D80E8-D6DE-4B21-802E-F61AAD61BB20}" type="pres">
      <dgm:prSet presAssocID="{E63117BE-E488-46F8-8638-A15EEFA733A3}" presName="levelTx" presStyleLbl="revTx" presStyleIdx="0" presStyleCnt="0">
        <dgm:presLayoutVars>
          <dgm:chMax val="1"/>
          <dgm:bulletEnabled val="1"/>
        </dgm:presLayoutVars>
      </dgm:prSet>
      <dgm:spPr/>
    </dgm:pt>
    <dgm:pt modelId="{93B2A037-11D0-4DB5-ABE8-CE3244D0EAAD}" type="pres">
      <dgm:prSet presAssocID="{A85C7A1B-59E2-4308-808B-0289896D2830}" presName="Name8" presStyleCnt="0"/>
      <dgm:spPr/>
    </dgm:pt>
    <dgm:pt modelId="{D7837EA7-F01F-4F78-B201-F279FADC72E5}" type="pres">
      <dgm:prSet presAssocID="{A85C7A1B-59E2-4308-808B-0289896D2830}" presName="level" presStyleLbl="node1" presStyleIdx="2" presStyleCnt="3">
        <dgm:presLayoutVars>
          <dgm:chMax val="1"/>
          <dgm:bulletEnabled val="1"/>
        </dgm:presLayoutVars>
      </dgm:prSet>
      <dgm:spPr/>
    </dgm:pt>
    <dgm:pt modelId="{26D7633B-73F4-464C-A353-0D9BF294CACD}" type="pres">
      <dgm:prSet presAssocID="{A85C7A1B-59E2-4308-808B-0289896D2830}" presName="levelTx" presStyleLbl="revTx" presStyleIdx="0" presStyleCnt="0">
        <dgm:presLayoutVars>
          <dgm:chMax val="1"/>
          <dgm:bulletEnabled val="1"/>
        </dgm:presLayoutVars>
      </dgm:prSet>
      <dgm:spPr/>
    </dgm:pt>
  </dgm:ptLst>
  <dgm:cxnLst>
    <dgm:cxn modelId="{0BB29529-035A-1A4C-9CD0-8A355F6ED511}" type="presOf" srcId="{A85C7A1B-59E2-4308-808B-0289896D2830}" destId="{26D7633B-73F4-464C-A353-0D9BF294CACD}" srcOrd="1" destOrd="0" presId="urn:microsoft.com/office/officeart/2005/8/layout/pyramid1"/>
    <dgm:cxn modelId="{7F7B5853-A754-4DDB-8E7A-FB626BAB081C}" srcId="{21DE5064-5073-4DDF-BAD5-611C7E5DF72F}" destId="{A85C7A1B-59E2-4308-808B-0289896D2830}" srcOrd="2" destOrd="0" parTransId="{AACFE1FA-A300-4555-B55C-ED350C5639A0}" sibTransId="{DD238FAA-7E6B-4A4B-BD23-ACFE317020C2}"/>
    <dgm:cxn modelId="{5D98095C-EEFE-D94F-92EA-E5C92D927FE1}" type="presOf" srcId="{4E8F88BA-4EB2-4526-A626-EE3480ABD153}" destId="{4A33469B-D01D-4448-86B3-EA7606461AA3}" srcOrd="1" destOrd="0" presId="urn:microsoft.com/office/officeart/2005/8/layout/pyramid1"/>
    <dgm:cxn modelId="{57E9006F-1FFC-AC41-9204-11A63DB702F0}" type="presOf" srcId="{21DE5064-5073-4DDF-BAD5-611C7E5DF72F}" destId="{7029292E-F83A-4521-ADE3-9F45F00E1383}" srcOrd="0" destOrd="0" presId="urn:microsoft.com/office/officeart/2005/8/layout/pyramid1"/>
    <dgm:cxn modelId="{66206E91-5CAD-8A4F-B5F0-99A5AEB4B7BA}" type="presOf" srcId="{E63117BE-E488-46F8-8638-A15EEFA733A3}" destId="{5AC67AE6-F57B-4900-BA4D-D40C5E3CD27F}" srcOrd="0" destOrd="0" presId="urn:microsoft.com/office/officeart/2005/8/layout/pyramid1"/>
    <dgm:cxn modelId="{7FBBAD9D-1E57-F54B-830C-68B0629CFB9E}" type="presOf" srcId="{E63117BE-E488-46F8-8638-A15EEFA733A3}" destId="{7E0D80E8-D6DE-4B21-802E-F61AAD61BB20}" srcOrd="1" destOrd="0" presId="urn:microsoft.com/office/officeart/2005/8/layout/pyramid1"/>
    <dgm:cxn modelId="{470A6EA5-6FD6-B64A-AF8C-F1151C8FDD10}" type="presOf" srcId="{4E8F88BA-4EB2-4526-A626-EE3480ABD153}" destId="{8A68178D-7389-4071-8C9A-663D1E424E51}" srcOrd="0" destOrd="0" presId="urn:microsoft.com/office/officeart/2005/8/layout/pyramid1"/>
    <dgm:cxn modelId="{DDE923A6-94A8-4C52-9DA6-14F024644B49}" srcId="{21DE5064-5073-4DDF-BAD5-611C7E5DF72F}" destId="{4E8F88BA-4EB2-4526-A626-EE3480ABD153}" srcOrd="0" destOrd="0" parTransId="{BF68CDED-BA69-4AA8-8635-A4008CAD9C4D}" sibTransId="{A8179D26-4A52-4817-9083-A4B910DCC392}"/>
    <dgm:cxn modelId="{86272BF0-1D55-4B33-AEDE-E3664FF27546}" srcId="{21DE5064-5073-4DDF-BAD5-611C7E5DF72F}" destId="{E63117BE-E488-46F8-8638-A15EEFA733A3}" srcOrd="1" destOrd="0" parTransId="{04DC0172-3DC1-4F6B-9784-CC7D4F8A82E5}" sibTransId="{1DF0E69A-6D21-44DC-A3E8-B07987BF2330}"/>
    <dgm:cxn modelId="{589DD2F1-DBBB-304D-8E3F-F4C5D06AF7CE}" type="presOf" srcId="{A85C7A1B-59E2-4308-808B-0289896D2830}" destId="{D7837EA7-F01F-4F78-B201-F279FADC72E5}" srcOrd="0" destOrd="0" presId="urn:microsoft.com/office/officeart/2005/8/layout/pyramid1"/>
    <dgm:cxn modelId="{DC6E8DC2-0B44-6E4E-842E-6225CE224173}" type="presParOf" srcId="{7029292E-F83A-4521-ADE3-9F45F00E1383}" destId="{E659DFE9-2983-417B-AA17-830282A43E0A}" srcOrd="0" destOrd="0" presId="urn:microsoft.com/office/officeart/2005/8/layout/pyramid1"/>
    <dgm:cxn modelId="{0247B78E-3EB7-EA4B-8AA7-650036D8599C}" type="presParOf" srcId="{E659DFE9-2983-417B-AA17-830282A43E0A}" destId="{8A68178D-7389-4071-8C9A-663D1E424E51}" srcOrd="0" destOrd="0" presId="urn:microsoft.com/office/officeart/2005/8/layout/pyramid1"/>
    <dgm:cxn modelId="{32228B00-D86E-E948-BBA8-9CA5338AFA12}" type="presParOf" srcId="{E659DFE9-2983-417B-AA17-830282A43E0A}" destId="{4A33469B-D01D-4448-86B3-EA7606461AA3}" srcOrd="1" destOrd="0" presId="urn:microsoft.com/office/officeart/2005/8/layout/pyramid1"/>
    <dgm:cxn modelId="{09025AD3-ED90-9648-9724-1030981358A1}" type="presParOf" srcId="{7029292E-F83A-4521-ADE3-9F45F00E1383}" destId="{4E4E339E-EA3B-43FE-B96C-0419034AB890}" srcOrd="1" destOrd="0" presId="urn:microsoft.com/office/officeart/2005/8/layout/pyramid1"/>
    <dgm:cxn modelId="{FBA9793F-1725-734B-BB73-9C9B27B28D67}" type="presParOf" srcId="{4E4E339E-EA3B-43FE-B96C-0419034AB890}" destId="{5AC67AE6-F57B-4900-BA4D-D40C5E3CD27F}" srcOrd="0" destOrd="0" presId="urn:microsoft.com/office/officeart/2005/8/layout/pyramid1"/>
    <dgm:cxn modelId="{32707726-EA2C-B143-8DD8-20EB5F1456E4}" type="presParOf" srcId="{4E4E339E-EA3B-43FE-B96C-0419034AB890}" destId="{7E0D80E8-D6DE-4B21-802E-F61AAD61BB20}" srcOrd="1" destOrd="0" presId="urn:microsoft.com/office/officeart/2005/8/layout/pyramid1"/>
    <dgm:cxn modelId="{D3C1B67E-A5BB-C549-A60B-F77D11499D2C}" type="presParOf" srcId="{7029292E-F83A-4521-ADE3-9F45F00E1383}" destId="{93B2A037-11D0-4DB5-ABE8-CE3244D0EAAD}" srcOrd="2" destOrd="0" presId="urn:microsoft.com/office/officeart/2005/8/layout/pyramid1"/>
    <dgm:cxn modelId="{326056B2-B458-1D45-AC2A-FE62D30FADA7}" type="presParOf" srcId="{93B2A037-11D0-4DB5-ABE8-CE3244D0EAAD}" destId="{D7837EA7-F01F-4F78-B201-F279FADC72E5}" srcOrd="0" destOrd="0" presId="urn:microsoft.com/office/officeart/2005/8/layout/pyramid1"/>
    <dgm:cxn modelId="{55EC4199-8615-5440-B9E8-A46726BE1920}" type="presParOf" srcId="{93B2A037-11D0-4DB5-ABE8-CE3244D0EAAD}" destId="{26D7633B-73F4-464C-A353-0D9BF294CAC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8178D-7389-4071-8C9A-663D1E424E51}">
      <dsp:nvSpPr>
        <dsp:cNvPr id="0" name=""/>
        <dsp:cNvSpPr/>
      </dsp:nvSpPr>
      <dsp:spPr>
        <a:xfrm>
          <a:off x="2021130" y="0"/>
          <a:ext cx="202113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dirty="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Narrow" pitchFamily="34" charset="0"/>
              <a:cs typeface="Arial" charset="0"/>
            </a:rPr>
            <a:t>Disciplinary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dirty="0">
              <a:ln>
                <a:noFill/>
              </a:ln>
              <a:solidFill>
                <a:schemeClr val="tx1"/>
              </a:solidFill>
              <a:effectLst/>
              <a:latin typeface="Arial Narrow" pitchFamily="34" charset="0"/>
              <a:cs typeface="Arial" charset="0"/>
            </a:rPr>
            <a:t>Literacy</a:t>
          </a:r>
          <a:endParaRPr kumimoji="0" lang="en-US" sz="900" b="1" i="0" u="none" strike="noStrike" kern="1200" cap="none" normalizeH="0" baseline="0" dirty="0">
            <a:ln>
              <a:noFill/>
            </a:ln>
            <a:solidFill>
              <a:schemeClr val="tx1"/>
            </a:solidFill>
            <a:effectLst/>
            <a:latin typeface="Arial" charset="0"/>
            <a:cs typeface="Arial" charset="0"/>
          </a:endParaRPr>
        </a:p>
      </dsp:txBody>
      <dsp:txXfrm>
        <a:off x="2021130" y="0"/>
        <a:ext cx="2021130" cy="1118311"/>
      </dsp:txXfrm>
    </dsp:sp>
    <dsp:sp modelId="{5AC67AE6-F57B-4900-BA4D-D40C5E3CD27F}">
      <dsp:nvSpPr>
        <dsp:cNvPr id="0" name=""/>
        <dsp:cNvSpPr/>
      </dsp:nvSpPr>
      <dsp:spPr>
        <a:xfrm>
          <a:off x="1010565" y="1118311"/>
          <a:ext cx="404226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a:ln>
                <a:noFill/>
              </a:ln>
              <a:solidFill>
                <a:schemeClr val="tx1"/>
              </a:solidFill>
              <a:effectLst/>
              <a:latin typeface="Arial Narrow" pitchFamily="34" charset="0"/>
              <a:cs typeface="Arial" charset="0"/>
            </a:rPr>
            <a:t>Intermediate Literacy</a:t>
          </a:r>
          <a:endParaRPr kumimoji="0" lang="en-US" sz="900" b="0" i="0" u="none" strike="noStrike" kern="1200" cap="none" normalizeH="0" baseline="0">
            <a:ln>
              <a:noFill/>
            </a:ln>
            <a:solidFill>
              <a:schemeClr val="tx1"/>
            </a:solidFill>
            <a:effectLst/>
            <a:latin typeface="Arial" charset="0"/>
            <a:cs typeface="Arial" charset="0"/>
          </a:endParaRPr>
        </a:p>
      </dsp:txBody>
      <dsp:txXfrm>
        <a:off x="1717960" y="1118311"/>
        <a:ext cx="2627469" cy="1118311"/>
      </dsp:txXfrm>
    </dsp:sp>
    <dsp:sp modelId="{D7837EA7-F01F-4F78-B201-F279FADC72E5}">
      <dsp:nvSpPr>
        <dsp:cNvPr id="0" name=""/>
        <dsp:cNvSpPr/>
      </dsp:nvSpPr>
      <dsp:spPr>
        <a:xfrm>
          <a:off x="0" y="2236622"/>
          <a:ext cx="6063390" cy="1118311"/>
        </a:xfrm>
        <a:prstGeom prst="trapezoid">
          <a:avLst>
            <a:gd name="adj" fmla="val 903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1" i="0" u="none" strike="noStrike" kern="1200" cap="none" normalizeH="0" baseline="0">
            <a:ln>
              <a:noFill/>
            </a:ln>
            <a:solidFill>
              <a:schemeClr val="tx1"/>
            </a:solidFill>
            <a:effectLst/>
            <a:latin typeface="Arial Narrow"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kern="1200" cap="none" normalizeH="0" baseline="0">
              <a:ln>
                <a:noFill/>
              </a:ln>
              <a:solidFill>
                <a:schemeClr val="tx1"/>
              </a:solidFill>
              <a:effectLst/>
              <a:latin typeface="Arial Narrow" pitchFamily="34" charset="0"/>
              <a:cs typeface="Arial" charset="0"/>
            </a:rPr>
            <a:t>Basic Literacy</a:t>
          </a:r>
          <a:endParaRPr kumimoji="0" lang="en-US" sz="900" b="0" i="0" u="none" strike="noStrike" kern="1200" cap="none" normalizeH="0" baseline="0">
            <a:ln>
              <a:noFill/>
            </a:ln>
            <a:solidFill>
              <a:schemeClr val="tx1"/>
            </a:solidFill>
            <a:effectLst/>
            <a:latin typeface="Arial" charset="0"/>
            <a:cs typeface="Arial" charset="0"/>
          </a:endParaRPr>
        </a:p>
      </dsp:txBody>
      <dsp:txXfrm>
        <a:off x="1061093" y="2236622"/>
        <a:ext cx="3941203" cy="111831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DFC15-1F8E-4527-8FE8-067A809073A4}" type="datetimeFigureOut">
              <a:rPr lang="en-US" smtClean="0"/>
              <a:t>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75D32-7422-4FC5-AA05-948798ADE30B}" type="slidenum">
              <a:rPr lang="en-US" smtClean="0"/>
              <a:t>‹#›</a:t>
            </a:fld>
            <a:endParaRPr lang="en-US"/>
          </a:p>
        </p:txBody>
      </p:sp>
    </p:spTree>
    <p:extLst>
      <p:ext uri="{BB962C8B-B14F-4D97-AF65-F5344CB8AC3E}">
        <p14:creationId xmlns:p14="http://schemas.microsoft.com/office/powerpoint/2010/main" val="387003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EE63B76-AE0D-409A-8EEF-B8D2CAFF5AE1}" type="slidenum">
              <a:rPr lang="en-US" smtClean="0"/>
              <a:pPr/>
              <a:t>13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t>This pyramid illustrates the development of literacy. The pyramid base represents highly generalizable basic skills entailed in all reading tasks, (decoding skills, print and literacy conventions, recognition of high-frequency words, basic punctuation, etc). Most kids master these in the primary grades, and even those who struggle tend to master them before high school entry.  As students progress, more sophisticated skills develop. These skills are not as widely applicable to different texts and reading situations, but neither are they linked to particular disciplinary specializations. They include decoding multisyllabic words, less common punctuation (such as split quotes), knowing more vocabulary including words not common in oral language, developing the cognitive endurance to maintain attention to extended discourse, monitoring  comprehension, and using fix-up procedures such as rereading. They gain access to more complex forms of text organization, and begin to use author purpose as a tool for critical response. Most students learn these by the end of middle school, but many schoolers struggle with them. In high school, some students even begin to master more specialized reading routines/language uses, but these new routines, though powerful, tend to be constrained in their applicability to most reading tasks. The constraints on the generalizability of literacy skills for more advanced readers — symbolized here by the narrowing of the pyramid — are imposed by the increasingly disciplinary and technical turn in the nature of literacy tasks. Although most students manage to master basic and even intermediate literacy skills, many never gain proficiency with these more advanced skills.</a:t>
            </a:r>
          </a:p>
          <a:p>
            <a:pPr eaLnBrk="1" hangingPunct="1"/>
            <a:r>
              <a:rPr lang="en-US"/>
              <a:t>Progressing higher in the pyramid means learning more sophisticated, but less generalizable, skills and routines. </a:t>
            </a:r>
          </a:p>
        </p:txBody>
      </p:sp>
    </p:spTree>
    <p:extLst>
      <p:ext uri="{BB962C8B-B14F-4D97-AF65-F5344CB8AC3E}">
        <p14:creationId xmlns:p14="http://schemas.microsoft.com/office/powerpoint/2010/main" val="49955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Haploid: cell with a single</a:t>
            </a:r>
            <a:r>
              <a:rPr lang="en-US" baseline="0" dirty="0"/>
              <a:t> set of unpaired chromosomes (half the normal number, not from both parents)</a:t>
            </a:r>
            <a:endParaRPr lang="en-US" dirty="0"/>
          </a:p>
          <a:p>
            <a:r>
              <a:rPr lang="en-US" dirty="0"/>
              <a:t>Diploid: cell with two complete sets of chromosomes, one from each parent</a:t>
            </a:r>
          </a:p>
          <a:p>
            <a:endParaRPr lang="en-US" dirty="0"/>
          </a:p>
          <a:p>
            <a:r>
              <a:rPr lang="en-US" dirty="0"/>
              <a:t>Meiosis: cell division in which the new cells are not identical to the parent cells   </a:t>
            </a:r>
            <a:r>
              <a:rPr lang="en-US" dirty="0" err="1"/>
              <a:t>osis</a:t>
            </a:r>
            <a:r>
              <a:rPr lang="en-US" dirty="0"/>
              <a:t> (less process or action)</a:t>
            </a:r>
          </a:p>
          <a:p>
            <a:r>
              <a:rPr lang="en-US" dirty="0"/>
              <a:t>Mitosis: cell division in which the new cells are identical to the parent cells     (thread process)</a:t>
            </a:r>
          </a:p>
          <a:p>
            <a:endParaRPr lang="en-US" dirty="0"/>
          </a:p>
          <a:p>
            <a:r>
              <a:rPr lang="en-US" dirty="0"/>
              <a:t>Black Friday</a:t>
            </a:r>
          </a:p>
          <a:p>
            <a:r>
              <a:rPr lang="en-US" dirty="0"/>
              <a:t>Gilded Age</a:t>
            </a:r>
          </a:p>
          <a:p>
            <a:r>
              <a:rPr lang="en-US" dirty="0"/>
              <a:t>Reverse discrimination vs. affirmative action</a:t>
            </a:r>
          </a:p>
          <a:p>
            <a:r>
              <a:rPr lang="en-US" dirty="0"/>
              <a:t>Negro vs. Black vs. African-American</a:t>
            </a:r>
          </a:p>
          <a:p>
            <a:r>
              <a:rPr lang="en-US" dirty="0"/>
              <a:t>U.S. Civil War or War Between the States or War of Northern Aggression</a:t>
            </a:r>
          </a:p>
          <a:p>
            <a:r>
              <a:rPr lang="en-US" dirty="0"/>
              <a:t>Vietnam War or the Resistance War Against America</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44</a:t>
            </a:fld>
            <a:endParaRPr lang="en-US"/>
          </a:p>
        </p:txBody>
      </p:sp>
    </p:spTree>
    <p:extLst>
      <p:ext uri="{BB962C8B-B14F-4D97-AF65-F5344CB8AC3E}">
        <p14:creationId xmlns:p14="http://schemas.microsoft.com/office/powerpoint/2010/main" val="1336891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   (away from, not, opposite)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46</a:t>
            </a:fld>
            <a:endParaRPr lang="en-US"/>
          </a:p>
        </p:txBody>
      </p:sp>
    </p:spTree>
    <p:extLst>
      <p:ext uri="{BB962C8B-B14F-4D97-AF65-F5344CB8AC3E}">
        <p14:creationId xmlns:p14="http://schemas.microsoft.com/office/powerpoint/2010/main" val="2737191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47</a:t>
            </a:fld>
            <a:endParaRPr lang="en-US"/>
          </a:p>
        </p:txBody>
      </p:sp>
    </p:spTree>
    <p:extLst>
      <p:ext uri="{BB962C8B-B14F-4D97-AF65-F5344CB8AC3E}">
        <p14:creationId xmlns:p14="http://schemas.microsoft.com/office/powerpoint/2010/main" val="150094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 initial, beginning, original</a:t>
            </a:r>
          </a:p>
          <a:p>
            <a:r>
              <a:rPr lang="en-US" dirty="0"/>
              <a:t>Auto:: self</a:t>
            </a:r>
          </a:p>
          <a:p>
            <a:r>
              <a:rPr lang="en-US" dirty="0"/>
              <a:t>Cracy: denoting a particular kind of government or influence</a:t>
            </a:r>
          </a:p>
          <a:p>
            <a:r>
              <a:rPr lang="en-US" dirty="0"/>
              <a:t>Demo: people, population</a:t>
            </a:r>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49</a:t>
            </a:fld>
            <a:endParaRPr lang="en-US"/>
          </a:p>
        </p:txBody>
      </p:sp>
    </p:spTree>
    <p:extLst>
      <p:ext uri="{BB962C8B-B14F-4D97-AF65-F5344CB8AC3E}">
        <p14:creationId xmlns:p14="http://schemas.microsoft.com/office/powerpoint/2010/main" val="122587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50</a:t>
            </a:fld>
            <a:endParaRPr lang="en-US"/>
          </a:p>
        </p:txBody>
      </p:sp>
    </p:spTree>
    <p:extLst>
      <p:ext uri="{BB962C8B-B14F-4D97-AF65-F5344CB8AC3E}">
        <p14:creationId xmlns:p14="http://schemas.microsoft.com/office/powerpoint/2010/main" val="11655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8016FC-C516-4A8B-8530-000C1D91BF7C}" type="slidenum">
              <a:rPr lang="en-US" smtClean="0"/>
              <a:pPr>
                <a:defRPr/>
              </a:pPr>
              <a:t>51</a:t>
            </a:fld>
            <a:endParaRPr lang="en-US"/>
          </a:p>
        </p:txBody>
      </p:sp>
    </p:spTree>
    <p:extLst>
      <p:ext uri="{BB962C8B-B14F-4D97-AF65-F5344CB8AC3E}">
        <p14:creationId xmlns:p14="http://schemas.microsoft.com/office/powerpoint/2010/main" val="340738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A622794-D875-3B40-AE57-CCEEF7E2994F}" type="slidenum">
              <a:rPr lang="en-US" sz="1200"/>
              <a:pPr/>
              <a:t>63</a:t>
            </a:fld>
            <a:endParaRPr lang="en-US" sz="1200"/>
          </a:p>
        </p:txBody>
      </p:sp>
      <p:sp>
        <p:nvSpPr>
          <p:cNvPr id="8192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81029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58477E96-8094-E845-BD89-33F1FBF5FC7D}" type="slidenum">
              <a:rPr lang="en-US" sz="1200"/>
              <a:pPr/>
              <a:t>64</a:t>
            </a:fld>
            <a:endParaRPr lang="en-US" sz="1200"/>
          </a:p>
        </p:txBody>
      </p:sp>
      <p:sp>
        <p:nvSpPr>
          <p:cNvPr id="7987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21583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2B73A77D-8DD2-8F4A-9209-F2A60153EAEA}" type="slidenum">
              <a:rPr lang="en-US" sz="1200"/>
              <a:pPr/>
              <a:t>65</a:t>
            </a:fld>
            <a:endParaRPr lang="en-US" sz="1200"/>
          </a:p>
        </p:txBody>
      </p:sp>
      <p:sp>
        <p:nvSpPr>
          <p:cNvPr id="83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89563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0BA39E8-C522-9942-8A3F-24417E9247FE}" type="slidenum">
              <a:rPr lang="en-US" sz="1200"/>
              <a:pPr/>
              <a:t>66</a:t>
            </a:fld>
            <a:endParaRPr lang="en-US" sz="1200"/>
          </a:p>
        </p:txBody>
      </p:sp>
      <p:sp>
        <p:nvSpPr>
          <p:cNvPr id="86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600432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2"/>
                </a:solidFill>
              </a:rPr>
              <a:t>Time = Red; Place = Green; Actors = Blue; goal = purple; tactics = orange; cause/effect = highlight; agency = brown</a:t>
            </a:r>
          </a:p>
        </p:txBody>
      </p:sp>
      <p:sp>
        <p:nvSpPr>
          <p:cNvPr id="4" name="Slide Number Placeholder 3"/>
          <p:cNvSpPr>
            <a:spLocks noGrp="1"/>
          </p:cNvSpPr>
          <p:nvPr>
            <p:ph type="sldNum" sz="quarter" idx="5"/>
          </p:nvPr>
        </p:nvSpPr>
        <p:spPr/>
        <p:txBody>
          <a:bodyPr/>
          <a:lstStyle/>
          <a:p>
            <a:fld id="{60375D32-7422-4FC5-AA05-948798ADE30B}" type="slidenum">
              <a:rPr lang="en-US" smtClean="0"/>
              <a:t>21</a:t>
            </a:fld>
            <a:endParaRPr lang="en-US"/>
          </a:p>
        </p:txBody>
      </p:sp>
    </p:spTree>
    <p:extLst>
      <p:ext uri="{BB962C8B-B14F-4D97-AF65-F5344CB8AC3E}">
        <p14:creationId xmlns:p14="http://schemas.microsoft.com/office/powerpoint/2010/main" val="912136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26BAF8F8-15F4-324B-AED9-18513AB8A3A9}" type="slidenum">
              <a:rPr lang="en-US" sz="1200"/>
              <a:pPr/>
              <a:t>67</a:t>
            </a:fld>
            <a:endParaRPr lang="en-US" sz="1200"/>
          </a:p>
        </p:txBody>
      </p:sp>
      <p:sp>
        <p:nvSpPr>
          <p:cNvPr id="880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4270820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F7EAA43-E4A3-2142-8B45-0C54BD51CA2D}" type="slidenum">
              <a:rPr lang="en-US" sz="1200"/>
              <a:pPr/>
              <a:t>68</a:t>
            </a:fld>
            <a:endParaRPr lang="en-US" sz="1200"/>
          </a:p>
        </p:txBody>
      </p:sp>
      <p:sp>
        <p:nvSpPr>
          <p:cNvPr id="9011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04342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A3D99455-D75B-4449-9730-993B89FCC286}" type="slidenum">
              <a:rPr lang="en-US" sz="1200"/>
              <a:pPr/>
              <a:t>69</a:t>
            </a:fld>
            <a:endParaRPr lang="en-US" sz="1200"/>
          </a:p>
        </p:txBody>
      </p:sp>
      <p:sp>
        <p:nvSpPr>
          <p:cNvPr id="921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a:p>
        </p:txBody>
      </p:sp>
    </p:spTree>
    <p:extLst>
      <p:ext uri="{BB962C8B-B14F-4D97-AF65-F5344CB8AC3E}">
        <p14:creationId xmlns:p14="http://schemas.microsoft.com/office/powerpoint/2010/main" val="1040451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D658755E-A8BF-4741-B9CB-45D8C5AD0DC8}" type="slidenum">
              <a:rPr lang="en-US" sz="1200"/>
              <a:pPr/>
              <a:t>70</a:t>
            </a:fld>
            <a:endParaRPr lang="en-US" sz="1200"/>
          </a:p>
        </p:txBody>
      </p:sp>
      <p:sp>
        <p:nvSpPr>
          <p:cNvPr id="9421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441436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EB43DAEE-926D-5B4F-90F6-E7742EE3F3FD}" type="slidenum">
              <a:rPr lang="en-US" sz="1200"/>
              <a:pPr/>
              <a:t>74</a:t>
            </a:fld>
            <a:endParaRPr lang="en-US" sz="1200"/>
          </a:p>
        </p:txBody>
      </p:sp>
      <p:sp>
        <p:nvSpPr>
          <p:cNvPr id="12390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5185710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34815BD4-77F0-8642-8FD5-C2E6FAD7C1CF}" type="slidenum">
              <a:rPr lang="en-US" sz="1200"/>
              <a:pPr/>
              <a:t>75</a:t>
            </a:fld>
            <a:endParaRPr lang="en-US" sz="1200"/>
          </a:p>
        </p:txBody>
      </p:sp>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550322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56EE0627-F3CF-D34E-9DFE-F23D91B7EAD3}" type="slidenum">
              <a:rPr lang="en-US" sz="1200"/>
              <a:pPr/>
              <a:t>76</a:t>
            </a:fld>
            <a:endParaRPr lang="en-US" sz="1200"/>
          </a:p>
        </p:txBody>
      </p:sp>
      <p:sp>
        <p:nvSpPr>
          <p:cNvPr id="12800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70893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F906CC7C-821F-EE4E-A176-525C0721DA48}" type="slidenum">
              <a:rPr lang="en-US" sz="1200"/>
              <a:pPr/>
              <a:t>77</a:t>
            </a:fld>
            <a:endParaRPr lang="en-US" sz="1200"/>
          </a:p>
        </p:txBody>
      </p:sp>
      <p:sp>
        <p:nvSpPr>
          <p:cNvPr id="1300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816606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E8B8758-C934-3542-9BC3-B6AD7B0C3357}" type="slidenum">
              <a:rPr lang="en-US" sz="1200"/>
              <a:pPr/>
              <a:t>78</a:t>
            </a:fld>
            <a:endParaRPr lang="en-US" sz="1200"/>
          </a:p>
        </p:txBody>
      </p:sp>
      <p:sp>
        <p:nvSpPr>
          <p:cNvPr id="1320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606515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99BBEBC0-29FF-6744-B8BB-F194BCECA345}" type="slidenum">
              <a:rPr lang="en-US" sz="1200"/>
              <a:pPr/>
              <a:t>79</a:t>
            </a:fld>
            <a:endParaRPr lang="en-US" sz="1200"/>
          </a:p>
        </p:txBody>
      </p:sp>
      <p:sp>
        <p:nvSpPr>
          <p:cNvPr id="1341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82571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different graphics of water molecule– the purpose here is to show that these graphics, though they look quite different are actually the same thing (though they might be emphasizing different aspects of this molecule.</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23</a:t>
            </a:fld>
            <a:endParaRPr lang="en-US"/>
          </a:p>
        </p:txBody>
      </p:sp>
    </p:spTree>
    <p:extLst>
      <p:ext uri="{BB962C8B-B14F-4D97-AF65-F5344CB8AC3E}">
        <p14:creationId xmlns:p14="http://schemas.microsoft.com/office/powerpoint/2010/main" val="4107215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AC665E8-711D-2546-96A1-D793869999A7}" type="slidenum">
              <a:rPr lang="en-US" sz="1200"/>
              <a:pPr/>
              <a:t>80</a:t>
            </a:fld>
            <a:endParaRPr lang="en-US" sz="1200"/>
          </a:p>
        </p:txBody>
      </p:sp>
      <p:sp>
        <p:nvSpPr>
          <p:cNvPr id="13619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644798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78A2AB9F-EFAA-3443-8A65-3BA032C01729}" type="slidenum">
              <a:rPr lang="en-US" sz="1200"/>
              <a:pPr/>
              <a:t>81</a:t>
            </a:fld>
            <a:endParaRPr lang="en-US" sz="1200"/>
          </a:p>
        </p:txBody>
      </p:sp>
      <p:sp>
        <p:nvSpPr>
          <p:cNvPr id="1402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796455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3500" indent="-289808">
              <a:defRPr sz="2400">
                <a:solidFill>
                  <a:schemeClr val="tx1"/>
                </a:solidFill>
                <a:latin typeface="Arial" charset="0"/>
                <a:ea typeface="ＭＳ Ｐゴシック" charset="0"/>
              </a:defRPr>
            </a:lvl2pPr>
            <a:lvl3pPr marL="1159231" indent="-231846">
              <a:defRPr sz="2400">
                <a:solidFill>
                  <a:schemeClr val="tx1"/>
                </a:solidFill>
                <a:latin typeface="Arial" charset="0"/>
                <a:ea typeface="ＭＳ Ｐゴシック" charset="0"/>
              </a:defRPr>
            </a:lvl3pPr>
            <a:lvl4pPr marL="1622923" indent="-231846">
              <a:defRPr sz="2400">
                <a:solidFill>
                  <a:schemeClr val="tx1"/>
                </a:solidFill>
                <a:latin typeface="Arial" charset="0"/>
                <a:ea typeface="ＭＳ Ｐゴシック" charset="0"/>
              </a:defRPr>
            </a:lvl4pPr>
            <a:lvl5pPr marL="2086615" indent="-231846">
              <a:defRPr sz="2400">
                <a:solidFill>
                  <a:schemeClr val="tx1"/>
                </a:solidFill>
                <a:latin typeface="Arial" charset="0"/>
                <a:ea typeface="ＭＳ Ｐゴシック" charset="0"/>
              </a:defRPr>
            </a:lvl5pPr>
            <a:lvl6pPr marL="2550307" indent="-231846" eaLnBrk="0" fontAlgn="base" hangingPunct="0">
              <a:spcBef>
                <a:spcPct val="0"/>
              </a:spcBef>
              <a:spcAft>
                <a:spcPct val="0"/>
              </a:spcAft>
              <a:defRPr sz="2400">
                <a:solidFill>
                  <a:schemeClr val="tx1"/>
                </a:solidFill>
                <a:latin typeface="Arial" charset="0"/>
                <a:ea typeface="ＭＳ Ｐゴシック" charset="0"/>
              </a:defRPr>
            </a:lvl6pPr>
            <a:lvl7pPr marL="3014000" indent="-231846" eaLnBrk="0" fontAlgn="base" hangingPunct="0">
              <a:spcBef>
                <a:spcPct val="0"/>
              </a:spcBef>
              <a:spcAft>
                <a:spcPct val="0"/>
              </a:spcAft>
              <a:defRPr sz="2400">
                <a:solidFill>
                  <a:schemeClr val="tx1"/>
                </a:solidFill>
                <a:latin typeface="Arial" charset="0"/>
                <a:ea typeface="ＭＳ Ｐゴシック" charset="0"/>
              </a:defRPr>
            </a:lvl7pPr>
            <a:lvl8pPr marL="3477692" indent="-231846" eaLnBrk="0" fontAlgn="base" hangingPunct="0">
              <a:spcBef>
                <a:spcPct val="0"/>
              </a:spcBef>
              <a:spcAft>
                <a:spcPct val="0"/>
              </a:spcAft>
              <a:defRPr sz="2400">
                <a:solidFill>
                  <a:schemeClr val="tx1"/>
                </a:solidFill>
                <a:latin typeface="Arial" charset="0"/>
                <a:ea typeface="ＭＳ Ｐゴシック" charset="0"/>
              </a:defRPr>
            </a:lvl8pPr>
            <a:lvl9pPr marL="3941384" indent="-231846" eaLnBrk="0" fontAlgn="base" hangingPunct="0">
              <a:spcBef>
                <a:spcPct val="0"/>
              </a:spcBef>
              <a:spcAft>
                <a:spcPct val="0"/>
              </a:spcAft>
              <a:defRPr sz="2400">
                <a:solidFill>
                  <a:schemeClr val="tx1"/>
                </a:solidFill>
                <a:latin typeface="Arial" charset="0"/>
                <a:ea typeface="ＭＳ Ｐゴシック" charset="0"/>
              </a:defRPr>
            </a:lvl9pPr>
          </a:lstStyle>
          <a:p>
            <a:fld id="{C97A4F41-E09A-8D44-9CDD-986637FDEFFD}" type="slidenum">
              <a:rPr lang="en-US" sz="1200"/>
              <a:pPr/>
              <a:t>82</a:t>
            </a:fld>
            <a:endParaRPr lang="en-US" sz="1200"/>
          </a:p>
        </p:txBody>
      </p:sp>
      <p:sp>
        <p:nvSpPr>
          <p:cNvPr id="1423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946599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83</a:t>
            </a:fld>
            <a:endParaRPr lang="en-US"/>
          </a:p>
        </p:txBody>
      </p:sp>
    </p:spTree>
    <p:extLst>
      <p:ext uri="{BB962C8B-B14F-4D97-AF65-F5344CB8AC3E}">
        <p14:creationId xmlns:p14="http://schemas.microsoft.com/office/powerpoint/2010/main" val="597628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2C96FF2-B2A3-49F8-89FF-A896BC8614F8}" type="slidenum">
              <a:rPr lang="en-US" smtClean="0"/>
              <a:pPr/>
              <a:t>84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z="1000" dirty="0"/>
              <a:t>In the history meetings, the team liked a number of strategies and made suggestions for improvement. One such strategy was the history events chart. Coherence and understanding how the stories of history connect to each other is crucial to understanding narrative history. As students read about a particular event, they write down answers to the questions of who, what, where, when, how, and why</a:t>
            </a:r>
            <a:r>
              <a:rPr lang="en-US" sz="1000" i="1" dirty="0"/>
              <a:t> </a:t>
            </a:r>
            <a:r>
              <a:rPr lang="en-US" sz="1000" dirty="0"/>
              <a:t>in order to summarize the key narrative events. They do the same with each event they read about. However, the compelling task — the one that addresses a specific disciplinary problem in reading history — is to determine what the relationship is between the first and second event, between the second and third event, and so on. Students are asked to think about the most likely connections and to write these on the chart. The historians were approving of this task because it mirrored the kind of thinking that historians do. That is, historians infer cause-and-effect relationships when they study events and what precedes and follows them. These relationships are not necessarily visible in the events themselves, nor are they always made explicit in high school history texts, so they must be surmised. And, if they </a:t>
            </a:r>
            <a:r>
              <a:rPr lang="en-US" sz="1000" i="1" dirty="0"/>
              <a:t>are</a:t>
            </a:r>
            <a:r>
              <a:rPr lang="en-US" sz="1000" dirty="0"/>
              <a:t> made explicit in the text, students generally regard the connection as “truth” rather than as the construction of the writer. The task, then, not only mirrored historians’ thinking, but also offered the opportunity for students to construct the cause-and-effect relationships themselves. </a:t>
            </a:r>
          </a:p>
          <a:p>
            <a:pPr eaLnBrk="1" hangingPunct="1"/>
            <a:r>
              <a:rPr lang="en-US" sz="1000" dirty="0"/>
              <a:t>The high school teachers have tried out several promising strategies in the classroom, including the ones described above. One of the history teachers engaged in a quasi-experimental study of another history strategy — one he called “The Multiple Gist” strategy. In this strategy, students read one text and summarize it, read another text and incorporate that text into the summary, then read another text and incorporate that text into the summary, and so on. The summary has to stay the same length, essentially, and this forces a student to use words such as </a:t>
            </a:r>
            <a:r>
              <a:rPr lang="en-US" sz="1000" i="1" dirty="0"/>
              <a:t>similarly</a:t>
            </a:r>
            <a:r>
              <a:rPr lang="en-US" sz="1000" dirty="0"/>
              <a:t> or </a:t>
            </a:r>
            <a:r>
              <a:rPr lang="en-US" sz="1000" i="1" dirty="0"/>
              <a:t>in contrast</a:t>
            </a:r>
            <a:r>
              <a:rPr lang="en-US" sz="1000" dirty="0"/>
              <a:t> when incorporating texts that compare or contrast with each other. His preliminary results reveal that students who learned the multiple-gist strategy wrote longer, more coherent answers to essay questions.</a:t>
            </a:r>
          </a:p>
        </p:txBody>
      </p:sp>
    </p:spTree>
    <p:extLst>
      <p:ext uri="{BB962C8B-B14F-4D97-AF65-F5344CB8AC3E}">
        <p14:creationId xmlns:p14="http://schemas.microsoft.com/office/powerpoint/2010/main" val="872387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7BDC41B-027E-4228-8324-FE62992B2092}" type="slidenum">
              <a:rPr lang="en-US" smtClean="0"/>
              <a:pPr/>
              <a:t>89</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000" dirty="0"/>
              <a:t>Experts, teacher educators and high school teachers displayed reluctance in embracing the idea of strategy instruction. For most, the concept was new, and the reading strategies we shared with them seemed contrived and irrelevant. This reluctance was revealing, because it mirrored the disinclination of the preservice students in the high school literacy class. The chemistry team’s reluctance only changed when we introduced our version of structured summarization, a strategy that we based specifically on their insights about chemistry reading. Using this strategy, students take notes in a chart format. Each section of the chart reflected the information that these chemistry specialists said was essential to reading chemistry text. Because chemistry is about the properties of substances and their reactions, a reader who paid attention to these would be engaging in a disciplinary-focused reading. We had illustrated the chart using information from one of the chemistry textbooks the team members had shared with us. One of the chemists who had been dismissive of teaching content area reading strategies (such as summarization) in chemistry reacted by saying, “Well, if they used this, they would be learning chemistry.” He then suggested a modification (the inclusion of a place to summarize atomic expression). The difference between this strategy and summarization was its subject-matter specificity. This strategy was not just about understanding text; it was also about understanding the essence of chemistry.</a:t>
            </a:r>
          </a:p>
          <a:p>
            <a:pPr eaLnBrk="1" hangingPunct="1"/>
            <a:r>
              <a:rPr lang="en-US" sz="1000" dirty="0"/>
              <a:t>This structured-summarization strategy meshed well with concerns the chemists had expressed earlier when they examined high school chemistry textbooks: the need to identify where the chemistry was. That is, although they understood that some of the information in the text was included purely for motivational purposes or to establish context for students, they were concerned that what students were actually supposed to learn about chemistry was obscured and hidden by these devices. One of the chemistry teachers bitterly complained about a text she had to use in which each chapter began with a real-life problem (such as lake pollution) that was then followed by an explanation of the chemistry behind the problem. She complained that the students were not learning the chemistry. Chemistry learning is somewhat hierarchical in nature. The concepts build on each other, and these concepts can then be applied to situations. That is, the principles are taught as abstractions, and the particulars are exemplars of the abstractions. This chemistry book, however, perseverated on the particular, providing students with little real opportunity to learn the abstractions that could be used to solve other problems. </a:t>
            </a:r>
            <a:r>
              <a:rPr lang="en-US" sz="1000" i="1" dirty="0">
                <a:solidFill>
                  <a:srgbClr val="FF6600"/>
                </a:solidFill>
              </a:rPr>
              <a:t>Important:  charts</a:t>
            </a:r>
            <a:r>
              <a:rPr lang="en-US" sz="1000" i="1" baseline="0" dirty="0">
                <a:solidFill>
                  <a:srgbClr val="FF6600"/>
                </a:solidFill>
              </a:rPr>
              <a:t> are used in content area reading, too.  But the idea is that this particular chart couldn’t be used anywhere else but in chemistry.  That’s what makes it an example of disciplinary literacy.  </a:t>
            </a:r>
            <a:endParaRPr lang="en-US" sz="1000" dirty="0"/>
          </a:p>
        </p:txBody>
      </p:sp>
    </p:spTree>
    <p:extLst>
      <p:ext uri="{BB962C8B-B14F-4D97-AF65-F5344CB8AC3E}">
        <p14:creationId xmlns:p14="http://schemas.microsoft.com/office/powerpoint/2010/main" val="2532339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Most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consist of a flat, rotating disk containing stars, gas and dust, and a central concentration of stars known as the bulge. ... Together with irregular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a:t>
            </a:r>
            <a:r>
              <a:rPr lang="en-US" sz="1200" b="1" i="0" kern="1200" dirty="0">
                <a:solidFill>
                  <a:schemeClr val="tx1"/>
                </a:solidFill>
                <a:effectLst/>
                <a:latin typeface="Arial" charset="0"/>
                <a:ea typeface="+mn-ea"/>
                <a:cs typeface="+mn-cs"/>
              </a:rPr>
              <a:t>spiral galaxies</a:t>
            </a:r>
            <a:r>
              <a:rPr lang="en-US" sz="1200" b="0" i="0" kern="1200" dirty="0">
                <a:solidFill>
                  <a:schemeClr val="tx1"/>
                </a:solidFill>
                <a:effectLst/>
                <a:latin typeface="Arial" charset="0"/>
                <a:ea typeface="+mn-ea"/>
                <a:cs typeface="+mn-cs"/>
              </a:rPr>
              <a:t> make up approximately 60% of </a:t>
            </a:r>
            <a:r>
              <a:rPr lang="en-US" sz="1200" b="1" i="0" kern="1200" dirty="0">
                <a:solidFill>
                  <a:schemeClr val="tx1"/>
                </a:solidFill>
                <a:effectLst/>
                <a:latin typeface="Arial" charset="0"/>
                <a:ea typeface="+mn-ea"/>
                <a:cs typeface="+mn-cs"/>
              </a:rPr>
              <a:t>galaxies</a:t>
            </a:r>
            <a:r>
              <a:rPr lang="en-US" sz="1200" b="0" i="0" kern="1200" dirty="0">
                <a:solidFill>
                  <a:schemeClr val="tx1"/>
                </a:solidFill>
                <a:effectLst/>
                <a:latin typeface="Arial" charset="0"/>
                <a:ea typeface="+mn-ea"/>
                <a:cs typeface="+mn-cs"/>
              </a:rPr>
              <a:t> in </a:t>
            </a:r>
            <a:r>
              <a:rPr lang="en-US" sz="1200" b="0" i="0" kern="1200" dirty="0" err="1">
                <a:solidFill>
                  <a:schemeClr val="tx1"/>
                </a:solidFill>
                <a:effectLst/>
                <a:latin typeface="Arial" charset="0"/>
                <a:ea typeface="+mn-ea"/>
                <a:cs typeface="+mn-cs"/>
              </a:rPr>
              <a:t>today's</a:t>
            </a:r>
            <a:r>
              <a:rPr lang="en-US" sz="1200" b="1" i="0" kern="1200" dirty="0" err="1">
                <a:solidFill>
                  <a:schemeClr val="tx1"/>
                </a:solidFill>
                <a:effectLst/>
                <a:latin typeface="Arial" charset="0"/>
                <a:ea typeface="+mn-ea"/>
                <a:cs typeface="+mn-cs"/>
              </a:rPr>
              <a:t>universe</a:t>
            </a:r>
            <a:r>
              <a:rPr lang="en-US" sz="1200" b="0" i="0" kern="1200" dirty="0">
                <a:solidFill>
                  <a:schemeClr val="tx1"/>
                </a:solidFill>
                <a:effectLst/>
                <a:latin typeface="Arial" charset="0"/>
                <a:ea typeface="+mn-ea"/>
                <a:cs typeface="+mn-cs"/>
              </a:rPr>
              <a:t>.</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NOUN</a:t>
            </a:r>
          </a:p>
          <a:p>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SPATIAL</a:t>
            </a:r>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100</a:t>
            </a:fld>
            <a:endParaRPr lang="en-US"/>
          </a:p>
        </p:txBody>
      </p:sp>
    </p:spTree>
    <p:extLst>
      <p:ext uri="{BB962C8B-B14F-4D97-AF65-F5344CB8AC3E}">
        <p14:creationId xmlns:p14="http://schemas.microsoft.com/office/powerpoint/2010/main" val="94067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Process/verb: Water cycle </a:t>
            </a:r>
          </a:p>
          <a:p>
            <a:pPr fontAlgn="t"/>
            <a:endParaRPr lang="en-US" sz="1200" b="0" i="0" kern="1200" dirty="0">
              <a:solidFill>
                <a:schemeClr val="tx1"/>
              </a:solidFill>
              <a:effectLst/>
              <a:latin typeface="Arial" charset="0"/>
              <a:ea typeface="+mn-ea"/>
              <a:cs typeface="+mn-cs"/>
            </a:endParaRPr>
          </a:p>
          <a:p>
            <a:r>
              <a:rPr lang="en-US" sz="1200" b="0" i="0" kern="1200" dirty="0">
                <a:solidFill>
                  <a:schemeClr val="tx1"/>
                </a:solidFill>
                <a:effectLst/>
                <a:latin typeface="Arial" charset="0"/>
                <a:ea typeface="+mn-ea"/>
                <a:cs typeface="+mn-cs"/>
              </a:rPr>
              <a:t>The water </a:t>
            </a:r>
            <a:r>
              <a:rPr lang="en-US" sz="1200" b="1" i="0" kern="1200" dirty="0">
                <a:solidFill>
                  <a:schemeClr val="tx1"/>
                </a:solidFill>
                <a:effectLst/>
                <a:latin typeface="Arial" charset="0"/>
                <a:ea typeface="+mn-ea"/>
                <a:cs typeface="+mn-cs"/>
              </a:rPr>
              <a:t>cycle</a:t>
            </a:r>
            <a:r>
              <a:rPr lang="en-US" sz="1200" b="0" i="0" kern="1200" dirty="0">
                <a:solidFill>
                  <a:schemeClr val="tx1"/>
                </a:solidFill>
                <a:effectLst/>
                <a:latin typeface="Arial" charset="0"/>
                <a:ea typeface="+mn-ea"/>
                <a:cs typeface="+mn-cs"/>
              </a:rPr>
              <a:t> describes how water </a:t>
            </a:r>
            <a:r>
              <a:rPr lang="en-US" sz="1200" b="1" i="0" kern="1200" dirty="0">
                <a:solidFill>
                  <a:schemeClr val="tx1"/>
                </a:solidFill>
                <a:effectLst/>
                <a:latin typeface="Arial" charset="0"/>
                <a:ea typeface="+mn-ea"/>
                <a:cs typeface="+mn-cs"/>
              </a:rPr>
              <a:t>evaporates </a:t>
            </a:r>
            <a:r>
              <a:rPr lang="en-US" sz="1200" b="0" i="0" kern="1200" dirty="0">
                <a:solidFill>
                  <a:schemeClr val="tx1"/>
                </a:solidFill>
                <a:effectLst/>
                <a:latin typeface="Arial" charset="0"/>
                <a:ea typeface="+mn-ea"/>
                <a:cs typeface="+mn-cs"/>
              </a:rPr>
              <a:t>from the surface of the earth, rises into the atmosphere, cools and condenses into </a:t>
            </a:r>
            <a:r>
              <a:rPr lang="en-US" sz="1200" b="1" i="0" kern="1200" dirty="0">
                <a:solidFill>
                  <a:schemeClr val="tx1"/>
                </a:solidFill>
                <a:effectLst/>
                <a:latin typeface="Arial" charset="0"/>
                <a:ea typeface="+mn-ea"/>
                <a:cs typeface="+mn-cs"/>
              </a:rPr>
              <a:t>rain</a:t>
            </a:r>
            <a:r>
              <a:rPr lang="en-US" sz="1200" b="0" i="0" kern="1200" dirty="0">
                <a:solidFill>
                  <a:schemeClr val="tx1"/>
                </a:solidFill>
                <a:effectLst/>
                <a:latin typeface="Arial" charset="0"/>
                <a:ea typeface="+mn-ea"/>
                <a:cs typeface="+mn-cs"/>
              </a:rPr>
              <a:t> or snow in clouds, and falls again to the surface as precipitation.</a:t>
            </a:r>
          </a:p>
          <a:p>
            <a:r>
              <a:rPr lang="en-US" dirty="0"/>
              <a:t>Transpiration: plants give off water through their pores </a:t>
            </a:r>
          </a:p>
          <a:p>
            <a:r>
              <a:rPr lang="en-US" dirty="0"/>
              <a:t>Infiltration: water seeping through the soil to the water table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101</a:t>
            </a:fld>
            <a:endParaRPr lang="en-US"/>
          </a:p>
        </p:txBody>
      </p:sp>
    </p:spTree>
    <p:extLst>
      <p:ext uri="{BB962C8B-B14F-4D97-AF65-F5344CB8AC3E}">
        <p14:creationId xmlns:p14="http://schemas.microsoft.com/office/powerpoint/2010/main" val="601159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comparison… it allows one to compare how much atmospheric carbon dioxide there was each decade since 1960</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102</a:t>
            </a:fld>
            <a:endParaRPr lang="en-US"/>
          </a:p>
        </p:txBody>
      </p:sp>
    </p:spTree>
    <p:extLst>
      <p:ext uri="{BB962C8B-B14F-4D97-AF65-F5344CB8AC3E}">
        <p14:creationId xmlns:p14="http://schemas.microsoft.com/office/powerpoint/2010/main" val="3536008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and Comparison</a:t>
            </a:r>
          </a:p>
          <a:p>
            <a:r>
              <a:rPr lang="en-US" dirty="0"/>
              <a:t>Classification of </a:t>
            </a:r>
            <a:r>
              <a:rPr lang="en-US" dirty="0" err="1"/>
              <a:t>hom</a:t>
            </a:r>
            <a:r>
              <a:rPr lang="en-US" dirty="0"/>
              <a:t>-in-</a:t>
            </a:r>
            <a:r>
              <a:rPr lang="en-US" dirty="0" err="1"/>
              <a:t>oid</a:t>
            </a:r>
            <a:r>
              <a:rPr lang="en-US" dirty="0"/>
              <a:t>-</a:t>
            </a:r>
            <a:r>
              <a:rPr lang="en-US" dirty="0" err="1"/>
              <a:t>ea</a:t>
            </a:r>
            <a:r>
              <a:rPr lang="en-US" dirty="0"/>
              <a:t>; </a:t>
            </a:r>
          </a:p>
          <a:p>
            <a:endParaRPr lang="en-US" dirty="0"/>
          </a:p>
          <a:p>
            <a:r>
              <a:rPr lang="en-US" dirty="0"/>
              <a:t>We used to think man was a distinct or unique member of the </a:t>
            </a:r>
            <a:r>
              <a:rPr lang="en-US" dirty="0" err="1"/>
              <a:t>hominoidea</a:t>
            </a:r>
            <a:r>
              <a:rPr lang="en-US" dirty="0"/>
              <a:t> family… newer classification schemes recognize more fine grained distinctions and closer connections with some other members of the family.</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103</a:t>
            </a:fld>
            <a:endParaRPr lang="en-US"/>
          </a:p>
        </p:txBody>
      </p:sp>
    </p:spTree>
    <p:extLst>
      <p:ext uri="{BB962C8B-B14F-4D97-AF65-F5344CB8AC3E}">
        <p14:creationId xmlns:p14="http://schemas.microsoft.com/office/powerpoint/2010/main" val="228886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different graphics of sugar (glucose) molecule.</a:t>
            </a:r>
          </a:p>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24</a:t>
            </a:fld>
            <a:endParaRPr lang="en-US"/>
          </a:p>
        </p:txBody>
      </p:sp>
    </p:spTree>
    <p:extLst>
      <p:ext uri="{BB962C8B-B14F-4D97-AF65-F5344CB8AC3E}">
        <p14:creationId xmlns:p14="http://schemas.microsoft.com/office/powerpoint/2010/main" val="532184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Comparative</a:t>
            </a:r>
          </a:p>
          <a:p>
            <a:r>
              <a:rPr lang="en-US" dirty="0"/>
              <a:t>Shows temperature locations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104</a:t>
            </a:fld>
            <a:endParaRPr lang="en-US"/>
          </a:p>
        </p:txBody>
      </p:sp>
    </p:spTree>
    <p:extLst>
      <p:ext uri="{BB962C8B-B14F-4D97-AF65-F5344CB8AC3E}">
        <p14:creationId xmlns:p14="http://schemas.microsoft.com/office/powerpoint/2010/main" val="719251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(taxonomy) in hierarchical tree form (general to specific)</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105</a:t>
            </a:fld>
            <a:endParaRPr lang="en-US"/>
          </a:p>
        </p:txBody>
      </p:sp>
    </p:spTree>
    <p:extLst>
      <p:ext uri="{BB962C8B-B14F-4D97-AF65-F5344CB8AC3E}">
        <p14:creationId xmlns:p14="http://schemas.microsoft.com/office/powerpoint/2010/main" val="42559157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Sequential—illustrates the digestion process</a:t>
            </a:r>
          </a:p>
          <a:p>
            <a:r>
              <a:rPr lang="en-US" dirty="0"/>
              <a:t>Spatial—shows the placement of the digestion system</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106</a:t>
            </a:fld>
            <a:endParaRPr lang="en-US"/>
          </a:p>
        </p:txBody>
      </p:sp>
    </p:spTree>
    <p:extLst>
      <p:ext uri="{BB962C8B-B14F-4D97-AF65-F5344CB8AC3E}">
        <p14:creationId xmlns:p14="http://schemas.microsoft.com/office/powerpoint/2010/main" val="32381553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iron rusting</a:t>
            </a:r>
          </a:p>
          <a:p>
            <a:endParaRPr lang="en-US" dirty="0"/>
          </a:p>
          <a:p>
            <a:r>
              <a:rPr lang="en-US" dirty="0"/>
              <a:t>Causal– shows how Oxygen merges into water and how the oxygen from water bonds with iron to create rust</a:t>
            </a:r>
          </a:p>
          <a:p>
            <a:r>
              <a:rPr lang="en-US" dirty="0"/>
              <a:t>Sequential—it is a process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107</a:t>
            </a:fld>
            <a:endParaRPr lang="en-US"/>
          </a:p>
        </p:txBody>
      </p:sp>
    </p:spTree>
    <p:extLst>
      <p:ext uri="{BB962C8B-B14F-4D97-AF65-F5344CB8AC3E}">
        <p14:creationId xmlns:p14="http://schemas.microsoft.com/office/powerpoint/2010/main" val="606310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different forms of H2O</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108</a:t>
            </a:fld>
            <a:endParaRPr lang="en-US"/>
          </a:p>
        </p:txBody>
      </p:sp>
    </p:spTree>
    <p:extLst>
      <p:ext uri="{BB962C8B-B14F-4D97-AF65-F5344CB8AC3E}">
        <p14:creationId xmlns:p14="http://schemas.microsoft.com/office/powerpoint/2010/main" val="1535059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Causation—the areas show how the state of matter is changed by heat</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109</a:t>
            </a:fld>
            <a:endParaRPr lang="en-US"/>
          </a:p>
        </p:txBody>
      </p:sp>
    </p:spTree>
    <p:extLst>
      <p:ext uri="{BB962C8B-B14F-4D97-AF65-F5344CB8AC3E}">
        <p14:creationId xmlns:p14="http://schemas.microsoft.com/office/powerpoint/2010/main" val="1595607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Sequence process flowchart</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110</a:t>
            </a:fld>
            <a:endParaRPr lang="en-US"/>
          </a:p>
        </p:txBody>
      </p:sp>
    </p:spTree>
    <p:extLst>
      <p:ext uri="{BB962C8B-B14F-4D97-AF65-F5344CB8AC3E}">
        <p14:creationId xmlns:p14="http://schemas.microsoft.com/office/powerpoint/2010/main" val="1185274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 relationships</a:t>
            </a:r>
          </a:p>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111</a:t>
            </a:fld>
            <a:endParaRPr lang="en-US"/>
          </a:p>
        </p:txBody>
      </p:sp>
    </p:spTree>
    <p:extLst>
      <p:ext uri="{BB962C8B-B14F-4D97-AF65-F5344CB8AC3E}">
        <p14:creationId xmlns:p14="http://schemas.microsoft.com/office/powerpoint/2010/main" val="1821797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classification </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112</a:t>
            </a:fld>
            <a:endParaRPr lang="en-US"/>
          </a:p>
        </p:txBody>
      </p:sp>
    </p:spTree>
    <p:extLst>
      <p:ext uri="{BB962C8B-B14F-4D97-AF65-F5344CB8AC3E}">
        <p14:creationId xmlns:p14="http://schemas.microsoft.com/office/powerpoint/2010/main" val="16611749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ozone layer at two different times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113</a:t>
            </a:fld>
            <a:endParaRPr lang="en-US"/>
          </a:p>
        </p:txBody>
      </p:sp>
    </p:spTree>
    <p:extLst>
      <p:ext uri="{BB962C8B-B14F-4D97-AF65-F5344CB8AC3E}">
        <p14:creationId xmlns:p14="http://schemas.microsoft.com/office/powerpoint/2010/main" val="409635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Noun = red; verb = blue</a:t>
            </a:r>
          </a:p>
        </p:txBody>
      </p:sp>
      <p:sp>
        <p:nvSpPr>
          <p:cNvPr id="4" name="Slide Number Placeholder 3"/>
          <p:cNvSpPr>
            <a:spLocks noGrp="1"/>
          </p:cNvSpPr>
          <p:nvPr>
            <p:ph type="sldNum" sz="quarter" idx="5"/>
          </p:nvPr>
        </p:nvSpPr>
        <p:spPr/>
        <p:txBody>
          <a:bodyPr/>
          <a:lstStyle/>
          <a:p>
            <a:fld id="{60375D32-7422-4FC5-AA05-948798ADE30B}" type="slidenum">
              <a:rPr lang="en-US" smtClean="0"/>
              <a:t>27</a:t>
            </a:fld>
            <a:endParaRPr lang="en-US"/>
          </a:p>
        </p:txBody>
      </p:sp>
    </p:spTree>
    <p:extLst>
      <p:ext uri="{BB962C8B-B14F-4D97-AF65-F5344CB8AC3E}">
        <p14:creationId xmlns:p14="http://schemas.microsoft.com/office/powerpoint/2010/main" val="3408748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114</a:t>
            </a:fld>
            <a:endParaRPr lang="en-US"/>
          </a:p>
        </p:txBody>
      </p:sp>
    </p:spTree>
    <p:extLst>
      <p:ext uri="{BB962C8B-B14F-4D97-AF65-F5344CB8AC3E}">
        <p14:creationId xmlns:p14="http://schemas.microsoft.com/office/powerpoint/2010/main" val="25858286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structure of human brain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115</a:t>
            </a:fld>
            <a:endParaRPr lang="en-US"/>
          </a:p>
        </p:txBody>
      </p:sp>
    </p:spTree>
    <p:extLst>
      <p:ext uri="{BB962C8B-B14F-4D97-AF65-F5344CB8AC3E}">
        <p14:creationId xmlns:p14="http://schemas.microsoft.com/office/powerpoint/2010/main" val="248271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 engineering blueprint… showing circuits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116</a:t>
            </a:fld>
            <a:endParaRPr lang="en-US"/>
          </a:p>
        </p:txBody>
      </p:sp>
    </p:spTree>
    <p:extLst>
      <p:ext uri="{BB962C8B-B14F-4D97-AF65-F5344CB8AC3E}">
        <p14:creationId xmlns:p14="http://schemas.microsoft.com/office/powerpoint/2010/main" val="32084038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Causal—relationship of growth rates in an experiment (crowding impact on growth)</a:t>
            </a:r>
          </a:p>
          <a:p>
            <a:r>
              <a:rPr lang="en-US" dirty="0"/>
              <a:t>Comparison</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117</a:t>
            </a:fld>
            <a:endParaRPr lang="en-US"/>
          </a:p>
        </p:txBody>
      </p:sp>
    </p:spTree>
    <p:extLst>
      <p:ext uri="{BB962C8B-B14F-4D97-AF65-F5344CB8AC3E}">
        <p14:creationId xmlns:p14="http://schemas.microsoft.com/office/powerpoint/2010/main" val="3597339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lunar soil elements</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118</a:t>
            </a:fld>
            <a:endParaRPr lang="en-US"/>
          </a:p>
        </p:txBody>
      </p:sp>
    </p:spTree>
    <p:extLst>
      <p:ext uri="{BB962C8B-B14F-4D97-AF65-F5344CB8AC3E}">
        <p14:creationId xmlns:p14="http://schemas.microsoft.com/office/powerpoint/2010/main" val="27791005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Classification – Classifying where the American black bear fits in biological classification system (taxonomy ranks)</a:t>
            </a:r>
          </a:p>
          <a:p>
            <a:r>
              <a:rPr lang="en-US" dirty="0"/>
              <a:t>Comparative</a:t>
            </a:r>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119</a:t>
            </a:fld>
            <a:endParaRPr lang="en-US"/>
          </a:p>
        </p:txBody>
      </p:sp>
    </p:spTree>
    <p:extLst>
      <p:ext uri="{BB962C8B-B14F-4D97-AF65-F5344CB8AC3E}">
        <p14:creationId xmlns:p14="http://schemas.microsoft.com/office/powerpoint/2010/main" val="2213321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58016FC-C516-4A8B-8530-000C1D91BF7C}" type="slidenum">
              <a:rPr lang="en-US" smtClean="0"/>
              <a:pPr>
                <a:defRPr/>
              </a:pPr>
              <a:t>137</a:t>
            </a:fld>
            <a:endParaRPr lang="en-US"/>
          </a:p>
        </p:txBody>
      </p:sp>
    </p:spTree>
    <p:extLst>
      <p:ext uri="{BB962C8B-B14F-4D97-AF65-F5344CB8AC3E}">
        <p14:creationId xmlns:p14="http://schemas.microsoft.com/office/powerpoint/2010/main" val="240206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abstraction:  There isn’t a real world example here. Notice the embedding of numbers and text.  Concepts described in relation to each other.</a:t>
            </a:r>
          </a:p>
        </p:txBody>
      </p:sp>
      <p:sp>
        <p:nvSpPr>
          <p:cNvPr id="4" name="Slide Number Placeholder 3"/>
          <p:cNvSpPr>
            <a:spLocks noGrp="1"/>
          </p:cNvSpPr>
          <p:nvPr>
            <p:ph type="sldNum" sz="quarter" idx="5"/>
          </p:nvPr>
        </p:nvSpPr>
        <p:spPr/>
        <p:txBody>
          <a:bodyPr/>
          <a:lstStyle/>
          <a:p>
            <a:fld id="{60375D32-7422-4FC5-AA05-948798ADE30B}" type="slidenum">
              <a:rPr lang="en-US" smtClean="0"/>
              <a:t>29</a:t>
            </a:fld>
            <a:endParaRPr lang="en-US"/>
          </a:p>
        </p:txBody>
      </p:sp>
    </p:spTree>
    <p:extLst>
      <p:ext uri="{BB962C8B-B14F-4D97-AF65-F5344CB8AC3E}">
        <p14:creationId xmlns:p14="http://schemas.microsoft.com/office/powerpoint/2010/main" val="218653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 gray, characters = blue; imagery = orange; figuration (symbolism) = red;  setting = purple Who is the narrator?  </a:t>
            </a:r>
          </a:p>
        </p:txBody>
      </p:sp>
      <p:sp>
        <p:nvSpPr>
          <p:cNvPr id="4" name="Slide Number Placeholder 3"/>
          <p:cNvSpPr>
            <a:spLocks noGrp="1"/>
          </p:cNvSpPr>
          <p:nvPr>
            <p:ph type="sldNum" sz="quarter" idx="5"/>
          </p:nvPr>
        </p:nvSpPr>
        <p:spPr/>
        <p:txBody>
          <a:bodyPr/>
          <a:lstStyle/>
          <a:p>
            <a:fld id="{60375D32-7422-4FC5-AA05-948798ADE30B}" type="slidenum">
              <a:rPr lang="en-US" smtClean="0"/>
              <a:t>33</a:t>
            </a:fld>
            <a:endParaRPr lang="en-US"/>
          </a:p>
        </p:txBody>
      </p:sp>
    </p:spTree>
    <p:extLst>
      <p:ext uri="{BB962C8B-B14F-4D97-AF65-F5344CB8AC3E}">
        <p14:creationId xmlns:p14="http://schemas.microsoft.com/office/powerpoint/2010/main" val="299659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Characters = blue; symbolism = red; imagery = orange; plot development = green.  Who is the narrator?  What do you know about the characters?  What do these things say about a developing plot?</a:t>
            </a:r>
          </a:p>
        </p:txBody>
      </p:sp>
      <p:sp>
        <p:nvSpPr>
          <p:cNvPr id="4" name="Slide Number Placeholder 3"/>
          <p:cNvSpPr>
            <a:spLocks noGrp="1"/>
          </p:cNvSpPr>
          <p:nvPr>
            <p:ph type="sldNum" sz="quarter" idx="5"/>
          </p:nvPr>
        </p:nvSpPr>
        <p:spPr/>
        <p:txBody>
          <a:bodyPr/>
          <a:lstStyle/>
          <a:p>
            <a:fld id="{60375D32-7422-4FC5-AA05-948798ADE30B}" type="slidenum">
              <a:rPr lang="en-US" smtClean="0"/>
              <a:t>34</a:t>
            </a:fld>
            <a:endParaRPr lang="en-US"/>
          </a:p>
        </p:txBody>
      </p:sp>
    </p:spTree>
    <p:extLst>
      <p:ext uri="{BB962C8B-B14F-4D97-AF65-F5344CB8AC3E}">
        <p14:creationId xmlns:p14="http://schemas.microsoft.com/office/powerpoint/2010/main" val="356477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375D32-7422-4FC5-AA05-948798ADE30B}" type="slidenum">
              <a:rPr lang="en-US" smtClean="0"/>
              <a:t>42</a:t>
            </a:fld>
            <a:endParaRPr lang="en-US"/>
          </a:p>
        </p:txBody>
      </p:sp>
    </p:spTree>
    <p:extLst>
      <p:ext uri="{BB962C8B-B14F-4D97-AF65-F5344CB8AC3E}">
        <p14:creationId xmlns:p14="http://schemas.microsoft.com/office/powerpoint/2010/main" val="3226032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724456"/>
            <a:ext cx="8246070" cy="1527050"/>
          </a:xfrm>
          <a:noFill/>
          <a:effectLst>
            <a:outerShdw blurRad="50800" dist="38100" dir="2700000" algn="tl" rotWithShape="0">
              <a:prstClr val="black">
                <a:alpha val="40000"/>
              </a:prstClr>
            </a:outerShdw>
          </a:effectLst>
        </p:spPr>
        <p:txBody>
          <a:bodyPr>
            <a:normAutofit/>
          </a:bodyPr>
          <a:lstStyle>
            <a:lvl1pPr algn="l">
              <a:defRPr sz="3600">
                <a:solidFill>
                  <a:srgbClr val="FF4A0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1960930"/>
            <a:ext cx="8246070" cy="458115"/>
          </a:xfrm>
        </p:spPr>
        <p:txBody>
          <a:bodyPr>
            <a:normAutofit/>
          </a:bodyPr>
          <a:lstStyle>
            <a:lvl1pPr marL="0" indent="0" algn="l">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8CDD009C-B9D2-4912-9537-F6CEE0CEED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SmartArt Placeholder 2"/>
          <p:cNvSpPr>
            <a:spLocks noGrp="1"/>
          </p:cNvSpPr>
          <p:nvPr>
            <p:ph type="dgm" idx="1"/>
          </p:nvPr>
        </p:nvSpPr>
        <p:spPr>
          <a:xfrm>
            <a:off x="457200" y="1200150"/>
            <a:ext cx="8229600" cy="3398044"/>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C1491B-E0FC-4077-A94D-2338C4786C95}" type="slidenum">
              <a:rPr lang="en-US" altLang="en-US"/>
              <a:pPr>
                <a:defRPr/>
              </a:pPr>
              <a:t>‹#›</a:t>
            </a:fld>
            <a:endParaRPr lang="en-US" altLang="en-US"/>
          </a:p>
        </p:txBody>
      </p:sp>
    </p:spTree>
    <p:extLst>
      <p:ext uri="{BB962C8B-B14F-4D97-AF65-F5344CB8AC3E}">
        <p14:creationId xmlns:p14="http://schemas.microsoft.com/office/powerpoint/2010/main" val="2380053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485900"/>
            <a:ext cx="3810000" cy="30861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F8171-CFDE-784D-AFEA-CB8CA003A681}" type="slidenum">
              <a:rPr lang="en-US"/>
              <a:pPr>
                <a:defRPr/>
              </a:pPr>
              <a:t>‹#›</a:t>
            </a:fld>
            <a:endParaRPr lang="en-US"/>
          </a:p>
        </p:txBody>
      </p:sp>
    </p:spTree>
    <p:extLst>
      <p:ext uri="{BB962C8B-B14F-4D97-AF65-F5344CB8AC3E}">
        <p14:creationId xmlns:p14="http://schemas.microsoft.com/office/powerpoint/2010/main" val="39405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98044"/>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E333C1-DAB2-4176-9B56-7349A3BCF161}" type="slidenum">
              <a:rPr lang="en-US" altLang="en-US"/>
              <a:pPr>
                <a:defRPr/>
              </a:pPr>
              <a:t>‹#›</a:t>
            </a:fld>
            <a:endParaRPr lang="en-US" altLang="en-US"/>
          </a:p>
        </p:txBody>
      </p:sp>
    </p:spTree>
    <p:extLst>
      <p:ext uri="{BB962C8B-B14F-4D97-AF65-F5344CB8AC3E}">
        <p14:creationId xmlns:p14="http://schemas.microsoft.com/office/powerpoint/2010/main" val="7347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5314E7-2869-4DF3-93E5-AE9F803887AE}" type="slidenum">
              <a:rPr lang="en-US" altLang="en-US"/>
              <a:pPr>
                <a:defRPr/>
              </a:pPr>
              <a:t>‹#›</a:t>
            </a:fld>
            <a:endParaRPr lang="en-US" altLang="en-US"/>
          </a:p>
        </p:txBody>
      </p:sp>
    </p:spTree>
    <p:extLst>
      <p:ext uri="{BB962C8B-B14F-4D97-AF65-F5344CB8AC3E}">
        <p14:creationId xmlns:p14="http://schemas.microsoft.com/office/powerpoint/2010/main" val="409367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0"/>
            <a:ext cx="8246070" cy="3359505"/>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5955495" cy="572644"/>
          </a:xfrm>
        </p:spPr>
        <p:txBody>
          <a:bodyPr>
            <a:normAutofit/>
          </a:bodyPr>
          <a:lstStyle>
            <a:lvl1pPr algn="l">
              <a:defRPr sz="3600">
                <a:solidFill>
                  <a:srgbClr val="FF4A0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7406"/>
            <a:ext cx="5955495" cy="335835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281175"/>
            <a:ext cx="8246071"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rgbClr val="FF4A0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rgbClr val="FF4A0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137871"/>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 id="2147483663" r:id="rId14"/>
    <p:sldLayoutId id="2147483664"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s://www.projectreadi.org/readi-science-materials/" TargetMode="External"/><Relationship Id="rId2" Type="http://schemas.openxmlformats.org/officeDocument/2006/relationships/hyperlink" Target="https://www.projectreadi.org/" TargetMode="External"/><Relationship Id="rId1" Type="http://schemas.openxmlformats.org/officeDocument/2006/relationships/slideLayout" Target="../slideLayouts/slideLayout2.xml"/><Relationship Id="rId6" Type="http://schemas.openxmlformats.org/officeDocument/2006/relationships/hyperlink" Target="http://sciencearguments.weebly.com/" TargetMode="External"/><Relationship Id="rId5" Type="http://schemas.openxmlformats.org/officeDocument/2006/relationships/hyperlink" Target="http://www.argumentationtoolkit.org/" TargetMode="External"/><Relationship Id="rId4" Type="http://schemas.openxmlformats.org/officeDocument/2006/relationships/hyperlink" Target="http://www.scienceandliteracy.org/" TargetMode="External"/></Relationships>
</file>

<file path=ppt/slides/_rels/slide13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hyperlink" Target="http://sheg.stanford.edu/rlh"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hsi.wm.edu/" TargetMode="External"/><Relationship Id="rId5" Type="http://schemas.openxmlformats.org/officeDocument/2006/relationships/hyperlink" Target="http://www.projectreadi.org/" TargetMode="External"/><Relationship Id="rId4" Type="http://schemas.openxmlformats.org/officeDocument/2006/relationships/hyperlink" Target="https://www.teachingchannel.org/videos/reading-like-a-historian-repetition" TargetMode="External"/></Relationships>
</file>

<file path=ppt/slides/_rels/slide13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nytimes.com/2005/06/08/international/08prexy.html" TargetMode="External"/><Relationship Id="rId2" Type="http://schemas.openxmlformats.org/officeDocument/2006/relationships/hyperlink" Target="http://www.whitehouse.gov/news/releases/2003/01/20030123-1.html" TargetMode="External"/><Relationship Id="rId1" Type="http://schemas.openxmlformats.org/officeDocument/2006/relationships/slideLayout" Target="../slideLayouts/slideLayout2.xml"/><Relationship Id="rId4" Type="http://schemas.openxmlformats.org/officeDocument/2006/relationships/hyperlink" Target="http://www.nytimes.com/2008/05/31/opinion/31herbert.html?_r=1&amp;oref=slogin"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2724456"/>
            <a:ext cx="4581150" cy="1527050"/>
          </a:xfrm>
        </p:spPr>
        <p:txBody>
          <a:bodyPr/>
          <a:lstStyle/>
          <a:p>
            <a:r>
              <a:rPr lang="en-US" dirty="0"/>
              <a:t>Teaching Disciplinary Literacy</a:t>
            </a:r>
          </a:p>
        </p:txBody>
      </p:sp>
      <p:sp>
        <p:nvSpPr>
          <p:cNvPr id="3" name="Subtitle 2"/>
          <p:cNvSpPr>
            <a:spLocks noGrp="1"/>
          </p:cNvSpPr>
          <p:nvPr>
            <p:ph type="subTitle" idx="1"/>
          </p:nvPr>
        </p:nvSpPr>
        <p:spPr>
          <a:xfrm>
            <a:off x="448965" y="1350110"/>
            <a:ext cx="4428445" cy="1068935"/>
          </a:xfrm>
        </p:spPr>
        <p:txBody>
          <a:bodyPr>
            <a:normAutofit fontScale="92500"/>
          </a:bodyPr>
          <a:lstStyle/>
          <a:p>
            <a:r>
              <a:rPr lang="en-US" dirty="0"/>
              <a:t>Cynthia and Timothy Shanahan</a:t>
            </a:r>
          </a:p>
          <a:p>
            <a:r>
              <a:rPr lang="en-US" dirty="0"/>
              <a:t>University of Illinois at Chicago</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4950-66DE-C540-B388-AD162A4C3BC2}"/>
              </a:ext>
            </a:extLst>
          </p:cNvPr>
          <p:cNvSpPr>
            <a:spLocks noGrp="1"/>
          </p:cNvSpPr>
          <p:nvPr>
            <p:ph type="title"/>
          </p:nvPr>
        </p:nvSpPr>
        <p:spPr>
          <a:xfrm>
            <a:off x="457200" y="0"/>
            <a:ext cx="4420210" cy="857250"/>
          </a:xfrm>
        </p:spPr>
        <p:txBody>
          <a:bodyPr>
            <a:normAutofit fontScale="90000"/>
          </a:bodyPr>
          <a:lstStyle/>
          <a:p>
            <a:r>
              <a:rPr lang="en-US" sz="3200" dirty="0">
                <a:solidFill>
                  <a:schemeClr val="bg1"/>
                </a:solidFill>
              </a:rPr>
              <a:t>Not Content Area Reading</a:t>
            </a:r>
          </a:p>
        </p:txBody>
      </p:sp>
      <p:sp>
        <p:nvSpPr>
          <p:cNvPr id="3" name="Content Placeholder 2">
            <a:extLst>
              <a:ext uri="{FF2B5EF4-FFF2-40B4-BE49-F238E27FC236}">
                <a16:creationId xmlns:a16="http://schemas.microsoft.com/office/drawing/2014/main" id="{15ED2964-2DAE-4040-8C44-00830517E27E}"/>
              </a:ext>
            </a:extLst>
          </p:cNvPr>
          <p:cNvSpPr>
            <a:spLocks noGrp="1"/>
          </p:cNvSpPr>
          <p:nvPr>
            <p:ph sz="half" idx="1"/>
          </p:nvPr>
        </p:nvSpPr>
        <p:spPr>
          <a:xfrm>
            <a:off x="457200" y="1200150"/>
            <a:ext cx="4038600" cy="3814879"/>
          </a:xfrm>
        </p:spPr>
        <p:txBody>
          <a:bodyPr>
            <a:normAutofit fontScale="25000" lnSpcReduction="20000"/>
          </a:bodyPr>
          <a:lstStyle/>
          <a:p>
            <a:pPr>
              <a:buSzPct val="125000"/>
              <a:buFont typeface="Wingdings" charset="2"/>
              <a:buChar char="§"/>
            </a:pPr>
            <a:endParaRPr lang="en-US" dirty="0"/>
          </a:p>
          <a:p>
            <a:pPr marL="0" indent="0" algn="ctr">
              <a:buSzPct val="125000"/>
              <a:buNone/>
            </a:pPr>
            <a:r>
              <a:rPr lang="en-US" sz="6200" b="1" dirty="0"/>
              <a:t>Content Area Reading</a:t>
            </a:r>
          </a:p>
          <a:p>
            <a:pPr>
              <a:buSzPct val="125000"/>
              <a:buFont typeface="Wingdings" charset="2"/>
              <a:buChar char="§"/>
            </a:pPr>
            <a:endParaRPr lang="en-US" sz="7200" dirty="0"/>
          </a:p>
          <a:p>
            <a:pPr>
              <a:buSzPct val="125000"/>
            </a:pPr>
            <a:r>
              <a:rPr lang="en-US" sz="7200" dirty="0"/>
              <a:t>Touts idea that “every teacher a teacher of reading.”</a:t>
            </a:r>
          </a:p>
          <a:p>
            <a:r>
              <a:rPr lang="en-US" sz="7200" dirty="0"/>
              <a:t>Emphasizes teaching English Language Arts with content texts. </a:t>
            </a:r>
          </a:p>
          <a:p>
            <a:r>
              <a:rPr lang="en-US" sz="7200" dirty="0"/>
              <a:t>Focuses on making students better students by building up their reading comprehension  and study skills with content textbooks.</a:t>
            </a:r>
            <a:endParaRPr lang="en-US" sz="7200" dirty="0">
              <a:solidFill>
                <a:srgbClr val="C99C60"/>
              </a:solidFill>
            </a:endParaRPr>
          </a:p>
          <a:p>
            <a:pPr>
              <a:buClrTx/>
            </a:pPr>
            <a:r>
              <a:rPr lang="en-US" sz="7200" dirty="0"/>
              <a:t>Has the goal of making students better students.</a:t>
            </a:r>
          </a:p>
          <a:p>
            <a:r>
              <a:rPr lang="en-US" sz="7200" dirty="0"/>
              <a:t>Asks</a:t>
            </a:r>
            <a:r>
              <a:rPr lang="en-US" sz="7200" i="1" dirty="0"/>
              <a:t>, “What is the same across the disciplines</a:t>
            </a:r>
            <a:r>
              <a:rPr lang="en-US" sz="7200" dirty="0"/>
              <a:t>?” </a:t>
            </a:r>
          </a:p>
          <a:p>
            <a:endParaRPr lang="en-US" dirty="0"/>
          </a:p>
        </p:txBody>
      </p:sp>
      <p:sp>
        <p:nvSpPr>
          <p:cNvPr id="4" name="Content Placeholder 3">
            <a:extLst>
              <a:ext uri="{FF2B5EF4-FFF2-40B4-BE49-F238E27FC236}">
                <a16:creationId xmlns:a16="http://schemas.microsoft.com/office/drawing/2014/main" id="{EEB6E782-D1ED-D54F-9346-EB462C359448}"/>
              </a:ext>
            </a:extLst>
          </p:cNvPr>
          <p:cNvSpPr>
            <a:spLocks noGrp="1"/>
          </p:cNvSpPr>
          <p:nvPr>
            <p:ph sz="half" idx="2"/>
          </p:nvPr>
        </p:nvSpPr>
        <p:spPr>
          <a:xfrm>
            <a:off x="4648200" y="1200151"/>
            <a:ext cx="4038600" cy="3662174"/>
          </a:xfrm>
        </p:spPr>
        <p:txBody>
          <a:bodyPr>
            <a:normAutofit fontScale="25000" lnSpcReduction="20000"/>
          </a:bodyPr>
          <a:lstStyle/>
          <a:p>
            <a:pPr>
              <a:buSzPct val="125000"/>
              <a:buFont typeface="Wingdings" charset="2"/>
              <a:buChar char="§"/>
            </a:pPr>
            <a:endParaRPr lang="en-US" dirty="0"/>
          </a:p>
          <a:p>
            <a:pPr marL="0" indent="0" algn="ctr">
              <a:buSzPct val="125000"/>
              <a:buNone/>
            </a:pPr>
            <a:r>
              <a:rPr lang="en-US" sz="6200" b="1" dirty="0"/>
              <a:t>Disciplinary Literacy</a:t>
            </a:r>
          </a:p>
          <a:p>
            <a:pPr>
              <a:buSzPct val="125000"/>
              <a:buFont typeface="Wingdings" charset="2"/>
              <a:buChar char="§"/>
            </a:pPr>
            <a:endParaRPr lang="en-US" dirty="0"/>
          </a:p>
          <a:p>
            <a:pPr>
              <a:buSzPct val="125000"/>
            </a:pPr>
            <a:r>
              <a:rPr lang="en-US" sz="7200" dirty="0"/>
              <a:t>Acknowledges that not every teacher knows how to teach general reading.</a:t>
            </a:r>
          </a:p>
          <a:p>
            <a:pPr>
              <a:buSzPct val="125000"/>
            </a:pPr>
            <a:r>
              <a:rPr lang="en-US" sz="7200" dirty="0"/>
              <a:t>Emphasizes specific reading skills taught by subject matter teachers, not ELA teacher.</a:t>
            </a:r>
          </a:p>
          <a:p>
            <a:pPr>
              <a:buSzPct val="125000"/>
            </a:pPr>
            <a:r>
              <a:rPr lang="en-US" sz="7200" dirty="0"/>
              <a:t>Focuses on helping students to use knowledge of the discipline (how it creates, disseminates, and evaluates knowledge to approach texts. </a:t>
            </a:r>
          </a:p>
          <a:p>
            <a:pPr>
              <a:buSzPct val="125000"/>
            </a:pPr>
            <a:r>
              <a:rPr lang="en-US" sz="7200" dirty="0"/>
              <a:t>Has the goals of apprenticing students into the disciplines. </a:t>
            </a:r>
          </a:p>
          <a:p>
            <a:pPr>
              <a:buSzPct val="125000"/>
            </a:pPr>
            <a:r>
              <a:rPr lang="en-US" sz="7200" dirty="0"/>
              <a:t>Asks, “</a:t>
            </a:r>
            <a:r>
              <a:rPr lang="en-US" sz="7200" i="1" dirty="0"/>
              <a:t>What is different across the disciplines</a:t>
            </a:r>
            <a:r>
              <a:rPr lang="en-US" sz="7200" dirty="0"/>
              <a:t>?”</a:t>
            </a:r>
          </a:p>
          <a:p>
            <a:endParaRPr lang="en-US" dirty="0"/>
          </a:p>
        </p:txBody>
      </p:sp>
    </p:spTree>
    <p:extLst>
      <p:ext uri="{BB962C8B-B14F-4D97-AF65-F5344CB8AC3E}">
        <p14:creationId xmlns:p14="http://schemas.microsoft.com/office/powerpoint/2010/main" val="14245477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9C0405-922B-204C-9776-3AB65CAB1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5" y="1350110"/>
            <a:ext cx="4726805" cy="3696509"/>
          </a:xfrm>
          <a:prstGeom prst="rect">
            <a:avLst/>
          </a:prstGeom>
        </p:spPr>
      </p:pic>
      <p:sp>
        <p:nvSpPr>
          <p:cNvPr id="4" name="TextBox 3">
            <a:extLst>
              <a:ext uri="{FF2B5EF4-FFF2-40B4-BE49-F238E27FC236}">
                <a16:creationId xmlns:a16="http://schemas.microsoft.com/office/drawing/2014/main" id="{B24DB7B0-43A8-E043-9AAB-8E063CBD1812}"/>
              </a:ext>
            </a:extLst>
          </p:cNvPr>
          <p:cNvSpPr txBox="1"/>
          <p:nvPr/>
        </p:nvSpPr>
        <p:spPr>
          <a:xfrm>
            <a:off x="6251755" y="3201739"/>
            <a:ext cx="262890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p:txBody>
      </p:sp>
    </p:spTree>
    <p:extLst>
      <p:ext uri="{BB962C8B-B14F-4D97-AF65-F5344CB8AC3E}">
        <p14:creationId xmlns:p14="http://schemas.microsoft.com/office/powerpoint/2010/main" val="1282071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srcRect l="608" r="608"/>
          <a:stretch>
            <a:fillRect/>
          </a:stretch>
        </p:blipFill>
        <p:spPr>
          <a:xfrm>
            <a:off x="534429" y="1261934"/>
            <a:ext cx="4800600" cy="3600450"/>
          </a:xfrm>
        </p:spPr>
      </p:pic>
      <p:sp>
        <p:nvSpPr>
          <p:cNvPr id="3" name="TextBox 2">
            <a:extLst>
              <a:ext uri="{FF2B5EF4-FFF2-40B4-BE49-F238E27FC236}">
                <a16:creationId xmlns:a16="http://schemas.microsoft.com/office/drawing/2014/main" id="{26A67C32-36AB-144C-A210-6153485FEC79}"/>
              </a:ext>
            </a:extLst>
          </p:cNvPr>
          <p:cNvSpPr txBox="1"/>
          <p:nvPr/>
        </p:nvSpPr>
        <p:spPr>
          <a:xfrm>
            <a:off x="6286500" y="3371851"/>
            <a:ext cx="20002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spTree>
    <p:extLst>
      <p:ext uri="{BB962C8B-B14F-4D97-AF65-F5344CB8AC3E}">
        <p14:creationId xmlns:p14="http://schemas.microsoft.com/office/powerpoint/2010/main" val="10796261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E8D607-5238-2541-8019-97E927D68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5" y="1314450"/>
            <a:ext cx="4348613" cy="3657600"/>
          </a:xfrm>
          <a:prstGeom prst="rect">
            <a:avLst/>
          </a:prstGeom>
        </p:spPr>
      </p:pic>
      <p:sp>
        <p:nvSpPr>
          <p:cNvPr id="10" name="TextBox 9">
            <a:extLst>
              <a:ext uri="{FF2B5EF4-FFF2-40B4-BE49-F238E27FC236}">
                <a16:creationId xmlns:a16="http://schemas.microsoft.com/office/drawing/2014/main" id="{6A6D0522-D426-544B-A389-FD145A114936}"/>
              </a:ext>
            </a:extLst>
          </p:cNvPr>
          <p:cNvSpPr txBox="1"/>
          <p:nvPr/>
        </p:nvSpPr>
        <p:spPr>
          <a:xfrm>
            <a:off x="6229350" y="3143250"/>
            <a:ext cx="1883080" cy="1338828"/>
          </a:xfrm>
          <a:prstGeom prst="rect">
            <a:avLst/>
          </a:prstGeom>
          <a:noFill/>
        </p:spPr>
        <p:txBody>
          <a:bodyPr wrap="non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endParaRPr lang="en-US" sz="1350" dirty="0"/>
          </a:p>
        </p:txBody>
      </p:sp>
    </p:spTree>
    <p:extLst>
      <p:ext uri="{BB962C8B-B14F-4D97-AF65-F5344CB8AC3E}">
        <p14:creationId xmlns:p14="http://schemas.microsoft.com/office/powerpoint/2010/main" val="33835756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481680-5C9F-5B4B-8C30-9A288908F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1502815"/>
            <a:ext cx="6287331" cy="3394171"/>
          </a:xfrm>
          <a:prstGeom prst="rect">
            <a:avLst/>
          </a:prstGeom>
        </p:spPr>
      </p:pic>
      <p:sp>
        <p:nvSpPr>
          <p:cNvPr id="10" name="TextBox 9">
            <a:extLst>
              <a:ext uri="{FF2B5EF4-FFF2-40B4-BE49-F238E27FC236}">
                <a16:creationId xmlns:a16="http://schemas.microsoft.com/office/drawing/2014/main" id="{4837D097-DB18-5846-BF8F-039CE7C3296E}"/>
              </a:ext>
            </a:extLst>
          </p:cNvPr>
          <p:cNvSpPr txBox="1"/>
          <p:nvPr/>
        </p:nvSpPr>
        <p:spPr>
          <a:xfrm>
            <a:off x="6709870" y="333527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spTree>
    <p:extLst>
      <p:ext uri="{BB962C8B-B14F-4D97-AF65-F5344CB8AC3E}">
        <p14:creationId xmlns:p14="http://schemas.microsoft.com/office/powerpoint/2010/main" val="16274514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04460" y="312447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1E783D39-9E82-7449-B37A-9BC842414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1197405"/>
            <a:ext cx="5650085" cy="3912684"/>
          </a:xfrm>
          <a:prstGeom prst="rect">
            <a:avLst/>
          </a:prstGeom>
        </p:spPr>
      </p:pic>
    </p:spTree>
    <p:extLst>
      <p:ext uri="{BB962C8B-B14F-4D97-AF65-F5344CB8AC3E}">
        <p14:creationId xmlns:p14="http://schemas.microsoft.com/office/powerpoint/2010/main" val="10353145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74370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632B5814-D68A-124B-BBB0-41EB4FC5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350110"/>
            <a:ext cx="5429250" cy="3771900"/>
          </a:xfrm>
          <a:prstGeom prst="rect">
            <a:avLst/>
          </a:prstGeom>
        </p:spPr>
      </p:pic>
    </p:spTree>
    <p:extLst>
      <p:ext uri="{BB962C8B-B14F-4D97-AF65-F5344CB8AC3E}">
        <p14:creationId xmlns:p14="http://schemas.microsoft.com/office/powerpoint/2010/main" val="42924470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251755" y="3182570"/>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4D37B12F-50E2-7D41-B3FE-339B64252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514350"/>
            <a:ext cx="4725590" cy="4629150"/>
          </a:xfrm>
          <a:prstGeom prst="rect">
            <a:avLst/>
          </a:prstGeom>
        </p:spPr>
      </p:pic>
    </p:spTree>
    <p:extLst>
      <p:ext uri="{BB962C8B-B14F-4D97-AF65-F5344CB8AC3E}">
        <p14:creationId xmlns:p14="http://schemas.microsoft.com/office/powerpoint/2010/main" val="2963088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099050" y="272445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0C67DA85-D3E6-5E40-8197-49AAE1DDD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808225"/>
            <a:ext cx="4713732" cy="2874227"/>
          </a:xfrm>
          <a:prstGeom prst="rect">
            <a:avLst/>
          </a:prstGeom>
        </p:spPr>
      </p:pic>
    </p:spTree>
    <p:extLst>
      <p:ext uri="{BB962C8B-B14F-4D97-AF65-F5344CB8AC3E}">
        <p14:creationId xmlns:p14="http://schemas.microsoft.com/office/powerpoint/2010/main" val="26928299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BF6AE5-EE09-B642-B94F-7CCA16296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502815"/>
            <a:ext cx="4800600" cy="3276086"/>
          </a:xfrm>
          <a:prstGeom prst="rect">
            <a:avLst/>
          </a:prstGeom>
        </p:spPr>
      </p:pic>
      <p:sp>
        <p:nvSpPr>
          <p:cNvPr id="4" name="TextBox 3">
            <a:extLst>
              <a:ext uri="{FF2B5EF4-FFF2-40B4-BE49-F238E27FC236}">
                <a16:creationId xmlns:a16="http://schemas.microsoft.com/office/drawing/2014/main" id="{0D5E2AD4-0AEB-0945-B572-62FD9437FBA9}"/>
              </a:ext>
            </a:extLst>
          </p:cNvPr>
          <p:cNvSpPr txBox="1"/>
          <p:nvPr/>
        </p:nvSpPr>
        <p:spPr>
          <a:xfrm>
            <a:off x="5946345" y="2877160"/>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spTree>
    <p:extLst>
      <p:ext uri="{BB962C8B-B14F-4D97-AF65-F5344CB8AC3E}">
        <p14:creationId xmlns:p14="http://schemas.microsoft.com/office/powerpoint/2010/main" val="630835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04460" y="302986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467996D1-B38B-124D-9535-800F13C51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2046664"/>
            <a:ext cx="5554710" cy="2457450"/>
          </a:xfrm>
          <a:prstGeom prst="rect">
            <a:avLst/>
          </a:prstGeom>
        </p:spPr>
      </p:pic>
    </p:spTree>
    <p:extLst>
      <p:ext uri="{BB962C8B-B14F-4D97-AF65-F5344CB8AC3E}">
        <p14:creationId xmlns:p14="http://schemas.microsoft.com/office/powerpoint/2010/main" val="4068378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5765-D1E3-2343-9ED5-AEC2B7EBE869}"/>
              </a:ext>
            </a:extLst>
          </p:cNvPr>
          <p:cNvSpPr>
            <a:spLocks noGrp="1"/>
          </p:cNvSpPr>
          <p:nvPr>
            <p:ph type="title"/>
          </p:nvPr>
        </p:nvSpPr>
        <p:spPr>
          <a:xfrm>
            <a:off x="0" y="-1"/>
            <a:ext cx="5030115" cy="891995"/>
          </a:xfrm>
        </p:spPr>
        <p:txBody>
          <a:bodyPr>
            <a:noAutofit/>
          </a:bodyPr>
          <a:lstStyle/>
          <a:p>
            <a:r>
              <a:rPr lang="en-US" sz="2800" dirty="0">
                <a:solidFill>
                  <a:schemeClr val="bg1"/>
                </a:solidFill>
              </a:rPr>
              <a:t>Not Content Area Reading</a:t>
            </a:r>
          </a:p>
        </p:txBody>
      </p:sp>
      <p:sp>
        <p:nvSpPr>
          <p:cNvPr id="3" name="Content Placeholder 2">
            <a:extLst>
              <a:ext uri="{FF2B5EF4-FFF2-40B4-BE49-F238E27FC236}">
                <a16:creationId xmlns:a16="http://schemas.microsoft.com/office/drawing/2014/main" id="{6CC8E433-2A2C-9449-A241-106ED6A5D8DE}"/>
              </a:ext>
            </a:extLst>
          </p:cNvPr>
          <p:cNvSpPr>
            <a:spLocks noGrp="1"/>
          </p:cNvSpPr>
          <p:nvPr>
            <p:ph sz="half" idx="1"/>
          </p:nvPr>
        </p:nvSpPr>
        <p:spPr/>
        <p:txBody>
          <a:bodyPr>
            <a:normAutofit lnSpcReduction="10000"/>
          </a:bodyPr>
          <a:lstStyle/>
          <a:p>
            <a:pPr marL="0" indent="0" algn="ctr">
              <a:buNone/>
            </a:pPr>
            <a:endParaRPr lang="en-US" sz="1800" b="1" dirty="0"/>
          </a:p>
          <a:p>
            <a:pPr marL="0" indent="0" algn="ctr">
              <a:buNone/>
            </a:pPr>
            <a:r>
              <a:rPr lang="en-US" sz="1800" b="1" dirty="0"/>
              <a:t>Content Area Reading</a:t>
            </a:r>
          </a:p>
          <a:p>
            <a:r>
              <a:rPr lang="en-US" sz="1800" dirty="0"/>
              <a:t>Reading and writing are highly generalizable skills.</a:t>
            </a:r>
          </a:p>
          <a:p>
            <a:r>
              <a:rPr lang="en-US" sz="1800" dirty="0"/>
              <a:t>Literacy can be taught with any text/content.</a:t>
            </a:r>
          </a:p>
          <a:p>
            <a:r>
              <a:rPr lang="en-US" sz="1800" dirty="0"/>
              <a:t>Same strategies can be applied across disciplines (e.g. SQ3R, KWL, Summarization).</a:t>
            </a:r>
          </a:p>
          <a:p>
            <a:r>
              <a:rPr lang="en-US" sz="1800" dirty="0"/>
              <a:t>Can develop a “toolbox of strategies” to use with any text.</a:t>
            </a:r>
          </a:p>
        </p:txBody>
      </p:sp>
      <p:sp>
        <p:nvSpPr>
          <p:cNvPr id="4" name="Content Placeholder 3">
            <a:extLst>
              <a:ext uri="{FF2B5EF4-FFF2-40B4-BE49-F238E27FC236}">
                <a16:creationId xmlns:a16="http://schemas.microsoft.com/office/drawing/2014/main" id="{F55B3AB5-D8A8-8549-863A-62C22A416DD8}"/>
              </a:ext>
            </a:extLst>
          </p:cNvPr>
          <p:cNvSpPr>
            <a:spLocks noGrp="1"/>
          </p:cNvSpPr>
          <p:nvPr>
            <p:ph sz="half" idx="2"/>
          </p:nvPr>
        </p:nvSpPr>
        <p:spPr/>
        <p:txBody>
          <a:bodyPr>
            <a:normAutofit lnSpcReduction="10000"/>
          </a:bodyPr>
          <a:lstStyle/>
          <a:p>
            <a:pPr marL="0" indent="0" algn="ctr">
              <a:buNone/>
            </a:pPr>
            <a:endParaRPr lang="en-US" sz="1800" b="1" dirty="0"/>
          </a:p>
          <a:p>
            <a:pPr marL="0" indent="0" algn="ctr">
              <a:buNone/>
            </a:pPr>
            <a:r>
              <a:rPr lang="en-US" sz="1800" b="1" dirty="0"/>
              <a:t>Disciplinary Literacy</a:t>
            </a:r>
          </a:p>
          <a:p>
            <a:r>
              <a:rPr lang="en-US" sz="1800" dirty="0"/>
              <a:t>Reading and writing becomes more and more specialized as students progress through school.</a:t>
            </a:r>
          </a:p>
          <a:p>
            <a:r>
              <a:rPr lang="en-US" sz="1800" dirty="0"/>
              <a:t>These specialized approaches to literacy need to be taught.</a:t>
            </a:r>
          </a:p>
          <a:p>
            <a:r>
              <a:rPr lang="en-US" sz="1800" dirty="0"/>
              <a:t>Strategies that fit all disciplines are too general.</a:t>
            </a:r>
          </a:p>
          <a:p>
            <a:r>
              <a:rPr lang="en-US" sz="1800" dirty="0"/>
              <a:t>Specific approaches come out of the demands of the text and the purposes of the discipline.</a:t>
            </a:r>
          </a:p>
        </p:txBody>
      </p:sp>
    </p:spTree>
    <p:extLst>
      <p:ext uri="{BB962C8B-B14F-4D97-AF65-F5344CB8AC3E}">
        <p14:creationId xmlns:p14="http://schemas.microsoft.com/office/powerpoint/2010/main" val="9068811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D561C1-4401-234D-ABD5-93559DD6A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490" y="1014933"/>
            <a:ext cx="3054100" cy="4029864"/>
          </a:xfrm>
          <a:prstGeom prst="rect">
            <a:avLst/>
          </a:prstGeom>
        </p:spPr>
      </p:pic>
      <p:sp>
        <p:nvSpPr>
          <p:cNvPr id="2" name="TextBox 1">
            <a:extLst>
              <a:ext uri="{FF2B5EF4-FFF2-40B4-BE49-F238E27FC236}">
                <a16:creationId xmlns:a16="http://schemas.microsoft.com/office/drawing/2014/main" id="{3D750A07-0A5C-6749-96D8-8392DD24BF38}"/>
              </a:ext>
            </a:extLst>
          </p:cNvPr>
          <p:cNvSpPr txBox="1"/>
          <p:nvPr/>
        </p:nvSpPr>
        <p:spPr>
          <a:xfrm>
            <a:off x="5488230" y="3029865"/>
            <a:ext cx="2444965" cy="1477328"/>
          </a:xfrm>
          <a:prstGeom prst="rect">
            <a:avLst/>
          </a:prstGeom>
          <a:noFill/>
        </p:spPr>
        <p:txBody>
          <a:bodyPr wrap="none" rtlCol="0">
            <a:spAutoFit/>
          </a:bodyPr>
          <a:lstStyle/>
          <a:p>
            <a:pPr>
              <a:buClr>
                <a:schemeClr val="tx1"/>
              </a:buClr>
            </a:pPr>
            <a:r>
              <a:rPr lang="en-US" b="1" dirty="0"/>
              <a:t>Spatial </a:t>
            </a:r>
          </a:p>
          <a:p>
            <a:pPr>
              <a:buClr>
                <a:schemeClr val="tx1"/>
              </a:buClr>
            </a:pPr>
            <a:r>
              <a:rPr lang="en-US" b="1" dirty="0"/>
              <a:t>Sequential </a:t>
            </a:r>
          </a:p>
          <a:p>
            <a:pPr>
              <a:buClr>
                <a:schemeClr val="tx1"/>
              </a:buClr>
            </a:pPr>
            <a:r>
              <a:rPr lang="en-US" b="1" dirty="0"/>
              <a:t>Comparative</a:t>
            </a:r>
          </a:p>
          <a:p>
            <a:pPr>
              <a:buClr>
                <a:schemeClr val="tx1"/>
              </a:buClr>
            </a:pPr>
            <a:r>
              <a:rPr lang="en-US" b="1" dirty="0"/>
              <a:t>Classification/Hierarchy</a:t>
            </a:r>
          </a:p>
          <a:p>
            <a:pPr>
              <a:buClr>
                <a:schemeClr val="tx1"/>
              </a:buClr>
            </a:pPr>
            <a:r>
              <a:rPr lang="en-US" b="1" dirty="0"/>
              <a:t>Causal</a:t>
            </a:r>
            <a:endParaRPr lang="en-US" dirty="0"/>
          </a:p>
        </p:txBody>
      </p:sp>
    </p:spTree>
    <p:extLst>
      <p:ext uri="{BB962C8B-B14F-4D97-AF65-F5344CB8AC3E}">
        <p14:creationId xmlns:p14="http://schemas.microsoft.com/office/powerpoint/2010/main" val="30231621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34F915FB-F5FC-6D4A-9EB2-2C179495B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197405"/>
            <a:ext cx="4914900" cy="3675791"/>
          </a:xfrm>
          <a:prstGeom prst="rect">
            <a:avLst/>
          </a:prstGeom>
        </p:spPr>
      </p:pic>
    </p:spTree>
    <p:extLst>
      <p:ext uri="{BB962C8B-B14F-4D97-AF65-F5344CB8AC3E}">
        <p14:creationId xmlns:p14="http://schemas.microsoft.com/office/powerpoint/2010/main" val="26782590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04460" y="302986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3DCCDEE4-1C3A-BE46-B220-FB6711DB5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684239"/>
            <a:ext cx="4934690" cy="4404210"/>
          </a:xfrm>
          <a:prstGeom prst="rect">
            <a:avLst/>
          </a:prstGeom>
        </p:spPr>
      </p:pic>
    </p:spTree>
    <p:extLst>
      <p:ext uri="{BB962C8B-B14F-4D97-AF65-F5344CB8AC3E}">
        <p14:creationId xmlns:p14="http://schemas.microsoft.com/office/powerpoint/2010/main" val="11458700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0C1C9C5D-E9B7-344A-8C59-6AEAB9D3A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505642"/>
            <a:ext cx="5657850" cy="3097687"/>
          </a:xfrm>
          <a:prstGeom prst="rect">
            <a:avLst/>
          </a:prstGeom>
        </p:spPr>
      </p:pic>
    </p:spTree>
    <p:extLst>
      <p:ext uri="{BB962C8B-B14F-4D97-AF65-F5344CB8AC3E}">
        <p14:creationId xmlns:p14="http://schemas.microsoft.com/office/powerpoint/2010/main" val="38771856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51869844-CBC2-F947-B1BE-6F3F93C3C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350110"/>
            <a:ext cx="4984631" cy="3562350"/>
          </a:xfrm>
          <a:prstGeom prst="rect">
            <a:avLst/>
          </a:prstGeom>
        </p:spPr>
      </p:pic>
    </p:spTree>
    <p:extLst>
      <p:ext uri="{BB962C8B-B14F-4D97-AF65-F5344CB8AC3E}">
        <p14:creationId xmlns:p14="http://schemas.microsoft.com/office/powerpoint/2010/main" val="5765660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BFA98C-1997-A645-A212-F93A84333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260" y="1201674"/>
            <a:ext cx="5097189" cy="3941826"/>
          </a:xfrm>
          <a:prstGeom prst="rect">
            <a:avLst/>
          </a:prstGeom>
        </p:spPr>
      </p:pic>
      <p:sp>
        <p:nvSpPr>
          <p:cNvPr id="4" name="TextBox 3">
            <a:extLst>
              <a:ext uri="{FF2B5EF4-FFF2-40B4-BE49-F238E27FC236}">
                <a16:creationId xmlns:a16="http://schemas.microsoft.com/office/drawing/2014/main" id="{2733F5BD-EF47-A14F-88C3-330B57B85290}"/>
              </a:ext>
            </a:extLst>
          </p:cNvPr>
          <p:cNvSpPr txBox="1"/>
          <p:nvPr/>
        </p:nvSpPr>
        <p:spPr>
          <a:xfrm>
            <a:off x="6251755" y="2724455"/>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spTree>
    <p:extLst>
      <p:ext uri="{BB962C8B-B14F-4D97-AF65-F5344CB8AC3E}">
        <p14:creationId xmlns:p14="http://schemas.microsoft.com/office/powerpoint/2010/main" val="12642035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759FF195-B512-9941-8D34-4EA8C0D41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70" y="1502815"/>
            <a:ext cx="5086350" cy="3029204"/>
          </a:xfrm>
          <a:prstGeom prst="rect">
            <a:avLst/>
          </a:prstGeom>
        </p:spPr>
      </p:pic>
    </p:spTree>
    <p:extLst>
      <p:ext uri="{BB962C8B-B14F-4D97-AF65-F5344CB8AC3E}">
        <p14:creationId xmlns:p14="http://schemas.microsoft.com/office/powerpoint/2010/main" val="7934748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457950" y="3429001"/>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4B0EB55E-1738-A843-A4DE-E4DAB0F37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5" y="1350110"/>
            <a:ext cx="4303465" cy="3457575"/>
          </a:xfrm>
          <a:prstGeom prst="rect">
            <a:avLst/>
          </a:prstGeom>
        </p:spPr>
      </p:pic>
    </p:spTree>
    <p:extLst>
      <p:ext uri="{BB962C8B-B14F-4D97-AF65-F5344CB8AC3E}">
        <p14:creationId xmlns:p14="http://schemas.microsoft.com/office/powerpoint/2010/main" val="35920035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099050" y="3028091"/>
            <a:ext cx="1885950" cy="1131079"/>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p:txBody>
      </p:sp>
      <p:pic>
        <p:nvPicPr>
          <p:cNvPr id="3" name="Picture 2">
            <a:extLst>
              <a:ext uri="{FF2B5EF4-FFF2-40B4-BE49-F238E27FC236}">
                <a16:creationId xmlns:a16="http://schemas.microsoft.com/office/drawing/2014/main" id="{8AD383A1-13CA-6249-8EE4-CFC58DDB0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65" y="1350110"/>
            <a:ext cx="4743450" cy="3481628"/>
          </a:xfrm>
          <a:prstGeom prst="rect">
            <a:avLst/>
          </a:prstGeom>
        </p:spPr>
      </p:pic>
    </p:spTree>
    <p:extLst>
      <p:ext uri="{BB962C8B-B14F-4D97-AF65-F5344CB8AC3E}">
        <p14:creationId xmlns:p14="http://schemas.microsoft.com/office/powerpoint/2010/main" val="254912327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837D097-DB18-5846-BF8F-039CE7C3296E}"/>
              </a:ext>
            </a:extLst>
          </p:cNvPr>
          <p:cNvSpPr txBox="1"/>
          <p:nvPr/>
        </p:nvSpPr>
        <p:spPr>
          <a:xfrm>
            <a:off x="6251755" y="2877160"/>
            <a:ext cx="1885950" cy="1338828"/>
          </a:xfrm>
          <a:prstGeom prst="rect">
            <a:avLst/>
          </a:prstGeom>
          <a:noFill/>
        </p:spPr>
        <p:txBody>
          <a:bodyPr wrap="square" rtlCol="0">
            <a:spAutoFit/>
          </a:bodyPr>
          <a:lstStyle/>
          <a:p>
            <a:pPr>
              <a:buClr>
                <a:schemeClr val="tx1"/>
              </a:buClr>
            </a:pPr>
            <a:r>
              <a:rPr lang="en-US" sz="1350" b="1" dirty="0"/>
              <a:t>Spatial </a:t>
            </a:r>
          </a:p>
          <a:p>
            <a:pPr>
              <a:buClr>
                <a:schemeClr val="tx1"/>
              </a:buClr>
            </a:pPr>
            <a:r>
              <a:rPr lang="en-US" sz="1350" b="1" dirty="0"/>
              <a:t>Sequential </a:t>
            </a:r>
          </a:p>
          <a:p>
            <a:pPr>
              <a:buClr>
                <a:schemeClr val="tx1"/>
              </a:buClr>
            </a:pPr>
            <a:r>
              <a:rPr lang="en-US" sz="1350" b="1" dirty="0"/>
              <a:t>Comparative</a:t>
            </a:r>
          </a:p>
          <a:p>
            <a:pPr>
              <a:buClr>
                <a:schemeClr val="tx1"/>
              </a:buClr>
            </a:pPr>
            <a:r>
              <a:rPr lang="en-US" sz="1350" b="1" dirty="0"/>
              <a:t>Classification/Hierarchy</a:t>
            </a:r>
          </a:p>
          <a:p>
            <a:pPr>
              <a:buClr>
                <a:schemeClr val="tx1"/>
              </a:buClr>
            </a:pPr>
            <a:r>
              <a:rPr lang="en-US" sz="1350" b="1" dirty="0"/>
              <a:t>Causal</a:t>
            </a:r>
            <a:endParaRPr lang="en-US" sz="1350" dirty="0"/>
          </a:p>
          <a:p>
            <a:pPr>
              <a:buClr>
                <a:schemeClr val="tx1"/>
              </a:buClr>
            </a:pPr>
            <a:endParaRPr lang="en-US" sz="1350" dirty="0"/>
          </a:p>
        </p:txBody>
      </p:sp>
      <p:pic>
        <p:nvPicPr>
          <p:cNvPr id="3" name="Picture 2">
            <a:extLst>
              <a:ext uri="{FF2B5EF4-FFF2-40B4-BE49-F238E27FC236}">
                <a16:creationId xmlns:a16="http://schemas.microsoft.com/office/drawing/2014/main" id="{5BBF4815-FF99-1B4D-8731-68F556C14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70" y="1197405"/>
            <a:ext cx="4655939" cy="3771900"/>
          </a:xfrm>
          <a:prstGeom prst="rect">
            <a:avLst/>
          </a:prstGeom>
        </p:spPr>
      </p:pic>
    </p:spTree>
    <p:extLst>
      <p:ext uri="{BB962C8B-B14F-4D97-AF65-F5344CB8AC3E}">
        <p14:creationId xmlns:p14="http://schemas.microsoft.com/office/powerpoint/2010/main" val="201116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245A-E577-F04A-AB6D-9890CA43A267}"/>
              </a:ext>
            </a:extLst>
          </p:cNvPr>
          <p:cNvSpPr>
            <a:spLocks noGrp="1"/>
          </p:cNvSpPr>
          <p:nvPr>
            <p:ph type="title"/>
          </p:nvPr>
        </p:nvSpPr>
        <p:spPr>
          <a:xfrm>
            <a:off x="448966" y="29965"/>
            <a:ext cx="4733855" cy="862029"/>
          </a:xfrm>
        </p:spPr>
        <p:txBody>
          <a:bodyPr>
            <a:normAutofit fontScale="90000"/>
          </a:bodyPr>
          <a:lstStyle/>
          <a:p>
            <a:r>
              <a:rPr lang="en-US" dirty="0"/>
              <a:t>Why is disciplinary literacy important?</a:t>
            </a:r>
          </a:p>
        </p:txBody>
      </p:sp>
      <p:sp>
        <p:nvSpPr>
          <p:cNvPr id="3" name="Content Placeholder 2">
            <a:extLst>
              <a:ext uri="{FF2B5EF4-FFF2-40B4-BE49-F238E27FC236}">
                <a16:creationId xmlns:a16="http://schemas.microsoft.com/office/drawing/2014/main" id="{725E2E6A-B38C-DE4B-8D3F-D7FA621151C6}"/>
              </a:ext>
            </a:extLst>
          </p:cNvPr>
          <p:cNvSpPr>
            <a:spLocks noGrp="1"/>
          </p:cNvSpPr>
          <p:nvPr>
            <p:ph idx="1"/>
          </p:nvPr>
        </p:nvSpPr>
        <p:spPr/>
        <p:txBody>
          <a:bodyPr/>
          <a:lstStyle/>
          <a:p>
            <a:r>
              <a:rPr lang="en-US" dirty="0"/>
              <a:t>Knowing how these disciplines approach reading can help students read texts in more nuanced, sophisticated ways.</a:t>
            </a:r>
          </a:p>
        </p:txBody>
      </p:sp>
    </p:spTree>
    <p:extLst>
      <p:ext uri="{BB962C8B-B14F-4D97-AF65-F5344CB8AC3E}">
        <p14:creationId xmlns:p14="http://schemas.microsoft.com/office/powerpoint/2010/main" val="12571874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A4F4-DAD1-384B-8273-21F2FC7C9C97}"/>
              </a:ext>
            </a:extLst>
          </p:cNvPr>
          <p:cNvSpPr>
            <a:spLocks noGrp="1"/>
          </p:cNvSpPr>
          <p:nvPr>
            <p:ph type="title"/>
          </p:nvPr>
        </p:nvSpPr>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C4D17B41-7BA8-B644-B81E-48F9E3B118B8}"/>
              </a:ext>
            </a:extLst>
          </p:cNvPr>
          <p:cNvSpPr>
            <a:spLocks noGrp="1"/>
          </p:cNvSpPr>
          <p:nvPr>
            <p:ph idx="1"/>
          </p:nvPr>
        </p:nvSpPr>
        <p:spPr/>
        <p:txBody>
          <a:bodyPr/>
          <a:lstStyle/>
          <a:p>
            <a:r>
              <a:rPr lang="en-US" sz="3200" dirty="0"/>
              <a:t>In dense prose, help find the subject and verb:</a:t>
            </a:r>
          </a:p>
          <a:p>
            <a:pPr marL="0" indent="0">
              <a:spcBef>
                <a:spcPts val="0"/>
              </a:spcBef>
              <a:buNone/>
            </a:pPr>
            <a:r>
              <a:rPr lang="en-US" i="1" dirty="0"/>
              <a:t>   </a:t>
            </a:r>
          </a:p>
          <a:p>
            <a:pPr marL="0" indent="0">
              <a:spcBef>
                <a:spcPts val="0"/>
              </a:spcBef>
              <a:buNone/>
            </a:pPr>
            <a:r>
              <a:rPr lang="en-US" i="1" dirty="0"/>
              <a:t>“However, on August 24, 2006, the International    </a:t>
            </a:r>
          </a:p>
          <a:p>
            <a:pPr marL="0" indent="0">
              <a:spcBef>
                <a:spcPts val="0"/>
              </a:spcBef>
              <a:buNone/>
            </a:pPr>
            <a:r>
              <a:rPr lang="en-US" i="1" dirty="0"/>
              <a:t>    Astronomical Union (IAU), a group of individual </a:t>
            </a:r>
          </a:p>
          <a:p>
            <a:pPr marL="0" indent="0">
              <a:spcBef>
                <a:spcPts val="0"/>
              </a:spcBef>
              <a:buNone/>
            </a:pPr>
            <a:r>
              <a:rPr lang="en-US" i="1" dirty="0"/>
              <a:t>    astronomers and astronomical societies from    </a:t>
            </a:r>
          </a:p>
          <a:p>
            <a:pPr marL="0" indent="0">
              <a:spcBef>
                <a:spcPts val="0"/>
              </a:spcBef>
              <a:buNone/>
            </a:pPr>
            <a:r>
              <a:rPr lang="en-US" i="1" dirty="0"/>
              <a:t>    around the world, made an announcement.”</a:t>
            </a:r>
          </a:p>
          <a:p>
            <a:pPr marL="0" indent="0">
              <a:buNone/>
            </a:pPr>
            <a:endParaRPr lang="en-US" dirty="0"/>
          </a:p>
        </p:txBody>
      </p:sp>
    </p:spTree>
    <p:extLst>
      <p:ext uri="{BB962C8B-B14F-4D97-AF65-F5344CB8AC3E}">
        <p14:creationId xmlns:p14="http://schemas.microsoft.com/office/powerpoint/2010/main" val="28439644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5DF6-B01C-F14C-BFAD-256C56A4A19E}"/>
              </a:ext>
            </a:extLst>
          </p:cNvPr>
          <p:cNvSpPr>
            <a:spLocks noGrp="1"/>
          </p:cNvSpPr>
          <p:nvPr>
            <p:ph type="title"/>
          </p:nvPr>
        </p:nvSpPr>
        <p:spPr>
          <a:xfrm>
            <a:off x="143555" y="281175"/>
            <a:ext cx="503926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008A2C83-0827-5246-83A6-D99C83828805}"/>
              </a:ext>
            </a:extLst>
          </p:cNvPr>
          <p:cNvSpPr>
            <a:spLocks noGrp="1"/>
          </p:cNvSpPr>
          <p:nvPr>
            <p:ph idx="1"/>
          </p:nvPr>
        </p:nvSpPr>
        <p:spPr/>
        <p:txBody>
          <a:bodyPr/>
          <a:lstStyle/>
          <a:p>
            <a:pPr>
              <a:spcBef>
                <a:spcPts val="0"/>
              </a:spcBef>
            </a:pPr>
            <a:r>
              <a:rPr lang="en-US" i="1" dirty="0"/>
              <a:t>However,</a:t>
            </a:r>
          </a:p>
          <a:p>
            <a:pPr>
              <a:spcBef>
                <a:spcPts val="0"/>
              </a:spcBef>
            </a:pPr>
            <a:r>
              <a:rPr lang="en-US" i="1" dirty="0"/>
              <a:t>on August 24 2006</a:t>
            </a:r>
          </a:p>
          <a:p>
            <a:pPr>
              <a:spcBef>
                <a:spcPts val="0"/>
              </a:spcBef>
            </a:pPr>
            <a:r>
              <a:rPr lang="en-US" i="1" dirty="0">
                <a:solidFill>
                  <a:srgbClr val="00B0F0"/>
                </a:solidFill>
              </a:rPr>
              <a:t>the International Astronomical Union (IAU), a group of individual astronomers and astronomical societies from around the world</a:t>
            </a:r>
          </a:p>
          <a:p>
            <a:pPr>
              <a:spcBef>
                <a:spcPts val="0"/>
              </a:spcBef>
            </a:pPr>
            <a:r>
              <a:rPr lang="en-US" i="1" dirty="0">
                <a:solidFill>
                  <a:schemeClr val="tx2"/>
                </a:solidFill>
              </a:rPr>
              <a:t>made</a:t>
            </a:r>
          </a:p>
          <a:p>
            <a:pPr>
              <a:spcBef>
                <a:spcPts val="0"/>
              </a:spcBef>
            </a:pPr>
            <a:r>
              <a:rPr lang="en-US" i="1" dirty="0">
                <a:solidFill>
                  <a:srgbClr val="00B050"/>
                </a:solidFill>
              </a:rPr>
              <a:t>an announcement</a:t>
            </a:r>
          </a:p>
          <a:p>
            <a:pPr marL="0" indent="0">
              <a:buNone/>
            </a:pPr>
            <a:endParaRPr lang="en-US" dirty="0"/>
          </a:p>
        </p:txBody>
      </p:sp>
    </p:spTree>
    <p:extLst>
      <p:ext uri="{BB962C8B-B14F-4D97-AF65-F5344CB8AC3E}">
        <p14:creationId xmlns:p14="http://schemas.microsoft.com/office/powerpoint/2010/main" val="226316078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F4EE-6ADF-1D4C-A042-F964B8E31B90}"/>
              </a:ext>
            </a:extLst>
          </p:cNvPr>
          <p:cNvSpPr>
            <a:spLocks noGrp="1"/>
          </p:cNvSpPr>
          <p:nvPr>
            <p:ph type="title"/>
          </p:nvPr>
        </p:nvSpPr>
        <p:spPr>
          <a:xfrm>
            <a:off x="143555" y="281175"/>
            <a:ext cx="534467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FC804341-3AC0-1A4F-BBC7-1AF197AC3213}"/>
              </a:ext>
            </a:extLst>
          </p:cNvPr>
          <p:cNvSpPr>
            <a:spLocks noGrp="1"/>
          </p:cNvSpPr>
          <p:nvPr>
            <p:ph idx="1"/>
          </p:nvPr>
        </p:nvSpPr>
        <p:spPr/>
        <p:txBody>
          <a:bodyPr>
            <a:normAutofit fontScale="62500" lnSpcReduction="20000"/>
          </a:bodyPr>
          <a:lstStyle/>
          <a:p>
            <a:pPr marL="0" indent="0">
              <a:spcBef>
                <a:spcPts val="0"/>
              </a:spcBef>
              <a:buNone/>
            </a:pPr>
            <a:r>
              <a:rPr lang="en-US" i="1" dirty="0"/>
              <a:t>Who was the sentence about?	</a:t>
            </a:r>
          </a:p>
          <a:p>
            <a:pPr marL="0" indent="0">
              <a:spcBef>
                <a:spcPts val="0"/>
              </a:spcBef>
              <a:buNone/>
            </a:pPr>
            <a:r>
              <a:rPr lang="en-US" i="1" dirty="0">
                <a:solidFill>
                  <a:srgbClr val="00B0F0"/>
                </a:solidFill>
              </a:rPr>
              <a:t>the International Astronomical Union (IAU)</a:t>
            </a:r>
          </a:p>
          <a:p>
            <a:pPr marL="0" indent="0">
              <a:spcBef>
                <a:spcPts val="0"/>
              </a:spcBef>
              <a:buNone/>
            </a:pPr>
            <a:endParaRPr lang="en-US" i="1" dirty="0"/>
          </a:p>
          <a:p>
            <a:pPr marL="0" indent="0">
              <a:spcBef>
                <a:spcPts val="0"/>
              </a:spcBef>
              <a:buNone/>
            </a:pPr>
            <a:r>
              <a:rPr lang="en-US" i="1" dirty="0"/>
              <a:t>Who are they?</a:t>
            </a:r>
          </a:p>
          <a:p>
            <a:pPr marL="0" indent="0">
              <a:spcBef>
                <a:spcPts val="0"/>
              </a:spcBef>
              <a:buNone/>
            </a:pPr>
            <a:r>
              <a:rPr lang="en-US" i="1" dirty="0">
                <a:solidFill>
                  <a:srgbClr val="00B0F0"/>
                </a:solidFill>
              </a:rPr>
              <a:t>a group of individual astronomers and astronomical societies from around the world</a:t>
            </a:r>
          </a:p>
          <a:p>
            <a:pPr marL="0" indent="0">
              <a:spcBef>
                <a:spcPts val="0"/>
              </a:spcBef>
              <a:buNone/>
            </a:pPr>
            <a:endParaRPr lang="en-US" i="1" dirty="0"/>
          </a:p>
          <a:p>
            <a:pPr marL="0" indent="0">
              <a:spcBef>
                <a:spcPts val="0"/>
              </a:spcBef>
              <a:buNone/>
            </a:pPr>
            <a:r>
              <a:rPr lang="en-US" i="1" dirty="0"/>
              <a:t>What did they do?</a:t>
            </a:r>
          </a:p>
          <a:p>
            <a:pPr marL="0" indent="0">
              <a:spcBef>
                <a:spcPts val="0"/>
              </a:spcBef>
              <a:buNone/>
            </a:pPr>
            <a:r>
              <a:rPr lang="en-US" i="1" dirty="0">
                <a:solidFill>
                  <a:schemeClr val="tx2"/>
                </a:solidFill>
              </a:rPr>
              <a:t>made</a:t>
            </a:r>
          </a:p>
          <a:p>
            <a:pPr marL="0" indent="0">
              <a:spcBef>
                <a:spcPts val="0"/>
              </a:spcBef>
              <a:buNone/>
            </a:pPr>
            <a:endParaRPr lang="en-US" i="1" dirty="0"/>
          </a:p>
          <a:p>
            <a:pPr marL="0" indent="0">
              <a:spcBef>
                <a:spcPts val="0"/>
              </a:spcBef>
              <a:buNone/>
            </a:pPr>
            <a:r>
              <a:rPr lang="en-US" i="1" dirty="0"/>
              <a:t>Made what?</a:t>
            </a:r>
          </a:p>
          <a:p>
            <a:pPr marL="0" indent="0">
              <a:spcBef>
                <a:spcPts val="0"/>
              </a:spcBef>
              <a:buNone/>
            </a:pPr>
            <a:r>
              <a:rPr lang="en-US" i="1" dirty="0">
                <a:solidFill>
                  <a:srgbClr val="00B050"/>
                </a:solidFill>
              </a:rPr>
              <a:t>an announcement</a:t>
            </a:r>
          </a:p>
          <a:p>
            <a:pPr marL="0" indent="0">
              <a:spcBef>
                <a:spcPts val="0"/>
              </a:spcBef>
              <a:buNone/>
            </a:pPr>
            <a:endParaRPr lang="en-US" i="1" dirty="0"/>
          </a:p>
          <a:p>
            <a:pPr marL="0" indent="0">
              <a:spcBef>
                <a:spcPts val="0"/>
              </a:spcBef>
              <a:buNone/>
            </a:pPr>
            <a:r>
              <a:rPr lang="en-US" i="1" dirty="0"/>
              <a:t>When?</a:t>
            </a:r>
          </a:p>
          <a:p>
            <a:pPr marL="0" indent="0">
              <a:spcBef>
                <a:spcPts val="0"/>
              </a:spcBef>
              <a:buNone/>
            </a:pPr>
            <a:r>
              <a:rPr lang="en-US" i="1" dirty="0"/>
              <a:t>on August 24 2006</a:t>
            </a:r>
          </a:p>
          <a:p>
            <a:pPr marL="0" indent="0">
              <a:buNone/>
            </a:pPr>
            <a:endParaRPr lang="en-US" dirty="0"/>
          </a:p>
        </p:txBody>
      </p:sp>
    </p:spTree>
    <p:extLst>
      <p:ext uri="{BB962C8B-B14F-4D97-AF65-F5344CB8AC3E}">
        <p14:creationId xmlns:p14="http://schemas.microsoft.com/office/powerpoint/2010/main" val="21921152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C64D6-A5FA-C24A-A367-01F0A337ED6B}"/>
              </a:ext>
            </a:extLst>
          </p:cNvPr>
          <p:cNvSpPr>
            <a:spLocks noGrp="1"/>
          </p:cNvSpPr>
          <p:nvPr>
            <p:ph type="title"/>
          </p:nvPr>
        </p:nvSpPr>
        <p:spPr>
          <a:xfrm>
            <a:off x="28835" y="128470"/>
            <a:ext cx="5001280"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91B6637F-A393-BE42-B93B-3C2AB2A2AB08}"/>
              </a:ext>
            </a:extLst>
          </p:cNvPr>
          <p:cNvSpPr>
            <a:spLocks noGrp="1"/>
          </p:cNvSpPr>
          <p:nvPr>
            <p:ph idx="1"/>
          </p:nvPr>
        </p:nvSpPr>
        <p:spPr/>
        <p:txBody>
          <a:bodyPr>
            <a:normAutofit fontScale="92500"/>
          </a:bodyPr>
          <a:lstStyle/>
          <a:p>
            <a:r>
              <a:rPr lang="en-US" dirty="0"/>
              <a:t>Meanwhile, the nebula continued to orbit the new Sun until it 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39117689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10AF-D150-A745-BD39-92F7EB8920CE}"/>
              </a:ext>
            </a:extLst>
          </p:cNvPr>
          <p:cNvSpPr>
            <a:spLocks noGrp="1"/>
          </p:cNvSpPr>
          <p:nvPr>
            <p:ph type="title"/>
          </p:nvPr>
        </p:nvSpPr>
        <p:spPr>
          <a:xfrm>
            <a:off x="143554" y="281175"/>
            <a:ext cx="503926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839640C8-9686-4F44-8CB9-90FA9860253F}"/>
              </a:ext>
            </a:extLst>
          </p:cNvPr>
          <p:cNvSpPr>
            <a:spLocks noGrp="1"/>
          </p:cNvSpPr>
          <p:nvPr>
            <p:ph idx="1"/>
          </p:nvPr>
        </p:nvSpPr>
        <p:spPr/>
        <p:txBody>
          <a:bodyPr>
            <a:normAutofit fontScale="92500"/>
          </a:bodyPr>
          <a:lstStyle/>
          <a:p>
            <a:r>
              <a:rPr lang="en-US" dirty="0"/>
              <a:t>Meanwhile, </a:t>
            </a:r>
            <a:r>
              <a:rPr lang="en-US" dirty="0">
                <a:solidFill>
                  <a:srgbClr val="FF0000"/>
                </a:solidFill>
              </a:rPr>
              <a:t>the nebula </a:t>
            </a:r>
            <a:r>
              <a:rPr lang="en-US" dirty="0"/>
              <a:t>continued to orbit the new Sun until </a:t>
            </a:r>
            <a:r>
              <a:rPr lang="en-US" dirty="0">
                <a:solidFill>
                  <a:srgbClr val="FF0000"/>
                </a:solidFill>
              </a:rPr>
              <a:t>it </a:t>
            </a:r>
            <a:r>
              <a:rPr lang="en-US" dirty="0"/>
              <a:t>formed a large flat ring around it. Scientists call this ring a “protoplanetary disk.” The disk, or ring, was hottest where it was closest to the Sun, and coolest at its outer edge. As the disk 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2355007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AD25-FD63-9D44-9DAA-C016640EAE28}"/>
              </a:ext>
            </a:extLst>
          </p:cNvPr>
          <p:cNvSpPr>
            <a:spLocks noGrp="1"/>
          </p:cNvSpPr>
          <p:nvPr>
            <p:ph type="title"/>
          </p:nvPr>
        </p:nvSpPr>
        <p:spPr>
          <a:xfrm>
            <a:off x="61633" y="128470"/>
            <a:ext cx="4968482"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8B6830D3-72AF-B54A-AEB3-B9005D8B3791}"/>
              </a:ext>
            </a:extLst>
          </p:cNvPr>
          <p:cNvSpPr>
            <a:spLocks noGrp="1"/>
          </p:cNvSpPr>
          <p:nvPr>
            <p:ph idx="1"/>
          </p:nvPr>
        </p:nvSpPr>
        <p:spPr/>
        <p:txBody>
          <a:bodyPr>
            <a:normAutofit fontScale="92500"/>
          </a:bodyPr>
          <a:lstStyle/>
          <a:p>
            <a:r>
              <a:rPr lang="en-US" dirty="0"/>
              <a:t>Meanwhile, the nebula continued to orbit </a:t>
            </a:r>
            <a:r>
              <a:rPr lang="en-US" dirty="0">
                <a:solidFill>
                  <a:srgbClr val="FFC000"/>
                </a:solidFill>
              </a:rPr>
              <a:t>the</a:t>
            </a:r>
            <a:r>
              <a:rPr lang="en-US" dirty="0"/>
              <a:t> </a:t>
            </a:r>
            <a:r>
              <a:rPr lang="en-US" dirty="0">
                <a:solidFill>
                  <a:srgbClr val="FFC000"/>
                </a:solidFill>
              </a:rPr>
              <a:t>new Sun </a:t>
            </a:r>
            <a:r>
              <a:rPr lang="en-US" dirty="0"/>
              <a:t>until it</a:t>
            </a:r>
            <a:r>
              <a:rPr lang="en-US" dirty="0">
                <a:solidFill>
                  <a:srgbClr val="FF0000"/>
                </a:solidFill>
              </a:rPr>
              <a:t> </a:t>
            </a:r>
            <a:r>
              <a:rPr lang="en-US" dirty="0"/>
              <a:t>formed a large flat ring around </a:t>
            </a:r>
            <a:r>
              <a:rPr lang="en-US" dirty="0">
                <a:solidFill>
                  <a:srgbClr val="FFC000"/>
                </a:solidFill>
              </a:rPr>
              <a:t>it. </a:t>
            </a:r>
            <a:r>
              <a:rPr lang="en-US" dirty="0"/>
              <a:t>Scientists call this ring a “protoplanetary disk.” The disk, or ring, was hottest where it was closest to </a:t>
            </a:r>
            <a:r>
              <a:rPr lang="en-US" dirty="0">
                <a:solidFill>
                  <a:srgbClr val="FFC000"/>
                </a:solidFill>
              </a:rPr>
              <a:t>the Sun, </a:t>
            </a:r>
            <a:r>
              <a:rPr lang="en-US" dirty="0"/>
              <a:t>and coolest at its outer edge. As the disk swirled around </a:t>
            </a:r>
            <a:r>
              <a:rPr lang="en-US" dirty="0">
                <a:solidFill>
                  <a:srgbClr val="FFC000"/>
                </a:solidFill>
              </a:rPr>
              <a:t>the Sun, the Sun’s </a:t>
            </a:r>
            <a:r>
              <a:rPr lang="en-US" dirty="0"/>
              <a:t>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437097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00130-3702-0848-8BA6-E9D0AE9B7574}"/>
              </a:ext>
            </a:extLst>
          </p:cNvPr>
          <p:cNvSpPr>
            <a:spLocks noGrp="1"/>
          </p:cNvSpPr>
          <p:nvPr>
            <p:ph type="title"/>
          </p:nvPr>
        </p:nvSpPr>
        <p:spPr>
          <a:xfrm>
            <a:off x="143555" y="128470"/>
            <a:ext cx="503926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C3107846-AC73-4545-9B39-5807A20A0DAB}"/>
              </a:ext>
            </a:extLst>
          </p:cNvPr>
          <p:cNvSpPr>
            <a:spLocks noGrp="1"/>
          </p:cNvSpPr>
          <p:nvPr>
            <p:ph idx="1"/>
          </p:nvPr>
        </p:nvSpPr>
        <p:spPr/>
        <p:txBody>
          <a:bodyPr>
            <a:normAutofit fontScale="92500"/>
          </a:bodyPr>
          <a:lstStyle/>
          <a:p>
            <a:r>
              <a:rPr lang="en-US" dirty="0"/>
              <a:t>Meanwhile, the nebula continued to orbit the new Sun until it formed </a:t>
            </a:r>
            <a:r>
              <a:rPr lang="en-US" dirty="0">
                <a:solidFill>
                  <a:srgbClr val="92D050"/>
                </a:solidFill>
              </a:rPr>
              <a:t>a large flat ring </a:t>
            </a:r>
            <a:r>
              <a:rPr lang="en-US" dirty="0"/>
              <a:t>around it. 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the Sun, and coolest at </a:t>
            </a:r>
            <a:r>
              <a:rPr lang="en-US" dirty="0">
                <a:solidFill>
                  <a:srgbClr val="92D050"/>
                </a:solidFill>
              </a:rPr>
              <a:t>its </a:t>
            </a:r>
            <a:r>
              <a:rPr lang="en-US" dirty="0"/>
              <a:t>outer edge. As </a:t>
            </a:r>
            <a:r>
              <a:rPr lang="en-US" dirty="0">
                <a:solidFill>
                  <a:srgbClr val="92D050"/>
                </a:solidFill>
              </a:rPr>
              <a:t>the disk </a:t>
            </a:r>
            <a:r>
              <a:rPr lang="en-US" dirty="0"/>
              <a:t>swirled around the Sun, the Sun’s gravity went to work. It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18074253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74DA-7D5C-9D47-A3A6-206C0016A471}"/>
              </a:ext>
            </a:extLst>
          </p:cNvPr>
          <p:cNvSpPr>
            <a:spLocks noGrp="1"/>
          </p:cNvSpPr>
          <p:nvPr>
            <p:ph type="title"/>
          </p:nvPr>
        </p:nvSpPr>
        <p:spPr>
          <a:xfrm>
            <a:off x="0" y="281175"/>
            <a:ext cx="503011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1DAF5CEE-35F2-0D42-9D77-5F2AB9936E67}"/>
              </a:ext>
            </a:extLst>
          </p:cNvPr>
          <p:cNvSpPr>
            <a:spLocks noGrp="1"/>
          </p:cNvSpPr>
          <p:nvPr>
            <p:ph idx="1"/>
          </p:nvPr>
        </p:nvSpPr>
        <p:spPr/>
        <p:txBody>
          <a:bodyPr>
            <a:normAutofit fontScale="92500"/>
          </a:bodyPr>
          <a:lstStyle/>
          <a:p>
            <a:r>
              <a:rPr lang="en-US" dirty="0"/>
              <a:t>Meanwhile, the nebula continued to orbit the new Sun until it formed a large flat ring around it. Scientists call this ring a “protoplanetary disk.” The disk, or ring, was hottest where it was closest to the Sun, and coolest at its outer edge. As the disk swirled around the Sun, </a:t>
            </a:r>
            <a:r>
              <a:rPr lang="en-US" dirty="0">
                <a:solidFill>
                  <a:srgbClr val="00B0F0"/>
                </a:solidFill>
              </a:rPr>
              <a:t>the Sun’s gravity </a:t>
            </a:r>
            <a:r>
              <a:rPr lang="en-US" dirty="0"/>
              <a:t>went to work. </a:t>
            </a:r>
            <a:r>
              <a:rPr lang="en-US" dirty="0">
                <a:solidFill>
                  <a:srgbClr val="00B0F0"/>
                </a:solidFill>
              </a:rPr>
              <a:t>It</a:t>
            </a:r>
            <a:r>
              <a:rPr lang="en-US" dirty="0"/>
              <a:t> pulled and tugged at the bits of rock, dust, ice, and gas until they came together in clumps of material we now call the planets.</a:t>
            </a:r>
          </a:p>
          <a:p>
            <a:endParaRPr lang="en-US" dirty="0"/>
          </a:p>
        </p:txBody>
      </p:sp>
    </p:spTree>
    <p:extLst>
      <p:ext uri="{BB962C8B-B14F-4D97-AF65-F5344CB8AC3E}">
        <p14:creationId xmlns:p14="http://schemas.microsoft.com/office/powerpoint/2010/main" val="279013348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C748A-B887-CB40-BCE3-71948022950F}"/>
              </a:ext>
            </a:extLst>
          </p:cNvPr>
          <p:cNvSpPr>
            <a:spLocks noGrp="1"/>
          </p:cNvSpPr>
          <p:nvPr>
            <p:ph type="title"/>
          </p:nvPr>
        </p:nvSpPr>
        <p:spPr>
          <a:xfrm>
            <a:off x="143554" y="281175"/>
            <a:ext cx="5039265" cy="610820"/>
          </a:xfrm>
        </p:spPr>
        <p:txBody>
          <a:bodyPr>
            <a:normAutofit fontScale="90000"/>
          </a:bodyPr>
          <a:lstStyle/>
          <a:p>
            <a:r>
              <a:rPr lang="en-US" dirty="0"/>
              <a:t>Help with sentence structure</a:t>
            </a:r>
          </a:p>
        </p:txBody>
      </p:sp>
      <p:sp>
        <p:nvSpPr>
          <p:cNvPr id="3" name="Content Placeholder 2">
            <a:extLst>
              <a:ext uri="{FF2B5EF4-FFF2-40B4-BE49-F238E27FC236}">
                <a16:creationId xmlns:a16="http://schemas.microsoft.com/office/drawing/2014/main" id="{C23F6A6B-FFAE-FC42-8672-C58EA4227C2A}"/>
              </a:ext>
            </a:extLst>
          </p:cNvPr>
          <p:cNvSpPr>
            <a:spLocks noGrp="1"/>
          </p:cNvSpPr>
          <p:nvPr>
            <p:ph idx="1"/>
          </p:nvPr>
        </p:nvSpPr>
        <p:spPr/>
        <p:txBody>
          <a:bodyPr>
            <a:normAutofit fontScale="92500"/>
          </a:bodyPr>
          <a:lstStyle/>
          <a:p>
            <a:r>
              <a:rPr lang="en-US" dirty="0"/>
              <a:t>Meanwhile, </a:t>
            </a:r>
            <a:r>
              <a:rPr lang="en-US" dirty="0">
                <a:solidFill>
                  <a:srgbClr val="FF0000"/>
                </a:solidFill>
              </a:rPr>
              <a:t>the nebula </a:t>
            </a:r>
            <a:r>
              <a:rPr lang="en-US" dirty="0"/>
              <a:t>continued to orbit </a:t>
            </a:r>
            <a:r>
              <a:rPr lang="en-US" dirty="0">
                <a:solidFill>
                  <a:srgbClr val="FFC000"/>
                </a:solidFill>
              </a:rPr>
              <a:t>the new Sun </a:t>
            </a:r>
            <a:r>
              <a:rPr lang="en-US" dirty="0"/>
              <a:t>until</a:t>
            </a:r>
            <a:r>
              <a:rPr lang="en-US" dirty="0">
                <a:solidFill>
                  <a:srgbClr val="FF0000"/>
                </a:solidFill>
              </a:rPr>
              <a:t> it </a:t>
            </a:r>
            <a:r>
              <a:rPr lang="en-US" dirty="0"/>
              <a:t>formed </a:t>
            </a:r>
            <a:r>
              <a:rPr lang="en-US" dirty="0">
                <a:solidFill>
                  <a:srgbClr val="92D050"/>
                </a:solidFill>
              </a:rPr>
              <a:t>a large flat ring</a:t>
            </a:r>
            <a:r>
              <a:rPr lang="en-US" dirty="0"/>
              <a:t> around </a:t>
            </a:r>
            <a:r>
              <a:rPr lang="en-US" dirty="0">
                <a:solidFill>
                  <a:srgbClr val="FFC000"/>
                </a:solidFill>
              </a:rPr>
              <a:t>it. </a:t>
            </a:r>
            <a:r>
              <a:rPr lang="en-US" dirty="0"/>
              <a:t>Scientists call </a:t>
            </a:r>
            <a:r>
              <a:rPr lang="en-US" dirty="0">
                <a:solidFill>
                  <a:srgbClr val="92D050"/>
                </a:solidFill>
              </a:rPr>
              <a:t>this ring a “protoplanetary disk.” The disk, or ring, </a:t>
            </a:r>
            <a:r>
              <a:rPr lang="en-US" dirty="0"/>
              <a:t>was hottest where </a:t>
            </a:r>
            <a:r>
              <a:rPr lang="en-US" dirty="0">
                <a:solidFill>
                  <a:srgbClr val="92D050"/>
                </a:solidFill>
              </a:rPr>
              <a:t>it</a:t>
            </a:r>
            <a:r>
              <a:rPr lang="en-US" dirty="0"/>
              <a:t> was closest to </a:t>
            </a:r>
            <a:r>
              <a:rPr lang="en-US" dirty="0">
                <a:solidFill>
                  <a:srgbClr val="FFC000"/>
                </a:solidFill>
              </a:rPr>
              <a:t>the Sun</a:t>
            </a:r>
            <a:r>
              <a:rPr lang="en-US" dirty="0"/>
              <a:t>, and coolest at </a:t>
            </a:r>
            <a:r>
              <a:rPr lang="en-US" dirty="0">
                <a:solidFill>
                  <a:srgbClr val="92D050"/>
                </a:solidFill>
              </a:rPr>
              <a:t>its </a:t>
            </a:r>
            <a:r>
              <a:rPr lang="en-US" dirty="0">
                <a:solidFill>
                  <a:schemeClr val="accent6">
                    <a:lumMod val="40000"/>
                    <a:lumOff val="60000"/>
                  </a:schemeClr>
                </a:solidFill>
              </a:rPr>
              <a:t>outer edge</a:t>
            </a:r>
            <a:r>
              <a:rPr lang="en-US" dirty="0"/>
              <a:t>. As </a:t>
            </a:r>
            <a:r>
              <a:rPr lang="en-US" dirty="0">
                <a:solidFill>
                  <a:srgbClr val="92D050"/>
                </a:solidFill>
              </a:rPr>
              <a:t>the disk </a:t>
            </a:r>
            <a:r>
              <a:rPr lang="en-US" dirty="0"/>
              <a:t>swirled around </a:t>
            </a:r>
            <a:r>
              <a:rPr lang="en-US" dirty="0">
                <a:solidFill>
                  <a:srgbClr val="FFC000"/>
                </a:solidFill>
              </a:rPr>
              <a:t>the Sun, the Sun’s </a:t>
            </a:r>
            <a:r>
              <a:rPr lang="en-US" dirty="0">
                <a:solidFill>
                  <a:srgbClr val="00B0F0"/>
                </a:solidFill>
              </a:rPr>
              <a:t>gravity </a:t>
            </a:r>
            <a:r>
              <a:rPr lang="en-US" dirty="0"/>
              <a:t>went to work. </a:t>
            </a:r>
            <a:r>
              <a:rPr lang="en-US" dirty="0">
                <a:solidFill>
                  <a:srgbClr val="00B0F0"/>
                </a:solidFill>
              </a:rPr>
              <a:t>It</a:t>
            </a:r>
            <a:r>
              <a:rPr lang="en-US" dirty="0"/>
              <a:t> pulled and tugged at </a:t>
            </a:r>
            <a:r>
              <a:rPr lang="en-US" dirty="0">
                <a:solidFill>
                  <a:srgbClr val="7030A0"/>
                </a:solidFill>
              </a:rPr>
              <a:t>the bits of rock, dust, ice, and gas </a:t>
            </a:r>
            <a:r>
              <a:rPr lang="en-US" dirty="0"/>
              <a:t>until </a:t>
            </a:r>
            <a:r>
              <a:rPr lang="en-US" dirty="0">
                <a:solidFill>
                  <a:srgbClr val="7030A0"/>
                </a:solidFill>
              </a:rPr>
              <a:t>they</a:t>
            </a:r>
            <a:r>
              <a:rPr lang="en-US" dirty="0"/>
              <a:t> came together in </a:t>
            </a:r>
            <a:r>
              <a:rPr lang="en-US" dirty="0">
                <a:solidFill>
                  <a:srgbClr val="7030A0"/>
                </a:solidFill>
              </a:rPr>
              <a:t>clumps of material</a:t>
            </a:r>
            <a:r>
              <a:rPr lang="en-US" dirty="0"/>
              <a:t> we now call the </a:t>
            </a:r>
            <a:r>
              <a:rPr lang="en-US" dirty="0">
                <a:solidFill>
                  <a:srgbClr val="7030A0"/>
                </a:solidFill>
              </a:rPr>
              <a:t>planets.</a:t>
            </a:r>
          </a:p>
          <a:p>
            <a:pPr marL="0" indent="0">
              <a:buNone/>
            </a:pPr>
            <a:endParaRPr lang="en-US" dirty="0"/>
          </a:p>
        </p:txBody>
      </p:sp>
    </p:spTree>
    <p:extLst>
      <p:ext uri="{BB962C8B-B14F-4D97-AF65-F5344CB8AC3E}">
        <p14:creationId xmlns:p14="http://schemas.microsoft.com/office/powerpoint/2010/main" val="6564026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0D0-D3FB-1E41-BCBB-AC22D5CA7EF1}"/>
              </a:ext>
            </a:extLst>
          </p:cNvPr>
          <p:cNvSpPr>
            <a:spLocks noGrp="1"/>
          </p:cNvSpPr>
          <p:nvPr>
            <p:ph type="title"/>
          </p:nvPr>
        </p:nvSpPr>
        <p:spPr>
          <a:xfrm>
            <a:off x="601670" y="2571750"/>
            <a:ext cx="7772400" cy="1021556"/>
          </a:xfrm>
        </p:spPr>
        <p:txBody>
          <a:bodyPr>
            <a:normAutofit fontScale="90000"/>
          </a:bodyPr>
          <a:lstStyle/>
          <a:p>
            <a:r>
              <a:rPr lang="en-US" dirty="0"/>
              <a:t>Disciplinary literacy in Literature</a:t>
            </a:r>
          </a:p>
        </p:txBody>
      </p:sp>
    </p:spTree>
    <p:extLst>
      <p:ext uri="{BB962C8B-B14F-4D97-AF65-F5344CB8AC3E}">
        <p14:creationId xmlns:p14="http://schemas.microsoft.com/office/powerpoint/2010/main" val="78989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802238800"/>
              </p:ext>
            </p:extLst>
          </p:nvPr>
        </p:nvGraphicFramePr>
        <p:xfrm>
          <a:off x="1257300" y="1502815"/>
          <a:ext cx="6063390" cy="335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1" name="Text Box 11"/>
          <p:cNvSpPr txBox="1">
            <a:spLocks noChangeArrowheads="1"/>
          </p:cNvSpPr>
          <p:nvPr/>
        </p:nvSpPr>
        <p:spPr bwMode="auto">
          <a:xfrm>
            <a:off x="0" y="235119"/>
            <a:ext cx="5543550" cy="507831"/>
          </a:xfrm>
          <a:prstGeom prst="rect">
            <a:avLst/>
          </a:prstGeom>
          <a:noFill/>
          <a:ln w="9525">
            <a:noFill/>
            <a:miter lim="800000"/>
            <a:headEnd/>
            <a:tailEnd/>
          </a:ln>
        </p:spPr>
        <p:txBody>
          <a:bodyPr>
            <a:spAutoFit/>
          </a:bodyPr>
          <a:lstStyle/>
          <a:p>
            <a:pPr>
              <a:spcBef>
                <a:spcPct val="50000"/>
              </a:spcBef>
            </a:pPr>
            <a:r>
              <a:rPr lang="en-US" sz="2700" b="1" dirty="0">
                <a:solidFill>
                  <a:schemeClr val="bg1"/>
                </a:solidFill>
                <a:latin typeface="Garamond" pitchFamily="18" charset="0"/>
              </a:rPr>
              <a:t>Increasing Specialization of Literacy</a:t>
            </a:r>
          </a:p>
        </p:txBody>
      </p:sp>
    </p:spTree>
    <p:extLst>
      <p:ext uri="{BB962C8B-B14F-4D97-AF65-F5344CB8AC3E}">
        <p14:creationId xmlns:p14="http://schemas.microsoft.com/office/powerpoint/2010/main" val="29854071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8F14-A1B5-2F44-9312-B2738896A78E}"/>
              </a:ext>
            </a:extLst>
          </p:cNvPr>
          <p:cNvSpPr>
            <a:spLocks noGrp="1"/>
          </p:cNvSpPr>
          <p:nvPr>
            <p:ph type="title"/>
          </p:nvPr>
        </p:nvSpPr>
        <p:spPr>
          <a:xfrm>
            <a:off x="205449" y="0"/>
            <a:ext cx="4825499" cy="739290"/>
          </a:xfrm>
        </p:spPr>
        <p:txBody>
          <a:bodyPr>
            <a:normAutofit fontScale="90000"/>
          </a:bodyPr>
          <a:lstStyle/>
          <a:p>
            <a:r>
              <a:rPr lang="en-US" dirty="0"/>
              <a:t>Finding a theme: Character Change Chart</a:t>
            </a:r>
          </a:p>
        </p:txBody>
      </p:sp>
      <p:pic>
        <p:nvPicPr>
          <p:cNvPr id="4" name="table">
            <a:extLst>
              <a:ext uri="{FF2B5EF4-FFF2-40B4-BE49-F238E27FC236}">
                <a16:creationId xmlns:a16="http://schemas.microsoft.com/office/drawing/2014/main" id="{E3CA6B50-B611-F043-BAE9-38E93E4CF9F2}"/>
              </a:ext>
            </a:extLst>
          </p:cNvPr>
          <p:cNvPicPr>
            <a:picLocks noChangeAspect="1"/>
          </p:cNvPicPr>
          <p:nvPr/>
        </p:nvPicPr>
        <p:blipFill>
          <a:blip r:embed="rId2"/>
          <a:stretch>
            <a:fillRect/>
          </a:stretch>
        </p:blipFill>
        <p:spPr>
          <a:xfrm>
            <a:off x="274402" y="1350110"/>
            <a:ext cx="8121216" cy="1232185"/>
          </a:xfrm>
          <a:prstGeom prst="rect">
            <a:avLst/>
          </a:prstGeom>
        </p:spPr>
      </p:pic>
      <p:pic>
        <p:nvPicPr>
          <p:cNvPr id="5" name="Picture 4">
            <a:extLst>
              <a:ext uri="{FF2B5EF4-FFF2-40B4-BE49-F238E27FC236}">
                <a16:creationId xmlns:a16="http://schemas.microsoft.com/office/drawing/2014/main" id="{4829E12E-6C2B-B944-9F1B-0FE9F4055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51" y="2456012"/>
            <a:ext cx="4038600" cy="2414587"/>
          </a:xfrm>
          <a:prstGeom prst="rect">
            <a:avLst/>
          </a:prstGeom>
          <a:noFill/>
          <a:extLst/>
        </p:spPr>
      </p:pic>
      <p:sp>
        <p:nvSpPr>
          <p:cNvPr id="6" name="TextBox 3">
            <a:extLst>
              <a:ext uri="{FF2B5EF4-FFF2-40B4-BE49-F238E27FC236}">
                <a16:creationId xmlns:a16="http://schemas.microsoft.com/office/drawing/2014/main" id="{34F9E170-515C-CE48-A27D-C5DCE791C704}"/>
              </a:ext>
            </a:extLst>
          </p:cNvPr>
          <p:cNvSpPr txBox="1"/>
          <p:nvPr/>
        </p:nvSpPr>
        <p:spPr>
          <a:xfrm>
            <a:off x="3006851" y="4685933"/>
            <a:ext cx="2641600" cy="369332"/>
          </a:xfrm>
          <a:prstGeom prst="rect">
            <a:avLst/>
          </a:prstGeom>
          <a:noFill/>
        </p:spPr>
        <p:style>
          <a:lnRef idx="0">
            <a:scrgbClr r="0" g="0" b="0"/>
          </a:lnRef>
          <a:fillRef idx="0">
            <a:scrgbClr r="0" g="0" b="0"/>
          </a:fillRef>
          <a:effectRef idx="0">
            <a:scrgbClr r="0" g="0" b="0"/>
          </a:effectRef>
          <a:fontRef idx="major"/>
        </p:style>
        <p:txBody>
          <a:bodyPr wrap="square"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r>
              <a:rPr lang="en-US" dirty="0"/>
              <a:t>Crisis</a:t>
            </a:r>
          </a:p>
        </p:txBody>
      </p:sp>
      <p:sp>
        <p:nvSpPr>
          <p:cNvPr id="7" name="TextBox 6">
            <a:extLst>
              <a:ext uri="{FF2B5EF4-FFF2-40B4-BE49-F238E27FC236}">
                <a16:creationId xmlns:a16="http://schemas.microsoft.com/office/drawing/2014/main" id="{FB7A2CD3-A02E-D343-BE9F-E8DF9BD01E1F}"/>
              </a:ext>
            </a:extLst>
          </p:cNvPr>
          <p:cNvSpPr txBox="1"/>
          <p:nvPr/>
        </p:nvSpPr>
        <p:spPr>
          <a:xfrm>
            <a:off x="6315599" y="2769041"/>
            <a:ext cx="2438400" cy="1938992"/>
          </a:xfrm>
          <a:prstGeom prst="rect">
            <a:avLst/>
          </a:prstGeom>
          <a:noFill/>
        </p:spPr>
        <p:txBody>
          <a:bodyPr wrap="square" rtlCol="0">
            <a:spAutoFit/>
          </a:bodyPr>
          <a:lstStyle/>
          <a:p>
            <a:r>
              <a:rPr lang="en-US" sz="2400" dirty="0"/>
              <a:t>Given the change, what did the author want you to know?  </a:t>
            </a:r>
          </a:p>
        </p:txBody>
      </p:sp>
    </p:spTree>
    <p:extLst>
      <p:ext uri="{BB962C8B-B14F-4D97-AF65-F5344CB8AC3E}">
        <p14:creationId xmlns:p14="http://schemas.microsoft.com/office/powerpoint/2010/main" val="36272715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689F-5DCF-5F4E-AA4C-E134A13F4F17}"/>
              </a:ext>
            </a:extLst>
          </p:cNvPr>
          <p:cNvSpPr>
            <a:spLocks noGrp="1"/>
          </p:cNvSpPr>
          <p:nvPr>
            <p:ph type="title"/>
          </p:nvPr>
        </p:nvSpPr>
        <p:spPr>
          <a:xfrm>
            <a:off x="143555" y="128470"/>
            <a:ext cx="8246070" cy="610820"/>
          </a:xfrm>
        </p:spPr>
        <p:txBody>
          <a:bodyPr>
            <a:normAutofit fontScale="90000"/>
          </a:bodyPr>
          <a:lstStyle/>
          <a:p>
            <a:r>
              <a:rPr lang="en-US" dirty="0"/>
              <a:t>Journal</a:t>
            </a:r>
          </a:p>
        </p:txBody>
      </p:sp>
      <p:sp>
        <p:nvSpPr>
          <p:cNvPr id="3" name="Content Placeholder 2">
            <a:extLst>
              <a:ext uri="{FF2B5EF4-FFF2-40B4-BE49-F238E27FC236}">
                <a16:creationId xmlns:a16="http://schemas.microsoft.com/office/drawing/2014/main" id="{04AC2843-BE10-D747-8072-F74CD3E1F3DB}"/>
              </a:ext>
            </a:extLst>
          </p:cNvPr>
          <p:cNvSpPr>
            <a:spLocks noGrp="1"/>
          </p:cNvSpPr>
          <p:nvPr>
            <p:ph idx="1"/>
          </p:nvPr>
        </p:nvSpPr>
        <p:spPr/>
        <p:txBody>
          <a:bodyPr/>
          <a:lstStyle/>
          <a:p>
            <a:r>
              <a:rPr lang="en-US" dirty="0"/>
              <a:t>Part I:  Write a brief summary of the plot and character development that occurred in this section.</a:t>
            </a:r>
          </a:p>
          <a:p>
            <a:r>
              <a:rPr lang="en-US" dirty="0"/>
              <a:t>Part II:  What patterns caught your attention?  Describe the pattern, including specific words and phrases from the text.</a:t>
            </a:r>
          </a:p>
          <a:p>
            <a:r>
              <a:rPr lang="en-US" dirty="0"/>
              <a:t>Part III:  Why might the author have chosen to use that pattern?  How does it impact</a:t>
            </a:r>
          </a:p>
        </p:txBody>
      </p:sp>
    </p:spTree>
    <p:extLst>
      <p:ext uri="{BB962C8B-B14F-4D97-AF65-F5344CB8AC3E}">
        <p14:creationId xmlns:p14="http://schemas.microsoft.com/office/powerpoint/2010/main" val="30201849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BD12-F1FF-7041-8C1E-7F290F4BFD79}"/>
              </a:ext>
            </a:extLst>
          </p:cNvPr>
          <p:cNvSpPr>
            <a:spLocks noGrp="1"/>
          </p:cNvSpPr>
          <p:nvPr>
            <p:ph type="title"/>
          </p:nvPr>
        </p:nvSpPr>
        <p:spPr>
          <a:xfrm>
            <a:off x="143555" y="281175"/>
            <a:ext cx="4733855" cy="610820"/>
          </a:xfrm>
        </p:spPr>
        <p:txBody>
          <a:bodyPr>
            <a:normAutofit fontScale="90000"/>
          </a:bodyPr>
          <a:lstStyle/>
          <a:p>
            <a:r>
              <a:rPr lang="en-US" dirty="0"/>
              <a:t>Discussion Web</a:t>
            </a:r>
          </a:p>
        </p:txBody>
      </p:sp>
      <p:pic>
        <p:nvPicPr>
          <p:cNvPr id="5" name="Picture 4">
            <a:extLst>
              <a:ext uri="{FF2B5EF4-FFF2-40B4-BE49-F238E27FC236}">
                <a16:creationId xmlns:a16="http://schemas.microsoft.com/office/drawing/2014/main" id="{14DDF3F3-21A2-B74F-8430-F3202505539D}"/>
              </a:ext>
            </a:extLst>
          </p:cNvPr>
          <p:cNvPicPr>
            <a:picLocks noChangeAspect="1"/>
          </p:cNvPicPr>
          <p:nvPr/>
        </p:nvPicPr>
        <p:blipFill>
          <a:blip r:embed="rId2"/>
          <a:stretch>
            <a:fillRect/>
          </a:stretch>
        </p:blipFill>
        <p:spPr>
          <a:xfrm>
            <a:off x="1059785" y="1350110"/>
            <a:ext cx="6103625" cy="3424812"/>
          </a:xfrm>
          <a:prstGeom prst="rect">
            <a:avLst/>
          </a:prstGeom>
        </p:spPr>
      </p:pic>
    </p:spTree>
    <p:extLst>
      <p:ext uri="{BB962C8B-B14F-4D97-AF65-F5344CB8AC3E}">
        <p14:creationId xmlns:p14="http://schemas.microsoft.com/office/powerpoint/2010/main" val="39450638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Disciplinary Literacy in Science</a:t>
            </a:r>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a:hlinkClick r:id="rId2"/>
              </a:rPr>
              <a:t>https://www.projectreadi.org/</a:t>
            </a:r>
            <a:endParaRPr lang="en-US" dirty="0"/>
          </a:p>
          <a:p>
            <a:r>
              <a:rPr lang="en-US" dirty="0">
                <a:hlinkClick r:id="rId3"/>
              </a:rPr>
              <a:t>https://www.projectreadi.org/readi-science-materials/</a:t>
            </a:r>
            <a:endParaRPr lang="en-US" dirty="0"/>
          </a:p>
          <a:p>
            <a:r>
              <a:rPr lang="en-US" dirty="0">
                <a:hlinkClick r:id="rId4"/>
              </a:rPr>
              <a:t>http://www.scienceandliteracy.org/</a:t>
            </a:r>
            <a:endParaRPr lang="en-US" dirty="0"/>
          </a:p>
          <a:p>
            <a:r>
              <a:rPr lang="en-US" dirty="0">
                <a:hlinkClick r:id="rId5"/>
              </a:rPr>
              <a:t>http://www.argumentationtoolkit.org/</a:t>
            </a:r>
            <a:endParaRPr lang="en-US" dirty="0"/>
          </a:p>
          <a:p>
            <a:r>
              <a:rPr lang="en-US" dirty="0">
                <a:hlinkClick r:id="rId6"/>
              </a:rPr>
              <a:t>http://sciencearguments.weebly.com/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92387902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150" y="342900"/>
            <a:ext cx="2754743" cy="4255294"/>
          </a:xfrm>
        </p:spPr>
      </p:pic>
    </p:spTree>
    <p:extLst>
      <p:ext uri="{BB962C8B-B14F-4D97-AF65-F5344CB8AC3E}">
        <p14:creationId xmlns:p14="http://schemas.microsoft.com/office/powerpoint/2010/main" val="184338506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5" y="233134"/>
            <a:ext cx="2867025" cy="4331837"/>
          </a:xfrm>
          <a:prstGeom prst="rect">
            <a:avLst/>
          </a:prstGeom>
        </p:spPr>
      </p:pic>
    </p:spTree>
    <p:extLst>
      <p:ext uri="{BB962C8B-B14F-4D97-AF65-F5344CB8AC3E}">
        <p14:creationId xmlns:p14="http://schemas.microsoft.com/office/powerpoint/2010/main" val="14994003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1800" y="182047"/>
            <a:ext cx="3086100" cy="4622471"/>
          </a:xfrm>
          <a:prstGeom prst="rect">
            <a:avLst/>
          </a:prstGeom>
        </p:spPr>
      </p:pic>
    </p:spTree>
    <p:extLst>
      <p:ext uri="{BB962C8B-B14F-4D97-AF65-F5344CB8AC3E}">
        <p14:creationId xmlns:p14="http://schemas.microsoft.com/office/powerpoint/2010/main" val="35318238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History Literacy Resources</a:t>
            </a:r>
          </a:p>
        </p:txBody>
      </p:sp>
      <p:sp>
        <p:nvSpPr>
          <p:cNvPr id="3" name="Content Placeholder 2"/>
          <p:cNvSpPr>
            <a:spLocks noGrp="1"/>
          </p:cNvSpPr>
          <p:nvPr>
            <p:ph idx="1"/>
          </p:nvPr>
        </p:nvSpPr>
        <p:spPr>
          <a:xfrm>
            <a:off x="1485900" y="1200150"/>
            <a:ext cx="6172200" cy="3600450"/>
          </a:xfrm>
        </p:spPr>
        <p:txBody>
          <a:bodyPr/>
          <a:lstStyle/>
          <a:p>
            <a:pPr marL="0" indent="0">
              <a:buNone/>
            </a:pPr>
            <a:r>
              <a:rPr lang="en-US" sz="1800" b="1" dirty="0"/>
              <a:t>Stanford History Education Group</a:t>
            </a:r>
            <a:endParaRPr lang="en-US" sz="1800" b="1" dirty="0">
              <a:hlinkClick r:id="rId3"/>
            </a:endParaRPr>
          </a:p>
          <a:p>
            <a:pPr>
              <a:buClrTx/>
            </a:pPr>
            <a:r>
              <a:rPr lang="en-US" sz="1800" dirty="0">
                <a:hlinkClick r:id="rId3"/>
              </a:rPr>
              <a:t>http://sheg.stanford.edu/rlh</a:t>
            </a:r>
            <a:endParaRPr lang="en-US" sz="1800" dirty="0"/>
          </a:p>
          <a:p>
            <a:pPr marL="0" indent="0">
              <a:spcBef>
                <a:spcPts val="900"/>
              </a:spcBef>
              <a:buNone/>
            </a:pPr>
            <a:r>
              <a:rPr lang="en-US" sz="1800" b="1" dirty="0"/>
              <a:t>Teaching Channel</a:t>
            </a:r>
          </a:p>
          <a:p>
            <a:pPr>
              <a:spcBef>
                <a:spcPts val="240"/>
              </a:spcBef>
            </a:pPr>
            <a:r>
              <a:rPr lang="en-US" sz="1800" dirty="0">
                <a:hlinkClick r:id="rId4"/>
              </a:rPr>
              <a:t>https://www.teachingchannel.org/videos/reading-like-a-historian-repetition</a:t>
            </a:r>
            <a:endParaRPr lang="en-US" sz="1800" dirty="0"/>
          </a:p>
          <a:p>
            <a:pPr marL="0" indent="0">
              <a:spcBef>
                <a:spcPts val="900"/>
              </a:spcBef>
              <a:buNone/>
            </a:pPr>
            <a:r>
              <a:rPr lang="en-US" sz="1800" b="1" dirty="0"/>
              <a:t>Project READI</a:t>
            </a:r>
          </a:p>
          <a:p>
            <a:pPr>
              <a:spcBef>
                <a:spcPts val="240"/>
              </a:spcBef>
            </a:pPr>
            <a:r>
              <a:rPr lang="en-US" sz="1800" dirty="0">
                <a:hlinkClick r:id="rId5"/>
              </a:rPr>
              <a:t>http://www.projectreadi.org/</a:t>
            </a:r>
            <a:endParaRPr lang="en-US" sz="1800" dirty="0"/>
          </a:p>
          <a:p>
            <a:pPr marL="0" indent="0">
              <a:spcBef>
                <a:spcPts val="900"/>
              </a:spcBef>
              <a:buNone/>
            </a:pPr>
            <a:r>
              <a:rPr lang="en-US" sz="1800" b="1" dirty="0"/>
              <a:t>Historical Scene Investigation</a:t>
            </a:r>
          </a:p>
          <a:p>
            <a:pPr>
              <a:buClrTx/>
            </a:pPr>
            <a:r>
              <a:rPr lang="en-US" sz="1800" dirty="0">
                <a:hlinkClick r:id="rId6"/>
              </a:rPr>
              <a:t>https://hsi.wm.edu/</a:t>
            </a:r>
            <a:endParaRPr lang="en-US" sz="1800" dirty="0"/>
          </a:p>
          <a:p>
            <a:pPr>
              <a:buClrTx/>
              <a:buFont typeface="Arial"/>
              <a:buChar char="•"/>
            </a:pPr>
            <a:endParaRPr lang="en-US" dirty="0"/>
          </a:p>
        </p:txBody>
      </p:sp>
    </p:spTree>
    <p:extLst>
      <p:ext uri="{BB962C8B-B14F-4D97-AF65-F5344CB8AC3E}">
        <p14:creationId xmlns:p14="http://schemas.microsoft.com/office/powerpoint/2010/main" val="4596261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128470"/>
            <a:ext cx="8246070" cy="610820"/>
          </a:xfrm>
        </p:spPr>
        <p:txBody>
          <a:bodyPr>
            <a:normAutofit fontScale="90000"/>
          </a:bodyPr>
          <a:lstStyle/>
          <a:p>
            <a:r>
              <a:rPr lang="en-US" dirty="0"/>
              <a:t>Sam Wineburg, Daisy Martin, </a:t>
            </a:r>
            <a:br>
              <a:rPr lang="en-US" dirty="0"/>
            </a:br>
            <a:r>
              <a:rPr lang="en-US" dirty="0"/>
              <a:t>&amp; Chauncey Monte-Sano</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4130" y="1502815"/>
            <a:ext cx="3398044" cy="3398044"/>
          </a:xfrm>
        </p:spPr>
      </p:pic>
    </p:spTree>
    <p:extLst>
      <p:ext uri="{BB962C8B-B14F-4D97-AF65-F5344CB8AC3E}">
        <p14:creationId xmlns:p14="http://schemas.microsoft.com/office/powerpoint/2010/main" val="106502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54EE87-9CFF-984A-852D-F53A9CD8390D}"/>
              </a:ext>
            </a:extLst>
          </p:cNvPr>
          <p:cNvSpPr txBox="1"/>
          <p:nvPr/>
        </p:nvSpPr>
        <p:spPr>
          <a:xfrm>
            <a:off x="296260" y="1502815"/>
            <a:ext cx="8398775" cy="3416320"/>
          </a:xfrm>
          <a:prstGeom prst="rect">
            <a:avLst/>
          </a:prstGeom>
          <a:noFill/>
        </p:spPr>
        <p:txBody>
          <a:bodyPr wrap="square" rtlCol="0">
            <a:spAutoFit/>
          </a:bodyPr>
          <a:lstStyle/>
          <a:p>
            <a:r>
              <a:rPr lang="en-US" i="1" dirty="0"/>
              <a:t>…. And that miracle dawned in 1912 with the appearance of my father’s four-volume work “The Butterflies and Moths of the Russian Empire.”</a:t>
            </a:r>
            <a:endParaRPr lang="en-US" dirty="0"/>
          </a:p>
          <a:p>
            <a:r>
              <a:rPr lang="en-US" i="1" dirty="0"/>
              <a:t>I personally belonged to category of “curieux” who, in order to acquaint themselves properly with a butterfly and to visualize it, require three things; its artistic depiction, a compendium of all that has been written about it, and its insertion within the general system of classification.  With no words and no art, without a penetrating and synthesizing process of thought, for me a butterfly would remain incomplete.  Only one thing could wholly replace these three demands:  if I had caught it myself, if the expression of the given specimen’s wings corresponded to the individual particulars of a familiar habitat (with its smells, hues, and sounds) where I would have lived through all that impassioned, insane joy of the hunt, when as I climb the rock, my face contorted, gasping, shouting voluptuously senseless words.</a:t>
            </a:r>
            <a:endParaRPr lang="en-US" dirty="0"/>
          </a:p>
        </p:txBody>
      </p:sp>
      <p:sp>
        <p:nvSpPr>
          <p:cNvPr id="4" name="TextBox 3">
            <a:extLst>
              <a:ext uri="{FF2B5EF4-FFF2-40B4-BE49-F238E27FC236}">
                <a16:creationId xmlns:a16="http://schemas.microsoft.com/office/drawing/2014/main" id="{70D4C90E-9E53-1641-AAC1-D90C366C869E}"/>
              </a:ext>
            </a:extLst>
          </p:cNvPr>
          <p:cNvSpPr txBox="1"/>
          <p:nvPr/>
        </p:nvSpPr>
        <p:spPr>
          <a:xfrm>
            <a:off x="54186" y="5180"/>
            <a:ext cx="5109916" cy="830997"/>
          </a:xfrm>
          <a:prstGeom prst="rect">
            <a:avLst/>
          </a:prstGeom>
          <a:noFill/>
        </p:spPr>
        <p:txBody>
          <a:bodyPr wrap="square" rtlCol="0">
            <a:spAutoFit/>
          </a:bodyPr>
          <a:lstStyle/>
          <a:p>
            <a:r>
              <a:rPr lang="en-US" sz="2400" dirty="0">
                <a:solidFill>
                  <a:schemeClr val="bg1"/>
                </a:solidFill>
              </a:rPr>
              <a:t>Individuals in different fields notice different things about this text!</a:t>
            </a:r>
          </a:p>
        </p:txBody>
      </p:sp>
    </p:spTree>
    <p:extLst>
      <p:ext uri="{BB962C8B-B14F-4D97-AF65-F5344CB8AC3E}">
        <p14:creationId xmlns:p14="http://schemas.microsoft.com/office/powerpoint/2010/main" val="385518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89E8-50CC-8945-A76D-6731D7722976}"/>
              </a:ext>
            </a:extLst>
          </p:cNvPr>
          <p:cNvSpPr>
            <a:spLocks noGrp="1"/>
          </p:cNvSpPr>
          <p:nvPr>
            <p:ph type="title"/>
          </p:nvPr>
        </p:nvSpPr>
        <p:spPr>
          <a:xfrm>
            <a:off x="143555" y="128470"/>
            <a:ext cx="5650085"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7FD65E7D-265E-6741-8064-2D1C6BAC056C}"/>
              </a:ext>
            </a:extLst>
          </p:cNvPr>
          <p:cNvSpPr>
            <a:spLocks noGrp="1"/>
          </p:cNvSpPr>
          <p:nvPr>
            <p:ph idx="1"/>
          </p:nvPr>
        </p:nvSpPr>
        <p:spPr/>
        <p:txBody>
          <a:bodyPr>
            <a:normAutofit fontScale="92500" lnSpcReduction="20000"/>
          </a:bodyPr>
          <a:lstStyle/>
          <a:p>
            <a:pPr marL="0" indent="0">
              <a:buNone/>
            </a:pPr>
            <a:r>
              <a:rPr lang="en-US" dirty="0">
                <a:latin typeface="Times New Roman" charset="0"/>
              </a:rPr>
              <a:t>These perilous seas kept the continent locked away until 1774, when Captain James Cook reached the farthest south latitude yet attained.  He wormed his ship through the ice pack to reach seventy-one degrees south latitude, and then turned north again without ever seeing the land.  In 1820, a Russian Navy ship under the command of Fabian Gottlieb von Bellingshausen made the first circumnavigation and sighting of the continent.  Twenty years later, James Ross became the first to bull all the way through the pack to reach land.  </a:t>
            </a:r>
          </a:p>
          <a:p>
            <a:pPr marL="0" indent="0">
              <a:buNone/>
            </a:pPr>
            <a:endParaRPr lang="en-US" dirty="0"/>
          </a:p>
        </p:txBody>
      </p:sp>
    </p:spTree>
    <p:extLst>
      <p:ext uri="{BB962C8B-B14F-4D97-AF65-F5344CB8AC3E}">
        <p14:creationId xmlns:p14="http://schemas.microsoft.com/office/powerpoint/2010/main" val="392027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CBC28B-738A-0E40-B0B0-C68E7BC40EDD}"/>
              </a:ext>
            </a:extLst>
          </p:cNvPr>
          <p:cNvPicPr>
            <a:picLocks noGrp="1" noChangeAspect="1"/>
          </p:cNvPicPr>
          <p:nvPr>
            <p:ph idx="1"/>
          </p:nvPr>
        </p:nvPicPr>
        <p:blipFill>
          <a:blip r:embed="rId2"/>
          <a:stretch>
            <a:fillRect/>
          </a:stretch>
        </p:blipFill>
        <p:spPr>
          <a:xfrm>
            <a:off x="482600" y="1109788"/>
            <a:ext cx="8178799" cy="2923921"/>
          </a:xfrm>
          <a:prstGeom prst="rect">
            <a:avLst/>
          </a:prstGeom>
        </p:spPr>
      </p:pic>
      <p:sp>
        <p:nvSpPr>
          <p:cNvPr id="5" name="TextBox 4">
            <a:extLst>
              <a:ext uri="{FF2B5EF4-FFF2-40B4-BE49-F238E27FC236}">
                <a16:creationId xmlns:a16="http://schemas.microsoft.com/office/drawing/2014/main" id="{DF76741D-623C-4F4A-A131-D358E4E98105}"/>
              </a:ext>
            </a:extLst>
          </p:cNvPr>
          <p:cNvSpPr txBox="1"/>
          <p:nvPr/>
        </p:nvSpPr>
        <p:spPr>
          <a:xfrm>
            <a:off x="482600" y="4033710"/>
            <a:ext cx="8059730" cy="923330"/>
          </a:xfrm>
          <a:prstGeom prst="rect">
            <a:avLst/>
          </a:prstGeom>
          <a:noFill/>
        </p:spPr>
        <p:txBody>
          <a:bodyPr wrap="square" rtlCol="0">
            <a:spAutoFit/>
          </a:bodyPr>
          <a:lstStyle/>
          <a:p>
            <a:r>
              <a:rPr lang="en-US" dirty="0"/>
              <a:t>When more sugar is present than needed, it can be stored for later use.  Plants, such as potatoes, store their excess carbohydrates as the complex carbohydrate starch (Figure 3.1b).</a:t>
            </a:r>
          </a:p>
        </p:txBody>
      </p:sp>
    </p:spTree>
    <p:extLst>
      <p:ext uri="{BB962C8B-B14F-4D97-AF65-F5344CB8AC3E}">
        <p14:creationId xmlns:p14="http://schemas.microsoft.com/office/powerpoint/2010/main" val="163229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D418-9D9F-AD47-AB8B-0DFF12C36BB5}"/>
              </a:ext>
            </a:extLst>
          </p:cNvPr>
          <p:cNvSpPr>
            <a:spLocks noGrp="1"/>
          </p:cNvSpPr>
          <p:nvPr>
            <p:ph type="title"/>
          </p:nvPr>
        </p:nvSpPr>
        <p:spPr>
          <a:xfrm>
            <a:off x="448965" y="281175"/>
            <a:ext cx="4275740"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66173E75-D44F-CB4C-8049-821CB42F64ED}"/>
              </a:ext>
            </a:extLst>
          </p:cNvPr>
          <p:cNvSpPr>
            <a:spLocks noGrp="1"/>
          </p:cNvSpPr>
          <p:nvPr>
            <p:ph idx="1"/>
          </p:nvPr>
        </p:nvSpPr>
        <p:spPr/>
        <p:txBody>
          <a:bodyPr/>
          <a:lstStyle/>
          <a:p>
            <a:r>
              <a:rPr lang="en-US" dirty="0"/>
              <a:t>At three-thirty A.M. on the night of June 5, 1992, the top telepath in the Sol System fell of the map in the offices of Runciter Associates in New York City.  That started vidphones ringing.  The Runciter organization had lost track of too many of Hillis’ </a:t>
            </a:r>
            <a:r>
              <a:rPr lang="en-US" dirty="0" err="1"/>
              <a:t>psis</a:t>
            </a:r>
            <a:r>
              <a:rPr lang="en-US" dirty="0"/>
              <a:t> during the last two months; this added disappearance wouldn’t do.</a:t>
            </a:r>
          </a:p>
          <a:p>
            <a:endParaRPr lang="en-US" dirty="0"/>
          </a:p>
        </p:txBody>
      </p:sp>
    </p:spTree>
    <p:extLst>
      <p:ext uri="{BB962C8B-B14F-4D97-AF65-F5344CB8AC3E}">
        <p14:creationId xmlns:p14="http://schemas.microsoft.com/office/powerpoint/2010/main" val="285009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5F0E-9EFF-7449-808B-EEAB8447BD76}"/>
              </a:ext>
            </a:extLst>
          </p:cNvPr>
          <p:cNvSpPr>
            <a:spLocks noGrp="1"/>
          </p:cNvSpPr>
          <p:nvPr>
            <p:ph type="title"/>
          </p:nvPr>
        </p:nvSpPr>
        <p:spPr>
          <a:xfrm>
            <a:off x="448965" y="281175"/>
            <a:ext cx="4581150" cy="610820"/>
          </a:xfrm>
        </p:spPr>
        <p:txBody>
          <a:bodyPr>
            <a:normAutofit fontScale="90000"/>
          </a:bodyPr>
          <a:lstStyle/>
          <a:p>
            <a:r>
              <a:rPr lang="en-US" dirty="0"/>
              <a:t>Texts are different</a:t>
            </a:r>
          </a:p>
        </p:txBody>
      </p:sp>
      <p:sp>
        <p:nvSpPr>
          <p:cNvPr id="3" name="Content Placeholder 2">
            <a:extLst>
              <a:ext uri="{FF2B5EF4-FFF2-40B4-BE49-F238E27FC236}">
                <a16:creationId xmlns:a16="http://schemas.microsoft.com/office/drawing/2014/main" id="{4B05CB12-6C4D-3943-8ACE-96F1B5F035B6}"/>
              </a:ext>
            </a:extLst>
          </p:cNvPr>
          <p:cNvSpPr>
            <a:spLocks noGrp="1"/>
          </p:cNvSpPr>
          <p:nvPr>
            <p:ph idx="1"/>
          </p:nvPr>
        </p:nvSpPr>
        <p:spPr/>
        <p:txBody>
          <a:bodyPr>
            <a:normAutofit fontScale="62500" lnSpcReduction="20000"/>
          </a:bodyPr>
          <a:lstStyle/>
          <a:p>
            <a:pPr indent="0">
              <a:lnSpc>
                <a:spcPct val="120000"/>
              </a:lnSpc>
              <a:spcBef>
                <a:spcPts val="0"/>
              </a:spcBef>
              <a:buNone/>
            </a:pPr>
            <a:r>
              <a:rPr lang="en-US" dirty="0">
                <a:latin typeface="Tw Cen MT" charset="0"/>
              </a:rPr>
              <a:t>1.1  Introduction to Linear Equations</a:t>
            </a:r>
          </a:p>
          <a:p>
            <a:pPr indent="0">
              <a:lnSpc>
                <a:spcPct val="120000"/>
              </a:lnSpc>
              <a:spcBef>
                <a:spcPts val="0"/>
              </a:spcBef>
              <a:buNone/>
            </a:pPr>
            <a:r>
              <a:rPr lang="en-US" dirty="0">
                <a:latin typeface="Tw Cen MT" charset="0"/>
              </a:rPr>
              <a:t>	A </a:t>
            </a:r>
            <a:r>
              <a:rPr lang="en-US" i="1" dirty="0">
                <a:latin typeface="Tw Cen MT" charset="0"/>
              </a:rPr>
              <a:t>linear equation </a:t>
            </a:r>
            <a:r>
              <a:rPr lang="en-US" dirty="0">
                <a:latin typeface="Tw Cen MT" charset="0"/>
              </a:rPr>
              <a:t>in </a:t>
            </a:r>
            <a:r>
              <a:rPr lang="en-US" i="1" dirty="0">
                <a:latin typeface="Tw Cen MT" charset="0"/>
              </a:rPr>
              <a:t>n unknowns x</a:t>
            </a:r>
            <a:r>
              <a:rPr lang="en-US" i="1" baseline="-25000" dirty="0">
                <a:latin typeface="Tw Cen MT" charset="0"/>
              </a:rPr>
              <a:t>1</a:t>
            </a:r>
            <a:r>
              <a:rPr lang="en-US" i="1" dirty="0">
                <a:latin typeface="Tw Cen MT" charset="0"/>
              </a:rPr>
              <a:t>, x</a:t>
            </a:r>
            <a:r>
              <a:rPr lang="en-US" i="1" baseline="-25000" dirty="0">
                <a:latin typeface="Tw Cen MT" charset="0"/>
              </a:rPr>
              <a:t>x</a:t>
            </a:r>
            <a:r>
              <a:rPr lang="en-US" i="1" dirty="0">
                <a:latin typeface="Tw Cen MT" charset="0"/>
              </a:rPr>
              <a:t>…, x</a:t>
            </a:r>
            <a:r>
              <a:rPr lang="en-US" i="1" baseline="-25000" dirty="0">
                <a:latin typeface="Tw Cen MT" charset="0"/>
              </a:rPr>
              <a:t>n</a:t>
            </a:r>
            <a:r>
              <a:rPr lang="en-US" i="1" dirty="0">
                <a:latin typeface="Tw Cen MT" charset="0"/>
              </a:rPr>
              <a:t> is an equation of the form</a:t>
            </a:r>
          </a:p>
          <a:p>
            <a:pPr indent="0" algn="ctr">
              <a:lnSpc>
                <a:spcPct val="120000"/>
              </a:lnSpc>
              <a:spcBef>
                <a:spcPts val="0"/>
              </a:spcBef>
              <a:buNone/>
            </a:pPr>
            <a:r>
              <a:rPr lang="en-US" dirty="0">
                <a:latin typeface="Tw Cen MT" charset="0"/>
              </a:rPr>
              <a:t>a</a:t>
            </a:r>
            <a:r>
              <a:rPr lang="en-US" baseline="-25000" dirty="0">
                <a:latin typeface="Tw Cen MT" charset="0"/>
              </a:rPr>
              <a:t>1</a:t>
            </a:r>
            <a:r>
              <a:rPr lang="en-US" dirty="0">
                <a:latin typeface="Tw Cen MT" charset="0"/>
              </a:rPr>
              <a:t>x</a:t>
            </a:r>
            <a:r>
              <a:rPr lang="en-US" baseline="-25000" dirty="0">
                <a:latin typeface="Tw Cen MT" charset="0"/>
              </a:rPr>
              <a:t>1 </a:t>
            </a:r>
            <a:r>
              <a:rPr lang="en-US" dirty="0">
                <a:latin typeface="Tw Cen MT" charset="0"/>
              </a:rPr>
              <a:t>+ a</a:t>
            </a:r>
            <a:r>
              <a:rPr lang="en-US" baseline="-25000" dirty="0">
                <a:latin typeface="Tw Cen MT" charset="0"/>
              </a:rPr>
              <a:t>2</a:t>
            </a:r>
            <a:r>
              <a:rPr lang="en-US" dirty="0">
                <a:latin typeface="Tw Cen MT" charset="0"/>
              </a:rPr>
              <a:t>x</a:t>
            </a:r>
            <a:r>
              <a:rPr lang="en-US" baseline="-25000" dirty="0">
                <a:latin typeface="Tw Cen MT" charset="0"/>
              </a:rPr>
              <a:t>2 </a:t>
            </a:r>
            <a:r>
              <a:rPr lang="en-US" dirty="0">
                <a:latin typeface="Tw Cen MT" charset="0"/>
              </a:rPr>
              <a:t>+…+ a</a:t>
            </a:r>
            <a:r>
              <a:rPr lang="en-US" baseline="-25000" dirty="0">
                <a:latin typeface="Tw Cen MT" charset="0"/>
              </a:rPr>
              <a:t>n</a:t>
            </a:r>
            <a:r>
              <a:rPr lang="en-US" dirty="0">
                <a:latin typeface="Tw Cen MT" charset="0"/>
              </a:rPr>
              <a:t>x</a:t>
            </a:r>
            <a:r>
              <a:rPr lang="en-US" baseline="-25000" dirty="0">
                <a:latin typeface="Tw Cen MT" charset="0"/>
              </a:rPr>
              <a:t>n </a:t>
            </a:r>
            <a:r>
              <a:rPr lang="en-US" dirty="0">
                <a:latin typeface="Tw Cen MT" charset="0"/>
              </a:rPr>
              <a:t>= b,</a:t>
            </a:r>
          </a:p>
          <a:p>
            <a:pPr indent="0">
              <a:lnSpc>
                <a:spcPct val="120000"/>
              </a:lnSpc>
              <a:spcBef>
                <a:spcPts val="0"/>
              </a:spcBef>
              <a:buNone/>
            </a:pPr>
            <a:r>
              <a:rPr lang="en-US" dirty="0">
                <a:latin typeface="Tw Cen MT" charset="0"/>
              </a:rPr>
              <a:t>	where a</a:t>
            </a:r>
            <a:r>
              <a:rPr lang="en-US" baseline="-25000" dirty="0">
                <a:latin typeface="Tw Cen MT" charset="0"/>
              </a:rPr>
              <a:t>1</a:t>
            </a:r>
            <a:r>
              <a:rPr lang="en-US" dirty="0">
                <a:latin typeface="Tw Cen MT" charset="0"/>
              </a:rPr>
              <a:t>, a</a:t>
            </a:r>
            <a:r>
              <a:rPr lang="en-US" baseline="-25000" dirty="0">
                <a:latin typeface="Tw Cen MT" charset="0"/>
              </a:rPr>
              <a:t>2</a:t>
            </a:r>
            <a:r>
              <a:rPr lang="en-US" dirty="0">
                <a:latin typeface="Tw Cen MT" charset="0"/>
              </a:rPr>
              <a:t>,…,a</a:t>
            </a:r>
            <a:r>
              <a:rPr lang="en-US" baseline="-25000" dirty="0">
                <a:latin typeface="Tw Cen MT" charset="0"/>
              </a:rPr>
              <a:t>n</a:t>
            </a:r>
            <a:r>
              <a:rPr lang="en-US" dirty="0">
                <a:latin typeface="Tw Cen MT" charset="0"/>
              </a:rPr>
              <a:t>, b are given real numbers</a:t>
            </a:r>
          </a:p>
          <a:p>
            <a:pPr indent="0">
              <a:lnSpc>
                <a:spcPct val="120000"/>
              </a:lnSpc>
              <a:spcBef>
                <a:spcPts val="0"/>
              </a:spcBef>
              <a:buNone/>
            </a:pPr>
            <a:r>
              <a:rPr lang="en-US" dirty="0">
                <a:latin typeface="Tw Cen MT" charset="0"/>
              </a:rPr>
              <a:t>     	For example, with </a:t>
            </a:r>
            <a:r>
              <a:rPr lang="en-US" i="1" dirty="0">
                <a:latin typeface="Tw Cen MT" charset="0"/>
              </a:rPr>
              <a:t>x</a:t>
            </a:r>
            <a:r>
              <a:rPr lang="en-US" dirty="0">
                <a:latin typeface="Tw Cen MT" charset="0"/>
              </a:rPr>
              <a:t> and </a:t>
            </a:r>
            <a:r>
              <a:rPr lang="en-US" i="1" dirty="0">
                <a:latin typeface="Tw Cen MT" charset="0"/>
              </a:rPr>
              <a:t>y</a:t>
            </a:r>
            <a:r>
              <a:rPr lang="en-US" dirty="0">
                <a:latin typeface="Tw Cen MT" charset="0"/>
              </a:rPr>
              <a:t> instead of x</a:t>
            </a:r>
            <a:r>
              <a:rPr lang="en-US" baseline="-25000" dirty="0">
                <a:latin typeface="Tw Cen MT" charset="0"/>
              </a:rPr>
              <a:t>1</a:t>
            </a:r>
            <a:r>
              <a:rPr lang="en-US" dirty="0">
                <a:latin typeface="Tw Cen MT" charset="0"/>
              </a:rPr>
              <a:t> and x</a:t>
            </a:r>
            <a:r>
              <a:rPr lang="en-US" baseline="-25000" dirty="0">
                <a:latin typeface="Tw Cen MT" charset="0"/>
              </a:rPr>
              <a:t>2</a:t>
            </a:r>
            <a:r>
              <a:rPr lang="en-US" dirty="0">
                <a:latin typeface="Tw Cen MT" charset="0"/>
              </a:rPr>
              <a:t>, the linear equation 2</a:t>
            </a:r>
            <a:r>
              <a:rPr lang="en-US" i="1" dirty="0">
                <a:latin typeface="Tw Cen MT" charset="0"/>
              </a:rPr>
              <a:t>x </a:t>
            </a:r>
          </a:p>
          <a:p>
            <a:pPr indent="0">
              <a:lnSpc>
                <a:spcPct val="120000"/>
              </a:lnSpc>
              <a:spcBef>
                <a:spcPts val="0"/>
              </a:spcBef>
              <a:buNone/>
            </a:pPr>
            <a:r>
              <a:rPr lang="en-US" i="1" dirty="0">
                <a:latin typeface="Tw Cen MT" charset="0"/>
              </a:rPr>
              <a:t>         + </a:t>
            </a:r>
            <a:r>
              <a:rPr lang="en-US" dirty="0">
                <a:latin typeface="Tw Cen MT" charset="0"/>
              </a:rPr>
              <a:t>3y</a:t>
            </a:r>
            <a:r>
              <a:rPr lang="en-US" i="1" dirty="0">
                <a:latin typeface="Tw Cen MT" charset="0"/>
              </a:rPr>
              <a:t> = </a:t>
            </a:r>
            <a:r>
              <a:rPr lang="en-US" dirty="0">
                <a:latin typeface="Tw Cen MT" charset="0"/>
              </a:rPr>
              <a:t>6</a:t>
            </a:r>
            <a:r>
              <a:rPr lang="en-US" i="1" dirty="0">
                <a:latin typeface="Tw Cen MT" charset="0"/>
              </a:rPr>
              <a:t> </a:t>
            </a:r>
            <a:r>
              <a:rPr lang="en-US" dirty="0">
                <a:latin typeface="Tw Cen MT" charset="0"/>
              </a:rPr>
              <a:t>describes the line passing through the points (3, 0) and (0, 2).  </a:t>
            </a:r>
          </a:p>
          <a:p>
            <a:pPr indent="0">
              <a:lnSpc>
                <a:spcPct val="120000"/>
              </a:lnSpc>
              <a:spcBef>
                <a:spcPts val="0"/>
              </a:spcBef>
              <a:buNone/>
            </a:pPr>
            <a:r>
              <a:rPr lang="en-US" dirty="0">
                <a:latin typeface="Tw Cen MT" charset="0"/>
              </a:rPr>
              <a:t>     	Similarly, with </a:t>
            </a:r>
            <a:r>
              <a:rPr lang="en-US" i="1" dirty="0">
                <a:latin typeface="Tw Cen MT" charset="0"/>
              </a:rPr>
              <a:t>x, y</a:t>
            </a:r>
            <a:r>
              <a:rPr lang="en-US" dirty="0">
                <a:latin typeface="Tw Cen MT" charset="0"/>
              </a:rPr>
              <a:t> and </a:t>
            </a:r>
            <a:r>
              <a:rPr lang="en-US" i="1" dirty="0">
                <a:latin typeface="Tw Cen MT" charset="0"/>
              </a:rPr>
              <a:t>z </a:t>
            </a:r>
            <a:r>
              <a:rPr lang="en-US" dirty="0">
                <a:latin typeface="Tw Cen MT" charset="0"/>
              </a:rPr>
              <a:t>instead of x</a:t>
            </a:r>
            <a:r>
              <a:rPr lang="en-US" baseline="-25000" dirty="0">
                <a:latin typeface="Tw Cen MT" charset="0"/>
              </a:rPr>
              <a:t>1</a:t>
            </a:r>
            <a:r>
              <a:rPr lang="en-US" dirty="0">
                <a:latin typeface="Tw Cen MT" charset="0"/>
              </a:rPr>
              <a:t>, x</a:t>
            </a:r>
            <a:r>
              <a:rPr lang="en-US" baseline="-25000" dirty="0">
                <a:latin typeface="Tw Cen MT" charset="0"/>
              </a:rPr>
              <a:t>2</a:t>
            </a:r>
            <a:r>
              <a:rPr lang="en-US" dirty="0">
                <a:latin typeface="Tw Cen MT" charset="0"/>
              </a:rPr>
              <a:t> and x</a:t>
            </a:r>
            <a:r>
              <a:rPr lang="en-US" baseline="-25000" dirty="0">
                <a:latin typeface="Tw Cen MT" charset="0"/>
              </a:rPr>
              <a:t>3</a:t>
            </a:r>
            <a:r>
              <a:rPr lang="en-US" dirty="0">
                <a:latin typeface="Tw Cen MT" charset="0"/>
              </a:rPr>
              <a:t> the linear equation 2</a:t>
            </a:r>
            <a:r>
              <a:rPr lang="en-US" i="1" dirty="0">
                <a:latin typeface="Tw Cen MT" charset="0"/>
              </a:rPr>
              <a:t>x </a:t>
            </a:r>
          </a:p>
          <a:p>
            <a:pPr indent="0">
              <a:lnSpc>
                <a:spcPct val="120000"/>
              </a:lnSpc>
              <a:spcBef>
                <a:spcPts val="0"/>
              </a:spcBef>
              <a:buNone/>
            </a:pPr>
            <a:r>
              <a:rPr lang="en-US" i="1" dirty="0">
                <a:latin typeface="Tw Cen MT" charset="0"/>
              </a:rPr>
              <a:t>       +  3</a:t>
            </a:r>
            <a:r>
              <a:rPr lang="en-US" dirty="0">
                <a:latin typeface="Tw Cen MT" charset="0"/>
              </a:rPr>
              <a:t>y</a:t>
            </a:r>
            <a:r>
              <a:rPr lang="en-US" i="1" dirty="0">
                <a:latin typeface="Tw Cen MT" charset="0"/>
              </a:rPr>
              <a:t> + 4</a:t>
            </a:r>
            <a:r>
              <a:rPr lang="en-US" dirty="0">
                <a:latin typeface="Tw Cen MT" charset="0"/>
              </a:rPr>
              <a:t>z</a:t>
            </a:r>
            <a:r>
              <a:rPr lang="en-US" i="1" dirty="0">
                <a:latin typeface="Tw Cen MT" charset="0"/>
              </a:rPr>
              <a:t> = </a:t>
            </a:r>
            <a:r>
              <a:rPr lang="en-US" dirty="0">
                <a:latin typeface="Tw Cen MT" charset="0"/>
              </a:rPr>
              <a:t>12 describes the plan passing through the points (6, 0, 0), </a:t>
            </a:r>
          </a:p>
          <a:p>
            <a:pPr indent="0">
              <a:lnSpc>
                <a:spcPct val="120000"/>
              </a:lnSpc>
              <a:spcBef>
                <a:spcPts val="0"/>
              </a:spcBef>
              <a:buNone/>
            </a:pPr>
            <a:r>
              <a:rPr lang="en-US" dirty="0">
                <a:latin typeface="Tw Cen MT" charset="0"/>
              </a:rPr>
              <a:t>	(0, 4, 0), (0, 0, 3). </a:t>
            </a:r>
          </a:p>
          <a:p>
            <a:pPr indent="0">
              <a:lnSpc>
                <a:spcPct val="120000"/>
              </a:lnSpc>
              <a:spcBef>
                <a:spcPts val="0"/>
              </a:spcBef>
              <a:buNone/>
            </a:pPr>
            <a:r>
              <a:rPr lang="en-US" dirty="0">
                <a:latin typeface="Tw Cen MT" charset="0"/>
              </a:rPr>
              <a:t>	A </a:t>
            </a:r>
            <a:r>
              <a:rPr lang="en-US" i="1" dirty="0">
                <a:latin typeface="Tw Cen MT" charset="0"/>
              </a:rPr>
              <a:t>system </a:t>
            </a:r>
            <a:r>
              <a:rPr lang="en-US" dirty="0">
                <a:latin typeface="Tw Cen MT" charset="0"/>
              </a:rPr>
              <a:t>of </a:t>
            </a:r>
            <a:r>
              <a:rPr lang="en-US" i="1" dirty="0">
                <a:latin typeface="Tw Cen MT" charset="0"/>
              </a:rPr>
              <a:t>m linear </a:t>
            </a:r>
            <a:r>
              <a:rPr lang="en-US" dirty="0">
                <a:latin typeface="Tw Cen MT" charset="0"/>
              </a:rPr>
              <a:t>equations in </a:t>
            </a:r>
            <a:r>
              <a:rPr lang="en-US" i="1" dirty="0">
                <a:latin typeface="Tw Cen MT" charset="0"/>
              </a:rPr>
              <a:t>n</a:t>
            </a:r>
            <a:r>
              <a:rPr lang="en-US" dirty="0">
                <a:latin typeface="Tw Cen MT" charset="0"/>
              </a:rPr>
              <a:t> unknowns x</a:t>
            </a:r>
            <a:r>
              <a:rPr lang="en-US" baseline="-25000" dirty="0">
                <a:latin typeface="Tw Cen MT" charset="0"/>
              </a:rPr>
              <a:t>1</a:t>
            </a:r>
            <a:r>
              <a:rPr lang="en-US" dirty="0">
                <a:latin typeface="Tw Cen MT" charset="0"/>
              </a:rPr>
              <a:t>, x</a:t>
            </a:r>
            <a:r>
              <a:rPr lang="en-US" baseline="-25000" dirty="0">
                <a:latin typeface="Tw Cen MT" charset="0"/>
              </a:rPr>
              <a:t>2</a:t>
            </a:r>
            <a:r>
              <a:rPr lang="en-US" dirty="0">
                <a:latin typeface="Tw Cen MT" charset="0"/>
              </a:rPr>
              <a:t>, …, x</a:t>
            </a:r>
            <a:r>
              <a:rPr lang="en-US" baseline="-25000" dirty="0">
                <a:latin typeface="Tw Cen MT" charset="0"/>
              </a:rPr>
              <a:t>n</a:t>
            </a:r>
            <a:r>
              <a:rPr lang="en-US" dirty="0">
                <a:latin typeface="Tw Cen MT" charset="0"/>
              </a:rPr>
              <a:t> is a family of </a:t>
            </a:r>
          </a:p>
          <a:p>
            <a:pPr indent="0">
              <a:lnSpc>
                <a:spcPct val="120000"/>
              </a:lnSpc>
              <a:spcBef>
                <a:spcPts val="0"/>
              </a:spcBef>
              <a:buNone/>
            </a:pPr>
            <a:r>
              <a:rPr lang="en-US" dirty="0">
                <a:latin typeface="Tw Cen MT" charset="0"/>
              </a:rPr>
              <a:t>         linear equations</a:t>
            </a:r>
          </a:p>
          <a:p>
            <a:endParaRPr lang="en-US" dirty="0"/>
          </a:p>
        </p:txBody>
      </p:sp>
    </p:spTree>
    <p:extLst>
      <p:ext uri="{BB962C8B-B14F-4D97-AF65-F5344CB8AC3E}">
        <p14:creationId xmlns:p14="http://schemas.microsoft.com/office/powerpoint/2010/main" val="259285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0B5C-F4E0-AC4F-8CC1-7E37671D2C4D}"/>
              </a:ext>
            </a:extLst>
          </p:cNvPr>
          <p:cNvSpPr>
            <a:spLocks noGrp="1"/>
          </p:cNvSpPr>
          <p:nvPr>
            <p:ph type="title"/>
          </p:nvPr>
        </p:nvSpPr>
        <p:spPr>
          <a:xfrm>
            <a:off x="381000" y="128470"/>
            <a:ext cx="4649115" cy="857250"/>
          </a:xfrm>
        </p:spPr>
        <p:txBody>
          <a:bodyPr>
            <a:normAutofit/>
          </a:bodyPr>
          <a:lstStyle/>
          <a:p>
            <a:r>
              <a:rPr lang="en-US" sz="3200" dirty="0">
                <a:solidFill>
                  <a:schemeClr val="bg1"/>
                </a:solidFill>
              </a:rPr>
              <a:t>Texts are different:  History</a:t>
            </a:r>
          </a:p>
        </p:txBody>
      </p:sp>
      <p:sp>
        <p:nvSpPr>
          <p:cNvPr id="3" name="Content Placeholder 2">
            <a:extLst>
              <a:ext uri="{FF2B5EF4-FFF2-40B4-BE49-F238E27FC236}">
                <a16:creationId xmlns:a16="http://schemas.microsoft.com/office/drawing/2014/main" id="{C16F1828-CA13-654A-A01E-0CD571663E07}"/>
              </a:ext>
            </a:extLst>
          </p:cNvPr>
          <p:cNvSpPr>
            <a:spLocks noGrp="1"/>
          </p:cNvSpPr>
          <p:nvPr>
            <p:ph sz="half" idx="1"/>
          </p:nvPr>
        </p:nvSpPr>
        <p:spPr>
          <a:xfrm>
            <a:off x="448965" y="1350110"/>
            <a:ext cx="4038600" cy="3394472"/>
          </a:xfrm>
        </p:spPr>
        <p:txBody>
          <a:bodyPr>
            <a:normAutofit fontScale="92500" lnSpcReduction="20000"/>
          </a:bodyPr>
          <a:lstStyle/>
          <a:p>
            <a:r>
              <a:rPr lang="en-US" dirty="0"/>
              <a:t>History texts depict….</a:t>
            </a:r>
          </a:p>
          <a:p>
            <a:pPr lvl="1"/>
            <a:r>
              <a:rPr lang="en-US" dirty="0"/>
              <a:t>Time</a:t>
            </a:r>
          </a:p>
          <a:p>
            <a:pPr lvl="1"/>
            <a:r>
              <a:rPr lang="en-US" dirty="0"/>
              <a:t>Place</a:t>
            </a:r>
          </a:p>
          <a:p>
            <a:pPr lvl="1"/>
            <a:r>
              <a:rPr lang="en-US" dirty="0"/>
              <a:t>Manner</a:t>
            </a:r>
          </a:p>
          <a:p>
            <a:pPr lvl="1"/>
            <a:r>
              <a:rPr lang="en-US" dirty="0"/>
              <a:t>Actors</a:t>
            </a:r>
          </a:p>
          <a:p>
            <a:pPr lvl="1"/>
            <a:r>
              <a:rPr lang="en-US" dirty="0"/>
              <a:t>Goals</a:t>
            </a:r>
          </a:p>
          <a:p>
            <a:pPr lvl="1"/>
            <a:r>
              <a:rPr lang="en-US" dirty="0"/>
              <a:t>Processes/tactics</a:t>
            </a:r>
          </a:p>
          <a:p>
            <a:pPr lvl="1"/>
            <a:r>
              <a:rPr lang="en-US" dirty="0"/>
              <a:t>Cause/effect</a:t>
            </a:r>
          </a:p>
          <a:p>
            <a:pPr lvl="1"/>
            <a:r>
              <a:rPr lang="en-US" dirty="0"/>
              <a:t>Agency</a:t>
            </a:r>
          </a:p>
          <a:p>
            <a:endParaRPr lang="en-US" dirty="0"/>
          </a:p>
        </p:txBody>
      </p:sp>
      <p:sp>
        <p:nvSpPr>
          <p:cNvPr id="4" name="Content Placeholder 3">
            <a:extLst>
              <a:ext uri="{FF2B5EF4-FFF2-40B4-BE49-F238E27FC236}">
                <a16:creationId xmlns:a16="http://schemas.microsoft.com/office/drawing/2014/main" id="{CD256C19-F017-DA4D-9268-5E5C8564D151}"/>
              </a:ext>
            </a:extLst>
          </p:cNvPr>
          <p:cNvSpPr>
            <a:spLocks noGrp="1"/>
          </p:cNvSpPr>
          <p:nvPr>
            <p:ph sz="half" idx="2"/>
          </p:nvPr>
        </p:nvSpPr>
        <p:spPr>
          <a:xfrm>
            <a:off x="4724705" y="1393085"/>
            <a:ext cx="4038600" cy="3394472"/>
          </a:xfrm>
        </p:spPr>
        <p:txBody>
          <a:bodyPr>
            <a:normAutofit fontScale="92500" lnSpcReduction="20000"/>
          </a:bodyPr>
          <a:lstStyle/>
          <a:p>
            <a:r>
              <a:rPr lang="en-US" dirty="0"/>
              <a:t>History texts present judgment and interpretation</a:t>
            </a:r>
          </a:p>
        </p:txBody>
      </p:sp>
    </p:spTree>
    <p:extLst>
      <p:ext uri="{BB962C8B-B14F-4D97-AF65-F5344CB8AC3E}">
        <p14:creationId xmlns:p14="http://schemas.microsoft.com/office/powerpoint/2010/main" val="424396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34"/>
            <a:ext cx="5793640" cy="1087464"/>
          </a:xfrm>
        </p:spPr>
        <p:txBody>
          <a:bodyPr>
            <a:normAutofit fontScale="90000"/>
          </a:bodyPr>
          <a:lstStyle/>
          <a:p>
            <a:br>
              <a:rPr lang="en-US" altLang="zh-CN" dirty="0"/>
            </a:br>
            <a:r>
              <a:rPr lang="en-US" altLang="zh-CN" sz="3600" dirty="0">
                <a:solidFill>
                  <a:schemeClr val="bg1"/>
                </a:solidFill>
              </a:rPr>
              <a:t>Changes due to Common Core</a:t>
            </a:r>
            <a:br>
              <a:rPr lang="zh-CN" altLang="en-US" dirty="0"/>
            </a:br>
            <a:endParaRPr lang="en-US" dirty="0"/>
          </a:p>
        </p:txBody>
      </p:sp>
      <p:sp>
        <p:nvSpPr>
          <p:cNvPr id="3" name="Content Placeholder 2"/>
          <p:cNvSpPr>
            <a:spLocks noGrp="1"/>
          </p:cNvSpPr>
          <p:nvPr>
            <p:ph sz="half" idx="1"/>
          </p:nvPr>
        </p:nvSpPr>
        <p:spPr>
          <a:xfrm>
            <a:off x="448965" y="1502815"/>
            <a:ext cx="4038600" cy="3394472"/>
          </a:xfrm>
        </p:spPr>
        <p:txBody>
          <a:bodyPr>
            <a:normAutofit fontScale="92500" lnSpcReduction="20000"/>
          </a:bodyPr>
          <a:lstStyle/>
          <a:p>
            <a:pPr marL="257175" indent="-257175">
              <a:buFont typeface="Arial"/>
              <a:buChar char="•"/>
            </a:pPr>
            <a:r>
              <a:rPr lang="en-US" dirty="0"/>
              <a:t>Challenging texts</a:t>
            </a:r>
          </a:p>
          <a:p>
            <a:pPr marL="257175" indent="-257175">
              <a:buFont typeface="Arial"/>
              <a:buChar char="•"/>
            </a:pPr>
            <a:r>
              <a:rPr lang="en-US" dirty="0"/>
              <a:t>Close reading</a:t>
            </a:r>
          </a:p>
          <a:p>
            <a:pPr marL="257175" indent="-257175">
              <a:buFont typeface="Arial"/>
              <a:buChar char="•"/>
            </a:pPr>
            <a:r>
              <a:rPr lang="en-US" dirty="0"/>
              <a:t>Writing from sources</a:t>
            </a:r>
          </a:p>
          <a:p>
            <a:pPr marL="257175" indent="-257175">
              <a:buFont typeface="Arial"/>
              <a:buChar char="•"/>
            </a:pPr>
            <a:r>
              <a:rPr lang="en-US" dirty="0"/>
              <a:t>Informational text</a:t>
            </a:r>
          </a:p>
          <a:p>
            <a:pPr marL="257175" indent="-257175">
              <a:buFont typeface="Arial"/>
              <a:buChar char="•"/>
            </a:pPr>
            <a:r>
              <a:rPr lang="en-US" dirty="0"/>
              <a:t>Multiple texts</a:t>
            </a:r>
          </a:p>
          <a:p>
            <a:pPr marL="257175" indent="-257175">
              <a:buFont typeface="Arial"/>
              <a:buChar char="•"/>
            </a:pPr>
            <a:r>
              <a:rPr lang="en-US" dirty="0"/>
              <a:t>Argument</a:t>
            </a:r>
          </a:p>
          <a:p>
            <a:pPr marL="257175" indent="-257175">
              <a:buFont typeface="Arial"/>
              <a:buChar char="•"/>
            </a:pPr>
            <a:r>
              <a:rPr lang="en-US" dirty="0"/>
              <a:t>Embedded technology</a:t>
            </a:r>
          </a:p>
          <a:p>
            <a:pPr marL="257175" indent="-257175">
              <a:buFont typeface="Arial"/>
              <a:buChar char="•"/>
            </a:pPr>
            <a:r>
              <a:rPr lang="en-US" dirty="0"/>
              <a:t>Disciplinary literacy</a:t>
            </a:r>
          </a:p>
          <a:p>
            <a:endParaRPr lang="en-US" dirty="0"/>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9CAD-340E-FB40-92C7-B71419365276}"/>
              </a:ext>
            </a:extLst>
          </p:cNvPr>
          <p:cNvSpPr>
            <a:spLocks noGrp="1"/>
          </p:cNvSpPr>
          <p:nvPr>
            <p:ph type="title"/>
          </p:nvPr>
        </p:nvSpPr>
        <p:spPr>
          <a:xfrm>
            <a:off x="0" y="128470"/>
            <a:ext cx="5030115" cy="610820"/>
          </a:xfrm>
        </p:spPr>
        <p:txBody>
          <a:bodyPr>
            <a:normAutofit fontScale="90000"/>
          </a:bodyPr>
          <a:lstStyle/>
          <a:p>
            <a:r>
              <a:rPr lang="en-US" dirty="0"/>
              <a:t>Texts are different:  History</a:t>
            </a:r>
          </a:p>
        </p:txBody>
      </p:sp>
      <p:sp>
        <p:nvSpPr>
          <p:cNvPr id="3" name="Content Placeholder 2">
            <a:extLst>
              <a:ext uri="{FF2B5EF4-FFF2-40B4-BE49-F238E27FC236}">
                <a16:creationId xmlns:a16="http://schemas.microsoft.com/office/drawing/2014/main" id="{34638A2B-308F-5F4A-8B46-7AD5CD340FA2}"/>
              </a:ext>
            </a:extLst>
          </p:cNvPr>
          <p:cNvSpPr>
            <a:spLocks noGrp="1"/>
          </p:cNvSpPr>
          <p:nvPr>
            <p:ph idx="1"/>
          </p:nvPr>
        </p:nvSpPr>
        <p:spPr/>
        <p:txBody>
          <a:bodyPr/>
          <a:lstStyle/>
          <a:p>
            <a:r>
              <a:rPr lang="en-US" i="1" dirty="0"/>
              <a:t>After the successful Montgomery bus boycott, the Civil Rights Movement became emboldened in their quest for equality, and Martin Luther King felt ready to head it, founding the Southern Christian Leadership Conference and becoming its first president. </a:t>
            </a:r>
            <a:endParaRPr lang="en-US" dirty="0"/>
          </a:p>
        </p:txBody>
      </p:sp>
    </p:spTree>
    <p:extLst>
      <p:ext uri="{BB962C8B-B14F-4D97-AF65-F5344CB8AC3E}">
        <p14:creationId xmlns:p14="http://schemas.microsoft.com/office/powerpoint/2010/main" val="346570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39CAD-340E-FB40-92C7-B71419365276}"/>
              </a:ext>
            </a:extLst>
          </p:cNvPr>
          <p:cNvSpPr>
            <a:spLocks noGrp="1"/>
          </p:cNvSpPr>
          <p:nvPr>
            <p:ph type="title"/>
          </p:nvPr>
        </p:nvSpPr>
        <p:spPr>
          <a:xfrm>
            <a:off x="0" y="128470"/>
            <a:ext cx="5030115" cy="610820"/>
          </a:xfrm>
        </p:spPr>
        <p:txBody>
          <a:bodyPr>
            <a:normAutofit fontScale="90000"/>
          </a:bodyPr>
          <a:lstStyle/>
          <a:p>
            <a:r>
              <a:rPr lang="en-US" dirty="0"/>
              <a:t>Texts are different:  History</a:t>
            </a:r>
          </a:p>
        </p:txBody>
      </p:sp>
      <p:sp>
        <p:nvSpPr>
          <p:cNvPr id="3" name="Content Placeholder 2">
            <a:extLst>
              <a:ext uri="{FF2B5EF4-FFF2-40B4-BE49-F238E27FC236}">
                <a16:creationId xmlns:a16="http://schemas.microsoft.com/office/drawing/2014/main" id="{34638A2B-308F-5F4A-8B46-7AD5CD340FA2}"/>
              </a:ext>
            </a:extLst>
          </p:cNvPr>
          <p:cNvSpPr>
            <a:spLocks noGrp="1"/>
          </p:cNvSpPr>
          <p:nvPr>
            <p:ph idx="1"/>
          </p:nvPr>
        </p:nvSpPr>
        <p:spPr/>
        <p:txBody>
          <a:bodyPr/>
          <a:lstStyle/>
          <a:p>
            <a:r>
              <a:rPr lang="en-US" i="1" dirty="0">
                <a:solidFill>
                  <a:schemeClr val="accent2"/>
                </a:solidFill>
              </a:rPr>
              <a:t>After </a:t>
            </a:r>
            <a:r>
              <a:rPr lang="en-US" i="1" dirty="0">
                <a:highlight>
                  <a:srgbClr val="FFFF00"/>
                </a:highlight>
              </a:rPr>
              <a:t>the successful </a:t>
            </a:r>
            <a:r>
              <a:rPr lang="en-US" i="1" dirty="0">
                <a:solidFill>
                  <a:srgbClr val="00B050"/>
                </a:solidFill>
                <a:highlight>
                  <a:srgbClr val="FFFF00"/>
                </a:highlight>
              </a:rPr>
              <a:t>Montgomery</a:t>
            </a:r>
            <a:r>
              <a:rPr lang="en-US" i="1" dirty="0">
                <a:highlight>
                  <a:srgbClr val="FFFF00"/>
                </a:highlight>
              </a:rPr>
              <a:t> bus boycott</a:t>
            </a:r>
            <a:r>
              <a:rPr lang="en-US" i="1" dirty="0"/>
              <a:t>, the </a:t>
            </a:r>
            <a:r>
              <a:rPr lang="en-US" i="1" dirty="0">
                <a:solidFill>
                  <a:srgbClr val="0070C0"/>
                </a:solidFill>
              </a:rPr>
              <a:t>Civil Rights Movement </a:t>
            </a:r>
            <a:r>
              <a:rPr lang="en-US" i="1" dirty="0">
                <a:solidFill>
                  <a:schemeClr val="bg2">
                    <a:lumMod val="50000"/>
                  </a:schemeClr>
                </a:solidFill>
              </a:rPr>
              <a:t>became emboldened </a:t>
            </a:r>
            <a:r>
              <a:rPr lang="en-US" i="1" dirty="0"/>
              <a:t>in their </a:t>
            </a:r>
            <a:r>
              <a:rPr lang="en-US" i="1" dirty="0">
                <a:solidFill>
                  <a:srgbClr val="7030A0"/>
                </a:solidFill>
              </a:rPr>
              <a:t>quest for equality</a:t>
            </a:r>
            <a:r>
              <a:rPr lang="en-US" i="1" dirty="0"/>
              <a:t>, and </a:t>
            </a:r>
            <a:r>
              <a:rPr lang="en-US" i="1" dirty="0">
                <a:solidFill>
                  <a:srgbClr val="0070C0"/>
                </a:solidFill>
              </a:rPr>
              <a:t>Martin Luther King </a:t>
            </a:r>
            <a:r>
              <a:rPr lang="en-US" i="1" dirty="0">
                <a:solidFill>
                  <a:schemeClr val="bg2">
                    <a:lumMod val="50000"/>
                  </a:schemeClr>
                </a:solidFill>
              </a:rPr>
              <a:t>felt ready </a:t>
            </a:r>
            <a:r>
              <a:rPr lang="en-US" i="1" dirty="0"/>
              <a:t>to head it, </a:t>
            </a:r>
            <a:r>
              <a:rPr lang="en-US" i="1" dirty="0">
                <a:solidFill>
                  <a:schemeClr val="accent6">
                    <a:lumMod val="75000"/>
                  </a:schemeClr>
                </a:solidFill>
              </a:rPr>
              <a:t>founding </a:t>
            </a:r>
            <a:r>
              <a:rPr lang="en-US" i="1" dirty="0">
                <a:highlight>
                  <a:srgbClr val="FFFF00"/>
                </a:highlight>
              </a:rPr>
              <a:t>the Southern Christian Leadership Conference </a:t>
            </a:r>
            <a:r>
              <a:rPr lang="en-US" i="1" dirty="0"/>
              <a:t>and </a:t>
            </a:r>
            <a:r>
              <a:rPr lang="en-US" i="1" dirty="0">
                <a:solidFill>
                  <a:schemeClr val="accent6">
                    <a:lumMod val="75000"/>
                  </a:schemeClr>
                </a:solidFill>
              </a:rPr>
              <a:t>becoming</a:t>
            </a:r>
            <a:r>
              <a:rPr lang="en-US" i="1" dirty="0"/>
              <a:t> its first president. </a:t>
            </a:r>
            <a:endParaRPr lang="en-US" dirty="0"/>
          </a:p>
        </p:txBody>
      </p:sp>
    </p:spTree>
    <p:extLst>
      <p:ext uri="{BB962C8B-B14F-4D97-AF65-F5344CB8AC3E}">
        <p14:creationId xmlns:p14="http://schemas.microsoft.com/office/powerpoint/2010/main" val="2431970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3C5BB-CABC-FB42-8DD8-728924C8D9A2}"/>
              </a:ext>
            </a:extLst>
          </p:cNvPr>
          <p:cNvSpPr>
            <a:spLocks noGrp="1"/>
          </p:cNvSpPr>
          <p:nvPr>
            <p:ph type="title"/>
          </p:nvPr>
        </p:nvSpPr>
        <p:spPr>
          <a:xfrm>
            <a:off x="143555" y="128470"/>
            <a:ext cx="5039265"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DD949228-1D88-CF48-9AB2-D8B546F7C830}"/>
              </a:ext>
            </a:extLst>
          </p:cNvPr>
          <p:cNvSpPr>
            <a:spLocks noGrp="1"/>
          </p:cNvSpPr>
          <p:nvPr>
            <p:ph idx="1"/>
          </p:nvPr>
        </p:nvSpPr>
        <p:spPr/>
        <p:txBody>
          <a:bodyPr>
            <a:normAutofit fontScale="92500" lnSpcReduction="20000"/>
          </a:bodyPr>
          <a:lstStyle/>
          <a:p>
            <a:pPr>
              <a:buFont typeface="Arial"/>
              <a:buChar char="•"/>
            </a:pPr>
            <a:r>
              <a:rPr lang="en-US" dirty="0"/>
              <a:t>Scientific text tends to be multimodal, with the graphic elements as important as the prose </a:t>
            </a:r>
          </a:p>
          <a:p>
            <a:pPr>
              <a:buFont typeface="Arial"/>
              <a:buChar char="•"/>
            </a:pPr>
            <a:r>
              <a:rPr lang="en-US" dirty="0"/>
              <a:t>There are a large number of tables, charts, graphics, 3-dimensional representations, scientific drawings, flowcharts, photographs, etc. used in scientific communication (and many ways to categorize these)</a:t>
            </a:r>
          </a:p>
          <a:p>
            <a:pPr>
              <a:buFont typeface="Arial"/>
              <a:buChar char="•"/>
            </a:pPr>
            <a:r>
              <a:rPr lang="en-US" dirty="0"/>
              <a:t>Unlike mathematics texts, science books require readers to move back and forth between graphics and prose</a:t>
            </a:r>
          </a:p>
          <a:p>
            <a:pPr>
              <a:buFont typeface="Arial"/>
              <a:buChar char="•"/>
            </a:pPr>
            <a:r>
              <a:rPr lang="en-US" dirty="0"/>
              <a:t>Often ignored instructionally</a:t>
            </a:r>
          </a:p>
          <a:p>
            <a:endParaRPr lang="en-US" dirty="0"/>
          </a:p>
        </p:txBody>
      </p:sp>
    </p:spTree>
    <p:extLst>
      <p:ext uri="{BB962C8B-B14F-4D97-AF65-F5344CB8AC3E}">
        <p14:creationId xmlns:p14="http://schemas.microsoft.com/office/powerpoint/2010/main" val="2117137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79B0DD-2C63-4EE5-804F-B8E391FC1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2" y="0"/>
            <a:ext cx="9144000" cy="5143500"/>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7DB8AB-CD55-4C8F-9043-52652B89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2599"/>
            <a:ext cx="4023191"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13C8878E-6AA8-764E-A46F-C0B7BB704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4620" y="723900"/>
            <a:ext cx="1798672" cy="1545223"/>
          </a:xfrm>
          <a:prstGeom prst="rect">
            <a:avLst/>
          </a:prstGeom>
        </p:spPr>
      </p:pic>
      <p:sp>
        <p:nvSpPr>
          <p:cNvPr id="14" name="Rectangle 13">
            <a:extLst>
              <a:ext uri="{FF2B5EF4-FFF2-40B4-BE49-F238E27FC236}">
                <a16:creationId xmlns:a16="http://schemas.microsoft.com/office/drawing/2014/main" id="{53059C5A-91CB-4024-9B4E-20082E25C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6441" y="482599"/>
            <a:ext cx="4032605"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4F12E4F-7EC3-3248-879A-F5AF4AD54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7423" y="723900"/>
            <a:ext cx="1970159" cy="1545223"/>
          </a:xfrm>
          <a:prstGeom prst="rect">
            <a:avLst/>
          </a:prstGeom>
        </p:spPr>
      </p:pic>
      <p:sp>
        <p:nvSpPr>
          <p:cNvPr id="16" name="Rectangle 15">
            <a:extLst>
              <a:ext uri="{FF2B5EF4-FFF2-40B4-BE49-F238E27FC236}">
                <a16:creationId xmlns:a16="http://schemas.microsoft.com/office/drawing/2014/main" id="{184884BF-A898-4EFF-9504-E13EBE3FF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2635884"/>
            <a:ext cx="4023191" cy="2027555"/>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CC7E10B-A1B6-2548-B130-D430FACAE1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230" y="2877185"/>
            <a:ext cx="2901827" cy="1545223"/>
          </a:xfrm>
          <a:prstGeom prst="rect">
            <a:avLst/>
          </a:prstGeom>
        </p:spPr>
      </p:pic>
      <p:sp>
        <p:nvSpPr>
          <p:cNvPr id="18" name="Rectangle 17">
            <a:extLst>
              <a:ext uri="{FF2B5EF4-FFF2-40B4-BE49-F238E27FC236}">
                <a16:creationId xmlns:a16="http://schemas.microsoft.com/office/drawing/2014/main" id="{7B32D337-FDA6-4468-ADB1-7038E5FC0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6441" y="2635884"/>
            <a:ext cx="4032605" cy="203009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9AB8EB4-0A7C-1541-876C-C8646D5CADFE}"/>
              </a:ext>
            </a:extLst>
          </p:cNvPr>
          <p:cNvPicPr>
            <a:picLocks noChangeAspect="1"/>
          </p:cNvPicPr>
          <p:nvPr/>
        </p:nvPicPr>
        <p:blipFill>
          <a:blip r:embed="rId7"/>
          <a:stretch>
            <a:fillRect/>
          </a:stretch>
        </p:blipFill>
        <p:spPr>
          <a:xfrm>
            <a:off x="4886568" y="2877185"/>
            <a:ext cx="3511870" cy="1545223"/>
          </a:xfrm>
          <a:prstGeom prst="rect">
            <a:avLst/>
          </a:prstGeom>
        </p:spPr>
      </p:pic>
    </p:spTree>
    <p:extLst>
      <p:ext uri="{BB962C8B-B14F-4D97-AF65-F5344CB8AC3E}">
        <p14:creationId xmlns:p14="http://schemas.microsoft.com/office/powerpoint/2010/main" val="43443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F974DEC9-3CFC-A94A-9C6B-D9DB3F993A18}"/>
              </a:ext>
            </a:extLst>
          </p:cNvPr>
          <p:cNvPicPr>
            <a:picLocks noGrp="1" noChangeAspect="1"/>
          </p:cNvPicPr>
          <p:nvPr/>
        </p:nvPicPr>
        <p:blipFill>
          <a:blip r:embed="rId3">
            <a:extLst>
              <a:ext uri="{28A0092B-C50C-407E-A947-70E740481C1C}">
                <a14:useLocalDpi xmlns:a14="http://schemas.microsoft.com/office/drawing/2010/main" val="0"/>
              </a:ext>
            </a:extLst>
          </a:blip>
          <a:srcRect l="4404" r="4404"/>
          <a:stretch>
            <a:fillRect/>
          </a:stretch>
        </p:blipFill>
        <p:spPr bwMode="auto">
          <a:xfrm>
            <a:off x="93401" y="2113635"/>
            <a:ext cx="1989917" cy="2191530"/>
          </a:xfrm>
          <a:prstGeom prst="rect">
            <a:avLst/>
          </a:prstGeom>
        </p:spPr>
      </p:pic>
      <p:pic>
        <p:nvPicPr>
          <p:cNvPr id="3" name="Content Placeholder 5">
            <a:extLst>
              <a:ext uri="{FF2B5EF4-FFF2-40B4-BE49-F238E27FC236}">
                <a16:creationId xmlns:a16="http://schemas.microsoft.com/office/drawing/2014/main" id="{084440BD-A921-DB42-985D-20BF505EFC31}"/>
              </a:ext>
            </a:extLst>
          </p:cNvPr>
          <p:cNvPicPr>
            <a:picLocks noGrp="1" noChangeAspect="1"/>
          </p:cNvPicPr>
          <p:nvPr/>
        </p:nvPicPr>
        <p:blipFill>
          <a:blip r:embed="rId4">
            <a:extLst>
              <a:ext uri="{28A0092B-C50C-407E-A947-70E740481C1C}">
                <a14:useLocalDpi xmlns:a14="http://schemas.microsoft.com/office/drawing/2010/main" val="0"/>
              </a:ext>
            </a:extLst>
          </a:blip>
          <a:srcRect l="2112" r="2112"/>
          <a:stretch>
            <a:fillRect/>
          </a:stretch>
        </p:blipFill>
        <p:spPr bwMode="auto">
          <a:xfrm>
            <a:off x="6605062" y="2055493"/>
            <a:ext cx="2420030" cy="2322367"/>
          </a:xfrm>
          <a:prstGeom prst="rect">
            <a:avLst/>
          </a:prstGeom>
        </p:spPr>
      </p:pic>
      <p:pic>
        <p:nvPicPr>
          <p:cNvPr id="4" name="Content Placeholder 4">
            <a:extLst>
              <a:ext uri="{FF2B5EF4-FFF2-40B4-BE49-F238E27FC236}">
                <a16:creationId xmlns:a16="http://schemas.microsoft.com/office/drawing/2014/main" id="{AE8E0B47-C474-9546-8B2E-790B38975F2E}"/>
              </a:ext>
            </a:extLst>
          </p:cNvPr>
          <p:cNvPicPr>
            <a:picLocks noGrp="1" noChangeAspect="1"/>
          </p:cNvPicPr>
          <p:nvPr/>
        </p:nvPicPr>
        <p:blipFill>
          <a:blip r:embed="rId5">
            <a:extLst>
              <a:ext uri="{28A0092B-C50C-407E-A947-70E740481C1C}">
                <a14:useLocalDpi xmlns:a14="http://schemas.microsoft.com/office/drawing/2010/main" val="0"/>
              </a:ext>
            </a:extLst>
          </a:blip>
          <a:srcRect l="2351" r="2351"/>
          <a:stretch>
            <a:fillRect/>
          </a:stretch>
        </p:blipFill>
        <p:spPr bwMode="auto">
          <a:xfrm>
            <a:off x="2078265" y="2296754"/>
            <a:ext cx="2362496" cy="2242780"/>
          </a:xfrm>
          <a:prstGeom prst="rect">
            <a:avLst/>
          </a:prstGeom>
        </p:spPr>
      </p:pic>
      <p:pic>
        <p:nvPicPr>
          <p:cNvPr id="5" name="Content Placeholder 5">
            <a:extLst>
              <a:ext uri="{FF2B5EF4-FFF2-40B4-BE49-F238E27FC236}">
                <a16:creationId xmlns:a16="http://schemas.microsoft.com/office/drawing/2014/main" id="{3A927D63-5F9F-A14B-A5A6-51D0BA937394}"/>
              </a:ext>
            </a:extLst>
          </p:cNvPr>
          <p:cNvPicPr>
            <a:picLocks noGrp="1" noChangeAspect="1"/>
          </p:cNvPicPr>
          <p:nvPr/>
        </p:nvPicPr>
        <p:blipFill>
          <a:blip r:embed="rId6">
            <a:alphaModFix/>
            <a:duotone>
              <a:prstClr val="black"/>
              <a:schemeClr val="accent5">
                <a:tint val="45000"/>
                <a:satMod val="400000"/>
              </a:schemeClr>
            </a:duotone>
            <a:extLst>
              <a:ext uri="{28A0092B-C50C-407E-A947-70E740481C1C}">
                <a14:useLocalDpi xmlns:a14="http://schemas.microsoft.com/office/drawing/2010/main" val="0"/>
              </a:ext>
            </a:extLst>
          </a:blip>
          <a:srcRect l="-48099" r="-48099"/>
          <a:stretch>
            <a:fillRect/>
          </a:stretch>
        </p:blipFill>
        <p:spPr bwMode="auto">
          <a:xfrm>
            <a:off x="4041421" y="2405934"/>
            <a:ext cx="3065462"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891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BD66-EA3A-E646-806C-43A20DBF0A21}"/>
              </a:ext>
            </a:extLst>
          </p:cNvPr>
          <p:cNvSpPr>
            <a:spLocks noGrp="1"/>
          </p:cNvSpPr>
          <p:nvPr>
            <p:ph type="title"/>
          </p:nvPr>
        </p:nvSpPr>
        <p:spPr>
          <a:xfrm>
            <a:off x="448965" y="281175"/>
            <a:ext cx="4733855"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10A9824F-386A-3940-B313-92864402C628}"/>
              </a:ext>
            </a:extLst>
          </p:cNvPr>
          <p:cNvSpPr>
            <a:spLocks noGrp="1"/>
          </p:cNvSpPr>
          <p:nvPr>
            <p:ph idx="1"/>
          </p:nvPr>
        </p:nvSpPr>
        <p:spPr/>
        <p:txBody>
          <a:bodyPr>
            <a:normAutofit fontScale="85000" lnSpcReduction="20000"/>
          </a:bodyPr>
          <a:lstStyle/>
          <a:p>
            <a:r>
              <a:rPr lang="en-US" dirty="0"/>
              <a:t>Science texts characterized by…</a:t>
            </a:r>
          </a:p>
          <a:p>
            <a:r>
              <a:rPr lang="en-US" dirty="0"/>
              <a:t>Nominalization;</a:t>
            </a:r>
          </a:p>
          <a:p>
            <a:r>
              <a:rPr lang="en-US" dirty="0"/>
              <a:t>Long noun phrases;</a:t>
            </a:r>
          </a:p>
          <a:p>
            <a:r>
              <a:rPr lang="en-US" dirty="0"/>
              <a:t>Movement of verbs further into the sentence;</a:t>
            </a:r>
          </a:p>
          <a:p>
            <a:r>
              <a:rPr lang="en-US" dirty="0"/>
              <a:t>Hierarchical order to knowledge (need to know certain processes before understanding other more complicated ones)</a:t>
            </a:r>
          </a:p>
          <a:p>
            <a:r>
              <a:rPr lang="en-US" dirty="0"/>
              <a:t>Passive voice.</a:t>
            </a:r>
          </a:p>
          <a:p>
            <a:pPr marL="0" indent="0">
              <a:buNone/>
            </a:pPr>
            <a:r>
              <a:rPr lang="en-US" b="1" dirty="0"/>
              <a:t>Tightly knit, highly structured, abstract, objective, multimodal</a:t>
            </a:r>
          </a:p>
        </p:txBody>
      </p:sp>
    </p:spTree>
    <p:extLst>
      <p:ext uri="{BB962C8B-B14F-4D97-AF65-F5344CB8AC3E}">
        <p14:creationId xmlns:p14="http://schemas.microsoft.com/office/powerpoint/2010/main" val="1197956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3340-79FA-BD42-B4D0-9A0B26D55065}"/>
              </a:ext>
            </a:extLst>
          </p:cNvPr>
          <p:cNvSpPr>
            <a:spLocks noGrp="1"/>
          </p:cNvSpPr>
          <p:nvPr>
            <p:ph type="title"/>
          </p:nvPr>
        </p:nvSpPr>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A5D7DDB2-4632-B843-9EC1-0F1190491D01}"/>
              </a:ext>
            </a:extLst>
          </p:cNvPr>
          <p:cNvSpPr>
            <a:spLocks noGrp="1"/>
          </p:cNvSpPr>
          <p:nvPr>
            <p:ph idx="1"/>
          </p:nvPr>
        </p:nvSpPr>
        <p:spPr/>
        <p:txBody>
          <a:bodyPr>
            <a:normAutofit fontScale="92500"/>
          </a:bodyPr>
          <a:lstStyle/>
          <a:p>
            <a:pPr>
              <a:spcBef>
                <a:spcPts val="0"/>
              </a:spcBef>
            </a:pPr>
            <a:r>
              <a:rPr lang="en-US" dirty="0"/>
              <a:t>Glass cracks more quickly the harder you press on it.</a:t>
            </a:r>
          </a:p>
          <a:p>
            <a:pPr>
              <a:spcBef>
                <a:spcPts val="0"/>
              </a:spcBef>
            </a:pPr>
            <a:r>
              <a:rPr lang="en-US" dirty="0"/>
              <a:t>Cracks in glass grow faster the more pressure is put on.</a:t>
            </a:r>
          </a:p>
          <a:p>
            <a:pPr>
              <a:spcBef>
                <a:spcPts val="0"/>
              </a:spcBef>
            </a:pPr>
            <a:r>
              <a:rPr lang="en-US" dirty="0"/>
              <a:t> Glass crack growth is faster if greater stress is applied.</a:t>
            </a:r>
          </a:p>
          <a:p>
            <a:pPr>
              <a:spcBef>
                <a:spcPts val="0"/>
              </a:spcBef>
            </a:pPr>
            <a:r>
              <a:rPr lang="en-US" dirty="0"/>
              <a:t> The rate of glass crack growth depends on the magnitude of the applied stress.</a:t>
            </a:r>
          </a:p>
          <a:p>
            <a:pPr>
              <a:spcBef>
                <a:spcPts val="0"/>
              </a:spcBef>
            </a:pPr>
            <a:r>
              <a:rPr lang="en-US" dirty="0"/>
              <a:t>Glass crack growth rate is associated with applied stress magnitude.</a:t>
            </a:r>
          </a:p>
          <a:p>
            <a:pPr>
              <a:spcBef>
                <a:spcPts val="0"/>
              </a:spcBef>
            </a:pPr>
            <a:r>
              <a:rPr lang="en-US" sz="1800" dirty="0"/>
              <a:t>(Halliday, 2004 p. 34)</a:t>
            </a:r>
            <a:endParaRPr lang="en-US" dirty="0"/>
          </a:p>
        </p:txBody>
      </p:sp>
    </p:spTree>
    <p:extLst>
      <p:ext uri="{BB962C8B-B14F-4D97-AF65-F5344CB8AC3E}">
        <p14:creationId xmlns:p14="http://schemas.microsoft.com/office/powerpoint/2010/main" val="281222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F6C2-5817-9E4E-81F6-E3CB0FB5D680}"/>
              </a:ext>
            </a:extLst>
          </p:cNvPr>
          <p:cNvSpPr>
            <a:spLocks noGrp="1"/>
          </p:cNvSpPr>
          <p:nvPr>
            <p:ph type="title"/>
          </p:nvPr>
        </p:nvSpPr>
        <p:spPr>
          <a:xfrm>
            <a:off x="67205" y="128470"/>
            <a:ext cx="4886560" cy="610820"/>
          </a:xfrm>
        </p:spPr>
        <p:txBody>
          <a:bodyPr>
            <a:normAutofit fontScale="90000"/>
          </a:bodyPr>
          <a:lstStyle/>
          <a:p>
            <a:r>
              <a:rPr lang="en-US" dirty="0"/>
              <a:t>Texts are different:  Science</a:t>
            </a:r>
          </a:p>
        </p:txBody>
      </p:sp>
      <p:sp>
        <p:nvSpPr>
          <p:cNvPr id="3" name="Content Placeholder 2">
            <a:extLst>
              <a:ext uri="{FF2B5EF4-FFF2-40B4-BE49-F238E27FC236}">
                <a16:creationId xmlns:a16="http://schemas.microsoft.com/office/drawing/2014/main" id="{05B0D188-9DF7-574A-931E-18506A7B568D}"/>
              </a:ext>
            </a:extLst>
          </p:cNvPr>
          <p:cNvSpPr>
            <a:spLocks noGrp="1"/>
          </p:cNvSpPr>
          <p:nvPr>
            <p:ph idx="1"/>
          </p:nvPr>
        </p:nvSpPr>
        <p:spPr/>
        <p:txBody>
          <a:bodyPr>
            <a:normAutofit fontScale="92500"/>
          </a:bodyPr>
          <a:lstStyle/>
          <a:p>
            <a:pPr>
              <a:spcBef>
                <a:spcPts val="0"/>
              </a:spcBef>
            </a:pPr>
            <a:r>
              <a:rPr lang="en-US" dirty="0">
                <a:solidFill>
                  <a:schemeClr val="accent2"/>
                </a:solidFill>
              </a:rPr>
              <a:t>Glass</a:t>
            </a:r>
            <a:r>
              <a:rPr lang="en-US" dirty="0"/>
              <a:t> </a:t>
            </a:r>
            <a:r>
              <a:rPr lang="en-US" dirty="0">
                <a:solidFill>
                  <a:schemeClr val="tx2"/>
                </a:solidFill>
              </a:rPr>
              <a:t>cracks</a:t>
            </a:r>
            <a:r>
              <a:rPr lang="en-US" dirty="0"/>
              <a:t> more quickly the harder </a:t>
            </a:r>
            <a:r>
              <a:rPr lang="en-US" dirty="0">
                <a:solidFill>
                  <a:schemeClr val="accent2"/>
                </a:solidFill>
              </a:rPr>
              <a:t>you</a:t>
            </a:r>
            <a:r>
              <a:rPr lang="en-US" dirty="0"/>
              <a:t> </a:t>
            </a:r>
            <a:r>
              <a:rPr lang="en-US" dirty="0">
                <a:solidFill>
                  <a:schemeClr val="accent2"/>
                </a:solidFill>
              </a:rPr>
              <a:t>press</a:t>
            </a:r>
            <a:r>
              <a:rPr lang="en-US" dirty="0"/>
              <a:t> on it.</a:t>
            </a:r>
          </a:p>
          <a:p>
            <a:pPr>
              <a:spcBef>
                <a:spcPts val="0"/>
              </a:spcBef>
            </a:pPr>
            <a:r>
              <a:rPr lang="en-US" dirty="0">
                <a:solidFill>
                  <a:schemeClr val="accent2"/>
                </a:solidFill>
              </a:rPr>
              <a:t>Cracks in glass </a:t>
            </a:r>
            <a:r>
              <a:rPr lang="en-US" dirty="0">
                <a:solidFill>
                  <a:schemeClr val="tx2"/>
                </a:solidFill>
              </a:rPr>
              <a:t>grow</a:t>
            </a:r>
            <a:r>
              <a:rPr lang="en-US" dirty="0"/>
              <a:t> faster the more </a:t>
            </a:r>
            <a:r>
              <a:rPr lang="en-US" dirty="0">
                <a:solidFill>
                  <a:schemeClr val="accent2"/>
                </a:solidFill>
              </a:rPr>
              <a:t>pressure</a:t>
            </a:r>
            <a:r>
              <a:rPr lang="en-US" dirty="0"/>
              <a:t> </a:t>
            </a:r>
            <a:r>
              <a:rPr lang="en-US" dirty="0">
                <a:solidFill>
                  <a:schemeClr val="accent1"/>
                </a:solidFill>
              </a:rPr>
              <a:t>is put</a:t>
            </a:r>
            <a:r>
              <a:rPr lang="en-US" dirty="0"/>
              <a:t> on.</a:t>
            </a:r>
          </a:p>
          <a:p>
            <a:pPr>
              <a:spcBef>
                <a:spcPts val="0"/>
              </a:spcBef>
            </a:pPr>
            <a:r>
              <a:rPr lang="en-US" dirty="0">
                <a:solidFill>
                  <a:schemeClr val="accent2"/>
                </a:solidFill>
              </a:rPr>
              <a:t>Glass crack growth </a:t>
            </a:r>
            <a:r>
              <a:rPr lang="en-US" dirty="0">
                <a:solidFill>
                  <a:schemeClr val="tx2"/>
                </a:solidFill>
              </a:rPr>
              <a:t>is</a:t>
            </a:r>
            <a:r>
              <a:rPr lang="en-US" dirty="0"/>
              <a:t> faster if </a:t>
            </a:r>
            <a:r>
              <a:rPr lang="en-US" dirty="0">
                <a:solidFill>
                  <a:schemeClr val="accent2"/>
                </a:solidFill>
              </a:rPr>
              <a:t>greater stress </a:t>
            </a:r>
            <a:r>
              <a:rPr lang="en-US" dirty="0">
                <a:solidFill>
                  <a:schemeClr val="accent1"/>
                </a:solidFill>
              </a:rPr>
              <a:t>is</a:t>
            </a:r>
            <a:r>
              <a:rPr lang="en-US" dirty="0"/>
              <a:t> </a:t>
            </a:r>
            <a:r>
              <a:rPr lang="en-US" dirty="0">
                <a:solidFill>
                  <a:schemeClr val="tx2"/>
                </a:solidFill>
              </a:rPr>
              <a:t>applied</a:t>
            </a:r>
            <a:r>
              <a:rPr lang="en-US" dirty="0"/>
              <a:t>.</a:t>
            </a:r>
          </a:p>
          <a:p>
            <a:pPr>
              <a:spcBef>
                <a:spcPts val="0"/>
              </a:spcBef>
            </a:pPr>
            <a:r>
              <a:rPr lang="en-US" dirty="0">
                <a:solidFill>
                  <a:schemeClr val="accent2"/>
                </a:solidFill>
              </a:rPr>
              <a:t>The rate of glass crack growth </a:t>
            </a:r>
            <a:r>
              <a:rPr lang="en-US" dirty="0">
                <a:solidFill>
                  <a:schemeClr val="tx2"/>
                </a:solidFill>
              </a:rPr>
              <a:t>depends</a:t>
            </a:r>
            <a:r>
              <a:rPr lang="en-US" dirty="0"/>
              <a:t> </a:t>
            </a:r>
            <a:r>
              <a:rPr lang="en-US" dirty="0">
                <a:solidFill>
                  <a:schemeClr val="tx2"/>
                </a:solidFill>
              </a:rPr>
              <a:t>on</a:t>
            </a:r>
            <a:r>
              <a:rPr lang="en-US" dirty="0"/>
              <a:t> </a:t>
            </a:r>
            <a:r>
              <a:rPr lang="en-US" dirty="0">
                <a:solidFill>
                  <a:schemeClr val="accent2"/>
                </a:solidFill>
              </a:rPr>
              <a:t>the magnitude of the applied stress.</a:t>
            </a:r>
          </a:p>
          <a:p>
            <a:pPr>
              <a:spcBef>
                <a:spcPts val="0"/>
              </a:spcBef>
            </a:pPr>
            <a:r>
              <a:rPr lang="en-US" dirty="0">
                <a:solidFill>
                  <a:schemeClr val="accent2"/>
                </a:solidFill>
              </a:rPr>
              <a:t>Glass crack growth rate</a:t>
            </a:r>
            <a:r>
              <a:rPr lang="en-US" dirty="0"/>
              <a:t> </a:t>
            </a:r>
            <a:r>
              <a:rPr lang="en-US" dirty="0">
                <a:solidFill>
                  <a:schemeClr val="tx2"/>
                </a:solidFill>
              </a:rPr>
              <a:t>is associated with </a:t>
            </a:r>
            <a:r>
              <a:rPr lang="en-US" dirty="0">
                <a:solidFill>
                  <a:schemeClr val="accent2"/>
                </a:solidFill>
              </a:rPr>
              <a:t>applied stress magnitude.</a:t>
            </a:r>
          </a:p>
          <a:p>
            <a:pPr>
              <a:spcBef>
                <a:spcPts val="0"/>
              </a:spcBef>
            </a:pPr>
            <a:r>
              <a:rPr lang="en-US" sz="1800" dirty="0"/>
              <a:t>(Halliday, 2004 p. 34)</a:t>
            </a:r>
            <a:endParaRPr lang="en-US" dirty="0"/>
          </a:p>
        </p:txBody>
      </p:sp>
    </p:spTree>
    <p:extLst>
      <p:ext uri="{BB962C8B-B14F-4D97-AF65-F5344CB8AC3E}">
        <p14:creationId xmlns:p14="http://schemas.microsoft.com/office/powerpoint/2010/main" val="322177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4C00-0209-7946-95C3-5BF9737C7AA1}"/>
              </a:ext>
            </a:extLst>
          </p:cNvPr>
          <p:cNvSpPr>
            <a:spLocks noGrp="1"/>
          </p:cNvSpPr>
          <p:nvPr>
            <p:ph type="title"/>
          </p:nvPr>
        </p:nvSpPr>
        <p:spPr>
          <a:xfrm>
            <a:off x="143555" y="128470"/>
            <a:ext cx="5650085" cy="610820"/>
          </a:xfrm>
        </p:spPr>
        <p:txBody>
          <a:bodyPr>
            <a:normAutofit fontScale="90000"/>
          </a:bodyPr>
          <a:lstStyle/>
          <a:p>
            <a:r>
              <a:rPr lang="en-US" dirty="0"/>
              <a:t>Texts are different: Mathematics </a:t>
            </a:r>
          </a:p>
        </p:txBody>
      </p:sp>
      <p:sp>
        <p:nvSpPr>
          <p:cNvPr id="3" name="Content Placeholder 2">
            <a:extLst>
              <a:ext uri="{FF2B5EF4-FFF2-40B4-BE49-F238E27FC236}">
                <a16:creationId xmlns:a16="http://schemas.microsoft.com/office/drawing/2014/main" id="{1E5BF038-00AE-E847-B30B-5F7C5F98F1E2}"/>
              </a:ext>
            </a:extLst>
          </p:cNvPr>
          <p:cNvSpPr>
            <a:spLocks noGrp="1"/>
          </p:cNvSpPr>
          <p:nvPr>
            <p:ph idx="1"/>
          </p:nvPr>
        </p:nvSpPr>
        <p:spPr/>
        <p:txBody>
          <a:bodyPr>
            <a:normAutofit fontScale="85000" lnSpcReduction="10000"/>
          </a:bodyPr>
          <a:lstStyle/>
          <a:p>
            <a:pPr marL="0" indent="0">
              <a:buNone/>
            </a:pPr>
            <a:r>
              <a:rPr lang="en-US" dirty="0"/>
              <a:t>Mathematics texts are characterized by…</a:t>
            </a:r>
          </a:p>
          <a:p>
            <a:r>
              <a:rPr lang="en-US" dirty="0"/>
              <a:t>Precision—in definitions and in the way text is read</a:t>
            </a:r>
          </a:p>
          <a:p>
            <a:r>
              <a:rPr lang="en-US" dirty="0"/>
              <a:t>Efficiency</a:t>
            </a:r>
          </a:p>
          <a:p>
            <a:r>
              <a:rPr lang="en-US" dirty="0"/>
              <a:t>Mixture of prose, formulae, graphics</a:t>
            </a:r>
          </a:p>
          <a:p>
            <a:r>
              <a:rPr lang="en-US" dirty="0"/>
              <a:t>Reading order changes (don’t always read left to right)</a:t>
            </a:r>
          </a:p>
          <a:p>
            <a:r>
              <a:rPr lang="en-US" dirty="0"/>
              <a:t>Abstraction and generalization (intense reading needed)</a:t>
            </a:r>
          </a:p>
          <a:p>
            <a:r>
              <a:rPr lang="en-US" dirty="0"/>
              <a:t>Concepts described in relation to each other (e.g., a triangle is described as a relationship between the three sides.)</a:t>
            </a:r>
          </a:p>
          <a:p>
            <a:endParaRPr lang="en-US" dirty="0"/>
          </a:p>
          <a:p>
            <a:endParaRPr lang="en-US" dirty="0"/>
          </a:p>
        </p:txBody>
      </p:sp>
    </p:spTree>
    <p:extLst>
      <p:ext uri="{BB962C8B-B14F-4D97-AF65-F5344CB8AC3E}">
        <p14:creationId xmlns:p14="http://schemas.microsoft.com/office/powerpoint/2010/main" val="253330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ACA6-4B6B-4D44-9211-315854D7013D}"/>
              </a:ext>
            </a:extLst>
          </p:cNvPr>
          <p:cNvSpPr>
            <a:spLocks noGrp="1"/>
          </p:cNvSpPr>
          <p:nvPr>
            <p:ph type="title"/>
          </p:nvPr>
        </p:nvSpPr>
        <p:spPr>
          <a:xfrm>
            <a:off x="0" y="128470"/>
            <a:ext cx="8246070" cy="610820"/>
          </a:xfrm>
        </p:spPr>
        <p:txBody>
          <a:bodyPr>
            <a:normAutofit fontScale="90000"/>
          </a:bodyPr>
          <a:lstStyle/>
          <a:p>
            <a:r>
              <a:rPr lang="en-US" dirty="0"/>
              <a:t>Texts are different:  Math</a:t>
            </a:r>
          </a:p>
        </p:txBody>
      </p:sp>
      <p:sp>
        <p:nvSpPr>
          <p:cNvPr id="3" name="Content Placeholder 2">
            <a:extLst>
              <a:ext uri="{FF2B5EF4-FFF2-40B4-BE49-F238E27FC236}">
                <a16:creationId xmlns:a16="http://schemas.microsoft.com/office/drawing/2014/main" id="{77686783-DD29-6049-89D3-84EC63823ADF}"/>
              </a:ext>
            </a:extLst>
          </p:cNvPr>
          <p:cNvSpPr>
            <a:spLocks noGrp="1"/>
          </p:cNvSpPr>
          <p:nvPr>
            <p:ph idx="1"/>
          </p:nvPr>
        </p:nvSpPr>
        <p:spPr/>
        <p:txBody>
          <a:bodyPr>
            <a:normAutofit fontScale="92500" lnSpcReduction="10000"/>
          </a:bodyPr>
          <a:lstStyle/>
          <a:p>
            <a:pPr indent="0">
              <a:lnSpc>
                <a:spcPct val="120000"/>
              </a:lnSpc>
              <a:spcBef>
                <a:spcPts val="0"/>
              </a:spcBef>
              <a:buNone/>
            </a:pPr>
            <a:r>
              <a:rPr lang="en-US" dirty="0">
                <a:latin typeface="Tw Cen MT" charset="0"/>
              </a:rPr>
              <a:t>A </a:t>
            </a:r>
            <a:r>
              <a:rPr lang="en-US" i="1" dirty="0">
                <a:latin typeface="Tw Cen MT" charset="0"/>
              </a:rPr>
              <a:t>linear equation </a:t>
            </a:r>
            <a:r>
              <a:rPr lang="en-US" dirty="0">
                <a:latin typeface="Tw Cen MT" charset="0"/>
              </a:rPr>
              <a:t>in </a:t>
            </a:r>
            <a:r>
              <a:rPr lang="en-US" i="1" dirty="0">
                <a:latin typeface="Tw Cen MT" charset="0"/>
              </a:rPr>
              <a:t>n unknowns x</a:t>
            </a:r>
            <a:r>
              <a:rPr lang="en-US" i="1" baseline="-25000" dirty="0">
                <a:latin typeface="Tw Cen MT" charset="0"/>
              </a:rPr>
              <a:t>1</a:t>
            </a:r>
            <a:r>
              <a:rPr lang="en-US" i="1" dirty="0">
                <a:latin typeface="Tw Cen MT" charset="0"/>
              </a:rPr>
              <a:t>, x</a:t>
            </a:r>
            <a:r>
              <a:rPr lang="en-US" i="1" baseline="-25000" dirty="0">
                <a:latin typeface="Tw Cen MT" charset="0"/>
              </a:rPr>
              <a:t>x</a:t>
            </a:r>
            <a:r>
              <a:rPr lang="en-US" i="1" dirty="0">
                <a:latin typeface="Tw Cen MT" charset="0"/>
              </a:rPr>
              <a:t>…, x</a:t>
            </a:r>
            <a:r>
              <a:rPr lang="en-US" i="1" baseline="-25000" dirty="0">
                <a:latin typeface="Tw Cen MT" charset="0"/>
              </a:rPr>
              <a:t>n</a:t>
            </a:r>
            <a:r>
              <a:rPr lang="en-US" i="1" dirty="0">
                <a:latin typeface="Tw Cen MT" charset="0"/>
              </a:rPr>
              <a:t> is an equation of the form</a:t>
            </a:r>
          </a:p>
          <a:p>
            <a:pPr indent="0" algn="ctr">
              <a:lnSpc>
                <a:spcPct val="120000"/>
              </a:lnSpc>
              <a:spcBef>
                <a:spcPts val="0"/>
              </a:spcBef>
              <a:buNone/>
            </a:pPr>
            <a:r>
              <a:rPr lang="en-US" dirty="0">
                <a:latin typeface="Tw Cen MT" charset="0"/>
              </a:rPr>
              <a:t>a</a:t>
            </a:r>
            <a:r>
              <a:rPr lang="en-US" baseline="-25000" dirty="0">
                <a:latin typeface="Tw Cen MT" charset="0"/>
              </a:rPr>
              <a:t>1</a:t>
            </a:r>
            <a:r>
              <a:rPr lang="en-US" dirty="0">
                <a:latin typeface="Tw Cen MT" charset="0"/>
              </a:rPr>
              <a:t>x</a:t>
            </a:r>
            <a:r>
              <a:rPr lang="en-US" baseline="-25000" dirty="0">
                <a:latin typeface="Tw Cen MT" charset="0"/>
              </a:rPr>
              <a:t>1 </a:t>
            </a:r>
            <a:r>
              <a:rPr lang="en-US" dirty="0">
                <a:latin typeface="Tw Cen MT" charset="0"/>
              </a:rPr>
              <a:t>+ a</a:t>
            </a:r>
            <a:r>
              <a:rPr lang="en-US" baseline="-25000" dirty="0">
                <a:latin typeface="Tw Cen MT" charset="0"/>
              </a:rPr>
              <a:t>2</a:t>
            </a:r>
            <a:r>
              <a:rPr lang="en-US" dirty="0">
                <a:latin typeface="Tw Cen MT" charset="0"/>
              </a:rPr>
              <a:t>x</a:t>
            </a:r>
            <a:r>
              <a:rPr lang="en-US" baseline="-25000" dirty="0">
                <a:latin typeface="Tw Cen MT" charset="0"/>
              </a:rPr>
              <a:t>2 </a:t>
            </a:r>
            <a:r>
              <a:rPr lang="en-US" dirty="0">
                <a:latin typeface="Tw Cen MT" charset="0"/>
              </a:rPr>
              <a:t>+…+ a</a:t>
            </a:r>
            <a:r>
              <a:rPr lang="en-US" baseline="-25000" dirty="0">
                <a:latin typeface="Tw Cen MT" charset="0"/>
              </a:rPr>
              <a:t>n</a:t>
            </a:r>
            <a:r>
              <a:rPr lang="en-US" dirty="0">
                <a:latin typeface="Tw Cen MT" charset="0"/>
              </a:rPr>
              <a:t>x</a:t>
            </a:r>
            <a:r>
              <a:rPr lang="en-US" baseline="-25000" dirty="0">
                <a:latin typeface="Tw Cen MT" charset="0"/>
              </a:rPr>
              <a:t>n </a:t>
            </a:r>
            <a:r>
              <a:rPr lang="en-US" dirty="0">
                <a:latin typeface="Tw Cen MT" charset="0"/>
              </a:rPr>
              <a:t>= b,</a:t>
            </a:r>
          </a:p>
          <a:p>
            <a:pPr indent="0">
              <a:lnSpc>
                <a:spcPct val="120000"/>
              </a:lnSpc>
              <a:spcBef>
                <a:spcPts val="0"/>
              </a:spcBef>
              <a:buNone/>
            </a:pPr>
            <a:r>
              <a:rPr lang="en-US" dirty="0">
                <a:latin typeface="Tw Cen MT" charset="0"/>
              </a:rPr>
              <a:t>where a</a:t>
            </a:r>
            <a:r>
              <a:rPr lang="en-US" baseline="-25000" dirty="0">
                <a:latin typeface="Tw Cen MT" charset="0"/>
              </a:rPr>
              <a:t>1</a:t>
            </a:r>
            <a:r>
              <a:rPr lang="en-US" dirty="0">
                <a:latin typeface="Tw Cen MT" charset="0"/>
              </a:rPr>
              <a:t>, a</a:t>
            </a:r>
            <a:r>
              <a:rPr lang="en-US" baseline="-25000" dirty="0">
                <a:latin typeface="Tw Cen MT" charset="0"/>
              </a:rPr>
              <a:t>2</a:t>
            </a:r>
            <a:r>
              <a:rPr lang="en-US" dirty="0">
                <a:latin typeface="Tw Cen MT" charset="0"/>
              </a:rPr>
              <a:t>,…,a</a:t>
            </a:r>
            <a:r>
              <a:rPr lang="en-US" baseline="-25000" dirty="0">
                <a:latin typeface="Tw Cen MT" charset="0"/>
              </a:rPr>
              <a:t>n</a:t>
            </a:r>
            <a:r>
              <a:rPr lang="en-US" dirty="0">
                <a:latin typeface="Tw Cen MT" charset="0"/>
              </a:rPr>
              <a:t>, b are given real numbers.</a:t>
            </a:r>
          </a:p>
          <a:p>
            <a:pPr indent="0">
              <a:lnSpc>
                <a:spcPct val="120000"/>
              </a:lnSpc>
              <a:spcBef>
                <a:spcPts val="0"/>
              </a:spcBef>
              <a:buNone/>
            </a:pPr>
            <a:r>
              <a:rPr lang="en-US" dirty="0">
                <a:latin typeface="Tw Cen MT" charset="0"/>
              </a:rPr>
              <a:t>For example, with </a:t>
            </a:r>
            <a:r>
              <a:rPr lang="en-US" i="1" dirty="0">
                <a:latin typeface="Tw Cen MT" charset="0"/>
              </a:rPr>
              <a:t>x</a:t>
            </a:r>
            <a:r>
              <a:rPr lang="en-US" dirty="0">
                <a:latin typeface="Tw Cen MT" charset="0"/>
              </a:rPr>
              <a:t> and </a:t>
            </a:r>
            <a:r>
              <a:rPr lang="en-US" i="1" dirty="0">
                <a:latin typeface="Tw Cen MT" charset="0"/>
              </a:rPr>
              <a:t>y</a:t>
            </a:r>
            <a:r>
              <a:rPr lang="en-US" dirty="0">
                <a:latin typeface="Tw Cen MT" charset="0"/>
              </a:rPr>
              <a:t> instead of x</a:t>
            </a:r>
            <a:r>
              <a:rPr lang="en-US" baseline="-25000" dirty="0">
                <a:latin typeface="Tw Cen MT" charset="0"/>
              </a:rPr>
              <a:t>1</a:t>
            </a:r>
            <a:r>
              <a:rPr lang="en-US" dirty="0">
                <a:latin typeface="Tw Cen MT" charset="0"/>
              </a:rPr>
              <a:t> and x</a:t>
            </a:r>
            <a:r>
              <a:rPr lang="en-US" baseline="-25000" dirty="0">
                <a:latin typeface="Tw Cen MT" charset="0"/>
              </a:rPr>
              <a:t>2</a:t>
            </a:r>
            <a:r>
              <a:rPr lang="en-US" dirty="0">
                <a:latin typeface="Tw Cen MT" charset="0"/>
              </a:rPr>
              <a:t>, the linear equation 2</a:t>
            </a:r>
            <a:r>
              <a:rPr lang="en-US" i="1" dirty="0">
                <a:latin typeface="Tw Cen MT" charset="0"/>
              </a:rPr>
              <a:t>x + </a:t>
            </a:r>
            <a:r>
              <a:rPr lang="en-US" dirty="0">
                <a:latin typeface="Tw Cen MT" charset="0"/>
              </a:rPr>
              <a:t>3y</a:t>
            </a:r>
            <a:r>
              <a:rPr lang="en-US" i="1" dirty="0">
                <a:latin typeface="Tw Cen MT" charset="0"/>
              </a:rPr>
              <a:t> = </a:t>
            </a:r>
            <a:r>
              <a:rPr lang="en-US" dirty="0">
                <a:latin typeface="Tw Cen MT" charset="0"/>
              </a:rPr>
              <a:t>6</a:t>
            </a:r>
            <a:r>
              <a:rPr lang="en-US" i="1" dirty="0">
                <a:latin typeface="Tw Cen MT" charset="0"/>
              </a:rPr>
              <a:t> </a:t>
            </a:r>
            <a:r>
              <a:rPr lang="en-US" dirty="0">
                <a:latin typeface="Tw Cen MT" charset="0"/>
              </a:rPr>
              <a:t>describes the line passing through the points (3, 0) and (0, 2).  </a:t>
            </a:r>
          </a:p>
          <a:p>
            <a:endParaRPr lang="en-US" dirty="0"/>
          </a:p>
        </p:txBody>
      </p:sp>
    </p:spTree>
    <p:extLst>
      <p:ext uri="{BB962C8B-B14F-4D97-AF65-F5344CB8AC3E}">
        <p14:creationId xmlns:p14="http://schemas.microsoft.com/office/powerpoint/2010/main" val="3743586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4891-362C-8A49-809D-30ADD98B84E8}"/>
              </a:ext>
            </a:extLst>
          </p:cNvPr>
          <p:cNvSpPr>
            <a:spLocks noGrp="1"/>
          </p:cNvSpPr>
          <p:nvPr>
            <p:ph type="title"/>
          </p:nvPr>
        </p:nvSpPr>
        <p:spPr>
          <a:xfrm>
            <a:off x="448966" y="128470"/>
            <a:ext cx="4581150" cy="610820"/>
          </a:xfrm>
        </p:spPr>
        <p:txBody>
          <a:bodyPr>
            <a:normAutofit fontScale="90000"/>
          </a:bodyPr>
          <a:lstStyle/>
          <a:p>
            <a:r>
              <a:rPr lang="en-US" dirty="0"/>
              <a:t>What is Disciplinary Literacy?</a:t>
            </a:r>
          </a:p>
        </p:txBody>
      </p:sp>
      <p:sp>
        <p:nvSpPr>
          <p:cNvPr id="3" name="Content Placeholder 2">
            <a:extLst>
              <a:ext uri="{FF2B5EF4-FFF2-40B4-BE49-F238E27FC236}">
                <a16:creationId xmlns:a16="http://schemas.microsoft.com/office/drawing/2014/main" id="{1B788FAD-BEC4-C54E-898E-A5AF18EFBEF2}"/>
              </a:ext>
            </a:extLst>
          </p:cNvPr>
          <p:cNvSpPr>
            <a:spLocks noGrp="1"/>
          </p:cNvSpPr>
          <p:nvPr>
            <p:ph idx="1"/>
          </p:nvPr>
        </p:nvSpPr>
        <p:spPr/>
        <p:txBody>
          <a:bodyPr/>
          <a:lstStyle/>
          <a:p>
            <a:endParaRPr lang="en-US" i="1" dirty="0"/>
          </a:p>
          <a:p>
            <a:endParaRPr lang="en-US" i="1" dirty="0"/>
          </a:p>
          <a:p>
            <a:r>
              <a:rPr lang="en-US" i="1" dirty="0"/>
              <a:t>Reading and writing that is tailored to the specific characteristics and demands of each discipline. </a:t>
            </a:r>
            <a:endParaRPr lang="en-US" sz="2000" dirty="0">
              <a:solidFill>
                <a:srgbClr val="000000"/>
              </a:solidFill>
            </a:endParaRPr>
          </a:p>
          <a:p>
            <a:endParaRPr lang="en-US" dirty="0"/>
          </a:p>
        </p:txBody>
      </p:sp>
    </p:spTree>
    <p:extLst>
      <p:ext uri="{BB962C8B-B14F-4D97-AF65-F5344CB8AC3E}">
        <p14:creationId xmlns:p14="http://schemas.microsoft.com/office/powerpoint/2010/main" val="1079515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E19D-70D2-CA40-9132-9C0337A077F9}"/>
              </a:ext>
            </a:extLst>
          </p:cNvPr>
          <p:cNvSpPr>
            <a:spLocks noGrp="1"/>
          </p:cNvSpPr>
          <p:nvPr>
            <p:ph type="title"/>
          </p:nvPr>
        </p:nvSpPr>
        <p:spPr>
          <a:xfrm>
            <a:off x="52785" y="128470"/>
            <a:ext cx="8246070"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F7D5A35-7685-EA48-8179-9A33DCF04495}"/>
              </a:ext>
            </a:extLst>
          </p:cNvPr>
          <p:cNvSpPr>
            <a:spLocks noGrp="1"/>
          </p:cNvSpPr>
          <p:nvPr>
            <p:ph idx="1"/>
          </p:nvPr>
        </p:nvSpPr>
        <p:spPr>
          <a:xfrm>
            <a:off x="296260" y="1350110"/>
            <a:ext cx="8246070" cy="3359505"/>
          </a:xfrm>
        </p:spPr>
        <p:txBody>
          <a:bodyPr>
            <a:normAutofit fontScale="85000" lnSpcReduction="20000"/>
          </a:bodyPr>
          <a:lstStyle/>
          <a:p>
            <a:r>
              <a:rPr lang="en-US" dirty="0"/>
              <a:t>Literary texts are characterized by use of… </a:t>
            </a:r>
          </a:p>
          <a:p>
            <a:pPr lvl="1"/>
            <a:r>
              <a:rPr lang="en-US" dirty="0"/>
              <a:t>Imagery (description, metaphor, simile);</a:t>
            </a:r>
          </a:p>
          <a:p>
            <a:pPr lvl="1"/>
            <a:r>
              <a:rPr lang="en-US" dirty="0"/>
              <a:t>Figuration (symbolism, irony, satire);</a:t>
            </a:r>
          </a:p>
          <a:p>
            <a:pPr lvl="1"/>
            <a:r>
              <a:rPr lang="en-US" dirty="0"/>
              <a:t>Rhetorical strategies and patterns (parallelism, understatement, exaggeration, repetition, allusion);</a:t>
            </a:r>
          </a:p>
          <a:p>
            <a:pPr lvl="1"/>
            <a:r>
              <a:rPr lang="en-US" dirty="0"/>
              <a:t>Problems of point of view (narrators);</a:t>
            </a:r>
          </a:p>
          <a:p>
            <a:pPr lvl="1"/>
            <a:r>
              <a:rPr lang="en-US" dirty="0"/>
              <a:t>Aesthetic choices;</a:t>
            </a:r>
          </a:p>
          <a:p>
            <a:pPr lvl="1"/>
            <a:r>
              <a:rPr lang="en-US" dirty="0"/>
              <a:t>Character, setting and plot development.</a:t>
            </a:r>
          </a:p>
          <a:p>
            <a:pPr lvl="1"/>
            <a:r>
              <a:rPr lang="en-US" b="1" dirty="0"/>
              <a:t>All in service of theme(s) author wants to develop</a:t>
            </a:r>
            <a:r>
              <a:rPr lang="en-US" dirty="0"/>
              <a:t>.</a:t>
            </a:r>
          </a:p>
        </p:txBody>
      </p:sp>
    </p:spTree>
    <p:extLst>
      <p:ext uri="{BB962C8B-B14F-4D97-AF65-F5344CB8AC3E}">
        <p14:creationId xmlns:p14="http://schemas.microsoft.com/office/powerpoint/2010/main" val="403933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0E2B-DB18-E442-B0E5-BA52F823390D}"/>
              </a:ext>
            </a:extLst>
          </p:cNvPr>
          <p:cNvSpPr>
            <a:spLocks noGrp="1"/>
          </p:cNvSpPr>
          <p:nvPr>
            <p:ph type="title"/>
          </p:nvPr>
        </p:nvSpPr>
        <p:spPr>
          <a:xfrm>
            <a:off x="143555" y="128470"/>
            <a:ext cx="5344675" cy="857250"/>
          </a:xfrm>
        </p:spPr>
        <p:txBody>
          <a:bodyPr>
            <a:noAutofit/>
          </a:bodyPr>
          <a:lstStyle/>
          <a:p>
            <a:pPr algn="l"/>
            <a:r>
              <a:rPr lang="en-US" sz="3200" dirty="0">
                <a:solidFill>
                  <a:schemeClr val="bg1"/>
                </a:solidFill>
              </a:rPr>
              <a:t>Texts are different:  Literature</a:t>
            </a:r>
          </a:p>
        </p:txBody>
      </p:sp>
      <p:sp>
        <p:nvSpPr>
          <p:cNvPr id="4" name="Rectangle 3">
            <a:extLst>
              <a:ext uri="{FF2B5EF4-FFF2-40B4-BE49-F238E27FC236}">
                <a16:creationId xmlns:a16="http://schemas.microsoft.com/office/drawing/2014/main" id="{E11977F2-2141-D14F-9E6F-AEA2E53C2F50}"/>
              </a:ext>
            </a:extLst>
          </p:cNvPr>
          <p:cNvSpPr/>
          <p:nvPr/>
        </p:nvSpPr>
        <p:spPr>
          <a:xfrm>
            <a:off x="143555" y="1350109"/>
            <a:ext cx="8551480" cy="3046988"/>
          </a:xfrm>
          <a:prstGeom prst="rect">
            <a:avLst/>
          </a:prstGeom>
        </p:spPr>
        <p:txBody>
          <a:bodyPr wrap="square">
            <a:spAutoFit/>
          </a:bodyPr>
          <a:lstStyle/>
          <a:p>
            <a:r>
              <a:rPr lang="en-US" b="1" dirty="0"/>
              <a:t>The Great Gatsby:  </a:t>
            </a:r>
            <a:r>
              <a:rPr lang="en-US" sz="2400" dirty="0"/>
              <a:t>We walked through a high hallway into a bright, rosy colored space, fragilely bound into the house by French windows at either end.  The windows were ajar and gleaming white against the fresh grass outside that seemed to grow a little way into the house.  A breeze blew through the room, blew curtains in at one end and out the other like pale flags, twisting them up toward the frosted wedding-cake of the ceiling, and then rippled over the wine-colored rug, making a shadow on it as wind does on the sea.</a:t>
            </a:r>
          </a:p>
        </p:txBody>
      </p:sp>
    </p:spTree>
    <p:extLst>
      <p:ext uri="{BB962C8B-B14F-4D97-AF65-F5344CB8AC3E}">
        <p14:creationId xmlns:p14="http://schemas.microsoft.com/office/powerpoint/2010/main" val="55473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53FC-8264-D74C-A9F3-CB979068052F}"/>
              </a:ext>
            </a:extLst>
          </p:cNvPr>
          <p:cNvSpPr>
            <a:spLocks noGrp="1"/>
          </p:cNvSpPr>
          <p:nvPr>
            <p:ph type="title"/>
          </p:nvPr>
        </p:nvSpPr>
        <p:spPr>
          <a:xfrm>
            <a:off x="73074" y="128470"/>
            <a:ext cx="5109746"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CF01962-F304-E54C-9BB0-C5EBE401BAB5}"/>
              </a:ext>
            </a:extLst>
          </p:cNvPr>
          <p:cNvSpPr>
            <a:spLocks noGrp="1"/>
          </p:cNvSpPr>
          <p:nvPr>
            <p:ph idx="1"/>
          </p:nvPr>
        </p:nvSpPr>
        <p:spPr/>
        <p:txBody>
          <a:bodyPr>
            <a:normAutofit fontScale="85000" lnSpcReduction="20000"/>
          </a:bodyPr>
          <a:lstStyle/>
          <a:p>
            <a:pPr marL="0" indent="0">
              <a:buNone/>
            </a:pPr>
            <a:r>
              <a:rPr lang="en-US" dirty="0"/>
              <a:t>The only completely stationary object in the room was an enormous couch on which two young women were buoyed up as though upon an anchored balloon.  They were both in white, and their dresses were rippling and fluttering as if they had just been blown back in after a short flight around the house.  I must have stood for a few moments listening to the whip and snap of the curtains and the groan of a picture on the wall.  Then there was a boom as Tom Buchanan shut the rear windows and the caught wind died out about the room, and the curtains and the rugs and the two young women ballooned slowly to the floor.</a:t>
            </a:r>
          </a:p>
          <a:p>
            <a:endParaRPr lang="en-US" dirty="0"/>
          </a:p>
        </p:txBody>
      </p:sp>
    </p:spTree>
    <p:extLst>
      <p:ext uri="{BB962C8B-B14F-4D97-AF65-F5344CB8AC3E}">
        <p14:creationId xmlns:p14="http://schemas.microsoft.com/office/powerpoint/2010/main" val="3847441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60E2B-DB18-E442-B0E5-BA52F823390D}"/>
              </a:ext>
            </a:extLst>
          </p:cNvPr>
          <p:cNvSpPr>
            <a:spLocks noGrp="1"/>
          </p:cNvSpPr>
          <p:nvPr>
            <p:ph type="title"/>
          </p:nvPr>
        </p:nvSpPr>
        <p:spPr>
          <a:xfrm>
            <a:off x="143555" y="128470"/>
            <a:ext cx="5344675" cy="857250"/>
          </a:xfrm>
        </p:spPr>
        <p:txBody>
          <a:bodyPr>
            <a:noAutofit/>
          </a:bodyPr>
          <a:lstStyle/>
          <a:p>
            <a:pPr algn="l"/>
            <a:r>
              <a:rPr lang="en-US" sz="3200" dirty="0">
                <a:solidFill>
                  <a:schemeClr val="bg1"/>
                </a:solidFill>
              </a:rPr>
              <a:t>Texts are different:  Literature</a:t>
            </a:r>
          </a:p>
        </p:txBody>
      </p:sp>
      <p:sp>
        <p:nvSpPr>
          <p:cNvPr id="4" name="Rectangle 3">
            <a:extLst>
              <a:ext uri="{FF2B5EF4-FFF2-40B4-BE49-F238E27FC236}">
                <a16:creationId xmlns:a16="http://schemas.microsoft.com/office/drawing/2014/main" id="{E11977F2-2141-D14F-9E6F-AEA2E53C2F50}"/>
              </a:ext>
            </a:extLst>
          </p:cNvPr>
          <p:cNvSpPr/>
          <p:nvPr/>
        </p:nvSpPr>
        <p:spPr>
          <a:xfrm>
            <a:off x="143555" y="1350109"/>
            <a:ext cx="8551480" cy="3046988"/>
          </a:xfrm>
          <a:prstGeom prst="rect">
            <a:avLst/>
          </a:prstGeom>
        </p:spPr>
        <p:txBody>
          <a:bodyPr wrap="square">
            <a:spAutoFit/>
          </a:bodyPr>
          <a:lstStyle/>
          <a:p>
            <a:r>
              <a:rPr lang="en-US" b="1" dirty="0"/>
              <a:t>The Great Gatsby:  </a:t>
            </a:r>
            <a:r>
              <a:rPr lang="en-US" sz="2400" dirty="0">
                <a:solidFill>
                  <a:schemeClr val="accent1"/>
                </a:solidFill>
                <a:highlight>
                  <a:srgbClr val="C0C0C0"/>
                </a:highlight>
              </a:rPr>
              <a:t>We</a:t>
            </a:r>
            <a:r>
              <a:rPr lang="en-US" sz="2400" dirty="0">
                <a:highlight>
                  <a:srgbClr val="C0C0C0"/>
                </a:highlight>
              </a:rPr>
              <a:t> walked through a high hallway into a</a:t>
            </a:r>
            <a:r>
              <a:rPr lang="en-US" sz="2400" dirty="0"/>
              <a:t> </a:t>
            </a:r>
            <a:r>
              <a:rPr lang="en-US" sz="2400" dirty="0">
                <a:highlight>
                  <a:srgbClr val="C0C0C0"/>
                </a:highlight>
              </a:rPr>
              <a:t>bright, rosy colored space, fragilely bound into the </a:t>
            </a:r>
            <a:r>
              <a:rPr lang="en-US" sz="2400" dirty="0">
                <a:solidFill>
                  <a:schemeClr val="accent4"/>
                </a:solidFill>
                <a:highlight>
                  <a:srgbClr val="C0C0C0"/>
                </a:highlight>
              </a:rPr>
              <a:t>house</a:t>
            </a:r>
            <a:r>
              <a:rPr lang="en-US" sz="2400" dirty="0">
                <a:highlight>
                  <a:srgbClr val="C0C0C0"/>
                </a:highlight>
              </a:rPr>
              <a:t> by French windows at either end.  The windows were ajar and </a:t>
            </a:r>
            <a:r>
              <a:rPr lang="en-US" sz="2400" dirty="0">
                <a:solidFill>
                  <a:schemeClr val="accent2"/>
                </a:solidFill>
                <a:highlight>
                  <a:srgbClr val="C0C0C0"/>
                </a:highlight>
              </a:rPr>
              <a:t>gleaming white </a:t>
            </a:r>
            <a:r>
              <a:rPr lang="en-US" sz="2400" dirty="0">
                <a:highlight>
                  <a:srgbClr val="C0C0C0"/>
                </a:highlight>
              </a:rPr>
              <a:t>against the fresh </a:t>
            </a:r>
            <a:r>
              <a:rPr lang="en-US" sz="2400" dirty="0">
                <a:solidFill>
                  <a:schemeClr val="accent2"/>
                </a:solidFill>
                <a:highlight>
                  <a:srgbClr val="C0C0C0"/>
                </a:highlight>
              </a:rPr>
              <a:t>grass </a:t>
            </a:r>
            <a:r>
              <a:rPr lang="en-US" sz="2400" dirty="0">
                <a:highlight>
                  <a:srgbClr val="C0C0C0"/>
                </a:highlight>
              </a:rPr>
              <a:t>outside that </a:t>
            </a:r>
            <a:r>
              <a:rPr lang="en-US" sz="2400" dirty="0">
                <a:solidFill>
                  <a:schemeClr val="accent2"/>
                </a:solidFill>
                <a:highlight>
                  <a:srgbClr val="C0C0C0"/>
                </a:highlight>
              </a:rPr>
              <a:t>seemed to grow a little way into the house</a:t>
            </a:r>
            <a:r>
              <a:rPr lang="en-US" sz="2400" dirty="0">
                <a:highlight>
                  <a:srgbClr val="C0C0C0"/>
                </a:highlight>
              </a:rPr>
              <a:t>.  A </a:t>
            </a:r>
            <a:r>
              <a:rPr lang="en-US" sz="2400" dirty="0">
                <a:solidFill>
                  <a:schemeClr val="accent2"/>
                </a:solidFill>
                <a:highlight>
                  <a:srgbClr val="C0C0C0"/>
                </a:highlight>
              </a:rPr>
              <a:t>breeze </a:t>
            </a:r>
            <a:r>
              <a:rPr lang="en-US" sz="2400" dirty="0">
                <a:highlight>
                  <a:srgbClr val="C0C0C0"/>
                </a:highlight>
              </a:rPr>
              <a:t>blew through the room, blew curtains in at one end and out the other </a:t>
            </a:r>
            <a:r>
              <a:rPr lang="en-US" sz="2400" dirty="0">
                <a:solidFill>
                  <a:schemeClr val="accent6"/>
                </a:solidFill>
                <a:highlight>
                  <a:srgbClr val="C0C0C0"/>
                </a:highlight>
              </a:rPr>
              <a:t>like pale flags</a:t>
            </a:r>
            <a:r>
              <a:rPr lang="en-US" sz="2400" dirty="0">
                <a:highlight>
                  <a:srgbClr val="C0C0C0"/>
                </a:highlight>
              </a:rPr>
              <a:t>, twisting them up toward the </a:t>
            </a:r>
            <a:r>
              <a:rPr lang="en-US" sz="2400" dirty="0">
                <a:solidFill>
                  <a:schemeClr val="accent6"/>
                </a:solidFill>
                <a:highlight>
                  <a:srgbClr val="C0C0C0"/>
                </a:highlight>
              </a:rPr>
              <a:t>frosted wedding-cake of the ceiling</a:t>
            </a:r>
            <a:r>
              <a:rPr lang="en-US" sz="2400" dirty="0">
                <a:highlight>
                  <a:srgbClr val="C0C0C0"/>
                </a:highlight>
              </a:rPr>
              <a:t>, and then rippled over the </a:t>
            </a:r>
            <a:r>
              <a:rPr lang="en-US" sz="2400" dirty="0">
                <a:solidFill>
                  <a:schemeClr val="accent6"/>
                </a:solidFill>
                <a:highlight>
                  <a:srgbClr val="C0C0C0"/>
                </a:highlight>
              </a:rPr>
              <a:t>wine-colored rug</a:t>
            </a:r>
            <a:r>
              <a:rPr lang="en-US" sz="2400" dirty="0">
                <a:highlight>
                  <a:srgbClr val="C0C0C0"/>
                </a:highlight>
              </a:rPr>
              <a:t>, making a shadow on it </a:t>
            </a:r>
            <a:r>
              <a:rPr lang="en-US" sz="2400" dirty="0">
                <a:solidFill>
                  <a:schemeClr val="accent6"/>
                </a:solidFill>
                <a:highlight>
                  <a:srgbClr val="C0C0C0"/>
                </a:highlight>
              </a:rPr>
              <a:t>as wind does on the sea</a:t>
            </a:r>
            <a:r>
              <a:rPr lang="en-US" sz="2400" dirty="0">
                <a:highlight>
                  <a:srgbClr val="C0C0C0"/>
                </a:highlight>
              </a:rPr>
              <a:t>.</a:t>
            </a:r>
          </a:p>
        </p:txBody>
      </p:sp>
    </p:spTree>
    <p:extLst>
      <p:ext uri="{BB962C8B-B14F-4D97-AF65-F5344CB8AC3E}">
        <p14:creationId xmlns:p14="http://schemas.microsoft.com/office/powerpoint/2010/main" val="133141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53FC-8264-D74C-A9F3-CB979068052F}"/>
              </a:ext>
            </a:extLst>
          </p:cNvPr>
          <p:cNvSpPr>
            <a:spLocks noGrp="1"/>
          </p:cNvSpPr>
          <p:nvPr>
            <p:ph type="title"/>
          </p:nvPr>
        </p:nvSpPr>
        <p:spPr>
          <a:xfrm>
            <a:off x="73074" y="128470"/>
            <a:ext cx="5109746" cy="610820"/>
          </a:xfrm>
        </p:spPr>
        <p:txBody>
          <a:bodyPr>
            <a:normAutofit fontScale="90000"/>
          </a:bodyPr>
          <a:lstStyle/>
          <a:p>
            <a:r>
              <a:rPr lang="en-US" dirty="0"/>
              <a:t>Texts are different:  Literature</a:t>
            </a:r>
          </a:p>
        </p:txBody>
      </p:sp>
      <p:sp>
        <p:nvSpPr>
          <p:cNvPr id="3" name="Content Placeholder 2">
            <a:extLst>
              <a:ext uri="{FF2B5EF4-FFF2-40B4-BE49-F238E27FC236}">
                <a16:creationId xmlns:a16="http://schemas.microsoft.com/office/drawing/2014/main" id="{FCF01962-F304-E54C-9BB0-C5EBE401BAB5}"/>
              </a:ext>
            </a:extLst>
          </p:cNvPr>
          <p:cNvSpPr>
            <a:spLocks noGrp="1"/>
          </p:cNvSpPr>
          <p:nvPr>
            <p:ph idx="1"/>
          </p:nvPr>
        </p:nvSpPr>
        <p:spPr>
          <a:xfrm>
            <a:off x="296260" y="1502815"/>
            <a:ext cx="8246070" cy="3359505"/>
          </a:xfrm>
        </p:spPr>
        <p:txBody>
          <a:bodyPr>
            <a:normAutofit fontScale="85000" lnSpcReduction="20000"/>
          </a:bodyPr>
          <a:lstStyle/>
          <a:p>
            <a:pPr marL="0" indent="0">
              <a:buNone/>
            </a:pPr>
            <a:r>
              <a:rPr lang="en-US" dirty="0">
                <a:highlight>
                  <a:srgbClr val="C0C0C0"/>
                </a:highlight>
              </a:rPr>
              <a:t>The only completely stationary object in the room was an enormous couch on which </a:t>
            </a:r>
            <a:r>
              <a:rPr lang="en-US" dirty="0">
                <a:solidFill>
                  <a:schemeClr val="tx2"/>
                </a:solidFill>
                <a:highlight>
                  <a:srgbClr val="C0C0C0"/>
                </a:highlight>
              </a:rPr>
              <a:t>two young women </a:t>
            </a:r>
            <a:r>
              <a:rPr lang="en-US" dirty="0">
                <a:highlight>
                  <a:srgbClr val="C0C0C0"/>
                </a:highlight>
              </a:rPr>
              <a:t>were buoyed up as </a:t>
            </a:r>
            <a:r>
              <a:rPr lang="en-US" dirty="0">
                <a:solidFill>
                  <a:schemeClr val="accent6"/>
                </a:solidFill>
                <a:highlight>
                  <a:srgbClr val="C0C0C0"/>
                </a:highlight>
              </a:rPr>
              <a:t>though upon an anchored balloon</a:t>
            </a:r>
            <a:r>
              <a:rPr lang="en-US" dirty="0">
                <a:highlight>
                  <a:srgbClr val="C0C0C0"/>
                </a:highlight>
              </a:rPr>
              <a:t>.  They were both in </a:t>
            </a:r>
            <a:r>
              <a:rPr lang="en-US" dirty="0">
                <a:solidFill>
                  <a:schemeClr val="accent2"/>
                </a:solidFill>
                <a:highlight>
                  <a:srgbClr val="C0C0C0"/>
                </a:highlight>
              </a:rPr>
              <a:t>white</a:t>
            </a:r>
            <a:r>
              <a:rPr lang="en-US" dirty="0">
                <a:highlight>
                  <a:srgbClr val="C0C0C0"/>
                </a:highlight>
              </a:rPr>
              <a:t>, and their dresses were rippling and fluttering </a:t>
            </a:r>
            <a:r>
              <a:rPr lang="en-US" dirty="0">
                <a:solidFill>
                  <a:schemeClr val="accent6"/>
                </a:solidFill>
                <a:highlight>
                  <a:srgbClr val="C0C0C0"/>
                </a:highlight>
              </a:rPr>
              <a:t>as if they had just been blown back in after a short flight around the house</a:t>
            </a:r>
            <a:r>
              <a:rPr lang="en-US" dirty="0">
                <a:highlight>
                  <a:srgbClr val="C0C0C0"/>
                </a:highlight>
              </a:rPr>
              <a:t>. </a:t>
            </a:r>
            <a:r>
              <a:rPr lang="en-US" dirty="0"/>
              <a:t> </a:t>
            </a:r>
            <a:r>
              <a:rPr lang="en-US" dirty="0">
                <a:solidFill>
                  <a:schemeClr val="accent1"/>
                </a:solidFill>
              </a:rPr>
              <a:t>I</a:t>
            </a:r>
            <a:r>
              <a:rPr lang="en-US" dirty="0">
                <a:solidFill>
                  <a:srgbClr val="00B050"/>
                </a:solidFill>
              </a:rPr>
              <a:t> must have stood for a few moments listening to the </a:t>
            </a:r>
            <a:r>
              <a:rPr lang="en-US" dirty="0">
                <a:highlight>
                  <a:srgbClr val="C0C0C0"/>
                </a:highlight>
              </a:rPr>
              <a:t>whip and snap of the curtains and the groan of a picture on the wall</a:t>
            </a:r>
            <a:r>
              <a:rPr lang="en-US" dirty="0"/>
              <a:t>.  </a:t>
            </a:r>
            <a:r>
              <a:rPr lang="en-US" dirty="0">
                <a:highlight>
                  <a:srgbClr val="C0C0C0"/>
                </a:highlight>
              </a:rPr>
              <a:t>Then there was a </a:t>
            </a:r>
            <a:r>
              <a:rPr lang="en-US" dirty="0">
                <a:solidFill>
                  <a:schemeClr val="accent2"/>
                </a:solidFill>
                <a:highlight>
                  <a:srgbClr val="C0C0C0"/>
                </a:highlight>
              </a:rPr>
              <a:t>boom</a:t>
            </a:r>
            <a:r>
              <a:rPr lang="en-US" dirty="0">
                <a:highlight>
                  <a:srgbClr val="C0C0C0"/>
                </a:highlight>
              </a:rPr>
              <a:t> </a:t>
            </a:r>
            <a:r>
              <a:rPr lang="en-US" dirty="0"/>
              <a:t>as </a:t>
            </a:r>
            <a:r>
              <a:rPr lang="en-US" dirty="0">
                <a:solidFill>
                  <a:schemeClr val="accent1"/>
                </a:solidFill>
              </a:rPr>
              <a:t>Tom Buchanan </a:t>
            </a:r>
            <a:r>
              <a:rPr lang="en-US" dirty="0">
                <a:solidFill>
                  <a:srgbClr val="00B050"/>
                </a:solidFill>
              </a:rPr>
              <a:t>shut the rear windows </a:t>
            </a:r>
            <a:r>
              <a:rPr lang="en-US" dirty="0"/>
              <a:t>and </a:t>
            </a:r>
            <a:r>
              <a:rPr lang="en-US" dirty="0">
                <a:highlight>
                  <a:srgbClr val="C0C0C0"/>
                </a:highlight>
              </a:rPr>
              <a:t>the </a:t>
            </a:r>
            <a:r>
              <a:rPr lang="en-US" dirty="0">
                <a:solidFill>
                  <a:schemeClr val="accent2"/>
                </a:solidFill>
                <a:highlight>
                  <a:srgbClr val="C0C0C0"/>
                </a:highlight>
              </a:rPr>
              <a:t>caught wind died out </a:t>
            </a:r>
            <a:r>
              <a:rPr lang="en-US" dirty="0">
                <a:highlight>
                  <a:srgbClr val="C0C0C0"/>
                </a:highlight>
              </a:rPr>
              <a:t>about the room, and </a:t>
            </a:r>
            <a:r>
              <a:rPr lang="en-US" dirty="0">
                <a:solidFill>
                  <a:schemeClr val="accent2"/>
                </a:solidFill>
                <a:highlight>
                  <a:srgbClr val="C0C0C0"/>
                </a:highlight>
              </a:rPr>
              <a:t>the curtains and the rugs and the two young women </a:t>
            </a:r>
            <a:r>
              <a:rPr lang="en-US" dirty="0">
                <a:solidFill>
                  <a:schemeClr val="accent6"/>
                </a:solidFill>
                <a:highlight>
                  <a:srgbClr val="C0C0C0"/>
                </a:highlight>
              </a:rPr>
              <a:t>ballooned</a:t>
            </a:r>
            <a:r>
              <a:rPr lang="en-US" dirty="0">
                <a:solidFill>
                  <a:schemeClr val="accent2"/>
                </a:solidFill>
                <a:highlight>
                  <a:srgbClr val="C0C0C0"/>
                </a:highlight>
              </a:rPr>
              <a:t> slowly to the floor</a:t>
            </a:r>
            <a:r>
              <a:rPr lang="en-US" dirty="0"/>
              <a:t>.</a:t>
            </a:r>
          </a:p>
          <a:p>
            <a:endParaRPr lang="en-US" dirty="0"/>
          </a:p>
        </p:txBody>
      </p:sp>
    </p:spTree>
    <p:extLst>
      <p:ext uri="{BB962C8B-B14F-4D97-AF65-F5344CB8AC3E}">
        <p14:creationId xmlns:p14="http://schemas.microsoft.com/office/powerpoint/2010/main" val="1583003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37FF-39F6-4849-8DBC-76D07BE6C7C2}"/>
              </a:ext>
            </a:extLst>
          </p:cNvPr>
          <p:cNvSpPr>
            <a:spLocks noGrp="1"/>
          </p:cNvSpPr>
          <p:nvPr>
            <p:ph type="title"/>
          </p:nvPr>
        </p:nvSpPr>
        <p:spPr>
          <a:xfrm>
            <a:off x="754375" y="2877160"/>
            <a:ext cx="7772400" cy="1021556"/>
          </a:xfrm>
        </p:spPr>
        <p:txBody>
          <a:bodyPr/>
          <a:lstStyle/>
          <a:p>
            <a:pPr algn="ctr"/>
            <a:r>
              <a:rPr lang="en-US" dirty="0"/>
              <a:t>Multiple Texts</a:t>
            </a:r>
          </a:p>
        </p:txBody>
      </p:sp>
    </p:spTree>
    <p:extLst>
      <p:ext uri="{BB962C8B-B14F-4D97-AF65-F5344CB8AC3E}">
        <p14:creationId xmlns:p14="http://schemas.microsoft.com/office/powerpoint/2010/main" val="397431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6985-F3EE-7841-98C7-177095A5B9BC}"/>
              </a:ext>
            </a:extLst>
          </p:cNvPr>
          <p:cNvSpPr>
            <a:spLocks noGrp="1"/>
          </p:cNvSpPr>
          <p:nvPr>
            <p:ph type="title"/>
          </p:nvPr>
        </p:nvSpPr>
        <p:spPr/>
        <p:txBody>
          <a:bodyPr>
            <a:normAutofit fontScale="90000"/>
          </a:bodyPr>
          <a:lstStyle/>
          <a:p>
            <a:r>
              <a:rPr lang="en-US" dirty="0"/>
              <a:t>Multiple texts</a:t>
            </a:r>
          </a:p>
        </p:txBody>
      </p:sp>
      <p:sp>
        <p:nvSpPr>
          <p:cNvPr id="3" name="Content Placeholder 2">
            <a:extLst>
              <a:ext uri="{FF2B5EF4-FFF2-40B4-BE49-F238E27FC236}">
                <a16:creationId xmlns:a16="http://schemas.microsoft.com/office/drawing/2014/main" id="{DD92E0FC-B58F-3B49-BEA9-F7DCC419FB49}"/>
              </a:ext>
            </a:extLst>
          </p:cNvPr>
          <p:cNvSpPr>
            <a:spLocks noGrp="1"/>
          </p:cNvSpPr>
          <p:nvPr>
            <p:ph idx="1"/>
          </p:nvPr>
        </p:nvSpPr>
        <p:spPr/>
        <p:txBody>
          <a:bodyPr>
            <a:normAutofit lnSpcReduction="10000"/>
          </a:bodyPr>
          <a:lstStyle/>
          <a:p>
            <a:r>
              <a:rPr lang="en-US" b="1" dirty="0">
                <a:solidFill>
                  <a:schemeClr val="bg1"/>
                </a:solidFill>
              </a:rPr>
              <a:t> </a:t>
            </a:r>
            <a:r>
              <a:rPr lang="en-US" sz="2400" dirty="0"/>
              <a:t>Multiple texts are necessary when</a:t>
            </a:r>
            <a:r>
              <a:rPr lang="mr-IN" sz="2400" dirty="0"/>
              <a:t>…</a:t>
            </a:r>
            <a:endParaRPr lang="en-US" sz="2400" dirty="0"/>
          </a:p>
          <a:p>
            <a:pPr lvl="1"/>
            <a:r>
              <a:rPr lang="en-US" sz="2400" dirty="0"/>
              <a:t>Evidence is unclear </a:t>
            </a:r>
          </a:p>
          <a:p>
            <a:pPr lvl="1"/>
            <a:r>
              <a:rPr lang="en-US" sz="2400" dirty="0"/>
              <a:t>People disagree about the interpretation of evidence</a:t>
            </a:r>
          </a:p>
          <a:p>
            <a:pPr lvl="1"/>
            <a:r>
              <a:rPr lang="en-US" sz="2400" dirty="0"/>
              <a:t>Evidence is incomplete</a:t>
            </a:r>
          </a:p>
          <a:p>
            <a:pPr lvl="1"/>
            <a:r>
              <a:rPr lang="en-US" sz="2400" dirty="0"/>
              <a:t>Interpretation of evidence is biased</a:t>
            </a:r>
          </a:p>
          <a:p>
            <a:pPr lvl="1"/>
            <a:r>
              <a:rPr lang="en-US" sz="2400" dirty="0"/>
              <a:t>Evidence lacks coherence</a:t>
            </a:r>
          </a:p>
          <a:p>
            <a:r>
              <a:rPr lang="en-US" sz="2400" dirty="0"/>
              <a:t>These conditions tend to exist in history, political science/civics, economics, geography, etc.</a:t>
            </a:r>
          </a:p>
          <a:p>
            <a:endParaRPr lang="en-US" dirty="0"/>
          </a:p>
        </p:txBody>
      </p:sp>
    </p:spTree>
    <p:extLst>
      <p:ext uri="{BB962C8B-B14F-4D97-AF65-F5344CB8AC3E}">
        <p14:creationId xmlns:p14="http://schemas.microsoft.com/office/powerpoint/2010/main" val="2501639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DC97-CC0C-CF42-AA75-F810DD82E6B6}"/>
              </a:ext>
            </a:extLst>
          </p:cNvPr>
          <p:cNvSpPr>
            <a:spLocks noGrp="1"/>
          </p:cNvSpPr>
          <p:nvPr>
            <p:ph type="title"/>
          </p:nvPr>
        </p:nvSpPr>
        <p:spPr/>
        <p:txBody>
          <a:bodyPr>
            <a:normAutofit fontScale="90000"/>
          </a:bodyPr>
          <a:lstStyle/>
          <a:p>
            <a:r>
              <a:rPr lang="en-US" dirty="0"/>
              <a:t>Role of multiple texts</a:t>
            </a:r>
          </a:p>
        </p:txBody>
      </p:sp>
      <p:graphicFrame>
        <p:nvGraphicFramePr>
          <p:cNvPr id="14" name="Content Placeholder 13">
            <a:extLst>
              <a:ext uri="{FF2B5EF4-FFF2-40B4-BE49-F238E27FC236}">
                <a16:creationId xmlns:a16="http://schemas.microsoft.com/office/drawing/2014/main" id="{A34AD77C-96E3-6A43-9CAB-BC12B98EDAC7}"/>
              </a:ext>
            </a:extLst>
          </p:cNvPr>
          <p:cNvGraphicFramePr>
            <a:graphicFrameLocks noGrp="1"/>
          </p:cNvGraphicFramePr>
          <p:nvPr>
            <p:ph idx="1"/>
            <p:extLst>
              <p:ext uri="{D42A27DB-BD31-4B8C-83A1-F6EECF244321}">
                <p14:modId xmlns:p14="http://schemas.microsoft.com/office/powerpoint/2010/main" val="1861230779"/>
              </p:ext>
            </p:extLst>
          </p:nvPr>
        </p:nvGraphicFramePr>
        <p:xfrm>
          <a:off x="449263" y="1349375"/>
          <a:ext cx="8245476" cy="2225040"/>
        </p:xfrm>
        <a:graphic>
          <a:graphicData uri="http://schemas.openxmlformats.org/drawingml/2006/table">
            <a:tbl>
              <a:tblPr firstRow="1" bandRow="1">
                <a:tableStyleId>{5C22544A-7EE6-4342-B048-85BDC9FD1C3A}</a:tableStyleId>
              </a:tblPr>
              <a:tblGrid>
                <a:gridCol w="2901097">
                  <a:extLst>
                    <a:ext uri="{9D8B030D-6E8A-4147-A177-3AD203B41FA5}">
                      <a16:colId xmlns:a16="http://schemas.microsoft.com/office/drawing/2014/main" val="576405082"/>
                    </a:ext>
                  </a:extLst>
                </a:gridCol>
                <a:gridCol w="5344379">
                  <a:extLst>
                    <a:ext uri="{9D8B030D-6E8A-4147-A177-3AD203B41FA5}">
                      <a16:colId xmlns:a16="http://schemas.microsoft.com/office/drawing/2014/main" val="4054444234"/>
                    </a:ext>
                  </a:extLst>
                </a:gridCol>
              </a:tblGrid>
              <a:tr h="370840">
                <a:tc>
                  <a:txBody>
                    <a:bodyPr/>
                    <a:lstStyle/>
                    <a:p>
                      <a:r>
                        <a:rPr lang="en-US" dirty="0"/>
                        <a:t>Discipline</a:t>
                      </a:r>
                    </a:p>
                  </a:txBody>
                  <a:tcPr/>
                </a:tc>
                <a:tc>
                  <a:txBody>
                    <a:bodyPr/>
                    <a:lstStyle/>
                    <a:p>
                      <a:r>
                        <a:rPr lang="en-US" dirty="0"/>
                        <a:t>Multiple Texts?</a:t>
                      </a:r>
                    </a:p>
                  </a:txBody>
                  <a:tcPr/>
                </a:tc>
                <a:extLst>
                  <a:ext uri="{0D108BD9-81ED-4DB2-BD59-A6C34878D82A}">
                    <a16:rowId xmlns:a16="http://schemas.microsoft.com/office/drawing/2014/main" val="1577452278"/>
                  </a:ext>
                </a:extLst>
              </a:tr>
              <a:tr h="370840">
                <a:tc>
                  <a:txBody>
                    <a:bodyPr/>
                    <a:lstStyle/>
                    <a:p>
                      <a:r>
                        <a:rPr lang="en-US" dirty="0"/>
                        <a:t>History</a:t>
                      </a:r>
                    </a:p>
                  </a:txBody>
                  <a:tcPr/>
                </a:tc>
                <a:tc>
                  <a:txBody>
                    <a:bodyPr/>
                    <a:lstStyle/>
                    <a:p>
                      <a:r>
                        <a:rPr lang="en-US" dirty="0"/>
                        <a:t>Essential</a:t>
                      </a:r>
                    </a:p>
                  </a:txBody>
                  <a:tcPr/>
                </a:tc>
                <a:extLst>
                  <a:ext uri="{0D108BD9-81ED-4DB2-BD59-A6C34878D82A}">
                    <a16:rowId xmlns:a16="http://schemas.microsoft.com/office/drawing/2014/main" val="335476597"/>
                  </a:ext>
                </a:extLst>
              </a:tr>
              <a:tr h="370840">
                <a:tc>
                  <a:txBody>
                    <a:bodyPr/>
                    <a:lstStyle/>
                    <a:p>
                      <a:r>
                        <a:rPr lang="en-US" dirty="0"/>
                        <a:t>Science</a:t>
                      </a:r>
                    </a:p>
                  </a:txBody>
                  <a:tcPr/>
                </a:tc>
                <a:tc>
                  <a:txBody>
                    <a:bodyPr/>
                    <a:lstStyle/>
                    <a:p>
                      <a:r>
                        <a:rPr lang="en-US" dirty="0"/>
                        <a:t>Unnecessary if textbook is good</a:t>
                      </a:r>
                    </a:p>
                  </a:txBody>
                  <a:tcPr/>
                </a:tc>
                <a:extLst>
                  <a:ext uri="{0D108BD9-81ED-4DB2-BD59-A6C34878D82A}">
                    <a16:rowId xmlns:a16="http://schemas.microsoft.com/office/drawing/2014/main" val="580410911"/>
                  </a:ext>
                </a:extLst>
              </a:tr>
              <a:tr h="370840">
                <a:tc>
                  <a:txBody>
                    <a:bodyPr/>
                    <a:lstStyle/>
                    <a:p>
                      <a:r>
                        <a:rPr lang="en-US" dirty="0"/>
                        <a:t>Math</a:t>
                      </a:r>
                    </a:p>
                  </a:txBody>
                  <a:tcPr/>
                </a:tc>
                <a:tc>
                  <a:txBody>
                    <a:bodyPr/>
                    <a:lstStyle/>
                    <a:p>
                      <a:r>
                        <a:rPr lang="en-US" dirty="0"/>
                        <a:t>Unnecessary if textbook is good</a:t>
                      </a:r>
                    </a:p>
                  </a:txBody>
                  <a:tcPr/>
                </a:tc>
                <a:extLst>
                  <a:ext uri="{0D108BD9-81ED-4DB2-BD59-A6C34878D82A}">
                    <a16:rowId xmlns:a16="http://schemas.microsoft.com/office/drawing/2014/main" val="349181557"/>
                  </a:ext>
                </a:extLst>
              </a:tr>
              <a:tr h="370840">
                <a:tc>
                  <a:txBody>
                    <a:bodyPr/>
                    <a:lstStyle/>
                    <a:p>
                      <a:r>
                        <a:rPr lang="en-US" dirty="0"/>
                        <a:t>Literature</a:t>
                      </a:r>
                    </a:p>
                  </a:txBody>
                  <a:tcPr/>
                </a:tc>
                <a:tc>
                  <a:txBody>
                    <a:bodyPr/>
                    <a:lstStyle/>
                    <a:p>
                      <a:r>
                        <a:rPr lang="en-US" dirty="0"/>
                        <a:t>Irrelevant</a:t>
                      </a:r>
                    </a:p>
                  </a:txBody>
                  <a:tcPr/>
                </a:tc>
                <a:extLst>
                  <a:ext uri="{0D108BD9-81ED-4DB2-BD59-A6C34878D82A}">
                    <a16:rowId xmlns:a16="http://schemas.microsoft.com/office/drawing/2014/main" val="2129141265"/>
                  </a:ext>
                </a:extLst>
              </a:tr>
              <a:tr h="370840">
                <a:tc>
                  <a:txBody>
                    <a:bodyPr/>
                    <a:lstStyle/>
                    <a:p>
                      <a:r>
                        <a:rPr lang="en-US" dirty="0"/>
                        <a:t>Social Studies</a:t>
                      </a:r>
                    </a:p>
                  </a:txBody>
                  <a:tcPr/>
                </a:tc>
                <a:tc>
                  <a:txBody>
                    <a:bodyPr/>
                    <a:lstStyle/>
                    <a:p>
                      <a:r>
                        <a:rPr lang="en-US" dirty="0"/>
                        <a:t>Essential for many topics</a:t>
                      </a:r>
                    </a:p>
                  </a:txBody>
                  <a:tcPr/>
                </a:tc>
                <a:extLst>
                  <a:ext uri="{0D108BD9-81ED-4DB2-BD59-A6C34878D82A}">
                    <a16:rowId xmlns:a16="http://schemas.microsoft.com/office/drawing/2014/main" val="2311980949"/>
                  </a:ext>
                </a:extLst>
              </a:tr>
            </a:tbl>
          </a:graphicData>
        </a:graphic>
      </p:graphicFrame>
    </p:spTree>
    <p:extLst>
      <p:ext uri="{BB962C8B-B14F-4D97-AF65-F5344CB8AC3E}">
        <p14:creationId xmlns:p14="http://schemas.microsoft.com/office/powerpoint/2010/main" val="2618819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ACB8-1FB4-4746-83E1-5D45F9657E86}"/>
              </a:ext>
            </a:extLst>
          </p:cNvPr>
          <p:cNvSpPr>
            <a:spLocks noGrp="1"/>
          </p:cNvSpPr>
          <p:nvPr>
            <p:ph type="title"/>
          </p:nvPr>
        </p:nvSpPr>
        <p:spPr/>
        <p:txBody>
          <a:bodyPr>
            <a:normAutofit fontScale="90000"/>
          </a:bodyPr>
          <a:lstStyle/>
          <a:p>
            <a:r>
              <a:rPr lang="en-US" dirty="0"/>
              <a:t>Civics</a:t>
            </a:r>
          </a:p>
        </p:txBody>
      </p:sp>
      <p:sp>
        <p:nvSpPr>
          <p:cNvPr id="3" name="Content Placeholder 2">
            <a:extLst>
              <a:ext uri="{FF2B5EF4-FFF2-40B4-BE49-F238E27FC236}">
                <a16:creationId xmlns:a16="http://schemas.microsoft.com/office/drawing/2014/main" id="{979BB3AE-1E62-C042-9FFD-5B9074374F2E}"/>
              </a:ext>
            </a:extLst>
          </p:cNvPr>
          <p:cNvSpPr>
            <a:spLocks noGrp="1"/>
          </p:cNvSpPr>
          <p:nvPr>
            <p:ph idx="1"/>
          </p:nvPr>
        </p:nvSpPr>
        <p:spPr/>
        <p:txBody>
          <a:bodyPr/>
          <a:lstStyle/>
          <a:p>
            <a:pPr marL="457200" indent="-457200"/>
            <a:r>
              <a:rPr lang="en-US" dirty="0"/>
              <a:t>When citizens exercise the right to vote,                                                                                         they need to be informed, but information                                                                  is often not clear and different sources disagree.</a:t>
            </a:r>
          </a:p>
          <a:p>
            <a:pPr marL="800100" lvl="2" indent="0">
              <a:buNone/>
            </a:pPr>
            <a:r>
              <a:rPr lang="en-US" dirty="0"/>
              <a:t> </a:t>
            </a:r>
            <a:r>
              <a:rPr lang="en-US" sz="2000" dirty="0"/>
              <a:t>e.g. </a:t>
            </a:r>
            <a:r>
              <a:rPr lang="en-US" sz="2000" i="1" dirty="0"/>
              <a:t>People disagree about whether or not         </a:t>
            </a:r>
          </a:p>
          <a:p>
            <a:pPr marL="800100" lvl="2" indent="0">
              <a:buNone/>
            </a:pPr>
            <a:r>
              <a:rPr lang="en-US" sz="2000" i="1" dirty="0"/>
              <a:t>  the party system is outdated, or the </a:t>
            </a:r>
          </a:p>
          <a:p>
            <a:pPr marL="800100" lvl="2" indent="0">
              <a:buNone/>
            </a:pPr>
            <a:r>
              <a:rPr lang="en-US" sz="2000" i="1" dirty="0"/>
              <a:t>  interpretation of free speech.</a:t>
            </a:r>
          </a:p>
          <a:p>
            <a:endParaRPr lang="en-US" dirty="0"/>
          </a:p>
        </p:txBody>
      </p:sp>
    </p:spTree>
    <p:extLst>
      <p:ext uri="{BB962C8B-B14F-4D97-AF65-F5344CB8AC3E}">
        <p14:creationId xmlns:p14="http://schemas.microsoft.com/office/powerpoint/2010/main" val="3211819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A4E41-1B81-C348-99C7-8E43114EF84B}"/>
              </a:ext>
            </a:extLst>
          </p:cNvPr>
          <p:cNvSpPr>
            <a:spLocks noGrp="1"/>
          </p:cNvSpPr>
          <p:nvPr>
            <p:ph type="title"/>
          </p:nvPr>
        </p:nvSpPr>
        <p:spPr/>
        <p:txBody>
          <a:bodyPr>
            <a:normAutofit fontScale="90000"/>
          </a:bodyPr>
          <a:lstStyle/>
          <a:p>
            <a:r>
              <a:rPr lang="en-US" dirty="0"/>
              <a:t>Economics</a:t>
            </a:r>
          </a:p>
        </p:txBody>
      </p:sp>
      <p:sp>
        <p:nvSpPr>
          <p:cNvPr id="3" name="Content Placeholder 2">
            <a:extLst>
              <a:ext uri="{FF2B5EF4-FFF2-40B4-BE49-F238E27FC236}">
                <a16:creationId xmlns:a16="http://schemas.microsoft.com/office/drawing/2014/main" id="{2433659C-2C4F-A942-83FB-FF723BEDCAF1}"/>
              </a:ext>
            </a:extLst>
          </p:cNvPr>
          <p:cNvSpPr>
            <a:spLocks noGrp="1"/>
          </p:cNvSpPr>
          <p:nvPr>
            <p:ph idx="1"/>
          </p:nvPr>
        </p:nvSpPr>
        <p:spPr/>
        <p:txBody>
          <a:bodyPr/>
          <a:lstStyle/>
          <a:p>
            <a:r>
              <a:rPr lang="en-US" sz="2400" b="1" dirty="0"/>
              <a:t>The answers to a number of questions are contested </a:t>
            </a:r>
          </a:p>
          <a:p>
            <a:pPr lvl="1"/>
            <a:r>
              <a:rPr lang="en-US" sz="2400" dirty="0"/>
              <a:t>Do you favor supply side or demand side economics?</a:t>
            </a:r>
          </a:p>
          <a:p>
            <a:pPr lvl="1"/>
            <a:r>
              <a:rPr lang="en-US" sz="2400" dirty="0"/>
              <a:t>What will happen if tariffs go up?</a:t>
            </a:r>
          </a:p>
          <a:p>
            <a:pPr lvl="1"/>
            <a:r>
              <a:rPr lang="en-US" sz="2400" dirty="0"/>
              <a:t>What will be the effect on our economy if the economy of a major country collapses?</a:t>
            </a:r>
          </a:p>
          <a:p>
            <a:pPr lvl="1"/>
            <a:r>
              <a:rPr lang="en-US" sz="2400" dirty="0"/>
              <a:t>Is it better to invest individual stocks or index funds?</a:t>
            </a:r>
          </a:p>
          <a:p>
            <a:pPr marL="0" indent="0">
              <a:buNone/>
            </a:pPr>
            <a:endParaRPr lang="en-US" dirty="0"/>
          </a:p>
        </p:txBody>
      </p:sp>
    </p:spTree>
    <p:extLst>
      <p:ext uri="{BB962C8B-B14F-4D97-AF65-F5344CB8AC3E}">
        <p14:creationId xmlns:p14="http://schemas.microsoft.com/office/powerpoint/2010/main" val="88098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611B-F9A0-7C46-9EA3-1028C0CCF387}"/>
              </a:ext>
            </a:extLst>
          </p:cNvPr>
          <p:cNvSpPr>
            <a:spLocks noGrp="1"/>
          </p:cNvSpPr>
          <p:nvPr>
            <p:ph type="title"/>
          </p:nvPr>
        </p:nvSpPr>
        <p:spPr>
          <a:xfrm>
            <a:off x="16887" y="0"/>
            <a:ext cx="5624048" cy="891995"/>
          </a:xfrm>
        </p:spPr>
        <p:txBody>
          <a:bodyPr>
            <a:noAutofit/>
          </a:bodyPr>
          <a:lstStyle/>
          <a:p>
            <a:r>
              <a:rPr lang="en-US" sz="3000" dirty="0"/>
              <a:t>How do we know about disciplinary literacy?</a:t>
            </a:r>
          </a:p>
        </p:txBody>
      </p:sp>
      <p:sp>
        <p:nvSpPr>
          <p:cNvPr id="3" name="Content Placeholder 2">
            <a:extLst>
              <a:ext uri="{FF2B5EF4-FFF2-40B4-BE49-F238E27FC236}">
                <a16:creationId xmlns:a16="http://schemas.microsoft.com/office/drawing/2014/main" id="{4A5C4747-F04D-7042-9EBB-F409A666FE64}"/>
              </a:ext>
            </a:extLst>
          </p:cNvPr>
          <p:cNvSpPr>
            <a:spLocks noGrp="1"/>
          </p:cNvSpPr>
          <p:nvPr>
            <p:ph idx="1"/>
          </p:nvPr>
        </p:nvSpPr>
        <p:spPr/>
        <p:txBody>
          <a:bodyPr/>
          <a:lstStyle/>
          <a:p>
            <a:r>
              <a:rPr lang="en-US" sz="2400" dirty="0"/>
              <a:t>Studies that describe expert readers (Bazerman, 1985)</a:t>
            </a:r>
          </a:p>
          <a:p>
            <a:r>
              <a:rPr lang="en-US" sz="2400" dirty="0"/>
              <a:t>Studies comparing experts with novices (e.g., Geisler, 1994;                 Wineburg,1991, etc.)</a:t>
            </a:r>
          </a:p>
          <a:p>
            <a:r>
              <a:rPr lang="en-US" sz="2400" dirty="0"/>
              <a:t>Studies comparing experts in different fields (Shanahan, Shanahan, and Misischia (2011)</a:t>
            </a:r>
          </a:p>
          <a:p>
            <a:r>
              <a:rPr lang="en-US" sz="2400" dirty="0"/>
              <a:t>Functional linguistics analyses of the specialized literacy/language practices used in the disciplines (Fang, 2004;Halliday, 1998; Schleppegrell, 2004,etc.)</a:t>
            </a:r>
          </a:p>
          <a:p>
            <a:endParaRPr lang="en-US" dirty="0"/>
          </a:p>
        </p:txBody>
      </p:sp>
    </p:spTree>
    <p:extLst>
      <p:ext uri="{BB962C8B-B14F-4D97-AF65-F5344CB8AC3E}">
        <p14:creationId xmlns:p14="http://schemas.microsoft.com/office/powerpoint/2010/main" val="796634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DB8D-89D4-514A-BCEC-25849B3324B4}"/>
              </a:ext>
            </a:extLst>
          </p:cNvPr>
          <p:cNvSpPr>
            <a:spLocks noGrp="1"/>
          </p:cNvSpPr>
          <p:nvPr>
            <p:ph type="title"/>
          </p:nvPr>
        </p:nvSpPr>
        <p:spPr/>
        <p:txBody>
          <a:bodyPr>
            <a:normAutofit fontScale="90000"/>
          </a:bodyPr>
          <a:lstStyle/>
          <a:p>
            <a:r>
              <a:rPr lang="en-US" dirty="0"/>
              <a:t>Geography</a:t>
            </a:r>
          </a:p>
        </p:txBody>
      </p:sp>
      <p:sp>
        <p:nvSpPr>
          <p:cNvPr id="3" name="Content Placeholder 2">
            <a:extLst>
              <a:ext uri="{FF2B5EF4-FFF2-40B4-BE49-F238E27FC236}">
                <a16:creationId xmlns:a16="http://schemas.microsoft.com/office/drawing/2014/main" id="{9E7EB757-C227-4140-BCAC-51419E0F974D}"/>
              </a:ext>
            </a:extLst>
          </p:cNvPr>
          <p:cNvSpPr>
            <a:spLocks noGrp="1"/>
          </p:cNvSpPr>
          <p:nvPr>
            <p:ph idx="1"/>
          </p:nvPr>
        </p:nvSpPr>
        <p:spPr/>
        <p:txBody>
          <a:bodyPr/>
          <a:lstStyle/>
          <a:p>
            <a:r>
              <a:rPr lang="en-US" b="1" dirty="0"/>
              <a:t>The answers to many questions are contested</a:t>
            </a:r>
          </a:p>
          <a:p>
            <a:pPr lvl="1"/>
            <a:r>
              <a:rPr lang="en-US" dirty="0"/>
              <a:t>How does an area’s topography effect its economy?</a:t>
            </a:r>
          </a:p>
          <a:p>
            <a:pPr lvl="1"/>
            <a:r>
              <a:rPr lang="en-US" dirty="0"/>
              <a:t>What causes the migration of peoples?</a:t>
            </a:r>
          </a:p>
          <a:p>
            <a:pPr marL="0" indent="0">
              <a:buNone/>
            </a:pPr>
            <a:endParaRPr lang="en-US" dirty="0"/>
          </a:p>
        </p:txBody>
      </p:sp>
    </p:spTree>
    <p:extLst>
      <p:ext uri="{BB962C8B-B14F-4D97-AF65-F5344CB8AC3E}">
        <p14:creationId xmlns:p14="http://schemas.microsoft.com/office/powerpoint/2010/main" val="4154427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26C7A-2EC2-3945-8876-1EA8DA536F2C}"/>
              </a:ext>
            </a:extLst>
          </p:cNvPr>
          <p:cNvSpPr>
            <a:spLocks noGrp="1"/>
          </p:cNvSpPr>
          <p:nvPr>
            <p:ph type="title"/>
          </p:nvPr>
        </p:nvSpPr>
        <p:spPr>
          <a:xfrm>
            <a:off x="754375" y="2724455"/>
            <a:ext cx="7772400" cy="1021556"/>
          </a:xfrm>
        </p:spPr>
        <p:txBody>
          <a:bodyPr/>
          <a:lstStyle/>
          <a:p>
            <a:pPr algn="ctr"/>
            <a:r>
              <a:rPr lang="en-US" dirty="0"/>
              <a:t>Vocabulary</a:t>
            </a:r>
          </a:p>
        </p:txBody>
      </p:sp>
    </p:spTree>
    <p:extLst>
      <p:ext uri="{BB962C8B-B14F-4D97-AF65-F5344CB8AC3E}">
        <p14:creationId xmlns:p14="http://schemas.microsoft.com/office/powerpoint/2010/main" val="4262911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1B56-C658-CB4B-A84B-5238ED2EA830}"/>
              </a:ext>
            </a:extLst>
          </p:cNvPr>
          <p:cNvSpPr>
            <a:spLocks noGrp="1"/>
          </p:cNvSpPr>
          <p:nvPr>
            <p:ph type="title"/>
          </p:nvPr>
        </p:nvSpPr>
        <p:spPr>
          <a:xfrm>
            <a:off x="457200" y="205979"/>
            <a:ext cx="5336440" cy="857250"/>
          </a:xfrm>
        </p:spPr>
        <p:txBody>
          <a:bodyPr/>
          <a:lstStyle/>
          <a:p>
            <a:r>
              <a:rPr lang="en-US" dirty="0">
                <a:solidFill>
                  <a:schemeClr val="bg1"/>
                </a:solidFill>
              </a:rPr>
              <a:t>Role of Vocabulary</a:t>
            </a:r>
          </a:p>
        </p:txBody>
      </p:sp>
      <p:sp>
        <p:nvSpPr>
          <p:cNvPr id="3" name="Content Placeholder 2">
            <a:extLst>
              <a:ext uri="{FF2B5EF4-FFF2-40B4-BE49-F238E27FC236}">
                <a16:creationId xmlns:a16="http://schemas.microsoft.com/office/drawing/2014/main" id="{0CED281A-1623-F64B-A15A-C274B52F4D58}"/>
              </a:ext>
            </a:extLst>
          </p:cNvPr>
          <p:cNvSpPr>
            <a:spLocks noGrp="1"/>
          </p:cNvSpPr>
          <p:nvPr>
            <p:ph sz="half" idx="1"/>
          </p:nvPr>
        </p:nvSpPr>
        <p:spPr/>
        <p:txBody>
          <a:bodyPr>
            <a:normAutofit/>
          </a:bodyPr>
          <a:lstStyle/>
          <a:p>
            <a:pPr marL="0" indent="0" algn="ctr">
              <a:buNone/>
            </a:pPr>
            <a:r>
              <a:rPr lang="en-US" sz="1800" b="1" dirty="0"/>
              <a:t>Content Area Reading</a:t>
            </a:r>
          </a:p>
          <a:p>
            <a:pPr>
              <a:buClr>
                <a:schemeClr val="tx1"/>
              </a:buClr>
              <a:buFont typeface="Wingdings" charset="2"/>
              <a:buChar char="§"/>
            </a:pPr>
            <a:r>
              <a:rPr lang="en-US" sz="1800" dirty="0"/>
              <a:t>Students need to learn terminology in all fields.</a:t>
            </a:r>
          </a:p>
          <a:p>
            <a:pPr>
              <a:buClr>
                <a:schemeClr val="tx1"/>
              </a:buClr>
              <a:buFont typeface="Wingdings" charset="2"/>
              <a:buChar char="§"/>
            </a:pPr>
            <a:r>
              <a:rPr lang="en-US" sz="1800" dirty="0"/>
              <a:t>The same study techniques would                 accomplish this no matter what the                          words.</a:t>
            </a:r>
          </a:p>
          <a:p>
            <a:pPr>
              <a:buClr>
                <a:schemeClr val="tx1"/>
              </a:buClr>
              <a:buFont typeface="Wingdings" charset="2"/>
              <a:buChar char="§"/>
            </a:pPr>
            <a:r>
              <a:rPr lang="en-US" sz="1800" dirty="0"/>
              <a:t>Graphic organizers, semantic maps,                           word sorts, rate knowledge of words,                      analyze semantic features of words,                      categorizing/mapping words, synonym webs, etc.</a:t>
            </a:r>
          </a:p>
          <a:p>
            <a:pPr marL="0" indent="0">
              <a:buNone/>
            </a:pPr>
            <a:endParaRPr lang="en-US" sz="1800" b="1" dirty="0"/>
          </a:p>
        </p:txBody>
      </p:sp>
      <p:sp>
        <p:nvSpPr>
          <p:cNvPr id="4" name="Content Placeholder 3">
            <a:extLst>
              <a:ext uri="{FF2B5EF4-FFF2-40B4-BE49-F238E27FC236}">
                <a16:creationId xmlns:a16="http://schemas.microsoft.com/office/drawing/2014/main" id="{7DF8D20E-6280-514C-95D1-EBBA2F1F50E9}"/>
              </a:ext>
            </a:extLst>
          </p:cNvPr>
          <p:cNvSpPr>
            <a:spLocks noGrp="1"/>
          </p:cNvSpPr>
          <p:nvPr>
            <p:ph sz="half" idx="2"/>
          </p:nvPr>
        </p:nvSpPr>
        <p:spPr/>
        <p:txBody>
          <a:bodyPr>
            <a:normAutofit/>
          </a:bodyPr>
          <a:lstStyle/>
          <a:p>
            <a:pPr marL="0" indent="0" algn="ctr">
              <a:buNone/>
            </a:pPr>
            <a:r>
              <a:rPr lang="en-US" sz="1800" b="1" dirty="0"/>
              <a:t>Disciplinary Literacy</a:t>
            </a:r>
          </a:p>
          <a:p>
            <a:r>
              <a:rPr lang="en-US" sz="1800" dirty="0"/>
              <a:t>Terminology is specific to the fields of study.</a:t>
            </a:r>
          </a:p>
          <a:p>
            <a:r>
              <a:rPr lang="en-US" sz="1800" dirty="0"/>
              <a:t>Different types of words require different ways to identify and learn them.</a:t>
            </a:r>
          </a:p>
          <a:p>
            <a:r>
              <a:rPr lang="en-US" sz="1800" dirty="0"/>
              <a:t>The study techniques depend on the type of words that are learned.</a:t>
            </a:r>
          </a:p>
        </p:txBody>
      </p:sp>
    </p:spTree>
    <p:extLst>
      <p:ext uri="{BB962C8B-B14F-4D97-AF65-F5344CB8AC3E}">
        <p14:creationId xmlns:p14="http://schemas.microsoft.com/office/powerpoint/2010/main" val="4027053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FA53-06EC-FF4B-A34A-9C47AEF1D191}"/>
              </a:ext>
            </a:extLst>
          </p:cNvPr>
          <p:cNvSpPr>
            <a:spLocks noGrp="1"/>
          </p:cNvSpPr>
          <p:nvPr>
            <p:ph type="title"/>
          </p:nvPr>
        </p:nvSpPr>
        <p:spPr>
          <a:xfrm>
            <a:off x="143555" y="128470"/>
            <a:ext cx="5191970" cy="610820"/>
          </a:xfrm>
        </p:spPr>
        <p:txBody>
          <a:bodyPr>
            <a:normAutofit fontScale="90000"/>
          </a:bodyPr>
          <a:lstStyle/>
          <a:p>
            <a:r>
              <a:rPr lang="en-US" dirty="0"/>
              <a:t>Role of Vocabulary</a:t>
            </a:r>
          </a:p>
        </p:txBody>
      </p:sp>
      <p:sp>
        <p:nvSpPr>
          <p:cNvPr id="3" name="Content Placeholder 2">
            <a:extLst>
              <a:ext uri="{FF2B5EF4-FFF2-40B4-BE49-F238E27FC236}">
                <a16:creationId xmlns:a16="http://schemas.microsoft.com/office/drawing/2014/main" id="{98D2004B-E81E-8344-B0B9-2B2DDAE94072}"/>
              </a:ext>
            </a:extLst>
          </p:cNvPr>
          <p:cNvSpPr>
            <a:spLocks noGrp="1"/>
          </p:cNvSpPr>
          <p:nvPr>
            <p:ph idx="1"/>
          </p:nvPr>
        </p:nvSpPr>
        <p:spPr/>
        <p:txBody>
          <a:bodyPr>
            <a:normAutofit/>
          </a:bodyPr>
          <a:lstStyle/>
          <a:p>
            <a:pPr>
              <a:buClr>
                <a:schemeClr val="tx1"/>
              </a:buClr>
              <a:buFont typeface="Wingdings" charset="2"/>
              <a:buChar char="§"/>
            </a:pPr>
            <a:r>
              <a:rPr lang="en-US" b="1" dirty="0"/>
              <a:t>What to teach?</a:t>
            </a:r>
          </a:p>
          <a:p>
            <a:pPr lvl="1"/>
            <a:r>
              <a:rPr lang="en-US" dirty="0"/>
              <a:t>The nature of vocabulary in a discipline </a:t>
            </a:r>
          </a:p>
          <a:p>
            <a:pPr lvl="1"/>
            <a:r>
              <a:rPr lang="en-US" dirty="0"/>
              <a:t>How to interpret morphology </a:t>
            </a:r>
          </a:p>
          <a:p>
            <a:pPr lvl="1"/>
            <a:r>
              <a:rPr lang="en-US" dirty="0"/>
              <a:t>How to use of context</a:t>
            </a:r>
          </a:p>
          <a:p>
            <a:pPr lvl="1"/>
            <a:r>
              <a:rPr lang="en-US" dirty="0"/>
              <a:t>Use of appropriate reference guides</a:t>
            </a:r>
          </a:p>
          <a:p>
            <a:endParaRPr lang="en-US" dirty="0"/>
          </a:p>
        </p:txBody>
      </p:sp>
    </p:spTree>
    <p:extLst>
      <p:ext uri="{BB962C8B-B14F-4D97-AF65-F5344CB8AC3E}">
        <p14:creationId xmlns:p14="http://schemas.microsoft.com/office/powerpoint/2010/main" val="3732091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B1750-8508-1D4A-9972-89AFA45FBEA0}"/>
              </a:ext>
            </a:extLst>
          </p:cNvPr>
          <p:cNvSpPr>
            <a:spLocks noGrp="1"/>
          </p:cNvSpPr>
          <p:nvPr>
            <p:ph type="title"/>
          </p:nvPr>
        </p:nvSpPr>
        <p:spPr>
          <a:xfrm>
            <a:off x="448965" y="281175"/>
            <a:ext cx="4581150" cy="610820"/>
          </a:xfrm>
        </p:spPr>
        <p:txBody>
          <a:bodyPr>
            <a:normAutofit fontScale="90000"/>
          </a:bodyPr>
          <a:lstStyle/>
          <a:p>
            <a:r>
              <a:rPr lang="en-US" dirty="0"/>
              <a:t>Words are different</a:t>
            </a:r>
          </a:p>
        </p:txBody>
      </p:sp>
      <p:graphicFrame>
        <p:nvGraphicFramePr>
          <p:cNvPr id="7" name="Content Placeholder 6">
            <a:extLst>
              <a:ext uri="{FF2B5EF4-FFF2-40B4-BE49-F238E27FC236}">
                <a16:creationId xmlns:a16="http://schemas.microsoft.com/office/drawing/2014/main" id="{43154B6D-277F-934E-AB75-D04CB23498A7}"/>
              </a:ext>
            </a:extLst>
          </p:cNvPr>
          <p:cNvGraphicFramePr>
            <a:graphicFrameLocks noGrp="1"/>
          </p:cNvGraphicFramePr>
          <p:nvPr>
            <p:ph idx="1"/>
            <p:extLst>
              <p:ext uri="{D42A27DB-BD31-4B8C-83A1-F6EECF244321}">
                <p14:modId xmlns:p14="http://schemas.microsoft.com/office/powerpoint/2010/main" val="669716987"/>
              </p:ext>
            </p:extLst>
          </p:nvPr>
        </p:nvGraphicFramePr>
        <p:xfrm>
          <a:off x="143555" y="1197405"/>
          <a:ext cx="8856890" cy="3754120"/>
        </p:xfrm>
        <a:graphic>
          <a:graphicData uri="http://schemas.openxmlformats.org/drawingml/2006/table">
            <a:tbl>
              <a:tblPr firstRow="1" bandRow="1">
                <a:tableStyleId>{5C22544A-7EE6-4342-B048-85BDC9FD1C3A}</a:tableStyleId>
              </a:tblPr>
              <a:tblGrid>
                <a:gridCol w="1311906">
                  <a:extLst>
                    <a:ext uri="{9D8B030D-6E8A-4147-A177-3AD203B41FA5}">
                      <a16:colId xmlns:a16="http://schemas.microsoft.com/office/drawing/2014/main" val="123993970"/>
                    </a:ext>
                  </a:extLst>
                </a:gridCol>
                <a:gridCol w="7544984">
                  <a:extLst>
                    <a:ext uri="{9D8B030D-6E8A-4147-A177-3AD203B41FA5}">
                      <a16:colId xmlns:a16="http://schemas.microsoft.com/office/drawing/2014/main" val="1184984412"/>
                    </a:ext>
                  </a:extLst>
                </a:gridCol>
              </a:tblGrid>
              <a:tr h="370840">
                <a:tc>
                  <a:txBody>
                    <a:bodyPr/>
                    <a:lstStyle/>
                    <a:p>
                      <a:r>
                        <a:rPr lang="en-US" dirty="0"/>
                        <a:t>Discipline</a:t>
                      </a:r>
                    </a:p>
                  </a:txBody>
                  <a:tcPr/>
                </a:tc>
                <a:tc>
                  <a:txBody>
                    <a:bodyPr/>
                    <a:lstStyle/>
                    <a:p>
                      <a:r>
                        <a:rPr lang="en-US" dirty="0"/>
                        <a:t>Vocabulary features</a:t>
                      </a:r>
                    </a:p>
                  </a:txBody>
                  <a:tcPr/>
                </a:tc>
                <a:extLst>
                  <a:ext uri="{0D108BD9-81ED-4DB2-BD59-A6C34878D82A}">
                    <a16:rowId xmlns:a16="http://schemas.microsoft.com/office/drawing/2014/main" val="1179895816"/>
                  </a:ext>
                </a:extLst>
              </a:tr>
              <a:tr h="370840">
                <a:tc>
                  <a:txBody>
                    <a:bodyPr/>
                    <a:lstStyle/>
                    <a:p>
                      <a:r>
                        <a:rPr lang="en-US" dirty="0"/>
                        <a:t>History </a:t>
                      </a:r>
                    </a:p>
                  </a:txBody>
                  <a:tcPr/>
                </a:tc>
                <a:tc>
                  <a:txBody>
                    <a:bodyPr/>
                    <a:lstStyle/>
                    <a:p>
                      <a:r>
                        <a:rPr lang="en-US" dirty="0"/>
                        <a:t>Metaphorical terms, terms with political points of view</a:t>
                      </a:r>
                    </a:p>
                    <a:p>
                      <a:r>
                        <a:rPr lang="en-US" dirty="0"/>
                        <a:t>E.g.,  War of Northern Aggression vs. War Between the States vs. Civil War;  The Gilded Age; Revolutionary Movements vs. Soviet Expansionism</a:t>
                      </a:r>
                    </a:p>
                  </a:txBody>
                  <a:tcPr/>
                </a:tc>
                <a:extLst>
                  <a:ext uri="{0D108BD9-81ED-4DB2-BD59-A6C34878D82A}">
                    <a16:rowId xmlns:a16="http://schemas.microsoft.com/office/drawing/2014/main" val="1184867895"/>
                  </a:ext>
                </a:extLst>
              </a:tr>
              <a:tr h="370840">
                <a:tc>
                  <a:txBody>
                    <a:bodyPr/>
                    <a:lstStyle/>
                    <a:p>
                      <a:r>
                        <a:rPr lang="en-US" dirty="0"/>
                        <a:t>Science</a:t>
                      </a:r>
                    </a:p>
                  </a:txBody>
                  <a:tcPr/>
                </a:tc>
                <a:tc>
                  <a:txBody>
                    <a:bodyPr/>
                    <a:lstStyle/>
                    <a:p>
                      <a:r>
                        <a:rPr lang="en-US" dirty="0"/>
                        <a:t>Greek and Latin Roots (precise, dense, stable meanings that are recoverable, show relationships).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deoxyribonucleic; haploid; diploid</a:t>
                      </a:r>
                    </a:p>
                  </a:txBody>
                  <a:tcPr/>
                </a:tc>
                <a:extLst>
                  <a:ext uri="{0D108BD9-81ED-4DB2-BD59-A6C34878D82A}">
                    <a16:rowId xmlns:a16="http://schemas.microsoft.com/office/drawing/2014/main" val="2282864229"/>
                  </a:ext>
                </a:extLst>
              </a:tr>
              <a:tr h="370840">
                <a:tc>
                  <a:txBody>
                    <a:bodyPr/>
                    <a:lstStyle/>
                    <a:p>
                      <a:r>
                        <a:rPr lang="en-US" dirty="0"/>
                        <a:t>Math</a:t>
                      </a:r>
                    </a:p>
                  </a:txBody>
                  <a:tcPr/>
                </a:tc>
                <a:tc>
                  <a:txBody>
                    <a:bodyPr/>
                    <a:lstStyle/>
                    <a:p>
                      <a:r>
                        <a:rPr lang="en-US" dirty="0"/>
                        <a:t>Words with precise definitions that are different than general meanings </a:t>
                      </a:r>
                    </a:p>
                    <a:p>
                      <a:r>
                        <a:rPr lang="en-US" dirty="0"/>
                        <a:t>e.g., factor, prime</a:t>
                      </a:r>
                    </a:p>
                  </a:txBody>
                  <a:tcPr/>
                </a:tc>
                <a:extLst>
                  <a:ext uri="{0D108BD9-81ED-4DB2-BD59-A6C34878D82A}">
                    <a16:rowId xmlns:a16="http://schemas.microsoft.com/office/drawing/2014/main" val="360749871"/>
                  </a:ext>
                </a:extLst>
              </a:tr>
              <a:tr h="370840">
                <a:tc>
                  <a:txBody>
                    <a:bodyPr/>
                    <a:lstStyle/>
                    <a:p>
                      <a:r>
                        <a:rPr lang="en-US" dirty="0"/>
                        <a:t>Literature</a:t>
                      </a:r>
                    </a:p>
                  </a:txBody>
                  <a:tcPr/>
                </a:tc>
                <a:tc>
                  <a:txBody>
                    <a:bodyPr/>
                    <a:lstStyle/>
                    <a:p>
                      <a:r>
                        <a:rPr lang="en-US" dirty="0"/>
                        <a:t>Words describing emotions, states of mind, the senses</a:t>
                      </a:r>
                    </a:p>
                    <a:p>
                      <a:r>
                        <a:rPr lang="en-US" dirty="0"/>
                        <a:t>e.g. paroxysm, “</a:t>
                      </a:r>
                      <a:r>
                        <a:rPr lang="en-US" i="1" dirty="0"/>
                        <a:t>the insane joy of the hunt</a:t>
                      </a:r>
                      <a:r>
                        <a:rPr lang="en-US" sz="1800" i="1" dirty="0"/>
                        <a:t>, when as I climb the rock, my face contorted, gasping, shouting voluptuously senseless words</a:t>
                      </a:r>
                      <a:endParaRPr lang="en-US" dirty="0"/>
                    </a:p>
                  </a:txBody>
                  <a:tcPr/>
                </a:tc>
                <a:extLst>
                  <a:ext uri="{0D108BD9-81ED-4DB2-BD59-A6C34878D82A}">
                    <a16:rowId xmlns:a16="http://schemas.microsoft.com/office/drawing/2014/main" val="1146346214"/>
                  </a:ext>
                </a:extLst>
              </a:tr>
            </a:tbl>
          </a:graphicData>
        </a:graphic>
      </p:graphicFrame>
    </p:spTree>
    <p:extLst>
      <p:ext uri="{BB962C8B-B14F-4D97-AF65-F5344CB8AC3E}">
        <p14:creationId xmlns:p14="http://schemas.microsoft.com/office/powerpoint/2010/main" val="2620813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4EE2E-8D85-524E-B0BF-A1198B376A75}"/>
              </a:ext>
            </a:extLst>
          </p:cNvPr>
          <p:cNvSpPr>
            <a:spLocks noGrp="1"/>
          </p:cNvSpPr>
          <p:nvPr>
            <p:ph type="title"/>
          </p:nvPr>
        </p:nvSpPr>
        <p:spPr>
          <a:xfrm>
            <a:off x="448965" y="281175"/>
            <a:ext cx="4581150" cy="610820"/>
          </a:xfrm>
        </p:spPr>
        <p:txBody>
          <a:bodyPr>
            <a:normAutofit fontScale="90000"/>
          </a:bodyPr>
          <a:lstStyle/>
          <a:p>
            <a:r>
              <a:rPr lang="en-US" dirty="0"/>
              <a:t>Morphology is different</a:t>
            </a:r>
          </a:p>
        </p:txBody>
      </p:sp>
      <p:sp>
        <p:nvSpPr>
          <p:cNvPr id="3" name="Content Placeholder 2">
            <a:extLst>
              <a:ext uri="{FF2B5EF4-FFF2-40B4-BE49-F238E27FC236}">
                <a16:creationId xmlns:a16="http://schemas.microsoft.com/office/drawing/2014/main" id="{AB89DCC3-A546-C94F-9AD1-0F5F71E0BFBD}"/>
              </a:ext>
            </a:extLst>
          </p:cNvPr>
          <p:cNvSpPr>
            <a:spLocks noGrp="1"/>
          </p:cNvSpPr>
          <p:nvPr>
            <p:ph idx="1"/>
          </p:nvPr>
        </p:nvSpPr>
        <p:spPr/>
        <p:txBody>
          <a:bodyPr>
            <a:normAutofit lnSpcReduction="10000"/>
          </a:bodyPr>
          <a:lstStyle/>
          <a:p>
            <a:r>
              <a:rPr lang="en-US" dirty="0"/>
              <a:t>Of course, different disciplines use different words</a:t>
            </a:r>
          </a:p>
          <a:p>
            <a:r>
              <a:rPr lang="en-US" dirty="0"/>
              <a:t>But the frequency or value of prefixes,</a:t>
            </a:r>
          </a:p>
          <a:p>
            <a:pPr marL="0" indent="0">
              <a:buNone/>
            </a:pPr>
            <a:r>
              <a:rPr lang="en-US" dirty="0"/>
              <a:t>    suffixes, and (especially) combining </a:t>
            </a:r>
          </a:p>
          <a:p>
            <a:pPr marL="0" indent="0">
              <a:buNone/>
            </a:pPr>
            <a:r>
              <a:rPr lang="en-US" dirty="0"/>
              <a:t>    forms also differs by discipline.</a:t>
            </a:r>
          </a:p>
          <a:p>
            <a:r>
              <a:rPr lang="en-US" dirty="0"/>
              <a:t>See: </a:t>
            </a:r>
            <a:r>
              <a:rPr lang="en-US" u="sng" dirty="0"/>
              <a:t>Word ID: Assessment Across </a:t>
            </a:r>
          </a:p>
          <a:p>
            <a:pPr marL="0" indent="0">
              <a:buNone/>
            </a:pPr>
            <a:r>
              <a:rPr lang="en-US" dirty="0"/>
              <a:t>    </a:t>
            </a:r>
            <a:r>
              <a:rPr lang="en-US" u="sng" dirty="0"/>
              <a:t>the Content Areas </a:t>
            </a:r>
            <a:r>
              <a:rPr lang="en-US" dirty="0"/>
              <a:t>by Linda Gutlohn </a:t>
            </a:r>
          </a:p>
          <a:p>
            <a:pPr marL="0" indent="0">
              <a:buNone/>
            </a:pPr>
            <a:r>
              <a:rPr lang="en-US" dirty="0"/>
              <a:t>    &amp; Frances Besselieu</a:t>
            </a:r>
          </a:p>
          <a:p>
            <a:pPr marL="0" indent="0">
              <a:buNone/>
            </a:pPr>
            <a:endParaRPr lang="en-US" dirty="0"/>
          </a:p>
        </p:txBody>
      </p:sp>
    </p:spTree>
    <p:extLst>
      <p:ext uri="{BB962C8B-B14F-4D97-AF65-F5344CB8AC3E}">
        <p14:creationId xmlns:p14="http://schemas.microsoft.com/office/powerpoint/2010/main" val="4017574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 y="0"/>
            <a:ext cx="8246070" cy="610820"/>
          </a:xfrm>
        </p:spPr>
        <p:txBody>
          <a:bodyPr>
            <a:normAutofit fontScale="90000"/>
          </a:bodyPr>
          <a:lstStyle/>
          <a:p>
            <a:r>
              <a:rPr lang="en-US" dirty="0"/>
              <a:t>Prefixes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4958754"/>
              </p:ext>
            </p:extLst>
          </p:nvPr>
        </p:nvGraphicFramePr>
        <p:xfrm>
          <a:off x="0" y="857251"/>
          <a:ext cx="9144000" cy="423672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02623">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302623">
                <a:tc>
                  <a:txBody>
                    <a:bodyPr/>
                    <a:lstStyle/>
                    <a:p>
                      <a:r>
                        <a:rPr lang="en-US" sz="1400" dirty="0"/>
                        <a:t>com-</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1"/>
                  </a:ext>
                </a:extLst>
              </a:tr>
              <a:tr h="302623">
                <a:tc>
                  <a:txBody>
                    <a:bodyPr/>
                    <a:lstStyle/>
                    <a:p>
                      <a:r>
                        <a:rPr lang="en-US" sz="1400" dirty="0"/>
                        <a:t>con-</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2"/>
                  </a:ext>
                </a:extLst>
              </a:tr>
              <a:tr h="302623">
                <a:tc>
                  <a:txBody>
                    <a:bodyPr/>
                    <a:lstStyle/>
                    <a:p>
                      <a:r>
                        <a:rPr lang="en-US" sz="1400" dirty="0"/>
                        <a:t>de-</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3"/>
                  </a:ext>
                </a:extLst>
              </a:tr>
              <a:tr h="302623">
                <a:tc>
                  <a:txBody>
                    <a:bodyPr/>
                    <a:lstStyle/>
                    <a:p>
                      <a:r>
                        <a:rPr lang="en-US" sz="1400" dirty="0">
                          <a:solidFill>
                            <a:schemeClr val="tx1"/>
                          </a:solidFill>
                        </a:rPr>
                        <a:t>dis-</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4"/>
                  </a:ext>
                </a:extLst>
              </a:tr>
              <a:tr h="302623">
                <a:tc>
                  <a:txBody>
                    <a:bodyPr/>
                    <a:lstStyle/>
                    <a:p>
                      <a:r>
                        <a:rPr lang="en-US" sz="1400" dirty="0"/>
                        <a:t>ex-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5"/>
                  </a:ext>
                </a:extLst>
              </a:tr>
              <a:tr h="302623">
                <a:tc>
                  <a:txBody>
                    <a:bodyPr/>
                    <a:lstStyle/>
                    <a:p>
                      <a:r>
                        <a:rPr lang="en-US" sz="1400" dirty="0"/>
                        <a:t>in-</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6"/>
                  </a:ext>
                </a:extLst>
              </a:tr>
              <a:tr h="302623">
                <a:tc>
                  <a:txBody>
                    <a:bodyPr/>
                    <a:lstStyle/>
                    <a:p>
                      <a:r>
                        <a:rPr lang="en-US" sz="1400" dirty="0"/>
                        <a:t>inter-</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7"/>
                  </a:ext>
                </a:extLst>
              </a:tr>
              <a:tr h="302623">
                <a:tc>
                  <a:txBody>
                    <a:bodyPr/>
                    <a:lstStyle/>
                    <a:p>
                      <a:r>
                        <a:rPr lang="en-US" sz="1400" dirty="0"/>
                        <a:t>pre-</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8"/>
                  </a:ext>
                </a:extLst>
              </a:tr>
              <a:tr h="302623">
                <a:tc>
                  <a:txBody>
                    <a:bodyPr/>
                    <a:lstStyle/>
                    <a:p>
                      <a:r>
                        <a:rPr lang="en-US" sz="1400" dirty="0"/>
                        <a:t>pro-</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9"/>
                  </a:ext>
                </a:extLst>
              </a:tr>
              <a:tr h="302623">
                <a:tc>
                  <a:txBody>
                    <a:bodyPr/>
                    <a:lstStyle/>
                    <a:p>
                      <a:r>
                        <a:rPr lang="en-US" sz="1400" dirty="0"/>
                        <a:t>re-</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0"/>
                  </a:ext>
                </a:extLst>
              </a:tr>
              <a:tr h="302623">
                <a:tc>
                  <a:txBody>
                    <a:bodyPr/>
                    <a:lstStyle/>
                    <a:p>
                      <a:r>
                        <a:rPr lang="en-US" sz="1400" dirty="0"/>
                        <a:t>sub-</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1"/>
                  </a:ext>
                </a:extLst>
              </a:tr>
              <a:tr h="302623">
                <a:tc>
                  <a:txBody>
                    <a:bodyPr/>
                    <a:lstStyle/>
                    <a:p>
                      <a:r>
                        <a:rPr lang="en-US" sz="1400" dirty="0">
                          <a:solidFill>
                            <a:schemeClr val="tx1"/>
                          </a:solidFill>
                        </a:rPr>
                        <a:t>trans-</a:t>
                      </a:r>
                    </a:p>
                  </a:txBody>
                  <a:tcPr marL="68580" marR="68580" marT="34290" marB="34290"/>
                </a:tc>
                <a:tc>
                  <a:txBody>
                    <a:bodyPr/>
                    <a:lstStyle/>
                    <a:p>
                      <a:pPr algn="ctr"/>
                      <a:endParaRPr lang="en-US" sz="140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2"/>
                  </a:ext>
                </a:extLst>
              </a:tr>
              <a:tr h="302623">
                <a:tc>
                  <a:txBody>
                    <a:bodyPr/>
                    <a:lstStyle/>
                    <a:p>
                      <a:r>
                        <a:rPr lang="en-US" sz="1400" dirty="0"/>
                        <a:t>un-</a:t>
                      </a:r>
                    </a:p>
                  </a:txBody>
                  <a:tcPr marL="68580" marR="68580" marT="34290" marB="34290"/>
                </a:tc>
                <a:tc>
                  <a:txBody>
                    <a:bodyPr/>
                    <a:lstStyle/>
                    <a:p>
                      <a:pPr algn="ctr"/>
                      <a:endParaRPr lang="en-US" sz="140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78109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Derivational Suffixes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913514"/>
              </p:ext>
            </p:extLst>
          </p:nvPr>
        </p:nvGraphicFramePr>
        <p:xfrm>
          <a:off x="0" y="857251"/>
          <a:ext cx="9144000" cy="423672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02623">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302623">
                <a:tc>
                  <a:txBody>
                    <a:bodyPr/>
                    <a:lstStyle/>
                    <a:p>
                      <a:r>
                        <a:rPr lang="en-US" sz="1400" dirty="0"/>
                        <a:t>-al</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1"/>
                  </a:ext>
                </a:extLst>
              </a:tr>
              <a:tr h="302623">
                <a:tc>
                  <a:txBody>
                    <a:bodyPr/>
                    <a:lstStyle/>
                    <a:p>
                      <a:r>
                        <a:rPr lang="en-US" sz="1400" dirty="0">
                          <a:solidFill>
                            <a:schemeClr val="tx1"/>
                          </a:solidFill>
                        </a:rPr>
                        <a:t>-ar</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2"/>
                  </a:ext>
                </a:extLst>
              </a:tr>
              <a:tr h="302623">
                <a:tc>
                  <a:txBody>
                    <a:bodyPr/>
                    <a:lstStyle/>
                    <a:p>
                      <a:r>
                        <a:rPr lang="en-US" sz="1400" dirty="0">
                          <a:solidFill>
                            <a:schemeClr val="tx1"/>
                          </a:solidFill>
                        </a:rPr>
                        <a:t>-ary</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3"/>
                  </a:ext>
                </a:extLst>
              </a:tr>
              <a:tr h="302623">
                <a:tc>
                  <a:txBody>
                    <a:bodyPr/>
                    <a:lstStyle/>
                    <a:p>
                      <a:r>
                        <a:rPr lang="en-US" sz="1400" dirty="0"/>
                        <a:t>-ate</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4"/>
                  </a:ext>
                </a:extLst>
              </a:tr>
              <a:tr h="302623">
                <a:tc>
                  <a:txBody>
                    <a:bodyPr/>
                    <a:lstStyle/>
                    <a:p>
                      <a:r>
                        <a:rPr lang="en-US" sz="1400" dirty="0"/>
                        <a:t>-ation</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5"/>
                  </a:ext>
                </a:extLst>
              </a:tr>
              <a:tr h="302623">
                <a:tc>
                  <a:txBody>
                    <a:bodyPr/>
                    <a:lstStyle/>
                    <a:p>
                      <a:r>
                        <a:rPr lang="en-US" sz="1400" dirty="0"/>
                        <a:t>-ent</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6"/>
                  </a:ext>
                </a:extLst>
              </a:tr>
              <a:tr h="302623">
                <a:tc>
                  <a:txBody>
                    <a:bodyPr/>
                    <a:lstStyle/>
                    <a:p>
                      <a:r>
                        <a:rPr lang="en-US" sz="1400" dirty="0"/>
                        <a:t>-ic</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7"/>
                  </a:ext>
                </a:extLst>
              </a:tr>
              <a:tr h="302623">
                <a:tc>
                  <a:txBody>
                    <a:bodyPr/>
                    <a:lstStyle/>
                    <a:p>
                      <a:r>
                        <a:rPr lang="en-US" sz="1400" dirty="0">
                          <a:solidFill>
                            <a:schemeClr val="tx1"/>
                          </a:solidFill>
                        </a:rPr>
                        <a:t>-ism</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rgbClr val="000000"/>
                          </a:solidFill>
                        </a:rPr>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8"/>
                  </a:ext>
                </a:extLst>
              </a:tr>
              <a:tr h="302623">
                <a:tc>
                  <a:txBody>
                    <a:bodyPr/>
                    <a:lstStyle/>
                    <a:p>
                      <a:r>
                        <a:rPr lang="en-US" sz="1400" dirty="0">
                          <a:solidFill>
                            <a:srgbClr val="FF0000"/>
                          </a:solidFill>
                        </a:rPr>
                        <a:t>-</a:t>
                      </a:r>
                      <a:r>
                        <a:rPr lang="en-US" sz="1400" dirty="0">
                          <a:solidFill>
                            <a:schemeClr val="tx1"/>
                          </a:solidFill>
                        </a:rPr>
                        <a:t>ist</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9"/>
                  </a:ext>
                </a:extLst>
              </a:tr>
              <a:tr h="302623">
                <a:tc>
                  <a:txBody>
                    <a:bodyPr/>
                    <a:lstStyle/>
                    <a:p>
                      <a:r>
                        <a:rPr lang="en-US" sz="1400" dirty="0"/>
                        <a:t>-ity</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0"/>
                  </a:ext>
                </a:extLst>
              </a:tr>
              <a:tr h="302623">
                <a:tc>
                  <a:txBody>
                    <a:bodyPr/>
                    <a:lstStyle/>
                    <a:p>
                      <a:r>
                        <a:rPr lang="en-US" sz="1400" dirty="0"/>
                        <a:t>-ive</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1"/>
                  </a:ext>
                </a:extLst>
              </a:tr>
              <a:tr h="302623">
                <a:tc>
                  <a:txBody>
                    <a:bodyPr/>
                    <a:lstStyle/>
                    <a:p>
                      <a:r>
                        <a:rPr lang="en-US" sz="1400" dirty="0">
                          <a:solidFill>
                            <a:schemeClr val="tx1"/>
                          </a:solidFill>
                        </a:rPr>
                        <a:t>-ize</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tx1"/>
                          </a:solidFill>
                        </a:rPr>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2"/>
                  </a:ext>
                </a:extLst>
              </a:tr>
              <a:tr h="302623">
                <a:tc>
                  <a:txBody>
                    <a:bodyPr/>
                    <a:lstStyle/>
                    <a:p>
                      <a:r>
                        <a:rPr lang="en-US" sz="1400" dirty="0"/>
                        <a:t>-ment</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45718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Derivational Suffixes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626997"/>
              </p:ext>
            </p:extLst>
          </p:nvPr>
        </p:nvGraphicFramePr>
        <p:xfrm>
          <a:off x="0" y="1808225"/>
          <a:ext cx="9144000" cy="1492432"/>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15175">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302623">
                <a:tc>
                  <a:txBody>
                    <a:bodyPr/>
                    <a:lstStyle/>
                    <a:p>
                      <a:r>
                        <a:rPr lang="en-US" sz="1400" dirty="0">
                          <a:solidFill>
                            <a:schemeClr val="tx1"/>
                          </a:solidFill>
                        </a:rPr>
                        <a:t>-or</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r>
                        <a:rPr lang="en-US" sz="1400" dirty="0">
                          <a:solidFill>
                            <a:srgbClr val="0070C0"/>
                          </a:solidFill>
                        </a:rPr>
                        <a:t>X</a:t>
                      </a:r>
                    </a:p>
                  </a:txBody>
                  <a:tcPr marL="68580" marR="68580" marT="34290" marB="34290"/>
                </a:tc>
                <a:extLst>
                  <a:ext uri="{0D108BD9-81ED-4DB2-BD59-A6C34878D82A}">
                    <a16:rowId xmlns:a16="http://schemas.microsoft.com/office/drawing/2014/main" val="10001"/>
                  </a:ext>
                </a:extLst>
              </a:tr>
              <a:tr h="302623">
                <a:tc>
                  <a:txBody>
                    <a:bodyPr/>
                    <a:lstStyle/>
                    <a:p>
                      <a:r>
                        <a:rPr lang="en-US" sz="1400" dirty="0"/>
                        <a:t>-sion</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2"/>
                  </a:ext>
                </a:extLst>
              </a:tr>
              <a:tr h="302623">
                <a:tc>
                  <a:txBody>
                    <a:bodyPr/>
                    <a:lstStyle/>
                    <a:p>
                      <a:r>
                        <a:rPr lang="en-US" sz="1400" dirty="0"/>
                        <a:t>-tion</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3"/>
                  </a:ext>
                </a:extLst>
              </a:tr>
              <a:tr h="302623">
                <a:tc>
                  <a:txBody>
                    <a:bodyPr/>
                    <a:lstStyle/>
                    <a:p>
                      <a:r>
                        <a:rPr lang="en-US" sz="1400" dirty="0">
                          <a:solidFill>
                            <a:schemeClr val="tx1"/>
                          </a:solidFill>
                        </a:rPr>
                        <a:t>-ture</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82122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Greek Combining Forms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8448255"/>
              </p:ext>
            </p:extLst>
          </p:nvPr>
        </p:nvGraphicFramePr>
        <p:xfrm>
          <a:off x="0" y="857251"/>
          <a:ext cx="9144000" cy="4239443"/>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02623">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302623">
                <a:tc>
                  <a:txBody>
                    <a:bodyPr/>
                    <a:lstStyle/>
                    <a:p>
                      <a:r>
                        <a:rPr lang="en-US" sz="1400" dirty="0"/>
                        <a:t>ana</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1"/>
                  </a:ext>
                </a:extLst>
              </a:tr>
              <a:tr h="302623">
                <a:tc>
                  <a:txBody>
                    <a:bodyPr/>
                    <a:lstStyle/>
                    <a:p>
                      <a:r>
                        <a:rPr lang="en-US" sz="1400" dirty="0">
                          <a:solidFill>
                            <a:schemeClr val="tx1"/>
                          </a:solidFill>
                        </a:rPr>
                        <a:t>arch</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solidFill>
                          <a:srgbClr val="FF0000"/>
                        </a:solidFill>
                      </a:endParaRPr>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2"/>
                  </a:ext>
                </a:extLst>
              </a:tr>
              <a:tr h="302623">
                <a:tc>
                  <a:txBody>
                    <a:bodyPr/>
                    <a:lstStyle/>
                    <a:p>
                      <a:r>
                        <a:rPr lang="en-US" sz="1400" dirty="0">
                          <a:solidFill>
                            <a:schemeClr val="tx1"/>
                          </a:solidFill>
                        </a:rPr>
                        <a:t>auto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3"/>
                  </a:ext>
                </a:extLst>
              </a:tr>
              <a:tr h="302623">
                <a:tc>
                  <a:txBody>
                    <a:bodyPr/>
                    <a:lstStyle/>
                    <a:p>
                      <a:r>
                        <a:rPr lang="en-US" sz="1400" dirty="0">
                          <a:solidFill>
                            <a:schemeClr val="tx1"/>
                          </a:solidFill>
                        </a:rPr>
                        <a:t>bio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4"/>
                  </a:ext>
                </a:extLst>
              </a:tr>
              <a:tr h="302623">
                <a:tc>
                  <a:txBody>
                    <a:bodyPr/>
                    <a:lstStyle/>
                    <a:p>
                      <a:r>
                        <a:rPr lang="en-US" sz="1400" dirty="0">
                          <a:solidFill>
                            <a:schemeClr val="tx1"/>
                          </a:solidFill>
                        </a:rPr>
                        <a:t>chem</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5"/>
                  </a:ext>
                </a:extLst>
              </a:tr>
              <a:tr h="302623">
                <a:tc>
                  <a:txBody>
                    <a:bodyPr/>
                    <a:lstStyle/>
                    <a:p>
                      <a:r>
                        <a:rPr lang="en-US" sz="1400" dirty="0">
                          <a:solidFill>
                            <a:schemeClr val="tx1"/>
                          </a:solidFill>
                        </a:rPr>
                        <a:t>cracy, crat</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6"/>
                  </a:ext>
                </a:extLst>
              </a:tr>
              <a:tr h="302623">
                <a:tc>
                  <a:txBody>
                    <a:bodyPr/>
                    <a:lstStyle/>
                    <a:p>
                      <a:r>
                        <a:rPr lang="en-US" sz="1400" dirty="0">
                          <a:solidFill>
                            <a:schemeClr val="tx1"/>
                          </a:solidFill>
                        </a:rPr>
                        <a:t>dem, demo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7"/>
                  </a:ext>
                </a:extLst>
              </a:tr>
              <a:tr h="302623">
                <a:tc>
                  <a:txBody>
                    <a:bodyPr/>
                    <a:lstStyle/>
                    <a:p>
                      <a:r>
                        <a:rPr lang="en-US" sz="1400" dirty="0">
                          <a:solidFill>
                            <a:schemeClr val="tx1"/>
                          </a:solidFill>
                        </a:rPr>
                        <a:t>eco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solidFill>
                          <a:srgbClr val="FF0000"/>
                        </a:solidFill>
                      </a:endParaRPr>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8"/>
                  </a:ext>
                </a:extLst>
              </a:tr>
              <a:tr h="305344">
                <a:tc>
                  <a:txBody>
                    <a:bodyPr/>
                    <a:lstStyle/>
                    <a:p>
                      <a:r>
                        <a:rPr lang="en-US" sz="1400" dirty="0">
                          <a:solidFill>
                            <a:schemeClr val="tx1"/>
                          </a:solidFill>
                        </a:rPr>
                        <a:t>electro, elect</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9"/>
                  </a:ext>
                </a:extLst>
              </a:tr>
              <a:tr h="302623">
                <a:tc>
                  <a:txBody>
                    <a:bodyPr/>
                    <a:lstStyle/>
                    <a:p>
                      <a:r>
                        <a:rPr lang="en-US" sz="1400" dirty="0">
                          <a:solidFill>
                            <a:schemeClr val="tx1"/>
                          </a:solidFill>
                        </a:rPr>
                        <a:t>endo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0"/>
                  </a:ext>
                </a:extLst>
              </a:tr>
              <a:tr h="302623">
                <a:tc>
                  <a:txBody>
                    <a:bodyPr/>
                    <a:lstStyle/>
                    <a:p>
                      <a:r>
                        <a:rPr lang="en-US" sz="1400" dirty="0">
                          <a:solidFill>
                            <a:schemeClr val="tx1"/>
                          </a:solidFill>
                        </a:rPr>
                        <a:t>geo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solidFill>
                            <a:schemeClr val="tx1"/>
                          </a:solidFill>
                        </a:rPr>
                        <a:t>X</a:t>
                      </a:r>
                    </a:p>
                  </a:txBody>
                  <a:tcPr marL="68580" marR="68580" marT="34290" marB="34290"/>
                </a:tc>
                <a:extLst>
                  <a:ext uri="{0D108BD9-81ED-4DB2-BD59-A6C34878D82A}">
                    <a16:rowId xmlns:a16="http://schemas.microsoft.com/office/drawing/2014/main" val="10011"/>
                  </a:ext>
                </a:extLst>
              </a:tr>
              <a:tr h="302623">
                <a:tc>
                  <a:txBody>
                    <a:bodyPr/>
                    <a:lstStyle/>
                    <a:p>
                      <a:r>
                        <a:rPr lang="en-US" sz="1400" dirty="0">
                          <a:solidFill>
                            <a:srgbClr val="000000"/>
                          </a:solidFill>
                        </a:rPr>
                        <a:t>gon</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solidFill>
                          <a:srgbClr val="FF0000"/>
                        </a:solidFill>
                      </a:endParaRP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2"/>
                  </a:ext>
                </a:extLst>
              </a:tr>
              <a:tr h="302623">
                <a:tc>
                  <a:txBody>
                    <a:bodyPr/>
                    <a:lstStyle/>
                    <a:p>
                      <a:r>
                        <a:rPr lang="en-US" sz="1400" dirty="0"/>
                        <a:t>gram</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75906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15E59-83FE-7D44-B0D8-AA6D0D40BB68}"/>
              </a:ext>
            </a:extLst>
          </p:cNvPr>
          <p:cNvSpPr>
            <a:spLocks noGrp="1"/>
          </p:cNvSpPr>
          <p:nvPr>
            <p:ph type="title"/>
          </p:nvPr>
        </p:nvSpPr>
        <p:spPr>
          <a:xfrm>
            <a:off x="0" y="281175"/>
            <a:ext cx="8695035" cy="610820"/>
          </a:xfrm>
        </p:spPr>
        <p:txBody>
          <a:bodyPr>
            <a:normAutofit fontScale="90000"/>
          </a:bodyPr>
          <a:lstStyle/>
          <a:p>
            <a:r>
              <a:rPr lang="en-US" dirty="0"/>
              <a:t>Expert/novice Study Example</a:t>
            </a:r>
          </a:p>
        </p:txBody>
      </p:sp>
      <p:sp>
        <p:nvSpPr>
          <p:cNvPr id="3" name="Content Placeholder 2">
            <a:extLst>
              <a:ext uri="{FF2B5EF4-FFF2-40B4-BE49-F238E27FC236}">
                <a16:creationId xmlns:a16="http://schemas.microsoft.com/office/drawing/2014/main" id="{25C94E6D-90DF-4842-9DB4-19B7EE4903DD}"/>
              </a:ext>
            </a:extLst>
          </p:cNvPr>
          <p:cNvSpPr>
            <a:spLocks noGrp="1"/>
          </p:cNvSpPr>
          <p:nvPr>
            <p:ph idx="1"/>
          </p:nvPr>
        </p:nvSpPr>
        <p:spPr/>
        <p:txBody>
          <a:bodyPr/>
          <a:lstStyle/>
          <a:p>
            <a:pPr marL="0" indent="0">
              <a:buClr>
                <a:schemeClr val="tx1"/>
              </a:buClr>
              <a:buNone/>
            </a:pPr>
            <a:r>
              <a:rPr lang="en-US" dirty="0"/>
              <a:t>Wineburg’s study of history reading:</a:t>
            </a:r>
          </a:p>
          <a:p>
            <a:pPr>
              <a:buClr>
                <a:schemeClr val="tx1"/>
              </a:buClr>
              <a:buFont typeface="Wingdings" charset="2"/>
              <a:buChar char="§"/>
            </a:pPr>
            <a:r>
              <a:rPr lang="en-US" b="1" dirty="0"/>
              <a:t>Sourcing: </a:t>
            </a:r>
            <a:r>
              <a:rPr lang="en-US" dirty="0"/>
              <a:t>considering the author and author perspective</a:t>
            </a:r>
          </a:p>
          <a:p>
            <a:pPr>
              <a:buClr>
                <a:schemeClr val="tx1"/>
              </a:buClr>
              <a:buFont typeface="Wingdings" charset="2"/>
              <a:buChar char="§"/>
            </a:pPr>
            <a:r>
              <a:rPr lang="en-US" b="1" dirty="0"/>
              <a:t>Contextualizing</a:t>
            </a:r>
            <a:r>
              <a:rPr lang="en-US" dirty="0"/>
              <a:t>: placing documents within their historical period and place</a:t>
            </a:r>
          </a:p>
          <a:p>
            <a:pPr>
              <a:buClr>
                <a:schemeClr val="tx1"/>
              </a:buClr>
              <a:buFont typeface="Wingdings" charset="2"/>
              <a:buChar char="§"/>
            </a:pPr>
            <a:r>
              <a:rPr lang="en-US" b="1" dirty="0"/>
              <a:t>Corroboration:</a:t>
            </a:r>
            <a:r>
              <a:rPr lang="en-US" dirty="0"/>
              <a:t> evaluating information  across sources </a:t>
            </a:r>
          </a:p>
          <a:p>
            <a:endParaRPr lang="en-US" dirty="0"/>
          </a:p>
        </p:txBody>
      </p:sp>
    </p:spTree>
    <p:extLst>
      <p:ext uri="{BB962C8B-B14F-4D97-AF65-F5344CB8AC3E}">
        <p14:creationId xmlns:p14="http://schemas.microsoft.com/office/powerpoint/2010/main" val="753543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2569746"/>
              </p:ext>
            </p:extLst>
          </p:nvPr>
        </p:nvGraphicFramePr>
        <p:xfrm>
          <a:off x="0" y="857251"/>
          <a:ext cx="9144000" cy="4157777"/>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96985">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296984">
                <a:tc>
                  <a:txBody>
                    <a:bodyPr/>
                    <a:lstStyle/>
                    <a:p>
                      <a:r>
                        <a:rPr lang="en-US" sz="1400" dirty="0">
                          <a:solidFill>
                            <a:schemeClr val="tx1"/>
                          </a:solidFill>
                        </a:rPr>
                        <a:t>graph</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1"/>
                          </a:solidFill>
                        </a:rPr>
                        <a:t>X</a:t>
                      </a:r>
                    </a:p>
                  </a:txBody>
                  <a:tcPr marL="68580" marR="68580" marT="34290" marB="34290"/>
                </a:tc>
                <a:extLst>
                  <a:ext uri="{0D108BD9-81ED-4DB2-BD59-A6C34878D82A}">
                    <a16:rowId xmlns:a16="http://schemas.microsoft.com/office/drawing/2014/main" val="10001"/>
                  </a:ext>
                </a:extLst>
              </a:tr>
              <a:tr h="296984">
                <a:tc>
                  <a:txBody>
                    <a:bodyPr/>
                    <a:lstStyle/>
                    <a:p>
                      <a:r>
                        <a:rPr lang="en-US" sz="1400" dirty="0">
                          <a:solidFill>
                            <a:schemeClr val="tx1"/>
                          </a:solidFill>
                        </a:rPr>
                        <a:t>hedron</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rgbClr val="FF0000"/>
                          </a:solidFill>
                        </a:rPr>
                        <a:t>X</a:t>
                      </a:r>
                    </a:p>
                  </a:txBody>
                  <a:tcPr marL="68580" marR="68580" marT="34290" marB="34290"/>
                </a:tc>
                <a:tc>
                  <a:txBody>
                    <a:bodyPr/>
                    <a:lstStyle/>
                    <a:p>
                      <a:pPr algn="ctr"/>
                      <a:endParaRPr lang="en-US" sz="1400" dirty="0">
                        <a:solidFill>
                          <a:srgbClr val="FF0000"/>
                        </a:solidFill>
                      </a:endParaRP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2"/>
                  </a:ext>
                </a:extLst>
              </a:tr>
              <a:tr h="296984">
                <a:tc>
                  <a:txBody>
                    <a:bodyPr/>
                    <a:lstStyle/>
                    <a:p>
                      <a:r>
                        <a:rPr lang="en-US" sz="1400" dirty="0">
                          <a:solidFill>
                            <a:schemeClr val="tx1"/>
                          </a:solidFill>
                        </a:rPr>
                        <a:t>hydro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tx1"/>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3"/>
                  </a:ext>
                </a:extLst>
              </a:tr>
              <a:tr h="296984">
                <a:tc>
                  <a:txBody>
                    <a:bodyPr/>
                    <a:lstStyle/>
                    <a:p>
                      <a:r>
                        <a:rPr lang="en-US" sz="1400" dirty="0"/>
                        <a:t>logy</a:t>
                      </a:r>
                      <a:r>
                        <a:rPr lang="en-US" sz="1400" baseline="0" dirty="0"/>
                        <a:t> (ology)</a:t>
                      </a: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04"/>
                  </a:ext>
                </a:extLst>
              </a:tr>
              <a:tr h="296984">
                <a:tc>
                  <a:txBody>
                    <a:bodyPr/>
                    <a:lstStyle/>
                    <a:p>
                      <a:r>
                        <a:rPr lang="en-US" sz="1400" dirty="0"/>
                        <a:t>meter, metr</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5"/>
                  </a:ext>
                </a:extLst>
              </a:tr>
              <a:tr h="296984">
                <a:tc>
                  <a:txBody>
                    <a:bodyPr/>
                    <a:lstStyle/>
                    <a:p>
                      <a:r>
                        <a:rPr lang="en-US" sz="1400" dirty="0">
                          <a:solidFill>
                            <a:schemeClr val="tx1"/>
                          </a:solidFill>
                        </a:rPr>
                        <a:t>micro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6"/>
                  </a:ext>
                </a:extLst>
              </a:tr>
              <a:tr h="296984">
                <a:tc>
                  <a:txBody>
                    <a:bodyPr/>
                    <a:lstStyle/>
                    <a:p>
                      <a:r>
                        <a:rPr lang="en-US" sz="1400" dirty="0"/>
                        <a:t>nym, onym</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7"/>
                  </a:ext>
                </a:extLst>
              </a:tr>
              <a:tr h="296984">
                <a:tc>
                  <a:txBody>
                    <a:bodyPr/>
                    <a:lstStyle/>
                    <a:p>
                      <a:r>
                        <a:rPr lang="en-US" sz="1400" dirty="0">
                          <a:solidFill>
                            <a:schemeClr val="tx1"/>
                          </a:solidFill>
                        </a:rPr>
                        <a:t>-oid</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8"/>
                  </a:ext>
                </a:extLst>
              </a:tr>
              <a:tr h="296984">
                <a:tc>
                  <a:txBody>
                    <a:bodyPr/>
                    <a:lstStyle/>
                    <a:p>
                      <a:r>
                        <a:rPr lang="en-US" sz="1400" dirty="0"/>
                        <a:t>para</a:t>
                      </a:r>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9"/>
                  </a:ext>
                </a:extLst>
              </a:tr>
              <a:tr h="296984">
                <a:tc>
                  <a:txBody>
                    <a:bodyPr/>
                    <a:lstStyle/>
                    <a:p>
                      <a:r>
                        <a:rPr lang="en-US" sz="1400" dirty="0"/>
                        <a:t>photo</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0"/>
                  </a:ext>
                </a:extLst>
              </a:tr>
              <a:tr h="296984">
                <a:tc>
                  <a:txBody>
                    <a:bodyPr/>
                    <a:lstStyle/>
                    <a:p>
                      <a:r>
                        <a:rPr lang="en-US" sz="1400" dirty="0"/>
                        <a:t>poly</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1"/>
                  </a:ext>
                </a:extLst>
              </a:tr>
              <a:tr h="296984">
                <a:tc>
                  <a:txBody>
                    <a:bodyPr/>
                    <a:lstStyle/>
                    <a:p>
                      <a:r>
                        <a:rPr lang="en-US" sz="1400" dirty="0">
                          <a:solidFill>
                            <a:srgbClr val="000000"/>
                          </a:solidFill>
                        </a:rPr>
                        <a:t>scope</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12"/>
                  </a:ext>
                </a:extLst>
              </a:tr>
              <a:tr h="296984">
                <a:tc>
                  <a:txBody>
                    <a:bodyPr/>
                    <a:lstStyle/>
                    <a:p>
                      <a:r>
                        <a:rPr lang="en-US" sz="1400" dirty="0"/>
                        <a:t>sphere</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t>X</a:t>
                      </a:r>
                    </a:p>
                  </a:txBody>
                  <a:tcPr marL="68580" marR="68580" marT="34290" marB="34290"/>
                </a:tc>
                <a:tc>
                  <a:txBody>
                    <a:bodyPr/>
                    <a:lstStyle/>
                    <a:p>
                      <a:pPr algn="ctr"/>
                      <a:r>
                        <a:rPr lang="en-US" sz="1400" dirty="0"/>
                        <a:t>X</a:t>
                      </a:r>
                    </a:p>
                  </a:txBody>
                  <a:tcPr marL="68580" marR="68580" marT="34290" marB="3429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8864221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Greek Combining Forms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9135888"/>
              </p:ext>
            </p:extLst>
          </p:nvPr>
        </p:nvGraphicFramePr>
        <p:xfrm>
          <a:off x="0" y="1197405"/>
          <a:ext cx="9144000" cy="151311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02623">
                <a:tc>
                  <a:txBody>
                    <a:bodyPr/>
                    <a:lstStyle/>
                    <a:p>
                      <a:endParaRPr lang="en-US" sz="1400" dirty="0"/>
                    </a:p>
                  </a:txBody>
                  <a:tcPr marL="68580" marR="68580" marT="34290" marB="34290"/>
                </a:tc>
                <a:tc>
                  <a:txBody>
                    <a:bodyPr/>
                    <a:lstStyle/>
                    <a:p>
                      <a:pPr algn="ctr"/>
                      <a:r>
                        <a:rPr lang="en-US" sz="1400" dirty="0"/>
                        <a:t>ELA</a:t>
                      </a:r>
                    </a:p>
                  </a:txBody>
                  <a:tcPr marL="68580" marR="68580" marT="34290" marB="34290"/>
                </a:tc>
                <a:tc>
                  <a:txBody>
                    <a:bodyPr/>
                    <a:lstStyle/>
                    <a:p>
                      <a:pPr algn="ctr"/>
                      <a:r>
                        <a:rPr lang="en-US" sz="1400" dirty="0"/>
                        <a:t>Math</a:t>
                      </a:r>
                    </a:p>
                  </a:txBody>
                  <a:tcPr marL="68580" marR="68580" marT="34290" marB="34290"/>
                </a:tc>
                <a:tc>
                  <a:txBody>
                    <a:bodyPr/>
                    <a:lstStyle/>
                    <a:p>
                      <a:pPr algn="ctr"/>
                      <a:r>
                        <a:rPr lang="en-US" sz="1400" dirty="0"/>
                        <a:t>Science</a:t>
                      </a:r>
                    </a:p>
                  </a:txBody>
                  <a:tcPr marL="68580" marR="68580" marT="34290" marB="34290"/>
                </a:tc>
                <a:tc>
                  <a:txBody>
                    <a:bodyPr/>
                    <a:lstStyle/>
                    <a:p>
                      <a:pPr algn="ctr"/>
                      <a:r>
                        <a:rPr lang="en-US" sz="1400" dirty="0"/>
                        <a:t>Social Studies</a:t>
                      </a:r>
                    </a:p>
                  </a:txBody>
                  <a:tcPr marL="68580" marR="68580" marT="34290" marB="34290"/>
                </a:tc>
                <a:extLst>
                  <a:ext uri="{0D108BD9-81ED-4DB2-BD59-A6C34878D82A}">
                    <a16:rowId xmlns:a16="http://schemas.microsoft.com/office/drawing/2014/main" val="10000"/>
                  </a:ext>
                </a:extLst>
              </a:tr>
              <a:tr h="302623">
                <a:tc>
                  <a:txBody>
                    <a:bodyPr/>
                    <a:lstStyle/>
                    <a:p>
                      <a:r>
                        <a:rPr lang="en-US" sz="1400" dirty="0"/>
                        <a:t>sym-</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1"/>
                  </a:ext>
                </a:extLst>
              </a:tr>
              <a:tr h="302623">
                <a:tc>
                  <a:txBody>
                    <a:bodyPr/>
                    <a:lstStyle/>
                    <a:p>
                      <a:r>
                        <a:rPr lang="en-US" sz="1400" dirty="0">
                          <a:solidFill>
                            <a:schemeClr val="tx1"/>
                          </a:solidFill>
                        </a:rPr>
                        <a:t>syn-</a:t>
                      </a:r>
                    </a:p>
                  </a:txBody>
                  <a:tcPr marL="68580" marR="68580" marT="34290" marB="34290"/>
                </a:tc>
                <a:tc>
                  <a:txBody>
                    <a:bodyPr/>
                    <a:lstStyle/>
                    <a:p>
                      <a:pPr algn="ctr"/>
                      <a:r>
                        <a:rPr lang="en-US" sz="1400" dirty="0">
                          <a:solidFill>
                            <a:srgbClr val="00B050"/>
                          </a:solidFill>
                        </a:rPr>
                        <a:t>X</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2"/>
                  </a:ext>
                </a:extLst>
              </a:tr>
              <a:tr h="302623">
                <a:tc>
                  <a:txBody>
                    <a:bodyPr/>
                    <a:lstStyle/>
                    <a:p>
                      <a:r>
                        <a:rPr lang="en-US" sz="1400" dirty="0">
                          <a:solidFill>
                            <a:schemeClr val="tx1"/>
                          </a:solidFill>
                        </a:rPr>
                        <a:t>therm, thermo</a:t>
                      </a:r>
                    </a:p>
                  </a:txBody>
                  <a:tcPr marL="68580" marR="68580" marT="34290" marB="34290"/>
                </a:tc>
                <a:tc>
                  <a:txBody>
                    <a:bodyPr/>
                    <a:lstStyle/>
                    <a:p>
                      <a:pPr algn="ctr"/>
                      <a:endParaRPr lang="en-US" sz="1400" dirty="0">
                        <a:solidFill>
                          <a:schemeClr val="tx1"/>
                        </a:solidFill>
                      </a:endParaRPr>
                    </a:p>
                  </a:txBody>
                  <a:tcPr marL="68580" marR="68580" marT="34290" marB="34290"/>
                </a:tc>
                <a:tc>
                  <a:txBody>
                    <a:bodyPr/>
                    <a:lstStyle/>
                    <a:p>
                      <a:pPr algn="ctr"/>
                      <a:endParaRPr lang="en-US" sz="1400" dirty="0">
                        <a:solidFill>
                          <a:schemeClr val="tx1"/>
                        </a:solidFill>
                      </a:endParaRPr>
                    </a:p>
                  </a:txBody>
                  <a:tcPr marL="68580" marR="68580" marT="34290" marB="34290"/>
                </a:tc>
                <a:tc>
                  <a:txBody>
                    <a:bodyPr/>
                    <a:lstStyle/>
                    <a:p>
                      <a:pPr algn="ctr"/>
                      <a:r>
                        <a:rPr lang="en-US" sz="1400" dirty="0">
                          <a:solidFill>
                            <a:schemeClr val="accent6"/>
                          </a:solidFill>
                        </a:rPr>
                        <a:t>X</a:t>
                      </a:r>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3"/>
                  </a:ext>
                </a:extLst>
              </a:tr>
              <a:tr h="302623">
                <a:tc>
                  <a:txBody>
                    <a:bodyPr/>
                    <a:lstStyle/>
                    <a:p>
                      <a:r>
                        <a:rPr lang="en-US" sz="1400" dirty="0"/>
                        <a:t>tri-</a:t>
                      </a:r>
                    </a:p>
                  </a:txBody>
                  <a:tcPr marL="68580" marR="68580" marT="34290" marB="34290"/>
                </a:tc>
                <a:tc>
                  <a:txBody>
                    <a:bodyPr/>
                    <a:lstStyle/>
                    <a:p>
                      <a:pPr algn="ctr"/>
                      <a:endParaRPr lang="en-US" sz="1400" dirty="0"/>
                    </a:p>
                  </a:txBody>
                  <a:tcPr marL="68580" marR="68580" marT="34290" marB="34290"/>
                </a:tc>
                <a:tc>
                  <a:txBody>
                    <a:bodyPr/>
                    <a:lstStyle/>
                    <a:p>
                      <a:pPr algn="ctr"/>
                      <a:r>
                        <a:rPr lang="en-US" sz="1400" dirty="0">
                          <a:solidFill>
                            <a:schemeClr val="accent2"/>
                          </a:solidFill>
                        </a:rPr>
                        <a:t>X</a:t>
                      </a:r>
                    </a:p>
                  </a:txBody>
                  <a:tcPr marL="68580" marR="68580" marT="34290" marB="34290"/>
                </a:tc>
                <a:tc>
                  <a:txBody>
                    <a:bodyPr/>
                    <a:lstStyle/>
                    <a:p>
                      <a:pPr algn="ctr"/>
                      <a:endParaRPr lang="en-US" sz="1400" dirty="0"/>
                    </a:p>
                  </a:txBody>
                  <a:tcPr marL="68580" marR="68580" marT="34290" marB="34290"/>
                </a:tc>
                <a:tc>
                  <a:txBody>
                    <a:bodyPr/>
                    <a:lstStyle/>
                    <a:p>
                      <a:pPr algn="ctr"/>
                      <a:endParaRPr lang="en-US" sz="1400" dirty="0"/>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5975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BDD8D-2069-6F43-A6A9-4C253DC93993}"/>
              </a:ext>
            </a:extLst>
          </p:cNvPr>
          <p:cNvSpPr>
            <a:spLocks noGrp="1"/>
          </p:cNvSpPr>
          <p:nvPr>
            <p:ph type="title"/>
          </p:nvPr>
        </p:nvSpPr>
        <p:spPr>
          <a:xfrm>
            <a:off x="296260" y="281175"/>
            <a:ext cx="4733855" cy="610820"/>
          </a:xfrm>
        </p:spPr>
        <p:txBody>
          <a:bodyPr>
            <a:normAutofit fontScale="90000"/>
          </a:bodyPr>
          <a:lstStyle/>
          <a:p>
            <a:r>
              <a:rPr lang="en-US" dirty="0"/>
              <a:t>Definitions are different</a:t>
            </a:r>
          </a:p>
        </p:txBody>
      </p:sp>
      <p:sp>
        <p:nvSpPr>
          <p:cNvPr id="3" name="Content Placeholder 2">
            <a:extLst>
              <a:ext uri="{FF2B5EF4-FFF2-40B4-BE49-F238E27FC236}">
                <a16:creationId xmlns:a16="http://schemas.microsoft.com/office/drawing/2014/main" id="{3B00A760-C487-6545-AA45-4C6E85A16394}"/>
              </a:ext>
            </a:extLst>
          </p:cNvPr>
          <p:cNvSpPr>
            <a:spLocks noGrp="1"/>
          </p:cNvSpPr>
          <p:nvPr>
            <p:ph idx="1"/>
          </p:nvPr>
        </p:nvSpPr>
        <p:spPr/>
        <p:txBody>
          <a:bodyPr/>
          <a:lstStyle/>
          <a:p>
            <a:pPr marL="0" indent="0">
              <a:buNone/>
            </a:pPr>
            <a:r>
              <a:rPr lang="en-US" dirty="0"/>
              <a:t>Dictionary definitions</a:t>
            </a:r>
          </a:p>
          <a:p>
            <a:r>
              <a:rPr lang="en-US" dirty="0"/>
              <a:t>The difference across subject areas is evident if you use reference works from a field of study.</a:t>
            </a:r>
          </a:p>
          <a:p>
            <a:endParaRPr lang="en-US" dirty="0"/>
          </a:p>
          <a:p>
            <a:endParaRPr lang="en-US" dirty="0"/>
          </a:p>
        </p:txBody>
      </p:sp>
    </p:spTree>
    <p:extLst>
      <p:ext uri="{BB962C8B-B14F-4D97-AF65-F5344CB8AC3E}">
        <p14:creationId xmlns:p14="http://schemas.microsoft.com/office/powerpoint/2010/main" val="1794198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956D-BA0A-924B-9DF9-F10033938481}"/>
              </a:ext>
            </a:extLst>
          </p:cNvPr>
          <p:cNvSpPr>
            <a:spLocks noGrp="1"/>
          </p:cNvSpPr>
          <p:nvPr>
            <p:ph type="title"/>
          </p:nvPr>
        </p:nvSpPr>
        <p:spPr>
          <a:xfrm>
            <a:off x="143555" y="1"/>
            <a:ext cx="5497380" cy="891994"/>
          </a:xfrm>
        </p:spPr>
        <p:txBody>
          <a:bodyPr>
            <a:normAutofit fontScale="90000"/>
          </a:bodyPr>
          <a:lstStyle/>
          <a:p>
            <a:r>
              <a:rPr lang="en-US" dirty="0"/>
              <a:t>Sugar Example, general dictionary</a:t>
            </a:r>
          </a:p>
        </p:txBody>
      </p:sp>
      <p:sp>
        <p:nvSpPr>
          <p:cNvPr id="3" name="Content Placeholder 2">
            <a:extLst>
              <a:ext uri="{FF2B5EF4-FFF2-40B4-BE49-F238E27FC236}">
                <a16:creationId xmlns:a16="http://schemas.microsoft.com/office/drawing/2014/main" id="{989FA12F-BB0C-504B-88F1-D8AE475AEBA0}"/>
              </a:ext>
            </a:extLst>
          </p:cNvPr>
          <p:cNvSpPr>
            <a:spLocks noGrp="1"/>
          </p:cNvSpPr>
          <p:nvPr>
            <p:ph idx="1"/>
          </p:nvPr>
        </p:nvSpPr>
        <p:spPr/>
        <p:txBody>
          <a:bodyPr/>
          <a:lstStyle/>
          <a:p>
            <a:r>
              <a:rPr lang="en-US" dirty="0"/>
              <a:t>a sweet crystalline substance obtained from </a:t>
            </a:r>
          </a:p>
          <a:p>
            <a:pPr marL="0" indent="0">
              <a:buNone/>
            </a:pPr>
            <a:r>
              <a:rPr lang="en-US" dirty="0"/>
              <a:t>various plants, especially sugar cane and </a:t>
            </a:r>
          </a:p>
          <a:p>
            <a:pPr marL="0" indent="0">
              <a:buNone/>
            </a:pPr>
            <a:r>
              <a:rPr lang="en-US" dirty="0"/>
              <a:t>sugar beet, consisting essentially of                          sucrose, and used as a sweetener in </a:t>
            </a:r>
          </a:p>
          <a:p>
            <a:pPr marL="0" indent="0">
              <a:buNone/>
            </a:pPr>
            <a:r>
              <a:rPr lang="en-US" dirty="0"/>
              <a:t>food and drink.</a:t>
            </a:r>
          </a:p>
          <a:p>
            <a:endParaRPr lang="en-US" dirty="0"/>
          </a:p>
        </p:txBody>
      </p:sp>
    </p:spTree>
    <p:extLst>
      <p:ext uri="{BB962C8B-B14F-4D97-AF65-F5344CB8AC3E}">
        <p14:creationId xmlns:p14="http://schemas.microsoft.com/office/powerpoint/2010/main" val="17248241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12C3C-4B77-2C4D-A10D-8E8E35C9227E}"/>
              </a:ext>
            </a:extLst>
          </p:cNvPr>
          <p:cNvSpPr>
            <a:spLocks noGrp="1"/>
          </p:cNvSpPr>
          <p:nvPr>
            <p:ph type="title"/>
          </p:nvPr>
        </p:nvSpPr>
        <p:spPr>
          <a:xfrm>
            <a:off x="448965" y="281175"/>
            <a:ext cx="4428445" cy="610820"/>
          </a:xfrm>
        </p:spPr>
        <p:txBody>
          <a:bodyPr>
            <a:normAutofit fontScale="90000"/>
          </a:bodyPr>
          <a:lstStyle/>
          <a:p>
            <a:r>
              <a:rPr lang="en-US" dirty="0"/>
              <a:t>Sugar example, cont.</a:t>
            </a:r>
          </a:p>
        </p:txBody>
      </p:sp>
      <p:sp>
        <p:nvSpPr>
          <p:cNvPr id="3" name="Content Placeholder 2">
            <a:extLst>
              <a:ext uri="{FF2B5EF4-FFF2-40B4-BE49-F238E27FC236}">
                <a16:creationId xmlns:a16="http://schemas.microsoft.com/office/drawing/2014/main" id="{0F3E5238-9092-A745-975F-1E51D2D9B009}"/>
              </a:ext>
            </a:extLst>
          </p:cNvPr>
          <p:cNvSpPr>
            <a:spLocks noGrp="1"/>
          </p:cNvSpPr>
          <p:nvPr>
            <p:ph idx="1"/>
          </p:nvPr>
        </p:nvSpPr>
        <p:spPr/>
        <p:txBody>
          <a:bodyPr>
            <a:normAutofit fontScale="92500" lnSpcReduction="10000"/>
          </a:bodyPr>
          <a:lstStyle/>
          <a:p>
            <a:pPr>
              <a:spcBef>
                <a:spcPts val="0"/>
              </a:spcBef>
            </a:pPr>
            <a:r>
              <a:rPr lang="en-US" dirty="0"/>
              <a:t>(</a:t>
            </a:r>
            <a:r>
              <a:rPr lang="en-US" dirty="0">
                <a:solidFill>
                  <a:srgbClr val="FF0000"/>
                </a:solidFill>
              </a:rPr>
              <a:t>saccharide</a:t>
            </a:r>
            <a:r>
              <a:rPr lang="en-US" dirty="0"/>
              <a:t>) Any of a group of </a:t>
            </a:r>
            <a:r>
              <a:rPr lang="en-US" dirty="0">
                <a:solidFill>
                  <a:srgbClr val="FF0000"/>
                </a:solidFill>
              </a:rPr>
              <a:t>water soluble carbohydrates</a:t>
            </a:r>
            <a:r>
              <a:rPr lang="en-US" dirty="0"/>
              <a:t> of relatively </a:t>
            </a:r>
            <a:r>
              <a:rPr lang="en-US" dirty="0">
                <a:solidFill>
                  <a:srgbClr val="FF0000"/>
                </a:solidFill>
              </a:rPr>
              <a:t>low molecular weight</a:t>
            </a:r>
            <a:r>
              <a:rPr lang="en-US" dirty="0"/>
              <a:t> and having a sweet taste. The  </a:t>
            </a:r>
            <a:r>
              <a:rPr lang="en-US" dirty="0">
                <a:solidFill>
                  <a:srgbClr val="FF0000"/>
                </a:solidFill>
              </a:rPr>
              <a:t>simple sugars </a:t>
            </a:r>
            <a:r>
              <a:rPr lang="en-US" dirty="0"/>
              <a:t>are called monosaccharides. More </a:t>
            </a:r>
            <a:r>
              <a:rPr lang="en-US" dirty="0">
                <a:solidFill>
                  <a:srgbClr val="FF0000"/>
                </a:solidFill>
              </a:rPr>
              <a:t>complex sugars </a:t>
            </a:r>
            <a:r>
              <a:rPr lang="en-US" dirty="0"/>
              <a:t>comprise between two and ten monosaccharides linked together: disaccharides contain two, trisaccharides three, and so on. The name is often used to refer specifically to sucrose </a:t>
            </a:r>
          </a:p>
          <a:p>
            <a:pPr marL="0" indent="0">
              <a:spcBef>
                <a:spcPts val="0"/>
              </a:spcBef>
              <a:buNone/>
            </a:pPr>
            <a:r>
              <a:rPr lang="en-US" dirty="0"/>
              <a:t>     (cane or beet sugar). The suffix </a:t>
            </a:r>
            <a:r>
              <a:rPr lang="en-US" dirty="0">
                <a:solidFill>
                  <a:srgbClr val="FF0000"/>
                </a:solidFill>
              </a:rPr>
              <a:t>-ose </a:t>
            </a:r>
            <a:r>
              <a:rPr lang="en-US" dirty="0"/>
              <a:t>is used in</a:t>
            </a:r>
          </a:p>
          <a:p>
            <a:pPr marL="0" indent="0">
              <a:spcBef>
                <a:spcPts val="0"/>
              </a:spcBef>
              <a:buNone/>
            </a:pPr>
            <a:r>
              <a:rPr lang="en-US" dirty="0"/>
              <a:t>     biochemistry to form the names of sugars. </a:t>
            </a:r>
          </a:p>
          <a:p>
            <a:endParaRPr lang="en-US" dirty="0"/>
          </a:p>
        </p:txBody>
      </p:sp>
    </p:spTree>
    <p:extLst>
      <p:ext uri="{BB962C8B-B14F-4D97-AF65-F5344CB8AC3E}">
        <p14:creationId xmlns:p14="http://schemas.microsoft.com/office/powerpoint/2010/main" val="3193398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A8C0-88B8-C04F-902C-6D735DA79923}"/>
              </a:ext>
            </a:extLst>
          </p:cNvPr>
          <p:cNvSpPr>
            <a:spLocks noGrp="1"/>
          </p:cNvSpPr>
          <p:nvPr>
            <p:ph type="title"/>
          </p:nvPr>
        </p:nvSpPr>
        <p:spPr>
          <a:xfrm>
            <a:off x="143554" y="7769"/>
            <a:ext cx="4733855" cy="884225"/>
          </a:xfrm>
        </p:spPr>
        <p:txBody>
          <a:bodyPr>
            <a:normAutofit fontScale="90000"/>
          </a:bodyPr>
          <a:lstStyle/>
          <a:p>
            <a:r>
              <a:rPr lang="en-US" dirty="0"/>
              <a:t>Battleship example, general dictionary</a:t>
            </a:r>
          </a:p>
        </p:txBody>
      </p:sp>
      <p:sp>
        <p:nvSpPr>
          <p:cNvPr id="3" name="Content Placeholder 2">
            <a:extLst>
              <a:ext uri="{FF2B5EF4-FFF2-40B4-BE49-F238E27FC236}">
                <a16:creationId xmlns:a16="http://schemas.microsoft.com/office/drawing/2014/main" id="{F1FBD2E9-695A-7946-9FFE-4F627ABC86C5}"/>
              </a:ext>
            </a:extLst>
          </p:cNvPr>
          <p:cNvSpPr>
            <a:spLocks noGrp="1"/>
          </p:cNvSpPr>
          <p:nvPr>
            <p:ph idx="1"/>
          </p:nvPr>
        </p:nvSpPr>
        <p:spPr/>
        <p:txBody>
          <a:bodyPr/>
          <a:lstStyle/>
          <a:p>
            <a:pPr marL="0" indent="0">
              <a:buNone/>
            </a:pPr>
            <a:r>
              <a:rPr lang="en-US" dirty="0"/>
              <a:t>Any of a class of warships that are the most heavily armored and are equipped with the most powerful armament.</a:t>
            </a:r>
          </a:p>
          <a:p>
            <a:pPr marL="0" indent="0">
              <a:buNone/>
            </a:pPr>
            <a:endParaRPr lang="en-US" dirty="0"/>
          </a:p>
          <a:p>
            <a:endParaRPr lang="en-US" dirty="0"/>
          </a:p>
        </p:txBody>
      </p:sp>
    </p:spTree>
    <p:extLst>
      <p:ext uri="{BB962C8B-B14F-4D97-AF65-F5344CB8AC3E}">
        <p14:creationId xmlns:p14="http://schemas.microsoft.com/office/powerpoint/2010/main" val="33587893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C55C8-D69B-814B-8FDF-AFE8C9E7FA2E}"/>
              </a:ext>
            </a:extLst>
          </p:cNvPr>
          <p:cNvSpPr>
            <a:spLocks noGrp="1"/>
          </p:cNvSpPr>
          <p:nvPr>
            <p:ph type="title"/>
          </p:nvPr>
        </p:nvSpPr>
        <p:spPr>
          <a:xfrm>
            <a:off x="143556" y="128470"/>
            <a:ext cx="4886560" cy="610820"/>
          </a:xfrm>
        </p:spPr>
        <p:txBody>
          <a:bodyPr>
            <a:normAutofit fontScale="90000"/>
          </a:bodyPr>
          <a:lstStyle/>
          <a:p>
            <a:r>
              <a:rPr lang="en-US" dirty="0"/>
              <a:t>Battleship example, history dictionary</a:t>
            </a:r>
          </a:p>
        </p:txBody>
      </p:sp>
      <p:sp>
        <p:nvSpPr>
          <p:cNvPr id="3" name="Content Placeholder 2">
            <a:extLst>
              <a:ext uri="{FF2B5EF4-FFF2-40B4-BE49-F238E27FC236}">
                <a16:creationId xmlns:a16="http://schemas.microsoft.com/office/drawing/2014/main" id="{2057EB8E-4C6D-DE45-83FC-A8607757004C}"/>
              </a:ext>
            </a:extLst>
          </p:cNvPr>
          <p:cNvSpPr>
            <a:spLocks noGrp="1"/>
          </p:cNvSpPr>
          <p:nvPr>
            <p:ph idx="1"/>
          </p:nvPr>
        </p:nvSpPr>
        <p:spPr/>
        <p:txBody>
          <a:bodyPr>
            <a:normAutofit fontScale="92500" lnSpcReduction="20000"/>
          </a:bodyPr>
          <a:lstStyle/>
          <a:p>
            <a:pPr marL="0" indent="0">
              <a:buNone/>
            </a:pPr>
            <a:r>
              <a:rPr lang="en-US" dirty="0"/>
              <a:t>U.S. battleship is usually </a:t>
            </a:r>
            <a:r>
              <a:rPr lang="en-US" dirty="0">
                <a:solidFill>
                  <a:srgbClr val="FF0000"/>
                </a:solidFill>
              </a:rPr>
              <a:t>distinguished from its foreign counterparts </a:t>
            </a:r>
            <a:r>
              <a:rPr lang="en-US" dirty="0"/>
              <a:t>by its heavy gun armament, </a:t>
            </a:r>
            <a:r>
              <a:rPr lang="en-US" dirty="0">
                <a:solidFill>
                  <a:srgbClr val="FF0000"/>
                </a:solidFill>
              </a:rPr>
              <a:t>sturdy protection, </a:t>
            </a:r>
            <a:r>
              <a:rPr lang="en-US" dirty="0"/>
              <a:t>and relatively </a:t>
            </a:r>
            <a:r>
              <a:rPr lang="en-US" dirty="0">
                <a:solidFill>
                  <a:srgbClr val="FF0000"/>
                </a:solidFill>
              </a:rPr>
              <a:t>slow speed. Three distinct subtypes: </a:t>
            </a:r>
            <a:r>
              <a:rPr lang="en-US" dirty="0"/>
              <a:t>27 mixed-battery ships built </a:t>
            </a:r>
            <a:r>
              <a:rPr lang="en-US" dirty="0">
                <a:solidFill>
                  <a:srgbClr val="FF0000"/>
                </a:solidFill>
              </a:rPr>
              <a:t>1888-1908</a:t>
            </a:r>
            <a:r>
              <a:rPr lang="en-US" dirty="0"/>
              <a:t>; 22 all-big-gun “dreadnoughts”  (</a:t>
            </a:r>
            <a:r>
              <a:rPr lang="en-US" dirty="0">
                <a:solidFill>
                  <a:srgbClr val="FF0000"/>
                </a:solidFill>
              </a:rPr>
              <a:t>1910-1923); </a:t>
            </a:r>
            <a:r>
              <a:rPr lang="en-US" dirty="0"/>
              <a:t>and 10 fast battleships (</a:t>
            </a:r>
            <a:r>
              <a:rPr lang="en-US" dirty="0">
                <a:solidFill>
                  <a:srgbClr val="FF0000"/>
                </a:solidFill>
              </a:rPr>
              <a:t>1937-1944). Stricken from the Navy’s lists in January 1995. As ship killers, the battleships saw little action; </a:t>
            </a:r>
            <a:r>
              <a:rPr lang="en-US" dirty="0"/>
              <a:t>yet they ultimately justified their existence in important subsidiary missions, the most significant being </a:t>
            </a:r>
            <a:r>
              <a:rPr lang="en-US" dirty="0">
                <a:solidFill>
                  <a:srgbClr val="FF0000"/>
                </a:solidFill>
              </a:rPr>
              <a:t>gunfire support for troops ashore.</a:t>
            </a:r>
          </a:p>
          <a:p>
            <a:endParaRPr lang="en-US" dirty="0"/>
          </a:p>
        </p:txBody>
      </p:sp>
    </p:spTree>
    <p:extLst>
      <p:ext uri="{BB962C8B-B14F-4D97-AF65-F5344CB8AC3E}">
        <p14:creationId xmlns:p14="http://schemas.microsoft.com/office/powerpoint/2010/main" val="347235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8A75-1F84-144A-A4DD-9C8E5684C96D}"/>
              </a:ext>
            </a:extLst>
          </p:cNvPr>
          <p:cNvSpPr>
            <a:spLocks noGrp="1"/>
          </p:cNvSpPr>
          <p:nvPr>
            <p:ph type="title"/>
          </p:nvPr>
        </p:nvSpPr>
        <p:spPr/>
        <p:txBody>
          <a:bodyPr/>
          <a:lstStyle/>
          <a:p>
            <a:r>
              <a:rPr lang="en-US" dirty="0"/>
              <a:t>Teaching Disciplinary literacy</a:t>
            </a:r>
          </a:p>
        </p:txBody>
      </p:sp>
    </p:spTree>
    <p:extLst>
      <p:ext uri="{BB962C8B-B14F-4D97-AF65-F5344CB8AC3E}">
        <p14:creationId xmlns:p14="http://schemas.microsoft.com/office/powerpoint/2010/main" val="2348784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90187-30A5-2F4C-AE7D-5DA0626E020F}"/>
              </a:ext>
            </a:extLst>
          </p:cNvPr>
          <p:cNvSpPr>
            <a:spLocks noGrp="1"/>
          </p:cNvSpPr>
          <p:nvPr>
            <p:ph type="title"/>
          </p:nvPr>
        </p:nvSpPr>
        <p:spPr>
          <a:xfrm>
            <a:off x="601670" y="2266340"/>
            <a:ext cx="7772400" cy="1021556"/>
          </a:xfrm>
        </p:spPr>
        <p:txBody>
          <a:bodyPr>
            <a:normAutofit fontScale="90000"/>
          </a:bodyPr>
          <a:lstStyle/>
          <a:p>
            <a:pPr algn="ctr"/>
            <a:r>
              <a:rPr lang="en-US" dirty="0"/>
              <a:t>Teaching disciplinary literacy in History</a:t>
            </a:r>
          </a:p>
        </p:txBody>
      </p:sp>
    </p:spTree>
    <p:extLst>
      <p:ext uri="{BB962C8B-B14F-4D97-AF65-F5344CB8AC3E}">
        <p14:creationId xmlns:p14="http://schemas.microsoft.com/office/powerpoint/2010/main" val="16841199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96260" y="25600"/>
            <a:ext cx="5336440" cy="857250"/>
          </a:xfrm>
        </p:spPr>
        <p:txBody>
          <a:bodyPr>
            <a:normAutofit fontScale="90000"/>
          </a:bodyPr>
          <a:lstStyle/>
          <a:p>
            <a:pPr eaLnBrk="1" hangingPunct="1"/>
            <a:r>
              <a:rPr lang="en-US" sz="3200" dirty="0">
                <a:solidFill>
                  <a:schemeClr val="bg1"/>
                </a:solidFill>
                <a:latin typeface="Arial" charset="0"/>
                <a:ea typeface="ＭＳ Ｐゴシック" charset="0"/>
                <a:cs typeface="ＭＳ Ｐゴシック" charset="0"/>
              </a:rPr>
              <a:t>History Example: The Tonkin Gulf Incident</a:t>
            </a:r>
          </a:p>
        </p:txBody>
      </p:sp>
      <p:graphicFrame>
        <p:nvGraphicFramePr>
          <p:cNvPr id="38914" name="Object 3"/>
          <p:cNvGraphicFramePr>
            <a:graphicFrameLocks noChangeAspect="1"/>
          </p:cNvGraphicFramePr>
          <p:nvPr>
            <p:extLst>
              <p:ext uri="{D42A27DB-BD31-4B8C-83A1-F6EECF244321}">
                <p14:modId xmlns:p14="http://schemas.microsoft.com/office/powerpoint/2010/main" val="676438671"/>
              </p:ext>
            </p:extLst>
          </p:nvPr>
        </p:nvGraphicFramePr>
        <p:xfrm>
          <a:off x="2195736" y="1437624"/>
          <a:ext cx="4379182" cy="2700300"/>
        </p:xfrm>
        <a:graphic>
          <a:graphicData uri="http://schemas.openxmlformats.org/presentationml/2006/ole">
            <mc:AlternateContent xmlns:mc="http://schemas.openxmlformats.org/markup-compatibility/2006">
              <mc:Choice xmlns:v="urn:schemas-microsoft-com:vml" Requires="v">
                <p:oleObj spid="_x0000_s1040" name="Document" r:id="rId3" imgW="3809524" imgH="2349206" progId="Word.Document.8">
                  <p:embed/>
                </p:oleObj>
              </mc:Choice>
              <mc:Fallback>
                <p:oleObj name="Document" r:id="rId3" imgW="3809524" imgH="2349206" progId="Word.Document.8">
                  <p:embed/>
                  <p:pic>
                    <p:nvPicPr>
                      <p:cNvPr id="3891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437624"/>
                        <a:ext cx="4379182" cy="27003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68950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EBD5-3617-3443-8CBC-AF58453617C1}"/>
              </a:ext>
            </a:extLst>
          </p:cNvPr>
          <p:cNvSpPr>
            <a:spLocks noGrp="1"/>
          </p:cNvSpPr>
          <p:nvPr>
            <p:ph type="title"/>
          </p:nvPr>
        </p:nvSpPr>
        <p:spPr/>
        <p:txBody>
          <a:bodyPr>
            <a:normAutofit fontScale="90000"/>
          </a:bodyPr>
          <a:lstStyle/>
          <a:p>
            <a:r>
              <a:rPr lang="en-US" dirty="0"/>
              <a:t>Why is it important?</a:t>
            </a:r>
          </a:p>
        </p:txBody>
      </p:sp>
      <p:sp>
        <p:nvSpPr>
          <p:cNvPr id="3" name="Content Placeholder 2">
            <a:extLst>
              <a:ext uri="{FF2B5EF4-FFF2-40B4-BE49-F238E27FC236}">
                <a16:creationId xmlns:a16="http://schemas.microsoft.com/office/drawing/2014/main" id="{68713C7E-D62F-5F47-ACFE-FF610E2B5B32}"/>
              </a:ext>
            </a:extLst>
          </p:cNvPr>
          <p:cNvSpPr>
            <a:spLocks noGrp="1"/>
          </p:cNvSpPr>
          <p:nvPr>
            <p:ph idx="1"/>
          </p:nvPr>
        </p:nvSpPr>
        <p:spPr>
          <a:xfrm>
            <a:off x="448966" y="1350110"/>
            <a:ext cx="8398774" cy="3359510"/>
          </a:xfrm>
        </p:spPr>
        <p:txBody>
          <a:bodyPr>
            <a:normAutofit lnSpcReduction="10000"/>
          </a:bodyPr>
          <a:lstStyle/>
          <a:p>
            <a:r>
              <a:rPr lang="en-US" sz="3200" i="1" dirty="0">
                <a:solidFill>
                  <a:srgbClr val="000000"/>
                </a:solidFill>
              </a:rPr>
              <a:t>The disciplines represent different cultures that</a:t>
            </a:r>
          </a:p>
          <a:p>
            <a:pPr lvl="1"/>
            <a:r>
              <a:rPr lang="en-US" i="1" dirty="0">
                <a:solidFill>
                  <a:srgbClr val="000000"/>
                </a:solidFill>
              </a:rPr>
              <a:t>Have different purposes and approaches to knowledge</a:t>
            </a:r>
          </a:p>
          <a:p>
            <a:pPr lvl="1"/>
            <a:r>
              <a:rPr lang="en-US" i="1" dirty="0">
                <a:solidFill>
                  <a:srgbClr val="000000"/>
                </a:solidFill>
              </a:rPr>
              <a:t>Use different methods to gain information</a:t>
            </a:r>
          </a:p>
          <a:p>
            <a:pPr lvl="1"/>
            <a:r>
              <a:rPr lang="en-US" i="1" dirty="0">
                <a:solidFill>
                  <a:srgbClr val="000000"/>
                </a:solidFill>
              </a:rPr>
              <a:t>Depend on different kinds of evidence</a:t>
            </a:r>
          </a:p>
          <a:p>
            <a:pPr lvl="1"/>
            <a:r>
              <a:rPr lang="en-US" i="1" dirty="0">
                <a:solidFill>
                  <a:srgbClr val="000000"/>
                </a:solidFill>
              </a:rPr>
              <a:t>Write different kinds of texts</a:t>
            </a:r>
          </a:p>
          <a:p>
            <a:pPr lvl="1"/>
            <a:r>
              <a:rPr lang="en-US" b="1" i="1" dirty="0">
                <a:solidFill>
                  <a:srgbClr val="000000"/>
                </a:solidFill>
              </a:rPr>
              <a:t>Read with those differences in mind</a:t>
            </a:r>
          </a:p>
          <a:p>
            <a:endParaRPr lang="en-US" dirty="0"/>
          </a:p>
        </p:txBody>
      </p:sp>
    </p:spTree>
    <p:extLst>
      <p:ext uri="{BB962C8B-B14F-4D97-AF65-F5344CB8AC3E}">
        <p14:creationId xmlns:p14="http://schemas.microsoft.com/office/powerpoint/2010/main" val="41477130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The Incident</a:t>
            </a:r>
          </a:p>
        </p:txBody>
      </p:sp>
      <p:sp>
        <p:nvSpPr>
          <p:cNvPr id="39938" name="Rectangle 3"/>
          <p:cNvSpPr>
            <a:spLocks noGrp="1" noChangeArrowheads="1"/>
          </p:cNvSpPr>
          <p:nvPr>
            <p:ph idx="1"/>
          </p:nvPr>
        </p:nvSpPr>
        <p:spPr>
          <a:xfrm>
            <a:off x="448965" y="1350110"/>
            <a:ext cx="8246071" cy="3512215"/>
          </a:xfrm>
        </p:spPr>
        <p:txBody>
          <a:bodyPr>
            <a:noAutofit/>
          </a:bodyPr>
          <a:lstStyle/>
          <a:p>
            <a:pPr eaLnBrk="1" hangingPunct="1">
              <a:lnSpc>
                <a:spcPct val="90000"/>
              </a:lnSpc>
              <a:buFont typeface="Arial" charset="0"/>
              <a:buNone/>
            </a:pPr>
            <a:r>
              <a:rPr lang="en-US" sz="1800" dirty="0">
                <a:latin typeface="Arial" charset="0"/>
                <a:ea typeface="ＭＳ Ｐゴシック" charset="0"/>
                <a:cs typeface="ＭＳ Ｐゴシック" charset="0"/>
              </a:rPr>
              <a:t>On August 2, three North Vietnamese PT boats allegedly shot at the U.S.S. Maddox while it was on patrol off the North Vietnamese coastline in the Gulf of Tonkin.  Two days later, while the Maddox and a companion ship, the C. Turner Joy, were again on patrol, there were reports of another attack.  President Johnson ordered a retaliatory strike and asked Congress to pass the Southeast Asia Resolution (also known as the Tonkin Gulf Resolution) to give him the authority to </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take all necessary steps, including armed force, to assist any member or protocol state of the Southeast Asia Collective Defense Treaty requested assistance in defense of its freedom.</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  This resolution was passed.  Johnson used this approval to commit the U.S. to heavy involvement in the Vietnam War. </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Hawks</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 (those who were supporters of the war) and </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Doves</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 (those who were against the war) disagreed about what actually happened and about President Johnson</a:t>
            </a:r>
            <a:r>
              <a:rPr lang="ja-JP" altLang="en-US" sz="1800" dirty="0">
                <a:latin typeface="Arial" charset="0"/>
                <a:ea typeface="ＭＳ Ｐゴシック" charset="0"/>
                <a:cs typeface="ＭＳ Ｐゴシック" charset="0"/>
              </a:rPr>
              <a:t>’</a:t>
            </a:r>
            <a:r>
              <a:rPr lang="en-US" altLang="ja-JP" sz="1800" dirty="0">
                <a:latin typeface="Arial" charset="0"/>
                <a:ea typeface="ＭＳ Ｐゴシック" charset="0"/>
                <a:cs typeface="ＭＳ Ｐゴシック" charset="0"/>
              </a:rPr>
              <a:t>s motivations in handling the incident.  The disagreement still exists.</a:t>
            </a: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73887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296260" y="128470"/>
            <a:ext cx="4955135" cy="857250"/>
          </a:xfrm>
        </p:spPr>
        <p:txBody>
          <a:bodyPr>
            <a:normAutofit/>
          </a:bodyPr>
          <a:lstStyle/>
          <a:p>
            <a:pPr eaLnBrk="1" hangingPunct="1"/>
            <a:r>
              <a:rPr lang="en-US" sz="3200" dirty="0">
                <a:solidFill>
                  <a:schemeClr val="bg1"/>
                </a:solidFill>
                <a:latin typeface="Arial" charset="0"/>
                <a:ea typeface="ＭＳ Ｐゴシック" charset="0"/>
                <a:cs typeface="ＭＳ Ｐゴシック" charset="0"/>
              </a:rPr>
              <a:t>Dean Rusk:  </a:t>
            </a:r>
            <a:r>
              <a:rPr lang="en-US" altLang="ja-JP" sz="3200" i="1" dirty="0">
                <a:solidFill>
                  <a:schemeClr val="bg1"/>
                </a:solidFill>
                <a:latin typeface="Arial" charset="0"/>
                <a:ea typeface="ＭＳ Ｐゴシック" charset="0"/>
                <a:cs typeface="ＭＳ Ｐゴシック" charset="0"/>
              </a:rPr>
              <a:t>As I Saw It</a:t>
            </a:r>
            <a:endParaRPr lang="en-US" sz="3200" i="1" dirty="0">
              <a:solidFill>
                <a:schemeClr val="bg1"/>
              </a:solidFill>
              <a:latin typeface="Arial" charset="0"/>
              <a:ea typeface="ＭＳ Ｐゴシック" charset="0"/>
              <a:cs typeface="ＭＳ Ｐゴシック" charset="0"/>
            </a:endParaRPr>
          </a:p>
        </p:txBody>
      </p:sp>
      <p:sp>
        <p:nvSpPr>
          <p:cNvPr id="40962" name="Rectangle 3"/>
          <p:cNvSpPr>
            <a:spLocks noGrp="1" noChangeArrowheads="1"/>
          </p:cNvSpPr>
          <p:nvPr>
            <p:ph type="body" sz="half" idx="1"/>
          </p:nvPr>
        </p:nvSpPr>
        <p:spPr/>
        <p:txBody>
          <a:bodyPr/>
          <a:lstStyle/>
          <a:p>
            <a:pPr eaLnBrk="1" hangingPunct="1">
              <a:spcBef>
                <a:spcPct val="0"/>
              </a:spcBef>
              <a:buFontTx/>
              <a:buNone/>
            </a:pPr>
            <a:endParaRPr kumimoji="1" lang="en-US" sz="1500" dirty="0">
              <a:latin typeface="Helvetica" charset="0"/>
              <a:ea typeface="ＭＳ Ｐゴシック" charset="0"/>
              <a:cs typeface="ＭＳ Ｐゴシック" charset="0"/>
            </a:endParaRPr>
          </a:p>
          <a:p>
            <a:pPr eaLnBrk="1" hangingPunct="1">
              <a:spcBef>
                <a:spcPct val="0"/>
              </a:spcBef>
              <a:buFontTx/>
              <a:buNone/>
            </a:pPr>
            <a:r>
              <a:rPr kumimoji="1" lang="en-US" sz="1500" dirty="0">
                <a:latin typeface="Helvetica" charset="0"/>
                <a:ea typeface="ＭＳ Ｐゴシック" charset="0"/>
                <a:cs typeface="ＭＳ Ｐゴシック" charset="0"/>
              </a:rPr>
              <a:t>Dean Rusk was the Secretary</a:t>
            </a:r>
          </a:p>
          <a:p>
            <a:pPr eaLnBrk="1" hangingPunct="1">
              <a:spcBef>
                <a:spcPct val="0"/>
              </a:spcBef>
              <a:buFontTx/>
              <a:buNone/>
            </a:pPr>
            <a:r>
              <a:rPr kumimoji="1" lang="en-US" sz="1500" dirty="0">
                <a:latin typeface="Helvetica" charset="0"/>
                <a:ea typeface="ＭＳ Ｐゴシック" charset="0"/>
                <a:cs typeface="ＭＳ Ｐゴシック" charset="0"/>
              </a:rPr>
              <a:t>of State during the Tonkin Gulf</a:t>
            </a:r>
          </a:p>
          <a:p>
            <a:pPr eaLnBrk="1" hangingPunct="1">
              <a:spcBef>
                <a:spcPct val="0"/>
              </a:spcBef>
              <a:buFontTx/>
              <a:buNone/>
            </a:pPr>
            <a:r>
              <a:rPr kumimoji="1" lang="en-US" sz="1500" dirty="0">
                <a:latin typeface="Helvetica" charset="0"/>
                <a:ea typeface="ＭＳ Ｐゴシック" charset="0"/>
                <a:cs typeface="ＭＳ Ｐゴシック" charset="0"/>
              </a:rPr>
              <a:t>Incident.  </a:t>
            </a:r>
          </a:p>
          <a:p>
            <a:pPr eaLnBrk="1" hangingPunct="1">
              <a:spcBef>
                <a:spcPct val="0"/>
              </a:spcBef>
              <a:buFontTx/>
              <a:buNone/>
            </a:pPr>
            <a:endParaRPr kumimoji="1" lang="en-US" sz="1500" dirty="0">
              <a:latin typeface="Helvetica" charset="0"/>
              <a:ea typeface="ＭＳ Ｐゴシック" charset="0"/>
              <a:cs typeface="ＭＳ Ｐゴシック" charset="0"/>
            </a:endParaRPr>
          </a:p>
          <a:p>
            <a:pPr eaLnBrk="1" hangingPunct="1">
              <a:spcBef>
                <a:spcPct val="0"/>
              </a:spcBef>
              <a:buFontTx/>
              <a:buNone/>
            </a:pPr>
            <a:r>
              <a:rPr kumimoji="1" lang="en-US" sz="1500" dirty="0">
                <a:latin typeface="Helvetica" charset="0"/>
                <a:ea typeface="ＭＳ Ｐゴシック" charset="0"/>
                <a:cs typeface="ＭＳ Ｐゴシック" charset="0"/>
              </a:rPr>
              <a:t>He was a </a:t>
            </a:r>
            <a:r>
              <a:rPr kumimoji="1" lang="ja-JP" altLang="en-US" sz="1500">
                <a:latin typeface="Arial" charset="0"/>
                <a:ea typeface="ＭＳ Ｐゴシック" charset="0"/>
                <a:cs typeface="ＭＳ Ｐゴシック" charset="0"/>
              </a:rPr>
              <a:t>“</a:t>
            </a:r>
            <a:r>
              <a:rPr kumimoji="1" lang="en-US" altLang="ja-JP" sz="1500" dirty="0">
                <a:latin typeface="Helvetica" charset="0"/>
                <a:ea typeface="ＭＳ Ｐゴシック" charset="0"/>
                <a:cs typeface="ＭＳ Ｐゴシック" charset="0"/>
              </a:rPr>
              <a:t>Hawk</a:t>
            </a:r>
            <a:r>
              <a:rPr kumimoji="1" lang="ja-JP" altLang="en-US" sz="1500">
                <a:latin typeface="Arial" charset="0"/>
                <a:ea typeface="ＭＳ Ｐゴシック" charset="0"/>
                <a:cs typeface="ＭＳ Ｐゴシック" charset="0"/>
              </a:rPr>
              <a:t>”</a:t>
            </a:r>
            <a:r>
              <a:rPr kumimoji="1" lang="en-US" altLang="ja-JP" sz="1500" dirty="0">
                <a:latin typeface="Helvetica" charset="0"/>
                <a:ea typeface="ＭＳ Ｐゴシック" charset="0"/>
                <a:cs typeface="ＭＳ Ｐゴシック" charset="0"/>
              </a:rPr>
              <a:t> who believed that a war with Vietnam could be won. </a:t>
            </a:r>
          </a:p>
          <a:p>
            <a:pPr eaLnBrk="1" hangingPunct="1"/>
            <a:endParaRPr lang="en-US" sz="2100" dirty="0">
              <a:latin typeface="Arial" charset="0"/>
              <a:ea typeface="ＭＳ Ｐゴシック" charset="0"/>
              <a:cs typeface="ＭＳ Ｐゴシック" charset="0"/>
            </a:endParaRPr>
          </a:p>
          <a:p>
            <a:pPr eaLnBrk="1" hangingPunct="1"/>
            <a:endParaRPr lang="en-US" sz="2100" dirty="0">
              <a:latin typeface="Arial" charset="0"/>
              <a:ea typeface="ＭＳ Ｐゴシック" charset="0"/>
              <a:cs typeface="ＭＳ Ｐゴシック" charset="0"/>
            </a:endParaRPr>
          </a:p>
        </p:txBody>
      </p:sp>
      <p:graphicFrame>
        <p:nvGraphicFramePr>
          <p:cNvPr id="40963" name="Object 5"/>
          <p:cNvGraphicFramePr>
            <a:graphicFrameLocks noGrp="1" noChangeAspect="1"/>
          </p:cNvGraphicFramePr>
          <p:nvPr>
            <p:ph type="chart" sz="half" idx="2"/>
          </p:nvPr>
        </p:nvGraphicFramePr>
        <p:xfrm>
          <a:off x="4957763" y="1485900"/>
          <a:ext cx="2198687" cy="3084513"/>
        </p:xfrm>
        <a:graphic>
          <a:graphicData uri="http://schemas.openxmlformats.org/presentationml/2006/ole">
            <mc:AlternateContent xmlns:mc="http://schemas.openxmlformats.org/markup-compatibility/2006">
              <mc:Choice xmlns:v="urn:schemas-microsoft-com:vml" Requires="v">
                <p:oleObj spid="_x0000_s2064" name="Document" r:id="rId3" imgW="2742857" imgH="3847619" progId="Word.Document.8">
                  <p:embed/>
                </p:oleObj>
              </mc:Choice>
              <mc:Fallback>
                <p:oleObj name="Document" r:id="rId3" imgW="2742857" imgH="3847619" progId="Word.Document.8">
                  <p:embed/>
                  <p:pic>
                    <p:nvPicPr>
                      <p:cNvPr id="4096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7763" y="1485900"/>
                        <a:ext cx="2198687" cy="308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277455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296261" y="48460"/>
            <a:ext cx="5191970" cy="900230"/>
          </a:xfrm>
        </p:spPr>
        <p:txBody>
          <a:bodyPr>
            <a:normAutofit fontScale="90000"/>
          </a:bodyPr>
          <a:lstStyle/>
          <a:p>
            <a:pPr eaLnBrk="1" hangingPunct="1"/>
            <a:r>
              <a:rPr lang="en-US" sz="3000" dirty="0">
                <a:latin typeface="Arial" charset="0"/>
                <a:ea typeface="ＭＳ Ｐゴシック" charset="0"/>
                <a:cs typeface="ＭＳ Ｐゴシック" charset="0"/>
              </a:rPr>
              <a:t>Philip Davidson:  </a:t>
            </a:r>
            <a:r>
              <a:rPr lang="en-US" sz="3000" i="1" dirty="0">
                <a:latin typeface="Arial" charset="0"/>
                <a:ea typeface="ＭＳ Ｐゴシック" charset="0"/>
                <a:cs typeface="ＭＳ Ｐゴシック" charset="0"/>
              </a:rPr>
              <a:t>Secrets of Vietnam</a:t>
            </a:r>
          </a:p>
        </p:txBody>
      </p:sp>
      <p:sp>
        <p:nvSpPr>
          <p:cNvPr id="41986" name="Rectangle 3"/>
          <p:cNvSpPr>
            <a:spLocks noGrp="1" noChangeArrowheads="1"/>
          </p:cNvSpPr>
          <p:nvPr>
            <p:ph idx="1"/>
          </p:nvPr>
        </p:nvSpPr>
        <p:spPr>
          <a:xfrm>
            <a:off x="1371600" y="1543050"/>
            <a:ext cx="6115050" cy="3055144"/>
          </a:xfrm>
        </p:spPr>
        <p:txBody>
          <a:bodyPr/>
          <a:lstStyle/>
          <a:p>
            <a:pPr eaLnBrk="1" hangingPunct="1">
              <a:buFont typeface="Arial" charset="0"/>
              <a:buNone/>
            </a:pPr>
            <a:r>
              <a:rPr lang="en-US" sz="1800" dirty="0">
                <a:latin typeface="Arial" charset="0"/>
                <a:ea typeface="ＭＳ Ｐゴシック" charset="0"/>
                <a:cs typeface="ＭＳ Ｐゴシック" charset="0"/>
              </a:rPr>
              <a:t>Davidson was a former CIA agent in Vietnam and a self-</a:t>
            </a:r>
          </a:p>
          <a:p>
            <a:pPr eaLnBrk="1" hangingPunct="1">
              <a:buFont typeface="Arial" charset="0"/>
              <a:buNone/>
            </a:pPr>
            <a:r>
              <a:rPr lang="en-US" sz="1800" dirty="0">
                <a:latin typeface="Arial" charset="0"/>
                <a:ea typeface="ＭＳ Ｐゴシック" charset="0"/>
                <a:cs typeface="ＭＳ Ｐゴシック" charset="0"/>
              </a:rPr>
              <a:t>proclaimed military historian.  His book on Vietnam was</a:t>
            </a:r>
          </a:p>
          <a:p>
            <a:pPr eaLnBrk="1" hangingPunct="1">
              <a:buFont typeface="Arial" charset="0"/>
              <a:buNone/>
            </a:pPr>
            <a:r>
              <a:rPr lang="en-US" sz="1800" dirty="0">
                <a:latin typeface="Arial" charset="0"/>
                <a:ea typeface="ＭＳ Ｐゴシック" charset="0"/>
                <a:cs typeface="ＭＳ Ｐゴシック" charset="0"/>
              </a:rPr>
              <a:t>privately published</a:t>
            </a:r>
            <a:r>
              <a:rPr lang="en-US" dirty="0">
                <a:latin typeface="Arial" charset="0"/>
                <a:ea typeface="ＭＳ Ｐゴシック" charset="0"/>
                <a:cs typeface="ＭＳ Ｐゴシック" charset="0"/>
              </a:rPr>
              <a:t>. </a:t>
            </a:r>
            <a:r>
              <a:rPr lang="en-US" sz="1800" dirty="0">
                <a:latin typeface="Arial" charset="0"/>
                <a:ea typeface="ＭＳ Ｐゴシック" charset="0"/>
                <a:cs typeface="ＭＳ Ｐゴシック" charset="0"/>
              </a:rPr>
              <a:t>His case about the Tonkin Gulf rested</a:t>
            </a:r>
          </a:p>
          <a:p>
            <a:pPr eaLnBrk="1" hangingPunct="1">
              <a:buFont typeface="Arial" charset="0"/>
              <a:buNone/>
            </a:pPr>
            <a:r>
              <a:rPr lang="en-US" sz="1800" dirty="0">
                <a:latin typeface="Arial" charset="0"/>
                <a:ea typeface="ＭＳ Ｐゴシック" charset="0"/>
                <a:cs typeface="ＭＳ Ｐゴシック" charset="0"/>
              </a:rPr>
              <a:t>on the text of an intercepted telegram.</a:t>
            </a:r>
            <a:r>
              <a:rPr lang="en-US" dirty="0">
                <a:latin typeface="Arial" charset="0"/>
                <a:ea typeface="ＭＳ Ｐゴシック" charset="0"/>
                <a:cs typeface="ＭＳ Ｐゴシック" charset="0"/>
              </a:rPr>
              <a:t> </a:t>
            </a:r>
          </a:p>
          <a:p>
            <a:pPr marL="0" indent="0" eaLnBrk="1" hangingPunct="1">
              <a:buNone/>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55142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296260" y="128470"/>
            <a:ext cx="5086350" cy="800100"/>
          </a:xfrm>
        </p:spPr>
        <p:txBody>
          <a:bodyPr/>
          <a:lstStyle/>
          <a:p>
            <a:pPr eaLnBrk="1" hangingPunct="1"/>
            <a:r>
              <a:rPr lang="en-US" dirty="0">
                <a:latin typeface="Arial" charset="0"/>
                <a:ea typeface="ＭＳ Ｐゴシック" charset="0"/>
                <a:cs typeface="ＭＳ Ｐゴシック" charset="0"/>
              </a:rPr>
              <a:t>Borkin, et al.</a:t>
            </a:r>
          </a:p>
        </p:txBody>
      </p:sp>
      <p:sp>
        <p:nvSpPr>
          <p:cNvPr id="45058" name="Rectangle 3"/>
          <p:cNvSpPr>
            <a:spLocks noGrp="1" noChangeArrowheads="1"/>
          </p:cNvSpPr>
          <p:nvPr>
            <p:ph idx="1"/>
          </p:nvPr>
        </p:nvSpPr>
        <p:spPr>
          <a:xfrm>
            <a:off x="1485900" y="2000250"/>
            <a:ext cx="6172200" cy="2457450"/>
          </a:xfrm>
        </p:spPr>
        <p:txBody>
          <a:bodyPr/>
          <a:lstStyle/>
          <a:p>
            <a:pPr eaLnBrk="1" hangingPunct="1">
              <a:buFont typeface="Arial" charset="0"/>
              <a:buNone/>
            </a:pPr>
            <a:r>
              <a:rPr lang="en-US" sz="1800" dirty="0">
                <a:latin typeface="Arial" charset="0"/>
                <a:ea typeface="ＭＳ Ｐゴシック" charset="0"/>
                <a:cs typeface="ＭＳ Ｐゴシック" charset="0"/>
              </a:rPr>
              <a:t>A group of historians authored a college level textbook</a:t>
            </a:r>
          </a:p>
          <a:p>
            <a:pPr eaLnBrk="1" hangingPunct="1">
              <a:buFont typeface="Arial" charset="0"/>
              <a:buNone/>
            </a:pPr>
            <a:r>
              <a:rPr lang="en-US" sz="1800" dirty="0">
                <a:latin typeface="Arial" charset="0"/>
                <a:ea typeface="ＭＳ Ｐゴシック" charset="0"/>
                <a:cs typeface="ＭＳ Ｐゴシック" charset="0"/>
              </a:rPr>
              <a:t>from which the excerpt came.  </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825756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296260" y="0"/>
            <a:ext cx="4581150" cy="800100"/>
          </a:xfrm>
        </p:spPr>
        <p:txBody>
          <a:bodyPr>
            <a:normAutofit fontScale="90000"/>
          </a:bodyPr>
          <a:lstStyle/>
          <a:p>
            <a:pPr eaLnBrk="1" hangingPunct="1"/>
            <a:r>
              <a:rPr lang="en-US" dirty="0">
                <a:latin typeface="Arial" charset="0"/>
                <a:ea typeface="ＭＳ Ｐゴシック" charset="0"/>
                <a:cs typeface="ＭＳ Ｐゴシック" charset="0"/>
              </a:rPr>
              <a:t>Gareth Power: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 Tonkin Gulf”</a:t>
            </a:r>
            <a:endParaRPr lang="en-US" dirty="0">
              <a:latin typeface="Arial" charset="0"/>
              <a:ea typeface="ＭＳ Ｐゴシック" charset="0"/>
              <a:cs typeface="ＭＳ Ｐゴシック" charset="0"/>
            </a:endParaRPr>
          </a:p>
        </p:txBody>
      </p:sp>
      <p:sp>
        <p:nvSpPr>
          <p:cNvPr id="43010" name="Rectangle 3"/>
          <p:cNvSpPr>
            <a:spLocks noGrp="1" noChangeArrowheads="1"/>
          </p:cNvSpPr>
          <p:nvPr>
            <p:ph idx="1"/>
          </p:nvPr>
        </p:nvSpPr>
        <p:spPr>
          <a:xfrm>
            <a:off x="1485900" y="2228850"/>
            <a:ext cx="6172200" cy="2228850"/>
          </a:xfrm>
        </p:spPr>
        <p:txBody>
          <a:bodyPr/>
          <a:lstStyle/>
          <a:p>
            <a:pPr eaLnBrk="1" hangingPunct="1">
              <a:lnSpc>
                <a:spcPct val="90000"/>
              </a:lnSpc>
              <a:buFont typeface="Arial" charset="0"/>
              <a:buNone/>
            </a:pPr>
            <a:r>
              <a:rPr lang="en-US" sz="2100" dirty="0">
                <a:ea typeface="ＭＳ Ｐゴシック" charset="0"/>
                <a:cs typeface="ＭＳ Ｐゴシック" charset="0"/>
              </a:rPr>
              <a:t>	</a:t>
            </a:r>
            <a:r>
              <a:rPr lang="en-US" sz="1800" dirty="0">
                <a:ea typeface="ＭＳ Ｐゴシック" charset="0"/>
                <a:cs typeface="ＭＳ Ｐゴシック" charset="0"/>
              </a:rPr>
              <a:t>Gareth Porter was a historian from City University of New York. His essay was printed on the op-ed page of the Washington Post.  His previous works included an annotated  2 volume set of original documents about Vietnam.</a:t>
            </a:r>
          </a:p>
          <a:p>
            <a:pPr eaLnBrk="1" hangingPunct="1">
              <a:lnSpc>
                <a:spcPct val="90000"/>
              </a:lnSpc>
              <a:spcBef>
                <a:spcPct val="0"/>
              </a:spcBef>
              <a:buFontTx/>
              <a:buNone/>
            </a:pPr>
            <a:endParaRPr kumimoji="1" lang="en-US" sz="1800" dirty="0">
              <a:ea typeface="ＭＳ Ｐゴシック" charset="0"/>
              <a:cs typeface="ＭＳ Ｐゴシック" charset="0"/>
            </a:endParaRPr>
          </a:p>
          <a:p>
            <a:pPr eaLnBrk="1" hangingPunct="1">
              <a:lnSpc>
                <a:spcPct val="90000"/>
              </a:lnSpc>
              <a:spcBef>
                <a:spcPct val="0"/>
              </a:spcBef>
              <a:buFontTx/>
              <a:buNone/>
            </a:pPr>
            <a:r>
              <a:rPr kumimoji="1" lang="en-US" sz="1800" dirty="0">
                <a:ea typeface="ＭＳ Ｐゴシック" charset="0"/>
                <a:cs typeface="ＭＳ Ｐゴシック" charset="0"/>
              </a:rPr>
              <a:t>	Porter is rebutted in a subsequent editorial written by a military historian at Berkeley.</a:t>
            </a:r>
          </a:p>
          <a:p>
            <a:pPr eaLnBrk="1" hangingPunct="1">
              <a:lnSpc>
                <a:spcPct val="90000"/>
              </a:lnSpc>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65658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09065" y="-176940"/>
            <a:ext cx="4097885" cy="1323595"/>
          </a:xfrm>
        </p:spPr>
        <p:txBody>
          <a:bodyPr>
            <a:normAutofit fontScale="90000"/>
          </a:bodyPr>
          <a:lstStyle/>
          <a:p>
            <a:pPr eaLnBrk="1" hangingPunct="1"/>
            <a:r>
              <a:rPr lang="en-US" sz="3000" dirty="0">
                <a:latin typeface="Arial" charset="0"/>
                <a:ea typeface="ＭＳ Ｐゴシック" charset="0"/>
                <a:cs typeface="ＭＳ Ｐゴシック" charset="0"/>
              </a:rPr>
              <a:t>Robert S. McNamara:</a:t>
            </a:r>
            <a:r>
              <a:rPr lang="ja-JP" altLang="en-US" sz="3000">
                <a:latin typeface="Arial" charset="0"/>
                <a:ea typeface="ＭＳ Ｐゴシック" charset="0"/>
                <a:cs typeface="ＭＳ Ｐゴシック" charset="0"/>
              </a:rPr>
              <a:t>“</a:t>
            </a:r>
            <a:r>
              <a:rPr lang="en-US" altLang="ja-JP" sz="3000" dirty="0">
                <a:latin typeface="Arial" charset="0"/>
                <a:ea typeface="ＭＳ Ｐゴシック" charset="0"/>
                <a:cs typeface="ＭＳ Ｐゴシック" charset="0"/>
              </a:rPr>
              <a:t>In Retrospect</a:t>
            </a:r>
            <a:r>
              <a:rPr lang="ja-JP" altLang="en-US" sz="3000" dirty="0">
                <a:latin typeface="Arial" charset="0"/>
                <a:ea typeface="ＭＳ Ｐゴシック" charset="0"/>
                <a:cs typeface="ＭＳ Ｐゴシック" charset="0"/>
              </a:rPr>
              <a:t>”</a:t>
            </a:r>
            <a:endParaRPr lang="en-US" sz="3000" dirty="0">
              <a:latin typeface="Arial" charset="0"/>
              <a:ea typeface="ＭＳ Ｐゴシック" charset="0"/>
              <a:cs typeface="ＭＳ Ｐゴシック" charset="0"/>
            </a:endParaRPr>
          </a:p>
        </p:txBody>
      </p:sp>
      <p:sp>
        <p:nvSpPr>
          <p:cNvPr id="47106" name="Rectangle 3"/>
          <p:cNvSpPr>
            <a:spLocks noGrp="1" noChangeArrowheads="1"/>
          </p:cNvSpPr>
          <p:nvPr>
            <p:ph idx="1"/>
          </p:nvPr>
        </p:nvSpPr>
        <p:spPr>
          <a:xfrm>
            <a:off x="1365194" y="1743075"/>
            <a:ext cx="3041755" cy="3086100"/>
          </a:xfrm>
        </p:spPr>
        <p:txBody>
          <a:bodyPr/>
          <a:lstStyle/>
          <a:p>
            <a:pPr eaLnBrk="1" hangingPunct="1">
              <a:lnSpc>
                <a:spcPct val="90000"/>
              </a:lnSpc>
              <a:buFont typeface="Arial" charset="0"/>
              <a:buNone/>
            </a:pPr>
            <a:r>
              <a:rPr lang="en-US" sz="1800" dirty="0">
                <a:latin typeface="Arial" charset="0"/>
                <a:ea typeface="ＭＳ Ｐゴシック" charset="0"/>
                <a:cs typeface="ＭＳ Ｐゴシック" charset="0"/>
              </a:rPr>
              <a:t>Robert McNamara was Secretary of Defense during the Tonkin Gulf Incident. He left the Johnson administration after coming to believe that the Conflict was not winnable. He wrote this book 20 years later.</a:t>
            </a:r>
          </a:p>
          <a:p>
            <a:pPr eaLnBrk="1" hangingPunct="1">
              <a:lnSpc>
                <a:spcPct val="90000"/>
              </a:lnSpc>
            </a:pPr>
            <a:endParaRPr lang="en-US" sz="2100" dirty="0">
              <a:latin typeface="Arial" charset="0"/>
              <a:ea typeface="ＭＳ Ｐゴシック" charset="0"/>
              <a:cs typeface="ＭＳ Ｐゴシック" charset="0"/>
            </a:endParaRPr>
          </a:p>
        </p:txBody>
      </p:sp>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1" y="2000250"/>
            <a:ext cx="2107406" cy="257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850401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normAutofit fontScale="90000"/>
          </a:bodyPr>
          <a:lstStyle/>
          <a:p>
            <a:pPr eaLnBrk="1" hangingPunct="1"/>
            <a:r>
              <a:rPr lang="en-US" dirty="0">
                <a:latin typeface="Arial" charset="0"/>
                <a:ea typeface="ＭＳ Ｐゴシック" charset="0"/>
                <a:cs typeface="ＭＳ Ｐゴシック" charset="0"/>
              </a:rPr>
              <a:t>The positions:</a:t>
            </a:r>
          </a:p>
        </p:txBody>
      </p:sp>
      <p:sp>
        <p:nvSpPr>
          <p:cNvPr id="49154" name="Rectangle 3"/>
          <p:cNvSpPr>
            <a:spLocks noGrp="1" noChangeArrowheads="1"/>
          </p:cNvSpPr>
          <p:nvPr>
            <p:ph idx="1"/>
          </p:nvPr>
        </p:nvSpPr>
        <p:spPr>
          <a:xfrm>
            <a:off x="1485900" y="1600200"/>
            <a:ext cx="6445610" cy="2857500"/>
          </a:xfrm>
        </p:spPr>
        <p:txBody>
          <a:bodyPr>
            <a:normAutofit/>
          </a:bodyPr>
          <a:lstStyle/>
          <a:p>
            <a:pPr eaLnBrk="1" hangingPunct="1">
              <a:buFont typeface="Arial" charset="0"/>
              <a:buNone/>
            </a:pPr>
            <a:r>
              <a:rPr lang="en-US" sz="1350" b="1" dirty="0">
                <a:latin typeface="Arial" charset="0"/>
                <a:ea typeface="ＭＳ Ｐゴシック" charset="0"/>
                <a:cs typeface="ＭＳ Ｐゴシック" charset="0"/>
              </a:rPr>
              <a:t>			N. Vietnam	        The U.S.	       President</a:t>
            </a:r>
            <a:endParaRPr lang="en-US" sz="1350" dirty="0">
              <a:latin typeface="Arial" charset="0"/>
              <a:ea typeface="ＭＳ Ｐゴシック" charset="0"/>
              <a:cs typeface="ＭＳ Ｐゴシック" charset="0"/>
            </a:endParaRPr>
          </a:p>
          <a:p>
            <a:pPr eaLnBrk="1" hangingPunct="1">
              <a:buFont typeface="Arial" charset="0"/>
              <a:buNone/>
            </a:pPr>
            <a:r>
              <a:rPr lang="en-US" sz="1350" dirty="0">
                <a:latin typeface="Arial" charset="0"/>
                <a:ea typeface="ＭＳ Ｐゴシック" charset="0"/>
                <a:cs typeface="ＭＳ Ｐゴシック" charset="0"/>
              </a:rPr>
              <a:t>			</a:t>
            </a:r>
            <a:r>
              <a:rPr lang="en-US" sz="1350" b="1" dirty="0">
                <a:latin typeface="Arial" charset="0"/>
                <a:ea typeface="ＭＳ Ｐゴシック" charset="0"/>
                <a:cs typeface="ＭＳ Ｐゴシック" charset="0"/>
              </a:rPr>
              <a:t>attacked	        provoked N.</a:t>
            </a:r>
            <a:r>
              <a:rPr lang="en-US" sz="1350" dirty="0">
                <a:latin typeface="Arial" charset="0"/>
                <a:ea typeface="ＭＳ Ｐゴシック" charset="0"/>
                <a:cs typeface="ＭＳ Ｐゴシック" charset="0"/>
              </a:rPr>
              <a:t>	        </a:t>
            </a:r>
            <a:r>
              <a:rPr lang="en-US" sz="1350" b="1" dirty="0">
                <a:latin typeface="Arial" charset="0"/>
                <a:ea typeface="ＭＳ Ｐゴシック" charset="0"/>
                <a:cs typeface="ＭＳ Ｐゴシック" charset="0"/>
              </a:rPr>
              <a:t>manipulated</a:t>
            </a:r>
          </a:p>
          <a:p>
            <a:pPr eaLnBrk="1" hangingPunct="1">
              <a:buFont typeface="Arial" charset="0"/>
              <a:buNone/>
            </a:pPr>
            <a:r>
              <a:rPr lang="en-US" sz="1350" dirty="0">
                <a:latin typeface="Arial" charset="0"/>
                <a:ea typeface="ＭＳ Ｐゴシック" charset="0"/>
                <a:cs typeface="ＭＳ Ｐゴシック" charset="0"/>
              </a:rPr>
              <a:t>				        </a:t>
            </a:r>
            <a:r>
              <a:rPr lang="en-US" sz="1350" b="1" dirty="0">
                <a:latin typeface="Arial" charset="0"/>
                <a:ea typeface="ＭＳ Ｐゴシック" charset="0"/>
                <a:cs typeface="ＭＳ Ｐゴシック" charset="0"/>
              </a:rPr>
              <a:t>Vietnam</a:t>
            </a:r>
            <a:r>
              <a:rPr lang="en-US" sz="1350" dirty="0">
                <a:latin typeface="Arial" charset="0"/>
                <a:ea typeface="ＭＳ Ｐゴシック" charset="0"/>
                <a:cs typeface="ＭＳ Ｐゴシック" charset="0"/>
              </a:rPr>
              <a:t>	</a:t>
            </a:r>
            <a:r>
              <a:rPr lang="en-US" sz="1350" b="1" dirty="0">
                <a:latin typeface="Arial" charset="0"/>
                <a:ea typeface="ＭＳ Ｐゴシック" charset="0"/>
                <a:cs typeface="ＭＳ Ｐゴシック" charset="0"/>
              </a:rPr>
              <a:t>        Congress</a:t>
            </a:r>
            <a:endParaRPr lang="en-US" sz="1500" b="1" dirty="0">
              <a:latin typeface="Arial" charset="0"/>
              <a:ea typeface="ＭＳ Ｐゴシック" charset="0"/>
              <a:cs typeface="ＭＳ Ｐゴシック" charset="0"/>
            </a:endParaRPr>
          </a:p>
          <a:p>
            <a:pPr eaLnBrk="1" hangingPunct="1">
              <a:buFont typeface="Arial" charset="0"/>
              <a:buNone/>
            </a:pPr>
            <a:endParaRPr lang="en-US" sz="1500" b="1" dirty="0">
              <a:latin typeface="Arial" charset="0"/>
              <a:ea typeface="ＭＳ Ｐゴシック" charset="0"/>
              <a:cs typeface="ＭＳ Ｐゴシック" charset="0"/>
            </a:endParaRPr>
          </a:p>
          <a:p>
            <a:pPr eaLnBrk="1" hangingPunct="1">
              <a:buFont typeface="Arial" charset="0"/>
              <a:buNone/>
            </a:pPr>
            <a:r>
              <a:rPr lang="en-US" sz="1500" b="1" dirty="0">
                <a:latin typeface="Arial" charset="0"/>
                <a:ea typeface="ＭＳ Ｐゴシック" charset="0"/>
                <a:cs typeface="ＭＳ Ｐゴシック" charset="0"/>
              </a:rPr>
              <a:t>Davidson		YES		NO		NO</a:t>
            </a:r>
          </a:p>
          <a:p>
            <a:pPr eaLnBrk="1" hangingPunct="1">
              <a:buFont typeface="Arial" charset="0"/>
              <a:buNone/>
            </a:pPr>
            <a:r>
              <a:rPr lang="en-US" sz="1500" b="1" dirty="0">
                <a:latin typeface="Arial" charset="0"/>
                <a:ea typeface="ＭＳ Ｐゴシック" charset="0"/>
                <a:cs typeface="ＭＳ Ｐゴシック" charset="0"/>
              </a:rPr>
              <a:t>Rusk		MAYBE		NO		NO</a:t>
            </a:r>
          </a:p>
          <a:p>
            <a:pPr eaLnBrk="1" hangingPunct="1">
              <a:buFont typeface="Arial" charset="0"/>
              <a:buNone/>
            </a:pPr>
            <a:r>
              <a:rPr lang="en-US" sz="1500" b="1" dirty="0">
                <a:latin typeface="Arial" charset="0"/>
                <a:ea typeface="ＭＳ Ｐゴシック" charset="0"/>
                <a:cs typeface="ＭＳ Ｐゴシック" charset="0"/>
              </a:rPr>
              <a:t>Porter		NO		MAYBE	                 MAYBE</a:t>
            </a:r>
          </a:p>
          <a:p>
            <a:pPr eaLnBrk="1" hangingPunct="1">
              <a:buFont typeface="Arial" charset="0"/>
              <a:buNone/>
            </a:pPr>
            <a:r>
              <a:rPr lang="en-US" sz="1500" b="1" dirty="0">
                <a:latin typeface="Arial" charset="0"/>
                <a:ea typeface="ＭＳ Ｐゴシック" charset="0"/>
                <a:cs typeface="ＭＳ Ｐゴシック" charset="0"/>
              </a:rPr>
              <a:t>Berkin, et al.	NO		YES		YES</a:t>
            </a:r>
          </a:p>
          <a:p>
            <a:pPr eaLnBrk="1" hangingPunct="1">
              <a:buFont typeface="Arial" charset="0"/>
              <a:buNone/>
            </a:pPr>
            <a:r>
              <a:rPr lang="en-US" sz="1500" b="1" dirty="0">
                <a:latin typeface="Arial" charset="0"/>
                <a:ea typeface="ＭＳ Ｐゴシック" charset="0"/>
                <a:cs typeface="ＭＳ Ｐゴシック" charset="0"/>
              </a:rPr>
              <a:t>McNamara	NO		NO		NO</a:t>
            </a:r>
            <a:endParaRPr lang="en-US" sz="15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421398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96260" y="0"/>
            <a:ext cx="5497380" cy="1350110"/>
          </a:xfrm>
        </p:spPr>
        <p:txBody>
          <a:bodyPr>
            <a:normAutofit fontScale="90000"/>
          </a:bodyPr>
          <a:lstStyle/>
          <a:p>
            <a:pPr eaLnBrk="1" hangingPunct="1"/>
            <a:r>
              <a:rPr lang="en-US" dirty="0">
                <a:latin typeface="Arial" charset="0"/>
                <a:ea typeface="ＭＳ Ｐゴシック" charset="0"/>
                <a:cs typeface="ＭＳ Ｐゴシック" charset="0"/>
              </a:rPr>
              <a:t>What happens when students read multiple texts?</a:t>
            </a:r>
            <a:br>
              <a:rPr lang="en-US" dirty="0">
                <a:latin typeface="Arial" charset="0"/>
                <a:ea typeface="ＭＳ Ｐゴシック" charset="0"/>
                <a:cs typeface="ＭＳ Ｐゴシック" charset="0"/>
              </a:rPr>
            </a:br>
            <a:endParaRPr lang="en-US" dirty="0">
              <a:latin typeface="Arial" charset="0"/>
              <a:ea typeface="ＭＳ Ｐゴシック" charset="0"/>
              <a:cs typeface="ＭＳ Ｐゴシック" charset="0"/>
            </a:endParaRPr>
          </a:p>
        </p:txBody>
      </p:sp>
      <p:sp>
        <p:nvSpPr>
          <p:cNvPr id="51202" name="Rectangle 3"/>
          <p:cNvSpPr>
            <a:spLocks noGrp="1" noChangeArrowheads="1"/>
          </p:cNvSpPr>
          <p:nvPr>
            <p:ph idx="1"/>
          </p:nvPr>
        </p:nvSpPr>
        <p:spPr>
          <a:xfrm>
            <a:off x="1657350" y="1885950"/>
            <a:ext cx="5829300" cy="3086100"/>
          </a:xfrm>
        </p:spPr>
        <p:txBody>
          <a:bodyPr/>
          <a:lstStyle/>
          <a:p>
            <a:pPr eaLnBrk="1" hangingPunct="1"/>
            <a:r>
              <a:rPr lang="en-US" sz="1500" dirty="0">
                <a:latin typeface="Arial" charset="0"/>
                <a:ea typeface="ＭＳ Ｐゴシック" charset="0"/>
                <a:cs typeface="ＭＳ Ｐゴシック" charset="0"/>
              </a:rPr>
              <a:t>Texts as Truth </a:t>
            </a:r>
            <a:r>
              <a:rPr lang="en-US" sz="1500" dirty="0">
                <a:latin typeface="Arial" charset="0"/>
                <a:ea typeface="ＭＳ Ｐゴシック" charset="0"/>
                <a:cs typeface="ＭＳ Ｐゴシック" charset="0"/>
                <a:sym typeface="Monotype Sorts" charset="0"/>
              </a:rPr>
              <a:t> Texts as Arguments</a:t>
            </a:r>
          </a:p>
          <a:p>
            <a:pPr eaLnBrk="1" hangingPunct="1"/>
            <a:r>
              <a:rPr lang="en-US" sz="1500" dirty="0">
                <a:latin typeface="Arial" charset="0"/>
                <a:ea typeface="ＭＳ Ｐゴシック" charset="0"/>
                <a:cs typeface="ＭＳ Ｐゴシック" charset="0"/>
                <a:sym typeface="Monotype Sorts" charset="0"/>
              </a:rPr>
              <a:t>Reflection about ambiguities</a:t>
            </a:r>
          </a:p>
          <a:p>
            <a:pPr eaLnBrk="1" hangingPunct="1"/>
            <a:r>
              <a:rPr lang="en-US" sz="1500" dirty="0">
                <a:latin typeface="Arial" charset="0"/>
                <a:ea typeface="ＭＳ Ｐゴシック" charset="0"/>
                <a:cs typeface="ＭＳ Ｐゴシック" charset="0"/>
                <a:sym typeface="Wingdings" charset="0"/>
              </a:rPr>
              <a:t>Low level, general strategies </a:t>
            </a:r>
            <a:r>
              <a:rPr lang="en-US" sz="1500" dirty="0">
                <a:latin typeface="Arial" charset="0"/>
                <a:ea typeface="ＭＳ Ｐゴシック" charset="0"/>
                <a:cs typeface="ＭＳ Ｐゴシック" charset="0"/>
                <a:sym typeface="Monotype Sorts" charset="0"/>
              </a:rPr>
              <a:t> Discipline specific strategies</a:t>
            </a:r>
            <a:endParaRPr lang="en-US" sz="1500" dirty="0">
              <a:latin typeface="Arial" charset="0"/>
              <a:ea typeface="ＭＳ Ｐゴシック" charset="0"/>
              <a:cs typeface="ＭＳ Ｐゴシック" charset="0"/>
              <a:sym typeface="Wingdings" charset="0"/>
            </a:endParaRPr>
          </a:p>
          <a:p>
            <a:pPr eaLnBrk="1" hangingPunct="1"/>
            <a:r>
              <a:rPr lang="en-US" sz="1500" dirty="0">
                <a:latin typeface="Arial" charset="0"/>
                <a:ea typeface="ＭＳ Ｐゴシック" charset="0"/>
                <a:cs typeface="ＭＳ Ｐゴシック" charset="0"/>
                <a:sym typeface="Monotype Sorts" charset="0"/>
              </a:rPr>
              <a:t>Single text comprehension  cross-text comparisons</a:t>
            </a:r>
            <a:endParaRPr lang="en-US" sz="1500" dirty="0">
              <a:latin typeface="Arial" charset="0"/>
              <a:ea typeface="ＭＳ Ｐゴシック" charset="0"/>
              <a:cs typeface="ＭＳ Ｐゴシック" charset="0"/>
            </a:endParaRPr>
          </a:p>
          <a:p>
            <a:pPr eaLnBrk="1" hangingPunct="1"/>
            <a:r>
              <a:rPr lang="en-US" sz="1500" dirty="0">
                <a:latin typeface="Arial" charset="0"/>
                <a:ea typeface="ＭＳ Ｐゴシック" charset="0"/>
                <a:cs typeface="ＭＳ Ｐゴシック" charset="0"/>
              </a:rPr>
              <a:t>More reasoned arguments (Hynd-Shanahan, Holschuh, &amp; Hubbard 2005)</a:t>
            </a:r>
          </a:p>
          <a:p>
            <a:pPr eaLnBrk="1" hangingPunct="1"/>
            <a:r>
              <a:rPr lang="en-US" sz="1500" dirty="0">
                <a:latin typeface="Arial" charset="0"/>
                <a:ea typeface="ＭＳ Ｐゴシック" charset="0"/>
                <a:cs typeface="ＭＳ Ｐゴシック" charset="0"/>
              </a:rPr>
              <a:t>Better essays (Manderino, 2007; Newman, 2008)</a:t>
            </a:r>
            <a:endParaRPr lang="en-US" sz="21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5014598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6635" y="57605"/>
            <a:ext cx="5747005" cy="800100"/>
          </a:xfrm>
        </p:spPr>
        <p:txBody>
          <a:bodyPr>
            <a:normAutofit fontScale="90000"/>
          </a:bodyPr>
          <a:lstStyle/>
          <a:p>
            <a:pPr eaLnBrk="1" hangingPunct="1"/>
            <a:r>
              <a:rPr lang="en-US" dirty="0">
                <a:latin typeface="Arial" charset="0"/>
                <a:ea typeface="ＭＳ Ｐゴシック" charset="0"/>
                <a:cs typeface="ＭＳ Ｐゴシック" charset="0"/>
              </a:rPr>
              <a:t>Change in belief about knowledge</a:t>
            </a:r>
          </a:p>
        </p:txBody>
      </p:sp>
      <p:sp>
        <p:nvSpPr>
          <p:cNvPr id="53250" name="Rectangle 3"/>
          <p:cNvSpPr>
            <a:spLocks noGrp="1" noChangeArrowheads="1"/>
          </p:cNvSpPr>
          <p:nvPr>
            <p:ph idx="1"/>
          </p:nvPr>
        </p:nvSpPr>
        <p:spPr>
          <a:xfrm>
            <a:off x="1365195" y="1502815"/>
            <a:ext cx="6172200" cy="3543300"/>
          </a:xfrm>
        </p:spPr>
        <p:txBody>
          <a:bodyPr>
            <a:normAutofit lnSpcReduction="10000"/>
          </a:bodyPr>
          <a:lstStyle/>
          <a:p>
            <a:pPr eaLnBrk="1" hangingPunct="1">
              <a:buFont typeface="Arial" charset="0"/>
              <a:buNone/>
            </a:pPr>
            <a:r>
              <a:rPr lang="en-US" sz="1350" b="1" i="1" dirty="0">
                <a:latin typeface="Arial" charset="0"/>
                <a:ea typeface="ＭＳ Ｐゴシック" charset="0"/>
                <a:cs typeface="ＭＳ Ｐゴシック" charset="0"/>
              </a:rPr>
              <a:t>Colin:</a:t>
            </a:r>
            <a:r>
              <a:rPr lang="en-US" sz="1350" b="1" dirty="0">
                <a:latin typeface="Arial" charset="0"/>
                <a:ea typeface="ＭＳ Ｐゴシック" charset="0"/>
                <a:cs typeface="ＭＳ Ｐゴシック" charset="0"/>
              </a:rPr>
              <a:t>  </a:t>
            </a:r>
            <a:r>
              <a:rPr lang="ja-JP" altLang="en-US" sz="135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I guess it is a tough task for historians to do.  I think historians, even though they try to be as neutral as possible, there’s some bias that is there as a human being. I guess you could try, but it</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s hard. When historians research a topic, that topic interests historians to begin with, and that interest comes from their parents, maybe. They’re unaware of it…. Not even having good solid reason, you automatically have some stance. And I guess that influences partially what they research on and the stance they take. I don</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 think there’s 100% neutrality. That’s impossible.”</a:t>
            </a:r>
          </a:p>
          <a:p>
            <a:pPr eaLnBrk="1" hangingPunct="1"/>
            <a:endParaRPr lang="en-US" sz="21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95511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26060" y="128470"/>
            <a:ext cx="5086350" cy="800100"/>
          </a:xfrm>
        </p:spPr>
        <p:txBody>
          <a:bodyPr/>
          <a:lstStyle/>
          <a:p>
            <a:pPr eaLnBrk="1" hangingPunct="1"/>
            <a:r>
              <a:rPr lang="en-US" dirty="0">
                <a:latin typeface="Arial" charset="0"/>
                <a:ea typeface="ＭＳ Ｐゴシック" charset="0"/>
                <a:cs typeface="ＭＳ Ｐゴシック" charset="0"/>
              </a:rPr>
              <a:t>Changes in Strategies</a:t>
            </a:r>
          </a:p>
        </p:txBody>
      </p:sp>
      <p:sp>
        <p:nvSpPr>
          <p:cNvPr id="55298" name="Rectangle 3"/>
          <p:cNvSpPr>
            <a:spLocks noGrp="1" noChangeArrowheads="1"/>
          </p:cNvSpPr>
          <p:nvPr>
            <p:ph idx="1"/>
          </p:nvPr>
        </p:nvSpPr>
        <p:spPr>
          <a:xfrm>
            <a:off x="1212490" y="1350110"/>
            <a:ext cx="6230265" cy="3677260"/>
          </a:xfrm>
        </p:spPr>
        <p:txBody>
          <a:bodyPr/>
          <a:lstStyle/>
          <a:p>
            <a:pPr algn="ctr" eaLnBrk="1" hangingPunct="1">
              <a:lnSpc>
                <a:spcPct val="90000"/>
              </a:lnSpc>
              <a:buFont typeface="Arial" charset="0"/>
              <a:buNone/>
            </a:pPr>
            <a:r>
              <a:rPr lang="en-US" sz="1500" b="1" i="1" dirty="0">
                <a:latin typeface="Arial" charset="0"/>
                <a:ea typeface="ＭＳ Ｐゴシック" charset="0"/>
                <a:cs typeface="ＭＳ Ｐゴシック" charset="0"/>
              </a:rPr>
              <a:t>Before</a:t>
            </a:r>
          </a:p>
          <a:p>
            <a:pPr eaLnBrk="1" hangingPunct="1">
              <a:lnSpc>
                <a:spcPct val="90000"/>
              </a:lnSpc>
              <a:buFont typeface="Arial" charset="0"/>
              <a:buNone/>
            </a:pPr>
            <a:r>
              <a:rPr lang="en-US" sz="1500" b="1" i="1" dirty="0">
                <a:latin typeface="Arial" charset="0"/>
                <a:ea typeface="ＭＳ Ｐゴシック" charset="0"/>
                <a:cs typeface="ＭＳ Ｐゴシック" charset="0"/>
              </a:rPr>
              <a:t>Rereading and memorization of facts.</a:t>
            </a:r>
          </a:p>
          <a:p>
            <a:pPr eaLnBrk="1" hangingPunct="1">
              <a:lnSpc>
                <a:spcPct val="90000"/>
              </a:lnSpc>
              <a:buFont typeface="Arial" charset="0"/>
              <a:buNone/>
            </a:pPr>
            <a:r>
              <a:rPr lang="en-US" sz="1500" b="1" i="1" dirty="0">
                <a:latin typeface="Arial" charset="0"/>
                <a:ea typeface="ＭＳ Ｐゴシック" charset="0"/>
                <a:cs typeface="ＭＳ Ｐゴシック" charset="0"/>
              </a:rPr>
              <a:t>Anna: </a:t>
            </a:r>
            <a:r>
              <a:rPr lang="ja-JP" altLang="en-US" sz="1350" i="1" dirty="0">
                <a:latin typeface="Arial" charset="0"/>
                <a:ea typeface="ＭＳ Ｐゴシック" charset="0"/>
                <a:cs typeface="ＭＳ Ｐゴシック" charset="0"/>
              </a:rPr>
              <a:t>“</a:t>
            </a:r>
            <a:r>
              <a:rPr lang="en-US" altLang="ja-JP" sz="1350" i="1" dirty="0">
                <a:latin typeface="Arial" charset="0"/>
                <a:ea typeface="ＭＳ Ｐゴシック" charset="0"/>
                <a:cs typeface="ＭＳ Ｐゴシック" charset="0"/>
              </a:rPr>
              <a:t> </a:t>
            </a:r>
            <a:r>
              <a:rPr lang="en-US" altLang="ja-JP" sz="1800" i="1" dirty="0">
                <a:latin typeface="Arial" charset="0"/>
                <a:ea typeface="ＭＳ Ｐゴシック" charset="0"/>
                <a:cs typeface="ＭＳ Ｐゴシック" charset="0"/>
              </a:rPr>
              <a:t>I approached reading the world history text like any other text, read the pre-questions, read the sections, and put the books down.</a:t>
            </a:r>
            <a:r>
              <a:rPr lang="ja-JP" altLang="en-US" sz="1800" i="1" dirty="0">
                <a:latin typeface="Arial" charset="0"/>
                <a:ea typeface="ＭＳ Ｐゴシック" charset="0"/>
                <a:cs typeface="ＭＳ Ｐゴシック" charset="0"/>
              </a:rPr>
              <a:t>”</a:t>
            </a:r>
            <a:endParaRPr lang="en-US" altLang="ja-JP" sz="1800" i="1" dirty="0">
              <a:latin typeface="Arial" charset="0"/>
              <a:ea typeface="ＭＳ Ｐゴシック" charset="0"/>
              <a:cs typeface="ＭＳ Ｐゴシック" charset="0"/>
            </a:endParaRPr>
          </a:p>
          <a:p>
            <a:pPr algn="ctr" eaLnBrk="1" hangingPunct="1">
              <a:lnSpc>
                <a:spcPct val="90000"/>
              </a:lnSpc>
              <a:buFont typeface="Arial" charset="0"/>
              <a:buNone/>
            </a:pPr>
            <a:r>
              <a:rPr lang="en-US" sz="1500" b="1" i="1" dirty="0">
                <a:latin typeface="Arial" charset="0"/>
                <a:ea typeface="ＭＳ Ｐゴシック" charset="0"/>
                <a:cs typeface="ＭＳ Ｐゴシック" charset="0"/>
              </a:rPr>
              <a:t>After</a:t>
            </a:r>
          </a:p>
          <a:p>
            <a:pPr eaLnBrk="1" hangingPunct="1">
              <a:lnSpc>
                <a:spcPct val="90000"/>
              </a:lnSpc>
              <a:buFont typeface="Arial" charset="0"/>
              <a:buNone/>
            </a:pPr>
            <a:r>
              <a:rPr lang="en-US" sz="1500" b="1" i="1" dirty="0">
                <a:latin typeface="Arial" charset="0"/>
                <a:ea typeface="ＭＳ Ｐゴシック" charset="0"/>
                <a:cs typeface="ＭＳ Ｐゴシック" charset="0"/>
              </a:rPr>
              <a:t>Anna:  </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I like the way I am thinking as I am reading. I’m reading and analyzing all these things I’ve read before and comparing them while I’m reading.  It’s kind of weird, but it’s cool. My brain is working overtime and extending its capabilities so that’s good. I like things that really make you think, and this subject does just that. There is no real answer, so you have to analyze everything yourself and come up with your own conclusions.</a:t>
            </a:r>
            <a:r>
              <a:rPr lang="ja-JP" altLang="en-US" sz="1800" i="1" dirty="0">
                <a:latin typeface="Arial" charset="0"/>
                <a:ea typeface="ＭＳ Ｐゴシック" charset="0"/>
                <a:cs typeface="ＭＳ Ｐゴシック" charset="0"/>
              </a:rPr>
              <a:t>”</a:t>
            </a:r>
            <a:r>
              <a:rPr lang="en-US" altLang="ja-JP" sz="1800" i="1" dirty="0">
                <a:latin typeface="Arial" charset="0"/>
                <a:ea typeface="ＭＳ Ｐゴシック" charset="0"/>
                <a:cs typeface="ＭＳ Ｐゴシック" charset="0"/>
              </a:rPr>
              <a:t> </a:t>
            </a:r>
          </a:p>
          <a:p>
            <a:pPr eaLnBrk="1" hangingPunct="1">
              <a:lnSpc>
                <a:spcPct val="90000"/>
              </a:lnSpc>
            </a:pP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0149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98A4-3EEE-B84F-8CEE-7E8FFA3D9043}"/>
              </a:ext>
            </a:extLst>
          </p:cNvPr>
          <p:cNvSpPr>
            <a:spLocks noGrp="1"/>
          </p:cNvSpPr>
          <p:nvPr>
            <p:ph type="title"/>
          </p:nvPr>
        </p:nvSpPr>
        <p:spPr>
          <a:xfrm>
            <a:off x="448965" y="281175"/>
            <a:ext cx="5191970" cy="610820"/>
          </a:xfrm>
        </p:spPr>
        <p:txBody>
          <a:bodyPr>
            <a:normAutofit fontScale="90000"/>
          </a:bodyPr>
          <a:lstStyle/>
          <a:p>
            <a:r>
              <a:rPr lang="en-US" dirty="0"/>
              <a:t>Purpose and Beliefs</a:t>
            </a:r>
          </a:p>
        </p:txBody>
      </p:sp>
      <p:graphicFrame>
        <p:nvGraphicFramePr>
          <p:cNvPr id="10" name="Content Placeholder 9">
            <a:extLst>
              <a:ext uri="{FF2B5EF4-FFF2-40B4-BE49-F238E27FC236}">
                <a16:creationId xmlns:a16="http://schemas.microsoft.com/office/drawing/2014/main" id="{562024A9-8897-5146-9D07-F88DF4B6A5BD}"/>
              </a:ext>
            </a:extLst>
          </p:cNvPr>
          <p:cNvGraphicFramePr>
            <a:graphicFrameLocks noGrp="1"/>
          </p:cNvGraphicFramePr>
          <p:nvPr>
            <p:ph idx="1"/>
            <p:extLst>
              <p:ext uri="{D42A27DB-BD31-4B8C-83A1-F6EECF244321}">
                <p14:modId xmlns:p14="http://schemas.microsoft.com/office/powerpoint/2010/main" val="1157795220"/>
              </p:ext>
            </p:extLst>
          </p:nvPr>
        </p:nvGraphicFramePr>
        <p:xfrm>
          <a:off x="143555" y="1350110"/>
          <a:ext cx="8856890" cy="3640207"/>
        </p:xfrm>
        <a:graphic>
          <a:graphicData uri="http://schemas.openxmlformats.org/drawingml/2006/table">
            <a:tbl>
              <a:tblPr firstRow="1" bandRow="1">
                <a:tableStyleId>{5C22544A-7EE6-4342-B048-85BDC9FD1C3A}</a:tableStyleId>
              </a:tblPr>
              <a:tblGrid>
                <a:gridCol w="1276532">
                  <a:extLst>
                    <a:ext uri="{9D8B030D-6E8A-4147-A177-3AD203B41FA5}">
                      <a16:colId xmlns:a16="http://schemas.microsoft.com/office/drawing/2014/main" val="3944319129"/>
                    </a:ext>
                  </a:extLst>
                </a:gridCol>
                <a:gridCol w="4655077">
                  <a:extLst>
                    <a:ext uri="{9D8B030D-6E8A-4147-A177-3AD203B41FA5}">
                      <a16:colId xmlns:a16="http://schemas.microsoft.com/office/drawing/2014/main" val="3670011160"/>
                    </a:ext>
                  </a:extLst>
                </a:gridCol>
                <a:gridCol w="2925281">
                  <a:extLst>
                    <a:ext uri="{9D8B030D-6E8A-4147-A177-3AD203B41FA5}">
                      <a16:colId xmlns:a16="http://schemas.microsoft.com/office/drawing/2014/main" val="3074773169"/>
                    </a:ext>
                  </a:extLst>
                </a:gridCol>
              </a:tblGrid>
              <a:tr h="0">
                <a:tc>
                  <a:txBody>
                    <a:bodyPr/>
                    <a:lstStyle/>
                    <a:p>
                      <a:r>
                        <a:rPr lang="en-US" dirty="0"/>
                        <a:t>Discipline</a:t>
                      </a:r>
                    </a:p>
                  </a:txBody>
                  <a:tcPr/>
                </a:tc>
                <a:tc>
                  <a:txBody>
                    <a:bodyPr/>
                    <a:lstStyle/>
                    <a:p>
                      <a:r>
                        <a:rPr lang="en-US" dirty="0"/>
                        <a:t>Purpose</a:t>
                      </a:r>
                    </a:p>
                  </a:txBody>
                  <a:tcPr/>
                </a:tc>
                <a:tc>
                  <a:txBody>
                    <a:bodyPr/>
                    <a:lstStyle/>
                    <a:p>
                      <a:r>
                        <a:rPr lang="en-US" dirty="0"/>
                        <a:t>Belief</a:t>
                      </a:r>
                    </a:p>
                  </a:txBody>
                  <a:tcPr/>
                </a:tc>
                <a:extLst>
                  <a:ext uri="{0D108BD9-81ED-4DB2-BD59-A6C34878D82A}">
                    <a16:rowId xmlns:a16="http://schemas.microsoft.com/office/drawing/2014/main" val="3068532825"/>
                  </a:ext>
                </a:extLst>
              </a:tr>
              <a:tr h="1023107">
                <a:tc>
                  <a:txBody>
                    <a:bodyPr/>
                    <a:lstStyle/>
                    <a:p>
                      <a:r>
                        <a:rPr lang="en-US" dirty="0"/>
                        <a:t>History</a:t>
                      </a:r>
                    </a:p>
                  </a:txBody>
                  <a:tcPr/>
                </a:tc>
                <a:tc>
                  <a:txBody>
                    <a:bodyPr/>
                    <a:lstStyle/>
                    <a:p>
                      <a:r>
                        <a:rPr lang="en-US" sz="1600" dirty="0"/>
                        <a:t>To create a </a:t>
                      </a:r>
                      <a:r>
                        <a:rPr lang="en-US" sz="1600" dirty="0">
                          <a:solidFill>
                            <a:schemeClr val="accent2"/>
                          </a:solidFill>
                        </a:rPr>
                        <a:t>plausible</a:t>
                      </a:r>
                      <a:r>
                        <a:rPr lang="en-US" sz="1600" dirty="0"/>
                        <a:t>, complete accounts of the past, based on evidence from the historical record.</a:t>
                      </a:r>
                    </a:p>
                  </a:txBody>
                  <a:tcPr/>
                </a:tc>
                <a:tc>
                  <a:txBody>
                    <a:bodyPr/>
                    <a:lstStyle/>
                    <a:p>
                      <a:r>
                        <a:rPr lang="en-US" sz="1600" dirty="0"/>
                        <a:t>There is no one true account of the past.</a:t>
                      </a:r>
                    </a:p>
                  </a:txBody>
                  <a:tcPr/>
                </a:tc>
                <a:extLst>
                  <a:ext uri="{0D108BD9-81ED-4DB2-BD59-A6C34878D82A}">
                    <a16:rowId xmlns:a16="http://schemas.microsoft.com/office/drawing/2014/main" val="883719840"/>
                  </a:ext>
                </a:extLst>
              </a:tr>
              <a:tr h="940011">
                <a:tc>
                  <a:txBody>
                    <a:bodyPr/>
                    <a:lstStyle/>
                    <a:p>
                      <a:r>
                        <a:rPr lang="en-US" dirty="0"/>
                        <a:t>Science</a:t>
                      </a:r>
                    </a:p>
                  </a:txBody>
                  <a:tcPr/>
                </a:tc>
                <a:tc>
                  <a:txBody>
                    <a:bodyPr/>
                    <a:lstStyle/>
                    <a:p>
                      <a:r>
                        <a:rPr lang="en-US" sz="1600" dirty="0"/>
                        <a:t>To create </a:t>
                      </a:r>
                      <a:r>
                        <a:rPr lang="en-US" sz="1600" dirty="0">
                          <a:solidFill>
                            <a:schemeClr val="accent2"/>
                          </a:solidFill>
                        </a:rPr>
                        <a:t>replicable</a:t>
                      </a:r>
                      <a:r>
                        <a:rPr lang="en-US" sz="1600" dirty="0"/>
                        <a:t>, </a:t>
                      </a:r>
                      <a:r>
                        <a:rPr lang="en-US" sz="1600" dirty="0">
                          <a:solidFill>
                            <a:schemeClr val="accent2"/>
                          </a:solidFill>
                        </a:rPr>
                        <a:t>reliable</a:t>
                      </a:r>
                      <a:r>
                        <a:rPr lang="en-US" sz="1600" dirty="0"/>
                        <a:t> findings about scientific phenomena that can be used to </a:t>
                      </a:r>
                      <a:r>
                        <a:rPr lang="en-US" sz="1600" dirty="0">
                          <a:solidFill>
                            <a:schemeClr val="accent2"/>
                          </a:solidFill>
                        </a:rPr>
                        <a:t>predict</a:t>
                      </a:r>
                      <a:r>
                        <a:rPr lang="en-US" sz="1600" dirty="0"/>
                        <a:t> what will happen under similar conditions.</a:t>
                      </a:r>
                    </a:p>
                  </a:txBody>
                  <a:tcPr/>
                </a:tc>
                <a:tc>
                  <a:txBody>
                    <a:bodyPr/>
                    <a:lstStyle/>
                    <a:p>
                      <a:r>
                        <a:rPr lang="en-US" sz="1600" dirty="0"/>
                        <a:t>We constantly strive to get closer to the truth.</a:t>
                      </a:r>
                    </a:p>
                  </a:txBody>
                  <a:tcPr/>
                </a:tc>
                <a:extLst>
                  <a:ext uri="{0D108BD9-81ED-4DB2-BD59-A6C34878D82A}">
                    <a16:rowId xmlns:a16="http://schemas.microsoft.com/office/drawing/2014/main" val="3701192837"/>
                  </a:ext>
                </a:extLst>
              </a:tr>
              <a:tr h="716175">
                <a:tc>
                  <a:txBody>
                    <a:bodyPr/>
                    <a:lstStyle/>
                    <a:p>
                      <a:r>
                        <a:rPr lang="en-US" dirty="0"/>
                        <a:t>Math</a:t>
                      </a:r>
                    </a:p>
                  </a:txBody>
                  <a:tcPr/>
                </a:tc>
                <a:tc>
                  <a:txBody>
                    <a:bodyPr/>
                    <a:lstStyle/>
                    <a:p>
                      <a:r>
                        <a:rPr lang="en-US" sz="1600" dirty="0"/>
                        <a:t>To find the </a:t>
                      </a:r>
                      <a:r>
                        <a:rPr lang="en-US" sz="1600" dirty="0">
                          <a:solidFill>
                            <a:schemeClr val="accent2"/>
                          </a:solidFill>
                        </a:rPr>
                        <a:t>answer</a:t>
                      </a:r>
                      <a:r>
                        <a:rPr lang="en-US" sz="1600" dirty="0"/>
                        <a:t> to a problem; the abstract </a:t>
                      </a:r>
                      <a:r>
                        <a:rPr lang="en-US" sz="1600" dirty="0">
                          <a:solidFill>
                            <a:schemeClr val="accent2"/>
                          </a:solidFill>
                        </a:rPr>
                        <a:t>truth.</a:t>
                      </a:r>
                      <a:endParaRPr lang="en-US" sz="1600" dirty="0"/>
                    </a:p>
                  </a:txBody>
                  <a:tcPr/>
                </a:tc>
                <a:tc>
                  <a:txBody>
                    <a:bodyPr/>
                    <a:lstStyle/>
                    <a:p>
                      <a:r>
                        <a:rPr lang="en-US" sz="1600" dirty="0"/>
                        <a:t>Logical, accurate solutions produce true answers.</a:t>
                      </a:r>
                    </a:p>
                  </a:txBody>
                  <a:tcPr/>
                </a:tc>
                <a:extLst>
                  <a:ext uri="{0D108BD9-81ED-4DB2-BD59-A6C34878D82A}">
                    <a16:rowId xmlns:a16="http://schemas.microsoft.com/office/drawing/2014/main" val="1926045794"/>
                  </a:ext>
                </a:extLst>
              </a:tr>
              <a:tr h="595154">
                <a:tc>
                  <a:txBody>
                    <a:bodyPr/>
                    <a:lstStyle/>
                    <a:p>
                      <a:r>
                        <a:rPr lang="en-US" dirty="0"/>
                        <a:t>Literature</a:t>
                      </a:r>
                    </a:p>
                  </a:txBody>
                  <a:tcPr/>
                </a:tc>
                <a:tc>
                  <a:txBody>
                    <a:bodyPr/>
                    <a:lstStyle/>
                    <a:p>
                      <a:r>
                        <a:rPr lang="en-US" sz="1600" dirty="0"/>
                        <a:t>To create artificial worlds that provide </a:t>
                      </a:r>
                      <a:r>
                        <a:rPr lang="en-US" sz="1600" dirty="0">
                          <a:solidFill>
                            <a:schemeClr val="accent2"/>
                          </a:solidFill>
                        </a:rPr>
                        <a:t>insight</a:t>
                      </a:r>
                      <a:r>
                        <a:rPr lang="en-US" sz="1600" dirty="0"/>
                        <a:t> into the human condition.</a:t>
                      </a:r>
                    </a:p>
                  </a:txBody>
                  <a:tcPr/>
                </a:tc>
                <a:tc>
                  <a:txBody>
                    <a:bodyPr/>
                    <a:lstStyle/>
                    <a:p>
                      <a:r>
                        <a:rPr lang="en-US" sz="1600" dirty="0"/>
                        <a:t>Truth is irrelevant.</a:t>
                      </a:r>
                    </a:p>
                  </a:txBody>
                  <a:tcPr/>
                </a:tc>
                <a:extLst>
                  <a:ext uri="{0D108BD9-81ED-4DB2-BD59-A6C34878D82A}">
                    <a16:rowId xmlns:a16="http://schemas.microsoft.com/office/drawing/2014/main" val="3061308540"/>
                  </a:ext>
                </a:extLst>
              </a:tr>
            </a:tbl>
          </a:graphicData>
        </a:graphic>
      </p:graphicFrame>
    </p:spTree>
    <p:extLst>
      <p:ext uri="{BB962C8B-B14F-4D97-AF65-F5344CB8AC3E}">
        <p14:creationId xmlns:p14="http://schemas.microsoft.com/office/powerpoint/2010/main" val="4124531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296260" y="0"/>
            <a:ext cx="5314950" cy="914400"/>
          </a:xfrm>
        </p:spPr>
        <p:txBody>
          <a:bodyPr>
            <a:normAutofit fontScale="90000"/>
          </a:bodyPr>
          <a:lstStyle/>
          <a:p>
            <a:pPr eaLnBrk="1" hangingPunct="1"/>
            <a:r>
              <a:rPr lang="en-US" dirty="0">
                <a:latin typeface="Arial" charset="0"/>
                <a:ea typeface="ＭＳ Ｐゴシック" charset="0"/>
                <a:cs typeface="ＭＳ Ｐゴシック" charset="0"/>
              </a:rPr>
              <a:t>Reflection about ambiguities</a:t>
            </a:r>
          </a:p>
        </p:txBody>
      </p:sp>
      <p:sp>
        <p:nvSpPr>
          <p:cNvPr id="57346" name="Rectangle 3"/>
          <p:cNvSpPr>
            <a:spLocks noGrp="1" noChangeArrowheads="1"/>
          </p:cNvSpPr>
          <p:nvPr>
            <p:ph idx="1"/>
          </p:nvPr>
        </p:nvSpPr>
        <p:spPr>
          <a:xfrm>
            <a:off x="1059785" y="1350110"/>
            <a:ext cx="6871725" cy="3359510"/>
          </a:xfrm>
        </p:spPr>
        <p:txBody>
          <a:bodyPr>
            <a:normAutofit lnSpcReduction="10000"/>
          </a:bodyPr>
          <a:lstStyle/>
          <a:p>
            <a:pPr eaLnBrk="1" hangingPunct="1">
              <a:lnSpc>
                <a:spcPct val="90000"/>
              </a:lnSpc>
              <a:buFont typeface="Arial" charset="0"/>
              <a:buNone/>
            </a:pPr>
            <a:r>
              <a:rPr lang="en-US" sz="1500" b="1" i="1" dirty="0">
                <a:latin typeface="Arial" charset="0"/>
                <a:ea typeface="ＭＳ Ｐゴシック" charset="0"/>
                <a:cs typeface="ＭＳ Ｐゴシック" charset="0"/>
              </a:rPr>
              <a:t>Shelly</a:t>
            </a:r>
            <a:r>
              <a:rPr lang="en-US" sz="1500" dirty="0">
                <a:latin typeface="Arial" charset="0"/>
                <a:ea typeface="ＭＳ Ｐゴシック" charset="0"/>
                <a:cs typeface="ＭＳ Ｐゴシック" charset="0"/>
              </a:rPr>
              <a:t>:  </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(I take into account) who they are and what role they had and who they know in Vietnam and if they had any involvement because one of them was involved, so you have to take that into consideration.  I think experience gives you more of an edge about what</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s going on.  You know it happened if you</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re there, but I don</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 know…I don</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 know…That gives you a first hand thing.  I don</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 know…. People who have involvement, they</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re going to make themselves or the people who are affiliated with them look, you know, not look as bad, so they</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re a little sketchy in terms of reading what they put down so, I don</a:t>
            </a:r>
            <a:r>
              <a:rPr lang="ja-JP" altLang="en-US" sz="2000" i="1" dirty="0">
                <a:latin typeface="Arial" charset="0"/>
                <a:ea typeface="ＭＳ Ｐゴシック" charset="0"/>
                <a:cs typeface="ＭＳ Ｐゴシック" charset="0"/>
              </a:rPr>
              <a:t>’</a:t>
            </a:r>
            <a:r>
              <a:rPr lang="en-US" altLang="ja-JP" sz="2000" i="1" dirty="0">
                <a:latin typeface="Arial" charset="0"/>
                <a:ea typeface="ＭＳ Ｐゴシック" charset="0"/>
                <a:cs typeface="ＭＳ Ｐゴシック" charset="0"/>
              </a:rPr>
              <a:t>t know.  Historians, they can have biases too.</a:t>
            </a:r>
            <a:r>
              <a:rPr lang="ja-JP" altLang="en-US" sz="2000" i="1" dirty="0">
                <a:latin typeface="Arial" charset="0"/>
                <a:ea typeface="ＭＳ Ｐゴシック" charset="0"/>
                <a:cs typeface="ＭＳ Ｐゴシック" charset="0"/>
              </a:rPr>
              <a:t>”</a:t>
            </a:r>
            <a:endParaRPr lang="en-US" altLang="ja-JP" sz="2000" i="1" dirty="0">
              <a:latin typeface="Arial" charset="0"/>
              <a:ea typeface="ＭＳ Ｐゴシック" charset="0"/>
              <a:cs typeface="ＭＳ Ｐゴシック" charset="0"/>
            </a:endParaRPr>
          </a:p>
          <a:p>
            <a:pPr eaLnBrk="1" hangingPunct="1">
              <a:lnSpc>
                <a:spcPct val="90000"/>
              </a:lnSpc>
              <a:buFont typeface="Arial" charset="0"/>
              <a:buNone/>
            </a:pPr>
            <a:endParaRPr lang="en-US" sz="2100" dirty="0">
              <a:latin typeface="Arial" charset="0"/>
              <a:ea typeface="ＭＳ Ｐゴシック" charset="0"/>
              <a:cs typeface="ＭＳ Ｐゴシック" charset="0"/>
            </a:endParaRPr>
          </a:p>
          <a:p>
            <a:pPr eaLnBrk="1" hangingPunct="1">
              <a:lnSpc>
                <a:spcPct val="90000"/>
              </a:lnSpc>
            </a:pP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930971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Sourcing</a:t>
            </a:r>
          </a:p>
        </p:txBody>
      </p:sp>
      <p:sp>
        <p:nvSpPr>
          <p:cNvPr id="3" name="Content Placeholder 2"/>
          <p:cNvSpPr>
            <a:spLocks noGrp="1"/>
          </p:cNvSpPr>
          <p:nvPr>
            <p:ph idx="1"/>
          </p:nvPr>
        </p:nvSpPr>
        <p:spPr>
          <a:xfrm>
            <a:off x="1485900" y="1513560"/>
            <a:ext cx="6172200" cy="3200400"/>
          </a:xfrm>
        </p:spPr>
        <p:txBody>
          <a:bodyPr>
            <a:normAutofit fontScale="77500" lnSpcReduction="20000"/>
          </a:bodyPr>
          <a:lstStyle/>
          <a:p>
            <a:pPr>
              <a:lnSpc>
                <a:spcPct val="90000"/>
              </a:lnSpc>
            </a:pPr>
            <a:r>
              <a:rPr lang="en-US" dirty="0">
                <a:latin typeface="Arial" charset="0"/>
                <a:ea typeface="ＭＳ Ｐゴシック" charset="0"/>
                <a:cs typeface="ＭＳ Ｐゴシック" charset="0"/>
              </a:rPr>
              <a:t>Sidney Poitier writes a biographical </a:t>
            </a:r>
            <a:r>
              <a:rPr lang="en-US" u="sng" dirty="0">
                <a:latin typeface="Arial" charset="0"/>
                <a:ea typeface="ＭＳ Ｐゴシック" charset="0"/>
                <a:cs typeface="ＭＳ Ｐゴシック" charset="0"/>
              </a:rPr>
              <a:t>Time Magazine </a:t>
            </a:r>
            <a:r>
              <a:rPr lang="en-US" dirty="0">
                <a:latin typeface="Arial" charset="0"/>
                <a:ea typeface="ＭＳ Ｐゴシック" charset="0"/>
                <a:cs typeface="ＭＳ Ｐゴシック" charset="0"/>
              </a:rPr>
              <a:t> article (April 6, 2004) about Oprah Winfrey entitled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Oprah Winfrey:  Her influence has reached far and wide.</a:t>
            </a:r>
            <a:r>
              <a:rPr lang="ja-JP" altLang="en-US" dirty="0">
                <a:latin typeface="Arial" charset="0"/>
                <a:ea typeface="ＭＳ Ｐゴシック" charset="0"/>
                <a:cs typeface="ＭＳ Ｐゴシック" charset="0"/>
              </a:rPr>
              <a:t>”</a:t>
            </a:r>
            <a:endParaRPr lang="en-US" altLang="ja-JP" dirty="0">
              <a:latin typeface="Arial" charset="0"/>
              <a:ea typeface="ＭＳ Ｐゴシック" charset="0"/>
              <a:cs typeface="ＭＳ Ｐゴシック" charset="0"/>
            </a:endParaRPr>
          </a:p>
          <a:p>
            <a:pPr>
              <a:lnSpc>
                <a:spcPct val="90000"/>
              </a:lnSpc>
              <a:buNone/>
            </a:pPr>
            <a:r>
              <a:rPr lang="en-US" dirty="0">
                <a:latin typeface="Arial" charset="0"/>
                <a:ea typeface="ＭＳ Ｐゴシック" charset="0"/>
                <a:cs typeface="ＭＳ Ｐゴシック" charset="0"/>
              </a:rPr>
              <a:t> </a:t>
            </a:r>
          </a:p>
          <a:p>
            <a:pPr>
              <a:lnSpc>
                <a:spcPct val="90000"/>
              </a:lnSpc>
            </a:pPr>
            <a:r>
              <a:rPr lang="en-US" dirty="0">
                <a:latin typeface="Arial" charset="0"/>
                <a:ea typeface="ＭＳ Ｐゴシック" charset="0"/>
                <a:cs typeface="ＭＳ Ｐゴシック" charset="0"/>
              </a:rPr>
              <a:t>Oprah.com presents Oprah</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life through photos, videos, and important milestones. </a:t>
            </a:r>
          </a:p>
          <a:p>
            <a:pPr>
              <a:lnSpc>
                <a:spcPct val="90000"/>
              </a:lnSpc>
              <a:buNone/>
            </a:pPr>
            <a:endParaRPr lang="en-US" dirty="0">
              <a:latin typeface="Arial" charset="0"/>
              <a:ea typeface="ＭＳ Ｐゴシック" charset="0"/>
              <a:cs typeface="ＭＳ Ｐゴシック" charset="0"/>
            </a:endParaRPr>
          </a:p>
          <a:p>
            <a:pPr>
              <a:lnSpc>
                <a:spcPct val="90000"/>
              </a:lnSpc>
            </a:pPr>
            <a:r>
              <a:rPr lang="en-US" dirty="0">
                <a:latin typeface="Arial" charset="0"/>
                <a:ea typeface="ＭＳ Ｐゴシック" charset="0"/>
                <a:cs typeface="ＭＳ Ｐゴシック" charset="0"/>
              </a:rPr>
              <a:t>Bill Keller, internet evangelist, discusses his view that Oprah is </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the most dangerous women in the world</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on a Fox News interview.</a:t>
            </a:r>
            <a:endParaRPr lang="en-US" dirty="0">
              <a:latin typeface="Arial" charset="0"/>
              <a:ea typeface="ＭＳ Ｐゴシック" charset="0"/>
              <a:cs typeface="ＭＳ Ｐゴシック" charset="0"/>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085" y="2113635"/>
            <a:ext cx="1504950"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83077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57605"/>
            <a:ext cx="5086350" cy="800100"/>
          </a:xfrm>
        </p:spPr>
        <p:txBody>
          <a:bodyPr/>
          <a:lstStyle/>
          <a:p>
            <a:r>
              <a:rPr lang="en-US" dirty="0"/>
              <a:t>Looking outside the text</a:t>
            </a:r>
          </a:p>
        </p:txBody>
      </p:sp>
      <p:sp>
        <p:nvSpPr>
          <p:cNvPr id="3" name="Content Placeholder 2"/>
          <p:cNvSpPr>
            <a:spLocks noGrp="1"/>
          </p:cNvSpPr>
          <p:nvPr>
            <p:ph idx="1"/>
          </p:nvPr>
        </p:nvSpPr>
        <p:spPr>
          <a:xfrm>
            <a:off x="1485900" y="1771650"/>
            <a:ext cx="6172200" cy="2686050"/>
          </a:xfrm>
        </p:spPr>
        <p:txBody>
          <a:bodyPr>
            <a:normAutofit/>
          </a:bodyPr>
          <a:lstStyle/>
          <a:p>
            <a:r>
              <a:rPr lang="en-US" sz="2100" b="1" dirty="0">
                <a:latin typeface="Arial" charset="0"/>
                <a:ea typeface="ＭＳ Ｐゴシック" charset="0"/>
                <a:cs typeface="ＭＳ Ｐゴシック" charset="0"/>
              </a:rPr>
              <a:t>Contextualization</a:t>
            </a:r>
            <a:r>
              <a:rPr lang="en-US" sz="2100" dirty="0">
                <a:latin typeface="Arial" charset="0"/>
                <a:ea typeface="ＭＳ Ｐゴシック" charset="0"/>
                <a:cs typeface="ＭＳ Ｐゴシック" charset="0"/>
              </a:rPr>
              <a:t>--noting</a:t>
            </a:r>
          </a:p>
          <a:p>
            <a:pPr lvl="1"/>
            <a:r>
              <a:rPr lang="en-US" sz="2100" dirty="0">
                <a:latin typeface="Arial" charset="0"/>
                <a:ea typeface="ＭＳ Ｐゴシック" charset="0"/>
              </a:rPr>
              <a:t>The time period and what was happening</a:t>
            </a:r>
          </a:p>
          <a:p>
            <a:pPr lvl="1"/>
            <a:r>
              <a:rPr lang="en-US" sz="2100" dirty="0">
                <a:latin typeface="Arial" charset="0"/>
                <a:ea typeface="ＭＳ Ｐゴシック" charset="0"/>
              </a:rPr>
              <a:t>The purpose for which it was written</a:t>
            </a:r>
          </a:p>
          <a:p>
            <a:pPr lvl="1"/>
            <a:r>
              <a:rPr lang="en-US" sz="2100" dirty="0">
                <a:latin typeface="Arial" charset="0"/>
                <a:ea typeface="ＭＳ Ｐゴシック" charset="0"/>
              </a:rPr>
              <a:t>Where it appeared</a:t>
            </a:r>
          </a:p>
          <a:p>
            <a:pPr lvl="1"/>
            <a:r>
              <a:rPr lang="en-US" sz="2100" dirty="0">
                <a:latin typeface="Arial" charset="0"/>
                <a:ea typeface="ＭＳ Ｐゴシック" charset="0"/>
              </a:rPr>
              <a:t>the type of text (argument, narrative, etc.)</a:t>
            </a:r>
            <a:endParaRPr lang="en-US" sz="2100" dirty="0"/>
          </a:p>
        </p:txBody>
      </p:sp>
    </p:spTree>
    <p:extLst>
      <p:ext uri="{BB962C8B-B14F-4D97-AF65-F5344CB8AC3E}">
        <p14:creationId xmlns:p14="http://schemas.microsoft.com/office/powerpoint/2010/main" val="40737781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Contextualization</a:t>
            </a:r>
          </a:p>
        </p:txBody>
      </p:sp>
      <p:sp>
        <p:nvSpPr>
          <p:cNvPr id="3" name="Content Placeholder 2"/>
          <p:cNvSpPr>
            <a:spLocks noGrp="1"/>
          </p:cNvSpPr>
          <p:nvPr>
            <p:ph idx="1"/>
          </p:nvPr>
        </p:nvSpPr>
        <p:spPr/>
        <p:txBody>
          <a:bodyPr>
            <a:normAutofit fontScale="85000" lnSpcReduction="10000"/>
          </a:bodyPr>
          <a:lstStyle/>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Why we know Iraq is lying,</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Condaleeza Rice, </a:t>
            </a:r>
            <a:r>
              <a:rPr lang="en-US" altLang="ja-JP" u="sng" dirty="0">
                <a:latin typeface="Arial" charset="0"/>
                <a:ea typeface="ＭＳ Ｐゴシック" charset="0"/>
                <a:cs typeface="ＭＳ Ｐゴシック" charset="0"/>
              </a:rPr>
              <a:t>New York Times</a:t>
            </a:r>
            <a:r>
              <a:rPr lang="en-US" altLang="ja-JP" dirty="0">
                <a:latin typeface="Arial" charset="0"/>
                <a:ea typeface="ＭＳ Ｐゴシック" charset="0"/>
                <a:cs typeface="ＭＳ Ｐゴシック" charset="0"/>
              </a:rPr>
              <a:t>, January 3, 2003. </a:t>
            </a:r>
            <a:r>
              <a:rPr lang="en-US" altLang="ja-JP" dirty="0">
                <a:latin typeface="Arial" charset="0"/>
                <a:ea typeface="ＭＳ Ｐゴシック" charset="0"/>
                <a:cs typeface="ＭＳ Ｐゴシック" charset="0"/>
                <a:hlinkClick r:id="rId2"/>
              </a:rPr>
              <a:t>Iraq</a:t>
            </a:r>
            <a:endParaRPr lang="en-US" altLang="ja-JP" dirty="0">
              <a:latin typeface="Arial" charset="0"/>
              <a:ea typeface="ＭＳ Ｐゴシック" charset="0"/>
              <a:cs typeface="ＭＳ Ｐゴシック" charset="0"/>
            </a:endParaRPr>
          </a:p>
          <a:p>
            <a:pPr>
              <a:buNone/>
            </a:pPr>
            <a:endParaRPr lang="en-US" dirty="0">
              <a:latin typeface="Arial" charset="0"/>
              <a:ea typeface="ＭＳ Ｐゴシック" charset="0"/>
              <a:cs typeface="ＭＳ Ｐゴシック" charset="0"/>
            </a:endParaRPr>
          </a:p>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Bush and Blair deny fixed Iraq reports,</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Elisabeth Bumiller, </a:t>
            </a:r>
            <a:r>
              <a:rPr lang="en-US" altLang="ja-JP" u="sng" dirty="0">
                <a:latin typeface="Arial" charset="0"/>
                <a:ea typeface="ＭＳ Ｐゴシック" charset="0"/>
                <a:cs typeface="ＭＳ Ｐゴシック" charset="0"/>
              </a:rPr>
              <a:t>New York Times</a:t>
            </a:r>
            <a:r>
              <a:rPr lang="en-US" altLang="ja-JP" dirty="0">
                <a:latin typeface="Arial" charset="0"/>
                <a:ea typeface="ＭＳ Ｐゴシック" charset="0"/>
                <a:cs typeface="ＭＳ Ｐゴシック" charset="0"/>
              </a:rPr>
              <a:t>, June 8, 2005. </a:t>
            </a:r>
            <a:r>
              <a:rPr lang="en-US" altLang="ja-JP" dirty="0">
                <a:latin typeface="Arial" charset="0"/>
                <a:ea typeface="ＭＳ Ｐゴシック" charset="0"/>
                <a:cs typeface="ＭＳ Ｐゴシック" charset="0"/>
                <a:hlinkClick r:id="rId3"/>
              </a:rPr>
              <a:t>Iraq 2</a:t>
            </a:r>
            <a:endParaRPr lang="en-US" altLang="ja-JP" dirty="0">
              <a:latin typeface="Arial" charset="0"/>
              <a:ea typeface="ＭＳ Ｐゴシック" charset="0"/>
              <a:cs typeface="ＭＳ Ｐゴシック" charset="0"/>
            </a:endParaRPr>
          </a:p>
          <a:p>
            <a:pPr>
              <a:buNone/>
            </a:pPr>
            <a:endParaRPr lang="en-US" dirty="0">
              <a:latin typeface="Arial" charset="0"/>
              <a:ea typeface="ＭＳ Ｐゴシック" charset="0"/>
              <a:cs typeface="ＭＳ Ｐゴシック" charset="0"/>
            </a:endParaRPr>
          </a:p>
          <a:p>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Coming late to the table,</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 by Op Ed Columnist Bob Herbert, </a:t>
            </a:r>
            <a:r>
              <a:rPr lang="en-US" altLang="ja-JP" u="sng" dirty="0">
                <a:latin typeface="Arial" charset="0"/>
                <a:ea typeface="ＭＳ Ｐゴシック" charset="0"/>
                <a:cs typeface="ＭＳ Ｐゴシック" charset="0"/>
              </a:rPr>
              <a:t>New York </a:t>
            </a:r>
            <a:r>
              <a:rPr lang="en-US" altLang="ja-JP" dirty="0">
                <a:latin typeface="Arial" charset="0"/>
                <a:ea typeface="ＭＳ Ｐゴシック" charset="0"/>
                <a:cs typeface="ＭＳ Ｐゴシック" charset="0"/>
              </a:rPr>
              <a:t>Times, May 31, 2008 (about Scott McClellan</a:t>
            </a:r>
            <a:r>
              <a:rPr lang="ja-JP" altLang="en-US"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new book). </a:t>
            </a:r>
            <a:r>
              <a:rPr lang="en-US" altLang="ja-JP" dirty="0">
                <a:latin typeface="Arial" charset="0"/>
                <a:ea typeface="ＭＳ Ｐゴシック" charset="0"/>
                <a:cs typeface="ＭＳ Ｐゴシック" charset="0"/>
                <a:hlinkClick r:id="rId4"/>
              </a:rPr>
              <a:t>Iraq 3</a:t>
            </a:r>
            <a:endParaRPr lang="en-US" sz="1800"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336828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Inquiry Chart</a:t>
            </a:r>
          </a:p>
        </p:txBody>
      </p:sp>
      <p:graphicFrame>
        <p:nvGraphicFramePr>
          <p:cNvPr id="122883" name="Group 3"/>
          <p:cNvGraphicFramePr>
            <a:graphicFrameLocks noGrp="1"/>
          </p:cNvGraphicFramePr>
          <p:nvPr/>
        </p:nvGraphicFramePr>
        <p:xfrm>
          <a:off x="1885950" y="1543050"/>
          <a:ext cx="5772150" cy="2989807"/>
        </p:xfrm>
        <a:graphic>
          <a:graphicData uri="http://schemas.openxmlformats.org/drawingml/2006/table">
            <a:tbl>
              <a:tblPr/>
              <a:tblGrid>
                <a:gridCol w="120015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38861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Q 1</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Q 2</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Q 3</a:t>
                      </a: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Credible?</a:t>
                      </a: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95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Text 1</a:t>
                      </a: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5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Text 2</a:t>
                      </a: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1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Text 3</a:t>
                      </a: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265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My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Opinion</a:t>
                      </a:r>
                    </a:p>
                  </a:txBody>
                  <a:tcPr marL="68580" marR="68580" marT="34285" marB="342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85" marB="3428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8175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1657350" y="285750"/>
            <a:ext cx="5829300" cy="571500"/>
          </a:xfrm>
        </p:spPr>
        <p:txBody>
          <a:bodyPr>
            <a:normAutofit fontScale="90000"/>
          </a:bodyPr>
          <a:lstStyle/>
          <a:p>
            <a:pPr eaLnBrk="1" hangingPunct="1"/>
            <a:r>
              <a:rPr lang="en-US">
                <a:latin typeface="Arial" charset="0"/>
                <a:ea typeface="ＭＳ Ｐゴシック" charset="0"/>
                <a:cs typeface="ＭＳ Ｐゴシック" charset="0"/>
              </a:rPr>
              <a:t>Inquiry Chart</a:t>
            </a:r>
          </a:p>
        </p:txBody>
      </p:sp>
      <p:graphicFrame>
        <p:nvGraphicFramePr>
          <p:cNvPr id="124931" name="Group 3"/>
          <p:cNvGraphicFramePr>
            <a:graphicFrameLocks noGrp="1"/>
          </p:cNvGraphicFramePr>
          <p:nvPr>
            <p:extLst>
              <p:ext uri="{D42A27DB-BD31-4B8C-83A1-F6EECF244321}">
                <p14:modId xmlns:p14="http://schemas.microsoft.com/office/powerpoint/2010/main" val="3560260491"/>
              </p:ext>
            </p:extLst>
          </p:nvPr>
        </p:nvGraphicFramePr>
        <p:xfrm>
          <a:off x="71777" y="1197405"/>
          <a:ext cx="9000445" cy="3664920"/>
        </p:xfrm>
        <a:graphic>
          <a:graphicData uri="http://schemas.openxmlformats.org/drawingml/2006/table">
            <a:tbl>
              <a:tblPr/>
              <a:tblGrid>
                <a:gridCol w="1928667">
                  <a:extLst>
                    <a:ext uri="{9D8B030D-6E8A-4147-A177-3AD203B41FA5}">
                      <a16:colId xmlns:a16="http://schemas.microsoft.com/office/drawing/2014/main" val="20000"/>
                    </a:ext>
                  </a:extLst>
                </a:gridCol>
                <a:gridCol w="1546753">
                  <a:extLst>
                    <a:ext uri="{9D8B030D-6E8A-4147-A177-3AD203B41FA5}">
                      <a16:colId xmlns:a16="http://schemas.microsoft.com/office/drawing/2014/main" val="20001"/>
                    </a:ext>
                  </a:extLst>
                </a:gridCol>
                <a:gridCol w="1604040">
                  <a:extLst>
                    <a:ext uri="{9D8B030D-6E8A-4147-A177-3AD203B41FA5}">
                      <a16:colId xmlns:a16="http://schemas.microsoft.com/office/drawing/2014/main" val="20002"/>
                    </a:ext>
                  </a:extLst>
                </a:gridCol>
                <a:gridCol w="1604040">
                  <a:extLst>
                    <a:ext uri="{9D8B030D-6E8A-4147-A177-3AD203B41FA5}">
                      <a16:colId xmlns:a16="http://schemas.microsoft.com/office/drawing/2014/main" val="20003"/>
                    </a:ext>
                  </a:extLst>
                </a:gridCol>
                <a:gridCol w="2316945">
                  <a:extLst>
                    <a:ext uri="{9D8B030D-6E8A-4147-A177-3AD203B41FA5}">
                      <a16:colId xmlns:a16="http://schemas.microsoft.com/office/drawing/2014/main" val="20004"/>
                    </a:ext>
                  </a:extLst>
                </a:gridCol>
              </a:tblGrid>
              <a:tr h="7408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Is Oprah dangerous?</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Is Oprah self-serving?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a:ln>
                            <a:noFill/>
                          </a:ln>
                          <a:solidFill>
                            <a:schemeClr val="tx1"/>
                          </a:solidFill>
                          <a:effectLst/>
                          <a:latin typeface="Arial" charset="0"/>
                          <a:ea typeface="ＭＳ Ｐゴシック" charset="0"/>
                          <a:cs typeface="ＭＳ Ｐゴシック" charset="0"/>
                        </a:rPr>
                        <a:t>Is Oprah compassionate?</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Credible?</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352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Text 1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evidence</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0" i="0" u="none" strike="noStrike" cap="none" normalizeH="0" baseline="0" dirty="0">
                          <a:ln>
                            <a:noFill/>
                          </a:ln>
                          <a:solidFill>
                            <a:schemeClr val="tx1"/>
                          </a:solidFill>
                          <a:effectLst/>
                          <a:latin typeface="Arial" charset="0"/>
                          <a:ea typeface="ＭＳ Ｐゴシック" charset="0"/>
                          <a:cs typeface="ＭＳ Ｐゴシック" charset="0"/>
                        </a:rPr>
                        <a:t>No:  </a:t>
                      </a:r>
                      <a:r>
                        <a:rPr kumimoji="0" lang="en-US" sz="900" b="0" i="0" u="none" strike="noStrike" cap="none" normalizeH="0" baseline="0" dirty="0">
                          <a:ln>
                            <a:noFill/>
                          </a:ln>
                          <a:solidFill>
                            <a:schemeClr val="tx1"/>
                          </a:solidFill>
                          <a:effectLst/>
                          <a:latin typeface="Arial" charset="0"/>
                          <a:ea typeface="ＭＳ Ｐゴシック" charset="0"/>
                          <a:cs typeface="ＭＳ Ｐゴシック" charset="0"/>
                        </a:rPr>
                        <a:t>[her accomplishments] </a:t>
                      </a:r>
                      <a:r>
                        <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900" b="0" i="0" u="none" strike="noStrike" cap="none" normalizeH="0" baseline="0" dirty="0">
                          <a:ln>
                            <a:noFill/>
                          </a:ln>
                          <a:solidFill>
                            <a:schemeClr val="tx1"/>
                          </a:solidFill>
                          <a:effectLst/>
                          <a:latin typeface="Arial" charset="0"/>
                          <a:ea typeface="ＭＳ Ｐゴシック" charset="0"/>
                          <a:cs typeface="ＭＳ Ｐゴシック" charset="0"/>
                        </a:rPr>
                        <a:t>speak …to touching hearts, and leaving each one uplifted</a:t>
                      </a:r>
                      <a:r>
                        <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9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3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a:ln>
                            <a:noFill/>
                          </a:ln>
                          <a:solidFill>
                            <a:schemeClr val="tx1"/>
                          </a:solidFill>
                          <a:effectLst/>
                          <a:latin typeface="Arial" charset="0"/>
                          <a:ea typeface="ＭＳ Ｐゴシック" charset="0"/>
                          <a:cs typeface="ＭＳ Ｐゴシック" charset="0"/>
                        </a:rPr>
                        <a:t>Text 2 </a:t>
                      </a: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a:ln>
                            <a:noFill/>
                          </a:ln>
                          <a:solidFill>
                            <a:schemeClr val="tx1"/>
                          </a:solidFill>
                          <a:effectLst/>
                          <a:latin typeface="Arial" charset="0"/>
                          <a:ea typeface="ＭＳ Ｐゴシック" charset="0"/>
                          <a:cs typeface="ＭＳ Ｐゴシック" charset="0"/>
                        </a:rPr>
                        <a:t>evidence</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5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Text 3 </a:t>
                      </a: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Answer/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rPr>
                        <a:t>evidence</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500" b="0" i="0" u="none" strike="noStrike" cap="none" normalizeH="0" baseline="0">
                          <a:ln>
                            <a:noFill/>
                          </a:ln>
                          <a:solidFill>
                            <a:schemeClr val="tx1"/>
                          </a:solidFill>
                          <a:effectLst/>
                          <a:latin typeface="Arial" charset="0"/>
                          <a:ea typeface="ＭＳ Ｐゴシック" charset="0"/>
                          <a:cs typeface="ＭＳ Ｐゴシック" charset="0"/>
                        </a:rPr>
                        <a:t>Yes: </a:t>
                      </a:r>
                      <a:r>
                        <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rPr>
                        <a:t>“</a:t>
                      </a:r>
                      <a:r>
                        <a:rPr kumimoji="0" lang="en-US" sz="900" b="0" i="0" u="none" strike="noStrike" cap="none" normalizeH="0" baseline="0">
                          <a:ln>
                            <a:noFill/>
                          </a:ln>
                          <a:solidFill>
                            <a:schemeClr val="tx1"/>
                          </a:solidFill>
                          <a:effectLst/>
                          <a:latin typeface="Arial" charset="0"/>
                          <a:ea typeface="ＭＳ Ｐゴシック" charset="0"/>
                          <a:cs typeface="ＭＳ Ｐゴシック" charset="0"/>
                        </a:rPr>
                        <a:t>Oprah is a conduit to lead people to hell</a:t>
                      </a:r>
                      <a:r>
                        <a:rPr kumimoji="0" lang="ja-JP" altLang="en-US" sz="900" b="0" i="0" u="none" strike="noStrike" cap="none" normalizeH="0" baseline="0">
                          <a:ln>
                            <a:noFill/>
                          </a:ln>
                          <a:solidFill>
                            <a:schemeClr val="tx1"/>
                          </a:solidFill>
                          <a:effectLst/>
                          <a:latin typeface="Arial" charset="0"/>
                          <a:ea typeface="ＭＳ Ｐゴシック" charset="0"/>
                          <a:cs typeface="ＭＳ Ｐゴシック" charset="0"/>
                        </a:rPr>
                        <a:t>”</a:t>
                      </a:r>
                      <a:endParaRPr kumimoji="0" lang="en-US" sz="15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361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rPr>
                        <a:t>My Opinion</a:t>
                      </a: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2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1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43025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Multiple Text Discussion Web</a:t>
            </a:r>
          </a:p>
        </p:txBody>
      </p:sp>
      <p:sp>
        <p:nvSpPr>
          <p:cNvPr id="84994" name="Rectangle 3"/>
          <p:cNvSpPr>
            <a:spLocks noChangeArrowheads="1"/>
          </p:cNvSpPr>
          <p:nvPr/>
        </p:nvSpPr>
        <p:spPr bwMode="auto">
          <a:xfrm>
            <a:off x="3943350" y="2686050"/>
            <a:ext cx="1143000" cy="457200"/>
          </a:xfrm>
          <a:prstGeom prst="rect">
            <a:avLst/>
          </a:prstGeom>
          <a:solidFill>
            <a:schemeClr val="accent1"/>
          </a:solidFill>
          <a:ln w="9525">
            <a:solidFill>
              <a:schemeClr val="tx1"/>
            </a:solidFill>
            <a:miter lim="800000"/>
            <a:headEnd/>
            <a:tailEnd/>
          </a:ln>
        </p:spPr>
        <p:txBody>
          <a:bodyPr wrap="none" anchor="ctr"/>
          <a:lstStyle/>
          <a:p>
            <a:pPr algn="ctr"/>
            <a:r>
              <a:rPr lang="en-US" sz="1050"/>
              <a:t>Yes/No Question</a:t>
            </a:r>
            <a:endParaRPr lang="en-US" sz="1350"/>
          </a:p>
        </p:txBody>
      </p:sp>
      <p:sp>
        <p:nvSpPr>
          <p:cNvPr id="84995" name="Rectangle 4"/>
          <p:cNvSpPr>
            <a:spLocks noChangeArrowheads="1"/>
          </p:cNvSpPr>
          <p:nvPr/>
        </p:nvSpPr>
        <p:spPr bwMode="auto">
          <a:xfrm>
            <a:off x="1600200" y="148590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4996" name="Rectangle 5"/>
          <p:cNvSpPr>
            <a:spLocks noChangeArrowheads="1"/>
          </p:cNvSpPr>
          <p:nvPr/>
        </p:nvSpPr>
        <p:spPr bwMode="auto">
          <a:xfrm>
            <a:off x="1600200" y="2628900"/>
            <a:ext cx="1771650" cy="102870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4997" name="Rectangle 6"/>
          <p:cNvSpPr>
            <a:spLocks noChangeArrowheads="1"/>
          </p:cNvSpPr>
          <p:nvPr/>
        </p:nvSpPr>
        <p:spPr bwMode="auto">
          <a:xfrm>
            <a:off x="1600200" y="3771900"/>
            <a:ext cx="1771650" cy="1028700"/>
          </a:xfrm>
          <a:prstGeom prst="rect">
            <a:avLst/>
          </a:prstGeom>
          <a:solidFill>
            <a:schemeClr val="accent1"/>
          </a:solidFill>
          <a:ln w="9525">
            <a:solidFill>
              <a:schemeClr val="tx1"/>
            </a:solidFill>
            <a:miter lim="800000"/>
            <a:headEnd/>
            <a:tailEnd/>
          </a:ln>
        </p:spPr>
        <p:txBody>
          <a:bodyPr wrap="none" anchor="ctr"/>
          <a:lstStyle/>
          <a:p>
            <a:pPr algn="ctr"/>
            <a:endParaRPr lang="en-US" sz="1350"/>
          </a:p>
        </p:txBody>
      </p:sp>
      <p:sp>
        <p:nvSpPr>
          <p:cNvPr id="84998" name="Rectangle 7"/>
          <p:cNvSpPr>
            <a:spLocks noChangeArrowheads="1"/>
          </p:cNvSpPr>
          <p:nvPr/>
        </p:nvSpPr>
        <p:spPr bwMode="auto">
          <a:xfrm>
            <a:off x="2000250" y="1143000"/>
            <a:ext cx="685800" cy="285750"/>
          </a:xfrm>
          <a:prstGeom prst="rect">
            <a:avLst/>
          </a:prstGeom>
          <a:solidFill>
            <a:schemeClr val="accent1"/>
          </a:solidFill>
          <a:ln w="9525">
            <a:solidFill>
              <a:schemeClr val="tx1"/>
            </a:solidFill>
            <a:miter lim="800000"/>
            <a:headEnd/>
            <a:tailEnd/>
          </a:ln>
        </p:spPr>
        <p:txBody>
          <a:bodyPr wrap="none" anchor="ctr"/>
          <a:lstStyle/>
          <a:p>
            <a:pPr algn="ctr"/>
            <a:r>
              <a:rPr lang="en-US" sz="1350"/>
              <a:t>YES</a:t>
            </a:r>
          </a:p>
        </p:txBody>
      </p:sp>
      <p:sp>
        <p:nvSpPr>
          <p:cNvPr id="84999" name="Text Box 8"/>
          <p:cNvSpPr txBox="1">
            <a:spLocks noChangeArrowheads="1"/>
          </p:cNvSpPr>
          <p:nvPr/>
        </p:nvSpPr>
        <p:spPr bwMode="auto">
          <a:xfrm>
            <a:off x="1657351" y="1543050"/>
            <a:ext cx="10691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1 Evidence</a:t>
            </a:r>
            <a:endParaRPr lang="en-US" sz="900"/>
          </a:p>
        </p:txBody>
      </p:sp>
      <p:sp>
        <p:nvSpPr>
          <p:cNvPr id="85000" name="Text Box 9"/>
          <p:cNvSpPr txBox="1">
            <a:spLocks noChangeArrowheads="1"/>
          </p:cNvSpPr>
          <p:nvPr/>
        </p:nvSpPr>
        <p:spPr bwMode="auto">
          <a:xfrm>
            <a:off x="1657351" y="26289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2 Evidence</a:t>
            </a:r>
            <a:endParaRPr lang="en-US" sz="1800"/>
          </a:p>
        </p:txBody>
      </p:sp>
      <p:sp>
        <p:nvSpPr>
          <p:cNvPr id="85001" name="Text Box 10"/>
          <p:cNvSpPr txBox="1">
            <a:spLocks noChangeArrowheads="1"/>
          </p:cNvSpPr>
          <p:nvPr/>
        </p:nvSpPr>
        <p:spPr bwMode="auto">
          <a:xfrm>
            <a:off x="1657351" y="3771900"/>
            <a:ext cx="1154906"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b="1"/>
              <a:t>Text 3 Evidence</a:t>
            </a:r>
            <a:endParaRPr lang="en-US" sz="1800"/>
          </a:p>
        </p:txBody>
      </p:sp>
      <p:sp>
        <p:nvSpPr>
          <p:cNvPr id="85002" name="Rectangle 11"/>
          <p:cNvSpPr>
            <a:spLocks noChangeArrowheads="1"/>
          </p:cNvSpPr>
          <p:nvPr/>
        </p:nvSpPr>
        <p:spPr bwMode="auto">
          <a:xfrm>
            <a:off x="6172200" y="1200150"/>
            <a:ext cx="685800" cy="285750"/>
          </a:xfrm>
          <a:prstGeom prst="rect">
            <a:avLst/>
          </a:prstGeom>
          <a:solidFill>
            <a:schemeClr val="accent1"/>
          </a:solidFill>
          <a:ln w="9525">
            <a:solidFill>
              <a:schemeClr val="tx1"/>
            </a:solidFill>
            <a:miter lim="800000"/>
            <a:headEnd/>
            <a:tailEnd/>
          </a:ln>
        </p:spPr>
        <p:txBody>
          <a:bodyPr wrap="none" anchor="ctr"/>
          <a:lstStyle/>
          <a:p>
            <a:pPr algn="ctr"/>
            <a:r>
              <a:rPr lang="en-US" sz="1350"/>
              <a:t>NO</a:t>
            </a:r>
          </a:p>
        </p:txBody>
      </p:sp>
      <p:sp>
        <p:nvSpPr>
          <p:cNvPr id="85003" name="Rectangle 12"/>
          <p:cNvSpPr>
            <a:spLocks noChangeArrowheads="1"/>
          </p:cNvSpPr>
          <p:nvPr/>
        </p:nvSpPr>
        <p:spPr bwMode="auto">
          <a:xfrm>
            <a:off x="5715000" y="154305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5004" name="Rectangle 13"/>
          <p:cNvSpPr>
            <a:spLocks noChangeArrowheads="1"/>
          </p:cNvSpPr>
          <p:nvPr/>
        </p:nvSpPr>
        <p:spPr bwMode="auto">
          <a:xfrm>
            <a:off x="5715000" y="268605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5005" name="Rectangle 14"/>
          <p:cNvSpPr>
            <a:spLocks noChangeArrowheads="1"/>
          </p:cNvSpPr>
          <p:nvPr/>
        </p:nvSpPr>
        <p:spPr bwMode="auto">
          <a:xfrm>
            <a:off x="5715000" y="3829050"/>
            <a:ext cx="1771650" cy="1028700"/>
          </a:xfrm>
          <a:prstGeom prst="rect">
            <a:avLst/>
          </a:prstGeom>
          <a:solidFill>
            <a:schemeClr val="accent1"/>
          </a:solidFill>
          <a:ln w="9525">
            <a:solidFill>
              <a:schemeClr val="tx1"/>
            </a:solidFill>
            <a:miter lim="800000"/>
            <a:headEnd/>
            <a:tailEnd/>
          </a:ln>
        </p:spPr>
        <p:txBody>
          <a:bodyPr wrap="none" anchor="ctr"/>
          <a:lstStyle/>
          <a:p>
            <a:pPr algn="ctr"/>
            <a:endParaRPr lang="en-US" sz="1350"/>
          </a:p>
        </p:txBody>
      </p:sp>
      <p:sp>
        <p:nvSpPr>
          <p:cNvPr id="85006" name="Text Box 15"/>
          <p:cNvSpPr txBox="1">
            <a:spLocks noChangeArrowheads="1"/>
          </p:cNvSpPr>
          <p:nvPr/>
        </p:nvSpPr>
        <p:spPr bwMode="auto">
          <a:xfrm>
            <a:off x="5772150" y="1600200"/>
            <a:ext cx="1085850"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1 Evidence</a:t>
            </a:r>
            <a:endParaRPr lang="en-US" sz="1800"/>
          </a:p>
        </p:txBody>
      </p:sp>
      <p:sp>
        <p:nvSpPr>
          <p:cNvPr id="85007" name="Text Box 16"/>
          <p:cNvSpPr txBox="1">
            <a:spLocks noChangeArrowheads="1"/>
          </p:cNvSpPr>
          <p:nvPr/>
        </p:nvSpPr>
        <p:spPr bwMode="auto">
          <a:xfrm>
            <a:off x="5772151" y="27432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2 Evidence</a:t>
            </a:r>
            <a:endParaRPr lang="en-US" sz="1800"/>
          </a:p>
        </p:txBody>
      </p:sp>
      <p:sp>
        <p:nvSpPr>
          <p:cNvPr id="85008" name="Text Box 17"/>
          <p:cNvSpPr txBox="1">
            <a:spLocks noChangeArrowheads="1"/>
          </p:cNvSpPr>
          <p:nvPr/>
        </p:nvSpPr>
        <p:spPr bwMode="auto">
          <a:xfrm>
            <a:off x="5772151" y="38862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3 Evidence</a:t>
            </a:r>
            <a:endParaRPr lang="en-US" sz="1800"/>
          </a:p>
        </p:txBody>
      </p:sp>
      <p:sp>
        <p:nvSpPr>
          <p:cNvPr id="85009" name="Rectangle 18"/>
          <p:cNvSpPr>
            <a:spLocks noChangeArrowheads="1"/>
          </p:cNvSpPr>
          <p:nvPr/>
        </p:nvSpPr>
        <p:spPr bwMode="auto">
          <a:xfrm>
            <a:off x="4000500" y="3371850"/>
            <a:ext cx="1085850" cy="125730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5010" name="Text Box 19"/>
          <p:cNvSpPr txBox="1">
            <a:spLocks noChangeArrowheads="1"/>
          </p:cNvSpPr>
          <p:nvPr/>
        </p:nvSpPr>
        <p:spPr bwMode="auto">
          <a:xfrm>
            <a:off x="4188619" y="3537347"/>
            <a:ext cx="78343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Our View</a:t>
            </a:r>
          </a:p>
        </p:txBody>
      </p:sp>
      <p:sp>
        <p:nvSpPr>
          <p:cNvPr id="85011" name="Line 20"/>
          <p:cNvSpPr>
            <a:spLocks noChangeShapeType="1"/>
          </p:cNvSpPr>
          <p:nvPr/>
        </p:nvSpPr>
        <p:spPr bwMode="auto">
          <a:xfrm flipH="1">
            <a:off x="3371850" y="2914650"/>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5012" name="Line 21"/>
          <p:cNvSpPr>
            <a:spLocks noChangeShapeType="1"/>
          </p:cNvSpPr>
          <p:nvPr/>
        </p:nvSpPr>
        <p:spPr bwMode="auto">
          <a:xfrm flipV="1">
            <a:off x="5086350" y="2914650"/>
            <a:ext cx="6286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5013" name="Line 22"/>
          <p:cNvSpPr>
            <a:spLocks noChangeShapeType="1"/>
          </p:cNvSpPr>
          <p:nvPr/>
        </p:nvSpPr>
        <p:spPr bwMode="auto">
          <a:xfrm flipH="1" flipV="1">
            <a:off x="3371850" y="2286000"/>
            <a:ext cx="57150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5014" name="Line 23"/>
          <p:cNvSpPr>
            <a:spLocks noChangeShapeType="1"/>
          </p:cNvSpPr>
          <p:nvPr/>
        </p:nvSpPr>
        <p:spPr bwMode="auto">
          <a:xfrm flipV="1">
            <a:off x="5086350" y="2286000"/>
            <a:ext cx="62865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5015" name="Line 24"/>
          <p:cNvSpPr>
            <a:spLocks noChangeShapeType="1"/>
          </p:cNvSpPr>
          <p:nvPr/>
        </p:nvSpPr>
        <p:spPr bwMode="auto">
          <a:xfrm flipH="1">
            <a:off x="3371850" y="3086100"/>
            <a:ext cx="571500"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5016" name="Line 25"/>
          <p:cNvSpPr>
            <a:spLocks noChangeShapeType="1"/>
          </p:cNvSpPr>
          <p:nvPr/>
        </p:nvSpPr>
        <p:spPr bwMode="auto">
          <a:xfrm>
            <a:off x="5086350" y="3143250"/>
            <a:ext cx="628650" cy="9715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Tree>
    <p:extLst>
      <p:ext uri="{BB962C8B-B14F-4D97-AF65-F5344CB8AC3E}">
        <p14:creationId xmlns:p14="http://schemas.microsoft.com/office/powerpoint/2010/main" val="2868792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Multiple Text Discussion Web</a:t>
            </a:r>
          </a:p>
        </p:txBody>
      </p:sp>
      <p:sp>
        <p:nvSpPr>
          <p:cNvPr id="87042" name="Rectangle 3"/>
          <p:cNvSpPr>
            <a:spLocks noChangeArrowheads="1"/>
          </p:cNvSpPr>
          <p:nvPr/>
        </p:nvSpPr>
        <p:spPr bwMode="auto">
          <a:xfrm>
            <a:off x="3943350" y="2400300"/>
            <a:ext cx="1143000" cy="742950"/>
          </a:xfrm>
          <a:prstGeom prst="rect">
            <a:avLst/>
          </a:prstGeom>
          <a:solidFill>
            <a:schemeClr val="accent1"/>
          </a:solidFill>
          <a:ln w="9525">
            <a:solidFill>
              <a:schemeClr val="tx1"/>
            </a:solidFill>
            <a:miter lim="800000"/>
            <a:headEnd/>
            <a:tailEnd/>
          </a:ln>
        </p:spPr>
        <p:txBody>
          <a:bodyPr wrap="none" anchor="ctr"/>
          <a:lstStyle/>
          <a:p>
            <a:pPr algn="ctr"/>
            <a:r>
              <a:rPr lang="en-US" sz="1050"/>
              <a:t>Did Johnson </a:t>
            </a:r>
          </a:p>
          <a:p>
            <a:pPr algn="ctr"/>
            <a:r>
              <a:rPr lang="en-US" sz="1050"/>
              <a:t>Deliberately</a:t>
            </a:r>
          </a:p>
          <a:p>
            <a:pPr algn="ctr"/>
            <a:r>
              <a:rPr lang="en-US" sz="1050"/>
              <a:t>Lie to Congress?</a:t>
            </a:r>
          </a:p>
          <a:p>
            <a:pPr algn="ctr"/>
            <a:endParaRPr lang="en-US" sz="1350"/>
          </a:p>
        </p:txBody>
      </p:sp>
      <p:sp>
        <p:nvSpPr>
          <p:cNvPr id="87043" name="Rectangle 4"/>
          <p:cNvSpPr>
            <a:spLocks noChangeArrowheads="1"/>
          </p:cNvSpPr>
          <p:nvPr/>
        </p:nvSpPr>
        <p:spPr bwMode="auto">
          <a:xfrm>
            <a:off x="1600200" y="148590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7044" name="Rectangle 5"/>
          <p:cNvSpPr>
            <a:spLocks noChangeArrowheads="1"/>
          </p:cNvSpPr>
          <p:nvPr/>
        </p:nvSpPr>
        <p:spPr bwMode="auto">
          <a:xfrm>
            <a:off x="1600200" y="2628900"/>
            <a:ext cx="1771650" cy="102870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7045" name="Rectangle 6"/>
          <p:cNvSpPr>
            <a:spLocks noChangeArrowheads="1"/>
          </p:cNvSpPr>
          <p:nvPr/>
        </p:nvSpPr>
        <p:spPr bwMode="auto">
          <a:xfrm>
            <a:off x="1600200" y="3771900"/>
            <a:ext cx="1771650" cy="1028700"/>
          </a:xfrm>
          <a:prstGeom prst="rect">
            <a:avLst/>
          </a:prstGeom>
          <a:solidFill>
            <a:schemeClr val="accent1"/>
          </a:solidFill>
          <a:ln w="9525">
            <a:solidFill>
              <a:schemeClr val="tx1"/>
            </a:solidFill>
            <a:miter lim="800000"/>
            <a:headEnd/>
            <a:tailEnd/>
          </a:ln>
        </p:spPr>
        <p:txBody>
          <a:bodyPr wrap="none" anchor="ctr"/>
          <a:lstStyle/>
          <a:p>
            <a:pPr algn="ctr"/>
            <a:endParaRPr lang="en-US" sz="1350"/>
          </a:p>
        </p:txBody>
      </p:sp>
      <p:sp>
        <p:nvSpPr>
          <p:cNvPr id="87046" name="Rectangle 7"/>
          <p:cNvSpPr>
            <a:spLocks noChangeArrowheads="1"/>
          </p:cNvSpPr>
          <p:nvPr/>
        </p:nvSpPr>
        <p:spPr bwMode="auto">
          <a:xfrm>
            <a:off x="2000250" y="1143000"/>
            <a:ext cx="685800" cy="285750"/>
          </a:xfrm>
          <a:prstGeom prst="rect">
            <a:avLst/>
          </a:prstGeom>
          <a:solidFill>
            <a:schemeClr val="accent1"/>
          </a:solidFill>
          <a:ln w="9525">
            <a:solidFill>
              <a:schemeClr val="tx1"/>
            </a:solidFill>
            <a:miter lim="800000"/>
            <a:headEnd/>
            <a:tailEnd/>
          </a:ln>
        </p:spPr>
        <p:txBody>
          <a:bodyPr wrap="none" anchor="ctr"/>
          <a:lstStyle/>
          <a:p>
            <a:pPr algn="ctr"/>
            <a:r>
              <a:rPr lang="en-US" sz="1350"/>
              <a:t>YES</a:t>
            </a:r>
          </a:p>
        </p:txBody>
      </p:sp>
      <p:sp>
        <p:nvSpPr>
          <p:cNvPr id="87047" name="Text Box 8"/>
          <p:cNvSpPr txBox="1">
            <a:spLocks noChangeArrowheads="1"/>
          </p:cNvSpPr>
          <p:nvPr/>
        </p:nvSpPr>
        <p:spPr bwMode="auto">
          <a:xfrm>
            <a:off x="1657351" y="1543050"/>
            <a:ext cx="10691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1 Evidence</a:t>
            </a:r>
            <a:endParaRPr lang="en-US" sz="900"/>
          </a:p>
        </p:txBody>
      </p:sp>
      <p:sp>
        <p:nvSpPr>
          <p:cNvPr id="87048" name="Text Box 9"/>
          <p:cNvSpPr txBox="1">
            <a:spLocks noChangeArrowheads="1"/>
          </p:cNvSpPr>
          <p:nvPr/>
        </p:nvSpPr>
        <p:spPr bwMode="auto">
          <a:xfrm>
            <a:off x="1657351" y="26289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2 Evidence</a:t>
            </a:r>
            <a:endParaRPr lang="en-US" sz="1800"/>
          </a:p>
        </p:txBody>
      </p:sp>
      <p:sp>
        <p:nvSpPr>
          <p:cNvPr id="87049" name="Text Box 10"/>
          <p:cNvSpPr txBox="1">
            <a:spLocks noChangeArrowheads="1"/>
          </p:cNvSpPr>
          <p:nvPr/>
        </p:nvSpPr>
        <p:spPr bwMode="auto">
          <a:xfrm>
            <a:off x="1657351" y="3771900"/>
            <a:ext cx="1154906"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900" b="1"/>
              <a:t>Text 3 Evidence</a:t>
            </a:r>
            <a:endParaRPr lang="en-US" sz="1800"/>
          </a:p>
        </p:txBody>
      </p:sp>
      <p:sp>
        <p:nvSpPr>
          <p:cNvPr id="87050" name="Rectangle 11"/>
          <p:cNvSpPr>
            <a:spLocks noChangeArrowheads="1"/>
          </p:cNvSpPr>
          <p:nvPr/>
        </p:nvSpPr>
        <p:spPr bwMode="auto">
          <a:xfrm>
            <a:off x="6172200" y="1200150"/>
            <a:ext cx="685800" cy="285750"/>
          </a:xfrm>
          <a:prstGeom prst="rect">
            <a:avLst/>
          </a:prstGeom>
          <a:solidFill>
            <a:schemeClr val="accent1"/>
          </a:solidFill>
          <a:ln w="9525">
            <a:solidFill>
              <a:schemeClr val="tx1"/>
            </a:solidFill>
            <a:miter lim="800000"/>
            <a:headEnd/>
            <a:tailEnd/>
          </a:ln>
        </p:spPr>
        <p:txBody>
          <a:bodyPr wrap="none" anchor="ctr"/>
          <a:lstStyle/>
          <a:p>
            <a:pPr algn="ctr"/>
            <a:r>
              <a:rPr lang="en-US" sz="1350"/>
              <a:t>NO</a:t>
            </a:r>
          </a:p>
        </p:txBody>
      </p:sp>
      <p:sp>
        <p:nvSpPr>
          <p:cNvPr id="87051" name="Rectangle 12"/>
          <p:cNvSpPr>
            <a:spLocks noChangeArrowheads="1"/>
          </p:cNvSpPr>
          <p:nvPr/>
        </p:nvSpPr>
        <p:spPr bwMode="auto">
          <a:xfrm>
            <a:off x="5715000" y="154305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7052" name="Rectangle 13"/>
          <p:cNvSpPr>
            <a:spLocks noChangeArrowheads="1"/>
          </p:cNvSpPr>
          <p:nvPr/>
        </p:nvSpPr>
        <p:spPr bwMode="auto">
          <a:xfrm>
            <a:off x="5715000" y="2686050"/>
            <a:ext cx="1771650" cy="108585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7053" name="Rectangle 14"/>
          <p:cNvSpPr>
            <a:spLocks noChangeArrowheads="1"/>
          </p:cNvSpPr>
          <p:nvPr/>
        </p:nvSpPr>
        <p:spPr bwMode="auto">
          <a:xfrm>
            <a:off x="5715000" y="3829050"/>
            <a:ext cx="1771650" cy="1028700"/>
          </a:xfrm>
          <a:prstGeom prst="rect">
            <a:avLst/>
          </a:prstGeom>
          <a:solidFill>
            <a:schemeClr val="accent1"/>
          </a:solidFill>
          <a:ln w="9525">
            <a:solidFill>
              <a:schemeClr val="tx1"/>
            </a:solidFill>
            <a:miter lim="800000"/>
            <a:headEnd/>
            <a:tailEnd/>
          </a:ln>
        </p:spPr>
        <p:txBody>
          <a:bodyPr wrap="none" anchor="ctr"/>
          <a:lstStyle/>
          <a:p>
            <a:pPr algn="ctr"/>
            <a:endParaRPr lang="en-US" sz="1350"/>
          </a:p>
        </p:txBody>
      </p:sp>
      <p:sp>
        <p:nvSpPr>
          <p:cNvPr id="87054" name="Text Box 15"/>
          <p:cNvSpPr txBox="1">
            <a:spLocks noChangeArrowheads="1"/>
          </p:cNvSpPr>
          <p:nvPr/>
        </p:nvSpPr>
        <p:spPr bwMode="auto">
          <a:xfrm>
            <a:off x="5772150" y="1600200"/>
            <a:ext cx="1085850"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1 Evidence</a:t>
            </a:r>
            <a:endParaRPr lang="en-US" sz="1800"/>
          </a:p>
        </p:txBody>
      </p:sp>
      <p:sp>
        <p:nvSpPr>
          <p:cNvPr id="87055" name="Text Box 16"/>
          <p:cNvSpPr txBox="1">
            <a:spLocks noChangeArrowheads="1"/>
          </p:cNvSpPr>
          <p:nvPr/>
        </p:nvSpPr>
        <p:spPr bwMode="auto">
          <a:xfrm>
            <a:off x="5772151" y="27432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2 Evidence</a:t>
            </a:r>
            <a:endParaRPr lang="en-US" sz="1800"/>
          </a:p>
        </p:txBody>
      </p:sp>
      <p:sp>
        <p:nvSpPr>
          <p:cNvPr id="87056" name="Text Box 17"/>
          <p:cNvSpPr txBox="1">
            <a:spLocks noChangeArrowheads="1"/>
          </p:cNvSpPr>
          <p:nvPr/>
        </p:nvSpPr>
        <p:spPr bwMode="auto">
          <a:xfrm>
            <a:off x="5772151" y="3886200"/>
            <a:ext cx="118348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Text 3 Evidence</a:t>
            </a:r>
            <a:endParaRPr lang="en-US" sz="1800"/>
          </a:p>
        </p:txBody>
      </p:sp>
      <p:sp>
        <p:nvSpPr>
          <p:cNvPr id="87057" name="Rectangle 18"/>
          <p:cNvSpPr>
            <a:spLocks noChangeArrowheads="1"/>
          </p:cNvSpPr>
          <p:nvPr/>
        </p:nvSpPr>
        <p:spPr bwMode="auto">
          <a:xfrm>
            <a:off x="4000500" y="3371850"/>
            <a:ext cx="1085850" cy="1257300"/>
          </a:xfrm>
          <a:prstGeom prst="rect">
            <a:avLst/>
          </a:prstGeom>
          <a:solidFill>
            <a:schemeClr val="accent1"/>
          </a:solidFill>
          <a:ln w="9525">
            <a:solidFill>
              <a:schemeClr val="tx1"/>
            </a:solidFill>
            <a:miter lim="800000"/>
            <a:headEnd/>
            <a:tailEnd/>
          </a:ln>
        </p:spPr>
        <p:txBody>
          <a:bodyPr wrap="none" anchor="ctr"/>
          <a:lstStyle/>
          <a:p>
            <a:endParaRPr lang="en-US" sz="1350"/>
          </a:p>
        </p:txBody>
      </p:sp>
      <p:sp>
        <p:nvSpPr>
          <p:cNvPr id="87058" name="Text Box 19"/>
          <p:cNvSpPr txBox="1">
            <a:spLocks noChangeArrowheads="1"/>
          </p:cNvSpPr>
          <p:nvPr/>
        </p:nvSpPr>
        <p:spPr bwMode="auto">
          <a:xfrm>
            <a:off x="4188619" y="3537347"/>
            <a:ext cx="783431" cy="230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900" b="1"/>
              <a:t>Our View</a:t>
            </a:r>
          </a:p>
        </p:txBody>
      </p:sp>
      <p:sp>
        <p:nvSpPr>
          <p:cNvPr id="87059" name="Line 20"/>
          <p:cNvSpPr>
            <a:spLocks noChangeShapeType="1"/>
          </p:cNvSpPr>
          <p:nvPr/>
        </p:nvSpPr>
        <p:spPr bwMode="auto">
          <a:xfrm flipH="1">
            <a:off x="3371850" y="2914650"/>
            <a:ext cx="5715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7060" name="Line 21"/>
          <p:cNvSpPr>
            <a:spLocks noChangeShapeType="1"/>
          </p:cNvSpPr>
          <p:nvPr/>
        </p:nvSpPr>
        <p:spPr bwMode="auto">
          <a:xfrm flipV="1">
            <a:off x="5086350" y="2914650"/>
            <a:ext cx="62865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7061" name="Line 22"/>
          <p:cNvSpPr>
            <a:spLocks noChangeShapeType="1"/>
          </p:cNvSpPr>
          <p:nvPr/>
        </p:nvSpPr>
        <p:spPr bwMode="auto">
          <a:xfrm flipH="1" flipV="1">
            <a:off x="3371850" y="2286000"/>
            <a:ext cx="57150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7062" name="Line 23"/>
          <p:cNvSpPr>
            <a:spLocks noChangeShapeType="1"/>
          </p:cNvSpPr>
          <p:nvPr/>
        </p:nvSpPr>
        <p:spPr bwMode="auto">
          <a:xfrm flipV="1">
            <a:off x="5086350" y="2286000"/>
            <a:ext cx="628650" cy="5143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7063" name="Line 24"/>
          <p:cNvSpPr>
            <a:spLocks noChangeShapeType="1"/>
          </p:cNvSpPr>
          <p:nvPr/>
        </p:nvSpPr>
        <p:spPr bwMode="auto">
          <a:xfrm flipH="1">
            <a:off x="3371850" y="3086100"/>
            <a:ext cx="571500" cy="8572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
        <p:nvSpPr>
          <p:cNvPr id="87064" name="Line 25"/>
          <p:cNvSpPr>
            <a:spLocks noChangeShapeType="1"/>
          </p:cNvSpPr>
          <p:nvPr/>
        </p:nvSpPr>
        <p:spPr bwMode="auto">
          <a:xfrm>
            <a:off x="5086350" y="3143250"/>
            <a:ext cx="628650" cy="9715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350"/>
          </a:p>
        </p:txBody>
      </p:sp>
    </p:spTree>
    <p:extLst>
      <p:ext uri="{BB962C8B-B14F-4D97-AF65-F5344CB8AC3E}">
        <p14:creationId xmlns:p14="http://schemas.microsoft.com/office/powerpoint/2010/main" val="42807027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Multiple Text Gist</a:t>
            </a:r>
          </a:p>
        </p:txBody>
      </p:sp>
      <p:sp>
        <p:nvSpPr>
          <p:cNvPr id="89090" name="Rectangle 3"/>
          <p:cNvSpPr>
            <a:spLocks noGrp="1" noChangeArrowheads="1"/>
          </p:cNvSpPr>
          <p:nvPr>
            <p:ph idx="1"/>
          </p:nvPr>
        </p:nvSpPr>
        <p:spPr>
          <a:xfrm>
            <a:off x="1657350" y="1485900"/>
            <a:ext cx="5829300" cy="3257550"/>
          </a:xfrm>
        </p:spPr>
        <p:txBody>
          <a:bodyPr>
            <a:normAutofit lnSpcReduction="10000"/>
          </a:bodyPr>
          <a:lstStyle/>
          <a:p>
            <a:pPr eaLnBrk="1" hangingPunct="1">
              <a:lnSpc>
                <a:spcPct val="90000"/>
              </a:lnSpc>
            </a:pPr>
            <a:r>
              <a:rPr lang="en-US" sz="1050">
                <a:latin typeface="Helvetica" charset="0"/>
                <a:ea typeface="ＭＳ Ｐゴシック" charset="0"/>
                <a:cs typeface="ＭＳ Ｐゴシック" charset="0"/>
              </a:rPr>
              <a:t>Article Title _______________________________________  </a:t>
            </a:r>
          </a:p>
          <a:p>
            <a:pPr eaLnBrk="1" hangingPunct="1">
              <a:lnSpc>
                <a:spcPct val="90000"/>
              </a:lnSpc>
            </a:pPr>
            <a:r>
              <a:rPr lang="en-US" sz="1050">
                <a:latin typeface="Helvetica" charset="0"/>
                <a:ea typeface="ＭＳ Ｐゴシック" charset="0"/>
                <a:cs typeface="ＭＳ Ｐゴシック" charset="0"/>
              </a:rPr>
              <a:t>Article Source _____________________________________  </a:t>
            </a:r>
          </a:p>
          <a:p>
            <a:pPr eaLnBrk="1" hangingPunct="1">
              <a:lnSpc>
                <a:spcPct val="90000"/>
              </a:lnSpc>
            </a:pPr>
            <a:r>
              <a:rPr lang="en-US" sz="1050">
                <a:latin typeface="Helvetica" charset="0"/>
                <a:ea typeface="ＭＳ Ｐゴシック" charset="0"/>
                <a:cs typeface="ＭＳ Ｐゴシック" charset="0"/>
              </a:rPr>
              <a:t>1. Read the article.  </a:t>
            </a:r>
          </a:p>
          <a:p>
            <a:pPr eaLnBrk="1" hangingPunct="1">
              <a:lnSpc>
                <a:spcPct val="90000"/>
              </a:lnSpc>
            </a:pPr>
            <a:r>
              <a:rPr lang="en-US" sz="1050">
                <a:latin typeface="Helvetica" charset="0"/>
                <a:ea typeface="ＭＳ Ｐゴシック" charset="0"/>
                <a:cs typeface="ＭＳ Ｐゴシック" charset="0"/>
              </a:rPr>
              <a:t>2. Describe the 5 Ws and H (Who, What, Where When, Why How)  </a:t>
            </a:r>
          </a:p>
          <a:p>
            <a:pPr eaLnBrk="1" hangingPunct="1">
              <a:lnSpc>
                <a:spcPct val="90000"/>
              </a:lnSpc>
            </a:pPr>
            <a:r>
              <a:rPr lang="en-US" sz="1050">
                <a:latin typeface="Helvetica" charset="0"/>
                <a:ea typeface="ＭＳ Ｐゴシック" charset="0"/>
                <a:cs typeface="ＭＳ Ｐゴシック" charset="0"/>
              </a:rPr>
              <a:t>3. Write a 20-word GIST.  ____________ ____________ ____________ ____________ ____________ ____________ ____________ ____________ ____________ ____________ ____________ ____________ ____________ ____________ ____________ ____________ ____________ ____________ ____________ ____________</a:t>
            </a:r>
          </a:p>
          <a:p>
            <a:pPr eaLnBrk="1" hangingPunct="1">
              <a:lnSpc>
                <a:spcPct val="90000"/>
              </a:lnSpc>
            </a:pPr>
            <a:r>
              <a:rPr lang="en-US" sz="1050">
                <a:latin typeface="Helvetica" charset="0"/>
                <a:ea typeface="ＭＳ Ｐゴシック" charset="0"/>
                <a:cs typeface="ＭＳ Ｐゴシック" charset="0"/>
              </a:rPr>
              <a:t>Article Title _______________________________________  </a:t>
            </a:r>
          </a:p>
          <a:p>
            <a:pPr eaLnBrk="1" hangingPunct="1">
              <a:lnSpc>
                <a:spcPct val="90000"/>
              </a:lnSpc>
            </a:pPr>
            <a:r>
              <a:rPr lang="en-US" sz="1050">
                <a:latin typeface="Helvetica" charset="0"/>
                <a:ea typeface="ＭＳ Ｐゴシック" charset="0"/>
                <a:cs typeface="ＭＳ Ｐゴシック" charset="0"/>
              </a:rPr>
              <a:t>Article Source _____________________________________  </a:t>
            </a:r>
          </a:p>
          <a:p>
            <a:pPr eaLnBrk="1" hangingPunct="1">
              <a:lnSpc>
                <a:spcPct val="90000"/>
              </a:lnSpc>
            </a:pPr>
            <a:r>
              <a:rPr lang="en-US" sz="1050">
                <a:latin typeface="Helvetica" charset="0"/>
                <a:ea typeface="ＭＳ Ｐゴシック" charset="0"/>
                <a:cs typeface="ＭＳ Ｐゴシック" charset="0"/>
              </a:rPr>
              <a:t>1. Read the article.  </a:t>
            </a:r>
          </a:p>
          <a:p>
            <a:pPr eaLnBrk="1" hangingPunct="1">
              <a:lnSpc>
                <a:spcPct val="90000"/>
              </a:lnSpc>
            </a:pPr>
            <a:r>
              <a:rPr lang="en-US" sz="1050">
                <a:latin typeface="Helvetica" charset="0"/>
                <a:ea typeface="ＭＳ Ｐゴシック" charset="0"/>
                <a:cs typeface="ＭＳ Ｐゴシック" charset="0"/>
              </a:rPr>
              <a:t>2. Fill out the 5Ws and H.</a:t>
            </a:r>
            <a:r>
              <a:rPr lang="en-US" sz="2100">
                <a:latin typeface="Helvetica" charset="0"/>
                <a:ea typeface="ＭＳ Ｐゴシック" charset="0"/>
                <a:cs typeface="ＭＳ Ｐゴシック" charset="0"/>
              </a:rPr>
              <a:t> </a:t>
            </a:r>
            <a:endParaRPr lang="en-US" sz="750">
              <a:latin typeface="Helvetica" charset="0"/>
              <a:ea typeface="ＭＳ Ｐゴシック" charset="0"/>
              <a:cs typeface="ＭＳ Ｐゴシック" charset="0"/>
            </a:endParaRPr>
          </a:p>
          <a:p>
            <a:pPr eaLnBrk="1" hangingPunct="1">
              <a:lnSpc>
                <a:spcPct val="90000"/>
              </a:lnSpc>
            </a:pPr>
            <a:r>
              <a:rPr lang="en-US" sz="1050">
                <a:latin typeface="Helvetica" charset="0"/>
                <a:ea typeface="ＭＳ Ｐゴシック" charset="0"/>
                <a:cs typeface="ＭＳ Ｐゴシック" charset="0"/>
              </a:rPr>
              <a:t>3.</a:t>
            </a:r>
            <a:r>
              <a:rPr lang="en-US" sz="900">
                <a:latin typeface="Helvetica" charset="0"/>
                <a:ea typeface="ＭＳ Ｐゴシック" charset="0"/>
                <a:cs typeface="ＭＳ Ｐゴシック" charset="0"/>
              </a:rPr>
              <a:t>  </a:t>
            </a:r>
            <a:r>
              <a:rPr lang="en-US" sz="1050">
                <a:latin typeface="Helvetica" charset="0"/>
                <a:ea typeface="ＭＳ Ｐゴシック" charset="0"/>
                <a:cs typeface="ＭＳ Ｐゴシック" charset="0"/>
              </a:rPr>
              <a:t>Write a 20-word GIST that incorporates the first article. ____________ ____________</a:t>
            </a:r>
          </a:p>
          <a:p>
            <a:pPr eaLnBrk="1" hangingPunct="1">
              <a:lnSpc>
                <a:spcPct val="90000"/>
              </a:lnSpc>
              <a:buFont typeface="Arial" charset="0"/>
              <a:buNone/>
            </a:pPr>
            <a:r>
              <a:rPr lang="en-US" sz="1050">
                <a:latin typeface="Helvetica" charset="0"/>
                <a:ea typeface="ＭＳ Ｐゴシック" charset="0"/>
                <a:cs typeface="ＭＳ Ｐゴシック" charset="0"/>
              </a:rPr>
              <a:t>	____________  ____________  ____________  ____________  ____________ ____________  ____________  ____________  ____________  ____________</a:t>
            </a:r>
          </a:p>
          <a:p>
            <a:pPr eaLnBrk="1" hangingPunct="1">
              <a:lnSpc>
                <a:spcPct val="90000"/>
              </a:lnSpc>
              <a:buFont typeface="Arial" charset="0"/>
              <a:buNone/>
            </a:pPr>
            <a:r>
              <a:rPr lang="en-US" sz="1050">
                <a:latin typeface="Helvetica" charset="0"/>
                <a:ea typeface="ＭＳ Ｐゴシック" charset="0"/>
                <a:cs typeface="ＭＳ Ｐゴシック" charset="0"/>
              </a:rPr>
              <a:t>	____________  ____________  ____________  ____________  ____________</a:t>
            </a:r>
          </a:p>
          <a:p>
            <a:pPr eaLnBrk="1" hangingPunct="1">
              <a:lnSpc>
                <a:spcPct val="90000"/>
              </a:lnSpc>
              <a:buFont typeface="Arial" charset="0"/>
              <a:buNone/>
            </a:pPr>
            <a:r>
              <a:rPr lang="en-US" sz="1050">
                <a:latin typeface="Helvetica" charset="0"/>
                <a:ea typeface="ＭＳ Ｐゴシック" charset="0"/>
                <a:cs typeface="ＭＳ Ｐゴシック" charset="0"/>
              </a:rPr>
              <a:t>	____________  ____________  ____________</a:t>
            </a:r>
            <a:endParaRPr lang="en-US" sz="2100">
              <a:latin typeface="Helvetica" charset="0"/>
              <a:ea typeface="ＭＳ Ｐゴシック" charset="0"/>
              <a:cs typeface="ＭＳ Ｐゴシック" charset="0"/>
            </a:endParaRPr>
          </a:p>
          <a:p>
            <a:pPr eaLnBrk="1" hangingPunct="1">
              <a:lnSpc>
                <a:spcPct val="90000"/>
              </a:lnSpc>
            </a:pPr>
            <a:r>
              <a:rPr lang="en-US" sz="1050">
                <a:latin typeface="Helvetica" charset="0"/>
                <a:ea typeface="ＭＳ Ｐゴシック" charset="0"/>
                <a:cs typeface="ＭＳ Ｐゴシック" charset="0"/>
              </a:rPr>
              <a:t>ETC.</a:t>
            </a:r>
            <a:endParaRPr lang="en-US" sz="2100">
              <a:latin typeface="Helvetica" charset="0"/>
              <a:ea typeface="ＭＳ Ｐゴシック" charset="0"/>
              <a:cs typeface="ＭＳ Ｐゴシック" charset="0"/>
            </a:endParaRPr>
          </a:p>
        </p:txBody>
      </p:sp>
    </p:spTree>
    <p:extLst>
      <p:ext uri="{BB962C8B-B14F-4D97-AF65-F5344CB8AC3E}">
        <p14:creationId xmlns:p14="http://schemas.microsoft.com/office/powerpoint/2010/main" val="32867938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Multiple Gist Text Set</a:t>
            </a:r>
          </a:p>
        </p:txBody>
      </p:sp>
      <p:pic>
        <p:nvPicPr>
          <p:cNvPr id="133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230" y="1314450"/>
            <a:ext cx="1649016"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3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660" y="1502815"/>
            <a:ext cx="2514600" cy="2257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1140" name="Text Box 5"/>
          <p:cNvSpPr txBox="1">
            <a:spLocks noChangeArrowheads="1"/>
          </p:cNvSpPr>
          <p:nvPr/>
        </p:nvSpPr>
        <p:spPr bwMode="auto">
          <a:xfrm>
            <a:off x="2321660" y="3805960"/>
            <a:ext cx="3765774" cy="923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Tx/>
              <a:buChar char="•"/>
            </a:pPr>
            <a:r>
              <a:rPr lang="en-US" sz="1800" dirty="0"/>
              <a:t>Chart of slaves owned by Jackson</a:t>
            </a:r>
          </a:p>
          <a:p>
            <a:pPr>
              <a:buFontTx/>
              <a:buChar char="•"/>
            </a:pPr>
            <a:r>
              <a:rPr lang="en-US" sz="1800" dirty="0"/>
              <a:t>Text of Jackson</a:t>
            </a:r>
            <a:r>
              <a:rPr lang="ja-JP" altLang="en-US" sz="1800"/>
              <a:t>’</a:t>
            </a:r>
            <a:r>
              <a:rPr lang="en-US" altLang="ja-JP" sz="1800" dirty="0"/>
              <a:t>s inauguration</a:t>
            </a:r>
          </a:p>
          <a:p>
            <a:pPr>
              <a:buFontTx/>
              <a:buChar char="•"/>
            </a:pPr>
            <a:r>
              <a:rPr lang="en-US" sz="1800" dirty="0"/>
              <a:t>Bank Veto Speech</a:t>
            </a:r>
          </a:p>
        </p:txBody>
      </p:sp>
    </p:spTree>
    <p:extLst>
      <p:ext uri="{BB962C8B-B14F-4D97-AF65-F5344CB8AC3E}">
        <p14:creationId xmlns:p14="http://schemas.microsoft.com/office/powerpoint/2010/main" val="413502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A420-D726-CD42-A8B0-5B6C7D485251}"/>
              </a:ext>
            </a:extLst>
          </p:cNvPr>
          <p:cNvSpPr>
            <a:spLocks noGrp="1"/>
          </p:cNvSpPr>
          <p:nvPr>
            <p:ph type="title"/>
          </p:nvPr>
        </p:nvSpPr>
        <p:spPr>
          <a:xfrm>
            <a:off x="448965" y="281175"/>
            <a:ext cx="5344675" cy="610820"/>
          </a:xfrm>
        </p:spPr>
        <p:txBody>
          <a:bodyPr>
            <a:normAutofit fontScale="90000"/>
          </a:bodyPr>
          <a:lstStyle/>
          <a:p>
            <a:r>
              <a:rPr lang="en-US" dirty="0"/>
              <a:t>Methods and Evidence</a:t>
            </a:r>
          </a:p>
        </p:txBody>
      </p:sp>
      <p:graphicFrame>
        <p:nvGraphicFramePr>
          <p:cNvPr id="4" name="Content Placeholder 3">
            <a:extLst>
              <a:ext uri="{FF2B5EF4-FFF2-40B4-BE49-F238E27FC236}">
                <a16:creationId xmlns:a16="http://schemas.microsoft.com/office/drawing/2014/main" id="{BF4C3638-8A9B-5B42-96B2-4AD9BBDA8173}"/>
              </a:ext>
            </a:extLst>
          </p:cNvPr>
          <p:cNvGraphicFramePr>
            <a:graphicFrameLocks noGrp="1"/>
          </p:cNvGraphicFramePr>
          <p:nvPr>
            <p:ph idx="1"/>
            <p:extLst>
              <p:ext uri="{D42A27DB-BD31-4B8C-83A1-F6EECF244321}">
                <p14:modId xmlns:p14="http://schemas.microsoft.com/office/powerpoint/2010/main" val="776747363"/>
              </p:ext>
            </p:extLst>
          </p:nvPr>
        </p:nvGraphicFramePr>
        <p:xfrm>
          <a:off x="143555" y="1350110"/>
          <a:ext cx="8856889" cy="3754120"/>
        </p:xfrm>
        <a:graphic>
          <a:graphicData uri="http://schemas.openxmlformats.org/drawingml/2006/table">
            <a:tbl>
              <a:tblPr firstRow="1" bandRow="1">
                <a:tableStyleId>{5C22544A-7EE6-4342-B048-85BDC9FD1C3A}</a:tableStyleId>
              </a:tblPr>
              <a:tblGrid>
                <a:gridCol w="1311906">
                  <a:extLst>
                    <a:ext uri="{9D8B030D-6E8A-4147-A177-3AD203B41FA5}">
                      <a16:colId xmlns:a16="http://schemas.microsoft.com/office/drawing/2014/main" val="1439800784"/>
                    </a:ext>
                  </a:extLst>
                </a:gridCol>
                <a:gridCol w="4592687">
                  <a:extLst>
                    <a:ext uri="{9D8B030D-6E8A-4147-A177-3AD203B41FA5}">
                      <a16:colId xmlns:a16="http://schemas.microsoft.com/office/drawing/2014/main" val="3638737914"/>
                    </a:ext>
                  </a:extLst>
                </a:gridCol>
                <a:gridCol w="2952296">
                  <a:extLst>
                    <a:ext uri="{9D8B030D-6E8A-4147-A177-3AD203B41FA5}">
                      <a16:colId xmlns:a16="http://schemas.microsoft.com/office/drawing/2014/main" val="1314545015"/>
                    </a:ext>
                  </a:extLst>
                </a:gridCol>
              </a:tblGrid>
              <a:tr h="172255">
                <a:tc>
                  <a:txBody>
                    <a:bodyPr/>
                    <a:lstStyle/>
                    <a:p>
                      <a:r>
                        <a:rPr lang="en-US" dirty="0"/>
                        <a:t>Disciplines</a:t>
                      </a:r>
                    </a:p>
                  </a:txBody>
                  <a:tcPr/>
                </a:tc>
                <a:tc>
                  <a:txBody>
                    <a:bodyPr/>
                    <a:lstStyle/>
                    <a:p>
                      <a:r>
                        <a:rPr lang="en-US" dirty="0"/>
                        <a:t>Methods</a:t>
                      </a:r>
                    </a:p>
                  </a:txBody>
                  <a:tcPr/>
                </a:tc>
                <a:tc>
                  <a:txBody>
                    <a:bodyPr/>
                    <a:lstStyle/>
                    <a:p>
                      <a:r>
                        <a:rPr lang="en-US" dirty="0"/>
                        <a:t>Evidence</a:t>
                      </a:r>
                    </a:p>
                  </a:txBody>
                  <a:tcPr/>
                </a:tc>
                <a:extLst>
                  <a:ext uri="{0D108BD9-81ED-4DB2-BD59-A6C34878D82A}">
                    <a16:rowId xmlns:a16="http://schemas.microsoft.com/office/drawing/2014/main" val="1609721059"/>
                  </a:ext>
                </a:extLst>
              </a:tr>
              <a:tr h="370840">
                <a:tc>
                  <a:txBody>
                    <a:bodyPr/>
                    <a:lstStyle/>
                    <a:p>
                      <a:r>
                        <a:rPr lang="en-US" dirty="0"/>
                        <a:t>History</a:t>
                      </a:r>
                    </a:p>
                  </a:txBody>
                  <a:tcPr/>
                </a:tc>
                <a:tc>
                  <a:txBody>
                    <a:bodyPr/>
                    <a:lstStyle/>
                    <a:p>
                      <a:r>
                        <a:rPr lang="en-US" dirty="0"/>
                        <a:t>Analysis of already existing artifacts and writings of other historians to answer questions about cause/effect, significance, goals/motivations, etc. </a:t>
                      </a:r>
                    </a:p>
                  </a:txBody>
                  <a:tcPr/>
                </a:tc>
                <a:tc>
                  <a:txBody>
                    <a:bodyPr/>
                    <a:lstStyle/>
                    <a:p>
                      <a:r>
                        <a:rPr lang="en-US" dirty="0"/>
                        <a:t>Is the analysis plausible, corroborated, complete.  Is there bias in perspective?</a:t>
                      </a:r>
                    </a:p>
                  </a:txBody>
                  <a:tcPr/>
                </a:tc>
                <a:extLst>
                  <a:ext uri="{0D108BD9-81ED-4DB2-BD59-A6C34878D82A}">
                    <a16:rowId xmlns:a16="http://schemas.microsoft.com/office/drawing/2014/main" val="3512796124"/>
                  </a:ext>
                </a:extLst>
              </a:tr>
              <a:tr h="370840">
                <a:tc>
                  <a:txBody>
                    <a:bodyPr/>
                    <a:lstStyle/>
                    <a:p>
                      <a:r>
                        <a:rPr lang="en-US" dirty="0"/>
                        <a:t>Science</a:t>
                      </a:r>
                    </a:p>
                  </a:txBody>
                  <a:tcPr/>
                </a:tc>
                <a:tc>
                  <a:txBody>
                    <a:bodyPr/>
                    <a:lstStyle/>
                    <a:p>
                      <a:r>
                        <a:rPr lang="en-US" dirty="0"/>
                        <a:t>Controlled experiments and systematic observations to discover features, processes, interactions, etc. of phenomena under study.</a:t>
                      </a:r>
                    </a:p>
                  </a:txBody>
                  <a:tcPr/>
                </a:tc>
                <a:tc>
                  <a:txBody>
                    <a:bodyPr/>
                    <a:lstStyle/>
                    <a:p>
                      <a:r>
                        <a:rPr lang="en-US" dirty="0"/>
                        <a:t>Is the evidence experimental, replicable.  Is process predictable? </a:t>
                      </a:r>
                    </a:p>
                  </a:txBody>
                  <a:tcPr/>
                </a:tc>
                <a:extLst>
                  <a:ext uri="{0D108BD9-81ED-4DB2-BD59-A6C34878D82A}">
                    <a16:rowId xmlns:a16="http://schemas.microsoft.com/office/drawing/2014/main" val="1213471065"/>
                  </a:ext>
                </a:extLst>
              </a:tr>
              <a:tr h="370840">
                <a:tc>
                  <a:txBody>
                    <a:bodyPr/>
                    <a:lstStyle/>
                    <a:p>
                      <a:r>
                        <a:rPr lang="en-US" dirty="0"/>
                        <a:t>Math</a:t>
                      </a:r>
                    </a:p>
                  </a:txBody>
                  <a:tcPr/>
                </a:tc>
                <a:tc>
                  <a:txBody>
                    <a:bodyPr/>
                    <a:lstStyle/>
                    <a:p>
                      <a:r>
                        <a:rPr lang="en-US" dirty="0"/>
                        <a:t>Logical thought to solve problems.</a:t>
                      </a:r>
                    </a:p>
                  </a:txBody>
                  <a:tcPr/>
                </a:tc>
                <a:tc>
                  <a:txBody>
                    <a:bodyPr/>
                    <a:lstStyle/>
                    <a:p>
                      <a:r>
                        <a:rPr lang="en-US" dirty="0"/>
                        <a:t>Is the logic accurate?</a:t>
                      </a:r>
                    </a:p>
                  </a:txBody>
                  <a:tcPr/>
                </a:tc>
                <a:extLst>
                  <a:ext uri="{0D108BD9-81ED-4DB2-BD59-A6C34878D82A}">
                    <a16:rowId xmlns:a16="http://schemas.microsoft.com/office/drawing/2014/main" val="2819874732"/>
                  </a:ext>
                </a:extLst>
              </a:tr>
              <a:tr h="370840">
                <a:tc>
                  <a:txBody>
                    <a:bodyPr/>
                    <a:lstStyle/>
                    <a:p>
                      <a:r>
                        <a:rPr lang="en-US" dirty="0"/>
                        <a:t>Literature</a:t>
                      </a:r>
                    </a:p>
                  </a:txBody>
                  <a:tcPr/>
                </a:tc>
                <a:tc>
                  <a:txBody>
                    <a:bodyPr/>
                    <a:lstStyle/>
                    <a:p>
                      <a:r>
                        <a:rPr lang="en-US" dirty="0"/>
                        <a:t>Use of story and poetry to interpret the human condition.</a:t>
                      </a:r>
                    </a:p>
                  </a:txBody>
                  <a:tcPr/>
                </a:tc>
                <a:tc>
                  <a:txBody>
                    <a:bodyPr/>
                    <a:lstStyle/>
                    <a:p>
                      <a:r>
                        <a:rPr lang="en-US" dirty="0"/>
                        <a:t>Is an interpretation of meaning based on textual clues?</a:t>
                      </a:r>
                    </a:p>
                  </a:txBody>
                  <a:tcPr/>
                </a:tc>
                <a:extLst>
                  <a:ext uri="{0D108BD9-81ED-4DB2-BD59-A6C34878D82A}">
                    <a16:rowId xmlns:a16="http://schemas.microsoft.com/office/drawing/2014/main" val="1253149265"/>
                  </a:ext>
                </a:extLst>
              </a:tr>
            </a:tbl>
          </a:graphicData>
        </a:graphic>
      </p:graphicFrame>
    </p:spTree>
    <p:extLst>
      <p:ext uri="{BB962C8B-B14F-4D97-AF65-F5344CB8AC3E}">
        <p14:creationId xmlns:p14="http://schemas.microsoft.com/office/powerpoint/2010/main" val="25532601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Cases </a:t>
            </a:r>
          </a:p>
        </p:txBody>
      </p:sp>
      <p:sp>
        <p:nvSpPr>
          <p:cNvPr id="93186" name="Rectangle 3"/>
          <p:cNvSpPr>
            <a:spLocks noGrp="1" noChangeArrowheads="1"/>
          </p:cNvSpPr>
          <p:nvPr>
            <p:ph idx="1"/>
          </p:nvPr>
        </p:nvSpPr>
        <p:spPr/>
        <p:txBody>
          <a:bodyPr/>
          <a:lstStyle/>
          <a:p>
            <a:pPr eaLnBrk="1" hangingPunct="1"/>
            <a:r>
              <a:rPr lang="en-US">
                <a:latin typeface="Arial" charset="0"/>
                <a:ea typeface="ＭＳ Ｐゴシック" charset="0"/>
                <a:cs typeface="ＭＳ Ｐゴシック" charset="0"/>
              </a:rPr>
              <a:t>Anna,  (9th grade) low C student who completed multiple gist strategy</a:t>
            </a:r>
          </a:p>
          <a:p>
            <a:pPr eaLnBrk="1" hangingPunct="1"/>
            <a:r>
              <a:rPr lang="en-US">
                <a:latin typeface="Arial" charset="0"/>
                <a:ea typeface="ＭＳ Ｐゴシック" charset="0"/>
                <a:cs typeface="ＭＳ Ｐゴシック" charset="0"/>
              </a:rPr>
              <a:t>Frances,  (9th grade) B student who did not complete gist strategy</a:t>
            </a:r>
          </a:p>
        </p:txBody>
      </p:sp>
    </p:spTree>
    <p:extLst>
      <p:ext uri="{BB962C8B-B14F-4D97-AF65-F5344CB8AC3E}">
        <p14:creationId xmlns:p14="http://schemas.microsoft.com/office/powerpoint/2010/main" val="351688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Anna</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final essay</a:t>
            </a:r>
            <a:endParaRPr lang="en-US">
              <a:latin typeface="Arial" charset="0"/>
              <a:ea typeface="ＭＳ Ｐゴシック" charset="0"/>
              <a:cs typeface="ＭＳ Ｐゴシック" charset="0"/>
            </a:endParaRPr>
          </a:p>
        </p:txBody>
      </p:sp>
      <p:sp>
        <p:nvSpPr>
          <p:cNvPr id="97282" name="Rectangle 3"/>
          <p:cNvSpPr>
            <a:spLocks noGrp="1" noChangeArrowheads="1"/>
          </p:cNvSpPr>
          <p:nvPr>
            <p:ph idx="1"/>
          </p:nvPr>
        </p:nvSpPr>
        <p:spPr/>
        <p:txBody>
          <a:bodyPr/>
          <a:lstStyle/>
          <a:p>
            <a:pPr eaLnBrk="1" hangingPunct="1">
              <a:lnSpc>
                <a:spcPct val="90000"/>
              </a:lnSpc>
            </a:pPr>
            <a:r>
              <a:rPr lang="en-US">
                <a:latin typeface="Arial" charset="0"/>
                <a:ea typeface="ＭＳ Ｐゴシック" charset="0"/>
                <a:cs typeface="ＭＳ Ｐゴシック" charset="0"/>
              </a:rPr>
              <a:t>I don</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t believe Jackson lived up to his ideals. Jackson believed in a government by the people and a strong government (anchor text).  Jackson was a strong president but maybe too strong. Jackson believed in individual rights (anchor text) </a:t>
            </a:r>
            <a:r>
              <a:rPr lang="en-US" altLang="ja-JP" i="1">
                <a:latin typeface="Arial" charset="0"/>
                <a:ea typeface="ＭＳ Ｐゴシック" charset="0"/>
                <a:cs typeface="ＭＳ Ｐゴシック" charset="0"/>
              </a:rPr>
              <a:t>yet </a:t>
            </a:r>
            <a:r>
              <a:rPr lang="en-US" altLang="ja-JP">
                <a:latin typeface="Arial" charset="0"/>
                <a:ea typeface="ＭＳ Ｐゴシック" charset="0"/>
                <a:cs typeface="ＭＳ Ｐゴシック" charset="0"/>
              </a:rPr>
              <a:t>had many slaves (chart) and did not give that much power to the people.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641982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normAutofit fontScale="90000"/>
          </a:bodyPr>
          <a:lstStyle/>
          <a:p>
            <a:pPr eaLnBrk="1" hangingPunct="1"/>
            <a:r>
              <a:rPr lang="en-US">
                <a:latin typeface="Arial" charset="0"/>
                <a:ea typeface="ＭＳ Ｐゴシック" charset="0"/>
                <a:cs typeface="ＭＳ Ｐゴシック" charset="0"/>
              </a:rPr>
              <a:t>Frances</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 final essay</a:t>
            </a:r>
            <a:endParaRPr lang="en-US">
              <a:latin typeface="Arial" charset="0"/>
              <a:ea typeface="ＭＳ Ｐゴシック" charset="0"/>
              <a:cs typeface="ＭＳ Ｐゴシック" charset="0"/>
            </a:endParaRPr>
          </a:p>
        </p:txBody>
      </p:sp>
      <p:sp>
        <p:nvSpPr>
          <p:cNvPr id="99330" name="Rectangle 3"/>
          <p:cNvSpPr>
            <a:spLocks noGrp="1" noChangeArrowheads="1"/>
          </p:cNvSpPr>
          <p:nvPr>
            <p:ph idx="1"/>
          </p:nvPr>
        </p:nvSpPr>
        <p:spPr/>
        <p:txBody>
          <a:bodyPr/>
          <a:lstStyle/>
          <a:p>
            <a:pPr eaLnBrk="1" hangingPunct="1"/>
            <a:r>
              <a:rPr lang="en-US" dirty="0">
                <a:latin typeface="Arial" charset="0"/>
                <a:ea typeface="ＭＳ Ｐゴシック" charset="0"/>
                <a:cs typeface="ＭＳ Ｐゴシック" charset="0"/>
              </a:rPr>
              <a:t>The cartoon or king is stepping on the Constitution of the united States and on the Bank of Internal improvements, and is holding a veto in his hand showing the main ones for King Andrew the first.  On the Indians removal in 1831 to 1840 wanted to remain on the land of their fathers. … </a:t>
            </a:r>
          </a:p>
        </p:txBody>
      </p:sp>
    </p:spTree>
    <p:extLst>
      <p:ext uri="{BB962C8B-B14F-4D97-AF65-F5344CB8AC3E}">
        <p14:creationId xmlns:p14="http://schemas.microsoft.com/office/powerpoint/2010/main" val="14426945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Multiple Text Summary</a:t>
            </a:r>
          </a:p>
        </p:txBody>
      </p:sp>
      <p:sp>
        <p:nvSpPr>
          <p:cNvPr id="3" name="Content Placeholder 2"/>
          <p:cNvSpPr>
            <a:spLocks noGrp="1"/>
          </p:cNvSpPr>
          <p:nvPr>
            <p:ph idx="1"/>
          </p:nvPr>
        </p:nvSpPr>
        <p:spPr/>
        <p:txBody>
          <a:bodyPr>
            <a:normAutofit fontScale="85000" lnSpcReduction="10000"/>
          </a:bodyPr>
          <a:lstStyle/>
          <a:p>
            <a:r>
              <a:rPr lang="en-US" dirty="0"/>
              <a:t>Advantages of multiple texts?</a:t>
            </a:r>
          </a:p>
          <a:p>
            <a:pPr lvl="1"/>
            <a:r>
              <a:rPr lang="en-US" dirty="0"/>
              <a:t>Readers can have a more sophisticated or nuanced view of the topic.</a:t>
            </a:r>
          </a:p>
          <a:p>
            <a:pPr lvl="1"/>
            <a:r>
              <a:rPr lang="en-US" dirty="0"/>
              <a:t>Readers have to integrate information, requiring thinking that is more sophisticated, leading to more informed decision making.</a:t>
            </a:r>
          </a:p>
          <a:p>
            <a:pPr lvl="1"/>
            <a:r>
              <a:rPr lang="en-US" dirty="0"/>
              <a:t> Readers are more protected from bias, more critical of it.</a:t>
            </a:r>
          </a:p>
          <a:p>
            <a:r>
              <a:rPr lang="en-US" dirty="0"/>
              <a:t>But, sophisticated reading of multiple texts doesn’t happen without instruction.</a:t>
            </a:r>
          </a:p>
          <a:p>
            <a:endParaRPr lang="en-US" dirty="0"/>
          </a:p>
          <a:p>
            <a:endParaRPr lang="en-US" dirty="0"/>
          </a:p>
        </p:txBody>
      </p:sp>
    </p:spTree>
    <p:extLst>
      <p:ext uri="{BB962C8B-B14F-4D97-AF65-F5344CB8AC3E}">
        <p14:creationId xmlns:p14="http://schemas.microsoft.com/office/powerpoint/2010/main" val="28602420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28470"/>
            <a:ext cx="5830490" cy="691753"/>
          </a:xfrm>
        </p:spPr>
        <p:txBody>
          <a:bodyPr>
            <a:normAutofit fontScale="90000"/>
          </a:bodyPr>
          <a:lstStyle/>
          <a:p>
            <a:pPr eaLnBrk="1" hangingPunct="1"/>
            <a:r>
              <a:rPr lang="en-US" b="1" dirty="0">
                <a:solidFill>
                  <a:schemeClr val="bg1"/>
                </a:solidFill>
              </a:rPr>
              <a:t>History Events Chart</a:t>
            </a:r>
          </a:p>
        </p:txBody>
      </p:sp>
      <p:graphicFrame>
        <p:nvGraphicFramePr>
          <p:cNvPr id="35910" name="Group 70"/>
          <p:cNvGraphicFramePr>
            <a:graphicFrameLocks noGrp="1"/>
          </p:cNvGraphicFramePr>
          <p:nvPr>
            <p:ph type="tbl" idx="1"/>
            <p:extLst>
              <p:ext uri="{D42A27DB-BD31-4B8C-83A1-F6EECF244321}">
                <p14:modId xmlns:p14="http://schemas.microsoft.com/office/powerpoint/2010/main" val="153943237"/>
              </p:ext>
            </p:extLst>
          </p:nvPr>
        </p:nvGraphicFramePr>
        <p:xfrm>
          <a:off x="1485900" y="1350110"/>
          <a:ext cx="6172200" cy="3400429"/>
        </p:xfrm>
        <a:graphic>
          <a:graphicData uri="http://schemas.openxmlformats.org/drawingml/2006/table">
            <a:tbl>
              <a:tblPr/>
              <a:tblGrid>
                <a:gridCol w="1051322">
                  <a:extLst>
                    <a:ext uri="{9D8B030D-6E8A-4147-A177-3AD203B41FA5}">
                      <a16:colId xmlns:a16="http://schemas.microsoft.com/office/drawing/2014/main" val="20000"/>
                    </a:ext>
                  </a:extLst>
                </a:gridCol>
                <a:gridCol w="998934">
                  <a:extLst>
                    <a:ext uri="{9D8B030D-6E8A-4147-A177-3AD203B41FA5}">
                      <a16:colId xmlns:a16="http://schemas.microsoft.com/office/drawing/2014/main" val="20001"/>
                    </a:ext>
                  </a:extLst>
                </a:gridCol>
                <a:gridCol w="1029891">
                  <a:extLst>
                    <a:ext uri="{9D8B030D-6E8A-4147-A177-3AD203B41FA5}">
                      <a16:colId xmlns:a16="http://schemas.microsoft.com/office/drawing/2014/main" val="20002"/>
                    </a:ext>
                  </a:extLst>
                </a:gridCol>
                <a:gridCol w="1064419">
                  <a:extLst>
                    <a:ext uri="{9D8B030D-6E8A-4147-A177-3AD203B41FA5}">
                      <a16:colId xmlns:a16="http://schemas.microsoft.com/office/drawing/2014/main" val="20003"/>
                    </a:ext>
                  </a:extLst>
                </a:gridCol>
                <a:gridCol w="1031081">
                  <a:extLst>
                    <a:ext uri="{9D8B030D-6E8A-4147-A177-3AD203B41FA5}">
                      <a16:colId xmlns:a16="http://schemas.microsoft.com/office/drawing/2014/main" val="20004"/>
                    </a:ext>
                  </a:extLst>
                </a:gridCol>
                <a:gridCol w="996553">
                  <a:extLst>
                    <a:ext uri="{9D8B030D-6E8A-4147-A177-3AD203B41FA5}">
                      <a16:colId xmlns:a16="http://schemas.microsoft.com/office/drawing/2014/main" val="20005"/>
                    </a:ext>
                  </a:extLst>
                </a:gridCol>
              </a:tblGrid>
              <a:tr h="310754">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TEXT</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WHO?</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WHAT?</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WHERE?</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WHEN?</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1" i="0" u="none" strike="noStrike" cap="none" normalizeH="0" baseline="0" dirty="0">
                          <a:ln>
                            <a:noFill/>
                          </a:ln>
                          <a:solidFill>
                            <a:schemeClr val="tx1"/>
                          </a:solidFill>
                          <a:effectLst/>
                          <a:latin typeface="Times New Roman" pitchFamily="18" charset="0"/>
                          <a:cs typeface="Times New Roman" pitchFamily="18" charset="0"/>
                        </a:rPr>
                        <a:t>WHY?</a:t>
                      </a:r>
                      <a:endParaRPr kumimoji="0" lang="en-US" sz="13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6725">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1</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0754">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0" i="0" u="none" strike="noStrike" cap="none" normalizeH="0" baseline="0" dirty="0">
                          <a:ln>
                            <a:noFill/>
                          </a:ln>
                          <a:solidFill>
                            <a:schemeClr val="tx1"/>
                          </a:solidFill>
                          <a:effectLst/>
                          <a:latin typeface="Times New Roman" pitchFamily="18" charset="0"/>
                          <a:cs typeface="Times New Roman" pitchFamily="18" charset="0"/>
                        </a:rPr>
                        <a:t>Relation:  </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67916">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2</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0754">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0" i="0" u="none" strike="noStrike" cap="none" normalizeH="0" baseline="0" dirty="0">
                          <a:ln>
                            <a:noFill/>
                          </a:ln>
                          <a:solidFill>
                            <a:schemeClr val="tx1"/>
                          </a:solidFill>
                          <a:effectLst/>
                          <a:latin typeface="Times New Roman" pitchFamily="18" charset="0"/>
                          <a:cs typeface="Times New Roman" pitchFamily="18" charset="0"/>
                        </a:rPr>
                        <a:t>Relation: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6725">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3</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0754">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0" i="0" u="none" strike="noStrike" cap="none" normalizeH="0" baseline="0" dirty="0">
                          <a:ln>
                            <a:noFill/>
                          </a:ln>
                          <a:solidFill>
                            <a:schemeClr val="tx1"/>
                          </a:solidFill>
                          <a:effectLst/>
                          <a:latin typeface="Times New Roman" pitchFamily="18" charset="0"/>
                          <a:cs typeface="Times New Roman" pitchFamily="18" charset="0"/>
                        </a:rPr>
                        <a:t>Relation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916">
                <a:tc>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4</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8131">
                <a:tc gridSpan="6">
                  <a:txBody>
                    <a:bodyPr/>
                    <a:lstStyle/>
                    <a:p>
                      <a:pPr marL="342900" marR="0" lvl="0" indent="-342900" algn="l" defTabSz="914400" rtl="0" eaLnBrk="1" fontAlgn="base" latinLnBrk="0" hangingPunct="1">
                        <a:lnSpc>
                          <a:spcPct val="100000"/>
                        </a:lnSpc>
                        <a:spcBef>
                          <a:spcPct val="0"/>
                        </a:spcBef>
                        <a:spcAft>
                          <a:spcPct val="0"/>
                        </a:spcAft>
                        <a:buClrTx/>
                        <a:buSzPct val="65000"/>
                        <a:buFont typeface="Wingdings" pitchFamily="2" charset="2"/>
                        <a:buNone/>
                        <a:tabLst/>
                      </a:pPr>
                      <a:r>
                        <a:rPr kumimoji="0" lang="en-US" sz="1300" b="0" i="0" u="none" strike="noStrike" cap="none" normalizeH="0" baseline="0" dirty="0">
                          <a:ln>
                            <a:noFill/>
                          </a:ln>
                          <a:solidFill>
                            <a:schemeClr val="tx1"/>
                          </a:solidFill>
                          <a:effectLst/>
                          <a:latin typeface="Times New Roman" pitchFamily="18" charset="0"/>
                          <a:cs typeface="Times New Roman" pitchFamily="18" charset="0"/>
                        </a:rPr>
                        <a:t>                 Main point: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761384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0766-4ACB-3342-885C-3D7AAF934A1D}"/>
              </a:ext>
            </a:extLst>
          </p:cNvPr>
          <p:cNvSpPr>
            <a:spLocks noGrp="1"/>
          </p:cNvSpPr>
          <p:nvPr>
            <p:ph type="title"/>
          </p:nvPr>
        </p:nvSpPr>
        <p:spPr/>
        <p:txBody>
          <a:bodyPr>
            <a:normAutofit fontScale="90000"/>
          </a:bodyPr>
          <a:lstStyle/>
          <a:p>
            <a:r>
              <a:rPr lang="en-US" dirty="0"/>
              <a:t>SOAPStone</a:t>
            </a:r>
          </a:p>
        </p:txBody>
      </p:sp>
      <p:sp>
        <p:nvSpPr>
          <p:cNvPr id="3" name="Content Placeholder 2">
            <a:extLst>
              <a:ext uri="{FF2B5EF4-FFF2-40B4-BE49-F238E27FC236}">
                <a16:creationId xmlns:a16="http://schemas.microsoft.com/office/drawing/2014/main" id="{9FF40E46-2752-9940-8A4D-E602ED1EC129}"/>
              </a:ext>
            </a:extLst>
          </p:cNvPr>
          <p:cNvSpPr>
            <a:spLocks noGrp="1"/>
          </p:cNvSpPr>
          <p:nvPr>
            <p:ph idx="1"/>
          </p:nvPr>
        </p:nvSpPr>
        <p:spPr/>
        <p:txBody>
          <a:bodyPr/>
          <a:lstStyle/>
          <a:p>
            <a:r>
              <a:rPr lang="en-US" dirty="0"/>
              <a:t>Speaker</a:t>
            </a:r>
          </a:p>
          <a:p>
            <a:r>
              <a:rPr lang="en-US" dirty="0"/>
              <a:t>Occasion</a:t>
            </a:r>
          </a:p>
          <a:p>
            <a:r>
              <a:rPr lang="en-US" dirty="0"/>
              <a:t>Audience</a:t>
            </a:r>
          </a:p>
          <a:p>
            <a:r>
              <a:rPr lang="en-US" dirty="0"/>
              <a:t>Purpose</a:t>
            </a:r>
          </a:p>
          <a:p>
            <a:r>
              <a:rPr lang="en-US" dirty="0"/>
              <a:t>Subject</a:t>
            </a:r>
          </a:p>
          <a:p>
            <a:r>
              <a:rPr lang="en-US" dirty="0"/>
              <a:t>Tone</a:t>
            </a:r>
          </a:p>
          <a:p>
            <a:pPr marL="0" indent="0">
              <a:buNone/>
            </a:pPr>
            <a:endParaRPr lang="en-US" dirty="0"/>
          </a:p>
        </p:txBody>
      </p:sp>
    </p:spTree>
    <p:extLst>
      <p:ext uri="{BB962C8B-B14F-4D97-AF65-F5344CB8AC3E}">
        <p14:creationId xmlns:p14="http://schemas.microsoft.com/office/powerpoint/2010/main" val="2575359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F6639-28A8-1746-8D97-8C8EBFC8BA21}"/>
              </a:ext>
            </a:extLst>
          </p:cNvPr>
          <p:cNvSpPr>
            <a:spLocks noGrp="1"/>
          </p:cNvSpPr>
          <p:nvPr>
            <p:ph type="title"/>
          </p:nvPr>
        </p:nvSpPr>
        <p:spPr/>
        <p:txBody>
          <a:bodyPr>
            <a:normAutofit fontScale="90000"/>
          </a:bodyPr>
          <a:lstStyle/>
          <a:p>
            <a:r>
              <a:rPr lang="en-US" dirty="0"/>
              <a:t>G-SPRITE</a:t>
            </a:r>
          </a:p>
        </p:txBody>
      </p:sp>
      <p:sp>
        <p:nvSpPr>
          <p:cNvPr id="3" name="Content Placeholder 2">
            <a:extLst>
              <a:ext uri="{FF2B5EF4-FFF2-40B4-BE49-F238E27FC236}">
                <a16:creationId xmlns:a16="http://schemas.microsoft.com/office/drawing/2014/main" id="{DE284B5F-EE6E-914B-A0B4-748CD5031EEE}"/>
              </a:ext>
            </a:extLst>
          </p:cNvPr>
          <p:cNvSpPr>
            <a:spLocks noGrp="1"/>
          </p:cNvSpPr>
          <p:nvPr>
            <p:ph idx="1"/>
          </p:nvPr>
        </p:nvSpPr>
        <p:spPr/>
        <p:txBody>
          <a:bodyPr/>
          <a:lstStyle/>
          <a:p>
            <a:r>
              <a:rPr lang="en-US" dirty="0"/>
              <a:t>Geographical</a:t>
            </a:r>
          </a:p>
          <a:p>
            <a:r>
              <a:rPr lang="en-US" dirty="0"/>
              <a:t>Social</a:t>
            </a:r>
          </a:p>
          <a:p>
            <a:r>
              <a:rPr lang="en-US" dirty="0"/>
              <a:t>Political</a:t>
            </a:r>
          </a:p>
          <a:p>
            <a:r>
              <a:rPr lang="en-US" dirty="0"/>
              <a:t>Religious</a:t>
            </a:r>
          </a:p>
          <a:p>
            <a:r>
              <a:rPr lang="en-US" dirty="0"/>
              <a:t>Technological</a:t>
            </a:r>
          </a:p>
          <a:p>
            <a:r>
              <a:rPr lang="en-US" dirty="0"/>
              <a:t>Economic</a:t>
            </a:r>
          </a:p>
          <a:p>
            <a:pPr marL="0" indent="0">
              <a:buNone/>
            </a:pPr>
            <a:endParaRPr lang="en-US" dirty="0"/>
          </a:p>
        </p:txBody>
      </p:sp>
    </p:spTree>
    <p:extLst>
      <p:ext uri="{BB962C8B-B14F-4D97-AF65-F5344CB8AC3E}">
        <p14:creationId xmlns:p14="http://schemas.microsoft.com/office/powerpoint/2010/main" val="33550530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C3E22E-DDFC-A746-941B-7C8D46B66B39}"/>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2264073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236E2-31F3-C14E-B59A-6DAF8C3CFB14}"/>
              </a:ext>
            </a:extLst>
          </p:cNvPr>
          <p:cNvSpPr>
            <a:spLocks noGrp="1"/>
          </p:cNvSpPr>
          <p:nvPr>
            <p:ph type="title"/>
          </p:nvPr>
        </p:nvSpPr>
        <p:spPr>
          <a:xfrm>
            <a:off x="448965" y="2571750"/>
            <a:ext cx="7772400" cy="1021556"/>
          </a:xfrm>
        </p:spPr>
        <p:txBody>
          <a:bodyPr>
            <a:normAutofit fontScale="90000"/>
          </a:bodyPr>
          <a:lstStyle/>
          <a:p>
            <a:pPr algn="ctr"/>
            <a:r>
              <a:rPr lang="en-US" dirty="0"/>
              <a:t>Teaching Disciplinary Literacy in science</a:t>
            </a:r>
          </a:p>
        </p:txBody>
      </p:sp>
    </p:spTree>
    <p:extLst>
      <p:ext uri="{BB962C8B-B14F-4D97-AF65-F5344CB8AC3E}">
        <p14:creationId xmlns:p14="http://schemas.microsoft.com/office/powerpoint/2010/main" val="2730795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14300"/>
            <a:ext cx="5486400" cy="717947"/>
          </a:xfrm>
        </p:spPr>
        <p:txBody>
          <a:bodyPr>
            <a:normAutofit fontScale="90000"/>
          </a:bodyPr>
          <a:lstStyle/>
          <a:p>
            <a:pPr eaLnBrk="1" hangingPunct="1"/>
            <a:br>
              <a:rPr lang="en-US" b="1"/>
            </a:br>
            <a:r>
              <a:rPr lang="en-US" b="1"/>
              <a:t>Chemistry Note-taking</a:t>
            </a:r>
            <a:br>
              <a:rPr lang="en-US" b="1"/>
            </a:br>
            <a:endParaRPr lang="en-US" b="1"/>
          </a:p>
        </p:txBody>
      </p:sp>
      <p:graphicFrame>
        <p:nvGraphicFramePr>
          <p:cNvPr id="33823" name="Group 31"/>
          <p:cNvGraphicFramePr>
            <a:graphicFrameLocks noGrp="1"/>
          </p:cNvGraphicFramePr>
          <p:nvPr>
            <p:ph sz="half" idx="2"/>
          </p:nvPr>
        </p:nvGraphicFramePr>
        <p:xfrm>
          <a:off x="1314450" y="1371600"/>
          <a:ext cx="6115051" cy="2743200"/>
        </p:xfrm>
        <a:graphic>
          <a:graphicData uri="http://schemas.openxmlformats.org/drawingml/2006/table">
            <a:tbl>
              <a:tblPr/>
              <a:tblGrid>
                <a:gridCol w="1222772">
                  <a:extLst>
                    <a:ext uri="{9D8B030D-6E8A-4147-A177-3AD203B41FA5}">
                      <a16:colId xmlns:a16="http://schemas.microsoft.com/office/drawing/2014/main" val="20000"/>
                    </a:ext>
                  </a:extLst>
                </a:gridCol>
                <a:gridCol w="1222772">
                  <a:extLst>
                    <a:ext uri="{9D8B030D-6E8A-4147-A177-3AD203B41FA5}">
                      <a16:colId xmlns:a16="http://schemas.microsoft.com/office/drawing/2014/main" val="20001"/>
                    </a:ext>
                  </a:extLst>
                </a:gridCol>
                <a:gridCol w="1223963">
                  <a:extLst>
                    <a:ext uri="{9D8B030D-6E8A-4147-A177-3AD203B41FA5}">
                      <a16:colId xmlns:a16="http://schemas.microsoft.com/office/drawing/2014/main" val="20002"/>
                    </a:ext>
                  </a:extLst>
                </a:gridCol>
                <a:gridCol w="1222772">
                  <a:extLst>
                    <a:ext uri="{9D8B030D-6E8A-4147-A177-3AD203B41FA5}">
                      <a16:colId xmlns:a16="http://schemas.microsoft.com/office/drawing/2014/main" val="20003"/>
                    </a:ext>
                  </a:extLst>
                </a:gridCol>
                <a:gridCol w="1222772">
                  <a:extLst>
                    <a:ext uri="{9D8B030D-6E8A-4147-A177-3AD203B41FA5}">
                      <a16:colId xmlns:a16="http://schemas.microsoft.com/office/drawing/2014/main" val="20004"/>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a:ln>
                            <a:noFill/>
                          </a:ln>
                          <a:solidFill>
                            <a:schemeClr val="tx1"/>
                          </a:solidFill>
                          <a:effectLst/>
                          <a:latin typeface="Arial" charset="0"/>
                        </a:rPr>
                        <a:t>Substances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a:ln>
                            <a:noFill/>
                          </a:ln>
                          <a:solidFill>
                            <a:schemeClr val="tx1"/>
                          </a:solidFill>
                          <a:effectLst/>
                          <a:latin typeface="Arial" charset="0"/>
                        </a:rPr>
                        <a:t>Properties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a:ln>
                            <a:noFill/>
                          </a:ln>
                          <a:solidFill>
                            <a:schemeClr val="tx1"/>
                          </a:solidFill>
                          <a:effectLst/>
                          <a:latin typeface="Arial" charset="0"/>
                        </a:rPr>
                        <a:t>Processes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a:ln>
                            <a:noFill/>
                          </a:ln>
                          <a:solidFill>
                            <a:schemeClr val="tx1"/>
                          </a:solidFill>
                          <a:effectLst/>
                          <a:latin typeface="Arial" charset="0"/>
                        </a:rPr>
                        <a:t>Interactions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300" b="1"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300" b="1" i="0" u="none" strike="noStrike" cap="none" normalizeH="0" baseline="0">
                          <a:ln>
                            <a:noFill/>
                          </a:ln>
                          <a:solidFill>
                            <a:schemeClr val="tx1"/>
                          </a:solidFill>
                          <a:effectLst/>
                          <a:latin typeface="Arial" charset="0"/>
                        </a:rPr>
                        <a:t>Atomic Expression</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5536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57D8-1C09-A347-B5DD-BCDE6272ED8D}"/>
              </a:ext>
            </a:extLst>
          </p:cNvPr>
          <p:cNvSpPr>
            <a:spLocks noGrp="1"/>
          </p:cNvSpPr>
          <p:nvPr>
            <p:ph type="title"/>
          </p:nvPr>
        </p:nvSpPr>
        <p:spPr/>
        <p:txBody>
          <a:bodyPr>
            <a:normAutofit fontScale="90000"/>
          </a:bodyPr>
          <a:lstStyle/>
          <a:p>
            <a:r>
              <a:rPr lang="en-US" dirty="0"/>
              <a:t>Texts and Approaches</a:t>
            </a:r>
            <a:br>
              <a:rPr lang="en-US" dirty="0"/>
            </a:br>
            <a:endParaRPr lang="en-US" dirty="0"/>
          </a:p>
        </p:txBody>
      </p:sp>
      <p:graphicFrame>
        <p:nvGraphicFramePr>
          <p:cNvPr id="4" name="Content Placeholder 3">
            <a:extLst>
              <a:ext uri="{FF2B5EF4-FFF2-40B4-BE49-F238E27FC236}">
                <a16:creationId xmlns:a16="http://schemas.microsoft.com/office/drawing/2014/main" id="{F2E7B4FD-7497-3747-BC27-FD66305F913A}"/>
              </a:ext>
            </a:extLst>
          </p:cNvPr>
          <p:cNvGraphicFramePr>
            <a:graphicFrameLocks noGrp="1"/>
          </p:cNvGraphicFramePr>
          <p:nvPr>
            <p:ph idx="1"/>
            <p:extLst>
              <p:ext uri="{D42A27DB-BD31-4B8C-83A1-F6EECF244321}">
                <p14:modId xmlns:p14="http://schemas.microsoft.com/office/powerpoint/2010/main" val="1341391812"/>
              </p:ext>
            </p:extLst>
          </p:nvPr>
        </p:nvGraphicFramePr>
        <p:xfrm>
          <a:off x="0" y="1197405"/>
          <a:ext cx="9144000" cy="4145280"/>
        </p:xfrm>
        <a:graphic>
          <a:graphicData uri="http://schemas.openxmlformats.org/drawingml/2006/table">
            <a:tbl>
              <a:tblPr firstRow="1" bandRow="1">
                <a:tableStyleId>{5C22544A-7EE6-4342-B048-85BDC9FD1C3A}</a:tableStyleId>
              </a:tblPr>
              <a:tblGrid>
                <a:gridCol w="1385414">
                  <a:extLst>
                    <a:ext uri="{9D8B030D-6E8A-4147-A177-3AD203B41FA5}">
                      <a16:colId xmlns:a16="http://schemas.microsoft.com/office/drawing/2014/main" val="1484876601"/>
                    </a:ext>
                  </a:extLst>
                </a:gridCol>
                <a:gridCol w="2947671">
                  <a:extLst>
                    <a:ext uri="{9D8B030D-6E8A-4147-A177-3AD203B41FA5}">
                      <a16:colId xmlns:a16="http://schemas.microsoft.com/office/drawing/2014/main" val="3685913984"/>
                    </a:ext>
                  </a:extLst>
                </a:gridCol>
                <a:gridCol w="4810915">
                  <a:extLst>
                    <a:ext uri="{9D8B030D-6E8A-4147-A177-3AD203B41FA5}">
                      <a16:colId xmlns:a16="http://schemas.microsoft.com/office/drawing/2014/main" val="3092820372"/>
                    </a:ext>
                  </a:extLst>
                </a:gridCol>
              </a:tblGrid>
              <a:tr h="363797">
                <a:tc>
                  <a:txBody>
                    <a:bodyPr/>
                    <a:lstStyle/>
                    <a:p>
                      <a:r>
                        <a:rPr lang="en-US" dirty="0"/>
                        <a:t>Discipline</a:t>
                      </a:r>
                    </a:p>
                  </a:txBody>
                  <a:tcPr/>
                </a:tc>
                <a:tc>
                  <a:txBody>
                    <a:bodyPr/>
                    <a:lstStyle/>
                    <a:p>
                      <a:r>
                        <a:rPr lang="en-US" dirty="0"/>
                        <a:t>Texts</a:t>
                      </a:r>
                    </a:p>
                  </a:txBody>
                  <a:tcPr/>
                </a:tc>
                <a:tc>
                  <a:txBody>
                    <a:bodyPr/>
                    <a:lstStyle/>
                    <a:p>
                      <a:r>
                        <a:rPr lang="en-US" dirty="0"/>
                        <a:t>Approaches to Reading</a:t>
                      </a:r>
                    </a:p>
                  </a:txBody>
                  <a:tcPr/>
                </a:tc>
                <a:extLst>
                  <a:ext uri="{0D108BD9-81ED-4DB2-BD59-A6C34878D82A}">
                    <a16:rowId xmlns:a16="http://schemas.microsoft.com/office/drawing/2014/main" val="3562524025"/>
                  </a:ext>
                </a:extLst>
              </a:tr>
              <a:tr h="818544">
                <a:tc>
                  <a:txBody>
                    <a:bodyPr/>
                    <a:lstStyle/>
                    <a:p>
                      <a:r>
                        <a:rPr lang="en-US" dirty="0"/>
                        <a:t>History</a:t>
                      </a:r>
                    </a:p>
                  </a:txBody>
                  <a:tcPr/>
                </a:tc>
                <a:tc>
                  <a:txBody>
                    <a:bodyPr/>
                    <a:lstStyle/>
                    <a:p>
                      <a:r>
                        <a:rPr lang="en-US" sz="1600" dirty="0"/>
                        <a:t>Recounts, explanations, arguments</a:t>
                      </a:r>
                    </a:p>
                  </a:txBody>
                  <a:tcPr/>
                </a:tc>
                <a:tc>
                  <a:txBody>
                    <a:bodyPr/>
                    <a:lstStyle/>
                    <a:p>
                      <a:r>
                        <a:rPr lang="en-US" sz="1600" dirty="0"/>
                        <a:t>Everything should be read critically, with an eye to the perspective of the author and the credibility of the information.</a:t>
                      </a:r>
                    </a:p>
                  </a:txBody>
                  <a:tcPr/>
                </a:tc>
                <a:extLst>
                  <a:ext uri="{0D108BD9-81ED-4DB2-BD59-A6C34878D82A}">
                    <a16:rowId xmlns:a16="http://schemas.microsoft.com/office/drawing/2014/main" val="81885957"/>
                  </a:ext>
                </a:extLst>
              </a:tr>
              <a:tr h="818544">
                <a:tc>
                  <a:txBody>
                    <a:bodyPr/>
                    <a:lstStyle/>
                    <a:p>
                      <a:r>
                        <a:rPr lang="en-US" dirty="0"/>
                        <a:t>Science</a:t>
                      </a:r>
                    </a:p>
                  </a:txBody>
                  <a:tcPr/>
                </a:tc>
                <a:tc>
                  <a:txBody>
                    <a:bodyPr/>
                    <a:lstStyle/>
                    <a:p>
                      <a:r>
                        <a:rPr lang="en-US" sz="1600" dirty="0"/>
                        <a:t>Explanations, arguments about features, processes, interactions </a:t>
                      </a:r>
                    </a:p>
                  </a:txBody>
                  <a:tcPr/>
                </a:tc>
                <a:tc>
                  <a:txBody>
                    <a:bodyPr/>
                    <a:lstStyle/>
                    <a:p>
                      <a:r>
                        <a:rPr lang="en-US" sz="1600" dirty="0"/>
                        <a:t>Experiments/findings read critically for adherence to scientific methods; replicated, reliable information read in learning mode (as with science textbooks).</a:t>
                      </a:r>
                    </a:p>
                  </a:txBody>
                  <a:tcPr/>
                </a:tc>
                <a:extLst>
                  <a:ext uri="{0D108BD9-81ED-4DB2-BD59-A6C34878D82A}">
                    <a16:rowId xmlns:a16="http://schemas.microsoft.com/office/drawing/2014/main" val="717577654"/>
                  </a:ext>
                </a:extLst>
              </a:tr>
              <a:tr h="818544">
                <a:tc>
                  <a:txBody>
                    <a:bodyPr/>
                    <a:lstStyle/>
                    <a:p>
                      <a:r>
                        <a:rPr lang="en-US" dirty="0"/>
                        <a:t>Math</a:t>
                      </a:r>
                    </a:p>
                  </a:txBody>
                  <a:tcPr/>
                </a:tc>
                <a:tc>
                  <a:txBody>
                    <a:bodyPr/>
                    <a:lstStyle/>
                    <a:p>
                      <a:r>
                        <a:rPr lang="en-US" sz="1600" dirty="0"/>
                        <a:t>Proofs (of hypotheses), solutions to problems, explanations of mathematical processes</a:t>
                      </a:r>
                    </a:p>
                  </a:txBody>
                  <a:tcPr/>
                </a:tc>
                <a:tc>
                  <a:txBody>
                    <a:bodyPr/>
                    <a:lstStyle/>
                    <a:p>
                      <a:r>
                        <a:rPr lang="en-US" sz="1600" dirty="0"/>
                        <a:t>Every word should be read carefully, and texts should be reread.  Need to look for errors.</a:t>
                      </a:r>
                    </a:p>
                  </a:txBody>
                  <a:tcPr/>
                </a:tc>
                <a:extLst>
                  <a:ext uri="{0D108BD9-81ED-4DB2-BD59-A6C34878D82A}">
                    <a16:rowId xmlns:a16="http://schemas.microsoft.com/office/drawing/2014/main" val="2238031539"/>
                  </a:ext>
                </a:extLst>
              </a:tr>
              <a:tr h="1303607">
                <a:tc>
                  <a:txBody>
                    <a:bodyPr/>
                    <a:lstStyle/>
                    <a:p>
                      <a:r>
                        <a:rPr lang="en-US" dirty="0"/>
                        <a:t>Literature</a:t>
                      </a:r>
                    </a:p>
                  </a:txBody>
                  <a:tcPr/>
                </a:tc>
                <a:tc>
                  <a:txBody>
                    <a:bodyPr/>
                    <a:lstStyle/>
                    <a:p>
                      <a:r>
                        <a:rPr lang="en-US" sz="1600" dirty="0"/>
                        <a:t>Poems, short stories, novels, plays; critiques; most emphasizing character, plot, rising action, climax, theme, literary devices; </a:t>
                      </a:r>
                    </a:p>
                  </a:txBody>
                  <a:tcPr/>
                </a:tc>
                <a:tc>
                  <a:txBody>
                    <a:bodyPr/>
                    <a:lstStyle/>
                    <a:p>
                      <a:r>
                        <a:rPr lang="en-US" sz="1600" dirty="0"/>
                        <a:t>Read in accordance with a particular literary tradition (e.g. close reading, reader response scholarly reading, using a particular interpretive lens/poststructural).</a:t>
                      </a:r>
                    </a:p>
                  </a:txBody>
                  <a:tcPr/>
                </a:tc>
                <a:extLst>
                  <a:ext uri="{0D108BD9-81ED-4DB2-BD59-A6C34878D82A}">
                    <a16:rowId xmlns:a16="http://schemas.microsoft.com/office/drawing/2014/main" val="1317943985"/>
                  </a:ext>
                </a:extLst>
              </a:tr>
            </a:tbl>
          </a:graphicData>
        </a:graphic>
      </p:graphicFrame>
    </p:spTree>
    <p:extLst>
      <p:ext uri="{BB962C8B-B14F-4D97-AF65-F5344CB8AC3E}">
        <p14:creationId xmlns:p14="http://schemas.microsoft.com/office/powerpoint/2010/main" val="34011591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6843-B6D3-2443-A0B3-D76B15EC2055}"/>
              </a:ext>
            </a:extLst>
          </p:cNvPr>
          <p:cNvSpPr>
            <a:spLocks noGrp="1"/>
          </p:cNvSpPr>
          <p:nvPr>
            <p:ph type="title"/>
          </p:nvPr>
        </p:nvSpPr>
        <p:spPr>
          <a:xfrm>
            <a:off x="34324" y="128470"/>
            <a:ext cx="5148495" cy="610820"/>
          </a:xfrm>
        </p:spPr>
        <p:txBody>
          <a:bodyPr>
            <a:normAutofit fontScale="90000"/>
          </a:bodyPr>
          <a:lstStyle/>
          <a:p>
            <a:r>
              <a:rPr lang="en-US" dirty="0"/>
              <a:t>Teach students to use context</a:t>
            </a:r>
          </a:p>
        </p:txBody>
      </p:sp>
      <p:sp>
        <p:nvSpPr>
          <p:cNvPr id="3" name="Content Placeholder 2">
            <a:extLst>
              <a:ext uri="{FF2B5EF4-FFF2-40B4-BE49-F238E27FC236}">
                <a16:creationId xmlns:a16="http://schemas.microsoft.com/office/drawing/2014/main" id="{25775CFA-570B-5748-AC5F-565C3D36A0AF}"/>
              </a:ext>
            </a:extLst>
          </p:cNvPr>
          <p:cNvSpPr>
            <a:spLocks noGrp="1"/>
          </p:cNvSpPr>
          <p:nvPr>
            <p:ph idx="1"/>
          </p:nvPr>
        </p:nvSpPr>
        <p:spPr/>
        <p:txBody>
          <a:bodyPr>
            <a:normAutofit/>
          </a:bodyPr>
          <a:lstStyle/>
          <a:p>
            <a:pPr marL="0" indent="0">
              <a:buNone/>
            </a:pPr>
            <a:endParaRPr lang="en-US" b="1" dirty="0"/>
          </a:p>
          <a:p>
            <a:r>
              <a:rPr lang="en-US" dirty="0"/>
              <a:t>Most science textbooks are compendiums of definitions/explanations of science concepts and their relationships.</a:t>
            </a:r>
          </a:p>
          <a:p>
            <a:r>
              <a:rPr lang="en-US" dirty="0"/>
              <a:t>Most lesson plans encourage teachers  to pre-teach vocabulary so students don’t get as much practice in making  sense of definitions</a:t>
            </a:r>
          </a:p>
          <a:p>
            <a:endParaRPr lang="en-US" dirty="0"/>
          </a:p>
          <a:p>
            <a:endParaRPr lang="en-US" dirty="0"/>
          </a:p>
        </p:txBody>
      </p:sp>
    </p:spTree>
    <p:extLst>
      <p:ext uri="{BB962C8B-B14F-4D97-AF65-F5344CB8AC3E}">
        <p14:creationId xmlns:p14="http://schemas.microsoft.com/office/powerpoint/2010/main" val="23830267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normAutofit fontScale="90000"/>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1800" dirty="0"/>
              <a:t>Photosynthesis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10255680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normAutofit fontScale="90000"/>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2000" dirty="0">
                <a:solidFill>
                  <a:srgbClr val="FF0000"/>
                </a:solidFill>
              </a:rPr>
              <a:t>Photosynthesis</a:t>
            </a:r>
            <a:r>
              <a:rPr lang="en-US" sz="2000" dirty="0"/>
              <a:t> may sound like a big word, but it's actually pretty simple. You can divide it into two parts: "Photo" is the Greek word for "Light," and "synthesis," is the Greek word for "putting together," which explains what photosynthesis is. It is using light to put things together. You may have noticed that all animals and humans eat food, but plants don't eat anything. Photosynthesis is how plants eat. They use this process to make their own food. Since they don't have to move around to find food, plants stay in one place, since they can make their food anywhere as long as they have three things.</a:t>
            </a:r>
          </a:p>
          <a:p>
            <a:endParaRPr lang="en-US" dirty="0"/>
          </a:p>
        </p:txBody>
      </p:sp>
    </p:spTree>
    <p:extLst>
      <p:ext uri="{BB962C8B-B14F-4D97-AF65-F5344CB8AC3E}">
        <p14:creationId xmlns:p14="http://schemas.microsoft.com/office/powerpoint/2010/main" val="35979204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EF3F-75EB-9A40-BC24-389194EA513C}"/>
              </a:ext>
            </a:extLst>
          </p:cNvPr>
          <p:cNvSpPr>
            <a:spLocks noGrp="1"/>
          </p:cNvSpPr>
          <p:nvPr>
            <p:ph type="title"/>
          </p:nvPr>
        </p:nvSpPr>
        <p:spPr/>
        <p:txBody>
          <a:bodyPr>
            <a:normAutofit fontScale="90000"/>
          </a:bodyPr>
          <a:lstStyle/>
          <a:p>
            <a:r>
              <a:rPr lang="en-US" dirty="0"/>
              <a:t>Which words to preteach?</a:t>
            </a:r>
          </a:p>
        </p:txBody>
      </p:sp>
      <p:sp>
        <p:nvSpPr>
          <p:cNvPr id="3" name="Content Placeholder 2">
            <a:extLst>
              <a:ext uri="{FF2B5EF4-FFF2-40B4-BE49-F238E27FC236}">
                <a16:creationId xmlns:a16="http://schemas.microsoft.com/office/drawing/2014/main" id="{C3AA2E7B-3737-1A4C-9DF6-2F7D6D295A30}"/>
              </a:ext>
            </a:extLst>
          </p:cNvPr>
          <p:cNvSpPr>
            <a:spLocks noGrp="1"/>
          </p:cNvSpPr>
          <p:nvPr>
            <p:ph idx="1"/>
          </p:nvPr>
        </p:nvSpPr>
        <p:spPr/>
        <p:txBody>
          <a:bodyPr/>
          <a:lstStyle/>
          <a:p>
            <a:pPr marL="0" indent="0">
              <a:buNone/>
            </a:pPr>
            <a:r>
              <a:rPr lang="en-US" sz="2400" dirty="0"/>
              <a:t>Some scientists argued that these gases have heated up our atmosphere. They say global warming will </a:t>
            </a:r>
            <a:r>
              <a:rPr lang="en-US" sz="2400" dirty="0">
                <a:solidFill>
                  <a:srgbClr val="3366FF"/>
                </a:solidFill>
              </a:rPr>
              <a:t>affect</a:t>
            </a:r>
            <a:r>
              <a:rPr lang="en-US" sz="2400" dirty="0"/>
              <a:t> our climate so dramatically that </a:t>
            </a:r>
            <a:r>
              <a:rPr lang="en-US" sz="2400" dirty="0">
                <a:solidFill>
                  <a:srgbClr val="3366FF"/>
                </a:solidFill>
              </a:rPr>
              <a:t>glaciers</a:t>
            </a:r>
            <a:r>
              <a:rPr lang="en-US" sz="2400" dirty="0"/>
              <a:t> will melt and sea levels will rise. In addition, it is not just our atmosphere that can be polluted. Oil from spills often </a:t>
            </a:r>
            <a:r>
              <a:rPr lang="en-US" sz="2400" dirty="0">
                <a:solidFill>
                  <a:srgbClr val="3366FF"/>
                </a:solidFill>
              </a:rPr>
              <a:t>seeps</a:t>
            </a:r>
            <a:r>
              <a:rPr lang="en-US" sz="2400" dirty="0"/>
              <a:t> into the ocean.</a:t>
            </a:r>
          </a:p>
          <a:p>
            <a:pPr marL="0" indent="0">
              <a:buNone/>
            </a:pPr>
            <a:endParaRPr lang="en-US" dirty="0"/>
          </a:p>
        </p:txBody>
      </p:sp>
    </p:spTree>
    <p:extLst>
      <p:ext uri="{BB962C8B-B14F-4D97-AF65-F5344CB8AC3E}">
        <p14:creationId xmlns:p14="http://schemas.microsoft.com/office/powerpoint/2010/main" val="12849724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8D65-4237-6F4D-9636-836C1270434A}"/>
              </a:ext>
            </a:extLst>
          </p:cNvPr>
          <p:cNvSpPr>
            <a:spLocks noGrp="1"/>
          </p:cNvSpPr>
          <p:nvPr>
            <p:ph type="title"/>
          </p:nvPr>
        </p:nvSpPr>
        <p:spPr>
          <a:xfrm>
            <a:off x="448965" y="281175"/>
            <a:ext cx="4581150" cy="610820"/>
          </a:xfrm>
        </p:spPr>
        <p:txBody>
          <a:bodyPr>
            <a:normAutofit fontScale="90000"/>
          </a:bodyPr>
          <a:lstStyle/>
          <a:p>
            <a:r>
              <a:rPr lang="en-US" dirty="0"/>
              <a:t>Graphics purposes</a:t>
            </a:r>
          </a:p>
        </p:txBody>
      </p:sp>
      <p:sp>
        <p:nvSpPr>
          <p:cNvPr id="3" name="Content Placeholder 2">
            <a:extLst>
              <a:ext uri="{FF2B5EF4-FFF2-40B4-BE49-F238E27FC236}">
                <a16:creationId xmlns:a16="http://schemas.microsoft.com/office/drawing/2014/main" id="{35207CC9-C2DF-6A4B-A1AB-B1AE14B31B23}"/>
              </a:ext>
            </a:extLst>
          </p:cNvPr>
          <p:cNvSpPr>
            <a:spLocks noGrp="1"/>
          </p:cNvSpPr>
          <p:nvPr>
            <p:ph idx="1"/>
          </p:nvPr>
        </p:nvSpPr>
        <p:spPr/>
        <p:txBody>
          <a:bodyPr>
            <a:normAutofit fontScale="92500" lnSpcReduction="10000"/>
          </a:bodyPr>
          <a:lstStyle/>
          <a:p>
            <a:pPr>
              <a:buClr>
                <a:schemeClr val="tx1"/>
              </a:buClr>
            </a:pPr>
            <a:r>
              <a:rPr lang="en-US" b="1" dirty="0"/>
              <a:t>Spatial graphics: </a:t>
            </a:r>
            <a:r>
              <a:rPr lang="en-US" dirty="0"/>
              <a:t>represent spatial placement of objects or the physical relationships among objects or parts (e.g., photos, scientific drawings). </a:t>
            </a:r>
          </a:p>
          <a:p>
            <a:pPr>
              <a:buClr>
                <a:schemeClr val="tx1"/>
              </a:buClr>
            </a:pPr>
            <a:r>
              <a:rPr lang="en-US" dirty="0"/>
              <a:t>An understanding of spatial graphics is demonstrated by being able to describe (or remember) the relative placements of the items in the graphics.</a:t>
            </a:r>
          </a:p>
          <a:p>
            <a:pPr>
              <a:buClr>
                <a:schemeClr val="tx1"/>
              </a:buClr>
            </a:pPr>
            <a:r>
              <a:rPr lang="en-US" dirty="0"/>
              <a:t>Not enough to remember the actual items represented—understanding their relationships is key.   </a:t>
            </a:r>
          </a:p>
          <a:p>
            <a:endParaRPr lang="en-US" dirty="0"/>
          </a:p>
        </p:txBody>
      </p:sp>
    </p:spTree>
    <p:extLst>
      <p:ext uri="{BB962C8B-B14F-4D97-AF65-F5344CB8AC3E}">
        <p14:creationId xmlns:p14="http://schemas.microsoft.com/office/powerpoint/2010/main" val="1107485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1C8A-12C5-4448-AF0E-199C25D835F3}"/>
              </a:ext>
            </a:extLst>
          </p:cNvPr>
          <p:cNvSpPr>
            <a:spLocks noGrp="1"/>
          </p:cNvSpPr>
          <p:nvPr>
            <p:ph type="title"/>
          </p:nvPr>
        </p:nvSpPr>
        <p:spPr>
          <a:xfrm>
            <a:off x="448965" y="128470"/>
            <a:ext cx="4581150" cy="763525"/>
          </a:xfrm>
        </p:spPr>
        <p:txBody>
          <a:bodyPr>
            <a:normAutofit/>
          </a:bodyPr>
          <a:lstStyle/>
          <a:p>
            <a:r>
              <a:rPr lang="en-US" dirty="0"/>
              <a:t>Graphics Purposes</a:t>
            </a:r>
          </a:p>
        </p:txBody>
      </p:sp>
      <p:sp>
        <p:nvSpPr>
          <p:cNvPr id="3" name="Content Placeholder 2">
            <a:extLst>
              <a:ext uri="{FF2B5EF4-FFF2-40B4-BE49-F238E27FC236}">
                <a16:creationId xmlns:a16="http://schemas.microsoft.com/office/drawing/2014/main" id="{1FC6F163-3117-554D-AC78-88137753F8A2}"/>
              </a:ext>
            </a:extLst>
          </p:cNvPr>
          <p:cNvSpPr>
            <a:spLocks noGrp="1"/>
          </p:cNvSpPr>
          <p:nvPr>
            <p:ph idx="1"/>
          </p:nvPr>
        </p:nvSpPr>
        <p:spPr/>
        <p:txBody>
          <a:bodyPr>
            <a:normAutofit/>
          </a:bodyPr>
          <a:lstStyle/>
          <a:p>
            <a:pPr>
              <a:buClr>
                <a:schemeClr val="tx1"/>
              </a:buClr>
            </a:pPr>
            <a:r>
              <a:rPr lang="en-US" b="1" dirty="0"/>
              <a:t>Sequential graphics: </a:t>
            </a:r>
            <a:r>
              <a:rPr lang="en-US" dirty="0"/>
              <a:t>represent the steps in a process or cycle (e.g., flow charts).</a:t>
            </a:r>
          </a:p>
          <a:p>
            <a:pPr>
              <a:buClr>
                <a:schemeClr val="tx1"/>
              </a:buClr>
            </a:pPr>
            <a:r>
              <a:rPr lang="en-US" dirty="0"/>
              <a:t>An understanding of sequential graphics requires that readers be able to describe the steps in the process in an appropriate sequence (and key features                          of the process such as asymmetricity, circularity, etc.).</a:t>
            </a:r>
          </a:p>
          <a:p>
            <a:pPr>
              <a:buClr>
                <a:schemeClr val="tx1"/>
              </a:buClr>
            </a:pPr>
            <a:endParaRPr lang="en-US" dirty="0"/>
          </a:p>
          <a:p>
            <a:endParaRPr lang="en-US" dirty="0"/>
          </a:p>
        </p:txBody>
      </p:sp>
    </p:spTree>
    <p:extLst>
      <p:ext uri="{BB962C8B-B14F-4D97-AF65-F5344CB8AC3E}">
        <p14:creationId xmlns:p14="http://schemas.microsoft.com/office/powerpoint/2010/main" val="169149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8214A-4CA0-E946-A60D-E43AD15169AE}"/>
              </a:ext>
            </a:extLst>
          </p:cNvPr>
          <p:cNvSpPr>
            <a:spLocks noGrp="1"/>
          </p:cNvSpPr>
          <p:nvPr>
            <p:ph type="title"/>
          </p:nvPr>
        </p:nvSpPr>
        <p:spPr>
          <a:xfrm>
            <a:off x="-27610" y="281175"/>
            <a:ext cx="5057725" cy="610820"/>
          </a:xfrm>
        </p:spPr>
        <p:txBody>
          <a:bodyPr>
            <a:normAutofit fontScale="90000"/>
          </a:bodyPr>
          <a:lstStyle/>
          <a:p>
            <a:r>
              <a:rPr lang="en-US" dirty="0"/>
              <a:t> Graphics Purposes</a:t>
            </a:r>
          </a:p>
        </p:txBody>
      </p:sp>
      <p:sp>
        <p:nvSpPr>
          <p:cNvPr id="3" name="Content Placeholder 2">
            <a:extLst>
              <a:ext uri="{FF2B5EF4-FFF2-40B4-BE49-F238E27FC236}">
                <a16:creationId xmlns:a16="http://schemas.microsoft.com/office/drawing/2014/main" id="{84B8C7EA-95F7-0C46-97BC-2869062A9DD5}"/>
              </a:ext>
            </a:extLst>
          </p:cNvPr>
          <p:cNvSpPr>
            <a:spLocks noGrp="1"/>
          </p:cNvSpPr>
          <p:nvPr>
            <p:ph idx="1"/>
          </p:nvPr>
        </p:nvSpPr>
        <p:spPr/>
        <p:txBody>
          <a:bodyPr>
            <a:normAutofit/>
          </a:bodyPr>
          <a:lstStyle/>
          <a:p>
            <a:pPr>
              <a:buClr>
                <a:schemeClr val="tx1"/>
              </a:buClr>
            </a:pPr>
            <a:r>
              <a:rPr lang="en-US" b="1" dirty="0"/>
              <a:t>Comparative graphics: </a:t>
            </a:r>
            <a:r>
              <a:rPr lang="en-US" dirty="0"/>
              <a:t>reveal similarities and           differences in phenomena or processes (includes scientific drawings, tables, bar graphs, etc.).</a:t>
            </a:r>
          </a:p>
          <a:p>
            <a:pPr>
              <a:buClr>
                <a:schemeClr val="tx1"/>
              </a:buClr>
            </a:pPr>
            <a:r>
              <a:rPr lang="en-US" dirty="0"/>
              <a:t>Understanding comparative graphics requires that readers recognize what is being compared and to be able to draw appropriate generalizations from the comparisons. </a:t>
            </a:r>
          </a:p>
          <a:p>
            <a:endParaRPr lang="en-US" dirty="0"/>
          </a:p>
        </p:txBody>
      </p:sp>
    </p:spTree>
    <p:extLst>
      <p:ext uri="{BB962C8B-B14F-4D97-AF65-F5344CB8AC3E}">
        <p14:creationId xmlns:p14="http://schemas.microsoft.com/office/powerpoint/2010/main" val="30463370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3DC5-8581-FA40-85C9-70EDFBA829CA}"/>
              </a:ext>
            </a:extLst>
          </p:cNvPr>
          <p:cNvSpPr>
            <a:spLocks noGrp="1"/>
          </p:cNvSpPr>
          <p:nvPr>
            <p:ph type="title"/>
          </p:nvPr>
        </p:nvSpPr>
        <p:spPr>
          <a:xfrm>
            <a:off x="143555" y="128470"/>
            <a:ext cx="4581150" cy="610820"/>
          </a:xfrm>
        </p:spPr>
        <p:txBody>
          <a:bodyPr>
            <a:normAutofit fontScale="90000"/>
          </a:bodyPr>
          <a:lstStyle/>
          <a:p>
            <a:r>
              <a:rPr lang="en-US" dirty="0"/>
              <a:t>Graphics Purposes</a:t>
            </a:r>
          </a:p>
        </p:txBody>
      </p:sp>
      <p:sp>
        <p:nvSpPr>
          <p:cNvPr id="3" name="Content Placeholder 2">
            <a:extLst>
              <a:ext uri="{FF2B5EF4-FFF2-40B4-BE49-F238E27FC236}">
                <a16:creationId xmlns:a16="http://schemas.microsoft.com/office/drawing/2014/main" id="{3DA6CFBB-A96B-0547-A699-7F70816DAFC9}"/>
              </a:ext>
            </a:extLst>
          </p:cNvPr>
          <p:cNvSpPr>
            <a:spLocks noGrp="1"/>
          </p:cNvSpPr>
          <p:nvPr>
            <p:ph idx="1"/>
          </p:nvPr>
        </p:nvSpPr>
        <p:spPr/>
        <p:txBody>
          <a:bodyPr>
            <a:normAutofit fontScale="92500"/>
          </a:bodyPr>
          <a:lstStyle/>
          <a:p>
            <a:pPr>
              <a:buClr>
                <a:schemeClr val="tx1"/>
              </a:buClr>
            </a:pPr>
            <a:r>
              <a:rPr lang="en-US" b="1" dirty="0"/>
              <a:t>Classification/Hierarchical graphics: </a:t>
            </a:r>
            <a:r>
              <a:rPr lang="en-US" dirty="0"/>
              <a:t>reveal taxonomic or rank relationships or arrangements among phenomena,                     objects, processes, etc. (includes tree diagrams, category graphs, etc.).</a:t>
            </a:r>
          </a:p>
          <a:p>
            <a:pPr>
              <a:buClr>
                <a:schemeClr val="tx1"/>
              </a:buClr>
            </a:pPr>
            <a:r>
              <a:rPr lang="en-US" dirty="0"/>
              <a:t>Understanding classification/hierarchical graphics requires recognizing what is being compared and whether the nature of the relations being pictured (e.g.,                     superior to inferior, general to specific). </a:t>
            </a:r>
          </a:p>
          <a:p>
            <a:endParaRPr lang="en-US" dirty="0"/>
          </a:p>
        </p:txBody>
      </p:sp>
    </p:spTree>
    <p:extLst>
      <p:ext uri="{BB962C8B-B14F-4D97-AF65-F5344CB8AC3E}">
        <p14:creationId xmlns:p14="http://schemas.microsoft.com/office/powerpoint/2010/main" val="540700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EF91-707A-FE40-AD84-D73126701AAA}"/>
              </a:ext>
            </a:extLst>
          </p:cNvPr>
          <p:cNvSpPr>
            <a:spLocks noGrp="1"/>
          </p:cNvSpPr>
          <p:nvPr>
            <p:ph type="title"/>
          </p:nvPr>
        </p:nvSpPr>
        <p:spPr>
          <a:xfrm>
            <a:off x="448965" y="281175"/>
            <a:ext cx="4123035" cy="610820"/>
          </a:xfrm>
        </p:spPr>
        <p:txBody>
          <a:bodyPr>
            <a:normAutofit fontScale="90000"/>
          </a:bodyPr>
          <a:lstStyle/>
          <a:p>
            <a:r>
              <a:rPr lang="en-US" dirty="0"/>
              <a:t>Graphics Purposes</a:t>
            </a:r>
          </a:p>
        </p:txBody>
      </p:sp>
      <p:sp>
        <p:nvSpPr>
          <p:cNvPr id="3" name="Content Placeholder 2">
            <a:extLst>
              <a:ext uri="{FF2B5EF4-FFF2-40B4-BE49-F238E27FC236}">
                <a16:creationId xmlns:a16="http://schemas.microsoft.com/office/drawing/2014/main" id="{02B5CB52-785F-4A45-A7A3-CE30241B3E06}"/>
              </a:ext>
            </a:extLst>
          </p:cNvPr>
          <p:cNvSpPr>
            <a:spLocks noGrp="1"/>
          </p:cNvSpPr>
          <p:nvPr>
            <p:ph idx="1"/>
          </p:nvPr>
        </p:nvSpPr>
        <p:spPr/>
        <p:txBody>
          <a:bodyPr>
            <a:normAutofit fontScale="92500"/>
          </a:bodyPr>
          <a:lstStyle/>
          <a:p>
            <a:pPr>
              <a:buClr>
                <a:schemeClr val="tx1"/>
              </a:buClr>
            </a:pPr>
            <a:r>
              <a:rPr lang="en-US" b="1" dirty="0"/>
              <a:t>Causal graphics: </a:t>
            </a:r>
            <a:r>
              <a:rPr lang="en-US" dirty="0"/>
              <a:t>reveal what conditions or                       actions lead to particular outcomes (can take many forms, but be especially careful of graphics that illustrate relationships  between two variables-–those are                                  not necessarily causal, but may be correlational).</a:t>
            </a:r>
          </a:p>
          <a:p>
            <a:pPr>
              <a:buClr>
                <a:schemeClr val="tx1"/>
              </a:buClr>
            </a:pPr>
            <a:r>
              <a:rPr lang="en-US" dirty="0"/>
              <a:t>Understanding requires being able to describe the antecedent the consequent  and how the the former impacts the latter.</a:t>
            </a:r>
          </a:p>
          <a:p>
            <a:endParaRPr lang="en-US" dirty="0"/>
          </a:p>
        </p:txBody>
      </p:sp>
    </p:spTree>
    <p:extLst>
      <p:ext uri="{BB962C8B-B14F-4D97-AF65-F5344CB8AC3E}">
        <p14:creationId xmlns:p14="http://schemas.microsoft.com/office/powerpoint/2010/main" val="25364303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5B27-536D-E04C-A9DC-B0A0B7018DD1}"/>
              </a:ext>
            </a:extLst>
          </p:cNvPr>
          <p:cNvSpPr>
            <a:spLocks noGrp="1"/>
          </p:cNvSpPr>
          <p:nvPr>
            <p:ph type="title"/>
          </p:nvPr>
        </p:nvSpPr>
        <p:spPr>
          <a:xfrm>
            <a:off x="448965" y="281175"/>
            <a:ext cx="4733855" cy="610820"/>
          </a:xfrm>
        </p:spPr>
        <p:txBody>
          <a:bodyPr>
            <a:normAutofit fontScale="90000"/>
          </a:bodyPr>
          <a:lstStyle/>
          <a:p>
            <a:r>
              <a:rPr lang="en-US" dirty="0"/>
              <a:t>Graphics Purposes</a:t>
            </a:r>
          </a:p>
        </p:txBody>
      </p:sp>
      <p:sp>
        <p:nvSpPr>
          <p:cNvPr id="3" name="Content Placeholder 2">
            <a:extLst>
              <a:ext uri="{FF2B5EF4-FFF2-40B4-BE49-F238E27FC236}">
                <a16:creationId xmlns:a16="http://schemas.microsoft.com/office/drawing/2014/main" id="{DB69080C-3A21-AA47-A9A6-F79E0CB631B1}"/>
              </a:ext>
            </a:extLst>
          </p:cNvPr>
          <p:cNvSpPr>
            <a:spLocks noGrp="1"/>
          </p:cNvSpPr>
          <p:nvPr>
            <p:ph idx="1"/>
          </p:nvPr>
        </p:nvSpPr>
        <p:spPr/>
        <p:txBody>
          <a:bodyPr/>
          <a:lstStyle/>
          <a:p>
            <a:pPr>
              <a:buClr>
                <a:schemeClr val="tx1"/>
              </a:buClr>
            </a:pPr>
            <a:r>
              <a:rPr lang="en-US" b="1" dirty="0"/>
              <a:t>Spatial graphics</a:t>
            </a:r>
          </a:p>
          <a:p>
            <a:pPr>
              <a:buClr>
                <a:schemeClr val="tx1"/>
              </a:buClr>
            </a:pPr>
            <a:r>
              <a:rPr lang="en-US" b="1" dirty="0"/>
              <a:t>Sequential graphics</a:t>
            </a:r>
          </a:p>
          <a:p>
            <a:pPr>
              <a:buClr>
                <a:schemeClr val="tx1"/>
              </a:buClr>
            </a:pPr>
            <a:r>
              <a:rPr lang="en-US" b="1" dirty="0"/>
              <a:t>Comparative</a:t>
            </a:r>
          </a:p>
          <a:p>
            <a:pPr>
              <a:buClr>
                <a:schemeClr val="tx1"/>
              </a:buClr>
            </a:pPr>
            <a:r>
              <a:rPr lang="en-US" b="1" dirty="0"/>
              <a:t>Classification/Hierarchical</a:t>
            </a:r>
          </a:p>
          <a:p>
            <a:pPr>
              <a:buClr>
                <a:schemeClr val="tx1"/>
              </a:buClr>
            </a:pPr>
            <a:r>
              <a:rPr lang="en-US" b="1" dirty="0"/>
              <a:t>Causal</a:t>
            </a:r>
            <a:endParaRPr lang="en-US" dirty="0"/>
          </a:p>
          <a:p>
            <a:pPr marL="0" indent="0">
              <a:buNone/>
            </a:pPr>
            <a:endParaRPr lang="en-US" dirty="0"/>
          </a:p>
        </p:txBody>
      </p:sp>
    </p:spTree>
    <p:extLst>
      <p:ext uri="{BB962C8B-B14F-4D97-AF65-F5344CB8AC3E}">
        <p14:creationId xmlns:p14="http://schemas.microsoft.com/office/powerpoint/2010/main" val="32723667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5268</TotalTime>
  <Words>8349</Words>
  <Application>Microsoft Macintosh PowerPoint</Application>
  <PresentationFormat>On-screen Show (16:9)</PresentationFormat>
  <Paragraphs>1047</Paragraphs>
  <Slides>138</Slides>
  <Notes>56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138</vt:i4>
      </vt:variant>
    </vt:vector>
  </HeadingPairs>
  <TitlesOfParts>
    <vt:vector size="152" baseType="lpstr">
      <vt:lpstr>ＭＳ Ｐゴシック</vt:lpstr>
      <vt:lpstr>宋体</vt:lpstr>
      <vt:lpstr>Arial</vt:lpstr>
      <vt:lpstr>Arial Narrow</vt:lpstr>
      <vt:lpstr>Calibri</vt:lpstr>
      <vt:lpstr>Garamond</vt:lpstr>
      <vt:lpstr>Helvetica</vt:lpstr>
      <vt:lpstr>Mangal</vt:lpstr>
      <vt:lpstr>Monotype Sorts</vt:lpstr>
      <vt:lpstr>Times New Roman</vt:lpstr>
      <vt:lpstr>Tw Cen MT</vt:lpstr>
      <vt:lpstr>Wingdings</vt:lpstr>
      <vt:lpstr>Office Theme</vt:lpstr>
      <vt:lpstr>Document</vt:lpstr>
      <vt:lpstr>Teaching Disciplinary Literacy</vt:lpstr>
      <vt:lpstr> Changes due to Common Core </vt:lpstr>
      <vt:lpstr>What is Disciplinary Literacy?</vt:lpstr>
      <vt:lpstr>How do we know about disciplinary literacy?</vt:lpstr>
      <vt:lpstr>Expert/novice Study Example</vt:lpstr>
      <vt:lpstr>Why is it important?</vt:lpstr>
      <vt:lpstr>Purpose and Beliefs</vt:lpstr>
      <vt:lpstr>Methods and Evidence</vt:lpstr>
      <vt:lpstr>Texts and Approaches </vt:lpstr>
      <vt:lpstr>Not Content Area Reading</vt:lpstr>
      <vt:lpstr>Not Content Area Reading</vt:lpstr>
      <vt:lpstr>Why is disciplinary literacy important?</vt:lpstr>
      <vt:lpstr>PowerPoint Presentation</vt:lpstr>
      <vt:lpstr>PowerPoint Presentation</vt:lpstr>
      <vt:lpstr>Texts are different</vt:lpstr>
      <vt:lpstr>PowerPoint Presentation</vt:lpstr>
      <vt:lpstr>Texts are different</vt:lpstr>
      <vt:lpstr>Texts are different</vt:lpstr>
      <vt:lpstr>Texts are different:  History</vt:lpstr>
      <vt:lpstr>Texts are different:  History</vt:lpstr>
      <vt:lpstr>Texts are different:  History</vt:lpstr>
      <vt:lpstr>Texts are different:  Science</vt:lpstr>
      <vt:lpstr>PowerPoint Presentation</vt:lpstr>
      <vt:lpstr>PowerPoint Presentation</vt:lpstr>
      <vt:lpstr>Texts are different:  Science</vt:lpstr>
      <vt:lpstr>Texts are different:  Science</vt:lpstr>
      <vt:lpstr>Texts are different:  Science</vt:lpstr>
      <vt:lpstr>Texts are different: Mathematics </vt:lpstr>
      <vt:lpstr>Texts are different:  Math</vt:lpstr>
      <vt:lpstr>Texts are different:  Literature</vt:lpstr>
      <vt:lpstr>Texts are different:  Literature</vt:lpstr>
      <vt:lpstr>Texts are different:  Literature</vt:lpstr>
      <vt:lpstr>Texts are different:  Literature</vt:lpstr>
      <vt:lpstr>Texts are different:  Literature</vt:lpstr>
      <vt:lpstr>Multiple Texts</vt:lpstr>
      <vt:lpstr>Multiple texts</vt:lpstr>
      <vt:lpstr>Role of multiple texts</vt:lpstr>
      <vt:lpstr>Civics</vt:lpstr>
      <vt:lpstr>Economics</vt:lpstr>
      <vt:lpstr>Geography</vt:lpstr>
      <vt:lpstr>Vocabulary</vt:lpstr>
      <vt:lpstr>Role of Vocabulary</vt:lpstr>
      <vt:lpstr>Role of Vocabulary</vt:lpstr>
      <vt:lpstr>Words are different</vt:lpstr>
      <vt:lpstr>Morphology is different</vt:lpstr>
      <vt:lpstr>Prefixes</vt:lpstr>
      <vt:lpstr>Derivational Suffixes</vt:lpstr>
      <vt:lpstr>Derivational Suffixes (cont.)</vt:lpstr>
      <vt:lpstr>Greek Combining Forms</vt:lpstr>
      <vt:lpstr>Greek Combining Forms (cont.)</vt:lpstr>
      <vt:lpstr>Greek Combining Forms (cont.)</vt:lpstr>
      <vt:lpstr>Definitions are different</vt:lpstr>
      <vt:lpstr>Sugar Example, general dictionary</vt:lpstr>
      <vt:lpstr>Sugar example, cont.</vt:lpstr>
      <vt:lpstr>Battleship example, general dictionary</vt:lpstr>
      <vt:lpstr>Battleship example, history dictionary</vt:lpstr>
      <vt:lpstr>Teaching Disciplinary literacy</vt:lpstr>
      <vt:lpstr>Teaching disciplinary literacy in History</vt:lpstr>
      <vt:lpstr>History Example: The Tonkin Gulf Incident</vt:lpstr>
      <vt:lpstr>The Incident</vt:lpstr>
      <vt:lpstr>Dean Rusk:  As I Saw It</vt:lpstr>
      <vt:lpstr>Philip Davidson:  Secrets of Vietnam</vt:lpstr>
      <vt:lpstr>Borkin, et al.</vt:lpstr>
      <vt:lpstr>Gareth Power:  “The Tonkin Gulf”</vt:lpstr>
      <vt:lpstr>Robert S. McNamara:“In Retrospect”</vt:lpstr>
      <vt:lpstr>The positions:</vt:lpstr>
      <vt:lpstr>What happens when students read multiple texts? </vt:lpstr>
      <vt:lpstr>Change in belief about knowledge</vt:lpstr>
      <vt:lpstr>Changes in Strategies</vt:lpstr>
      <vt:lpstr>Reflection about ambiguities</vt:lpstr>
      <vt:lpstr>Sourcing</vt:lpstr>
      <vt:lpstr>Looking outside the text</vt:lpstr>
      <vt:lpstr>Contextualization</vt:lpstr>
      <vt:lpstr>Inquiry Chart</vt:lpstr>
      <vt:lpstr>Inquiry Chart</vt:lpstr>
      <vt:lpstr>Multiple Text Discussion Web</vt:lpstr>
      <vt:lpstr>Multiple Text Discussion Web</vt:lpstr>
      <vt:lpstr>Multiple Text Gist</vt:lpstr>
      <vt:lpstr>Multiple Gist Text Set</vt:lpstr>
      <vt:lpstr>Cases </vt:lpstr>
      <vt:lpstr>Anna’s final essay</vt:lpstr>
      <vt:lpstr>Frances’ final essay</vt:lpstr>
      <vt:lpstr>Multiple Text Summary</vt:lpstr>
      <vt:lpstr>History Events Chart</vt:lpstr>
      <vt:lpstr>SOAPStone</vt:lpstr>
      <vt:lpstr>G-SPRITE</vt:lpstr>
      <vt:lpstr>PowerPoint Presentation</vt:lpstr>
      <vt:lpstr>Teaching Disciplinary Literacy in science</vt:lpstr>
      <vt:lpstr> Chemistry Note-taking </vt:lpstr>
      <vt:lpstr>Teach students to use context</vt:lpstr>
      <vt:lpstr>Which words to preteach?</vt:lpstr>
      <vt:lpstr>Which words to preteach?</vt:lpstr>
      <vt:lpstr>Which words to preteach?</vt:lpstr>
      <vt:lpstr>Graphics purposes</vt:lpstr>
      <vt:lpstr>Graphics Purposes</vt:lpstr>
      <vt:lpstr> Graphics Purposes</vt:lpstr>
      <vt:lpstr>Graphics Purposes</vt:lpstr>
      <vt:lpstr>Graphics Purposes</vt:lpstr>
      <vt:lpstr>Graphics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Help with sentence structure</vt:lpstr>
      <vt:lpstr>Help with sentence structure</vt:lpstr>
      <vt:lpstr>Help with sentence structure</vt:lpstr>
      <vt:lpstr>Help with sentence structure</vt:lpstr>
      <vt:lpstr>Help with sentence structure</vt:lpstr>
      <vt:lpstr>Help with sentence structure</vt:lpstr>
      <vt:lpstr>Help with sentence structure</vt:lpstr>
      <vt:lpstr>Help with sentence structure</vt:lpstr>
      <vt:lpstr>Help with sentence structure</vt:lpstr>
      <vt:lpstr>Disciplinary literacy in Literature</vt:lpstr>
      <vt:lpstr>Finding a theme: Character Change Chart</vt:lpstr>
      <vt:lpstr>Journal</vt:lpstr>
      <vt:lpstr>Discussion Web</vt:lpstr>
      <vt:lpstr>Disciplinary Literacy in Science</vt:lpstr>
      <vt:lpstr>PowerPoint Presentation</vt:lpstr>
      <vt:lpstr>PowerPoint Presentation</vt:lpstr>
      <vt:lpstr>PowerPoint Presentation</vt:lpstr>
      <vt:lpstr>Some History Literacy Resources</vt:lpstr>
      <vt:lpstr>Sam Wineburg, Daisy Martin,  &amp; Chauncey Monte-Sano</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Cynthia Shanahan</cp:lastModifiedBy>
  <cp:revision>193</cp:revision>
  <dcterms:created xsi:type="dcterms:W3CDTF">2013-08-21T19:17:07Z</dcterms:created>
  <dcterms:modified xsi:type="dcterms:W3CDTF">2018-10-01T14:24:29Z</dcterms:modified>
</cp:coreProperties>
</file>