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9" r:id="rId2"/>
    <p:sldId id="278" r:id="rId3"/>
    <p:sldId id="279" r:id="rId4"/>
    <p:sldId id="280" r:id="rId5"/>
    <p:sldId id="285" r:id="rId6"/>
    <p:sldId id="281" r:id="rId7"/>
    <p:sldId id="282" r:id="rId8"/>
    <p:sldId id="286" r:id="rId9"/>
    <p:sldId id="283" r:id="rId10"/>
    <p:sldId id="284" r:id="rId11"/>
    <p:sldId id="290" r:id="rId12"/>
    <p:sldId id="287" r:id="rId13"/>
    <p:sldId id="288" r:id="rId14"/>
    <p:sldId id="289" r:id="rId15"/>
    <p:sldId id="257"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46"/>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16" d="100"/>
          <a:sy n="116" d="100"/>
        </p:scale>
        <p:origin x="132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e.state.co.us/standardsandinstruc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2c0b11f9a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2c0b11f9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389134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13c392f35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latin typeface="Trebuchet MS"/>
                <a:ea typeface="Trebuchet MS"/>
                <a:cs typeface="Trebuchet MS"/>
                <a:sym typeface="Trebuchet MS"/>
              </a:rPr>
              <a:t>This is the main webpage for the Office of Standards and Instructional Support.  </a:t>
            </a:r>
            <a:r>
              <a:rPr lang="en-US" u="sng" dirty="0">
                <a:solidFill>
                  <a:schemeClr val="hlink"/>
                </a:solidFill>
                <a:latin typeface="Trebuchet MS"/>
                <a:ea typeface="Trebuchet MS"/>
                <a:cs typeface="Trebuchet MS"/>
                <a:sym typeface="Trebuchet MS"/>
                <a:hlinkClick r:id="rId3"/>
              </a:rPr>
              <a:t>http://www.cde.state.co.us/standardsandinstruction</a:t>
            </a:r>
            <a:r>
              <a:rPr lang="en-US" dirty="0">
                <a:latin typeface="Trebuchet MS"/>
                <a:ea typeface="Trebuchet MS"/>
                <a:cs typeface="Trebuchet MS"/>
                <a:sym typeface="Trebuchet MS"/>
              </a:rPr>
              <a:t> </a:t>
            </a:r>
            <a:endParaRPr dirty="0">
              <a:latin typeface="Trebuchet MS"/>
              <a:ea typeface="Trebuchet MS"/>
              <a:cs typeface="Trebuchet MS"/>
              <a:sym typeface="Trebuchet MS"/>
            </a:endParaRPr>
          </a:p>
          <a:p>
            <a:pPr marL="0" lvl="0" indent="0">
              <a:spcBef>
                <a:spcPts val="0"/>
              </a:spcBef>
              <a:spcAft>
                <a:spcPts val="0"/>
              </a:spcAft>
              <a:buNone/>
            </a:pPr>
            <a:endParaRPr dirty="0">
              <a:latin typeface="Trebuchet MS"/>
              <a:ea typeface="Trebuchet MS"/>
              <a:cs typeface="Trebuchet MS"/>
              <a:sym typeface="Trebuchet MS"/>
            </a:endParaRPr>
          </a:p>
          <a:p>
            <a:pPr marL="0" lvl="0" indent="0">
              <a:spcBef>
                <a:spcPts val="0"/>
              </a:spcBef>
              <a:spcAft>
                <a:spcPts val="0"/>
              </a:spcAft>
              <a:buNone/>
            </a:pPr>
            <a:r>
              <a:rPr lang="en-US" dirty="0">
                <a:latin typeface="Trebuchet MS"/>
                <a:ea typeface="Trebuchet MS"/>
                <a:cs typeface="Trebuchet MS"/>
                <a:sym typeface="Trebuchet MS"/>
              </a:rPr>
              <a:t>You will see navigation icons.  You will notice that there are various ways you can access the standards.  The Blue Icon is for the current CAS (2009/2010). The Yellow Icon is for the 2020 CAS in Word or PDF formats.  The Orange Icon is for the on-line standards system.  Let’s select the Orange icon, “Interact with the 2020 Standards Online.”</a:t>
            </a:r>
            <a:endParaRPr dirty="0">
              <a:latin typeface="Trebuchet MS"/>
              <a:ea typeface="Trebuchet MS"/>
              <a:cs typeface="Trebuchet MS"/>
              <a:sym typeface="Trebuchet MS"/>
            </a:endParaRPr>
          </a:p>
          <a:p>
            <a:pPr marL="0" lvl="0" indent="0">
              <a:spcBef>
                <a:spcPts val="0"/>
              </a:spcBef>
              <a:spcAft>
                <a:spcPts val="0"/>
              </a:spcAft>
              <a:buNone/>
            </a:pPr>
            <a:endParaRPr dirty="0">
              <a:latin typeface="Trebuchet MS"/>
              <a:ea typeface="Trebuchet MS"/>
              <a:cs typeface="Trebuchet MS"/>
              <a:sym typeface="Trebuchet MS"/>
            </a:endParaRPr>
          </a:p>
          <a:p>
            <a:pPr marL="0" lvl="0" indent="0">
              <a:spcBef>
                <a:spcPts val="0"/>
              </a:spcBef>
              <a:spcAft>
                <a:spcPts val="0"/>
              </a:spcAft>
              <a:buNone/>
            </a:pPr>
            <a:r>
              <a:rPr lang="en-US" dirty="0">
                <a:latin typeface="Trebuchet MS"/>
                <a:ea typeface="Trebuchet MS"/>
                <a:cs typeface="Trebuchet MS"/>
                <a:sym typeface="Trebuchet MS"/>
              </a:rPr>
              <a:t>[estimated time: &lt; 1 minute]</a:t>
            </a:r>
            <a:endParaRPr dirty="0">
              <a:latin typeface="Trebuchet MS"/>
              <a:ea typeface="Trebuchet MS"/>
              <a:cs typeface="Trebuchet MS"/>
              <a:sym typeface="Trebuchet MS"/>
            </a:endParaRPr>
          </a:p>
          <a:p>
            <a:pPr marL="0" lvl="0" indent="0" rtl="0">
              <a:spcBef>
                <a:spcPts val="0"/>
              </a:spcBef>
              <a:spcAft>
                <a:spcPts val="0"/>
              </a:spcAft>
              <a:buNone/>
            </a:pPr>
            <a:endParaRPr dirty="0">
              <a:latin typeface="Trebuchet MS"/>
              <a:ea typeface="Trebuchet MS"/>
              <a:cs typeface="Trebuchet MS"/>
              <a:sym typeface="Trebuchet MS"/>
            </a:endParaRPr>
          </a:p>
        </p:txBody>
      </p:sp>
      <p:sp>
        <p:nvSpPr>
          <p:cNvPr id="188" name="Google Shape;188;g413c392f35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4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a:t>
            </a:r>
            <a:r>
              <a:rPr lang="en-US" baseline="0" dirty="0" smtClean="0"/>
              <a:t> 3: A brief history of the CAS, review and revision process</a:t>
            </a:r>
          </a:p>
          <a:p>
            <a:r>
              <a:rPr lang="en-US" baseline="0" dirty="0" smtClean="0"/>
              <a:t>Module 4: Noting the changes within the standards document</a:t>
            </a:r>
          </a:p>
          <a:p>
            <a:r>
              <a:rPr lang="en-US" baseline="0" dirty="0" smtClean="0"/>
              <a:t>Module 5: Exploring innovations within the CAS</a:t>
            </a:r>
          </a:p>
          <a:p>
            <a:r>
              <a:rPr lang="en-US" baseline="0" dirty="0" smtClean="0"/>
              <a:t>Module 6: Illustrates the connections among the elements of the standards document</a:t>
            </a:r>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13</a:t>
            </a:fld>
            <a:endParaRPr lang="en-US"/>
          </a:p>
        </p:txBody>
      </p:sp>
    </p:spTree>
    <p:extLst>
      <p:ext uri="{BB962C8B-B14F-4D97-AF65-F5344CB8AC3E}">
        <p14:creationId xmlns:p14="http://schemas.microsoft.com/office/powerpoint/2010/main" val="252222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a:t>
            </a:r>
            <a:r>
              <a:rPr lang="en-US" baseline="0" dirty="0" smtClean="0"/>
              <a:t> 3: A brief history of the CAS, review and revision process</a:t>
            </a:r>
          </a:p>
          <a:p>
            <a:r>
              <a:rPr lang="en-US" baseline="0" dirty="0" smtClean="0"/>
              <a:t>Module 4: Noting the changes within the standards document</a:t>
            </a:r>
          </a:p>
          <a:p>
            <a:r>
              <a:rPr lang="en-US" baseline="0" dirty="0" smtClean="0"/>
              <a:t>Module 5: Exploring innovations within the CAS</a:t>
            </a:r>
          </a:p>
          <a:p>
            <a:r>
              <a:rPr lang="en-US" baseline="0" dirty="0" smtClean="0"/>
              <a:t>Module 6: Illustrates the connections among the elements of the standards document</a:t>
            </a:r>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14</a:t>
            </a:fld>
            <a:endParaRPr lang="en-US"/>
          </a:p>
        </p:txBody>
      </p:sp>
    </p:spTree>
    <p:extLst>
      <p:ext uri="{BB962C8B-B14F-4D97-AF65-F5344CB8AC3E}">
        <p14:creationId xmlns:p14="http://schemas.microsoft.com/office/powerpoint/2010/main" val="401691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A2B22-5ABA-4F4F-9BFC-0488FD5333A2}" type="slidenum">
              <a:rPr lang="en-US" smtClean="0"/>
              <a:t>3</a:t>
            </a:fld>
            <a:endParaRPr lang="en-US"/>
          </a:p>
        </p:txBody>
      </p:sp>
    </p:spTree>
    <p:extLst>
      <p:ext uri="{BB962C8B-B14F-4D97-AF65-F5344CB8AC3E}">
        <p14:creationId xmlns:p14="http://schemas.microsoft.com/office/powerpoint/2010/main" val="302884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A2B22-5ABA-4F4F-9BFC-0488FD5333A2}" type="slidenum">
              <a:rPr lang="en-US" smtClean="0"/>
              <a:t>4</a:t>
            </a:fld>
            <a:endParaRPr lang="en-US"/>
          </a:p>
        </p:txBody>
      </p:sp>
    </p:spTree>
    <p:extLst>
      <p:ext uri="{BB962C8B-B14F-4D97-AF65-F5344CB8AC3E}">
        <p14:creationId xmlns:p14="http://schemas.microsoft.com/office/powerpoint/2010/main" val="57811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2791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A2B22-5ABA-4F4F-9BFC-0488FD5333A2}" type="slidenum">
              <a:rPr lang="en-US" smtClean="0"/>
              <a:t>6</a:t>
            </a:fld>
            <a:endParaRPr lang="en-US"/>
          </a:p>
        </p:txBody>
      </p:sp>
    </p:spTree>
    <p:extLst>
      <p:ext uri="{BB962C8B-B14F-4D97-AF65-F5344CB8AC3E}">
        <p14:creationId xmlns:p14="http://schemas.microsoft.com/office/powerpoint/2010/main" val="76742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31C85-74BB-4C09-BFA0-B857AA6386C0}"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238683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8</a:t>
            </a:fld>
            <a:endParaRPr lang="en-US"/>
          </a:p>
        </p:txBody>
      </p:sp>
    </p:spTree>
    <p:extLst>
      <p:ext uri="{BB962C8B-B14F-4D97-AF65-F5344CB8AC3E}">
        <p14:creationId xmlns:p14="http://schemas.microsoft.com/office/powerpoint/2010/main" val="26181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Prepared Graduates:</a:t>
            </a:r>
            <a:endParaRPr lang="en-US" dirty="0"/>
          </a:p>
          <a:p>
            <a:r>
              <a:rPr lang="en-US" dirty="0"/>
              <a:t>The P-12 concepts and skills that all students who complete the Colorado education system must master to ensure their success in a postsecondary and workforce setting.</a:t>
            </a:r>
          </a:p>
          <a:p>
            <a:endParaRPr lang="en-US" dirty="0"/>
          </a:p>
          <a:p>
            <a:r>
              <a:rPr lang="en-US" b="1" dirty="0"/>
              <a:t>Grade Level Expectation:</a:t>
            </a:r>
            <a:endParaRPr lang="en-US" dirty="0"/>
          </a:p>
          <a:p>
            <a:r>
              <a:rPr lang="en-US" i="1" dirty="0"/>
              <a:t>What do students need to know?</a:t>
            </a:r>
            <a:endParaRPr lang="en-US" dirty="0"/>
          </a:p>
          <a:p>
            <a:r>
              <a:rPr lang="en-US" b="1" dirty="0"/>
              <a:t>Grade Level Expectations</a:t>
            </a:r>
            <a:r>
              <a:rPr lang="en-US" dirty="0"/>
              <a:t>:</a:t>
            </a:r>
            <a:br>
              <a:rPr lang="en-US" dirty="0"/>
            </a:br>
            <a:r>
              <a:rPr lang="en-US" dirty="0"/>
              <a:t>The articulation, at each grade level, the concepts and skills of a standard that indicates a student is making progress toward being ready for high school.</a:t>
            </a:r>
          </a:p>
          <a:p>
            <a:endParaRPr lang="en-US" dirty="0"/>
          </a:p>
          <a:p>
            <a:r>
              <a:rPr lang="en-US" b="1" dirty="0"/>
              <a:t>Evidence Outcomes:</a:t>
            </a:r>
            <a:endParaRPr lang="en-US" dirty="0"/>
          </a:p>
          <a:p>
            <a:r>
              <a:rPr lang="en-US" i="1" dirty="0"/>
              <a:t>How do we know that a student can do it?</a:t>
            </a:r>
            <a:endParaRPr lang="en-US" dirty="0"/>
          </a:p>
          <a:p>
            <a:r>
              <a:rPr lang="en-US" dirty="0"/>
              <a:t>The indication that a student is meeting an expectation at the mastery level.</a:t>
            </a:r>
          </a:p>
          <a:p>
            <a:endParaRPr lang="en-US" dirty="0"/>
          </a:p>
          <a:p>
            <a:r>
              <a:rPr lang="en-US" b="1" dirty="0"/>
              <a:t>Academic Context and Connections:</a:t>
            </a:r>
            <a:endParaRPr lang="en-US" dirty="0"/>
          </a:p>
          <a:p>
            <a:r>
              <a:rPr lang="en-US" dirty="0"/>
              <a:t>Academic context and connections are the subject-specific elements needed to create context for learning. This right side section highlights essential skills, practices and other important connections necessary for students to understand, apply and transfer the knowledge and skills within the Grade Level Expectation.</a:t>
            </a:r>
          </a:p>
          <a:p>
            <a:endParaRPr lang="en-US" dirty="0"/>
          </a:p>
          <a:p>
            <a:r>
              <a:rPr lang="en-US" b="1" dirty="0"/>
              <a:t>Colorado Essential Skills</a:t>
            </a:r>
            <a:endParaRPr lang="en-US" dirty="0"/>
          </a:p>
          <a:p>
            <a:r>
              <a:rPr lang="en-US" dirty="0"/>
              <a:t>The critical skills needed to prepare students to successfully enter the workforce or educational opportunities beyond high school embedded within statute (C.R.S. 22-7-1005) and identified by the Colorado Workforce Development Committee.</a:t>
            </a:r>
          </a:p>
          <a:p>
            <a:endParaRPr lang="en-US" dirty="0"/>
          </a:p>
          <a:p>
            <a:r>
              <a:rPr lang="en-US" b="1" dirty="0"/>
              <a:t>Inquiry Questions</a:t>
            </a:r>
            <a:endParaRPr lang="en-US" dirty="0"/>
          </a:p>
          <a:p>
            <a:r>
              <a:rPr lang="en-US" dirty="0"/>
              <a:t>The sample questions that are intended to promote deeper thinking, reflection and refined understandings precisely related to the grade level expectation.</a:t>
            </a:r>
          </a:p>
          <a:p>
            <a:endParaRPr lang="en-US" dirty="0"/>
          </a:p>
          <a:p>
            <a:r>
              <a:rPr lang="en-US" b="1" dirty="0"/>
              <a:t>Nature and Skills of Civics</a:t>
            </a:r>
            <a:endParaRPr lang="en-US" dirty="0"/>
          </a:p>
          <a:p>
            <a:r>
              <a:rPr lang="en-US" dirty="0"/>
              <a:t>The characteristics and viewpoint one keeps as a result of mastering the grade level expectation.</a:t>
            </a:r>
          </a:p>
          <a:p>
            <a:endParaRPr lang="en-US" dirty="0"/>
          </a:p>
          <a:p>
            <a:r>
              <a:rPr lang="en-US" b="1" dirty="0"/>
              <a:t>Disciplinary, Information, &amp; Media Literacy</a:t>
            </a:r>
            <a:endParaRPr lang="en-US" dirty="0"/>
          </a:p>
          <a:p>
            <a:r>
              <a:rPr lang="en-US" dirty="0"/>
              <a:t>The disciplinary, information, and media literacy skills necessary to demonstrate mastery of the Evidence Outcomes.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0A2B22-5ABA-4F4F-9BFC-0488FD5333A2}" type="slidenum">
              <a:rPr lang="en-US" smtClean="0"/>
              <a:t>9</a:t>
            </a:fld>
            <a:endParaRPr lang="en-US"/>
          </a:p>
        </p:txBody>
      </p:sp>
    </p:spTree>
    <p:extLst>
      <p:ext uri="{BB962C8B-B14F-4D97-AF65-F5344CB8AC3E}">
        <p14:creationId xmlns:p14="http://schemas.microsoft.com/office/powerpoint/2010/main" val="316836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Concepts – use example of “jobs”</a:t>
            </a:r>
          </a:p>
        </p:txBody>
      </p:sp>
      <p:sp>
        <p:nvSpPr>
          <p:cNvPr id="4" name="Slide Number Placeholder 3"/>
          <p:cNvSpPr>
            <a:spLocks noGrp="1"/>
          </p:cNvSpPr>
          <p:nvPr>
            <p:ph type="sldNum" sz="quarter" idx="10"/>
          </p:nvPr>
        </p:nvSpPr>
        <p:spPr/>
        <p:txBody>
          <a:bodyPr/>
          <a:lstStyle/>
          <a:p>
            <a:pPr>
              <a:defRPr/>
            </a:pPr>
            <a:fld id="{42D06D9A-7A89-451B-A7CF-581D2B6AF821}" type="slidenum">
              <a:rPr lang="en-US" smtClean="0"/>
              <a:pPr>
                <a:defRPr/>
              </a:pPr>
              <a:t>10</a:t>
            </a:fld>
            <a:endParaRPr lang="en-US" dirty="0"/>
          </a:p>
        </p:txBody>
      </p:sp>
    </p:spTree>
    <p:extLst>
      <p:ext uri="{BB962C8B-B14F-4D97-AF65-F5344CB8AC3E}">
        <p14:creationId xmlns:p14="http://schemas.microsoft.com/office/powerpoint/2010/main" val="318324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23E7D1-8CE6-4259-A1D4-9A2EDAE9ED06}"/>
              </a:ext>
            </a:extLst>
          </p:cNvPr>
          <p:cNvSpPr>
            <a:spLocks noGrp="1"/>
          </p:cNvSpPr>
          <p:nvPr>
            <p:ph type="dt" sz="half" idx="10"/>
          </p:nvPr>
        </p:nvSpPr>
        <p:spPr>
          <a:xfrm>
            <a:off x="628650" y="6356351"/>
            <a:ext cx="2057400" cy="365125"/>
          </a:xfrm>
          <a:prstGeom prst="rect">
            <a:avLst/>
          </a:prstGeom>
        </p:spPr>
        <p:txBody>
          <a:bodyPr/>
          <a:lstStyle/>
          <a:p>
            <a:fld id="{6111C431-8431-4F6E-8283-ACB959C71971}" type="datetimeFigureOut">
              <a:rPr lang="en-US" smtClean="0"/>
              <a:t>10/31/2019</a:t>
            </a:fld>
            <a:endParaRPr lang="en-US"/>
          </a:p>
        </p:txBody>
      </p:sp>
      <p:sp>
        <p:nvSpPr>
          <p:cNvPr id="3" name="Footer Placeholder 2">
            <a:extLst>
              <a:ext uri="{FF2B5EF4-FFF2-40B4-BE49-F238E27FC236}">
                <a16:creationId xmlns:a16="http://schemas.microsoft.com/office/drawing/2014/main" xmlns="" id="{89C28FC0-D628-4703-BDD4-DBC064ECB2C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BEE243A4-ABD0-4E0F-9A0E-D703657851CF}"/>
              </a:ext>
            </a:extLst>
          </p:cNvPr>
          <p:cNvSpPr>
            <a:spLocks noGrp="1"/>
          </p:cNvSpPr>
          <p:nvPr>
            <p:ph type="sldNum" sz="quarter" idx="12"/>
          </p:nvPr>
        </p:nvSpPr>
        <p:spPr/>
        <p:txBody>
          <a:bodyPr/>
          <a:lstStyle/>
          <a:p>
            <a:fld id="{74BF7CB3-BCEE-4630-B98D-78848495B060}" type="slidenum">
              <a:rPr lang="en-US" smtClean="0"/>
              <a:t>‹#›</a:t>
            </a:fld>
            <a:endParaRPr lang="en-US"/>
          </a:p>
        </p:txBody>
      </p:sp>
    </p:spTree>
    <p:extLst>
      <p:ext uri="{BB962C8B-B14F-4D97-AF65-F5344CB8AC3E}">
        <p14:creationId xmlns:p14="http://schemas.microsoft.com/office/powerpoint/2010/main" val="27806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cde.state.co.us/standardsandinstruc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standardsandinstruction/2020implementatio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standardsandinstruction/2020implementatio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standardsandinstru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01EB9-CD9B-4885-BCD5-1648244A1EDA}"/>
              </a:ext>
            </a:extLst>
          </p:cNvPr>
          <p:cNvSpPr>
            <a:spLocks noGrp="1"/>
          </p:cNvSpPr>
          <p:nvPr>
            <p:ph type="ctrTitle"/>
          </p:nvPr>
        </p:nvSpPr>
        <p:spPr>
          <a:xfrm>
            <a:off x="802341" y="3756191"/>
            <a:ext cx="7772400" cy="1216589"/>
          </a:xfrm>
        </p:spPr>
        <p:txBody>
          <a:bodyPr>
            <a:normAutofit/>
          </a:bodyPr>
          <a:lstStyle/>
          <a:p>
            <a:r>
              <a:rPr lang="en-US" dirty="0" smtClean="0"/>
              <a:t>An </a:t>
            </a:r>
            <a:r>
              <a:rPr lang="en-US" sz="4000" dirty="0" smtClean="0"/>
              <a:t>Introduction</a:t>
            </a:r>
            <a:r>
              <a:rPr lang="en-US" dirty="0" smtClean="0"/>
              <a:t> to the </a:t>
            </a:r>
            <a:br>
              <a:rPr lang="en-US" dirty="0" smtClean="0"/>
            </a:br>
            <a:r>
              <a:rPr lang="en-US" dirty="0" smtClean="0"/>
              <a:t>Colorado Academic Standards</a:t>
            </a:r>
            <a:endParaRPr lang="en-US" dirty="0"/>
          </a:p>
        </p:txBody>
      </p:sp>
    </p:spTree>
    <p:extLst>
      <p:ext uri="{BB962C8B-B14F-4D97-AF65-F5344CB8AC3E}">
        <p14:creationId xmlns:p14="http://schemas.microsoft.com/office/powerpoint/2010/main" val="104295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8811" y="420328"/>
            <a:ext cx="6442224" cy="590603"/>
          </a:xfrm>
        </p:spPr>
        <p:txBody>
          <a:bodyPr>
            <a:noAutofit/>
          </a:bodyPr>
          <a:lstStyle/>
          <a:p>
            <a:r>
              <a:rPr lang="en-US" sz="3200" dirty="0"/>
              <a:t>Concepts, Skills, and Content</a:t>
            </a:r>
          </a:p>
        </p:txBody>
      </p:sp>
      <p:pic>
        <p:nvPicPr>
          <p:cNvPr id="12" name="Picture 11"/>
          <p:cNvPicPr>
            <a:picLocks noChangeAspect="1"/>
          </p:cNvPicPr>
          <p:nvPr/>
        </p:nvPicPr>
        <p:blipFill rotWithShape="1">
          <a:blip r:embed="rId3"/>
          <a:srcRect l="11667" t="20371" r="60834" b="8518"/>
          <a:stretch/>
        </p:blipFill>
        <p:spPr>
          <a:xfrm>
            <a:off x="890194" y="1214943"/>
            <a:ext cx="7389405" cy="5374116"/>
          </a:xfrm>
          <a:prstGeom prst="rect">
            <a:avLst/>
          </a:prstGeom>
        </p:spPr>
      </p:pic>
    </p:spTree>
    <p:extLst>
      <p:ext uri="{BB962C8B-B14F-4D97-AF65-F5344CB8AC3E}">
        <p14:creationId xmlns:p14="http://schemas.microsoft.com/office/powerpoint/2010/main" val="168487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12140"/>
            <a:ext cx="7772400" cy="1921195"/>
          </a:xfrm>
        </p:spPr>
        <p:txBody>
          <a:bodyPr/>
          <a:lstStyle/>
          <a:p>
            <a:r>
              <a:rPr lang="en-US" dirty="0" smtClean="0"/>
              <a:t>Standards Resources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08270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1145905" y="303787"/>
            <a:ext cx="7015965" cy="5906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dirty="0">
                <a:ea typeface="Trebuchet MS"/>
                <a:cs typeface="Trebuchet MS"/>
                <a:sym typeface="Trebuchet MS"/>
              </a:rPr>
              <a:t>Standards On-Line System</a:t>
            </a:r>
            <a:endParaRPr sz="3600" i="0" u="none" strike="noStrike" cap="none" dirty="0">
              <a:solidFill>
                <a:srgbClr val="000000"/>
              </a:solidFill>
              <a:ea typeface="Trebuchet MS"/>
              <a:cs typeface="Trebuchet MS"/>
              <a:sym typeface="Trebuchet MS"/>
            </a:endParaRPr>
          </a:p>
        </p:txBody>
      </p:sp>
      <p:pic>
        <p:nvPicPr>
          <p:cNvPr id="7" name="Picture 6"/>
          <p:cNvPicPr/>
          <p:nvPr/>
        </p:nvPicPr>
        <p:blipFill rotWithShape="1">
          <a:blip r:embed="rId3"/>
          <a:srcRect l="26366" t="13599" r="27794" b="25295"/>
          <a:stretch/>
        </p:blipFill>
        <p:spPr bwMode="auto">
          <a:xfrm>
            <a:off x="744071" y="1207977"/>
            <a:ext cx="7315199" cy="539901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21682" y="6422322"/>
            <a:ext cx="5540188" cy="369332"/>
          </a:xfrm>
          <a:prstGeom prst="rect">
            <a:avLst/>
          </a:prstGeom>
        </p:spPr>
        <p:txBody>
          <a:bodyPr wrap="square">
            <a:spAutoFit/>
          </a:bodyPr>
          <a:lstStyle/>
          <a:p>
            <a:r>
              <a:rPr lang="en-US" dirty="0">
                <a:hlinkClick r:id="rId4"/>
              </a:rPr>
              <a:t>https://www.cde.state.co.us/standardsandinstruction</a:t>
            </a:r>
            <a:endParaRPr lang="en-US" dirty="0"/>
          </a:p>
        </p:txBody>
      </p:sp>
    </p:spTree>
    <p:extLst>
      <p:ext uri="{BB962C8B-B14F-4D97-AF65-F5344CB8AC3E}">
        <p14:creationId xmlns:p14="http://schemas.microsoft.com/office/powerpoint/2010/main" val="4093425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7;p24"/>
          <p:cNvSpPr txBox="1">
            <a:spLocks noGrp="1"/>
          </p:cNvSpPr>
          <p:nvPr>
            <p:ph type="title"/>
          </p:nvPr>
        </p:nvSpPr>
        <p:spPr>
          <a:xfrm>
            <a:off x="1161953" y="304643"/>
            <a:ext cx="6594624" cy="5906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40"/>
              <a:buFont typeface="Arial"/>
              <a:buNone/>
            </a:pPr>
            <a:r>
              <a:rPr lang="en-US" sz="3600" dirty="0">
                <a:ea typeface="Trebuchet MS"/>
                <a:cs typeface="Trebuchet MS"/>
                <a:sym typeface="Trebuchet MS"/>
              </a:rPr>
              <a:t>Implementation</a:t>
            </a:r>
            <a:r>
              <a:rPr lang="en-US" sz="3600" dirty="0">
                <a:latin typeface="Trebuchet MS"/>
                <a:ea typeface="Trebuchet MS"/>
                <a:cs typeface="Trebuchet MS"/>
                <a:sym typeface="Trebuchet MS"/>
              </a:rPr>
              <a:t> </a:t>
            </a:r>
            <a:r>
              <a:rPr lang="en-US" sz="3600" dirty="0" smtClean="0">
                <a:latin typeface="Trebuchet MS"/>
                <a:ea typeface="Trebuchet MS"/>
                <a:cs typeface="Trebuchet MS"/>
                <a:sym typeface="Trebuchet MS"/>
              </a:rPr>
              <a:t>Modules</a:t>
            </a:r>
            <a:endParaRPr sz="3600" i="0" u="none" strike="noStrike" cap="none" dirty="0">
              <a:solidFill>
                <a:srgbClr val="000000"/>
              </a:solidFill>
              <a:latin typeface="Trebuchet MS"/>
              <a:ea typeface="Trebuchet MS"/>
              <a:cs typeface="Trebuchet MS"/>
              <a:sym typeface="Trebuchet MS"/>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13</a:t>
            </a:fld>
            <a:endParaRPr lang="en-US" dirty="0">
              <a:solidFill>
                <a:prstClr val="black">
                  <a:tint val="75000"/>
                </a:prstClr>
              </a:solidFill>
            </a:endParaRPr>
          </a:p>
        </p:txBody>
      </p:sp>
      <p:sp>
        <p:nvSpPr>
          <p:cNvPr id="9" name="Rectangle 8"/>
          <p:cNvSpPr/>
          <p:nvPr/>
        </p:nvSpPr>
        <p:spPr>
          <a:xfrm>
            <a:off x="460375" y="2707195"/>
            <a:ext cx="2964180" cy="1348740"/>
          </a:xfrm>
          <a:prstGeom prst="rect">
            <a:avLst/>
          </a:prstGeom>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21511" y="2909125"/>
            <a:ext cx="1440180" cy="944880"/>
          </a:xfrm>
          <a:prstGeom prst="rightArrow">
            <a:avLst/>
          </a:prstGeom>
          <a:solidFill>
            <a:schemeClr val="accent6"/>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80791" y="2707195"/>
            <a:ext cx="2964180" cy="1348740"/>
          </a:xfrm>
          <a:prstGeom prst="rect">
            <a:avLst/>
          </a:prstGeom>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150" y="4574095"/>
            <a:ext cx="1653540" cy="1348740"/>
          </a:xfrm>
          <a:prstGeom prst="rect">
            <a:avLst/>
          </a:prstGeom>
          <a:solidFill>
            <a:srgbClr val="FFFF99"/>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76581" y="4574094"/>
            <a:ext cx="1653540" cy="1348740"/>
          </a:xfrm>
          <a:prstGeom prst="rect">
            <a:avLst/>
          </a:prstGeom>
          <a:solidFill>
            <a:srgbClr val="FFFF99"/>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73577" y="4598223"/>
            <a:ext cx="1653540" cy="1348740"/>
          </a:xfrm>
          <a:prstGeom prst="rect">
            <a:avLst/>
          </a:prstGeom>
          <a:solidFill>
            <a:srgbClr val="FFFF99"/>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78814" y="4574094"/>
            <a:ext cx="1653540" cy="1348740"/>
          </a:xfrm>
          <a:prstGeom prst="rect">
            <a:avLst/>
          </a:prstGeom>
          <a:solidFill>
            <a:srgbClr val="FFFF99"/>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921261" y="4974145"/>
            <a:ext cx="601980" cy="548640"/>
          </a:xfrm>
          <a:prstGeom prst="rightArrow">
            <a:avLst/>
          </a:prstGeom>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342569" y="4993195"/>
            <a:ext cx="601980" cy="548640"/>
          </a:xfrm>
          <a:prstGeom prst="rightArrow">
            <a:avLst/>
          </a:prstGeom>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711519" y="4974144"/>
            <a:ext cx="601980" cy="548640"/>
          </a:xfrm>
          <a:prstGeom prst="rightArrow">
            <a:avLst/>
          </a:prstGeom>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39171" y="2707195"/>
            <a:ext cx="2964180" cy="1200329"/>
          </a:xfrm>
          <a:prstGeom prst="rect">
            <a:avLst/>
          </a:prstGeom>
          <a:noFill/>
        </p:spPr>
        <p:txBody>
          <a:bodyPr wrap="square" rtlCol="0">
            <a:spAutoFit/>
          </a:bodyPr>
          <a:lstStyle/>
          <a:p>
            <a:pPr algn="ctr"/>
            <a:r>
              <a:rPr lang="en-US" dirty="0" smtClean="0">
                <a:solidFill>
                  <a:schemeClr val="bg1"/>
                </a:solidFill>
                <a:latin typeface="Trebuchet MS" panose="020B0603020202020204" pitchFamily="34" charset="0"/>
              </a:rPr>
              <a:t>Module 1: </a:t>
            </a:r>
          </a:p>
          <a:p>
            <a:pPr algn="ctr"/>
            <a:r>
              <a:rPr lang="en-US" dirty="0" smtClean="0">
                <a:solidFill>
                  <a:schemeClr val="bg1"/>
                </a:solidFill>
                <a:latin typeface="Trebuchet MS" panose="020B0603020202020204" pitchFamily="34" charset="0"/>
              </a:rPr>
              <a:t>An Introduction to Disciplinary Literacy </a:t>
            </a:r>
          </a:p>
          <a:p>
            <a:endParaRPr lang="en-US" dirty="0"/>
          </a:p>
        </p:txBody>
      </p:sp>
      <p:sp>
        <p:nvSpPr>
          <p:cNvPr id="21" name="TextBox 20"/>
          <p:cNvSpPr txBox="1"/>
          <p:nvPr/>
        </p:nvSpPr>
        <p:spPr>
          <a:xfrm>
            <a:off x="5780791" y="2707195"/>
            <a:ext cx="2964180" cy="923330"/>
          </a:xfrm>
          <a:prstGeom prst="rect">
            <a:avLst/>
          </a:prstGeom>
          <a:noFill/>
        </p:spPr>
        <p:txBody>
          <a:bodyPr wrap="square" rtlCol="0">
            <a:spAutoFit/>
          </a:bodyPr>
          <a:lstStyle/>
          <a:p>
            <a:pPr algn="ctr"/>
            <a:r>
              <a:rPr lang="en-US" dirty="0" smtClean="0">
                <a:solidFill>
                  <a:schemeClr val="bg1"/>
                </a:solidFill>
                <a:latin typeface="Trebuchet MS" panose="020B0603020202020204" pitchFamily="34" charset="0"/>
              </a:rPr>
              <a:t>Module 2: </a:t>
            </a:r>
          </a:p>
          <a:p>
            <a:pPr algn="ctr"/>
            <a:r>
              <a:rPr lang="en-US" dirty="0" smtClean="0">
                <a:solidFill>
                  <a:schemeClr val="bg1"/>
                </a:solidFill>
                <a:latin typeface="Trebuchet MS" panose="020B0603020202020204" pitchFamily="34" charset="0"/>
              </a:rPr>
              <a:t>An Introduction to Standards Literacy</a:t>
            </a:r>
            <a:endParaRPr lang="en-US" dirty="0">
              <a:solidFill>
                <a:schemeClr val="bg1"/>
              </a:solidFill>
              <a:latin typeface="Trebuchet MS" panose="020B0603020202020204" pitchFamily="34" charset="0"/>
            </a:endParaRPr>
          </a:p>
        </p:txBody>
      </p:sp>
      <p:sp>
        <p:nvSpPr>
          <p:cNvPr id="22" name="TextBox 21"/>
          <p:cNvSpPr txBox="1"/>
          <p:nvPr/>
        </p:nvSpPr>
        <p:spPr>
          <a:xfrm>
            <a:off x="123150" y="4648300"/>
            <a:ext cx="1653540" cy="1200329"/>
          </a:xfrm>
          <a:prstGeom prst="rect">
            <a:avLst/>
          </a:prstGeom>
          <a:noFill/>
        </p:spPr>
        <p:txBody>
          <a:bodyPr wrap="square" rtlCol="0">
            <a:spAutoFit/>
          </a:bodyPr>
          <a:lstStyle/>
          <a:p>
            <a:pPr algn="ctr"/>
            <a:r>
              <a:rPr lang="en-US" dirty="0" smtClean="0">
                <a:latin typeface="Trebuchet MS" panose="020B0603020202020204" pitchFamily="34" charset="0"/>
              </a:rPr>
              <a:t>Module 3:</a:t>
            </a:r>
          </a:p>
          <a:p>
            <a:pPr algn="ctr"/>
            <a:r>
              <a:rPr lang="en-US" dirty="0" smtClean="0">
                <a:latin typeface="Trebuchet MS" panose="020B0603020202020204" pitchFamily="34" charset="0"/>
              </a:rPr>
              <a:t>Historical Perspective of the CAS</a:t>
            </a:r>
            <a:endParaRPr lang="en-US" dirty="0">
              <a:latin typeface="Trebuchet MS" panose="020B0603020202020204" pitchFamily="34" charset="0"/>
            </a:endParaRPr>
          </a:p>
        </p:txBody>
      </p:sp>
      <p:sp>
        <p:nvSpPr>
          <p:cNvPr id="23" name="TextBox 22"/>
          <p:cNvSpPr txBox="1"/>
          <p:nvPr/>
        </p:nvSpPr>
        <p:spPr>
          <a:xfrm>
            <a:off x="2514276" y="4621404"/>
            <a:ext cx="1819328" cy="1754326"/>
          </a:xfrm>
          <a:prstGeom prst="rect">
            <a:avLst/>
          </a:prstGeom>
          <a:noFill/>
        </p:spPr>
        <p:txBody>
          <a:bodyPr wrap="square" rtlCol="0">
            <a:spAutoFit/>
          </a:bodyPr>
          <a:lstStyle/>
          <a:p>
            <a:pPr algn="ctr"/>
            <a:r>
              <a:rPr lang="en-US" sz="1700" dirty="0" smtClean="0">
                <a:latin typeface="Trebuchet MS" panose="020B0603020202020204" pitchFamily="34" charset="0"/>
              </a:rPr>
              <a:t>Module 4:</a:t>
            </a:r>
          </a:p>
          <a:p>
            <a:pPr algn="ctr"/>
            <a:r>
              <a:rPr lang="en-US" sz="1700" dirty="0" smtClean="0">
                <a:latin typeface="Trebuchet MS" panose="020B0603020202020204" pitchFamily="34" charset="0"/>
              </a:rPr>
              <a:t>Differences between the 2009 &amp; 2020 CAS</a:t>
            </a:r>
            <a:r>
              <a:rPr lang="en-US" dirty="0" smtClean="0">
                <a:latin typeface="Trebuchet MS" panose="020B0603020202020204" pitchFamily="34" charset="0"/>
              </a:rPr>
              <a:t>	</a:t>
            </a:r>
          </a:p>
          <a:p>
            <a:pPr algn="ctr"/>
            <a:endParaRPr lang="en-US" dirty="0" smtClean="0">
              <a:latin typeface="Trebuchet MS" panose="020B0603020202020204" pitchFamily="34" charset="0"/>
            </a:endParaRPr>
          </a:p>
        </p:txBody>
      </p:sp>
      <p:sp>
        <p:nvSpPr>
          <p:cNvPr id="24" name="TextBox 23"/>
          <p:cNvSpPr txBox="1"/>
          <p:nvPr/>
        </p:nvSpPr>
        <p:spPr>
          <a:xfrm>
            <a:off x="4973577" y="4628260"/>
            <a:ext cx="1653540" cy="1200329"/>
          </a:xfrm>
          <a:prstGeom prst="rect">
            <a:avLst/>
          </a:prstGeom>
          <a:noFill/>
        </p:spPr>
        <p:txBody>
          <a:bodyPr wrap="square" rtlCol="0">
            <a:spAutoFit/>
          </a:bodyPr>
          <a:lstStyle/>
          <a:p>
            <a:pPr algn="ctr"/>
            <a:r>
              <a:rPr lang="en-US" dirty="0" smtClean="0">
                <a:latin typeface="Trebuchet MS" panose="020B0603020202020204" pitchFamily="34" charset="0"/>
              </a:rPr>
              <a:t>Module 5:</a:t>
            </a:r>
          </a:p>
          <a:p>
            <a:pPr algn="ctr"/>
            <a:r>
              <a:rPr lang="en-US" dirty="0" smtClean="0">
                <a:latin typeface="Trebuchet MS" panose="020B0603020202020204" pitchFamily="34" charset="0"/>
              </a:rPr>
              <a:t>A Close Read of the 2020 CAS</a:t>
            </a:r>
          </a:p>
        </p:txBody>
      </p:sp>
      <p:sp>
        <p:nvSpPr>
          <p:cNvPr id="25" name="TextBox 24"/>
          <p:cNvSpPr txBox="1"/>
          <p:nvPr/>
        </p:nvSpPr>
        <p:spPr>
          <a:xfrm>
            <a:off x="7378814" y="4574094"/>
            <a:ext cx="1718855" cy="1477328"/>
          </a:xfrm>
          <a:prstGeom prst="rect">
            <a:avLst/>
          </a:prstGeom>
          <a:noFill/>
        </p:spPr>
        <p:txBody>
          <a:bodyPr wrap="square" rtlCol="0">
            <a:spAutoFit/>
          </a:bodyPr>
          <a:lstStyle/>
          <a:p>
            <a:pPr algn="ctr"/>
            <a:r>
              <a:rPr lang="en-US" dirty="0" smtClean="0">
                <a:latin typeface="Trebuchet MS" panose="020B0603020202020204" pitchFamily="34" charset="0"/>
              </a:rPr>
              <a:t>Module 6:</a:t>
            </a:r>
          </a:p>
          <a:p>
            <a:pPr algn="ctr"/>
            <a:r>
              <a:rPr lang="en-US" dirty="0" smtClean="0">
                <a:latin typeface="Trebuchet MS" panose="020B0603020202020204" pitchFamily="34" charset="0"/>
              </a:rPr>
              <a:t>Making Connections within the CAS</a:t>
            </a:r>
          </a:p>
          <a:p>
            <a:pPr algn="ctr"/>
            <a:endParaRPr lang="en-US" dirty="0" smtClean="0">
              <a:latin typeface="Trebuchet MS" panose="020B0603020202020204" pitchFamily="34" charset="0"/>
            </a:endParaRPr>
          </a:p>
        </p:txBody>
      </p:sp>
      <p:sp>
        <p:nvSpPr>
          <p:cNvPr id="2" name="AutoShape 2" descr="Image result for clip art rock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lip art rock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Image result for clip art rock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43873" y="6060934"/>
            <a:ext cx="7022504" cy="584775"/>
          </a:xfrm>
          <a:prstGeom prst="rect">
            <a:avLst/>
          </a:prstGeom>
          <a:noFill/>
        </p:spPr>
        <p:txBody>
          <a:bodyPr wrap="square" rtlCol="0">
            <a:spAutoFit/>
          </a:bodyPr>
          <a:lstStyle/>
          <a:p>
            <a:pPr algn="ctr"/>
            <a:r>
              <a:rPr lang="en-US" sz="1600" dirty="0" smtClean="0">
                <a:latin typeface="Trebuchet MS" panose="020B0603020202020204" pitchFamily="34" charset="0"/>
              </a:rPr>
              <a:t>Available now at: </a:t>
            </a:r>
            <a:r>
              <a:rPr lang="en-US" sz="1600" dirty="0">
                <a:hlinkClick r:id="rId3"/>
              </a:rPr>
              <a:t>https://www.cde.state.co.us/standardsandinstruction/2020implementation</a:t>
            </a:r>
            <a:endParaRPr lang="en-US" sz="1600" dirty="0">
              <a:latin typeface="Trebuchet MS" panose="020B0603020202020204" pitchFamily="34" charset="0"/>
            </a:endParaRPr>
          </a:p>
        </p:txBody>
      </p:sp>
      <p:sp>
        <p:nvSpPr>
          <p:cNvPr id="27" name="Rectangle 26"/>
          <p:cNvSpPr/>
          <p:nvPr/>
        </p:nvSpPr>
        <p:spPr>
          <a:xfrm>
            <a:off x="2571138" y="1371670"/>
            <a:ext cx="3851433" cy="1115716"/>
          </a:xfrm>
          <a:prstGeom prst="rect">
            <a:avLst/>
          </a:prstGeom>
          <a:effectLst>
            <a:glow rad="139700">
              <a:schemeClr val="accent6">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 name="TextBox 27"/>
          <p:cNvSpPr txBox="1"/>
          <p:nvPr/>
        </p:nvSpPr>
        <p:spPr>
          <a:xfrm>
            <a:off x="2856344" y="1433609"/>
            <a:ext cx="3205843" cy="923330"/>
          </a:xfrm>
          <a:prstGeom prst="rect">
            <a:avLst/>
          </a:prstGeom>
          <a:noFill/>
        </p:spPr>
        <p:txBody>
          <a:bodyPr wrap="square" rtlCol="0">
            <a:spAutoFit/>
          </a:bodyPr>
          <a:lstStyle/>
          <a:p>
            <a:pPr algn="ctr"/>
            <a:r>
              <a:rPr lang="en-US" dirty="0" smtClean="0">
                <a:solidFill>
                  <a:schemeClr val="bg1"/>
                </a:solidFill>
                <a:latin typeface="Trebuchet MS" panose="020B0603020202020204" pitchFamily="34" charset="0"/>
              </a:rPr>
              <a:t>Introductory Module</a:t>
            </a:r>
          </a:p>
          <a:p>
            <a:pPr algn="ctr"/>
            <a:r>
              <a:rPr lang="en-US" dirty="0" smtClean="0">
                <a:solidFill>
                  <a:schemeClr val="bg1"/>
                </a:solidFill>
                <a:latin typeface="Trebuchet MS" panose="020B0603020202020204" pitchFamily="34" charset="0"/>
              </a:rPr>
              <a:t>Pre-assessment</a:t>
            </a:r>
          </a:p>
          <a:p>
            <a:pPr algn="ctr"/>
            <a:r>
              <a:rPr lang="en-US" dirty="0" smtClean="0">
                <a:solidFill>
                  <a:schemeClr val="bg1"/>
                </a:solidFill>
                <a:latin typeface="Trebuchet MS" panose="020B0603020202020204" pitchFamily="34" charset="0"/>
              </a:rPr>
              <a:t>Becoming Standards Literate</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35623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7;p24"/>
          <p:cNvSpPr txBox="1">
            <a:spLocks noGrp="1"/>
          </p:cNvSpPr>
          <p:nvPr>
            <p:ph type="title"/>
          </p:nvPr>
        </p:nvSpPr>
        <p:spPr>
          <a:xfrm>
            <a:off x="1168811" y="331004"/>
            <a:ext cx="6911860" cy="5906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40"/>
              <a:buFont typeface="Arial"/>
              <a:buNone/>
            </a:pPr>
            <a:r>
              <a:rPr lang="en-US" sz="3600" dirty="0">
                <a:ea typeface="Trebuchet MS"/>
                <a:cs typeface="Trebuchet MS"/>
                <a:sym typeface="Trebuchet MS"/>
              </a:rPr>
              <a:t>Implementation </a:t>
            </a:r>
            <a:r>
              <a:rPr lang="en-US" sz="3600" dirty="0" smtClean="0">
                <a:ea typeface="Trebuchet MS"/>
                <a:cs typeface="Trebuchet MS"/>
                <a:sym typeface="Trebuchet MS"/>
              </a:rPr>
              <a:t>Modules</a:t>
            </a:r>
            <a:endParaRPr sz="3600" i="0" u="none" strike="noStrike" cap="none" dirty="0">
              <a:solidFill>
                <a:srgbClr val="000000"/>
              </a:solidFill>
              <a:ea typeface="Trebuchet MS"/>
              <a:cs typeface="Trebuchet MS"/>
              <a:sym typeface="Trebuchet MS"/>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14</a:t>
            </a:fld>
            <a:endParaRPr lang="en-US" dirty="0">
              <a:solidFill>
                <a:prstClr val="black">
                  <a:tint val="75000"/>
                </a:prstClr>
              </a:solidFill>
            </a:endParaRPr>
          </a:p>
        </p:txBody>
      </p:sp>
      <p:sp>
        <p:nvSpPr>
          <p:cNvPr id="12" name="Rectangle 11"/>
          <p:cNvSpPr/>
          <p:nvPr/>
        </p:nvSpPr>
        <p:spPr>
          <a:xfrm>
            <a:off x="123150" y="1671238"/>
            <a:ext cx="1653540" cy="13487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12"/>
          <p:cNvSpPr/>
          <p:nvPr/>
        </p:nvSpPr>
        <p:spPr>
          <a:xfrm>
            <a:off x="2576581" y="1671237"/>
            <a:ext cx="1653540" cy="13487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p:cNvSpPr/>
          <p:nvPr/>
        </p:nvSpPr>
        <p:spPr>
          <a:xfrm>
            <a:off x="4973577" y="1695366"/>
            <a:ext cx="1653540" cy="13487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7378814" y="1671237"/>
            <a:ext cx="1653540" cy="13487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Right Arrow 15"/>
          <p:cNvSpPr/>
          <p:nvPr/>
        </p:nvSpPr>
        <p:spPr>
          <a:xfrm>
            <a:off x="1921261" y="2071288"/>
            <a:ext cx="601980" cy="548640"/>
          </a:xfrm>
          <a:prstGeom prst="rightArrow">
            <a:avLst/>
          </a:prstGeom>
          <a:solidFill>
            <a:srgbClr val="FF505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371597" y="2090338"/>
            <a:ext cx="601980" cy="548640"/>
          </a:xfrm>
          <a:prstGeom prst="rightArrow">
            <a:avLst/>
          </a:prstGeom>
          <a:solidFill>
            <a:srgbClr val="FF505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711519" y="2071287"/>
            <a:ext cx="601980" cy="548640"/>
          </a:xfrm>
          <a:prstGeom prst="rightArrow">
            <a:avLst/>
          </a:prstGeom>
          <a:solidFill>
            <a:srgbClr val="FF505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3669" y="1657170"/>
            <a:ext cx="1653540" cy="1400383"/>
          </a:xfrm>
          <a:prstGeom prst="rect">
            <a:avLst/>
          </a:prstGeom>
          <a:noFill/>
        </p:spPr>
        <p:txBody>
          <a:bodyPr wrap="square" rtlCol="0">
            <a:spAutoFit/>
          </a:bodyPr>
          <a:lstStyle/>
          <a:p>
            <a:pPr algn="ctr"/>
            <a:r>
              <a:rPr lang="en-US" sz="1700" dirty="0" smtClean="0">
                <a:latin typeface="Trebuchet MS" panose="020B0603020202020204" pitchFamily="34" charset="0"/>
              </a:rPr>
              <a:t>Module 7:</a:t>
            </a:r>
          </a:p>
          <a:p>
            <a:pPr algn="ctr"/>
            <a:r>
              <a:rPr lang="en-US" sz="1700" dirty="0" smtClean="0">
                <a:latin typeface="Trebuchet MS" panose="020B0603020202020204" pitchFamily="34" charset="0"/>
              </a:rPr>
              <a:t>Introduction to Curriculum &amp; Resource Alignment</a:t>
            </a:r>
            <a:endParaRPr lang="en-US" sz="1700" dirty="0">
              <a:latin typeface="Trebuchet MS" panose="020B0603020202020204" pitchFamily="34" charset="0"/>
            </a:endParaRPr>
          </a:p>
        </p:txBody>
      </p:sp>
      <p:sp>
        <p:nvSpPr>
          <p:cNvPr id="23" name="TextBox 22"/>
          <p:cNvSpPr txBox="1"/>
          <p:nvPr/>
        </p:nvSpPr>
        <p:spPr>
          <a:xfrm>
            <a:off x="2571138" y="1745442"/>
            <a:ext cx="1653540" cy="1477328"/>
          </a:xfrm>
          <a:prstGeom prst="rect">
            <a:avLst/>
          </a:prstGeom>
          <a:noFill/>
        </p:spPr>
        <p:txBody>
          <a:bodyPr wrap="square" rtlCol="0">
            <a:spAutoFit/>
          </a:bodyPr>
          <a:lstStyle/>
          <a:p>
            <a:pPr algn="ctr"/>
            <a:r>
              <a:rPr lang="en-US" dirty="0" smtClean="0">
                <a:latin typeface="Trebuchet MS" panose="020B0603020202020204" pitchFamily="34" charset="0"/>
              </a:rPr>
              <a:t>Module 8:</a:t>
            </a:r>
          </a:p>
          <a:p>
            <a:pPr algn="ctr"/>
            <a:r>
              <a:rPr lang="en-US" dirty="0" smtClean="0">
                <a:latin typeface="Trebuchet MS" panose="020B0603020202020204" pitchFamily="34" charset="0"/>
              </a:rPr>
              <a:t>Interpreting the Standards	</a:t>
            </a:r>
          </a:p>
          <a:p>
            <a:pPr algn="ctr"/>
            <a:endParaRPr lang="en-US" dirty="0" smtClean="0">
              <a:latin typeface="Trebuchet MS" panose="020B0603020202020204" pitchFamily="34" charset="0"/>
            </a:endParaRPr>
          </a:p>
        </p:txBody>
      </p:sp>
      <p:sp>
        <p:nvSpPr>
          <p:cNvPr id="24" name="TextBox 23"/>
          <p:cNvSpPr txBox="1"/>
          <p:nvPr/>
        </p:nvSpPr>
        <p:spPr>
          <a:xfrm>
            <a:off x="4973577" y="1725403"/>
            <a:ext cx="1653540" cy="1477328"/>
          </a:xfrm>
          <a:prstGeom prst="rect">
            <a:avLst/>
          </a:prstGeom>
          <a:noFill/>
        </p:spPr>
        <p:txBody>
          <a:bodyPr wrap="square" rtlCol="0">
            <a:spAutoFit/>
          </a:bodyPr>
          <a:lstStyle/>
          <a:p>
            <a:pPr algn="ctr"/>
            <a:r>
              <a:rPr lang="en-US" dirty="0" smtClean="0">
                <a:latin typeface="Trebuchet MS" panose="020B0603020202020204" pitchFamily="34" charset="0"/>
              </a:rPr>
              <a:t>Module 9:</a:t>
            </a:r>
          </a:p>
          <a:p>
            <a:pPr algn="ctr"/>
            <a:r>
              <a:rPr lang="en-US" dirty="0">
                <a:latin typeface="Trebuchet MS" panose="020B0603020202020204" pitchFamily="34" charset="0"/>
              </a:rPr>
              <a:t>Mapping the </a:t>
            </a:r>
            <a:r>
              <a:rPr lang="en-US" dirty="0" smtClean="0">
                <a:latin typeface="Trebuchet MS" panose="020B0603020202020204" pitchFamily="34" charset="0"/>
              </a:rPr>
              <a:t>2020 </a:t>
            </a:r>
            <a:r>
              <a:rPr lang="en-US" dirty="0">
                <a:latin typeface="Trebuchet MS" panose="020B0603020202020204" pitchFamily="34" charset="0"/>
              </a:rPr>
              <a:t>CAS to Curriculum</a:t>
            </a:r>
            <a:endParaRPr lang="en-US" dirty="0" smtClean="0">
              <a:latin typeface="Trebuchet MS" panose="020B0603020202020204" pitchFamily="34" charset="0"/>
            </a:endParaRPr>
          </a:p>
          <a:p>
            <a:pPr algn="ctr"/>
            <a:endParaRPr lang="en-US" dirty="0" smtClean="0">
              <a:latin typeface="Trebuchet MS" panose="020B0603020202020204" pitchFamily="34" charset="0"/>
            </a:endParaRPr>
          </a:p>
        </p:txBody>
      </p:sp>
      <p:sp>
        <p:nvSpPr>
          <p:cNvPr id="25" name="TextBox 24"/>
          <p:cNvSpPr txBox="1"/>
          <p:nvPr/>
        </p:nvSpPr>
        <p:spPr>
          <a:xfrm>
            <a:off x="7378814" y="1706351"/>
            <a:ext cx="1653540" cy="1754326"/>
          </a:xfrm>
          <a:prstGeom prst="rect">
            <a:avLst/>
          </a:prstGeom>
          <a:noFill/>
        </p:spPr>
        <p:txBody>
          <a:bodyPr wrap="square" rtlCol="0">
            <a:spAutoFit/>
          </a:bodyPr>
          <a:lstStyle/>
          <a:p>
            <a:pPr algn="ctr"/>
            <a:r>
              <a:rPr lang="en-US" dirty="0" smtClean="0">
                <a:latin typeface="Trebuchet MS" panose="020B0603020202020204" pitchFamily="34" charset="0"/>
              </a:rPr>
              <a:t>Module 10:</a:t>
            </a:r>
          </a:p>
          <a:p>
            <a:pPr algn="ctr"/>
            <a:r>
              <a:rPr lang="en-US" dirty="0">
                <a:latin typeface="Trebuchet MS" panose="020B0603020202020204" pitchFamily="34" charset="0"/>
              </a:rPr>
              <a:t>Identifying Gaps in the Curriculum</a:t>
            </a:r>
          </a:p>
          <a:p>
            <a:pPr algn="ctr"/>
            <a:endParaRPr lang="en-US" dirty="0" smtClean="0">
              <a:latin typeface="Trebuchet MS" panose="020B0603020202020204" pitchFamily="34" charset="0"/>
            </a:endParaRPr>
          </a:p>
          <a:p>
            <a:pPr algn="ctr"/>
            <a:endParaRPr lang="en-US" dirty="0" smtClean="0">
              <a:latin typeface="Trebuchet MS" panose="020B0603020202020204" pitchFamily="34" charset="0"/>
            </a:endParaRPr>
          </a:p>
        </p:txBody>
      </p:sp>
      <p:sp>
        <p:nvSpPr>
          <p:cNvPr id="2" name="AutoShape 2" descr="Image result for clip art rock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lip art rock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Image result for clip art rock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3811076" y="3139234"/>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Rectangle 29"/>
          <p:cNvSpPr/>
          <p:nvPr/>
        </p:nvSpPr>
        <p:spPr>
          <a:xfrm>
            <a:off x="6315412" y="3133059"/>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30"/>
          <p:cNvSpPr/>
          <p:nvPr/>
        </p:nvSpPr>
        <p:spPr>
          <a:xfrm>
            <a:off x="5033786" y="4810322"/>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ectangle 31"/>
          <p:cNvSpPr/>
          <p:nvPr/>
        </p:nvSpPr>
        <p:spPr>
          <a:xfrm>
            <a:off x="7430006" y="4798499"/>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3" name="Right Arrow 32"/>
          <p:cNvSpPr/>
          <p:nvPr/>
        </p:nvSpPr>
        <p:spPr>
          <a:xfrm>
            <a:off x="1869933" y="5242266"/>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336856" y="5210372"/>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6757676" y="5198549"/>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91846" y="3150867"/>
            <a:ext cx="1653540" cy="1138773"/>
          </a:xfrm>
          <a:prstGeom prst="rect">
            <a:avLst/>
          </a:prstGeom>
          <a:noFill/>
        </p:spPr>
        <p:txBody>
          <a:bodyPr wrap="square" rtlCol="0">
            <a:spAutoFit/>
          </a:bodyPr>
          <a:lstStyle/>
          <a:p>
            <a:pPr algn="ctr"/>
            <a:r>
              <a:rPr lang="en-US" sz="1700" dirty="0" smtClean="0">
                <a:latin typeface="Trebuchet MS" panose="020B0603020202020204" pitchFamily="34" charset="0"/>
              </a:rPr>
              <a:t>Module 12:</a:t>
            </a:r>
          </a:p>
          <a:p>
            <a:pPr algn="ctr"/>
            <a:r>
              <a:rPr lang="en-US" sz="1700" dirty="0" smtClean="0">
                <a:latin typeface="Trebuchet MS" panose="020B0603020202020204" pitchFamily="34" charset="0"/>
              </a:rPr>
              <a:t>Introduction to Instruction and the 2020 CAS</a:t>
            </a:r>
          </a:p>
        </p:txBody>
      </p:sp>
      <p:sp>
        <p:nvSpPr>
          <p:cNvPr id="37" name="TextBox 36"/>
          <p:cNvSpPr txBox="1"/>
          <p:nvPr/>
        </p:nvSpPr>
        <p:spPr>
          <a:xfrm>
            <a:off x="6309969" y="3207264"/>
            <a:ext cx="1653540" cy="1477328"/>
          </a:xfrm>
          <a:prstGeom prst="rect">
            <a:avLst/>
          </a:prstGeom>
          <a:noFill/>
        </p:spPr>
        <p:txBody>
          <a:bodyPr wrap="square" rtlCol="0">
            <a:spAutoFit/>
          </a:bodyPr>
          <a:lstStyle/>
          <a:p>
            <a:pPr algn="ctr"/>
            <a:r>
              <a:rPr lang="en-US" dirty="0" smtClean="0">
                <a:latin typeface="Trebuchet MS" panose="020B0603020202020204" pitchFamily="34" charset="0"/>
              </a:rPr>
              <a:t>Module 13:  Best, First Instruction	</a:t>
            </a:r>
          </a:p>
          <a:p>
            <a:pPr algn="ctr"/>
            <a:endParaRPr lang="en-US" dirty="0" smtClean="0">
              <a:latin typeface="Trebuchet MS" panose="020B0603020202020204" pitchFamily="34" charset="0"/>
            </a:endParaRPr>
          </a:p>
        </p:txBody>
      </p:sp>
      <p:sp>
        <p:nvSpPr>
          <p:cNvPr id="38" name="TextBox 37"/>
          <p:cNvSpPr txBox="1"/>
          <p:nvPr/>
        </p:nvSpPr>
        <p:spPr>
          <a:xfrm>
            <a:off x="5043608" y="4813382"/>
            <a:ext cx="1653540" cy="923330"/>
          </a:xfrm>
          <a:prstGeom prst="rect">
            <a:avLst/>
          </a:prstGeom>
          <a:noFill/>
        </p:spPr>
        <p:txBody>
          <a:bodyPr wrap="square" rtlCol="0">
            <a:spAutoFit/>
          </a:bodyPr>
          <a:lstStyle/>
          <a:p>
            <a:pPr algn="ctr"/>
            <a:r>
              <a:rPr lang="en-US" dirty="0" smtClean="0">
                <a:latin typeface="Trebuchet MS" panose="020B0603020202020204" pitchFamily="34" charset="0"/>
              </a:rPr>
              <a:t>Module 16:</a:t>
            </a:r>
          </a:p>
          <a:p>
            <a:pPr algn="ctr"/>
            <a:r>
              <a:rPr lang="en-US" dirty="0" smtClean="0">
                <a:latin typeface="Trebuchet MS" panose="020B0603020202020204" pitchFamily="34" charset="0"/>
              </a:rPr>
              <a:t>Classroom Instruction</a:t>
            </a:r>
          </a:p>
        </p:txBody>
      </p:sp>
      <p:sp>
        <p:nvSpPr>
          <p:cNvPr id="39" name="TextBox 38"/>
          <p:cNvSpPr txBox="1"/>
          <p:nvPr/>
        </p:nvSpPr>
        <p:spPr>
          <a:xfrm>
            <a:off x="7430006" y="4797753"/>
            <a:ext cx="1653540" cy="1477328"/>
          </a:xfrm>
          <a:prstGeom prst="rect">
            <a:avLst/>
          </a:prstGeom>
          <a:noFill/>
        </p:spPr>
        <p:txBody>
          <a:bodyPr wrap="square" rtlCol="0">
            <a:spAutoFit/>
          </a:bodyPr>
          <a:lstStyle/>
          <a:p>
            <a:pPr algn="ctr"/>
            <a:r>
              <a:rPr lang="en-US" dirty="0" smtClean="0">
                <a:latin typeface="Trebuchet MS" panose="020B0603020202020204" pitchFamily="34" charset="0"/>
              </a:rPr>
              <a:t>Module 17:</a:t>
            </a:r>
          </a:p>
          <a:p>
            <a:pPr algn="ctr"/>
            <a:r>
              <a:rPr lang="en-US" dirty="0" smtClean="0">
                <a:latin typeface="Trebuchet MS" panose="020B0603020202020204" pitchFamily="34" charset="0"/>
              </a:rPr>
              <a:t>Are You Standards Literate?</a:t>
            </a:r>
          </a:p>
          <a:p>
            <a:pPr algn="ctr"/>
            <a:endParaRPr lang="en-US" dirty="0" smtClean="0">
              <a:latin typeface="Trebuchet MS" panose="020B0603020202020204" pitchFamily="34" charset="0"/>
            </a:endParaRPr>
          </a:p>
        </p:txBody>
      </p:sp>
      <p:sp>
        <p:nvSpPr>
          <p:cNvPr id="41" name="Rectangle 40"/>
          <p:cNvSpPr/>
          <p:nvPr/>
        </p:nvSpPr>
        <p:spPr>
          <a:xfrm>
            <a:off x="1363088" y="3190786"/>
            <a:ext cx="1653540" cy="13487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2" name="TextBox 41"/>
          <p:cNvSpPr txBox="1"/>
          <p:nvPr/>
        </p:nvSpPr>
        <p:spPr>
          <a:xfrm>
            <a:off x="1363088" y="3225900"/>
            <a:ext cx="1653540" cy="1200329"/>
          </a:xfrm>
          <a:prstGeom prst="rect">
            <a:avLst/>
          </a:prstGeom>
          <a:noFill/>
        </p:spPr>
        <p:txBody>
          <a:bodyPr wrap="square" rtlCol="0">
            <a:spAutoFit/>
          </a:bodyPr>
          <a:lstStyle/>
          <a:p>
            <a:pPr algn="ctr"/>
            <a:r>
              <a:rPr lang="en-US" dirty="0" smtClean="0">
                <a:latin typeface="Trebuchet MS" panose="020B0603020202020204" pitchFamily="34" charset="0"/>
              </a:rPr>
              <a:t>Module 11:</a:t>
            </a:r>
          </a:p>
          <a:p>
            <a:pPr algn="ctr"/>
            <a:r>
              <a:rPr lang="en-US" dirty="0" smtClean="0">
                <a:latin typeface="Trebuchet MS" panose="020B0603020202020204" pitchFamily="34" charset="0"/>
              </a:rPr>
              <a:t>Planning to Fill the Gaps</a:t>
            </a:r>
          </a:p>
          <a:p>
            <a:pPr algn="ctr"/>
            <a:endParaRPr lang="en-US" dirty="0" smtClean="0">
              <a:latin typeface="Trebuchet MS" panose="020B0603020202020204" pitchFamily="34" charset="0"/>
            </a:endParaRPr>
          </a:p>
        </p:txBody>
      </p:sp>
      <p:sp>
        <p:nvSpPr>
          <p:cNvPr id="43" name="Right Arrow 42"/>
          <p:cNvSpPr/>
          <p:nvPr/>
        </p:nvSpPr>
        <p:spPr>
          <a:xfrm>
            <a:off x="612775" y="3538793"/>
            <a:ext cx="601980" cy="548640"/>
          </a:xfrm>
          <a:prstGeom prst="rightArrow">
            <a:avLst/>
          </a:prstGeom>
          <a:solidFill>
            <a:srgbClr val="FF505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3121116" y="3538793"/>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617722" y="3533109"/>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0931" y="4798499"/>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TextBox 46"/>
          <p:cNvSpPr txBox="1"/>
          <p:nvPr/>
        </p:nvSpPr>
        <p:spPr>
          <a:xfrm>
            <a:off x="79436" y="4840277"/>
            <a:ext cx="1653540" cy="1200329"/>
          </a:xfrm>
          <a:prstGeom prst="rect">
            <a:avLst/>
          </a:prstGeom>
          <a:noFill/>
        </p:spPr>
        <p:txBody>
          <a:bodyPr wrap="square" rtlCol="0">
            <a:spAutoFit/>
          </a:bodyPr>
          <a:lstStyle/>
          <a:p>
            <a:pPr algn="ctr"/>
            <a:r>
              <a:rPr lang="en-US" dirty="0" smtClean="0">
                <a:latin typeface="Trebuchet MS" panose="020B0603020202020204" pitchFamily="34" charset="0"/>
              </a:rPr>
              <a:t>Module 14:</a:t>
            </a:r>
          </a:p>
          <a:p>
            <a:pPr algn="ctr"/>
            <a:r>
              <a:rPr lang="en-US" dirty="0" smtClean="0">
                <a:latin typeface="Trebuchet MS" panose="020B0603020202020204" pitchFamily="34" charset="0"/>
              </a:rPr>
              <a:t>High-Impact Instructional Strategies</a:t>
            </a:r>
          </a:p>
        </p:txBody>
      </p:sp>
      <p:sp>
        <p:nvSpPr>
          <p:cNvPr id="48" name="Right Arrow 47"/>
          <p:cNvSpPr/>
          <p:nvPr/>
        </p:nvSpPr>
        <p:spPr>
          <a:xfrm>
            <a:off x="8080671" y="3533109"/>
            <a:ext cx="601980" cy="548640"/>
          </a:xfrm>
          <a:prstGeom prst="rightArrow">
            <a:avLst/>
          </a:prstGeom>
          <a:solidFill>
            <a:srgbClr val="FFFF66"/>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573368" y="4812875"/>
            <a:ext cx="1653540" cy="13487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0" name="TextBox 49"/>
          <p:cNvSpPr txBox="1"/>
          <p:nvPr/>
        </p:nvSpPr>
        <p:spPr>
          <a:xfrm>
            <a:off x="2536651" y="4816395"/>
            <a:ext cx="1653540" cy="1400383"/>
          </a:xfrm>
          <a:prstGeom prst="rect">
            <a:avLst/>
          </a:prstGeom>
          <a:noFill/>
        </p:spPr>
        <p:txBody>
          <a:bodyPr wrap="square" rtlCol="0">
            <a:spAutoFit/>
          </a:bodyPr>
          <a:lstStyle/>
          <a:p>
            <a:pPr algn="ctr"/>
            <a:r>
              <a:rPr lang="en-US" sz="1700" dirty="0" smtClean="0">
                <a:latin typeface="Trebuchet MS" panose="020B0603020202020204" pitchFamily="34" charset="0"/>
              </a:rPr>
              <a:t>Module 15:</a:t>
            </a:r>
          </a:p>
          <a:p>
            <a:pPr algn="ctr"/>
            <a:r>
              <a:rPr lang="en-US" sz="1700" dirty="0" smtClean="0">
                <a:latin typeface="Trebuchet MS" panose="020B0603020202020204" pitchFamily="34" charset="0"/>
              </a:rPr>
              <a:t>Instructional Innovations within the 2020 CAS</a:t>
            </a:r>
          </a:p>
        </p:txBody>
      </p:sp>
      <p:sp>
        <p:nvSpPr>
          <p:cNvPr id="51" name="TextBox 50"/>
          <p:cNvSpPr txBox="1"/>
          <p:nvPr/>
        </p:nvSpPr>
        <p:spPr>
          <a:xfrm>
            <a:off x="1058167" y="6122583"/>
            <a:ext cx="7022504" cy="584775"/>
          </a:xfrm>
          <a:prstGeom prst="rect">
            <a:avLst/>
          </a:prstGeom>
          <a:noFill/>
        </p:spPr>
        <p:txBody>
          <a:bodyPr wrap="square" rtlCol="0">
            <a:spAutoFit/>
          </a:bodyPr>
          <a:lstStyle/>
          <a:p>
            <a:pPr algn="ctr"/>
            <a:r>
              <a:rPr lang="en-US" sz="1600" dirty="0" smtClean="0">
                <a:latin typeface="Trebuchet MS" panose="020B0603020202020204" pitchFamily="34" charset="0"/>
              </a:rPr>
              <a:t>Available now at: </a:t>
            </a:r>
            <a:r>
              <a:rPr lang="en-US" sz="1600" dirty="0">
                <a:hlinkClick r:id="rId3"/>
              </a:rPr>
              <a:t>https://www.cde.state.co.us/standardsandinstruction/2020implementation</a:t>
            </a:r>
            <a:endParaRPr lang="en-US" sz="1600" dirty="0">
              <a:latin typeface="Trebuchet MS" panose="020B0603020202020204" pitchFamily="34" charset="0"/>
            </a:endParaRPr>
          </a:p>
        </p:txBody>
      </p:sp>
    </p:spTree>
    <p:extLst>
      <p:ext uri="{BB962C8B-B14F-4D97-AF65-F5344CB8AC3E}">
        <p14:creationId xmlns:p14="http://schemas.microsoft.com/office/powerpoint/2010/main" val="301441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166761"/>
            <a:ext cx="8898807" cy="756418"/>
          </a:xfrm>
        </p:spPr>
        <p:txBody>
          <a:bodyPr>
            <a:noAutofit/>
          </a:bodyPr>
          <a:lstStyle/>
          <a:p>
            <a:r>
              <a:rPr lang="en-US" sz="3600" dirty="0" smtClean="0"/>
              <a:t>The Office of Standards and Instructional Support</a:t>
            </a:r>
            <a:endParaRPr lang="en-US" sz="3600" dirty="0"/>
          </a:p>
        </p:txBody>
      </p:sp>
      <p:sp>
        <p:nvSpPr>
          <p:cNvPr id="3" name="Content Placeholder 2"/>
          <p:cNvSpPr>
            <a:spLocks noGrp="1"/>
          </p:cNvSpPr>
          <p:nvPr>
            <p:ph idx="1"/>
          </p:nvPr>
        </p:nvSpPr>
        <p:spPr>
          <a:xfrm>
            <a:off x="628649" y="1292711"/>
            <a:ext cx="7886700" cy="446442"/>
          </a:xfrm>
        </p:spPr>
        <p:txBody>
          <a:bodyPr/>
          <a:lstStyle/>
          <a:p>
            <a:pPr marL="0" indent="0" algn="ctr">
              <a:buNone/>
            </a:pPr>
            <a:r>
              <a:rPr lang="en-US" dirty="0">
                <a:hlinkClick r:id="rId2"/>
              </a:rPr>
              <a:t>https://www.cde.state.co.us/standardsandinstruction</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79575"/>
              </p:ext>
            </p:extLst>
          </p:nvPr>
        </p:nvGraphicFramePr>
        <p:xfrm>
          <a:off x="320486" y="1739153"/>
          <a:ext cx="8503025" cy="4807571"/>
        </p:xfrm>
        <a:graphic>
          <a:graphicData uri="http://schemas.openxmlformats.org/drawingml/2006/table">
            <a:tbl>
              <a:tblPr firstRow="1" bandRow="1">
                <a:tableStyleId>{7DF18680-E054-41AD-8BC1-D1AEF772440D}</a:tableStyleId>
              </a:tblPr>
              <a:tblGrid>
                <a:gridCol w="1905001"/>
                <a:gridCol w="3810000"/>
                <a:gridCol w="2788024"/>
              </a:tblGrid>
              <a:tr h="370840">
                <a:tc>
                  <a:txBody>
                    <a:bodyPr/>
                    <a:lstStyle/>
                    <a:p>
                      <a:r>
                        <a:rPr lang="en-US" sz="1600" dirty="0" smtClean="0"/>
                        <a:t>Name</a:t>
                      </a:r>
                      <a:endParaRPr lang="en-US" sz="1600" dirty="0"/>
                    </a:p>
                  </a:txBody>
                  <a:tcPr/>
                </a:tc>
                <a:tc>
                  <a:txBody>
                    <a:bodyPr/>
                    <a:lstStyle/>
                    <a:p>
                      <a:r>
                        <a:rPr lang="en-US" sz="1600" dirty="0" smtClean="0"/>
                        <a:t>Position/Content Area</a:t>
                      </a:r>
                      <a:endParaRPr lang="en-US" sz="1600" dirty="0"/>
                    </a:p>
                  </a:txBody>
                  <a:tcPr/>
                </a:tc>
                <a:tc>
                  <a:txBody>
                    <a:bodyPr/>
                    <a:lstStyle/>
                    <a:p>
                      <a:r>
                        <a:rPr lang="en-US" sz="1600" dirty="0" smtClean="0"/>
                        <a:t>Email</a:t>
                      </a:r>
                      <a:endParaRPr lang="en-US" sz="1600" dirty="0"/>
                    </a:p>
                  </a:txBody>
                  <a:tcPr/>
                </a:tc>
              </a:tr>
              <a:tr h="370840">
                <a:tc>
                  <a:txBody>
                    <a:bodyPr/>
                    <a:lstStyle/>
                    <a:p>
                      <a:r>
                        <a:rPr lang="en-US" sz="1600" dirty="0" smtClean="0"/>
                        <a:t>Aguilar, Carla</a:t>
                      </a:r>
                      <a:endParaRPr lang="en-US" sz="1600" dirty="0"/>
                    </a:p>
                  </a:txBody>
                  <a:tcPr/>
                </a:tc>
                <a:tc>
                  <a:txBody>
                    <a:bodyPr/>
                    <a:lstStyle/>
                    <a:p>
                      <a:r>
                        <a:rPr lang="en-US" sz="1600" dirty="0" smtClean="0"/>
                        <a:t>Music</a:t>
                      </a:r>
                      <a:endParaRPr lang="en-US" sz="1600" dirty="0"/>
                    </a:p>
                  </a:txBody>
                  <a:tcPr/>
                </a:tc>
                <a:tc>
                  <a:txBody>
                    <a:bodyPr/>
                    <a:lstStyle/>
                    <a:p>
                      <a:r>
                        <a:rPr lang="en-US" sz="1600" dirty="0" smtClean="0"/>
                        <a:t>Aguilar_c@cde.state.co.us</a:t>
                      </a:r>
                      <a:endParaRPr lang="en-US" sz="1600" dirty="0"/>
                    </a:p>
                  </a:txBody>
                  <a:tcPr/>
                </a:tc>
              </a:tr>
              <a:tr h="370840">
                <a:tc>
                  <a:txBody>
                    <a:bodyPr/>
                    <a:lstStyle/>
                    <a:p>
                      <a:r>
                        <a:rPr lang="en-US" sz="1600" dirty="0" smtClean="0"/>
                        <a:t>Bruno,</a:t>
                      </a:r>
                      <a:r>
                        <a:rPr lang="en-US" sz="1600" baseline="0" dirty="0" smtClean="0"/>
                        <a:t> Joanna</a:t>
                      </a:r>
                      <a:endParaRPr lang="en-US" sz="1600" dirty="0"/>
                    </a:p>
                  </a:txBody>
                  <a:tcPr/>
                </a:tc>
                <a:tc>
                  <a:txBody>
                    <a:bodyPr/>
                    <a:lstStyle/>
                    <a:p>
                      <a:r>
                        <a:rPr lang="en-US" sz="1600" dirty="0" smtClean="0"/>
                        <a:t>Director</a:t>
                      </a:r>
                      <a:endParaRPr lang="en-US" sz="1600" dirty="0"/>
                    </a:p>
                  </a:txBody>
                  <a:tcPr/>
                </a:tc>
                <a:tc>
                  <a:txBody>
                    <a:bodyPr/>
                    <a:lstStyle/>
                    <a:p>
                      <a:r>
                        <a:rPr lang="en-US" sz="1600" dirty="0" smtClean="0"/>
                        <a:t>Bruno_j@cde.state.co.us</a:t>
                      </a:r>
                      <a:endParaRPr lang="en-US" sz="1600" dirty="0"/>
                    </a:p>
                  </a:txBody>
                  <a:tcPr/>
                </a:tc>
              </a:tr>
              <a:tr h="370840">
                <a:tc>
                  <a:txBody>
                    <a:bodyPr/>
                    <a:lstStyle/>
                    <a:p>
                      <a:r>
                        <a:rPr lang="en-US" sz="1600" dirty="0" smtClean="0"/>
                        <a:t>Buck, Lulu</a:t>
                      </a:r>
                      <a:endParaRPr lang="en-US" sz="1600" dirty="0"/>
                    </a:p>
                  </a:txBody>
                  <a:tcPr/>
                </a:tc>
                <a:tc>
                  <a:txBody>
                    <a:bodyPr/>
                    <a:lstStyle/>
                    <a:p>
                      <a:r>
                        <a:rPr lang="en-US" sz="1600" dirty="0" smtClean="0"/>
                        <a:t>World Languages</a:t>
                      </a:r>
                      <a:endParaRPr lang="en-US" sz="1600" dirty="0"/>
                    </a:p>
                  </a:txBody>
                  <a:tcPr/>
                </a:tc>
                <a:tc>
                  <a:txBody>
                    <a:bodyPr/>
                    <a:lstStyle/>
                    <a:p>
                      <a:r>
                        <a:rPr lang="en-US" sz="1600" dirty="0" smtClean="0"/>
                        <a:t>Buck_l@cde.state.co.us</a:t>
                      </a:r>
                      <a:endParaRPr lang="en-US" sz="1600" dirty="0"/>
                    </a:p>
                  </a:txBody>
                  <a:tcPr/>
                </a:tc>
              </a:tr>
              <a:tr h="370840">
                <a:tc>
                  <a:txBody>
                    <a:bodyPr/>
                    <a:lstStyle/>
                    <a:p>
                      <a:r>
                        <a:rPr lang="en-US" sz="1600" dirty="0" smtClean="0"/>
                        <a:t>Garcia, Maya</a:t>
                      </a:r>
                      <a:endParaRPr lang="en-US" sz="1600" dirty="0"/>
                    </a:p>
                  </a:txBody>
                  <a:tcPr/>
                </a:tc>
                <a:tc>
                  <a:txBody>
                    <a:bodyPr/>
                    <a:lstStyle/>
                    <a:p>
                      <a:r>
                        <a:rPr lang="en-US" sz="1600" dirty="0" smtClean="0"/>
                        <a:t>Science &amp; STEM</a:t>
                      </a:r>
                      <a:endParaRPr lang="en-US" sz="1600" dirty="0"/>
                    </a:p>
                  </a:txBody>
                  <a:tcPr/>
                </a:tc>
                <a:tc>
                  <a:txBody>
                    <a:bodyPr/>
                    <a:lstStyle/>
                    <a:p>
                      <a:r>
                        <a:rPr lang="en-US" sz="1600" dirty="0" smtClean="0"/>
                        <a:t>Garcia_m@cde.state.co.us</a:t>
                      </a:r>
                      <a:endParaRPr lang="en-US" sz="1600" dirty="0"/>
                    </a:p>
                  </a:txBody>
                  <a:tcPr/>
                </a:tc>
              </a:tr>
              <a:tr h="370840">
                <a:tc>
                  <a:txBody>
                    <a:bodyPr/>
                    <a:lstStyle/>
                    <a:p>
                      <a:r>
                        <a:rPr lang="en-US" sz="1600" dirty="0" smtClean="0"/>
                        <a:t>Gillespie, Olivia</a:t>
                      </a:r>
                      <a:endParaRPr lang="en-US" sz="1600" dirty="0"/>
                    </a:p>
                  </a:txBody>
                  <a:tcPr/>
                </a:tc>
                <a:tc>
                  <a:txBody>
                    <a:bodyPr/>
                    <a:lstStyle/>
                    <a:p>
                      <a:r>
                        <a:rPr lang="en-US" sz="1600" dirty="0" smtClean="0"/>
                        <a:t>Reading, Writing, Communicating</a:t>
                      </a:r>
                      <a:endParaRPr lang="en-US" sz="1600" dirty="0"/>
                    </a:p>
                  </a:txBody>
                  <a:tcPr/>
                </a:tc>
                <a:tc>
                  <a:txBody>
                    <a:bodyPr/>
                    <a:lstStyle/>
                    <a:p>
                      <a:r>
                        <a:rPr lang="en-US" sz="1600" dirty="0" smtClean="0"/>
                        <a:t>Gillespie_o@cde.state.co.us</a:t>
                      </a:r>
                      <a:endParaRPr lang="en-US" sz="1600" dirty="0"/>
                    </a:p>
                  </a:txBody>
                  <a:tcPr/>
                </a:tc>
              </a:tr>
              <a:tr h="370840">
                <a:tc>
                  <a:txBody>
                    <a:bodyPr/>
                    <a:lstStyle/>
                    <a:p>
                      <a:r>
                        <a:rPr lang="en-US" sz="1600" dirty="0" smtClean="0"/>
                        <a:t>Goodwin, Donna</a:t>
                      </a:r>
                      <a:endParaRPr lang="en-US" sz="1600" dirty="0"/>
                    </a:p>
                  </a:txBody>
                  <a:tcPr/>
                </a:tc>
                <a:tc>
                  <a:txBody>
                    <a:bodyPr/>
                    <a:lstStyle/>
                    <a:p>
                      <a:r>
                        <a:rPr lang="en-US" sz="1600" dirty="0" smtClean="0"/>
                        <a:t>Visual</a:t>
                      </a:r>
                      <a:r>
                        <a:rPr lang="en-US" sz="1600" baseline="0" dirty="0" smtClean="0"/>
                        <a:t> Arts</a:t>
                      </a:r>
                      <a:endParaRPr lang="en-US" sz="1600" dirty="0"/>
                    </a:p>
                  </a:txBody>
                  <a:tcPr/>
                </a:tc>
                <a:tc>
                  <a:txBody>
                    <a:bodyPr/>
                    <a:lstStyle/>
                    <a:p>
                      <a:r>
                        <a:rPr lang="en-US" sz="1600" dirty="0" smtClean="0"/>
                        <a:t>Goodwin_d@cde.state.co.us</a:t>
                      </a:r>
                      <a:endParaRPr lang="en-US" sz="1600" dirty="0"/>
                    </a:p>
                  </a:txBody>
                  <a:tcPr/>
                </a:tc>
              </a:tr>
              <a:tr h="370840">
                <a:tc>
                  <a:txBody>
                    <a:bodyPr/>
                    <a:lstStyle/>
                    <a:p>
                      <a:r>
                        <a:rPr lang="en-US" sz="1600" dirty="0" smtClean="0"/>
                        <a:t>Hartman,</a:t>
                      </a:r>
                      <a:r>
                        <a:rPr lang="en-US" sz="1600" baseline="0" dirty="0" smtClean="0"/>
                        <a:t> Stephanie</a:t>
                      </a:r>
                      <a:endParaRPr lang="en-US" sz="1600" dirty="0"/>
                    </a:p>
                  </a:txBody>
                  <a:tcPr/>
                </a:tc>
                <a:tc>
                  <a:txBody>
                    <a:bodyPr/>
                    <a:lstStyle/>
                    <a:p>
                      <a:r>
                        <a:rPr lang="en-US" sz="1600" dirty="0" smtClean="0"/>
                        <a:t>Social Studies</a:t>
                      </a:r>
                      <a:endParaRPr lang="en-US" sz="1600" dirty="0"/>
                    </a:p>
                  </a:txBody>
                  <a:tcPr/>
                </a:tc>
                <a:tc>
                  <a:txBody>
                    <a:bodyPr/>
                    <a:lstStyle/>
                    <a:p>
                      <a:r>
                        <a:rPr lang="en-US" sz="1600" dirty="0" smtClean="0"/>
                        <a:t>Hartman_s@cde.state.co.us</a:t>
                      </a:r>
                      <a:endParaRPr lang="en-US" sz="1600" dirty="0"/>
                    </a:p>
                  </a:txBody>
                  <a:tcPr/>
                </a:tc>
              </a:tr>
              <a:tr h="370840">
                <a:tc>
                  <a:txBody>
                    <a:bodyPr/>
                    <a:lstStyle/>
                    <a:p>
                      <a:r>
                        <a:rPr lang="en-US" sz="1600" dirty="0" smtClean="0"/>
                        <a:t>Hofmeister, Judi</a:t>
                      </a:r>
                      <a:endParaRPr lang="en-US" sz="1600" dirty="0"/>
                    </a:p>
                  </a:txBody>
                  <a:tcPr/>
                </a:tc>
                <a:tc>
                  <a:txBody>
                    <a:bodyPr/>
                    <a:lstStyle/>
                    <a:p>
                      <a:r>
                        <a:rPr lang="en-US" sz="1600" dirty="0" smtClean="0"/>
                        <a:t>Dance,</a:t>
                      </a:r>
                      <a:r>
                        <a:rPr lang="en-US" sz="1600" baseline="0" dirty="0" smtClean="0"/>
                        <a:t> Drama, Theater</a:t>
                      </a:r>
                      <a:endParaRPr lang="en-US" sz="1600" dirty="0"/>
                    </a:p>
                  </a:txBody>
                  <a:tcPr/>
                </a:tc>
                <a:tc>
                  <a:txBody>
                    <a:bodyPr/>
                    <a:lstStyle/>
                    <a:p>
                      <a:r>
                        <a:rPr lang="en-US" sz="1600" dirty="0" smtClean="0"/>
                        <a:t>Hofmeister_j@cde.stat.co.us</a:t>
                      </a:r>
                      <a:endParaRPr lang="en-US" sz="1600" dirty="0"/>
                    </a:p>
                  </a:txBody>
                  <a:tcPr/>
                </a:tc>
              </a:tr>
              <a:tr h="357491">
                <a:tc>
                  <a:txBody>
                    <a:bodyPr/>
                    <a:lstStyle/>
                    <a:p>
                      <a:r>
                        <a:rPr lang="en-US" sz="1600" dirty="0" smtClean="0"/>
                        <a:t>Hurley, James</a:t>
                      </a:r>
                      <a:endParaRPr lang="en-US" sz="1600" dirty="0"/>
                    </a:p>
                  </a:txBody>
                  <a:tcPr/>
                </a:tc>
                <a:tc>
                  <a:txBody>
                    <a:bodyPr/>
                    <a:lstStyle/>
                    <a:p>
                      <a:r>
                        <a:rPr lang="en-US" sz="1600" dirty="0" smtClean="0"/>
                        <a:t>Comprehensive Health</a:t>
                      </a:r>
                      <a:r>
                        <a:rPr lang="en-US" sz="1600" baseline="0" dirty="0" smtClean="0"/>
                        <a:t> &amp; Physical Education</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Hurley_j@cde.state.co.us</a:t>
                      </a:r>
                    </a:p>
                  </a:txBody>
                  <a:tcPr/>
                </a:tc>
              </a:tr>
              <a:tr h="370840">
                <a:tc>
                  <a:txBody>
                    <a:bodyPr/>
                    <a:lstStyle/>
                    <a:p>
                      <a:r>
                        <a:rPr lang="en-US" sz="1600" dirty="0" smtClean="0"/>
                        <a:t>Johnson,</a:t>
                      </a:r>
                      <a:r>
                        <a:rPr lang="en-US" sz="1600" baseline="0" dirty="0" smtClean="0"/>
                        <a:t> Raymond</a:t>
                      </a:r>
                      <a:endParaRPr lang="en-US" sz="1600" dirty="0"/>
                    </a:p>
                  </a:txBody>
                  <a:tcPr/>
                </a:tc>
                <a:tc>
                  <a:txBody>
                    <a:bodyPr/>
                    <a:lstStyle/>
                    <a:p>
                      <a:r>
                        <a:rPr lang="en-US" sz="1600" dirty="0" smtClean="0"/>
                        <a:t>Mathematics</a:t>
                      </a:r>
                      <a:endParaRPr lang="en-US" sz="1600" dirty="0"/>
                    </a:p>
                  </a:txBody>
                  <a:tcPr/>
                </a:tc>
                <a:tc>
                  <a:txBody>
                    <a:bodyPr/>
                    <a:lstStyle/>
                    <a:p>
                      <a:r>
                        <a:rPr lang="en-US" sz="1600" dirty="0" smtClean="0"/>
                        <a:t>Johnson_r@cde.state.co.us</a:t>
                      </a:r>
                      <a:endParaRPr lang="en-US" sz="1600" dirty="0"/>
                    </a:p>
                  </a:txBody>
                  <a:tcPr/>
                </a:tc>
              </a:tr>
              <a:tr h="370840">
                <a:tc>
                  <a:txBody>
                    <a:bodyPr/>
                    <a:lstStyle/>
                    <a:p>
                      <a:r>
                        <a:rPr lang="en-US" sz="1600" dirty="0" smtClean="0"/>
                        <a:t>Summers, Chris</a:t>
                      </a:r>
                      <a:endParaRPr lang="en-US" sz="1600" dirty="0"/>
                    </a:p>
                  </a:txBody>
                  <a:tcPr/>
                </a:tc>
                <a:tc>
                  <a:txBody>
                    <a:bodyPr/>
                    <a:lstStyle/>
                    <a:p>
                      <a:r>
                        <a:rPr lang="en-US" sz="1600" dirty="0" smtClean="0"/>
                        <a:t>Computer Science</a:t>
                      </a:r>
                      <a:endParaRPr lang="en-US" sz="1600" dirty="0"/>
                    </a:p>
                  </a:txBody>
                  <a:tcPr/>
                </a:tc>
                <a:tc>
                  <a:txBody>
                    <a:bodyPr/>
                    <a:lstStyle/>
                    <a:p>
                      <a:r>
                        <a:rPr lang="en-US" sz="1600" dirty="0" smtClean="0"/>
                        <a:t>Summers_c@cde.state.co.us</a:t>
                      </a:r>
                      <a:endParaRPr lang="en-US" sz="1600" dirty="0"/>
                    </a:p>
                  </a:txBody>
                  <a:tcPr/>
                </a:tc>
              </a:tr>
              <a:tr h="370840">
                <a:tc>
                  <a:txBody>
                    <a:bodyPr/>
                    <a:lstStyle/>
                    <a:p>
                      <a:r>
                        <a:rPr lang="en-US" sz="1600" dirty="0" smtClean="0"/>
                        <a:t>Wooten, Alyssa</a:t>
                      </a:r>
                      <a:endParaRPr lang="en-US" sz="1600" dirty="0"/>
                    </a:p>
                  </a:txBody>
                  <a:tcPr/>
                </a:tc>
                <a:tc>
                  <a:txBody>
                    <a:bodyPr/>
                    <a:lstStyle/>
                    <a:p>
                      <a:r>
                        <a:rPr lang="en-US" sz="1600" dirty="0" smtClean="0"/>
                        <a:t>Personal Financial Literacy</a:t>
                      </a:r>
                      <a:endParaRPr lang="en-US" sz="1600" dirty="0"/>
                    </a:p>
                  </a:txBody>
                  <a:tcPr/>
                </a:tc>
                <a:tc>
                  <a:txBody>
                    <a:bodyPr/>
                    <a:lstStyle/>
                    <a:p>
                      <a:r>
                        <a:rPr lang="en-US" sz="1600" dirty="0" smtClean="0"/>
                        <a:t>Wooten_a@cde.state.co.us</a:t>
                      </a:r>
                      <a:endParaRPr lang="en-US" sz="1600" dirty="0"/>
                    </a:p>
                  </a:txBody>
                  <a:tcPr/>
                </a:tc>
              </a:tr>
            </a:tbl>
          </a:graphicData>
        </a:graphic>
      </p:graphicFrame>
    </p:spTree>
    <p:extLst>
      <p:ext uri="{BB962C8B-B14F-4D97-AF65-F5344CB8AC3E}">
        <p14:creationId xmlns:p14="http://schemas.microsoft.com/office/powerpoint/2010/main" val="63827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694" y="3155575"/>
            <a:ext cx="7772400" cy="2001877"/>
          </a:xfrm>
        </p:spPr>
        <p:txBody>
          <a:bodyPr/>
          <a:lstStyle/>
          <a:p>
            <a:r>
              <a:rPr lang="en-US" dirty="0" smtClean="0"/>
              <a:t>The End</a:t>
            </a: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168811" y="116541"/>
            <a:ext cx="7652460" cy="993005"/>
          </a:xfrm>
          <a:prstGeom prst="rect">
            <a:avLst/>
          </a:prstGeom>
        </p:spPr>
        <p:txBody>
          <a:bodyPr spcFirstLastPara="1" vert="horz" wrap="square" lIns="91425" tIns="91425" rIns="91425" bIns="91425" rtlCol="0" anchor="b" anchorCtr="0">
            <a:noAutofit/>
          </a:bodyPr>
          <a:lstStyle/>
          <a:p>
            <a:r>
              <a:rPr lang="en" sz="3200" dirty="0"/>
              <a:t>Setting the Context: Colorado’s Educational Landscape</a:t>
            </a:r>
            <a:endParaRPr sz="3200" dirty="0"/>
          </a:p>
        </p:txBody>
      </p:sp>
      <p:sp>
        <p:nvSpPr>
          <p:cNvPr id="102" name="Google Shape;102;p18"/>
          <p:cNvSpPr txBox="1">
            <a:spLocks noGrp="1"/>
          </p:cNvSpPr>
          <p:nvPr>
            <p:ph idx="1"/>
          </p:nvPr>
        </p:nvSpPr>
        <p:spPr>
          <a:prstGeom prst="rect">
            <a:avLst/>
          </a:prstGeom>
        </p:spPr>
        <p:txBody>
          <a:bodyPr spcFirstLastPara="1" vert="horz" wrap="square" lIns="91425" tIns="91425" rIns="91425" bIns="91425" rtlCol="0" anchor="t" anchorCtr="0">
            <a:noAutofit/>
          </a:bodyPr>
          <a:lstStyle/>
          <a:p>
            <a:pPr indent="-368291">
              <a:spcBef>
                <a:spcPts val="700"/>
              </a:spcBef>
              <a:buClr>
                <a:srgbClr val="000000"/>
              </a:buClr>
              <a:buSzPts val="2200"/>
              <a:buFont typeface="Trebuchet MS"/>
              <a:buChar char="●"/>
            </a:pPr>
            <a:r>
              <a:rPr lang="en" sz="2200" dirty="0">
                <a:solidFill>
                  <a:srgbClr val="000000"/>
                </a:solidFill>
                <a:latin typeface="Trebuchet MS"/>
                <a:ea typeface="Trebuchet MS"/>
                <a:cs typeface="Trebuchet MS"/>
                <a:sym typeface="Trebuchet MS"/>
              </a:rPr>
              <a:t>178 school districts, 1900 schools, close to 60,000 teachers and over 3485 administrators</a:t>
            </a:r>
            <a:endParaRPr sz="2200" dirty="0">
              <a:solidFill>
                <a:srgbClr val="000000"/>
              </a:solidFill>
              <a:latin typeface="Trebuchet MS"/>
              <a:ea typeface="Trebuchet MS"/>
              <a:cs typeface="Trebuchet MS"/>
              <a:sym typeface="Trebuchet MS"/>
            </a:endParaRPr>
          </a:p>
          <a:p>
            <a:pPr indent="-368291">
              <a:buClr>
                <a:srgbClr val="000000"/>
              </a:buClr>
              <a:buSzPts val="2200"/>
              <a:buFont typeface="Trebuchet MS"/>
              <a:buChar char="●"/>
            </a:pPr>
            <a:r>
              <a:rPr lang="en" sz="2200" dirty="0">
                <a:solidFill>
                  <a:srgbClr val="000000"/>
                </a:solidFill>
                <a:latin typeface="Trebuchet MS"/>
                <a:ea typeface="Trebuchet MS"/>
                <a:cs typeface="Trebuchet MS"/>
                <a:sym typeface="Trebuchet MS"/>
              </a:rPr>
              <a:t>Close to 75% of the 178 school districts are considered </a:t>
            </a:r>
            <a:r>
              <a:rPr lang="en" sz="2200" i="1" dirty="0">
                <a:solidFill>
                  <a:srgbClr val="000000"/>
                </a:solidFill>
                <a:latin typeface="Trebuchet MS"/>
                <a:ea typeface="Trebuchet MS"/>
                <a:cs typeface="Trebuchet MS"/>
                <a:sym typeface="Trebuchet MS"/>
              </a:rPr>
              <a:t>rural </a:t>
            </a:r>
            <a:r>
              <a:rPr lang="en" sz="2200" dirty="0">
                <a:solidFill>
                  <a:srgbClr val="000000"/>
                </a:solidFill>
                <a:latin typeface="Trebuchet MS"/>
                <a:ea typeface="Trebuchet MS"/>
                <a:cs typeface="Trebuchet MS"/>
                <a:sym typeface="Trebuchet MS"/>
              </a:rPr>
              <a:t>school districts</a:t>
            </a:r>
            <a:endParaRPr sz="2200" dirty="0">
              <a:solidFill>
                <a:srgbClr val="000000"/>
              </a:solidFill>
              <a:latin typeface="Trebuchet MS"/>
              <a:ea typeface="Trebuchet MS"/>
              <a:cs typeface="Trebuchet MS"/>
              <a:sym typeface="Trebuchet MS"/>
            </a:endParaRPr>
          </a:p>
          <a:p>
            <a:pPr lvl="1" indent="-368291">
              <a:spcBef>
                <a:spcPts val="0"/>
              </a:spcBef>
              <a:buClr>
                <a:srgbClr val="000000"/>
              </a:buClr>
              <a:buSzPts val="2200"/>
              <a:buFont typeface="Trebuchet MS"/>
              <a:buChar char="○"/>
            </a:pPr>
            <a:r>
              <a:rPr lang="en" sz="2200" dirty="0">
                <a:solidFill>
                  <a:srgbClr val="000000"/>
                </a:solidFill>
                <a:latin typeface="Trebuchet MS"/>
                <a:ea typeface="Trebuchet MS"/>
                <a:cs typeface="Trebuchet MS"/>
                <a:sym typeface="Trebuchet MS"/>
              </a:rPr>
              <a:t>Less than 5000 students</a:t>
            </a:r>
            <a:endParaRPr sz="2200" dirty="0">
              <a:solidFill>
                <a:srgbClr val="000000"/>
              </a:solidFill>
              <a:latin typeface="Trebuchet MS"/>
              <a:ea typeface="Trebuchet MS"/>
              <a:cs typeface="Trebuchet MS"/>
              <a:sym typeface="Trebuchet MS"/>
            </a:endParaRPr>
          </a:p>
          <a:p>
            <a:pPr indent="-368291">
              <a:buClr>
                <a:srgbClr val="000000"/>
              </a:buClr>
              <a:buSzPts val="2200"/>
              <a:buFont typeface="Trebuchet MS"/>
              <a:buChar char="●"/>
            </a:pPr>
            <a:r>
              <a:rPr lang="en" sz="2200" dirty="0">
                <a:solidFill>
                  <a:srgbClr val="000000"/>
                </a:solidFill>
                <a:latin typeface="Trebuchet MS"/>
                <a:ea typeface="Trebuchet MS"/>
                <a:cs typeface="Trebuchet MS"/>
                <a:sym typeface="Trebuchet MS"/>
              </a:rPr>
              <a:t>The largest school districts are Denver Public Schools (91,794), Jeffco Public Schools (86,097 students), Douglas Schools (67,597), Cherry Creek Schools (55,657)</a:t>
            </a:r>
            <a:endParaRPr sz="2200" dirty="0">
              <a:solidFill>
                <a:srgbClr val="000000"/>
              </a:solidFill>
              <a:latin typeface="Trebuchet MS"/>
              <a:ea typeface="Trebuchet MS"/>
              <a:cs typeface="Trebuchet MS"/>
              <a:sym typeface="Trebuchet MS"/>
            </a:endParaRPr>
          </a:p>
          <a:p>
            <a:pPr marL="0" indent="0">
              <a:buClr>
                <a:schemeClr val="dk1"/>
              </a:buClr>
              <a:buSzPts val="1100"/>
              <a:buNone/>
            </a:pPr>
            <a:endParaRPr sz="900" dirty="0">
              <a:solidFill>
                <a:srgbClr val="000000"/>
              </a:solidFill>
            </a:endParaRPr>
          </a:p>
          <a:p>
            <a:pPr marL="0" indent="0">
              <a:spcBef>
                <a:spcPts val="1600"/>
              </a:spcBef>
              <a:spcAft>
                <a:spcPts val="1600"/>
              </a:spcAft>
              <a:buClr>
                <a:schemeClr val="dk1"/>
              </a:buClr>
              <a:buSzPts val="1100"/>
              <a:buNone/>
            </a:pPr>
            <a:endParaRPr sz="900"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488" y="4755006"/>
            <a:ext cx="1510553" cy="1348708"/>
          </a:xfrm>
          <a:prstGeom prst="rect">
            <a:avLst/>
          </a:prstGeom>
        </p:spPr>
      </p:pic>
    </p:spTree>
    <p:extLst>
      <p:ext uri="{BB962C8B-B14F-4D97-AF65-F5344CB8AC3E}">
        <p14:creationId xmlns:p14="http://schemas.microsoft.com/office/powerpoint/2010/main" val="266785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811" y="366828"/>
            <a:ext cx="5158247" cy="590603"/>
          </a:xfrm>
        </p:spPr>
        <p:txBody>
          <a:bodyPr>
            <a:normAutofit/>
          </a:bodyPr>
          <a:lstStyle/>
          <a:p>
            <a:r>
              <a:rPr lang="en-US" sz="3600" dirty="0"/>
              <a:t>What Are Standards?</a:t>
            </a:r>
          </a:p>
        </p:txBody>
      </p:sp>
      <p:sp>
        <p:nvSpPr>
          <p:cNvPr id="2" name="Content Placeholder 1"/>
          <p:cNvSpPr>
            <a:spLocks noGrp="1"/>
          </p:cNvSpPr>
          <p:nvPr>
            <p:ph idx="1"/>
          </p:nvPr>
        </p:nvSpPr>
        <p:spPr/>
        <p:txBody>
          <a:bodyPr>
            <a:normAutofit/>
          </a:bodyPr>
          <a:lstStyle/>
          <a:p>
            <a:r>
              <a:rPr lang="en-US" dirty="0"/>
              <a:t>“A level of quality or attainment”</a:t>
            </a:r>
          </a:p>
          <a:p>
            <a:pPr lvl="1"/>
            <a:r>
              <a:rPr lang="en-US" dirty="0"/>
              <a:t>The USDA has standards for meat quality</a:t>
            </a:r>
          </a:p>
          <a:p>
            <a:pPr lvl="1"/>
            <a:r>
              <a:rPr lang="en-US" dirty="0"/>
              <a:t>The construction industry has standards (level of quality) for buildings</a:t>
            </a:r>
          </a:p>
          <a:p>
            <a:r>
              <a:rPr lang="en-US" dirty="0"/>
              <a:t>Education has standards that outline what students should know and be able to do </a:t>
            </a:r>
          </a:p>
          <a:p>
            <a:r>
              <a:rPr lang="en-US" dirty="0"/>
              <a:t>The Colorado Academic Standards (CAS) establish expectations for </a:t>
            </a:r>
            <a:r>
              <a:rPr lang="en-US" b="1" dirty="0"/>
              <a:t>all</a:t>
            </a:r>
            <a:r>
              <a:rPr lang="en-US" dirty="0"/>
              <a:t> students.</a:t>
            </a:r>
          </a:p>
          <a:p>
            <a:endParaRPr lang="en-US" dirty="0"/>
          </a:p>
        </p:txBody>
      </p:sp>
      <p:pic>
        <p:nvPicPr>
          <p:cNvPr id="5" name="Picture 4"/>
          <p:cNvPicPr>
            <a:picLocks noChangeAspect="1"/>
          </p:cNvPicPr>
          <p:nvPr/>
        </p:nvPicPr>
        <p:blipFill>
          <a:blip r:embed="rId3"/>
          <a:stretch>
            <a:fillRect/>
          </a:stretch>
        </p:blipFill>
        <p:spPr>
          <a:xfrm>
            <a:off x="3553162" y="4451338"/>
            <a:ext cx="3591860" cy="2020421"/>
          </a:xfrm>
          <a:prstGeom prst="rect">
            <a:avLst/>
          </a:prstGeom>
        </p:spPr>
      </p:pic>
    </p:spTree>
    <p:extLst>
      <p:ext uri="{BB962C8B-B14F-4D97-AF65-F5344CB8AC3E}">
        <p14:creationId xmlns:p14="http://schemas.microsoft.com/office/powerpoint/2010/main" val="7316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881" y="348611"/>
            <a:ext cx="5158247" cy="590603"/>
          </a:xfrm>
        </p:spPr>
        <p:txBody>
          <a:bodyPr>
            <a:normAutofit/>
          </a:bodyPr>
          <a:lstStyle/>
          <a:p>
            <a:r>
              <a:rPr lang="en-US" sz="3200" dirty="0"/>
              <a:t>Why </a:t>
            </a:r>
            <a:r>
              <a:rPr lang="en-US" sz="3600" dirty="0"/>
              <a:t>Standards</a:t>
            </a:r>
            <a:r>
              <a:rPr lang="en-US" sz="3200" dirty="0"/>
              <a:t>?</a:t>
            </a:r>
          </a:p>
        </p:txBody>
      </p:sp>
      <p:sp>
        <p:nvSpPr>
          <p:cNvPr id="2" name="Content Placeholder 1"/>
          <p:cNvSpPr>
            <a:spLocks noGrp="1"/>
          </p:cNvSpPr>
          <p:nvPr>
            <p:ph idx="1"/>
          </p:nvPr>
        </p:nvSpPr>
        <p:spPr/>
        <p:txBody>
          <a:bodyPr>
            <a:normAutofit/>
          </a:bodyPr>
          <a:lstStyle/>
          <a:p>
            <a:r>
              <a:rPr lang="en-US" dirty="0"/>
              <a:t>2008 - Senate Bill 08-212, Colorado’s Achievement Plan for Kids (CAP4-K), called for the development of rigorous standards for students. The Colorado Department of Education engaged in a year-long process to update its academic standards</a:t>
            </a:r>
          </a:p>
          <a:p>
            <a:r>
              <a:rPr lang="en-US" dirty="0"/>
              <a:t>Standards provide a framework for establishing rigorous learning for all students</a:t>
            </a:r>
          </a:p>
          <a:p>
            <a:r>
              <a:rPr lang="en-US" dirty="0"/>
              <a:t>The knowledge and skills that prepare students to enter post secondary life and be successful, informed, active, and productive citizens.</a:t>
            </a:r>
          </a:p>
        </p:txBody>
      </p:sp>
    </p:spTree>
    <p:extLst>
      <p:ext uri="{BB962C8B-B14F-4D97-AF65-F5344CB8AC3E}">
        <p14:creationId xmlns:p14="http://schemas.microsoft.com/office/powerpoint/2010/main" val="162300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340247"/>
            <a:ext cx="6228956" cy="590603"/>
          </a:xfrm>
        </p:spPr>
        <p:txBody>
          <a:bodyPr>
            <a:noAutofit/>
          </a:bodyPr>
          <a:lstStyle/>
          <a:p>
            <a:r>
              <a:rPr lang="en-US" sz="3600" dirty="0"/>
              <a:t>Standards Final Approval  </a:t>
            </a:r>
          </a:p>
        </p:txBody>
      </p:sp>
      <p:sp>
        <p:nvSpPr>
          <p:cNvPr id="3" name="TextBox 2"/>
          <p:cNvSpPr txBox="1"/>
          <p:nvPr/>
        </p:nvSpPr>
        <p:spPr>
          <a:xfrm>
            <a:off x="1428750" y="129525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a:t>
            </a:r>
            <a:r>
              <a:rPr lang="en-US" sz="2700" dirty="0" smtClean="0">
                <a:solidFill>
                  <a:prstClr val="black"/>
                </a:solidFill>
                <a:latin typeface="Trebuchet MS" panose="020B0603020202020204" pitchFamily="34" charset="0"/>
              </a:rPr>
              <a:t>Content Areas </a:t>
            </a:r>
            <a:r>
              <a:rPr lang="en-US" sz="2700" dirty="0">
                <a:solidFill>
                  <a:prstClr val="black"/>
                </a:solidFill>
                <a:latin typeface="Trebuchet MS" panose="020B0603020202020204" pitchFamily="34" charset="0"/>
              </a:rPr>
              <a:t>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46262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9846" y="349088"/>
            <a:ext cx="7157982" cy="590603"/>
          </a:xfrm>
        </p:spPr>
        <p:txBody>
          <a:bodyPr>
            <a:noAutofit/>
          </a:bodyPr>
          <a:lstStyle/>
          <a:p>
            <a:r>
              <a:rPr lang="en-US" sz="3600" dirty="0"/>
              <a:t>Standards Provide a Framework</a:t>
            </a:r>
          </a:p>
        </p:txBody>
      </p:sp>
      <p:pic>
        <p:nvPicPr>
          <p:cNvPr id="1026" name="Picture 2" descr="C:\Users\Hartman_S\AppData\Local\Microsoft\Windows\Temporary Internet Files\Content.IE5\3X92USWZ\House-Blueprint[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59846" y="3868274"/>
            <a:ext cx="2980256" cy="19328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rtman_S\AppData\Local\Microsoft\Windows\Temporary Internet Files\Content.IE5\IIBGQAH5\Beautiful_Post_and_Beam_Timber_Frame_Bar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337" y="3888721"/>
            <a:ext cx="2549807" cy="1912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473" y="1473031"/>
            <a:ext cx="7644355" cy="1754326"/>
          </a:xfrm>
          <a:prstGeom prst="rect">
            <a:avLst/>
          </a:prstGeom>
        </p:spPr>
        <p:txBody>
          <a:bodyPr wrap="square">
            <a:spAutoFit/>
          </a:bodyPr>
          <a:lstStyle/>
          <a:p>
            <a:pPr marL="285750" indent="-285750">
              <a:spcBef>
                <a:spcPts val="700"/>
              </a:spcBef>
              <a:buClr>
                <a:srgbClr val="000000"/>
              </a:buClr>
              <a:buSzPts val="2000"/>
              <a:buFont typeface="Arial" panose="020B0604020202020204" pitchFamily="34" charset="0"/>
              <a:buChar char="•"/>
            </a:pPr>
            <a:r>
              <a:rPr lang="en-US" dirty="0">
                <a:solidFill>
                  <a:srgbClr val="000000"/>
                </a:solidFill>
                <a:latin typeface="Trebuchet MS"/>
                <a:ea typeface="Trebuchet MS"/>
                <a:cs typeface="Trebuchet MS"/>
                <a:sym typeface="Trebuchet MS"/>
              </a:rPr>
              <a:t>Colorado’s constitution guarantees that school districts have latitude in terms of graduation requirements, </a:t>
            </a:r>
            <a:r>
              <a:rPr lang="en-US" u="sng" dirty="0">
                <a:solidFill>
                  <a:srgbClr val="000000"/>
                </a:solidFill>
                <a:latin typeface="Trebuchet MS"/>
                <a:ea typeface="Trebuchet MS"/>
                <a:cs typeface="Trebuchet MS"/>
                <a:sym typeface="Trebuchet MS"/>
              </a:rPr>
              <a:t>curriculum</a:t>
            </a:r>
            <a:r>
              <a:rPr lang="en-US" dirty="0">
                <a:solidFill>
                  <a:srgbClr val="000000"/>
                </a:solidFill>
                <a:latin typeface="Trebuchet MS"/>
                <a:ea typeface="Trebuchet MS"/>
                <a:cs typeface="Trebuchet MS"/>
                <a:sym typeface="Trebuchet MS"/>
              </a:rPr>
              <a:t>, </a:t>
            </a:r>
            <a:r>
              <a:rPr lang="en-US" u="sng" dirty="0">
                <a:solidFill>
                  <a:srgbClr val="000000"/>
                </a:solidFill>
                <a:latin typeface="Trebuchet MS"/>
                <a:ea typeface="Trebuchet MS"/>
                <a:cs typeface="Trebuchet MS"/>
                <a:sym typeface="Trebuchet MS"/>
              </a:rPr>
              <a:t>instructional resources</a:t>
            </a:r>
            <a:r>
              <a:rPr lang="en-US" dirty="0">
                <a:solidFill>
                  <a:srgbClr val="000000"/>
                </a:solidFill>
                <a:latin typeface="Trebuchet MS"/>
                <a:ea typeface="Trebuchet MS"/>
                <a:cs typeface="Trebuchet MS"/>
                <a:sym typeface="Trebuchet MS"/>
              </a:rPr>
              <a:t>, etc.</a:t>
            </a:r>
          </a:p>
          <a:p>
            <a:pPr marL="285750" indent="-285750">
              <a:buClr>
                <a:srgbClr val="000000"/>
              </a:buClr>
              <a:buSzPts val="2000"/>
              <a:buFont typeface="Arial" panose="020B0604020202020204" pitchFamily="34" charset="0"/>
              <a:buChar char="•"/>
            </a:pPr>
            <a:r>
              <a:rPr lang="en-US" dirty="0">
                <a:solidFill>
                  <a:srgbClr val="000000"/>
                </a:solidFill>
                <a:latin typeface="Trebuchet MS"/>
                <a:ea typeface="Trebuchet MS"/>
                <a:cs typeface="Trebuchet MS"/>
                <a:sym typeface="Trebuchet MS"/>
              </a:rPr>
              <a:t>The state cannot mandate curriculum or instructional programming.</a:t>
            </a:r>
          </a:p>
          <a:p>
            <a:pPr marL="285750" indent="-285750">
              <a:buClr>
                <a:srgbClr val="000000"/>
              </a:buClr>
              <a:buSzPts val="2000"/>
              <a:buFont typeface="Arial" panose="020B0604020202020204" pitchFamily="34" charset="0"/>
              <a:buChar char="•"/>
            </a:pPr>
            <a:r>
              <a:rPr lang="en-US" dirty="0">
                <a:solidFill>
                  <a:srgbClr val="000000"/>
                </a:solidFill>
                <a:latin typeface="Trebuchet MS"/>
                <a:ea typeface="Trebuchet MS"/>
                <a:cs typeface="Trebuchet MS"/>
                <a:sym typeface="Trebuchet MS"/>
              </a:rPr>
              <a:t>Thus, the local school districts use the Colorado Academic Standards to develop curriculum that is aligned to the standards.</a:t>
            </a:r>
          </a:p>
        </p:txBody>
      </p:sp>
    </p:spTree>
    <p:extLst>
      <p:ext uri="{BB962C8B-B14F-4D97-AF65-F5344CB8AC3E}">
        <p14:creationId xmlns:p14="http://schemas.microsoft.com/office/powerpoint/2010/main" val="301327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71600" y="2400300"/>
            <a:ext cx="2514600" cy="12573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t>Standards</a:t>
            </a:r>
          </a:p>
        </p:txBody>
      </p:sp>
      <p:sp>
        <p:nvSpPr>
          <p:cNvPr id="12" name="Rounded Rectangle 11"/>
          <p:cNvSpPr/>
          <p:nvPr/>
        </p:nvSpPr>
        <p:spPr>
          <a:xfrm>
            <a:off x="4857750" y="1543050"/>
            <a:ext cx="2628900" cy="28575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solidFill>
              </a:rPr>
              <a:t>Curriculum</a:t>
            </a:r>
          </a:p>
          <a:p>
            <a:pPr algn="ctr">
              <a:defRPr/>
            </a:pPr>
            <a:r>
              <a:rPr lang="en-US" sz="1500" b="1" dirty="0">
                <a:solidFill>
                  <a:schemeClr val="tx1"/>
                </a:solidFill>
              </a:rPr>
              <a:t>An organized plan of instruction that engages students in mastering the standards</a:t>
            </a:r>
          </a:p>
        </p:txBody>
      </p:sp>
      <p:sp>
        <p:nvSpPr>
          <p:cNvPr id="16" name="Right Arrow 15"/>
          <p:cNvSpPr/>
          <p:nvPr/>
        </p:nvSpPr>
        <p:spPr>
          <a:xfrm>
            <a:off x="4057650" y="2743200"/>
            <a:ext cx="6858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 name="Rounded Rectangle 7"/>
          <p:cNvSpPr/>
          <p:nvPr/>
        </p:nvSpPr>
        <p:spPr>
          <a:xfrm>
            <a:off x="4445794" y="4472618"/>
            <a:ext cx="3555206" cy="8572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Resources</a:t>
            </a:r>
          </a:p>
        </p:txBody>
      </p:sp>
      <p:sp>
        <p:nvSpPr>
          <p:cNvPr id="9" name="Rounded Rectangle 8"/>
          <p:cNvSpPr/>
          <p:nvPr/>
        </p:nvSpPr>
        <p:spPr>
          <a:xfrm>
            <a:off x="4445794" y="4471895"/>
            <a:ext cx="1143000" cy="8572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Textbooks</a:t>
            </a:r>
          </a:p>
        </p:txBody>
      </p:sp>
      <p:sp>
        <p:nvSpPr>
          <p:cNvPr id="10" name="Rounded Rectangle 9"/>
          <p:cNvSpPr/>
          <p:nvPr/>
        </p:nvSpPr>
        <p:spPr>
          <a:xfrm>
            <a:off x="6858000" y="4469949"/>
            <a:ext cx="1143000" cy="8572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Instructional Materials</a:t>
            </a:r>
          </a:p>
        </p:txBody>
      </p:sp>
      <p:sp>
        <p:nvSpPr>
          <p:cNvPr id="11" name="Title 2"/>
          <p:cNvSpPr txBox="1">
            <a:spLocks/>
          </p:cNvSpPr>
          <p:nvPr/>
        </p:nvSpPr>
        <p:spPr>
          <a:xfrm>
            <a:off x="628650" y="1273939"/>
            <a:ext cx="7886700" cy="8513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p:txBody>
      </p:sp>
      <p:sp>
        <p:nvSpPr>
          <p:cNvPr id="2" name="Title 1"/>
          <p:cNvSpPr>
            <a:spLocks noGrp="1"/>
          </p:cNvSpPr>
          <p:nvPr>
            <p:ph type="title"/>
          </p:nvPr>
        </p:nvSpPr>
        <p:spPr>
          <a:xfrm>
            <a:off x="1168811" y="360703"/>
            <a:ext cx="7346539" cy="590603"/>
          </a:xfrm>
        </p:spPr>
        <p:txBody>
          <a:bodyPr>
            <a:noAutofit/>
          </a:bodyPr>
          <a:lstStyle/>
          <a:p>
            <a:r>
              <a:rPr lang="en-US" sz="3600" dirty="0"/>
              <a:t>What is Curriculum?</a:t>
            </a:r>
            <a:br>
              <a:rPr lang="en-US" sz="3600" dirty="0"/>
            </a:br>
            <a:endParaRPr lang="en-US" sz="3600" dirty="0"/>
          </a:p>
        </p:txBody>
      </p:sp>
    </p:spTree>
    <p:extLst>
      <p:ext uri="{BB962C8B-B14F-4D97-AF65-F5344CB8AC3E}">
        <p14:creationId xmlns:p14="http://schemas.microsoft.com/office/powerpoint/2010/main" val="409864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917" y="369245"/>
            <a:ext cx="6352578" cy="590603"/>
          </a:xfrm>
        </p:spPr>
        <p:txBody>
          <a:bodyPr>
            <a:noAutofit/>
          </a:bodyPr>
          <a:lstStyle/>
          <a:p>
            <a:r>
              <a:rPr lang="en-US" sz="3600" dirty="0" smtClean="0"/>
              <a:t>2020 CAS </a:t>
            </a:r>
            <a:r>
              <a:rPr lang="en-US" sz="3600" dirty="0"/>
              <a:t>Organization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5" name="TextBox 4"/>
          <p:cNvSpPr txBox="1"/>
          <p:nvPr/>
        </p:nvSpPr>
        <p:spPr>
          <a:xfrm>
            <a:off x="653523" y="1379223"/>
            <a:ext cx="5301605" cy="523220"/>
          </a:xfrm>
          <a:prstGeom prst="rect">
            <a:avLst/>
          </a:prstGeom>
          <a:solidFill>
            <a:srgbClr val="F9FFB6"/>
          </a:solidFill>
        </p:spPr>
        <p:txBody>
          <a:bodyPr wrap="square" rtlCol="0">
            <a:spAutoFit/>
          </a:bodyPr>
          <a:lstStyle/>
          <a:p>
            <a:r>
              <a:rPr lang="en-US" sz="2800" dirty="0"/>
              <a:t>Content Area </a:t>
            </a:r>
          </a:p>
        </p:txBody>
      </p:sp>
      <p:sp>
        <p:nvSpPr>
          <p:cNvPr id="6" name="TextBox 5"/>
          <p:cNvSpPr txBox="1"/>
          <p:nvPr/>
        </p:nvSpPr>
        <p:spPr>
          <a:xfrm>
            <a:off x="610124" y="2065023"/>
            <a:ext cx="8001000" cy="954107"/>
          </a:xfrm>
          <a:prstGeom prst="rect">
            <a:avLst/>
          </a:prstGeom>
          <a:solidFill>
            <a:srgbClr val="FF82F5"/>
          </a:solidFill>
        </p:spPr>
        <p:txBody>
          <a:bodyPr wrap="square" rtlCol="0">
            <a:spAutoFit/>
          </a:bodyPr>
          <a:lstStyle/>
          <a:p>
            <a:r>
              <a:rPr lang="en-US" sz="2800" dirty="0"/>
              <a:t>Standards (</a:t>
            </a:r>
            <a:r>
              <a:rPr lang="en-US" sz="2800" dirty="0" smtClean="0"/>
              <a:t>History - 1</a:t>
            </a:r>
            <a:r>
              <a:rPr lang="en-US" sz="2800" dirty="0"/>
              <a:t>; </a:t>
            </a:r>
            <a:r>
              <a:rPr lang="en-US" sz="2800" dirty="0" smtClean="0"/>
              <a:t>Geography - 2</a:t>
            </a:r>
            <a:r>
              <a:rPr lang="en-US" sz="2800" dirty="0"/>
              <a:t>; </a:t>
            </a:r>
            <a:r>
              <a:rPr lang="en-US" sz="2800" dirty="0" smtClean="0"/>
              <a:t>Economics </a:t>
            </a:r>
            <a:r>
              <a:rPr lang="en-US" sz="2800" dirty="0"/>
              <a:t>&amp; </a:t>
            </a:r>
            <a:r>
              <a:rPr lang="en-US" sz="2800" dirty="0" smtClean="0"/>
              <a:t>PFL - 3; Civics - 4</a:t>
            </a:r>
            <a:r>
              <a:rPr lang="en-US" sz="2800" dirty="0"/>
              <a:t>)</a:t>
            </a:r>
          </a:p>
        </p:txBody>
      </p:sp>
      <p:sp>
        <p:nvSpPr>
          <p:cNvPr id="7" name="TextBox 6"/>
          <p:cNvSpPr txBox="1"/>
          <p:nvPr/>
        </p:nvSpPr>
        <p:spPr>
          <a:xfrm>
            <a:off x="610124" y="3817623"/>
            <a:ext cx="8001000" cy="954107"/>
          </a:xfrm>
          <a:prstGeom prst="rect">
            <a:avLst/>
          </a:prstGeom>
          <a:solidFill>
            <a:srgbClr val="FFBA7D"/>
          </a:solidFill>
        </p:spPr>
        <p:txBody>
          <a:bodyPr wrap="square" rtlCol="0">
            <a:spAutoFit/>
          </a:bodyPr>
          <a:lstStyle/>
          <a:p>
            <a:r>
              <a:rPr lang="en-US" sz="2800" dirty="0"/>
              <a:t>Grade Level Expectations (GLE) articulate knowledge and skills</a:t>
            </a:r>
          </a:p>
        </p:txBody>
      </p:sp>
      <p:sp>
        <p:nvSpPr>
          <p:cNvPr id="8" name="TextBox 7"/>
          <p:cNvSpPr txBox="1"/>
          <p:nvPr/>
        </p:nvSpPr>
        <p:spPr>
          <a:xfrm>
            <a:off x="610124" y="4884423"/>
            <a:ext cx="8001000" cy="523220"/>
          </a:xfrm>
          <a:prstGeom prst="rect">
            <a:avLst/>
          </a:prstGeom>
          <a:solidFill>
            <a:srgbClr val="7CFF8C"/>
          </a:solidFill>
        </p:spPr>
        <p:txBody>
          <a:bodyPr wrap="square" rtlCol="0">
            <a:spAutoFit/>
          </a:bodyPr>
          <a:lstStyle/>
          <a:p>
            <a:r>
              <a:rPr lang="en-US" sz="2800" dirty="0"/>
              <a:t>Evidence Outcomes (EO) </a:t>
            </a:r>
          </a:p>
        </p:txBody>
      </p:sp>
      <p:sp>
        <p:nvSpPr>
          <p:cNvPr id="10" name="TextBox 9"/>
          <p:cNvSpPr txBox="1"/>
          <p:nvPr/>
        </p:nvSpPr>
        <p:spPr>
          <a:xfrm>
            <a:off x="610124" y="5570223"/>
            <a:ext cx="8001000" cy="523220"/>
          </a:xfrm>
          <a:prstGeom prst="rect">
            <a:avLst/>
          </a:prstGeom>
          <a:solidFill>
            <a:srgbClr val="5197FF"/>
          </a:solidFill>
        </p:spPr>
        <p:txBody>
          <a:bodyPr wrap="square" rtlCol="0">
            <a:spAutoFit/>
          </a:bodyPr>
          <a:lstStyle/>
          <a:p>
            <a:r>
              <a:rPr lang="en-US" sz="2800" dirty="0" smtClean="0"/>
              <a:t>Academic Context and Connections</a:t>
            </a:r>
            <a:endParaRPr lang="en-US" sz="2800" dirty="0"/>
          </a:p>
        </p:txBody>
      </p:sp>
      <p:sp>
        <p:nvSpPr>
          <p:cNvPr id="9" name="TextBox 8"/>
          <p:cNvSpPr txBox="1"/>
          <p:nvPr/>
        </p:nvSpPr>
        <p:spPr>
          <a:xfrm>
            <a:off x="600536" y="3131823"/>
            <a:ext cx="8001000" cy="523220"/>
          </a:xfrm>
          <a:prstGeom prst="rect">
            <a:avLst/>
          </a:prstGeom>
          <a:solidFill>
            <a:srgbClr val="9966FF"/>
          </a:solidFill>
        </p:spPr>
        <p:txBody>
          <a:bodyPr wrap="square" rtlCol="0">
            <a:spAutoFit/>
          </a:bodyPr>
          <a:lstStyle/>
          <a:p>
            <a:r>
              <a:rPr lang="en-US" sz="2800" dirty="0" smtClean="0"/>
              <a:t>Prepared Graduate Statements</a:t>
            </a:r>
            <a:endParaRPr lang="en-US" sz="2800" dirty="0"/>
          </a:p>
        </p:txBody>
      </p:sp>
    </p:spTree>
    <p:extLst>
      <p:ext uri="{BB962C8B-B14F-4D97-AF65-F5344CB8AC3E}">
        <p14:creationId xmlns:p14="http://schemas.microsoft.com/office/powerpoint/2010/main" val="249669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9846" y="321716"/>
            <a:ext cx="5158247" cy="590603"/>
          </a:xfrm>
        </p:spPr>
        <p:txBody>
          <a:bodyPr>
            <a:normAutofit/>
          </a:bodyPr>
          <a:lstStyle/>
          <a:p>
            <a:r>
              <a:rPr lang="en-US" sz="3600" dirty="0"/>
              <a:t>“Decoding” the CAS</a:t>
            </a:r>
          </a:p>
        </p:txBody>
      </p:sp>
      <p:sp>
        <p:nvSpPr>
          <p:cNvPr id="2" name="Content Placeholder 1"/>
          <p:cNvSpPr>
            <a:spLocks noGrp="1"/>
          </p:cNvSpPr>
          <p:nvPr>
            <p:ph idx="1"/>
          </p:nvPr>
        </p:nvSpPr>
        <p:spPr/>
        <p:txBody>
          <a:bodyPr/>
          <a:lstStyle/>
          <a:p>
            <a:r>
              <a:rPr lang="en-US" dirty="0"/>
              <a:t>Prepared Graduate </a:t>
            </a:r>
            <a:r>
              <a:rPr lang="en-US" dirty="0" smtClean="0"/>
              <a:t>Statements</a:t>
            </a:r>
            <a:endParaRPr lang="en-US" dirty="0"/>
          </a:p>
          <a:p>
            <a:r>
              <a:rPr lang="en-US" dirty="0"/>
              <a:t>Grade Level Expectations</a:t>
            </a:r>
          </a:p>
          <a:p>
            <a:r>
              <a:rPr lang="en-US" dirty="0"/>
              <a:t>Evidence Outcomes</a:t>
            </a:r>
          </a:p>
          <a:p>
            <a:r>
              <a:rPr lang="en-US" dirty="0"/>
              <a:t>Academic Context and Connections</a:t>
            </a:r>
          </a:p>
          <a:p>
            <a:pPr lvl="1"/>
            <a:r>
              <a:rPr lang="en-US" dirty="0"/>
              <a:t>Colorado Essential Skills</a:t>
            </a:r>
          </a:p>
          <a:p>
            <a:pPr lvl="1"/>
            <a:r>
              <a:rPr lang="en-US" dirty="0"/>
              <a:t>Inquiry Questions</a:t>
            </a:r>
          </a:p>
          <a:p>
            <a:pPr lvl="1"/>
            <a:r>
              <a:rPr lang="en-US" dirty="0"/>
              <a:t>Nature and Skills of _________</a:t>
            </a:r>
          </a:p>
          <a:p>
            <a:pPr lvl="1"/>
            <a:r>
              <a:rPr lang="en-US" dirty="0"/>
              <a:t>Disciplinary, Information, and Media Literacy</a:t>
            </a:r>
          </a:p>
        </p:txBody>
      </p:sp>
    </p:spTree>
    <p:extLst>
      <p:ext uri="{BB962C8B-B14F-4D97-AF65-F5344CB8AC3E}">
        <p14:creationId xmlns:p14="http://schemas.microsoft.com/office/powerpoint/2010/main" val="2478873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TotalTime>
  <Words>932</Words>
  <Application>Microsoft Office PowerPoint</Application>
  <PresentationFormat>On-screen Show (4:3)</PresentationFormat>
  <Paragraphs>221</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Museo Slab 500</vt:lpstr>
      <vt:lpstr>Times New Roman</vt:lpstr>
      <vt:lpstr>Trebuchet MS</vt:lpstr>
      <vt:lpstr>Office Theme</vt:lpstr>
      <vt:lpstr>An Introduction to the  Colorado Academic Standards</vt:lpstr>
      <vt:lpstr>Setting the Context: Colorado’s Educational Landscape</vt:lpstr>
      <vt:lpstr>What Are Standards?</vt:lpstr>
      <vt:lpstr>Why Standards?</vt:lpstr>
      <vt:lpstr>Standards Final Approval  </vt:lpstr>
      <vt:lpstr>Standards Provide a Framework</vt:lpstr>
      <vt:lpstr>What is Curriculum? </vt:lpstr>
      <vt:lpstr>2020 CAS Organization</vt:lpstr>
      <vt:lpstr>“Decoding” the CAS</vt:lpstr>
      <vt:lpstr>Concepts, Skills, and Content</vt:lpstr>
      <vt:lpstr>Standards Resources</vt:lpstr>
      <vt:lpstr>Standards On-Line System</vt:lpstr>
      <vt:lpstr>Implementation Modules</vt:lpstr>
      <vt:lpstr>Implementation Modules</vt:lpstr>
      <vt:lpstr>The Office of Standards and Instructional Support</vt:lpstr>
      <vt:lpstr>The End</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Bruno, Joanna</cp:lastModifiedBy>
  <cp:revision>33</cp:revision>
  <dcterms:created xsi:type="dcterms:W3CDTF">2019-06-25T17:30:52Z</dcterms:created>
  <dcterms:modified xsi:type="dcterms:W3CDTF">2019-10-31T15:25:28Z</dcterms:modified>
</cp:coreProperties>
</file>