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9" r:id="rId2"/>
    <p:sldId id="256" r:id="rId3"/>
    <p:sldId id="288" r:id="rId4"/>
    <p:sldId id="289" r:id="rId5"/>
    <p:sldId id="290" r:id="rId6"/>
    <p:sldId id="291" r:id="rId7"/>
    <p:sldId id="292" r:id="rId8"/>
    <p:sldId id="293" r:id="rId9"/>
    <p:sldId id="295" r:id="rId10"/>
    <p:sldId id="303" r:id="rId11"/>
    <p:sldId id="296" r:id="rId12"/>
    <p:sldId id="298" r:id="rId13"/>
    <p:sldId id="299" r:id="rId14"/>
    <p:sldId id="304" r:id="rId15"/>
    <p:sldId id="300" r:id="rId16"/>
    <p:sldId id="301" r:id="rId17"/>
    <p:sldId id="30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46"/>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autoAdjust="0"/>
  </p:normalViewPr>
  <p:slideViewPr>
    <p:cSldViewPr snapToGrid="0">
      <p:cViewPr varScale="1">
        <p:scale>
          <a:sx n="67" d="100"/>
          <a:sy n="67" d="100"/>
        </p:scale>
        <p:origin x="1168" y="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1709D5E-C52A-4A72-A856-E46974C733B5}"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2182B004-9A16-4C8E-9C52-C92DA58772B1}">
      <dgm:prSet/>
      <dgm:spPr/>
      <dgm:t>
        <a:bodyPr/>
        <a:lstStyle/>
        <a:p>
          <a:r>
            <a:rPr lang="en-US" dirty="0"/>
            <a:t>We believe through correct letter formation, generating ideas and adding details, all students can correctly write complete sentences with understanding and excitement.</a:t>
          </a:r>
        </a:p>
      </dgm:t>
    </dgm:pt>
    <dgm:pt modelId="{E3AE0852-39A8-42AC-B829-080328D9E3F6}" type="parTrans" cxnId="{7693E0C1-E927-441F-BB2E-DD64E9625FA8}">
      <dgm:prSet/>
      <dgm:spPr/>
      <dgm:t>
        <a:bodyPr/>
        <a:lstStyle/>
        <a:p>
          <a:endParaRPr lang="en-US"/>
        </a:p>
      </dgm:t>
    </dgm:pt>
    <dgm:pt modelId="{03AE780D-E106-4334-B3FC-458D756D3C3C}" type="sibTrans" cxnId="{7693E0C1-E927-441F-BB2E-DD64E9625FA8}">
      <dgm:prSet/>
      <dgm:spPr/>
      <dgm:t>
        <a:bodyPr/>
        <a:lstStyle/>
        <a:p>
          <a:endParaRPr lang="en-US"/>
        </a:p>
      </dgm:t>
    </dgm:pt>
    <dgm:pt modelId="{B83C1B08-1F9B-4D63-BFF4-31B7BDB1227E}">
      <dgm:prSet/>
      <dgm:spPr/>
      <dgm:t>
        <a:bodyPr/>
        <a:lstStyle/>
        <a:p>
          <a:r>
            <a:rPr lang="en-US" dirty="0"/>
            <a:t>We believe that kids should be validated in writing their thoughts while modeling correct writing techniques.   </a:t>
          </a:r>
        </a:p>
      </dgm:t>
    </dgm:pt>
    <dgm:pt modelId="{F5695C2F-FBD9-419E-AF8A-83AEECF8EE0C}" type="parTrans" cxnId="{40DBAD35-4124-4141-B4E8-7216FFB9B268}">
      <dgm:prSet/>
      <dgm:spPr/>
      <dgm:t>
        <a:bodyPr/>
        <a:lstStyle/>
        <a:p>
          <a:endParaRPr lang="en-US"/>
        </a:p>
      </dgm:t>
    </dgm:pt>
    <dgm:pt modelId="{F64CEEFA-DB09-499F-8B9A-5CF88A1C9E3A}" type="sibTrans" cxnId="{40DBAD35-4124-4141-B4E8-7216FFB9B268}">
      <dgm:prSet/>
      <dgm:spPr/>
      <dgm:t>
        <a:bodyPr/>
        <a:lstStyle/>
        <a:p>
          <a:endParaRPr lang="en-US"/>
        </a:p>
      </dgm:t>
    </dgm:pt>
    <dgm:pt modelId="{6BD0DEF5-4080-48FE-BC57-8933C97B0278}">
      <dgm:prSet/>
      <dgm:spPr/>
      <dgm:t>
        <a:bodyPr/>
        <a:lstStyle/>
        <a:p>
          <a:r>
            <a:rPr lang="en-US" dirty="0"/>
            <a:t>We believe our students should be able to construct complete, meaningful sentences, confidently expressing their thoughts and ideas. </a:t>
          </a:r>
        </a:p>
      </dgm:t>
    </dgm:pt>
    <dgm:pt modelId="{E69D9CAA-5B6C-4B00-8500-4DE012E71877}" type="parTrans" cxnId="{939634B7-B272-47E9-AAFF-648050BF4BED}">
      <dgm:prSet/>
      <dgm:spPr/>
      <dgm:t>
        <a:bodyPr/>
        <a:lstStyle/>
        <a:p>
          <a:endParaRPr lang="en-US"/>
        </a:p>
      </dgm:t>
    </dgm:pt>
    <dgm:pt modelId="{40FAA984-17AF-4AA0-8E81-01A23B371E16}" type="sibTrans" cxnId="{939634B7-B272-47E9-AAFF-648050BF4BED}">
      <dgm:prSet/>
      <dgm:spPr/>
      <dgm:t>
        <a:bodyPr/>
        <a:lstStyle/>
        <a:p>
          <a:endParaRPr lang="en-US"/>
        </a:p>
      </dgm:t>
    </dgm:pt>
    <dgm:pt modelId="{9C8BF456-D571-45CA-99B2-0BE4507E3F33}" type="pres">
      <dgm:prSet presAssocID="{51709D5E-C52A-4A72-A856-E46974C733B5}" presName="root" presStyleCnt="0">
        <dgm:presLayoutVars>
          <dgm:dir/>
          <dgm:resizeHandles val="exact"/>
        </dgm:presLayoutVars>
      </dgm:prSet>
      <dgm:spPr/>
    </dgm:pt>
    <dgm:pt modelId="{7F55DA1F-8CFB-4264-A33B-0391306DF9F9}" type="pres">
      <dgm:prSet presAssocID="{2182B004-9A16-4C8E-9C52-C92DA58772B1}" presName="compNode" presStyleCnt="0"/>
      <dgm:spPr/>
    </dgm:pt>
    <dgm:pt modelId="{22F4DC1F-1BEB-496B-87A4-005DB9B8E9D7}" type="pres">
      <dgm:prSet presAssocID="{2182B004-9A16-4C8E-9C52-C92DA58772B1}" presName="bgRect" presStyleLbl="bgShp" presStyleIdx="0" presStyleCnt="3"/>
      <dgm:spPr/>
    </dgm:pt>
    <dgm:pt modelId="{EEBCA834-BF89-4495-8066-71D1360DFF0B}" type="pres">
      <dgm:prSet presAssocID="{2182B004-9A16-4C8E-9C52-C92DA58772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ze"/>
        </a:ext>
      </dgm:extLst>
    </dgm:pt>
    <dgm:pt modelId="{98BEE9D8-DC60-4C91-82D5-12DFB92DFA65}" type="pres">
      <dgm:prSet presAssocID="{2182B004-9A16-4C8E-9C52-C92DA58772B1}" presName="spaceRect" presStyleCnt="0"/>
      <dgm:spPr/>
    </dgm:pt>
    <dgm:pt modelId="{59411A7A-C91F-493B-A9E1-A656AAEA88A6}" type="pres">
      <dgm:prSet presAssocID="{2182B004-9A16-4C8E-9C52-C92DA58772B1}" presName="parTx" presStyleLbl="revTx" presStyleIdx="0" presStyleCnt="3">
        <dgm:presLayoutVars>
          <dgm:chMax val="0"/>
          <dgm:chPref val="0"/>
        </dgm:presLayoutVars>
      </dgm:prSet>
      <dgm:spPr/>
    </dgm:pt>
    <dgm:pt modelId="{10836182-39F1-4C14-B0C0-A18A70DAFAE3}" type="pres">
      <dgm:prSet presAssocID="{03AE780D-E106-4334-B3FC-458D756D3C3C}" presName="sibTrans" presStyleCnt="0"/>
      <dgm:spPr/>
    </dgm:pt>
    <dgm:pt modelId="{E440C988-4A86-4983-A80C-C7D41401EEBE}" type="pres">
      <dgm:prSet presAssocID="{B83C1B08-1F9B-4D63-BFF4-31B7BDB1227E}" presName="compNode" presStyleCnt="0"/>
      <dgm:spPr/>
    </dgm:pt>
    <dgm:pt modelId="{0743D737-7F47-4486-AEE8-24819BDAE4E7}" type="pres">
      <dgm:prSet presAssocID="{B83C1B08-1F9B-4D63-BFF4-31B7BDB1227E}" presName="bgRect" presStyleLbl="bgShp" presStyleIdx="1" presStyleCnt="3"/>
      <dgm:spPr/>
    </dgm:pt>
    <dgm:pt modelId="{7CC9D3FC-8B87-405B-89D0-5A81AD4E9FA4}" type="pres">
      <dgm:prSet presAssocID="{B83C1B08-1F9B-4D63-BFF4-31B7BDB1227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ypewriter"/>
        </a:ext>
      </dgm:extLst>
    </dgm:pt>
    <dgm:pt modelId="{3AF615F0-CC3E-43E7-A0F5-216E20AA8F9F}" type="pres">
      <dgm:prSet presAssocID="{B83C1B08-1F9B-4D63-BFF4-31B7BDB1227E}" presName="spaceRect" presStyleCnt="0"/>
      <dgm:spPr/>
    </dgm:pt>
    <dgm:pt modelId="{12F8F612-CF78-44F6-B3FC-3041DF873A4B}" type="pres">
      <dgm:prSet presAssocID="{B83C1B08-1F9B-4D63-BFF4-31B7BDB1227E}" presName="parTx" presStyleLbl="revTx" presStyleIdx="1" presStyleCnt="3">
        <dgm:presLayoutVars>
          <dgm:chMax val="0"/>
          <dgm:chPref val="0"/>
        </dgm:presLayoutVars>
      </dgm:prSet>
      <dgm:spPr/>
    </dgm:pt>
    <dgm:pt modelId="{5F2A84CA-D405-4534-8BC5-66DDA236F0AA}" type="pres">
      <dgm:prSet presAssocID="{F64CEEFA-DB09-499F-8B9A-5CF88A1C9E3A}" presName="sibTrans" presStyleCnt="0"/>
      <dgm:spPr/>
    </dgm:pt>
    <dgm:pt modelId="{F046064B-6B67-491E-AD32-F750E99FAF9D}" type="pres">
      <dgm:prSet presAssocID="{6BD0DEF5-4080-48FE-BC57-8933C97B0278}" presName="compNode" presStyleCnt="0"/>
      <dgm:spPr/>
    </dgm:pt>
    <dgm:pt modelId="{B51140E6-2E5B-4501-91BA-68C832E7A7EC}" type="pres">
      <dgm:prSet presAssocID="{6BD0DEF5-4080-48FE-BC57-8933C97B0278}" presName="bgRect" presStyleLbl="bgShp" presStyleIdx="2" presStyleCnt="3"/>
      <dgm:spPr/>
    </dgm:pt>
    <dgm:pt modelId="{C75EE387-0F30-4867-927B-A8509F7A20FD}" type="pres">
      <dgm:prSet presAssocID="{6BD0DEF5-4080-48FE-BC57-8933C97B02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F6ABBD6B-C043-47BE-81D3-DD4992BA54C9}" type="pres">
      <dgm:prSet presAssocID="{6BD0DEF5-4080-48FE-BC57-8933C97B0278}" presName="spaceRect" presStyleCnt="0"/>
      <dgm:spPr/>
    </dgm:pt>
    <dgm:pt modelId="{2FDD10AE-3896-40C9-B5B8-3B99606843D8}" type="pres">
      <dgm:prSet presAssocID="{6BD0DEF5-4080-48FE-BC57-8933C97B0278}" presName="parTx" presStyleLbl="revTx" presStyleIdx="2" presStyleCnt="3">
        <dgm:presLayoutVars>
          <dgm:chMax val="0"/>
          <dgm:chPref val="0"/>
        </dgm:presLayoutVars>
      </dgm:prSet>
      <dgm:spPr/>
    </dgm:pt>
  </dgm:ptLst>
  <dgm:cxnLst>
    <dgm:cxn modelId="{40DBAD35-4124-4141-B4E8-7216FFB9B268}" srcId="{51709D5E-C52A-4A72-A856-E46974C733B5}" destId="{B83C1B08-1F9B-4D63-BFF4-31B7BDB1227E}" srcOrd="1" destOrd="0" parTransId="{F5695C2F-FBD9-419E-AF8A-83AEECF8EE0C}" sibTransId="{F64CEEFA-DB09-499F-8B9A-5CF88A1C9E3A}"/>
    <dgm:cxn modelId="{0ACDAC69-070F-4D8C-BF1F-1628A8B822BF}" type="presOf" srcId="{B83C1B08-1F9B-4D63-BFF4-31B7BDB1227E}" destId="{12F8F612-CF78-44F6-B3FC-3041DF873A4B}" srcOrd="0" destOrd="0" presId="urn:microsoft.com/office/officeart/2018/2/layout/IconVerticalSolidList"/>
    <dgm:cxn modelId="{8DEB347A-2162-4B38-889D-A4305079B61C}" type="presOf" srcId="{6BD0DEF5-4080-48FE-BC57-8933C97B0278}" destId="{2FDD10AE-3896-40C9-B5B8-3B99606843D8}" srcOrd="0" destOrd="0" presId="urn:microsoft.com/office/officeart/2018/2/layout/IconVerticalSolidList"/>
    <dgm:cxn modelId="{B41D5993-8D78-4D8E-8960-9D118B38ADF6}" type="presOf" srcId="{51709D5E-C52A-4A72-A856-E46974C733B5}" destId="{9C8BF456-D571-45CA-99B2-0BE4507E3F33}" srcOrd="0" destOrd="0" presId="urn:microsoft.com/office/officeart/2018/2/layout/IconVerticalSolidList"/>
    <dgm:cxn modelId="{939634B7-B272-47E9-AAFF-648050BF4BED}" srcId="{51709D5E-C52A-4A72-A856-E46974C733B5}" destId="{6BD0DEF5-4080-48FE-BC57-8933C97B0278}" srcOrd="2" destOrd="0" parTransId="{E69D9CAA-5B6C-4B00-8500-4DE012E71877}" sibTransId="{40FAA984-17AF-4AA0-8E81-01A23B371E16}"/>
    <dgm:cxn modelId="{7693E0C1-E927-441F-BB2E-DD64E9625FA8}" srcId="{51709D5E-C52A-4A72-A856-E46974C733B5}" destId="{2182B004-9A16-4C8E-9C52-C92DA58772B1}" srcOrd="0" destOrd="0" parTransId="{E3AE0852-39A8-42AC-B829-080328D9E3F6}" sibTransId="{03AE780D-E106-4334-B3FC-458D756D3C3C}"/>
    <dgm:cxn modelId="{F6647BCC-604A-45B2-948D-FCA65CAAC2B6}" type="presOf" srcId="{2182B004-9A16-4C8E-9C52-C92DA58772B1}" destId="{59411A7A-C91F-493B-A9E1-A656AAEA88A6}" srcOrd="0" destOrd="0" presId="urn:microsoft.com/office/officeart/2018/2/layout/IconVerticalSolidList"/>
    <dgm:cxn modelId="{5ADDEEC5-13F2-48F2-A0B5-616E6519579D}" type="presParOf" srcId="{9C8BF456-D571-45CA-99B2-0BE4507E3F33}" destId="{7F55DA1F-8CFB-4264-A33B-0391306DF9F9}" srcOrd="0" destOrd="0" presId="urn:microsoft.com/office/officeart/2018/2/layout/IconVerticalSolidList"/>
    <dgm:cxn modelId="{FA2E19B0-6184-4885-A491-A84F62EF9CF9}" type="presParOf" srcId="{7F55DA1F-8CFB-4264-A33B-0391306DF9F9}" destId="{22F4DC1F-1BEB-496B-87A4-005DB9B8E9D7}" srcOrd="0" destOrd="0" presId="urn:microsoft.com/office/officeart/2018/2/layout/IconVerticalSolidList"/>
    <dgm:cxn modelId="{E6971214-C365-498A-AAB6-D4E322EBBAB2}" type="presParOf" srcId="{7F55DA1F-8CFB-4264-A33B-0391306DF9F9}" destId="{EEBCA834-BF89-4495-8066-71D1360DFF0B}" srcOrd="1" destOrd="0" presId="urn:microsoft.com/office/officeart/2018/2/layout/IconVerticalSolidList"/>
    <dgm:cxn modelId="{59DD2AF0-02E4-48F9-95DF-804E167439C6}" type="presParOf" srcId="{7F55DA1F-8CFB-4264-A33B-0391306DF9F9}" destId="{98BEE9D8-DC60-4C91-82D5-12DFB92DFA65}" srcOrd="2" destOrd="0" presId="urn:microsoft.com/office/officeart/2018/2/layout/IconVerticalSolidList"/>
    <dgm:cxn modelId="{370D64B9-1D1D-44F9-A362-7FF5EE62EF24}" type="presParOf" srcId="{7F55DA1F-8CFB-4264-A33B-0391306DF9F9}" destId="{59411A7A-C91F-493B-A9E1-A656AAEA88A6}" srcOrd="3" destOrd="0" presId="urn:microsoft.com/office/officeart/2018/2/layout/IconVerticalSolidList"/>
    <dgm:cxn modelId="{9D24F631-0141-4B06-8AAD-189BEA272013}" type="presParOf" srcId="{9C8BF456-D571-45CA-99B2-0BE4507E3F33}" destId="{10836182-39F1-4C14-B0C0-A18A70DAFAE3}" srcOrd="1" destOrd="0" presId="urn:microsoft.com/office/officeart/2018/2/layout/IconVerticalSolidList"/>
    <dgm:cxn modelId="{ABB7BB5A-6D49-43F2-89F1-249FEC8E135D}" type="presParOf" srcId="{9C8BF456-D571-45CA-99B2-0BE4507E3F33}" destId="{E440C988-4A86-4983-A80C-C7D41401EEBE}" srcOrd="2" destOrd="0" presId="urn:microsoft.com/office/officeart/2018/2/layout/IconVerticalSolidList"/>
    <dgm:cxn modelId="{E42A0D20-5904-49C1-86AB-5D7981287082}" type="presParOf" srcId="{E440C988-4A86-4983-A80C-C7D41401EEBE}" destId="{0743D737-7F47-4486-AEE8-24819BDAE4E7}" srcOrd="0" destOrd="0" presId="urn:microsoft.com/office/officeart/2018/2/layout/IconVerticalSolidList"/>
    <dgm:cxn modelId="{B2ADA466-08D9-4724-82CF-2DF59706BA03}" type="presParOf" srcId="{E440C988-4A86-4983-A80C-C7D41401EEBE}" destId="{7CC9D3FC-8B87-405B-89D0-5A81AD4E9FA4}" srcOrd="1" destOrd="0" presId="urn:microsoft.com/office/officeart/2018/2/layout/IconVerticalSolidList"/>
    <dgm:cxn modelId="{B336683B-A59E-41EA-BD1D-BA86C551C8C0}" type="presParOf" srcId="{E440C988-4A86-4983-A80C-C7D41401EEBE}" destId="{3AF615F0-CC3E-43E7-A0F5-216E20AA8F9F}" srcOrd="2" destOrd="0" presId="urn:microsoft.com/office/officeart/2018/2/layout/IconVerticalSolidList"/>
    <dgm:cxn modelId="{432559A2-417F-4BB6-9EB0-8E773BB3C5C2}" type="presParOf" srcId="{E440C988-4A86-4983-A80C-C7D41401EEBE}" destId="{12F8F612-CF78-44F6-B3FC-3041DF873A4B}" srcOrd="3" destOrd="0" presId="urn:microsoft.com/office/officeart/2018/2/layout/IconVerticalSolidList"/>
    <dgm:cxn modelId="{D96E40AC-B753-483C-9F91-D3684A6530B6}" type="presParOf" srcId="{9C8BF456-D571-45CA-99B2-0BE4507E3F33}" destId="{5F2A84CA-D405-4534-8BC5-66DDA236F0AA}" srcOrd="3" destOrd="0" presId="urn:microsoft.com/office/officeart/2018/2/layout/IconVerticalSolidList"/>
    <dgm:cxn modelId="{A8ECBD8A-E74D-44AD-B51D-88D0EE3E3606}" type="presParOf" srcId="{9C8BF456-D571-45CA-99B2-0BE4507E3F33}" destId="{F046064B-6B67-491E-AD32-F750E99FAF9D}" srcOrd="4" destOrd="0" presId="urn:microsoft.com/office/officeart/2018/2/layout/IconVerticalSolidList"/>
    <dgm:cxn modelId="{BEE80A05-1D80-43EE-941A-7CF288C73982}" type="presParOf" srcId="{F046064B-6B67-491E-AD32-F750E99FAF9D}" destId="{B51140E6-2E5B-4501-91BA-68C832E7A7EC}" srcOrd="0" destOrd="0" presId="urn:microsoft.com/office/officeart/2018/2/layout/IconVerticalSolidList"/>
    <dgm:cxn modelId="{4E3F5FF0-9F8F-4B13-A0E9-09205B15F21D}" type="presParOf" srcId="{F046064B-6B67-491E-AD32-F750E99FAF9D}" destId="{C75EE387-0F30-4867-927B-A8509F7A20FD}" srcOrd="1" destOrd="0" presId="urn:microsoft.com/office/officeart/2018/2/layout/IconVerticalSolidList"/>
    <dgm:cxn modelId="{DCEE5F98-646D-4CD3-9D59-FB8C6ADF0E02}" type="presParOf" srcId="{F046064B-6B67-491E-AD32-F750E99FAF9D}" destId="{F6ABBD6B-C043-47BE-81D3-DD4992BA54C9}" srcOrd="2" destOrd="0" presId="urn:microsoft.com/office/officeart/2018/2/layout/IconVerticalSolidList"/>
    <dgm:cxn modelId="{43E1B486-C806-42E9-A199-6377A9BC194D}" type="presParOf" srcId="{F046064B-6B67-491E-AD32-F750E99FAF9D}" destId="{2FDD10AE-3896-40C9-B5B8-3B99606843D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709D5E-C52A-4A72-A856-E46974C733B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182B004-9A16-4C8E-9C52-C92DA58772B1}">
      <dgm:prSet/>
      <dgm:spPr/>
      <dgm:t>
        <a:bodyPr/>
        <a:lstStyle/>
        <a:p>
          <a:r>
            <a:rPr lang="en-US"/>
            <a:t>We believe writing is messy and perfection is not the goal.</a:t>
          </a:r>
        </a:p>
      </dgm:t>
    </dgm:pt>
    <dgm:pt modelId="{E3AE0852-39A8-42AC-B829-080328D9E3F6}" type="parTrans" cxnId="{7693E0C1-E927-441F-BB2E-DD64E9625FA8}">
      <dgm:prSet/>
      <dgm:spPr/>
      <dgm:t>
        <a:bodyPr/>
        <a:lstStyle/>
        <a:p>
          <a:endParaRPr lang="en-US"/>
        </a:p>
      </dgm:t>
    </dgm:pt>
    <dgm:pt modelId="{03AE780D-E106-4334-B3FC-458D756D3C3C}" type="sibTrans" cxnId="{7693E0C1-E927-441F-BB2E-DD64E9625FA8}">
      <dgm:prSet/>
      <dgm:spPr/>
      <dgm:t>
        <a:bodyPr/>
        <a:lstStyle/>
        <a:p>
          <a:endParaRPr lang="en-US"/>
        </a:p>
      </dgm:t>
    </dgm:pt>
    <dgm:pt modelId="{B83C1B08-1F9B-4D63-BFF4-31B7BDB1227E}">
      <dgm:prSet/>
      <dgm:spPr/>
      <dgm:t>
        <a:bodyPr/>
        <a:lstStyle/>
        <a:p>
          <a:r>
            <a:rPr lang="en-US"/>
            <a:t>We believe writing should be seen across all content areas and for many different purposes.  </a:t>
          </a:r>
        </a:p>
      </dgm:t>
    </dgm:pt>
    <dgm:pt modelId="{F5695C2F-FBD9-419E-AF8A-83AEECF8EE0C}" type="parTrans" cxnId="{40DBAD35-4124-4141-B4E8-7216FFB9B268}">
      <dgm:prSet/>
      <dgm:spPr/>
      <dgm:t>
        <a:bodyPr/>
        <a:lstStyle/>
        <a:p>
          <a:endParaRPr lang="en-US"/>
        </a:p>
      </dgm:t>
    </dgm:pt>
    <dgm:pt modelId="{F64CEEFA-DB09-499F-8B9A-5CF88A1C9E3A}" type="sibTrans" cxnId="{40DBAD35-4124-4141-B4E8-7216FFB9B268}">
      <dgm:prSet/>
      <dgm:spPr/>
      <dgm:t>
        <a:bodyPr/>
        <a:lstStyle/>
        <a:p>
          <a:endParaRPr lang="en-US"/>
        </a:p>
      </dgm:t>
    </dgm:pt>
    <dgm:pt modelId="{6BD0DEF5-4080-48FE-BC57-8933C97B0278}">
      <dgm:prSet/>
      <dgm:spPr/>
      <dgm:t>
        <a:bodyPr/>
        <a:lstStyle/>
        <a:p>
          <a:r>
            <a:rPr lang="en-US"/>
            <a:t>We believe that kids should feel free to write their own opinions in their own linguistical way.  </a:t>
          </a:r>
        </a:p>
      </dgm:t>
    </dgm:pt>
    <dgm:pt modelId="{E69D9CAA-5B6C-4B00-8500-4DE012E71877}" type="parTrans" cxnId="{939634B7-B272-47E9-AAFF-648050BF4BED}">
      <dgm:prSet/>
      <dgm:spPr/>
      <dgm:t>
        <a:bodyPr/>
        <a:lstStyle/>
        <a:p>
          <a:endParaRPr lang="en-US"/>
        </a:p>
      </dgm:t>
    </dgm:pt>
    <dgm:pt modelId="{40FAA984-17AF-4AA0-8E81-01A23B371E16}" type="sibTrans" cxnId="{939634B7-B272-47E9-AAFF-648050BF4BED}">
      <dgm:prSet/>
      <dgm:spPr/>
      <dgm:t>
        <a:bodyPr/>
        <a:lstStyle/>
        <a:p>
          <a:endParaRPr lang="en-US"/>
        </a:p>
      </dgm:t>
    </dgm:pt>
    <dgm:pt modelId="{9C8BF456-D571-45CA-99B2-0BE4507E3F33}" type="pres">
      <dgm:prSet presAssocID="{51709D5E-C52A-4A72-A856-E46974C733B5}" presName="root" presStyleCnt="0">
        <dgm:presLayoutVars>
          <dgm:dir/>
          <dgm:resizeHandles val="exact"/>
        </dgm:presLayoutVars>
      </dgm:prSet>
      <dgm:spPr/>
    </dgm:pt>
    <dgm:pt modelId="{7F55DA1F-8CFB-4264-A33B-0391306DF9F9}" type="pres">
      <dgm:prSet presAssocID="{2182B004-9A16-4C8E-9C52-C92DA58772B1}" presName="compNode" presStyleCnt="0"/>
      <dgm:spPr/>
    </dgm:pt>
    <dgm:pt modelId="{22F4DC1F-1BEB-496B-87A4-005DB9B8E9D7}" type="pres">
      <dgm:prSet presAssocID="{2182B004-9A16-4C8E-9C52-C92DA58772B1}" presName="bgRect" presStyleLbl="bgShp" presStyleIdx="0" presStyleCnt="3"/>
      <dgm:spPr/>
    </dgm:pt>
    <dgm:pt modelId="{EEBCA834-BF89-4495-8066-71D1360DFF0B}" type="pres">
      <dgm:prSet presAssocID="{2182B004-9A16-4C8E-9C52-C92DA58772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ze"/>
        </a:ext>
      </dgm:extLst>
    </dgm:pt>
    <dgm:pt modelId="{98BEE9D8-DC60-4C91-82D5-12DFB92DFA65}" type="pres">
      <dgm:prSet presAssocID="{2182B004-9A16-4C8E-9C52-C92DA58772B1}" presName="spaceRect" presStyleCnt="0"/>
      <dgm:spPr/>
    </dgm:pt>
    <dgm:pt modelId="{59411A7A-C91F-493B-A9E1-A656AAEA88A6}" type="pres">
      <dgm:prSet presAssocID="{2182B004-9A16-4C8E-9C52-C92DA58772B1}" presName="parTx" presStyleLbl="revTx" presStyleIdx="0" presStyleCnt="3">
        <dgm:presLayoutVars>
          <dgm:chMax val="0"/>
          <dgm:chPref val="0"/>
        </dgm:presLayoutVars>
      </dgm:prSet>
      <dgm:spPr/>
    </dgm:pt>
    <dgm:pt modelId="{10836182-39F1-4C14-B0C0-A18A70DAFAE3}" type="pres">
      <dgm:prSet presAssocID="{03AE780D-E106-4334-B3FC-458D756D3C3C}" presName="sibTrans" presStyleCnt="0"/>
      <dgm:spPr/>
    </dgm:pt>
    <dgm:pt modelId="{E440C988-4A86-4983-A80C-C7D41401EEBE}" type="pres">
      <dgm:prSet presAssocID="{B83C1B08-1F9B-4D63-BFF4-31B7BDB1227E}" presName="compNode" presStyleCnt="0"/>
      <dgm:spPr/>
    </dgm:pt>
    <dgm:pt modelId="{0743D737-7F47-4486-AEE8-24819BDAE4E7}" type="pres">
      <dgm:prSet presAssocID="{B83C1B08-1F9B-4D63-BFF4-31B7BDB1227E}" presName="bgRect" presStyleLbl="bgShp" presStyleIdx="1" presStyleCnt="3"/>
      <dgm:spPr/>
    </dgm:pt>
    <dgm:pt modelId="{7CC9D3FC-8B87-405B-89D0-5A81AD4E9FA4}" type="pres">
      <dgm:prSet presAssocID="{B83C1B08-1F9B-4D63-BFF4-31B7BDB1227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ypewriter"/>
        </a:ext>
      </dgm:extLst>
    </dgm:pt>
    <dgm:pt modelId="{3AF615F0-CC3E-43E7-A0F5-216E20AA8F9F}" type="pres">
      <dgm:prSet presAssocID="{B83C1B08-1F9B-4D63-BFF4-31B7BDB1227E}" presName="spaceRect" presStyleCnt="0"/>
      <dgm:spPr/>
    </dgm:pt>
    <dgm:pt modelId="{12F8F612-CF78-44F6-B3FC-3041DF873A4B}" type="pres">
      <dgm:prSet presAssocID="{B83C1B08-1F9B-4D63-BFF4-31B7BDB1227E}" presName="parTx" presStyleLbl="revTx" presStyleIdx="1" presStyleCnt="3">
        <dgm:presLayoutVars>
          <dgm:chMax val="0"/>
          <dgm:chPref val="0"/>
        </dgm:presLayoutVars>
      </dgm:prSet>
      <dgm:spPr/>
    </dgm:pt>
    <dgm:pt modelId="{5F2A84CA-D405-4534-8BC5-66DDA236F0AA}" type="pres">
      <dgm:prSet presAssocID="{F64CEEFA-DB09-499F-8B9A-5CF88A1C9E3A}" presName="sibTrans" presStyleCnt="0"/>
      <dgm:spPr/>
    </dgm:pt>
    <dgm:pt modelId="{F046064B-6B67-491E-AD32-F750E99FAF9D}" type="pres">
      <dgm:prSet presAssocID="{6BD0DEF5-4080-48FE-BC57-8933C97B0278}" presName="compNode" presStyleCnt="0"/>
      <dgm:spPr/>
    </dgm:pt>
    <dgm:pt modelId="{B51140E6-2E5B-4501-91BA-68C832E7A7EC}" type="pres">
      <dgm:prSet presAssocID="{6BD0DEF5-4080-48FE-BC57-8933C97B0278}" presName="bgRect" presStyleLbl="bgShp" presStyleIdx="2" presStyleCnt="3"/>
      <dgm:spPr/>
    </dgm:pt>
    <dgm:pt modelId="{C75EE387-0F30-4867-927B-A8509F7A20FD}" type="pres">
      <dgm:prSet presAssocID="{6BD0DEF5-4080-48FE-BC57-8933C97B02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F6ABBD6B-C043-47BE-81D3-DD4992BA54C9}" type="pres">
      <dgm:prSet presAssocID="{6BD0DEF5-4080-48FE-BC57-8933C97B0278}" presName="spaceRect" presStyleCnt="0"/>
      <dgm:spPr/>
    </dgm:pt>
    <dgm:pt modelId="{2FDD10AE-3896-40C9-B5B8-3B99606843D8}" type="pres">
      <dgm:prSet presAssocID="{6BD0DEF5-4080-48FE-BC57-8933C97B0278}" presName="parTx" presStyleLbl="revTx" presStyleIdx="2" presStyleCnt="3">
        <dgm:presLayoutVars>
          <dgm:chMax val="0"/>
          <dgm:chPref val="0"/>
        </dgm:presLayoutVars>
      </dgm:prSet>
      <dgm:spPr/>
    </dgm:pt>
  </dgm:ptLst>
  <dgm:cxnLst>
    <dgm:cxn modelId="{40DBAD35-4124-4141-B4E8-7216FFB9B268}" srcId="{51709D5E-C52A-4A72-A856-E46974C733B5}" destId="{B83C1B08-1F9B-4D63-BFF4-31B7BDB1227E}" srcOrd="1" destOrd="0" parTransId="{F5695C2F-FBD9-419E-AF8A-83AEECF8EE0C}" sibTransId="{F64CEEFA-DB09-499F-8B9A-5CF88A1C9E3A}"/>
    <dgm:cxn modelId="{0ACDAC69-070F-4D8C-BF1F-1628A8B822BF}" type="presOf" srcId="{B83C1B08-1F9B-4D63-BFF4-31B7BDB1227E}" destId="{12F8F612-CF78-44F6-B3FC-3041DF873A4B}" srcOrd="0" destOrd="0" presId="urn:microsoft.com/office/officeart/2018/2/layout/IconVerticalSolidList"/>
    <dgm:cxn modelId="{8DEB347A-2162-4B38-889D-A4305079B61C}" type="presOf" srcId="{6BD0DEF5-4080-48FE-BC57-8933C97B0278}" destId="{2FDD10AE-3896-40C9-B5B8-3B99606843D8}" srcOrd="0" destOrd="0" presId="urn:microsoft.com/office/officeart/2018/2/layout/IconVerticalSolidList"/>
    <dgm:cxn modelId="{B41D5993-8D78-4D8E-8960-9D118B38ADF6}" type="presOf" srcId="{51709D5E-C52A-4A72-A856-E46974C733B5}" destId="{9C8BF456-D571-45CA-99B2-0BE4507E3F33}" srcOrd="0" destOrd="0" presId="urn:microsoft.com/office/officeart/2018/2/layout/IconVerticalSolidList"/>
    <dgm:cxn modelId="{939634B7-B272-47E9-AAFF-648050BF4BED}" srcId="{51709D5E-C52A-4A72-A856-E46974C733B5}" destId="{6BD0DEF5-4080-48FE-BC57-8933C97B0278}" srcOrd="2" destOrd="0" parTransId="{E69D9CAA-5B6C-4B00-8500-4DE012E71877}" sibTransId="{40FAA984-17AF-4AA0-8E81-01A23B371E16}"/>
    <dgm:cxn modelId="{7693E0C1-E927-441F-BB2E-DD64E9625FA8}" srcId="{51709D5E-C52A-4A72-A856-E46974C733B5}" destId="{2182B004-9A16-4C8E-9C52-C92DA58772B1}" srcOrd="0" destOrd="0" parTransId="{E3AE0852-39A8-42AC-B829-080328D9E3F6}" sibTransId="{03AE780D-E106-4334-B3FC-458D756D3C3C}"/>
    <dgm:cxn modelId="{F6647BCC-604A-45B2-948D-FCA65CAAC2B6}" type="presOf" srcId="{2182B004-9A16-4C8E-9C52-C92DA58772B1}" destId="{59411A7A-C91F-493B-A9E1-A656AAEA88A6}" srcOrd="0" destOrd="0" presId="urn:microsoft.com/office/officeart/2018/2/layout/IconVerticalSolidList"/>
    <dgm:cxn modelId="{5ADDEEC5-13F2-48F2-A0B5-616E6519579D}" type="presParOf" srcId="{9C8BF456-D571-45CA-99B2-0BE4507E3F33}" destId="{7F55DA1F-8CFB-4264-A33B-0391306DF9F9}" srcOrd="0" destOrd="0" presId="urn:microsoft.com/office/officeart/2018/2/layout/IconVerticalSolidList"/>
    <dgm:cxn modelId="{FA2E19B0-6184-4885-A491-A84F62EF9CF9}" type="presParOf" srcId="{7F55DA1F-8CFB-4264-A33B-0391306DF9F9}" destId="{22F4DC1F-1BEB-496B-87A4-005DB9B8E9D7}" srcOrd="0" destOrd="0" presId="urn:microsoft.com/office/officeart/2018/2/layout/IconVerticalSolidList"/>
    <dgm:cxn modelId="{E6971214-C365-498A-AAB6-D4E322EBBAB2}" type="presParOf" srcId="{7F55DA1F-8CFB-4264-A33B-0391306DF9F9}" destId="{EEBCA834-BF89-4495-8066-71D1360DFF0B}" srcOrd="1" destOrd="0" presId="urn:microsoft.com/office/officeart/2018/2/layout/IconVerticalSolidList"/>
    <dgm:cxn modelId="{59DD2AF0-02E4-48F9-95DF-804E167439C6}" type="presParOf" srcId="{7F55DA1F-8CFB-4264-A33B-0391306DF9F9}" destId="{98BEE9D8-DC60-4C91-82D5-12DFB92DFA65}" srcOrd="2" destOrd="0" presId="urn:microsoft.com/office/officeart/2018/2/layout/IconVerticalSolidList"/>
    <dgm:cxn modelId="{370D64B9-1D1D-44F9-A362-7FF5EE62EF24}" type="presParOf" srcId="{7F55DA1F-8CFB-4264-A33B-0391306DF9F9}" destId="{59411A7A-C91F-493B-A9E1-A656AAEA88A6}" srcOrd="3" destOrd="0" presId="urn:microsoft.com/office/officeart/2018/2/layout/IconVerticalSolidList"/>
    <dgm:cxn modelId="{9D24F631-0141-4B06-8AAD-189BEA272013}" type="presParOf" srcId="{9C8BF456-D571-45CA-99B2-0BE4507E3F33}" destId="{10836182-39F1-4C14-B0C0-A18A70DAFAE3}" srcOrd="1" destOrd="0" presId="urn:microsoft.com/office/officeart/2018/2/layout/IconVerticalSolidList"/>
    <dgm:cxn modelId="{ABB7BB5A-6D49-43F2-89F1-249FEC8E135D}" type="presParOf" srcId="{9C8BF456-D571-45CA-99B2-0BE4507E3F33}" destId="{E440C988-4A86-4983-A80C-C7D41401EEBE}" srcOrd="2" destOrd="0" presId="urn:microsoft.com/office/officeart/2018/2/layout/IconVerticalSolidList"/>
    <dgm:cxn modelId="{E42A0D20-5904-49C1-86AB-5D7981287082}" type="presParOf" srcId="{E440C988-4A86-4983-A80C-C7D41401EEBE}" destId="{0743D737-7F47-4486-AEE8-24819BDAE4E7}" srcOrd="0" destOrd="0" presId="urn:microsoft.com/office/officeart/2018/2/layout/IconVerticalSolidList"/>
    <dgm:cxn modelId="{B2ADA466-08D9-4724-82CF-2DF59706BA03}" type="presParOf" srcId="{E440C988-4A86-4983-A80C-C7D41401EEBE}" destId="{7CC9D3FC-8B87-405B-89D0-5A81AD4E9FA4}" srcOrd="1" destOrd="0" presId="urn:microsoft.com/office/officeart/2018/2/layout/IconVerticalSolidList"/>
    <dgm:cxn modelId="{B336683B-A59E-41EA-BD1D-BA86C551C8C0}" type="presParOf" srcId="{E440C988-4A86-4983-A80C-C7D41401EEBE}" destId="{3AF615F0-CC3E-43E7-A0F5-216E20AA8F9F}" srcOrd="2" destOrd="0" presId="urn:microsoft.com/office/officeart/2018/2/layout/IconVerticalSolidList"/>
    <dgm:cxn modelId="{432559A2-417F-4BB6-9EB0-8E773BB3C5C2}" type="presParOf" srcId="{E440C988-4A86-4983-A80C-C7D41401EEBE}" destId="{12F8F612-CF78-44F6-B3FC-3041DF873A4B}" srcOrd="3" destOrd="0" presId="urn:microsoft.com/office/officeart/2018/2/layout/IconVerticalSolidList"/>
    <dgm:cxn modelId="{D96E40AC-B753-483C-9F91-D3684A6530B6}" type="presParOf" srcId="{9C8BF456-D571-45CA-99B2-0BE4507E3F33}" destId="{5F2A84CA-D405-4534-8BC5-66DDA236F0AA}" srcOrd="3" destOrd="0" presId="urn:microsoft.com/office/officeart/2018/2/layout/IconVerticalSolidList"/>
    <dgm:cxn modelId="{A8ECBD8A-E74D-44AD-B51D-88D0EE3E3606}" type="presParOf" srcId="{9C8BF456-D571-45CA-99B2-0BE4507E3F33}" destId="{F046064B-6B67-491E-AD32-F750E99FAF9D}" srcOrd="4" destOrd="0" presId="urn:microsoft.com/office/officeart/2018/2/layout/IconVerticalSolidList"/>
    <dgm:cxn modelId="{BEE80A05-1D80-43EE-941A-7CF288C73982}" type="presParOf" srcId="{F046064B-6B67-491E-AD32-F750E99FAF9D}" destId="{B51140E6-2E5B-4501-91BA-68C832E7A7EC}" srcOrd="0" destOrd="0" presId="urn:microsoft.com/office/officeart/2018/2/layout/IconVerticalSolidList"/>
    <dgm:cxn modelId="{4E3F5FF0-9F8F-4B13-A0E9-09205B15F21D}" type="presParOf" srcId="{F046064B-6B67-491E-AD32-F750E99FAF9D}" destId="{C75EE387-0F30-4867-927B-A8509F7A20FD}" srcOrd="1" destOrd="0" presId="urn:microsoft.com/office/officeart/2018/2/layout/IconVerticalSolidList"/>
    <dgm:cxn modelId="{DCEE5F98-646D-4CD3-9D59-FB8C6ADF0E02}" type="presParOf" srcId="{F046064B-6B67-491E-AD32-F750E99FAF9D}" destId="{F6ABBD6B-C043-47BE-81D3-DD4992BA54C9}" srcOrd="2" destOrd="0" presId="urn:microsoft.com/office/officeart/2018/2/layout/IconVerticalSolidList"/>
    <dgm:cxn modelId="{43E1B486-C806-42E9-A199-6377A9BC194D}" type="presParOf" srcId="{F046064B-6B67-491E-AD32-F750E99FAF9D}" destId="{2FDD10AE-3896-40C9-B5B8-3B99606843D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8E529B-2E08-43EB-A440-65D76F107977}"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F610CAF6-4AC1-4E50-9598-42CB4B67C598}">
      <dgm:prSet/>
      <dgm:spPr/>
      <dgm:t>
        <a:bodyPr/>
        <a:lstStyle/>
        <a:p>
          <a:r>
            <a:rPr lang="en-US"/>
            <a:t>We believe writing allows a student’s voice to express truth and therefore, connect with the world.</a:t>
          </a:r>
        </a:p>
      </dgm:t>
    </dgm:pt>
    <dgm:pt modelId="{B56787CD-739A-4AFF-BA54-C1E4FD3F519A}" type="parTrans" cxnId="{025CAA0F-E849-40CA-8F70-DD72AE2481D8}">
      <dgm:prSet/>
      <dgm:spPr/>
      <dgm:t>
        <a:bodyPr/>
        <a:lstStyle/>
        <a:p>
          <a:endParaRPr lang="en-US"/>
        </a:p>
      </dgm:t>
    </dgm:pt>
    <dgm:pt modelId="{FDA22D86-9D15-4BA4-8FF8-6E5E9A178833}" type="sibTrans" cxnId="{025CAA0F-E849-40CA-8F70-DD72AE2481D8}">
      <dgm:prSet/>
      <dgm:spPr/>
      <dgm:t>
        <a:bodyPr/>
        <a:lstStyle/>
        <a:p>
          <a:endParaRPr lang="en-US"/>
        </a:p>
      </dgm:t>
    </dgm:pt>
    <dgm:pt modelId="{7C242F13-78CB-4FC1-A548-847A90ADA87C}">
      <dgm:prSet/>
      <dgm:spPr/>
      <dgm:t>
        <a:bodyPr/>
        <a:lstStyle/>
        <a:p>
          <a:r>
            <a:rPr lang="en-US"/>
            <a:t>We believe writing starts with remembering which leads to reflecting that allows truthful expression.  </a:t>
          </a:r>
        </a:p>
      </dgm:t>
    </dgm:pt>
    <dgm:pt modelId="{BA9E004A-A362-48A0-BF37-2B92F87C9017}" type="parTrans" cxnId="{2725F96D-DAFB-4142-BAA2-AB701D5C8404}">
      <dgm:prSet/>
      <dgm:spPr/>
      <dgm:t>
        <a:bodyPr/>
        <a:lstStyle/>
        <a:p>
          <a:endParaRPr lang="en-US"/>
        </a:p>
      </dgm:t>
    </dgm:pt>
    <dgm:pt modelId="{D5818E3A-66AB-42E8-B072-1E32EB94E783}" type="sibTrans" cxnId="{2725F96D-DAFB-4142-BAA2-AB701D5C8404}">
      <dgm:prSet/>
      <dgm:spPr/>
      <dgm:t>
        <a:bodyPr/>
        <a:lstStyle/>
        <a:p>
          <a:endParaRPr lang="en-US"/>
        </a:p>
      </dgm:t>
    </dgm:pt>
    <dgm:pt modelId="{66F828C4-8916-4169-A234-7C00C748C357}">
      <dgm:prSet/>
      <dgm:spPr/>
      <dgm:t>
        <a:bodyPr/>
        <a:lstStyle/>
        <a:p>
          <a:r>
            <a:rPr lang="en-US"/>
            <a:t>We believe students should share their opinions and be comfortable using their voice to analyze their thoughts.  </a:t>
          </a:r>
        </a:p>
      </dgm:t>
    </dgm:pt>
    <dgm:pt modelId="{2FDFA83C-EF3B-4A9F-88B2-B78C5F0A9AF2}" type="parTrans" cxnId="{69891BFE-600D-4F13-AB05-8BFE032CBFE6}">
      <dgm:prSet/>
      <dgm:spPr/>
      <dgm:t>
        <a:bodyPr/>
        <a:lstStyle/>
        <a:p>
          <a:endParaRPr lang="en-US"/>
        </a:p>
      </dgm:t>
    </dgm:pt>
    <dgm:pt modelId="{A1A0D58D-280E-4BB5-ACC5-2C5D0AB15F66}" type="sibTrans" cxnId="{69891BFE-600D-4F13-AB05-8BFE032CBFE6}">
      <dgm:prSet/>
      <dgm:spPr/>
      <dgm:t>
        <a:bodyPr/>
        <a:lstStyle/>
        <a:p>
          <a:endParaRPr lang="en-US"/>
        </a:p>
      </dgm:t>
    </dgm:pt>
    <dgm:pt modelId="{63F3E9AA-0970-469B-A1C1-4CC163610771}" type="pres">
      <dgm:prSet presAssocID="{7F8E529B-2E08-43EB-A440-65D76F107977}" presName="root" presStyleCnt="0">
        <dgm:presLayoutVars>
          <dgm:dir/>
          <dgm:resizeHandles val="exact"/>
        </dgm:presLayoutVars>
      </dgm:prSet>
      <dgm:spPr/>
    </dgm:pt>
    <dgm:pt modelId="{825C1849-231E-414F-B5AE-73E3C0E895A6}" type="pres">
      <dgm:prSet presAssocID="{F610CAF6-4AC1-4E50-9598-42CB4B67C598}" presName="compNode" presStyleCnt="0"/>
      <dgm:spPr/>
    </dgm:pt>
    <dgm:pt modelId="{7093FAE0-ABED-4D01-A652-FB01C3BBF3AF}" type="pres">
      <dgm:prSet presAssocID="{F610CAF6-4AC1-4E50-9598-42CB4B67C598}" presName="bgRect" presStyleLbl="bgShp" presStyleIdx="0" presStyleCnt="3"/>
      <dgm:spPr/>
    </dgm:pt>
    <dgm:pt modelId="{3D582842-2214-4D6D-85B1-A7CBF175D365}" type="pres">
      <dgm:prSet presAssocID="{F610CAF6-4AC1-4E50-9598-42CB4B67C5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62DB75C2-B3B4-4DD4-9A44-06C3825398C1}" type="pres">
      <dgm:prSet presAssocID="{F610CAF6-4AC1-4E50-9598-42CB4B67C598}" presName="spaceRect" presStyleCnt="0"/>
      <dgm:spPr/>
    </dgm:pt>
    <dgm:pt modelId="{62EC289F-937E-4CB1-8DE6-8690331B1219}" type="pres">
      <dgm:prSet presAssocID="{F610CAF6-4AC1-4E50-9598-42CB4B67C598}" presName="parTx" presStyleLbl="revTx" presStyleIdx="0" presStyleCnt="3">
        <dgm:presLayoutVars>
          <dgm:chMax val="0"/>
          <dgm:chPref val="0"/>
        </dgm:presLayoutVars>
      </dgm:prSet>
      <dgm:spPr/>
    </dgm:pt>
    <dgm:pt modelId="{3C2646D2-53D1-45D6-A3EE-20AC4C790689}" type="pres">
      <dgm:prSet presAssocID="{FDA22D86-9D15-4BA4-8FF8-6E5E9A178833}" presName="sibTrans" presStyleCnt="0"/>
      <dgm:spPr/>
    </dgm:pt>
    <dgm:pt modelId="{4C1FC761-9804-4E4B-A9F5-88B18DF8125E}" type="pres">
      <dgm:prSet presAssocID="{7C242F13-78CB-4FC1-A548-847A90ADA87C}" presName="compNode" presStyleCnt="0"/>
      <dgm:spPr/>
    </dgm:pt>
    <dgm:pt modelId="{53591FC3-9F82-4BDC-B133-8C231B51DB2D}" type="pres">
      <dgm:prSet presAssocID="{7C242F13-78CB-4FC1-A548-847A90ADA87C}" presName="bgRect" presStyleLbl="bgShp" presStyleIdx="1" presStyleCnt="3"/>
      <dgm:spPr/>
    </dgm:pt>
    <dgm:pt modelId="{18E06A32-7227-4DF2-ADB6-E10387FC16A6}" type="pres">
      <dgm:prSet presAssocID="{7C242F13-78CB-4FC1-A548-847A90ADA87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5D709AC0-92DA-4260-9BBA-4AECBA15ABB2}" type="pres">
      <dgm:prSet presAssocID="{7C242F13-78CB-4FC1-A548-847A90ADA87C}" presName="spaceRect" presStyleCnt="0"/>
      <dgm:spPr/>
    </dgm:pt>
    <dgm:pt modelId="{5A27F73B-1643-4B75-B3E7-D022F180BD45}" type="pres">
      <dgm:prSet presAssocID="{7C242F13-78CB-4FC1-A548-847A90ADA87C}" presName="parTx" presStyleLbl="revTx" presStyleIdx="1" presStyleCnt="3">
        <dgm:presLayoutVars>
          <dgm:chMax val="0"/>
          <dgm:chPref val="0"/>
        </dgm:presLayoutVars>
      </dgm:prSet>
      <dgm:spPr/>
    </dgm:pt>
    <dgm:pt modelId="{4AE13D4F-D97B-4CDC-AADC-B26A45D02515}" type="pres">
      <dgm:prSet presAssocID="{D5818E3A-66AB-42E8-B072-1E32EB94E783}" presName="sibTrans" presStyleCnt="0"/>
      <dgm:spPr/>
    </dgm:pt>
    <dgm:pt modelId="{15337742-541B-41B2-ADED-536B582F65EA}" type="pres">
      <dgm:prSet presAssocID="{66F828C4-8916-4169-A234-7C00C748C357}" presName="compNode" presStyleCnt="0"/>
      <dgm:spPr/>
    </dgm:pt>
    <dgm:pt modelId="{97D83897-145E-4F01-BDAA-C6303B7A12DF}" type="pres">
      <dgm:prSet presAssocID="{66F828C4-8916-4169-A234-7C00C748C357}" presName="bgRect" presStyleLbl="bgShp" presStyleIdx="2" presStyleCnt="3"/>
      <dgm:spPr/>
    </dgm:pt>
    <dgm:pt modelId="{5D98EBB1-1FF0-4F1C-98C3-1D2C14FB7064}" type="pres">
      <dgm:prSet presAssocID="{66F828C4-8916-4169-A234-7C00C748C35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B1E4CED3-5688-4C16-93D7-7F2C86CAF603}" type="pres">
      <dgm:prSet presAssocID="{66F828C4-8916-4169-A234-7C00C748C357}" presName="spaceRect" presStyleCnt="0"/>
      <dgm:spPr/>
    </dgm:pt>
    <dgm:pt modelId="{2B383CBC-1977-4ECF-9426-2DDC3CC9368A}" type="pres">
      <dgm:prSet presAssocID="{66F828C4-8916-4169-A234-7C00C748C357}" presName="parTx" presStyleLbl="revTx" presStyleIdx="2" presStyleCnt="3">
        <dgm:presLayoutVars>
          <dgm:chMax val="0"/>
          <dgm:chPref val="0"/>
        </dgm:presLayoutVars>
      </dgm:prSet>
      <dgm:spPr/>
    </dgm:pt>
  </dgm:ptLst>
  <dgm:cxnLst>
    <dgm:cxn modelId="{2786220C-9DC7-4924-AA20-172C567B5797}" type="presOf" srcId="{7C242F13-78CB-4FC1-A548-847A90ADA87C}" destId="{5A27F73B-1643-4B75-B3E7-D022F180BD45}" srcOrd="0" destOrd="0" presId="urn:microsoft.com/office/officeart/2018/2/layout/IconVerticalSolidList"/>
    <dgm:cxn modelId="{025CAA0F-E849-40CA-8F70-DD72AE2481D8}" srcId="{7F8E529B-2E08-43EB-A440-65D76F107977}" destId="{F610CAF6-4AC1-4E50-9598-42CB4B67C598}" srcOrd="0" destOrd="0" parTransId="{B56787CD-739A-4AFF-BA54-C1E4FD3F519A}" sibTransId="{FDA22D86-9D15-4BA4-8FF8-6E5E9A178833}"/>
    <dgm:cxn modelId="{A75C821E-88B7-44DF-AE88-FB6D7A31B1B8}" type="presOf" srcId="{66F828C4-8916-4169-A234-7C00C748C357}" destId="{2B383CBC-1977-4ECF-9426-2DDC3CC9368A}" srcOrd="0" destOrd="0" presId="urn:microsoft.com/office/officeart/2018/2/layout/IconVerticalSolidList"/>
    <dgm:cxn modelId="{6B178A46-C3DC-46CF-A2A4-55A4406029EF}" type="presOf" srcId="{7F8E529B-2E08-43EB-A440-65D76F107977}" destId="{63F3E9AA-0970-469B-A1C1-4CC163610771}" srcOrd="0" destOrd="0" presId="urn:microsoft.com/office/officeart/2018/2/layout/IconVerticalSolidList"/>
    <dgm:cxn modelId="{2725F96D-DAFB-4142-BAA2-AB701D5C8404}" srcId="{7F8E529B-2E08-43EB-A440-65D76F107977}" destId="{7C242F13-78CB-4FC1-A548-847A90ADA87C}" srcOrd="1" destOrd="0" parTransId="{BA9E004A-A362-48A0-BF37-2B92F87C9017}" sibTransId="{D5818E3A-66AB-42E8-B072-1E32EB94E783}"/>
    <dgm:cxn modelId="{19F729DC-BFC3-4F91-B64D-B5968CC06AD9}" type="presOf" srcId="{F610CAF6-4AC1-4E50-9598-42CB4B67C598}" destId="{62EC289F-937E-4CB1-8DE6-8690331B1219}" srcOrd="0" destOrd="0" presId="urn:microsoft.com/office/officeart/2018/2/layout/IconVerticalSolidList"/>
    <dgm:cxn modelId="{69891BFE-600D-4F13-AB05-8BFE032CBFE6}" srcId="{7F8E529B-2E08-43EB-A440-65D76F107977}" destId="{66F828C4-8916-4169-A234-7C00C748C357}" srcOrd="2" destOrd="0" parTransId="{2FDFA83C-EF3B-4A9F-88B2-B78C5F0A9AF2}" sibTransId="{A1A0D58D-280E-4BB5-ACC5-2C5D0AB15F66}"/>
    <dgm:cxn modelId="{E4929B14-27DE-4787-A5E0-BF6254402F95}" type="presParOf" srcId="{63F3E9AA-0970-469B-A1C1-4CC163610771}" destId="{825C1849-231E-414F-B5AE-73E3C0E895A6}" srcOrd="0" destOrd="0" presId="urn:microsoft.com/office/officeart/2018/2/layout/IconVerticalSolidList"/>
    <dgm:cxn modelId="{CCABF822-10BD-41B3-A411-98EDC147E586}" type="presParOf" srcId="{825C1849-231E-414F-B5AE-73E3C0E895A6}" destId="{7093FAE0-ABED-4D01-A652-FB01C3BBF3AF}" srcOrd="0" destOrd="0" presId="urn:microsoft.com/office/officeart/2018/2/layout/IconVerticalSolidList"/>
    <dgm:cxn modelId="{A1DB4C8A-4408-40AD-B99D-2D70ADC40248}" type="presParOf" srcId="{825C1849-231E-414F-B5AE-73E3C0E895A6}" destId="{3D582842-2214-4D6D-85B1-A7CBF175D365}" srcOrd="1" destOrd="0" presId="urn:microsoft.com/office/officeart/2018/2/layout/IconVerticalSolidList"/>
    <dgm:cxn modelId="{987357FE-7D81-46C6-B829-4AB3A582D65E}" type="presParOf" srcId="{825C1849-231E-414F-B5AE-73E3C0E895A6}" destId="{62DB75C2-B3B4-4DD4-9A44-06C3825398C1}" srcOrd="2" destOrd="0" presId="urn:microsoft.com/office/officeart/2018/2/layout/IconVerticalSolidList"/>
    <dgm:cxn modelId="{39E2FA8A-F2C3-4987-BFC0-A8DDB34B8BED}" type="presParOf" srcId="{825C1849-231E-414F-B5AE-73E3C0E895A6}" destId="{62EC289F-937E-4CB1-8DE6-8690331B1219}" srcOrd="3" destOrd="0" presId="urn:microsoft.com/office/officeart/2018/2/layout/IconVerticalSolidList"/>
    <dgm:cxn modelId="{32836970-D00E-4141-B0D5-C2CCF18B27EC}" type="presParOf" srcId="{63F3E9AA-0970-469B-A1C1-4CC163610771}" destId="{3C2646D2-53D1-45D6-A3EE-20AC4C790689}" srcOrd="1" destOrd="0" presId="urn:microsoft.com/office/officeart/2018/2/layout/IconVerticalSolidList"/>
    <dgm:cxn modelId="{1E8F7DFF-2F3F-486D-943F-7271A8922154}" type="presParOf" srcId="{63F3E9AA-0970-469B-A1C1-4CC163610771}" destId="{4C1FC761-9804-4E4B-A9F5-88B18DF8125E}" srcOrd="2" destOrd="0" presId="urn:microsoft.com/office/officeart/2018/2/layout/IconVerticalSolidList"/>
    <dgm:cxn modelId="{32C751A3-659A-40F3-B477-D3CE6C4E8B9B}" type="presParOf" srcId="{4C1FC761-9804-4E4B-A9F5-88B18DF8125E}" destId="{53591FC3-9F82-4BDC-B133-8C231B51DB2D}" srcOrd="0" destOrd="0" presId="urn:microsoft.com/office/officeart/2018/2/layout/IconVerticalSolidList"/>
    <dgm:cxn modelId="{1C777BDC-9D2A-4EE5-87F0-7C2745899936}" type="presParOf" srcId="{4C1FC761-9804-4E4B-A9F5-88B18DF8125E}" destId="{18E06A32-7227-4DF2-ADB6-E10387FC16A6}" srcOrd="1" destOrd="0" presId="urn:microsoft.com/office/officeart/2018/2/layout/IconVerticalSolidList"/>
    <dgm:cxn modelId="{0CC413CE-C2AB-4547-AB4B-CD9C9C16FBE3}" type="presParOf" srcId="{4C1FC761-9804-4E4B-A9F5-88B18DF8125E}" destId="{5D709AC0-92DA-4260-9BBA-4AECBA15ABB2}" srcOrd="2" destOrd="0" presId="urn:microsoft.com/office/officeart/2018/2/layout/IconVerticalSolidList"/>
    <dgm:cxn modelId="{633E9461-7D43-4C24-8ABE-244D5A4249CA}" type="presParOf" srcId="{4C1FC761-9804-4E4B-A9F5-88B18DF8125E}" destId="{5A27F73B-1643-4B75-B3E7-D022F180BD45}" srcOrd="3" destOrd="0" presId="urn:microsoft.com/office/officeart/2018/2/layout/IconVerticalSolidList"/>
    <dgm:cxn modelId="{8D512E4E-D738-4848-9E2D-EC5F0CBC126E}" type="presParOf" srcId="{63F3E9AA-0970-469B-A1C1-4CC163610771}" destId="{4AE13D4F-D97B-4CDC-AADC-B26A45D02515}" srcOrd="3" destOrd="0" presId="urn:microsoft.com/office/officeart/2018/2/layout/IconVerticalSolidList"/>
    <dgm:cxn modelId="{72DE7679-9817-4A0B-A881-635C4D320635}" type="presParOf" srcId="{63F3E9AA-0970-469B-A1C1-4CC163610771}" destId="{15337742-541B-41B2-ADED-536B582F65EA}" srcOrd="4" destOrd="0" presId="urn:microsoft.com/office/officeart/2018/2/layout/IconVerticalSolidList"/>
    <dgm:cxn modelId="{0FA1323C-1CF1-4C1C-A4FB-F8EA1018A9BD}" type="presParOf" srcId="{15337742-541B-41B2-ADED-536B582F65EA}" destId="{97D83897-145E-4F01-BDAA-C6303B7A12DF}" srcOrd="0" destOrd="0" presId="urn:microsoft.com/office/officeart/2018/2/layout/IconVerticalSolidList"/>
    <dgm:cxn modelId="{1A698745-2816-4268-A7AD-BF17DFE755F7}" type="presParOf" srcId="{15337742-541B-41B2-ADED-536B582F65EA}" destId="{5D98EBB1-1FF0-4F1C-98C3-1D2C14FB7064}" srcOrd="1" destOrd="0" presId="urn:microsoft.com/office/officeart/2018/2/layout/IconVerticalSolidList"/>
    <dgm:cxn modelId="{FB2F82F2-55DC-4BAF-9CEF-98D40B541C14}" type="presParOf" srcId="{15337742-541B-41B2-ADED-536B582F65EA}" destId="{B1E4CED3-5688-4C16-93D7-7F2C86CAF603}" srcOrd="2" destOrd="0" presId="urn:microsoft.com/office/officeart/2018/2/layout/IconVerticalSolidList"/>
    <dgm:cxn modelId="{97DE24F9-216E-462E-B6E3-5FE1CCD3A8E7}" type="presParOf" srcId="{15337742-541B-41B2-ADED-536B582F65EA}" destId="{2B383CBC-1977-4ECF-9426-2DDC3CC936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4DC1F-1BEB-496B-87A4-005DB9B8E9D7}">
      <dsp:nvSpPr>
        <dsp:cNvPr id="0" name=""/>
        <dsp:cNvSpPr/>
      </dsp:nvSpPr>
      <dsp:spPr>
        <a:xfrm>
          <a:off x="0" y="531"/>
          <a:ext cx="7886700" cy="124328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CA834-BF89-4495-8066-71D1360DFF0B}">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411A7A-C91F-493B-A9E1-A656AAEA88A6}">
      <dsp:nvSpPr>
        <dsp:cNvPr id="0" name=""/>
        <dsp:cNvSpPr/>
      </dsp:nvSpPr>
      <dsp:spPr>
        <a:xfrm>
          <a:off x="1435988" y="531"/>
          <a:ext cx="64507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889000">
            <a:lnSpc>
              <a:spcPct val="90000"/>
            </a:lnSpc>
            <a:spcBef>
              <a:spcPct val="0"/>
            </a:spcBef>
            <a:spcAft>
              <a:spcPct val="35000"/>
            </a:spcAft>
            <a:buNone/>
          </a:pPr>
          <a:r>
            <a:rPr lang="en-US" sz="2000" kern="1200" dirty="0"/>
            <a:t>We believe through correct letter formation, generating ideas and adding details, all students can correctly write complete sentences with understanding and excitement.</a:t>
          </a:r>
        </a:p>
      </dsp:txBody>
      <dsp:txXfrm>
        <a:off x="1435988" y="531"/>
        <a:ext cx="6450711" cy="1243280"/>
      </dsp:txXfrm>
    </dsp:sp>
    <dsp:sp modelId="{0743D737-7F47-4486-AEE8-24819BDAE4E7}">
      <dsp:nvSpPr>
        <dsp:cNvPr id="0" name=""/>
        <dsp:cNvSpPr/>
      </dsp:nvSpPr>
      <dsp:spPr>
        <a:xfrm>
          <a:off x="0" y="1554631"/>
          <a:ext cx="7886700" cy="1243280"/>
        </a:xfrm>
        <a:prstGeom prst="roundRect">
          <a:avLst>
            <a:gd name="adj" fmla="val 1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dsp:style>
    </dsp:sp>
    <dsp:sp modelId="{7CC9D3FC-8B87-405B-89D0-5A81AD4E9FA4}">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F8F612-CF78-44F6-B3FC-3041DF873A4B}">
      <dsp:nvSpPr>
        <dsp:cNvPr id="0" name=""/>
        <dsp:cNvSpPr/>
      </dsp:nvSpPr>
      <dsp:spPr>
        <a:xfrm>
          <a:off x="1435988" y="1554631"/>
          <a:ext cx="64507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889000">
            <a:lnSpc>
              <a:spcPct val="90000"/>
            </a:lnSpc>
            <a:spcBef>
              <a:spcPct val="0"/>
            </a:spcBef>
            <a:spcAft>
              <a:spcPct val="35000"/>
            </a:spcAft>
            <a:buNone/>
          </a:pPr>
          <a:r>
            <a:rPr lang="en-US" sz="2000" kern="1200" dirty="0"/>
            <a:t>We believe that kids should be validated in writing their thoughts while modeling correct writing techniques.   </a:t>
          </a:r>
        </a:p>
      </dsp:txBody>
      <dsp:txXfrm>
        <a:off x="1435988" y="1554631"/>
        <a:ext cx="6450711" cy="1243280"/>
      </dsp:txXfrm>
    </dsp:sp>
    <dsp:sp modelId="{B51140E6-2E5B-4501-91BA-68C832E7A7EC}">
      <dsp:nvSpPr>
        <dsp:cNvPr id="0" name=""/>
        <dsp:cNvSpPr/>
      </dsp:nvSpPr>
      <dsp:spPr>
        <a:xfrm>
          <a:off x="0" y="3108732"/>
          <a:ext cx="7886700" cy="1243280"/>
        </a:xfrm>
        <a:prstGeom prst="roundRect">
          <a:avLst>
            <a:gd name="adj" fmla="val 1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dsp:style>
    </dsp:sp>
    <dsp:sp modelId="{C75EE387-0F30-4867-927B-A8509F7A20FD}">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DD10AE-3896-40C9-B5B8-3B99606843D8}">
      <dsp:nvSpPr>
        <dsp:cNvPr id="0" name=""/>
        <dsp:cNvSpPr/>
      </dsp:nvSpPr>
      <dsp:spPr>
        <a:xfrm>
          <a:off x="1435988" y="3108732"/>
          <a:ext cx="64507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889000">
            <a:lnSpc>
              <a:spcPct val="90000"/>
            </a:lnSpc>
            <a:spcBef>
              <a:spcPct val="0"/>
            </a:spcBef>
            <a:spcAft>
              <a:spcPct val="35000"/>
            </a:spcAft>
            <a:buNone/>
          </a:pPr>
          <a:r>
            <a:rPr lang="en-US" sz="2000" kern="1200" dirty="0"/>
            <a:t>We believe our students should be able to construct complete, meaningful sentences, confidently expressing their thoughts and ideas. </a:t>
          </a:r>
        </a:p>
      </dsp:txBody>
      <dsp:txXfrm>
        <a:off x="1435988" y="3108732"/>
        <a:ext cx="6450711" cy="124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4DC1F-1BEB-496B-87A4-005DB9B8E9D7}">
      <dsp:nvSpPr>
        <dsp:cNvPr id="0" name=""/>
        <dsp:cNvSpPr/>
      </dsp:nvSpPr>
      <dsp:spPr>
        <a:xfrm>
          <a:off x="0" y="531"/>
          <a:ext cx="78867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CA834-BF89-4495-8066-71D1360DFF0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411A7A-C91F-493B-A9E1-A656AAEA88A6}">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90000"/>
            </a:lnSpc>
            <a:spcBef>
              <a:spcPct val="0"/>
            </a:spcBef>
            <a:spcAft>
              <a:spcPct val="35000"/>
            </a:spcAft>
            <a:buNone/>
          </a:pPr>
          <a:r>
            <a:rPr lang="en-US" sz="2400" kern="1200"/>
            <a:t>We believe writing is messy and perfection is not the goal.</a:t>
          </a:r>
        </a:p>
      </dsp:txBody>
      <dsp:txXfrm>
        <a:off x="1435590" y="531"/>
        <a:ext cx="6451109" cy="1242935"/>
      </dsp:txXfrm>
    </dsp:sp>
    <dsp:sp modelId="{0743D737-7F47-4486-AEE8-24819BDAE4E7}">
      <dsp:nvSpPr>
        <dsp:cNvPr id="0" name=""/>
        <dsp:cNvSpPr/>
      </dsp:nvSpPr>
      <dsp:spPr>
        <a:xfrm>
          <a:off x="0" y="1554201"/>
          <a:ext cx="78867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C9D3FC-8B87-405B-89D0-5A81AD4E9FA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F8F612-CF78-44F6-B3FC-3041DF873A4B}">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90000"/>
            </a:lnSpc>
            <a:spcBef>
              <a:spcPct val="0"/>
            </a:spcBef>
            <a:spcAft>
              <a:spcPct val="35000"/>
            </a:spcAft>
            <a:buNone/>
          </a:pPr>
          <a:r>
            <a:rPr lang="en-US" sz="2400" kern="1200"/>
            <a:t>We believe writing should be seen across all content areas and for many different purposes.  </a:t>
          </a:r>
        </a:p>
      </dsp:txBody>
      <dsp:txXfrm>
        <a:off x="1435590" y="1554201"/>
        <a:ext cx="6451109" cy="1242935"/>
      </dsp:txXfrm>
    </dsp:sp>
    <dsp:sp modelId="{B51140E6-2E5B-4501-91BA-68C832E7A7EC}">
      <dsp:nvSpPr>
        <dsp:cNvPr id="0" name=""/>
        <dsp:cNvSpPr/>
      </dsp:nvSpPr>
      <dsp:spPr>
        <a:xfrm>
          <a:off x="0" y="3107870"/>
          <a:ext cx="78867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5EE387-0F30-4867-927B-A8509F7A20FD}">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DD10AE-3896-40C9-B5B8-3B99606843D8}">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90000"/>
            </a:lnSpc>
            <a:spcBef>
              <a:spcPct val="0"/>
            </a:spcBef>
            <a:spcAft>
              <a:spcPct val="35000"/>
            </a:spcAft>
            <a:buNone/>
          </a:pPr>
          <a:r>
            <a:rPr lang="en-US" sz="2400" kern="1200"/>
            <a:t>We believe that kids should feel free to write their own opinions in their own linguistical way.  </a:t>
          </a:r>
        </a:p>
      </dsp:txBody>
      <dsp:txXfrm>
        <a:off x="1435590" y="3107870"/>
        <a:ext cx="64511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3FAE0-ABED-4D01-A652-FB01C3BBF3AF}">
      <dsp:nvSpPr>
        <dsp:cNvPr id="0" name=""/>
        <dsp:cNvSpPr/>
      </dsp:nvSpPr>
      <dsp:spPr>
        <a:xfrm>
          <a:off x="0" y="531"/>
          <a:ext cx="7886700" cy="124293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582842-2214-4D6D-85B1-A7CBF175D36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EC289F-937E-4CB1-8DE6-8690331B1219}">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a:t>We believe writing allows a student’s voice to express truth and therefore, connect with the world.</a:t>
          </a:r>
        </a:p>
      </dsp:txBody>
      <dsp:txXfrm>
        <a:off x="1435590" y="531"/>
        <a:ext cx="6451109" cy="1242935"/>
      </dsp:txXfrm>
    </dsp:sp>
    <dsp:sp modelId="{53591FC3-9F82-4BDC-B133-8C231B51DB2D}">
      <dsp:nvSpPr>
        <dsp:cNvPr id="0" name=""/>
        <dsp:cNvSpPr/>
      </dsp:nvSpPr>
      <dsp:spPr>
        <a:xfrm>
          <a:off x="0" y="1554201"/>
          <a:ext cx="7886700" cy="1242935"/>
        </a:xfrm>
        <a:prstGeom prst="roundRect">
          <a:avLst>
            <a:gd name="adj" fmla="val 1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dsp:style>
    </dsp:sp>
    <dsp:sp modelId="{18E06A32-7227-4DF2-ADB6-E10387FC16A6}">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27F73B-1643-4B75-B3E7-D022F180BD45}">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a:t>We believe writing starts with remembering which leads to reflecting that allows truthful expression.  </a:t>
          </a:r>
        </a:p>
      </dsp:txBody>
      <dsp:txXfrm>
        <a:off x="1435590" y="1554201"/>
        <a:ext cx="6451109" cy="1242935"/>
      </dsp:txXfrm>
    </dsp:sp>
    <dsp:sp modelId="{97D83897-145E-4F01-BDAA-C6303B7A12DF}">
      <dsp:nvSpPr>
        <dsp:cNvPr id="0" name=""/>
        <dsp:cNvSpPr/>
      </dsp:nvSpPr>
      <dsp:spPr>
        <a:xfrm>
          <a:off x="0" y="3107870"/>
          <a:ext cx="7886700" cy="1242935"/>
        </a:xfrm>
        <a:prstGeom prst="roundRect">
          <a:avLst>
            <a:gd name="adj" fmla="val 1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dsp:style>
    </dsp:sp>
    <dsp:sp modelId="{5D98EBB1-1FF0-4F1C-98C3-1D2C14FB706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383CBC-1977-4ECF-9426-2DDC3CC9368A}">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a:t>We believe students should share their opinions and be comfortable using their voice to analyze their thoughts.  </a:t>
          </a:r>
        </a:p>
      </dsp:txBody>
      <dsp:txXfrm>
        <a:off x="1435590" y="3107870"/>
        <a:ext cx="64511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5e02467080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5e0246708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15e02467080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41201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5e02467080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5e02467080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g15e02467080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5e02467080_0_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15e02467080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g15e02467080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5e02467080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g15e02467080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5e02467080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g15e02467080_0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5e02467080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g15e02467080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5e02467080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5e0246708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15e02467080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hyperlink" Target="bit.ly/3GAAUDk"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hyperlink" Target="https://milnepublishing.geneseo.edu/steps-to-success/chapter/12-culturally-responsive-disciplinary-literacy-strategies-instruction/" TargetMode="External"/><Relationship Id="rId13" Type="http://schemas.openxmlformats.org/officeDocument/2006/relationships/hyperlink" Target="https://ceedar.education.ufl.edu/cems/disciplinary-literacy/" TargetMode="External"/><Relationship Id="rId18" Type="http://schemas.openxmlformats.org/officeDocument/2006/relationships/hyperlink" Target="https://www.readwritethink.org/professional-development" TargetMode="External"/><Relationship Id="rId3" Type="http://schemas.openxmlformats.org/officeDocument/2006/relationships/hyperlink" Target="https://www.learner.org/series/inside-writing-communities-grade-3-5/building-a-community-of-writers/" TargetMode="External"/><Relationship Id="rId7" Type="http://schemas.openxmlformats.org/officeDocument/2006/relationships/hyperlink" Target="https://ies.ed.gov/ncee/wwc/practiceguide/17" TargetMode="External"/><Relationship Id="rId12" Type="http://schemas.openxmlformats.org/officeDocument/2006/relationships/hyperlink" Target="https://www.writecenter.org/webinars.html" TargetMode="External"/><Relationship Id="rId17" Type="http://schemas.openxmlformats.org/officeDocument/2006/relationships/hyperlink" Target="https://projectwritenow.org/pwnteen/for-educators/" TargetMode="External"/><Relationship Id="rId2" Type="http://schemas.openxmlformats.org/officeDocument/2006/relationships/notesSlide" Target="../notesSlides/notesSlide15.xml"/><Relationship Id="rId16" Type="http://schemas.openxmlformats.org/officeDocument/2006/relationships/hyperlink" Target="https://www.edutopia.org/blog/common-core-writing-and-ells-larry-ferlazzo-katie-hull-sypnieski" TargetMode="External"/><Relationship Id="rId1" Type="http://schemas.openxmlformats.org/officeDocument/2006/relationships/slideLayout" Target="../slideLayouts/slideLayout10.xml"/><Relationship Id="rId6" Type="http://schemas.openxmlformats.org/officeDocument/2006/relationships/hyperlink" Target="https://www.literacyworldwide.org/docs/default-source/where-we-stand/ila-content-area-disciplinary-literacy-strategies-frameworks.pdf?sfvrsn=e180a58e_6" TargetMode="External"/><Relationship Id="rId11" Type="http://schemas.openxmlformats.org/officeDocument/2006/relationships/hyperlink" Target="https://ies.ed.gov/ncee/wwc/Docs/PracticeGuide/wwc_writing_pg_ec.pdf" TargetMode="External"/><Relationship Id="rId5" Type="http://schemas.openxmlformats.org/officeDocument/2006/relationships/hyperlink" Target="https://www.readingrockets.org/article/does-disciplinary-literacy-have-place-elementary-school" TargetMode="External"/><Relationship Id="rId15" Type="http://schemas.openxmlformats.org/officeDocument/2006/relationships/hyperlink" Target="https://www.colorincolorado.org/article/improving-writing-skills-ells-and-joy-writing" TargetMode="External"/><Relationship Id="rId10" Type="http://schemas.openxmlformats.org/officeDocument/2006/relationships/hyperlink" Target="https://ies.ed.gov/ncee/wwc/Docs/PracticeGuide/wwc_secondary_writing_110116.pdf" TargetMode="External"/><Relationship Id="rId4" Type="http://schemas.openxmlformats.org/officeDocument/2006/relationships/hyperlink" Target="https://www.readwritethink.org/professional-development/strategy-guides/implementing-writing-process" TargetMode="External"/><Relationship Id="rId9" Type="http://schemas.openxmlformats.org/officeDocument/2006/relationships/hyperlink" Target="https://projectwritenow.org/pwnteen/real-voices-write-now/" TargetMode="External"/><Relationship Id="rId14" Type="http://schemas.openxmlformats.org/officeDocument/2006/relationships/hyperlink" Target="https://www.ericdigests.org/2003-5/k-8.ht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citeseerx.ist.psu.edu/viewdoc/download?doi=10.1.1.895.5261&amp;rep=rep1&amp;type=pdf" TargetMode="External"/><Relationship Id="rId13" Type="http://schemas.openxmlformats.org/officeDocument/2006/relationships/hyperlink" Target="https://ncte.org/resources/journals/voices-from-the-middle/" TargetMode="External"/><Relationship Id="rId3" Type="http://schemas.openxmlformats.org/officeDocument/2006/relationships/hyperlink" Target="https://journals.sagepub.com/doi/full/10.3102/0091732X18821125" TargetMode="External"/><Relationship Id="rId7" Type="http://schemas.openxmlformats.org/officeDocument/2006/relationships/hyperlink" Target="https://www.adlit.org/topics/writing/key-literacy-component-writing" TargetMode="External"/><Relationship Id="rId12" Type="http://schemas.openxmlformats.org/officeDocument/2006/relationships/hyperlink" Target="https://static1.squarespace.com/static/56a6ae1c22482e2f99869834/t/5f176650494b0b2f97df2c31/1595369040458/The-Write-Way%2BNovember%2C%2B2010%2BASBJ.pdf" TargetMode="External"/><Relationship Id="rId2" Type="http://schemas.openxmlformats.org/officeDocument/2006/relationships/notesSlide" Target="../notesSlides/notesSlide16.xml"/><Relationship Id="rId16" Type="http://schemas.openxmlformats.org/officeDocument/2006/relationships/hyperlink" Target="https://media.carnegie.org/filer_public/3c/f5/3cf58727-34f4-4140-a014-723a00ac56f7/ccny_report_2007_writing.pdf" TargetMode="External"/><Relationship Id="rId1" Type="http://schemas.openxmlformats.org/officeDocument/2006/relationships/slideLayout" Target="../slideLayouts/slideLayout10.xml"/><Relationship Id="rId6" Type="http://schemas.openxmlformats.org/officeDocument/2006/relationships/hyperlink" Target="https://etd.auburn.edu/bitstream/handle/10415/7767/VanSlanderDissertationFINAL.pdf?sequence=2&amp;isAllowed=y" TargetMode="External"/><Relationship Id="rId11" Type="http://schemas.openxmlformats.org/officeDocument/2006/relationships/hyperlink" Target="https://ncte.org/books-tiow/" TargetMode="External"/><Relationship Id="rId5" Type="http://schemas.openxmlformats.org/officeDocument/2006/relationships/hyperlink" Target="http://www.usgopo.com/wp-content/uploads/2015/06/Calkins-and-Ehrenworth-Growing-Writers-Reading-Teacher-Jul-Aug-2016.pdf" TargetMode="External"/><Relationship Id="rId15" Type="http://schemas.openxmlformats.org/officeDocument/2006/relationships/hyperlink" Target="https://www.ascd.org/el/articles/writing-first" TargetMode="External"/><Relationship Id="rId10" Type="http://schemas.openxmlformats.org/officeDocument/2006/relationships/hyperlink" Target="https://ncte.org/statement/statement-on-writing-instruction-in-school/" TargetMode="External"/><Relationship Id="rId4" Type="http://schemas.openxmlformats.org/officeDocument/2006/relationships/hyperlink" Target="https://www.thewritingrevolution.org/wp-content/uploads/2017/05/Effective-Writing-article-by-Hochman-and-Duffy-Spring-2015.pdf" TargetMode="External"/><Relationship Id="rId9" Type="http://schemas.openxmlformats.org/officeDocument/2006/relationships/hyperlink" Target="https://www.proquest.com/docview/925637859?fromopenview=true&amp;pq-origsite=gscholar" TargetMode="External"/><Relationship Id="rId14" Type="http://schemas.openxmlformats.org/officeDocument/2006/relationships/hyperlink" Target="https://www.nytimes.com/2017/08/02/education/edlife/writing-education-grammar-students-childre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a:off x="685800" y="3236240"/>
            <a:ext cx="7772400" cy="67853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Arial"/>
              <a:buNone/>
            </a:pPr>
            <a:r>
              <a:rPr lang="en-US" dirty="0"/>
              <a:t>Creating a “Belief Contract” for Writing </a:t>
            </a:r>
            <a:endParaRPr dirty="0"/>
          </a:p>
        </p:txBody>
      </p:sp>
      <p:sp>
        <p:nvSpPr>
          <p:cNvPr id="99" name="Google Shape;99;p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a:t>
            </a:fld>
            <a:endParaRPr/>
          </a:p>
        </p:txBody>
      </p:sp>
      <p:pic>
        <p:nvPicPr>
          <p:cNvPr id="100" name="Google Shape;100;p1" descr="Writing: Big Ideas - Annenberg Learner"/>
          <p:cNvPicPr preferRelativeResize="0"/>
          <p:nvPr/>
        </p:nvPicPr>
        <p:blipFill rotWithShape="1">
          <a:blip r:embed="rId3">
            <a:alphaModFix/>
          </a:blip>
          <a:srcRect/>
          <a:stretch/>
        </p:blipFill>
        <p:spPr>
          <a:xfrm>
            <a:off x="302492" y="4202353"/>
            <a:ext cx="4117710" cy="2131772"/>
          </a:xfrm>
          <a:prstGeom prst="rect">
            <a:avLst/>
          </a:prstGeom>
          <a:noFill/>
          <a:ln>
            <a:noFill/>
          </a:ln>
        </p:spPr>
      </p:pic>
      <p:pic>
        <p:nvPicPr>
          <p:cNvPr id="101" name="Google Shape;101;p1" descr="Looking at Writing | Reading Rockets"/>
          <p:cNvPicPr preferRelativeResize="0"/>
          <p:nvPr/>
        </p:nvPicPr>
        <p:blipFill rotWithShape="1">
          <a:blip r:embed="rId4">
            <a:alphaModFix/>
          </a:blip>
          <a:srcRect/>
          <a:stretch/>
        </p:blipFill>
        <p:spPr>
          <a:xfrm>
            <a:off x="4882717" y="4202353"/>
            <a:ext cx="4102046" cy="21317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88"/>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Google Shape;589;g15e02467080_0_7"/>
          <p:cNvSpPr txBox="1">
            <a:spLocks noGrp="1"/>
          </p:cNvSpPr>
          <p:nvPr>
            <p:ph type="title"/>
          </p:nvPr>
        </p:nvSpPr>
        <p:spPr>
          <a:xfrm>
            <a:off x="628650" y="556995"/>
            <a:ext cx="7886700" cy="1133693"/>
          </a:xfrm>
          <a:prstGeom prst="rect">
            <a:avLst/>
          </a:prstGeom>
        </p:spPr>
        <p:txBody>
          <a:bodyPr spcFirstLastPara="1" lIns="0" tIns="0" rIns="0" bIns="0" anchorCtr="0">
            <a:normAutofit/>
          </a:bodyPr>
          <a:lstStyle/>
          <a:p>
            <a:pPr marL="0" lvl="0" indent="0" rtl="0">
              <a:spcBef>
                <a:spcPts val="0"/>
              </a:spcBef>
              <a:spcAft>
                <a:spcPts val="0"/>
              </a:spcAft>
              <a:buNone/>
            </a:pPr>
            <a:r>
              <a:rPr lang="en-US" sz="3100">
                <a:latin typeface="Calibri"/>
                <a:ea typeface="Calibri"/>
                <a:cs typeface="Calibri"/>
                <a:sym typeface="Calibri"/>
              </a:rPr>
              <a:t>Grades 3-5 Belief Statements Anchoring Contract (Example from Aspen View Academy)</a:t>
            </a:r>
          </a:p>
        </p:txBody>
      </p:sp>
      <p:graphicFrame>
        <p:nvGraphicFramePr>
          <p:cNvPr id="1028" name="Content Placeholder 2">
            <a:extLst>
              <a:ext uri="{FF2B5EF4-FFF2-40B4-BE49-F238E27FC236}">
                <a16:creationId xmlns:a16="http://schemas.microsoft.com/office/drawing/2014/main" id="{931CEDE4-34BA-EF44-09F9-7845EB21F2E3}"/>
              </a:ext>
            </a:extLst>
          </p:cNvPr>
          <p:cNvGraphicFramePr>
            <a:graphicFrameLocks noGrp="1"/>
          </p:cNvGraphicFramePr>
          <p:nvPr>
            <p:ph idx="1"/>
            <p:extLst>
              <p:ext uri="{D42A27DB-BD31-4B8C-83A1-F6EECF244321}">
                <p14:modId xmlns:p14="http://schemas.microsoft.com/office/powerpoint/2010/main" val="322042719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17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5"/>
        <p:cNvGrpSpPr/>
        <p:nvPr/>
      </p:nvGrpSpPr>
      <p:grpSpPr>
        <a:xfrm>
          <a:off x="0" y="0"/>
          <a:ext cx="0" cy="0"/>
          <a:chOff x="0" y="0"/>
          <a:chExt cx="0" cy="0"/>
        </a:xfrm>
      </p:grpSpPr>
      <p:sp useBgFill="1">
        <p:nvSpPr>
          <p:cNvPr id="614" name="Rectangle 6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Google Shape;596;g15e02467080_0_13"/>
          <p:cNvSpPr txBox="1">
            <a:spLocks noGrp="1"/>
          </p:cNvSpPr>
          <p:nvPr>
            <p:ph type="title"/>
          </p:nvPr>
        </p:nvSpPr>
        <p:spPr>
          <a:xfrm>
            <a:off x="628650" y="556995"/>
            <a:ext cx="7886700" cy="1133693"/>
          </a:xfrm>
          <a:prstGeom prst="rect">
            <a:avLst/>
          </a:prstGeom>
        </p:spPr>
        <p:txBody>
          <a:bodyPr spcFirstLastPara="1" vert="horz" lIns="91440" tIns="45720" rIns="91440" bIns="45720" rtlCol="0" anchor="ctr" anchorCtr="0">
            <a:normAutofit/>
          </a:bodyPr>
          <a:lstStyle/>
          <a:p>
            <a:pPr marL="0" lvl="0" indent="0" algn="ctr">
              <a:spcAft>
                <a:spcPts val="0"/>
              </a:spcAft>
            </a:pPr>
            <a:r>
              <a:rPr lang="en-US" sz="3100" kern="1200" dirty="0">
                <a:solidFill>
                  <a:schemeClr val="tx1"/>
                </a:solidFill>
                <a:latin typeface="+mj-lt"/>
                <a:ea typeface="+mj-ea"/>
                <a:cs typeface="+mj-cs"/>
                <a:sym typeface="Calibri"/>
              </a:rPr>
              <a:t>Grades 6-8 Belief Statements Anchoring Contract (Example from Aspen View Academy)</a:t>
            </a:r>
          </a:p>
        </p:txBody>
      </p:sp>
      <p:graphicFrame>
        <p:nvGraphicFramePr>
          <p:cNvPr id="599" name="Google Shape;597;g15e02467080_0_13">
            <a:extLst>
              <a:ext uri="{FF2B5EF4-FFF2-40B4-BE49-F238E27FC236}">
                <a16:creationId xmlns:a16="http://schemas.microsoft.com/office/drawing/2014/main" id="{466E80A4-7071-98A2-4C68-868765DEABD3}"/>
              </a:ext>
            </a:extLst>
          </p:cNvPr>
          <p:cNvGraphicFramePr/>
          <p:nvPr>
            <p:extLst>
              <p:ext uri="{D42A27DB-BD31-4B8C-83A1-F6EECF244321}">
                <p14:modId xmlns:p14="http://schemas.microsoft.com/office/powerpoint/2010/main" val="312623978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3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12</a:t>
            </a:fld>
            <a:endParaRPr/>
          </a:p>
        </p:txBody>
      </p:sp>
      <p:sp>
        <p:nvSpPr>
          <p:cNvPr id="609" name="Google Shape;609;p34"/>
          <p:cNvSpPr txBox="1">
            <a:spLocks noGrp="1"/>
          </p:cNvSpPr>
          <p:nvPr>
            <p:ph type="title"/>
          </p:nvPr>
        </p:nvSpPr>
        <p:spPr>
          <a:xfrm>
            <a:off x="223071" y="158032"/>
            <a:ext cx="8470182" cy="75641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3. Examine the current and desired state of writing instruction.</a:t>
            </a:r>
            <a:endParaRPr sz="3200">
              <a:latin typeface="Calibri"/>
              <a:ea typeface="Calibri"/>
              <a:cs typeface="Calibri"/>
              <a:sym typeface="Calibri"/>
            </a:endParaRPr>
          </a:p>
        </p:txBody>
      </p:sp>
      <p:pic>
        <p:nvPicPr>
          <p:cNvPr id="610" name="Google Shape;610;p34" descr="Amazon.com : Post-it Super Sticky Easel Pad, 25 x 30 Inches, 30 Sheets/Pad,  1 Pad (559SS), Large White Premium Self Stick Flip Chart Paper, Super  Sticking Power : Mouse Pads : Arts, Crafts &amp; Sewing"/>
          <p:cNvPicPr preferRelativeResize="0"/>
          <p:nvPr/>
        </p:nvPicPr>
        <p:blipFill rotWithShape="1">
          <a:blip r:embed="rId3">
            <a:alphaModFix/>
          </a:blip>
          <a:srcRect/>
          <a:stretch/>
        </p:blipFill>
        <p:spPr>
          <a:xfrm>
            <a:off x="2010231" y="1085674"/>
            <a:ext cx="5123538" cy="5706469"/>
          </a:xfrm>
          <a:prstGeom prst="rect">
            <a:avLst/>
          </a:prstGeom>
          <a:noFill/>
          <a:ln>
            <a:noFill/>
          </a:ln>
        </p:spPr>
      </p:pic>
      <p:sp>
        <p:nvSpPr>
          <p:cNvPr id="611" name="Google Shape;611;p34"/>
          <p:cNvSpPr txBox="1"/>
          <p:nvPr/>
        </p:nvSpPr>
        <p:spPr>
          <a:xfrm>
            <a:off x="2509650" y="1806321"/>
            <a:ext cx="4394939" cy="4893647"/>
          </a:xfrm>
          <a:prstGeom prst="rect">
            <a:avLst/>
          </a:prstGeom>
          <a:solidFill>
            <a:srgbClr val="F2F2F2"/>
          </a:solid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On the same sheet of chart paper in which your group placed your belief statements, create a T-chart. Write “Current State” on the left side and “Desired State” on the right side.</a:t>
            </a:r>
            <a:endParaRPr dirty="0"/>
          </a:p>
          <a:p>
            <a:pPr marL="457200" marR="0" lvl="0" indent="-4572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Begin listing the current state of writing instruction.</a:t>
            </a:r>
            <a:endParaRPr dirty="0"/>
          </a:p>
          <a:p>
            <a:pPr marL="457200" marR="0" lvl="0" indent="-4572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Next, list your desired state of writing instruction. Align the desired state with the belief statement.</a:t>
            </a:r>
            <a:endParaRPr sz="24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g15e02467080_0_64"/>
          <p:cNvSpPr txBox="1">
            <a:spLocks noGrp="1"/>
          </p:cNvSpPr>
          <p:nvPr>
            <p:ph type="sldNum" sz="quarter" idx="4294967295"/>
          </p:nvPr>
        </p:nvSpPr>
        <p:spPr>
          <a:xfrm>
            <a:off x="0" y="6427788"/>
            <a:ext cx="2057400" cy="3651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13</a:t>
            </a:fld>
            <a:endParaRPr/>
          </a:p>
        </p:txBody>
      </p:sp>
      <p:sp>
        <p:nvSpPr>
          <p:cNvPr id="618" name="Google Shape;618;g15e02467080_0_64"/>
          <p:cNvSpPr txBox="1"/>
          <p:nvPr/>
        </p:nvSpPr>
        <p:spPr>
          <a:xfrm>
            <a:off x="1524000" y="147708"/>
            <a:ext cx="7453210" cy="1384954"/>
          </a:xfrm>
          <a:prstGeom prst="rect">
            <a:avLst/>
          </a:prstGeom>
          <a:noFill/>
          <a:ln>
            <a:noFill/>
          </a:ln>
        </p:spPr>
        <p:txBody>
          <a:bodyPr spcFirstLastPara="1" wrap="square" lIns="91425" tIns="45700" rIns="91425" bIns="45700" anchor="t" anchorCtr="0">
            <a:spAutoFit/>
          </a:bodyPr>
          <a:lstStyle/>
          <a:p>
            <a:pPr marR="0" lvl="0" rtl="0">
              <a:spcBef>
                <a:spcPts val="0"/>
              </a:spcBef>
              <a:spcAft>
                <a:spcPts val="0"/>
              </a:spcAft>
            </a:pPr>
            <a:r>
              <a:rPr lang="en-US" sz="2800" dirty="0">
                <a:solidFill>
                  <a:schemeClr val="dk1"/>
                </a:solidFill>
                <a:latin typeface="Calibri"/>
                <a:ea typeface="Calibri"/>
                <a:cs typeface="Calibri"/>
                <a:sym typeface="Calibri"/>
              </a:rPr>
              <a:t>How will your school achieve the desired state?</a:t>
            </a:r>
          </a:p>
          <a:p>
            <a:pPr marL="0" marR="0" lvl="0" indent="0" rtl="0">
              <a:spcBef>
                <a:spcPts val="0"/>
              </a:spcBef>
              <a:spcAft>
                <a:spcPts val="0"/>
              </a:spcAft>
              <a:buNone/>
            </a:pPr>
            <a:r>
              <a:rPr lang="en-US" sz="2800" dirty="0">
                <a:solidFill>
                  <a:schemeClr val="dk1"/>
                </a:solidFill>
                <a:latin typeface="Calibri"/>
                <a:ea typeface="Calibri"/>
                <a:cs typeface="Calibri"/>
                <a:sym typeface="Calibri"/>
              </a:rPr>
              <a:t>How will you know you are successful? </a:t>
            </a:r>
          </a:p>
          <a:p>
            <a:pPr marL="0" marR="0" lvl="0" indent="0" rtl="0">
              <a:spcBef>
                <a:spcPts val="0"/>
              </a:spcBef>
              <a:spcAft>
                <a:spcPts val="0"/>
              </a:spcAft>
              <a:buNone/>
            </a:pPr>
            <a:r>
              <a:rPr lang="en-US" sz="2800" dirty="0">
                <a:solidFill>
                  <a:schemeClr val="dk1"/>
                </a:solidFill>
                <a:latin typeface="Calibri"/>
                <a:ea typeface="Calibri"/>
                <a:cs typeface="Calibri"/>
                <a:sym typeface="Calibri"/>
              </a:rPr>
              <a:t>What indicators will you use to measure success?</a:t>
            </a:r>
          </a:p>
        </p:txBody>
      </p:sp>
      <p:pic>
        <p:nvPicPr>
          <p:cNvPr id="3074" name="Picture 2" descr="Evacuation Plan - Crisis Equipped">
            <a:extLst>
              <a:ext uri="{FF2B5EF4-FFF2-40B4-BE49-F238E27FC236}">
                <a16:creationId xmlns:a16="http://schemas.microsoft.com/office/drawing/2014/main" id="{1A21B489-BA21-E52B-8C94-659FA64E6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90" y="147708"/>
            <a:ext cx="1357210" cy="10966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9F8AE01-9F06-4797-5A99-2AF19D305CA2}"/>
              </a:ext>
            </a:extLst>
          </p:cNvPr>
          <p:cNvSpPr txBox="1"/>
          <p:nvPr/>
        </p:nvSpPr>
        <p:spPr>
          <a:xfrm>
            <a:off x="845395" y="4765795"/>
            <a:ext cx="7553739" cy="1661993"/>
          </a:xfrm>
          <a:prstGeom prst="rect">
            <a:avLst/>
          </a:prstGeom>
          <a:noFill/>
        </p:spPr>
        <p:txBody>
          <a:bodyPr wrap="square" rtlCol="0">
            <a:spAutoFit/>
          </a:bodyPr>
          <a:lstStyle/>
          <a:p>
            <a:pPr algn="ctr"/>
            <a:r>
              <a:rPr lang="en-US" sz="2800" dirty="0">
                <a:solidFill>
                  <a:schemeClr val="dk1"/>
                </a:solidFill>
                <a:latin typeface="Calibri"/>
                <a:ea typeface="Calibri"/>
                <a:cs typeface="Calibri"/>
                <a:sym typeface="Calibri"/>
              </a:rPr>
              <a:t>Use the </a:t>
            </a:r>
            <a:r>
              <a:rPr lang="en-US" sz="2800" dirty="0">
                <a:solidFill>
                  <a:schemeClr val="dk1"/>
                </a:solidFill>
                <a:latin typeface="Calibri"/>
                <a:ea typeface="Calibri"/>
                <a:cs typeface="Calibri"/>
                <a:sym typeface="Calibri"/>
                <a:hlinkClick r:id="rId4" action="ppaction://hlinkfile"/>
              </a:rPr>
              <a:t>Colorado Springs School District 11-Planning Doc</a:t>
            </a:r>
            <a:endParaRPr lang="en-US" sz="2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dirty="0">
                <a:solidFill>
                  <a:schemeClr val="dk1"/>
                </a:solidFill>
                <a:latin typeface="Calibri"/>
                <a:ea typeface="Calibri"/>
                <a:cs typeface="Calibri"/>
                <a:sym typeface="Calibri"/>
              </a:rPr>
              <a:t>to create action steps to achieve the desired state.</a:t>
            </a:r>
            <a:endParaRPr lang="en-US" sz="2400" b="1" u="sng" dirty="0">
              <a:solidFill>
                <a:schemeClr val="dk1"/>
              </a:solidFill>
              <a:latin typeface="Calibri"/>
              <a:ea typeface="Calibri"/>
              <a:cs typeface="Calibri"/>
              <a:sym typeface="Calibri"/>
            </a:endParaRPr>
          </a:p>
          <a:p>
            <a:endParaRPr lang="en-US" dirty="0"/>
          </a:p>
        </p:txBody>
      </p:sp>
      <p:pic>
        <p:nvPicPr>
          <p:cNvPr id="19" name="Picture 18">
            <a:extLst>
              <a:ext uri="{FF2B5EF4-FFF2-40B4-BE49-F238E27FC236}">
                <a16:creationId xmlns:a16="http://schemas.microsoft.com/office/drawing/2014/main" id="{CB11869D-4079-24E8-08A3-422D46B262D7}"/>
              </a:ext>
            </a:extLst>
          </p:cNvPr>
          <p:cNvPicPr>
            <a:picLocks noChangeAspect="1"/>
          </p:cNvPicPr>
          <p:nvPr/>
        </p:nvPicPr>
        <p:blipFill>
          <a:blip r:embed="rId5"/>
          <a:stretch>
            <a:fillRect/>
          </a:stretch>
        </p:blipFill>
        <p:spPr>
          <a:xfrm>
            <a:off x="2401131" y="1863030"/>
            <a:ext cx="4055988" cy="26980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0A2B7F3-65A0-4CC5-8310-3252C59E02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58CCC5-EFC3-9EB3-D774-E1F3C10F0A0E}"/>
              </a:ext>
            </a:extLst>
          </p:cNvPr>
          <p:cNvSpPr txBox="1"/>
          <p:nvPr/>
        </p:nvSpPr>
        <p:spPr>
          <a:xfrm>
            <a:off x="643912" y="4267422"/>
            <a:ext cx="7886700" cy="113269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000" dirty="0">
                <a:latin typeface="+mj-lt"/>
                <a:ea typeface="+mj-ea"/>
                <a:cs typeface="+mj-cs"/>
              </a:rPr>
              <a:t>Now that your team has identified the action steps needed to achieve the desired state, what professional development or learning opportunities are do teachers need to implement the action steps? </a:t>
            </a:r>
          </a:p>
        </p:txBody>
      </p:sp>
      <p:pic>
        <p:nvPicPr>
          <p:cNvPr id="4098" name="Picture 2" descr="Top 5 Professional Development Skills to Enhance Your Career">
            <a:extLst>
              <a:ext uri="{FF2B5EF4-FFF2-40B4-BE49-F238E27FC236}">
                <a16:creationId xmlns:a16="http://schemas.microsoft.com/office/drawing/2014/main" id="{2B9D3AB1-A537-6ED9-6AA4-CBCDABFA3A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18" r="-2" b="2283"/>
          <a:stretch/>
        </p:blipFill>
        <p:spPr bwMode="auto">
          <a:xfrm>
            <a:off x="1065195" y="304800"/>
            <a:ext cx="7044135" cy="3672406"/>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83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6"/>
          <p:cNvSpPr/>
          <p:nvPr/>
        </p:nvSpPr>
        <p:spPr>
          <a:xfrm>
            <a:off x="8338899" y="918266"/>
            <a:ext cx="529596" cy="5863534"/>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E75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36"/>
          <p:cNvSpPr/>
          <p:nvPr/>
        </p:nvSpPr>
        <p:spPr>
          <a:xfrm>
            <a:off x="8338409" y="643467"/>
            <a:ext cx="315230" cy="5668919"/>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E4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36"/>
          <p:cNvSpPr/>
          <p:nvPr/>
        </p:nvSpPr>
        <p:spPr>
          <a:xfrm>
            <a:off x="478790" y="643467"/>
            <a:ext cx="8200127" cy="5391944"/>
          </a:xfrm>
          <a:prstGeom prst="rect">
            <a:avLst/>
          </a:prstGeom>
          <a:solidFill>
            <a:srgbClr val="FFFFFF"/>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27" name="Google Shape;627;p36" descr="What is a Q&amp;A? - PR agency &amp; social media in Brazil | Race Communications"/>
          <p:cNvPicPr preferRelativeResize="0"/>
          <p:nvPr/>
        </p:nvPicPr>
        <p:blipFill rotWithShape="1">
          <a:blip r:embed="rId3">
            <a:alphaModFix/>
          </a:blip>
          <a:srcRect/>
          <a:stretch/>
        </p:blipFill>
        <p:spPr>
          <a:xfrm>
            <a:off x="947683" y="1400899"/>
            <a:ext cx="7248635" cy="3878019"/>
          </a:xfrm>
          <a:prstGeom prst="rect">
            <a:avLst/>
          </a:prstGeom>
          <a:noFill/>
          <a:ln>
            <a:noFill/>
          </a:ln>
        </p:spPr>
      </p:pic>
      <p:sp>
        <p:nvSpPr>
          <p:cNvPr id="628" name="Google Shape;628;p36"/>
          <p:cNvSpPr txBox="1">
            <a:spLocks noGrp="1"/>
          </p:cNvSpPr>
          <p:nvPr>
            <p:ph type="sldNum" idx="12"/>
          </p:nvPr>
        </p:nvSpPr>
        <p:spPr>
          <a:xfrm>
            <a:off x="8030718" y="6382512"/>
            <a:ext cx="514350" cy="32004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888888"/>
                </a:solidFill>
              </a:rPr>
              <a:t>15</a:t>
            </a:fld>
            <a:endParaRPr sz="1200">
              <a:solidFill>
                <a:srgbClr val="88888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16</a:t>
            </a:fld>
            <a:endParaRPr/>
          </a:p>
        </p:txBody>
      </p:sp>
      <p:sp>
        <p:nvSpPr>
          <p:cNvPr id="634" name="Google Shape;634;p37"/>
          <p:cNvSpPr txBox="1">
            <a:spLocks noGrp="1"/>
          </p:cNvSpPr>
          <p:nvPr>
            <p:ph type="title"/>
          </p:nvPr>
        </p:nvSpPr>
        <p:spPr>
          <a:xfrm>
            <a:off x="1411262" y="65857"/>
            <a:ext cx="6081865" cy="365125"/>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2400"/>
              <a:buFont typeface="Arial"/>
              <a:buNone/>
            </a:pPr>
            <a:r>
              <a:rPr lang="en-US"/>
              <a:t>Resources</a:t>
            </a:r>
            <a:endParaRPr/>
          </a:p>
        </p:txBody>
      </p:sp>
      <p:sp>
        <p:nvSpPr>
          <p:cNvPr id="635" name="Google Shape;635;p37"/>
          <p:cNvSpPr txBox="1"/>
          <p:nvPr/>
        </p:nvSpPr>
        <p:spPr>
          <a:xfrm>
            <a:off x="270926" y="430982"/>
            <a:ext cx="8602147" cy="646330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333333"/>
              </a:buClr>
              <a:buSzPts val="1800"/>
              <a:buFont typeface="Arial"/>
              <a:buChar char="•"/>
            </a:pPr>
            <a:r>
              <a:rPr lang="en-US" sz="1800" b="1" i="0" dirty="0">
                <a:solidFill>
                  <a:srgbClr val="333333"/>
                </a:solidFill>
                <a:latin typeface="Source Sans Pro"/>
                <a:ea typeface="Source Sans Pro"/>
                <a:cs typeface="Source Sans Pro"/>
                <a:sym typeface="Source Sans Pro"/>
              </a:rPr>
              <a:t>Elementary Writing</a:t>
            </a:r>
            <a:endParaRPr dirty="0"/>
          </a:p>
          <a:p>
            <a:pPr marL="742950" marR="0" lvl="1" indent="-285750" algn="l" rtl="0">
              <a:spcBef>
                <a:spcPts val="0"/>
              </a:spcBef>
              <a:spcAft>
                <a:spcPts val="0"/>
              </a:spcAft>
              <a:buClr>
                <a:srgbClr val="0563C1"/>
              </a:buClr>
              <a:buSzPts val="1800"/>
              <a:buFont typeface="Arial"/>
              <a:buChar char="•"/>
            </a:pPr>
            <a:r>
              <a:rPr lang="en-US" sz="1800" b="0" i="0" u="sng" strike="noStrike" cap="none" dirty="0">
                <a:solidFill>
                  <a:srgbClr val="0563C1"/>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Building a Community of Writers, Grades 3-5</a:t>
            </a:r>
            <a:endParaRPr sz="1800" b="0" i="0" u="sng" strike="noStrike" cap="none" dirty="0">
              <a:solidFill>
                <a:srgbClr val="0563C1"/>
              </a:solidFill>
              <a:latin typeface="Source Sans Pro"/>
              <a:ea typeface="Source Sans Pro"/>
              <a:cs typeface="Source Sans Pro"/>
              <a:sym typeface="Source Sans Pro"/>
            </a:endParaRPr>
          </a:p>
          <a:p>
            <a:pPr marL="742950" marR="0" lvl="1" indent="-285750" algn="l" rtl="0">
              <a:spcBef>
                <a:spcPts val="0"/>
              </a:spcBef>
              <a:spcAft>
                <a:spcPts val="0"/>
              </a:spcAft>
              <a:buClr>
                <a:srgbClr val="3A88DD"/>
              </a:buClr>
              <a:buSzPts val="1800"/>
              <a:buFont typeface="Arial"/>
              <a:buChar char="•"/>
            </a:pPr>
            <a:r>
              <a:rPr lang="en-US" sz="1800" b="0" i="0" u="sng" strike="noStrike" cap="none" dirty="0">
                <a:solidFill>
                  <a:srgbClr val="3A88DD"/>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Implementing the Writing Process </a:t>
            </a:r>
            <a:r>
              <a:rPr lang="en-US" sz="1800" b="0" i="0" u="none" strike="noStrike" cap="none" dirty="0">
                <a:solidFill>
                  <a:srgbClr val="333333"/>
                </a:solidFill>
                <a:latin typeface="Source Sans Pro"/>
                <a:ea typeface="Source Sans Pro"/>
                <a:cs typeface="Source Sans Pro"/>
                <a:sym typeface="Source Sans Pro"/>
              </a:rPr>
              <a:t>(Grades K-5)</a:t>
            </a:r>
            <a:endParaRPr dirty="0"/>
          </a:p>
          <a:p>
            <a:pPr marL="742950" marR="0" lvl="1" indent="-285750" algn="l" rtl="0">
              <a:spcBef>
                <a:spcPts val="0"/>
              </a:spcBef>
              <a:spcAft>
                <a:spcPts val="0"/>
              </a:spcAft>
              <a:buClr>
                <a:srgbClr val="403F3B"/>
              </a:buClr>
              <a:buSzPts val="1800"/>
              <a:buFont typeface="Arial"/>
              <a:buChar char="•"/>
            </a:pPr>
            <a:r>
              <a:rPr lang="en-US" sz="1800" b="0" i="0" u="sng" strike="noStrike" cap="none" dirty="0">
                <a:solidFill>
                  <a:srgbClr val="403F3B"/>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Does Disciplinary Literacy Have a Place in Elementary Schools? </a:t>
            </a:r>
            <a:endParaRPr sz="1800" b="0" i="0" u="none" strike="noStrike" cap="none" dirty="0">
              <a:solidFill>
                <a:srgbClr val="333333"/>
              </a:solidFill>
              <a:latin typeface="Source Sans Pro"/>
              <a:ea typeface="Source Sans Pro"/>
              <a:cs typeface="Source Sans Pro"/>
              <a:sym typeface="Source Sans Pro"/>
            </a:endParaRPr>
          </a:p>
          <a:p>
            <a:pPr marL="742950" marR="0" lvl="1" indent="-285750" algn="l" rtl="0">
              <a:spcBef>
                <a:spcPts val="0"/>
              </a:spcBef>
              <a:spcAft>
                <a:spcPts val="0"/>
              </a:spcAft>
              <a:buClr>
                <a:srgbClr val="3A88DD"/>
              </a:buClr>
              <a:buSzPts val="1800"/>
              <a:buFont typeface="Arial"/>
              <a:buChar char="•"/>
            </a:pPr>
            <a:r>
              <a:rPr lang="en-US" sz="1800" b="0" i="0" u="sng" strike="noStrike" cap="none" dirty="0">
                <a:solidFill>
                  <a:srgbClr val="3A88DD"/>
                </a:solid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Content Area and Disciplinary/Strategies and Frameworks.</a:t>
            </a:r>
            <a:r>
              <a:rPr lang="en-US" sz="1800" b="0" i="0" u="none" strike="noStrike" cap="none" dirty="0">
                <a:solidFill>
                  <a:srgbClr val="333333"/>
                </a:solidFill>
                <a:latin typeface="Source Sans Pro"/>
                <a:ea typeface="Source Sans Pro"/>
                <a:cs typeface="Source Sans Pro"/>
                <a:sym typeface="Source Sans Pro"/>
              </a:rPr>
              <a:t> International Literacy Association.</a:t>
            </a:r>
            <a:endParaRPr dirty="0"/>
          </a:p>
          <a:p>
            <a:pPr marL="742950" marR="0" lvl="1" indent="-285750" algn="l" rtl="0">
              <a:spcBef>
                <a:spcPts val="0"/>
              </a:spcBef>
              <a:spcAft>
                <a:spcPts val="0"/>
              </a:spcAft>
              <a:buClr>
                <a:srgbClr val="3A88DD"/>
              </a:buClr>
              <a:buSzPts val="1800"/>
              <a:buFont typeface="Arial"/>
              <a:buChar char="•"/>
            </a:pPr>
            <a:r>
              <a:rPr lang="en-US" sz="1800" b="0" i="0" u="sng" strike="noStrike" cap="none" dirty="0">
                <a:solidFill>
                  <a:srgbClr val="3A88DD"/>
                </a:solidFill>
                <a:latin typeface="Source Sans Pro"/>
                <a:ea typeface="Source Sans Pro"/>
                <a:cs typeface="Source Sans Pro"/>
                <a:sym typeface="Source Sans Pro"/>
                <a:hlinkClick r:id="rId7">
                  <a:extLst>
                    <a:ext uri="{A12FA001-AC4F-418D-AE19-62706E023703}">
                      <ahyp:hlinkClr xmlns:ahyp="http://schemas.microsoft.com/office/drawing/2018/hyperlinkcolor" val="tx"/>
                    </a:ext>
                  </a:extLst>
                </a:hlinkClick>
              </a:rPr>
              <a:t>What Works Clearinghouse: Teaching Elementary Students to Write Effectively</a:t>
            </a:r>
            <a:endParaRPr sz="1800" b="0" i="0" u="sng" strike="noStrike" cap="none" dirty="0">
              <a:solidFill>
                <a:srgbClr val="3A88DD"/>
              </a:solidFill>
              <a:latin typeface="Source Sans Pro"/>
              <a:ea typeface="Source Sans Pro"/>
              <a:cs typeface="Source Sans Pro"/>
              <a:sym typeface="Source Sans Pro"/>
              <a:hlinkClick r:id="rId8">
                <a:extLst>
                  <a:ext uri="{A12FA001-AC4F-418D-AE19-62706E023703}">
                    <ahyp:hlinkClr xmlns:ahyp="http://schemas.microsoft.com/office/drawing/2018/hyperlinkcolor" val="tx"/>
                  </a:ext>
                </a:extLst>
              </a:hlinkClick>
            </a:endParaRPr>
          </a:p>
          <a:p>
            <a:pPr marL="285750" marR="0" lvl="0" indent="-285750" algn="l" rtl="0">
              <a:spcBef>
                <a:spcPts val="0"/>
              </a:spcBef>
              <a:spcAft>
                <a:spcPts val="0"/>
              </a:spcAft>
              <a:buClr>
                <a:srgbClr val="333333"/>
              </a:buClr>
              <a:buSzPts val="1800"/>
              <a:buFont typeface="Arial"/>
              <a:buChar char="•"/>
            </a:pPr>
            <a:r>
              <a:rPr lang="en-US" sz="1800" b="1" dirty="0">
                <a:solidFill>
                  <a:srgbClr val="333333"/>
                </a:solidFill>
                <a:latin typeface="Source Sans Pro"/>
                <a:ea typeface="Source Sans Pro"/>
                <a:cs typeface="Source Sans Pro"/>
                <a:sym typeface="Source Sans Pro"/>
              </a:rPr>
              <a:t>Secondary</a:t>
            </a:r>
            <a:r>
              <a:rPr lang="en-US" sz="1800" b="1" i="0" dirty="0">
                <a:solidFill>
                  <a:srgbClr val="333333"/>
                </a:solidFill>
                <a:latin typeface="Source Sans Pro"/>
                <a:ea typeface="Source Sans Pro"/>
                <a:cs typeface="Source Sans Pro"/>
                <a:sym typeface="Source Sans Pro"/>
              </a:rPr>
              <a:t> Writing</a:t>
            </a:r>
            <a:endParaRPr dirty="0"/>
          </a:p>
          <a:p>
            <a:pPr marL="742950" marR="0" lvl="1" indent="-285750" algn="l" rtl="0">
              <a:spcBef>
                <a:spcPts val="0"/>
              </a:spcBef>
              <a:spcAft>
                <a:spcPts val="0"/>
              </a:spcAft>
              <a:buClr>
                <a:srgbClr val="403F3B"/>
              </a:buClr>
              <a:buSzPts val="1800"/>
              <a:buFont typeface="Arial"/>
              <a:buChar char="•"/>
            </a:pPr>
            <a:r>
              <a:rPr lang="en-US" sz="1800" b="0" i="0" u="sng" strike="noStrike" cap="none" dirty="0">
                <a:solidFill>
                  <a:srgbClr val="403F3B"/>
                </a:solidFill>
                <a:latin typeface="Source Sans Pro"/>
                <a:ea typeface="Source Sans Pro"/>
                <a:cs typeface="Source Sans Pro"/>
                <a:sym typeface="Source Sans Pro"/>
                <a:hlinkClick r:id="rId9">
                  <a:extLst>
                    <a:ext uri="{A12FA001-AC4F-418D-AE19-62706E023703}">
                      <ahyp:hlinkClr xmlns:ahyp="http://schemas.microsoft.com/office/drawing/2018/hyperlinkcolor" val="tx"/>
                    </a:ext>
                  </a:extLst>
                </a:hlinkClick>
              </a:rPr>
              <a:t>Project Write Now</a:t>
            </a:r>
            <a:r>
              <a:rPr lang="en-US" sz="1800" b="0" i="0" u="none" strike="noStrike" cap="none" dirty="0">
                <a:solidFill>
                  <a:srgbClr val="333333"/>
                </a:solidFill>
                <a:latin typeface="Source Sans Pro"/>
                <a:ea typeface="Source Sans Pro"/>
                <a:cs typeface="Source Sans Pro"/>
                <a:sym typeface="Source Sans Pro"/>
              </a:rPr>
              <a:t> (Real Voices Write Now)</a:t>
            </a:r>
            <a:endParaRPr dirty="0"/>
          </a:p>
          <a:p>
            <a:pPr marL="742950" marR="0" lvl="1" indent="-285750" algn="l" rtl="0">
              <a:spcBef>
                <a:spcPts val="0"/>
              </a:spcBef>
              <a:spcAft>
                <a:spcPts val="0"/>
              </a:spcAft>
              <a:buClr>
                <a:srgbClr val="3A88DD"/>
              </a:buClr>
              <a:buSzPts val="1800"/>
              <a:buFont typeface="Arial"/>
              <a:buChar char="•"/>
            </a:pPr>
            <a:r>
              <a:rPr lang="en-US" sz="1800" b="0" i="0" u="sng" strike="noStrike" cap="none" dirty="0">
                <a:solidFill>
                  <a:srgbClr val="3A88DD"/>
                </a:solidFill>
                <a:latin typeface="Source Sans Pro"/>
                <a:ea typeface="Source Sans Pro"/>
                <a:cs typeface="Source Sans Pro"/>
                <a:sym typeface="Source Sans Pro"/>
                <a:hlinkClick r:id="rId10">
                  <a:extLst>
                    <a:ext uri="{A12FA001-AC4F-418D-AE19-62706E023703}">
                      <ahyp:hlinkClr xmlns:ahyp="http://schemas.microsoft.com/office/drawing/2018/hyperlinkcolor" val="tx"/>
                    </a:ext>
                  </a:extLst>
                </a:hlinkClick>
              </a:rPr>
              <a:t>What Works Clearinghouse: Teaching Secondary Students to Write Effectively</a:t>
            </a:r>
            <a:endParaRPr sz="1800" b="0" i="0" u="none" strike="noStrike" cap="none" dirty="0">
              <a:solidFill>
                <a:srgbClr val="333333"/>
              </a:solidFill>
              <a:latin typeface="Source Sans Pro"/>
              <a:ea typeface="Source Sans Pro"/>
              <a:cs typeface="Source Sans Pro"/>
              <a:sym typeface="Source Sans Pro"/>
            </a:endParaRPr>
          </a:p>
          <a:p>
            <a:pPr marL="742950" marR="0" lvl="1" indent="-285750" algn="l" rtl="0">
              <a:spcBef>
                <a:spcPts val="0"/>
              </a:spcBef>
              <a:spcAft>
                <a:spcPts val="0"/>
              </a:spcAft>
              <a:buClr>
                <a:srgbClr val="403F3B"/>
              </a:buClr>
              <a:buSzPts val="1800"/>
              <a:buFont typeface="Arial"/>
              <a:buChar char="•"/>
            </a:pPr>
            <a:r>
              <a:rPr lang="en-US" sz="1800" b="0" i="0" u="sng" strike="noStrike" cap="none" dirty="0">
                <a:solidFill>
                  <a:srgbClr val="403F3B"/>
                </a:solidFill>
                <a:latin typeface="Source Sans Pro"/>
                <a:ea typeface="Source Sans Pro"/>
                <a:cs typeface="Source Sans Pro"/>
                <a:sym typeface="Source Sans Pro"/>
                <a:hlinkClick r:id="rId11">
                  <a:extLst>
                    <a:ext uri="{A12FA001-AC4F-418D-AE19-62706E023703}">
                      <ahyp:hlinkClr xmlns:ahyp="http://schemas.microsoft.com/office/drawing/2018/hyperlinkcolor" val="tx"/>
                    </a:ext>
                  </a:extLst>
                </a:hlinkClick>
              </a:rPr>
              <a:t>Creating an Engaged Community of Writers</a:t>
            </a:r>
            <a:endParaRPr sz="1800" b="0" i="0" u="none" strike="noStrike" cap="none" dirty="0">
              <a:solidFill>
                <a:srgbClr val="333333"/>
              </a:solidFill>
              <a:latin typeface="Source Sans Pro"/>
              <a:ea typeface="Source Sans Pro"/>
              <a:cs typeface="Source Sans Pro"/>
              <a:sym typeface="Source Sans Pro"/>
            </a:endParaRPr>
          </a:p>
          <a:p>
            <a:pPr marL="742950" marR="0" lvl="1" indent="-285750" algn="l" rtl="0">
              <a:spcBef>
                <a:spcPts val="0"/>
              </a:spcBef>
              <a:spcAft>
                <a:spcPts val="0"/>
              </a:spcAft>
              <a:buClr>
                <a:srgbClr val="3A88DD"/>
              </a:buClr>
              <a:buSzPts val="1800"/>
              <a:buFont typeface="Arial"/>
              <a:buChar char="•"/>
            </a:pPr>
            <a:r>
              <a:rPr lang="en-US" sz="1800" b="0" i="0" u="sng" strike="noStrike" cap="none" dirty="0">
                <a:solidFill>
                  <a:srgbClr val="3A88DD"/>
                </a:solidFill>
                <a:latin typeface="Source Sans Pro"/>
                <a:ea typeface="Source Sans Pro"/>
                <a:cs typeface="Source Sans Pro"/>
                <a:sym typeface="Source Sans Pro"/>
                <a:hlinkClick r:id="rId8">
                  <a:extLst>
                    <a:ext uri="{A12FA001-AC4F-418D-AE19-62706E023703}">
                      <ahyp:hlinkClr xmlns:ahyp="http://schemas.microsoft.com/office/drawing/2018/hyperlinkcolor" val="tx"/>
                    </a:ext>
                  </a:extLst>
                </a:hlinkClick>
              </a:rPr>
              <a:t>Culturally Responsive Disciplinary Literacy Strategies Instruction</a:t>
            </a:r>
            <a:endParaRPr sz="1800" b="0" i="0" u="sng" strike="noStrike" cap="none" dirty="0">
              <a:solidFill>
                <a:srgbClr val="3A88DD"/>
              </a:solidFill>
              <a:latin typeface="Source Sans Pro"/>
              <a:ea typeface="Source Sans Pro"/>
              <a:cs typeface="Source Sans Pro"/>
              <a:sym typeface="Source Sans Pro"/>
            </a:endParaRPr>
          </a:p>
          <a:p>
            <a:pPr marL="742950" marR="0" lvl="1" indent="-285750" algn="l" rtl="0">
              <a:spcBef>
                <a:spcPts val="0"/>
              </a:spcBef>
              <a:spcAft>
                <a:spcPts val="0"/>
              </a:spcAft>
              <a:buClr>
                <a:srgbClr val="403F3B"/>
              </a:buClr>
              <a:buSzPts val="1800"/>
              <a:buFont typeface="Arial"/>
              <a:buChar char="•"/>
            </a:pPr>
            <a:r>
              <a:rPr lang="en-US" sz="1800" b="0" i="0" u="sng" strike="noStrike" cap="none" dirty="0">
                <a:solidFill>
                  <a:srgbClr val="403F3B"/>
                </a:solidFill>
                <a:latin typeface="Source Sans Pro"/>
                <a:ea typeface="Source Sans Pro"/>
                <a:cs typeface="Source Sans Pro"/>
                <a:sym typeface="Source Sans Pro"/>
                <a:hlinkClick r:id="rId12">
                  <a:extLst>
                    <a:ext uri="{A12FA001-AC4F-418D-AE19-62706E023703}">
                      <ahyp:hlinkClr xmlns:ahyp="http://schemas.microsoft.com/office/drawing/2018/hyperlinkcolor" val="tx"/>
                    </a:ext>
                  </a:extLst>
                </a:hlinkClick>
              </a:rPr>
              <a:t>The Write Center</a:t>
            </a:r>
            <a:endParaRPr sz="1800" b="0" i="0" u="sng" strike="noStrike" cap="none" dirty="0">
              <a:solidFill>
                <a:srgbClr val="403F3B"/>
              </a:solidFill>
              <a:latin typeface="Source Sans Pro"/>
              <a:ea typeface="Source Sans Pro"/>
              <a:cs typeface="Source Sans Pro"/>
              <a:sym typeface="Source Sans Pro"/>
            </a:endParaRPr>
          </a:p>
          <a:p>
            <a:pPr marL="742950" marR="0" lvl="1" indent="-285750" algn="l" rtl="0">
              <a:spcBef>
                <a:spcPts val="0"/>
              </a:spcBef>
              <a:spcAft>
                <a:spcPts val="0"/>
              </a:spcAft>
              <a:buClr>
                <a:srgbClr val="403F3B"/>
              </a:buClr>
              <a:buSzPts val="1800"/>
              <a:buFont typeface="Arial"/>
              <a:buChar char="•"/>
            </a:pPr>
            <a:r>
              <a:rPr lang="en-US" sz="1800" b="0" i="0" u="sng" strike="noStrike" cap="none" dirty="0">
                <a:solidFill>
                  <a:srgbClr val="403F3B"/>
                </a:solidFill>
                <a:latin typeface="Source Sans Pro"/>
                <a:ea typeface="Source Sans Pro"/>
                <a:cs typeface="Source Sans Pro"/>
                <a:sym typeface="Source Sans Pro"/>
                <a:hlinkClick r:id="rId13">
                  <a:extLst>
                    <a:ext uri="{A12FA001-AC4F-418D-AE19-62706E023703}">
                      <ahyp:hlinkClr xmlns:ahyp="http://schemas.microsoft.com/office/drawing/2018/hyperlinkcolor" val="tx"/>
                    </a:ext>
                  </a:extLst>
                </a:hlinkClick>
              </a:rPr>
              <a:t>Disciplinary Literacy.</a:t>
            </a:r>
            <a:r>
              <a:rPr lang="en-US" sz="1800" b="0" i="0" u="none" strike="noStrike" cap="none" dirty="0">
                <a:solidFill>
                  <a:srgbClr val="333333"/>
                </a:solidFill>
                <a:latin typeface="Source Sans Pro"/>
                <a:ea typeface="Source Sans Pro"/>
                <a:cs typeface="Source Sans Pro"/>
                <a:sym typeface="Source Sans Pro"/>
              </a:rPr>
              <a:t> CEEDAR Center</a:t>
            </a:r>
            <a:endParaRPr dirty="0"/>
          </a:p>
          <a:p>
            <a:pPr marL="285750" marR="0" lvl="0" indent="-285750" algn="l" rtl="0">
              <a:spcBef>
                <a:spcPts val="0"/>
              </a:spcBef>
              <a:spcAft>
                <a:spcPts val="0"/>
              </a:spcAft>
              <a:buClr>
                <a:srgbClr val="333333"/>
              </a:buClr>
              <a:buSzPts val="1800"/>
              <a:buFont typeface="Arial"/>
              <a:buChar char="•"/>
            </a:pPr>
            <a:r>
              <a:rPr lang="en-US" sz="1800" b="1" i="0" dirty="0">
                <a:solidFill>
                  <a:srgbClr val="333333"/>
                </a:solidFill>
                <a:latin typeface="Source Sans Pro"/>
                <a:ea typeface="Source Sans Pro"/>
                <a:cs typeface="Source Sans Pro"/>
                <a:sym typeface="Source Sans Pro"/>
              </a:rPr>
              <a:t>Gifted and Talented: </a:t>
            </a:r>
            <a:endParaRPr dirty="0"/>
          </a:p>
          <a:p>
            <a:pPr marL="742950" marR="0" lvl="1" indent="-285750" algn="l" rtl="0">
              <a:spcBef>
                <a:spcPts val="0"/>
              </a:spcBef>
              <a:spcAft>
                <a:spcPts val="0"/>
              </a:spcAft>
              <a:buClr>
                <a:srgbClr val="403F3B"/>
              </a:buClr>
              <a:buSzPts val="1800"/>
              <a:buFont typeface="Arial"/>
              <a:buChar char="•"/>
            </a:pPr>
            <a:r>
              <a:rPr lang="en-US" sz="1800" b="0" i="0" u="sng" strike="noStrike" cap="none" dirty="0">
                <a:solidFill>
                  <a:srgbClr val="403F3B"/>
                </a:solidFill>
                <a:latin typeface="Source Sans Pro"/>
                <a:ea typeface="Source Sans Pro"/>
                <a:cs typeface="Source Sans Pro"/>
                <a:sym typeface="Source Sans Pro"/>
                <a:hlinkClick r:id="rId14">
                  <a:extLst>
                    <a:ext uri="{A12FA001-AC4F-418D-AE19-62706E023703}">
                      <ahyp:hlinkClr xmlns:ahyp="http://schemas.microsoft.com/office/drawing/2018/hyperlinkcolor" val="tx"/>
                    </a:ext>
                  </a:extLst>
                </a:hlinkClick>
              </a:rPr>
              <a:t>Differentiating the Language Arts for High Ability Learners</a:t>
            </a:r>
            <a:endParaRPr sz="1800" b="0" i="0" u="none" strike="noStrike" cap="none" dirty="0">
              <a:solidFill>
                <a:srgbClr val="333333"/>
              </a:solidFill>
              <a:latin typeface="Source Sans Pro"/>
              <a:ea typeface="Source Sans Pro"/>
              <a:cs typeface="Source Sans Pro"/>
              <a:sym typeface="Source Sans Pro"/>
            </a:endParaRPr>
          </a:p>
          <a:p>
            <a:pPr marL="285750" marR="0" lvl="0" indent="-285750" algn="l" rtl="0">
              <a:spcBef>
                <a:spcPts val="0"/>
              </a:spcBef>
              <a:spcAft>
                <a:spcPts val="0"/>
              </a:spcAft>
              <a:buClr>
                <a:srgbClr val="333333"/>
              </a:buClr>
              <a:buSzPts val="1800"/>
              <a:buFont typeface="Arial"/>
              <a:buChar char="•"/>
            </a:pPr>
            <a:r>
              <a:rPr lang="en-US" sz="1800" b="1" i="0" dirty="0">
                <a:solidFill>
                  <a:srgbClr val="333333"/>
                </a:solidFill>
                <a:latin typeface="Source Sans Pro"/>
                <a:ea typeface="Source Sans Pro"/>
                <a:cs typeface="Source Sans Pro"/>
                <a:sym typeface="Source Sans Pro"/>
              </a:rPr>
              <a:t>English Language Learners:</a:t>
            </a:r>
            <a:endParaRPr dirty="0"/>
          </a:p>
          <a:p>
            <a:pPr marL="742950" marR="0" lvl="1" indent="-285750" algn="l" rtl="0">
              <a:spcBef>
                <a:spcPts val="0"/>
              </a:spcBef>
              <a:spcAft>
                <a:spcPts val="0"/>
              </a:spcAft>
              <a:buClr>
                <a:srgbClr val="403F3B"/>
              </a:buClr>
              <a:buSzPts val="1800"/>
              <a:buFont typeface="Arial"/>
              <a:buChar char="•"/>
            </a:pPr>
            <a:r>
              <a:rPr lang="en-US" sz="1800" b="1" i="0" u="sng" strike="noStrike" cap="none" dirty="0">
                <a:solidFill>
                  <a:srgbClr val="403F3B"/>
                </a:solidFill>
                <a:latin typeface="Source Sans Pro"/>
                <a:ea typeface="Source Sans Pro"/>
                <a:cs typeface="Source Sans Pro"/>
                <a:sym typeface="Source Sans Pro"/>
                <a:hlinkClick r:id="rId15">
                  <a:extLst>
                    <a:ext uri="{A12FA001-AC4F-418D-AE19-62706E023703}">
                      <ahyp:hlinkClr xmlns:ahyp="http://schemas.microsoft.com/office/drawing/2018/hyperlinkcolor" val="tx"/>
                    </a:ext>
                  </a:extLst>
                </a:hlinkClick>
              </a:rPr>
              <a:t> </a:t>
            </a:r>
            <a:r>
              <a:rPr lang="en-US" sz="1800" b="0" i="0" u="sng" strike="noStrike" cap="none" dirty="0">
                <a:solidFill>
                  <a:srgbClr val="403F3B"/>
                </a:solidFill>
                <a:latin typeface="Source Sans Pro"/>
                <a:ea typeface="Source Sans Pro"/>
                <a:cs typeface="Source Sans Pro"/>
                <a:sym typeface="Source Sans Pro"/>
                <a:hlinkClick r:id="rId15">
                  <a:extLst>
                    <a:ext uri="{A12FA001-AC4F-418D-AE19-62706E023703}">
                      <ahyp:hlinkClr xmlns:ahyp="http://schemas.microsoft.com/office/drawing/2018/hyperlinkcolor" val="tx"/>
                    </a:ext>
                  </a:extLst>
                </a:hlinkClick>
              </a:rPr>
              <a:t>Improving Writing Skills: ELL and the Joy of Writing: Colorin Colorado</a:t>
            </a:r>
            <a:endParaRPr sz="1800" b="0" i="0" u="sng" strike="noStrike" cap="none" dirty="0">
              <a:solidFill>
                <a:srgbClr val="403F3B"/>
              </a:solidFill>
              <a:latin typeface="Source Sans Pro"/>
              <a:ea typeface="Source Sans Pro"/>
              <a:cs typeface="Source Sans Pro"/>
              <a:sym typeface="Source Sans Pro"/>
            </a:endParaRPr>
          </a:p>
          <a:p>
            <a:pPr marL="742950" marR="0" lvl="1" indent="-285750" algn="l" rtl="0">
              <a:spcBef>
                <a:spcPts val="0"/>
              </a:spcBef>
              <a:spcAft>
                <a:spcPts val="0"/>
              </a:spcAft>
              <a:buClr>
                <a:srgbClr val="403F3B"/>
              </a:buClr>
              <a:buSzPts val="1800"/>
              <a:buFont typeface="Arial"/>
              <a:buChar char="•"/>
            </a:pPr>
            <a:r>
              <a:rPr lang="en-US" sz="1800" b="0" i="0" u="sng" strike="noStrike" cap="none" dirty="0">
                <a:solidFill>
                  <a:srgbClr val="403F3B"/>
                </a:solidFill>
                <a:latin typeface="Source Sans Pro"/>
                <a:ea typeface="Source Sans Pro"/>
                <a:cs typeface="Source Sans Pro"/>
                <a:sym typeface="Source Sans Pro"/>
                <a:hlinkClick r:id="rId16">
                  <a:extLst>
                    <a:ext uri="{A12FA001-AC4F-418D-AE19-62706E023703}">
                      <ahyp:hlinkClr xmlns:ahyp="http://schemas.microsoft.com/office/drawing/2018/hyperlinkcolor" val="tx"/>
                    </a:ext>
                  </a:extLst>
                </a:hlinkClick>
              </a:rPr>
              <a:t>Common Core Writing and ELLs</a:t>
            </a:r>
            <a:r>
              <a:rPr lang="en-US" sz="1800" b="0" i="0" u="none" strike="noStrike" cap="none" dirty="0">
                <a:solidFill>
                  <a:srgbClr val="333333"/>
                </a:solidFill>
                <a:latin typeface="Source Sans Pro"/>
                <a:ea typeface="Source Sans Pro"/>
                <a:cs typeface="Source Sans Pro"/>
                <a:sym typeface="Source Sans Pro"/>
              </a:rPr>
              <a:t>: Ferlazzo, Larry.</a:t>
            </a:r>
            <a:endParaRPr dirty="0"/>
          </a:p>
          <a:p>
            <a:pPr marL="285750" marR="0" lvl="0" indent="-285750" algn="l" rtl="0">
              <a:spcBef>
                <a:spcPts val="0"/>
              </a:spcBef>
              <a:spcAft>
                <a:spcPts val="0"/>
              </a:spcAft>
              <a:buFont typeface="Arial" panose="020B0604020202020204" pitchFamily="34" charset="0"/>
              <a:buChar char="•"/>
            </a:pPr>
            <a:r>
              <a:rPr lang="en-US" sz="1800" b="1" i="0" dirty="0">
                <a:solidFill>
                  <a:srgbClr val="333333"/>
                </a:solidFill>
                <a:latin typeface="Source Sans Pro"/>
                <a:ea typeface="Source Sans Pro"/>
                <a:cs typeface="Source Sans Pro"/>
                <a:sym typeface="Source Sans Pro"/>
              </a:rPr>
              <a:t>Professional De</a:t>
            </a:r>
            <a:r>
              <a:rPr lang="en-US" sz="1800" b="1" dirty="0">
                <a:solidFill>
                  <a:srgbClr val="333333"/>
                </a:solidFill>
                <a:latin typeface="Source Sans Pro"/>
                <a:ea typeface="Source Sans Pro"/>
                <a:cs typeface="Source Sans Pro"/>
                <a:sym typeface="Source Sans Pro"/>
              </a:rPr>
              <a:t>velopment/Educators</a:t>
            </a:r>
            <a:endParaRPr sz="1800" b="0" i="0" u="sng" dirty="0">
              <a:solidFill>
                <a:srgbClr val="403F3B"/>
              </a:solidFill>
              <a:latin typeface="Source Sans Pro"/>
              <a:ea typeface="Source Sans Pro"/>
              <a:cs typeface="Source Sans Pro"/>
              <a:sym typeface="Source Sans Pro"/>
              <a:hlinkClick r:id="rId17">
                <a:extLst>
                  <a:ext uri="{A12FA001-AC4F-418D-AE19-62706E023703}">
                    <ahyp:hlinkClr xmlns:ahyp="http://schemas.microsoft.com/office/drawing/2018/hyperlinkcolor" val="tx"/>
                  </a:ext>
                </a:extLst>
              </a:hlinkClick>
            </a:endParaRPr>
          </a:p>
          <a:p>
            <a:pPr marL="742950" marR="0" lvl="1" indent="-285750" algn="l" rtl="0">
              <a:spcBef>
                <a:spcPts val="0"/>
              </a:spcBef>
              <a:spcAft>
                <a:spcPts val="0"/>
              </a:spcAft>
              <a:buClr>
                <a:srgbClr val="403F3B"/>
              </a:buClr>
              <a:buSzPts val="1800"/>
              <a:buFont typeface="Arial"/>
              <a:buChar char="•"/>
            </a:pPr>
            <a:r>
              <a:rPr lang="en-US" sz="1800" b="0" i="0" u="sng" strike="noStrike" cap="none" dirty="0">
                <a:solidFill>
                  <a:srgbClr val="403F3B"/>
                </a:solidFill>
                <a:latin typeface="Source Sans Pro"/>
                <a:ea typeface="Source Sans Pro"/>
                <a:cs typeface="Source Sans Pro"/>
                <a:sym typeface="Source Sans Pro"/>
                <a:hlinkClick r:id="rId17">
                  <a:extLst>
                    <a:ext uri="{A12FA001-AC4F-418D-AE19-62706E023703}">
                      <ahyp:hlinkClr xmlns:ahyp="http://schemas.microsoft.com/office/drawing/2018/hyperlinkcolor" val="tx"/>
                    </a:ext>
                  </a:extLst>
                </a:hlinkClick>
              </a:rPr>
              <a:t>Project Write Now </a:t>
            </a:r>
            <a:r>
              <a:rPr lang="en-US" sz="1800" b="0" i="0" u="none" strike="noStrike" cap="none" dirty="0">
                <a:solidFill>
                  <a:srgbClr val="333333"/>
                </a:solidFill>
                <a:latin typeface="Source Sans Pro"/>
                <a:ea typeface="Source Sans Pro"/>
                <a:cs typeface="Source Sans Pro"/>
                <a:sym typeface="Source Sans Pro"/>
              </a:rPr>
              <a:t>(for educators) </a:t>
            </a:r>
            <a:endParaRPr dirty="0"/>
          </a:p>
          <a:p>
            <a:pPr marL="742950" marR="0" lvl="1" indent="-285750" algn="l" rtl="0">
              <a:spcBef>
                <a:spcPts val="0"/>
              </a:spcBef>
              <a:spcAft>
                <a:spcPts val="0"/>
              </a:spcAft>
              <a:buClr>
                <a:srgbClr val="403F3B"/>
              </a:buClr>
              <a:buSzPts val="1800"/>
              <a:buFont typeface="Arial"/>
              <a:buChar char="•"/>
            </a:pPr>
            <a:r>
              <a:rPr lang="en-US" sz="1800" b="0" i="0" u="sng" strike="noStrike" cap="none" dirty="0" err="1">
                <a:solidFill>
                  <a:srgbClr val="403F3B"/>
                </a:solidFill>
                <a:latin typeface="Source Sans Pro"/>
                <a:ea typeface="Source Sans Pro"/>
                <a:cs typeface="Source Sans Pro"/>
                <a:sym typeface="Source Sans Pro"/>
                <a:hlinkClick r:id="rId18">
                  <a:extLst>
                    <a:ext uri="{A12FA001-AC4F-418D-AE19-62706E023703}">
                      <ahyp:hlinkClr xmlns:ahyp="http://schemas.microsoft.com/office/drawing/2018/hyperlinkcolor" val="tx"/>
                    </a:ext>
                  </a:extLst>
                </a:hlinkClick>
              </a:rPr>
              <a:t>ReadWriteThink</a:t>
            </a:r>
            <a:r>
              <a:rPr lang="en-US" sz="1800" b="0" i="0" u="none" strike="noStrike" cap="none" dirty="0">
                <a:solidFill>
                  <a:srgbClr val="333333"/>
                </a:solidFill>
                <a:latin typeface="Source Sans Pro"/>
                <a:ea typeface="Source Sans Pro"/>
                <a:cs typeface="Source Sans Pro"/>
                <a:sym typeface="Source Sans Pro"/>
              </a:rPr>
              <a:t> (Professional Development)</a:t>
            </a:r>
            <a:endParaRPr sz="1800" b="1" i="0" u="none" strike="noStrike" cap="none" dirty="0">
              <a:solidFill>
                <a:srgbClr val="333333"/>
              </a:solidFill>
              <a:latin typeface="Source Sans Pro"/>
              <a:ea typeface="Source Sans Pro"/>
              <a:cs typeface="Source Sans Pro"/>
              <a:sym typeface="Source Sans Pro"/>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17</a:t>
            </a:fld>
            <a:endParaRPr/>
          </a:p>
        </p:txBody>
      </p:sp>
      <p:sp>
        <p:nvSpPr>
          <p:cNvPr id="641" name="Google Shape;641;p38"/>
          <p:cNvSpPr txBox="1">
            <a:spLocks noGrp="1"/>
          </p:cNvSpPr>
          <p:nvPr>
            <p:ph type="title"/>
          </p:nvPr>
        </p:nvSpPr>
        <p:spPr>
          <a:xfrm>
            <a:off x="1428041" y="195791"/>
            <a:ext cx="6081865" cy="365125"/>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2400"/>
              <a:buFont typeface="Arial"/>
              <a:buNone/>
            </a:pPr>
            <a:r>
              <a:rPr lang="en-US"/>
              <a:t>Additional Readings/Resources</a:t>
            </a:r>
            <a:endParaRPr/>
          </a:p>
        </p:txBody>
      </p:sp>
      <p:sp>
        <p:nvSpPr>
          <p:cNvPr id="642" name="Google Shape;642;p38"/>
          <p:cNvSpPr txBox="1"/>
          <p:nvPr/>
        </p:nvSpPr>
        <p:spPr>
          <a:xfrm>
            <a:off x="486561" y="687897"/>
            <a:ext cx="8204433" cy="590931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rgbClr val="403F3B"/>
              </a:buClr>
              <a:buSzPts val="1200"/>
              <a:buFont typeface="Arial"/>
              <a:buChar char="•"/>
            </a:pPr>
            <a:r>
              <a:rPr lang="en-US" sz="1200" b="0" i="0" u="sng">
                <a:solidFill>
                  <a:srgbClr val="403F3B"/>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Changing How Writing is Taught</a:t>
            </a:r>
            <a:r>
              <a:rPr lang="en-US" sz="1200" b="0" i="0">
                <a:solidFill>
                  <a:srgbClr val="333333"/>
                </a:solidFill>
                <a:latin typeface="Trebuchet MS"/>
                <a:ea typeface="Trebuchet MS"/>
                <a:cs typeface="Trebuchet MS"/>
                <a:sym typeface="Trebuchet MS"/>
              </a:rPr>
              <a:t>.” Graham, Steve. Article identifies factors that inhibit good writing instruction, including instructional time; teachers’ preparation and beliefs about writing; national, state, district, and school policies; and historical, social, cultural, and political influences. It then examines how we can address these factors and change classroom writing practices for the better.</a:t>
            </a:r>
            <a:endParaRPr/>
          </a:p>
          <a:p>
            <a:pPr marL="171450" marR="0" lvl="0" indent="-171450" algn="l" rtl="0">
              <a:spcBef>
                <a:spcPts val="0"/>
              </a:spcBef>
              <a:spcAft>
                <a:spcPts val="0"/>
              </a:spcAft>
              <a:buClr>
                <a:srgbClr val="403F3B"/>
              </a:buClr>
              <a:buSzPts val="1200"/>
              <a:buFont typeface="Arial"/>
              <a:buChar char="•"/>
            </a:pPr>
            <a:r>
              <a:rPr lang="en-US" sz="1200" b="0" i="0" u="sng">
                <a:solidFill>
                  <a:srgbClr val="403F3B"/>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Effective Writing Instruction/Time for a Revolution</a:t>
            </a:r>
            <a:r>
              <a:rPr lang="en-US" sz="1200" b="0" i="0">
                <a:solidFill>
                  <a:srgbClr val="333333"/>
                </a:solidFill>
                <a:latin typeface="Trebuchet MS"/>
                <a:ea typeface="Trebuchet MS"/>
                <a:cs typeface="Trebuchet MS"/>
                <a:sym typeface="Trebuchet MS"/>
              </a:rPr>
              <a:t>. Hochman, Judith. Argues that writing is a neglected “R” in our schools.</a:t>
            </a:r>
            <a:endParaRPr/>
          </a:p>
          <a:p>
            <a:pPr marL="171450" marR="0" lvl="0" indent="-171450" algn="l" rtl="0">
              <a:spcBef>
                <a:spcPts val="0"/>
              </a:spcBef>
              <a:spcAft>
                <a:spcPts val="0"/>
              </a:spcAft>
              <a:buClr>
                <a:srgbClr val="403F3B"/>
              </a:buClr>
              <a:buSzPts val="1200"/>
              <a:buFont typeface="Arial"/>
              <a:buChar char="•"/>
            </a:pPr>
            <a:r>
              <a:rPr lang="en-US" sz="1200" b="0" i="0" u="sng">
                <a:solidFill>
                  <a:srgbClr val="403F3B"/>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Growing Extraordinary Writers: Leadership Decisions to Raise the Level of Writing Across a School and a District</a:t>
            </a:r>
            <a:r>
              <a:rPr lang="en-US" sz="1200" b="0" i="0">
                <a:solidFill>
                  <a:srgbClr val="333333"/>
                </a:solidFill>
                <a:latin typeface="Trebuchet MS"/>
                <a:ea typeface="Trebuchet MS"/>
                <a:cs typeface="Trebuchet MS"/>
                <a:sym typeface="Trebuchet MS"/>
              </a:rPr>
              <a:t>. Calkins, Lucy and Mary Ehrenworth.  An article on the necessity of creating the school conditions that foster growth in student writing.</a:t>
            </a:r>
            <a:endParaRPr/>
          </a:p>
          <a:p>
            <a:pPr marL="171450" marR="0" lvl="0" indent="-171450" algn="l" rtl="0">
              <a:spcBef>
                <a:spcPts val="0"/>
              </a:spcBef>
              <a:spcAft>
                <a:spcPts val="0"/>
              </a:spcAft>
              <a:buClr>
                <a:srgbClr val="403F3B"/>
              </a:buClr>
              <a:buSzPts val="1200"/>
              <a:buFont typeface="Arial"/>
              <a:buChar char="•"/>
            </a:pPr>
            <a:r>
              <a:rPr lang="en-US" sz="1200" b="0" i="0" u="sng">
                <a:solidFill>
                  <a:srgbClr val="403F3B"/>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Instructional Leadership in Writing: An Exploration of Elementary Principal Efficacy and Identities in a Neglected Subject</a:t>
            </a:r>
            <a:r>
              <a:rPr lang="en-US" sz="1200" b="0" i="0">
                <a:solidFill>
                  <a:srgbClr val="333333"/>
                </a:solidFill>
                <a:latin typeface="Trebuchet MS"/>
                <a:ea typeface="Trebuchet MS"/>
                <a:cs typeface="Trebuchet MS"/>
                <a:sym typeface="Trebuchet MS"/>
              </a:rPr>
              <a:t>. VanSlander, Jennifer L. A dissertation on teacher and principal identity as writers and the impact it has on writing instruction.  The conclusions and findings starting on page 138 are very interesting.</a:t>
            </a:r>
            <a:endParaRPr/>
          </a:p>
          <a:p>
            <a:pPr marL="171450" marR="0" lvl="0" indent="-171450" algn="l" rtl="0">
              <a:spcBef>
                <a:spcPts val="0"/>
              </a:spcBef>
              <a:spcAft>
                <a:spcPts val="0"/>
              </a:spcAft>
              <a:buClr>
                <a:srgbClr val="403F3B"/>
              </a:buClr>
              <a:buSzPts val="1200"/>
              <a:buFont typeface="Arial"/>
              <a:buChar char="•"/>
            </a:pPr>
            <a:r>
              <a:rPr lang="en-US" sz="1200" b="0" i="0" u="sng">
                <a:solidFill>
                  <a:srgbClr val="403F3B"/>
                </a:solidFill>
                <a:latin typeface="Trebuchet MS"/>
                <a:ea typeface="Trebuchet MS"/>
                <a:cs typeface="Trebuchet MS"/>
                <a:sym typeface="Trebuchet MS"/>
                <a:hlinkClick r:id="rId7">
                  <a:extLst>
                    <a:ext uri="{A12FA001-AC4F-418D-AE19-62706E023703}">
                      <ahyp:hlinkClr xmlns:ahyp="http://schemas.microsoft.com/office/drawing/2018/hyperlinkcolor" val="tx"/>
                    </a:ext>
                  </a:extLst>
                </a:hlinkClick>
              </a:rPr>
              <a:t>Key Literacy Component: Writing</a:t>
            </a:r>
            <a:r>
              <a:rPr lang="en-US" sz="1200" b="0" i="0">
                <a:solidFill>
                  <a:srgbClr val="333333"/>
                </a:solidFill>
                <a:latin typeface="Trebuchet MS"/>
                <a:ea typeface="Trebuchet MS"/>
                <a:cs typeface="Trebuchet MS"/>
                <a:sym typeface="Trebuchet MS"/>
              </a:rPr>
              <a:t>. Several researchers have found that, much like reading, improving one’s writing skills improves one’s capacity to learn, and learning to write well requires instruction.</a:t>
            </a:r>
            <a:endParaRPr/>
          </a:p>
          <a:p>
            <a:pPr marL="171450" marR="0" lvl="0" indent="-171450" algn="l" rtl="0">
              <a:spcBef>
                <a:spcPts val="0"/>
              </a:spcBef>
              <a:spcAft>
                <a:spcPts val="0"/>
              </a:spcAft>
              <a:buClr>
                <a:srgbClr val="403F3B"/>
              </a:buClr>
              <a:buSzPts val="1200"/>
              <a:buFont typeface="Arial"/>
              <a:buChar char="•"/>
            </a:pPr>
            <a:r>
              <a:rPr lang="en-US" sz="1200" b="0" i="0" u="sng">
                <a:solidFill>
                  <a:srgbClr val="403F3B"/>
                </a:solidFill>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rPr>
              <a:t>Leadership and Writing: How Principals’ Knowledge, Beliefs, and Interventions Affect Writing Instruction in Elementary and Secondary Schools</a:t>
            </a:r>
            <a:r>
              <a:rPr lang="en-US" sz="1200" b="0" i="0">
                <a:solidFill>
                  <a:srgbClr val="333333"/>
                </a:solidFill>
                <a:latin typeface="Trebuchet MS"/>
                <a:ea typeface="Trebuchet MS"/>
                <a:cs typeface="Trebuchet MS"/>
                <a:sym typeface="Trebuchet MS"/>
              </a:rPr>
              <a:t>. McGhee, Marla W. and Chulsub Lew.  Researchers argue that principals “ho have strong knowledge of and belief in effective writing practices act in ways that help teachers do their best work.</a:t>
            </a:r>
            <a:endParaRPr/>
          </a:p>
          <a:p>
            <a:pPr marL="171450" marR="0" lvl="0" indent="-171450" algn="l" rtl="0">
              <a:spcBef>
                <a:spcPts val="0"/>
              </a:spcBef>
              <a:spcAft>
                <a:spcPts val="0"/>
              </a:spcAft>
              <a:buClr>
                <a:srgbClr val="403F3B"/>
              </a:buClr>
              <a:buSzPts val="1200"/>
              <a:buFont typeface="Arial"/>
              <a:buChar char="•"/>
            </a:pPr>
            <a:r>
              <a:rPr lang="en-US" sz="1200" b="0" i="0" u="sng">
                <a:solidFill>
                  <a:srgbClr val="403F3B"/>
                </a:solidFill>
                <a:latin typeface="Trebuchet MS"/>
                <a:ea typeface="Trebuchet MS"/>
                <a:cs typeface="Trebuchet MS"/>
                <a:sym typeface="Trebuchet MS"/>
                <a:hlinkClick r:id="rId9">
                  <a:extLst>
                    <a:ext uri="{A12FA001-AC4F-418D-AE19-62706E023703}">
                      <ahyp:hlinkClr xmlns:ahyp="http://schemas.microsoft.com/office/drawing/2018/hyperlinkcolor" val="tx"/>
                    </a:ext>
                  </a:extLst>
                </a:hlinkClick>
              </a:rPr>
              <a:t>Progressive Writing Instruction: Empowering School Leaders and Teachers</a:t>
            </a:r>
            <a:r>
              <a:rPr lang="en-US" sz="1200" b="0" i="0">
                <a:solidFill>
                  <a:srgbClr val="333333"/>
                </a:solidFill>
                <a:latin typeface="Trebuchet MS"/>
                <a:ea typeface="Trebuchet MS"/>
                <a:cs typeface="Trebuchet MS"/>
                <a:sym typeface="Trebuchet MS"/>
              </a:rPr>
              <a:t>. Lacina, Jan; Block, Cathy Collins.</a:t>
            </a:r>
            <a:endParaRPr/>
          </a:p>
          <a:p>
            <a:pPr marL="171450" marR="0" lvl="0" indent="-171450" algn="l" rtl="0">
              <a:spcBef>
                <a:spcPts val="0"/>
              </a:spcBef>
              <a:spcAft>
                <a:spcPts val="0"/>
              </a:spcAft>
              <a:buClr>
                <a:srgbClr val="333333"/>
              </a:buClr>
              <a:buSzPts val="1200"/>
              <a:buFont typeface="Arial"/>
              <a:buChar char="•"/>
            </a:pPr>
            <a:r>
              <a:rPr lang="en-US" sz="1200" u="sng">
                <a:solidFill>
                  <a:srgbClr val="333333"/>
                </a:solidFill>
                <a:latin typeface="Trebuchet MS"/>
                <a:ea typeface="Trebuchet MS"/>
                <a:cs typeface="Trebuchet MS"/>
                <a:sym typeface="Trebuchet MS"/>
                <a:hlinkClick r:id="rId10">
                  <a:extLst>
                    <a:ext uri="{A12FA001-AC4F-418D-AE19-62706E023703}">
                      <ahyp:hlinkClr xmlns:ahyp="http://schemas.microsoft.com/office/drawing/2018/hyperlinkcolor" val="tx"/>
                    </a:ext>
                  </a:extLst>
                </a:hlinkClick>
              </a:rPr>
              <a:t>Position Statement on Writing Instruction in School</a:t>
            </a:r>
            <a:r>
              <a:rPr lang="en-US" sz="1200">
                <a:solidFill>
                  <a:srgbClr val="333333"/>
                </a:solidFill>
                <a:latin typeface="Trebuchet MS"/>
                <a:ea typeface="Trebuchet MS"/>
                <a:cs typeface="Trebuchet MS"/>
                <a:sym typeface="Trebuchet MS"/>
              </a:rPr>
              <a:t>. NCTE. (2022) Challenges and Instructional Recommendations</a:t>
            </a:r>
            <a:endParaRPr sz="1200" b="0" i="0">
              <a:solidFill>
                <a:srgbClr val="333333"/>
              </a:solidFill>
              <a:latin typeface="Trebuchet MS"/>
              <a:ea typeface="Trebuchet MS"/>
              <a:cs typeface="Trebuchet MS"/>
              <a:sym typeface="Trebuchet MS"/>
            </a:endParaRPr>
          </a:p>
          <a:p>
            <a:pPr marL="171450" marR="0" lvl="0" indent="-171450" algn="l" rtl="0">
              <a:spcBef>
                <a:spcPts val="0"/>
              </a:spcBef>
              <a:spcAft>
                <a:spcPts val="0"/>
              </a:spcAft>
              <a:buClr>
                <a:srgbClr val="403F3B"/>
              </a:buClr>
              <a:buSzPts val="1200"/>
              <a:buFont typeface="Arial"/>
              <a:buChar char="•"/>
            </a:pPr>
            <a:r>
              <a:rPr lang="en-US" sz="1200" b="0" i="0" u="sng">
                <a:solidFill>
                  <a:srgbClr val="403F3B"/>
                </a:solidFill>
                <a:latin typeface="Trebuchet MS"/>
                <a:ea typeface="Trebuchet MS"/>
                <a:cs typeface="Trebuchet MS"/>
                <a:sym typeface="Trebuchet MS"/>
                <a:hlinkClick r:id="rId11">
                  <a:extLst>
                    <a:ext uri="{A12FA001-AC4F-418D-AE19-62706E023703}">
                      <ahyp:hlinkClr xmlns:ahyp="http://schemas.microsoft.com/office/drawing/2018/hyperlinkcolor" val="tx"/>
                    </a:ext>
                  </a:extLst>
                </a:hlinkClick>
              </a:rPr>
              <a:t>Taking Initiative on Writing</a:t>
            </a:r>
            <a:r>
              <a:rPr lang="en-US" sz="1200" b="0" i="0">
                <a:solidFill>
                  <a:srgbClr val="333333"/>
                </a:solidFill>
                <a:latin typeface="Trebuchet MS"/>
                <a:ea typeface="Trebuchet MS"/>
                <a:cs typeface="Trebuchet MS"/>
                <a:sym typeface="Trebuchet MS"/>
              </a:rPr>
              <a:t>. NCTE.  Resources for school leaders to consider as they create a school-wide writing initiative. </a:t>
            </a:r>
            <a:endParaRPr/>
          </a:p>
          <a:p>
            <a:pPr marL="171450" marR="0" lvl="0" indent="-171450" algn="l" rtl="0">
              <a:spcBef>
                <a:spcPts val="0"/>
              </a:spcBef>
              <a:spcAft>
                <a:spcPts val="0"/>
              </a:spcAft>
              <a:buClr>
                <a:srgbClr val="403F3B"/>
              </a:buClr>
              <a:buSzPts val="1200"/>
              <a:buFont typeface="Arial"/>
              <a:buChar char="•"/>
            </a:pPr>
            <a:r>
              <a:rPr lang="en-US" sz="1200" b="0" i="0" u="sng">
                <a:solidFill>
                  <a:srgbClr val="403F3B"/>
                </a:solidFill>
                <a:latin typeface="Trebuchet MS"/>
                <a:ea typeface="Trebuchet MS"/>
                <a:cs typeface="Trebuchet MS"/>
                <a:sym typeface="Trebuchet MS"/>
                <a:hlinkClick r:id="rId12">
                  <a:extLst>
                    <a:ext uri="{A12FA001-AC4F-418D-AE19-62706E023703}">
                      <ahyp:hlinkClr xmlns:ahyp="http://schemas.microsoft.com/office/drawing/2018/hyperlinkcolor" val="tx"/>
                    </a:ext>
                  </a:extLst>
                </a:hlinkClick>
              </a:rPr>
              <a:t>The Write Way</a:t>
            </a:r>
            <a:r>
              <a:rPr lang="en-US" sz="1200" b="0" i="0">
                <a:solidFill>
                  <a:srgbClr val="333333"/>
                </a:solidFill>
                <a:latin typeface="Trebuchet MS"/>
                <a:ea typeface="Trebuchet MS"/>
                <a:cs typeface="Trebuchet MS"/>
                <a:sym typeface="Trebuchet MS"/>
              </a:rPr>
              <a:t> by Fisher, Douglas. Short article on writing’s benefit to student achievement.</a:t>
            </a:r>
            <a:endParaRPr/>
          </a:p>
          <a:p>
            <a:pPr marL="171450" marR="0" lvl="0" indent="-171450" algn="l" rtl="0">
              <a:spcBef>
                <a:spcPts val="0"/>
              </a:spcBef>
              <a:spcAft>
                <a:spcPts val="0"/>
              </a:spcAft>
              <a:buClr>
                <a:srgbClr val="403F3B"/>
              </a:buClr>
              <a:buSzPts val="1200"/>
              <a:buFont typeface="Arial"/>
              <a:buChar char="•"/>
            </a:pPr>
            <a:r>
              <a:rPr lang="en-US" sz="1200" b="0" i="0" u="sng">
                <a:solidFill>
                  <a:srgbClr val="403F3B"/>
                </a:solidFill>
                <a:latin typeface="Trebuchet MS"/>
                <a:ea typeface="Trebuchet MS"/>
                <a:cs typeface="Trebuchet MS"/>
                <a:sym typeface="Trebuchet MS"/>
                <a:hlinkClick r:id="rId13">
                  <a:extLst>
                    <a:ext uri="{A12FA001-AC4F-418D-AE19-62706E023703}">
                      <ahyp:hlinkClr xmlns:ahyp="http://schemas.microsoft.com/office/drawing/2018/hyperlinkcolor" val="tx"/>
                    </a:ext>
                  </a:extLst>
                </a:hlinkClick>
              </a:rPr>
              <a:t>Voices From the Middle; Urbana Vol. 19, Iss. 3.  </a:t>
            </a:r>
            <a:r>
              <a:rPr lang="en-US" sz="1200" b="0" i="0">
                <a:solidFill>
                  <a:srgbClr val="333333"/>
                </a:solidFill>
                <a:latin typeface="Trebuchet MS"/>
                <a:ea typeface="Trebuchet MS"/>
                <a:cs typeface="Trebuchet MS"/>
                <a:sym typeface="Trebuchet MS"/>
              </a:rPr>
              <a:t>(Mar 2012): 10-17. The article examines how several large districts approach writing instruction.</a:t>
            </a:r>
            <a:endParaRPr/>
          </a:p>
          <a:p>
            <a:pPr marL="171450" marR="0" lvl="0" indent="-171450" algn="l" rtl="0">
              <a:spcBef>
                <a:spcPts val="0"/>
              </a:spcBef>
              <a:spcAft>
                <a:spcPts val="0"/>
              </a:spcAft>
              <a:buClr>
                <a:srgbClr val="403F3B"/>
              </a:buClr>
              <a:buSzPts val="1200"/>
              <a:buFont typeface="Arial"/>
              <a:buChar char="•"/>
            </a:pPr>
            <a:r>
              <a:rPr lang="en-US" sz="1200" b="0" i="0" u="sng">
                <a:solidFill>
                  <a:srgbClr val="403F3B"/>
                </a:solidFill>
                <a:latin typeface="Trebuchet MS"/>
                <a:ea typeface="Trebuchet MS"/>
                <a:cs typeface="Trebuchet MS"/>
                <a:sym typeface="Trebuchet MS"/>
                <a:hlinkClick r:id="rId14">
                  <a:extLst>
                    <a:ext uri="{A12FA001-AC4F-418D-AE19-62706E023703}">
                      <ahyp:hlinkClr xmlns:ahyp="http://schemas.microsoft.com/office/drawing/2018/hyperlinkcolor" val="tx"/>
                    </a:ext>
                  </a:extLst>
                </a:hlinkClick>
              </a:rPr>
              <a:t>Why Kids Can’t Write</a:t>
            </a:r>
            <a:r>
              <a:rPr lang="en-US" sz="1200" b="0" i="0">
                <a:solidFill>
                  <a:srgbClr val="333333"/>
                </a:solidFill>
                <a:latin typeface="Trebuchet MS"/>
                <a:ea typeface="Trebuchet MS"/>
                <a:cs typeface="Trebuchet MS"/>
                <a:sym typeface="Trebuchet MS"/>
              </a:rPr>
              <a:t>. Goldstein, Dana.  New York </a:t>
            </a:r>
            <a:r>
              <a:rPr lang="en-US" sz="1200" b="0" i="1">
                <a:solidFill>
                  <a:srgbClr val="333333"/>
                </a:solidFill>
                <a:latin typeface="Trebuchet MS"/>
                <a:ea typeface="Trebuchet MS"/>
                <a:cs typeface="Trebuchet MS"/>
                <a:sym typeface="Trebuchet MS"/>
              </a:rPr>
              <a:t>Times </a:t>
            </a:r>
            <a:r>
              <a:rPr lang="en-US" sz="1200" b="0" i="0">
                <a:solidFill>
                  <a:srgbClr val="333333"/>
                </a:solidFill>
                <a:latin typeface="Trebuchet MS"/>
                <a:ea typeface="Trebuchet MS"/>
                <a:cs typeface="Trebuchet MS"/>
                <a:sym typeface="Trebuchet MS"/>
              </a:rPr>
              <a:t>article exploring the challenge of teaching writing.</a:t>
            </a:r>
            <a:endParaRPr/>
          </a:p>
          <a:p>
            <a:pPr marL="171450" marR="0" lvl="0" indent="-171450" algn="l" rtl="0">
              <a:spcBef>
                <a:spcPts val="0"/>
              </a:spcBef>
              <a:spcAft>
                <a:spcPts val="0"/>
              </a:spcAft>
              <a:buClr>
                <a:srgbClr val="403F3B"/>
              </a:buClr>
              <a:buSzPts val="1200"/>
              <a:buFont typeface="Arial"/>
              <a:buChar char="•"/>
            </a:pPr>
            <a:r>
              <a:rPr lang="en-US" sz="1200" b="0" i="0" u="sng">
                <a:solidFill>
                  <a:srgbClr val="403F3B"/>
                </a:solidFill>
                <a:latin typeface="Trebuchet MS"/>
                <a:ea typeface="Trebuchet MS"/>
                <a:cs typeface="Trebuchet MS"/>
                <a:sym typeface="Trebuchet MS"/>
                <a:hlinkClick r:id="rId15">
                  <a:extLst>
                    <a:ext uri="{A12FA001-AC4F-418D-AE19-62706E023703}">
                      <ahyp:hlinkClr xmlns:ahyp="http://schemas.microsoft.com/office/drawing/2018/hyperlinkcolor" val="tx"/>
                    </a:ext>
                  </a:extLst>
                </a:hlinkClick>
              </a:rPr>
              <a:t>Writing First</a:t>
            </a:r>
            <a:r>
              <a:rPr lang="en-US" sz="1200" b="0" i="0">
                <a:solidFill>
                  <a:srgbClr val="333333"/>
                </a:solidFill>
                <a:latin typeface="Trebuchet MS"/>
                <a:ea typeface="Trebuchet MS"/>
                <a:cs typeface="Trebuchet MS"/>
                <a:sym typeface="Trebuchet MS"/>
              </a:rPr>
              <a:t>.  Elbow, Peter. Argues that reading is privileged over writing in artificial and detrimental ways. </a:t>
            </a:r>
            <a:endParaRPr/>
          </a:p>
          <a:p>
            <a:pPr marL="171450" marR="0" lvl="0" indent="-171450" algn="l" rtl="0">
              <a:spcBef>
                <a:spcPts val="0"/>
              </a:spcBef>
              <a:spcAft>
                <a:spcPts val="0"/>
              </a:spcAft>
              <a:buClr>
                <a:srgbClr val="403F3B"/>
              </a:buClr>
              <a:buSzPts val="1200"/>
              <a:buFont typeface="Arial"/>
              <a:buChar char="•"/>
            </a:pPr>
            <a:r>
              <a:rPr lang="en-US" sz="1200" b="0" i="0" u="sng">
                <a:solidFill>
                  <a:srgbClr val="403F3B"/>
                </a:solidFill>
                <a:latin typeface="Trebuchet MS"/>
                <a:ea typeface="Trebuchet MS"/>
                <a:cs typeface="Trebuchet MS"/>
                <a:sym typeface="Trebuchet MS"/>
                <a:hlinkClick r:id="rId16">
                  <a:extLst>
                    <a:ext uri="{A12FA001-AC4F-418D-AE19-62706E023703}">
                      <ahyp:hlinkClr xmlns:ahyp="http://schemas.microsoft.com/office/drawing/2018/hyperlinkcolor" val="tx"/>
                    </a:ext>
                  </a:extLst>
                </a:hlinkClick>
              </a:rPr>
              <a:t>Writing Next</a:t>
            </a:r>
            <a:r>
              <a:rPr lang="en-US" sz="1200" b="0" i="0">
                <a:solidFill>
                  <a:srgbClr val="333333"/>
                </a:solidFill>
                <a:latin typeface="Trebuchet MS"/>
                <a:ea typeface="Trebuchet MS"/>
                <a:cs typeface="Trebuchet MS"/>
                <a:sym typeface="Trebuchet MS"/>
              </a:rPr>
              <a:t>. Graham, Steve. Highlights specific techniques for teaching writing and identifies 11 elements of writing instruction found to be effective for helping students learn to write well and to use writing as a tool for learning.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Arial"/>
              <a:buNone/>
            </a:pPr>
            <a:r>
              <a:rPr lang="en-US" dirty="0"/>
              <a:t>Effective Writing Instruction: Creating a “Belief Contract” for Writing </a:t>
            </a:r>
            <a:endParaRPr dirty="0"/>
          </a:p>
        </p:txBody>
      </p:sp>
      <p:sp>
        <p:nvSpPr>
          <p:cNvPr id="99" name="Google Shape;99;p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a:t>
            </a:fld>
            <a:endParaRPr/>
          </a:p>
        </p:txBody>
      </p:sp>
      <p:pic>
        <p:nvPicPr>
          <p:cNvPr id="100" name="Google Shape;100;p1" descr="Writing: Big Ideas - Annenberg Learner"/>
          <p:cNvPicPr preferRelativeResize="0"/>
          <p:nvPr/>
        </p:nvPicPr>
        <p:blipFill rotWithShape="1">
          <a:blip r:embed="rId3">
            <a:alphaModFix/>
          </a:blip>
          <a:srcRect/>
          <a:stretch/>
        </p:blipFill>
        <p:spPr>
          <a:xfrm>
            <a:off x="302492" y="4554778"/>
            <a:ext cx="4117710" cy="2131772"/>
          </a:xfrm>
          <a:prstGeom prst="rect">
            <a:avLst/>
          </a:prstGeom>
          <a:noFill/>
          <a:ln>
            <a:noFill/>
          </a:ln>
        </p:spPr>
      </p:pic>
      <p:pic>
        <p:nvPicPr>
          <p:cNvPr id="101" name="Google Shape;101;p1" descr="Looking at Writing | Reading Rockets"/>
          <p:cNvPicPr preferRelativeResize="0"/>
          <p:nvPr/>
        </p:nvPicPr>
        <p:blipFill rotWithShape="1">
          <a:blip r:embed="rId4">
            <a:alphaModFix/>
          </a:blip>
          <a:srcRect/>
          <a:stretch/>
        </p:blipFill>
        <p:spPr>
          <a:xfrm>
            <a:off x="4920817" y="4554778"/>
            <a:ext cx="4102046" cy="21317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31" descr="PR objectives are more important than ever - Cutting Edge PR Insights"/>
          <p:cNvPicPr preferRelativeResize="0"/>
          <p:nvPr/>
        </p:nvPicPr>
        <p:blipFill rotWithShape="1">
          <a:blip r:embed="rId3">
            <a:alphaModFix/>
          </a:blip>
          <a:srcRect l="3362" r="16399" b="1"/>
          <a:stretch/>
        </p:blipFill>
        <p:spPr>
          <a:xfrm>
            <a:off x="0" y="0"/>
            <a:ext cx="8941736" cy="5076825"/>
          </a:xfrm>
          <a:prstGeom prst="rect">
            <a:avLst/>
          </a:prstGeom>
          <a:noFill/>
          <a:ln>
            <a:noFill/>
          </a:ln>
        </p:spPr>
      </p:pic>
      <p:sp>
        <p:nvSpPr>
          <p:cNvPr id="509" name="Google Shape;509;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898989"/>
                </a:solidFill>
              </a:rPr>
              <a:t>3</a:t>
            </a:fld>
            <a:endParaRPr sz="1200">
              <a:solidFill>
                <a:srgbClr val="898989"/>
              </a:solidFill>
            </a:endParaRPr>
          </a:p>
        </p:txBody>
      </p:sp>
      <p:sp>
        <p:nvSpPr>
          <p:cNvPr id="510" name="Google Shape;510;p31"/>
          <p:cNvSpPr txBox="1"/>
          <p:nvPr/>
        </p:nvSpPr>
        <p:spPr>
          <a:xfrm>
            <a:off x="357189" y="1653936"/>
            <a:ext cx="4557600" cy="532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rebuchet MS"/>
                <a:ea typeface="Trebuchet MS"/>
                <a:cs typeface="Trebuchet MS"/>
                <a:sym typeface="Trebuchet MS"/>
              </a:rPr>
              <a:t>Walk teachers through the process for developing a “Belief Contract” for writing instruction:</a:t>
            </a:r>
            <a:endParaRPr/>
          </a:p>
          <a:p>
            <a:pPr marL="342900" marR="0" lvl="0" indent="-342900" algn="l" rtl="0">
              <a:spcBef>
                <a:spcPts val="0"/>
              </a:spcBef>
              <a:spcAft>
                <a:spcPts val="0"/>
              </a:spcAft>
              <a:buClr>
                <a:srgbClr val="000000"/>
              </a:buClr>
              <a:buSzPts val="2000"/>
              <a:buFont typeface="Calibri"/>
              <a:buAutoNum type="arabicPeriod"/>
            </a:pPr>
            <a:r>
              <a:rPr lang="en-US" sz="2000">
                <a:solidFill>
                  <a:srgbClr val="000000"/>
                </a:solidFill>
                <a:latin typeface="Trebuchet MS"/>
                <a:ea typeface="Trebuchet MS"/>
                <a:cs typeface="Trebuchet MS"/>
                <a:sym typeface="Trebuchet MS"/>
              </a:rPr>
              <a:t>Brainstorm writing and the teaching of writing.</a:t>
            </a:r>
            <a:endParaRPr/>
          </a:p>
          <a:p>
            <a:pPr marL="342900" marR="0" lvl="0" indent="-342900" algn="l" rtl="0">
              <a:spcBef>
                <a:spcPts val="0"/>
              </a:spcBef>
              <a:spcAft>
                <a:spcPts val="0"/>
              </a:spcAft>
              <a:buClr>
                <a:srgbClr val="000000"/>
              </a:buClr>
              <a:buSzPts val="2000"/>
              <a:buFont typeface="Calibri"/>
              <a:buAutoNum type="arabicPeriod"/>
            </a:pPr>
            <a:r>
              <a:rPr lang="en-US" sz="2000">
                <a:solidFill>
                  <a:srgbClr val="000000"/>
                </a:solidFill>
                <a:latin typeface="Trebuchet MS"/>
                <a:ea typeface="Trebuchet MS"/>
                <a:cs typeface="Trebuchet MS"/>
                <a:sym typeface="Trebuchet MS"/>
              </a:rPr>
              <a:t>Create belief statements.</a:t>
            </a:r>
            <a:endParaRPr/>
          </a:p>
          <a:p>
            <a:pPr marL="342900" marR="0" lvl="0" indent="-342900" algn="l" rtl="0">
              <a:spcBef>
                <a:spcPts val="0"/>
              </a:spcBef>
              <a:spcAft>
                <a:spcPts val="0"/>
              </a:spcAft>
              <a:buClr>
                <a:srgbClr val="000000"/>
              </a:buClr>
              <a:buSzPts val="2000"/>
              <a:buFont typeface="Calibri"/>
              <a:buAutoNum type="arabicPeriod"/>
            </a:pPr>
            <a:r>
              <a:rPr lang="en-US" sz="2000">
                <a:solidFill>
                  <a:srgbClr val="000000"/>
                </a:solidFill>
                <a:latin typeface="Trebuchet MS"/>
                <a:ea typeface="Trebuchet MS"/>
                <a:cs typeface="Trebuchet MS"/>
                <a:sym typeface="Trebuchet MS"/>
              </a:rPr>
              <a:t>Examine current and desired state of writing Instruction.</a:t>
            </a:r>
            <a:endParaRPr/>
          </a:p>
          <a:p>
            <a:pPr marL="342900" marR="0" lvl="0" indent="-342900" algn="l" rtl="0">
              <a:spcBef>
                <a:spcPts val="0"/>
              </a:spcBef>
              <a:spcAft>
                <a:spcPts val="0"/>
              </a:spcAft>
              <a:buClr>
                <a:srgbClr val="000000"/>
              </a:buClr>
              <a:buSzPts val="2000"/>
              <a:buFont typeface="Calibri"/>
              <a:buAutoNum type="arabicPeriod"/>
            </a:pPr>
            <a:r>
              <a:rPr lang="en-US" sz="2000">
                <a:solidFill>
                  <a:srgbClr val="000000"/>
                </a:solidFill>
                <a:latin typeface="Trebuchet MS"/>
                <a:ea typeface="Trebuchet MS"/>
                <a:cs typeface="Trebuchet MS"/>
                <a:sym typeface="Trebuchet MS"/>
              </a:rPr>
              <a:t>Align belief statements to desired state.</a:t>
            </a:r>
            <a:endParaRPr sz="2000">
              <a:latin typeface="Trebuchet MS"/>
              <a:ea typeface="Trebuchet MS"/>
              <a:cs typeface="Trebuchet MS"/>
              <a:sym typeface="Trebuchet MS"/>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highlight>
                  <a:srgbClr val="FFFFFF"/>
                </a:highlight>
                <a:latin typeface="Trebuchet MS"/>
                <a:ea typeface="Trebuchet MS"/>
                <a:cs typeface="Trebuchet MS"/>
                <a:sym typeface="Trebuchet MS"/>
              </a:rPr>
              <a:t>Identify observable success indicators of the desired State.</a:t>
            </a:r>
            <a:endParaRPr sz="2000">
              <a:solidFill>
                <a:schemeClr val="dk1"/>
              </a:solidFill>
              <a:highlight>
                <a:srgbClr val="FFFFFF"/>
              </a:highlight>
              <a:latin typeface="Trebuchet MS"/>
              <a:ea typeface="Trebuchet MS"/>
              <a:cs typeface="Trebuchet MS"/>
              <a:sym typeface="Trebuchet MS"/>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highlight>
                  <a:srgbClr val="FFFFFF"/>
                </a:highlight>
                <a:latin typeface="Trebuchet MS"/>
                <a:ea typeface="Trebuchet MS"/>
                <a:cs typeface="Trebuchet MS"/>
                <a:sym typeface="Trebuchet MS"/>
              </a:rPr>
              <a:t>Identify professional development and instructional materials needed to move from current state to desired state. </a:t>
            </a:r>
            <a:endParaRPr sz="2000">
              <a:solidFill>
                <a:schemeClr val="dk1"/>
              </a:solidFill>
              <a:highlight>
                <a:srgbClr val="FFFFFF"/>
              </a:highlight>
              <a:latin typeface="Trebuchet MS"/>
              <a:ea typeface="Trebuchet MS"/>
              <a:cs typeface="Trebuchet MS"/>
              <a:sym typeface="Trebuchet MS"/>
            </a:endParaRPr>
          </a:p>
          <a:p>
            <a:pPr marL="457200" marR="0" lvl="0" indent="0" algn="l" rtl="0">
              <a:spcBef>
                <a:spcPts val="0"/>
              </a:spcBef>
              <a:spcAft>
                <a:spcPts val="0"/>
              </a:spcAft>
              <a:buNone/>
            </a:pPr>
            <a:endParaRPr sz="2000">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a:t>
            </a:fld>
            <a:endParaRPr/>
          </a:p>
        </p:txBody>
      </p:sp>
      <p:sp>
        <p:nvSpPr>
          <p:cNvPr id="516" name="Google Shape;516;p32"/>
          <p:cNvSpPr txBox="1">
            <a:spLocks noGrp="1"/>
          </p:cNvSpPr>
          <p:nvPr>
            <p:ph type="title"/>
          </p:nvPr>
        </p:nvSpPr>
        <p:spPr>
          <a:xfrm>
            <a:off x="245193" y="254514"/>
            <a:ext cx="8470182"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sz="2800">
                <a:latin typeface="Calibri"/>
                <a:ea typeface="Calibri"/>
                <a:cs typeface="Calibri"/>
                <a:sym typeface="Calibri"/>
              </a:rPr>
              <a:t>1. Brainstorm</a:t>
            </a:r>
            <a:r>
              <a:rPr lang="en-US" sz="2800">
                <a:solidFill>
                  <a:srgbClr val="000000"/>
                </a:solidFill>
                <a:latin typeface="Calibri"/>
                <a:ea typeface="Calibri"/>
                <a:cs typeface="Calibri"/>
                <a:sym typeface="Calibri"/>
              </a:rPr>
              <a:t> writing and the teaching of writing.</a:t>
            </a:r>
            <a:endParaRPr sz="2800">
              <a:latin typeface="Calibri"/>
              <a:ea typeface="Calibri"/>
              <a:cs typeface="Calibri"/>
              <a:sym typeface="Calibri"/>
            </a:endParaRPr>
          </a:p>
        </p:txBody>
      </p:sp>
      <p:pic>
        <p:nvPicPr>
          <p:cNvPr id="517" name="Google Shape;517;p32" descr="Yellow Sticky Notes | Yellow sticky notes, Sticky notes, Notes"/>
          <p:cNvPicPr preferRelativeResize="0"/>
          <p:nvPr/>
        </p:nvPicPr>
        <p:blipFill rotWithShape="1">
          <a:blip r:embed="rId3">
            <a:alphaModFix/>
          </a:blip>
          <a:srcRect/>
          <a:stretch/>
        </p:blipFill>
        <p:spPr>
          <a:xfrm rot="162545">
            <a:off x="57751" y="893470"/>
            <a:ext cx="5129836" cy="4272192"/>
          </a:xfrm>
          <a:prstGeom prst="rect">
            <a:avLst/>
          </a:prstGeom>
          <a:noFill/>
          <a:ln>
            <a:noFill/>
          </a:ln>
        </p:spPr>
      </p:pic>
      <p:sp>
        <p:nvSpPr>
          <p:cNvPr id="518" name="Google Shape;518;p32"/>
          <p:cNvSpPr txBox="1"/>
          <p:nvPr/>
        </p:nvSpPr>
        <p:spPr>
          <a:xfrm>
            <a:off x="776623" y="1361639"/>
            <a:ext cx="3298005" cy="2831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Instructions:</a:t>
            </a:r>
            <a:r>
              <a:rPr lang="en-US" sz="2000" b="1">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At your table, discuss the big ideas that anchor your school’s writing initiative(s). Then, write those big ideas on sticky notes and place them on the designated chart paper hanging in the room.</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9" name="Google Shape;519;p32" descr="Amazon.com : Post-it Super Sticky Easel Pad, 25 x 30 Inches, 30 Sheets/Pad,  1 Pad (559SS), Large White Premium Self Stick Flip Chart Paper, Super  Sticking Power : Mouse Pads : Arts, Crafts &amp; Sewing"/>
          <p:cNvPicPr preferRelativeResize="0"/>
          <p:nvPr/>
        </p:nvPicPr>
        <p:blipFill rotWithShape="1">
          <a:blip r:embed="rId4">
            <a:alphaModFix/>
          </a:blip>
          <a:srcRect/>
          <a:stretch/>
        </p:blipFill>
        <p:spPr>
          <a:xfrm>
            <a:off x="5069373" y="1389101"/>
            <a:ext cx="4020871" cy="5214386"/>
          </a:xfrm>
          <a:prstGeom prst="rect">
            <a:avLst/>
          </a:prstGeom>
          <a:noFill/>
          <a:ln>
            <a:noFill/>
          </a:ln>
        </p:spPr>
      </p:pic>
      <p:pic>
        <p:nvPicPr>
          <p:cNvPr id="520" name="Google Shape;520;p32" descr="What to Do When Sticky Notes Can't Run on Windows 10/11?"/>
          <p:cNvPicPr preferRelativeResize="0"/>
          <p:nvPr/>
        </p:nvPicPr>
        <p:blipFill rotWithShape="1">
          <a:blip r:embed="rId5">
            <a:alphaModFix/>
          </a:blip>
          <a:srcRect/>
          <a:stretch/>
        </p:blipFill>
        <p:spPr>
          <a:xfrm>
            <a:off x="5457038" y="2480718"/>
            <a:ext cx="3491384" cy="23275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6" name="Google Shape;526;g15e02467080_0_20"/>
          <p:cNvSpPr txBox="1">
            <a:spLocks noGrp="1"/>
          </p:cNvSpPr>
          <p:nvPr>
            <p:ph type="ctrTitle"/>
          </p:nvPr>
        </p:nvSpPr>
        <p:spPr>
          <a:xfrm>
            <a:off x="2830936" y="2415277"/>
            <a:ext cx="3652528" cy="185214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800"/>
              <a:buFont typeface="Calibri"/>
              <a:buNone/>
            </a:pPr>
            <a:r>
              <a:rPr lang="en-US" sz="2800" dirty="0">
                <a:solidFill>
                  <a:schemeClr val="tx1"/>
                </a:solidFill>
                <a:latin typeface="Calibri"/>
                <a:ea typeface="Calibri"/>
                <a:cs typeface="Calibri"/>
                <a:sym typeface="Calibri"/>
              </a:rPr>
              <a:t>Grades K-2 Big Idea Brainstorming </a:t>
            </a:r>
            <a:br>
              <a:rPr lang="en-US" sz="2800" dirty="0">
                <a:solidFill>
                  <a:schemeClr val="tx1"/>
                </a:solidFill>
                <a:latin typeface="Calibri"/>
                <a:ea typeface="Calibri"/>
                <a:cs typeface="Calibri"/>
                <a:sym typeface="Calibri"/>
              </a:rPr>
            </a:br>
            <a:r>
              <a:rPr lang="en-US" sz="2800" dirty="0">
                <a:solidFill>
                  <a:schemeClr val="tx1"/>
                </a:solidFill>
                <a:latin typeface="Calibri"/>
                <a:ea typeface="Calibri"/>
                <a:cs typeface="Calibri"/>
                <a:sym typeface="Calibri"/>
              </a:rPr>
              <a:t>(Examples from Aspen View Academy)</a:t>
            </a:r>
            <a:endParaRPr sz="2800" dirty="0">
              <a:solidFill>
                <a:schemeClr val="tx1"/>
              </a:solidFill>
              <a:latin typeface="Calibri"/>
              <a:ea typeface="Calibri"/>
              <a:cs typeface="Calibri"/>
              <a:sym typeface="Calibri"/>
            </a:endParaRPr>
          </a:p>
        </p:txBody>
      </p:sp>
      <p:sp>
        <p:nvSpPr>
          <p:cNvPr id="525" name="Google Shape;525;g15e02467080_0_20"/>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a:t>
            </a:fld>
            <a:endParaRPr/>
          </a:p>
        </p:txBody>
      </p:sp>
      <p:sp>
        <p:nvSpPr>
          <p:cNvPr id="527" name="Google Shape;527;g15e02467080_0_20"/>
          <p:cNvSpPr/>
          <p:nvPr/>
        </p:nvSpPr>
        <p:spPr>
          <a:xfrm>
            <a:off x="687950" y="1777675"/>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t>Writing Stamina</a:t>
            </a:r>
            <a:endParaRPr sz="2100"/>
          </a:p>
        </p:txBody>
      </p:sp>
      <p:sp>
        <p:nvSpPr>
          <p:cNvPr id="528" name="Google Shape;528;g15e02467080_0_20"/>
          <p:cNvSpPr/>
          <p:nvPr/>
        </p:nvSpPr>
        <p:spPr>
          <a:xfrm>
            <a:off x="6730975" y="1633788"/>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Promoting Sound Spelling</a:t>
            </a:r>
            <a:endParaRPr sz="2000"/>
          </a:p>
        </p:txBody>
      </p:sp>
      <p:sp>
        <p:nvSpPr>
          <p:cNvPr id="529" name="Google Shape;529;g15e02467080_0_20"/>
          <p:cNvSpPr/>
          <p:nvPr/>
        </p:nvSpPr>
        <p:spPr>
          <a:xfrm>
            <a:off x="687950" y="3568425"/>
            <a:ext cx="19365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Overcoming Obstacles </a:t>
            </a:r>
            <a:endParaRPr sz="2000"/>
          </a:p>
        </p:txBody>
      </p:sp>
      <p:sp>
        <p:nvSpPr>
          <p:cNvPr id="530" name="Google Shape;530;g15e02467080_0_20"/>
          <p:cNvSpPr/>
          <p:nvPr/>
        </p:nvSpPr>
        <p:spPr>
          <a:xfrm>
            <a:off x="2710325" y="5180025"/>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Letter Formation</a:t>
            </a:r>
            <a:endParaRPr sz="2000"/>
          </a:p>
        </p:txBody>
      </p:sp>
      <p:sp>
        <p:nvSpPr>
          <p:cNvPr id="531" name="Google Shape;531;g15e02467080_0_20"/>
          <p:cNvSpPr/>
          <p:nvPr/>
        </p:nvSpPr>
        <p:spPr>
          <a:xfrm>
            <a:off x="5292025" y="5180025"/>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Modeling</a:t>
            </a:r>
            <a:endParaRPr sz="2300"/>
          </a:p>
        </p:txBody>
      </p:sp>
      <p:sp>
        <p:nvSpPr>
          <p:cNvPr id="532" name="Google Shape;532;g15e02467080_0_20"/>
          <p:cNvSpPr/>
          <p:nvPr/>
        </p:nvSpPr>
        <p:spPr>
          <a:xfrm>
            <a:off x="1917150" y="272688"/>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Generating ideas</a:t>
            </a:r>
            <a:endParaRPr sz="2000"/>
          </a:p>
        </p:txBody>
      </p:sp>
      <p:sp>
        <p:nvSpPr>
          <p:cNvPr id="533" name="Google Shape;533;g15e02467080_0_20"/>
          <p:cNvSpPr/>
          <p:nvPr/>
        </p:nvSpPr>
        <p:spPr>
          <a:xfrm>
            <a:off x="4367225" y="272700"/>
            <a:ext cx="2057400" cy="1361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Writing in complete sentences to explore ideas</a:t>
            </a:r>
            <a:endParaRPr sz="1800"/>
          </a:p>
        </p:txBody>
      </p:sp>
      <p:sp>
        <p:nvSpPr>
          <p:cNvPr id="534" name="Google Shape;534;g15e02467080_0_20"/>
          <p:cNvSpPr/>
          <p:nvPr/>
        </p:nvSpPr>
        <p:spPr>
          <a:xfrm>
            <a:off x="6772000" y="3633225"/>
            <a:ext cx="1936500" cy="1268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Excitement about Writing/</a:t>
            </a:r>
            <a:endParaRPr sz="2000"/>
          </a:p>
          <a:p>
            <a:pPr marL="0" lvl="0" indent="0" algn="ctr" rtl="0">
              <a:spcBef>
                <a:spcPts val="0"/>
              </a:spcBef>
              <a:spcAft>
                <a:spcPts val="0"/>
              </a:spcAft>
              <a:buNone/>
            </a:pPr>
            <a:r>
              <a:rPr lang="en-US" sz="2000"/>
              <a:t>Confidence</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0" name="Google Shape;540;g15e02467080_0_29"/>
          <p:cNvSpPr txBox="1">
            <a:spLocks noGrp="1"/>
          </p:cNvSpPr>
          <p:nvPr>
            <p:ph type="ctrTitle"/>
          </p:nvPr>
        </p:nvSpPr>
        <p:spPr>
          <a:xfrm>
            <a:off x="2668087" y="2278875"/>
            <a:ext cx="3524251" cy="1728634"/>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800"/>
              <a:buFont typeface="Calibri"/>
              <a:buNone/>
            </a:pPr>
            <a:r>
              <a:rPr lang="en-US" sz="2800" dirty="0">
                <a:solidFill>
                  <a:schemeClr val="tx1"/>
                </a:solidFill>
                <a:latin typeface="Calibri"/>
                <a:ea typeface="Calibri"/>
                <a:cs typeface="Calibri"/>
                <a:sym typeface="Calibri"/>
              </a:rPr>
              <a:t>Grades 3-5 Big Idea Brainstorming (Examples from Aspen View Academy</a:t>
            </a:r>
            <a:endParaRPr sz="2800" dirty="0">
              <a:solidFill>
                <a:schemeClr val="tx1"/>
              </a:solidFill>
              <a:latin typeface="Calibri"/>
              <a:ea typeface="Calibri"/>
              <a:cs typeface="Calibri"/>
              <a:sym typeface="Calibri"/>
            </a:endParaRPr>
          </a:p>
        </p:txBody>
      </p:sp>
      <p:sp>
        <p:nvSpPr>
          <p:cNvPr id="539" name="Google Shape;539;g15e02467080_0_29"/>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6</a:t>
            </a:fld>
            <a:endParaRPr/>
          </a:p>
        </p:txBody>
      </p:sp>
      <p:sp>
        <p:nvSpPr>
          <p:cNvPr id="541" name="Google Shape;541;g15e02467080_0_29"/>
          <p:cNvSpPr/>
          <p:nvPr/>
        </p:nvSpPr>
        <p:spPr>
          <a:xfrm>
            <a:off x="623450" y="1698375"/>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Research</a:t>
            </a:r>
            <a:endParaRPr sz="2000"/>
          </a:p>
        </p:txBody>
      </p:sp>
      <p:sp>
        <p:nvSpPr>
          <p:cNvPr id="542" name="Google Shape;542;g15e02467080_0_29"/>
          <p:cNvSpPr/>
          <p:nvPr/>
        </p:nvSpPr>
        <p:spPr>
          <a:xfrm>
            <a:off x="623450" y="3526175"/>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Journaling</a:t>
            </a:r>
            <a:endParaRPr sz="2000"/>
          </a:p>
        </p:txBody>
      </p:sp>
      <p:sp>
        <p:nvSpPr>
          <p:cNvPr id="543" name="Google Shape;543;g15e02467080_0_29"/>
          <p:cNvSpPr/>
          <p:nvPr/>
        </p:nvSpPr>
        <p:spPr>
          <a:xfrm>
            <a:off x="2390150" y="537375"/>
            <a:ext cx="18237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Informational Writing</a:t>
            </a:r>
            <a:endParaRPr sz="2000"/>
          </a:p>
        </p:txBody>
      </p:sp>
      <p:sp>
        <p:nvSpPr>
          <p:cNvPr id="544" name="Google Shape;544;g15e02467080_0_29"/>
          <p:cNvSpPr/>
          <p:nvPr/>
        </p:nvSpPr>
        <p:spPr>
          <a:xfrm>
            <a:off x="4842900" y="537375"/>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Opinions</a:t>
            </a:r>
            <a:endParaRPr sz="2000"/>
          </a:p>
        </p:txBody>
      </p:sp>
      <p:sp>
        <p:nvSpPr>
          <p:cNvPr id="545" name="Google Shape;545;g15e02467080_0_29"/>
          <p:cNvSpPr/>
          <p:nvPr/>
        </p:nvSpPr>
        <p:spPr>
          <a:xfrm>
            <a:off x="6685975" y="1792000"/>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Authenticity</a:t>
            </a:r>
            <a:endParaRPr sz="2000"/>
          </a:p>
        </p:txBody>
      </p:sp>
      <p:sp>
        <p:nvSpPr>
          <p:cNvPr id="546" name="Google Shape;546;g15e02467080_0_29"/>
          <p:cNvSpPr/>
          <p:nvPr/>
        </p:nvSpPr>
        <p:spPr>
          <a:xfrm>
            <a:off x="6685975" y="3526175"/>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Step-Up to Writing</a:t>
            </a:r>
            <a:endParaRPr sz="2000"/>
          </a:p>
        </p:txBody>
      </p:sp>
      <p:sp>
        <p:nvSpPr>
          <p:cNvPr id="547" name="Google Shape;547;g15e02467080_0_29"/>
          <p:cNvSpPr/>
          <p:nvPr/>
        </p:nvSpPr>
        <p:spPr>
          <a:xfrm>
            <a:off x="2390150" y="4687175"/>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Spelling &amp; Grammar</a:t>
            </a:r>
            <a:endParaRPr sz="2000"/>
          </a:p>
        </p:txBody>
      </p:sp>
      <p:sp>
        <p:nvSpPr>
          <p:cNvPr id="548" name="Google Shape;548;g15e02467080_0_29"/>
          <p:cNvSpPr/>
          <p:nvPr/>
        </p:nvSpPr>
        <p:spPr>
          <a:xfrm>
            <a:off x="4678550" y="4786025"/>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Sentence Structures</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g15e02467080_0_34"/>
          <p:cNvSpPr txBox="1">
            <a:spLocks noGrp="1"/>
          </p:cNvSpPr>
          <p:nvPr>
            <p:ph type="ctrTitle"/>
          </p:nvPr>
        </p:nvSpPr>
        <p:spPr>
          <a:xfrm>
            <a:off x="2828924" y="2595716"/>
            <a:ext cx="3962401" cy="1890559"/>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800"/>
              <a:buFont typeface="Calibri"/>
              <a:buNone/>
            </a:pPr>
            <a:r>
              <a:rPr lang="en-US" sz="2800" dirty="0">
                <a:latin typeface="Calibri"/>
                <a:ea typeface="Calibri"/>
                <a:cs typeface="Calibri"/>
                <a:sym typeface="Calibri"/>
              </a:rPr>
              <a:t>Grades 6-8 Big Idea Brainstorming (Examples from Aspen View Academy)</a:t>
            </a:r>
            <a:endParaRPr sz="2800" dirty="0">
              <a:latin typeface="Calibri"/>
              <a:ea typeface="Calibri"/>
              <a:cs typeface="Calibri"/>
              <a:sym typeface="Calibri"/>
            </a:endParaRPr>
          </a:p>
        </p:txBody>
      </p:sp>
      <p:sp>
        <p:nvSpPr>
          <p:cNvPr id="553" name="Google Shape;553;g15e02467080_0_34"/>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7</a:t>
            </a:fld>
            <a:endParaRPr/>
          </a:p>
        </p:txBody>
      </p:sp>
      <p:sp>
        <p:nvSpPr>
          <p:cNvPr id="555" name="Google Shape;555;g15e02467080_0_34"/>
          <p:cNvSpPr/>
          <p:nvPr/>
        </p:nvSpPr>
        <p:spPr>
          <a:xfrm>
            <a:off x="1414500" y="574225"/>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Expression</a:t>
            </a:r>
            <a:endParaRPr sz="2000"/>
          </a:p>
        </p:txBody>
      </p:sp>
      <p:sp>
        <p:nvSpPr>
          <p:cNvPr id="556" name="Google Shape;556;g15e02467080_0_34"/>
          <p:cNvSpPr/>
          <p:nvPr/>
        </p:nvSpPr>
        <p:spPr>
          <a:xfrm>
            <a:off x="910575" y="2346625"/>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Voice</a:t>
            </a:r>
            <a:endParaRPr sz="2000"/>
          </a:p>
        </p:txBody>
      </p:sp>
      <p:sp>
        <p:nvSpPr>
          <p:cNvPr id="557" name="Google Shape;557;g15e02467080_0_34"/>
          <p:cNvSpPr/>
          <p:nvPr/>
        </p:nvSpPr>
        <p:spPr>
          <a:xfrm>
            <a:off x="910575" y="4119025"/>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Truthful</a:t>
            </a:r>
            <a:endParaRPr sz="2000"/>
          </a:p>
        </p:txBody>
      </p:sp>
      <p:sp>
        <p:nvSpPr>
          <p:cNvPr id="558" name="Google Shape;558;g15e02467080_0_34"/>
          <p:cNvSpPr/>
          <p:nvPr/>
        </p:nvSpPr>
        <p:spPr>
          <a:xfrm>
            <a:off x="3028400" y="5438000"/>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Reflecting</a:t>
            </a:r>
            <a:endParaRPr sz="2000"/>
          </a:p>
        </p:txBody>
      </p:sp>
      <p:sp>
        <p:nvSpPr>
          <p:cNvPr id="559" name="Google Shape;559;g15e02467080_0_34"/>
          <p:cNvSpPr/>
          <p:nvPr/>
        </p:nvSpPr>
        <p:spPr>
          <a:xfrm>
            <a:off x="5433225" y="5438000"/>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Technology</a:t>
            </a:r>
            <a:endParaRPr sz="2000"/>
          </a:p>
        </p:txBody>
      </p:sp>
      <p:sp>
        <p:nvSpPr>
          <p:cNvPr id="560" name="Google Shape;560;g15e02467080_0_34"/>
          <p:cNvSpPr/>
          <p:nvPr/>
        </p:nvSpPr>
        <p:spPr>
          <a:xfrm>
            <a:off x="6996525" y="3936150"/>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Connection</a:t>
            </a:r>
            <a:endParaRPr sz="2000"/>
          </a:p>
        </p:txBody>
      </p:sp>
      <p:sp>
        <p:nvSpPr>
          <p:cNvPr id="561" name="Google Shape;561;g15e02467080_0_34"/>
          <p:cNvSpPr/>
          <p:nvPr/>
        </p:nvSpPr>
        <p:spPr>
          <a:xfrm>
            <a:off x="6867525" y="2346625"/>
            <a:ext cx="20574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Remembering Information </a:t>
            </a:r>
            <a:endParaRPr sz="2000"/>
          </a:p>
        </p:txBody>
      </p:sp>
      <p:sp>
        <p:nvSpPr>
          <p:cNvPr id="562" name="Google Shape;562;g15e02467080_0_34"/>
          <p:cNvSpPr/>
          <p:nvPr/>
        </p:nvSpPr>
        <p:spPr>
          <a:xfrm>
            <a:off x="3991325" y="574225"/>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Analyzing their Opinions</a:t>
            </a:r>
            <a:endParaRPr sz="2000"/>
          </a:p>
        </p:txBody>
      </p:sp>
      <p:sp>
        <p:nvSpPr>
          <p:cNvPr id="563" name="Google Shape;563;g15e02467080_0_34"/>
          <p:cNvSpPr/>
          <p:nvPr/>
        </p:nvSpPr>
        <p:spPr>
          <a:xfrm>
            <a:off x="6428100" y="574225"/>
            <a:ext cx="1656900" cy="1161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Being Passionate</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8</a:t>
            </a:fld>
            <a:endParaRPr/>
          </a:p>
        </p:txBody>
      </p:sp>
      <p:sp>
        <p:nvSpPr>
          <p:cNvPr id="569" name="Google Shape;569;p33"/>
          <p:cNvSpPr txBox="1">
            <a:spLocks noGrp="1"/>
          </p:cNvSpPr>
          <p:nvPr>
            <p:ph type="title"/>
          </p:nvPr>
        </p:nvSpPr>
        <p:spPr>
          <a:xfrm>
            <a:off x="223071" y="158032"/>
            <a:ext cx="8470182"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latin typeface="Calibri"/>
                <a:ea typeface="Calibri"/>
                <a:cs typeface="Calibri"/>
                <a:sym typeface="Calibri"/>
              </a:rPr>
              <a:t>2. Creating belief statements.</a:t>
            </a:r>
            <a:endParaRPr sz="3200">
              <a:latin typeface="Calibri"/>
              <a:ea typeface="Calibri"/>
              <a:cs typeface="Calibri"/>
              <a:sym typeface="Calibri"/>
            </a:endParaRPr>
          </a:p>
        </p:txBody>
      </p:sp>
      <p:sp>
        <p:nvSpPr>
          <p:cNvPr id="570" name="Google Shape;570;p33"/>
          <p:cNvSpPr txBox="1"/>
          <p:nvPr/>
        </p:nvSpPr>
        <p:spPr>
          <a:xfrm>
            <a:off x="450747" y="820781"/>
            <a:ext cx="4235913" cy="1569660"/>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Step One: </a:t>
            </a:r>
            <a:r>
              <a:rPr lang="en-US" sz="2400">
                <a:solidFill>
                  <a:schemeClr val="dk1"/>
                </a:solidFill>
                <a:latin typeface="Calibri"/>
                <a:ea typeface="Calibri"/>
                <a:cs typeface="Calibri"/>
                <a:sym typeface="Calibri"/>
              </a:rPr>
              <a:t>Examine the big ideas listed on chart paper and narrow the big ideas to three priorities. </a:t>
            </a:r>
            <a:endParaRPr/>
          </a:p>
        </p:txBody>
      </p:sp>
      <p:sp>
        <p:nvSpPr>
          <p:cNvPr id="571" name="Google Shape;571;p33"/>
          <p:cNvSpPr txBox="1"/>
          <p:nvPr/>
        </p:nvSpPr>
        <p:spPr>
          <a:xfrm>
            <a:off x="1096470" y="2608236"/>
            <a:ext cx="3590190" cy="1200329"/>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Step Two:</a:t>
            </a:r>
            <a:r>
              <a:rPr lang="en-US" sz="2400">
                <a:solidFill>
                  <a:schemeClr val="dk1"/>
                </a:solidFill>
                <a:latin typeface="Calibri"/>
                <a:ea typeface="Calibri"/>
                <a:cs typeface="Calibri"/>
                <a:sym typeface="Calibri"/>
              </a:rPr>
              <a:t> Each table will select one priority to craft a belief statement. </a:t>
            </a:r>
            <a:endParaRPr sz="2400" b="1">
              <a:solidFill>
                <a:schemeClr val="dk1"/>
              </a:solidFill>
              <a:latin typeface="Calibri"/>
              <a:ea typeface="Calibri"/>
              <a:cs typeface="Calibri"/>
              <a:sym typeface="Calibri"/>
            </a:endParaRPr>
          </a:p>
        </p:txBody>
      </p:sp>
      <p:sp>
        <p:nvSpPr>
          <p:cNvPr id="572" name="Google Shape;572;p33"/>
          <p:cNvSpPr txBox="1"/>
          <p:nvPr/>
        </p:nvSpPr>
        <p:spPr>
          <a:xfrm>
            <a:off x="1096469" y="3982185"/>
            <a:ext cx="6444761" cy="2677656"/>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Step Three: </a:t>
            </a:r>
            <a:r>
              <a:rPr lang="en-US" sz="2400">
                <a:solidFill>
                  <a:schemeClr val="dk1"/>
                </a:solidFill>
                <a:latin typeface="Calibri"/>
                <a:ea typeface="Calibri"/>
                <a:cs typeface="Calibri"/>
                <a:sym typeface="Calibri"/>
              </a:rPr>
              <a:t> Discuss the what you believe about the priority selected and draft a belief statement on the notepad. Place the notepad on the designated chart paper. Reference page 3 from the “Establishing a Framework for the Teaching of Writing Guidance for District-Level Leaders” handout for examples of belief statements).</a:t>
            </a:r>
            <a:endParaRPr sz="2400" b="1">
              <a:solidFill>
                <a:schemeClr val="dk1"/>
              </a:solidFill>
              <a:latin typeface="Calibri"/>
              <a:ea typeface="Calibri"/>
              <a:cs typeface="Calibri"/>
              <a:sym typeface="Calibri"/>
            </a:endParaRPr>
          </a:p>
        </p:txBody>
      </p:sp>
      <p:sp>
        <p:nvSpPr>
          <p:cNvPr id="573" name="Google Shape;573;p33"/>
          <p:cNvSpPr/>
          <p:nvPr/>
        </p:nvSpPr>
        <p:spPr>
          <a:xfrm>
            <a:off x="4686660" y="1440241"/>
            <a:ext cx="1351158" cy="1900400"/>
          </a:xfrm>
          <a:prstGeom prst="curvedLeftArrow">
            <a:avLst>
              <a:gd name="adj1" fmla="val 25000"/>
              <a:gd name="adj2" fmla="val 44555"/>
              <a:gd name="adj3" fmla="val 28244"/>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33"/>
          <p:cNvSpPr/>
          <p:nvPr/>
        </p:nvSpPr>
        <p:spPr>
          <a:xfrm>
            <a:off x="-19048" y="3483731"/>
            <a:ext cx="1115518" cy="1714355"/>
          </a:xfrm>
          <a:prstGeom prst="curvedRightArrow">
            <a:avLst>
              <a:gd name="adj1" fmla="val 25000"/>
              <a:gd name="adj2" fmla="val 50000"/>
              <a:gd name="adj3" fmla="val 25000"/>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75" name="Google Shape;575;p33" descr="Amazon.com : Post-it Super Sticky Easel Pad, 25 x 30 Inches, 30 Sheets/Pad,  1 Pad (559SS), Large White Premium Self Stick Flip Chart Paper, Super  Sticking Power : Mouse Pads : Arts, Crafts &amp; Sewing"/>
          <p:cNvPicPr preferRelativeResize="0"/>
          <p:nvPr/>
        </p:nvPicPr>
        <p:blipFill rotWithShape="1">
          <a:blip r:embed="rId3">
            <a:alphaModFix/>
          </a:blip>
          <a:srcRect/>
          <a:stretch/>
        </p:blipFill>
        <p:spPr>
          <a:xfrm>
            <a:off x="6429569" y="647271"/>
            <a:ext cx="2263684" cy="2935613"/>
          </a:xfrm>
          <a:prstGeom prst="rect">
            <a:avLst/>
          </a:prstGeom>
          <a:noFill/>
          <a:ln>
            <a:noFill/>
          </a:ln>
        </p:spPr>
      </p:pic>
      <p:pic>
        <p:nvPicPr>
          <p:cNvPr id="576" name="Google Shape;576;p33" descr="What to Do When Sticky Notes Can't Run on Windows 10/11?"/>
          <p:cNvPicPr preferRelativeResize="0"/>
          <p:nvPr/>
        </p:nvPicPr>
        <p:blipFill rotWithShape="1">
          <a:blip r:embed="rId4">
            <a:alphaModFix/>
          </a:blip>
          <a:srcRect/>
          <a:stretch/>
        </p:blipFill>
        <p:spPr>
          <a:xfrm>
            <a:off x="6638446" y="1374558"/>
            <a:ext cx="1845930" cy="12306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88"/>
        <p:cNvGrpSpPr/>
        <p:nvPr/>
      </p:nvGrpSpPr>
      <p:grpSpPr>
        <a:xfrm>
          <a:off x="0" y="0"/>
          <a:ext cx="0" cy="0"/>
          <a:chOff x="0" y="0"/>
          <a:chExt cx="0" cy="0"/>
        </a:xfrm>
      </p:grpSpPr>
      <p:sp useBgFill="1">
        <p:nvSpPr>
          <p:cNvPr id="1052" name="Rectangle 105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Google Shape;589;g15e02467080_0_7"/>
          <p:cNvSpPr txBox="1">
            <a:spLocks noGrp="1"/>
          </p:cNvSpPr>
          <p:nvPr>
            <p:ph type="title"/>
          </p:nvPr>
        </p:nvSpPr>
        <p:spPr>
          <a:xfrm>
            <a:off x="628650" y="557188"/>
            <a:ext cx="7886700" cy="1133499"/>
          </a:xfrm>
          <a:prstGeom prst="rect">
            <a:avLst/>
          </a:prstGeom>
        </p:spPr>
        <p:txBody>
          <a:bodyPr spcFirstLastPara="1" lIns="0" tIns="0" rIns="0" bIns="0" anchorCtr="0">
            <a:normAutofit/>
          </a:bodyPr>
          <a:lstStyle/>
          <a:p>
            <a:pPr marL="0" lvl="0" indent="0" algn="ctr" rtl="0">
              <a:spcBef>
                <a:spcPts val="0"/>
              </a:spcBef>
              <a:spcAft>
                <a:spcPts val="0"/>
              </a:spcAft>
              <a:buNone/>
            </a:pPr>
            <a:r>
              <a:rPr lang="en-US" sz="3500">
                <a:latin typeface="Calibri"/>
                <a:ea typeface="Calibri"/>
                <a:cs typeface="Calibri"/>
                <a:sym typeface="Calibri"/>
              </a:rPr>
              <a:t>K-2 Belief Statements Anchoring Contract (Example from Aspen View Academy)</a:t>
            </a:r>
          </a:p>
        </p:txBody>
      </p:sp>
      <p:graphicFrame>
        <p:nvGraphicFramePr>
          <p:cNvPr id="1028" name="Content Placeholder 2">
            <a:extLst>
              <a:ext uri="{FF2B5EF4-FFF2-40B4-BE49-F238E27FC236}">
                <a16:creationId xmlns:a16="http://schemas.microsoft.com/office/drawing/2014/main" id="{931CEDE4-34BA-EF44-09F9-7845EB21F2E3}"/>
              </a:ext>
            </a:extLst>
          </p:cNvPr>
          <p:cNvGraphicFramePr>
            <a:graphicFrameLocks noGrp="1"/>
          </p:cNvGraphicFramePr>
          <p:nvPr>
            <p:ph idx="1"/>
            <p:extLst>
              <p:ext uri="{D42A27DB-BD31-4B8C-83A1-F6EECF244321}">
                <p14:modId xmlns:p14="http://schemas.microsoft.com/office/powerpoint/2010/main" val="4062691528"/>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TotalTime>
  <Words>1317</Words>
  <Application>Microsoft Office PowerPoint</Application>
  <PresentationFormat>On-screen Show (4:3)</PresentationFormat>
  <Paragraphs>120</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Museo Slab 500</vt:lpstr>
      <vt:lpstr>Source Sans Pro</vt:lpstr>
      <vt:lpstr>Trebuchet MS</vt:lpstr>
      <vt:lpstr>Office Theme</vt:lpstr>
      <vt:lpstr>Creating a “Belief Contract” for Writing </vt:lpstr>
      <vt:lpstr>Effective Writing Instruction: Creating a “Belief Contract” for Writing </vt:lpstr>
      <vt:lpstr>PowerPoint Presentation</vt:lpstr>
      <vt:lpstr>1. Brainstorm writing and the teaching of writing.</vt:lpstr>
      <vt:lpstr>Grades K-2 Big Idea Brainstorming  (Examples from Aspen View Academy)</vt:lpstr>
      <vt:lpstr>Grades 3-5 Big Idea Brainstorming (Examples from Aspen View Academy</vt:lpstr>
      <vt:lpstr>Grades 6-8 Big Idea Brainstorming (Examples from Aspen View Academy)</vt:lpstr>
      <vt:lpstr>2. Creating belief statements.</vt:lpstr>
      <vt:lpstr>K-2 Belief Statements Anchoring Contract (Example from Aspen View Academy)</vt:lpstr>
      <vt:lpstr>Grades 3-5 Belief Statements Anchoring Contract (Example from Aspen View Academy)</vt:lpstr>
      <vt:lpstr>Grades 6-8 Belief Statements Anchoring Contract (Example from Aspen View Academy)</vt:lpstr>
      <vt:lpstr>3. Examine the current and desired state of writing instruction.</vt:lpstr>
      <vt:lpstr>PowerPoint Presentation</vt:lpstr>
      <vt:lpstr>PowerPoint Presentation</vt:lpstr>
      <vt:lpstr>PowerPoint Presentation</vt:lpstr>
      <vt:lpstr>Resources</vt:lpstr>
      <vt:lpstr>Additional Readings/Resources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Gillespie, Olivia</cp:lastModifiedBy>
  <cp:revision>20</cp:revision>
  <dcterms:created xsi:type="dcterms:W3CDTF">2019-06-25T17:30:52Z</dcterms:created>
  <dcterms:modified xsi:type="dcterms:W3CDTF">2023-01-04T05:35:44Z</dcterms:modified>
</cp:coreProperties>
</file>