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diagrams/layout3.xml" ContentType="application/vnd.openxmlformats-officedocument.drawingml.diagramLayout+xml"/>
  <Override PartName="/ppt/notesSlides/notesSlide12.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6"/>
  </p:notesMasterIdLst>
  <p:handoutMasterIdLst>
    <p:handoutMasterId r:id="rId37"/>
  </p:handoutMasterIdLst>
  <p:sldIdLst>
    <p:sldId id="259" r:id="rId2"/>
    <p:sldId id="261" r:id="rId3"/>
    <p:sldId id="265" r:id="rId4"/>
    <p:sldId id="384" r:id="rId5"/>
    <p:sldId id="383" r:id="rId6"/>
    <p:sldId id="381" r:id="rId7"/>
    <p:sldId id="382" r:id="rId8"/>
    <p:sldId id="410" r:id="rId9"/>
    <p:sldId id="379" r:id="rId10"/>
    <p:sldId id="404" r:id="rId11"/>
    <p:sldId id="268" r:id="rId12"/>
    <p:sldId id="270" r:id="rId13"/>
    <p:sldId id="375" r:id="rId14"/>
    <p:sldId id="386" r:id="rId15"/>
    <p:sldId id="271" r:id="rId16"/>
    <p:sldId id="385" r:id="rId17"/>
    <p:sldId id="387" r:id="rId18"/>
    <p:sldId id="413" r:id="rId19"/>
    <p:sldId id="414" r:id="rId20"/>
    <p:sldId id="388" r:id="rId21"/>
    <p:sldId id="389" r:id="rId22"/>
    <p:sldId id="405" r:id="rId23"/>
    <p:sldId id="406" r:id="rId24"/>
    <p:sldId id="390" r:id="rId25"/>
    <p:sldId id="391" r:id="rId26"/>
    <p:sldId id="392" r:id="rId27"/>
    <p:sldId id="394" r:id="rId28"/>
    <p:sldId id="399" r:id="rId29"/>
    <p:sldId id="400" r:id="rId30"/>
    <p:sldId id="398" r:id="rId31"/>
    <p:sldId id="408" r:id="rId32"/>
    <p:sldId id="403" r:id="rId33"/>
    <p:sldId id="409" r:id="rId34"/>
    <p:sldId id="412" r:id="rId35"/>
  </p:sldIdLst>
  <p:sldSz cx="9144000" cy="6858000" type="screen4x3"/>
  <p:notesSz cx="7315200" cy="9601200"/>
  <p:custDataLst>
    <p:tags r:id="rId3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00"/>
    <a:srgbClr val="77E5EB"/>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45" autoAdjust="0"/>
    <p:restoredTop sz="90229" autoAdjust="0"/>
  </p:normalViewPr>
  <p:slideViewPr>
    <p:cSldViewPr snapToGrid="0" snapToObjects="1">
      <p:cViewPr varScale="1">
        <p:scale>
          <a:sx n="81" d="100"/>
          <a:sy n="81" d="100"/>
        </p:scale>
        <p:origin x="-90" y="-10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4029DC-6A62-4F29-BBAC-1AF56F9052F4}" type="doc">
      <dgm:prSet loTypeId="urn:microsoft.com/office/officeart/2005/8/layout/hList6" loCatId="list" qsTypeId="urn:microsoft.com/office/officeart/2005/8/quickstyle/simple1" qsCatId="simple" csTypeId="urn:microsoft.com/office/officeart/2005/8/colors/colorful2" csCatId="colorful" phldr="1"/>
      <dgm:spPr/>
      <dgm:t>
        <a:bodyPr/>
        <a:lstStyle/>
        <a:p>
          <a:endParaRPr lang="en-US"/>
        </a:p>
      </dgm:t>
    </dgm:pt>
    <dgm:pt modelId="{39A63847-9B3C-4EC5-9961-ACB51467C454}">
      <dgm:prSet phldrT="[Text]" custT="1"/>
      <dgm:spPr/>
      <dgm:t>
        <a:bodyPr/>
        <a:lstStyle/>
        <a:p>
          <a:r>
            <a:rPr lang="en-US" sz="6600" dirty="0" smtClean="0"/>
            <a:t>52</a:t>
          </a:r>
        </a:p>
        <a:p>
          <a:r>
            <a:rPr lang="en-US" sz="2800" dirty="0" smtClean="0"/>
            <a:t>Turnaround Plans</a:t>
          </a:r>
          <a:endParaRPr lang="en-US" sz="3200" dirty="0"/>
        </a:p>
      </dgm:t>
    </dgm:pt>
    <dgm:pt modelId="{973109EA-348B-4B0E-9671-58FA9CFDE591}" type="parTrans" cxnId="{55270445-5F03-4756-874C-BEC101012F3A}">
      <dgm:prSet/>
      <dgm:spPr/>
      <dgm:t>
        <a:bodyPr/>
        <a:lstStyle/>
        <a:p>
          <a:endParaRPr lang="en-US"/>
        </a:p>
      </dgm:t>
    </dgm:pt>
    <dgm:pt modelId="{42B87332-1CE9-452D-A9FD-8775031CA83A}" type="sibTrans" cxnId="{55270445-5F03-4756-874C-BEC101012F3A}">
      <dgm:prSet/>
      <dgm:spPr/>
      <dgm:t>
        <a:bodyPr/>
        <a:lstStyle/>
        <a:p>
          <a:endParaRPr lang="en-US"/>
        </a:p>
      </dgm:t>
    </dgm:pt>
    <dgm:pt modelId="{95C4B666-558D-4869-BCF2-B5E31B22987E}">
      <dgm:prSet phldrT="[Text]" custT="1"/>
      <dgm:spPr/>
      <dgm:t>
        <a:bodyPr/>
        <a:lstStyle/>
        <a:p>
          <a:r>
            <a:rPr lang="en-US" sz="6000" dirty="0" smtClean="0"/>
            <a:t>140</a:t>
          </a:r>
        </a:p>
        <a:p>
          <a:r>
            <a:rPr lang="en-US" sz="2500" dirty="0" smtClean="0"/>
            <a:t>Priority Improvement Plans</a:t>
          </a:r>
          <a:endParaRPr lang="en-US" sz="6600" dirty="0"/>
        </a:p>
      </dgm:t>
    </dgm:pt>
    <dgm:pt modelId="{676F3FA7-19FD-495E-AE7C-C5295EDBCD94}" type="parTrans" cxnId="{CBC6A5C0-C066-4CF9-B6C8-D654176D1B21}">
      <dgm:prSet/>
      <dgm:spPr/>
      <dgm:t>
        <a:bodyPr/>
        <a:lstStyle/>
        <a:p>
          <a:endParaRPr lang="en-US"/>
        </a:p>
      </dgm:t>
    </dgm:pt>
    <dgm:pt modelId="{AA88CAF0-35CA-4340-9733-7A9A4909C581}" type="sibTrans" cxnId="{CBC6A5C0-C066-4CF9-B6C8-D654176D1B21}">
      <dgm:prSet/>
      <dgm:spPr/>
      <dgm:t>
        <a:bodyPr/>
        <a:lstStyle/>
        <a:p>
          <a:endParaRPr lang="en-US"/>
        </a:p>
      </dgm:t>
    </dgm:pt>
    <dgm:pt modelId="{135CE423-FD52-48E5-8ED2-00344763CC7B}">
      <dgm:prSet phldrT="[Text]" custT="1"/>
      <dgm:spPr/>
      <dgm:t>
        <a:bodyPr/>
        <a:lstStyle/>
        <a:p>
          <a:r>
            <a:rPr lang="en-US" sz="5400" dirty="0" smtClean="0"/>
            <a:t>20</a:t>
          </a:r>
        </a:p>
        <a:p>
          <a:r>
            <a:rPr lang="en-US" sz="2500" dirty="0" smtClean="0"/>
            <a:t>TIG</a:t>
          </a:r>
        </a:p>
        <a:p>
          <a:r>
            <a:rPr lang="en-US" sz="2500" dirty="0" smtClean="0"/>
            <a:t>Improvement  or</a:t>
          </a:r>
        </a:p>
        <a:p>
          <a:r>
            <a:rPr lang="en-US" sz="2500" dirty="0" smtClean="0"/>
            <a:t>Performance Plans</a:t>
          </a:r>
          <a:endParaRPr lang="en-US" sz="5400" dirty="0"/>
        </a:p>
      </dgm:t>
    </dgm:pt>
    <dgm:pt modelId="{07C4C9F3-140C-4377-B74C-21ECD3708DCB}" type="parTrans" cxnId="{54A840F0-C718-4BF1-8BFE-F4E94383C32A}">
      <dgm:prSet/>
      <dgm:spPr/>
      <dgm:t>
        <a:bodyPr/>
        <a:lstStyle/>
        <a:p>
          <a:endParaRPr lang="en-US"/>
        </a:p>
      </dgm:t>
    </dgm:pt>
    <dgm:pt modelId="{2B1C636D-51C8-4D57-BD19-DD3FD42D2859}" type="sibTrans" cxnId="{54A840F0-C718-4BF1-8BFE-F4E94383C32A}">
      <dgm:prSet/>
      <dgm:spPr/>
      <dgm:t>
        <a:bodyPr/>
        <a:lstStyle/>
        <a:p>
          <a:endParaRPr lang="en-US"/>
        </a:p>
      </dgm:t>
    </dgm:pt>
    <dgm:pt modelId="{3FFC48C6-FC99-4A6C-9BC0-395901A74510}" type="pres">
      <dgm:prSet presAssocID="{A94029DC-6A62-4F29-BBAC-1AF56F9052F4}" presName="Name0" presStyleCnt="0">
        <dgm:presLayoutVars>
          <dgm:dir/>
          <dgm:resizeHandles val="exact"/>
        </dgm:presLayoutVars>
      </dgm:prSet>
      <dgm:spPr/>
      <dgm:t>
        <a:bodyPr/>
        <a:lstStyle/>
        <a:p>
          <a:endParaRPr lang="en-US"/>
        </a:p>
      </dgm:t>
    </dgm:pt>
    <dgm:pt modelId="{77AD739C-66A2-417B-81C6-8646F8121E09}" type="pres">
      <dgm:prSet presAssocID="{39A63847-9B3C-4EC5-9961-ACB51467C454}" presName="node" presStyleLbl="node1" presStyleIdx="0" presStyleCnt="3">
        <dgm:presLayoutVars>
          <dgm:bulletEnabled val="1"/>
        </dgm:presLayoutVars>
      </dgm:prSet>
      <dgm:spPr/>
      <dgm:t>
        <a:bodyPr/>
        <a:lstStyle/>
        <a:p>
          <a:endParaRPr lang="en-US"/>
        </a:p>
      </dgm:t>
    </dgm:pt>
    <dgm:pt modelId="{7B6D1673-D851-4C10-8AE1-801F6BEA40F1}" type="pres">
      <dgm:prSet presAssocID="{42B87332-1CE9-452D-A9FD-8775031CA83A}" presName="sibTrans" presStyleCnt="0"/>
      <dgm:spPr/>
    </dgm:pt>
    <dgm:pt modelId="{FA9473F4-7FB9-4627-BC91-60006B71CB84}" type="pres">
      <dgm:prSet presAssocID="{95C4B666-558D-4869-BCF2-B5E31B22987E}" presName="node" presStyleLbl="node1" presStyleIdx="1" presStyleCnt="3">
        <dgm:presLayoutVars>
          <dgm:bulletEnabled val="1"/>
        </dgm:presLayoutVars>
      </dgm:prSet>
      <dgm:spPr/>
      <dgm:t>
        <a:bodyPr/>
        <a:lstStyle/>
        <a:p>
          <a:endParaRPr lang="en-US"/>
        </a:p>
      </dgm:t>
    </dgm:pt>
    <dgm:pt modelId="{9BA1A0BE-4B5B-45EB-AC6F-45C53FD147DE}" type="pres">
      <dgm:prSet presAssocID="{AA88CAF0-35CA-4340-9733-7A9A4909C581}" presName="sibTrans" presStyleCnt="0"/>
      <dgm:spPr/>
    </dgm:pt>
    <dgm:pt modelId="{7466C770-0425-4014-9091-20EB6B9D5D67}" type="pres">
      <dgm:prSet presAssocID="{135CE423-FD52-48E5-8ED2-00344763CC7B}" presName="node" presStyleLbl="node1" presStyleIdx="2" presStyleCnt="3">
        <dgm:presLayoutVars>
          <dgm:bulletEnabled val="1"/>
        </dgm:presLayoutVars>
      </dgm:prSet>
      <dgm:spPr/>
      <dgm:t>
        <a:bodyPr/>
        <a:lstStyle/>
        <a:p>
          <a:endParaRPr lang="en-US"/>
        </a:p>
      </dgm:t>
    </dgm:pt>
  </dgm:ptLst>
  <dgm:cxnLst>
    <dgm:cxn modelId="{54A840F0-C718-4BF1-8BFE-F4E94383C32A}" srcId="{A94029DC-6A62-4F29-BBAC-1AF56F9052F4}" destId="{135CE423-FD52-48E5-8ED2-00344763CC7B}" srcOrd="2" destOrd="0" parTransId="{07C4C9F3-140C-4377-B74C-21ECD3708DCB}" sibTransId="{2B1C636D-51C8-4D57-BD19-DD3FD42D2859}"/>
    <dgm:cxn modelId="{2B23F856-C6CE-4A39-A77D-8C4E1E46905D}" type="presOf" srcId="{A94029DC-6A62-4F29-BBAC-1AF56F9052F4}" destId="{3FFC48C6-FC99-4A6C-9BC0-395901A74510}" srcOrd="0" destOrd="0" presId="urn:microsoft.com/office/officeart/2005/8/layout/hList6"/>
    <dgm:cxn modelId="{BED1D903-F08F-45DE-B772-BCF726C63EBF}" type="presOf" srcId="{39A63847-9B3C-4EC5-9961-ACB51467C454}" destId="{77AD739C-66A2-417B-81C6-8646F8121E09}" srcOrd="0" destOrd="0" presId="urn:microsoft.com/office/officeart/2005/8/layout/hList6"/>
    <dgm:cxn modelId="{88FF8148-7F07-45F5-B807-E3A0E61863ED}" type="presOf" srcId="{95C4B666-558D-4869-BCF2-B5E31B22987E}" destId="{FA9473F4-7FB9-4627-BC91-60006B71CB84}" srcOrd="0" destOrd="0" presId="urn:microsoft.com/office/officeart/2005/8/layout/hList6"/>
    <dgm:cxn modelId="{55270445-5F03-4756-874C-BEC101012F3A}" srcId="{A94029DC-6A62-4F29-BBAC-1AF56F9052F4}" destId="{39A63847-9B3C-4EC5-9961-ACB51467C454}" srcOrd="0" destOrd="0" parTransId="{973109EA-348B-4B0E-9671-58FA9CFDE591}" sibTransId="{42B87332-1CE9-452D-A9FD-8775031CA83A}"/>
    <dgm:cxn modelId="{CBC6A5C0-C066-4CF9-B6C8-D654176D1B21}" srcId="{A94029DC-6A62-4F29-BBAC-1AF56F9052F4}" destId="{95C4B666-558D-4869-BCF2-B5E31B22987E}" srcOrd="1" destOrd="0" parTransId="{676F3FA7-19FD-495E-AE7C-C5295EDBCD94}" sibTransId="{AA88CAF0-35CA-4340-9733-7A9A4909C581}"/>
    <dgm:cxn modelId="{F931CBFC-7F71-452B-A44E-51851E3050B6}" type="presOf" srcId="{135CE423-FD52-48E5-8ED2-00344763CC7B}" destId="{7466C770-0425-4014-9091-20EB6B9D5D67}" srcOrd="0" destOrd="0" presId="urn:microsoft.com/office/officeart/2005/8/layout/hList6"/>
    <dgm:cxn modelId="{9E37AD50-DE4B-4281-812F-A751AAA8DB3A}" type="presParOf" srcId="{3FFC48C6-FC99-4A6C-9BC0-395901A74510}" destId="{77AD739C-66A2-417B-81C6-8646F8121E09}" srcOrd="0" destOrd="0" presId="urn:microsoft.com/office/officeart/2005/8/layout/hList6"/>
    <dgm:cxn modelId="{A96D7FD4-D577-4B12-A253-A98052246B13}" type="presParOf" srcId="{3FFC48C6-FC99-4A6C-9BC0-395901A74510}" destId="{7B6D1673-D851-4C10-8AE1-801F6BEA40F1}" srcOrd="1" destOrd="0" presId="urn:microsoft.com/office/officeart/2005/8/layout/hList6"/>
    <dgm:cxn modelId="{8BF0472F-D153-4FDD-8F14-403EF96A8AC3}" type="presParOf" srcId="{3FFC48C6-FC99-4A6C-9BC0-395901A74510}" destId="{FA9473F4-7FB9-4627-BC91-60006B71CB84}" srcOrd="2" destOrd="0" presId="urn:microsoft.com/office/officeart/2005/8/layout/hList6"/>
    <dgm:cxn modelId="{D0B49C97-3268-4662-9C63-673ED5DB6B4F}" type="presParOf" srcId="{3FFC48C6-FC99-4A6C-9BC0-395901A74510}" destId="{9BA1A0BE-4B5B-45EB-AC6F-45C53FD147DE}" srcOrd="3" destOrd="0" presId="urn:microsoft.com/office/officeart/2005/8/layout/hList6"/>
    <dgm:cxn modelId="{7A4A58BA-5A32-4A74-8B65-ACD998457F2D}" type="presParOf" srcId="{3FFC48C6-FC99-4A6C-9BC0-395901A74510}" destId="{7466C770-0425-4014-9091-20EB6B9D5D67}" srcOrd="4" destOrd="0" presId="urn:microsoft.com/office/officeart/2005/8/layout/h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94029DC-6A62-4F29-BBAC-1AF56F9052F4}" type="doc">
      <dgm:prSet loTypeId="urn:microsoft.com/office/officeart/2005/8/layout/hList6" loCatId="list" qsTypeId="urn:microsoft.com/office/officeart/2005/8/quickstyle/simple1" qsCatId="simple" csTypeId="urn:microsoft.com/office/officeart/2005/8/colors/colorful2" csCatId="colorful" phldr="1"/>
      <dgm:spPr/>
      <dgm:t>
        <a:bodyPr/>
        <a:lstStyle/>
        <a:p>
          <a:endParaRPr lang="en-US"/>
        </a:p>
      </dgm:t>
    </dgm:pt>
    <dgm:pt modelId="{39A63847-9B3C-4EC5-9961-ACB51467C454}">
      <dgm:prSet phldrT="[Text]" custT="1"/>
      <dgm:spPr/>
      <dgm:t>
        <a:bodyPr/>
        <a:lstStyle/>
        <a:p>
          <a:r>
            <a:rPr lang="en-US" sz="6600" dirty="0" smtClean="0"/>
            <a:t>5</a:t>
          </a:r>
        </a:p>
        <a:p>
          <a:r>
            <a:rPr lang="en-US" sz="2800" dirty="0" smtClean="0"/>
            <a:t>Turnaround Plans</a:t>
          </a:r>
          <a:endParaRPr lang="en-US" sz="3200" dirty="0"/>
        </a:p>
      </dgm:t>
    </dgm:pt>
    <dgm:pt modelId="{973109EA-348B-4B0E-9671-58FA9CFDE591}" type="parTrans" cxnId="{55270445-5F03-4756-874C-BEC101012F3A}">
      <dgm:prSet/>
      <dgm:spPr/>
      <dgm:t>
        <a:bodyPr/>
        <a:lstStyle/>
        <a:p>
          <a:endParaRPr lang="en-US"/>
        </a:p>
      </dgm:t>
    </dgm:pt>
    <dgm:pt modelId="{42B87332-1CE9-452D-A9FD-8775031CA83A}" type="sibTrans" cxnId="{55270445-5F03-4756-874C-BEC101012F3A}">
      <dgm:prSet/>
      <dgm:spPr/>
      <dgm:t>
        <a:bodyPr/>
        <a:lstStyle/>
        <a:p>
          <a:endParaRPr lang="en-US"/>
        </a:p>
      </dgm:t>
    </dgm:pt>
    <dgm:pt modelId="{95C4B666-558D-4869-BCF2-B5E31B22987E}">
      <dgm:prSet phldrT="[Text]" custT="1"/>
      <dgm:spPr/>
      <dgm:t>
        <a:bodyPr/>
        <a:lstStyle/>
        <a:p>
          <a:r>
            <a:rPr lang="en-US" sz="6000" dirty="0" smtClean="0"/>
            <a:t>19</a:t>
          </a:r>
        </a:p>
        <a:p>
          <a:r>
            <a:rPr lang="en-US" sz="2500" dirty="0" smtClean="0"/>
            <a:t>Priority Improvement Plans</a:t>
          </a:r>
          <a:endParaRPr lang="en-US" sz="6600" dirty="0"/>
        </a:p>
      </dgm:t>
    </dgm:pt>
    <dgm:pt modelId="{676F3FA7-19FD-495E-AE7C-C5295EDBCD94}" type="parTrans" cxnId="{CBC6A5C0-C066-4CF9-B6C8-D654176D1B21}">
      <dgm:prSet/>
      <dgm:spPr/>
      <dgm:t>
        <a:bodyPr/>
        <a:lstStyle/>
        <a:p>
          <a:endParaRPr lang="en-US"/>
        </a:p>
      </dgm:t>
    </dgm:pt>
    <dgm:pt modelId="{AA88CAF0-35CA-4340-9733-7A9A4909C581}" type="sibTrans" cxnId="{CBC6A5C0-C066-4CF9-B6C8-D654176D1B21}">
      <dgm:prSet/>
      <dgm:spPr/>
      <dgm:t>
        <a:bodyPr/>
        <a:lstStyle/>
        <a:p>
          <a:endParaRPr lang="en-US"/>
        </a:p>
      </dgm:t>
    </dgm:pt>
    <dgm:pt modelId="{135CE423-FD52-48E5-8ED2-00344763CC7B}">
      <dgm:prSet phldrT="[Text]" custT="1"/>
      <dgm:spPr/>
      <dgm:t>
        <a:bodyPr/>
        <a:lstStyle/>
        <a:p>
          <a:r>
            <a:rPr lang="en-US" sz="5400" dirty="0" smtClean="0"/>
            <a:t>4</a:t>
          </a:r>
        </a:p>
        <a:p>
          <a:r>
            <a:rPr lang="en-US" sz="2500" dirty="0" smtClean="0"/>
            <a:t>TDIP/ SGCP</a:t>
          </a:r>
        </a:p>
        <a:p>
          <a:r>
            <a:rPr lang="en-US" sz="2500" dirty="0" smtClean="0"/>
            <a:t>Improvement   Plans</a:t>
          </a:r>
          <a:endParaRPr lang="en-US" sz="5400" dirty="0"/>
        </a:p>
      </dgm:t>
    </dgm:pt>
    <dgm:pt modelId="{07C4C9F3-140C-4377-B74C-21ECD3708DCB}" type="parTrans" cxnId="{54A840F0-C718-4BF1-8BFE-F4E94383C32A}">
      <dgm:prSet/>
      <dgm:spPr/>
      <dgm:t>
        <a:bodyPr/>
        <a:lstStyle/>
        <a:p>
          <a:endParaRPr lang="en-US"/>
        </a:p>
      </dgm:t>
    </dgm:pt>
    <dgm:pt modelId="{2B1C636D-51C8-4D57-BD19-DD3FD42D2859}" type="sibTrans" cxnId="{54A840F0-C718-4BF1-8BFE-F4E94383C32A}">
      <dgm:prSet/>
      <dgm:spPr/>
      <dgm:t>
        <a:bodyPr/>
        <a:lstStyle/>
        <a:p>
          <a:endParaRPr lang="en-US"/>
        </a:p>
      </dgm:t>
    </dgm:pt>
    <dgm:pt modelId="{3FFC48C6-FC99-4A6C-9BC0-395901A74510}" type="pres">
      <dgm:prSet presAssocID="{A94029DC-6A62-4F29-BBAC-1AF56F9052F4}" presName="Name0" presStyleCnt="0">
        <dgm:presLayoutVars>
          <dgm:dir/>
          <dgm:resizeHandles val="exact"/>
        </dgm:presLayoutVars>
      </dgm:prSet>
      <dgm:spPr/>
      <dgm:t>
        <a:bodyPr/>
        <a:lstStyle/>
        <a:p>
          <a:endParaRPr lang="en-US"/>
        </a:p>
      </dgm:t>
    </dgm:pt>
    <dgm:pt modelId="{77AD739C-66A2-417B-81C6-8646F8121E09}" type="pres">
      <dgm:prSet presAssocID="{39A63847-9B3C-4EC5-9961-ACB51467C454}" presName="node" presStyleLbl="node1" presStyleIdx="0" presStyleCnt="3">
        <dgm:presLayoutVars>
          <dgm:bulletEnabled val="1"/>
        </dgm:presLayoutVars>
      </dgm:prSet>
      <dgm:spPr/>
      <dgm:t>
        <a:bodyPr/>
        <a:lstStyle/>
        <a:p>
          <a:endParaRPr lang="en-US"/>
        </a:p>
      </dgm:t>
    </dgm:pt>
    <dgm:pt modelId="{7B6D1673-D851-4C10-8AE1-801F6BEA40F1}" type="pres">
      <dgm:prSet presAssocID="{42B87332-1CE9-452D-A9FD-8775031CA83A}" presName="sibTrans" presStyleCnt="0"/>
      <dgm:spPr/>
    </dgm:pt>
    <dgm:pt modelId="{FA9473F4-7FB9-4627-BC91-60006B71CB84}" type="pres">
      <dgm:prSet presAssocID="{95C4B666-558D-4869-BCF2-B5E31B22987E}" presName="node" presStyleLbl="node1" presStyleIdx="1" presStyleCnt="3">
        <dgm:presLayoutVars>
          <dgm:bulletEnabled val="1"/>
        </dgm:presLayoutVars>
      </dgm:prSet>
      <dgm:spPr/>
      <dgm:t>
        <a:bodyPr/>
        <a:lstStyle/>
        <a:p>
          <a:endParaRPr lang="en-US"/>
        </a:p>
      </dgm:t>
    </dgm:pt>
    <dgm:pt modelId="{9BA1A0BE-4B5B-45EB-AC6F-45C53FD147DE}" type="pres">
      <dgm:prSet presAssocID="{AA88CAF0-35CA-4340-9733-7A9A4909C581}" presName="sibTrans" presStyleCnt="0"/>
      <dgm:spPr/>
    </dgm:pt>
    <dgm:pt modelId="{7466C770-0425-4014-9091-20EB6B9D5D67}" type="pres">
      <dgm:prSet presAssocID="{135CE423-FD52-48E5-8ED2-00344763CC7B}" presName="node" presStyleLbl="node1" presStyleIdx="2" presStyleCnt="3">
        <dgm:presLayoutVars>
          <dgm:bulletEnabled val="1"/>
        </dgm:presLayoutVars>
      </dgm:prSet>
      <dgm:spPr/>
      <dgm:t>
        <a:bodyPr/>
        <a:lstStyle/>
        <a:p>
          <a:endParaRPr lang="en-US"/>
        </a:p>
      </dgm:t>
    </dgm:pt>
  </dgm:ptLst>
  <dgm:cxnLst>
    <dgm:cxn modelId="{54A840F0-C718-4BF1-8BFE-F4E94383C32A}" srcId="{A94029DC-6A62-4F29-BBAC-1AF56F9052F4}" destId="{135CE423-FD52-48E5-8ED2-00344763CC7B}" srcOrd="2" destOrd="0" parTransId="{07C4C9F3-140C-4377-B74C-21ECD3708DCB}" sibTransId="{2B1C636D-51C8-4D57-BD19-DD3FD42D2859}"/>
    <dgm:cxn modelId="{E6F70BBD-AC5D-44AB-8B4F-B8C1DC9D069E}" type="presOf" srcId="{95C4B666-558D-4869-BCF2-B5E31B22987E}" destId="{FA9473F4-7FB9-4627-BC91-60006B71CB84}" srcOrd="0" destOrd="0" presId="urn:microsoft.com/office/officeart/2005/8/layout/hList6"/>
    <dgm:cxn modelId="{55270445-5F03-4756-874C-BEC101012F3A}" srcId="{A94029DC-6A62-4F29-BBAC-1AF56F9052F4}" destId="{39A63847-9B3C-4EC5-9961-ACB51467C454}" srcOrd="0" destOrd="0" parTransId="{973109EA-348B-4B0E-9671-58FA9CFDE591}" sibTransId="{42B87332-1CE9-452D-A9FD-8775031CA83A}"/>
    <dgm:cxn modelId="{CBC6A5C0-C066-4CF9-B6C8-D654176D1B21}" srcId="{A94029DC-6A62-4F29-BBAC-1AF56F9052F4}" destId="{95C4B666-558D-4869-BCF2-B5E31B22987E}" srcOrd="1" destOrd="0" parTransId="{676F3FA7-19FD-495E-AE7C-C5295EDBCD94}" sibTransId="{AA88CAF0-35CA-4340-9733-7A9A4909C581}"/>
    <dgm:cxn modelId="{9DD39173-790E-4B14-9DD6-DE6932F36B74}" type="presOf" srcId="{135CE423-FD52-48E5-8ED2-00344763CC7B}" destId="{7466C770-0425-4014-9091-20EB6B9D5D67}" srcOrd="0" destOrd="0" presId="urn:microsoft.com/office/officeart/2005/8/layout/hList6"/>
    <dgm:cxn modelId="{12D4996D-DA59-4688-893C-70B144B1C7E9}" type="presOf" srcId="{A94029DC-6A62-4F29-BBAC-1AF56F9052F4}" destId="{3FFC48C6-FC99-4A6C-9BC0-395901A74510}" srcOrd="0" destOrd="0" presId="urn:microsoft.com/office/officeart/2005/8/layout/hList6"/>
    <dgm:cxn modelId="{099E007D-D6C0-48B0-9815-26D81B2DA7A6}" type="presOf" srcId="{39A63847-9B3C-4EC5-9961-ACB51467C454}" destId="{77AD739C-66A2-417B-81C6-8646F8121E09}" srcOrd="0" destOrd="0" presId="urn:microsoft.com/office/officeart/2005/8/layout/hList6"/>
    <dgm:cxn modelId="{1F066325-5FC0-4EDA-B804-06A410798CFC}" type="presParOf" srcId="{3FFC48C6-FC99-4A6C-9BC0-395901A74510}" destId="{77AD739C-66A2-417B-81C6-8646F8121E09}" srcOrd="0" destOrd="0" presId="urn:microsoft.com/office/officeart/2005/8/layout/hList6"/>
    <dgm:cxn modelId="{7A5DFB27-CC0B-4289-B766-7688B5165EDF}" type="presParOf" srcId="{3FFC48C6-FC99-4A6C-9BC0-395901A74510}" destId="{7B6D1673-D851-4C10-8AE1-801F6BEA40F1}" srcOrd="1" destOrd="0" presId="urn:microsoft.com/office/officeart/2005/8/layout/hList6"/>
    <dgm:cxn modelId="{1196F07B-B319-4912-B99B-813EDB9A37F3}" type="presParOf" srcId="{3FFC48C6-FC99-4A6C-9BC0-395901A74510}" destId="{FA9473F4-7FB9-4627-BC91-60006B71CB84}" srcOrd="2" destOrd="0" presId="urn:microsoft.com/office/officeart/2005/8/layout/hList6"/>
    <dgm:cxn modelId="{409291F1-313D-49CF-831E-3BB1099ABC95}" type="presParOf" srcId="{3FFC48C6-FC99-4A6C-9BC0-395901A74510}" destId="{9BA1A0BE-4B5B-45EB-AC6F-45C53FD147DE}" srcOrd="3" destOrd="0" presId="urn:microsoft.com/office/officeart/2005/8/layout/hList6"/>
    <dgm:cxn modelId="{D21C53A1-8939-4B44-9AC5-9FBC8CE904F5}" type="presParOf" srcId="{3FFC48C6-FC99-4A6C-9BC0-395901A74510}" destId="{7466C770-0425-4014-9091-20EB6B9D5D67}" srcOrd="4" destOrd="0" presId="urn:microsoft.com/office/officeart/2005/8/layout/h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E59A1FF-5D1B-4855-A6C3-FC960D487D44}" type="doc">
      <dgm:prSet loTypeId="urn:microsoft.com/office/officeart/2005/8/layout/arrow6" loCatId="process" qsTypeId="urn:microsoft.com/office/officeart/2005/8/quickstyle/simple1" qsCatId="simple" csTypeId="urn:microsoft.com/office/officeart/2005/8/colors/accent1_2" csCatId="accent1" phldr="1"/>
      <dgm:spPr/>
      <dgm:t>
        <a:bodyPr/>
        <a:lstStyle/>
        <a:p>
          <a:endParaRPr lang="en-US"/>
        </a:p>
      </dgm:t>
    </dgm:pt>
    <dgm:pt modelId="{B5708EC1-BB0C-4BBC-B061-61208394ACC4}">
      <dgm:prSet phldrT="[Text]"/>
      <dgm:spPr/>
      <dgm:t>
        <a:bodyPr/>
        <a:lstStyle/>
        <a:p>
          <a:pPr algn="l"/>
          <a:r>
            <a:rPr lang="en-US" dirty="0" smtClean="0"/>
            <a:t>What has been happening?</a:t>
          </a:r>
          <a:endParaRPr lang="en-US" dirty="0"/>
        </a:p>
      </dgm:t>
    </dgm:pt>
    <dgm:pt modelId="{CD9C4CAA-6B1A-4D3B-AF98-691E5485419E}" type="parTrans" cxnId="{994B978B-9DA3-404E-AD46-F52F350F7E33}">
      <dgm:prSet/>
      <dgm:spPr/>
      <dgm:t>
        <a:bodyPr/>
        <a:lstStyle/>
        <a:p>
          <a:endParaRPr lang="en-US"/>
        </a:p>
      </dgm:t>
    </dgm:pt>
    <dgm:pt modelId="{B8CCC5E9-317E-42B5-A633-E28354A6E5B4}" type="sibTrans" cxnId="{994B978B-9DA3-404E-AD46-F52F350F7E33}">
      <dgm:prSet/>
      <dgm:spPr/>
      <dgm:t>
        <a:bodyPr/>
        <a:lstStyle/>
        <a:p>
          <a:endParaRPr lang="en-US"/>
        </a:p>
      </dgm:t>
    </dgm:pt>
    <dgm:pt modelId="{AEAD3DFC-28A2-4E29-B376-7CC7B3AB52EF}">
      <dgm:prSet phldrT="[Text]"/>
      <dgm:spPr/>
      <dgm:t>
        <a:bodyPr/>
        <a:lstStyle/>
        <a:p>
          <a:pPr algn="r"/>
          <a:r>
            <a:rPr lang="en-US" dirty="0" smtClean="0"/>
            <a:t>Where do we need to go?</a:t>
          </a:r>
          <a:endParaRPr lang="en-US" dirty="0"/>
        </a:p>
      </dgm:t>
    </dgm:pt>
    <dgm:pt modelId="{C712752E-A321-44E2-B853-A55397851791}" type="parTrans" cxnId="{BB271F66-0BE7-49EA-BC79-4E11FF37F2FA}">
      <dgm:prSet/>
      <dgm:spPr/>
      <dgm:t>
        <a:bodyPr/>
        <a:lstStyle/>
        <a:p>
          <a:endParaRPr lang="en-US"/>
        </a:p>
      </dgm:t>
    </dgm:pt>
    <dgm:pt modelId="{9685CC8C-1128-481F-A932-794A9D5A40E0}" type="sibTrans" cxnId="{BB271F66-0BE7-49EA-BC79-4E11FF37F2FA}">
      <dgm:prSet/>
      <dgm:spPr/>
      <dgm:t>
        <a:bodyPr/>
        <a:lstStyle/>
        <a:p>
          <a:endParaRPr lang="en-US"/>
        </a:p>
      </dgm:t>
    </dgm:pt>
    <dgm:pt modelId="{A8B0BA44-93DE-457F-9150-229F64547FB0}" type="pres">
      <dgm:prSet presAssocID="{0E59A1FF-5D1B-4855-A6C3-FC960D487D44}" presName="compositeShape" presStyleCnt="0">
        <dgm:presLayoutVars>
          <dgm:chMax val="2"/>
          <dgm:dir/>
          <dgm:resizeHandles val="exact"/>
        </dgm:presLayoutVars>
      </dgm:prSet>
      <dgm:spPr/>
      <dgm:t>
        <a:bodyPr/>
        <a:lstStyle/>
        <a:p>
          <a:endParaRPr lang="en-US"/>
        </a:p>
      </dgm:t>
    </dgm:pt>
    <dgm:pt modelId="{5440CA35-EF2A-4975-969D-76B6A268E84A}" type="pres">
      <dgm:prSet presAssocID="{0E59A1FF-5D1B-4855-A6C3-FC960D487D44}" presName="ribbon" presStyleLbl="node1" presStyleIdx="0" presStyleCnt="1" custScaleX="189916" custLinFactNeighborX="-1416"/>
      <dgm:spPr>
        <a:gradFill flip="none" rotWithShape="1">
          <a:gsLst>
            <a:gs pos="0">
              <a:srgbClr val="03D4A8"/>
            </a:gs>
            <a:gs pos="25000">
              <a:srgbClr val="21D6E0"/>
            </a:gs>
            <a:gs pos="75000">
              <a:srgbClr val="0087E6"/>
            </a:gs>
            <a:gs pos="100000">
              <a:srgbClr val="005CBF"/>
            </a:gs>
          </a:gsLst>
          <a:lin ang="0" scaled="1"/>
          <a:tileRect/>
        </a:gradFill>
      </dgm:spPr>
    </dgm:pt>
    <dgm:pt modelId="{859B6DFC-3B99-40FA-8958-E1367063F484}" type="pres">
      <dgm:prSet presAssocID="{0E59A1FF-5D1B-4855-A6C3-FC960D487D44}" presName="leftArrowText" presStyleLbl="node1" presStyleIdx="0" presStyleCnt="1" custScaleX="236908" custScaleY="97934" custLinFactNeighborX="-72984" custLinFactNeighborY="1059">
        <dgm:presLayoutVars>
          <dgm:chMax val="0"/>
          <dgm:bulletEnabled val="1"/>
        </dgm:presLayoutVars>
      </dgm:prSet>
      <dgm:spPr/>
      <dgm:t>
        <a:bodyPr/>
        <a:lstStyle/>
        <a:p>
          <a:endParaRPr lang="en-US"/>
        </a:p>
      </dgm:t>
    </dgm:pt>
    <dgm:pt modelId="{C51F3CEE-CAEC-45A4-9942-D123409154D0}" type="pres">
      <dgm:prSet presAssocID="{0E59A1FF-5D1B-4855-A6C3-FC960D487D44}" presName="rightArrowText" presStyleLbl="node1" presStyleIdx="0" presStyleCnt="1" custScaleX="199108" custScaleY="98770" custLinFactNeighborX="47788" custLinFactNeighborY="847">
        <dgm:presLayoutVars>
          <dgm:chMax val="0"/>
          <dgm:bulletEnabled val="1"/>
        </dgm:presLayoutVars>
      </dgm:prSet>
      <dgm:spPr/>
      <dgm:t>
        <a:bodyPr/>
        <a:lstStyle/>
        <a:p>
          <a:endParaRPr lang="en-US"/>
        </a:p>
      </dgm:t>
    </dgm:pt>
  </dgm:ptLst>
  <dgm:cxnLst>
    <dgm:cxn modelId="{97225380-E000-4EE0-991A-953F09207D64}" type="presOf" srcId="{0E59A1FF-5D1B-4855-A6C3-FC960D487D44}" destId="{A8B0BA44-93DE-457F-9150-229F64547FB0}" srcOrd="0" destOrd="0" presId="urn:microsoft.com/office/officeart/2005/8/layout/arrow6"/>
    <dgm:cxn modelId="{BB271F66-0BE7-49EA-BC79-4E11FF37F2FA}" srcId="{0E59A1FF-5D1B-4855-A6C3-FC960D487D44}" destId="{AEAD3DFC-28A2-4E29-B376-7CC7B3AB52EF}" srcOrd="1" destOrd="0" parTransId="{C712752E-A321-44E2-B853-A55397851791}" sibTransId="{9685CC8C-1128-481F-A932-794A9D5A40E0}"/>
    <dgm:cxn modelId="{5B50F454-78B5-4910-85B0-98ACA47932B6}" type="presOf" srcId="{AEAD3DFC-28A2-4E29-B376-7CC7B3AB52EF}" destId="{C51F3CEE-CAEC-45A4-9942-D123409154D0}" srcOrd="0" destOrd="0" presId="urn:microsoft.com/office/officeart/2005/8/layout/arrow6"/>
    <dgm:cxn modelId="{994B978B-9DA3-404E-AD46-F52F350F7E33}" srcId="{0E59A1FF-5D1B-4855-A6C3-FC960D487D44}" destId="{B5708EC1-BB0C-4BBC-B061-61208394ACC4}" srcOrd="0" destOrd="0" parTransId="{CD9C4CAA-6B1A-4D3B-AF98-691E5485419E}" sibTransId="{B8CCC5E9-317E-42B5-A633-E28354A6E5B4}"/>
    <dgm:cxn modelId="{B329D78E-17C9-48BB-8183-90CAB3F6D063}" type="presOf" srcId="{B5708EC1-BB0C-4BBC-B061-61208394ACC4}" destId="{859B6DFC-3B99-40FA-8958-E1367063F484}" srcOrd="0" destOrd="0" presId="urn:microsoft.com/office/officeart/2005/8/layout/arrow6"/>
    <dgm:cxn modelId="{443B86BB-0045-4F68-9D6E-ED08F7F2CF12}" type="presParOf" srcId="{A8B0BA44-93DE-457F-9150-229F64547FB0}" destId="{5440CA35-EF2A-4975-969D-76B6A268E84A}" srcOrd="0" destOrd="0" presId="urn:microsoft.com/office/officeart/2005/8/layout/arrow6"/>
    <dgm:cxn modelId="{2E5F3044-200B-4CAF-9739-F907152FBC6F}" type="presParOf" srcId="{A8B0BA44-93DE-457F-9150-229F64547FB0}" destId="{859B6DFC-3B99-40FA-8958-E1367063F484}" srcOrd="1" destOrd="0" presId="urn:microsoft.com/office/officeart/2005/8/layout/arrow6"/>
    <dgm:cxn modelId="{184381B5-3260-48CD-BF3F-82BE383B4A9B}" type="presParOf" srcId="{A8B0BA44-93DE-457F-9150-229F64547FB0}" destId="{C51F3CEE-CAEC-45A4-9942-D123409154D0}" srcOrd="2" destOrd="0" presId="urn:microsoft.com/office/officeart/2005/8/layout/arrow6"/>
  </dgm:cxnLst>
  <dgm:bg/>
  <dgm:whole/>
  <dgm:extLst>
    <a:ext uri="{C62137D5-CB1D-491B-B009-E17868A290BF}">
      <dgm14:recolorImg xmlns:dgm14="http://schemas.microsoft.com/office/drawing/2010/diagram" xmlns="" val="1"/>
    </a:ex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7AD739C-66A2-417B-81C6-8646F8121E09}">
      <dsp:nvSpPr>
        <dsp:cNvPr id="0" name=""/>
        <dsp:cNvSpPr/>
      </dsp:nvSpPr>
      <dsp:spPr>
        <a:xfrm rot="16200000">
          <a:off x="-1053433" y="1054410"/>
          <a:ext cx="4648200" cy="2539379"/>
        </a:xfrm>
        <a:prstGeom prst="flowChartManualOperation">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0" tIns="0" rIns="419100" bIns="0" numCol="1" spcCol="1270" anchor="ctr" anchorCtr="0">
          <a:noAutofit/>
        </a:bodyPr>
        <a:lstStyle/>
        <a:p>
          <a:pPr lvl="0" algn="ctr" defTabSz="2933700">
            <a:lnSpc>
              <a:spcPct val="90000"/>
            </a:lnSpc>
            <a:spcBef>
              <a:spcPct val="0"/>
            </a:spcBef>
            <a:spcAft>
              <a:spcPct val="35000"/>
            </a:spcAft>
          </a:pPr>
          <a:r>
            <a:rPr lang="en-US" sz="6600" kern="1200" dirty="0" smtClean="0"/>
            <a:t>52</a:t>
          </a:r>
        </a:p>
        <a:p>
          <a:pPr lvl="0" algn="ctr" defTabSz="2933700">
            <a:lnSpc>
              <a:spcPct val="90000"/>
            </a:lnSpc>
            <a:spcBef>
              <a:spcPct val="0"/>
            </a:spcBef>
            <a:spcAft>
              <a:spcPct val="35000"/>
            </a:spcAft>
          </a:pPr>
          <a:r>
            <a:rPr lang="en-US" sz="2800" kern="1200" dirty="0" smtClean="0"/>
            <a:t>Turnaround Plans</a:t>
          </a:r>
          <a:endParaRPr lang="en-US" sz="3200" kern="1200" dirty="0"/>
        </a:p>
      </dsp:txBody>
      <dsp:txXfrm rot="16200000">
        <a:off x="-1053433" y="1054410"/>
        <a:ext cx="4648200" cy="2539379"/>
      </dsp:txXfrm>
    </dsp:sp>
    <dsp:sp modelId="{FA9473F4-7FB9-4627-BC91-60006B71CB84}">
      <dsp:nvSpPr>
        <dsp:cNvPr id="0" name=""/>
        <dsp:cNvSpPr/>
      </dsp:nvSpPr>
      <dsp:spPr>
        <a:xfrm rot="16200000">
          <a:off x="1676399" y="1054410"/>
          <a:ext cx="4648200" cy="2539379"/>
        </a:xfrm>
        <a:prstGeom prst="flowChartManualOperation">
          <a:avLst/>
        </a:prstGeom>
        <a:solidFill>
          <a:schemeClr val="accent2">
            <a:hueOff val="1509812"/>
            <a:satOff val="-28287"/>
            <a:lumOff val="-3921"/>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0" tIns="0" rIns="381000" bIns="0" numCol="1" spcCol="1270" anchor="ctr" anchorCtr="0">
          <a:noAutofit/>
        </a:bodyPr>
        <a:lstStyle/>
        <a:p>
          <a:pPr lvl="0" algn="ctr" defTabSz="2667000">
            <a:lnSpc>
              <a:spcPct val="90000"/>
            </a:lnSpc>
            <a:spcBef>
              <a:spcPct val="0"/>
            </a:spcBef>
            <a:spcAft>
              <a:spcPct val="35000"/>
            </a:spcAft>
          </a:pPr>
          <a:r>
            <a:rPr lang="en-US" sz="6000" kern="1200" dirty="0" smtClean="0"/>
            <a:t>140</a:t>
          </a:r>
        </a:p>
        <a:p>
          <a:pPr lvl="0" algn="ctr" defTabSz="2667000">
            <a:lnSpc>
              <a:spcPct val="90000"/>
            </a:lnSpc>
            <a:spcBef>
              <a:spcPct val="0"/>
            </a:spcBef>
            <a:spcAft>
              <a:spcPct val="35000"/>
            </a:spcAft>
          </a:pPr>
          <a:r>
            <a:rPr lang="en-US" sz="2500" kern="1200" dirty="0" smtClean="0"/>
            <a:t>Priority Improvement Plans</a:t>
          </a:r>
          <a:endParaRPr lang="en-US" sz="6600" kern="1200" dirty="0"/>
        </a:p>
      </dsp:txBody>
      <dsp:txXfrm rot="16200000">
        <a:off x="1676399" y="1054410"/>
        <a:ext cx="4648200" cy="2539379"/>
      </dsp:txXfrm>
    </dsp:sp>
    <dsp:sp modelId="{7466C770-0425-4014-9091-20EB6B9D5D67}">
      <dsp:nvSpPr>
        <dsp:cNvPr id="0" name=""/>
        <dsp:cNvSpPr/>
      </dsp:nvSpPr>
      <dsp:spPr>
        <a:xfrm rot="16200000">
          <a:off x="4406233" y="1054410"/>
          <a:ext cx="4648200" cy="2539379"/>
        </a:xfrm>
        <a:prstGeom prst="flowChartManualOperation">
          <a:avLst/>
        </a:prstGeom>
        <a:solidFill>
          <a:schemeClr val="accent2">
            <a:hueOff val="3019624"/>
            <a:satOff val="-56574"/>
            <a:lumOff val="-7842"/>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0" tIns="0" rIns="342900" bIns="0" numCol="1" spcCol="1270" anchor="ctr" anchorCtr="0">
          <a:noAutofit/>
        </a:bodyPr>
        <a:lstStyle/>
        <a:p>
          <a:pPr lvl="0" algn="ctr" defTabSz="2400300">
            <a:lnSpc>
              <a:spcPct val="90000"/>
            </a:lnSpc>
            <a:spcBef>
              <a:spcPct val="0"/>
            </a:spcBef>
            <a:spcAft>
              <a:spcPct val="35000"/>
            </a:spcAft>
          </a:pPr>
          <a:r>
            <a:rPr lang="en-US" sz="5400" kern="1200" dirty="0" smtClean="0"/>
            <a:t>20</a:t>
          </a:r>
        </a:p>
        <a:p>
          <a:pPr lvl="0" algn="ctr" defTabSz="2400300">
            <a:lnSpc>
              <a:spcPct val="90000"/>
            </a:lnSpc>
            <a:spcBef>
              <a:spcPct val="0"/>
            </a:spcBef>
            <a:spcAft>
              <a:spcPct val="35000"/>
            </a:spcAft>
          </a:pPr>
          <a:r>
            <a:rPr lang="en-US" sz="2500" kern="1200" dirty="0" smtClean="0"/>
            <a:t>TIG</a:t>
          </a:r>
        </a:p>
        <a:p>
          <a:pPr lvl="0" algn="ctr" defTabSz="2400300">
            <a:lnSpc>
              <a:spcPct val="90000"/>
            </a:lnSpc>
            <a:spcBef>
              <a:spcPct val="0"/>
            </a:spcBef>
            <a:spcAft>
              <a:spcPct val="35000"/>
            </a:spcAft>
          </a:pPr>
          <a:r>
            <a:rPr lang="en-US" sz="2500" kern="1200" dirty="0" smtClean="0"/>
            <a:t>Improvement  or</a:t>
          </a:r>
        </a:p>
        <a:p>
          <a:pPr lvl="0" algn="ctr" defTabSz="2400300">
            <a:lnSpc>
              <a:spcPct val="90000"/>
            </a:lnSpc>
            <a:spcBef>
              <a:spcPct val="0"/>
            </a:spcBef>
            <a:spcAft>
              <a:spcPct val="35000"/>
            </a:spcAft>
          </a:pPr>
          <a:r>
            <a:rPr lang="en-US" sz="2500" kern="1200" dirty="0" smtClean="0"/>
            <a:t>Performance Plans</a:t>
          </a:r>
          <a:endParaRPr lang="en-US" sz="5400" kern="1200" dirty="0"/>
        </a:p>
      </dsp:txBody>
      <dsp:txXfrm rot="16200000">
        <a:off x="4406233" y="1054410"/>
        <a:ext cx="4648200" cy="253937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7AD739C-66A2-417B-81C6-8646F8121E09}">
      <dsp:nvSpPr>
        <dsp:cNvPr id="0" name=""/>
        <dsp:cNvSpPr/>
      </dsp:nvSpPr>
      <dsp:spPr>
        <a:xfrm rot="16200000">
          <a:off x="-1053433" y="1054410"/>
          <a:ext cx="4648200" cy="2539379"/>
        </a:xfrm>
        <a:prstGeom prst="flowChartManualOperation">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0" tIns="0" rIns="419100" bIns="0" numCol="1" spcCol="1270" anchor="ctr" anchorCtr="0">
          <a:noAutofit/>
        </a:bodyPr>
        <a:lstStyle/>
        <a:p>
          <a:pPr lvl="0" algn="ctr" defTabSz="2933700">
            <a:lnSpc>
              <a:spcPct val="90000"/>
            </a:lnSpc>
            <a:spcBef>
              <a:spcPct val="0"/>
            </a:spcBef>
            <a:spcAft>
              <a:spcPct val="35000"/>
            </a:spcAft>
          </a:pPr>
          <a:r>
            <a:rPr lang="en-US" sz="6600" kern="1200" dirty="0" smtClean="0"/>
            <a:t>5</a:t>
          </a:r>
        </a:p>
        <a:p>
          <a:pPr lvl="0" algn="ctr" defTabSz="2933700">
            <a:lnSpc>
              <a:spcPct val="90000"/>
            </a:lnSpc>
            <a:spcBef>
              <a:spcPct val="0"/>
            </a:spcBef>
            <a:spcAft>
              <a:spcPct val="35000"/>
            </a:spcAft>
          </a:pPr>
          <a:r>
            <a:rPr lang="en-US" sz="2800" kern="1200" dirty="0" smtClean="0"/>
            <a:t>Turnaround Plans</a:t>
          </a:r>
          <a:endParaRPr lang="en-US" sz="3200" kern="1200" dirty="0"/>
        </a:p>
      </dsp:txBody>
      <dsp:txXfrm rot="16200000">
        <a:off x="-1053433" y="1054410"/>
        <a:ext cx="4648200" cy="2539379"/>
      </dsp:txXfrm>
    </dsp:sp>
    <dsp:sp modelId="{FA9473F4-7FB9-4627-BC91-60006B71CB84}">
      <dsp:nvSpPr>
        <dsp:cNvPr id="0" name=""/>
        <dsp:cNvSpPr/>
      </dsp:nvSpPr>
      <dsp:spPr>
        <a:xfrm rot="16200000">
          <a:off x="1676399" y="1054410"/>
          <a:ext cx="4648200" cy="2539379"/>
        </a:xfrm>
        <a:prstGeom prst="flowChartManualOperation">
          <a:avLst/>
        </a:prstGeom>
        <a:solidFill>
          <a:schemeClr val="accent2">
            <a:hueOff val="1509812"/>
            <a:satOff val="-28287"/>
            <a:lumOff val="-3921"/>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0" tIns="0" rIns="381000" bIns="0" numCol="1" spcCol="1270" anchor="ctr" anchorCtr="0">
          <a:noAutofit/>
        </a:bodyPr>
        <a:lstStyle/>
        <a:p>
          <a:pPr lvl="0" algn="ctr" defTabSz="2667000">
            <a:lnSpc>
              <a:spcPct val="90000"/>
            </a:lnSpc>
            <a:spcBef>
              <a:spcPct val="0"/>
            </a:spcBef>
            <a:spcAft>
              <a:spcPct val="35000"/>
            </a:spcAft>
          </a:pPr>
          <a:r>
            <a:rPr lang="en-US" sz="6000" kern="1200" dirty="0" smtClean="0"/>
            <a:t>19</a:t>
          </a:r>
        </a:p>
        <a:p>
          <a:pPr lvl="0" algn="ctr" defTabSz="2667000">
            <a:lnSpc>
              <a:spcPct val="90000"/>
            </a:lnSpc>
            <a:spcBef>
              <a:spcPct val="0"/>
            </a:spcBef>
            <a:spcAft>
              <a:spcPct val="35000"/>
            </a:spcAft>
          </a:pPr>
          <a:r>
            <a:rPr lang="en-US" sz="2500" kern="1200" dirty="0" smtClean="0"/>
            <a:t>Priority Improvement Plans</a:t>
          </a:r>
          <a:endParaRPr lang="en-US" sz="6600" kern="1200" dirty="0"/>
        </a:p>
      </dsp:txBody>
      <dsp:txXfrm rot="16200000">
        <a:off x="1676399" y="1054410"/>
        <a:ext cx="4648200" cy="2539379"/>
      </dsp:txXfrm>
    </dsp:sp>
    <dsp:sp modelId="{7466C770-0425-4014-9091-20EB6B9D5D67}">
      <dsp:nvSpPr>
        <dsp:cNvPr id="0" name=""/>
        <dsp:cNvSpPr/>
      </dsp:nvSpPr>
      <dsp:spPr>
        <a:xfrm rot="16200000">
          <a:off x="4406233" y="1054410"/>
          <a:ext cx="4648200" cy="2539379"/>
        </a:xfrm>
        <a:prstGeom prst="flowChartManualOperation">
          <a:avLst/>
        </a:prstGeom>
        <a:solidFill>
          <a:schemeClr val="accent2">
            <a:hueOff val="3019624"/>
            <a:satOff val="-56574"/>
            <a:lumOff val="-7842"/>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0" tIns="0" rIns="342900" bIns="0" numCol="1" spcCol="1270" anchor="ctr" anchorCtr="0">
          <a:noAutofit/>
        </a:bodyPr>
        <a:lstStyle/>
        <a:p>
          <a:pPr lvl="0" algn="ctr" defTabSz="2400300">
            <a:lnSpc>
              <a:spcPct val="90000"/>
            </a:lnSpc>
            <a:spcBef>
              <a:spcPct val="0"/>
            </a:spcBef>
            <a:spcAft>
              <a:spcPct val="35000"/>
            </a:spcAft>
          </a:pPr>
          <a:r>
            <a:rPr lang="en-US" sz="5400" kern="1200" dirty="0" smtClean="0"/>
            <a:t>4</a:t>
          </a:r>
        </a:p>
        <a:p>
          <a:pPr lvl="0" algn="ctr" defTabSz="2400300">
            <a:lnSpc>
              <a:spcPct val="90000"/>
            </a:lnSpc>
            <a:spcBef>
              <a:spcPct val="0"/>
            </a:spcBef>
            <a:spcAft>
              <a:spcPct val="35000"/>
            </a:spcAft>
          </a:pPr>
          <a:r>
            <a:rPr lang="en-US" sz="2500" kern="1200" dirty="0" smtClean="0"/>
            <a:t>TDIP/ SGCP</a:t>
          </a:r>
        </a:p>
        <a:p>
          <a:pPr lvl="0" algn="ctr" defTabSz="2400300">
            <a:lnSpc>
              <a:spcPct val="90000"/>
            </a:lnSpc>
            <a:spcBef>
              <a:spcPct val="0"/>
            </a:spcBef>
            <a:spcAft>
              <a:spcPct val="35000"/>
            </a:spcAft>
          </a:pPr>
          <a:r>
            <a:rPr lang="en-US" sz="2500" kern="1200" dirty="0" smtClean="0"/>
            <a:t>Improvement   Plans</a:t>
          </a:r>
          <a:endParaRPr lang="en-US" sz="5400" kern="1200" dirty="0"/>
        </a:p>
      </dsp:txBody>
      <dsp:txXfrm rot="16200000">
        <a:off x="4406233" y="1054410"/>
        <a:ext cx="4648200" cy="2539379"/>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440CA35-EF2A-4975-969D-76B6A268E84A}">
      <dsp:nvSpPr>
        <dsp:cNvPr id="0" name=""/>
        <dsp:cNvSpPr/>
      </dsp:nvSpPr>
      <dsp:spPr>
        <a:xfrm>
          <a:off x="-8" y="0"/>
          <a:ext cx="8042292" cy="1693863"/>
        </a:xfrm>
        <a:prstGeom prst="leftRightRibbon">
          <a:avLst/>
        </a:prstGeom>
        <a:gradFill flip="none" rotWithShape="1">
          <a:gsLst>
            <a:gs pos="0">
              <a:srgbClr val="03D4A8"/>
            </a:gs>
            <a:gs pos="25000">
              <a:srgbClr val="21D6E0"/>
            </a:gs>
            <a:gs pos="75000">
              <a:srgbClr val="0087E6"/>
            </a:gs>
            <a:gs pos="100000">
              <a:srgbClr val="005CBF"/>
            </a:gs>
          </a:gsLst>
          <a:lin ang="0" scaled="1"/>
          <a:tileRect/>
        </a:gra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59B6DFC-3B99-40FA-8958-E1367063F484}">
      <dsp:nvSpPr>
        <dsp:cNvPr id="0" name=""/>
        <dsp:cNvSpPr/>
      </dsp:nvSpPr>
      <dsp:spPr>
        <a:xfrm>
          <a:off x="435460" y="313789"/>
          <a:ext cx="3310639" cy="812845"/>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1788" rIns="0" bIns="87630" numCol="1" spcCol="1270" anchor="ctr" anchorCtr="0">
          <a:noAutofit/>
        </a:bodyPr>
        <a:lstStyle/>
        <a:p>
          <a:pPr lvl="0" algn="l" defTabSz="1022350">
            <a:lnSpc>
              <a:spcPct val="90000"/>
            </a:lnSpc>
            <a:spcBef>
              <a:spcPct val="0"/>
            </a:spcBef>
            <a:spcAft>
              <a:spcPct val="35000"/>
            </a:spcAft>
          </a:pPr>
          <a:r>
            <a:rPr lang="en-US" sz="2300" kern="1200" dirty="0" smtClean="0"/>
            <a:t>What has been happening?</a:t>
          </a:r>
          <a:endParaRPr lang="en-US" sz="2300" kern="1200" dirty="0"/>
        </a:p>
      </dsp:txBody>
      <dsp:txXfrm>
        <a:off x="435460" y="313789"/>
        <a:ext cx="3310639" cy="812845"/>
      </dsp:txXfrm>
    </dsp:sp>
    <dsp:sp modelId="{C51F3CEE-CAEC-45A4-9942-D123409154D0}">
      <dsp:nvSpPr>
        <dsp:cNvPr id="0" name=""/>
        <dsp:cNvSpPr/>
      </dsp:nvSpPr>
      <dsp:spPr>
        <a:xfrm>
          <a:off x="3991971" y="579578"/>
          <a:ext cx="3288301" cy="819783"/>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1788" rIns="0" bIns="87630" numCol="1" spcCol="1270" anchor="ctr" anchorCtr="0">
          <a:noAutofit/>
        </a:bodyPr>
        <a:lstStyle/>
        <a:p>
          <a:pPr lvl="0" algn="r" defTabSz="1022350">
            <a:lnSpc>
              <a:spcPct val="90000"/>
            </a:lnSpc>
            <a:spcBef>
              <a:spcPct val="0"/>
            </a:spcBef>
            <a:spcAft>
              <a:spcPct val="35000"/>
            </a:spcAft>
          </a:pPr>
          <a:r>
            <a:rPr lang="en-US" sz="2300" kern="1200" dirty="0" smtClean="0"/>
            <a:t>Where do we need to go?</a:t>
          </a:r>
          <a:endParaRPr lang="en-US" sz="2300" kern="1200" dirty="0"/>
        </a:p>
      </dsp:txBody>
      <dsp:txXfrm>
        <a:off x="3991971" y="579578"/>
        <a:ext cx="3288301" cy="819783"/>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53" tIns="48327" rIns="96653" bIns="48327" rtlCol="0"/>
          <a:lstStyle>
            <a:lvl1pPr algn="r">
              <a:defRPr sz="1200"/>
            </a:lvl1pPr>
          </a:lstStyle>
          <a:p>
            <a:fld id="{EEC664B4-81F1-E24F-90AF-27DC019489E9}" type="datetime1">
              <a:rPr lang="en-US" smtClean="0"/>
              <a:pPr/>
              <a:t>4/11/2013</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53" tIns="48327" rIns="96653" bIns="48327" rtlCol="0" anchor="b"/>
          <a:lstStyle>
            <a:lvl1pPr algn="l">
              <a:defRPr sz="12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3" tIns="48327" rIns="96653" bIns="48327" rtlCol="0" anchor="b"/>
          <a:lstStyle>
            <a:lvl1pPr algn="r">
              <a:defRPr sz="1200"/>
            </a:lvl1pPr>
          </a:lstStyle>
          <a:p>
            <a:fld id="{2EABA64B-06F0-2A40-A38F-AA9E1DC38B75}" type="slidenum">
              <a:rPr lang="en-US" smtClean="0"/>
              <a:pPr/>
              <a:t>‹#›</a:t>
            </a:fld>
            <a:endParaRPr lang="en-US"/>
          </a:p>
        </p:txBody>
      </p:sp>
    </p:spTree>
    <p:extLst>
      <p:ext uri="{BB962C8B-B14F-4D97-AF65-F5344CB8AC3E}">
        <p14:creationId xmlns:p14="http://schemas.microsoft.com/office/powerpoint/2010/main" xmlns="" val="1869764683"/>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53" tIns="48327" rIns="96653" bIns="48327" rtlCol="0"/>
          <a:lstStyle>
            <a:lvl1pPr algn="r">
              <a:defRPr sz="1200"/>
            </a:lvl1pPr>
          </a:lstStyle>
          <a:p>
            <a:fld id="{DF7F1863-8423-8E48-8D02-88636C918AC7}" type="datetime1">
              <a:rPr lang="en-US" smtClean="0"/>
              <a:pPr/>
              <a:t>4/11/2013</a:t>
            </a:fld>
            <a:endParaRPr lang="en-US"/>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653" tIns="48327" rIns="96653" bIns="48327"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53" tIns="48327" rIns="96653" bIns="4832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53" tIns="48327" rIns="96653" bIns="48327"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53" tIns="48327" rIns="96653" bIns="48327" rtlCol="0" anchor="b"/>
          <a:lstStyle>
            <a:lvl1pPr algn="r">
              <a:defRPr sz="1200"/>
            </a:lvl1pPr>
          </a:lstStyle>
          <a:p>
            <a:fld id="{3F7242FB-F25E-544B-B72F-E0B5A499AB48}" type="slidenum">
              <a:rPr lang="en-US" smtClean="0"/>
              <a:pPr/>
              <a:t>‹#›</a:t>
            </a:fld>
            <a:endParaRPr lang="en-US"/>
          </a:p>
        </p:txBody>
      </p:sp>
    </p:spTree>
    <p:extLst>
      <p:ext uri="{BB962C8B-B14F-4D97-AF65-F5344CB8AC3E}">
        <p14:creationId xmlns:p14="http://schemas.microsoft.com/office/powerpoint/2010/main" xmlns="" val="3210676302"/>
      </p:ext>
    </p:extLst>
  </p:cSld>
  <p:clrMap bg1="lt1" tx1="dk1" bg2="lt2" tx2="dk2" accent1="accent1" accent2="accent2" accent3="accent3" accent4="accent4" accent5="accent5" accent6="accent6" hlink="hlink" folHlink="folHlink"/>
  <p:hf/>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pPr/>
              <a:t>4/11/2013</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pPr/>
              <a:t>1</a:t>
            </a:fld>
            <a:endParaRPr lang="en-US"/>
          </a:p>
        </p:txBody>
      </p:sp>
    </p:spTree>
    <p:extLst>
      <p:ext uri="{BB962C8B-B14F-4D97-AF65-F5344CB8AC3E}">
        <p14:creationId xmlns:p14="http://schemas.microsoft.com/office/powerpoint/2010/main" xmlns="" val="9183974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Extreme example </a:t>
            </a:r>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77943" indent="-299209" eaLnBrk="0" hangingPunct="0">
              <a:defRPr>
                <a:solidFill>
                  <a:schemeClr val="tx1"/>
                </a:solidFill>
                <a:latin typeface="Arial" charset="0"/>
              </a:defRPr>
            </a:lvl2pPr>
            <a:lvl3pPr marL="1196835" indent="-239367" eaLnBrk="0" hangingPunct="0">
              <a:defRPr>
                <a:solidFill>
                  <a:schemeClr val="tx1"/>
                </a:solidFill>
                <a:latin typeface="Arial" charset="0"/>
              </a:defRPr>
            </a:lvl3pPr>
            <a:lvl4pPr marL="1675569" indent="-239367" eaLnBrk="0" hangingPunct="0">
              <a:defRPr>
                <a:solidFill>
                  <a:schemeClr val="tx1"/>
                </a:solidFill>
                <a:latin typeface="Arial" charset="0"/>
              </a:defRPr>
            </a:lvl4pPr>
            <a:lvl5pPr marL="2154304" indent="-239367" eaLnBrk="0" hangingPunct="0">
              <a:defRPr>
                <a:solidFill>
                  <a:schemeClr val="tx1"/>
                </a:solidFill>
                <a:latin typeface="Arial" charset="0"/>
              </a:defRPr>
            </a:lvl5pPr>
            <a:lvl6pPr marL="2633038" indent="-239367" eaLnBrk="0" fontAlgn="base" hangingPunct="0">
              <a:spcBef>
                <a:spcPct val="0"/>
              </a:spcBef>
              <a:spcAft>
                <a:spcPct val="0"/>
              </a:spcAft>
              <a:defRPr>
                <a:solidFill>
                  <a:schemeClr val="tx1"/>
                </a:solidFill>
                <a:latin typeface="Arial" charset="0"/>
              </a:defRPr>
            </a:lvl6pPr>
            <a:lvl7pPr marL="3111772" indent="-239367" eaLnBrk="0" fontAlgn="base" hangingPunct="0">
              <a:spcBef>
                <a:spcPct val="0"/>
              </a:spcBef>
              <a:spcAft>
                <a:spcPct val="0"/>
              </a:spcAft>
              <a:defRPr>
                <a:solidFill>
                  <a:schemeClr val="tx1"/>
                </a:solidFill>
                <a:latin typeface="Arial" charset="0"/>
              </a:defRPr>
            </a:lvl7pPr>
            <a:lvl8pPr marL="3590506" indent="-239367" eaLnBrk="0" fontAlgn="base" hangingPunct="0">
              <a:spcBef>
                <a:spcPct val="0"/>
              </a:spcBef>
              <a:spcAft>
                <a:spcPct val="0"/>
              </a:spcAft>
              <a:defRPr>
                <a:solidFill>
                  <a:schemeClr val="tx1"/>
                </a:solidFill>
                <a:latin typeface="Arial" charset="0"/>
              </a:defRPr>
            </a:lvl8pPr>
            <a:lvl9pPr marL="4069240" indent="-239367" eaLnBrk="0" fontAlgn="base" hangingPunct="0">
              <a:spcBef>
                <a:spcPct val="0"/>
              </a:spcBef>
              <a:spcAft>
                <a:spcPct val="0"/>
              </a:spcAft>
              <a:defRPr>
                <a:solidFill>
                  <a:schemeClr val="tx1"/>
                </a:solidFill>
                <a:latin typeface="Arial" charset="0"/>
              </a:defRPr>
            </a:lvl9pPr>
          </a:lstStyle>
          <a:p>
            <a:pPr eaLnBrk="1" hangingPunct="1"/>
            <a:fld id="{FA9DAC41-F4FE-44B3-A293-0E5666FC8F23}" type="slidenum">
              <a:rPr lang="en-US" smtClean="0"/>
              <a:pPr eaLnBrk="1" hangingPunct="1"/>
              <a:t>16</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pPr/>
              <a:t>4/11/2013</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pPr/>
              <a:t>17</a:t>
            </a:fld>
            <a:endParaRPr lang="en-US"/>
          </a:p>
        </p:txBody>
      </p:sp>
    </p:spTree>
    <p:extLst>
      <p:ext uri="{BB962C8B-B14F-4D97-AF65-F5344CB8AC3E}">
        <p14:creationId xmlns:p14="http://schemas.microsoft.com/office/powerpoint/2010/main" xmlns="" val="28490903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This happened frequently with Prioritized Performance Challenges, Root Causes and Major Improvement Strategies: those items that get represented in multiple placed in the plan.  </a:t>
            </a:r>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77943" indent="-299209" eaLnBrk="0" hangingPunct="0">
              <a:defRPr>
                <a:solidFill>
                  <a:schemeClr val="tx1"/>
                </a:solidFill>
                <a:latin typeface="Arial" charset="0"/>
              </a:defRPr>
            </a:lvl2pPr>
            <a:lvl3pPr marL="1196835" indent="-239367" eaLnBrk="0" hangingPunct="0">
              <a:defRPr>
                <a:solidFill>
                  <a:schemeClr val="tx1"/>
                </a:solidFill>
                <a:latin typeface="Arial" charset="0"/>
              </a:defRPr>
            </a:lvl3pPr>
            <a:lvl4pPr marL="1675569" indent="-239367" eaLnBrk="0" hangingPunct="0">
              <a:defRPr>
                <a:solidFill>
                  <a:schemeClr val="tx1"/>
                </a:solidFill>
                <a:latin typeface="Arial" charset="0"/>
              </a:defRPr>
            </a:lvl4pPr>
            <a:lvl5pPr marL="2154304" indent="-239367" eaLnBrk="0" hangingPunct="0">
              <a:defRPr>
                <a:solidFill>
                  <a:schemeClr val="tx1"/>
                </a:solidFill>
                <a:latin typeface="Arial" charset="0"/>
              </a:defRPr>
            </a:lvl5pPr>
            <a:lvl6pPr marL="2633038" indent="-239367" eaLnBrk="0" fontAlgn="base" hangingPunct="0">
              <a:spcBef>
                <a:spcPct val="0"/>
              </a:spcBef>
              <a:spcAft>
                <a:spcPct val="0"/>
              </a:spcAft>
              <a:defRPr>
                <a:solidFill>
                  <a:schemeClr val="tx1"/>
                </a:solidFill>
                <a:latin typeface="Arial" charset="0"/>
              </a:defRPr>
            </a:lvl6pPr>
            <a:lvl7pPr marL="3111772" indent="-239367" eaLnBrk="0" fontAlgn="base" hangingPunct="0">
              <a:spcBef>
                <a:spcPct val="0"/>
              </a:spcBef>
              <a:spcAft>
                <a:spcPct val="0"/>
              </a:spcAft>
              <a:defRPr>
                <a:solidFill>
                  <a:schemeClr val="tx1"/>
                </a:solidFill>
                <a:latin typeface="Arial" charset="0"/>
              </a:defRPr>
            </a:lvl7pPr>
            <a:lvl8pPr marL="3590506" indent="-239367" eaLnBrk="0" fontAlgn="base" hangingPunct="0">
              <a:spcBef>
                <a:spcPct val="0"/>
              </a:spcBef>
              <a:spcAft>
                <a:spcPct val="0"/>
              </a:spcAft>
              <a:defRPr>
                <a:solidFill>
                  <a:schemeClr val="tx1"/>
                </a:solidFill>
                <a:latin typeface="Arial" charset="0"/>
              </a:defRPr>
            </a:lvl8pPr>
            <a:lvl9pPr marL="4069240" indent="-239367" eaLnBrk="0" fontAlgn="base" hangingPunct="0">
              <a:spcBef>
                <a:spcPct val="0"/>
              </a:spcBef>
              <a:spcAft>
                <a:spcPct val="0"/>
              </a:spcAft>
              <a:defRPr>
                <a:solidFill>
                  <a:schemeClr val="tx1"/>
                </a:solidFill>
                <a:latin typeface="Arial" charset="0"/>
              </a:defRPr>
            </a:lvl9pPr>
          </a:lstStyle>
          <a:p>
            <a:pPr eaLnBrk="1" hangingPunct="1"/>
            <a:fld id="{D725D542-A515-47B7-8055-4F207952F32A}" type="slidenum">
              <a:rPr lang="en-US" smtClean="0"/>
              <a:pPr eaLnBrk="1" hangingPunct="1"/>
              <a:t>23</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dirty="0" smtClean="0">
                <a:latin typeface="Calibri" charset="0"/>
              </a:rPr>
              <a:t>CDE is prioritizing their work through focused goals at the student level, the educator level, the school and district level, and finally, the state level.</a:t>
            </a:r>
          </a:p>
          <a:p>
            <a:pPr eaLnBrk="1" hangingPunct="1">
              <a:spcBef>
                <a:spcPct val="0"/>
              </a:spcBef>
            </a:pPr>
            <a:endParaRPr lang="en-US" dirty="0" smtClean="0">
              <a:latin typeface="Calibri" charset="0"/>
            </a:endParaRPr>
          </a:p>
          <a:p>
            <a:pPr eaLnBrk="1" hangingPunct="1">
              <a:spcBef>
                <a:spcPct val="0"/>
              </a:spcBef>
            </a:pPr>
            <a:r>
              <a:rPr lang="en-US" dirty="0" smtClean="0">
                <a:latin typeface="Calibri" charset="0"/>
              </a:rPr>
              <a:t>Let</a:t>
            </a:r>
            <a:r>
              <a:rPr lang="ja-JP" altLang="en-US" dirty="0" smtClean="0">
                <a:latin typeface="Calibri" charset="0"/>
              </a:rPr>
              <a:t>’</a:t>
            </a:r>
            <a:r>
              <a:rPr lang="en-US" dirty="0" smtClean="0">
                <a:latin typeface="Calibri" charset="0"/>
              </a:rPr>
              <a:t>s look at CDE as the state education agency. CDE has a strategic plan, all work happening in the organization must be linked to the strategic plan and progress is reported monthly. More than ever, CDE is committed to becoming more of a SUPPORT arm than purely a compliance driven organization.</a:t>
            </a:r>
          </a:p>
          <a:p>
            <a:pPr eaLnBrk="1" hangingPunct="1">
              <a:spcBef>
                <a:spcPct val="0"/>
              </a:spcBef>
            </a:pPr>
            <a:r>
              <a:rPr lang="en-US" dirty="0" smtClean="0">
                <a:latin typeface="Calibri" charset="0"/>
              </a:rPr>
              <a:t> </a:t>
            </a:r>
          </a:p>
          <a:p>
            <a:pPr eaLnBrk="1" hangingPunct="1">
              <a:spcBef>
                <a:spcPct val="0"/>
              </a:spcBef>
            </a:pPr>
            <a:r>
              <a:rPr lang="en-US" dirty="0" smtClean="0">
                <a:latin typeface="Calibri" charset="0"/>
              </a:rPr>
              <a:t>At the school/district level, CDE is supporting districts in the UIP process and working closely with districts and schools to ensure that priority and turnaround schools get the assistance they need to become high-functioning buildings for all the kids they serve. </a:t>
            </a:r>
          </a:p>
          <a:p>
            <a:pPr eaLnBrk="1" hangingPunct="1">
              <a:spcBef>
                <a:spcPct val="0"/>
              </a:spcBef>
            </a:pPr>
            <a:r>
              <a:rPr lang="en-US" dirty="0" smtClean="0">
                <a:latin typeface="Calibri" charset="0"/>
              </a:rPr>
              <a:t> </a:t>
            </a:r>
          </a:p>
          <a:p>
            <a:pPr eaLnBrk="1" hangingPunct="1">
              <a:spcBef>
                <a:spcPct val="0"/>
              </a:spcBef>
            </a:pPr>
            <a:r>
              <a:rPr lang="en-US" dirty="0" smtClean="0">
                <a:latin typeface="Calibri" charset="0"/>
              </a:rPr>
              <a:t>And, at the Educator level, CDE recognizes how complex the teacher and principal roles are and, as they work on implementation of the new educator evaluation requirements, they are focused on supporting educators every step of the way. We know that having great teachers and excellent school leaders are the most important school-based factors in student achievement and CDE is working with educators from across the state to build a Model Evaluation System that is based on professional growth and meaningful feedback for all educators. </a:t>
            </a:r>
          </a:p>
          <a:p>
            <a:pPr eaLnBrk="1" hangingPunct="1">
              <a:spcBef>
                <a:spcPct val="0"/>
              </a:spcBef>
            </a:pPr>
            <a:r>
              <a:rPr lang="en-US" dirty="0" smtClean="0">
                <a:latin typeface="Calibri" charset="0"/>
              </a:rPr>
              <a:t> </a:t>
            </a:r>
          </a:p>
          <a:p>
            <a:pPr eaLnBrk="1" hangingPunct="1">
              <a:spcBef>
                <a:spcPct val="0"/>
              </a:spcBef>
            </a:pPr>
            <a:r>
              <a:rPr lang="en-US" dirty="0" smtClean="0">
                <a:latin typeface="Calibri" charset="0"/>
              </a:rPr>
              <a:t>At the student level, CDE is supporting districts as they implement the new Colorado Academic Standards… building tools and resources for educators which help to simplify implementation and ensure success with students. CDE also works carefully with districts with RTI, interventions and IEP</a:t>
            </a:r>
            <a:r>
              <a:rPr lang="ja-JP" altLang="en-US" dirty="0" smtClean="0">
                <a:latin typeface="Calibri" charset="0"/>
              </a:rPr>
              <a:t>’</a:t>
            </a:r>
            <a:r>
              <a:rPr lang="en-US" dirty="0" smtClean="0">
                <a:latin typeface="Calibri" charset="0"/>
              </a:rPr>
              <a:t>s.</a:t>
            </a:r>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pPr/>
              <a:t>4/11/2013</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pPr/>
              <a:t>2</a:t>
            </a:fld>
            <a:endParaRPr lang="en-US"/>
          </a:p>
        </p:txBody>
      </p:sp>
    </p:spTree>
    <p:extLst>
      <p:ext uri="{BB962C8B-B14F-4D97-AF65-F5344CB8AC3E}">
        <p14:creationId xmlns:p14="http://schemas.microsoft.com/office/powerpoint/2010/main" xmlns="" val="37732625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70620" indent="-296392" eaLnBrk="0" hangingPunct="0">
              <a:defRPr>
                <a:solidFill>
                  <a:schemeClr val="tx1"/>
                </a:solidFill>
                <a:latin typeface="Arial" charset="0"/>
              </a:defRPr>
            </a:lvl2pPr>
            <a:lvl3pPr marL="1185569" indent="-237113" eaLnBrk="0" hangingPunct="0">
              <a:defRPr>
                <a:solidFill>
                  <a:schemeClr val="tx1"/>
                </a:solidFill>
                <a:latin typeface="Arial" charset="0"/>
              </a:defRPr>
            </a:lvl3pPr>
            <a:lvl4pPr marL="1659795" indent="-237113" eaLnBrk="0" hangingPunct="0">
              <a:defRPr>
                <a:solidFill>
                  <a:schemeClr val="tx1"/>
                </a:solidFill>
                <a:latin typeface="Arial" charset="0"/>
              </a:defRPr>
            </a:lvl4pPr>
            <a:lvl5pPr marL="2134024" indent="-237113" eaLnBrk="0" hangingPunct="0">
              <a:defRPr>
                <a:solidFill>
                  <a:schemeClr val="tx1"/>
                </a:solidFill>
                <a:latin typeface="Arial" charset="0"/>
              </a:defRPr>
            </a:lvl5pPr>
            <a:lvl6pPr marL="2608250" indent="-237113" eaLnBrk="0" fontAlgn="base" hangingPunct="0">
              <a:spcBef>
                <a:spcPct val="0"/>
              </a:spcBef>
              <a:spcAft>
                <a:spcPct val="0"/>
              </a:spcAft>
              <a:defRPr>
                <a:solidFill>
                  <a:schemeClr val="tx1"/>
                </a:solidFill>
                <a:latin typeface="Arial" charset="0"/>
              </a:defRPr>
            </a:lvl6pPr>
            <a:lvl7pPr marL="3082477" indent="-237113" eaLnBrk="0" fontAlgn="base" hangingPunct="0">
              <a:spcBef>
                <a:spcPct val="0"/>
              </a:spcBef>
              <a:spcAft>
                <a:spcPct val="0"/>
              </a:spcAft>
              <a:defRPr>
                <a:solidFill>
                  <a:schemeClr val="tx1"/>
                </a:solidFill>
                <a:latin typeface="Arial" charset="0"/>
              </a:defRPr>
            </a:lvl7pPr>
            <a:lvl8pPr marL="3556706" indent="-237113" eaLnBrk="0" fontAlgn="base" hangingPunct="0">
              <a:spcBef>
                <a:spcPct val="0"/>
              </a:spcBef>
              <a:spcAft>
                <a:spcPct val="0"/>
              </a:spcAft>
              <a:defRPr>
                <a:solidFill>
                  <a:schemeClr val="tx1"/>
                </a:solidFill>
                <a:latin typeface="Arial" charset="0"/>
              </a:defRPr>
            </a:lvl8pPr>
            <a:lvl9pPr marL="4030932" indent="-237113" eaLnBrk="0" fontAlgn="base" hangingPunct="0">
              <a:spcBef>
                <a:spcPct val="0"/>
              </a:spcBef>
              <a:spcAft>
                <a:spcPct val="0"/>
              </a:spcAft>
              <a:defRPr>
                <a:solidFill>
                  <a:schemeClr val="tx1"/>
                </a:solidFill>
                <a:latin typeface="Arial" charset="0"/>
              </a:defRPr>
            </a:lvl9pPr>
          </a:lstStyle>
          <a:p>
            <a:pPr eaLnBrk="1" hangingPunct="1"/>
            <a:fld id="{6DF21240-A6FB-473E-84F1-F0D76B87CC2C}" type="slidenum">
              <a:rPr lang="en-US" smtClean="0"/>
              <a:pPr eaLnBrk="1" hangingPunct="1"/>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Erin</a:t>
            </a:r>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pPr/>
              <a:t>4/11/2013</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pPr/>
              <a:t>4</a:t>
            </a:fld>
            <a:endParaRPr lang="en-US"/>
          </a:p>
        </p:txBody>
      </p:sp>
    </p:spTree>
    <p:extLst>
      <p:ext uri="{BB962C8B-B14F-4D97-AF65-F5344CB8AC3E}">
        <p14:creationId xmlns:p14="http://schemas.microsoft.com/office/powerpoint/2010/main" xmlns="" val="12990414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pPr/>
              <a:t>4/11/2013</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pPr/>
              <a:t>9</a:t>
            </a:fld>
            <a:endParaRPr lang="en-US"/>
          </a:p>
        </p:txBody>
      </p:sp>
    </p:spTree>
    <p:extLst>
      <p:ext uri="{BB962C8B-B14F-4D97-AF65-F5344CB8AC3E}">
        <p14:creationId xmlns:p14="http://schemas.microsoft.com/office/powerpoint/2010/main" xmlns="" val="3530465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686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34A184D-007F-4DB0-80E2-50E1B230B911}" type="slidenum">
              <a:rPr lang="en-US" smtClean="0">
                <a:latin typeface="Arial" pitchFamily="34" charset="0"/>
              </a:rPr>
              <a:pPr/>
              <a:t>11</a:t>
            </a:fld>
            <a:endParaRPr lang="en-US"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Slide Image Placeholder 1"/>
          <p:cNvSpPr>
            <a:spLocks noGrp="1" noRot="1" noChangeAspect="1" noTextEdit="1"/>
          </p:cNvSpPr>
          <p:nvPr>
            <p:ph type="sldImg"/>
          </p:nvPr>
        </p:nvSpPr>
        <p:spPr>
          <a:ln/>
        </p:spPr>
      </p:sp>
      <p:sp>
        <p:nvSpPr>
          <p:cNvPr id="179203"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smtClean="0"/>
          </a:p>
        </p:txBody>
      </p:sp>
      <p:sp>
        <p:nvSpPr>
          <p:cNvPr id="179204" name="Footer Placeholder 3"/>
          <p:cNvSpPr>
            <a:spLocks noGrp="1"/>
          </p:cNvSpPr>
          <p:nvPr>
            <p:ph type="ftr" sz="quarter" idx="4"/>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Verdana" pitchFamily="34" charset="0"/>
                <a:ea typeface="ＭＳ Ｐゴシック" charset="-128"/>
              </a:defRPr>
            </a:lvl1pPr>
            <a:lvl2pPr marL="756209" indent="-290849" eaLnBrk="0" hangingPunct="0">
              <a:defRPr>
                <a:solidFill>
                  <a:schemeClr val="tx1"/>
                </a:solidFill>
                <a:latin typeface="Verdana" pitchFamily="34" charset="0"/>
                <a:ea typeface="ＭＳ Ｐゴシック" charset="-128"/>
              </a:defRPr>
            </a:lvl2pPr>
            <a:lvl3pPr marL="1163398" indent="-232679" eaLnBrk="0" hangingPunct="0">
              <a:defRPr>
                <a:solidFill>
                  <a:schemeClr val="tx1"/>
                </a:solidFill>
                <a:latin typeface="Verdana" pitchFamily="34" charset="0"/>
                <a:ea typeface="ＭＳ Ｐゴシック" charset="-128"/>
              </a:defRPr>
            </a:lvl3pPr>
            <a:lvl4pPr marL="1628757" indent="-232679" eaLnBrk="0" hangingPunct="0">
              <a:defRPr>
                <a:solidFill>
                  <a:schemeClr val="tx1"/>
                </a:solidFill>
                <a:latin typeface="Verdana" pitchFamily="34" charset="0"/>
                <a:ea typeface="ＭＳ Ｐゴシック" charset="-128"/>
              </a:defRPr>
            </a:lvl4pPr>
            <a:lvl5pPr marL="2094117" indent="-232679" eaLnBrk="0" hangingPunct="0">
              <a:defRPr>
                <a:solidFill>
                  <a:schemeClr val="tx1"/>
                </a:solidFill>
                <a:latin typeface="Verdana" pitchFamily="34" charset="0"/>
                <a:ea typeface="ＭＳ Ｐゴシック" charset="-128"/>
              </a:defRPr>
            </a:lvl5pPr>
            <a:lvl6pPr marL="2559476" indent="-232679" eaLnBrk="0" fontAlgn="base" hangingPunct="0">
              <a:spcBef>
                <a:spcPct val="0"/>
              </a:spcBef>
              <a:spcAft>
                <a:spcPct val="0"/>
              </a:spcAft>
              <a:defRPr>
                <a:solidFill>
                  <a:schemeClr val="tx1"/>
                </a:solidFill>
                <a:latin typeface="Verdana" pitchFamily="34" charset="0"/>
                <a:ea typeface="ＭＳ Ｐゴシック" charset="-128"/>
              </a:defRPr>
            </a:lvl6pPr>
            <a:lvl7pPr marL="3024835" indent="-232679" eaLnBrk="0" fontAlgn="base" hangingPunct="0">
              <a:spcBef>
                <a:spcPct val="0"/>
              </a:spcBef>
              <a:spcAft>
                <a:spcPct val="0"/>
              </a:spcAft>
              <a:defRPr>
                <a:solidFill>
                  <a:schemeClr val="tx1"/>
                </a:solidFill>
                <a:latin typeface="Verdana" pitchFamily="34" charset="0"/>
                <a:ea typeface="ＭＳ Ｐゴシック" charset="-128"/>
              </a:defRPr>
            </a:lvl7pPr>
            <a:lvl8pPr marL="3490195" indent="-232679" eaLnBrk="0" fontAlgn="base" hangingPunct="0">
              <a:spcBef>
                <a:spcPct val="0"/>
              </a:spcBef>
              <a:spcAft>
                <a:spcPct val="0"/>
              </a:spcAft>
              <a:defRPr>
                <a:solidFill>
                  <a:schemeClr val="tx1"/>
                </a:solidFill>
                <a:latin typeface="Verdana" pitchFamily="34" charset="0"/>
                <a:ea typeface="ＭＳ Ｐゴシック" charset="-128"/>
              </a:defRPr>
            </a:lvl8pPr>
            <a:lvl9pPr marL="3955554" indent="-232679" eaLnBrk="0" fontAlgn="base" hangingPunct="0">
              <a:spcBef>
                <a:spcPct val="0"/>
              </a:spcBef>
              <a:spcAft>
                <a:spcPct val="0"/>
              </a:spcAft>
              <a:defRPr>
                <a:solidFill>
                  <a:schemeClr val="tx1"/>
                </a:solidFill>
                <a:latin typeface="Verdana" pitchFamily="34" charset="0"/>
                <a:ea typeface="ＭＳ Ｐゴシック" charset="-128"/>
              </a:defRPr>
            </a:lvl9pPr>
          </a:lstStyle>
          <a:p>
            <a:pPr eaLnBrk="1" hangingPunct="1"/>
            <a:r>
              <a:rPr lang="en-US" smtClean="0">
                <a:solidFill>
                  <a:prstClr val="black"/>
                </a:solidFill>
                <a:latin typeface="Arial" charset="0"/>
              </a:rPr>
              <a:t>Version 1.4</a:t>
            </a:r>
          </a:p>
        </p:txBody>
      </p:sp>
      <p:sp>
        <p:nvSpPr>
          <p:cNvPr id="179205" name="Slide Number Placeholder 4"/>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Verdana" pitchFamily="34" charset="0"/>
                <a:ea typeface="ＭＳ Ｐゴシック" charset="-128"/>
              </a:defRPr>
            </a:lvl1pPr>
            <a:lvl2pPr marL="756209" indent="-290849" eaLnBrk="0" hangingPunct="0">
              <a:defRPr>
                <a:solidFill>
                  <a:schemeClr val="tx1"/>
                </a:solidFill>
                <a:latin typeface="Verdana" pitchFamily="34" charset="0"/>
                <a:ea typeface="ＭＳ Ｐゴシック" charset="-128"/>
              </a:defRPr>
            </a:lvl2pPr>
            <a:lvl3pPr marL="1163398" indent="-232679" eaLnBrk="0" hangingPunct="0">
              <a:defRPr>
                <a:solidFill>
                  <a:schemeClr val="tx1"/>
                </a:solidFill>
                <a:latin typeface="Verdana" pitchFamily="34" charset="0"/>
                <a:ea typeface="ＭＳ Ｐゴシック" charset="-128"/>
              </a:defRPr>
            </a:lvl3pPr>
            <a:lvl4pPr marL="1628757" indent="-232679" eaLnBrk="0" hangingPunct="0">
              <a:defRPr>
                <a:solidFill>
                  <a:schemeClr val="tx1"/>
                </a:solidFill>
                <a:latin typeface="Verdana" pitchFamily="34" charset="0"/>
                <a:ea typeface="ＭＳ Ｐゴシック" charset="-128"/>
              </a:defRPr>
            </a:lvl4pPr>
            <a:lvl5pPr marL="2094117" indent="-232679" eaLnBrk="0" hangingPunct="0">
              <a:defRPr>
                <a:solidFill>
                  <a:schemeClr val="tx1"/>
                </a:solidFill>
                <a:latin typeface="Verdana" pitchFamily="34" charset="0"/>
                <a:ea typeface="ＭＳ Ｐゴシック" charset="-128"/>
              </a:defRPr>
            </a:lvl5pPr>
            <a:lvl6pPr marL="2559476" indent="-232679" eaLnBrk="0" fontAlgn="base" hangingPunct="0">
              <a:spcBef>
                <a:spcPct val="0"/>
              </a:spcBef>
              <a:spcAft>
                <a:spcPct val="0"/>
              </a:spcAft>
              <a:defRPr>
                <a:solidFill>
                  <a:schemeClr val="tx1"/>
                </a:solidFill>
                <a:latin typeface="Verdana" pitchFamily="34" charset="0"/>
                <a:ea typeface="ＭＳ Ｐゴシック" charset="-128"/>
              </a:defRPr>
            </a:lvl6pPr>
            <a:lvl7pPr marL="3024835" indent="-232679" eaLnBrk="0" fontAlgn="base" hangingPunct="0">
              <a:spcBef>
                <a:spcPct val="0"/>
              </a:spcBef>
              <a:spcAft>
                <a:spcPct val="0"/>
              </a:spcAft>
              <a:defRPr>
                <a:solidFill>
                  <a:schemeClr val="tx1"/>
                </a:solidFill>
                <a:latin typeface="Verdana" pitchFamily="34" charset="0"/>
                <a:ea typeface="ＭＳ Ｐゴシック" charset="-128"/>
              </a:defRPr>
            </a:lvl7pPr>
            <a:lvl8pPr marL="3490195" indent="-232679" eaLnBrk="0" fontAlgn="base" hangingPunct="0">
              <a:spcBef>
                <a:spcPct val="0"/>
              </a:spcBef>
              <a:spcAft>
                <a:spcPct val="0"/>
              </a:spcAft>
              <a:defRPr>
                <a:solidFill>
                  <a:schemeClr val="tx1"/>
                </a:solidFill>
                <a:latin typeface="Verdana" pitchFamily="34" charset="0"/>
                <a:ea typeface="ＭＳ Ｐゴシック" charset="-128"/>
              </a:defRPr>
            </a:lvl8pPr>
            <a:lvl9pPr marL="3955554" indent="-232679" eaLnBrk="0" fontAlgn="base" hangingPunct="0">
              <a:spcBef>
                <a:spcPct val="0"/>
              </a:spcBef>
              <a:spcAft>
                <a:spcPct val="0"/>
              </a:spcAft>
              <a:defRPr>
                <a:solidFill>
                  <a:schemeClr val="tx1"/>
                </a:solidFill>
                <a:latin typeface="Verdana" pitchFamily="34" charset="0"/>
                <a:ea typeface="ＭＳ Ｐゴシック" charset="-128"/>
              </a:defRPr>
            </a:lvl9pPr>
          </a:lstStyle>
          <a:p>
            <a:pPr eaLnBrk="1" hangingPunct="1"/>
            <a:fld id="{04B81044-EFB4-44DA-8C70-F9AE9DE544D0}" type="slidenum">
              <a:rPr lang="en-US" smtClean="0">
                <a:solidFill>
                  <a:prstClr val="black"/>
                </a:solidFill>
                <a:latin typeface="Arial" charset="0"/>
              </a:rPr>
              <a:pPr eaLnBrk="1" hangingPunct="1"/>
              <a:t>12</a:t>
            </a:fld>
            <a:endParaRPr lang="en-US" smtClean="0">
              <a:solidFill>
                <a:prstClr val="black"/>
              </a:solidFill>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This happened frequently with Prioritized Performance Challenges, Root Causes and Major Improvement Strategies: those items that get represented in multiple placed in the plan.  </a:t>
            </a:r>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77943" indent="-299209" eaLnBrk="0" hangingPunct="0">
              <a:defRPr>
                <a:solidFill>
                  <a:schemeClr val="tx1"/>
                </a:solidFill>
                <a:latin typeface="Arial" charset="0"/>
              </a:defRPr>
            </a:lvl2pPr>
            <a:lvl3pPr marL="1196835" indent="-239367" eaLnBrk="0" hangingPunct="0">
              <a:defRPr>
                <a:solidFill>
                  <a:schemeClr val="tx1"/>
                </a:solidFill>
                <a:latin typeface="Arial" charset="0"/>
              </a:defRPr>
            </a:lvl3pPr>
            <a:lvl4pPr marL="1675569" indent="-239367" eaLnBrk="0" hangingPunct="0">
              <a:defRPr>
                <a:solidFill>
                  <a:schemeClr val="tx1"/>
                </a:solidFill>
                <a:latin typeface="Arial" charset="0"/>
              </a:defRPr>
            </a:lvl4pPr>
            <a:lvl5pPr marL="2154304" indent="-239367" eaLnBrk="0" hangingPunct="0">
              <a:defRPr>
                <a:solidFill>
                  <a:schemeClr val="tx1"/>
                </a:solidFill>
                <a:latin typeface="Arial" charset="0"/>
              </a:defRPr>
            </a:lvl5pPr>
            <a:lvl6pPr marL="2633038" indent="-239367" eaLnBrk="0" fontAlgn="base" hangingPunct="0">
              <a:spcBef>
                <a:spcPct val="0"/>
              </a:spcBef>
              <a:spcAft>
                <a:spcPct val="0"/>
              </a:spcAft>
              <a:defRPr>
                <a:solidFill>
                  <a:schemeClr val="tx1"/>
                </a:solidFill>
                <a:latin typeface="Arial" charset="0"/>
              </a:defRPr>
            </a:lvl6pPr>
            <a:lvl7pPr marL="3111772" indent="-239367" eaLnBrk="0" fontAlgn="base" hangingPunct="0">
              <a:spcBef>
                <a:spcPct val="0"/>
              </a:spcBef>
              <a:spcAft>
                <a:spcPct val="0"/>
              </a:spcAft>
              <a:defRPr>
                <a:solidFill>
                  <a:schemeClr val="tx1"/>
                </a:solidFill>
                <a:latin typeface="Arial" charset="0"/>
              </a:defRPr>
            </a:lvl7pPr>
            <a:lvl8pPr marL="3590506" indent="-239367" eaLnBrk="0" fontAlgn="base" hangingPunct="0">
              <a:spcBef>
                <a:spcPct val="0"/>
              </a:spcBef>
              <a:spcAft>
                <a:spcPct val="0"/>
              </a:spcAft>
              <a:defRPr>
                <a:solidFill>
                  <a:schemeClr val="tx1"/>
                </a:solidFill>
                <a:latin typeface="Arial" charset="0"/>
              </a:defRPr>
            </a:lvl8pPr>
            <a:lvl9pPr marL="4069240" indent="-239367" eaLnBrk="0" fontAlgn="base" hangingPunct="0">
              <a:spcBef>
                <a:spcPct val="0"/>
              </a:spcBef>
              <a:spcAft>
                <a:spcPct val="0"/>
              </a:spcAft>
              <a:defRPr>
                <a:solidFill>
                  <a:schemeClr val="tx1"/>
                </a:solidFill>
                <a:latin typeface="Arial" charset="0"/>
              </a:defRPr>
            </a:lvl9pPr>
          </a:lstStyle>
          <a:p>
            <a:pPr eaLnBrk="1" hangingPunct="1"/>
            <a:fld id="{D725D542-A515-47B7-8055-4F207952F32A}" type="slidenum">
              <a:rPr lang="en-US" smtClean="0"/>
              <a:pPr eaLnBrk="1" hangingPunct="1"/>
              <a:t>14</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a:p>
            <a:pPr eaLnBrk="1" hangingPunct="1">
              <a:spcBef>
                <a:spcPct val="0"/>
              </a:spcBef>
            </a:pPr>
            <a:endParaRPr lang="en-US" dirty="0" smtClean="0"/>
          </a:p>
          <a:p>
            <a:pPr eaLnBrk="1" hangingPunct="1">
              <a:spcBef>
                <a:spcPct val="0"/>
              </a:spcBef>
            </a:pPr>
            <a:r>
              <a:rPr lang="en-US" dirty="0" smtClean="0"/>
              <a:t>Section 1: p 1</a:t>
            </a:r>
          </a:p>
          <a:p>
            <a:pPr eaLnBrk="1" hangingPunct="1">
              <a:spcBef>
                <a:spcPct val="0"/>
              </a:spcBef>
            </a:pPr>
            <a:r>
              <a:rPr lang="en-US" dirty="0" smtClean="0"/>
              <a:t>Section 2: p 3</a:t>
            </a:r>
          </a:p>
          <a:p>
            <a:pPr eaLnBrk="1" hangingPunct="1">
              <a:spcBef>
                <a:spcPct val="0"/>
              </a:spcBef>
            </a:pPr>
            <a:r>
              <a:rPr lang="en-US" dirty="0" smtClean="0"/>
              <a:t>Section 3: 	Data Worksheet p 5</a:t>
            </a:r>
          </a:p>
          <a:p>
            <a:pPr eaLnBrk="1" hangingPunct="1">
              <a:spcBef>
                <a:spcPct val="0"/>
              </a:spcBef>
            </a:pPr>
            <a:r>
              <a:rPr lang="en-US" dirty="0" smtClean="0"/>
              <a:t>	Data Narrative p 9</a:t>
            </a:r>
          </a:p>
          <a:p>
            <a:pPr eaLnBrk="1" hangingPunct="1">
              <a:spcBef>
                <a:spcPct val="0"/>
              </a:spcBef>
            </a:pPr>
            <a:r>
              <a:rPr lang="en-US" dirty="0" smtClean="0"/>
              <a:t>Section 4: 	Target Setting  p 12</a:t>
            </a:r>
          </a:p>
          <a:p>
            <a:pPr eaLnBrk="1" hangingPunct="1">
              <a:spcBef>
                <a:spcPct val="0"/>
              </a:spcBef>
            </a:pPr>
            <a:r>
              <a:rPr lang="en-US" dirty="0" smtClean="0"/>
              <a:t>	Action Planning p 15</a:t>
            </a:r>
          </a:p>
          <a:p>
            <a:pPr eaLnBrk="1" hangingPunct="1">
              <a:spcBef>
                <a:spcPct val="0"/>
              </a:spcBef>
            </a:pPr>
            <a:endParaRPr lang="en-US" dirty="0" smtClean="0"/>
          </a:p>
          <a:p>
            <a:pPr eaLnBrk="1" hangingPunct="1">
              <a:spcBef>
                <a:spcPct val="0"/>
              </a:spcBef>
            </a:pPr>
            <a:endParaRPr lang="en-US" dirty="0" smtClean="0"/>
          </a:p>
        </p:txBody>
      </p:sp>
      <p:sp>
        <p:nvSpPr>
          <p:cNvPr id="78852" name="Footer Placeholder 3"/>
          <p:cNvSpPr>
            <a:spLocks noGrp="1"/>
          </p:cNvSpPr>
          <p:nvPr>
            <p:ph type="ftr" sz="quarter" idx="4"/>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70620" indent="-296392" eaLnBrk="0" hangingPunct="0">
              <a:defRPr>
                <a:solidFill>
                  <a:schemeClr val="tx1"/>
                </a:solidFill>
                <a:latin typeface="Arial" charset="0"/>
              </a:defRPr>
            </a:lvl2pPr>
            <a:lvl3pPr marL="1185569" indent="-237113" eaLnBrk="0" hangingPunct="0">
              <a:defRPr>
                <a:solidFill>
                  <a:schemeClr val="tx1"/>
                </a:solidFill>
                <a:latin typeface="Arial" charset="0"/>
              </a:defRPr>
            </a:lvl3pPr>
            <a:lvl4pPr marL="1659795" indent="-237113" eaLnBrk="0" hangingPunct="0">
              <a:defRPr>
                <a:solidFill>
                  <a:schemeClr val="tx1"/>
                </a:solidFill>
                <a:latin typeface="Arial" charset="0"/>
              </a:defRPr>
            </a:lvl4pPr>
            <a:lvl5pPr marL="2134024" indent="-237113" eaLnBrk="0" hangingPunct="0">
              <a:defRPr>
                <a:solidFill>
                  <a:schemeClr val="tx1"/>
                </a:solidFill>
                <a:latin typeface="Arial" charset="0"/>
              </a:defRPr>
            </a:lvl5pPr>
            <a:lvl6pPr marL="2608250" indent="-237113" eaLnBrk="0" fontAlgn="base" hangingPunct="0">
              <a:spcBef>
                <a:spcPct val="0"/>
              </a:spcBef>
              <a:spcAft>
                <a:spcPct val="0"/>
              </a:spcAft>
              <a:defRPr>
                <a:solidFill>
                  <a:schemeClr val="tx1"/>
                </a:solidFill>
                <a:latin typeface="Arial" charset="0"/>
              </a:defRPr>
            </a:lvl6pPr>
            <a:lvl7pPr marL="3082477" indent="-237113" eaLnBrk="0" fontAlgn="base" hangingPunct="0">
              <a:spcBef>
                <a:spcPct val="0"/>
              </a:spcBef>
              <a:spcAft>
                <a:spcPct val="0"/>
              </a:spcAft>
              <a:defRPr>
                <a:solidFill>
                  <a:schemeClr val="tx1"/>
                </a:solidFill>
                <a:latin typeface="Arial" charset="0"/>
              </a:defRPr>
            </a:lvl7pPr>
            <a:lvl8pPr marL="3556706" indent="-237113" eaLnBrk="0" fontAlgn="base" hangingPunct="0">
              <a:spcBef>
                <a:spcPct val="0"/>
              </a:spcBef>
              <a:spcAft>
                <a:spcPct val="0"/>
              </a:spcAft>
              <a:defRPr>
                <a:solidFill>
                  <a:schemeClr val="tx1"/>
                </a:solidFill>
                <a:latin typeface="Arial" charset="0"/>
              </a:defRPr>
            </a:lvl8pPr>
            <a:lvl9pPr marL="4030932" indent="-237113" eaLnBrk="0" fontAlgn="base" hangingPunct="0">
              <a:spcBef>
                <a:spcPct val="0"/>
              </a:spcBef>
              <a:spcAft>
                <a:spcPct val="0"/>
              </a:spcAft>
              <a:defRPr>
                <a:solidFill>
                  <a:schemeClr val="tx1"/>
                </a:solidFill>
                <a:latin typeface="Arial" charset="0"/>
              </a:defRPr>
            </a:lvl9pPr>
          </a:lstStyle>
          <a:p>
            <a:pPr eaLnBrk="1" hangingPunct="1"/>
            <a:r>
              <a:rPr lang="en-US" smtClean="0">
                <a:solidFill>
                  <a:srgbClr val="000000"/>
                </a:solidFill>
              </a:rPr>
              <a:t>Version 1.4</a:t>
            </a:r>
          </a:p>
        </p:txBody>
      </p:sp>
      <p:sp>
        <p:nvSpPr>
          <p:cNvPr id="78853" name="Slide Number Placeholder 4"/>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70620" indent="-296392" eaLnBrk="0" hangingPunct="0">
              <a:defRPr>
                <a:solidFill>
                  <a:schemeClr val="tx1"/>
                </a:solidFill>
                <a:latin typeface="Arial" charset="0"/>
              </a:defRPr>
            </a:lvl2pPr>
            <a:lvl3pPr marL="1185569" indent="-237113" eaLnBrk="0" hangingPunct="0">
              <a:defRPr>
                <a:solidFill>
                  <a:schemeClr val="tx1"/>
                </a:solidFill>
                <a:latin typeface="Arial" charset="0"/>
              </a:defRPr>
            </a:lvl3pPr>
            <a:lvl4pPr marL="1659795" indent="-237113" eaLnBrk="0" hangingPunct="0">
              <a:defRPr>
                <a:solidFill>
                  <a:schemeClr val="tx1"/>
                </a:solidFill>
                <a:latin typeface="Arial" charset="0"/>
              </a:defRPr>
            </a:lvl4pPr>
            <a:lvl5pPr marL="2134024" indent="-237113" eaLnBrk="0" hangingPunct="0">
              <a:defRPr>
                <a:solidFill>
                  <a:schemeClr val="tx1"/>
                </a:solidFill>
                <a:latin typeface="Arial" charset="0"/>
              </a:defRPr>
            </a:lvl5pPr>
            <a:lvl6pPr marL="2608250" indent="-237113" eaLnBrk="0" fontAlgn="base" hangingPunct="0">
              <a:spcBef>
                <a:spcPct val="0"/>
              </a:spcBef>
              <a:spcAft>
                <a:spcPct val="0"/>
              </a:spcAft>
              <a:defRPr>
                <a:solidFill>
                  <a:schemeClr val="tx1"/>
                </a:solidFill>
                <a:latin typeface="Arial" charset="0"/>
              </a:defRPr>
            </a:lvl6pPr>
            <a:lvl7pPr marL="3082477" indent="-237113" eaLnBrk="0" fontAlgn="base" hangingPunct="0">
              <a:spcBef>
                <a:spcPct val="0"/>
              </a:spcBef>
              <a:spcAft>
                <a:spcPct val="0"/>
              </a:spcAft>
              <a:defRPr>
                <a:solidFill>
                  <a:schemeClr val="tx1"/>
                </a:solidFill>
                <a:latin typeface="Arial" charset="0"/>
              </a:defRPr>
            </a:lvl7pPr>
            <a:lvl8pPr marL="3556706" indent="-237113" eaLnBrk="0" fontAlgn="base" hangingPunct="0">
              <a:spcBef>
                <a:spcPct val="0"/>
              </a:spcBef>
              <a:spcAft>
                <a:spcPct val="0"/>
              </a:spcAft>
              <a:defRPr>
                <a:solidFill>
                  <a:schemeClr val="tx1"/>
                </a:solidFill>
                <a:latin typeface="Arial" charset="0"/>
              </a:defRPr>
            </a:lvl8pPr>
            <a:lvl9pPr marL="4030932" indent="-237113" eaLnBrk="0" fontAlgn="base" hangingPunct="0">
              <a:spcBef>
                <a:spcPct val="0"/>
              </a:spcBef>
              <a:spcAft>
                <a:spcPct val="0"/>
              </a:spcAft>
              <a:defRPr>
                <a:solidFill>
                  <a:schemeClr val="tx1"/>
                </a:solidFill>
                <a:latin typeface="Arial" charset="0"/>
              </a:defRPr>
            </a:lvl9pPr>
          </a:lstStyle>
          <a:p>
            <a:pPr eaLnBrk="1" hangingPunct="1"/>
            <a:fld id="{9F2E2742-79A5-4672-8540-0380A0946746}" type="slidenum">
              <a:rPr lang="en-US" smtClean="0">
                <a:solidFill>
                  <a:srgbClr val="000000"/>
                </a:solidFill>
              </a:rPr>
              <a:pPr eaLnBrk="1" hangingPunct="1"/>
              <a:t>15</a:t>
            </a:fld>
            <a:endParaRPr lang="en-US"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9" name="Text Placeholder 2"/>
          <p:cNvSpPr>
            <a:spLocks noGrp="1"/>
          </p:cNvSpPr>
          <p:nvPr>
            <p:ph type="body" idx="1"/>
          </p:nvPr>
        </p:nvSpPr>
        <p:spPr>
          <a:xfrm>
            <a:off x="380999" y="3412607"/>
            <a:ext cx="8341851" cy="1645920"/>
          </a:xfrm>
        </p:spPr>
        <p:txBody>
          <a:bodyPr anchor="ctr"/>
          <a:lstStyle>
            <a:lvl1pPr marL="0" indent="0" algn="ctr">
              <a:buNone/>
              <a:defRPr sz="2000">
                <a:solidFill>
                  <a:srgbClr val="45454C"/>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11" name="Title 11"/>
          <p:cNvSpPr>
            <a:spLocks noGrp="1"/>
          </p:cNvSpPr>
          <p:nvPr>
            <p:ph type="title"/>
          </p:nvPr>
        </p:nvSpPr>
        <p:spPr>
          <a:xfrm>
            <a:off x="380999" y="1507668"/>
            <a:ext cx="8341851" cy="1645920"/>
          </a:xfrm>
        </p:spPr>
        <p:txBody>
          <a:bodyPr/>
          <a:lstStyle>
            <a:lvl1pPr algn="ctr">
              <a:defRPr sz="4200" spc="150" baseline="0">
                <a:solidFill>
                  <a:schemeClr val="accent1">
                    <a:lumMod val="50000"/>
                  </a:schemeClr>
                </a:solidFill>
              </a:defRPr>
            </a:lvl1pPr>
          </a:lstStyle>
          <a:p>
            <a:r>
              <a:rPr lang="en-US" dirty="0" smtClean="0"/>
              <a:t>Click to edit Master title style</a:t>
            </a:r>
            <a:endParaRPr lang="en-US" dirty="0"/>
          </a:p>
        </p:txBody>
      </p:sp>
      <p:pic>
        <p:nvPicPr>
          <p:cNvPr id="12" name="Picture 11" descr="CDE LOGO TEST.png"/>
          <p:cNvPicPr>
            <a:picLocks noChangeAspect="1"/>
          </p:cNvPicPr>
          <p:nvPr userDrawn="1"/>
        </p:nvPicPr>
        <p:blipFill>
          <a:blip r:embed="rId3" cstate="email">
            <a:extLst>
              <a:ext uri="{28A0092B-C50C-407E-A947-70E740481C1C}">
                <a14:useLocalDpi xmlns:a14="http://schemas.microsoft.com/office/drawing/2010/main" xmlns="" val="0"/>
              </a:ext>
            </a:extLst>
          </a:blip>
          <a:stretch>
            <a:fillRect/>
          </a:stretch>
        </p:blipFill>
        <p:spPr>
          <a:xfrm>
            <a:off x="6138318" y="6018062"/>
            <a:ext cx="2584532" cy="408405"/>
          </a:xfrm>
          <a:prstGeom prst="rect">
            <a:avLst/>
          </a:prstGeom>
        </p:spPr>
      </p:pic>
      <p:sp>
        <p:nvSpPr>
          <p:cNvPr id="3" name="Text Placeholder 2"/>
          <p:cNvSpPr>
            <a:spLocks noGrp="1"/>
          </p:cNvSpPr>
          <p:nvPr>
            <p:ph type="body" sz="quarter" idx="10" hasCustomPrompt="1"/>
          </p:nvPr>
        </p:nvSpPr>
        <p:spPr>
          <a:xfrm>
            <a:off x="381000" y="6018213"/>
            <a:ext cx="4110038" cy="407987"/>
          </a:xfrm>
        </p:spPr>
        <p:txBody>
          <a:bodyPr/>
          <a:lstStyle>
            <a:lvl1pPr marL="45720" indent="0">
              <a:buFontTx/>
              <a:buNone/>
              <a:defRPr sz="1600" b="0" spc="0">
                <a:solidFill>
                  <a:schemeClr val="accent6">
                    <a:lumMod val="50000"/>
                  </a:schemeClr>
                </a:solidFill>
              </a:defRPr>
            </a:lvl1pPr>
          </a:lstStyle>
          <a:p>
            <a:pPr lvl="0"/>
            <a:r>
              <a:rPr lang="en-US" dirty="0" smtClean="0"/>
              <a:t>Month Day Year</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80999" y="460248"/>
            <a:ext cx="6172202" cy="5564632"/>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11"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pic>
        <p:nvPicPr>
          <p:cNvPr id="13" name="Picture 12" descr="CDE LOGO TEST.png"/>
          <p:cNvPicPr>
            <a:picLocks noChangeAspect="1"/>
          </p:cNvPicPr>
          <p:nvPr userDrawn="1"/>
        </p:nvPicPr>
        <p:blipFill>
          <a:blip r:embed="rId3" cstate="email">
            <a:extLst>
              <a:ext uri="{28A0092B-C50C-407E-A947-70E740481C1C}">
                <a14:useLocalDpi xmlns:a14="http://schemas.microsoft.com/office/drawing/2010/main" xmlns="" val="0"/>
              </a:ext>
            </a:extLst>
          </a:blip>
          <a:stretch>
            <a:fillRect/>
          </a:stretch>
        </p:blipFill>
        <p:spPr>
          <a:xfrm>
            <a:off x="4121560" y="6222265"/>
            <a:ext cx="2584532" cy="408405"/>
          </a:xfrm>
          <a:prstGeom prst="rect">
            <a:avLst/>
          </a:prstGeom>
        </p:spPr>
      </p:pic>
      <p:sp>
        <p:nvSpPr>
          <p:cNvPr id="9" name="Text Placeholder 3"/>
          <p:cNvSpPr>
            <a:spLocks noGrp="1"/>
          </p:cNvSpPr>
          <p:nvPr>
            <p:ph type="body" sz="half" idx="2"/>
          </p:nvPr>
        </p:nvSpPr>
        <p:spPr>
          <a:xfrm>
            <a:off x="7040140" y="2232152"/>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2" name="Title 10"/>
          <p:cNvSpPr>
            <a:spLocks noGrp="1"/>
          </p:cNvSpPr>
          <p:nvPr>
            <p:ph type="title"/>
          </p:nvPr>
        </p:nvSpPr>
        <p:spPr>
          <a:xfrm>
            <a:off x="7037832" y="1096962"/>
            <a:ext cx="1913456" cy="1033590"/>
          </a:xfrm>
        </p:spPr>
        <p:txBody>
          <a:bodyPr anchor="b"/>
          <a:lstStyle>
            <a:lvl1pPr algn="l">
              <a:defRPr sz="2000" spc="0" baseline="0">
                <a:solidFill>
                  <a:schemeClr val="tx1"/>
                </a:solidFill>
              </a:defRPr>
            </a:lvl1pPr>
          </a:lstStyle>
          <a:p>
            <a:r>
              <a:rPr lang="en-US" dirty="0"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Left">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blipFill rotWithShape="1">
            <a:blip r:embed="rId2"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ooter Placeholder 4"/>
          <p:cNvSpPr>
            <a:spLocks noGrp="1"/>
          </p:cNvSpPr>
          <p:nvPr>
            <p:ph type="ftr" sz="quarter" idx="3"/>
          </p:nvPr>
        </p:nvSpPr>
        <p:spPr>
          <a:xfrm>
            <a:off x="147319" y="6356350"/>
            <a:ext cx="1824049"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pic>
        <p:nvPicPr>
          <p:cNvPr id="8" name="Picture 7" descr="CDE LOGO TEST.png"/>
          <p:cNvPicPr>
            <a:picLocks noChangeAspect="1"/>
          </p:cNvPicPr>
          <p:nvPr userDrawn="1"/>
        </p:nvPicPr>
        <p:blipFill>
          <a:blip r:embed="rId3" cstate="email">
            <a:extLst>
              <a:ext uri="{28A0092B-C50C-407E-A947-70E740481C1C}">
                <a14:useLocalDpi xmlns:a14="http://schemas.microsoft.com/office/drawing/2010/main" xmlns="" val="0"/>
              </a:ext>
            </a:extLst>
          </a:blip>
          <a:stretch>
            <a:fillRect/>
          </a:stretch>
        </p:blipFill>
        <p:spPr>
          <a:xfrm>
            <a:off x="6204360" y="6222265"/>
            <a:ext cx="2584532" cy="408405"/>
          </a:xfrm>
          <a:prstGeom prst="rect">
            <a:avLst/>
          </a:prstGeom>
        </p:spPr>
      </p:pic>
      <p:sp>
        <p:nvSpPr>
          <p:cNvPr id="9" name="Content Placeholder 2"/>
          <p:cNvSpPr>
            <a:spLocks noGrp="1"/>
          </p:cNvSpPr>
          <p:nvPr>
            <p:ph idx="1"/>
          </p:nvPr>
        </p:nvSpPr>
        <p:spPr>
          <a:xfrm>
            <a:off x="2199640" y="1036320"/>
            <a:ext cx="6589252" cy="4969193"/>
          </a:xfrm>
        </p:spPr>
        <p:txBody>
          <a:bodyPr/>
          <a:lstStyle>
            <a:lvl1pPr>
              <a:defRPr sz="2400" spc="0"/>
            </a:lvl1pPr>
            <a:lvl2pPr>
              <a:defRPr sz="2200" spc="0"/>
            </a:lvl2pPr>
            <a:lvl3pPr>
              <a:defRPr sz="2000" spc="0"/>
            </a:lvl3pPr>
            <a:lvl4pPr>
              <a:defRPr sz="1800" spc="0"/>
            </a:lvl4pPr>
            <a:lvl5pPr>
              <a:defRPr sz="1600" spc="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 Placeholder 2"/>
          <p:cNvSpPr>
            <a:spLocks noGrp="1"/>
          </p:cNvSpPr>
          <p:nvPr>
            <p:ph type="body" idx="10"/>
          </p:nvPr>
        </p:nvSpPr>
        <p:spPr>
          <a:xfrm>
            <a:off x="2199639" y="304800"/>
            <a:ext cx="6589252" cy="639762"/>
          </a:xfrm>
        </p:spPr>
        <p:txBody>
          <a:bodyPr anchor="ctr" anchorCtr="0">
            <a:normAutofit/>
          </a:bodyPr>
          <a:lstStyle>
            <a:lvl1pPr marL="0" indent="0" algn="l">
              <a:buNone/>
              <a:defRPr sz="2800" b="1" spc="0">
                <a:solidFill>
                  <a:schemeClr val="accent6">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3" name="Text Placeholder 3"/>
          <p:cNvSpPr>
            <a:spLocks noGrp="1"/>
          </p:cNvSpPr>
          <p:nvPr>
            <p:ph type="body" sz="half" idx="2"/>
          </p:nvPr>
        </p:nvSpPr>
        <p:spPr>
          <a:xfrm>
            <a:off x="60220" y="2171510"/>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4" name="Title 10"/>
          <p:cNvSpPr>
            <a:spLocks noGrp="1"/>
          </p:cNvSpPr>
          <p:nvPr>
            <p:ph type="title"/>
          </p:nvPr>
        </p:nvSpPr>
        <p:spPr>
          <a:xfrm>
            <a:off x="57912" y="1036320"/>
            <a:ext cx="1913456" cy="1033590"/>
          </a:xfrm>
        </p:spPr>
        <p:txBody>
          <a:bodyPr anchor="b"/>
          <a:lstStyle>
            <a:lvl1pPr algn="l">
              <a:defRPr sz="2000" spc="0" baseline="0"/>
            </a:lvl1pPr>
          </a:lstStyle>
          <a:p>
            <a:r>
              <a:rPr lang="en-US" dirty="0" smtClean="0"/>
              <a:t>Click to edit Master title style</a:t>
            </a:r>
            <a:endParaRPr lang="en-US" dirty="0"/>
          </a:p>
        </p:txBody>
      </p:sp>
    </p:spTree>
    <p:extLst>
      <p:ext uri="{BB962C8B-B14F-4D97-AF65-F5344CB8AC3E}">
        <p14:creationId xmlns:p14="http://schemas.microsoft.com/office/powerpoint/2010/main" xmlns="" val="4148795092"/>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lank with Caption Left">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7" name="Footer Placeholder 4"/>
          <p:cNvSpPr>
            <a:spLocks noGrp="1"/>
          </p:cNvSpPr>
          <p:nvPr>
            <p:ph type="ftr" sz="quarter" idx="3"/>
          </p:nvPr>
        </p:nvSpPr>
        <p:spPr>
          <a:xfrm>
            <a:off x="198119" y="6356350"/>
            <a:ext cx="1773249"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pic>
        <p:nvPicPr>
          <p:cNvPr id="8" name="Picture 7" descr="CDE LOGO TEST.png"/>
          <p:cNvPicPr>
            <a:picLocks noChangeAspect="1"/>
          </p:cNvPicPr>
          <p:nvPr userDrawn="1"/>
        </p:nvPicPr>
        <p:blipFill>
          <a:blip r:embed="rId3" cstate="email">
            <a:extLst>
              <a:ext uri="{28A0092B-C50C-407E-A947-70E740481C1C}">
                <a14:useLocalDpi xmlns:a14="http://schemas.microsoft.com/office/drawing/2010/main" xmlns="" val="0"/>
              </a:ext>
            </a:extLst>
          </a:blip>
          <a:stretch>
            <a:fillRect/>
          </a:stretch>
        </p:blipFill>
        <p:spPr>
          <a:xfrm>
            <a:off x="6204360" y="6222265"/>
            <a:ext cx="2584532" cy="408405"/>
          </a:xfrm>
          <a:prstGeom prst="rect">
            <a:avLst/>
          </a:prstGeom>
        </p:spPr>
      </p:pic>
      <p:sp>
        <p:nvSpPr>
          <p:cNvPr id="6" name="Text Placeholder 3"/>
          <p:cNvSpPr>
            <a:spLocks noGrp="1"/>
          </p:cNvSpPr>
          <p:nvPr>
            <p:ph type="body" sz="half" idx="2"/>
          </p:nvPr>
        </p:nvSpPr>
        <p:spPr>
          <a:xfrm>
            <a:off x="60220" y="2232152"/>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9" name="Title 10"/>
          <p:cNvSpPr>
            <a:spLocks noGrp="1"/>
          </p:cNvSpPr>
          <p:nvPr>
            <p:ph type="title"/>
          </p:nvPr>
        </p:nvSpPr>
        <p:spPr>
          <a:xfrm>
            <a:off x="57912" y="1096962"/>
            <a:ext cx="1913456" cy="1033590"/>
          </a:xfrm>
        </p:spPr>
        <p:txBody>
          <a:bodyPr anchor="b"/>
          <a:lstStyle>
            <a:lvl1pPr algn="l">
              <a:defRPr sz="2000" spc="0" baseline="0"/>
            </a:lvl1pPr>
          </a:lstStyle>
          <a:p>
            <a:r>
              <a:rPr lang="en-US" dirty="0" smtClean="0"/>
              <a:t>Click to edit Master title style</a:t>
            </a:r>
            <a:endParaRPr lang="en-US" dirty="0"/>
          </a:p>
        </p:txBody>
      </p:sp>
    </p:spTree>
    <p:extLst>
      <p:ext uri="{BB962C8B-B14F-4D97-AF65-F5344CB8AC3E}">
        <p14:creationId xmlns:p14="http://schemas.microsoft.com/office/powerpoint/2010/main" xmlns="" val="2911585613"/>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Left">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blipFill rotWithShape="1">
            <a:blip r:embed="rId2"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icture Placeholder 2"/>
          <p:cNvSpPr>
            <a:spLocks noGrp="1"/>
          </p:cNvSpPr>
          <p:nvPr>
            <p:ph type="pic" idx="1"/>
          </p:nvPr>
        </p:nvSpPr>
        <p:spPr>
          <a:xfrm>
            <a:off x="2213286" y="304800"/>
            <a:ext cx="6625914" cy="587248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8" name="Footer Placeholder 4"/>
          <p:cNvSpPr>
            <a:spLocks noGrp="1"/>
          </p:cNvSpPr>
          <p:nvPr>
            <p:ph type="ftr" sz="quarter" idx="3"/>
          </p:nvPr>
        </p:nvSpPr>
        <p:spPr>
          <a:xfrm>
            <a:off x="157479" y="6356350"/>
            <a:ext cx="1806449"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pic>
        <p:nvPicPr>
          <p:cNvPr id="9" name="Picture 8" descr="CDE LOGO TEST.png"/>
          <p:cNvPicPr>
            <a:picLocks noChangeAspect="1"/>
          </p:cNvPicPr>
          <p:nvPr userDrawn="1"/>
        </p:nvPicPr>
        <p:blipFill>
          <a:blip r:embed="rId3" cstate="email">
            <a:extLst>
              <a:ext uri="{28A0092B-C50C-407E-A947-70E740481C1C}">
                <a14:useLocalDpi xmlns:a14="http://schemas.microsoft.com/office/drawing/2010/main" xmlns="" val="0"/>
              </a:ext>
            </a:extLst>
          </a:blip>
          <a:stretch>
            <a:fillRect/>
          </a:stretch>
        </p:blipFill>
        <p:spPr>
          <a:xfrm>
            <a:off x="6204360" y="6222265"/>
            <a:ext cx="2584532" cy="408405"/>
          </a:xfrm>
          <a:prstGeom prst="rect">
            <a:avLst/>
          </a:prstGeom>
        </p:spPr>
      </p:pic>
      <p:sp>
        <p:nvSpPr>
          <p:cNvPr id="12" name="Text Placeholder 3"/>
          <p:cNvSpPr>
            <a:spLocks noGrp="1"/>
          </p:cNvSpPr>
          <p:nvPr>
            <p:ph type="body" sz="half" idx="2"/>
          </p:nvPr>
        </p:nvSpPr>
        <p:spPr>
          <a:xfrm>
            <a:off x="53108" y="2232152"/>
            <a:ext cx="1910820" cy="2816352"/>
          </a:xfrm>
        </p:spPr>
        <p:txBody>
          <a:bodyPr tIns="0"/>
          <a:lstStyle>
            <a:lvl1pPr marL="0" indent="0">
              <a:buNone/>
              <a:defRPr sz="1800" b="0" spc="0">
                <a:solidFill>
                  <a:schemeClr val="accent6">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3" name="Title 10"/>
          <p:cNvSpPr>
            <a:spLocks noGrp="1"/>
          </p:cNvSpPr>
          <p:nvPr>
            <p:ph type="title"/>
          </p:nvPr>
        </p:nvSpPr>
        <p:spPr>
          <a:xfrm>
            <a:off x="50800" y="1096962"/>
            <a:ext cx="1913456" cy="1033590"/>
          </a:xfrm>
        </p:spPr>
        <p:txBody>
          <a:bodyPr anchor="b"/>
          <a:lstStyle>
            <a:lvl1pPr algn="l">
              <a:defRPr sz="2000" spc="0" baseline="0">
                <a:solidFill>
                  <a:schemeClr val="accent6">
                    <a:lumMod val="50000"/>
                  </a:schemeClr>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xmlns="" val="2845491436"/>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cSld name="Comparison">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91159" y="1722438"/>
            <a:ext cx="4040188" cy="639762"/>
          </a:xfrm>
        </p:spPr>
        <p:txBody>
          <a:bodyPr anchor="b"/>
          <a:lstStyle>
            <a:lvl1pPr marL="0" indent="0" algn="l">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391159"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20485" y="1722438"/>
            <a:ext cx="4041775" cy="639762"/>
          </a:xfrm>
        </p:spPr>
        <p:txBody>
          <a:bodyPr anchor="b"/>
          <a:lstStyle>
            <a:lvl1pPr marL="0" indent="0" algn="l">
              <a:buNone/>
              <a:defRPr sz="2400" b="1">
                <a:solidFill>
                  <a:srgbClr val="785F55"/>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72048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9"/>
          <p:cNvSpPr>
            <a:spLocks noGrp="1"/>
          </p:cNvSpPr>
          <p:nvPr>
            <p:ph type="title"/>
          </p:nvPr>
        </p:nvSpPr>
        <p:spPr/>
        <p:txBody>
          <a:bodyPr/>
          <a:lstStyle/>
          <a:p>
            <a:r>
              <a:rPr lang="en-US" smtClean="0"/>
              <a:t>Click to edit Master title style</a:t>
            </a:r>
            <a:endParaRPr lang="en-US"/>
          </a:p>
        </p:txBody>
      </p:sp>
      <p:sp>
        <p:nvSpPr>
          <p:cNvPr id="11" name="Footer Placeholder 4"/>
          <p:cNvSpPr>
            <a:spLocks noGrp="1"/>
          </p:cNvSpPr>
          <p:nvPr>
            <p:ph type="ftr" sz="quarter" idx="10"/>
          </p:nvPr>
        </p:nvSpPr>
        <p:spPr>
          <a:xfrm>
            <a:off x="380999" y="6356350"/>
            <a:ext cx="3352800" cy="274320"/>
          </a:xfrm>
          <a:prstGeom prst="rect">
            <a:avLst/>
          </a:prstGeom>
        </p:spPr>
        <p:txBody>
          <a:bodyPr vert="horz" lIns="91440" tIns="45720" rIns="91440" bIns="45720" rtlCol="0" anchor="ctr"/>
          <a:lstStyle>
            <a:lvl1pPr algn="l">
              <a:defRPr sz="1100">
                <a:solidFill>
                  <a:schemeClr val="tx2"/>
                </a:solidFill>
              </a:defRPr>
            </a:lvl1pPr>
          </a:lstStyle>
          <a:p>
            <a:endParaRPr lang="en-US" dirty="0" smtClean="0"/>
          </a:p>
        </p:txBody>
      </p:sp>
    </p:spTree>
    <p:extLst>
      <p:ext uri="{BB962C8B-B14F-4D97-AF65-F5344CB8AC3E}">
        <p14:creationId xmlns:p14="http://schemas.microsoft.com/office/powerpoint/2010/main" xmlns="" val="537247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28600">
              <a:buFont typeface="Wingdings" charset="2"/>
              <a:buChar char="§"/>
              <a:defRPr spc="0"/>
            </a:lvl1pPr>
            <a:lvl2pPr marL="548640" indent="-182880">
              <a:buFont typeface="Wingdings" charset="2"/>
              <a:buChar char="§"/>
              <a:defRPr spc="0"/>
            </a:lvl2pPr>
            <a:lvl3pPr marL="822960" indent="-182880">
              <a:buFont typeface="Wingdings" charset="2"/>
              <a:buChar char="§"/>
              <a:defRPr spc="0"/>
            </a:lvl3pPr>
            <a:lvl4pPr marL="1097280" indent="-182880">
              <a:buFont typeface="Wingdings" charset="2"/>
              <a:buChar char="§"/>
              <a:defRPr spc="0"/>
            </a:lvl4pPr>
            <a:lvl5pPr marL="1280160" indent="-182880">
              <a:buFont typeface="Wingdings" charset="2"/>
              <a:buChar char="§"/>
              <a:defRPr spc="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p:nvPr>
        </p:nvSpPr>
        <p:spPr/>
        <p:txBody>
          <a:bodyPr/>
          <a:lstStyle>
            <a:lvl1pPr>
              <a:defRPr>
                <a:latin typeface="Book Antiqua"/>
                <a:cs typeface="Book Antiqua"/>
              </a:defRPr>
            </a:lvl1pPr>
          </a:lstStyle>
          <a:p>
            <a:r>
              <a:rPr lang="en-US" dirty="0" smtClean="0"/>
              <a:t>Click to edit Master title style</a:t>
            </a:r>
            <a:endParaRPr lang="en-US" dirty="0"/>
          </a:p>
        </p:txBody>
      </p:sp>
      <p:sp>
        <p:nvSpPr>
          <p:cNvPr id="5" name="Footer Placeholder 6"/>
          <p:cNvSpPr>
            <a:spLocks noGrp="1"/>
          </p:cNvSpPr>
          <p:nvPr>
            <p:ph type="ftr" sz="quarter" idx="3"/>
          </p:nvPr>
        </p:nvSpPr>
        <p:spPr>
          <a:xfrm>
            <a:off x="380999" y="6265545"/>
            <a:ext cx="2895600" cy="365125"/>
          </a:xfrm>
          <a:prstGeom prst="rect">
            <a:avLst/>
          </a:prstGeom>
        </p:spPr>
        <p:txBody>
          <a:bodyPr vert="horz" lIns="91440" tIns="45720" rIns="91440" bIns="45720" rtlCol="0" anchor="ctr"/>
          <a:lstStyle>
            <a:lvl1pPr algn="l">
              <a:defRPr sz="1000">
                <a:solidFill>
                  <a:srgbClr val="45454C"/>
                </a:solidFill>
              </a:defRPr>
            </a:lvl1pPr>
          </a:lstStyle>
          <a:p>
            <a:fld id="{757A2F4E-5D54-B04B-91BD-7E78EE1FE9FD}" type="slidenum">
              <a:rPr lang="en-US" smtClean="0"/>
              <a:pPr/>
              <a:t>‹#›</a:t>
            </a:fld>
            <a:endParaRPr lang="en-US" dirty="0" smtClean="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Divider Orange">
    <p:bg>
      <p:bgPr>
        <a:solidFill>
          <a:schemeClr val="accent1">
            <a:lumMod val="75000"/>
          </a:schemeClr>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0999" y="3412607"/>
            <a:ext cx="8341851" cy="1645920"/>
          </a:xfrm>
        </p:spPr>
        <p:txBody>
          <a:bodyPr anchor="ctr">
            <a:normAutofit/>
          </a:bodyPr>
          <a:lstStyle>
            <a:lvl1pPr marL="0" indent="0" algn="ctr">
              <a:buNone/>
              <a:defRPr sz="2400">
                <a:solidFill>
                  <a:srgbClr val="40404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12" name="Title 11"/>
          <p:cNvSpPr>
            <a:spLocks noGrp="1"/>
          </p:cNvSpPr>
          <p:nvPr>
            <p:ph type="title"/>
          </p:nvPr>
        </p:nvSpPr>
        <p:spPr>
          <a:xfrm>
            <a:off x="380999" y="1740195"/>
            <a:ext cx="8341851" cy="1645920"/>
          </a:xfrm>
        </p:spPr>
        <p:txBody>
          <a:bodyPr/>
          <a:lstStyle>
            <a:lvl1pPr algn="ctr">
              <a:defRPr sz="4200" spc="150" baseline="0">
                <a:solidFill>
                  <a:srgbClr val="FFFFFF"/>
                </a:solidFill>
              </a:defRPr>
            </a:lvl1pPr>
          </a:lstStyle>
          <a:p>
            <a:r>
              <a:rPr lang="en-US" dirty="0" smtClean="0"/>
              <a:t>Click to edit Master title style</a:t>
            </a:r>
            <a:endParaRPr lang="en-US" dirty="0"/>
          </a:p>
        </p:txBody>
      </p:sp>
      <p:pic>
        <p:nvPicPr>
          <p:cNvPr id="5" name="Picture 4" descr="CDE LOGO TEST.png"/>
          <p:cNvPicPr>
            <a:picLocks noChangeAspect="1"/>
          </p:cNvPicPr>
          <p:nvPr userDrawn="1"/>
        </p:nvPicPr>
        <p:blipFill>
          <a:blip r:embed="rId2" cstate="email">
            <a:extLst>
              <a:ext uri="{28A0092B-C50C-407E-A947-70E740481C1C}">
                <a14:useLocalDpi xmlns:a14="http://schemas.microsoft.com/office/drawing/2010/main" xmlns="" val="0"/>
              </a:ext>
            </a:extLst>
          </a:blip>
          <a:stretch>
            <a:fillRect/>
          </a:stretch>
        </p:blipFill>
        <p:spPr>
          <a:xfrm>
            <a:off x="6204360" y="6222265"/>
            <a:ext cx="2584532" cy="408405"/>
          </a:xfrm>
          <a:prstGeom prst="rect">
            <a:avLst/>
          </a:prstGeom>
        </p:spPr>
      </p:pic>
    </p:spTree>
    <p:extLst>
      <p:ext uri="{BB962C8B-B14F-4D97-AF65-F5344CB8AC3E}">
        <p14:creationId xmlns:p14="http://schemas.microsoft.com/office/powerpoint/2010/main" xmlns="" val="320909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91159" y="1719072"/>
            <a:ext cx="4038600" cy="4407408"/>
          </a:xfrm>
        </p:spPr>
        <p:txBody>
          <a:bodyPr/>
          <a:lstStyle>
            <a:lvl1pPr>
              <a:defRPr sz="2400" spc="0"/>
            </a:lvl1pPr>
            <a:lvl2pPr>
              <a:defRPr sz="2200" spc="0"/>
            </a:lvl2pPr>
            <a:lvl3pPr>
              <a:defRPr sz="2000" spc="0"/>
            </a:lvl3pPr>
            <a:lvl4pPr>
              <a:defRPr sz="1800" spc="0"/>
            </a:lvl4pPr>
            <a:lvl5pPr>
              <a:defRPr sz="1600" spc="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723660" y="1719072"/>
            <a:ext cx="4038600" cy="4407408"/>
          </a:xfrm>
        </p:spPr>
        <p:txBody>
          <a:bodyPr/>
          <a:lstStyle>
            <a:lvl1pPr>
              <a:defRPr sz="2400" b="1" i="0" spc="0"/>
            </a:lvl1pPr>
            <a:lvl2pPr>
              <a:defRPr sz="2200" b="0" i="0" spc="0"/>
            </a:lvl2pPr>
            <a:lvl3pPr>
              <a:defRPr sz="2000" b="0" i="0" spc="0"/>
            </a:lvl3pPr>
            <a:lvl4pPr>
              <a:defRPr sz="1800" b="0" i="0" spc="0"/>
            </a:lvl4pPr>
            <a:lvl5pPr>
              <a:defRPr sz="1600" b="0" i="0" spc="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7"/>
          <p:cNvSpPr>
            <a:spLocks noGrp="1"/>
          </p:cNvSpPr>
          <p:nvPr>
            <p:ph type="title" hasCustomPrompt="1"/>
          </p:nvPr>
        </p:nvSpPr>
        <p:spPr/>
        <p:txBody>
          <a:bodyPr/>
          <a:lstStyle/>
          <a:p>
            <a:r>
              <a:rPr lang="en-US" dirty="0" smtClean="0"/>
              <a:t>Click To Edit Master Title Style</a:t>
            </a:r>
            <a:endParaRPr lang="en-US" dirty="0"/>
          </a:p>
        </p:txBody>
      </p:sp>
      <p:sp>
        <p:nvSpPr>
          <p:cNvPr id="9"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7"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Blue Narrow Bar">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381000" y="355847"/>
            <a:ext cx="8381260" cy="782073"/>
          </a:xfrm>
        </p:spPr>
        <p:txBody>
          <a:bodyPr/>
          <a:lstStyle/>
          <a:p>
            <a:r>
              <a:rPr lang="en-US" dirty="0" smtClean="0"/>
              <a:t>Click to edit Master title style</a:t>
            </a:r>
            <a:endParaRPr lang="en-US" dirty="0"/>
          </a:p>
        </p:txBody>
      </p:sp>
      <p:sp>
        <p:nvSpPr>
          <p:cNvPr id="7"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Tree>
    <p:extLst>
      <p:ext uri="{BB962C8B-B14F-4D97-AF65-F5344CB8AC3E}">
        <p14:creationId xmlns:p14="http://schemas.microsoft.com/office/powerpoint/2010/main" xmlns="" val="3830294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Green Narrow Bar">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381000" y="355847"/>
            <a:ext cx="8381260" cy="782073"/>
          </a:xfrm>
        </p:spPr>
        <p:txBody>
          <a:bodyPr/>
          <a:lstStyle/>
          <a:p>
            <a:r>
              <a:rPr lang="en-US" dirty="0" smtClean="0"/>
              <a:t>Click to edit Master title style</a:t>
            </a:r>
            <a:endParaRPr lang="en-US" dirty="0"/>
          </a:p>
        </p:txBody>
      </p:sp>
      <p:sp>
        <p:nvSpPr>
          <p:cNvPr id="7"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Tree>
    <p:extLst>
      <p:ext uri="{BB962C8B-B14F-4D97-AF65-F5344CB8AC3E}">
        <p14:creationId xmlns:p14="http://schemas.microsoft.com/office/powerpoint/2010/main" xmlns="" val="2696168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bg>
      <p:bgPr>
        <a:blipFill rotWithShape="1">
          <a:blip r:embed="rId2" cstate="print"/>
          <a:stretch>
            <a:fillRect/>
          </a:stretch>
        </a:blipFill>
        <a:effectLst/>
      </p:bgPr>
    </p:bg>
    <p:spTree>
      <p:nvGrpSpPr>
        <p:cNvPr id="1" name=""/>
        <p:cNvGrpSpPr/>
        <p:nvPr/>
      </p:nvGrpSpPr>
      <p:grpSpPr>
        <a:xfrm>
          <a:off x="0" y="0"/>
          <a:ext cx="0" cy="0"/>
          <a:chOff x="0" y="0"/>
          <a:chExt cx="0" cy="0"/>
        </a:xfrm>
      </p:grpSpPr>
      <p:pic>
        <p:nvPicPr>
          <p:cNvPr id="4" name="Picture 3" descr="CDE LOGO TEST.png"/>
          <p:cNvPicPr>
            <a:picLocks noChangeAspect="1"/>
          </p:cNvPicPr>
          <p:nvPr userDrawn="1"/>
        </p:nvPicPr>
        <p:blipFill>
          <a:blip r:embed="rId3" cstate="email">
            <a:extLst>
              <a:ext uri="{28A0092B-C50C-407E-A947-70E740481C1C}">
                <a14:useLocalDpi xmlns:a14="http://schemas.microsoft.com/office/drawing/2010/main" xmlns="" val="0"/>
              </a:ext>
            </a:extLst>
          </a:blip>
          <a:stretch>
            <a:fillRect/>
          </a:stretch>
        </p:blipFill>
        <p:spPr>
          <a:xfrm>
            <a:off x="6204360" y="6222265"/>
            <a:ext cx="2584532" cy="408405"/>
          </a:xfrm>
          <a:prstGeom prst="rect">
            <a:avLst/>
          </a:prstGeom>
        </p:spPr>
      </p:pic>
      <p:sp>
        <p:nvSpPr>
          <p:cNvPr id="6"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188720"/>
            <a:ext cx="6096001" cy="4969193"/>
          </a:xfrm>
        </p:spPr>
        <p:txBody>
          <a:bodyPr/>
          <a:lstStyle>
            <a:lvl1pPr>
              <a:defRPr sz="2400" spc="0"/>
            </a:lvl1pPr>
            <a:lvl2pPr>
              <a:defRPr sz="2200" spc="0"/>
            </a:lvl2pPr>
            <a:lvl3pPr>
              <a:defRPr sz="2000" spc="0"/>
            </a:lvl3pPr>
            <a:lvl4pPr>
              <a:defRPr sz="1800" spc="0"/>
            </a:lvl4pPr>
            <a:lvl5pPr>
              <a:defRPr sz="1600" spc="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7040140" y="2232152"/>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1" name="Title 10"/>
          <p:cNvSpPr>
            <a:spLocks noGrp="1"/>
          </p:cNvSpPr>
          <p:nvPr>
            <p:ph type="title"/>
          </p:nvPr>
        </p:nvSpPr>
        <p:spPr>
          <a:xfrm>
            <a:off x="7037832" y="1096962"/>
            <a:ext cx="1913456" cy="1033590"/>
          </a:xfrm>
        </p:spPr>
        <p:txBody>
          <a:bodyPr anchor="b"/>
          <a:lstStyle>
            <a:lvl1pPr algn="l">
              <a:defRPr sz="2000" spc="0" baseline="0"/>
            </a:lvl1pPr>
          </a:lstStyle>
          <a:p>
            <a:r>
              <a:rPr lang="en-US" dirty="0" smtClean="0"/>
              <a:t>Click to edit Master title style</a:t>
            </a:r>
            <a:endParaRPr lang="en-US" dirty="0"/>
          </a:p>
        </p:txBody>
      </p:sp>
      <p:pic>
        <p:nvPicPr>
          <p:cNvPr id="8" name="Picture 7" descr="CDE LOGO TEST.png"/>
          <p:cNvPicPr>
            <a:picLocks noChangeAspect="1"/>
          </p:cNvPicPr>
          <p:nvPr userDrawn="1"/>
        </p:nvPicPr>
        <p:blipFill>
          <a:blip r:embed="rId3" cstate="email">
            <a:extLst>
              <a:ext uri="{28A0092B-C50C-407E-A947-70E740481C1C}">
                <a14:useLocalDpi xmlns:a14="http://schemas.microsoft.com/office/drawing/2010/main" xmlns="" val="0"/>
              </a:ext>
            </a:extLst>
          </a:blip>
          <a:stretch>
            <a:fillRect/>
          </a:stretch>
        </p:blipFill>
        <p:spPr>
          <a:xfrm>
            <a:off x="4121560" y="6222265"/>
            <a:ext cx="2584532" cy="408405"/>
          </a:xfrm>
          <a:prstGeom prst="rect">
            <a:avLst/>
          </a:prstGeom>
        </p:spPr>
      </p:pic>
      <p:sp>
        <p:nvSpPr>
          <p:cNvPr id="9"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chemeClr val="accent6">
                    <a:lumMod val="50000"/>
                  </a:schemeClr>
                </a:solidFill>
              </a:defRPr>
            </a:lvl1pPr>
          </a:lstStyle>
          <a:p>
            <a:fld id="{757A2F4E-5D54-B04B-91BD-7E78EE1FE9FD}" type="slidenum">
              <a:rPr lang="en-US" smtClean="0"/>
              <a:pPr/>
              <a:t>‹#›</a:t>
            </a:fld>
            <a:endParaRPr lang="en-US" dirty="0" smtClean="0"/>
          </a:p>
        </p:txBody>
      </p:sp>
      <p:sp>
        <p:nvSpPr>
          <p:cNvPr id="10" name="Text Placeholder 2"/>
          <p:cNvSpPr>
            <a:spLocks noGrp="1"/>
          </p:cNvSpPr>
          <p:nvPr>
            <p:ph type="body" idx="10"/>
          </p:nvPr>
        </p:nvSpPr>
        <p:spPr>
          <a:xfrm>
            <a:off x="380998" y="457200"/>
            <a:ext cx="6096001" cy="639762"/>
          </a:xfrm>
        </p:spPr>
        <p:txBody>
          <a:bodyPr anchor="ctr" anchorCtr="0">
            <a:normAutofit/>
          </a:bodyPr>
          <a:lstStyle>
            <a:lvl1pPr marL="0" indent="0" algn="l">
              <a:buNone/>
              <a:defRPr sz="2800" b="1" spc="0">
                <a:solidFill>
                  <a:srgbClr val="45454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6" cstate="prin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13" name="Picture 12" descr="CDE LOGO TEST.png"/>
          <p:cNvPicPr>
            <a:picLocks noChangeAspect="1"/>
          </p:cNvPicPr>
          <p:nvPr/>
        </p:nvPicPr>
        <p:blipFill>
          <a:blip r:embed="rId17" cstate="email">
            <a:extLst>
              <a:ext uri="{28A0092B-C50C-407E-A947-70E740481C1C}">
                <a14:useLocalDpi xmlns:a14="http://schemas.microsoft.com/office/drawing/2010/main" xmlns="" val="0"/>
              </a:ext>
            </a:extLst>
          </a:blip>
          <a:stretch>
            <a:fillRect/>
          </a:stretch>
        </p:blipFill>
        <p:spPr>
          <a:xfrm>
            <a:off x="6204360" y="6222265"/>
            <a:ext cx="2584532" cy="408405"/>
          </a:xfrm>
          <a:prstGeom prst="rect">
            <a:avLst/>
          </a:prstGeom>
        </p:spPr>
      </p:pic>
      <p:sp>
        <p:nvSpPr>
          <p:cNvPr id="7" name="Footer Placeholder 6"/>
          <p:cNvSpPr>
            <a:spLocks noGrp="1"/>
          </p:cNvSpPr>
          <p:nvPr>
            <p:ph type="ftr" sz="quarter" idx="3"/>
          </p:nvPr>
        </p:nvSpPr>
        <p:spPr>
          <a:xfrm>
            <a:off x="380999" y="6265545"/>
            <a:ext cx="2895600" cy="365125"/>
          </a:xfrm>
          <a:prstGeom prst="rect">
            <a:avLst/>
          </a:prstGeom>
        </p:spPr>
        <p:txBody>
          <a:bodyPr vert="horz" lIns="91440" tIns="45720" rIns="91440" bIns="45720" rtlCol="0" anchor="ctr">
            <a:noAutofit/>
          </a:bodyPr>
          <a:lstStyle>
            <a:lvl1pPr algn="l">
              <a:defRPr sz="1100" b="1">
                <a:solidFill>
                  <a:srgbClr val="45454C"/>
                </a:solidFill>
              </a:defRPr>
            </a:lvl1pPr>
          </a:lstStyle>
          <a:p>
            <a:fld id="{757A2F4E-5D54-B04B-91BD-7E78EE1FE9FD}" type="slidenum">
              <a:rPr lang="en-US" smtClean="0"/>
              <a:pPr/>
              <a:t>‹#›</a:t>
            </a:fld>
            <a:endParaRPr lang="en-US" dirty="0" smtClean="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75" r:id="rId3"/>
    <p:sldLayoutId id="2147483664" r:id="rId4"/>
    <p:sldLayoutId id="2147483666" r:id="rId5"/>
    <p:sldLayoutId id="2147483676" r:id="rId6"/>
    <p:sldLayoutId id="2147483677" r:id="rId7"/>
    <p:sldLayoutId id="2147483667" r:id="rId8"/>
    <p:sldLayoutId id="2147483668" r:id="rId9"/>
    <p:sldLayoutId id="2147483669" r:id="rId10"/>
    <p:sldLayoutId id="2147483670" r:id="rId11"/>
    <p:sldLayoutId id="2147483673" r:id="rId12"/>
    <p:sldLayoutId id="2147483672" r:id="rId13"/>
    <p:sldLayoutId id="2147483678" r:id="rId14"/>
  </p:sldLayoutIdLst>
  <p:hf hdr="0"/>
  <p:txStyles>
    <p:titleStyle>
      <a:lvl1pPr algn="ctr" defTabSz="914400" rtl="0" eaLnBrk="1" latinLnBrk="0" hangingPunct="1">
        <a:spcBef>
          <a:spcPct val="0"/>
        </a:spcBef>
        <a:buNone/>
        <a:defRPr sz="3600" kern="1200" cap="none" spc="200" baseline="0">
          <a:ln>
            <a:noFill/>
          </a:ln>
          <a:solidFill>
            <a:schemeClr val="bg1"/>
          </a:solidFill>
          <a:effectLst/>
          <a:latin typeface="Palatino Linotype"/>
          <a:ea typeface="+mj-ea"/>
          <a:cs typeface="Palatino Linotype"/>
        </a:defRPr>
      </a:lvl1pPr>
    </p:titleStyle>
    <p:bodyStyle>
      <a:lvl1pPr marL="502920" indent="-457200" algn="l" defTabSz="914400" rtl="0" eaLnBrk="1" latinLnBrk="0" hangingPunct="1">
        <a:spcBef>
          <a:spcPct val="20000"/>
        </a:spcBef>
        <a:buClr>
          <a:schemeClr val="accent1"/>
        </a:buClr>
        <a:buSzPct val="110000"/>
        <a:buFont typeface="Wingdings" charset="2"/>
        <a:buChar char="§"/>
        <a:defRPr sz="2400" b="1" kern="1200" spc="150" baseline="0">
          <a:solidFill>
            <a:schemeClr val="accent6">
              <a:lumMod val="50000"/>
            </a:schemeClr>
          </a:solidFill>
          <a:latin typeface="+mn-lt"/>
          <a:ea typeface="+mn-ea"/>
          <a:cs typeface="+mn-cs"/>
        </a:defRPr>
      </a:lvl1pPr>
      <a:lvl2pPr marL="822960" indent="-457200" algn="l" defTabSz="914400" rtl="0" eaLnBrk="1" latinLnBrk="0" hangingPunct="1">
        <a:spcBef>
          <a:spcPct val="20000"/>
        </a:spcBef>
        <a:buClr>
          <a:schemeClr val="accent2"/>
        </a:buClr>
        <a:buSzPct val="110000"/>
        <a:buFont typeface="Wingdings" charset="2"/>
        <a:buChar char="§"/>
        <a:defRPr sz="2200" kern="1200" spc="100" baseline="0">
          <a:solidFill>
            <a:schemeClr val="accent6">
              <a:lumMod val="50000"/>
            </a:schemeClr>
          </a:solidFill>
          <a:latin typeface="+mn-lt"/>
          <a:ea typeface="+mn-ea"/>
          <a:cs typeface="+mn-cs"/>
        </a:defRPr>
      </a:lvl2pPr>
      <a:lvl3pPr marL="925830" indent="-285750" algn="l" defTabSz="914400" rtl="0" eaLnBrk="1" latinLnBrk="0" hangingPunct="1">
        <a:spcBef>
          <a:spcPct val="20000"/>
        </a:spcBef>
        <a:buClr>
          <a:schemeClr val="accent3"/>
        </a:buClr>
        <a:buSzPct val="110000"/>
        <a:buFont typeface="Wingdings" charset="2"/>
        <a:buChar char="§"/>
        <a:defRPr sz="2000" kern="1200" spc="100" baseline="0">
          <a:solidFill>
            <a:schemeClr val="accent6">
              <a:lumMod val="50000"/>
            </a:schemeClr>
          </a:solidFill>
          <a:latin typeface="+mn-lt"/>
          <a:ea typeface="+mn-ea"/>
          <a:cs typeface="+mn-cs"/>
        </a:defRPr>
      </a:lvl3pPr>
      <a:lvl4pPr marL="1200150" indent="-285750" algn="l" defTabSz="914400" rtl="0" eaLnBrk="1" latinLnBrk="0" hangingPunct="1">
        <a:spcBef>
          <a:spcPct val="20000"/>
        </a:spcBef>
        <a:buClr>
          <a:schemeClr val="accent4"/>
        </a:buClr>
        <a:buSzPct val="110000"/>
        <a:buFont typeface="Wingdings" charset="2"/>
        <a:buChar char="§"/>
        <a:defRPr sz="1800" kern="1200">
          <a:solidFill>
            <a:schemeClr val="accent6">
              <a:lumMod val="50000"/>
            </a:schemeClr>
          </a:solidFill>
          <a:latin typeface="+mn-lt"/>
          <a:ea typeface="+mn-ea"/>
          <a:cs typeface="+mn-cs"/>
        </a:defRPr>
      </a:lvl4pPr>
      <a:lvl5pPr marL="1383030" indent="-285750" algn="l" defTabSz="914400" rtl="0" eaLnBrk="1" latinLnBrk="0" hangingPunct="1">
        <a:spcBef>
          <a:spcPct val="20000"/>
        </a:spcBef>
        <a:buClr>
          <a:schemeClr val="accent6"/>
        </a:buClr>
        <a:buSzPct val="110000"/>
        <a:buFont typeface="Wingdings" charset="2"/>
        <a:buChar char="§"/>
        <a:defRPr sz="1600" kern="1200" spc="100" baseline="0">
          <a:solidFill>
            <a:schemeClr val="accent6">
              <a:lumMod val="50000"/>
            </a:schemeClr>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image" Target="../media/image20.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April 2013</a:t>
            </a:r>
            <a:endParaRPr lang="en-US" dirty="0"/>
          </a:p>
        </p:txBody>
      </p:sp>
      <p:sp>
        <p:nvSpPr>
          <p:cNvPr id="3" name="Title 2"/>
          <p:cNvSpPr>
            <a:spLocks noGrp="1"/>
          </p:cNvSpPr>
          <p:nvPr>
            <p:ph type="title"/>
          </p:nvPr>
        </p:nvSpPr>
        <p:spPr/>
        <p:txBody>
          <a:bodyPr/>
          <a:lstStyle/>
          <a:p>
            <a:r>
              <a:rPr lang="en-US" dirty="0" smtClean="0"/>
              <a:t>UIP Review: Understanding Feedback from the CDE Review</a:t>
            </a:r>
            <a:endParaRPr lang="en-US" dirty="0"/>
          </a:p>
        </p:txBody>
      </p:sp>
      <p:sp>
        <p:nvSpPr>
          <p:cNvPr id="4" name="Text Placeholder 3"/>
          <p:cNvSpPr>
            <a:spLocks noGrp="1"/>
          </p:cNvSpPr>
          <p:nvPr>
            <p:ph type="body" sz="quarter" idx="10"/>
          </p:nvPr>
        </p:nvSpPr>
        <p:spPr/>
        <p:txBody>
          <a:bodyPr/>
          <a:lstStyle/>
          <a:p>
            <a:endParaRPr lang="en-US" dirty="0"/>
          </a:p>
        </p:txBody>
      </p:sp>
    </p:spTree>
    <p:extLst>
      <p:ext uri="{BB962C8B-B14F-4D97-AF65-F5344CB8AC3E}">
        <p14:creationId xmlns:p14="http://schemas.microsoft.com/office/powerpoint/2010/main" xmlns="" val="31095311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618403"/>
            <a:ext cx="8407893" cy="4407408"/>
          </a:xfrm>
        </p:spPr>
        <p:txBody>
          <a:bodyPr/>
          <a:lstStyle/>
          <a:p>
            <a:r>
              <a:rPr lang="en-US" sz="2200" dirty="0"/>
              <a:t>The UIPs are getting </a:t>
            </a:r>
            <a:r>
              <a:rPr lang="en-US" sz="2200" dirty="0" smtClean="0"/>
              <a:t>better!</a:t>
            </a:r>
            <a:endParaRPr lang="en-US" sz="2200" dirty="0"/>
          </a:p>
          <a:p>
            <a:pPr lvl="0"/>
            <a:r>
              <a:rPr lang="en-US" sz="2200" dirty="0" smtClean="0"/>
              <a:t>Improved description </a:t>
            </a:r>
            <a:r>
              <a:rPr lang="en-US" sz="2200" dirty="0"/>
              <a:t>of previous targets and progress toward meeting targets</a:t>
            </a:r>
          </a:p>
          <a:p>
            <a:pPr lvl="0"/>
            <a:r>
              <a:rPr lang="en-US" sz="2200" dirty="0"/>
              <a:t>More comprehensive analysis of TCAP and increased inclusion of local data</a:t>
            </a:r>
          </a:p>
          <a:p>
            <a:pPr lvl="0"/>
            <a:r>
              <a:rPr lang="en-US" sz="2200" dirty="0"/>
              <a:t>More </a:t>
            </a:r>
            <a:r>
              <a:rPr lang="en-US" sz="2200" dirty="0" smtClean="0"/>
              <a:t>precise articulation of </a:t>
            </a:r>
            <a:r>
              <a:rPr lang="en-US" sz="2200" dirty="0"/>
              <a:t>trends</a:t>
            </a:r>
          </a:p>
          <a:p>
            <a:pPr lvl="0"/>
            <a:r>
              <a:rPr lang="en-US" sz="2200" dirty="0"/>
              <a:t>Clearer identification of priority performance challenges (reflecting greater understanding of what priority performance challenges are)</a:t>
            </a:r>
          </a:p>
          <a:p>
            <a:pPr lvl="0"/>
            <a:r>
              <a:rPr lang="en-US" sz="2200" dirty="0"/>
              <a:t>A more extensive data narrative that describes the school and addresses the majority of the Quality Criteria</a:t>
            </a:r>
          </a:p>
          <a:p>
            <a:pPr lvl="0"/>
            <a:r>
              <a:rPr lang="en-US" sz="2200" dirty="0"/>
              <a:t>More ambitious and appropriate targets for achievement and growth</a:t>
            </a:r>
          </a:p>
          <a:p>
            <a:endParaRPr lang="en-US" dirty="0"/>
          </a:p>
        </p:txBody>
      </p:sp>
      <p:sp>
        <p:nvSpPr>
          <p:cNvPr id="3" name="Title 2"/>
          <p:cNvSpPr>
            <a:spLocks noGrp="1"/>
          </p:cNvSpPr>
          <p:nvPr>
            <p:ph type="title"/>
          </p:nvPr>
        </p:nvSpPr>
        <p:spPr/>
        <p:txBody>
          <a:bodyPr/>
          <a:lstStyle/>
          <a:p>
            <a:r>
              <a:rPr lang="en-US" dirty="0" smtClean="0"/>
              <a:t>UIP Review Process: Positive Themes</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10</a:t>
            </a:fld>
            <a:endParaRPr lang="en-US" dirty="0" smtClean="0"/>
          </a:p>
        </p:txBody>
      </p:sp>
    </p:spTree>
    <p:extLst>
      <p:ext uri="{BB962C8B-B14F-4D97-AF65-F5344CB8AC3E}">
        <p14:creationId xmlns:p14="http://schemas.microsoft.com/office/powerpoint/2010/main" xmlns="" val="26976683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bwMode="auto">
          <a:xfrm>
            <a:off x="0" y="457200"/>
            <a:ext cx="9144000" cy="1143000"/>
          </a:xfrm>
          <a:noFill/>
          <a:ln>
            <a:miter lim="800000"/>
            <a:headEnd/>
            <a:tailEnd/>
          </a:ln>
        </p:spPr>
        <p:txBody>
          <a:bodyPr vert="horz" wrap="square" lIns="91440" tIns="45720" rIns="91440" bIns="45720" numCol="1" anchor="t" anchorCtr="0" compatLnSpc="1">
            <a:prstTxWarp prst="textNoShape">
              <a:avLst/>
            </a:prstTxWarp>
          </a:bodyPr>
          <a:lstStyle/>
          <a:p>
            <a:r>
              <a:rPr lang="en-US" sz="4000" dirty="0" smtClean="0">
                <a:ea typeface="ＭＳ Ｐゴシック"/>
              </a:rPr>
              <a:t>Continuous Improvement</a:t>
            </a:r>
          </a:p>
        </p:txBody>
      </p:sp>
      <p:pic>
        <p:nvPicPr>
          <p:cNvPr id="1026" name="Picture 2"/>
          <p:cNvPicPr>
            <a:picLocks noChangeAspect="1" noChangeArrowheads="1"/>
          </p:cNvPicPr>
          <p:nvPr/>
        </p:nvPicPr>
        <p:blipFill>
          <a:blip r:embed="rId3" cstate="email">
            <a:extLst>
              <a:ext uri="{28A0092B-C50C-407E-A947-70E740481C1C}">
                <a14:useLocalDpi xmlns:a14="http://schemas.microsoft.com/office/drawing/2010/main" xmlns="" val="0"/>
              </a:ext>
            </a:extLst>
          </a:blip>
          <a:srcRect/>
          <a:stretch>
            <a:fillRect/>
          </a:stretch>
        </p:blipFill>
        <p:spPr bwMode="auto">
          <a:xfrm>
            <a:off x="1997001" y="1852614"/>
            <a:ext cx="4959107" cy="44911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4059551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ounded Rectangle 25"/>
          <p:cNvSpPr>
            <a:spLocks noChangeArrowheads="1"/>
          </p:cNvSpPr>
          <p:nvPr/>
        </p:nvSpPr>
        <p:spPr bwMode="auto">
          <a:xfrm>
            <a:off x="7162800" y="1752600"/>
            <a:ext cx="1978025" cy="4262438"/>
          </a:xfrm>
          <a:prstGeom prst="roundRect">
            <a:avLst>
              <a:gd name="adj" fmla="val 16667"/>
            </a:avLst>
          </a:prstGeom>
          <a:solidFill>
            <a:srgbClr val="FF0000">
              <a:alpha val="38039"/>
            </a:srgbClr>
          </a:solidFill>
          <a:ln w="9525" algn="ctr">
            <a:solidFill>
              <a:srgbClr val="FF0000"/>
            </a:solidFill>
            <a:round/>
            <a:headEnd/>
            <a:tailEnd/>
          </a:ln>
        </p:spPr>
        <p:txBody>
          <a:bodyPr/>
          <a:lstStyle/>
          <a:p>
            <a:pPr marL="342900" indent="-342900" fontAlgn="base">
              <a:spcBef>
                <a:spcPct val="40000"/>
              </a:spcBef>
              <a:spcAft>
                <a:spcPct val="0"/>
              </a:spcAft>
              <a:buClr>
                <a:srgbClr val="3D5C99"/>
              </a:buClr>
              <a:buSzPct val="80000"/>
              <a:buFont typeface="Wingdings" pitchFamily="2" charset="2"/>
              <a:buChar char="n"/>
            </a:pPr>
            <a:endParaRPr lang="en-US" sz="2800">
              <a:solidFill>
                <a:srgbClr val="000000"/>
              </a:solidFill>
              <a:ea typeface="ＭＳ Ｐゴシック" charset="-128"/>
            </a:endParaRPr>
          </a:p>
        </p:txBody>
      </p:sp>
      <p:grpSp>
        <p:nvGrpSpPr>
          <p:cNvPr id="2" name="Group 28"/>
          <p:cNvGrpSpPr>
            <a:grpSpLocks/>
          </p:cNvGrpSpPr>
          <p:nvPr/>
        </p:nvGrpSpPr>
        <p:grpSpPr bwMode="auto">
          <a:xfrm>
            <a:off x="152400" y="2438400"/>
            <a:ext cx="8991600" cy="1219200"/>
            <a:chOff x="-76200" y="1824095"/>
            <a:chExt cx="8991600" cy="1219383"/>
          </a:xfrm>
        </p:grpSpPr>
        <p:sp>
          <p:nvSpPr>
            <p:cNvPr id="23598" name="Rounded Rectangle 21"/>
            <p:cNvSpPr>
              <a:spLocks noChangeArrowheads="1"/>
            </p:cNvSpPr>
            <p:nvPr/>
          </p:nvSpPr>
          <p:spPr bwMode="auto">
            <a:xfrm>
              <a:off x="-76200" y="1824095"/>
              <a:ext cx="8991600" cy="1219383"/>
            </a:xfrm>
            <a:prstGeom prst="roundRect">
              <a:avLst>
                <a:gd name="adj" fmla="val 16667"/>
              </a:avLst>
            </a:prstGeom>
            <a:solidFill>
              <a:srgbClr val="0070C0">
                <a:alpha val="32000"/>
              </a:srgbClr>
            </a:solidFill>
            <a:ln w="9525" algn="ctr">
              <a:solidFill>
                <a:srgbClr val="336699"/>
              </a:solidFill>
              <a:round/>
              <a:headEnd/>
              <a:tailEnd/>
            </a:ln>
          </p:spPr>
          <p:txBody>
            <a:bodyPr/>
            <a:lstStyle/>
            <a:p>
              <a:pPr marL="342900" indent="-342900" fontAlgn="base">
                <a:spcBef>
                  <a:spcPct val="40000"/>
                </a:spcBef>
                <a:spcAft>
                  <a:spcPct val="0"/>
                </a:spcAft>
                <a:buClr>
                  <a:srgbClr val="3D5C99"/>
                </a:buClr>
                <a:buSzPct val="80000"/>
                <a:buFont typeface="Wingdings" charset="2"/>
                <a:buChar char="n"/>
                <a:defRPr/>
              </a:pPr>
              <a:endParaRPr lang="en-US" sz="2800">
                <a:solidFill>
                  <a:srgbClr val="FFFFFF"/>
                </a:solidFill>
                <a:ea typeface="ＭＳ Ｐゴシック" charset="-128"/>
              </a:endParaRPr>
            </a:p>
          </p:txBody>
        </p:sp>
        <p:sp>
          <p:nvSpPr>
            <p:cNvPr id="32821" name="TextBox 26"/>
            <p:cNvSpPr txBox="1">
              <a:spLocks noChangeArrowheads="1"/>
            </p:cNvSpPr>
            <p:nvPr/>
          </p:nvSpPr>
          <p:spPr bwMode="auto">
            <a:xfrm>
              <a:off x="-76200" y="1976518"/>
              <a:ext cx="1066800" cy="738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ea typeface="ＭＳ Ｐゴシック" charset="-128"/>
                </a:defRPr>
              </a:lvl1pPr>
              <a:lvl2pPr marL="742950" indent="-285750" eaLnBrk="0" hangingPunct="0">
                <a:defRPr>
                  <a:solidFill>
                    <a:schemeClr val="tx1"/>
                  </a:solidFill>
                  <a:latin typeface="Verdana" pitchFamily="34" charset="0"/>
                  <a:ea typeface="ＭＳ Ｐゴシック" charset="-128"/>
                </a:defRPr>
              </a:lvl2pPr>
              <a:lvl3pPr marL="1143000" indent="-228600" eaLnBrk="0" hangingPunct="0">
                <a:defRPr>
                  <a:solidFill>
                    <a:schemeClr val="tx1"/>
                  </a:solidFill>
                  <a:latin typeface="Verdana" pitchFamily="34" charset="0"/>
                  <a:ea typeface="ＭＳ Ｐゴシック" charset="-128"/>
                </a:defRPr>
              </a:lvl3pPr>
              <a:lvl4pPr marL="1600200" indent="-228600" eaLnBrk="0" hangingPunct="0">
                <a:defRPr>
                  <a:solidFill>
                    <a:schemeClr val="tx1"/>
                  </a:solidFill>
                  <a:latin typeface="Verdana" pitchFamily="34" charset="0"/>
                  <a:ea typeface="ＭＳ Ｐゴシック" charset="-128"/>
                </a:defRPr>
              </a:lvl4pPr>
              <a:lvl5pPr marL="2057400" indent="-228600" eaLnBrk="0" hangingPunct="0">
                <a:defRPr>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a:solidFill>
                    <a:schemeClr val="tx1"/>
                  </a:solidFill>
                  <a:latin typeface="Verdana" pitchFamily="34" charset="0"/>
                  <a:ea typeface="ＭＳ Ｐゴシック" charset="-128"/>
                </a:defRPr>
              </a:lvl9pPr>
            </a:lstStyle>
            <a:p>
              <a:pPr eaLnBrk="1" fontAlgn="base" hangingPunct="1">
                <a:spcBef>
                  <a:spcPct val="0"/>
                </a:spcBef>
                <a:spcAft>
                  <a:spcPct val="0"/>
                </a:spcAft>
              </a:pPr>
              <a:r>
                <a:rPr lang="en-US" sz="1400" b="1">
                  <a:solidFill>
                    <a:srgbClr val="000000"/>
                  </a:solidFill>
                  <a:latin typeface="Calibri" pitchFamily="34" charset="0"/>
                </a:rPr>
                <a:t>Section III: Data Narrative</a:t>
              </a:r>
            </a:p>
          </p:txBody>
        </p:sp>
      </p:grpSp>
      <p:grpSp>
        <p:nvGrpSpPr>
          <p:cNvPr id="3" name="Group 30"/>
          <p:cNvGrpSpPr>
            <a:grpSpLocks/>
          </p:cNvGrpSpPr>
          <p:nvPr/>
        </p:nvGrpSpPr>
        <p:grpSpPr bwMode="auto">
          <a:xfrm>
            <a:off x="5029200" y="1752600"/>
            <a:ext cx="2057400" cy="4267200"/>
            <a:chOff x="4114800" y="1552154"/>
            <a:chExt cx="2133600" cy="4550058"/>
          </a:xfrm>
        </p:grpSpPr>
        <p:sp>
          <p:nvSpPr>
            <p:cNvPr id="32818" name="Rounded Rectangle 24"/>
            <p:cNvSpPr>
              <a:spLocks noChangeArrowheads="1"/>
            </p:cNvSpPr>
            <p:nvPr/>
          </p:nvSpPr>
          <p:spPr bwMode="auto">
            <a:xfrm>
              <a:off x="4114800" y="1552154"/>
              <a:ext cx="2133600" cy="4550058"/>
            </a:xfrm>
            <a:prstGeom prst="roundRect">
              <a:avLst>
                <a:gd name="adj" fmla="val 16667"/>
              </a:avLst>
            </a:prstGeom>
            <a:solidFill>
              <a:srgbClr val="FFFF00">
                <a:alpha val="12157"/>
              </a:srgbClr>
            </a:solidFill>
            <a:ln w="9525" algn="ctr">
              <a:solidFill>
                <a:srgbClr val="FFFF00"/>
              </a:solidFill>
              <a:round/>
              <a:headEnd/>
              <a:tailEnd/>
            </a:ln>
          </p:spPr>
          <p:txBody>
            <a:bodyPr/>
            <a:lstStyle/>
            <a:p>
              <a:pPr marL="342900" indent="-342900" fontAlgn="base">
                <a:spcBef>
                  <a:spcPct val="40000"/>
                </a:spcBef>
                <a:spcAft>
                  <a:spcPct val="0"/>
                </a:spcAft>
                <a:buClr>
                  <a:srgbClr val="3D5C99"/>
                </a:buClr>
                <a:buSzPct val="80000"/>
                <a:buFont typeface="Wingdings" pitchFamily="2" charset="2"/>
                <a:buChar char="n"/>
              </a:pPr>
              <a:endParaRPr lang="en-US" sz="2800">
                <a:solidFill>
                  <a:srgbClr val="000000"/>
                </a:solidFill>
                <a:ea typeface="ＭＳ Ｐゴシック" charset="-128"/>
              </a:endParaRPr>
            </a:p>
          </p:txBody>
        </p:sp>
        <p:sp>
          <p:nvSpPr>
            <p:cNvPr id="32819" name="TextBox 29"/>
            <p:cNvSpPr txBox="1">
              <a:spLocks noChangeArrowheads="1"/>
            </p:cNvSpPr>
            <p:nvPr/>
          </p:nvSpPr>
          <p:spPr bwMode="auto">
            <a:xfrm>
              <a:off x="4495800" y="1624335"/>
              <a:ext cx="1447800" cy="5778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ea typeface="ＭＳ Ｐゴシック" charset="-128"/>
                </a:defRPr>
              </a:lvl1pPr>
              <a:lvl2pPr marL="742950" indent="-285750" eaLnBrk="0" hangingPunct="0">
                <a:defRPr>
                  <a:solidFill>
                    <a:schemeClr val="tx1"/>
                  </a:solidFill>
                  <a:latin typeface="Verdana" pitchFamily="34" charset="0"/>
                  <a:ea typeface="ＭＳ Ｐゴシック" charset="-128"/>
                </a:defRPr>
              </a:lvl2pPr>
              <a:lvl3pPr marL="1143000" indent="-228600" eaLnBrk="0" hangingPunct="0">
                <a:defRPr>
                  <a:solidFill>
                    <a:schemeClr val="tx1"/>
                  </a:solidFill>
                  <a:latin typeface="Verdana" pitchFamily="34" charset="0"/>
                  <a:ea typeface="ＭＳ Ｐゴシック" charset="-128"/>
                </a:defRPr>
              </a:lvl3pPr>
              <a:lvl4pPr marL="1600200" indent="-228600" eaLnBrk="0" hangingPunct="0">
                <a:defRPr>
                  <a:solidFill>
                    <a:schemeClr val="tx1"/>
                  </a:solidFill>
                  <a:latin typeface="Verdana" pitchFamily="34" charset="0"/>
                  <a:ea typeface="ＭＳ Ｐゴシック" charset="-128"/>
                </a:defRPr>
              </a:lvl4pPr>
              <a:lvl5pPr marL="2057400" indent="-228600" eaLnBrk="0" hangingPunct="0">
                <a:defRPr>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a:solidFill>
                    <a:schemeClr val="tx1"/>
                  </a:solidFill>
                  <a:latin typeface="Verdana" pitchFamily="34" charset="0"/>
                  <a:ea typeface="ＭＳ Ｐゴシック" charset="-128"/>
                </a:defRPr>
              </a:lvl9pPr>
            </a:lstStyle>
            <a:p>
              <a:pPr eaLnBrk="1" fontAlgn="base" hangingPunct="1">
                <a:spcBef>
                  <a:spcPct val="0"/>
                </a:spcBef>
                <a:spcAft>
                  <a:spcPct val="0"/>
                </a:spcAft>
              </a:pPr>
              <a:r>
                <a:rPr lang="en-US" sz="1400" b="1">
                  <a:solidFill>
                    <a:srgbClr val="000000"/>
                  </a:solidFill>
                  <a:latin typeface="Calibri" pitchFamily="34" charset="0"/>
                </a:rPr>
                <a:t>Section IV:</a:t>
              </a:r>
              <a:br>
                <a:rPr lang="en-US" sz="1400" b="1">
                  <a:solidFill>
                    <a:srgbClr val="000000"/>
                  </a:solidFill>
                  <a:latin typeface="Calibri" pitchFamily="34" charset="0"/>
                </a:rPr>
              </a:br>
              <a:r>
                <a:rPr lang="en-US" sz="1400" b="1">
                  <a:solidFill>
                    <a:srgbClr val="000000"/>
                  </a:solidFill>
                  <a:latin typeface="Calibri" pitchFamily="34" charset="0"/>
                </a:rPr>
                <a:t>Target Setting</a:t>
              </a:r>
              <a:endParaRPr lang="en-US" sz="1600" b="1">
                <a:solidFill>
                  <a:srgbClr val="000000"/>
                </a:solidFill>
              </a:endParaRPr>
            </a:p>
          </p:txBody>
        </p:sp>
      </p:grpSp>
      <p:grpSp>
        <p:nvGrpSpPr>
          <p:cNvPr id="4" name="Group 34"/>
          <p:cNvGrpSpPr>
            <a:grpSpLocks/>
          </p:cNvGrpSpPr>
          <p:nvPr/>
        </p:nvGrpSpPr>
        <p:grpSpPr bwMode="auto">
          <a:xfrm>
            <a:off x="3028950" y="4876800"/>
            <a:ext cx="6115050" cy="1143000"/>
            <a:chOff x="2735262" y="4171330"/>
            <a:chExt cx="6260191" cy="1425641"/>
          </a:xfrm>
        </p:grpSpPr>
        <p:sp>
          <p:nvSpPr>
            <p:cNvPr id="32816" name="Rounded Rectangle 32"/>
            <p:cNvSpPr>
              <a:spLocks noChangeArrowheads="1"/>
            </p:cNvSpPr>
            <p:nvPr/>
          </p:nvSpPr>
          <p:spPr bwMode="auto">
            <a:xfrm>
              <a:off x="2735262" y="4171330"/>
              <a:ext cx="6260191" cy="1425641"/>
            </a:xfrm>
            <a:prstGeom prst="roundRect">
              <a:avLst>
                <a:gd name="adj" fmla="val 16667"/>
              </a:avLst>
            </a:prstGeom>
            <a:solidFill>
              <a:srgbClr val="00B050">
                <a:alpha val="36078"/>
              </a:srgbClr>
            </a:solidFill>
            <a:ln w="9525" algn="ctr">
              <a:solidFill>
                <a:srgbClr val="00B050"/>
              </a:solidFill>
              <a:round/>
              <a:headEnd/>
              <a:tailEnd/>
            </a:ln>
          </p:spPr>
          <p:txBody>
            <a:bodyPr/>
            <a:lstStyle/>
            <a:p>
              <a:pPr marL="342900" indent="-342900" fontAlgn="base">
                <a:spcBef>
                  <a:spcPct val="40000"/>
                </a:spcBef>
                <a:spcAft>
                  <a:spcPct val="0"/>
                </a:spcAft>
                <a:buClr>
                  <a:srgbClr val="3D5C99"/>
                </a:buClr>
                <a:buSzPct val="80000"/>
                <a:buFont typeface="Wingdings" pitchFamily="2" charset="2"/>
                <a:buChar char="n"/>
              </a:pPr>
              <a:endParaRPr lang="en-US" sz="2800">
                <a:solidFill>
                  <a:srgbClr val="FFFFFF"/>
                </a:solidFill>
                <a:ea typeface="ＭＳ Ｐゴシック" charset="-128"/>
              </a:endParaRPr>
            </a:p>
          </p:txBody>
        </p:sp>
        <p:sp>
          <p:nvSpPr>
            <p:cNvPr id="32817" name="TextBox 26"/>
            <p:cNvSpPr txBox="1">
              <a:spLocks noChangeArrowheads="1"/>
            </p:cNvSpPr>
            <p:nvPr/>
          </p:nvSpPr>
          <p:spPr bwMode="auto">
            <a:xfrm>
              <a:off x="2832773" y="4361415"/>
              <a:ext cx="1464252" cy="9213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ea typeface="ＭＳ Ｐゴシック" charset="-128"/>
                </a:defRPr>
              </a:lvl1pPr>
              <a:lvl2pPr marL="742950" indent="-285750" eaLnBrk="0" hangingPunct="0">
                <a:defRPr>
                  <a:solidFill>
                    <a:schemeClr val="tx1"/>
                  </a:solidFill>
                  <a:latin typeface="Verdana" pitchFamily="34" charset="0"/>
                  <a:ea typeface="ＭＳ Ｐゴシック" charset="-128"/>
                </a:defRPr>
              </a:lvl2pPr>
              <a:lvl3pPr marL="1143000" indent="-228600" eaLnBrk="0" hangingPunct="0">
                <a:defRPr>
                  <a:solidFill>
                    <a:schemeClr val="tx1"/>
                  </a:solidFill>
                  <a:latin typeface="Verdana" pitchFamily="34" charset="0"/>
                  <a:ea typeface="ＭＳ Ｐゴシック" charset="-128"/>
                </a:defRPr>
              </a:lvl3pPr>
              <a:lvl4pPr marL="1600200" indent="-228600" eaLnBrk="0" hangingPunct="0">
                <a:defRPr>
                  <a:solidFill>
                    <a:schemeClr val="tx1"/>
                  </a:solidFill>
                  <a:latin typeface="Verdana" pitchFamily="34" charset="0"/>
                  <a:ea typeface="ＭＳ Ｐゴシック" charset="-128"/>
                </a:defRPr>
              </a:lvl4pPr>
              <a:lvl5pPr marL="2057400" indent="-228600" eaLnBrk="0" hangingPunct="0">
                <a:defRPr>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a:solidFill>
                    <a:schemeClr val="tx1"/>
                  </a:solidFill>
                  <a:latin typeface="Verdana" pitchFamily="34" charset="0"/>
                  <a:ea typeface="ＭＳ Ｐゴシック" charset="-128"/>
                </a:defRPr>
              </a:lvl9pPr>
            </a:lstStyle>
            <a:p>
              <a:pPr eaLnBrk="1" fontAlgn="base" hangingPunct="1">
                <a:spcBef>
                  <a:spcPct val="0"/>
                </a:spcBef>
                <a:spcAft>
                  <a:spcPct val="0"/>
                </a:spcAft>
              </a:pPr>
              <a:r>
                <a:rPr lang="en-US" sz="1400" b="1">
                  <a:solidFill>
                    <a:srgbClr val="000000"/>
                  </a:solidFill>
                  <a:latin typeface="Calibri" pitchFamily="34" charset="0"/>
                </a:rPr>
                <a:t>Ongoing:</a:t>
              </a:r>
            </a:p>
            <a:p>
              <a:pPr eaLnBrk="1" fontAlgn="base" hangingPunct="1">
                <a:spcBef>
                  <a:spcPct val="0"/>
                </a:spcBef>
                <a:spcAft>
                  <a:spcPct val="0"/>
                </a:spcAft>
              </a:pPr>
              <a:r>
                <a:rPr lang="en-US" sz="1400" b="1">
                  <a:solidFill>
                    <a:srgbClr val="000000"/>
                  </a:solidFill>
                  <a:latin typeface="Calibri" pitchFamily="34" charset="0"/>
                </a:rPr>
                <a:t>Progress Monitoring</a:t>
              </a:r>
            </a:p>
          </p:txBody>
        </p:sp>
      </p:grpSp>
      <p:sp>
        <p:nvSpPr>
          <p:cNvPr id="32774" name="Title 1"/>
          <p:cNvSpPr>
            <a:spLocks noGrp="1"/>
          </p:cNvSpPr>
          <p:nvPr>
            <p:ph type="title"/>
          </p:nvPr>
        </p:nvSpPr>
        <p:spPr bwMode="auto">
          <a:xfrm>
            <a:off x="457200" y="304800"/>
            <a:ext cx="8610600" cy="762000"/>
          </a:xfrm>
          <a:ln>
            <a:miter lim="800000"/>
            <a:headEnd/>
            <a:tailEnd/>
          </a:ln>
        </p:spPr>
        <p:txBody>
          <a:bodyPr vert="horz" wrap="square" lIns="91440" tIns="45720" rIns="91440" bIns="45720" numCol="1" anchor="t" anchorCtr="0" compatLnSpc="1">
            <a:prstTxWarp prst="textNoShape">
              <a:avLst/>
            </a:prstTxWarp>
          </a:bodyPr>
          <a:lstStyle/>
          <a:p>
            <a:pPr>
              <a:defRPr/>
            </a:pPr>
            <a:r>
              <a:rPr lang="en-US" sz="3600" dirty="0" smtClean="0">
                <a:solidFill>
                  <a:schemeClr val="accent1">
                    <a:lumMod val="50000"/>
                  </a:schemeClr>
                </a:solidFill>
              </a:rPr>
              <a:t>Unified Improvement Planning Processes</a:t>
            </a:r>
            <a:endParaRPr lang="en-US" sz="4000" dirty="0" smtClean="0">
              <a:solidFill>
                <a:schemeClr val="accent1">
                  <a:lumMod val="50000"/>
                </a:schemeClr>
              </a:solidFill>
            </a:endParaRPr>
          </a:p>
        </p:txBody>
      </p:sp>
      <p:sp>
        <p:nvSpPr>
          <p:cNvPr id="5" name="TextBox 4"/>
          <p:cNvSpPr txBox="1"/>
          <p:nvPr/>
        </p:nvSpPr>
        <p:spPr>
          <a:xfrm>
            <a:off x="3124200" y="2590800"/>
            <a:ext cx="1828800" cy="830997"/>
          </a:xfrm>
          <a:prstGeom prst="rect">
            <a:avLst/>
          </a:prstGeom>
          <a:solidFill>
            <a:srgbClr val="00828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pAutoFit/>
          </a:bodyPr>
          <a:lstStyle/>
          <a:p>
            <a:pPr algn="ctr" fontAlgn="base">
              <a:spcBef>
                <a:spcPts val="600"/>
              </a:spcBef>
              <a:spcAft>
                <a:spcPts val="600"/>
              </a:spcAft>
              <a:defRPr/>
            </a:pPr>
            <a:r>
              <a:rPr lang="en-US" sz="1600" dirty="0">
                <a:solidFill>
                  <a:srgbClr val="FFFFFF"/>
                </a:solidFill>
                <a:latin typeface="Verdana" charset="0"/>
                <a:ea typeface="ＭＳ Ｐゴシック" charset="-128"/>
              </a:rPr>
              <a:t>Describe Notable </a:t>
            </a:r>
            <a:br>
              <a:rPr lang="en-US" sz="1600" dirty="0">
                <a:solidFill>
                  <a:srgbClr val="FFFFFF"/>
                </a:solidFill>
                <a:latin typeface="Verdana" charset="0"/>
                <a:ea typeface="ＭＳ Ｐゴシック" charset="-128"/>
              </a:rPr>
            </a:br>
            <a:r>
              <a:rPr lang="en-US" sz="1600" dirty="0">
                <a:solidFill>
                  <a:srgbClr val="FFFFFF"/>
                </a:solidFill>
                <a:latin typeface="Verdana" charset="0"/>
                <a:ea typeface="ＭＳ Ｐゴシック" charset="-128"/>
              </a:rPr>
              <a:t>Trends</a:t>
            </a:r>
          </a:p>
        </p:txBody>
      </p:sp>
      <p:sp>
        <p:nvSpPr>
          <p:cNvPr id="15" name="TextBox 14"/>
          <p:cNvSpPr txBox="1"/>
          <p:nvPr/>
        </p:nvSpPr>
        <p:spPr>
          <a:xfrm>
            <a:off x="5181600" y="2590800"/>
            <a:ext cx="1828800" cy="830997"/>
          </a:xfrm>
          <a:prstGeom prst="rect">
            <a:avLst/>
          </a:prstGeom>
          <a:solidFill>
            <a:srgbClr val="00828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pAutoFit/>
          </a:bodyPr>
          <a:lstStyle/>
          <a:p>
            <a:pPr algn="ctr" fontAlgn="base">
              <a:spcBef>
                <a:spcPts val="600"/>
              </a:spcBef>
              <a:spcAft>
                <a:spcPts val="600"/>
              </a:spcAft>
              <a:defRPr/>
            </a:pPr>
            <a:r>
              <a:rPr lang="en-US" sz="1600" dirty="0">
                <a:solidFill>
                  <a:srgbClr val="FFFFFF"/>
                </a:solidFill>
                <a:latin typeface="Verdana" charset="0"/>
                <a:ea typeface="ＭＳ Ｐゴシック" charset="-128"/>
              </a:rPr>
              <a:t>Prioritize Performance Challenges</a:t>
            </a:r>
          </a:p>
        </p:txBody>
      </p:sp>
      <p:sp>
        <p:nvSpPr>
          <p:cNvPr id="20" name="TextBox 19"/>
          <p:cNvSpPr txBox="1"/>
          <p:nvPr/>
        </p:nvSpPr>
        <p:spPr>
          <a:xfrm>
            <a:off x="7239000" y="2590800"/>
            <a:ext cx="1828800" cy="830997"/>
          </a:xfrm>
          <a:prstGeom prst="rect">
            <a:avLst/>
          </a:prstGeom>
          <a:solidFill>
            <a:srgbClr val="00828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pAutoFit/>
          </a:bodyPr>
          <a:lstStyle/>
          <a:p>
            <a:pPr algn="ctr" fontAlgn="base">
              <a:spcBef>
                <a:spcPts val="600"/>
              </a:spcBef>
              <a:spcAft>
                <a:spcPts val="600"/>
              </a:spcAft>
              <a:defRPr/>
            </a:pPr>
            <a:r>
              <a:rPr lang="en-US" sz="1600" dirty="0">
                <a:solidFill>
                  <a:srgbClr val="FFFFFF"/>
                </a:solidFill>
                <a:latin typeface="Verdana" charset="0"/>
                <a:ea typeface="ＭＳ Ｐゴシック" charset="-128"/>
              </a:rPr>
              <a:t>Identify </a:t>
            </a:r>
            <a:br>
              <a:rPr lang="en-US" sz="1600" dirty="0">
                <a:solidFill>
                  <a:srgbClr val="FFFFFF"/>
                </a:solidFill>
                <a:latin typeface="Verdana" charset="0"/>
                <a:ea typeface="ＭＳ Ｐゴシック" charset="-128"/>
              </a:rPr>
            </a:br>
            <a:r>
              <a:rPr lang="en-US" sz="1600" dirty="0">
                <a:solidFill>
                  <a:srgbClr val="FFFFFF"/>
                </a:solidFill>
                <a:latin typeface="Verdana" charset="0"/>
                <a:ea typeface="ＭＳ Ｐゴシック" charset="-128"/>
              </a:rPr>
              <a:t>Root  </a:t>
            </a:r>
            <a:br>
              <a:rPr lang="en-US" sz="1600" dirty="0">
                <a:solidFill>
                  <a:srgbClr val="FFFFFF"/>
                </a:solidFill>
                <a:latin typeface="Verdana" charset="0"/>
                <a:ea typeface="ＭＳ Ｐゴシック" charset="-128"/>
              </a:rPr>
            </a:br>
            <a:r>
              <a:rPr lang="en-US" sz="1600" dirty="0">
                <a:solidFill>
                  <a:srgbClr val="FFFFFF"/>
                </a:solidFill>
                <a:latin typeface="Verdana" charset="0"/>
                <a:ea typeface="ＭＳ Ｐゴシック" charset="-128"/>
              </a:rPr>
              <a:t>Causes</a:t>
            </a:r>
          </a:p>
        </p:txBody>
      </p:sp>
      <p:sp>
        <p:nvSpPr>
          <p:cNvPr id="24" name="TextBox 23"/>
          <p:cNvSpPr txBox="1"/>
          <p:nvPr/>
        </p:nvSpPr>
        <p:spPr>
          <a:xfrm>
            <a:off x="5181600" y="3817203"/>
            <a:ext cx="1828800" cy="830997"/>
          </a:xfrm>
          <a:prstGeom prst="rect">
            <a:avLst/>
          </a:prstGeom>
          <a:solidFill>
            <a:srgbClr val="00828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pAutoFit/>
          </a:bodyPr>
          <a:lstStyle/>
          <a:p>
            <a:pPr algn="ctr" fontAlgn="base">
              <a:spcBef>
                <a:spcPts val="600"/>
              </a:spcBef>
              <a:spcAft>
                <a:spcPts val="600"/>
              </a:spcAft>
              <a:defRPr/>
            </a:pPr>
            <a:r>
              <a:rPr lang="en-US" sz="1600" dirty="0">
                <a:solidFill>
                  <a:srgbClr val="FFFFFF"/>
                </a:solidFill>
                <a:latin typeface="Verdana" charset="0"/>
                <a:ea typeface="ＭＳ Ｐゴシック" charset="-128"/>
              </a:rPr>
              <a:t>Set </a:t>
            </a:r>
            <a:br>
              <a:rPr lang="en-US" sz="1600" dirty="0">
                <a:solidFill>
                  <a:srgbClr val="FFFFFF"/>
                </a:solidFill>
                <a:latin typeface="Verdana" charset="0"/>
                <a:ea typeface="ＭＳ Ｐゴシック" charset="-128"/>
              </a:rPr>
            </a:br>
            <a:r>
              <a:rPr lang="en-US" sz="1600" dirty="0">
                <a:solidFill>
                  <a:srgbClr val="FFFFFF"/>
                </a:solidFill>
                <a:latin typeface="Verdana" charset="0"/>
                <a:ea typeface="ＭＳ Ｐゴシック" charset="-128"/>
              </a:rPr>
              <a:t>Performance Targets</a:t>
            </a:r>
          </a:p>
        </p:txBody>
      </p:sp>
      <p:sp>
        <p:nvSpPr>
          <p:cNvPr id="38" name="TextBox 37"/>
          <p:cNvSpPr txBox="1"/>
          <p:nvPr/>
        </p:nvSpPr>
        <p:spPr>
          <a:xfrm>
            <a:off x="5181600" y="5036403"/>
            <a:ext cx="1828800" cy="830997"/>
          </a:xfrm>
          <a:prstGeom prst="rect">
            <a:avLst/>
          </a:prstGeom>
          <a:solidFill>
            <a:srgbClr val="00828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pAutoFit/>
          </a:bodyPr>
          <a:lstStyle/>
          <a:p>
            <a:pPr algn="ctr" fontAlgn="base">
              <a:spcBef>
                <a:spcPts val="600"/>
              </a:spcBef>
              <a:spcAft>
                <a:spcPts val="600"/>
              </a:spcAft>
              <a:defRPr/>
            </a:pPr>
            <a:r>
              <a:rPr lang="en-US" sz="1600" dirty="0">
                <a:solidFill>
                  <a:srgbClr val="FFFFFF"/>
                </a:solidFill>
                <a:latin typeface="Verdana" charset="0"/>
                <a:ea typeface="ＭＳ Ｐゴシック" charset="-128"/>
              </a:rPr>
              <a:t>Identify </a:t>
            </a:r>
            <a:br>
              <a:rPr lang="en-US" sz="1600" dirty="0">
                <a:solidFill>
                  <a:srgbClr val="FFFFFF"/>
                </a:solidFill>
                <a:latin typeface="Verdana" charset="0"/>
                <a:ea typeface="ＭＳ Ｐゴシック" charset="-128"/>
              </a:rPr>
            </a:br>
            <a:r>
              <a:rPr lang="en-US" sz="1600" dirty="0">
                <a:solidFill>
                  <a:srgbClr val="FFFFFF"/>
                </a:solidFill>
                <a:latin typeface="Verdana" charset="0"/>
                <a:ea typeface="ＭＳ Ｐゴシック" charset="-128"/>
              </a:rPr>
              <a:t>Interim Measures</a:t>
            </a:r>
          </a:p>
        </p:txBody>
      </p:sp>
      <p:sp>
        <p:nvSpPr>
          <p:cNvPr id="43" name="TextBox 42"/>
          <p:cNvSpPr txBox="1"/>
          <p:nvPr/>
        </p:nvSpPr>
        <p:spPr>
          <a:xfrm>
            <a:off x="7239000" y="3810000"/>
            <a:ext cx="1828800" cy="833749"/>
          </a:xfrm>
          <a:prstGeom prst="rect">
            <a:avLst/>
          </a:prstGeom>
          <a:solidFill>
            <a:srgbClr val="00828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pAutoFit/>
          </a:bodyPr>
          <a:lstStyle/>
          <a:p>
            <a:pPr algn="ctr" fontAlgn="base">
              <a:spcBef>
                <a:spcPts val="600"/>
              </a:spcBef>
              <a:spcAft>
                <a:spcPts val="600"/>
              </a:spcAft>
              <a:defRPr/>
            </a:pPr>
            <a:r>
              <a:rPr lang="en-US" sz="1600" dirty="0">
                <a:solidFill>
                  <a:srgbClr val="FFFFFF"/>
                </a:solidFill>
                <a:latin typeface="Verdana" charset="0"/>
                <a:ea typeface="ＭＳ Ｐゴシック" charset="-128"/>
              </a:rPr>
              <a:t>Identify Major Improvement Strategies</a:t>
            </a:r>
          </a:p>
        </p:txBody>
      </p:sp>
      <p:cxnSp>
        <p:nvCxnSpPr>
          <p:cNvPr id="32793" name="Straight Arrow Connector 43"/>
          <p:cNvCxnSpPr>
            <a:cxnSpLocks noChangeShapeType="1"/>
          </p:cNvCxnSpPr>
          <p:nvPr/>
        </p:nvCxnSpPr>
        <p:spPr bwMode="auto">
          <a:xfrm rot="5400000">
            <a:off x="7979569" y="3602831"/>
            <a:ext cx="349250" cy="1588"/>
          </a:xfrm>
          <a:prstGeom prst="straightConnector1">
            <a:avLst/>
          </a:prstGeom>
          <a:noFill/>
          <a:ln w="50800" algn="ctr">
            <a:solidFill>
              <a:srgbClr val="00828C"/>
            </a:solidFill>
            <a:round/>
            <a:headEnd/>
            <a:tailEnd type="triangle" w="med" len="med"/>
          </a:ln>
          <a:extLst>
            <a:ext uri="{909E8E84-426E-40DD-AFC4-6F175D3DCCD1}">
              <a14:hiddenFill xmlns:a14="http://schemas.microsoft.com/office/drawing/2010/main" xmlns="">
                <a:noFill/>
              </a14:hiddenFill>
            </a:ext>
          </a:extLst>
        </p:spPr>
      </p:cxnSp>
      <p:sp>
        <p:nvSpPr>
          <p:cNvPr id="45" name="TextBox 44"/>
          <p:cNvSpPr txBox="1"/>
          <p:nvPr/>
        </p:nvSpPr>
        <p:spPr>
          <a:xfrm>
            <a:off x="7239000" y="5036403"/>
            <a:ext cx="1828800" cy="830997"/>
          </a:xfrm>
          <a:prstGeom prst="rect">
            <a:avLst/>
          </a:prstGeom>
          <a:solidFill>
            <a:srgbClr val="00828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pAutoFit/>
          </a:bodyPr>
          <a:lstStyle/>
          <a:p>
            <a:pPr algn="ctr" fontAlgn="base">
              <a:spcBef>
                <a:spcPts val="600"/>
              </a:spcBef>
              <a:spcAft>
                <a:spcPts val="600"/>
              </a:spcAft>
              <a:defRPr/>
            </a:pPr>
            <a:r>
              <a:rPr lang="en-US" sz="1600" dirty="0">
                <a:solidFill>
                  <a:srgbClr val="FFFFFF"/>
                </a:solidFill>
                <a:latin typeface="Verdana" charset="0"/>
                <a:ea typeface="ＭＳ Ｐゴシック" charset="-128"/>
              </a:rPr>
              <a:t>Identify Implementation Benchmarks</a:t>
            </a:r>
          </a:p>
        </p:txBody>
      </p:sp>
      <p:sp>
        <p:nvSpPr>
          <p:cNvPr id="67" name="TextBox 66"/>
          <p:cNvSpPr txBox="1"/>
          <p:nvPr/>
        </p:nvSpPr>
        <p:spPr>
          <a:xfrm>
            <a:off x="1066800" y="1371600"/>
            <a:ext cx="1828800" cy="830997"/>
          </a:xfrm>
          <a:prstGeom prst="rect">
            <a:avLst/>
          </a:prstGeom>
          <a:solidFill>
            <a:srgbClr val="00828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pAutoFit/>
          </a:bodyPr>
          <a:lstStyle/>
          <a:p>
            <a:pPr algn="ctr" fontAlgn="base">
              <a:spcBef>
                <a:spcPts val="600"/>
              </a:spcBef>
              <a:spcAft>
                <a:spcPts val="600"/>
              </a:spcAft>
              <a:defRPr/>
            </a:pPr>
            <a:r>
              <a:rPr lang="en-US" sz="1600" dirty="0">
                <a:solidFill>
                  <a:srgbClr val="FFFFFF"/>
                </a:solidFill>
                <a:latin typeface="Verdana" charset="0"/>
                <a:ea typeface="ＭＳ Ｐゴシック" charset="-128"/>
              </a:rPr>
              <a:t>Gather and Organize </a:t>
            </a:r>
            <a:br>
              <a:rPr lang="en-US" sz="1600" dirty="0">
                <a:solidFill>
                  <a:srgbClr val="FFFFFF"/>
                </a:solidFill>
                <a:latin typeface="Verdana" charset="0"/>
                <a:ea typeface="ＭＳ Ｐゴシック" charset="-128"/>
              </a:rPr>
            </a:br>
            <a:r>
              <a:rPr lang="en-US" sz="1600" dirty="0">
                <a:solidFill>
                  <a:srgbClr val="FFFFFF"/>
                </a:solidFill>
                <a:latin typeface="Verdana" charset="0"/>
                <a:ea typeface="ＭＳ Ｐゴシック" charset="-128"/>
              </a:rPr>
              <a:t>Data</a:t>
            </a:r>
          </a:p>
        </p:txBody>
      </p:sp>
      <p:sp>
        <p:nvSpPr>
          <p:cNvPr id="31" name="TextBox 30"/>
          <p:cNvSpPr txBox="1"/>
          <p:nvPr/>
        </p:nvSpPr>
        <p:spPr>
          <a:xfrm>
            <a:off x="1066800" y="2590800"/>
            <a:ext cx="1828800" cy="830997"/>
          </a:xfrm>
          <a:prstGeom prst="rect">
            <a:avLst/>
          </a:prstGeom>
          <a:solidFill>
            <a:srgbClr val="00828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pAutoFit/>
          </a:bodyPr>
          <a:lstStyle/>
          <a:p>
            <a:pPr algn="ctr" fontAlgn="base">
              <a:spcBef>
                <a:spcPts val="600"/>
              </a:spcBef>
              <a:spcAft>
                <a:spcPts val="600"/>
              </a:spcAft>
              <a:defRPr/>
            </a:pPr>
            <a:r>
              <a:rPr lang="en-US" sz="1600" dirty="0">
                <a:solidFill>
                  <a:srgbClr val="FFFFFF"/>
                </a:solidFill>
                <a:latin typeface="Verdana" charset="0"/>
                <a:ea typeface="ＭＳ Ｐゴシック" charset="-128"/>
              </a:rPr>
              <a:t>Review Performance Summary</a:t>
            </a:r>
          </a:p>
        </p:txBody>
      </p:sp>
      <p:cxnSp>
        <p:nvCxnSpPr>
          <p:cNvPr id="32803" name="Straight Arrow Connector 43"/>
          <p:cNvCxnSpPr>
            <a:cxnSpLocks noChangeShapeType="1"/>
          </p:cNvCxnSpPr>
          <p:nvPr/>
        </p:nvCxnSpPr>
        <p:spPr bwMode="auto">
          <a:xfrm rot="5400000">
            <a:off x="7977982" y="4822031"/>
            <a:ext cx="349250" cy="1587"/>
          </a:xfrm>
          <a:prstGeom prst="straightConnector1">
            <a:avLst/>
          </a:prstGeom>
          <a:noFill/>
          <a:ln w="50800" algn="ctr">
            <a:solidFill>
              <a:srgbClr val="00828C"/>
            </a:solidFill>
            <a:round/>
            <a:headEnd/>
            <a:tailEnd type="triangle" w="med" len="med"/>
          </a:ln>
          <a:extLst>
            <a:ext uri="{909E8E84-426E-40DD-AFC4-6F175D3DCCD1}">
              <a14:hiddenFill xmlns:a14="http://schemas.microsoft.com/office/drawing/2010/main" xmlns="">
                <a:noFill/>
              </a14:hiddenFill>
            </a:ext>
          </a:extLst>
        </p:spPr>
      </p:cxnSp>
      <p:cxnSp>
        <p:nvCxnSpPr>
          <p:cNvPr id="32804" name="Straight Arrow Connector 43"/>
          <p:cNvCxnSpPr>
            <a:cxnSpLocks noChangeShapeType="1"/>
          </p:cNvCxnSpPr>
          <p:nvPr/>
        </p:nvCxnSpPr>
        <p:spPr bwMode="auto">
          <a:xfrm rot="5400000">
            <a:off x="5920582" y="3634581"/>
            <a:ext cx="349250" cy="1587"/>
          </a:xfrm>
          <a:prstGeom prst="straightConnector1">
            <a:avLst/>
          </a:prstGeom>
          <a:noFill/>
          <a:ln w="50800" algn="ctr">
            <a:solidFill>
              <a:srgbClr val="00828C"/>
            </a:solidFill>
            <a:round/>
            <a:headEnd/>
            <a:tailEnd type="triangle" w="med" len="med"/>
          </a:ln>
          <a:extLst>
            <a:ext uri="{909E8E84-426E-40DD-AFC4-6F175D3DCCD1}">
              <a14:hiddenFill xmlns:a14="http://schemas.microsoft.com/office/drawing/2010/main" xmlns="">
                <a:noFill/>
              </a14:hiddenFill>
            </a:ext>
          </a:extLst>
        </p:spPr>
      </p:cxnSp>
      <p:cxnSp>
        <p:nvCxnSpPr>
          <p:cNvPr id="32805" name="Straight Arrow Connector 43"/>
          <p:cNvCxnSpPr>
            <a:cxnSpLocks noChangeShapeType="1"/>
          </p:cNvCxnSpPr>
          <p:nvPr/>
        </p:nvCxnSpPr>
        <p:spPr bwMode="auto">
          <a:xfrm rot="5400000">
            <a:off x="5920582" y="4822031"/>
            <a:ext cx="349250" cy="1587"/>
          </a:xfrm>
          <a:prstGeom prst="straightConnector1">
            <a:avLst/>
          </a:prstGeom>
          <a:noFill/>
          <a:ln w="50800" algn="ctr">
            <a:solidFill>
              <a:srgbClr val="00828C"/>
            </a:solidFill>
            <a:round/>
            <a:headEnd/>
            <a:tailEnd type="triangle" w="med" len="med"/>
          </a:ln>
          <a:extLst>
            <a:ext uri="{909E8E84-426E-40DD-AFC4-6F175D3DCCD1}">
              <a14:hiddenFill xmlns:a14="http://schemas.microsoft.com/office/drawing/2010/main" xmlns="">
                <a:noFill/>
              </a14:hiddenFill>
            </a:ext>
          </a:extLst>
        </p:spPr>
      </p:cxnSp>
      <p:cxnSp>
        <p:nvCxnSpPr>
          <p:cNvPr id="32806" name="Straight Arrow Connector 43"/>
          <p:cNvCxnSpPr>
            <a:cxnSpLocks noChangeShapeType="1"/>
          </p:cNvCxnSpPr>
          <p:nvPr/>
        </p:nvCxnSpPr>
        <p:spPr bwMode="auto">
          <a:xfrm>
            <a:off x="6934200" y="3048000"/>
            <a:ext cx="304800" cy="0"/>
          </a:xfrm>
          <a:prstGeom prst="straightConnector1">
            <a:avLst/>
          </a:prstGeom>
          <a:noFill/>
          <a:ln w="50800" algn="ctr">
            <a:solidFill>
              <a:srgbClr val="00828C"/>
            </a:solidFill>
            <a:round/>
            <a:headEnd/>
            <a:tailEnd type="triangle" w="med" len="med"/>
          </a:ln>
          <a:extLst>
            <a:ext uri="{909E8E84-426E-40DD-AFC4-6F175D3DCCD1}">
              <a14:hiddenFill xmlns:a14="http://schemas.microsoft.com/office/drawing/2010/main" xmlns="">
                <a:noFill/>
              </a14:hiddenFill>
            </a:ext>
          </a:extLst>
        </p:spPr>
      </p:cxnSp>
      <p:cxnSp>
        <p:nvCxnSpPr>
          <p:cNvPr id="32807" name="Straight Arrow Connector 43"/>
          <p:cNvCxnSpPr>
            <a:cxnSpLocks noChangeShapeType="1"/>
          </p:cNvCxnSpPr>
          <p:nvPr/>
        </p:nvCxnSpPr>
        <p:spPr bwMode="auto">
          <a:xfrm rot="5400000">
            <a:off x="1807369" y="2415381"/>
            <a:ext cx="349250" cy="1588"/>
          </a:xfrm>
          <a:prstGeom prst="straightConnector1">
            <a:avLst/>
          </a:prstGeom>
          <a:noFill/>
          <a:ln w="50800" algn="ctr">
            <a:solidFill>
              <a:srgbClr val="00828C"/>
            </a:solidFill>
            <a:round/>
            <a:headEnd/>
            <a:tailEnd type="triangle" w="med" len="med"/>
          </a:ln>
          <a:extLst>
            <a:ext uri="{909E8E84-426E-40DD-AFC4-6F175D3DCCD1}">
              <a14:hiddenFill xmlns:a14="http://schemas.microsoft.com/office/drawing/2010/main" xmlns="">
                <a:noFill/>
              </a14:hiddenFill>
            </a:ext>
          </a:extLst>
        </p:spPr>
      </p:cxnSp>
      <p:sp>
        <p:nvSpPr>
          <p:cNvPr id="32808" name="TextBox 26"/>
          <p:cNvSpPr txBox="1">
            <a:spLocks noChangeArrowheads="1"/>
          </p:cNvSpPr>
          <p:nvPr/>
        </p:nvSpPr>
        <p:spPr bwMode="auto">
          <a:xfrm>
            <a:off x="152400" y="1533525"/>
            <a:ext cx="914400"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ea typeface="ＭＳ Ｐゴシック" charset="-128"/>
              </a:defRPr>
            </a:lvl1pPr>
            <a:lvl2pPr marL="742950" indent="-285750" eaLnBrk="0" hangingPunct="0">
              <a:defRPr>
                <a:solidFill>
                  <a:schemeClr val="tx1"/>
                </a:solidFill>
                <a:latin typeface="Verdana" pitchFamily="34" charset="0"/>
                <a:ea typeface="ＭＳ Ｐゴシック" charset="-128"/>
              </a:defRPr>
            </a:lvl2pPr>
            <a:lvl3pPr marL="1143000" indent="-228600" eaLnBrk="0" hangingPunct="0">
              <a:defRPr>
                <a:solidFill>
                  <a:schemeClr val="tx1"/>
                </a:solidFill>
                <a:latin typeface="Verdana" pitchFamily="34" charset="0"/>
                <a:ea typeface="ＭＳ Ｐゴシック" charset="-128"/>
              </a:defRPr>
            </a:lvl3pPr>
            <a:lvl4pPr marL="1600200" indent="-228600" eaLnBrk="0" hangingPunct="0">
              <a:defRPr>
                <a:solidFill>
                  <a:schemeClr val="tx1"/>
                </a:solidFill>
                <a:latin typeface="Verdana" pitchFamily="34" charset="0"/>
                <a:ea typeface="ＭＳ Ｐゴシック" charset="-128"/>
              </a:defRPr>
            </a:lvl4pPr>
            <a:lvl5pPr marL="2057400" indent="-228600" eaLnBrk="0" hangingPunct="0">
              <a:defRPr>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a:solidFill>
                  <a:schemeClr val="tx1"/>
                </a:solidFill>
                <a:latin typeface="Verdana" pitchFamily="34" charset="0"/>
                <a:ea typeface="ＭＳ Ｐゴシック" charset="-128"/>
              </a:defRPr>
            </a:lvl9pPr>
          </a:lstStyle>
          <a:p>
            <a:pPr eaLnBrk="1" fontAlgn="base" hangingPunct="1">
              <a:spcBef>
                <a:spcPct val="0"/>
              </a:spcBef>
              <a:spcAft>
                <a:spcPct val="0"/>
              </a:spcAft>
            </a:pPr>
            <a:r>
              <a:rPr lang="en-US" sz="1400" b="1">
                <a:solidFill>
                  <a:srgbClr val="000000"/>
                </a:solidFill>
                <a:latin typeface="Calibri" pitchFamily="34" charset="0"/>
              </a:rPr>
              <a:t>Preparing to Plan</a:t>
            </a:r>
          </a:p>
        </p:txBody>
      </p:sp>
      <p:sp>
        <p:nvSpPr>
          <p:cNvPr id="32809" name="TextBox 29"/>
          <p:cNvSpPr txBox="1">
            <a:spLocks noChangeArrowheads="1"/>
          </p:cNvSpPr>
          <p:nvPr/>
        </p:nvSpPr>
        <p:spPr bwMode="auto">
          <a:xfrm>
            <a:off x="7543800" y="1828800"/>
            <a:ext cx="1371600"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ea typeface="ＭＳ Ｐゴシック" charset="-128"/>
              </a:defRPr>
            </a:lvl1pPr>
            <a:lvl2pPr marL="742950" indent="-285750" eaLnBrk="0" hangingPunct="0">
              <a:defRPr>
                <a:solidFill>
                  <a:schemeClr val="tx1"/>
                </a:solidFill>
                <a:latin typeface="Verdana" pitchFamily="34" charset="0"/>
                <a:ea typeface="ＭＳ Ｐゴシック" charset="-128"/>
              </a:defRPr>
            </a:lvl2pPr>
            <a:lvl3pPr marL="1143000" indent="-228600" eaLnBrk="0" hangingPunct="0">
              <a:defRPr>
                <a:solidFill>
                  <a:schemeClr val="tx1"/>
                </a:solidFill>
                <a:latin typeface="Verdana" pitchFamily="34" charset="0"/>
                <a:ea typeface="ＭＳ Ｐゴシック" charset="-128"/>
              </a:defRPr>
            </a:lvl3pPr>
            <a:lvl4pPr marL="1600200" indent="-228600" eaLnBrk="0" hangingPunct="0">
              <a:defRPr>
                <a:solidFill>
                  <a:schemeClr val="tx1"/>
                </a:solidFill>
                <a:latin typeface="Verdana" pitchFamily="34" charset="0"/>
                <a:ea typeface="ＭＳ Ｐゴシック" charset="-128"/>
              </a:defRPr>
            </a:lvl4pPr>
            <a:lvl5pPr marL="2057400" indent="-228600" eaLnBrk="0" hangingPunct="0">
              <a:defRPr>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a:solidFill>
                  <a:schemeClr val="tx1"/>
                </a:solidFill>
                <a:latin typeface="Verdana" pitchFamily="34" charset="0"/>
                <a:ea typeface="ＭＳ Ｐゴシック" charset="-128"/>
              </a:defRPr>
            </a:lvl9pPr>
          </a:lstStyle>
          <a:p>
            <a:pPr eaLnBrk="1" fontAlgn="base" hangingPunct="1">
              <a:spcBef>
                <a:spcPct val="0"/>
              </a:spcBef>
              <a:spcAft>
                <a:spcPct val="0"/>
              </a:spcAft>
            </a:pPr>
            <a:r>
              <a:rPr lang="en-US" sz="1400" b="1">
                <a:solidFill>
                  <a:srgbClr val="000000"/>
                </a:solidFill>
                <a:latin typeface="Calibri" pitchFamily="34" charset="0"/>
              </a:rPr>
              <a:t>Section IV:</a:t>
            </a:r>
            <a:br>
              <a:rPr lang="en-US" sz="1400" b="1">
                <a:solidFill>
                  <a:srgbClr val="000000"/>
                </a:solidFill>
                <a:latin typeface="Calibri" pitchFamily="34" charset="0"/>
              </a:rPr>
            </a:br>
            <a:r>
              <a:rPr lang="en-US" sz="1400" b="1">
                <a:solidFill>
                  <a:srgbClr val="000000"/>
                </a:solidFill>
                <a:latin typeface="Calibri" pitchFamily="34" charset="0"/>
              </a:rPr>
              <a:t>Action Planning</a:t>
            </a:r>
            <a:endParaRPr lang="en-US" sz="1600" b="1">
              <a:solidFill>
                <a:srgbClr val="000000"/>
              </a:solidFill>
            </a:endParaRPr>
          </a:p>
        </p:txBody>
      </p:sp>
      <p:cxnSp>
        <p:nvCxnSpPr>
          <p:cNvPr id="32810" name="Straight Arrow Connector 43"/>
          <p:cNvCxnSpPr>
            <a:cxnSpLocks noChangeShapeType="1"/>
          </p:cNvCxnSpPr>
          <p:nvPr/>
        </p:nvCxnSpPr>
        <p:spPr bwMode="auto">
          <a:xfrm>
            <a:off x="4876800" y="3048000"/>
            <a:ext cx="304800" cy="0"/>
          </a:xfrm>
          <a:prstGeom prst="straightConnector1">
            <a:avLst/>
          </a:prstGeom>
          <a:noFill/>
          <a:ln w="50800" algn="ctr">
            <a:solidFill>
              <a:srgbClr val="00828C"/>
            </a:solidFill>
            <a:round/>
            <a:headEnd/>
            <a:tailEnd type="triangle" w="med" len="med"/>
          </a:ln>
          <a:extLst>
            <a:ext uri="{909E8E84-426E-40DD-AFC4-6F175D3DCCD1}">
              <a14:hiddenFill xmlns:a14="http://schemas.microsoft.com/office/drawing/2010/main" xmlns="">
                <a:noFill/>
              </a14:hiddenFill>
            </a:ext>
          </a:extLst>
        </p:spPr>
      </p:cxnSp>
      <p:cxnSp>
        <p:nvCxnSpPr>
          <p:cNvPr id="32811" name="Straight Arrow Connector 43"/>
          <p:cNvCxnSpPr>
            <a:cxnSpLocks noChangeShapeType="1"/>
          </p:cNvCxnSpPr>
          <p:nvPr/>
        </p:nvCxnSpPr>
        <p:spPr bwMode="auto">
          <a:xfrm>
            <a:off x="2819400" y="3048000"/>
            <a:ext cx="304800" cy="0"/>
          </a:xfrm>
          <a:prstGeom prst="straightConnector1">
            <a:avLst/>
          </a:prstGeom>
          <a:noFill/>
          <a:ln w="50800" algn="ctr">
            <a:solidFill>
              <a:srgbClr val="00828C"/>
            </a:solidFill>
            <a:round/>
            <a:headEnd/>
            <a:tailEnd type="triangle" w="med" len="med"/>
          </a:ln>
          <a:extLst>
            <a:ext uri="{909E8E84-426E-40DD-AFC4-6F175D3DCCD1}">
              <a14:hiddenFill xmlns:a14="http://schemas.microsoft.com/office/drawing/2010/main" xmlns="">
                <a:noFill/>
              </a14:hiddenFill>
            </a:ext>
          </a:extLst>
        </p:spPr>
      </p:cxnSp>
    </p:spTree>
    <p:extLst>
      <p:ext uri="{BB962C8B-B14F-4D97-AF65-F5344CB8AC3E}">
        <p14:creationId xmlns:p14="http://schemas.microsoft.com/office/powerpoint/2010/main" xmlns="" val="7895033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xit" presetSubtype="0" fill="hold" nodeType="clickEffect">
                                  <p:stCondLst>
                                    <p:cond delay="0"/>
                                  </p:stCondLst>
                                  <p:childTnLst>
                                    <p:animEffect transition="out" filter="dissolve">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dissolve">
                                      <p:cBhvr>
                                        <p:cTn id="17" dur="500"/>
                                        <p:tgtEl>
                                          <p:spTgt spid="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xit" presetSubtype="0" fill="hold" nodeType="clickEffect">
                                  <p:stCondLst>
                                    <p:cond delay="0"/>
                                  </p:stCondLst>
                                  <p:childTnLst>
                                    <p:animEffect transition="out" filter="dissolve">
                                      <p:cBhvr>
                                        <p:cTn id="21" dur="500"/>
                                        <p:tgtEl>
                                          <p:spTgt spid="3"/>
                                        </p:tgtEl>
                                      </p:cBhvr>
                                    </p:animEffect>
                                    <p:set>
                                      <p:cBhvr>
                                        <p:cTn id="22" dur="1" fill="hold">
                                          <p:stCondLst>
                                            <p:cond delay="499"/>
                                          </p:stCondLst>
                                        </p:cTn>
                                        <p:tgtEl>
                                          <p:spTgt spid="3"/>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9938"/>
                                        </p:tgtEl>
                                        <p:attrNameLst>
                                          <p:attrName>style.visibility</p:attrName>
                                        </p:attrNameLst>
                                      </p:cBhvr>
                                      <p:to>
                                        <p:strVal val="visible"/>
                                      </p:to>
                                    </p:set>
                                    <p:animEffect transition="in" filter="dissolve">
                                      <p:cBhvr>
                                        <p:cTn id="27" dur="500"/>
                                        <p:tgtEl>
                                          <p:spTgt spid="3993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xit" presetSubtype="0" fill="hold" grpId="1" nodeType="clickEffect">
                                  <p:stCondLst>
                                    <p:cond delay="0"/>
                                  </p:stCondLst>
                                  <p:childTnLst>
                                    <p:animEffect transition="out" filter="dissolve">
                                      <p:cBhvr>
                                        <p:cTn id="31" dur="500"/>
                                        <p:tgtEl>
                                          <p:spTgt spid="39938"/>
                                        </p:tgtEl>
                                      </p:cBhvr>
                                    </p:animEffect>
                                    <p:set>
                                      <p:cBhvr>
                                        <p:cTn id="32" dur="1" fill="hold">
                                          <p:stCondLst>
                                            <p:cond delay="499"/>
                                          </p:stCondLst>
                                        </p:cTn>
                                        <p:tgtEl>
                                          <p:spTgt spid="3993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dissolve">
                                      <p:cBhvr>
                                        <p:cTn id="37" dur="500"/>
                                        <p:tgtEl>
                                          <p:spTgt spid="4"/>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xit" presetSubtype="0" fill="hold" nodeType="clickEffect">
                                  <p:stCondLst>
                                    <p:cond delay="0"/>
                                  </p:stCondLst>
                                  <p:childTnLst>
                                    <p:animEffect transition="out" filter="dissolve">
                                      <p:cBhvr>
                                        <p:cTn id="41" dur="500"/>
                                        <p:tgtEl>
                                          <p:spTgt spid="4"/>
                                        </p:tgtEl>
                                      </p:cBhvr>
                                    </p:animEffect>
                                    <p:set>
                                      <p:cBhvr>
                                        <p:cTn id="42"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animBg="1"/>
      <p:bldP spid="39938"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p:txBody>
          <a:bodyPr/>
          <a:lstStyle/>
          <a:p>
            <a:fld id="{757A2F4E-5D54-B04B-91BD-7E78EE1FE9FD}" type="slidenum">
              <a:rPr lang="en-US" smtClean="0"/>
              <a:pPr/>
              <a:t>13</a:t>
            </a:fld>
            <a:endParaRPr lang="en-US" dirty="0" smtClean="0"/>
          </a:p>
        </p:txBody>
      </p:sp>
      <p:sp>
        <p:nvSpPr>
          <p:cNvPr id="8" name="Text Placeholder 7"/>
          <p:cNvSpPr>
            <a:spLocks noGrp="1"/>
          </p:cNvSpPr>
          <p:nvPr>
            <p:ph type="body" sz="half" idx="2"/>
          </p:nvPr>
        </p:nvSpPr>
        <p:spPr/>
        <p:txBody>
          <a:bodyPr/>
          <a:lstStyle/>
          <a:p>
            <a:endParaRPr lang="en-US" sz="3600" dirty="0" smtClean="0"/>
          </a:p>
          <a:p>
            <a:r>
              <a:rPr lang="en-US" sz="3600" dirty="0" smtClean="0"/>
              <a:t>UIP and Data</a:t>
            </a:r>
            <a:endParaRPr lang="en-US" sz="3600" dirty="0"/>
          </a:p>
        </p:txBody>
      </p:sp>
      <p:sp>
        <p:nvSpPr>
          <p:cNvPr id="9" name="Title 8"/>
          <p:cNvSpPr>
            <a:spLocks noGrp="1"/>
          </p:cNvSpPr>
          <p:nvPr>
            <p:ph type="title"/>
          </p:nvPr>
        </p:nvSpPr>
        <p:spPr/>
        <p:txBody>
          <a:bodyPr/>
          <a:lstStyle/>
          <a:p>
            <a:r>
              <a:rPr lang="en-US" dirty="0" smtClean="0"/>
              <a:t>p.  7 UIP Handbook</a:t>
            </a:r>
            <a:endParaRPr lang="en-US" dirty="0"/>
          </a:p>
        </p:txBody>
      </p:sp>
      <p:pic>
        <p:nvPicPr>
          <p:cNvPr id="17410" name="Picture 2"/>
          <p:cNvPicPr>
            <a:picLocks noChangeAspect="1" noChangeArrowheads="1"/>
          </p:cNvPicPr>
          <p:nvPr/>
        </p:nvPicPr>
        <p:blipFill>
          <a:blip r:embed="rId2" cstate="email">
            <a:extLst>
              <a:ext uri="{28A0092B-C50C-407E-A947-70E740481C1C}">
                <a14:useLocalDpi xmlns:a14="http://schemas.microsoft.com/office/drawing/2010/main" xmlns="" val="0"/>
              </a:ext>
            </a:extLst>
          </a:blip>
          <a:srcRect/>
          <a:stretch>
            <a:fillRect/>
          </a:stretch>
        </p:blipFill>
        <p:spPr bwMode="auto">
          <a:xfrm>
            <a:off x="1971368" y="127146"/>
            <a:ext cx="6978355" cy="536061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968246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mtClean="0"/>
              <a:t>Big Idea:  Lack of Consistency</a:t>
            </a:r>
          </a:p>
        </p:txBody>
      </p:sp>
      <p:sp>
        <p:nvSpPr>
          <p:cNvPr id="12291" name="Content Placeholder 2"/>
          <p:cNvSpPr>
            <a:spLocks noGrp="1"/>
          </p:cNvSpPr>
          <p:nvPr>
            <p:ph idx="1"/>
          </p:nvPr>
        </p:nvSpPr>
        <p:spPr bwMode="auto">
          <a:xfrm>
            <a:off x="530225" y="1318419"/>
            <a:ext cx="8229600" cy="4525962"/>
          </a:xfrm>
          <a:prstGeom prst="roundRect">
            <a:avLst>
              <a:gd name="adj" fmla="val 16667"/>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dirty="0" smtClean="0"/>
              <a:t>The same element is presented differently in different sections of the plan:  </a:t>
            </a:r>
          </a:p>
        </p:txBody>
      </p:sp>
      <p:grpSp>
        <p:nvGrpSpPr>
          <p:cNvPr id="12292" name="Group 2"/>
          <p:cNvGrpSpPr>
            <a:grpSpLocks/>
          </p:cNvGrpSpPr>
          <p:nvPr/>
        </p:nvGrpSpPr>
        <p:grpSpPr bwMode="auto">
          <a:xfrm>
            <a:off x="2667000" y="2971800"/>
            <a:ext cx="4002088" cy="2647950"/>
            <a:chOff x="2666999" y="2971800"/>
            <a:chExt cx="4002087" cy="2647874"/>
          </a:xfrm>
        </p:grpSpPr>
        <p:sp>
          <p:nvSpPr>
            <p:cNvPr id="2" name="Rectangle 1"/>
            <p:cNvSpPr/>
            <p:nvPr/>
          </p:nvSpPr>
          <p:spPr>
            <a:xfrm>
              <a:off x="4111624" y="3733778"/>
              <a:ext cx="1066800" cy="304791"/>
            </a:xfrm>
            <a:prstGeom prst="rect">
              <a:avLst/>
            </a:prstGeom>
            <a:ln>
              <a:solidFill>
                <a:srgbClr val="C00000"/>
              </a:solidFill>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US"/>
            </a:p>
          </p:txBody>
        </p:sp>
        <p:sp>
          <p:nvSpPr>
            <p:cNvPr id="7" name="Rectangle 6"/>
            <p:cNvSpPr/>
            <p:nvPr/>
          </p:nvSpPr>
          <p:spPr>
            <a:xfrm>
              <a:off x="5257798" y="3276591"/>
              <a:ext cx="1066800" cy="304791"/>
            </a:xfrm>
            <a:prstGeom prst="rect">
              <a:avLst/>
            </a:prstGeom>
            <a:ln>
              <a:solidFill>
                <a:srgbClr val="C00000"/>
              </a:solidFill>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US"/>
            </a:p>
          </p:txBody>
        </p:sp>
        <p:sp>
          <p:nvSpPr>
            <p:cNvPr id="6" name="Rectangle 5"/>
            <p:cNvSpPr/>
            <p:nvPr/>
          </p:nvSpPr>
          <p:spPr>
            <a:xfrm>
              <a:off x="4111624" y="4648152"/>
              <a:ext cx="1066800" cy="304791"/>
            </a:xfrm>
            <a:prstGeom prst="rect">
              <a:avLst/>
            </a:prstGeom>
            <a:ln>
              <a:solidFill>
                <a:srgbClr val="C00000"/>
              </a:solidFill>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US"/>
            </a:p>
          </p:txBody>
        </p:sp>
        <p:pic>
          <p:nvPicPr>
            <p:cNvPr id="12302" name="Picture 4"/>
            <p:cNvPicPr>
              <a:picLocks noChangeAspect="1" noChangeArrowheads="1"/>
            </p:cNvPicPr>
            <p:nvPr/>
          </p:nvPicPr>
          <p:blipFill>
            <a:blip r:embed="rId3" cstate="email">
              <a:extLst>
                <a:ext uri="{28A0092B-C50C-407E-A947-70E740481C1C}">
                  <a14:useLocalDpi xmlns:a14="http://schemas.microsoft.com/office/drawing/2010/main" xmlns="" val="0"/>
                </a:ext>
              </a:extLst>
            </a:blip>
            <a:srcRect/>
            <a:stretch>
              <a:fillRect/>
            </a:stretch>
          </p:blipFill>
          <p:spPr bwMode="auto">
            <a:xfrm>
              <a:off x="2666999" y="2971800"/>
              <a:ext cx="4002087" cy="264787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grpSp>
      <p:sp>
        <p:nvSpPr>
          <p:cNvPr id="4" name="TextBox 3"/>
          <p:cNvSpPr txBox="1"/>
          <p:nvPr/>
        </p:nvSpPr>
        <p:spPr>
          <a:xfrm>
            <a:off x="228600" y="4935538"/>
            <a:ext cx="2286000" cy="862012"/>
          </a:xfrm>
          <a:prstGeom prst="rect">
            <a:avLst/>
          </a:prstGeom>
          <a:ln>
            <a:solidFill>
              <a:srgbClr val="C00000"/>
            </a:solidFill>
          </a:ln>
        </p:spPr>
        <p:style>
          <a:lnRef idx="2">
            <a:schemeClr val="dk1"/>
          </a:lnRef>
          <a:fillRef idx="1">
            <a:schemeClr val="lt1"/>
          </a:fillRef>
          <a:effectRef idx="0">
            <a:schemeClr val="dk1"/>
          </a:effectRef>
          <a:fontRef idx="minor">
            <a:schemeClr val="dk1"/>
          </a:fontRef>
        </p:style>
        <p:txBody>
          <a:bodyPr>
            <a:spAutoFit/>
          </a:bodyPr>
          <a:lstStyle/>
          <a:p>
            <a:pPr>
              <a:defRPr/>
            </a:pPr>
            <a:r>
              <a:rPr lang="en-US" sz="1000" dirty="0"/>
              <a:t>Priority Performance Challenges:</a:t>
            </a:r>
          </a:p>
          <a:p>
            <a:pPr>
              <a:defRPr/>
            </a:pPr>
            <a:r>
              <a:rPr lang="en-US" sz="1000" dirty="0"/>
              <a:t> Raise the level of Tier I instructional rigor through professional development, mentoring and coaching, and effective PLC’s. </a:t>
            </a:r>
            <a:endParaRPr lang="en-US" dirty="0"/>
          </a:p>
        </p:txBody>
      </p:sp>
      <p:cxnSp>
        <p:nvCxnSpPr>
          <p:cNvPr id="8" name="Straight Arrow Connector 7"/>
          <p:cNvCxnSpPr/>
          <p:nvPr/>
        </p:nvCxnSpPr>
        <p:spPr>
          <a:xfrm flipH="1" flipV="1">
            <a:off x="2514600" y="4935538"/>
            <a:ext cx="1597025" cy="17462"/>
          </a:xfrm>
          <a:prstGeom prst="straightConnector1">
            <a:avLst/>
          </a:prstGeom>
          <a:ln>
            <a:solidFill>
              <a:srgbClr val="C00000"/>
            </a:solidFill>
            <a:tailEnd type="arrow"/>
          </a:ln>
        </p:spPr>
        <p:style>
          <a:lnRef idx="2">
            <a:schemeClr val="dk1"/>
          </a:lnRef>
          <a:fillRef idx="0">
            <a:schemeClr val="dk1"/>
          </a:fillRef>
          <a:effectRef idx="1">
            <a:schemeClr val="dk1"/>
          </a:effectRef>
          <a:fontRef idx="minor">
            <a:schemeClr val="tx1"/>
          </a:fontRef>
        </p:style>
      </p:cxnSp>
      <p:sp>
        <p:nvSpPr>
          <p:cNvPr id="12" name="TextBox 11"/>
          <p:cNvSpPr txBox="1"/>
          <p:nvPr/>
        </p:nvSpPr>
        <p:spPr>
          <a:xfrm>
            <a:off x="228600" y="3360738"/>
            <a:ext cx="2286000" cy="677862"/>
          </a:xfrm>
          <a:prstGeom prst="rect">
            <a:avLst/>
          </a:prstGeom>
          <a:ln>
            <a:solidFill>
              <a:srgbClr val="C00000"/>
            </a:solidFill>
          </a:ln>
        </p:spPr>
        <p:style>
          <a:lnRef idx="2">
            <a:schemeClr val="dk1"/>
          </a:lnRef>
          <a:fillRef idx="1">
            <a:schemeClr val="lt1"/>
          </a:fillRef>
          <a:effectRef idx="0">
            <a:schemeClr val="dk1"/>
          </a:effectRef>
          <a:fontRef idx="minor">
            <a:schemeClr val="dk1"/>
          </a:fontRef>
        </p:style>
        <p:txBody>
          <a:bodyPr>
            <a:spAutoFit/>
          </a:bodyPr>
          <a:lstStyle/>
          <a:p>
            <a:pPr>
              <a:defRPr/>
            </a:pPr>
            <a:r>
              <a:rPr lang="en-US" sz="1000" dirty="0"/>
              <a:t>Persistently low and decreasing performance across all populations in all content areas. </a:t>
            </a:r>
            <a:r>
              <a:rPr lang="en-US" dirty="0"/>
              <a:t>	</a:t>
            </a:r>
          </a:p>
        </p:txBody>
      </p:sp>
      <p:sp>
        <p:nvSpPr>
          <p:cNvPr id="13" name="TextBox 12"/>
          <p:cNvSpPr txBox="1"/>
          <p:nvPr/>
        </p:nvSpPr>
        <p:spPr>
          <a:xfrm>
            <a:off x="6781800" y="3303588"/>
            <a:ext cx="2286000" cy="860425"/>
          </a:xfrm>
          <a:prstGeom prst="rect">
            <a:avLst/>
          </a:prstGeom>
          <a:ln>
            <a:solidFill>
              <a:srgbClr val="C00000"/>
            </a:solidFill>
          </a:ln>
        </p:spPr>
        <p:style>
          <a:lnRef idx="2">
            <a:schemeClr val="dk1"/>
          </a:lnRef>
          <a:fillRef idx="1">
            <a:schemeClr val="lt1"/>
          </a:fillRef>
          <a:effectRef idx="0">
            <a:schemeClr val="dk1"/>
          </a:effectRef>
          <a:fontRef idx="minor">
            <a:schemeClr val="dk1"/>
          </a:fontRef>
        </p:style>
        <p:txBody>
          <a:bodyPr>
            <a:spAutoFit/>
          </a:bodyPr>
          <a:lstStyle/>
          <a:p>
            <a:pPr>
              <a:defRPr/>
            </a:pPr>
            <a:r>
              <a:rPr lang="en-US" sz="1000" dirty="0"/>
              <a:t>In grades 3-8 reading achievement data for the last three years indicates that an average of 56% (from 2009-2011) of students do not meet proficiency levels of CSAP.</a:t>
            </a:r>
          </a:p>
        </p:txBody>
      </p:sp>
      <p:cxnSp>
        <p:nvCxnSpPr>
          <p:cNvPr id="14" name="Straight Arrow Connector 13"/>
          <p:cNvCxnSpPr/>
          <p:nvPr/>
        </p:nvCxnSpPr>
        <p:spPr>
          <a:xfrm>
            <a:off x="6324600" y="3306763"/>
            <a:ext cx="457200" cy="0"/>
          </a:xfrm>
          <a:prstGeom prst="straightConnector1">
            <a:avLst/>
          </a:prstGeom>
          <a:ln>
            <a:solidFill>
              <a:srgbClr val="C00000"/>
            </a:solidFill>
            <a:tailEnd type="arrow"/>
          </a:ln>
        </p:spPr>
        <p:style>
          <a:lnRef idx="2">
            <a:schemeClr val="dk1"/>
          </a:lnRef>
          <a:fillRef idx="0">
            <a:schemeClr val="dk1"/>
          </a:fillRef>
          <a:effectRef idx="1">
            <a:schemeClr val="dk1"/>
          </a:effectRef>
          <a:fontRef idx="minor">
            <a:schemeClr val="tx1"/>
          </a:fontRef>
        </p:style>
      </p:cxnSp>
      <p:cxnSp>
        <p:nvCxnSpPr>
          <p:cNvPr id="15" name="Straight Arrow Connector 14"/>
          <p:cNvCxnSpPr/>
          <p:nvPr/>
        </p:nvCxnSpPr>
        <p:spPr>
          <a:xfrm flipH="1" flipV="1">
            <a:off x="2514600" y="4029075"/>
            <a:ext cx="1597025" cy="19050"/>
          </a:xfrm>
          <a:prstGeom prst="straightConnector1">
            <a:avLst/>
          </a:prstGeom>
          <a:ln>
            <a:solidFill>
              <a:srgbClr val="C00000"/>
            </a:solidFill>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xmlns="" val="30663323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xmlns="" val="3038819744"/>
              </p:ext>
            </p:extLst>
          </p:nvPr>
        </p:nvGraphicFramePr>
        <p:xfrm>
          <a:off x="152400" y="523875"/>
          <a:ext cx="8915400" cy="5800725"/>
        </p:xfrm>
        <a:graphic>
          <a:graphicData uri="http://schemas.openxmlformats.org/drawingml/2006/table">
            <a:tbl>
              <a:tblPr/>
              <a:tblGrid>
                <a:gridCol w="1606379"/>
                <a:gridCol w="1517821"/>
                <a:gridCol w="2514600"/>
                <a:gridCol w="3276600"/>
              </a:tblGrid>
              <a:tr h="365783">
                <a:tc>
                  <a:txBody>
                    <a:bodyPr/>
                    <a:lstStyle/>
                    <a:p>
                      <a:pPr marL="0" marR="0" algn="ctr">
                        <a:spcBef>
                          <a:spcPts val="0"/>
                        </a:spcBef>
                        <a:spcAft>
                          <a:spcPts val="0"/>
                        </a:spcAft>
                      </a:pPr>
                      <a:r>
                        <a:rPr lang="en-US" sz="2400" b="1" dirty="0">
                          <a:solidFill>
                            <a:schemeClr val="tx1"/>
                          </a:solidFill>
                          <a:latin typeface="Calibri"/>
                          <a:ea typeface="Times New Roman"/>
                          <a:cs typeface="Times New Roman"/>
                        </a:rPr>
                        <a:t>Section I</a:t>
                      </a:r>
                      <a:endParaRPr lang="en-US" sz="2000" dirty="0">
                        <a:solidFill>
                          <a:schemeClr val="tx1"/>
                        </a:solidFill>
                        <a:latin typeface="Calibri"/>
                        <a:ea typeface="Times New Roman"/>
                        <a:cs typeface="Times New Roman"/>
                      </a:endParaRPr>
                    </a:p>
                  </a:txBody>
                  <a:tcPr marL="65029" marR="650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chemeClr val="tx1"/>
                          </a:solidFill>
                          <a:latin typeface="Calibri"/>
                          <a:ea typeface="Times New Roman"/>
                          <a:cs typeface="Times New Roman"/>
                        </a:rPr>
                        <a:t>Section II</a:t>
                      </a:r>
                      <a:endParaRPr lang="en-US" sz="2000" dirty="0">
                        <a:solidFill>
                          <a:schemeClr val="tx1"/>
                        </a:solidFill>
                        <a:latin typeface="Calibri"/>
                        <a:ea typeface="Times New Roman"/>
                        <a:cs typeface="Times New Roman"/>
                      </a:endParaRPr>
                    </a:p>
                  </a:txBody>
                  <a:tcPr marL="65029" marR="650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chemeClr val="tx1"/>
                          </a:solidFill>
                          <a:latin typeface="Calibri"/>
                          <a:ea typeface="Times New Roman"/>
                          <a:cs typeface="Times New Roman"/>
                        </a:rPr>
                        <a:t>Section III</a:t>
                      </a:r>
                      <a:endParaRPr lang="en-US" sz="2000" dirty="0">
                        <a:solidFill>
                          <a:schemeClr val="tx1"/>
                        </a:solidFill>
                        <a:latin typeface="Calibri"/>
                        <a:ea typeface="Times New Roman"/>
                        <a:cs typeface="Times New Roman"/>
                      </a:endParaRPr>
                    </a:p>
                  </a:txBody>
                  <a:tcPr marL="65029" marR="650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chemeClr val="tx1"/>
                          </a:solidFill>
                          <a:latin typeface="Calibri"/>
                          <a:ea typeface="Times New Roman"/>
                          <a:cs typeface="Times New Roman"/>
                        </a:rPr>
                        <a:t>Section IV</a:t>
                      </a:r>
                      <a:endParaRPr lang="en-US" sz="2000" dirty="0">
                        <a:solidFill>
                          <a:schemeClr val="tx1"/>
                        </a:solidFill>
                        <a:latin typeface="Calibri"/>
                        <a:ea typeface="Times New Roman"/>
                        <a:cs typeface="Times New Roman"/>
                      </a:endParaRPr>
                    </a:p>
                  </a:txBody>
                  <a:tcPr marL="65029" marR="650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94700">
                <a:tc rowSpan="2">
                  <a:txBody>
                    <a:bodyPr/>
                    <a:lstStyle/>
                    <a:p>
                      <a:pPr marL="0" marR="0" algn="ctr">
                        <a:spcBef>
                          <a:spcPts val="0"/>
                        </a:spcBef>
                        <a:spcAft>
                          <a:spcPts val="0"/>
                        </a:spcAft>
                      </a:pPr>
                      <a:endParaRPr lang="en-US" sz="1800" dirty="0">
                        <a:solidFill>
                          <a:schemeClr val="tx1"/>
                        </a:solidFill>
                        <a:latin typeface="Calibri"/>
                        <a:ea typeface="Times New Roman"/>
                        <a:cs typeface="Times New Roman"/>
                      </a:endParaRPr>
                    </a:p>
                    <a:p>
                      <a:pPr marL="0" marR="0" algn="ctr">
                        <a:spcBef>
                          <a:spcPts val="0"/>
                        </a:spcBef>
                        <a:spcAft>
                          <a:spcPts val="0"/>
                        </a:spcAft>
                      </a:pPr>
                      <a:r>
                        <a:rPr lang="en-US" sz="1800" dirty="0">
                          <a:solidFill>
                            <a:schemeClr val="tx1"/>
                          </a:solidFill>
                          <a:latin typeface="Calibri"/>
                          <a:ea typeface="Times New Roman"/>
                          <a:cs typeface="Times New Roman"/>
                        </a:rPr>
                        <a:t>State</a:t>
                      </a:r>
                    </a:p>
                    <a:p>
                      <a:pPr marL="0" marR="0" algn="ctr">
                        <a:spcBef>
                          <a:spcPts val="0"/>
                        </a:spcBef>
                        <a:spcAft>
                          <a:spcPts val="0"/>
                        </a:spcAft>
                      </a:pPr>
                      <a:r>
                        <a:rPr lang="en-US" sz="1800" dirty="0">
                          <a:solidFill>
                            <a:schemeClr val="tx1"/>
                          </a:solidFill>
                          <a:latin typeface="Calibri"/>
                          <a:ea typeface="Times New Roman"/>
                          <a:cs typeface="Times New Roman"/>
                        </a:rPr>
                        <a:t>+</a:t>
                      </a:r>
                    </a:p>
                    <a:p>
                      <a:pPr marL="0" marR="0" algn="ctr">
                        <a:spcBef>
                          <a:spcPts val="0"/>
                        </a:spcBef>
                        <a:spcAft>
                          <a:spcPts val="0"/>
                        </a:spcAft>
                      </a:pPr>
                      <a:r>
                        <a:rPr lang="en-US" sz="1800" dirty="0">
                          <a:solidFill>
                            <a:schemeClr val="tx1"/>
                          </a:solidFill>
                          <a:latin typeface="Calibri"/>
                          <a:ea typeface="Times New Roman"/>
                          <a:cs typeface="Times New Roman"/>
                        </a:rPr>
                        <a:t>Federal</a:t>
                      </a:r>
                    </a:p>
                    <a:p>
                      <a:pPr marL="0" marR="0" algn="ctr">
                        <a:spcBef>
                          <a:spcPts val="0"/>
                        </a:spcBef>
                        <a:spcAft>
                          <a:spcPts val="0"/>
                        </a:spcAft>
                      </a:pPr>
                      <a:r>
                        <a:rPr lang="en-US" sz="1800" dirty="0">
                          <a:solidFill>
                            <a:schemeClr val="tx1"/>
                          </a:solidFill>
                          <a:latin typeface="Calibri"/>
                          <a:ea typeface="Times New Roman"/>
                          <a:cs typeface="Times New Roman"/>
                        </a:rPr>
                        <a:t>Performance</a:t>
                      </a:r>
                    </a:p>
                    <a:p>
                      <a:pPr marL="0" marR="0" algn="ctr">
                        <a:spcBef>
                          <a:spcPts val="0"/>
                        </a:spcBef>
                        <a:spcAft>
                          <a:spcPts val="0"/>
                        </a:spcAft>
                      </a:pPr>
                      <a:r>
                        <a:rPr lang="en-US" sz="1800" dirty="0">
                          <a:solidFill>
                            <a:schemeClr val="tx1"/>
                          </a:solidFill>
                          <a:latin typeface="Calibri"/>
                          <a:ea typeface="Times New Roman"/>
                          <a:cs typeface="Times New Roman"/>
                        </a:rPr>
                        <a:t>Data</a:t>
                      </a:r>
                    </a:p>
                  </a:txBody>
                  <a:tcPr marL="65029" marR="650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endParaRPr lang="en-US" sz="1800" dirty="0">
                        <a:solidFill>
                          <a:schemeClr val="tx1"/>
                        </a:solidFill>
                        <a:latin typeface="Calibri"/>
                        <a:ea typeface="Times New Roman"/>
                        <a:cs typeface="Times New Roman"/>
                      </a:endParaRPr>
                    </a:p>
                    <a:p>
                      <a:pPr marL="0" marR="0" algn="l">
                        <a:spcBef>
                          <a:spcPts val="0"/>
                        </a:spcBef>
                        <a:spcAft>
                          <a:spcPts val="0"/>
                        </a:spcAft>
                      </a:pPr>
                      <a:r>
                        <a:rPr lang="en-US" sz="1800" b="1" dirty="0">
                          <a:solidFill>
                            <a:schemeClr val="tx1"/>
                          </a:solidFill>
                          <a:latin typeface="Calibri"/>
                          <a:ea typeface="Times New Roman"/>
                          <a:cs typeface="Times New Roman"/>
                        </a:rPr>
                        <a:t>Grant </a:t>
                      </a:r>
                      <a:r>
                        <a:rPr lang="en-US" sz="1800" b="1" dirty="0" smtClean="0">
                          <a:solidFill>
                            <a:schemeClr val="tx1"/>
                          </a:solidFill>
                          <a:latin typeface="Calibri"/>
                          <a:ea typeface="Times New Roman"/>
                          <a:cs typeface="Times New Roman"/>
                        </a:rPr>
                        <a:t>Info</a:t>
                      </a:r>
                      <a:endParaRPr lang="en-US" sz="1800" dirty="0">
                        <a:solidFill>
                          <a:schemeClr val="tx1"/>
                        </a:solidFill>
                        <a:latin typeface="Calibri"/>
                        <a:ea typeface="Times New Roman"/>
                        <a:cs typeface="Times New Roman"/>
                      </a:endParaRPr>
                    </a:p>
                  </a:txBody>
                  <a:tcPr marL="65029" marR="650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800" b="1" dirty="0" smtClean="0">
                          <a:solidFill>
                            <a:schemeClr val="tx1"/>
                          </a:solidFill>
                          <a:latin typeface="Calibri"/>
                          <a:ea typeface="Times New Roman"/>
                          <a:cs typeface="Times New Roman"/>
                        </a:rPr>
                        <a:t>Review Progress on Last</a:t>
                      </a:r>
                      <a:r>
                        <a:rPr lang="en-US" sz="1800" b="1" baseline="0" dirty="0" smtClean="0">
                          <a:solidFill>
                            <a:schemeClr val="tx1"/>
                          </a:solidFill>
                          <a:latin typeface="Calibri"/>
                          <a:ea typeface="Times New Roman"/>
                          <a:cs typeface="Times New Roman"/>
                        </a:rPr>
                        <a:t> Year’s Targets Worksheet</a:t>
                      </a:r>
                      <a:br>
                        <a:rPr lang="en-US" sz="1800" b="1" baseline="0" dirty="0" smtClean="0">
                          <a:solidFill>
                            <a:schemeClr val="tx1"/>
                          </a:solidFill>
                          <a:latin typeface="Calibri"/>
                          <a:ea typeface="Times New Roman"/>
                          <a:cs typeface="Times New Roman"/>
                        </a:rPr>
                      </a:br>
                      <a:endParaRPr lang="en-US" sz="1800" b="1" dirty="0" smtClean="0">
                        <a:solidFill>
                          <a:schemeClr val="tx1"/>
                        </a:solidFill>
                        <a:latin typeface="Calibri"/>
                        <a:ea typeface="Times New Roman"/>
                        <a:cs typeface="Times New Roman"/>
                      </a:endParaRPr>
                    </a:p>
                    <a:p>
                      <a:pPr marL="0" marR="0" algn="l">
                        <a:spcBef>
                          <a:spcPts val="0"/>
                        </a:spcBef>
                        <a:spcAft>
                          <a:spcPts val="0"/>
                        </a:spcAft>
                      </a:pPr>
                      <a:r>
                        <a:rPr lang="en-US" sz="1800" b="1" dirty="0" smtClean="0">
                          <a:solidFill>
                            <a:schemeClr val="tx1"/>
                          </a:solidFill>
                          <a:latin typeface="Calibri"/>
                          <a:ea typeface="Times New Roman"/>
                          <a:cs typeface="Times New Roman"/>
                        </a:rPr>
                        <a:t>Data </a:t>
                      </a:r>
                      <a:r>
                        <a:rPr lang="en-US" sz="1800" b="1" dirty="0">
                          <a:solidFill>
                            <a:schemeClr val="tx1"/>
                          </a:solidFill>
                          <a:latin typeface="Calibri"/>
                          <a:ea typeface="Times New Roman"/>
                          <a:cs typeface="Times New Roman"/>
                        </a:rPr>
                        <a:t>Worksheet</a:t>
                      </a:r>
                      <a:endParaRPr lang="en-US" sz="1800" dirty="0">
                        <a:solidFill>
                          <a:schemeClr val="tx1"/>
                        </a:solidFill>
                        <a:latin typeface="Calibri"/>
                        <a:ea typeface="Times New Roman"/>
                        <a:cs typeface="Times New Roman"/>
                      </a:endParaRPr>
                    </a:p>
                    <a:p>
                      <a:pPr marL="342900" marR="0" lvl="0" indent="-342900" algn="l">
                        <a:spcBef>
                          <a:spcPts val="0"/>
                        </a:spcBef>
                        <a:spcAft>
                          <a:spcPts val="0"/>
                        </a:spcAft>
                        <a:buFont typeface="Symbol"/>
                        <a:buChar char=""/>
                      </a:pPr>
                      <a:r>
                        <a:rPr lang="en-US" sz="1800" dirty="0" smtClean="0">
                          <a:solidFill>
                            <a:schemeClr val="tx1"/>
                          </a:solidFill>
                          <a:latin typeface="Calibri"/>
                          <a:ea typeface="Times New Roman"/>
                          <a:cs typeface="Times New Roman"/>
                        </a:rPr>
                        <a:t>Notable Trends</a:t>
                      </a:r>
                      <a:endParaRPr lang="en-US" sz="1800" dirty="0">
                        <a:solidFill>
                          <a:schemeClr val="tx1"/>
                        </a:solidFill>
                        <a:latin typeface="Calibri"/>
                        <a:ea typeface="Times New Roman"/>
                        <a:cs typeface="Times New Roman"/>
                      </a:endParaRPr>
                    </a:p>
                    <a:p>
                      <a:pPr marL="342900" marR="0" lvl="0" indent="-342900" algn="l">
                        <a:spcBef>
                          <a:spcPts val="0"/>
                        </a:spcBef>
                        <a:spcAft>
                          <a:spcPts val="0"/>
                        </a:spcAft>
                        <a:buFont typeface="Symbol"/>
                        <a:buChar char=""/>
                      </a:pPr>
                      <a:r>
                        <a:rPr lang="en-US" sz="1800" dirty="0">
                          <a:solidFill>
                            <a:schemeClr val="tx1"/>
                          </a:solidFill>
                          <a:latin typeface="Calibri"/>
                          <a:ea typeface="Times New Roman"/>
                          <a:cs typeface="Times New Roman"/>
                        </a:rPr>
                        <a:t>Priority </a:t>
                      </a:r>
                      <a:r>
                        <a:rPr lang="en-US" sz="1800" dirty="0" smtClean="0">
                          <a:solidFill>
                            <a:schemeClr val="tx1"/>
                          </a:solidFill>
                          <a:latin typeface="Calibri"/>
                          <a:ea typeface="Times New Roman"/>
                          <a:cs typeface="Times New Roman"/>
                        </a:rPr>
                        <a:t>Performance Challenges</a:t>
                      </a:r>
                      <a:endParaRPr lang="en-US" sz="1800" dirty="0">
                        <a:solidFill>
                          <a:schemeClr val="tx1"/>
                        </a:solidFill>
                        <a:latin typeface="Calibri"/>
                        <a:ea typeface="Times New Roman"/>
                        <a:cs typeface="Times New Roman"/>
                      </a:endParaRPr>
                    </a:p>
                    <a:p>
                      <a:pPr marL="342900" marR="0" lvl="0" indent="-342900" algn="l">
                        <a:spcBef>
                          <a:spcPts val="0"/>
                        </a:spcBef>
                        <a:spcAft>
                          <a:spcPts val="0"/>
                        </a:spcAft>
                        <a:buFont typeface="Symbol"/>
                        <a:buChar char=""/>
                      </a:pPr>
                      <a:r>
                        <a:rPr lang="en-US" sz="1800" dirty="0">
                          <a:solidFill>
                            <a:schemeClr val="tx1"/>
                          </a:solidFill>
                          <a:latin typeface="Calibri"/>
                          <a:ea typeface="Times New Roman"/>
                          <a:cs typeface="Times New Roman"/>
                        </a:rPr>
                        <a:t>Root Causes</a:t>
                      </a:r>
                    </a:p>
                  </a:txBody>
                  <a:tcPr marL="65029" marR="650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800" b="1" dirty="0" smtClean="0">
                          <a:solidFill>
                            <a:schemeClr val="tx1"/>
                          </a:solidFill>
                          <a:latin typeface="Calibri"/>
                          <a:ea typeface="Times New Roman"/>
                          <a:cs typeface="Times New Roman"/>
                        </a:rPr>
                        <a:t>School Target Setting Form</a:t>
                      </a:r>
                      <a:endParaRPr lang="en-US" sz="1800" dirty="0">
                        <a:solidFill>
                          <a:schemeClr val="tx1"/>
                        </a:solidFill>
                        <a:latin typeface="Calibri"/>
                        <a:ea typeface="Times New Roman"/>
                        <a:cs typeface="Times New Roman"/>
                      </a:endParaRPr>
                    </a:p>
                    <a:p>
                      <a:pPr marL="342900" marR="0" lvl="0" indent="-342900" algn="l">
                        <a:spcBef>
                          <a:spcPts val="0"/>
                        </a:spcBef>
                        <a:spcAft>
                          <a:spcPts val="0"/>
                        </a:spcAft>
                        <a:buFont typeface="Symbol"/>
                        <a:buChar char=""/>
                      </a:pPr>
                      <a:r>
                        <a:rPr lang="en-US" sz="1800" dirty="0" smtClean="0">
                          <a:solidFill>
                            <a:schemeClr val="tx1"/>
                          </a:solidFill>
                          <a:latin typeface="Calibri"/>
                          <a:ea typeface="Times New Roman"/>
                          <a:cs typeface="Times New Roman"/>
                        </a:rPr>
                        <a:t>Priority Performance Challenges</a:t>
                      </a:r>
                    </a:p>
                    <a:p>
                      <a:pPr marL="342900" marR="0" lvl="0" indent="-342900" algn="l">
                        <a:spcBef>
                          <a:spcPts val="0"/>
                        </a:spcBef>
                        <a:spcAft>
                          <a:spcPts val="0"/>
                        </a:spcAft>
                        <a:buFont typeface="Symbol"/>
                        <a:buChar char=""/>
                      </a:pPr>
                      <a:r>
                        <a:rPr lang="en-US" sz="1800" dirty="0" smtClean="0">
                          <a:solidFill>
                            <a:schemeClr val="tx1"/>
                          </a:solidFill>
                          <a:latin typeface="Calibri"/>
                          <a:ea typeface="Times New Roman"/>
                          <a:cs typeface="Times New Roman"/>
                        </a:rPr>
                        <a:t>Targets</a:t>
                      </a:r>
                      <a:endParaRPr lang="en-US" sz="1800" dirty="0">
                        <a:solidFill>
                          <a:schemeClr val="tx1"/>
                        </a:solidFill>
                        <a:latin typeface="Calibri"/>
                        <a:ea typeface="Times New Roman"/>
                        <a:cs typeface="Times New Roman"/>
                      </a:endParaRPr>
                    </a:p>
                    <a:p>
                      <a:pPr marL="342900" marR="0" lvl="0" indent="-342900" algn="l">
                        <a:spcBef>
                          <a:spcPts val="0"/>
                        </a:spcBef>
                        <a:spcAft>
                          <a:spcPts val="0"/>
                        </a:spcAft>
                        <a:buFont typeface="Symbol"/>
                        <a:buChar char=""/>
                      </a:pPr>
                      <a:r>
                        <a:rPr lang="en-US" sz="1800" dirty="0">
                          <a:solidFill>
                            <a:schemeClr val="tx1"/>
                          </a:solidFill>
                          <a:latin typeface="Calibri"/>
                          <a:ea typeface="Times New Roman"/>
                          <a:cs typeface="Times New Roman"/>
                        </a:rPr>
                        <a:t>Interim </a:t>
                      </a:r>
                      <a:r>
                        <a:rPr lang="en-US" sz="1800" dirty="0" smtClean="0">
                          <a:solidFill>
                            <a:schemeClr val="tx1"/>
                          </a:solidFill>
                          <a:latin typeface="Calibri"/>
                          <a:ea typeface="Times New Roman"/>
                          <a:cs typeface="Times New Roman"/>
                        </a:rPr>
                        <a:t>Measures</a:t>
                      </a:r>
                    </a:p>
                    <a:p>
                      <a:pPr marL="342900" marR="0" lvl="0" indent="-342900" algn="l">
                        <a:spcBef>
                          <a:spcPts val="0"/>
                        </a:spcBef>
                        <a:spcAft>
                          <a:spcPts val="0"/>
                        </a:spcAft>
                        <a:buFont typeface="Symbol"/>
                        <a:buChar char=""/>
                      </a:pPr>
                      <a:r>
                        <a:rPr lang="en-US" sz="1800" dirty="0" smtClean="0">
                          <a:solidFill>
                            <a:schemeClr val="tx1"/>
                          </a:solidFill>
                          <a:latin typeface="Calibri"/>
                          <a:ea typeface="Times New Roman"/>
                          <a:cs typeface="Times New Roman"/>
                        </a:rPr>
                        <a:t>Major</a:t>
                      </a:r>
                      <a:r>
                        <a:rPr lang="en-US" sz="1800" baseline="0" dirty="0" smtClean="0">
                          <a:solidFill>
                            <a:schemeClr val="tx1"/>
                          </a:solidFill>
                          <a:latin typeface="Calibri"/>
                          <a:ea typeface="Times New Roman"/>
                          <a:cs typeface="Times New Roman"/>
                        </a:rPr>
                        <a:t> Improvement Strategies</a:t>
                      </a:r>
                      <a:endParaRPr lang="en-US" sz="1800" dirty="0">
                        <a:solidFill>
                          <a:schemeClr val="tx1"/>
                        </a:solidFill>
                        <a:latin typeface="Calibri"/>
                        <a:ea typeface="Times New Roman"/>
                        <a:cs typeface="Times New Roman"/>
                      </a:endParaRPr>
                    </a:p>
                  </a:txBody>
                  <a:tcPr marL="65029" marR="650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40242">
                <a:tc vMerge="1">
                  <a:txBody>
                    <a:bodyPr/>
                    <a:lstStyle/>
                    <a:p>
                      <a:endParaRPr lang="en-US"/>
                    </a:p>
                  </a:txBody>
                  <a:tcPr/>
                </a:tc>
                <a:tc>
                  <a:txBody>
                    <a:bodyPr/>
                    <a:lstStyle/>
                    <a:p>
                      <a:pPr marL="0" marR="0" algn="l">
                        <a:spcBef>
                          <a:spcPts val="0"/>
                        </a:spcBef>
                        <a:spcAft>
                          <a:spcPts val="0"/>
                        </a:spcAft>
                      </a:pPr>
                      <a:endParaRPr lang="en-US" sz="1800" dirty="0">
                        <a:solidFill>
                          <a:schemeClr val="tx1"/>
                        </a:solidFill>
                        <a:latin typeface="Calibri"/>
                        <a:ea typeface="Times New Roman"/>
                        <a:cs typeface="Times New Roman"/>
                      </a:endParaRPr>
                    </a:p>
                    <a:p>
                      <a:pPr marL="0" marR="0" algn="l">
                        <a:spcBef>
                          <a:spcPts val="0"/>
                        </a:spcBef>
                        <a:spcAft>
                          <a:spcPts val="0"/>
                        </a:spcAft>
                      </a:pPr>
                      <a:r>
                        <a:rPr lang="en-US" sz="1800" b="1" dirty="0">
                          <a:solidFill>
                            <a:schemeClr val="tx1"/>
                          </a:solidFill>
                          <a:latin typeface="Calibri"/>
                          <a:ea typeface="Times New Roman"/>
                          <a:cs typeface="Times New Roman"/>
                        </a:rPr>
                        <a:t>Contact</a:t>
                      </a:r>
                      <a:endParaRPr lang="en-US" sz="1800" dirty="0">
                        <a:solidFill>
                          <a:schemeClr val="tx1"/>
                        </a:solidFill>
                        <a:latin typeface="Calibri"/>
                        <a:ea typeface="Times New Roman"/>
                        <a:cs typeface="Times New Roman"/>
                      </a:endParaRPr>
                    </a:p>
                    <a:p>
                      <a:pPr marL="0" marR="0" lvl="0" indent="0" algn="l">
                        <a:spcBef>
                          <a:spcPts val="0"/>
                        </a:spcBef>
                        <a:spcAft>
                          <a:spcPts val="0"/>
                        </a:spcAft>
                        <a:buFont typeface="Symbol"/>
                        <a:buNone/>
                      </a:pPr>
                      <a:r>
                        <a:rPr lang="en-US" sz="1800" dirty="0">
                          <a:solidFill>
                            <a:schemeClr val="tx1"/>
                          </a:solidFill>
                          <a:latin typeface="Calibri"/>
                          <a:ea typeface="Times New Roman"/>
                          <a:cs typeface="Times New Roman"/>
                        </a:rPr>
                        <a:t>Improvement Plan Info</a:t>
                      </a:r>
                    </a:p>
                  </a:txBody>
                  <a:tcPr marL="65029" marR="650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endParaRPr lang="en-US" sz="1800" dirty="0">
                        <a:solidFill>
                          <a:schemeClr val="tx1"/>
                        </a:solidFill>
                        <a:latin typeface="Calibri"/>
                        <a:ea typeface="Times New Roman"/>
                        <a:cs typeface="Times New Roman"/>
                      </a:endParaRPr>
                    </a:p>
                    <a:p>
                      <a:pPr marL="0" marR="0" algn="l">
                        <a:spcBef>
                          <a:spcPts val="0"/>
                        </a:spcBef>
                        <a:spcAft>
                          <a:spcPts val="0"/>
                        </a:spcAft>
                      </a:pPr>
                      <a:r>
                        <a:rPr lang="en-US" sz="1800" b="1" dirty="0">
                          <a:solidFill>
                            <a:schemeClr val="tx1"/>
                          </a:solidFill>
                          <a:latin typeface="Calibri"/>
                          <a:ea typeface="Times New Roman"/>
                          <a:cs typeface="Times New Roman"/>
                        </a:rPr>
                        <a:t>Data Narrative</a:t>
                      </a:r>
                      <a:endParaRPr lang="en-US" sz="1800" dirty="0">
                        <a:solidFill>
                          <a:schemeClr val="tx1"/>
                        </a:solidFill>
                        <a:latin typeface="Calibri"/>
                        <a:ea typeface="Times New Roman"/>
                        <a:cs typeface="Times New Roman"/>
                      </a:endParaRPr>
                    </a:p>
                    <a:p>
                      <a:pPr marL="342900" marR="0" lvl="0" indent="-342900" algn="l">
                        <a:spcBef>
                          <a:spcPts val="0"/>
                        </a:spcBef>
                        <a:spcAft>
                          <a:spcPts val="0"/>
                        </a:spcAft>
                        <a:buFont typeface="Symbol"/>
                        <a:buChar char=""/>
                      </a:pPr>
                      <a:r>
                        <a:rPr lang="en-US" sz="1800" dirty="0">
                          <a:solidFill>
                            <a:schemeClr val="tx1"/>
                          </a:solidFill>
                          <a:latin typeface="Calibri"/>
                          <a:ea typeface="Times New Roman"/>
                          <a:cs typeface="Times New Roman"/>
                        </a:rPr>
                        <a:t>Data Used</a:t>
                      </a:r>
                    </a:p>
                    <a:p>
                      <a:pPr marL="342900" marR="0" lvl="0" indent="-342900" algn="l">
                        <a:spcBef>
                          <a:spcPts val="0"/>
                        </a:spcBef>
                        <a:spcAft>
                          <a:spcPts val="0"/>
                        </a:spcAft>
                        <a:buFont typeface="Symbol"/>
                        <a:buChar char=""/>
                      </a:pPr>
                      <a:r>
                        <a:rPr lang="en-US" sz="1800" dirty="0" smtClean="0">
                          <a:solidFill>
                            <a:schemeClr val="tx1"/>
                          </a:solidFill>
                          <a:latin typeface="Calibri"/>
                          <a:ea typeface="Times New Roman"/>
                          <a:cs typeface="Times New Roman"/>
                        </a:rPr>
                        <a:t>Notable Trends</a:t>
                      </a:r>
                      <a:endParaRPr lang="en-US" sz="1800" dirty="0">
                        <a:solidFill>
                          <a:schemeClr val="tx1"/>
                        </a:solidFill>
                        <a:latin typeface="Calibri"/>
                        <a:ea typeface="Times New Roman"/>
                        <a:cs typeface="Times New Roman"/>
                      </a:endParaRPr>
                    </a:p>
                    <a:p>
                      <a:pPr marL="342900" marR="0" lvl="0" indent="-342900" algn="l">
                        <a:spcBef>
                          <a:spcPts val="0"/>
                        </a:spcBef>
                        <a:spcAft>
                          <a:spcPts val="0"/>
                        </a:spcAft>
                        <a:buFont typeface="Symbol"/>
                        <a:buChar char=""/>
                      </a:pPr>
                      <a:r>
                        <a:rPr lang="en-US" sz="1800" dirty="0">
                          <a:solidFill>
                            <a:schemeClr val="tx1"/>
                          </a:solidFill>
                          <a:latin typeface="Calibri"/>
                          <a:ea typeface="Times New Roman"/>
                          <a:cs typeface="Times New Roman"/>
                        </a:rPr>
                        <a:t>Priority </a:t>
                      </a:r>
                      <a:r>
                        <a:rPr lang="en-US" sz="1800" dirty="0" smtClean="0">
                          <a:solidFill>
                            <a:schemeClr val="tx1"/>
                          </a:solidFill>
                          <a:latin typeface="Calibri"/>
                          <a:ea typeface="Times New Roman"/>
                          <a:cs typeface="Times New Roman"/>
                        </a:rPr>
                        <a:t>Performance Challenges</a:t>
                      </a:r>
                      <a:endParaRPr lang="en-US" sz="1800" dirty="0">
                        <a:solidFill>
                          <a:schemeClr val="tx1"/>
                        </a:solidFill>
                        <a:latin typeface="Calibri"/>
                        <a:ea typeface="Times New Roman"/>
                        <a:cs typeface="Times New Roman"/>
                      </a:endParaRPr>
                    </a:p>
                    <a:p>
                      <a:pPr marL="342900" marR="0" lvl="0" indent="-342900" algn="l">
                        <a:spcBef>
                          <a:spcPts val="0"/>
                        </a:spcBef>
                        <a:spcAft>
                          <a:spcPts val="0"/>
                        </a:spcAft>
                        <a:buFont typeface="Symbol"/>
                        <a:buChar char=""/>
                      </a:pPr>
                      <a:r>
                        <a:rPr lang="en-US" sz="1800" dirty="0">
                          <a:solidFill>
                            <a:schemeClr val="tx1"/>
                          </a:solidFill>
                          <a:latin typeface="Calibri"/>
                          <a:ea typeface="Times New Roman"/>
                          <a:cs typeface="Times New Roman"/>
                        </a:rPr>
                        <a:t>Root Causes</a:t>
                      </a:r>
                    </a:p>
                    <a:p>
                      <a:pPr marL="342900" marR="0" lvl="0" indent="-342900" algn="l">
                        <a:spcBef>
                          <a:spcPts val="0"/>
                        </a:spcBef>
                        <a:spcAft>
                          <a:spcPts val="0"/>
                        </a:spcAft>
                        <a:buFont typeface="Symbol"/>
                        <a:buChar char=""/>
                      </a:pPr>
                      <a:r>
                        <a:rPr lang="en-US" sz="1800" dirty="0">
                          <a:solidFill>
                            <a:schemeClr val="tx1"/>
                          </a:solidFill>
                          <a:latin typeface="Calibri"/>
                          <a:ea typeface="Times New Roman"/>
                          <a:cs typeface="Times New Roman"/>
                        </a:rPr>
                        <a:t>Processes Used</a:t>
                      </a:r>
                    </a:p>
                  </a:txBody>
                  <a:tcPr marL="65029" marR="650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endParaRPr lang="en-US" sz="1800" dirty="0">
                        <a:solidFill>
                          <a:schemeClr val="tx1"/>
                        </a:solidFill>
                        <a:latin typeface="Calibri"/>
                        <a:ea typeface="Times New Roman"/>
                        <a:cs typeface="Times New Roman"/>
                      </a:endParaRPr>
                    </a:p>
                    <a:p>
                      <a:pPr marL="0" marR="0" algn="l">
                        <a:spcBef>
                          <a:spcPts val="0"/>
                        </a:spcBef>
                        <a:spcAft>
                          <a:spcPts val="0"/>
                        </a:spcAft>
                      </a:pPr>
                      <a:r>
                        <a:rPr lang="en-US" sz="1800" b="1" dirty="0">
                          <a:solidFill>
                            <a:schemeClr val="tx1"/>
                          </a:solidFill>
                          <a:latin typeface="Calibri"/>
                          <a:ea typeface="Times New Roman"/>
                          <a:cs typeface="Times New Roman"/>
                        </a:rPr>
                        <a:t>Action Planning </a:t>
                      </a:r>
                      <a:r>
                        <a:rPr lang="en-US" sz="1800" b="1" dirty="0" smtClean="0">
                          <a:solidFill>
                            <a:schemeClr val="tx1"/>
                          </a:solidFill>
                          <a:latin typeface="Calibri"/>
                          <a:ea typeface="Times New Roman"/>
                          <a:cs typeface="Times New Roman"/>
                        </a:rPr>
                        <a:t>Form</a:t>
                      </a:r>
                      <a:endParaRPr lang="en-US" sz="1800" dirty="0">
                        <a:solidFill>
                          <a:schemeClr val="tx1"/>
                        </a:solidFill>
                        <a:latin typeface="Calibri"/>
                        <a:ea typeface="Times New Roman"/>
                        <a:cs typeface="Times New Roman"/>
                      </a:endParaRPr>
                    </a:p>
                    <a:p>
                      <a:pPr marL="342900" marR="0" lvl="0" indent="-342900" algn="l">
                        <a:spcBef>
                          <a:spcPts val="0"/>
                        </a:spcBef>
                        <a:spcAft>
                          <a:spcPts val="0"/>
                        </a:spcAft>
                        <a:buFont typeface="Symbol"/>
                        <a:buChar char=""/>
                      </a:pPr>
                      <a:r>
                        <a:rPr lang="en-US" sz="1800" dirty="0">
                          <a:solidFill>
                            <a:schemeClr val="tx1"/>
                          </a:solidFill>
                          <a:latin typeface="Calibri"/>
                          <a:ea typeface="Times New Roman"/>
                          <a:cs typeface="Times New Roman"/>
                        </a:rPr>
                        <a:t>Major Improvement </a:t>
                      </a:r>
                      <a:r>
                        <a:rPr lang="en-US" sz="1800" dirty="0" smtClean="0">
                          <a:solidFill>
                            <a:schemeClr val="tx1"/>
                          </a:solidFill>
                          <a:latin typeface="Calibri"/>
                          <a:ea typeface="Times New Roman"/>
                          <a:cs typeface="Times New Roman"/>
                        </a:rPr>
                        <a:t>Strategies</a:t>
                      </a:r>
                    </a:p>
                    <a:p>
                      <a:pPr marL="342900" marR="0" lvl="0" indent="-342900" algn="l" defTabSz="914400" rtl="0" eaLnBrk="1" fontAlgn="auto" latinLnBrk="0" hangingPunct="1">
                        <a:lnSpc>
                          <a:spcPct val="100000"/>
                        </a:lnSpc>
                        <a:spcBef>
                          <a:spcPts val="0"/>
                        </a:spcBef>
                        <a:spcAft>
                          <a:spcPts val="0"/>
                        </a:spcAft>
                        <a:buClrTx/>
                        <a:buSzTx/>
                        <a:buFont typeface="Symbol"/>
                        <a:buChar char=""/>
                        <a:tabLst/>
                        <a:defRPr/>
                      </a:pPr>
                      <a:r>
                        <a:rPr lang="en-US" sz="1800" dirty="0" smtClean="0">
                          <a:solidFill>
                            <a:schemeClr val="tx1"/>
                          </a:solidFill>
                          <a:latin typeface="Calibri"/>
                          <a:ea typeface="Times New Roman"/>
                          <a:cs typeface="Times New Roman"/>
                        </a:rPr>
                        <a:t>Associated root causes</a:t>
                      </a:r>
                    </a:p>
                    <a:p>
                      <a:pPr marL="342900" marR="0" lvl="0" indent="-342900" algn="l">
                        <a:spcBef>
                          <a:spcPts val="0"/>
                        </a:spcBef>
                        <a:spcAft>
                          <a:spcPts val="0"/>
                        </a:spcAft>
                        <a:buFont typeface="Symbol"/>
                        <a:buChar char=""/>
                      </a:pPr>
                      <a:r>
                        <a:rPr lang="en-US" sz="1800" dirty="0" smtClean="0">
                          <a:solidFill>
                            <a:schemeClr val="tx1"/>
                          </a:solidFill>
                          <a:latin typeface="Calibri"/>
                          <a:ea typeface="Times New Roman"/>
                          <a:cs typeface="Times New Roman"/>
                        </a:rPr>
                        <a:t>Action Steps</a:t>
                      </a:r>
                    </a:p>
                    <a:p>
                      <a:pPr marL="342900" marR="0" lvl="0" indent="-342900" algn="l">
                        <a:spcBef>
                          <a:spcPts val="0"/>
                        </a:spcBef>
                        <a:spcAft>
                          <a:spcPts val="0"/>
                        </a:spcAft>
                        <a:buFont typeface="Symbol"/>
                        <a:buChar char=""/>
                      </a:pPr>
                      <a:r>
                        <a:rPr lang="en-US" sz="1800" dirty="0" smtClean="0">
                          <a:solidFill>
                            <a:schemeClr val="tx1"/>
                          </a:solidFill>
                          <a:latin typeface="Calibri"/>
                          <a:ea typeface="Times New Roman"/>
                          <a:cs typeface="Times New Roman"/>
                        </a:rPr>
                        <a:t>Timeline</a:t>
                      </a:r>
                      <a:endParaRPr lang="en-US" sz="1800" dirty="0">
                        <a:solidFill>
                          <a:schemeClr val="tx1"/>
                        </a:solidFill>
                        <a:latin typeface="Calibri"/>
                        <a:ea typeface="Times New Roman"/>
                        <a:cs typeface="Times New Roman"/>
                      </a:endParaRPr>
                    </a:p>
                    <a:p>
                      <a:pPr marL="342900" marR="0" lvl="0" indent="-342900" algn="l">
                        <a:spcBef>
                          <a:spcPts val="0"/>
                        </a:spcBef>
                        <a:spcAft>
                          <a:spcPts val="0"/>
                        </a:spcAft>
                        <a:buFont typeface="Symbol"/>
                        <a:buChar char=""/>
                      </a:pPr>
                      <a:r>
                        <a:rPr lang="en-US" sz="1800" dirty="0">
                          <a:solidFill>
                            <a:schemeClr val="tx1"/>
                          </a:solidFill>
                          <a:latin typeface="Calibri"/>
                          <a:ea typeface="Times New Roman"/>
                          <a:cs typeface="Times New Roman"/>
                        </a:rPr>
                        <a:t>Key People</a:t>
                      </a:r>
                    </a:p>
                    <a:p>
                      <a:pPr marL="342900" marR="0" lvl="0" indent="-342900" algn="l">
                        <a:spcBef>
                          <a:spcPts val="0"/>
                        </a:spcBef>
                        <a:spcAft>
                          <a:spcPts val="0"/>
                        </a:spcAft>
                        <a:buFont typeface="Symbol"/>
                        <a:buChar char=""/>
                      </a:pPr>
                      <a:r>
                        <a:rPr lang="en-US" sz="1800" dirty="0">
                          <a:solidFill>
                            <a:schemeClr val="tx1"/>
                          </a:solidFill>
                          <a:latin typeface="Calibri"/>
                          <a:ea typeface="Times New Roman"/>
                          <a:cs typeface="Times New Roman"/>
                        </a:rPr>
                        <a:t>Resources</a:t>
                      </a:r>
                    </a:p>
                    <a:p>
                      <a:pPr marL="342900" marR="0" lvl="0" indent="-342900" algn="l">
                        <a:spcBef>
                          <a:spcPts val="0"/>
                        </a:spcBef>
                        <a:spcAft>
                          <a:spcPts val="0"/>
                        </a:spcAft>
                        <a:buFont typeface="Symbol"/>
                        <a:buChar char=""/>
                      </a:pPr>
                      <a:r>
                        <a:rPr lang="en-US" sz="1800" dirty="0">
                          <a:solidFill>
                            <a:schemeClr val="tx1"/>
                          </a:solidFill>
                          <a:latin typeface="Calibri"/>
                          <a:ea typeface="Times New Roman"/>
                          <a:cs typeface="Times New Roman"/>
                        </a:rPr>
                        <a:t>Implementation </a:t>
                      </a:r>
                      <a:r>
                        <a:rPr lang="en-US" sz="1800" dirty="0" smtClean="0">
                          <a:solidFill>
                            <a:schemeClr val="tx1"/>
                          </a:solidFill>
                          <a:latin typeface="Calibri"/>
                          <a:ea typeface="Times New Roman"/>
                          <a:cs typeface="Times New Roman"/>
                        </a:rPr>
                        <a:t>Benchmarks</a:t>
                      </a:r>
                    </a:p>
                    <a:p>
                      <a:pPr marL="342900" marR="0" lvl="0" indent="-342900" algn="l">
                        <a:spcBef>
                          <a:spcPts val="0"/>
                        </a:spcBef>
                        <a:spcAft>
                          <a:spcPts val="0"/>
                        </a:spcAft>
                        <a:buFont typeface="Symbol"/>
                        <a:buChar char=""/>
                      </a:pPr>
                      <a:r>
                        <a:rPr lang="en-US" sz="1800" dirty="0" smtClean="0">
                          <a:solidFill>
                            <a:schemeClr val="tx1"/>
                          </a:solidFill>
                          <a:latin typeface="Calibri"/>
                          <a:ea typeface="Times New Roman"/>
                          <a:cs typeface="Times New Roman"/>
                        </a:rPr>
                        <a:t>Status of Action Steps</a:t>
                      </a:r>
                    </a:p>
                  </a:txBody>
                  <a:tcPr marL="65029" marR="650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Rounded Rectangle 2"/>
          <p:cNvSpPr/>
          <p:nvPr/>
        </p:nvSpPr>
        <p:spPr>
          <a:xfrm>
            <a:off x="3623703" y="2277208"/>
            <a:ext cx="2099180" cy="498232"/>
          </a:xfrm>
          <a:prstGeom prst="roundRect">
            <a:avLst/>
          </a:prstGeom>
          <a:noFill/>
          <a:ln w="571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ounded Rectangle 3"/>
          <p:cNvSpPr/>
          <p:nvPr/>
        </p:nvSpPr>
        <p:spPr>
          <a:xfrm>
            <a:off x="3623703" y="4185138"/>
            <a:ext cx="2099180" cy="504094"/>
          </a:xfrm>
          <a:prstGeom prst="roundRect">
            <a:avLst/>
          </a:prstGeom>
          <a:noFill/>
          <a:ln w="571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4"/>
          <p:cNvSpPr/>
          <p:nvPr/>
        </p:nvSpPr>
        <p:spPr>
          <a:xfrm>
            <a:off x="6125165" y="1186962"/>
            <a:ext cx="2099180" cy="557494"/>
          </a:xfrm>
          <a:prstGeom prst="roundRect">
            <a:avLst/>
          </a:prstGeom>
          <a:noFill/>
          <a:ln w="571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3623703" y="4689231"/>
            <a:ext cx="2099180" cy="348761"/>
          </a:xfrm>
          <a:prstGeom prst="round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3623703" y="2775439"/>
            <a:ext cx="2099180" cy="348761"/>
          </a:xfrm>
          <a:prstGeom prst="round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6125165" y="4173415"/>
            <a:ext cx="2253904" cy="348761"/>
          </a:xfrm>
          <a:prstGeom prst="round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170364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8" grpId="0" animBg="1"/>
      <p:bldP spid="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smtClean="0"/>
              <a:t>Big Idea:  Lack of Coherence</a:t>
            </a:r>
          </a:p>
        </p:txBody>
      </p:sp>
      <p:sp>
        <p:nvSpPr>
          <p:cNvPr id="11267" name="Content Placeholder 2"/>
          <p:cNvSpPr>
            <a:spLocks noGrp="1"/>
          </p:cNvSpPr>
          <p:nvPr>
            <p:ph idx="1"/>
          </p:nvPr>
        </p:nvSpPr>
        <p:spPr bwMode="auto">
          <a:xfrm>
            <a:off x="457200" y="1611923"/>
            <a:ext cx="8229600" cy="4525963"/>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smtClean="0"/>
              <a:t>There is not a logical progression across the steps of the Unified Improvement Planning process:  </a:t>
            </a:r>
          </a:p>
          <a:p>
            <a:pPr lvl="1"/>
            <a:r>
              <a:rPr lang="en-US" dirty="0" smtClean="0"/>
              <a:t> It is not clear how Major Improvement Strategies:</a:t>
            </a:r>
          </a:p>
          <a:p>
            <a:pPr lvl="2"/>
            <a:r>
              <a:rPr lang="en-US" dirty="0" smtClean="0"/>
              <a:t>Logically address root causes</a:t>
            </a:r>
          </a:p>
          <a:p>
            <a:pPr lvl="2"/>
            <a:r>
              <a:rPr lang="en-US" dirty="0" smtClean="0"/>
              <a:t>	Will bring about the student performance described in the target setting form (annual targets, interim measures)</a:t>
            </a:r>
          </a:p>
          <a:p>
            <a:r>
              <a:rPr lang="en-US" dirty="0" smtClean="0"/>
              <a:t>Targets are related to Priority Performance challenges</a:t>
            </a:r>
          </a:p>
          <a:p>
            <a:r>
              <a:rPr lang="en-US" dirty="0" smtClean="0"/>
              <a:t>Priorities grew out of a comprehensive data analysis</a:t>
            </a:r>
          </a:p>
          <a:p>
            <a:pPr lvl="1"/>
            <a:r>
              <a:rPr lang="en-US" dirty="0" smtClean="0"/>
              <a:t>40% of a schools population are English Language learners, no disaggregation of their achievement, growth, or language attainment progress.</a:t>
            </a:r>
          </a:p>
          <a:p>
            <a:pPr lvl="1"/>
            <a:r>
              <a:rPr lang="en-US" dirty="0" smtClean="0"/>
              <a:t>All priorities and actions address whole school without considering needs of this group of students</a:t>
            </a:r>
          </a:p>
        </p:txBody>
      </p:sp>
    </p:spTree>
    <p:extLst>
      <p:ext uri="{BB962C8B-B14F-4D97-AF65-F5344CB8AC3E}">
        <p14:creationId xmlns:p14="http://schemas.microsoft.com/office/powerpoint/2010/main" xmlns="" val="37473977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z="2000" dirty="0" smtClean="0"/>
              <a:t>Many plans ended May 2013 -More </a:t>
            </a:r>
            <a:r>
              <a:rPr lang="en-US" sz="2000" dirty="0"/>
              <a:t>than 1/3 of the plans were written for one </a:t>
            </a:r>
            <a:r>
              <a:rPr lang="en-US" sz="2000" dirty="0" smtClean="0"/>
              <a:t>year</a:t>
            </a:r>
          </a:p>
          <a:p>
            <a:pPr eaLnBrk="1" hangingPunct="1"/>
            <a:r>
              <a:rPr lang="en-US" sz="2000" dirty="0" smtClean="0"/>
              <a:t>The UIP should be a two year plan that gets revised on at least an annual basis</a:t>
            </a:r>
          </a:p>
          <a:p>
            <a:pPr eaLnBrk="1" hangingPunct="1"/>
            <a:r>
              <a:rPr lang="en-US" sz="2000" dirty="0" smtClean="0"/>
              <a:t>Revision process should be updated with current information, then planning projected out; modifications should be made based on determinations from data (interim measures/implementation benchmarks)</a:t>
            </a:r>
          </a:p>
        </p:txBody>
      </p:sp>
      <p:sp>
        <p:nvSpPr>
          <p:cNvPr id="13314" name="Title 1"/>
          <p:cNvSpPr>
            <a:spLocks noGrp="1"/>
          </p:cNvSpPr>
          <p:nvPr>
            <p:ph type="title"/>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dirty="0" smtClean="0"/>
              <a:t>Big Idea: Timeframe</a:t>
            </a:r>
          </a:p>
        </p:txBody>
      </p:sp>
      <p:graphicFrame>
        <p:nvGraphicFramePr>
          <p:cNvPr id="6" name="Content Placeholder 5"/>
          <p:cNvGraphicFramePr>
            <a:graphicFrameLocks noGrp="1"/>
          </p:cNvGraphicFramePr>
          <p:nvPr>
            <p:ph sz="half" idx="4294967295"/>
            <p:extLst>
              <p:ext uri="{D42A27DB-BD31-4B8C-83A1-F6EECF244321}">
                <p14:modId xmlns:p14="http://schemas.microsoft.com/office/powerpoint/2010/main" xmlns="" val="2234708679"/>
              </p:ext>
            </p:extLst>
          </p:nvPr>
        </p:nvGraphicFramePr>
        <p:xfrm>
          <a:off x="719985" y="4395871"/>
          <a:ext cx="8042275" cy="16938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888023" y="5618285"/>
            <a:ext cx="536331" cy="276999"/>
          </a:xfrm>
          <a:prstGeom prst="rect">
            <a:avLst/>
          </a:prstGeom>
          <a:noFill/>
        </p:spPr>
        <p:txBody>
          <a:bodyPr wrap="square" rtlCol="0">
            <a:spAutoFit/>
          </a:bodyPr>
          <a:lstStyle/>
          <a:p>
            <a:r>
              <a:rPr lang="en-US" sz="1200" dirty="0" smtClean="0"/>
              <a:t>2010</a:t>
            </a:r>
            <a:endParaRPr lang="en-US" sz="1200" dirty="0"/>
          </a:p>
        </p:txBody>
      </p:sp>
      <p:sp>
        <p:nvSpPr>
          <p:cNvPr id="8" name="TextBox 7"/>
          <p:cNvSpPr txBox="1"/>
          <p:nvPr/>
        </p:nvSpPr>
        <p:spPr>
          <a:xfrm>
            <a:off x="4079629" y="5610999"/>
            <a:ext cx="536331" cy="276999"/>
          </a:xfrm>
          <a:prstGeom prst="rect">
            <a:avLst/>
          </a:prstGeom>
          <a:noFill/>
        </p:spPr>
        <p:txBody>
          <a:bodyPr wrap="square" rtlCol="0">
            <a:spAutoFit/>
          </a:bodyPr>
          <a:lstStyle/>
          <a:p>
            <a:r>
              <a:rPr lang="en-US" sz="1200" dirty="0" smtClean="0"/>
              <a:t>2013</a:t>
            </a:r>
            <a:endParaRPr lang="en-US" sz="1200" dirty="0"/>
          </a:p>
        </p:txBody>
      </p:sp>
      <p:sp>
        <p:nvSpPr>
          <p:cNvPr id="9" name="TextBox 8"/>
          <p:cNvSpPr txBox="1"/>
          <p:nvPr/>
        </p:nvSpPr>
        <p:spPr>
          <a:xfrm>
            <a:off x="1808284" y="5615355"/>
            <a:ext cx="536331" cy="276999"/>
          </a:xfrm>
          <a:prstGeom prst="rect">
            <a:avLst/>
          </a:prstGeom>
          <a:noFill/>
        </p:spPr>
        <p:txBody>
          <a:bodyPr wrap="square" rtlCol="0">
            <a:spAutoFit/>
          </a:bodyPr>
          <a:lstStyle/>
          <a:p>
            <a:r>
              <a:rPr lang="en-US" sz="1200" dirty="0" smtClean="0"/>
              <a:t>2011</a:t>
            </a:r>
            <a:endParaRPr lang="en-US" sz="1200" dirty="0"/>
          </a:p>
        </p:txBody>
      </p:sp>
      <p:sp>
        <p:nvSpPr>
          <p:cNvPr id="10" name="TextBox 9"/>
          <p:cNvSpPr txBox="1"/>
          <p:nvPr/>
        </p:nvSpPr>
        <p:spPr>
          <a:xfrm>
            <a:off x="2883875" y="5613177"/>
            <a:ext cx="536331" cy="276999"/>
          </a:xfrm>
          <a:prstGeom prst="rect">
            <a:avLst/>
          </a:prstGeom>
          <a:noFill/>
        </p:spPr>
        <p:txBody>
          <a:bodyPr wrap="square" rtlCol="0">
            <a:spAutoFit/>
          </a:bodyPr>
          <a:lstStyle/>
          <a:p>
            <a:r>
              <a:rPr lang="en-US" sz="1200" dirty="0" smtClean="0"/>
              <a:t>2012</a:t>
            </a:r>
            <a:endParaRPr lang="en-US" sz="1200" dirty="0"/>
          </a:p>
        </p:txBody>
      </p:sp>
      <p:sp>
        <p:nvSpPr>
          <p:cNvPr id="12" name="TextBox 11"/>
          <p:cNvSpPr txBox="1"/>
          <p:nvPr/>
        </p:nvSpPr>
        <p:spPr>
          <a:xfrm>
            <a:off x="6916614" y="5607398"/>
            <a:ext cx="536331" cy="276999"/>
          </a:xfrm>
          <a:prstGeom prst="rect">
            <a:avLst/>
          </a:prstGeom>
          <a:noFill/>
        </p:spPr>
        <p:txBody>
          <a:bodyPr wrap="square" rtlCol="0">
            <a:spAutoFit/>
          </a:bodyPr>
          <a:lstStyle/>
          <a:p>
            <a:r>
              <a:rPr lang="en-US" sz="1200" dirty="0" smtClean="0"/>
              <a:t>2015</a:t>
            </a:r>
            <a:endParaRPr lang="en-US" sz="1200" dirty="0"/>
          </a:p>
        </p:txBody>
      </p:sp>
      <p:sp>
        <p:nvSpPr>
          <p:cNvPr id="13" name="TextBox 12"/>
          <p:cNvSpPr txBox="1"/>
          <p:nvPr/>
        </p:nvSpPr>
        <p:spPr>
          <a:xfrm>
            <a:off x="5477606" y="5601537"/>
            <a:ext cx="536331" cy="276999"/>
          </a:xfrm>
          <a:prstGeom prst="rect">
            <a:avLst/>
          </a:prstGeom>
          <a:noFill/>
        </p:spPr>
        <p:txBody>
          <a:bodyPr wrap="square" rtlCol="0">
            <a:spAutoFit/>
          </a:bodyPr>
          <a:lstStyle/>
          <a:p>
            <a:r>
              <a:rPr lang="en-US" sz="1200" dirty="0" smtClean="0"/>
              <a:t>2014</a:t>
            </a:r>
            <a:endParaRPr lang="en-US" sz="1200" dirty="0"/>
          </a:p>
        </p:txBody>
      </p:sp>
      <p:cxnSp>
        <p:nvCxnSpPr>
          <p:cNvPr id="14" name="Straight Arrow Connector 13"/>
          <p:cNvCxnSpPr/>
          <p:nvPr/>
        </p:nvCxnSpPr>
        <p:spPr>
          <a:xfrm flipV="1">
            <a:off x="571499" y="5530362"/>
            <a:ext cx="8308731" cy="8792"/>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15" name="TextBox 14"/>
          <p:cNvSpPr txBox="1"/>
          <p:nvPr/>
        </p:nvSpPr>
        <p:spPr>
          <a:xfrm>
            <a:off x="4404943" y="5068697"/>
            <a:ext cx="506177" cy="461665"/>
          </a:xfrm>
          <a:prstGeom prst="rect">
            <a:avLst/>
          </a:prstGeom>
          <a:solidFill>
            <a:schemeClr val="accent1">
              <a:lumMod val="50000"/>
            </a:schemeClr>
          </a:solidFill>
        </p:spPr>
        <p:txBody>
          <a:bodyPr wrap="square" rtlCol="0">
            <a:spAutoFit/>
          </a:bodyPr>
          <a:lstStyle/>
          <a:p>
            <a:pPr algn="ctr"/>
            <a:r>
              <a:rPr lang="en-US" sz="2400" b="1" dirty="0" smtClean="0">
                <a:solidFill>
                  <a:schemeClr val="bg1"/>
                </a:solidFill>
              </a:rPr>
              <a:t>?</a:t>
            </a:r>
            <a:endParaRPr lang="en-US" sz="2400" b="1" dirty="0">
              <a:solidFill>
                <a:schemeClr val="bg1"/>
              </a:solidFill>
            </a:endParaRPr>
          </a:p>
        </p:txBody>
      </p:sp>
      <p:sp>
        <p:nvSpPr>
          <p:cNvPr id="16" name="TextBox 15"/>
          <p:cNvSpPr txBox="1"/>
          <p:nvPr/>
        </p:nvSpPr>
        <p:spPr>
          <a:xfrm>
            <a:off x="3923875" y="4242238"/>
            <a:ext cx="1934308" cy="338554"/>
          </a:xfrm>
          <a:prstGeom prst="rect">
            <a:avLst/>
          </a:prstGeom>
          <a:ln>
            <a:solidFill>
              <a:srgbClr val="00B0F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600" dirty="0" smtClean="0"/>
              <a:t>Root Cause Analysis</a:t>
            </a:r>
            <a:endParaRPr lang="en-US" sz="1600" dirty="0"/>
          </a:p>
        </p:txBody>
      </p:sp>
      <p:cxnSp>
        <p:nvCxnSpPr>
          <p:cNvPr id="18" name="Straight Arrow Connector 17"/>
          <p:cNvCxnSpPr/>
          <p:nvPr/>
        </p:nvCxnSpPr>
        <p:spPr>
          <a:xfrm>
            <a:off x="4658031" y="4572000"/>
            <a:ext cx="1" cy="501093"/>
          </a:xfrm>
          <a:prstGeom prst="straightConnector1">
            <a:avLst/>
          </a:prstGeom>
          <a:ln>
            <a:solidFill>
              <a:srgbClr val="000000"/>
            </a:solidFill>
            <a:tailEnd type="arrow"/>
          </a:ln>
        </p:spPr>
        <p:style>
          <a:lnRef idx="2">
            <a:schemeClr val="accent2"/>
          </a:lnRef>
          <a:fillRef idx="0">
            <a:schemeClr val="accent2"/>
          </a:fillRef>
          <a:effectRef idx="1">
            <a:schemeClr val="accent2"/>
          </a:effectRef>
          <a:fontRef idx="minor">
            <a:schemeClr val="tx1"/>
          </a:fontRef>
        </p:style>
      </p:cxnSp>
      <p:sp>
        <p:nvSpPr>
          <p:cNvPr id="21" name="TextBox 20"/>
          <p:cNvSpPr txBox="1"/>
          <p:nvPr/>
        </p:nvSpPr>
        <p:spPr>
          <a:xfrm>
            <a:off x="1623645" y="4134261"/>
            <a:ext cx="1934308" cy="523220"/>
          </a:xfrm>
          <a:prstGeom prst="rect">
            <a:avLst/>
          </a:prstGeom>
          <a:ln>
            <a:solidFill>
              <a:srgbClr val="77E5EB"/>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400" dirty="0" smtClean="0"/>
              <a:t>Notable Trends, Priority Performance Challenges</a:t>
            </a:r>
            <a:endParaRPr lang="en-US" sz="1400" dirty="0"/>
          </a:p>
        </p:txBody>
      </p:sp>
      <p:sp>
        <p:nvSpPr>
          <p:cNvPr id="23" name="TextBox 22"/>
          <p:cNvSpPr txBox="1"/>
          <p:nvPr/>
        </p:nvSpPr>
        <p:spPr>
          <a:xfrm>
            <a:off x="6063760" y="4142115"/>
            <a:ext cx="1934308" cy="523220"/>
          </a:xfrm>
          <a:prstGeom prst="rect">
            <a:avLst/>
          </a:prstGeom>
          <a:ln>
            <a:solidFill>
              <a:srgbClr val="0070C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400" dirty="0" smtClean="0"/>
              <a:t>Target Setting,</a:t>
            </a:r>
          </a:p>
          <a:p>
            <a:pPr algn="ctr"/>
            <a:r>
              <a:rPr lang="en-US" sz="1400" dirty="0" smtClean="0"/>
              <a:t>Action Planning</a:t>
            </a:r>
            <a:endParaRPr lang="en-US" sz="1400" dirty="0"/>
          </a:p>
        </p:txBody>
      </p:sp>
      <p:sp>
        <p:nvSpPr>
          <p:cNvPr id="2" name="U-Turn Arrow 1"/>
          <p:cNvSpPr/>
          <p:nvPr/>
        </p:nvSpPr>
        <p:spPr>
          <a:xfrm rot="10800000" flipH="1">
            <a:off x="7138619" y="5793464"/>
            <a:ext cx="628652" cy="634937"/>
          </a:xfrm>
          <a:prstGeom prst="uturnArrow">
            <a:avLst>
              <a:gd name="adj1" fmla="val 22330"/>
              <a:gd name="adj2" fmla="val 16048"/>
              <a:gd name="adj3" fmla="val 28255"/>
              <a:gd name="adj4" fmla="val 43750"/>
              <a:gd name="adj5" fmla="val 100000"/>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U-Turn Arrow 23"/>
          <p:cNvSpPr/>
          <p:nvPr/>
        </p:nvSpPr>
        <p:spPr>
          <a:xfrm rot="10800000" flipH="1">
            <a:off x="6078048" y="5793463"/>
            <a:ext cx="628652" cy="634937"/>
          </a:xfrm>
          <a:prstGeom prst="uturnArrow">
            <a:avLst>
              <a:gd name="adj1" fmla="val 22330"/>
              <a:gd name="adj2" fmla="val 16048"/>
              <a:gd name="adj3" fmla="val 28255"/>
              <a:gd name="adj4" fmla="val 43750"/>
              <a:gd name="adj5" fmla="val 100000"/>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U-Turn Arrow 24"/>
          <p:cNvSpPr/>
          <p:nvPr/>
        </p:nvSpPr>
        <p:spPr>
          <a:xfrm rot="10800000" flipH="1">
            <a:off x="4891029" y="5809010"/>
            <a:ext cx="628652" cy="634937"/>
          </a:xfrm>
          <a:prstGeom prst="uturnArrow">
            <a:avLst>
              <a:gd name="adj1" fmla="val 22330"/>
              <a:gd name="adj2" fmla="val 16048"/>
              <a:gd name="adj3" fmla="val 28255"/>
              <a:gd name="adj4" fmla="val 43750"/>
              <a:gd name="adj5" fmla="val 100000"/>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p:cNvSpPr txBox="1"/>
          <p:nvPr/>
        </p:nvSpPr>
        <p:spPr>
          <a:xfrm>
            <a:off x="2791556" y="5920728"/>
            <a:ext cx="1934308" cy="738664"/>
          </a:xfrm>
          <a:prstGeom prst="rect">
            <a:avLst/>
          </a:prstGeom>
          <a:ln>
            <a:solidFill>
              <a:srgbClr val="0070C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400" dirty="0" smtClean="0"/>
              <a:t>Interim Measures,</a:t>
            </a:r>
          </a:p>
          <a:p>
            <a:pPr algn="ctr"/>
            <a:r>
              <a:rPr lang="en-US" sz="1400" dirty="0" smtClean="0"/>
              <a:t>Implementation Benchmarks</a:t>
            </a:r>
            <a:endParaRPr lang="en-US" sz="1400" dirty="0"/>
          </a:p>
        </p:txBody>
      </p:sp>
    </p:spTree>
    <p:extLst>
      <p:ext uri="{BB962C8B-B14F-4D97-AF65-F5344CB8AC3E}">
        <p14:creationId xmlns:p14="http://schemas.microsoft.com/office/powerpoint/2010/main" xmlns="" val="379562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P spid="15" grpId="0" animBg="1"/>
      <p:bldP spid="16" grpId="0" animBg="1"/>
      <p:bldP spid="21" grpId="0" animBg="1"/>
      <p:bldP spid="23" grpId="0" animBg="1"/>
      <p:bldP spid="2" grpId="0" animBg="1"/>
      <p:bldP spid="24" grpId="0" animBg="1"/>
      <p:bldP spid="25" grpId="0" animBg="1"/>
      <p:bldP spid="2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Small systems have the option to submit a plan that addresses the need of all schools within the district</a:t>
            </a:r>
          </a:p>
          <a:p>
            <a:r>
              <a:rPr lang="en-US" dirty="0" smtClean="0"/>
              <a:t>School identified for Priority Improvement and Turnaround </a:t>
            </a:r>
          </a:p>
          <a:p>
            <a:r>
              <a:rPr lang="en-US" dirty="0" smtClean="0"/>
              <a:t>Needs of that school must be identifiable throughout the plan (data analysis, target setting action planning)</a:t>
            </a:r>
          </a:p>
          <a:p>
            <a:r>
              <a:rPr lang="en-US" dirty="0" smtClean="0"/>
              <a:t>Unified </a:t>
            </a:r>
            <a:r>
              <a:rPr lang="en-US" smtClean="0"/>
              <a:t>≠ Simplified</a:t>
            </a:r>
            <a:endParaRPr lang="en-US" dirty="0"/>
          </a:p>
        </p:txBody>
      </p:sp>
      <p:sp>
        <p:nvSpPr>
          <p:cNvPr id="3" name="Title 2"/>
          <p:cNvSpPr>
            <a:spLocks noGrp="1"/>
          </p:cNvSpPr>
          <p:nvPr>
            <p:ph type="title"/>
          </p:nvPr>
        </p:nvSpPr>
        <p:spPr/>
        <p:txBody>
          <a:bodyPr/>
          <a:lstStyle/>
          <a:p>
            <a:r>
              <a:rPr lang="en-US" dirty="0" smtClean="0"/>
              <a:t>Big Idea: Combined Plans</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18</a:t>
            </a:fld>
            <a:endParaRPr lang="en-US" dirty="0" smtClean="0"/>
          </a:p>
        </p:txBody>
      </p:sp>
    </p:spTree>
    <p:extLst>
      <p:ext uri="{BB962C8B-B14F-4D97-AF65-F5344CB8AC3E}">
        <p14:creationId xmlns:p14="http://schemas.microsoft.com/office/powerpoint/2010/main" xmlns="" val="10867833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 these themes make sense?</a:t>
            </a:r>
          </a:p>
          <a:p>
            <a:r>
              <a:rPr lang="en-US" dirty="0" smtClean="0"/>
              <a:t>Is there feedback for your schools related to these themes? Which ones?</a:t>
            </a:r>
          </a:p>
          <a:p>
            <a:r>
              <a:rPr lang="en-US" dirty="0" smtClean="0"/>
              <a:t>Would addressing these “big ideas” strengthen the plans of your schools?</a:t>
            </a:r>
            <a:endParaRPr lang="en-US" dirty="0"/>
          </a:p>
        </p:txBody>
      </p:sp>
      <p:sp>
        <p:nvSpPr>
          <p:cNvPr id="3" name="Title 2"/>
          <p:cNvSpPr>
            <a:spLocks noGrp="1"/>
          </p:cNvSpPr>
          <p:nvPr>
            <p:ph type="title"/>
          </p:nvPr>
        </p:nvSpPr>
        <p:spPr/>
        <p:txBody>
          <a:bodyPr/>
          <a:lstStyle/>
          <a:p>
            <a:r>
              <a:rPr lang="en-US" dirty="0" smtClean="0"/>
              <a:t>Discussion</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19</a:t>
            </a:fld>
            <a:endParaRPr lang="en-US" dirty="0" smtClean="0"/>
          </a:p>
        </p:txBody>
      </p:sp>
    </p:spTree>
    <p:extLst>
      <p:ext uri="{BB962C8B-B14F-4D97-AF65-F5344CB8AC3E}">
        <p14:creationId xmlns:p14="http://schemas.microsoft.com/office/powerpoint/2010/main" xmlns="" val="39670762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4"/>
          <p:cNvSpPr txBox="1">
            <a:spLocks/>
          </p:cNvSpPr>
          <p:nvPr/>
        </p:nvSpPr>
        <p:spPr>
          <a:xfrm>
            <a:off x="1907032" y="401147"/>
            <a:ext cx="7043928" cy="5848187"/>
          </a:xfrm>
          <a:prstGeom prst="rect">
            <a:avLst/>
          </a:prstGeom>
        </p:spPr>
        <p:txBody>
          <a:bodyPr>
            <a:noAutofit/>
          </a:bodyPr>
          <a:lstStyle>
            <a:lvl1pPr marL="274320" indent="-228600" algn="l" defTabSz="914400" rtl="0" eaLnBrk="1" latinLnBrk="0" hangingPunct="1">
              <a:spcBef>
                <a:spcPct val="20000"/>
              </a:spcBef>
              <a:buClr>
                <a:schemeClr val="accent1"/>
              </a:buClr>
              <a:buSzPct val="110000"/>
              <a:buFont typeface="Wingdings"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SzPct val="110000"/>
              <a:buFont typeface="Wingdings"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SzPct val="110000"/>
              <a:buFont typeface="Wingdings"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SzPct val="110000"/>
              <a:buFont typeface="Wingdings"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SzPct val="110000"/>
              <a:buFont typeface="Wingdings"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nSpc>
                <a:spcPct val="90000"/>
              </a:lnSpc>
              <a:buNone/>
            </a:pPr>
            <a:r>
              <a:rPr lang="en-US" b="1" spc="0" dirty="0">
                <a:solidFill>
                  <a:schemeClr val="accent1">
                    <a:lumMod val="75000"/>
                  </a:schemeClr>
                </a:solidFill>
              </a:rPr>
              <a:t>Successful students</a:t>
            </a:r>
          </a:p>
          <a:p>
            <a:pPr marL="45720" lvl="0" indent="0">
              <a:lnSpc>
                <a:spcPct val="90000"/>
              </a:lnSpc>
              <a:buNone/>
            </a:pPr>
            <a:r>
              <a:rPr lang="en-US" sz="1500" b="1" spc="0" dirty="0">
                <a:solidFill>
                  <a:srgbClr val="45454C"/>
                </a:solidFill>
              </a:rPr>
              <a:t>Prepare students to thrive in their education and in a globally competitive workforce.</a:t>
            </a:r>
            <a:endParaRPr lang="en-US" sz="1500" spc="0" dirty="0">
              <a:solidFill>
                <a:srgbClr val="45454C"/>
              </a:solidFill>
            </a:endParaRPr>
          </a:p>
          <a:p>
            <a:pPr>
              <a:lnSpc>
                <a:spcPct val="90000"/>
              </a:lnSpc>
            </a:pPr>
            <a:r>
              <a:rPr lang="en-US" sz="1300" spc="0" dirty="0">
                <a:solidFill>
                  <a:srgbClr val="45454C"/>
                </a:solidFill>
              </a:rPr>
              <a:t>Ensure every student is on track to graduate postsecondary </a:t>
            </a:r>
            <a:r>
              <a:rPr lang="en-US" sz="1300" spc="0" dirty="0" smtClean="0">
                <a:solidFill>
                  <a:srgbClr val="45454C"/>
                </a:solidFill>
              </a:rPr>
              <a:t>and </a:t>
            </a:r>
            <a:r>
              <a:rPr lang="en-US" sz="1300" spc="0" dirty="0">
                <a:solidFill>
                  <a:srgbClr val="45454C"/>
                </a:solidFill>
              </a:rPr>
              <a:t>workforce ready.</a:t>
            </a:r>
          </a:p>
          <a:p>
            <a:pPr>
              <a:lnSpc>
                <a:spcPct val="90000"/>
              </a:lnSpc>
            </a:pPr>
            <a:r>
              <a:rPr lang="en-US" sz="1300" spc="0" dirty="0">
                <a:solidFill>
                  <a:srgbClr val="45454C"/>
                </a:solidFill>
              </a:rPr>
              <a:t>Increase achievement for all students and close achievement gaps.</a:t>
            </a:r>
          </a:p>
          <a:p>
            <a:pPr>
              <a:lnSpc>
                <a:spcPct val="90000"/>
              </a:lnSpc>
            </a:pPr>
            <a:r>
              <a:rPr lang="en-US" sz="1300" spc="0" dirty="0">
                <a:solidFill>
                  <a:srgbClr val="45454C"/>
                </a:solidFill>
              </a:rPr>
              <a:t>Ensure students graduate ready for success in postsecondary education and the workforce.</a:t>
            </a:r>
          </a:p>
          <a:p>
            <a:pPr>
              <a:lnSpc>
                <a:spcPct val="90000"/>
              </a:lnSpc>
            </a:pPr>
            <a:r>
              <a:rPr lang="en-US" sz="1300" spc="0" dirty="0">
                <a:solidFill>
                  <a:srgbClr val="45454C"/>
                </a:solidFill>
              </a:rPr>
              <a:t>Increase national and international competitiveness for all students</a:t>
            </a:r>
            <a:r>
              <a:rPr lang="en-US" sz="1300" spc="0" dirty="0" smtClean="0">
                <a:solidFill>
                  <a:srgbClr val="45454C"/>
                </a:solidFill>
              </a:rPr>
              <a:t>.</a:t>
            </a:r>
          </a:p>
          <a:p>
            <a:pPr marL="45720" indent="0">
              <a:lnSpc>
                <a:spcPct val="90000"/>
              </a:lnSpc>
              <a:buNone/>
            </a:pPr>
            <a:endParaRPr lang="en-US" sz="800" b="1" spc="0" dirty="0" smtClean="0">
              <a:solidFill>
                <a:sysClr val="windowText" lastClr="000000">
                  <a:hueOff val="0"/>
                  <a:satOff val="0"/>
                  <a:lumOff val="0"/>
                  <a:alphaOff val="0"/>
                </a:sysClr>
              </a:solidFill>
            </a:endParaRPr>
          </a:p>
          <a:p>
            <a:pPr marL="45720" indent="0">
              <a:lnSpc>
                <a:spcPct val="90000"/>
              </a:lnSpc>
              <a:buNone/>
            </a:pPr>
            <a:r>
              <a:rPr lang="en-US" b="1" spc="0" dirty="0" smtClean="0">
                <a:solidFill>
                  <a:schemeClr val="accent3"/>
                </a:solidFill>
              </a:rPr>
              <a:t>Great </a:t>
            </a:r>
            <a:r>
              <a:rPr lang="en-US" b="1" spc="0" dirty="0">
                <a:solidFill>
                  <a:schemeClr val="accent3"/>
                </a:solidFill>
              </a:rPr>
              <a:t>teachers and leaders</a:t>
            </a:r>
          </a:p>
          <a:p>
            <a:pPr marL="45720" lvl="0" indent="0">
              <a:lnSpc>
                <a:spcPct val="90000"/>
              </a:lnSpc>
              <a:buNone/>
            </a:pPr>
            <a:r>
              <a:rPr lang="en-US" sz="1500" b="1" spc="0" dirty="0">
                <a:solidFill>
                  <a:srgbClr val="45454C"/>
                </a:solidFill>
              </a:rPr>
              <a:t>Ensure effective educators for every student and effective leaders </a:t>
            </a:r>
            <a:r>
              <a:rPr lang="en-US" sz="1500" b="1" spc="0" dirty="0" smtClean="0">
                <a:solidFill>
                  <a:srgbClr val="45454C"/>
                </a:solidFill>
              </a:rPr>
              <a:t/>
            </a:r>
            <a:br>
              <a:rPr lang="en-US" sz="1500" b="1" spc="0" dirty="0" smtClean="0">
                <a:solidFill>
                  <a:srgbClr val="45454C"/>
                </a:solidFill>
              </a:rPr>
            </a:br>
            <a:r>
              <a:rPr lang="en-US" sz="1500" b="1" spc="0" dirty="0" smtClean="0">
                <a:solidFill>
                  <a:srgbClr val="45454C"/>
                </a:solidFill>
              </a:rPr>
              <a:t>for </a:t>
            </a:r>
            <a:r>
              <a:rPr lang="en-US" sz="1500" b="1" spc="0" dirty="0">
                <a:solidFill>
                  <a:srgbClr val="45454C"/>
                </a:solidFill>
              </a:rPr>
              <a:t>every school and district.</a:t>
            </a:r>
            <a:endParaRPr lang="en-US" sz="1500" spc="0" dirty="0">
              <a:solidFill>
                <a:srgbClr val="45454C"/>
              </a:solidFill>
            </a:endParaRPr>
          </a:p>
          <a:p>
            <a:pPr>
              <a:lnSpc>
                <a:spcPct val="90000"/>
              </a:lnSpc>
            </a:pPr>
            <a:r>
              <a:rPr lang="en-US" sz="1300" spc="0" dirty="0">
                <a:solidFill>
                  <a:srgbClr val="45454C"/>
                </a:solidFill>
              </a:rPr>
              <a:t>Increase and support the effectiveness of all educators.</a:t>
            </a:r>
          </a:p>
          <a:p>
            <a:pPr>
              <a:lnSpc>
                <a:spcPct val="90000"/>
              </a:lnSpc>
            </a:pPr>
            <a:r>
              <a:rPr lang="en-US" sz="1300" spc="0" dirty="0">
                <a:solidFill>
                  <a:srgbClr val="45454C"/>
                </a:solidFill>
              </a:rPr>
              <a:t>Optimize the preparation, retention, and effectiveness </a:t>
            </a:r>
            <a:r>
              <a:rPr lang="en-US" sz="1300" spc="0" dirty="0" smtClean="0">
                <a:solidFill>
                  <a:srgbClr val="45454C"/>
                </a:solidFill>
              </a:rPr>
              <a:t>of </a:t>
            </a:r>
            <a:r>
              <a:rPr lang="en-US" sz="1300" spc="0" dirty="0">
                <a:solidFill>
                  <a:srgbClr val="45454C"/>
                </a:solidFill>
              </a:rPr>
              <a:t>new educators.</a:t>
            </a:r>
          </a:p>
          <a:p>
            <a:pPr>
              <a:lnSpc>
                <a:spcPct val="90000"/>
              </a:lnSpc>
            </a:pPr>
            <a:r>
              <a:rPr lang="en-US" sz="1300" spc="0" dirty="0">
                <a:solidFill>
                  <a:srgbClr val="45454C"/>
                </a:solidFill>
              </a:rPr>
              <a:t>Eliminate the educator equity gap.</a:t>
            </a:r>
          </a:p>
          <a:p>
            <a:pPr>
              <a:lnSpc>
                <a:spcPct val="90000"/>
              </a:lnSpc>
            </a:pPr>
            <a:endParaRPr lang="en-US" sz="800" spc="0" dirty="0">
              <a:solidFill>
                <a:sysClr val="windowText" lastClr="000000">
                  <a:hueOff val="0"/>
                  <a:satOff val="0"/>
                  <a:lumOff val="0"/>
                  <a:alphaOff val="0"/>
                </a:sysClr>
              </a:solidFill>
            </a:endParaRPr>
          </a:p>
          <a:p>
            <a:pPr marL="45720" indent="0">
              <a:lnSpc>
                <a:spcPct val="90000"/>
              </a:lnSpc>
              <a:buNone/>
            </a:pPr>
            <a:r>
              <a:rPr lang="en-US" b="1" spc="0" dirty="0">
                <a:solidFill>
                  <a:schemeClr val="accent2"/>
                </a:solidFill>
              </a:rPr>
              <a:t>Outstanding schools and districts</a:t>
            </a:r>
          </a:p>
          <a:p>
            <a:pPr marL="45720" lvl="0" indent="0">
              <a:lnSpc>
                <a:spcPct val="90000"/>
              </a:lnSpc>
              <a:buNone/>
            </a:pPr>
            <a:r>
              <a:rPr lang="en-US" sz="1500" b="1" spc="0" dirty="0">
                <a:solidFill>
                  <a:srgbClr val="45454C"/>
                </a:solidFill>
              </a:rPr>
              <a:t>Build the capacity of schools and districts to meet the needs of </a:t>
            </a:r>
            <a:r>
              <a:rPr lang="en-US" sz="1500" b="1" spc="0" dirty="0" smtClean="0">
                <a:solidFill>
                  <a:srgbClr val="45454C"/>
                </a:solidFill>
              </a:rPr>
              <a:t/>
            </a:r>
            <a:br>
              <a:rPr lang="en-US" sz="1500" b="1" spc="0" dirty="0" smtClean="0">
                <a:solidFill>
                  <a:srgbClr val="45454C"/>
                </a:solidFill>
              </a:rPr>
            </a:br>
            <a:r>
              <a:rPr lang="en-US" sz="1500" b="1" spc="0" dirty="0" smtClean="0">
                <a:solidFill>
                  <a:srgbClr val="45454C"/>
                </a:solidFill>
              </a:rPr>
              <a:t>Colorado </a:t>
            </a:r>
            <a:r>
              <a:rPr lang="en-US" sz="1500" b="1" spc="0" dirty="0">
                <a:solidFill>
                  <a:srgbClr val="45454C"/>
                </a:solidFill>
              </a:rPr>
              <a:t>students </a:t>
            </a:r>
            <a:r>
              <a:rPr lang="en-US" sz="1500" b="1" spc="0" dirty="0" smtClean="0">
                <a:solidFill>
                  <a:srgbClr val="45454C"/>
                </a:solidFill>
              </a:rPr>
              <a:t>and </a:t>
            </a:r>
            <a:r>
              <a:rPr lang="en-US" sz="1500" b="1" spc="0" dirty="0">
                <a:solidFill>
                  <a:srgbClr val="45454C"/>
                </a:solidFill>
              </a:rPr>
              <a:t>their families.</a:t>
            </a:r>
            <a:endParaRPr lang="en-US" sz="1500" spc="0" dirty="0">
              <a:solidFill>
                <a:srgbClr val="45454C"/>
              </a:solidFill>
            </a:endParaRPr>
          </a:p>
          <a:p>
            <a:pPr>
              <a:lnSpc>
                <a:spcPct val="90000"/>
              </a:lnSpc>
            </a:pPr>
            <a:r>
              <a:rPr lang="en-US" sz="1300" spc="0" dirty="0">
                <a:solidFill>
                  <a:srgbClr val="45454C"/>
                </a:solidFill>
              </a:rPr>
              <a:t>Increase school and district performance</a:t>
            </a:r>
            <a:r>
              <a:rPr lang="en-US" sz="1300" spc="0" dirty="0" smtClean="0">
                <a:solidFill>
                  <a:srgbClr val="45454C"/>
                </a:solidFill>
              </a:rPr>
              <a:t>.</a:t>
            </a:r>
          </a:p>
          <a:p>
            <a:pPr>
              <a:lnSpc>
                <a:spcPct val="90000"/>
              </a:lnSpc>
            </a:pPr>
            <a:r>
              <a:rPr lang="en-US" sz="1300" spc="0" dirty="0">
                <a:solidFill>
                  <a:srgbClr val="45454C"/>
                </a:solidFill>
              </a:rPr>
              <a:t>Turnaround the state’s lowest performing districts and schools.</a:t>
            </a:r>
          </a:p>
          <a:p>
            <a:pPr>
              <a:lnSpc>
                <a:spcPct val="90000"/>
              </a:lnSpc>
            </a:pPr>
            <a:r>
              <a:rPr lang="en-US" sz="1300" spc="0" dirty="0" smtClean="0">
                <a:solidFill>
                  <a:srgbClr val="45454C"/>
                </a:solidFill>
              </a:rPr>
              <a:t>Foster </a:t>
            </a:r>
            <a:r>
              <a:rPr lang="en-US" sz="1300" spc="0" dirty="0">
                <a:solidFill>
                  <a:srgbClr val="45454C"/>
                </a:solidFill>
              </a:rPr>
              <a:t>innovation and expand access to a rich array </a:t>
            </a:r>
            <a:r>
              <a:rPr lang="en-US" sz="1300" spc="0" dirty="0" smtClean="0">
                <a:solidFill>
                  <a:srgbClr val="45454C"/>
                </a:solidFill>
              </a:rPr>
              <a:t>of </a:t>
            </a:r>
            <a:r>
              <a:rPr lang="en-US" sz="1300" spc="0" dirty="0">
                <a:solidFill>
                  <a:srgbClr val="45454C"/>
                </a:solidFill>
              </a:rPr>
              <a:t>high quality school choices for students.   </a:t>
            </a:r>
          </a:p>
          <a:p>
            <a:pPr>
              <a:lnSpc>
                <a:spcPct val="90000"/>
              </a:lnSpc>
            </a:pPr>
            <a:endParaRPr lang="en-US" sz="800" spc="0" dirty="0">
              <a:solidFill>
                <a:sysClr val="windowText" lastClr="000000">
                  <a:hueOff val="0"/>
                  <a:satOff val="0"/>
                  <a:lumOff val="0"/>
                  <a:alphaOff val="0"/>
                </a:sysClr>
              </a:solidFill>
            </a:endParaRPr>
          </a:p>
          <a:p>
            <a:pPr marL="45720" indent="0">
              <a:lnSpc>
                <a:spcPct val="90000"/>
              </a:lnSpc>
              <a:buNone/>
            </a:pPr>
            <a:r>
              <a:rPr lang="en-US" b="1" spc="0" dirty="0">
                <a:solidFill>
                  <a:schemeClr val="accent1">
                    <a:lumMod val="50000"/>
                  </a:schemeClr>
                </a:solidFill>
              </a:rPr>
              <a:t>Best education system in the nation</a:t>
            </a:r>
          </a:p>
          <a:p>
            <a:pPr marL="45720" lvl="0" indent="0">
              <a:lnSpc>
                <a:spcPct val="90000"/>
              </a:lnSpc>
              <a:buNone/>
            </a:pPr>
            <a:r>
              <a:rPr lang="en-US" sz="1500" b="1" spc="0" dirty="0">
                <a:solidFill>
                  <a:srgbClr val="45454C"/>
                </a:solidFill>
              </a:rPr>
              <a:t>Build the best education system in the nation. </a:t>
            </a:r>
            <a:endParaRPr lang="en-US" sz="1500" spc="0" dirty="0">
              <a:solidFill>
                <a:srgbClr val="45454C"/>
              </a:solidFill>
            </a:endParaRPr>
          </a:p>
          <a:p>
            <a:pPr>
              <a:lnSpc>
                <a:spcPct val="90000"/>
              </a:lnSpc>
            </a:pPr>
            <a:r>
              <a:rPr lang="en-US" sz="1300" spc="0" dirty="0">
                <a:solidFill>
                  <a:srgbClr val="45454C"/>
                </a:solidFill>
              </a:rPr>
              <a:t>Lead the nation in policy, innovation, and positive </a:t>
            </a:r>
            <a:r>
              <a:rPr lang="en-US" sz="1300" spc="0" dirty="0" smtClean="0">
                <a:solidFill>
                  <a:srgbClr val="45454C"/>
                </a:solidFill>
              </a:rPr>
              <a:t>outcomes for </a:t>
            </a:r>
            <a:r>
              <a:rPr lang="en-US" sz="1300" spc="0" dirty="0">
                <a:solidFill>
                  <a:srgbClr val="45454C"/>
                </a:solidFill>
              </a:rPr>
              <a:t>students.</a:t>
            </a:r>
          </a:p>
          <a:p>
            <a:pPr>
              <a:lnSpc>
                <a:spcPct val="90000"/>
              </a:lnSpc>
            </a:pPr>
            <a:r>
              <a:rPr lang="en-US" sz="1300" spc="0" dirty="0">
                <a:solidFill>
                  <a:srgbClr val="45454C"/>
                </a:solidFill>
              </a:rPr>
              <a:t>Operate with excellence, efficiency, and effectiveness to </a:t>
            </a:r>
            <a:r>
              <a:rPr lang="en-US" sz="1300" spc="0" dirty="0" smtClean="0">
                <a:solidFill>
                  <a:srgbClr val="45454C"/>
                </a:solidFill>
              </a:rPr>
              <a:t>become </a:t>
            </a:r>
            <a:r>
              <a:rPr lang="en-US" sz="1300" spc="0" dirty="0">
                <a:solidFill>
                  <a:srgbClr val="45454C"/>
                </a:solidFill>
              </a:rPr>
              <a:t>the best SEA in the nation.</a:t>
            </a:r>
          </a:p>
          <a:p>
            <a:pPr>
              <a:lnSpc>
                <a:spcPct val="90000"/>
              </a:lnSpc>
            </a:pPr>
            <a:r>
              <a:rPr lang="en-US" sz="1300" spc="0" dirty="0">
                <a:solidFill>
                  <a:srgbClr val="45454C"/>
                </a:solidFill>
              </a:rPr>
              <a:t>Attract and retain outstanding talent to CDE.   </a:t>
            </a:r>
          </a:p>
          <a:p>
            <a:pPr>
              <a:lnSpc>
                <a:spcPct val="90000"/>
              </a:lnSpc>
            </a:pPr>
            <a:endParaRPr lang="en-US" sz="2400" spc="0" dirty="0">
              <a:solidFill>
                <a:sysClr val="windowText" lastClr="000000">
                  <a:hueOff val="0"/>
                  <a:satOff val="0"/>
                  <a:lumOff val="0"/>
                  <a:alphaOff val="0"/>
                </a:sysClr>
              </a:solidFill>
            </a:endParaRPr>
          </a:p>
          <a:p>
            <a:pPr>
              <a:lnSpc>
                <a:spcPct val="90000"/>
              </a:lnSpc>
            </a:pPr>
            <a:endParaRPr lang="en-US" sz="2400" spc="0" dirty="0"/>
          </a:p>
          <a:p>
            <a:pPr marL="45720" indent="0">
              <a:lnSpc>
                <a:spcPct val="90000"/>
              </a:lnSpc>
              <a:buNone/>
            </a:pPr>
            <a:endParaRPr lang="en-US" sz="2400" spc="0" dirty="0">
              <a:solidFill>
                <a:srgbClr val="000000"/>
              </a:solidFill>
            </a:endParaRPr>
          </a:p>
        </p:txBody>
      </p:sp>
      <p:sp>
        <p:nvSpPr>
          <p:cNvPr id="4" name="Title 3"/>
          <p:cNvSpPr txBox="1">
            <a:spLocks/>
          </p:cNvSpPr>
          <p:nvPr/>
        </p:nvSpPr>
        <p:spPr>
          <a:xfrm>
            <a:off x="250004" y="199426"/>
            <a:ext cx="1574866" cy="610006"/>
          </a:xfrm>
          <a:prstGeom prst="rect">
            <a:avLst/>
          </a:prstGeom>
        </p:spPr>
        <p:txBody>
          <a:bodyPr/>
          <a:lstStyle>
            <a:lvl1pPr algn="ctr" defTabSz="914400" rtl="0" eaLnBrk="1" latinLnBrk="0" hangingPunct="1">
              <a:spcBef>
                <a:spcPct val="0"/>
              </a:spcBef>
              <a:buNone/>
              <a:defRPr sz="3200" kern="1200" cap="none" spc="200" baseline="0">
                <a:ln>
                  <a:noFill/>
                </a:ln>
                <a:solidFill>
                  <a:schemeClr val="bg1"/>
                </a:solidFill>
                <a:effectLst/>
                <a:latin typeface="Palatino Linotype"/>
                <a:ea typeface="+mj-ea"/>
                <a:cs typeface="Palatino Linotype"/>
              </a:defRPr>
            </a:lvl1pPr>
          </a:lstStyle>
          <a:p>
            <a:r>
              <a:rPr lang="en-US" dirty="0" smtClean="0">
                <a:solidFill>
                  <a:schemeClr val="accent6">
                    <a:lumMod val="50000"/>
                  </a:schemeClr>
                </a:solidFill>
              </a:rPr>
              <a:t>Goals</a:t>
            </a:r>
            <a:r>
              <a:rPr lang="en-US" dirty="0" smtClean="0">
                <a:solidFill>
                  <a:schemeClr val="tx1"/>
                </a:solidFill>
              </a:rPr>
              <a:t> </a:t>
            </a:r>
            <a:endParaRPr lang="en-US" dirty="0">
              <a:solidFill>
                <a:schemeClr val="tx1"/>
              </a:solidFill>
            </a:endParaRPr>
          </a:p>
        </p:txBody>
      </p:sp>
      <p:grpSp>
        <p:nvGrpSpPr>
          <p:cNvPr id="5" name="Group 4"/>
          <p:cNvGrpSpPr/>
          <p:nvPr/>
        </p:nvGrpSpPr>
        <p:grpSpPr>
          <a:xfrm>
            <a:off x="202318" y="834833"/>
            <a:ext cx="1673352" cy="5415278"/>
            <a:chOff x="202318" y="809432"/>
            <a:chExt cx="1673352" cy="5415278"/>
          </a:xfrm>
        </p:grpSpPr>
        <p:sp>
          <p:nvSpPr>
            <p:cNvPr id="6" name="Pentagon 5"/>
            <p:cNvSpPr>
              <a:spLocks noChangeArrowheads="1"/>
            </p:cNvSpPr>
            <p:nvPr/>
          </p:nvSpPr>
          <p:spPr bwMode="auto">
            <a:xfrm rot="16200000">
              <a:off x="119470" y="1015085"/>
              <a:ext cx="1833705" cy="1422399"/>
            </a:xfrm>
            <a:prstGeom prst="homePlate">
              <a:avLst>
                <a:gd name="adj" fmla="val 31099"/>
              </a:avLst>
            </a:prstGeom>
            <a:solidFill>
              <a:schemeClr val="accent1"/>
            </a:solidFill>
            <a:ln>
              <a:noFill/>
            </a:ln>
            <a:effectLst>
              <a:outerShdw blurRad="31750" dist="25400" dir="15660052" rotWithShape="0">
                <a:srgbClr val="000000">
                  <a:alpha val="50000"/>
                </a:srgbClr>
              </a:outerShdw>
            </a:effectLst>
            <a:extLst/>
          </p:spPr>
          <p:txBody>
            <a:bodyPr anchor="ctr"/>
            <a:lstStyle/>
            <a:p>
              <a:pPr algn="ctr">
                <a:defRPr/>
              </a:pPr>
              <a:endParaRPr lang="en-US" b="1" dirty="0">
                <a:solidFill>
                  <a:schemeClr val="accent1">
                    <a:lumMod val="50000"/>
                  </a:schemeClr>
                </a:solidFill>
                <a:latin typeface="+mn-lt"/>
                <a:ea typeface="+mn-ea"/>
                <a:cs typeface="+mn-cs"/>
              </a:endParaRPr>
            </a:p>
          </p:txBody>
        </p:sp>
        <p:sp>
          <p:nvSpPr>
            <p:cNvPr id="7" name="Pentagon 6"/>
            <p:cNvSpPr>
              <a:spLocks noChangeArrowheads="1"/>
            </p:cNvSpPr>
            <p:nvPr/>
          </p:nvSpPr>
          <p:spPr bwMode="auto">
            <a:xfrm rot="16200000">
              <a:off x="14660" y="2368435"/>
              <a:ext cx="2043328" cy="1422400"/>
            </a:xfrm>
            <a:prstGeom prst="homePlate">
              <a:avLst>
                <a:gd name="adj" fmla="val 31099"/>
              </a:avLst>
            </a:prstGeom>
            <a:solidFill>
              <a:schemeClr val="accent3"/>
            </a:solidFill>
            <a:ln>
              <a:noFill/>
            </a:ln>
            <a:effectLst>
              <a:outerShdw blurRad="31750" dist="25400" dir="15660052" rotWithShape="0">
                <a:srgbClr val="000000">
                  <a:alpha val="50000"/>
                </a:srgbClr>
              </a:outerShdw>
            </a:effectLst>
            <a:extLst/>
          </p:spPr>
          <p:txBody>
            <a:bodyPr anchor="ctr"/>
            <a:lstStyle/>
            <a:p>
              <a:pPr algn="ctr">
                <a:defRPr/>
              </a:pPr>
              <a:endParaRPr lang="en-US" b="1" dirty="0">
                <a:solidFill>
                  <a:schemeClr val="accent1">
                    <a:lumMod val="50000"/>
                  </a:schemeClr>
                </a:solidFill>
                <a:latin typeface="+mn-lt"/>
                <a:ea typeface="+mn-ea"/>
                <a:cs typeface="+mn-cs"/>
              </a:endParaRPr>
            </a:p>
          </p:txBody>
        </p:sp>
        <p:sp>
          <p:nvSpPr>
            <p:cNvPr id="8" name="Pentagon 7"/>
            <p:cNvSpPr>
              <a:spLocks noChangeArrowheads="1"/>
            </p:cNvSpPr>
            <p:nvPr/>
          </p:nvSpPr>
          <p:spPr bwMode="auto">
            <a:xfrm rot="16200000">
              <a:off x="34976" y="3700537"/>
              <a:ext cx="2002691" cy="1422399"/>
            </a:xfrm>
            <a:prstGeom prst="homePlate">
              <a:avLst>
                <a:gd name="adj" fmla="val 31099"/>
              </a:avLst>
            </a:prstGeom>
            <a:solidFill>
              <a:schemeClr val="accent2"/>
            </a:solidFill>
            <a:ln>
              <a:noFill/>
            </a:ln>
            <a:effectLst>
              <a:outerShdw blurRad="31750" dist="25400" dir="15660052" rotWithShape="0">
                <a:srgbClr val="000000">
                  <a:alpha val="50000"/>
                </a:srgbClr>
              </a:outerShdw>
            </a:effectLst>
            <a:extLst/>
          </p:spPr>
          <p:txBody>
            <a:bodyPr anchor="ctr"/>
            <a:lstStyle/>
            <a:p>
              <a:pPr algn="ctr">
                <a:defRPr/>
              </a:pPr>
              <a:endParaRPr lang="en-US" b="1" dirty="0">
                <a:solidFill>
                  <a:schemeClr val="accent1">
                    <a:lumMod val="50000"/>
                  </a:schemeClr>
                </a:solidFill>
                <a:latin typeface="+mn-lt"/>
                <a:ea typeface="+mn-ea"/>
                <a:cs typeface="+mn-cs"/>
              </a:endParaRPr>
            </a:p>
          </p:txBody>
        </p:sp>
        <p:sp>
          <p:nvSpPr>
            <p:cNvPr id="9" name="Pentagon 8"/>
            <p:cNvSpPr>
              <a:spLocks noChangeArrowheads="1"/>
            </p:cNvSpPr>
            <p:nvPr/>
          </p:nvSpPr>
          <p:spPr bwMode="auto">
            <a:xfrm rot="16200000">
              <a:off x="335867" y="4813056"/>
              <a:ext cx="1400909" cy="1422399"/>
            </a:xfrm>
            <a:prstGeom prst="homePlate">
              <a:avLst>
                <a:gd name="adj" fmla="val 31093"/>
              </a:avLst>
            </a:prstGeom>
            <a:solidFill>
              <a:schemeClr val="accent1">
                <a:lumMod val="75000"/>
              </a:schemeClr>
            </a:solidFill>
            <a:ln>
              <a:noFill/>
            </a:ln>
            <a:effectLst>
              <a:outerShdw blurRad="31750" dist="25400" dir="15660052" rotWithShape="0">
                <a:srgbClr val="000000">
                  <a:alpha val="50000"/>
                </a:srgbClr>
              </a:outerShdw>
            </a:effectLst>
          </p:spPr>
          <p:txBody>
            <a:bodyPr anchor="ctr"/>
            <a:lstStyle/>
            <a:p>
              <a:pPr algn="ctr">
                <a:defRPr/>
              </a:pPr>
              <a:endParaRPr lang="en-US" b="1" dirty="0">
                <a:solidFill>
                  <a:schemeClr val="accent1">
                    <a:lumMod val="50000"/>
                  </a:schemeClr>
                </a:solidFill>
                <a:latin typeface="+mn-lt"/>
                <a:ea typeface="+mn-ea"/>
                <a:cs typeface="+mn-cs"/>
              </a:endParaRPr>
            </a:p>
          </p:txBody>
        </p:sp>
        <p:sp>
          <p:nvSpPr>
            <p:cNvPr id="10" name="Text Placeholder 5"/>
            <p:cNvSpPr txBox="1">
              <a:spLocks/>
            </p:cNvSpPr>
            <p:nvPr/>
          </p:nvSpPr>
          <p:spPr>
            <a:xfrm>
              <a:off x="202318" y="1262895"/>
              <a:ext cx="1673352" cy="400403"/>
            </a:xfrm>
            <a:prstGeom prst="rect">
              <a:avLst/>
            </a:prstGeom>
          </p:spPr>
          <p:txBody>
            <a:bodyPr>
              <a:noAutofit/>
            </a:bodyPr>
            <a:lstStyle>
              <a:lvl1pPr marL="274320" indent="-228600" algn="l" defTabSz="914400" rtl="0" eaLnBrk="1" latinLnBrk="0" hangingPunct="1">
                <a:spcBef>
                  <a:spcPct val="20000"/>
                </a:spcBef>
                <a:buClr>
                  <a:schemeClr val="accent1"/>
                </a:buClr>
                <a:buSzPct val="110000"/>
                <a:buFont typeface="Wingdings"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SzPct val="110000"/>
                <a:buFont typeface="Wingdings"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SzPct val="110000"/>
                <a:buFont typeface="Wingdings"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SzPct val="110000"/>
                <a:buFont typeface="Wingdings"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SzPct val="110000"/>
                <a:buFont typeface="Wingdings"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ctr">
                <a:buNone/>
              </a:pPr>
              <a:r>
                <a:rPr lang="en-US" sz="2200" b="1" spc="0" dirty="0" smtClean="0">
                  <a:solidFill>
                    <a:srgbClr val="45454C"/>
                  </a:solidFill>
                </a:rPr>
                <a:t>Students</a:t>
              </a:r>
              <a:endParaRPr lang="en-US" sz="2200" b="1" spc="0" dirty="0">
                <a:solidFill>
                  <a:srgbClr val="45454C"/>
                </a:solidFill>
              </a:endParaRPr>
            </a:p>
          </p:txBody>
        </p:sp>
        <p:sp>
          <p:nvSpPr>
            <p:cNvPr id="11" name="Text Placeholder 5"/>
            <p:cNvSpPr txBox="1">
              <a:spLocks/>
            </p:cNvSpPr>
            <p:nvPr/>
          </p:nvSpPr>
          <p:spPr>
            <a:xfrm>
              <a:off x="202318" y="2633338"/>
              <a:ext cx="1673352" cy="400403"/>
            </a:xfrm>
            <a:prstGeom prst="rect">
              <a:avLst/>
            </a:prstGeom>
          </p:spPr>
          <p:txBody>
            <a:bodyPr vert="horz" lIns="91440" tIns="0" rIns="91440" bIns="45720" rtlCol="0">
              <a:noAutofit/>
            </a:bodyPr>
            <a:lstStyle>
              <a:lvl1pPr marL="0" indent="0" algn="l" defTabSz="914400" rtl="0" eaLnBrk="1" latinLnBrk="0" hangingPunct="1">
                <a:spcBef>
                  <a:spcPct val="20000"/>
                </a:spcBef>
                <a:buClr>
                  <a:schemeClr val="accent1"/>
                </a:buClr>
                <a:buFont typeface="Wingdings 2" pitchFamily="18" charset="2"/>
                <a:buNone/>
                <a:defRPr sz="1400" kern="1200" spc="150" baseline="0">
                  <a:solidFill>
                    <a:srgbClr val="FFFFFF"/>
                  </a:solidFill>
                  <a:latin typeface="+mn-lt"/>
                  <a:ea typeface="+mn-ea"/>
                  <a:cs typeface="+mn-cs"/>
                </a:defRPr>
              </a:lvl1pPr>
              <a:lvl2pPr marL="457200" indent="0" algn="l" defTabSz="914400" rtl="0" eaLnBrk="1" latinLnBrk="0" hangingPunct="1">
                <a:spcBef>
                  <a:spcPct val="20000"/>
                </a:spcBef>
                <a:buClr>
                  <a:schemeClr val="accent2"/>
                </a:buClr>
                <a:buFont typeface="Wingdings" pitchFamily="2" charset="2"/>
                <a:buNone/>
                <a:defRPr sz="1200" kern="1200" spc="100" baseline="0">
                  <a:solidFill>
                    <a:schemeClr val="tx2"/>
                  </a:solidFill>
                  <a:latin typeface="+mn-lt"/>
                  <a:ea typeface="+mn-ea"/>
                  <a:cs typeface="+mn-cs"/>
                </a:defRPr>
              </a:lvl2pPr>
              <a:lvl3pPr marL="914400" indent="0" algn="l" defTabSz="914400" rtl="0" eaLnBrk="1" latinLnBrk="0" hangingPunct="1">
                <a:spcBef>
                  <a:spcPct val="20000"/>
                </a:spcBef>
                <a:buClr>
                  <a:schemeClr val="accent3"/>
                </a:buClr>
                <a:buFont typeface="Wingdings" pitchFamily="2" charset="2"/>
                <a:buNone/>
                <a:defRPr sz="1000" kern="1200" spc="100" baseline="0">
                  <a:solidFill>
                    <a:schemeClr val="tx2"/>
                  </a:solidFill>
                  <a:latin typeface="+mn-lt"/>
                  <a:ea typeface="+mn-ea"/>
                  <a:cs typeface="+mn-cs"/>
                </a:defRPr>
              </a:lvl3pPr>
              <a:lvl4pPr marL="1371600" indent="0" algn="l" defTabSz="914400" rtl="0" eaLnBrk="1" latinLnBrk="0" hangingPunct="1">
                <a:spcBef>
                  <a:spcPct val="20000"/>
                </a:spcBef>
                <a:buClr>
                  <a:schemeClr val="accent4"/>
                </a:buClr>
                <a:buFont typeface="Wingdings" pitchFamily="2" charset="2"/>
                <a:buNone/>
                <a:defRPr sz="900" kern="1200">
                  <a:solidFill>
                    <a:schemeClr val="tx2"/>
                  </a:solidFill>
                  <a:latin typeface="+mn-lt"/>
                  <a:ea typeface="+mn-ea"/>
                  <a:cs typeface="+mn-cs"/>
                </a:defRPr>
              </a:lvl4pPr>
              <a:lvl5pPr marL="1828800" indent="0" algn="l" defTabSz="914400" rtl="0" eaLnBrk="1" latinLnBrk="0" hangingPunct="1">
                <a:spcBef>
                  <a:spcPct val="20000"/>
                </a:spcBef>
                <a:buClr>
                  <a:schemeClr val="accent6"/>
                </a:buClr>
                <a:buFont typeface="Wingdings" pitchFamily="2" charset="2"/>
                <a:buNone/>
                <a:defRPr sz="900" kern="1200" spc="100" baseline="0">
                  <a:solidFill>
                    <a:schemeClr val="tx2"/>
                  </a:solidFill>
                  <a:latin typeface="+mn-lt"/>
                  <a:ea typeface="+mn-ea"/>
                  <a:cs typeface="+mn-cs"/>
                </a:defRPr>
              </a:lvl5pPr>
              <a:lvl6pPr marL="2286000" indent="0" algn="l" defTabSz="914400" rtl="0" eaLnBrk="1" latinLnBrk="0" hangingPunct="1">
                <a:spcBef>
                  <a:spcPct val="20000"/>
                </a:spcBef>
                <a:buClr>
                  <a:schemeClr val="accent1"/>
                </a:buClr>
                <a:buFont typeface="Wingdings" pitchFamily="2" charset="2"/>
                <a:buNone/>
                <a:defRPr sz="900" kern="1200">
                  <a:solidFill>
                    <a:schemeClr val="tx2"/>
                  </a:solidFill>
                  <a:latin typeface="+mn-lt"/>
                  <a:ea typeface="+mn-ea"/>
                  <a:cs typeface="+mn-cs"/>
                </a:defRPr>
              </a:lvl6pPr>
              <a:lvl7pPr marL="2743200" indent="0" algn="l" defTabSz="914400" rtl="0" eaLnBrk="1" latinLnBrk="0" hangingPunct="1">
                <a:spcBef>
                  <a:spcPct val="20000"/>
                </a:spcBef>
                <a:buClr>
                  <a:schemeClr val="accent2"/>
                </a:buClr>
                <a:buFont typeface="Wingdings" pitchFamily="2" charset="2"/>
                <a:buNone/>
                <a:defRPr sz="900" kern="1200">
                  <a:solidFill>
                    <a:schemeClr val="tx2"/>
                  </a:solidFill>
                  <a:latin typeface="+mn-lt"/>
                  <a:ea typeface="+mn-ea"/>
                  <a:cs typeface="+mn-cs"/>
                </a:defRPr>
              </a:lvl7pPr>
              <a:lvl8pPr marL="3200400" indent="0" algn="l" defTabSz="914400" rtl="0" eaLnBrk="1" latinLnBrk="0" hangingPunct="1">
                <a:spcBef>
                  <a:spcPct val="20000"/>
                </a:spcBef>
                <a:buClr>
                  <a:schemeClr val="accent3"/>
                </a:buClr>
                <a:buFont typeface="Wingdings" pitchFamily="2" charset="2"/>
                <a:buNone/>
                <a:defRPr sz="900" kern="1200">
                  <a:solidFill>
                    <a:schemeClr val="tx2"/>
                  </a:solidFill>
                  <a:latin typeface="+mn-lt"/>
                  <a:ea typeface="+mn-ea"/>
                  <a:cs typeface="+mn-cs"/>
                </a:defRPr>
              </a:lvl8pPr>
              <a:lvl9pPr marL="3657600" indent="0" algn="l" defTabSz="914400" rtl="0" eaLnBrk="1" latinLnBrk="0" hangingPunct="1">
                <a:spcBef>
                  <a:spcPct val="20000"/>
                </a:spcBef>
                <a:buClr>
                  <a:schemeClr val="accent5"/>
                </a:buClr>
                <a:buFont typeface="Wingdings" pitchFamily="2" charset="2"/>
                <a:buNone/>
                <a:defRPr sz="900" kern="1200">
                  <a:solidFill>
                    <a:schemeClr val="tx2"/>
                  </a:solidFill>
                  <a:latin typeface="+mn-lt"/>
                  <a:ea typeface="+mn-ea"/>
                  <a:cs typeface="+mn-cs"/>
                </a:defRPr>
              </a:lvl9pPr>
            </a:lstStyle>
            <a:p>
              <a:pPr marL="45720" algn="ctr">
                <a:buSzPct val="110000"/>
              </a:pPr>
              <a:r>
                <a:rPr lang="en-US" sz="2200" b="1" spc="0" dirty="0">
                  <a:solidFill>
                    <a:srgbClr val="45454C"/>
                  </a:solidFill>
                </a:rPr>
                <a:t>Educators</a:t>
              </a:r>
            </a:p>
          </p:txBody>
        </p:sp>
        <p:sp>
          <p:nvSpPr>
            <p:cNvPr id="12" name="Text Placeholder 5"/>
            <p:cNvSpPr txBox="1">
              <a:spLocks/>
            </p:cNvSpPr>
            <p:nvPr/>
          </p:nvSpPr>
          <p:spPr>
            <a:xfrm>
              <a:off x="202318" y="3884961"/>
              <a:ext cx="1673352" cy="799947"/>
            </a:xfrm>
            <a:prstGeom prst="rect">
              <a:avLst/>
            </a:prstGeom>
          </p:spPr>
          <p:txBody>
            <a:bodyPr vert="horz" lIns="91440" tIns="0" rIns="91440" bIns="45720" rtlCol="0">
              <a:noAutofit/>
            </a:bodyPr>
            <a:lstStyle>
              <a:lvl1pPr marL="0" indent="0" algn="l" defTabSz="914400" rtl="0" eaLnBrk="1" latinLnBrk="0" hangingPunct="1">
                <a:spcBef>
                  <a:spcPct val="20000"/>
                </a:spcBef>
                <a:buClr>
                  <a:schemeClr val="accent1"/>
                </a:buClr>
                <a:buFont typeface="Wingdings 2" pitchFamily="18" charset="2"/>
                <a:buNone/>
                <a:defRPr sz="1400" kern="1200" spc="150" baseline="0">
                  <a:solidFill>
                    <a:srgbClr val="FFFFFF"/>
                  </a:solidFill>
                  <a:latin typeface="+mn-lt"/>
                  <a:ea typeface="+mn-ea"/>
                  <a:cs typeface="+mn-cs"/>
                </a:defRPr>
              </a:lvl1pPr>
              <a:lvl2pPr marL="457200" indent="0" algn="l" defTabSz="914400" rtl="0" eaLnBrk="1" latinLnBrk="0" hangingPunct="1">
                <a:spcBef>
                  <a:spcPct val="20000"/>
                </a:spcBef>
                <a:buClr>
                  <a:schemeClr val="accent2"/>
                </a:buClr>
                <a:buFont typeface="Wingdings" pitchFamily="2" charset="2"/>
                <a:buNone/>
                <a:defRPr sz="1200" kern="1200" spc="100" baseline="0">
                  <a:solidFill>
                    <a:schemeClr val="tx2"/>
                  </a:solidFill>
                  <a:latin typeface="+mn-lt"/>
                  <a:ea typeface="+mn-ea"/>
                  <a:cs typeface="+mn-cs"/>
                </a:defRPr>
              </a:lvl2pPr>
              <a:lvl3pPr marL="914400" indent="0" algn="l" defTabSz="914400" rtl="0" eaLnBrk="1" latinLnBrk="0" hangingPunct="1">
                <a:spcBef>
                  <a:spcPct val="20000"/>
                </a:spcBef>
                <a:buClr>
                  <a:schemeClr val="accent3"/>
                </a:buClr>
                <a:buFont typeface="Wingdings" pitchFamily="2" charset="2"/>
                <a:buNone/>
                <a:defRPr sz="1000" kern="1200" spc="100" baseline="0">
                  <a:solidFill>
                    <a:schemeClr val="tx2"/>
                  </a:solidFill>
                  <a:latin typeface="+mn-lt"/>
                  <a:ea typeface="+mn-ea"/>
                  <a:cs typeface="+mn-cs"/>
                </a:defRPr>
              </a:lvl3pPr>
              <a:lvl4pPr marL="1371600" indent="0" algn="l" defTabSz="914400" rtl="0" eaLnBrk="1" latinLnBrk="0" hangingPunct="1">
                <a:spcBef>
                  <a:spcPct val="20000"/>
                </a:spcBef>
                <a:buClr>
                  <a:schemeClr val="accent4"/>
                </a:buClr>
                <a:buFont typeface="Wingdings" pitchFamily="2" charset="2"/>
                <a:buNone/>
                <a:defRPr sz="900" kern="1200">
                  <a:solidFill>
                    <a:schemeClr val="tx2"/>
                  </a:solidFill>
                  <a:latin typeface="+mn-lt"/>
                  <a:ea typeface="+mn-ea"/>
                  <a:cs typeface="+mn-cs"/>
                </a:defRPr>
              </a:lvl4pPr>
              <a:lvl5pPr marL="1828800" indent="0" algn="l" defTabSz="914400" rtl="0" eaLnBrk="1" latinLnBrk="0" hangingPunct="1">
                <a:spcBef>
                  <a:spcPct val="20000"/>
                </a:spcBef>
                <a:buClr>
                  <a:schemeClr val="accent6"/>
                </a:buClr>
                <a:buFont typeface="Wingdings" pitchFamily="2" charset="2"/>
                <a:buNone/>
                <a:defRPr sz="900" kern="1200" spc="100" baseline="0">
                  <a:solidFill>
                    <a:schemeClr val="tx2"/>
                  </a:solidFill>
                  <a:latin typeface="+mn-lt"/>
                  <a:ea typeface="+mn-ea"/>
                  <a:cs typeface="+mn-cs"/>
                </a:defRPr>
              </a:lvl5pPr>
              <a:lvl6pPr marL="2286000" indent="0" algn="l" defTabSz="914400" rtl="0" eaLnBrk="1" latinLnBrk="0" hangingPunct="1">
                <a:spcBef>
                  <a:spcPct val="20000"/>
                </a:spcBef>
                <a:buClr>
                  <a:schemeClr val="accent1"/>
                </a:buClr>
                <a:buFont typeface="Wingdings" pitchFamily="2" charset="2"/>
                <a:buNone/>
                <a:defRPr sz="900" kern="1200">
                  <a:solidFill>
                    <a:schemeClr val="tx2"/>
                  </a:solidFill>
                  <a:latin typeface="+mn-lt"/>
                  <a:ea typeface="+mn-ea"/>
                  <a:cs typeface="+mn-cs"/>
                </a:defRPr>
              </a:lvl6pPr>
              <a:lvl7pPr marL="2743200" indent="0" algn="l" defTabSz="914400" rtl="0" eaLnBrk="1" latinLnBrk="0" hangingPunct="1">
                <a:spcBef>
                  <a:spcPct val="20000"/>
                </a:spcBef>
                <a:buClr>
                  <a:schemeClr val="accent2"/>
                </a:buClr>
                <a:buFont typeface="Wingdings" pitchFamily="2" charset="2"/>
                <a:buNone/>
                <a:defRPr sz="900" kern="1200">
                  <a:solidFill>
                    <a:schemeClr val="tx2"/>
                  </a:solidFill>
                  <a:latin typeface="+mn-lt"/>
                  <a:ea typeface="+mn-ea"/>
                  <a:cs typeface="+mn-cs"/>
                </a:defRPr>
              </a:lvl7pPr>
              <a:lvl8pPr marL="3200400" indent="0" algn="l" defTabSz="914400" rtl="0" eaLnBrk="1" latinLnBrk="0" hangingPunct="1">
                <a:spcBef>
                  <a:spcPct val="20000"/>
                </a:spcBef>
                <a:buClr>
                  <a:schemeClr val="accent3"/>
                </a:buClr>
                <a:buFont typeface="Wingdings" pitchFamily="2" charset="2"/>
                <a:buNone/>
                <a:defRPr sz="900" kern="1200">
                  <a:solidFill>
                    <a:schemeClr val="tx2"/>
                  </a:solidFill>
                  <a:latin typeface="+mn-lt"/>
                  <a:ea typeface="+mn-ea"/>
                  <a:cs typeface="+mn-cs"/>
                </a:defRPr>
              </a:lvl8pPr>
              <a:lvl9pPr marL="3657600" indent="0" algn="l" defTabSz="914400" rtl="0" eaLnBrk="1" latinLnBrk="0" hangingPunct="1">
                <a:spcBef>
                  <a:spcPct val="20000"/>
                </a:spcBef>
                <a:buClr>
                  <a:schemeClr val="accent5"/>
                </a:buClr>
                <a:buFont typeface="Wingdings" pitchFamily="2" charset="2"/>
                <a:buNone/>
                <a:defRPr sz="900" kern="1200">
                  <a:solidFill>
                    <a:schemeClr val="tx2"/>
                  </a:solidFill>
                  <a:latin typeface="+mn-lt"/>
                  <a:ea typeface="+mn-ea"/>
                  <a:cs typeface="+mn-cs"/>
                </a:defRPr>
              </a:lvl9pPr>
            </a:lstStyle>
            <a:p>
              <a:pPr marL="45720" algn="ctr">
                <a:buSzPct val="110000"/>
              </a:pPr>
              <a:r>
                <a:rPr lang="en-US" sz="2200" b="1" spc="0" dirty="0" smtClean="0">
                  <a:solidFill>
                    <a:srgbClr val="45454C"/>
                  </a:solidFill>
                </a:rPr>
                <a:t>Schools/ </a:t>
              </a:r>
              <a:r>
                <a:rPr lang="en-US" sz="2200" b="1" spc="0" dirty="0">
                  <a:solidFill>
                    <a:srgbClr val="45454C"/>
                  </a:solidFill>
                </a:rPr>
                <a:t>Districts</a:t>
              </a:r>
            </a:p>
          </p:txBody>
        </p:sp>
        <p:sp>
          <p:nvSpPr>
            <p:cNvPr id="13" name="Text Placeholder 5"/>
            <p:cNvSpPr txBox="1">
              <a:spLocks/>
            </p:cNvSpPr>
            <p:nvPr/>
          </p:nvSpPr>
          <p:spPr>
            <a:xfrm>
              <a:off x="202318" y="5143548"/>
              <a:ext cx="1673352" cy="400403"/>
            </a:xfrm>
            <a:prstGeom prst="rect">
              <a:avLst/>
            </a:prstGeom>
          </p:spPr>
          <p:txBody>
            <a:bodyPr vert="horz" lIns="91440" tIns="0" rIns="91440" bIns="45720" rtlCol="0">
              <a:noAutofit/>
            </a:bodyPr>
            <a:lstStyle>
              <a:lvl1pPr marL="0" indent="0" algn="l" defTabSz="914400" rtl="0" eaLnBrk="1" latinLnBrk="0" hangingPunct="1">
                <a:spcBef>
                  <a:spcPct val="20000"/>
                </a:spcBef>
                <a:buClr>
                  <a:schemeClr val="accent1"/>
                </a:buClr>
                <a:buFont typeface="Wingdings 2" pitchFamily="18" charset="2"/>
                <a:buNone/>
                <a:defRPr sz="1400" kern="1200" spc="150" baseline="0">
                  <a:solidFill>
                    <a:srgbClr val="FFFFFF"/>
                  </a:solidFill>
                  <a:latin typeface="+mn-lt"/>
                  <a:ea typeface="+mn-ea"/>
                  <a:cs typeface="+mn-cs"/>
                </a:defRPr>
              </a:lvl1pPr>
              <a:lvl2pPr marL="457200" indent="0" algn="l" defTabSz="914400" rtl="0" eaLnBrk="1" latinLnBrk="0" hangingPunct="1">
                <a:spcBef>
                  <a:spcPct val="20000"/>
                </a:spcBef>
                <a:buClr>
                  <a:schemeClr val="accent2"/>
                </a:buClr>
                <a:buFont typeface="Wingdings" pitchFamily="2" charset="2"/>
                <a:buNone/>
                <a:defRPr sz="1200" kern="1200" spc="100" baseline="0">
                  <a:solidFill>
                    <a:schemeClr val="tx2"/>
                  </a:solidFill>
                  <a:latin typeface="+mn-lt"/>
                  <a:ea typeface="+mn-ea"/>
                  <a:cs typeface="+mn-cs"/>
                </a:defRPr>
              </a:lvl2pPr>
              <a:lvl3pPr marL="914400" indent="0" algn="l" defTabSz="914400" rtl="0" eaLnBrk="1" latinLnBrk="0" hangingPunct="1">
                <a:spcBef>
                  <a:spcPct val="20000"/>
                </a:spcBef>
                <a:buClr>
                  <a:schemeClr val="accent3"/>
                </a:buClr>
                <a:buFont typeface="Wingdings" pitchFamily="2" charset="2"/>
                <a:buNone/>
                <a:defRPr sz="1000" kern="1200" spc="100" baseline="0">
                  <a:solidFill>
                    <a:schemeClr val="tx2"/>
                  </a:solidFill>
                  <a:latin typeface="+mn-lt"/>
                  <a:ea typeface="+mn-ea"/>
                  <a:cs typeface="+mn-cs"/>
                </a:defRPr>
              </a:lvl3pPr>
              <a:lvl4pPr marL="1371600" indent="0" algn="l" defTabSz="914400" rtl="0" eaLnBrk="1" latinLnBrk="0" hangingPunct="1">
                <a:spcBef>
                  <a:spcPct val="20000"/>
                </a:spcBef>
                <a:buClr>
                  <a:schemeClr val="accent4"/>
                </a:buClr>
                <a:buFont typeface="Wingdings" pitchFamily="2" charset="2"/>
                <a:buNone/>
                <a:defRPr sz="900" kern="1200">
                  <a:solidFill>
                    <a:schemeClr val="tx2"/>
                  </a:solidFill>
                  <a:latin typeface="+mn-lt"/>
                  <a:ea typeface="+mn-ea"/>
                  <a:cs typeface="+mn-cs"/>
                </a:defRPr>
              </a:lvl4pPr>
              <a:lvl5pPr marL="1828800" indent="0" algn="l" defTabSz="914400" rtl="0" eaLnBrk="1" latinLnBrk="0" hangingPunct="1">
                <a:spcBef>
                  <a:spcPct val="20000"/>
                </a:spcBef>
                <a:buClr>
                  <a:schemeClr val="accent6"/>
                </a:buClr>
                <a:buFont typeface="Wingdings" pitchFamily="2" charset="2"/>
                <a:buNone/>
                <a:defRPr sz="900" kern="1200" spc="100" baseline="0">
                  <a:solidFill>
                    <a:schemeClr val="tx2"/>
                  </a:solidFill>
                  <a:latin typeface="+mn-lt"/>
                  <a:ea typeface="+mn-ea"/>
                  <a:cs typeface="+mn-cs"/>
                </a:defRPr>
              </a:lvl5pPr>
              <a:lvl6pPr marL="2286000" indent="0" algn="l" defTabSz="914400" rtl="0" eaLnBrk="1" latinLnBrk="0" hangingPunct="1">
                <a:spcBef>
                  <a:spcPct val="20000"/>
                </a:spcBef>
                <a:buClr>
                  <a:schemeClr val="accent1"/>
                </a:buClr>
                <a:buFont typeface="Wingdings" pitchFamily="2" charset="2"/>
                <a:buNone/>
                <a:defRPr sz="900" kern="1200">
                  <a:solidFill>
                    <a:schemeClr val="tx2"/>
                  </a:solidFill>
                  <a:latin typeface="+mn-lt"/>
                  <a:ea typeface="+mn-ea"/>
                  <a:cs typeface="+mn-cs"/>
                </a:defRPr>
              </a:lvl6pPr>
              <a:lvl7pPr marL="2743200" indent="0" algn="l" defTabSz="914400" rtl="0" eaLnBrk="1" latinLnBrk="0" hangingPunct="1">
                <a:spcBef>
                  <a:spcPct val="20000"/>
                </a:spcBef>
                <a:buClr>
                  <a:schemeClr val="accent2"/>
                </a:buClr>
                <a:buFont typeface="Wingdings" pitchFamily="2" charset="2"/>
                <a:buNone/>
                <a:defRPr sz="900" kern="1200">
                  <a:solidFill>
                    <a:schemeClr val="tx2"/>
                  </a:solidFill>
                  <a:latin typeface="+mn-lt"/>
                  <a:ea typeface="+mn-ea"/>
                  <a:cs typeface="+mn-cs"/>
                </a:defRPr>
              </a:lvl7pPr>
              <a:lvl8pPr marL="3200400" indent="0" algn="l" defTabSz="914400" rtl="0" eaLnBrk="1" latinLnBrk="0" hangingPunct="1">
                <a:spcBef>
                  <a:spcPct val="20000"/>
                </a:spcBef>
                <a:buClr>
                  <a:schemeClr val="accent3"/>
                </a:buClr>
                <a:buFont typeface="Wingdings" pitchFamily="2" charset="2"/>
                <a:buNone/>
                <a:defRPr sz="900" kern="1200">
                  <a:solidFill>
                    <a:schemeClr val="tx2"/>
                  </a:solidFill>
                  <a:latin typeface="+mn-lt"/>
                  <a:ea typeface="+mn-ea"/>
                  <a:cs typeface="+mn-cs"/>
                </a:defRPr>
              </a:lvl8pPr>
              <a:lvl9pPr marL="3657600" indent="0" algn="l" defTabSz="914400" rtl="0" eaLnBrk="1" latinLnBrk="0" hangingPunct="1">
                <a:spcBef>
                  <a:spcPct val="20000"/>
                </a:spcBef>
                <a:buClr>
                  <a:schemeClr val="accent5"/>
                </a:buClr>
                <a:buFont typeface="Wingdings" pitchFamily="2" charset="2"/>
                <a:buNone/>
                <a:defRPr sz="900" kern="1200">
                  <a:solidFill>
                    <a:schemeClr val="tx2"/>
                  </a:solidFill>
                  <a:latin typeface="+mn-lt"/>
                  <a:ea typeface="+mn-ea"/>
                  <a:cs typeface="+mn-cs"/>
                </a:defRPr>
              </a:lvl9pPr>
            </a:lstStyle>
            <a:p>
              <a:pPr marL="45720" algn="ctr">
                <a:buSzPct val="110000"/>
              </a:pPr>
              <a:r>
                <a:rPr lang="en-US" sz="2200" b="1" spc="0" dirty="0">
                  <a:solidFill>
                    <a:srgbClr val="45454C"/>
                  </a:solidFill>
                </a:rPr>
                <a:t>State</a:t>
              </a:r>
            </a:p>
          </p:txBody>
        </p:sp>
      </p:grpSp>
      <p:sp>
        <p:nvSpPr>
          <p:cNvPr id="14" name="Footer Placeholder 3"/>
          <p:cNvSpPr txBox="1">
            <a:spLocks/>
          </p:cNvSpPr>
          <p:nvPr/>
        </p:nvSpPr>
        <p:spPr>
          <a:xfrm>
            <a:off x="380999" y="6265545"/>
            <a:ext cx="2895600" cy="365125"/>
          </a:xfrm>
          <a:prstGeom prst="rect">
            <a:avLst/>
          </a:prstGeom>
        </p:spPr>
        <p:txBody>
          <a:bodyPr vert="horz" lIns="91440" tIns="45720" rIns="91440" bIns="45720" rtlCol="0" anchor="ctr">
            <a:noAutofit/>
          </a:bodyPr>
          <a:lstStyle>
            <a:defPPr>
              <a:defRPr lang="en-US"/>
            </a:defPPr>
            <a:lvl1pPr marL="0" algn="l" defTabSz="914400" rtl="0" eaLnBrk="1" latinLnBrk="0" hangingPunct="1">
              <a:defRPr sz="1100" b="1" kern="1200">
                <a:solidFill>
                  <a:srgbClr val="45454C"/>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57A2F4E-5D54-B04B-91BD-7E78EE1FE9FD}" type="slidenum">
              <a:rPr lang="en-US" smtClean="0"/>
              <a:pPr/>
              <a:t>2</a:t>
            </a:fld>
            <a:endParaRPr lang="en-US" dirty="0" smtClean="0"/>
          </a:p>
        </p:txBody>
      </p:sp>
      <p:sp>
        <p:nvSpPr>
          <p:cNvPr id="2" name="Rounded Rectangle 1"/>
          <p:cNvSpPr/>
          <p:nvPr/>
        </p:nvSpPr>
        <p:spPr>
          <a:xfrm>
            <a:off x="1828799" y="3581400"/>
            <a:ext cx="7122161" cy="1587549"/>
          </a:xfrm>
          <a:prstGeom prst="roundRect">
            <a:avLst/>
          </a:prstGeom>
          <a:noFill/>
          <a:ln w="571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991959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mtClean="0"/>
              <a:t>Common Theme: </a:t>
            </a:r>
            <a:br>
              <a:rPr lang="en-US" smtClean="0"/>
            </a:br>
            <a:r>
              <a:rPr lang="en-US" smtClean="0"/>
              <a:t>Trend Statements</a:t>
            </a:r>
          </a:p>
        </p:txBody>
      </p:sp>
      <p:sp>
        <p:nvSpPr>
          <p:cNvPr id="13315" name="Content Placeholder 2"/>
          <p:cNvSpPr>
            <a:spLocks noGrp="1"/>
          </p:cNvSpPr>
          <p:nvPr>
            <p:ph idx="1"/>
          </p:nvPr>
        </p:nvSpPr>
        <p:spPr bwMode="auto">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defRPr/>
            </a:pPr>
            <a:r>
              <a:rPr lang="en-US" dirty="0" smtClean="0"/>
              <a:t>State data only </a:t>
            </a:r>
            <a:endParaRPr lang="en-US" dirty="0"/>
          </a:p>
          <a:p>
            <a:pPr eaLnBrk="1" hangingPunct="1">
              <a:defRPr/>
            </a:pPr>
            <a:r>
              <a:rPr lang="en-US" dirty="0" smtClean="0"/>
              <a:t>Inconsistent evidence </a:t>
            </a:r>
            <a:r>
              <a:rPr lang="en-US" dirty="0"/>
              <a:t>of </a:t>
            </a:r>
            <a:r>
              <a:rPr lang="en-US" dirty="0" smtClean="0"/>
              <a:t>analysis (e.g. listing only, or table presentations)</a:t>
            </a:r>
          </a:p>
          <a:p>
            <a:pPr lvl="1">
              <a:defRPr/>
            </a:pPr>
            <a:r>
              <a:rPr lang="en-US" dirty="0" smtClean="0"/>
              <a:t>Example: “We looked at NWEA and  STAR data.”</a:t>
            </a:r>
          </a:p>
          <a:p>
            <a:pPr eaLnBrk="1" hangingPunct="1">
              <a:defRPr/>
            </a:pPr>
            <a:r>
              <a:rPr lang="en-US" dirty="0" smtClean="0"/>
              <a:t>Limited </a:t>
            </a:r>
            <a:r>
              <a:rPr lang="en-US" dirty="0" err="1" smtClean="0"/>
              <a:t>disaggregations</a:t>
            </a:r>
            <a:r>
              <a:rPr lang="en-US" dirty="0" smtClean="0"/>
              <a:t> beyond grade level. </a:t>
            </a:r>
          </a:p>
          <a:p>
            <a:pPr lvl="1">
              <a:defRPr/>
            </a:pPr>
            <a:r>
              <a:rPr lang="en-US" dirty="0" smtClean="0"/>
              <a:t>Consider other groups of students: (e.g. SPF Growth Gaps)</a:t>
            </a:r>
          </a:p>
          <a:p>
            <a:pPr marL="0" indent="0" eaLnBrk="1" hangingPunct="1">
              <a:buFontTx/>
              <a:buNone/>
              <a:defRPr/>
            </a:pPr>
            <a:endParaRPr lang="en-US" dirty="0" smtClean="0"/>
          </a:p>
          <a:p>
            <a:pPr marL="0" indent="0" eaLnBrk="1" hangingPunct="1">
              <a:buFontTx/>
              <a:buNone/>
              <a:defRPr/>
            </a:pPr>
            <a:r>
              <a:rPr lang="en-US" dirty="0" smtClean="0"/>
              <a:t>	</a:t>
            </a:r>
            <a:r>
              <a:rPr lang="en-US" dirty="0"/>
              <a:t>	</a:t>
            </a:r>
            <a:endParaRPr lang="en-US" dirty="0" smtClean="0"/>
          </a:p>
        </p:txBody>
      </p:sp>
    </p:spTree>
    <p:extLst>
      <p:ext uri="{BB962C8B-B14F-4D97-AF65-F5344CB8AC3E}">
        <p14:creationId xmlns:p14="http://schemas.microsoft.com/office/powerpoint/2010/main" xmlns="" val="1751950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31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5">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315">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31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31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mtClean="0"/>
              <a:t>Trend Statements</a:t>
            </a:r>
          </a:p>
        </p:txBody>
      </p:sp>
      <p:sp>
        <p:nvSpPr>
          <p:cNvPr id="15363" name="Content Placeholder 2"/>
          <p:cNvSpPr>
            <a:spLocks noGrp="1"/>
          </p:cNvSpPr>
          <p:nvPr>
            <p:ph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eaLnBrk="1" hangingPunct="1">
              <a:buFontTx/>
              <a:buNone/>
            </a:pPr>
            <a:r>
              <a:rPr lang="en-US" i="1" dirty="0" smtClean="0"/>
              <a:t>Consider: </a:t>
            </a:r>
            <a:r>
              <a:rPr lang="en-US" dirty="0" smtClean="0"/>
              <a:t>provide more information than TCAP to describe what the data tell you about the school’s performance over time, rather than just presenting the data. </a:t>
            </a:r>
          </a:p>
          <a:p>
            <a:pPr marL="0" indent="0" eaLnBrk="1" hangingPunct="1">
              <a:buFontTx/>
              <a:buNone/>
            </a:pPr>
            <a:r>
              <a:rPr lang="en-US" dirty="0" smtClean="0"/>
              <a:t>Local performance data allows the school to determine whether the trends were consistent across data sources other than CSAP and across all years served by the school and whether identified trends pertained to all grades.</a:t>
            </a:r>
          </a:p>
          <a:p>
            <a:pPr marL="0" indent="0" eaLnBrk="1" hangingPunct="1">
              <a:buFontTx/>
              <a:buNone/>
            </a:pPr>
            <a:endParaRPr lang="en-US" dirty="0"/>
          </a:p>
          <a:p>
            <a:pPr marL="0" indent="0" eaLnBrk="1" hangingPunct="1">
              <a:buFontTx/>
              <a:buNone/>
            </a:pPr>
            <a:r>
              <a:rPr lang="en-US" dirty="0" smtClean="0"/>
              <a:t>Do the current CBLA results align with TCAP reading data?</a:t>
            </a:r>
          </a:p>
          <a:p>
            <a:pPr marL="0" indent="0" eaLnBrk="1" hangingPunct="1">
              <a:buFontTx/>
              <a:buNone/>
            </a:pPr>
            <a:endParaRPr lang="en-US" dirty="0" smtClean="0"/>
          </a:p>
          <a:p>
            <a:pPr marL="0" indent="0" eaLnBrk="1" hangingPunct="1">
              <a:buFontTx/>
              <a:buNone/>
            </a:pPr>
            <a:endParaRPr lang="en-US" dirty="0" smtClean="0"/>
          </a:p>
        </p:txBody>
      </p:sp>
    </p:spTree>
    <p:extLst>
      <p:ext uri="{BB962C8B-B14F-4D97-AF65-F5344CB8AC3E}">
        <p14:creationId xmlns:p14="http://schemas.microsoft.com/office/powerpoint/2010/main" xmlns="" val="21358047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mtClean="0"/>
              <a:t>Common Theme: Prioritized Performance Challenges</a:t>
            </a:r>
          </a:p>
        </p:txBody>
      </p:sp>
      <p:sp>
        <p:nvSpPr>
          <p:cNvPr id="16387" name="Content Placeholder 2"/>
          <p:cNvSpPr>
            <a:spLocks noGrp="1"/>
          </p:cNvSpPr>
          <p:nvPr>
            <p:ph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smtClean="0"/>
              <a:t>Did not set the strategic focus for the rest of the plan</a:t>
            </a:r>
          </a:p>
        </p:txBody>
      </p:sp>
      <p:pic>
        <p:nvPicPr>
          <p:cNvPr id="1027" name="Picture 3"/>
          <p:cNvPicPr>
            <a:picLocks noChangeAspect="1" noChangeArrowheads="1"/>
          </p:cNvPicPr>
          <p:nvPr/>
        </p:nvPicPr>
        <p:blipFill>
          <a:blip r:embed="rId2" cstate="email">
            <a:extLst>
              <a:ext uri="{28A0092B-C50C-407E-A947-70E740481C1C}">
                <a14:useLocalDpi xmlns:a14="http://schemas.microsoft.com/office/drawing/2010/main" xmlns="" val="0"/>
              </a:ext>
            </a:extLst>
          </a:blip>
          <a:srcRect/>
          <a:stretch>
            <a:fillRect/>
          </a:stretch>
        </p:blipFill>
        <p:spPr bwMode="auto">
          <a:xfrm>
            <a:off x="1266092" y="3045907"/>
            <a:ext cx="5500200" cy="285006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Down Arrow 1"/>
          <p:cNvSpPr/>
          <p:nvPr/>
        </p:nvSpPr>
        <p:spPr>
          <a:xfrm rot="2031685">
            <a:off x="5389684" y="2455278"/>
            <a:ext cx="272561" cy="1283677"/>
          </a:xfrm>
          <a:prstGeom prst="down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6058301" y="2173786"/>
            <a:ext cx="1995968" cy="923330"/>
          </a:xfrm>
          <a:prstGeom prst="rect">
            <a:avLst/>
          </a:prstGeom>
          <a:noFill/>
          <a:ln>
            <a:solidFill>
              <a:srgbClr val="C00000"/>
            </a:solidFill>
          </a:ln>
        </p:spPr>
        <p:txBody>
          <a:bodyPr wrap="square" rtlCol="0">
            <a:spAutoFit/>
          </a:bodyPr>
          <a:lstStyle/>
          <a:p>
            <a:r>
              <a:rPr lang="en-US" dirty="0" smtClean="0"/>
              <a:t>Has implications for the rest of the planning process</a:t>
            </a:r>
            <a:endParaRPr lang="en-US" dirty="0"/>
          </a:p>
        </p:txBody>
      </p:sp>
      <p:sp>
        <p:nvSpPr>
          <p:cNvPr id="37" name="Rounded Rectangle 36"/>
          <p:cNvSpPr/>
          <p:nvPr/>
        </p:nvSpPr>
        <p:spPr>
          <a:xfrm>
            <a:off x="4255992" y="3736731"/>
            <a:ext cx="1199634" cy="734210"/>
          </a:xfrm>
          <a:prstGeom prst="round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4491807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dirty="0" smtClean="0"/>
              <a:t>Common Theme: Priority Performance Challenges</a:t>
            </a:r>
          </a:p>
        </p:txBody>
      </p:sp>
      <p:sp>
        <p:nvSpPr>
          <p:cNvPr id="12291" name="Content Placeholder 2"/>
          <p:cNvSpPr>
            <a:spLocks noGrp="1"/>
          </p:cNvSpPr>
          <p:nvPr>
            <p:ph idx="1"/>
          </p:nvPr>
        </p:nvSpPr>
        <p:spPr bwMode="auto">
          <a:xfrm>
            <a:off x="553244" y="1436688"/>
            <a:ext cx="8229600" cy="4525962"/>
          </a:xfrm>
          <a:prstGeom prst="roundRect">
            <a:avLst>
              <a:gd name="adj" fmla="val 16667"/>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dirty="0" smtClean="0"/>
              <a:t>The same element get presented differently in different sections of the plan:  </a:t>
            </a:r>
          </a:p>
          <a:p>
            <a:pPr eaLnBrk="1" hangingPunct="1"/>
            <a:r>
              <a:rPr lang="en-US" dirty="0" smtClean="0"/>
              <a:t>How does this provide focus for improvement?</a:t>
            </a:r>
          </a:p>
        </p:txBody>
      </p:sp>
      <p:grpSp>
        <p:nvGrpSpPr>
          <p:cNvPr id="12292" name="Group 2"/>
          <p:cNvGrpSpPr>
            <a:grpSpLocks/>
          </p:cNvGrpSpPr>
          <p:nvPr/>
        </p:nvGrpSpPr>
        <p:grpSpPr bwMode="auto">
          <a:xfrm>
            <a:off x="2667000" y="2971800"/>
            <a:ext cx="4002088" cy="2647950"/>
            <a:chOff x="2666999" y="2971800"/>
            <a:chExt cx="4002087" cy="2647874"/>
          </a:xfrm>
        </p:grpSpPr>
        <p:sp>
          <p:nvSpPr>
            <p:cNvPr id="2" name="Rectangle 1"/>
            <p:cNvSpPr/>
            <p:nvPr/>
          </p:nvSpPr>
          <p:spPr>
            <a:xfrm>
              <a:off x="4111624" y="3733778"/>
              <a:ext cx="1066800" cy="304791"/>
            </a:xfrm>
            <a:prstGeom prst="rect">
              <a:avLst/>
            </a:prstGeom>
            <a:ln>
              <a:solidFill>
                <a:srgbClr val="C00000"/>
              </a:solidFill>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US"/>
            </a:p>
          </p:txBody>
        </p:sp>
        <p:sp>
          <p:nvSpPr>
            <p:cNvPr id="7" name="Rectangle 6"/>
            <p:cNvSpPr/>
            <p:nvPr/>
          </p:nvSpPr>
          <p:spPr>
            <a:xfrm>
              <a:off x="5257798" y="3276591"/>
              <a:ext cx="1066800" cy="304791"/>
            </a:xfrm>
            <a:prstGeom prst="rect">
              <a:avLst/>
            </a:prstGeom>
            <a:ln>
              <a:solidFill>
                <a:srgbClr val="C00000"/>
              </a:solidFill>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US"/>
            </a:p>
          </p:txBody>
        </p:sp>
        <p:sp>
          <p:nvSpPr>
            <p:cNvPr id="6" name="Rectangle 5"/>
            <p:cNvSpPr/>
            <p:nvPr/>
          </p:nvSpPr>
          <p:spPr>
            <a:xfrm>
              <a:off x="4111624" y="4648152"/>
              <a:ext cx="1066800" cy="304791"/>
            </a:xfrm>
            <a:prstGeom prst="rect">
              <a:avLst/>
            </a:prstGeom>
            <a:ln>
              <a:solidFill>
                <a:srgbClr val="C00000"/>
              </a:solidFill>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US"/>
            </a:p>
          </p:txBody>
        </p:sp>
        <p:pic>
          <p:nvPicPr>
            <p:cNvPr id="12302" name="Picture 4"/>
            <p:cNvPicPr>
              <a:picLocks noChangeAspect="1" noChangeArrowheads="1"/>
            </p:cNvPicPr>
            <p:nvPr/>
          </p:nvPicPr>
          <p:blipFill>
            <a:blip r:embed="rId3" cstate="email">
              <a:extLst>
                <a:ext uri="{28A0092B-C50C-407E-A947-70E740481C1C}">
                  <a14:useLocalDpi xmlns:a14="http://schemas.microsoft.com/office/drawing/2010/main" xmlns="" val="0"/>
                </a:ext>
              </a:extLst>
            </a:blip>
            <a:srcRect/>
            <a:stretch>
              <a:fillRect/>
            </a:stretch>
          </p:blipFill>
          <p:spPr bwMode="auto">
            <a:xfrm>
              <a:off x="2666999" y="2971800"/>
              <a:ext cx="4002087" cy="264787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grpSp>
      <p:sp>
        <p:nvSpPr>
          <p:cNvPr id="4" name="TextBox 3"/>
          <p:cNvSpPr txBox="1"/>
          <p:nvPr/>
        </p:nvSpPr>
        <p:spPr>
          <a:xfrm>
            <a:off x="228600" y="4935538"/>
            <a:ext cx="2286000" cy="862012"/>
          </a:xfrm>
          <a:prstGeom prst="rect">
            <a:avLst/>
          </a:prstGeom>
          <a:ln>
            <a:solidFill>
              <a:srgbClr val="C00000"/>
            </a:solidFill>
          </a:ln>
        </p:spPr>
        <p:style>
          <a:lnRef idx="2">
            <a:schemeClr val="dk1"/>
          </a:lnRef>
          <a:fillRef idx="1">
            <a:schemeClr val="lt1"/>
          </a:fillRef>
          <a:effectRef idx="0">
            <a:schemeClr val="dk1"/>
          </a:effectRef>
          <a:fontRef idx="minor">
            <a:schemeClr val="dk1"/>
          </a:fontRef>
        </p:style>
        <p:txBody>
          <a:bodyPr>
            <a:spAutoFit/>
          </a:bodyPr>
          <a:lstStyle/>
          <a:p>
            <a:pPr>
              <a:defRPr/>
            </a:pPr>
            <a:r>
              <a:rPr lang="en-US" sz="1000" dirty="0"/>
              <a:t>Priority Performance Challenges:</a:t>
            </a:r>
          </a:p>
          <a:p>
            <a:pPr>
              <a:defRPr/>
            </a:pPr>
            <a:r>
              <a:rPr lang="en-US" sz="1000" dirty="0"/>
              <a:t> Raise the level of Tier I instructional rigor through professional development, mentoring and coaching, and effective PLC’s. </a:t>
            </a:r>
            <a:endParaRPr lang="en-US" dirty="0"/>
          </a:p>
        </p:txBody>
      </p:sp>
      <p:cxnSp>
        <p:nvCxnSpPr>
          <p:cNvPr id="8" name="Straight Arrow Connector 7"/>
          <p:cNvCxnSpPr/>
          <p:nvPr/>
        </p:nvCxnSpPr>
        <p:spPr>
          <a:xfrm flipH="1" flipV="1">
            <a:off x="2514600" y="4935538"/>
            <a:ext cx="1597025" cy="17462"/>
          </a:xfrm>
          <a:prstGeom prst="straightConnector1">
            <a:avLst/>
          </a:prstGeom>
          <a:ln>
            <a:solidFill>
              <a:srgbClr val="C00000"/>
            </a:solidFill>
            <a:tailEnd type="arrow"/>
          </a:ln>
        </p:spPr>
        <p:style>
          <a:lnRef idx="2">
            <a:schemeClr val="dk1"/>
          </a:lnRef>
          <a:fillRef idx="0">
            <a:schemeClr val="dk1"/>
          </a:fillRef>
          <a:effectRef idx="1">
            <a:schemeClr val="dk1"/>
          </a:effectRef>
          <a:fontRef idx="minor">
            <a:schemeClr val="tx1"/>
          </a:fontRef>
        </p:style>
      </p:cxnSp>
      <p:sp>
        <p:nvSpPr>
          <p:cNvPr id="12" name="TextBox 11"/>
          <p:cNvSpPr txBox="1"/>
          <p:nvPr/>
        </p:nvSpPr>
        <p:spPr>
          <a:xfrm>
            <a:off x="228600" y="3360738"/>
            <a:ext cx="2286000" cy="677862"/>
          </a:xfrm>
          <a:prstGeom prst="rect">
            <a:avLst/>
          </a:prstGeom>
          <a:ln>
            <a:solidFill>
              <a:srgbClr val="C00000"/>
            </a:solidFill>
          </a:ln>
        </p:spPr>
        <p:style>
          <a:lnRef idx="2">
            <a:schemeClr val="dk1"/>
          </a:lnRef>
          <a:fillRef idx="1">
            <a:schemeClr val="lt1"/>
          </a:fillRef>
          <a:effectRef idx="0">
            <a:schemeClr val="dk1"/>
          </a:effectRef>
          <a:fontRef idx="minor">
            <a:schemeClr val="dk1"/>
          </a:fontRef>
        </p:style>
        <p:txBody>
          <a:bodyPr>
            <a:spAutoFit/>
          </a:bodyPr>
          <a:lstStyle/>
          <a:p>
            <a:pPr>
              <a:defRPr/>
            </a:pPr>
            <a:r>
              <a:rPr lang="en-US" sz="1000" dirty="0"/>
              <a:t>Persistently low and decreasing performance across all populations in all content areas. </a:t>
            </a:r>
            <a:r>
              <a:rPr lang="en-US" dirty="0"/>
              <a:t>	</a:t>
            </a:r>
          </a:p>
        </p:txBody>
      </p:sp>
      <p:sp>
        <p:nvSpPr>
          <p:cNvPr id="13" name="TextBox 12"/>
          <p:cNvSpPr txBox="1"/>
          <p:nvPr/>
        </p:nvSpPr>
        <p:spPr>
          <a:xfrm>
            <a:off x="6781800" y="3303588"/>
            <a:ext cx="2286000" cy="860425"/>
          </a:xfrm>
          <a:prstGeom prst="rect">
            <a:avLst/>
          </a:prstGeom>
          <a:ln>
            <a:solidFill>
              <a:srgbClr val="C00000"/>
            </a:solidFill>
          </a:ln>
        </p:spPr>
        <p:style>
          <a:lnRef idx="2">
            <a:schemeClr val="dk1"/>
          </a:lnRef>
          <a:fillRef idx="1">
            <a:schemeClr val="lt1"/>
          </a:fillRef>
          <a:effectRef idx="0">
            <a:schemeClr val="dk1"/>
          </a:effectRef>
          <a:fontRef idx="minor">
            <a:schemeClr val="dk1"/>
          </a:fontRef>
        </p:style>
        <p:txBody>
          <a:bodyPr>
            <a:spAutoFit/>
          </a:bodyPr>
          <a:lstStyle/>
          <a:p>
            <a:pPr>
              <a:defRPr/>
            </a:pPr>
            <a:r>
              <a:rPr lang="en-US" sz="1000" dirty="0"/>
              <a:t>In grades 3-8 reading achievement data for the last three years indicates that an average of 56% (from 2009-2011) of students do not meet proficiency levels of CSAP.</a:t>
            </a:r>
          </a:p>
        </p:txBody>
      </p:sp>
      <p:cxnSp>
        <p:nvCxnSpPr>
          <p:cNvPr id="14" name="Straight Arrow Connector 13"/>
          <p:cNvCxnSpPr/>
          <p:nvPr/>
        </p:nvCxnSpPr>
        <p:spPr>
          <a:xfrm>
            <a:off x="6324600" y="3306763"/>
            <a:ext cx="457200" cy="0"/>
          </a:xfrm>
          <a:prstGeom prst="straightConnector1">
            <a:avLst/>
          </a:prstGeom>
          <a:ln>
            <a:solidFill>
              <a:srgbClr val="C00000"/>
            </a:solidFill>
            <a:tailEnd type="arrow"/>
          </a:ln>
        </p:spPr>
        <p:style>
          <a:lnRef idx="2">
            <a:schemeClr val="dk1"/>
          </a:lnRef>
          <a:fillRef idx="0">
            <a:schemeClr val="dk1"/>
          </a:fillRef>
          <a:effectRef idx="1">
            <a:schemeClr val="dk1"/>
          </a:effectRef>
          <a:fontRef idx="minor">
            <a:schemeClr val="tx1"/>
          </a:fontRef>
        </p:style>
      </p:cxnSp>
      <p:cxnSp>
        <p:nvCxnSpPr>
          <p:cNvPr id="15" name="Straight Arrow Connector 14"/>
          <p:cNvCxnSpPr/>
          <p:nvPr/>
        </p:nvCxnSpPr>
        <p:spPr>
          <a:xfrm flipH="1" flipV="1">
            <a:off x="2514600" y="4029075"/>
            <a:ext cx="1597025" cy="19050"/>
          </a:xfrm>
          <a:prstGeom prst="straightConnector1">
            <a:avLst/>
          </a:prstGeom>
          <a:ln>
            <a:solidFill>
              <a:srgbClr val="C00000"/>
            </a:solidFill>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xmlns="" val="14251074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mtClean="0"/>
              <a:t>Common Theme: Prioritized Performance Challenges</a:t>
            </a:r>
          </a:p>
        </p:txBody>
      </p:sp>
      <p:sp>
        <p:nvSpPr>
          <p:cNvPr id="16387" name="Content Placeholder 2"/>
          <p:cNvSpPr>
            <a:spLocks noGrp="1"/>
          </p:cNvSpPr>
          <p:nvPr>
            <p:ph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smtClean="0"/>
              <a:t>Frequently not framed in terms of student performance outcomes.  There was a lot of: </a:t>
            </a:r>
          </a:p>
          <a:p>
            <a:r>
              <a:rPr lang="en-US" dirty="0" smtClean="0"/>
              <a:t>What we NEED to do</a:t>
            </a:r>
          </a:p>
          <a:p>
            <a:pPr lvl="2"/>
            <a:r>
              <a:rPr lang="en-US" dirty="0" smtClean="0"/>
              <a:t>Example: Reading: In order to meet state targets for a level increase to MEETS, reading Median Growth Percentile (MGP)must increase from 45 to 55 MGP.</a:t>
            </a:r>
          </a:p>
          <a:p>
            <a:r>
              <a:rPr lang="en-US" dirty="0" smtClean="0"/>
              <a:t>What the problem is (root causes)</a:t>
            </a:r>
          </a:p>
          <a:p>
            <a:pPr lvl="2"/>
            <a:r>
              <a:rPr lang="en-US" b="0" dirty="0"/>
              <a:t>In prior years, </a:t>
            </a:r>
            <a:r>
              <a:rPr lang="en-US" b="0" dirty="0" smtClean="0"/>
              <a:t>the schedule </a:t>
            </a:r>
            <a:r>
              <a:rPr lang="en-US" b="0" dirty="0"/>
              <a:t>did </a:t>
            </a:r>
            <a:r>
              <a:rPr lang="en-US" b="0" dirty="0" smtClean="0"/>
              <a:t>not provide </a:t>
            </a:r>
            <a:r>
              <a:rPr lang="en-US" b="0" dirty="0"/>
              <a:t>teachers time </a:t>
            </a:r>
            <a:r>
              <a:rPr lang="en-US" b="0" dirty="0" smtClean="0"/>
              <a:t>to plan </a:t>
            </a:r>
            <a:r>
              <a:rPr lang="en-US" b="0" dirty="0"/>
              <a:t>units of </a:t>
            </a:r>
            <a:r>
              <a:rPr lang="en-US" b="0" dirty="0" smtClean="0"/>
              <a:t>instruction collaboratively both within </a:t>
            </a:r>
            <a:r>
              <a:rPr lang="en-US" b="0" dirty="0"/>
              <a:t>and </a:t>
            </a:r>
            <a:r>
              <a:rPr lang="en-US" b="0" dirty="0" smtClean="0"/>
              <a:t>across grade-levels </a:t>
            </a:r>
            <a:r>
              <a:rPr lang="en-US" b="0" dirty="0"/>
              <a:t>to </a:t>
            </a:r>
            <a:r>
              <a:rPr lang="en-US" b="0" dirty="0" smtClean="0"/>
              <a:t>unpack the </a:t>
            </a:r>
            <a:r>
              <a:rPr lang="en-US" b="0" dirty="0"/>
              <a:t>standards (</a:t>
            </a:r>
            <a:r>
              <a:rPr lang="en-US" b="0" dirty="0" smtClean="0"/>
              <a:t>CCSS, CAS</a:t>
            </a:r>
            <a:r>
              <a:rPr lang="en-US" b="0" dirty="0"/>
              <a:t>, and </a:t>
            </a:r>
            <a:r>
              <a:rPr lang="en-US" b="0" dirty="0" err="1"/>
              <a:t>WiDA</a:t>
            </a:r>
            <a:r>
              <a:rPr lang="en-US" b="0" dirty="0"/>
              <a:t>), </a:t>
            </a:r>
            <a:r>
              <a:rPr lang="en-US" b="0" dirty="0" smtClean="0"/>
              <a:t>align instruction </a:t>
            </a:r>
            <a:r>
              <a:rPr lang="en-US" b="0" dirty="0"/>
              <a:t>to </a:t>
            </a:r>
            <a:r>
              <a:rPr lang="en-US" b="0" dirty="0" smtClean="0"/>
              <a:t>essential learning </a:t>
            </a:r>
            <a:r>
              <a:rPr lang="en-US" b="0" dirty="0"/>
              <a:t>goals (ELGs</a:t>
            </a:r>
            <a:r>
              <a:rPr lang="en-US" b="0" dirty="0" smtClean="0"/>
              <a:t>), and systematically assess student progress.</a:t>
            </a:r>
            <a:endParaRPr lang="en-US" dirty="0"/>
          </a:p>
          <a:p>
            <a:r>
              <a:rPr lang="en-US" dirty="0" smtClean="0"/>
              <a:t>Consider: examination across content areas and performance indicators</a:t>
            </a:r>
          </a:p>
        </p:txBody>
      </p:sp>
    </p:spTree>
    <p:extLst>
      <p:ext uri="{BB962C8B-B14F-4D97-AF65-F5344CB8AC3E}">
        <p14:creationId xmlns:p14="http://schemas.microsoft.com/office/powerpoint/2010/main" xmlns="" val="38917102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mtClean="0"/>
              <a:t>Common Theme: Prioritized Performance Challenges</a:t>
            </a:r>
          </a:p>
        </p:txBody>
      </p:sp>
      <p:sp>
        <p:nvSpPr>
          <p:cNvPr id="17411" name="Content Placeholder 2"/>
          <p:cNvSpPr>
            <a:spLocks noGrp="1"/>
          </p:cNvSpPr>
          <p:nvPr>
            <p:ph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45720" indent="0">
              <a:buNone/>
            </a:pPr>
            <a:r>
              <a:rPr lang="en-US" i="1" dirty="0" smtClean="0"/>
              <a:t>Consider</a:t>
            </a:r>
            <a:r>
              <a:rPr lang="en-US" dirty="0" smtClean="0"/>
              <a:t>: </a:t>
            </a:r>
          </a:p>
          <a:p>
            <a:r>
              <a:rPr lang="en-US" dirty="0" smtClean="0"/>
              <a:t>Examination across content areas and performance indicators to identify themes that are cross-cutting, leads to examination of systemic root causes.  </a:t>
            </a:r>
          </a:p>
          <a:p>
            <a:pPr lvl="1"/>
            <a:r>
              <a:rPr lang="en-US" dirty="0" smtClean="0"/>
              <a:t>Example: Do challenges in Reading exist across both Achievement and Growth performance indicators?</a:t>
            </a:r>
          </a:p>
          <a:p>
            <a:r>
              <a:rPr lang="en-US" dirty="0" smtClean="0"/>
              <a:t>Describe how performance challenges </a:t>
            </a:r>
            <a:r>
              <a:rPr lang="en-US" i="1" dirty="0" smtClean="0"/>
              <a:t>became </a:t>
            </a:r>
            <a:r>
              <a:rPr lang="en-US" dirty="0" smtClean="0"/>
              <a:t>prioritized.</a:t>
            </a:r>
          </a:p>
          <a:p>
            <a:pPr lvl="1"/>
            <a:r>
              <a:rPr lang="en-US" dirty="0" smtClean="0"/>
              <a:t>Who was involved, criteria considered for the prioritization?</a:t>
            </a:r>
          </a:p>
        </p:txBody>
      </p:sp>
    </p:spTree>
    <p:extLst>
      <p:ext uri="{BB962C8B-B14F-4D97-AF65-F5344CB8AC3E}">
        <p14:creationId xmlns:p14="http://schemas.microsoft.com/office/powerpoint/2010/main" xmlns="" val="88215825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mtClean="0"/>
              <a:t>Common Theme: Root Cause</a:t>
            </a:r>
          </a:p>
        </p:txBody>
      </p:sp>
      <p:sp>
        <p:nvSpPr>
          <p:cNvPr id="18435" name="Content Placeholder 2"/>
          <p:cNvSpPr>
            <a:spLocks noGrp="1"/>
          </p:cNvSpPr>
          <p:nvPr>
            <p:ph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Root cause </a:t>
            </a:r>
            <a:r>
              <a:rPr lang="en-US" dirty="0" smtClean="0"/>
              <a:t>analysis process </a:t>
            </a:r>
            <a:r>
              <a:rPr lang="en-US" dirty="0"/>
              <a:t>that is sufficiently detailed and focused on the priority performance </a:t>
            </a:r>
            <a:r>
              <a:rPr lang="en-US" dirty="0" smtClean="0"/>
              <a:t>challenges.   </a:t>
            </a:r>
            <a:endParaRPr lang="en-US" dirty="0"/>
          </a:p>
          <a:p>
            <a:pPr lvl="1"/>
            <a:r>
              <a:rPr lang="en-US" dirty="0" smtClean="0"/>
              <a:t>Aligned to priority performance challenge</a:t>
            </a:r>
          </a:p>
          <a:p>
            <a:pPr lvl="1"/>
            <a:r>
              <a:rPr lang="en-US" dirty="0" smtClean="0"/>
              <a:t>Appropriate magnitude</a:t>
            </a:r>
          </a:p>
          <a:p>
            <a:pPr lvl="1"/>
            <a:r>
              <a:rPr lang="en-US" dirty="0" smtClean="0"/>
              <a:t>Considers multiple data sources</a:t>
            </a:r>
            <a:endParaRPr lang="en-US" dirty="0"/>
          </a:p>
          <a:p>
            <a:pPr lvl="1"/>
            <a:endParaRPr lang="en-US" dirty="0" smtClean="0"/>
          </a:p>
          <a:p>
            <a:endParaRPr lang="en-US" dirty="0" smtClean="0"/>
          </a:p>
        </p:txBody>
      </p:sp>
    </p:spTree>
    <p:extLst>
      <p:ext uri="{BB962C8B-B14F-4D97-AF65-F5344CB8AC3E}">
        <p14:creationId xmlns:p14="http://schemas.microsoft.com/office/powerpoint/2010/main" xmlns="" val="26342855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p:cNvSpPr>
            <a:spLocks noGrp="1"/>
          </p:cNvSpPr>
          <p:nvPr>
            <p:ph sz="half"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smtClean="0"/>
              <a:t>Examples:</a:t>
            </a:r>
          </a:p>
          <a:p>
            <a:pPr lvl="1"/>
            <a:r>
              <a:rPr lang="en-US" sz="2000" dirty="0" smtClean="0"/>
              <a:t>“We feel this is due to low expectations…” 	</a:t>
            </a:r>
          </a:p>
          <a:p>
            <a:pPr lvl="1"/>
            <a:r>
              <a:rPr lang="en-US" sz="2000" dirty="0" smtClean="0"/>
              <a:t>“Ineffective planning of units and lessons has led to ineffective instruction because the intended outcomes are not the main focus.”</a:t>
            </a:r>
          </a:p>
          <a:p>
            <a:pPr lvl="1"/>
            <a:r>
              <a:rPr lang="en-US" sz="2000" dirty="0" smtClean="0"/>
              <a:t>“Upon </a:t>
            </a:r>
            <a:r>
              <a:rPr lang="en-US" sz="2000" dirty="0"/>
              <a:t>completion of “</a:t>
            </a:r>
            <a:r>
              <a:rPr lang="en-US" sz="2000" b="1" dirty="0"/>
              <a:t>The Five Whys: Root Cause Identification</a:t>
            </a:r>
            <a:r>
              <a:rPr lang="en-US" sz="2000" dirty="0"/>
              <a:t>” protocol, we came to the consensus that as a school staff, we were not data driven</a:t>
            </a:r>
            <a:r>
              <a:rPr lang="en-US" sz="2000" dirty="0" smtClean="0"/>
              <a:t>.”</a:t>
            </a:r>
            <a:endParaRPr lang="en-US" sz="2000" dirty="0"/>
          </a:p>
          <a:p>
            <a:endParaRPr lang="en-US" dirty="0" smtClean="0"/>
          </a:p>
        </p:txBody>
      </p:sp>
      <p:sp>
        <p:nvSpPr>
          <p:cNvPr id="2" name="Content Placeholder 1"/>
          <p:cNvSpPr>
            <a:spLocks noGrp="1"/>
          </p:cNvSpPr>
          <p:nvPr>
            <p:ph sz="half" idx="2"/>
          </p:nvPr>
        </p:nvSpPr>
        <p:spPr/>
        <p:txBody>
          <a:bodyPr/>
          <a:lstStyle/>
          <a:p>
            <a:pPr>
              <a:defRPr/>
            </a:pPr>
            <a:r>
              <a:rPr lang="en-US" dirty="0"/>
              <a:t>Consider</a:t>
            </a:r>
          </a:p>
          <a:p>
            <a:pPr lvl="1">
              <a:defRPr/>
            </a:pPr>
            <a:r>
              <a:rPr lang="en-US" dirty="0"/>
              <a:t>Identifying results and data sources that were used to verify root causes. </a:t>
            </a:r>
          </a:p>
          <a:p>
            <a:pPr lvl="2">
              <a:defRPr/>
            </a:pPr>
            <a:r>
              <a:rPr lang="en-US" dirty="0"/>
              <a:t>80% of walkthroughs identified that…</a:t>
            </a:r>
          </a:p>
          <a:p>
            <a:pPr lvl="2">
              <a:defRPr/>
            </a:pPr>
            <a:r>
              <a:rPr lang="en-US" dirty="0"/>
              <a:t>90% of parent surveys indicated…</a:t>
            </a:r>
          </a:p>
          <a:p>
            <a:pPr lvl="2">
              <a:defRPr/>
            </a:pPr>
            <a:r>
              <a:rPr lang="en-US" dirty="0"/>
              <a:t>70% of lesson plans showed a lack of…</a:t>
            </a:r>
          </a:p>
        </p:txBody>
      </p:sp>
      <p:sp>
        <p:nvSpPr>
          <p:cNvPr id="20482" name="Title 1"/>
          <p:cNvSpPr>
            <a:spLocks noGrp="1"/>
          </p:cNvSpPr>
          <p:nvPr>
            <p:ph type="title"/>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smtClean="0"/>
              <a:t>Common Theme: Root Cause</a:t>
            </a:r>
            <a:br>
              <a:rPr lang="en-US" dirty="0" smtClean="0"/>
            </a:br>
            <a:r>
              <a:rPr lang="en-US" dirty="0" smtClean="0"/>
              <a:t>Lack of Verification</a:t>
            </a:r>
          </a:p>
        </p:txBody>
      </p:sp>
    </p:spTree>
    <p:extLst>
      <p:ext uri="{BB962C8B-B14F-4D97-AF65-F5344CB8AC3E}">
        <p14:creationId xmlns:p14="http://schemas.microsoft.com/office/powerpoint/2010/main" xmlns="" val="11978915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smtClean="0"/>
              <a:t>Common Theme: Target Setting</a:t>
            </a:r>
          </a:p>
        </p:txBody>
      </p:sp>
      <p:sp>
        <p:nvSpPr>
          <p:cNvPr id="25603" name="Content Placeholder 2"/>
          <p:cNvSpPr>
            <a:spLocks noGrp="1"/>
          </p:cNvSpPr>
          <p:nvPr>
            <p:ph idx="1"/>
          </p:nvPr>
        </p:nvSpPr>
        <p:spPr bwMode="auto">
          <a:xfrm>
            <a:off x="380999" y="4160939"/>
            <a:ext cx="8407893" cy="196554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smtClean="0"/>
              <a:t>What is being measured?</a:t>
            </a:r>
          </a:p>
          <a:p>
            <a:r>
              <a:rPr lang="en-US" dirty="0" smtClean="0"/>
              <a:t>Is it specific enough to know if the target has been achieved?	</a:t>
            </a:r>
          </a:p>
          <a:p>
            <a:pPr lvl="1"/>
            <a:endParaRPr lang="en-US" dirty="0" smtClean="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5864" y="1719070"/>
            <a:ext cx="8805869" cy="2341201"/>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2" name="TextBox 1"/>
          <p:cNvSpPr txBox="1"/>
          <p:nvPr/>
        </p:nvSpPr>
        <p:spPr>
          <a:xfrm>
            <a:off x="5687736" y="2863074"/>
            <a:ext cx="671119" cy="523220"/>
          </a:xfrm>
          <a:prstGeom prst="rect">
            <a:avLst/>
          </a:prstGeom>
          <a:noFill/>
        </p:spPr>
        <p:txBody>
          <a:bodyPr wrap="square" rtlCol="0">
            <a:spAutoFit/>
          </a:bodyPr>
          <a:lstStyle/>
          <a:p>
            <a:r>
              <a:rPr lang="en-US" sz="2800" dirty="0" smtClean="0"/>
              <a:t>68</a:t>
            </a:r>
            <a:endParaRPr lang="en-US" sz="2800" dirty="0"/>
          </a:p>
        </p:txBody>
      </p:sp>
    </p:spTree>
    <p:extLst>
      <p:ext uri="{BB962C8B-B14F-4D97-AF65-F5344CB8AC3E}">
        <p14:creationId xmlns:p14="http://schemas.microsoft.com/office/powerpoint/2010/main" xmlns="" val="1129100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60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60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3800" smtClean="0"/>
              <a:t>Common Theme: Interim Measures</a:t>
            </a:r>
          </a:p>
        </p:txBody>
      </p:sp>
      <p:sp>
        <p:nvSpPr>
          <p:cNvPr id="26627" name="Content Placeholder 2"/>
          <p:cNvSpPr>
            <a:spLocks noGrp="1"/>
          </p:cNvSpPr>
          <p:nvPr>
            <p:ph idx="1"/>
          </p:nvPr>
        </p:nvSpPr>
        <p:spPr bwMode="auto">
          <a:xfrm>
            <a:off x="381000" y="1636713"/>
            <a:ext cx="8229600" cy="16002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eaLnBrk="1" hangingPunct="1">
              <a:buFontTx/>
              <a:buNone/>
            </a:pPr>
            <a:r>
              <a:rPr lang="en-US" dirty="0" smtClean="0"/>
              <a:t>Interim Measures: Is there enough detail to identify if progress is being made? </a:t>
            </a:r>
          </a:p>
          <a:p>
            <a:pPr marL="0" indent="0" eaLnBrk="1" hangingPunct="1">
              <a:buFontTx/>
              <a:buNone/>
            </a:pPr>
            <a:endParaRPr lang="en-US" dirty="0" smtClean="0"/>
          </a:p>
        </p:txBody>
      </p:sp>
      <p:pic>
        <p:nvPicPr>
          <p:cNvPr id="26628" name="Picture 5"/>
          <p:cNvPicPr>
            <a:picLocks noChangeAspect="1" noChangeArrowheads="1"/>
          </p:cNvPicPr>
          <p:nvPr/>
        </p:nvPicPr>
        <p:blipFill>
          <a:blip r:embed="rId2" cstate="email">
            <a:extLst>
              <a:ext uri="{28A0092B-C50C-407E-A947-70E740481C1C}">
                <a14:useLocalDpi xmlns:a14="http://schemas.microsoft.com/office/drawing/2010/main" xmlns="" val="0"/>
              </a:ext>
            </a:extLst>
          </a:blip>
          <a:srcRect b="28125"/>
          <a:stretch>
            <a:fillRect/>
          </a:stretch>
        </p:blipFill>
        <p:spPr bwMode="auto">
          <a:xfrm>
            <a:off x="0" y="2449513"/>
            <a:ext cx="8967831" cy="16944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6629" name="Content Placeholder 2"/>
          <p:cNvSpPr txBox="1">
            <a:spLocks/>
          </p:cNvSpPr>
          <p:nvPr/>
        </p:nvSpPr>
        <p:spPr bwMode="auto">
          <a:xfrm>
            <a:off x="152400" y="4143101"/>
            <a:ext cx="8229600" cy="1600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20000"/>
              </a:spcBef>
            </a:pPr>
            <a:r>
              <a:rPr lang="en-US" sz="2000" dirty="0">
                <a:latin typeface="Calibri" pitchFamily="34" charset="0"/>
              </a:rPr>
              <a:t>Considerations: </a:t>
            </a:r>
          </a:p>
          <a:p>
            <a:pPr eaLnBrk="1" hangingPunct="1">
              <a:spcBef>
                <a:spcPct val="20000"/>
              </a:spcBef>
            </a:pPr>
            <a:r>
              <a:rPr lang="en-US" sz="2000" dirty="0">
                <a:latin typeface="Calibri" pitchFamily="34" charset="0"/>
              </a:rPr>
              <a:t>	Frequency of administration? </a:t>
            </a:r>
          </a:p>
          <a:p>
            <a:pPr eaLnBrk="1" hangingPunct="1">
              <a:spcBef>
                <a:spcPct val="20000"/>
              </a:spcBef>
            </a:pPr>
            <a:r>
              <a:rPr lang="en-US" sz="2000" dirty="0">
                <a:latin typeface="Calibri" pitchFamily="34" charset="0"/>
              </a:rPr>
              <a:t>	What changes would you expect to see to make your target?</a:t>
            </a:r>
          </a:p>
          <a:p>
            <a:pPr eaLnBrk="1" hangingPunct="1">
              <a:spcBef>
                <a:spcPct val="20000"/>
              </a:spcBef>
            </a:pPr>
            <a:r>
              <a:rPr lang="en-US" sz="2000" dirty="0">
                <a:latin typeface="Calibri" pitchFamily="34" charset="0"/>
              </a:rPr>
              <a:t>	Does DRA2 measure math performance?</a:t>
            </a:r>
          </a:p>
          <a:p>
            <a:pPr eaLnBrk="1" hangingPunct="1">
              <a:spcBef>
                <a:spcPct val="20000"/>
              </a:spcBef>
            </a:pPr>
            <a:r>
              <a:rPr lang="en-US" sz="2000" dirty="0">
                <a:latin typeface="Calibri" pitchFamily="34" charset="0"/>
              </a:rPr>
              <a:t>	Will DIBELS tell you if you are addressing your Priority Performance 	Challenges for 4-6</a:t>
            </a:r>
            <a:r>
              <a:rPr lang="en-US" sz="2000" baseline="30000" dirty="0">
                <a:latin typeface="Calibri" pitchFamily="34" charset="0"/>
              </a:rPr>
              <a:t>th</a:t>
            </a:r>
            <a:r>
              <a:rPr lang="en-US" sz="2000" dirty="0">
                <a:latin typeface="Calibri" pitchFamily="34" charset="0"/>
              </a:rPr>
              <a:t> grade students? </a:t>
            </a:r>
          </a:p>
          <a:p>
            <a:pPr eaLnBrk="1" hangingPunct="1">
              <a:spcBef>
                <a:spcPct val="20000"/>
              </a:spcBef>
            </a:pPr>
            <a:endParaRPr lang="en-US" sz="2000" dirty="0">
              <a:latin typeface="Calibri" pitchFamily="34" charset="0"/>
            </a:endParaRPr>
          </a:p>
          <a:p>
            <a:pPr eaLnBrk="1" hangingPunct="1">
              <a:spcBef>
                <a:spcPct val="20000"/>
              </a:spcBef>
            </a:pPr>
            <a:endParaRPr lang="en-US" sz="3200" dirty="0">
              <a:latin typeface="Calibri" pitchFamily="34" charset="0"/>
            </a:endParaRPr>
          </a:p>
        </p:txBody>
      </p:sp>
      <p:sp>
        <p:nvSpPr>
          <p:cNvPr id="2" name="Rounded Rectangle 1"/>
          <p:cNvSpPr/>
          <p:nvPr/>
        </p:nvSpPr>
        <p:spPr>
          <a:xfrm>
            <a:off x="5928220" y="2449513"/>
            <a:ext cx="1524000" cy="1143000"/>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4" name="Straight Arrow Connector 3"/>
          <p:cNvCxnSpPr/>
          <p:nvPr/>
        </p:nvCxnSpPr>
        <p:spPr>
          <a:xfrm flipH="1">
            <a:off x="3717721" y="3502819"/>
            <a:ext cx="2286000" cy="179387"/>
          </a:xfrm>
          <a:prstGeom prst="straightConnector1">
            <a:avLst/>
          </a:prstGeom>
          <a:ln>
            <a:solidFill>
              <a:srgbClr val="C00000"/>
            </a:solidFill>
            <a:tailEnd type="arrow"/>
          </a:ln>
        </p:spPr>
        <p:style>
          <a:lnRef idx="3">
            <a:schemeClr val="dk1"/>
          </a:lnRef>
          <a:fillRef idx="0">
            <a:schemeClr val="dk1"/>
          </a:fillRef>
          <a:effectRef idx="2">
            <a:schemeClr val="dk1"/>
          </a:effectRef>
          <a:fontRef idx="minor">
            <a:schemeClr val="tx1"/>
          </a:fontRef>
        </p:style>
      </p:cxnSp>
      <p:cxnSp>
        <p:nvCxnSpPr>
          <p:cNvPr id="8" name="Curved Connector 7"/>
          <p:cNvCxnSpPr/>
          <p:nvPr/>
        </p:nvCxnSpPr>
        <p:spPr>
          <a:xfrm rot="10800000" flipV="1">
            <a:off x="3810000" y="2444619"/>
            <a:ext cx="2286000" cy="762000"/>
          </a:xfrm>
          <a:prstGeom prst="curvedConnector3">
            <a:avLst>
              <a:gd name="adj1" fmla="val 100196"/>
            </a:avLst>
          </a:prstGeom>
          <a:ln>
            <a:solidFill>
              <a:srgbClr val="C00000"/>
            </a:solidFill>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xmlns="" val="20886707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idx="1"/>
          </p:nvPr>
        </p:nvSpPr>
        <p:spPr bwMode="auto">
          <a:xfrm>
            <a:off x="380999" y="1604771"/>
            <a:ext cx="8407893" cy="440740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sz="2600" dirty="0" smtClean="0"/>
              <a:t>Overview of themes from the CDE UIP Review</a:t>
            </a:r>
            <a:endParaRPr lang="en-US" sz="2600" dirty="0"/>
          </a:p>
          <a:p>
            <a:pPr lvl="1"/>
            <a:r>
              <a:rPr lang="en-US" sz="2600" dirty="0" smtClean="0"/>
              <a:t>Identify common challenges identified through the CDE UIP review process</a:t>
            </a:r>
          </a:p>
          <a:p>
            <a:pPr lvl="1"/>
            <a:r>
              <a:rPr lang="en-US" sz="2600" dirty="0" smtClean="0"/>
              <a:t>Provide the opportunity to ask CDE staff specific questions about feedback a school received on their feedback form</a:t>
            </a:r>
          </a:p>
          <a:p>
            <a:pPr lvl="1"/>
            <a:r>
              <a:rPr lang="en-US" sz="2600" dirty="0" smtClean="0"/>
              <a:t>Consider how the school/district may approach addressing feedback from CDE through ongoing planning processes</a:t>
            </a:r>
          </a:p>
          <a:p>
            <a:pPr lvl="1"/>
            <a:endParaRPr lang="en-US" sz="2600" dirty="0"/>
          </a:p>
        </p:txBody>
      </p:sp>
      <p:sp>
        <p:nvSpPr>
          <p:cNvPr id="12290" name="Title 1"/>
          <p:cNvSpPr>
            <a:spLocks noGrp="1"/>
          </p:cNvSpPr>
          <p:nvPr>
            <p:ph type="title"/>
          </p:nvPr>
        </p:nvSpPr>
        <p:spPr bwMode="auto">
          <a:ln>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en-US" dirty="0" smtClean="0"/>
              <a:t>Today’s Session</a:t>
            </a:r>
          </a:p>
        </p:txBody>
      </p:sp>
    </p:spTree>
    <p:extLst>
      <p:ext uri="{BB962C8B-B14F-4D97-AF65-F5344CB8AC3E}">
        <p14:creationId xmlns:p14="http://schemas.microsoft.com/office/powerpoint/2010/main" xmlns="" val="14352690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smtClean="0"/>
              <a:t>Common Theme: Major Improvement Strategies</a:t>
            </a:r>
          </a:p>
        </p:txBody>
      </p:sp>
      <p:sp>
        <p:nvSpPr>
          <p:cNvPr id="24579" name="Content Placeholder 2"/>
          <p:cNvSpPr>
            <a:spLocks noGrp="1"/>
          </p:cNvSpPr>
          <p:nvPr>
            <p:ph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smtClean="0"/>
          </a:p>
          <a:p>
            <a:pPr lvl="0"/>
            <a:r>
              <a:rPr lang="en-US" dirty="0" smtClean="0"/>
              <a:t>Not just an inversion of the root cause</a:t>
            </a:r>
          </a:p>
          <a:p>
            <a:pPr lvl="0"/>
            <a:r>
              <a:rPr lang="en-US" dirty="0" smtClean="0"/>
              <a:t>A </a:t>
            </a:r>
            <a:r>
              <a:rPr lang="en-US" dirty="0"/>
              <a:t>major improvement strategy is an overall research-based approach to improvement designed to explicitly address the root </a:t>
            </a:r>
            <a:r>
              <a:rPr lang="en-US" dirty="0" smtClean="0"/>
              <a:t>causes, not just an inversion of the root cause</a:t>
            </a:r>
            <a:endParaRPr lang="en-US" dirty="0"/>
          </a:p>
          <a:p>
            <a:r>
              <a:rPr lang="en-US" dirty="0" smtClean="0"/>
              <a:t>Major Improvement Strategies not clearly linked to data presented in previous sections</a:t>
            </a:r>
          </a:p>
          <a:p>
            <a:endParaRPr lang="en-US" dirty="0" smtClean="0"/>
          </a:p>
        </p:txBody>
      </p:sp>
    </p:spTree>
    <p:extLst>
      <p:ext uri="{BB962C8B-B14F-4D97-AF65-F5344CB8AC3E}">
        <p14:creationId xmlns:p14="http://schemas.microsoft.com/office/powerpoint/2010/main" xmlns="" val="13476538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rotWithShape="1">
          <a:blip r:embed="rId3" cstate="print"/>
          <a:stretch>
            <a:fillRect/>
          </a:stretch>
        </a:blipFill>
        <a:effectLst/>
      </p:bgPr>
    </p:bg>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a:t>Action plan steps that are sufficiently detailed to guide the </a:t>
            </a:r>
            <a:r>
              <a:rPr lang="en-US" dirty="0" smtClean="0"/>
              <a:t>improvement work. </a:t>
            </a:r>
          </a:p>
          <a:p>
            <a:pPr lvl="0"/>
            <a:endParaRPr lang="en-US" dirty="0"/>
          </a:p>
          <a:p>
            <a:pPr lvl="0"/>
            <a:r>
              <a:rPr lang="en-US" dirty="0" smtClean="0"/>
              <a:t>Example: </a:t>
            </a:r>
            <a:endParaRPr lang="en-US" dirty="0"/>
          </a:p>
          <a:p>
            <a:endParaRPr lang="en-US" dirty="0"/>
          </a:p>
        </p:txBody>
      </p:sp>
      <p:sp>
        <p:nvSpPr>
          <p:cNvPr id="3" name="Title 2"/>
          <p:cNvSpPr>
            <a:spLocks noGrp="1"/>
          </p:cNvSpPr>
          <p:nvPr>
            <p:ph type="title"/>
          </p:nvPr>
        </p:nvSpPr>
        <p:spPr/>
        <p:txBody>
          <a:bodyPr/>
          <a:lstStyle/>
          <a:p>
            <a:r>
              <a:rPr lang="en-US" dirty="0" smtClean="0"/>
              <a:t>Common Theme: Action Planning</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31</a:t>
            </a:fld>
            <a:endParaRPr lang="en-US" dirty="0" smtClean="0"/>
          </a:p>
        </p:txBody>
      </p:sp>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062305" y="3624261"/>
            <a:ext cx="7233969" cy="166211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88963005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smtClean="0"/>
              <a:t>Common Theme: Implementation Benchmarks</a:t>
            </a:r>
          </a:p>
        </p:txBody>
      </p:sp>
      <p:sp>
        <p:nvSpPr>
          <p:cNvPr id="29699" name="Content Placeholder 2"/>
          <p:cNvSpPr>
            <a:spLocks noGrp="1"/>
          </p:cNvSpPr>
          <p:nvPr>
            <p:ph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smtClean="0"/>
              <a:t>Many benchmarks </a:t>
            </a:r>
            <a:r>
              <a:rPr lang="en-US" dirty="0"/>
              <a:t>address completion of action steps </a:t>
            </a:r>
            <a:r>
              <a:rPr lang="en-US" dirty="0" smtClean="0"/>
              <a:t>(completed rubric) </a:t>
            </a:r>
            <a:r>
              <a:rPr lang="en-US" dirty="0"/>
              <a:t>or artifacts of evidence (Surveys for Teachers and Students), but not the effectiveness of their </a:t>
            </a:r>
            <a:r>
              <a:rPr lang="en-US" dirty="0" smtClean="0"/>
              <a:t>implementation </a:t>
            </a:r>
          </a:p>
          <a:p>
            <a:r>
              <a:rPr lang="en-US" dirty="0" smtClean="0"/>
              <a:t>Identifying </a:t>
            </a:r>
            <a:r>
              <a:rPr lang="en-US" dirty="0"/>
              <a:t>what the artifacts will be examined for e.g. Walk through observation forms indicating increasing percentage of fidelity to </a:t>
            </a:r>
            <a:r>
              <a:rPr lang="en-US" dirty="0" smtClean="0"/>
              <a:t>X </a:t>
            </a:r>
            <a:r>
              <a:rPr lang="en-US" dirty="0"/>
              <a:t>model, with 90% of observations indicating practices (list out) implementation by May </a:t>
            </a:r>
            <a:r>
              <a:rPr lang="en-US" dirty="0" smtClean="0"/>
              <a:t>2013   </a:t>
            </a:r>
          </a:p>
          <a:p>
            <a:r>
              <a:rPr lang="en-US" dirty="0" smtClean="0"/>
              <a:t>How will you know what you are doing is having the desired effect?</a:t>
            </a:r>
          </a:p>
          <a:p>
            <a:endParaRPr lang="en-US" dirty="0" smtClean="0"/>
          </a:p>
        </p:txBody>
      </p:sp>
    </p:spTree>
    <p:extLst>
      <p:ext uri="{BB962C8B-B14F-4D97-AF65-F5344CB8AC3E}">
        <p14:creationId xmlns:p14="http://schemas.microsoft.com/office/powerpoint/2010/main" xmlns="" val="115930509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Consider the district/school timeline for improvement planning.</a:t>
            </a:r>
          </a:p>
          <a:p>
            <a:r>
              <a:rPr lang="en-US" dirty="0" smtClean="0"/>
              <a:t>When does it make sense to consider the feedback </a:t>
            </a:r>
            <a:r>
              <a:rPr lang="en-US" smtClean="0"/>
              <a:t>from CDE?</a:t>
            </a:r>
            <a:endParaRPr lang="en-US" dirty="0" smtClean="0"/>
          </a:p>
          <a:p>
            <a:r>
              <a:rPr lang="en-US" dirty="0" smtClean="0"/>
              <a:t>What additional information is needed to address feedback?</a:t>
            </a:r>
          </a:p>
          <a:p>
            <a:r>
              <a:rPr lang="en-US" dirty="0" smtClean="0"/>
              <a:t>What skills may needed to fully understand or respond to feedback?</a:t>
            </a:r>
          </a:p>
          <a:p>
            <a:endParaRPr lang="en-US" dirty="0"/>
          </a:p>
        </p:txBody>
      </p:sp>
      <p:sp>
        <p:nvSpPr>
          <p:cNvPr id="3" name="Title 2"/>
          <p:cNvSpPr>
            <a:spLocks noGrp="1"/>
          </p:cNvSpPr>
          <p:nvPr>
            <p:ph type="title"/>
          </p:nvPr>
        </p:nvSpPr>
        <p:spPr/>
        <p:txBody>
          <a:bodyPr/>
          <a:lstStyle/>
          <a:p>
            <a:r>
              <a:rPr lang="en-US" dirty="0" smtClean="0"/>
              <a:t>Now what? </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33</a:t>
            </a:fld>
            <a:endParaRPr lang="en-US" dirty="0" smtClean="0"/>
          </a:p>
        </p:txBody>
      </p:sp>
    </p:spTree>
    <p:extLst>
      <p:ext uri="{BB962C8B-B14F-4D97-AF65-F5344CB8AC3E}">
        <p14:creationId xmlns:p14="http://schemas.microsoft.com/office/powerpoint/2010/main" xmlns="" val="205411667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a:t>
            </a:r>
            <a:endParaRPr lang="en-US" dirty="0"/>
          </a:p>
        </p:txBody>
      </p:sp>
      <p:sp>
        <p:nvSpPr>
          <p:cNvPr id="3" name="Content Placeholder 2"/>
          <p:cNvSpPr>
            <a:spLocks noGrp="1"/>
          </p:cNvSpPr>
          <p:nvPr>
            <p:ph idx="1"/>
          </p:nvPr>
        </p:nvSpPr>
        <p:spPr/>
        <p:txBody>
          <a:bodyPr/>
          <a:lstStyle/>
          <a:p>
            <a:r>
              <a:rPr lang="en-US" dirty="0" smtClean="0"/>
              <a:t>Please provide us with feedback using post-it notes at your table</a:t>
            </a:r>
            <a:endParaRPr lang="en-US" dirty="0"/>
          </a:p>
          <a:p>
            <a:pPr marL="594360" lvl="2" indent="0">
              <a:buNone/>
            </a:pPr>
            <a:r>
              <a:rPr lang="en-US" dirty="0" smtClean="0"/>
              <a:t>	- Things that worked well for this session</a:t>
            </a:r>
          </a:p>
          <a:p>
            <a:endParaRPr lang="en-US" dirty="0" smtClean="0"/>
          </a:p>
          <a:p>
            <a:pPr marL="594360" lvl="2" indent="0">
              <a:buNone/>
            </a:pPr>
            <a:r>
              <a:rPr lang="en-US" dirty="0" smtClean="0"/>
              <a:t>	- Things that we should change</a:t>
            </a:r>
          </a:p>
          <a:p>
            <a:pPr lvl="2"/>
            <a:endParaRPr lang="en-US" dirty="0"/>
          </a:p>
          <a:p>
            <a:pPr marL="594360" lvl="2" indent="0">
              <a:buNone/>
            </a:pPr>
            <a:r>
              <a:rPr lang="en-US" dirty="0" smtClean="0"/>
              <a:t>	- Questions you still have </a:t>
            </a:r>
          </a:p>
          <a:p>
            <a:pPr lvl="2"/>
            <a:endParaRPr lang="en-US" dirty="0"/>
          </a:p>
          <a:p>
            <a:pPr marL="594360" lvl="2" indent="0">
              <a:buNone/>
            </a:pPr>
            <a:r>
              <a:rPr lang="en-US" dirty="0" smtClean="0"/>
              <a:t>	- A-ha’s from today’s session</a:t>
            </a:r>
          </a:p>
          <a:p>
            <a:endParaRPr lang="en-US" dirty="0"/>
          </a:p>
        </p:txBody>
      </p:sp>
      <p:sp>
        <p:nvSpPr>
          <p:cNvPr id="4" name="Isosceles Triangle 3"/>
          <p:cNvSpPr/>
          <p:nvPr/>
        </p:nvSpPr>
        <p:spPr>
          <a:xfrm>
            <a:off x="713251" y="3234892"/>
            <a:ext cx="609600" cy="4572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ross 4"/>
          <p:cNvSpPr/>
          <p:nvPr/>
        </p:nvSpPr>
        <p:spPr>
          <a:xfrm>
            <a:off x="827551" y="2608446"/>
            <a:ext cx="381000" cy="381000"/>
          </a:xfrm>
          <a:prstGeom prst="plus">
            <a:avLst>
              <a:gd name="adj" fmla="val 4015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48854" y="3777114"/>
            <a:ext cx="482825" cy="923330"/>
          </a:xfrm>
          <a:prstGeom prst="rect">
            <a:avLst/>
          </a:prstGeom>
          <a:noFill/>
        </p:spPr>
        <p:txBody>
          <a:bodyPr wrap="none" lIns="91440" tIns="45720" rIns="91440" bIns="45720">
            <a:spAutoFit/>
          </a:bodyPr>
          <a:lstStyle/>
          <a:p>
            <a:pPr algn="ctr"/>
            <a:r>
              <a:rPr lang="en-US" sz="54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a:t>
            </a:r>
          </a:p>
        </p:txBody>
      </p:sp>
      <p:sp>
        <p:nvSpPr>
          <p:cNvPr id="7" name="Rectangle 6"/>
          <p:cNvSpPr/>
          <p:nvPr/>
        </p:nvSpPr>
        <p:spPr>
          <a:xfrm>
            <a:off x="971702" y="4495800"/>
            <a:ext cx="410690" cy="923330"/>
          </a:xfrm>
          <a:prstGeom prst="rect">
            <a:avLst/>
          </a:prstGeom>
          <a:noFill/>
        </p:spPr>
        <p:txBody>
          <a:bodyPr wrap="none" lIns="91440" tIns="45720" rIns="91440" bIns="45720">
            <a:spAutoFit/>
          </a:bodyPr>
          <a:lstStyle/>
          <a:p>
            <a:pPr algn="ctr"/>
            <a:r>
              <a:rPr lang="en-US" sz="54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a:t>
            </a:r>
          </a:p>
        </p:txBody>
      </p:sp>
      <p:sp>
        <p:nvSpPr>
          <p:cNvPr id="8" name="Slide Number Placeholder 7"/>
          <p:cNvSpPr>
            <a:spLocks noGrp="1"/>
          </p:cNvSpPr>
          <p:nvPr>
            <p:ph type="sldNum" sz="quarter" idx="4294967295"/>
          </p:nvPr>
        </p:nvSpPr>
        <p:spPr>
          <a:xfrm>
            <a:off x="7946064" y="6556248"/>
            <a:ext cx="588336" cy="228600"/>
          </a:xfrm>
          <a:prstGeom prst="rect">
            <a:avLst/>
          </a:prstGeom>
        </p:spPr>
        <p:txBody>
          <a:bodyPr/>
          <a:lstStyle/>
          <a:p>
            <a:fld id="{F0ADF842-48CB-424F-B954-8521FD1E17D2}" type="slidenum">
              <a:rPr lang="en-US" smtClean="0"/>
              <a:pPr/>
              <a:t>34</a:t>
            </a:fld>
            <a:endParaRPr lang="en-US"/>
          </a:p>
        </p:txBody>
      </p:sp>
    </p:spTree>
    <p:extLst>
      <p:ext uri="{BB962C8B-B14F-4D97-AF65-F5344CB8AC3E}">
        <p14:creationId xmlns:p14="http://schemas.microsoft.com/office/powerpoint/2010/main" xmlns="" val="81775533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Content Placeholder 5"/>
          <p:cNvSpPr>
            <a:spLocks noGrp="1"/>
          </p:cNvSpPr>
          <p:nvPr>
            <p:ph sz="half"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b="1" dirty="0" smtClean="0">
                <a:solidFill>
                  <a:schemeClr val="tx1"/>
                </a:solidFill>
                <a:latin typeface="Calibri" pitchFamily="34" charset="0"/>
              </a:rPr>
              <a:t>SB 163</a:t>
            </a:r>
            <a:r>
              <a:rPr lang="en-US" dirty="0" smtClean="0">
                <a:solidFill>
                  <a:schemeClr val="tx1"/>
                </a:solidFill>
                <a:latin typeface="Calibri" pitchFamily="34" charset="0"/>
              </a:rPr>
              <a:t>: </a:t>
            </a:r>
            <a:r>
              <a:rPr lang="en-US" b="0" dirty="0" smtClean="0">
                <a:solidFill>
                  <a:schemeClr val="tx1"/>
                </a:solidFill>
                <a:latin typeface="Calibri" pitchFamily="34" charset="0"/>
              </a:rPr>
              <a:t>Review of all Turnaround and Priority Improvement Schools and Districts</a:t>
            </a:r>
          </a:p>
          <a:p>
            <a:r>
              <a:rPr lang="en-US" b="1" dirty="0" smtClean="0">
                <a:solidFill>
                  <a:schemeClr val="tx1"/>
                </a:solidFill>
                <a:latin typeface="Calibri" pitchFamily="34" charset="0"/>
              </a:rPr>
              <a:t>Accountability</a:t>
            </a:r>
            <a:r>
              <a:rPr lang="en-US" dirty="0" smtClean="0">
                <a:solidFill>
                  <a:schemeClr val="tx1"/>
                </a:solidFill>
                <a:latin typeface="Calibri" pitchFamily="34" charset="0"/>
              </a:rPr>
              <a:t>:</a:t>
            </a:r>
          </a:p>
          <a:p>
            <a:pPr>
              <a:buFontTx/>
              <a:buNone/>
            </a:pPr>
            <a:r>
              <a:rPr lang="en-US" dirty="0" smtClean="0">
                <a:solidFill>
                  <a:schemeClr val="tx1"/>
                </a:solidFill>
                <a:latin typeface="Calibri" pitchFamily="34" charset="0"/>
              </a:rPr>
              <a:t>	</a:t>
            </a:r>
            <a:r>
              <a:rPr lang="en-US" b="0" dirty="0" smtClean="0">
                <a:solidFill>
                  <a:schemeClr val="tx1"/>
                </a:solidFill>
                <a:latin typeface="Calibri" pitchFamily="34" charset="0"/>
              </a:rPr>
              <a:t>State Graduation and Completion plans</a:t>
            </a:r>
          </a:p>
          <a:p>
            <a:pPr>
              <a:buFontTx/>
              <a:buNone/>
            </a:pPr>
            <a:r>
              <a:rPr lang="en-US" b="0" dirty="0" smtClean="0">
                <a:solidFill>
                  <a:schemeClr val="tx1"/>
                </a:solidFill>
                <a:latin typeface="Calibri" pitchFamily="34" charset="0"/>
              </a:rPr>
              <a:t>	Federal (Title IA, IIA, and III) improvement plans</a:t>
            </a:r>
          </a:p>
          <a:p>
            <a:r>
              <a:rPr lang="en-US" b="1" dirty="0" smtClean="0">
                <a:solidFill>
                  <a:schemeClr val="tx1"/>
                </a:solidFill>
                <a:latin typeface="Calibri" pitchFamily="34" charset="0"/>
              </a:rPr>
              <a:t>Specific grant programs: </a:t>
            </a:r>
            <a:r>
              <a:rPr lang="en-US" b="0" dirty="0" smtClean="0">
                <a:solidFill>
                  <a:schemeClr val="tx1"/>
                </a:solidFill>
                <a:latin typeface="Calibri" pitchFamily="34" charset="0"/>
              </a:rPr>
              <a:t>School Improvement Funds</a:t>
            </a:r>
          </a:p>
          <a:p>
            <a:pPr marL="45720" indent="0">
              <a:buNone/>
            </a:pPr>
            <a:endParaRPr lang="en-US" b="1" dirty="0" smtClean="0">
              <a:solidFill>
                <a:schemeClr val="tx1"/>
              </a:solidFill>
              <a:latin typeface="Calibri" pitchFamily="34" charset="0"/>
            </a:endParaRPr>
          </a:p>
          <a:p>
            <a:endParaRPr lang="en-US" dirty="0" smtClean="0">
              <a:solidFill>
                <a:schemeClr val="tx1"/>
              </a:solidFill>
              <a:latin typeface="Calibri" pitchFamily="34" charset="0"/>
            </a:endParaRPr>
          </a:p>
          <a:p>
            <a:endParaRPr lang="en-US" dirty="0" smtClean="0">
              <a:solidFill>
                <a:schemeClr val="bg1"/>
              </a:solidFill>
              <a:latin typeface="Calibri" pitchFamily="34" charset="0"/>
            </a:endParaRPr>
          </a:p>
        </p:txBody>
      </p:sp>
      <p:sp>
        <p:nvSpPr>
          <p:cNvPr id="26630" name="Content Placeholder 7"/>
          <p:cNvSpPr>
            <a:spLocks noGrp="1"/>
          </p:cNvSpPr>
          <p:nvPr>
            <p:ph sz="half" idx="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b="0" dirty="0" smtClean="0">
                <a:solidFill>
                  <a:schemeClr val="tx1"/>
                </a:solidFill>
                <a:latin typeface="Calibri" pitchFamily="34" charset="0"/>
              </a:rPr>
              <a:t>Provide specific feedback on UIP Quality Criteria to improve quality of improvement planning in schools and districts</a:t>
            </a:r>
          </a:p>
        </p:txBody>
      </p:sp>
      <p:sp>
        <p:nvSpPr>
          <p:cNvPr id="26626" name="Title 3"/>
          <p:cNvSpPr>
            <a:spLocks noGrp="1"/>
          </p:cNvSpPr>
          <p:nvPr>
            <p:ph type="title"/>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3200" b="1" smtClean="0">
                <a:solidFill>
                  <a:schemeClr val="bg1"/>
                </a:solidFill>
                <a:latin typeface="Calibri" pitchFamily="34" charset="0"/>
              </a:rPr>
              <a:t>Purpose of UIP Review and Feedback</a:t>
            </a:r>
            <a:endParaRPr lang="en-US" sz="3200" smtClean="0">
              <a:solidFill>
                <a:schemeClr val="bg1"/>
              </a:solidFill>
              <a:latin typeface="Calibri" pitchFamily="34" charset="0"/>
            </a:endParaRPr>
          </a:p>
        </p:txBody>
      </p:sp>
      <p:sp>
        <p:nvSpPr>
          <p:cNvPr id="26627" name="Text Placeholder 4"/>
          <p:cNvSpPr>
            <a:spLocks noGrp="1"/>
          </p:cNvSpPr>
          <p:nvPr>
            <p:ph type="body" idx="4294967295"/>
          </p:nvPr>
        </p:nvSpPr>
        <p:spPr bwMode="auto">
          <a:xfrm>
            <a:off x="0" y="990600"/>
            <a:ext cx="4040188" cy="5334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marL="45720" indent="0" algn="ctr">
              <a:buNone/>
            </a:pPr>
            <a:r>
              <a:rPr lang="en-US" sz="2800" dirty="0" smtClean="0">
                <a:solidFill>
                  <a:schemeClr val="bg1"/>
                </a:solidFill>
                <a:latin typeface="Calibri" pitchFamily="34" charset="0"/>
              </a:rPr>
              <a:t>Compliance</a:t>
            </a:r>
          </a:p>
        </p:txBody>
      </p:sp>
      <p:sp>
        <p:nvSpPr>
          <p:cNvPr id="26629" name="Text Placeholder 6"/>
          <p:cNvSpPr>
            <a:spLocks noGrp="1"/>
          </p:cNvSpPr>
          <p:nvPr>
            <p:ph type="body" sz="quarter" idx="4294967295"/>
          </p:nvPr>
        </p:nvSpPr>
        <p:spPr bwMode="auto">
          <a:xfrm>
            <a:off x="5102225" y="990600"/>
            <a:ext cx="4041775" cy="5334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marL="45720" indent="0" algn="ctr">
              <a:buNone/>
            </a:pPr>
            <a:r>
              <a:rPr lang="en-US" sz="2800" dirty="0" smtClean="0">
                <a:solidFill>
                  <a:schemeClr val="bg1"/>
                </a:solidFill>
                <a:latin typeface="Calibri" pitchFamily="34" charset="0"/>
              </a:rPr>
              <a:t>Support</a:t>
            </a:r>
          </a:p>
        </p:txBody>
      </p:sp>
    </p:spTree>
    <p:extLst>
      <p:ext uri="{BB962C8B-B14F-4D97-AF65-F5344CB8AC3E}">
        <p14:creationId xmlns:p14="http://schemas.microsoft.com/office/powerpoint/2010/main" xmlns="" val="335846230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January 22- March 1</a:t>
            </a:r>
          </a:p>
          <a:p>
            <a:r>
              <a:rPr lang="en-US" dirty="0" smtClean="0"/>
              <a:t>118 CDE staff participated in review process</a:t>
            </a:r>
          </a:p>
          <a:p>
            <a:r>
              <a:rPr lang="en-US" dirty="0" smtClean="0"/>
              <a:t>Teams of 2-10 staff per review</a:t>
            </a:r>
          </a:p>
          <a:p>
            <a:pPr lvl="1"/>
            <a:r>
              <a:rPr lang="en-US" dirty="0" smtClean="0"/>
              <a:t>Schools 2-4 reviewers per team</a:t>
            </a:r>
          </a:p>
          <a:p>
            <a:pPr lvl="1"/>
            <a:r>
              <a:rPr lang="en-US" dirty="0" smtClean="0"/>
              <a:t>Districts 3-10 reviewers per team</a:t>
            </a:r>
            <a:endParaRPr lang="en-US" dirty="0"/>
          </a:p>
        </p:txBody>
      </p:sp>
      <p:sp>
        <p:nvSpPr>
          <p:cNvPr id="3" name="Title 2"/>
          <p:cNvSpPr>
            <a:spLocks noGrp="1"/>
          </p:cNvSpPr>
          <p:nvPr>
            <p:ph type="title"/>
          </p:nvPr>
        </p:nvSpPr>
        <p:spPr/>
        <p:txBody>
          <a:bodyPr/>
          <a:lstStyle/>
          <a:p>
            <a:r>
              <a:rPr lang="en-US" dirty="0" smtClean="0"/>
              <a:t>CDE UIP Review Process</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5</a:t>
            </a:fld>
            <a:endParaRPr lang="en-US" dirty="0" smtClean="0"/>
          </a:p>
        </p:txBody>
      </p:sp>
    </p:spTree>
    <p:extLst>
      <p:ext uri="{BB962C8B-B14F-4D97-AF65-F5344CB8AC3E}">
        <p14:creationId xmlns:p14="http://schemas.microsoft.com/office/powerpoint/2010/main" xmlns="" val="6058442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extLst>
              <p:ext uri="{D42A27DB-BD31-4B8C-83A1-F6EECF244321}">
                <p14:modId xmlns:p14="http://schemas.microsoft.com/office/powerpoint/2010/main" xmlns="" val="3978304844"/>
              </p:ext>
            </p:extLst>
          </p:nvPr>
        </p:nvGraphicFramePr>
        <p:xfrm>
          <a:off x="533400" y="1676400"/>
          <a:ext cx="8001000" cy="4648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3"/>
          <p:cNvSpPr>
            <a:spLocks noGrp="1"/>
          </p:cNvSpPr>
          <p:nvPr>
            <p:ph type="title"/>
          </p:nvPr>
        </p:nvSpPr>
        <p:spPr/>
        <p:txBody>
          <a:bodyPr/>
          <a:lstStyle/>
          <a:p>
            <a:r>
              <a:rPr lang="en-US" sz="4000" dirty="0" smtClean="0"/>
              <a:t>212 School Plans Reviewed</a:t>
            </a:r>
            <a:endParaRPr lang="en-US" sz="4000" dirty="0"/>
          </a:p>
        </p:txBody>
      </p:sp>
    </p:spTree>
    <p:extLst>
      <p:ext uri="{BB962C8B-B14F-4D97-AF65-F5344CB8AC3E}">
        <p14:creationId xmlns:p14="http://schemas.microsoft.com/office/powerpoint/2010/main" xmlns="" val="14974270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28 District Plans Reviewed</a:t>
            </a:r>
            <a:endParaRPr lang="en-US" sz="4000" dirty="0"/>
          </a:p>
        </p:txBody>
      </p:sp>
      <p:graphicFrame>
        <p:nvGraphicFramePr>
          <p:cNvPr id="3" name="Diagram 2"/>
          <p:cNvGraphicFramePr/>
          <p:nvPr>
            <p:extLst>
              <p:ext uri="{D42A27DB-BD31-4B8C-83A1-F6EECF244321}">
                <p14:modId xmlns:p14="http://schemas.microsoft.com/office/powerpoint/2010/main" xmlns="" val="787622053"/>
              </p:ext>
            </p:extLst>
          </p:nvPr>
        </p:nvGraphicFramePr>
        <p:xfrm>
          <a:off x="533400" y="1676400"/>
          <a:ext cx="8001000" cy="4648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0299829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Districts are responsible for accrediting schools</a:t>
            </a:r>
          </a:p>
          <a:p>
            <a:r>
              <a:rPr lang="en-US" dirty="0" smtClean="0"/>
              <a:t>District responsibility for ensuring schools’ requirements are met</a:t>
            </a:r>
          </a:p>
          <a:p>
            <a:r>
              <a:rPr lang="en-US" dirty="0" smtClean="0"/>
              <a:t>Feedback from CDE is intended strengthen the plan</a:t>
            </a:r>
          </a:p>
          <a:p>
            <a:r>
              <a:rPr lang="en-US" dirty="0" smtClean="0"/>
              <a:t> Changes should be considered within a district/school improvement planning process  and timeline</a:t>
            </a:r>
            <a:endParaRPr lang="en-US" dirty="0"/>
          </a:p>
        </p:txBody>
      </p:sp>
      <p:sp>
        <p:nvSpPr>
          <p:cNvPr id="3" name="Title 2"/>
          <p:cNvSpPr>
            <a:spLocks noGrp="1"/>
          </p:cNvSpPr>
          <p:nvPr>
            <p:ph type="title"/>
          </p:nvPr>
        </p:nvSpPr>
        <p:spPr/>
        <p:txBody>
          <a:bodyPr/>
          <a:lstStyle/>
          <a:p>
            <a:r>
              <a:rPr lang="en-US" dirty="0" smtClean="0"/>
              <a:t>CDE Expectations</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8</a:t>
            </a:fld>
            <a:endParaRPr lang="en-US" dirty="0" smtClean="0"/>
          </a:p>
        </p:txBody>
      </p:sp>
    </p:spTree>
    <p:extLst>
      <p:ext uri="{BB962C8B-B14F-4D97-AF65-F5344CB8AC3E}">
        <p14:creationId xmlns:p14="http://schemas.microsoft.com/office/powerpoint/2010/main" xmlns="" val="18102236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Plan Quality</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9</a:t>
            </a:fld>
            <a:endParaRPr lang="en-US" dirty="0" smtClean="0"/>
          </a:p>
        </p:txBody>
      </p:sp>
      <p:sp>
        <p:nvSpPr>
          <p:cNvPr id="5" name="Isosceles Triangle 4"/>
          <p:cNvSpPr/>
          <p:nvPr/>
        </p:nvSpPr>
        <p:spPr>
          <a:xfrm>
            <a:off x="2554013" y="1617012"/>
            <a:ext cx="4364420" cy="4288221"/>
          </a:xfrm>
          <a:prstGeom prst="triangl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9" name="TextBox 8"/>
          <p:cNvSpPr txBox="1"/>
          <p:nvPr/>
        </p:nvSpPr>
        <p:spPr>
          <a:xfrm>
            <a:off x="4931977" y="1575672"/>
            <a:ext cx="1986456" cy="369332"/>
          </a:xfrm>
          <a:prstGeom prst="rect">
            <a:avLst/>
          </a:prstGeom>
          <a:noFill/>
        </p:spPr>
        <p:txBody>
          <a:bodyPr wrap="square" rtlCol="0">
            <a:spAutoFit/>
          </a:bodyPr>
          <a:lstStyle/>
          <a:p>
            <a:r>
              <a:rPr lang="en-US" b="1" dirty="0" smtClean="0"/>
              <a:t>High Plan Quality</a:t>
            </a:r>
            <a:endParaRPr lang="en-US" b="1" dirty="0"/>
          </a:p>
        </p:txBody>
      </p:sp>
      <p:sp>
        <p:nvSpPr>
          <p:cNvPr id="10" name="TextBox 9"/>
          <p:cNvSpPr txBox="1"/>
          <p:nvPr/>
        </p:nvSpPr>
        <p:spPr>
          <a:xfrm>
            <a:off x="7076089" y="5535901"/>
            <a:ext cx="1986456" cy="369332"/>
          </a:xfrm>
          <a:prstGeom prst="rect">
            <a:avLst/>
          </a:prstGeom>
          <a:noFill/>
        </p:spPr>
        <p:txBody>
          <a:bodyPr wrap="square" rtlCol="0">
            <a:spAutoFit/>
          </a:bodyPr>
          <a:lstStyle/>
          <a:p>
            <a:r>
              <a:rPr lang="en-US" b="1" dirty="0" smtClean="0"/>
              <a:t>Low Plan Quality</a:t>
            </a:r>
            <a:endParaRPr lang="en-US" b="1" dirty="0"/>
          </a:p>
        </p:txBody>
      </p:sp>
      <p:sp>
        <p:nvSpPr>
          <p:cNvPr id="11" name="TextBox 10"/>
          <p:cNvSpPr txBox="1"/>
          <p:nvPr/>
        </p:nvSpPr>
        <p:spPr>
          <a:xfrm>
            <a:off x="3813939" y="4060667"/>
            <a:ext cx="1932519" cy="646331"/>
          </a:xfrm>
          <a:prstGeom prst="rect">
            <a:avLst/>
          </a:prstGeom>
          <a:noFill/>
        </p:spPr>
        <p:txBody>
          <a:bodyPr wrap="square" rtlCol="0">
            <a:spAutoFit/>
          </a:bodyPr>
          <a:lstStyle/>
          <a:p>
            <a:pPr algn="ct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Degree of Focus of CDE Feedback</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 name="TextBox 1"/>
          <p:cNvSpPr txBox="1"/>
          <p:nvPr/>
        </p:nvSpPr>
        <p:spPr>
          <a:xfrm>
            <a:off x="86372" y="3048596"/>
            <a:ext cx="2554013" cy="369332"/>
          </a:xfrm>
          <a:prstGeom prst="rect">
            <a:avLst/>
          </a:prstGeom>
          <a:noFill/>
        </p:spPr>
        <p:txBody>
          <a:bodyPr wrap="square" rtlCol="0">
            <a:spAutoFit/>
          </a:bodyPr>
          <a:lstStyle/>
          <a:p>
            <a:r>
              <a:rPr lang="en-US" b="1" dirty="0"/>
              <a:t> </a:t>
            </a:r>
            <a:endParaRPr lang="en-US" dirty="0"/>
          </a:p>
        </p:txBody>
      </p:sp>
      <p:sp>
        <p:nvSpPr>
          <p:cNvPr id="7" name="Rounded Rectangular Callout 6"/>
          <p:cNvSpPr/>
          <p:nvPr/>
        </p:nvSpPr>
        <p:spPr>
          <a:xfrm>
            <a:off x="86372" y="1659561"/>
            <a:ext cx="2678961" cy="3283673"/>
          </a:xfrm>
          <a:prstGeom prst="wedgeRoundRectCallout">
            <a:avLst>
              <a:gd name="adj1" fmla="val 41981"/>
              <a:gd name="adj2" fmla="val 79004"/>
              <a:gd name="adj3" fmla="val 16667"/>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Priority performance challenges are not clearly identified.  Performance challenges are developed from trends and specify the areas of needed improvement on which the school will focus its efforts. Prioritization of challenges reflects the magnitude of the challenges, guides root cause analysis, and provides for more focused improvement strategies. The UIP Handbook provides guidance  on identifying trends and </a:t>
            </a:r>
          </a:p>
          <a:p>
            <a:r>
              <a:rPr lang="en-US" sz="1200" dirty="0">
                <a:solidFill>
                  <a:schemeClr val="tx1"/>
                </a:solidFill>
              </a:rPr>
              <a:t>priority performance challenges. </a:t>
            </a:r>
          </a:p>
        </p:txBody>
      </p:sp>
      <p:sp>
        <p:nvSpPr>
          <p:cNvPr id="8" name="Right Arrow 7"/>
          <p:cNvSpPr/>
          <p:nvPr/>
        </p:nvSpPr>
        <p:spPr>
          <a:xfrm rot="17793767">
            <a:off x="777331" y="3702835"/>
            <a:ext cx="4717882" cy="2412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2" name="Rounded Rectangular Callout 11"/>
          <p:cNvSpPr/>
          <p:nvPr/>
        </p:nvSpPr>
        <p:spPr>
          <a:xfrm>
            <a:off x="6576968" y="1828801"/>
            <a:ext cx="2399251" cy="3707100"/>
          </a:xfrm>
          <a:prstGeom prst="wedgeRoundRectCallout">
            <a:avLst>
              <a:gd name="adj1" fmla="val -94349"/>
              <a:gd name="adj2" fmla="val -14613"/>
              <a:gd name="adj3" fmla="val 16667"/>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dirty="0">
                <a:solidFill>
                  <a:schemeClr val="tx1"/>
                </a:solidFill>
              </a:rPr>
              <a:t>Identifies targets that may move the </a:t>
            </a:r>
            <a:r>
              <a:rPr lang="en-US" sz="1100" dirty="0" smtClean="0">
                <a:solidFill>
                  <a:schemeClr val="tx1"/>
                </a:solidFill>
              </a:rPr>
              <a:t>school out </a:t>
            </a:r>
            <a:r>
              <a:rPr lang="en-US" sz="1100" dirty="0">
                <a:solidFill>
                  <a:schemeClr val="tx1"/>
                </a:solidFill>
              </a:rPr>
              <a:t>of </a:t>
            </a:r>
            <a:r>
              <a:rPr lang="en-US" sz="1100" dirty="0" smtClean="0">
                <a:solidFill>
                  <a:schemeClr val="tx1"/>
                </a:solidFill>
              </a:rPr>
              <a:t>priority improvement</a:t>
            </a:r>
            <a:r>
              <a:rPr lang="en-US" sz="1100" dirty="0">
                <a:solidFill>
                  <a:schemeClr val="tx1"/>
                </a:solidFill>
              </a:rPr>
              <a:t>, but some may not be set sufficiently high to result in the </a:t>
            </a:r>
            <a:r>
              <a:rPr lang="en-US" sz="1100" dirty="0" smtClean="0">
                <a:solidFill>
                  <a:schemeClr val="tx1"/>
                </a:solidFill>
              </a:rPr>
              <a:t>school</a:t>
            </a:r>
            <a:r>
              <a:rPr lang="en-US" sz="1100" dirty="0">
                <a:solidFill>
                  <a:schemeClr val="tx1"/>
                </a:solidFill>
              </a:rPr>
              <a:t> </a:t>
            </a:r>
            <a:r>
              <a:rPr lang="en-US" sz="1100" dirty="0" smtClean="0">
                <a:solidFill>
                  <a:schemeClr val="tx1"/>
                </a:solidFill>
              </a:rPr>
              <a:t>meeting </a:t>
            </a:r>
            <a:r>
              <a:rPr lang="en-US" sz="1100" dirty="0">
                <a:solidFill>
                  <a:schemeClr val="tx1"/>
                </a:solidFill>
              </a:rPr>
              <a:t>expectations within the five‐year timeframe. Consider the degree </a:t>
            </a:r>
            <a:r>
              <a:rPr lang="en-US" sz="1100" dirty="0" smtClean="0">
                <a:solidFill>
                  <a:schemeClr val="tx1"/>
                </a:solidFill>
              </a:rPr>
              <a:t>to which </a:t>
            </a:r>
            <a:r>
              <a:rPr lang="en-US" sz="1100" dirty="0">
                <a:solidFill>
                  <a:schemeClr val="tx1"/>
                </a:solidFill>
              </a:rPr>
              <a:t>the Major Improvement Strategies associated with the annual targets </a:t>
            </a:r>
            <a:r>
              <a:rPr lang="en-US" sz="1100" dirty="0" smtClean="0">
                <a:solidFill>
                  <a:schemeClr val="tx1"/>
                </a:solidFill>
              </a:rPr>
              <a:t>in the </a:t>
            </a:r>
            <a:r>
              <a:rPr lang="en-US" sz="1100" dirty="0">
                <a:solidFill>
                  <a:schemeClr val="tx1"/>
                </a:solidFill>
              </a:rPr>
              <a:t>target setting worksheet will bring about the results articulated in this form.</a:t>
            </a:r>
          </a:p>
          <a:p>
            <a:r>
              <a:rPr lang="en-US" sz="1100" i="1" dirty="0">
                <a:solidFill>
                  <a:schemeClr val="tx1"/>
                </a:solidFill>
              </a:rPr>
              <a:t>Example: Given the emphasis </a:t>
            </a:r>
            <a:r>
              <a:rPr lang="en-US" sz="1100" i="1" dirty="0" smtClean="0">
                <a:solidFill>
                  <a:schemeClr val="tx1"/>
                </a:solidFill>
              </a:rPr>
              <a:t>in Major </a:t>
            </a:r>
            <a:r>
              <a:rPr lang="en-US" sz="1100" i="1" dirty="0">
                <a:solidFill>
                  <a:schemeClr val="tx1"/>
                </a:solidFill>
              </a:rPr>
              <a:t>Improvement Strategy #1 </a:t>
            </a:r>
            <a:r>
              <a:rPr lang="en-US" sz="1100" i="1" dirty="0" smtClean="0">
                <a:solidFill>
                  <a:schemeClr val="tx1"/>
                </a:solidFill>
              </a:rPr>
              <a:t>on Balanced </a:t>
            </a:r>
            <a:r>
              <a:rPr lang="en-US" sz="1100" i="1" dirty="0">
                <a:solidFill>
                  <a:schemeClr val="tx1"/>
                </a:solidFill>
              </a:rPr>
              <a:t>L</a:t>
            </a:r>
            <a:r>
              <a:rPr lang="en-US" sz="1100" i="1" dirty="0" smtClean="0">
                <a:solidFill>
                  <a:schemeClr val="tx1"/>
                </a:solidFill>
              </a:rPr>
              <a:t>iteracy, would </a:t>
            </a:r>
            <a:r>
              <a:rPr lang="en-US" sz="1100" i="1" dirty="0">
                <a:solidFill>
                  <a:schemeClr val="tx1"/>
                </a:solidFill>
              </a:rPr>
              <a:t>you expect to see </a:t>
            </a:r>
            <a:r>
              <a:rPr lang="en-US" sz="1100" i="1" dirty="0" smtClean="0">
                <a:solidFill>
                  <a:schemeClr val="tx1"/>
                </a:solidFill>
              </a:rPr>
              <a:t>a 5</a:t>
            </a:r>
            <a:r>
              <a:rPr lang="en-US" sz="1100" i="1" dirty="0">
                <a:solidFill>
                  <a:schemeClr val="tx1"/>
                </a:solidFill>
              </a:rPr>
              <a:t>% increase in reading a</a:t>
            </a:r>
            <a:r>
              <a:rPr lang="en-US" sz="1100" i="1" dirty="0" smtClean="0">
                <a:solidFill>
                  <a:schemeClr val="tx1"/>
                </a:solidFill>
              </a:rPr>
              <a:t>chievement and </a:t>
            </a:r>
            <a:r>
              <a:rPr lang="en-US" sz="1100" i="1" dirty="0">
                <a:solidFill>
                  <a:schemeClr val="tx1"/>
                </a:solidFill>
              </a:rPr>
              <a:t>the same 5% increase that is articulated </a:t>
            </a:r>
            <a:r>
              <a:rPr lang="en-US" sz="1100" i="1" dirty="0" smtClean="0">
                <a:solidFill>
                  <a:schemeClr val="tx1"/>
                </a:solidFill>
              </a:rPr>
              <a:t>in the target setting form for </a:t>
            </a:r>
            <a:r>
              <a:rPr lang="en-US" sz="1100" i="1" dirty="0">
                <a:solidFill>
                  <a:schemeClr val="tx1"/>
                </a:solidFill>
              </a:rPr>
              <a:t>math achievement?</a:t>
            </a:r>
          </a:p>
        </p:txBody>
      </p:sp>
    </p:spTree>
    <p:extLst>
      <p:ext uri="{BB962C8B-B14F-4D97-AF65-F5344CB8AC3E}">
        <p14:creationId xmlns:p14="http://schemas.microsoft.com/office/powerpoint/2010/main" xmlns="" val="2667819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2"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DE THEME">
  <a:themeElements>
    <a:clrScheme name="CDE Color Scheme FINAL">
      <a:dk1>
        <a:srgbClr val="000000"/>
      </a:dk1>
      <a:lt1>
        <a:sysClr val="window" lastClr="FFFFFF"/>
      </a:lt1>
      <a:dk2>
        <a:srgbClr val="785F55"/>
      </a:dk2>
      <a:lt2>
        <a:srgbClr val="EFE7D5"/>
      </a:lt2>
      <a:accent1>
        <a:srgbClr val="95B6D2"/>
      </a:accent1>
      <a:accent2>
        <a:srgbClr val="FAAB67"/>
      </a:accent2>
      <a:accent3>
        <a:srgbClr val="ABC178"/>
      </a:accent3>
      <a:accent4>
        <a:srgbClr val="71769D"/>
      </a:accent4>
      <a:accent5>
        <a:srgbClr val="7BA79D"/>
      </a:accent5>
      <a:accent6>
        <a:srgbClr val="8C8C96"/>
      </a:accent6>
      <a:hlink>
        <a:srgbClr val="DD8047"/>
      </a:hlink>
      <a:folHlink>
        <a:srgbClr val="18375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CDE Color Scheme FINAL">
    <a:dk1>
      <a:srgbClr val="000000"/>
    </a:dk1>
    <a:lt1>
      <a:sysClr val="window" lastClr="FFFFFF"/>
    </a:lt1>
    <a:dk2>
      <a:srgbClr val="785F55"/>
    </a:dk2>
    <a:lt2>
      <a:srgbClr val="EFE7D5"/>
    </a:lt2>
    <a:accent1>
      <a:srgbClr val="95B6D2"/>
    </a:accent1>
    <a:accent2>
      <a:srgbClr val="FAAB67"/>
    </a:accent2>
    <a:accent3>
      <a:srgbClr val="ABC178"/>
    </a:accent3>
    <a:accent4>
      <a:srgbClr val="71769D"/>
    </a:accent4>
    <a:accent5>
      <a:srgbClr val="7BA79D"/>
    </a:accent5>
    <a:accent6>
      <a:srgbClr val="8C8C96"/>
    </a:accent6>
    <a:hlink>
      <a:srgbClr val="DD8047"/>
    </a:hlink>
    <a:folHlink>
      <a:srgbClr val="18375D"/>
    </a:folHlink>
  </a:clrScheme>
</a:themeOverride>
</file>

<file path=docProps/app.xml><?xml version="1.0" encoding="utf-8"?>
<Properties xmlns="http://schemas.openxmlformats.org/officeDocument/2006/extended-properties" xmlns:vt="http://schemas.openxmlformats.org/officeDocument/2006/docPropsVTypes">
  <Template/>
  <TotalTime>27386</TotalTime>
  <Words>1973</Words>
  <Application>Microsoft Office PowerPoint</Application>
  <PresentationFormat>On-screen Show (4:3)</PresentationFormat>
  <Paragraphs>339</Paragraphs>
  <Slides>34</Slides>
  <Notes>12</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CDE THEME</vt:lpstr>
      <vt:lpstr>UIP Review: Understanding Feedback from the CDE Review</vt:lpstr>
      <vt:lpstr>Slide 2</vt:lpstr>
      <vt:lpstr>Today’s Session</vt:lpstr>
      <vt:lpstr>Purpose of UIP Review and Feedback</vt:lpstr>
      <vt:lpstr>CDE UIP Review Process</vt:lpstr>
      <vt:lpstr>212 School Plans Reviewed</vt:lpstr>
      <vt:lpstr>28 District Plans Reviewed</vt:lpstr>
      <vt:lpstr>CDE Expectations</vt:lpstr>
      <vt:lpstr>Plan Quality</vt:lpstr>
      <vt:lpstr>UIP Review Process: Positive Themes</vt:lpstr>
      <vt:lpstr>Continuous Improvement</vt:lpstr>
      <vt:lpstr>Unified Improvement Planning Processes</vt:lpstr>
      <vt:lpstr>p.  7 UIP Handbook</vt:lpstr>
      <vt:lpstr>Big Idea:  Lack of Consistency</vt:lpstr>
      <vt:lpstr>Slide 15</vt:lpstr>
      <vt:lpstr>Big Idea:  Lack of Coherence</vt:lpstr>
      <vt:lpstr>Big Idea: Timeframe</vt:lpstr>
      <vt:lpstr>Big Idea: Combined Plans</vt:lpstr>
      <vt:lpstr>Discussion</vt:lpstr>
      <vt:lpstr>Common Theme:  Trend Statements</vt:lpstr>
      <vt:lpstr>Trend Statements</vt:lpstr>
      <vt:lpstr>Common Theme: Prioritized Performance Challenges</vt:lpstr>
      <vt:lpstr>Common Theme: Priority Performance Challenges</vt:lpstr>
      <vt:lpstr>Common Theme: Prioritized Performance Challenges</vt:lpstr>
      <vt:lpstr>Common Theme: Prioritized Performance Challenges</vt:lpstr>
      <vt:lpstr>Common Theme: Root Cause</vt:lpstr>
      <vt:lpstr>Common Theme: Root Cause Lack of Verification</vt:lpstr>
      <vt:lpstr>Common Theme: Target Setting</vt:lpstr>
      <vt:lpstr>Common Theme: Interim Measures</vt:lpstr>
      <vt:lpstr>Common Theme: Major Improvement Strategies</vt:lpstr>
      <vt:lpstr>Common Theme: Action Planning</vt:lpstr>
      <vt:lpstr>Common Theme: Implementation Benchmarks</vt:lpstr>
      <vt:lpstr>Now what? </vt:lpstr>
      <vt:lpstr>Evaluation </vt:lpstr>
    </vt:vector>
  </TitlesOfParts>
  <Company>Colorado State Education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Beth Hunter</dc:creator>
  <cp:lastModifiedBy>baker_j</cp:lastModifiedBy>
  <cp:revision>196</cp:revision>
  <cp:lastPrinted>2013-03-11T19:55:57Z</cp:lastPrinted>
  <dcterms:created xsi:type="dcterms:W3CDTF">2012-07-16T02:29:43Z</dcterms:created>
  <dcterms:modified xsi:type="dcterms:W3CDTF">2013-04-11T16:43:37Z</dcterms:modified>
</cp:coreProperties>
</file>