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1.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2.bin" ContentType="application/vnd.openxmlformats-officedocument.oleObject"/>
  <Override PartName="/ppt/notesSlides/notesSlide61.xml" ContentType="application/vnd.openxmlformats-officedocument.presentationml.notesSlide+xml"/>
  <Override PartName="/ppt/embeddings/oleObject3.bin" ContentType="application/vnd.openxmlformats-officedocument.oleObject"/>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Lst>
  <p:notesMasterIdLst>
    <p:notesMasterId r:id="rId82"/>
  </p:notesMasterIdLst>
  <p:handoutMasterIdLst>
    <p:handoutMasterId r:id="rId83"/>
  </p:handoutMasterIdLst>
  <p:sldIdLst>
    <p:sldId id="263" r:id="rId3"/>
    <p:sldId id="265" r:id="rId4"/>
    <p:sldId id="267" r:id="rId5"/>
    <p:sldId id="268" r:id="rId6"/>
    <p:sldId id="269" r:id="rId7"/>
    <p:sldId id="271" r:id="rId8"/>
    <p:sldId id="272" r:id="rId9"/>
    <p:sldId id="273" r:id="rId10"/>
    <p:sldId id="274" r:id="rId11"/>
    <p:sldId id="275" r:id="rId12"/>
    <p:sldId id="276" r:id="rId13"/>
    <p:sldId id="278" r:id="rId14"/>
    <p:sldId id="393" r:id="rId15"/>
    <p:sldId id="282" r:id="rId16"/>
    <p:sldId id="387" r:id="rId17"/>
    <p:sldId id="284" r:id="rId18"/>
    <p:sldId id="285" r:id="rId19"/>
    <p:sldId id="292" r:id="rId20"/>
    <p:sldId id="293" r:id="rId21"/>
    <p:sldId id="295" r:id="rId22"/>
    <p:sldId id="296" r:id="rId23"/>
    <p:sldId id="299" r:id="rId24"/>
    <p:sldId id="300" r:id="rId25"/>
    <p:sldId id="302" r:id="rId26"/>
    <p:sldId id="303" r:id="rId27"/>
    <p:sldId id="304" r:id="rId28"/>
    <p:sldId id="305" r:id="rId29"/>
    <p:sldId id="306" r:id="rId30"/>
    <p:sldId id="308" r:id="rId31"/>
    <p:sldId id="312" r:id="rId32"/>
    <p:sldId id="313" r:id="rId33"/>
    <p:sldId id="314" r:id="rId34"/>
    <p:sldId id="394" r:id="rId35"/>
    <p:sldId id="317" r:id="rId36"/>
    <p:sldId id="318" r:id="rId37"/>
    <p:sldId id="319" r:id="rId38"/>
    <p:sldId id="320" r:id="rId39"/>
    <p:sldId id="324" r:id="rId40"/>
    <p:sldId id="383" r:id="rId41"/>
    <p:sldId id="325" r:id="rId42"/>
    <p:sldId id="326" r:id="rId43"/>
    <p:sldId id="327" r:id="rId44"/>
    <p:sldId id="328" r:id="rId45"/>
    <p:sldId id="330" r:id="rId46"/>
    <p:sldId id="331" r:id="rId47"/>
    <p:sldId id="332" r:id="rId48"/>
    <p:sldId id="333" r:id="rId49"/>
    <p:sldId id="391" r:id="rId50"/>
    <p:sldId id="334" r:id="rId51"/>
    <p:sldId id="392" r:id="rId52"/>
    <p:sldId id="344" r:id="rId53"/>
    <p:sldId id="345" r:id="rId54"/>
    <p:sldId id="346" r:id="rId55"/>
    <p:sldId id="347" r:id="rId56"/>
    <p:sldId id="348" r:id="rId57"/>
    <p:sldId id="352" r:id="rId58"/>
    <p:sldId id="340" r:id="rId59"/>
    <p:sldId id="359" r:id="rId60"/>
    <p:sldId id="384" r:id="rId61"/>
    <p:sldId id="361" r:id="rId62"/>
    <p:sldId id="362" r:id="rId63"/>
    <p:sldId id="363" r:id="rId64"/>
    <p:sldId id="364" r:id="rId65"/>
    <p:sldId id="365" r:id="rId66"/>
    <p:sldId id="366" r:id="rId67"/>
    <p:sldId id="367" r:id="rId68"/>
    <p:sldId id="368" r:id="rId69"/>
    <p:sldId id="369" r:id="rId70"/>
    <p:sldId id="370" r:id="rId71"/>
    <p:sldId id="386" r:id="rId72"/>
    <p:sldId id="390" r:id="rId73"/>
    <p:sldId id="389" r:id="rId74"/>
    <p:sldId id="373" r:id="rId75"/>
    <p:sldId id="374" r:id="rId76"/>
    <p:sldId id="375" r:id="rId77"/>
    <p:sldId id="377" r:id="rId78"/>
    <p:sldId id="378" r:id="rId79"/>
    <p:sldId id="379" r:id="rId80"/>
    <p:sldId id="380" r:id="rId81"/>
  </p:sldIdLst>
  <p:sldSz cx="9144000" cy="6858000" type="screen4x3"/>
  <p:notesSz cx="6858000" cy="9296400"/>
  <p:custDataLst>
    <p:tags r:id="rId85"/>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40" y="-10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12" y="4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tags" Target="tags/tag1.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45.xml"/><Relationship Id="rId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FEFB58DE-7C1C-E944-BD66-A1070FE7038A}" type="presOf" srcId="{47674A09-9520-420F-9F0B-B150E9454BB5}" destId="{CEF699C1-73B8-4B5E-AE13-87B8A23DED2D}" srcOrd="0" destOrd="0" presId="urn:microsoft.com/office/officeart/2005/8/layout/pyramid1"/>
    <dgm:cxn modelId="{39E4E103-9C14-5549-9589-D8B701D8235C}" type="presOf" srcId="{C23299B2-BC21-48F2-A684-87AC1328B708}" destId="{860136A2-BC36-4BC2-AC9F-4F15965CAAF2}" srcOrd="0" destOrd="0" presId="urn:microsoft.com/office/officeart/2005/8/layout/pyramid1"/>
    <dgm:cxn modelId="{16FC6CF9-276D-544B-B6B5-6A461CEB6F99}" type="presOf" srcId="{47674A09-9520-420F-9F0B-B150E9454BB5}" destId="{E56AD7BB-BE5A-4291-A469-A249A6DDF639}" srcOrd="1"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C16054D7-88E6-2D46-9CF0-DF527EF6CD7E}" type="presParOf" srcId="{860136A2-BC36-4BC2-AC9F-4F15965CAAF2}" destId="{5DE2F9FD-84D6-47A0-B0C2-3E100271E551}" srcOrd="0" destOrd="0" presId="urn:microsoft.com/office/officeart/2005/8/layout/pyramid1"/>
    <dgm:cxn modelId="{604B1A9F-C75A-FD42-B1BD-147B54036EF7}" type="presParOf" srcId="{5DE2F9FD-84D6-47A0-B0C2-3E100271E551}" destId="{CEF699C1-73B8-4B5E-AE13-87B8A23DED2D}" srcOrd="0" destOrd="0" presId="urn:microsoft.com/office/officeart/2005/8/layout/pyramid1"/>
    <dgm:cxn modelId="{27B4930B-6F35-2140-9888-5B509D370AD0}"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t>Universal</a:t>
          </a:r>
          <a:endParaRPr lang="en-US" sz="3600" dirty="0"/>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smtClean="0"/>
            <a:t>Targeted</a:t>
          </a:r>
          <a:endParaRPr lang="en-US" sz="3600" dirty="0"/>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smtClean="0"/>
            <a:t>Intensive</a:t>
          </a:r>
          <a:endParaRPr lang="en-US" sz="3600" dirty="0"/>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343B5AF4-9F63-FD43-A3C1-ADAA7E3E4F32}" type="presOf" srcId="{7A39768E-39A6-4FA9-A4B1-F5CD4CB6EEAE}" destId="{C418DCAE-306E-4AF7-A07C-93313C08AC51}"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ED0B6B41-02A3-3B48-99A9-83E017346802}" type="presOf" srcId="{18A232E2-9330-45BA-8F3D-94B65CEB4C6E}" destId="{CBF801E5-F605-4B6B-AD44-734A83015E31}" srcOrd="0" destOrd="0" presId="urn:microsoft.com/office/officeart/2005/8/layout/arrow2"/>
    <dgm:cxn modelId="{9BC23118-7FD8-1844-AFD6-DBBC8E46A48A}" type="presOf" srcId="{B60BBE5F-A665-46F2-B919-1153C04CBD02}" destId="{D6BFCB8B-9EFA-490C-AAD3-ED7928DE275A}"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74A68F44-20A8-4AB5-8443-C9992E378513}" srcId="{7A39768E-39A6-4FA9-A4B1-F5CD4CB6EEAE}" destId="{18A232E2-9330-45BA-8F3D-94B65CEB4C6E}" srcOrd="0" destOrd="0" parTransId="{2F4A1E04-5D2B-4792-BBEF-41391C61F16F}" sibTransId="{90900876-D263-4D27-9390-F2D23E76F6C1}"/>
    <dgm:cxn modelId="{5B89947C-5C65-474D-B2FC-495B44D45825}" type="presOf" srcId="{636B6905-8B07-4A8A-9920-CB8277CBCEC8}" destId="{762E8C8B-CBB3-47CF-BB93-4E34DA5A865B}" srcOrd="0" destOrd="0" presId="urn:microsoft.com/office/officeart/2005/8/layout/arrow2"/>
    <dgm:cxn modelId="{86E13DE1-E3E0-764F-B80D-FC4A68996AC5}" type="presParOf" srcId="{C418DCAE-306E-4AF7-A07C-93313C08AC51}" destId="{71BCD42B-AD35-4119-8173-705E9B203F4E}" srcOrd="0" destOrd="0" presId="urn:microsoft.com/office/officeart/2005/8/layout/arrow2"/>
    <dgm:cxn modelId="{B489508E-5028-4145-9228-88517D96BB4B}" type="presParOf" srcId="{C418DCAE-306E-4AF7-A07C-93313C08AC51}" destId="{1DC85ACA-369C-4434-B04E-417D8B11B123}" srcOrd="1" destOrd="0" presId="urn:microsoft.com/office/officeart/2005/8/layout/arrow2"/>
    <dgm:cxn modelId="{5CE66C06-10D2-754F-9F4C-679555B3C159}" type="presParOf" srcId="{1DC85ACA-369C-4434-B04E-417D8B11B123}" destId="{7A58CA06-7CF4-4880-8AFF-C27C46361B7A}" srcOrd="0" destOrd="0" presId="urn:microsoft.com/office/officeart/2005/8/layout/arrow2"/>
    <dgm:cxn modelId="{15B28EBD-BB34-5346-B363-04C2B6443AA7}" type="presParOf" srcId="{1DC85ACA-369C-4434-B04E-417D8B11B123}" destId="{CBF801E5-F605-4B6B-AD44-734A83015E31}" srcOrd="1" destOrd="0" presId="urn:microsoft.com/office/officeart/2005/8/layout/arrow2"/>
    <dgm:cxn modelId="{D0887A6B-0FCD-AF44-9890-BB1ACECE1286}" type="presParOf" srcId="{1DC85ACA-369C-4434-B04E-417D8B11B123}" destId="{486B20C5-91A5-4C36-8053-3B9ACF3D938D}" srcOrd="2" destOrd="0" presId="urn:microsoft.com/office/officeart/2005/8/layout/arrow2"/>
    <dgm:cxn modelId="{4AD6E196-A4A5-4E40-A9B0-EB8401803282}" type="presParOf" srcId="{1DC85ACA-369C-4434-B04E-417D8B11B123}" destId="{762E8C8B-CBB3-47CF-BB93-4E34DA5A865B}" srcOrd="3" destOrd="0" presId="urn:microsoft.com/office/officeart/2005/8/layout/arrow2"/>
    <dgm:cxn modelId="{BD9DD1BC-F807-DA49-AA13-B098B21FC2A4}" type="presParOf" srcId="{1DC85ACA-369C-4434-B04E-417D8B11B123}" destId="{CC2DC6BB-4BD5-444C-A232-89F7B6D9B5AD}" srcOrd="4" destOrd="0" presId="urn:microsoft.com/office/officeart/2005/8/layout/arrow2"/>
    <dgm:cxn modelId="{6F6E277A-D325-9840-98EA-3519AA864358}"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563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t>Universal</a:t>
          </a:r>
          <a:endParaRPr lang="en-US" sz="3600" kern="1200" dirty="0"/>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t>Targeted</a:t>
          </a:r>
          <a:endParaRPr lang="en-US" sz="3600" kern="1200" dirty="0"/>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t>Intensive</a:t>
          </a:r>
          <a:endParaRPr lang="en-US" sz="3600" kern="1200" dirty="0"/>
        </a:p>
      </dsp:txBody>
      <dsp:txXfrm>
        <a:off x="1884427" y="634989"/>
        <a:ext cx="2310380" cy="4924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pitchFamily="-111"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E84375B-EC06-EA4A-A573-AF0EC7592194}" type="datetime1">
              <a:rPr lang="en-US"/>
              <a:pPr>
                <a:defRPr/>
              </a:pPr>
              <a:t>8/20/12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pitchFamily="-111"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424206F-BA7D-C646-B445-5D3629C619FB}" type="slidenum">
              <a:rPr lang="en-US"/>
              <a:pPr>
                <a:defRPr/>
              </a:pPr>
              <a:t>‹#›</a:t>
            </a:fld>
            <a:endParaRPr lang="en-US"/>
          </a:p>
        </p:txBody>
      </p:sp>
    </p:spTree>
    <p:extLst>
      <p:ext uri="{BB962C8B-B14F-4D97-AF65-F5344CB8AC3E}">
        <p14:creationId xmlns:p14="http://schemas.microsoft.com/office/powerpoint/2010/main" val="3253345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pitchFamily="25"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72E33D2-0228-FA44-84F7-BC6618AA523F}" type="datetime1">
              <a:rPr lang="en-US"/>
              <a:pPr>
                <a:defRPr/>
              </a:pPr>
              <a:t>8/20/12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pitchFamily="25"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DD3FE58-5F62-5C45-8BB9-32E9A9E0D9A1}" type="slidenum">
              <a:rPr lang="en-US"/>
              <a:pPr>
                <a:defRPr/>
              </a:pPr>
              <a:t>‹#›</a:t>
            </a:fld>
            <a:endParaRPr lang="en-US"/>
          </a:p>
        </p:txBody>
      </p:sp>
    </p:spTree>
    <p:extLst>
      <p:ext uri="{BB962C8B-B14F-4D97-AF65-F5344CB8AC3E}">
        <p14:creationId xmlns:p14="http://schemas.microsoft.com/office/powerpoint/2010/main" val="32908985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25" charset="-128"/>
        <a:cs typeface="ＭＳ Ｐゴシック" pitchFamily="2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0C42BC-CFA1-854C-9C8E-393E873C075C}" type="slidenum">
              <a:rPr lang="en-US" sz="1200"/>
              <a:pPr eaLnBrk="1" hangingPunct="1"/>
              <a:t>1</a:t>
            </a:fld>
            <a:endParaRPr lang="en-US" sz="1200"/>
          </a:p>
        </p:txBody>
      </p:sp>
      <p:sp>
        <p:nvSpPr>
          <p:cNvPr id="6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buFontTx/>
              <a:buChar char="•"/>
            </a:pPr>
            <a:r>
              <a:rPr lang="en-US">
                <a:latin typeface="Arial" charset="0"/>
                <a:ea typeface="ＭＳ Ｐゴシック" charset="0"/>
                <a:cs typeface="ＭＳ Ｐゴシック" charset="0"/>
              </a:rPr>
              <a:t> These slides have notes to guide presentations for stakeholders or for independent study. The slides can be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cut and pasted</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for school or stakeholder use in supporting family and community engagement in the RtI process. </a:t>
            </a:r>
          </a:p>
          <a:p>
            <a:pPr eaLnBrk="1" hangingPunct="1">
              <a:buFontTx/>
              <a:buChar char="•"/>
            </a:pPr>
            <a:r>
              <a:rPr lang="en-US">
                <a:latin typeface="Arial" charset="0"/>
                <a:ea typeface="ＭＳ Ｐゴシック" charset="0"/>
                <a:cs typeface="ＭＳ Ｐゴシック" charset="0"/>
              </a:rPr>
              <a:t> It will be more understandable if all slides are viewed in sequence, but the five sections can be studied independently. These are: Definition, Rationale (Law and Research), Challenges and Solutions, Tiered RtI Family and Community Partnering, and Data-Based Action Planning.  There is also a brief introduction to RtI. </a:t>
            </a:r>
          </a:p>
          <a:p>
            <a:pPr eaLnBrk="1" hangingPunct="1">
              <a:buFontTx/>
              <a:buChar char="•"/>
            </a:pPr>
            <a:r>
              <a:rPr lang="en-US">
                <a:latin typeface="Arial" charset="0"/>
                <a:ea typeface="ＭＳ Ｐゴシック" charset="0"/>
                <a:cs typeface="ＭＳ Ｐゴシック" charset="0"/>
              </a:rPr>
              <a:t> 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toolkit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icon notes when there are written materials, handouts, resources available on the slide topic.</a:t>
            </a:r>
          </a:p>
          <a:p>
            <a:pPr eaLnBrk="1" hangingPunct="1">
              <a:buFontTx/>
              <a:buChar char="•"/>
            </a:pPr>
            <a:r>
              <a:rPr lang="en-US">
                <a:latin typeface="Arial" charset="0"/>
                <a:ea typeface="ＭＳ Ｐゴシック" charset="0"/>
                <a:cs typeface="ＭＳ Ｐゴシック" charset="0"/>
              </a:rPr>
              <a:t> There is a separate set of Activity slides which can be included in this presentation if  desired, or they can be utilized independently. </a:t>
            </a:r>
          </a:p>
          <a:p>
            <a:pPr eaLnBrk="1" hangingPunct="1">
              <a:buFontTx/>
              <a:buChar char="•"/>
            </a:pPr>
            <a:r>
              <a:rPr lang="en-US">
                <a:latin typeface="Arial" charset="0"/>
                <a:ea typeface="ＭＳ Ｐゴシック" charset="0"/>
                <a:cs typeface="ＭＳ Ｐゴシック" charset="0"/>
              </a:rPr>
              <a:t> There is a separate set of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Back-to-School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slides which are samples from this presentation organized for easy access to a school site wanting to share information with stake holders.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BEFA8D-B336-664B-B2C3-2504DA03195E}" type="slidenum">
              <a:rPr lang="en-US" sz="1200"/>
              <a:pPr eaLnBrk="1" hangingPunct="1"/>
              <a:t>10</a:t>
            </a:fld>
            <a:endParaRPr lang="en-US" sz="120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-Six components established by the RtI Task Force. </a:t>
            </a:r>
          </a:p>
          <a:p>
            <a:pPr eaLnBrk="1" hangingPunct="1"/>
            <a:r>
              <a:rPr lang="en-US">
                <a:latin typeface="Arial" charset="0"/>
                <a:ea typeface="ＭＳ Ｐゴシック" charset="0"/>
                <a:cs typeface="ＭＳ Ｐゴシック" charset="0"/>
              </a:rPr>
              <a:t>-Each component important to implementing RtI.</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-How would each of these areas be defined in your site? </a:t>
            </a:r>
          </a:p>
          <a:p>
            <a:pPr eaLnBrk="1" hangingPunct="1"/>
            <a:r>
              <a:rPr lang="en-US">
                <a:latin typeface="Arial" charset="0"/>
                <a:ea typeface="ＭＳ Ｐゴシック" charset="0"/>
                <a:cs typeface="ＭＳ Ｐゴシック" charset="0"/>
              </a:rPr>
              <a:t>-How are they a component of your RtI framework?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ＭＳ Ｐゴシック" charset="0"/>
                <a:cs typeface="Arial" charset="0"/>
              </a:rPr>
              <a:t>Key Points:</a:t>
            </a:r>
          </a:p>
          <a:p>
            <a:r>
              <a:rPr lang="en-US">
                <a:latin typeface="Arial" charset="0"/>
                <a:ea typeface="ＭＳ Ｐゴシック" charset="0"/>
                <a:cs typeface="Arial" charset="0"/>
              </a:rPr>
              <a:t>-Background as to why every school in Colorado must have an RtI process.</a:t>
            </a:r>
          </a:p>
          <a:p>
            <a:endParaRPr lang="en-US">
              <a:latin typeface="Arial" charset="0"/>
              <a:ea typeface="ＭＳ Ｐゴシック" charset="0"/>
              <a:cs typeface="Arial" charset="0"/>
            </a:endParaRPr>
          </a:p>
          <a:p>
            <a:r>
              <a:rPr lang="en-US">
                <a:latin typeface="Arial" charset="0"/>
                <a:ea typeface="ＭＳ Ｐゴシック" charset="0"/>
                <a:cs typeface="Arial" charset="0"/>
              </a:rPr>
              <a:t>Ideas to Consider:</a:t>
            </a:r>
          </a:p>
          <a:p>
            <a:r>
              <a:rPr lang="en-US">
                <a:latin typeface="Arial" charset="0"/>
                <a:ea typeface="ＭＳ Ｐゴシック" charset="0"/>
                <a:cs typeface="Arial" charset="0"/>
              </a:rPr>
              <a:t>-Do families and staff have a shared understanding of the RtI process, law, and rationale for implementation?</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2FA5E4-2090-B344-B695-2F0EBC5F8982}"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ＭＳ Ｐゴシック" charset="0"/>
                <a:cs typeface="Arial" charset="0"/>
              </a:rPr>
              <a:t>Key Points:</a:t>
            </a:r>
          </a:p>
          <a:p>
            <a:r>
              <a:rPr lang="en-US">
                <a:latin typeface="Arial" charset="0"/>
                <a:ea typeface="ＭＳ Ｐゴシック" charset="0"/>
                <a:cs typeface="Arial" charset="0"/>
              </a:rPr>
              <a:t>-Timeline for RtI implementation in Colorado.</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57ADA8-B208-4743-8A68-7F3495597910}"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This is new legislation to become effective in 2013. </a:t>
            </a:r>
            <a:r>
              <a:rPr lang="en-US" dirty="0" err="1" smtClean="0"/>
              <a:t>RtI</a:t>
            </a:r>
            <a:r>
              <a:rPr lang="en-US" dirty="0" smtClean="0"/>
              <a:t> is now in Colorado law in two places.</a:t>
            </a:r>
            <a:endParaRPr lang="en-US" dirty="0"/>
          </a:p>
        </p:txBody>
      </p:sp>
      <p:sp>
        <p:nvSpPr>
          <p:cNvPr id="4" name="Slide Number Placeholder 3"/>
          <p:cNvSpPr>
            <a:spLocks noGrp="1"/>
          </p:cNvSpPr>
          <p:nvPr>
            <p:ph type="sldNum" sz="quarter" idx="10"/>
          </p:nvPr>
        </p:nvSpPr>
        <p:spPr/>
        <p:txBody>
          <a:bodyPr/>
          <a:lstStyle/>
          <a:p>
            <a:pPr>
              <a:defRPr/>
            </a:pPr>
            <a:fld id="{ADD3FE58-5F62-5C45-8BB9-32E9A9E0D9A1}" type="slidenum">
              <a:rPr lang="en-US" smtClean="0"/>
              <a:pPr>
                <a:defRPr/>
              </a:pPr>
              <a:t>13</a:t>
            </a:fld>
            <a:endParaRPr lang="en-US"/>
          </a:p>
        </p:txBody>
      </p:sp>
    </p:spTree>
    <p:extLst>
      <p:ext uri="{BB962C8B-B14F-4D97-AF65-F5344CB8AC3E}">
        <p14:creationId xmlns:p14="http://schemas.microsoft.com/office/powerpoint/2010/main" val="546821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-Colorado was one of the first states to include “Family and Community Partnerships” as one of the guiding practices.</a:t>
            </a:r>
          </a:p>
          <a:p>
            <a:pPr eaLnBrk="1" hangingPunct="1">
              <a:spcBef>
                <a:spcPct val="0"/>
              </a:spcBef>
            </a:pPr>
            <a:r>
              <a:rPr lang="en-US">
                <a:latin typeface="Arial" charset="0"/>
                <a:ea typeface="ＭＳ Ｐゴシック" charset="0"/>
                <a:cs typeface="ＭＳ Ｐゴシック" charset="0"/>
              </a:rPr>
              <a:t>-Families and community members can participate in all of the other practices, coordinating positive behavior supports in all the facets of a student’s life, which can increase behavior learning and successes.</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6A44B2-723B-034D-BF3A-AA7304EF27BF}" type="slidenum">
              <a:rPr lang="en-US" sz="1200"/>
              <a:pPr eaLnBrk="1" hangingPunct="1"/>
              <a:t>14</a:t>
            </a:fld>
            <a:endParaRPr lang="en-US" sz="1200"/>
          </a:p>
        </p:txBody>
      </p:sp>
      <p:sp>
        <p:nvSpPr>
          <p:cNvPr id="45060"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Administrator Overview</a:t>
            </a:r>
          </a:p>
        </p:txBody>
      </p:sp>
      <p:sp>
        <p:nvSpPr>
          <p:cNvPr id="45061"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Colorado Department of Education    RtI/PBS Unit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BB0B53-AB57-7548-BBAD-83D38F4142BC}" type="slidenum">
              <a:rPr lang="en-US" sz="1200"/>
              <a:pPr eaLnBrk="1" hangingPunct="1"/>
              <a:t>15</a:t>
            </a:fld>
            <a:endParaRPr lang="en-US" sz="1200"/>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-Video was made by CDE highlighting core principles &amp; essential components.</a:t>
            </a:r>
          </a:p>
          <a:p>
            <a:pPr eaLnBrk="1" hangingPunct="1"/>
            <a:r>
              <a:rPr lang="en-US">
                <a:latin typeface="Arial" charset="0"/>
                <a:ea typeface="ＭＳ Ｐゴシック" charset="0"/>
                <a:cs typeface="ＭＳ Ｐゴシック" charset="0"/>
              </a:rPr>
              <a:t>-Principals, teachers, families &amp; students share their thoughts.</a:t>
            </a:r>
          </a:p>
          <a:p>
            <a:pPr eaLnBrk="1" hangingPunct="1"/>
            <a:r>
              <a:rPr lang="en-US">
                <a:latin typeface="Arial" charset="0"/>
                <a:ea typeface="ＭＳ Ｐゴシック" charset="0"/>
                <a:cs typeface="ＭＳ Ｐゴシック" charset="0"/>
              </a:rPr>
              <a:t>-Video is overview &amp; appropriate for all stakeholders.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-A school or district may want to add clips from individual site, relating to specific RtI components seen locally.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643538-6856-BB47-AC9E-2925AC76CF16}" type="slidenum">
              <a:rPr lang="en-US" sz="1200"/>
              <a:pPr eaLnBrk="1" hangingPunct="1"/>
              <a:t>16</a:t>
            </a:fld>
            <a:endParaRPr lang="en-US" sz="120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-Helpful to have definition of partnering. </a:t>
            </a:r>
          </a:p>
          <a:p>
            <a:pPr eaLnBrk="1" hangingPunct="1"/>
            <a:r>
              <a:rPr lang="en-US">
                <a:latin typeface="Arial" charset="0"/>
                <a:ea typeface="ＭＳ Ｐゴシック" charset="0"/>
                <a:cs typeface="ＭＳ Ｐゴシック" charset="0"/>
              </a:rPr>
              <a:t>-Definition provided is general, specifically describing relationship between families &amp; schools.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 </a:t>
            </a:r>
          </a:p>
          <a:p>
            <a:pPr eaLnBrk="1" hangingPunct="1"/>
            <a:r>
              <a:rPr lang="en-US">
                <a:latin typeface="Arial" charset="0"/>
                <a:ea typeface="ＭＳ Ｐゴシック" charset="0"/>
                <a:cs typeface="ＭＳ Ｐゴシック" charset="0"/>
              </a:rPr>
              <a:t>-What is your (team</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school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organization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definition of partnering? </a:t>
            </a:r>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B90B90-4982-334D-9726-FCDB1222A2DF}" type="slidenum">
              <a:rPr lang="en-US" sz="1200"/>
              <a:pPr eaLnBrk="1" hangingPunct="1"/>
              <a:t>17</a:t>
            </a:fld>
            <a:endParaRPr lang="en-US" sz="1200"/>
          </a:p>
        </p:txBody>
      </p:sp>
      <p:sp>
        <p:nvSpPr>
          <p:cNvPr id="51202"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A88DF5B-0E02-6E49-A6B0-CB24A8F9BFFC}" type="slidenum">
              <a:rPr lang="en-US" sz="1200"/>
              <a:pPr algn="r" eaLnBrk="1" hangingPunct="1"/>
              <a:t>17</a:t>
            </a:fld>
            <a:endParaRPr lang="en-US" sz="1200"/>
          </a:p>
        </p:txBody>
      </p:sp>
      <p:sp>
        <p:nvSpPr>
          <p:cNvPr id="51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4" name="Rectangle 3"/>
          <p:cNvSpPr>
            <a:spLocks noGrp="1" noChangeArrowheads="1"/>
          </p:cNvSpPr>
          <p:nvPr>
            <p:ph type="body" idx="1"/>
          </p:nvPr>
        </p:nvSpPr>
        <p:spPr bwMode="auto">
          <a:xfrm>
            <a:off x="914400" y="4416425"/>
            <a:ext cx="5029200" cy="44164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z="1000">
                <a:latin typeface="Arial" charset="0"/>
                <a:ea typeface="ＭＳ Ｐゴシック" charset="0"/>
                <a:cs typeface="ＭＳ Ｐゴシック" charset="0"/>
              </a:rPr>
              <a:t>Activity #1: Define Partnering</a:t>
            </a:r>
          </a:p>
          <a:p>
            <a:pPr eaLnBrk="1" hangingPunct="1"/>
            <a:endParaRPr lang="en-US" sz="1000">
              <a:latin typeface="Arial" charset="0"/>
              <a:ea typeface="ＭＳ Ｐゴシック" charset="0"/>
              <a:cs typeface="ＭＳ Ｐゴシック" charset="0"/>
            </a:endParaRPr>
          </a:p>
          <a:p>
            <a:pPr eaLnBrk="1" hangingPunct="1">
              <a:buFontTx/>
              <a:buChar char="•"/>
            </a:pPr>
            <a:r>
              <a:rPr lang="en-US" sz="1000">
                <a:latin typeface="Arial" charset="0"/>
                <a:ea typeface="ＭＳ Ｐゴシック" charset="0"/>
                <a:cs typeface="ＭＳ Ｐゴシック" charset="0"/>
              </a:rPr>
              <a:t>Materials: Sheets with the the Partnering Sentence Stem; Writing Utensils</a:t>
            </a:r>
          </a:p>
          <a:p>
            <a:pPr eaLnBrk="1" hangingPunct="1"/>
            <a:endParaRPr lang="en-US" sz="1000">
              <a:latin typeface="Arial" charset="0"/>
              <a:ea typeface="ＭＳ Ｐゴシック" charset="0"/>
              <a:cs typeface="ＭＳ Ｐゴシック" charset="0"/>
            </a:endParaRPr>
          </a:p>
          <a:p>
            <a:pPr eaLnBrk="1" hangingPunct="1">
              <a:buFontTx/>
              <a:buChar char="•"/>
            </a:pPr>
            <a:r>
              <a:rPr lang="en-US" sz="1000">
                <a:latin typeface="Arial" charset="0"/>
                <a:ea typeface="ＭＳ Ｐゴシック" charset="0"/>
                <a:cs typeface="ＭＳ Ｐゴシック" charset="0"/>
              </a:rPr>
              <a:t>Outcome: Participants engage in discussing personal and/or team definitions of partnering. Participants hear varying definitions and have an opportunity to collaborate on creating a mutually-shared definition. </a:t>
            </a:r>
          </a:p>
          <a:p>
            <a:pPr eaLnBrk="1" hangingPunct="1">
              <a:buFontTx/>
              <a:buChar char="•"/>
            </a:pPr>
            <a:endParaRPr lang="en-US" sz="1000">
              <a:latin typeface="Arial" charset="0"/>
              <a:ea typeface="ＭＳ Ｐゴシック" charset="0"/>
              <a:cs typeface="ＭＳ Ｐゴシック" charset="0"/>
            </a:endParaRPr>
          </a:p>
          <a:p>
            <a:pPr eaLnBrk="1" hangingPunct="1">
              <a:buFontTx/>
              <a:buChar char="•"/>
            </a:pPr>
            <a:r>
              <a:rPr lang="en-US" sz="1000">
                <a:latin typeface="Arial" charset="0"/>
                <a:ea typeface="ＭＳ Ｐゴシック" charset="0"/>
                <a:cs typeface="ＭＳ Ｐゴシック" charset="0"/>
              </a:rPr>
              <a:t>Instructions: (These can be varied to fit audiences.)  Please write down a brief response to </a:t>
            </a:r>
            <a:r>
              <a:rPr lang="ja-JP" altLang="en-US" sz="1000">
                <a:latin typeface="Arial" charset="0"/>
                <a:ea typeface="ＭＳ Ｐゴシック" charset="0"/>
                <a:cs typeface="ＭＳ Ｐゴシック" charset="0"/>
              </a:rPr>
              <a:t>“</a:t>
            </a:r>
            <a:r>
              <a:rPr lang="en-US" altLang="ja-JP" sz="1000">
                <a:latin typeface="Arial" charset="0"/>
                <a:ea typeface="ＭＳ Ｐゴシック" charset="0"/>
                <a:cs typeface="ＭＳ Ｐゴシック" charset="0"/>
              </a:rPr>
              <a:t>Partnering is ____________________________</a:t>
            </a:r>
            <a:r>
              <a:rPr lang="ja-JP" altLang="en-US" sz="1000">
                <a:latin typeface="Arial" charset="0"/>
                <a:ea typeface="ＭＳ Ｐゴシック" charset="0"/>
                <a:cs typeface="ＭＳ Ｐゴシック" charset="0"/>
              </a:rPr>
              <a:t>”</a:t>
            </a:r>
            <a:r>
              <a:rPr lang="en-US" altLang="ja-JP" sz="1000">
                <a:latin typeface="Arial" charset="0"/>
                <a:ea typeface="ＭＳ Ｐゴシック" charset="0"/>
                <a:cs typeface="ＭＳ Ｐゴシック" charset="0"/>
              </a:rPr>
              <a:t>. Then discuss  response with your team (or a neighbor). Create a team partnering definition or list the characteristics your team identified.  Share key points with entire group.  Optional discussion points: ask would responses be different if all were educators or family members or community resources? or any different group from the current one? what would students say? or compare with given definition.</a:t>
            </a:r>
          </a:p>
          <a:p>
            <a:pPr eaLnBrk="1" hangingPunct="1">
              <a:buFontTx/>
              <a:buChar char="•"/>
            </a:pPr>
            <a:endParaRPr lang="en-US" sz="1000">
              <a:latin typeface="Arial" charset="0"/>
              <a:ea typeface="ＭＳ Ｐゴシック" charset="0"/>
              <a:cs typeface="ＭＳ Ｐゴシック" charset="0"/>
            </a:endParaRPr>
          </a:p>
          <a:p>
            <a:pPr eaLnBrk="1" hangingPunct="1">
              <a:buFontTx/>
              <a:buChar char="•"/>
            </a:pPr>
            <a:r>
              <a:rPr lang="en-US" sz="1000">
                <a:latin typeface="Arial" charset="0"/>
                <a:ea typeface="ＭＳ Ｐゴシック" charset="0"/>
                <a:cs typeface="ＭＳ Ｐゴシック" charset="0"/>
              </a:rPr>
              <a:t>Conclusion: Individual,  team or dyad keeps their responses to re-examine after a role-play activity or listening to other components of workshop or to take back to professional setting to share with others </a:t>
            </a:r>
            <a:r>
              <a:rPr lang="ja-JP" altLang="en-US" sz="1000">
                <a:latin typeface="Arial" charset="0"/>
                <a:ea typeface="ＭＳ Ｐゴシック" charset="0"/>
                <a:cs typeface="ＭＳ Ｐゴシック" charset="0"/>
              </a:rPr>
              <a:t>“</a:t>
            </a:r>
            <a:r>
              <a:rPr lang="en-US" altLang="ja-JP" sz="1000">
                <a:latin typeface="Arial" charset="0"/>
                <a:ea typeface="ＭＳ Ｐゴシック" charset="0"/>
                <a:cs typeface="ＭＳ Ｐゴシック" charset="0"/>
              </a:rPr>
              <a:t>Partnering</a:t>
            </a:r>
            <a:r>
              <a:rPr lang="ja-JP" altLang="en-US" sz="1000">
                <a:latin typeface="Arial" charset="0"/>
                <a:ea typeface="ＭＳ Ｐゴシック" charset="0"/>
                <a:cs typeface="ＭＳ Ｐゴシック" charset="0"/>
              </a:rPr>
              <a:t>”</a:t>
            </a:r>
            <a:r>
              <a:rPr lang="en-US" altLang="ja-JP" sz="1000">
                <a:latin typeface="Arial" charset="0"/>
                <a:ea typeface="ＭＳ Ｐゴシック" charset="0"/>
                <a:cs typeface="ＭＳ Ｐゴシック" charset="0"/>
              </a:rPr>
              <a:t> can be applied to staff as well as families and communities. </a:t>
            </a:r>
            <a:endParaRPr lang="en-US" sz="100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0DF12C-2253-9A4B-8946-8032F1E65FC3}" type="slidenum">
              <a:rPr lang="en-US" sz="1200"/>
              <a:pPr eaLnBrk="1" hangingPunct="1"/>
              <a:t>18</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-General principles about learning that can help teachers, families, administrators &amp; others understand importance of partnering, &amp; the different dimensions.</a:t>
            </a:r>
          </a:p>
          <a:p>
            <a:pPr eaLnBrk="1" hangingPunct="1">
              <a:spcBef>
                <a:spcPct val="0"/>
              </a:spcBef>
            </a:pPr>
            <a:r>
              <a:rPr lang="en-US">
                <a:latin typeface="Arial" charset="0"/>
                <a:ea typeface="ＭＳ Ｐゴシック" charset="0"/>
                <a:cs typeface="ＭＳ Ｐゴシック" charset="0"/>
              </a:rPr>
              <a:t>-Focuses on student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learning &amp; how helpful it is to a student to have it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coordinated”. </a:t>
            </a:r>
          </a:p>
          <a:p>
            <a:pPr eaLnBrk="1" hangingPunct="1">
              <a:spcBef>
                <a:spcPct val="0"/>
              </a:spcBef>
            </a:pPr>
            <a:r>
              <a:rPr lang="en-US">
                <a:latin typeface="Arial" charset="0"/>
                <a:ea typeface="ＭＳ Ｐゴシック" charset="0"/>
                <a:cs typeface="ＭＳ Ｐゴシック" charset="0"/>
              </a:rPr>
              <a:t>-The importance of students being able to tie two worlds together is supported in the research.</a:t>
            </a:r>
          </a:p>
          <a:p>
            <a:pPr eaLnBrk="1" hangingPunct="1">
              <a:spcBef>
                <a:spcPct val="0"/>
              </a:spcBef>
            </a:pPr>
            <a:r>
              <a:rPr lang="en-US">
                <a:latin typeface="Arial" charset="0"/>
                <a:ea typeface="ＭＳ Ｐゴシック" charset="0"/>
                <a:cs typeface="ＭＳ Ｐゴシック" charset="0"/>
              </a:rPr>
              <a:t>-Must recognize the many school communities implementing RtI &amp; working with families are in different places with implementation; some need time and practice; some are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there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t>
            </a:r>
          </a:p>
          <a:p>
            <a:pPr eaLnBrk="1" hangingPunct="1">
              <a:spcBef>
                <a:spcPct val="0"/>
              </a:spcBef>
            </a:pPr>
            <a:endParaRPr lang="en-US" altLang="ja-JP">
              <a:latin typeface="Arial" charset="0"/>
              <a:ea typeface="ＭＳ Ｐゴシック" charset="0"/>
              <a:cs typeface="ＭＳ Ｐゴシック" charset="0"/>
            </a:endParaRPr>
          </a:p>
          <a:p>
            <a:pPr eaLnBrk="1" hangingPunct="1">
              <a:spcBef>
                <a:spcPct val="0"/>
              </a:spcBef>
            </a:pPr>
            <a:r>
              <a:rPr lang="en-US">
                <a:latin typeface="Arial" charset="0"/>
                <a:ea typeface="ＭＳ Ｐゴシック" charset="0"/>
                <a:cs typeface="ＭＳ Ｐゴシック" charset="0"/>
              </a:rPr>
              <a:t>Ideas to Consider:</a:t>
            </a:r>
          </a:p>
          <a:p>
            <a:pPr eaLnBrk="1" hangingPunct="1">
              <a:spcBef>
                <a:spcPct val="0"/>
              </a:spcBef>
            </a:pPr>
            <a:r>
              <a:rPr lang="en-US">
                <a:latin typeface="Arial" charset="0"/>
                <a:ea typeface="ＭＳ Ｐゴシック" charset="0"/>
                <a:cs typeface="ＭＳ Ｐゴシック" charset="0"/>
              </a:rPr>
              <a:t>-Discuss these points and what they mean from your, as well as others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perspectives. </a:t>
            </a:r>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6B1B42-025B-844A-A578-1A021707209F}" type="slidenum">
              <a:rPr lang="en-US" sz="1200"/>
              <a:pPr eaLnBrk="1" hangingPunct="1"/>
              <a:t>19</a:t>
            </a:fld>
            <a:endParaRPr lang="en-US" sz="1200"/>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-Important to explore research-based options offering promise in increasing student achievement and success. </a:t>
            </a:r>
          </a:p>
          <a:p>
            <a:pPr eaLnBrk="1" hangingPunct="1">
              <a:spcBef>
                <a:spcPct val="0"/>
              </a:spcBef>
            </a:pPr>
            <a:r>
              <a:rPr lang="en-US">
                <a:latin typeface="Arial" charset="0"/>
                <a:ea typeface="ＭＳ Ｐゴシック" charset="0"/>
                <a:cs typeface="ＭＳ Ｐゴシック" charset="0"/>
              </a:rPr>
              <a:t>-Many people do not think of this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valued added</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piece of partnering with families.</a:t>
            </a:r>
          </a:p>
          <a:p>
            <a:pPr eaLnBrk="1" hangingPunct="1">
              <a:spcBef>
                <a:spcPct val="0"/>
              </a:spcBef>
            </a:pPr>
            <a:r>
              <a:rPr lang="en-US">
                <a:latin typeface="Arial" charset="0"/>
                <a:ea typeface="ＭＳ Ｐゴシック" charset="0"/>
                <a:cs typeface="ＭＳ Ｐゴシック" charset="0"/>
              </a:rPr>
              <a:t>-Relationships are based on trust and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no surprises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 both stem from transparency in processes, as in RtI.</a:t>
            </a:r>
          </a:p>
          <a:p>
            <a:pPr eaLnBrk="1" hangingPunct="1">
              <a:spcBef>
                <a:spcPct val="0"/>
              </a:spcBef>
            </a:pPr>
            <a:r>
              <a:rPr lang="en-US">
                <a:latin typeface="Arial" charset="0"/>
                <a:ea typeface="ＭＳ Ｐゴシック" charset="0"/>
                <a:cs typeface="ＭＳ Ｐゴシック" charset="0"/>
              </a:rPr>
              <a:t>-Inclusion of all parties means responsibility is shared.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C17173-6C70-BC49-A42B-013F7137457C}" type="slidenum">
              <a:rPr lang="en-US" sz="1200"/>
              <a:pPr eaLnBrk="1" hangingPunct="1"/>
              <a:t>2</a:t>
            </a:fld>
            <a:endParaRPr lang="en-US" sz="1200"/>
          </a:p>
        </p:txBody>
      </p:sp>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-Ask how many are parents themselves. </a:t>
            </a:r>
          </a:p>
          <a:p>
            <a:pPr eaLnBrk="1" hangingPunct="1"/>
            <a:r>
              <a:rPr lang="en-US">
                <a:latin typeface="Arial" charset="0"/>
                <a:ea typeface="ＭＳ Ｐゴシック" charset="0"/>
                <a:cs typeface="ＭＳ Ｐゴシック" charset="0"/>
              </a:rPr>
              <a:t>-Ask to use that lens, as well as their professional role, in interacting with the material.</a:t>
            </a:r>
          </a:p>
          <a:p>
            <a:pPr eaLnBrk="1" hangingPunct="1"/>
            <a:r>
              <a:rPr lang="en-US">
                <a:latin typeface="Arial" charset="0"/>
                <a:ea typeface="ＭＳ Ｐゴシック" charset="0"/>
                <a:cs typeface="ＭＳ Ｐゴシック" charset="0"/>
              </a:rPr>
              <a:t>-Inclusive alternate: ask those who are not parents to think about own school experiences w/their families.</a:t>
            </a:r>
          </a:p>
          <a:p>
            <a:pPr eaLnBrk="1" hangingPunct="1"/>
            <a:r>
              <a:rPr lang="en-US">
                <a:latin typeface="Arial" charset="0"/>
                <a:ea typeface="ＭＳ Ｐゴシック" charset="0"/>
                <a:cs typeface="ＭＳ Ｐゴシック" charset="0"/>
              </a:rPr>
              <a:t>-Because people are in very different places with this information, it is helpful to know what people want to gain from the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3D9B8E-DC17-1F4C-8620-8BA8FEDE07ED}" type="slidenum">
              <a:rPr lang="en-US" sz="1200"/>
              <a:pPr eaLnBrk="1" hangingPunct="1"/>
              <a:t>20</a:t>
            </a:fld>
            <a:endParaRPr lang="en-US" sz="1200"/>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 </a:t>
            </a:r>
          </a:p>
          <a:p>
            <a:pPr eaLnBrk="1" hangingPunct="1">
              <a:spcBef>
                <a:spcPct val="0"/>
              </a:spcBef>
            </a:pPr>
            <a:r>
              <a:rPr lang="en-US">
                <a:latin typeface="Arial" charset="0"/>
                <a:ea typeface="ＭＳ Ｐゴシック" charset="0"/>
                <a:cs typeface="ＭＳ Ｐゴシック" charset="0"/>
              </a:rPr>
              <a:t>-Families &amp; educators alike can be hesitant &amp; afraid to reach out when cultures and languages are different.</a:t>
            </a:r>
          </a:p>
          <a:p>
            <a:pPr eaLnBrk="1" hangingPunct="1">
              <a:spcBef>
                <a:spcPct val="0"/>
              </a:spcBef>
            </a:pPr>
            <a:r>
              <a:rPr lang="en-US">
                <a:latin typeface="Arial" charset="0"/>
                <a:ea typeface="ＭＳ Ｐゴシック" charset="0"/>
                <a:cs typeface="ＭＳ Ｐゴシック" charset="0"/>
              </a:rPr>
              <a:t>-When genuine efforts to TRY, everyone benefits - especially the students. Always try. </a:t>
            </a:r>
          </a:p>
          <a:p>
            <a:pPr eaLnBrk="1" hangingPunct="1">
              <a:spcBef>
                <a:spcPct val="0"/>
              </a:spcBef>
            </a:pPr>
            <a:r>
              <a:rPr lang="en-US">
                <a:latin typeface="Arial" charset="0"/>
                <a:ea typeface="ＭＳ Ｐゴシック" charset="0"/>
                <a:cs typeface="ＭＳ Ｐゴシック" charset="0"/>
              </a:rPr>
              <a:t>-Acknowledge that more time needed when language differences - interpreters and/or cultural liaisons usually a part of the picture</a:t>
            </a:r>
          </a:p>
          <a:p>
            <a:pPr eaLnBrk="1" hangingPunct="1">
              <a:spcBef>
                <a:spcPct val="0"/>
              </a:spcBef>
            </a:pPr>
            <a:r>
              <a:rPr lang="en-US">
                <a:latin typeface="Arial" charset="0"/>
                <a:ea typeface="ＭＳ Ｐゴシック" charset="0"/>
                <a:cs typeface="ＭＳ Ｐゴシック" charset="0"/>
              </a:rPr>
              <a:t>-Be proactive, work with community resources.</a:t>
            </a:r>
          </a:p>
          <a:p>
            <a:pPr eaLnBrk="1" hangingPunct="1">
              <a:spcBef>
                <a:spcPct val="0"/>
              </a:spcBef>
            </a:pPr>
            <a:r>
              <a:rPr lang="en-US">
                <a:latin typeface="Arial" charset="0"/>
                <a:ea typeface="ＭＳ Ｐゴシック" charset="0"/>
                <a:cs typeface="ＭＳ Ｐゴシック" charset="0"/>
              </a:rPr>
              <a:t>-Ask students how to share about school with families—this honors their knowledge and insight.</a:t>
            </a:r>
          </a:p>
          <a:p>
            <a:pPr eaLnBrk="1" hangingPunct="1">
              <a:spcBef>
                <a:spcPct val="0"/>
              </a:spcBef>
            </a:pPr>
            <a:endParaRPr lang="en-US">
              <a:latin typeface="Arial" charset="0"/>
              <a:ea typeface="ＭＳ Ｐゴシック" charset="0"/>
              <a:cs typeface="ＭＳ Ｐゴシック" charset="0"/>
            </a:endParaRPr>
          </a:p>
          <a:p>
            <a:pPr eaLnBrk="1" hangingPunct="1">
              <a:spcBef>
                <a:spcPct val="0"/>
              </a:spcBef>
            </a:pPr>
            <a:r>
              <a:rPr lang="en-US">
                <a:latin typeface="Arial" charset="0"/>
                <a:ea typeface="ＭＳ Ｐゴシック" charset="0"/>
                <a:cs typeface="ＭＳ Ｐゴシック" charset="0"/>
              </a:rPr>
              <a:t>Ideas to Consider:</a:t>
            </a:r>
          </a:p>
          <a:p>
            <a:pPr eaLnBrk="1" hangingPunct="1">
              <a:spcBef>
                <a:spcPct val="0"/>
              </a:spcBef>
            </a:pPr>
            <a:r>
              <a:rPr lang="en-US">
                <a:latin typeface="Arial" charset="0"/>
                <a:ea typeface="ＭＳ Ｐゴシック" charset="0"/>
                <a:cs typeface="ＭＳ Ｐゴシック" charset="0"/>
              </a:rPr>
              <a:t>-What ideas can be proactively generated for your school community about establishing intentional partnerships between school staff and families with language differences - having a plan, which can includes families, students and community members helps build in the time and resources in advance.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AAF619-80A0-5A4A-81FC-C8BC7D813048}" type="slidenum">
              <a:rPr lang="en-US" sz="1200"/>
              <a:pPr eaLnBrk="1" hangingPunct="1"/>
              <a:t>21</a:t>
            </a:fld>
            <a:endParaRPr lang="en-US" sz="1200"/>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-When students are learning new concepts, we teach, practice new words.</a:t>
            </a:r>
          </a:p>
          <a:p>
            <a:pPr eaLnBrk="1" hangingPunct="1"/>
            <a:r>
              <a:rPr lang="en-US">
                <a:latin typeface="Arial" charset="0"/>
                <a:ea typeface="ＭＳ Ｐゴシック" charset="0"/>
                <a:cs typeface="ＭＳ Ｐゴシック" charset="0"/>
              </a:rPr>
              <a:t>-Same true if partnering as adults - pronouns shift from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I</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to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&amp; focus in on shared goals, data, input, decision-making &amp; responsibilities.</a:t>
            </a:r>
          </a:p>
          <a:p>
            <a:pPr eaLnBrk="1" hangingPunct="1"/>
            <a:r>
              <a:rPr lang="en-US">
                <a:latin typeface="Arial" charset="0"/>
                <a:ea typeface="ＭＳ Ｐゴシック" charset="0"/>
                <a:cs typeface="ＭＳ Ｐゴシック" charset="0"/>
              </a:rPr>
              <a:t>-Always ask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is best for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our student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–Might not always be agreement, but will always be a focus.</a:t>
            </a:r>
          </a:p>
          <a:p>
            <a:pPr eaLnBrk="1" hangingPunct="1"/>
            <a:endParaRPr lang="en-US" altLang="ja-JP">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-Posting shared language in conference/meeting rooms can cue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team building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and conversation - between all partners.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26101D-D034-CA48-A373-FB5A684F7912}" type="slidenum">
              <a:rPr lang="en-US" sz="1200"/>
              <a:pPr eaLnBrk="1" hangingPunct="1"/>
              <a:t>22</a:t>
            </a:fld>
            <a:endParaRPr lang="en-US" sz="1200"/>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-For some, shift in thinking to shared responsibility &amp; equal partnership is contrary to belief systems &amp; practices. </a:t>
            </a:r>
          </a:p>
          <a:p>
            <a:pPr eaLnBrk="1" hangingPunct="1"/>
            <a:r>
              <a:rPr lang="en-US">
                <a:latin typeface="Arial" charset="0"/>
                <a:ea typeface="ＭＳ Ｐゴシック" charset="0"/>
                <a:cs typeface="ＭＳ Ｐゴシック" charset="0"/>
              </a:rPr>
              <a:t>-Stems from training, cultural backgrounds, &amp; own histories. </a:t>
            </a:r>
          </a:p>
          <a:p>
            <a:pPr eaLnBrk="1" hangingPunct="1"/>
            <a:r>
              <a:rPr lang="en-US">
                <a:latin typeface="Arial" charset="0"/>
                <a:ea typeface="ＭＳ Ｐゴシック" charset="0"/>
                <a:cs typeface="ＭＳ Ｐゴシック" charset="0"/>
              </a:rPr>
              <a:t>-Others may ask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why now?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where is this coming from?</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-Others: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we can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add one more thing to our plates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there is no more time in the day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-For all stakeholders, important to provide answers to questions &amp; present the rationale for why partnering between schools, families and community resources is worth time &amp; effort from all parties. </a:t>
            </a:r>
          </a:p>
          <a:p>
            <a:pPr eaLnBrk="1" hangingPunct="1"/>
            <a:r>
              <a:rPr lang="en-US">
                <a:latin typeface="Arial" charset="0"/>
                <a:ea typeface="ＭＳ Ｐゴシック" charset="0"/>
                <a:cs typeface="ＭＳ Ｐゴシック" charset="0"/>
              </a:rPr>
              <a:t>-Following information intended to provide necessary information to support the shift to having families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on the team and at the table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67FF89-6261-FE40-8DDB-68AD7B253A2A}" type="slidenum">
              <a:rPr lang="en-US" sz="1200"/>
              <a:pPr eaLnBrk="1" hangingPunct="1"/>
              <a:t>23</a:t>
            </a:fld>
            <a:endParaRPr lang="en-US" sz="1200"/>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-Summary of converging research reports on the benefits to partnership.</a:t>
            </a:r>
          </a:p>
          <a:p>
            <a:pPr eaLnBrk="1" hangingPunct="1">
              <a:spcBef>
                <a:spcPct val="0"/>
              </a:spcBef>
            </a:pPr>
            <a:r>
              <a:rPr lang="en-US">
                <a:latin typeface="Arial" charset="0"/>
                <a:ea typeface="ＭＳ Ｐゴシック" charset="0"/>
                <a:cs typeface="ＭＳ Ｐゴシック" charset="0"/>
              </a:rPr>
              <a:t>-Focus on benefit, support &amp; strengthening of learning opportunities for student.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8BD21C-4C49-7148-888F-37FA81FC2FC1}" type="slidenum">
              <a:rPr lang="en-US" sz="1200"/>
              <a:pPr eaLnBrk="1" hangingPunct="1"/>
              <a:t>24</a:t>
            </a:fld>
            <a:endParaRPr lang="en-US" sz="1200"/>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-Facts from research help understand why coordinating learning at home &amp; school increases achievement.</a:t>
            </a:r>
          </a:p>
          <a:p>
            <a:pPr eaLnBrk="1" hangingPunct="1">
              <a:spcBef>
                <a:spcPct val="0"/>
              </a:spcBef>
            </a:pPr>
            <a:r>
              <a:rPr lang="en-US">
                <a:latin typeface="Arial" charset="0"/>
                <a:ea typeface="ＭＳ Ｐゴシック" charset="0"/>
                <a:cs typeface="ＭＳ Ｐゴシック" charset="0"/>
              </a:rPr>
              <a:t>-Understandings are linked to knowledge of human learning, memory and generalization; spaced application and practice solidifies learning.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051FD7-6782-E047-9434-4B7F03E4567A}" type="slidenum">
              <a:rPr lang="en-US" sz="1200"/>
              <a:pPr eaLnBrk="1" hangingPunct="1"/>
              <a:t>25</a:t>
            </a:fld>
            <a:endParaRPr lang="en-US" sz="1200"/>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bwMode="auto">
          <a:xfrm>
            <a:off x="914400" y="4260850"/>
            <a:ext cx="5029200" cy="433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-Chart summarizes factors influencing student achievement </a:t>
            </a:r>
          </a:p>
          <a:p>
            <a:pPr eaLnBrk="1" hangingPunct="1">
              <a:spcBef>
                <a:spcPct val="0"/>
              </a:spcBef>
            </a:pPr>
            <a:r>
              <a:rPr lang="en-US">
                <a:latin typeface="Arial" charset="0"/>
                <a:ea typeface="ＭＳ Ｐゴシック" charset="0"/>
                <a:cs typeface="ＭＳ Ｐゴシック" charset="0"/>
              </a:rPr>
              <a:t>-Two of 11 directly related to families - </a:t>
            </a:r>
            <a:r>
              <a:rPr lang="en-US" i="1">
                <a:latin typeface="Arial" charset="0"/>
                <a:ea typeface="ＭＳ Ｐゴシック" charset="0"/>
                <a:cs typeface="ＭＳ Ｐゴシック" charset="0"/>
              </a:rPr>
              <a:t>Parent and Community Engagement and Home Environment. </a:t>
            </a:r>
          </a:p>
          <a:p>
            <a:pPr eaLnBrk="1" hangingPunct="1">
              <a:spcBef>
                <a:spcPct val="0"/>
              </a:spcBef>
            </a:pPr>
            <a:r>
              <a:rPr lang="en-US" i="1">
                <a:latin typeface="Arial" charset="0"/>
                <a:ea typeface="ＭＳ Ｐゴシック" charset="0"/>
                <a:cs typeface="ＭＳ Ｐゴシック" charset="0"/>
              </a:rPr>
              <a:t> -T</a:t>
            </a:r>
            <a:r>
              <a:rPr lang="en-US">
                <a:latin typeface="Arial" charset="0"/>
                <a:ea typeface="ＭＳ Ｐゴシック" charset="0"/>
                <a:cs typeface="ＭＳ Ｐゴシック" charset="0"/>
              </a:rPr>
              <a:t>hree more, </a:t>
            </a:r>
            <a:r>
              <a:rPr lang="en-US" i="1">
                <a:latin typeface="Arial" charset="0"/>
                <a:ea typeface="ＭＳ Ｐゴシック" charset="0"/>
                <a:cs typeface="ＭＳ Ｐゴシック" charset="0"/>
              </a:rPr>
              <a:t>Classroom Management, Learned Intelligence/Background Knowledge, </a:t>
            </a:r>
            <a:r>
              <a:rPr lang="en-US">
                <a:latin typeface="Arial" charset="0"/>
                <a:ea typeface="ＭＳ Ｐゴシック" charset="0"/>
                <a:cs typeface="ＭＳ Ｐゴシック" charset="0"/>
              </a:rPr>
              <a:t>and </a:t>
            </a:r>
            <a:r>
              <a:rPr lang="en-US" i="1">
                <a:latin typeface="Arial" charset="0"/>
                <a:ea typeface="ＭＳ Ｐゴシック" charset="0"/>
                <a:cs typeface="ＭＳ Ｐゴシック" charset="0"/>
              </a:rPr>
              <a:t>Motivation</a:t>
            </a:r>
            <a:r>
              <a:rPr lang="en-US">
                <a:latin typeface="Arial" charset="0"/>
                <a:ea typeface="ＭＳ Ｐゴシック" charset="0"/>
                <a:cs typeface="ＭＳ Ｐゴシック" charset="0"/>
              </a:rPr>
              <a:t> relate to home-school coordination. </a:t>
            </a:r>
          </a:p>
          <a:p>
            <a:pPr eaLnBrk="1" hangingPunct="1">
              <a:spcBef>
                <a:spcPct val="0"/>
              </a:spcBef>
            </a:pPr>
            <a:r>
              <a:rPr lang="en-US">
                <a:latin typeface="Arial" charset="0"/>
                <a:ea typeface="ＭＳ Ｐゴシック" charset="0"/>
                <a:cs typeface="ＭＳ Ｐゴシック" charset="0"/>
              </a:rPr>
              <a:t>-Factors might be overlooked—sometimes educators focus on most readily apparent factors like curriculum.</a:t>
            </a:r>
          </a:p>
          <a:p>
            <a:pPr eaLnBrk="1" hangingPunct="1">
              <a:spcBef>
                <a:spcPct val="0"/>
              </a:spcBef>
            </a:pPr>
            <a:r>
              <a:rPr lang="en-US">
                <a:latin typeface="Arial" charset="0"/>
                <a:ea typeface="ＭＳ Ｐゴシック" charset="0"/>
                <a:cs typeface="ＭＳ Ｐゴシック" charset="0"/>
              </a:rPr>
              <a:t>-All home-related factors can be addressed through communication, outreach, information sharing &amp; partnering around interventions.</a:t>
            </a:r>
          </a:p>
          <a:p>
            <a:pPr eaLnBrk="1" hangingPunct="1">
              <a:spcBef>
                <a:spcPct val="0"/>
              </a:spcBef>
            </a:pPr>
            <a:endParaRPr lang="en-US">
              <a:latin typeface="Arial" charset="0"/>
              <a:ea typeface="ＭＳ Ｐゴシック" charset="0"/>
              <a:cs typeface="ＭＳ Ｐゴシック" charset="0"/>
            </a:endParaRPr>
          </a:p>
          <a:p>
            <a:pPr eaLnBrk="1" hangingPunct="1">
              <a:spcBef>
                <a:spcPct val="0"/>
              </a:spcBef>
            </a:pPr>
            <a:r>
              <a:rPr lang="en-US">
                <a:latin typeface="Arial" charset="0"/>
                <a:ea typeface="ＭＳ Ｐゴシック" charset="0"/>
                <a:cs typeface="ＭＳ Ｐゴシック" charset="0"/>
              </a:rPr>
              <a:t>Ideas to Consider:</a:t>
            </a:r>
          </a:p>
          <a:p>
            <a:pPr eaLnBrk="1" hangingPunct="1">
              <a:spcBef>
                <a:spcPct val="0"/>
              </a:spcBef>
            </a:pPr>
            <a:r>
              <a:rPr lang="en-US">
                <a:latin typeface="Arial" charset="0"/>
                <a:ea typeface="ＭＳ Ｐゴシック" charset="0"/>
                <a:cs typeface="ＭＳ Ｐゴシック" charset="0"/>
              </a:rPr>
              <a:t>-Put these home-related factors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on the agenda</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for discussions about improving student achievement. </a:t>
            </a:r>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D74F96-31D8-2447-BBDA-22886B2275B3}" type="slidenum">
              <a:rPr lang="en-US" sz="1200"/>
              <a:pPr eaLnBrk="1" hangingPunct="1"/>
              <a:t>26</a:t>
            </a:fld>
            <a:endParaRPr lang="en-US" sz="1200"/>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-Basic actions can improve student achievement &amp; are manageable strategies for most families.</a:t>
            </a:r>
          </a:p>
          <a:p>
            <a:pPr eaLnBrk="1" hangingPunct="1">
              <a:spcBef>
                <a:spcPct val="0"/>
              </a:spcBef>
            </a:pPr>
            <a:r>
              <a:rPr lang="en-US">
                <a:latin typeface="Arial" charset="0"/>
                <a:ea typeface="ＭＳ Ｐゴシック" charset="0"/>
                <a:cs typeface="ＭＳ Ｐゴシック" charset="0"/>
              </a:rPr>
              <a:t>-Important for families to have information &amp; to know how to access support if difficulties.</a:t>
            </a:r>
          </a:p>
          <a:p>
            <a:pPr eaLnBrk="1" hangingPunct="1">
              <a:spcBef>
                <a:spcPct val="0"/>
              </a:spcBef>
            </a:pPr>
            <a:r>
              <a:rPr lang="en-US">
                <a:latin typeface="Arial" charset="0"/>
                <a:ea typeface="ＭＳ Ｐゴシック" charset="0"/>
                <a:cs typeface="ＭＳ Ｐゴシック" charset="0"/>
              </a:rPr>
              <a:t>-Important for educators to embrace concept that for many families actions are how they support the school, teachers &amp; learning - at home vs. more traditional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at school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activities.</a:t>
            </a:r>
          </a:p>
          <a:p>
            <a:pPr eaLnBrk="1" hangingPunct="1">
              <a:spcBef>
                <a:spcPct val="0"/>
              </a:spcBef>
            </a:pPr>
            <a:r>
              <a:rPr lang="en-US" altLang="ja-JP">
                <a:latin typeface="Arial" charset="0"/>
                <a:ea typeface="ＭＳ Ｐゴシック" charset="0"/>
                <a:cs typeface="ＭＳ Ｐゴシック" charset="0"/>
              </a:rPr>
              <a:t> </a:t>
            </a:r>
          </a:p>
          <a:p>
            <a:pPr eaLnBrk="1" hangingPunct="1">
              <a:spcBef>
                <a:spcPct val="0"/>
              </a:spcBef>
            </a:pPr>
            <a:r>
              <a:rPr lang="en-US">
                <a:latin typeface="Arial" charset="0"/>
                <a:ea typeface="ＭＳ Ｐゴシック" charset="0"/>
                <a:cs typeface="ＭＳ Ｐゴシック" charset="0"/>
              </a:rPr>
              <a:t>Ideas to Consider:</a:t>
            </a:r>
          </a:p>
          <a:p>
            <a:pPr eaLnBrk="1" hangingPunct="1">
              <a:spcBef>
                <a:spcPct val="0"/>
              </a:spcBef>
            </a:pPr>
            <a:r>
              <a:rPr lang="en-US">
                <a:latin typeface="Arial" charset="0"/>
                <a:ea typeface="ＭＳ Ｐゴシック" charset="0"/>
                <a:cs typeface="ＭＳ Ｐゴシック" charset="0"/>
              </a:rPr>
              <a:t>-Discuss how a site might communicate this information to families &amp; community resources who might be able to support after school time.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355044-93D8-B540-9F9B-688917607B5E}" type="slidenum">
              <a:rPr lang="en-US" sz="1200"/>
              <a:pPr eaLnBrk="1" hangingPunct="1"/>
              <a:t>27</a:t>
            </a:fld>
            <a:endParaRPr lang="en-US" sz="1200"/>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-These are basic learning principles which explain why “out-of-school” partnering supports learning and achievement. </a:t>
            </a:r>
          </a:p>
          <a:p>
            <a:pPr eaLnBrk="1" hangingPunct="1">
              <a:spcBef>
                <a:spcPct val="0"/>
              </a:spcBef>
            </a:pPr>
            <a:r>
              <a:rPr lang="en-US">
                <a:latin typeface="Arial" charset="0"/>
                <a:ea typeface="ＭＳ Ｐゴシック" charset="0"/>
                <a:cs typeface="ＭＳ Ｐゴシック" charset="0"/>
              </a:rPr>
              <a:t>-The more families know about the curriculum, instruction, and what students are learning, the more they can reinforce concepts at home.</a:t>
            </a:r>
          </a:p>
          <a:p>
            <a:pPr eaLnBrk="1" hangingPunct="1">
              <a:spcBef>
                <a:spcPct val="0"/>
              </a:spcBef>
            </a:pPr>
            <a:r>
              <a:rPr lang="en-US">
                <a:latin typeface="Arial" charset="0"/>
                <a:ea typeface="ＭＳ Ｐゴシック" charset="0"/>
                <a:cs typeface="ＭＳ Ｐゴシック" charset="0"/>
              </a:rPr>
              <a:t>-Two-way communication and follow-up with families are important in supporting learning at home.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D71C5E-C3D4-C942-A941-18FC5D52D6C1}" type="slidenum">
              <a:rPr lang="en-US" sz="1200"/>
              <a:pPr eaLnBrk="1" hangingPunct="1"/>
              <a:t>28</a:t>
            </a:fld>
            <a:endParaRPr lang="en-US" sz="1200"/>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-Applying partnering efforts to families with culturally &amp; linguistically diversity can be challenging, complex.</a:t>
            </a:r>
          </a:p>
          <a:p>
            <a:pPr eaLnBrk="1" hangingPunct="1">
              <a:spcBef>
                <a:spcPct val="0"/>
              </a:spcBef>
            </a:pPr>
            <a:r>
              <a:rPr lang="en-US">
                <a:latin typeface="Arial" charset="0"/>
                <a:ea typeface="ＭＳ Ｐゴシック" charset="0"/>
                <a:cs typeface="ＭＳ Ｐゴシック" charset="0"/>
              </a:rPr>
              <a:t>-Additional time &amp; resources often needed.</a:t>
            </a:r>
          </a:p>
          <a:p>
            <a:pPr eaLnBrk="1" hangingPunct="1">
              <a:spcBef>
                <a:spcPct val="0"/>
              </a:spcBef>
            </a:pPr>
            <a:r>
              <a:rPr lang="en-US">
                <a:latin typeface="Arial" charset="0"/>
                <a:ea typeface="ＭＳ Ｐゴシック" charset="0"/>
                <a:cs typeface="ＭＳ Ｐゴシック" charset="0"/>
              </a:rPr>
              <a:t>-Research cited above validates why &amp; how schools need pursue outreach to those students &amp; families with perseverance and intentionality.</a:t>
            </a:r>
          </a:p>
          <a:p>
            <a:pPr eaLnBrk="1" hangingPunct="1">
              <a:spcBef>
                <a:spcPct val="0"/>
              </a:spcBef>
            </a:pPr>
            <a:r>
              <a:rPr lang="en-US">
                <a:latin typeface="Arial" charset="0"/>
                <a:ea typeface="ＭＳ Ｐゴシック" charset="0"/>
                <a:cs typeface="ＭＳ Ｐゴシック" charset="0"/>
              </a:rPr>
              <a:t>-Tiered RtI partnering is with each family &amp; every student; must be acceptance &amp; knowledge that sometimes need for more, different resources; true both in supporting educator learning, and in communicating with families.</a:t>
            </a:r>
          </a:p>
          <a:p>
            <a:pPr eaLnBrk="1" hangingPunct="1">
              <a:spcBef>
                <a:spcPct val="0"/>
              </a:spcBef>
            </a:pPr>
            <a:r>
              <a:rPr lang="en-US">
                <a:latin typeface="Arial" charset="0"/>
                <a:ea typeface="ＭＳ Ｐゴシック" charset="0"/>
                <a:cs typeface="ＭＳ Ｐゴシック" charset="0"/>
              </a:rPr>
              <a:t> </a:t>
            </a:r>
          </a:p>
          <a:p>
            <a:pPr eaLnBrk="1" hangingPunct="1">
              <a:spcBef>
                <a:spcPct val="0"/>
              </a:spcBef>
            </a:pPr>
            <a:r>
              <a:rPr lang="en-US">
                <a:latin typeface="Arial" charset="0"/>
                <a:ea typeface="ＭＳ Ｐゴシック" charset="0"/>
                <a:cs typeface="ＭＳ Ｐゴシック" charset="0"/>
              </a:rPr>
              <a:t>Ideas to Consider:</a:t>
            </a:r>
          </a:p>
          <a:p>
            <a:pPr eaLnBrk="1" hangingPunct="1">
              <a:spcBef>
                <a:spcPct val="0"/>
              </a:spcBef>
            </a:pPr>
            <a:r>
              <a:rPr lang="en-US">
                <a:latin typeface="Arial" charset="0"/>
                <a:ea typeface="ＭＳ Ｐゴシック" charset="0"/>
                <a:cs typeface="ＭＳ Ｐゴシック" charset="0"/>
              </a:rPr>
              <a:t>-Assess school community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partnering from all stakeholders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perspectives. Mutual learning is often needed - if so, how can it occur effectively? </a:t>
            </a:r>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4C8C54-FB25-3847-8551-03D91D382D99}" type="slidenum">
              <a:rPr lang="en-US" sz="1200"/>
              <a:pPr eaLnBrk="1" hangingPunct="1"/>
              <a:t>29</a:t>
            </a:fld>
            <a:endParaRPr lang="en-US" sz="1200"/>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-Educational issues have different focus &amp; context in secondary schools compared to elementary schools.</a:t>
            </a:r>
          </a:p>
          <a:p>
            <a:pPr eaLnBrk="1" hangingPunct="1"/>
            <a:r>
              <a:rPr lang="en-US">
                <a:latin typeface="Arial" charset="0"/>
                <a:ea typeface="ＭＳ Ｐゴシック" charset="0"/>
                <a:cs typeface="ＭＳ Ｐゴシック" charset="0"/>
              </a:rPr>
              <a:t>-RtI &amp; family-school-community partnering examples of phenomenon.</a:t>
            </a:r>
          </a:p>
          <a:p>
            <a:pPr eaLnBrk="1" hangingPunct="1"/>
            <a:r>
              <a:rPr lang="en-US">
                <a:latin typeface="Arial" charset="0"/>
                <a:ea typeface="ＭＳ Ｐゴシック" charset="0"/>
                <a:cs typeface="ＭＳ Ｐゴシック" charset="0"/>
              </a:rPr>
              <a:t>-Research has summarized why family -school partnering can be .challenging in secondary schools - &amp; reasons stem from all parties, including students.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-If a secondary site, assess current practices and beliefs among teachers, students &amp; families.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33238C-3645-9146-BF42-7B7063CD66F1}" type="slidenum">
              <a:rPr lang="en-US" sz="1200"/>
              <a:pPr eaLnBrk="1" hangingPunct="1"/>
              <a:t>3</a:t>
            </a:fld>
            <a:endParaRPr lang="en-US" sz="1200"/>
          </a:p>
        </p:txBody>
      </p:sp>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-Outcomes for slides &amp; module material outlined.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528DC3-74CE-CC44-9A36-360FF751D007}" type="slidenum">
              <a:rPr lang="en-US" sz="1200"/>
              <a:pPr eaLnBrk="1" hangingPunct="1"/>
              <a:t>30</a:t>
            </a:fld>
            <a:endParaRPr lang="en-US" sz="1200"/>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-First time in history that Elementary and Secondary Education Act (ESEA) ever included a full definition of parent involvement; highlights shown here.</a:t>
            </a:r>
          </a:p>
          <a:p>
            <a:pPr eaLnBrk="1" hangingPunct="1"/>
            <a:r>
              <a:rPr lang="en-US">
                <a:latin typeface="Arial" charset="0"/>
                <a:ea typeface="ＭＳ Ｐゴシック" charset="0"/>
                <a:cs typeface="ＭＳ Ｐゴシック" charset="0"/>
              </a:rPr>
              <a:t>-Some people believe that family component of law will become more central in upcoming reauthorization. </a:t>
            </a:r>
          </a:p>
          <a:p>
            <a:pPr eaLnBrk="1" hangingPunct="1"/>
            <a:r>
              <a:rPr lang="en-US">
                <a:latin typeface="Arial" charset="0"/>
                <a:ea typeface="ＭＳ Ｐゴシック" charset="0"/>
                <a:cs typeface="ＭＳ Ｐゴシック" charset="0"/>
              </a:rPr>
              <a:t>-Important concepts in this definition are </a:t>
            </a:r>
            <a:r>
              <a:rPr lang="en-US" i="1">
                <a:latin typeface="Arial" charset="0"/>
                <a:ea typeface="ＭＳ Ｐゴシック" charset="0"/>
                <a:cs typeface="ＭＳ Ｐゴシック" charset="0"/>
              </a:rPr>
              <a:t>two-way, assisting with their child’s learning, </a:t>
            </a:r>
            <a:r>
              <a:rPr lang="en-US">
                <a:latin typeface="Arial" charset="0"/>
                <a:ea typeface="ＭＳ Ｐゴシック" charset="0"/>
                <a:cs typeface="ＭＳ Ｐゴシック" charset="0"/>
              </a:rPr>
              <a:t>and </a:t>
            </a:r>
            <a:r>
              <a:rPr lang="en-US" i="1">
                <a:latin typeface="Arial" charset="0"/>
                <a:ea typeface="ＭＳ Ｐゴシック" charset="0"/>
                <a:cs typeface="ＭＳ Ｐゴシック" charset="0"/>
              </a:rPr>
              <a:t>full partners.</a:t>
            </a:r>
          </a:p>
          <a:p>
            <a:pPr eaLnBrk="1" hangingPunct="1"/>
            <a:r>
              <a:rPr lang="en-US" i="1">
                <a:latin typeface="Arial" charset="0"/>
                <a:ea typeface="ＭＳ Ｐゴシック" charset="0"/>
                <a:cs typeface="ＭＳ Ｐゴシック" charset="0"/>
              </a:rPr>
              <a:t>-</a:t>
            </a:r>
            <a:r>
              <a:rPr lang="en-US">
                <a:latin typeface="Arial" charset="0"/>
                <a:ea typeface="ＭＳ Ｐゴシック" charset="0"/>
                <a:cs typeface="ＭＳ Ｐゴシック" charset="0"/>
              </a:rPr>
              <a:t>Key researchers in the field testified to Congress when this definition was being developed.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9B156C-12DF-4E42-835C-B0B30EA7BF5E}" type="slidenum">
              <a:rPr lang="en-US" sz="1200"/>
              <a:pPr eaLnBrk="1" hangingPunct="1"/>
              <a:t>31</a:t>
            </a:fld>
            <a:endParaRPr lang="en-US" sz="1200"/>
          </a:p>
        </p:txBody>
      </p:sp>
      <p:sp>
        <p:nvSpPr>
          <p:cNvPr id="108546" name="Rectangle 2"/>
          <p:cNvSpPr>
            <a:spLocks noGrp="1" noRot="1" noChangeAspect="1" noChangeArrowheads="1"/>
          </p:cNvSpPr>
          <p:nvPr>
            <p:ph type="sldImg"/>
          </p:nvPr>
        </p:nvSpPr>
        <p:spPr bwMode="auto">
          <a:xfrm>
            <a:off x="1106488" y="696913"/>
            <a:ext cx="4646612" cy="34861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-IDEA 2004 strongly stresses parent role &amp; rights throughout the special education eligibility &amp; IEP process.</a:t>
            </a:r>
          </a:p>
          <a:p>
            <a:pPr eaLnBrk="1" hangingPunct="1"/>
            <a:r>
              <a:rPr lang="en-US">
                <a:latin typeface="Arial" charset="0"/>
                <a:ea typeface="ＭＳ Ｐゴシック" charset="0"/>
                <a:cs typeface="ＭＳ Ｐゴシック" charset="0"/>
              </a:rPr>
              <a:t>-Important to examine practices ensuring families &amp; schools truly partnering in way Congress intended.</a:t>
            </a:r>
          </a:p>
          <a:p>
            <a:pPr eaLnBrk="1" hangingPunct="1"/>
            <a:r>
              <a:rPr lang="en-US">
                <a:latin typeface="Arial" charset="0"/>
                <a:ea typeface="ＭＳ Ｐゴシック" charset="0"/>
                <a:cs typeface="ＭＳ Ｐゴシック" charset="0"/>
              </a:rPr>
              <a:t>-Important to highlight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home &amp; school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which focuses on importance of coordinating &amp; communicating around instruction &amp; student progress.</a:t>
            </a:r>
          </a:p>
          <a:p>
            <a:pPr eaLnBrk="1" hangingPunct="1"/>
            <a:r>
              <a:rPr lang="en-US" altLang="ja-JP">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Ideas to Consider: </a:t>
            </a:r>
          </a:p>
          <a:p>
            <a:pPr eaLnBrk="1" hangingPunct="1"/>
            <a:r>
              <a:rPr lang="en-US">
                <a:latin typeface="Arial" charset="0"/>
                <a:ea typeface="ＭＳ Ｐゴシック" charset="0"/>
                <a:cs typeface="ＭＳ Ｐゴシック" charset="0"/>
              </a:rPr>
              <a:t>-Discuss how the IEP/special education team currently partners with families in school - referral, assessment planning, eligibility, IEP development, specialized instruction, and monitoring of progress.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35EF20-A798-9540-8B8D-D72E1F606212}" type="slidenum">
              <a:rPr lang="en-US" sz="1200"/>
              <a:pPr eaLnBrk="1" hangingPunct="1"/>
              <a:t>32</a:t>
            </a:fld>
            <a:endParaRPr lang="en-US" sz="1200"/>
          </a:p>
        </p:txBody>
      </p:sp>
      <p:sp>
        <p:nvSpPr>
          <p:cNvPr id="1105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 </a:t>
            </a:r>
          </a:p>
          <a:p>
            <a:pPr eaLnBrk="1" hangingPunct="1">
              <a:spcBef>
                <a:spcPct val="0"/>
              </a:spcBef>
            </a:pPr>
            <a:r>
              <a:rPr lang="en-US">
                <a:latin typeface="Arial" charset="0"/>
                <a:ea typeface="ＭＳ Ｐゴシック" charset="0"/>
                <a:cs typeface="ＭＳ Ｐゴシック" charset="0"/>
              </a:rPr>
              <a:t>-This is a summary of the key points in federal and state law regarding the information families must receive through the RtI process when a student is identified as having a specific learning disability. </a:t>
            </a:r>
          </a:p>
          <a:p>
            <a:pPr eaLnBrk="1" hangingPunct="1">
              <a:spcBef>
                <a:spcPct val="0"/>
              </a:spcBef>
            </a:pPr>
            <a:r>
              <a:rPr lang="en-US">
                <a:latin typeface="Arial" charset="0"/>
                <a:ea typeface="ＭＳ Ｐゴシック" charset="0"/>
                <a:cs typeface="ＭＳ Ｐゴシック" charset="0"/>
              </a:rPr>
              <a:t>-As in any disability, families are partners in any decision-making.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This s new legislation with explicit family partnering requirements. </a:t>
            </a:r>
            <a:endParaRPr lang="en-US" dirty="0"/>
          </a:p>
        </p:txBody>
      </p:sp>
      <p:sp>
        <p:nvSpPr>
          <p:cNvPr id="4" name="Slide Number Placeholder 3"/>
          <p:cNvSpPr>
            <a:spLocks noGrp="1"/>
          </p:cNvSpPr>
          <p:nvPr>
            <p:ph type="sldNum" sz="quarter" idx="10"/>
          </p:nvPr>
        </p:nvSpPr>
        <p:spPr/>
        <p:txBody>
          <a:bodyPr/>
          <a:lstStyle/>
          <a:p>
            <a:pPr>
              <a:defRPr/>
            </a:pPr>
            <a:fld id="{ADD3FE58-5F62-5C45-8BB9-32E9A9E0D9A1}" type="slidenum">
              <a:rPr lang="en-US" smtClean="0"/>
              <a:pPr>
                <a:defRPr/>
              </a:pPr>
              <a:t>33</a:t>
            </a:fld>
            <a:endParaRPr lang="en-US"/>
          </a:p>
        </p:txBody>
      </p:sp>
    </p:spTree>
    <p:extLst>
      <p:ext uri="{BB962C8B-B14F-4D97-AF65-F5344CB8AC3E}">
        <p14:creationId xmlns:p14="http://schemas.microsoft.com/office/powerpoint/2010/main" val="1851778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ＭＳ Ｐゴシック" charset="0"/>
                <a:cs typeface="ＭＳ Ｐゴシック" charset="0"/>
              </a:rPr>
              <a:t>Key Points:</a:t>
            </a:r>
          </a:p>
          <a:p>
            <a:r>
              <a:rPr lang="en-US">
                <a:latin typeface="Arial" charset="0"/>
                <a:ea typeface="ＭＳ Ｐゴシック" charset="0"/>
                <a:cs typeface="ＭＳ Ｐゴシック" charset="0"/>
              </a:rPr>
              <a:t>-This comparison highlights differences in language and emphasis between 1995 and 2009. </a:t>
            </a:r>
          </a:p>
          <a:p>
            <a:r>
              <a:rPr lang="en-US">
                <a:latin typeface="Arial" charset="0"/>
                <a:ea typeface="ＭＳ Ｐゴシック" charset="0"/>
                <a:cs typeface="ＭＳ Ｐゴシック" charset="0"/>
              </a:rPr>
              <a:t>-Joyce Epstein’s work is a foundation of the family-school partnering field and she has continued to research, advise, and support the effort nationally.</a:t>
            </a:r>
          </a:p>
          <a:p>
            <a:r>
              <a:rPr lang="en-US">
                <a:latin typeface="Arial" charset="0"/>
                <a:ea typeface="ＭＳ Ｐゴシック" charset="0"/>
                <a:cs typeface="ＭＳ Ｐゴシック" charset="0"/>
              </a:rPr>
              <a:t>-The National PTA has adopted explicit standards focusing on positive student outcomes for every student. </a:t>
            </a:r>
          </a:p>
          <a:p>
            <a:r>
              <a:rPr lang="en-US">
                <a:latin typeface="Arial" charset="0"/>
                <a:ea typeface="ＭＳ Ｐゴシック" charset="0"/>
                <a:cs typeface="ＭＳ Ｐゴシック" charset="0"/>
              </a:rPr>
              <a:t>-Key differences include the 2009 words: </a:t>
            </a:r>
            <a:r>
              <a:rPr lang="en-US" i="1">
                <a:latin typeface="Arial" charset="0"/>
                <a:ea typeface="ＭＳ Ｐゴシック" charset="0"/>
                <a:cs typeface="ＭＳ Ｐゴシック" charset="0"/>
              </a:rPr>
              <a:t>effectively, all families, student success, every child, sharing power.</a:t>
            </a:r>
            <a:r>
              <a:rPr lang="en-US">
                <a:latin typeface="Arial" charset="0"/>
                <a:ea typeface="ＭＳ Ｐゴシック" charset="0"/>
                <a:cs typeface="ＭＳ Ｐゴシック" charset="0"/>
              </a:rPr>
              <a:t> </a:t>
            </a: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46F7C5-7754-D845-BFC2-8DB9DF727AE5}" type="slidenum">
              <a:rPr lang="en-US" sz="1200"/>
              <a:pPr eaLnBrk="1" hangingPunct="1"/>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A3C804-DF8A-2E4B-AECF-909B6C167AD7}" type="slidenum">
              <a:rPr lang="en-US" sz="1200"/>
              <a:pPr eaLnBrk="1" hangingPunct="1"/>
              <a:t>35</a:t>
            </a:fld>
            <a:endParaRPr lang="en-US" sz="1200"/>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-Comparisons highlight the shifts in beliefs and practices that are occurring because of the research, laws &amp; their focus on educational outcomes for all students. The shift is summarized as being between traditional parental involvement and family partnering.</a:t>
            </a:r>
          </a:p>
          <a:p>
            <a:pPr eaLnBrk="1" hangingPunct="1"/>
            <a:r>
              <a:rPr lang="en-US">
                <a:latin typeface="Arial" charset="0"/>
                <a:ea typeface="ＭＳ Ｐゴシック" charset="0"/>
                <a:cs typeface="ＭＳ Ｐゴシック" charset="0"/>
              </a:rPr>
              <a:t>-Nothing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wrong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about traditional family involvement - has served many well &amp; much of can &amp; should continue.</a:t>
            </a:r>
          </a:p>
          <a:p>
            <a:pPr eaLnBrk="1" hangingPunct="1"/>
            <a:r>
              <a:rPr lang="en-US">
                <a:latin typeface="Arial" charset="0"/>
                <a:ea typeface="ＭＳ Ｐゴシック" charset="0"/>
                <a:cs typeface="ＭＳ Ｐゴシック" charset="0"/>
              </a:rPr>
              <a:t>-Our understanding &amp; knowledge are growing &amp; with it, an expanded view of how family-school-community partnering supports educational success.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-Discuss the shift with all stakeholders; create 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then and now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activity for a specific community, with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now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being what is current practice and/or the goal for expanded partnering. </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1E61ED-8E2B-9542-9299-B573D1B484B7}" type="slidenum">
              <a:rPr lang="en-US" sz="1200"/>
              <a:pPr eaLnBrk="1" hangingPunct="1"/>
              <a:t>36</a:t>
            </a:fld>
            <a:endParaRPr lang="en-US" sz="1200"/>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-Comparisons highlight the shifts in beliefs and practices that are occurring because of the research, laws &amp; their focus on educational outcomes for all students. The shift is summarized as being between traditional parental involvement and family partnering.</a:t>
            </a:r>
          </a:p>
          <a:p>
            <a:pPr eaLnBrk="1" hangingPunct="1"/>
            <a:r>
              <a:rPr lang="en-US">
                <a:latin typeface="Arial" charset="0"/>
                <a:ea typeface="ＭＳ Ｐゴシック" charset="0"/>
                <a:cs typeface="ＭＳ Ｐゴシック" charset="0"/>
              </a:rPr>
              <a:t>-Nothing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wrong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about traditional family involvement - has served many well &amp; much of can &amp; should continue.</a:t>
            </a:r>
          </a:p>
          <a:p>
            <a:pPr eaLnBrk="1" hangingPunct="1"/>
            <a:r>
              <a:rPr lang="en-US">
                <a:latin typeface="Arial" charset="0"/>
                <a:ea typeface="ＭＳ Ｐゴシック" charset="0"/>
                <a:cs typeface="ＭＳ Ｐゴシック" charset="0"/>
              </a:rPr>
              <a:t>-Our understanding &amp; knowledge are growing &amp; with it, an expanded view of how family-school-community partnering supports educational success.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-Discuss the shift with all stakeholders; create 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then and now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activity for a specific community, with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now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being what is current practice and/or the goal for expanded partnering. </a:t>
            </a:r>
          </a:p>
          <a:p>
            <a:pPr eaLnBrk="1" hangingPunct="1"/>
            <a:r>
              <a:rPr lang="en-US" altLang="ja-JP">
                <a:latin typeface="Arial" charset="0"/>
                <a:ea typeface="ＭＳ Ｐゴシック" charset="0"/>
                <a:cs typeface="ＭＳ Ｐゴシック" charset="0"/>
              </a:rPr>
              <a:t> </a:t>
            </a:r>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FB47EB-4A1F-5E41-A48C-7929E9530FC9}" type="slidenum">
              <a:rPr lang="en-US" sz="1200"/>
              <a:pPr eaLnBrk="1" hangingPunct="1"/>
              <a:t>37</a:t>
            </a:fld>
            <a:endParaRPr lang="en-US" sz="1200"/>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a:latin typeface="Arial" charset="0"/>
                <a:ea typeface="ＭＳ Ｐゴシック" charset="0"/>
                <a:cs typeface="ＭＳ Ｐゴシック" charset="0"/>
              </a:rPr>
              <a:t> </a:t>
            </a:r>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-Comparisons highlight the shifts in beliefs and practices that are occurring because of the research, laws &amp; their focus on educational outcomes for all students. The shift is summarized as being between traditional parental involvement and family partnering.</a:t>
            </a:r>
          </a:p>
          <a:p>
            <a:pPr eaLnBrk="1" hangingPunct="1"/>
            <a:r>
              <a:rPr lang="en-US">
                <a:latin typeface="Arial" charset="0"/>
                <a:ea typeface="ＭＳ Ｐゴシック" charset="0"/>
                <a:cs typeface="ＭＳ Ｐゴシック" charset="0"/>
              </a:rPr>
              <a:t>-Nothing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wrong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about traditional family involvement - has served many well &amp; much of can &amp; should continue.</a:t>
            </a:r>
          </a:p>
          <a:p>
            <a:pPr eaLnBrk="1" hangingPunct="1"/>
            <a:r>
              <a:rPr lang="en-US">
                <a:latin typeface="Arial" charset="0"/>
                <a:ea typeface="ＭＳ Ｐゴシック" charset="0"/>
                <a:cs typeface="ＭＳ Ｐゴシック" charset="0"/>
              </a:rPr>
              <a:t>-Our understanding &amp; knowledge are growing &amp; with it, an expanded view of how family-school-community partnering supports educational success.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-Discuss the shift with all stakeholders; create 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then and now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activity for a specific community, with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now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being what is current practice &amp;/or the goal for expanded partnering.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32A88A-1C09-704A-A05E-AC70C01BA78D}" type="slidenum">
              <a:rPr lang="en-US" sz="1200"/>
              <a:pPr eaLnBrk="1" hangingPunct="1"/>
              <a:t>38</a:t>
            </a:fld>
            <a:endParaRPr lang="en-US" sz="1200"/>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-Despite 30 years research supporting benefits of schools and families working together, still difficult to occur in many places. </a:t>
            </a:r>
          </a:p>
          <a:p>
            <a:pPr eaLnBrk="1" hangingPunct="1"/>
            <a:r>
              <a:rPr lang="en-US">
                <a:latin typeface="Arial" charset="0"/>
                <a:ea typeface="ＭＳ Ｐゴシック" charset="0"/>
                <a:cs typeface="ＭＳ Ｐゴシック" charset="0"/>
              </a:rPr>
              <a:t>-Real and significant challenges. </a:t>
            </a:r>
          </a:p>
          <a:p>
            <a:pPr eaLnBrk="1" hangingPunct="1"/>
            <a:r>
              <a:rPr lang="en-US">
                <a:latin typeface="Arial" charset="0"/>
                <a:ea typeface="ＭＳ Ｐゴシック" charset="0"/>
                <a:cs typeface="ＭＳ Ｐゴシック" charset="0"/>
              </a:rPr>
              <a:t>-Some schools developed strong systemic family-school relationships which are sustainable &amp; intentional - they have identified barriers &amp; overcome them.</a:t>
            </a:r>
          </a:p>
          <a:p>
            <a:pPr eaLnBrk="1" hangingPunct="1"/>
            <a:r>
              <a:rPr lang="en-US">
                <a:latin typeface="Arial" charset="0"/>
                <a:ea typeface="ＭＳ Ｐゴシック" charset="0"/>
                <a:cs typeface="ＭＳ Ｐゴシック" charset="0"/>
              </a:rPr>
              <a:t>-Quotation from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Partnerships by Design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 well-developed family partnership planning tool.</a:t>
            </a:r>
          </a:p>
          <a:p>
            <a:pPr eaLnBrk="1" hangingPunct="1"/>
            <a:r>
              <a:rPr lang="en-US">
                <a:latin typeface="Arial" charset="0"/>
                <a:ea typeface="ＭＳ Ｐゴシック" charset="0"/>
                <a:cs typeface="ＭＳ Ｐゴシック" charset="0"/>
              </a:rPr>
              <a:t>-Implies that by identifying &amp; planning for challenges, can successfully reach end goal, find solutions.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F19B56-CC17-F14F-BC81-C323A0C3DA8B}" type="slidenum">
              <a:rPr lang="en-US" sz="1200"/>
              <a:pPr eaLnBrk="1" hangingPunct="1"/>
              <a:t>39</a:t>
            </a:fld>
            <a:endParaRPr lang="en-US" sz="1200"/>
          </a:p>
        </p:txBody>
      </p:sp>
      <p:sp>
        <p:nvSpPr>
          <p:cNvPr id="1413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bwMode="auto">
          <a:xfrm>
            <a:off x="914400" y="4416425"/>
            <a:ext cx="5029200" cy="41814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buFontTx/>
              <a:buChar char="•"/>
            </a:pPr>
            <a:r>
              <a:rPr lang="en-US">
                <a:latin typeface="Arial" charset="0"/>
                <a:ea typeface="ＭＳ Ｐゴシック" charset="0"/>
                <a:cs typeface="ＭＳ Ｐゴシック" charset="0"/>
              </a:rPr>
              <a:t> This video reminds us to think about the resources we have and how to use them to solve problems as they arise in our practices - whether an educator, family member, student, or community resource.</a:t>
            </a:r>
          </a:p>
          <a:p>
            <a:pPr eaLnBrk="1" hangingPunct="1">
              <a:buFontTx/>
              <a:buChar char="•"/>
            </a:pPr>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F9C13E-CC30-2D40-9D34-25990FF4AAB2}" type="slidenum">
              <a:rPr lang="en-US" sz="1200"/>
              <a:pPr eaLnBrk="1" hangingPunct="1"/>
              <a:t>4</a:t>
            </a:fld>
            <a:endParaRPr lang="en-US" sz="120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-Time is theme of module. </a:t>
            </a:r>
          </a:p>
          <a:p>
            <a:pPr eaLnBrk="1" hangingPunct="1"/>
            <a:r>
              <a:rPr lang="en-US">
                <a:latin typeface="Arial" charset="0"/>
                <a:ea typeface="ＭＳ Ｐゴシック" charset="0"/>
                <a:cs typeface="ＭＳ Ｐゴシック" charset="0"/>
              </a:rPr>
              <a:t>-Icon seen on slides address time specifically.  </a:t>
            </a:r>
          </a:p>
          <a:p>
            <a:pPr eaLnBrk="1" hangingPunct="1"/>
            <a:r>
              <a:rPr lang="en-US">
                <a:latin typeface="Arial" charset="0"/>
                <a:ea typeface="ＭＳ Ｐゴシック" charset="0"/>
                <a:cs typeface="ＭＳ Ｐゴシック" charset="0"/>
              </a:rPr>
              <a:t>-Goal is efficient, effective support for student achievement in &amp; out of school.</a:t>
            </a:r>
          </a:p>
          <a:p>
            <a:pPr eaLnBrk="1" hangingPunct="1"/>
            <a:r>
              <a:rPr lang="en-US">
                <a:latin typeface="Arial" charset="0"/>
                <a:ea typeface="ＭＳ Ｐゴシック" charset="0"/>
                <a:cs typeface="ＭＳ Ｐゴシック" charset="0"/>
              </a:rPr>
              <a:t>-Time often cited as barrier to family-school partnering; ways to overcome this barrier identified throughout module. </a:t>
            </a:r>
          </a:p>
          <a:p>
            <a:pPr eaLnBrk="1" hangingPunct="1"/>
            <a:r>
              <a:rPr lang="en-US">
                <a:latin typeface="Arial" charset="0"/>
                <a:ea typeface="ＭＳ Ｐゴシック" charset="0"/>
                <a:cs typeface="ＭＳ Ｐゴシック" charset="0"/>
              </a:rPr>
              <a:t>-Students benefit significantly when effective relationships are in place.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DBA61-F2D2-794D-8664-F9999820CF1C}" type="slidenum">
              <a:rPr lang="en-US" sz="1200"/>
              <a:pPr eaLnBrk="1" hangingPunct="1"/>
              <a:t>40</a:t>
            </a:fld>
            <a:endParaRPr lang="en-US" sz="1200"/>
          </a:p>
        </p:txBody>
      </p:sp>
      <p:sp>
        <p:nvSpPr>
          <p:cNvPr id="133122"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44CBAB2-A935-7F49-9E17-5E50EF3AD142}" type="slidenum">
              <a:rPr lang="en-US" sz="1200"/>
              <a:pPr algn="r" eaLnBrk="1" hangingPunct="1"/>
              <a:t>40</a:t>
            </a:fld>
            <a:endParaRPr lang="en-US" sz="1200"/>
          </a:p>
        </p:txBody>
      </p:sp>
      <p:sp>
        <p:nvSpPr>
          <p:cNvPr id="1331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24" name="Rectangle 3"/>
          <p:cNvSpPr>
            <a:spLocks noGrp="1" noChangeArrowheads="1"/>
          </p:cNvSpPr>
          <p:nvPr>
            <p:ph type="body" idx="1"/>
          </p:nvPr>
        </p:nvSpPr>
        <p:spPr bwMode="auto">
          <a:xfrm>
            <a:off x="914400" y="4416425"/>
            <a:ext cx="5029200" cy="41814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Activity #5 Answer: What are Your Challenges?</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Materials:</a:t>
            </a:r>
            <a:r>
              <a:rPr lang="en-US">
                <a:latin typeface="Arial" charset="0"/>
                <a:ea typeface="ＭＳ Ｐゴシック" charset="0"/>
                <a:cs typeface="ＭＳ Ｐゴシック" charset="0"/>
              </a:rPr>
              <a:t> Copies of Challenges/Solutions Chart for Each Participant and One for Table; Writing Utensils </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Outcome: </a:t>
            </a:r>
            <a:r>
              <a:rPr lang="en-US">
                <a:latin typeface="Arial" charset="0"/>
                <a:ea typeface="ＭＳ Ｐゴシック" charset="0"/>
                <a:cs typeface="ＭＳ Ｐゴシック" charset="0"/>
              </a:rPr>
              <a:t>Participants will identify their biggest challenges for educators and families in implementing partnering throughout their school community. Prioritizing them helps in planning for future work. </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Instructions:</a:t>
            </a:r>
            <a:r>
              <a:rPr lang="en-US">
                <a:latin typeface="Arial" charset="0"/>
                <a:ea typeface="ＭＳ Ｐゴシック" charset="0"/>
                <a:cs typeface="ＭＳ Ｐゴシック" charset="0"/>
              </a:rPr>
              <a:t> Please take a minute and write down what you think are your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Big 3</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challenges for each of educators and families. Then share with team and prioritize for your site with numbers 1, 2, and 3.  Then we will compare yours with the research (see next slide).</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Conclusion: </a:t>
            </a:r>
            <a:r>
              <a:rPr lang="en-US">
                <a:latin typeface="Arial" charset="0"/>
                <a:ea typeface="ＭＳ Ｐゴシック" charset="0"/>
                <a:cs typeface="ＭＳ Ｐゴシック" charset="0"/>
              </a:rPr>
              <a:t>The prioritized challenges can guide initiative planning such as deciding on training needs, shifts in staff time, accessing family cultural liaisons.</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1DD3F5-8FFB-0A46-BFC1-8D173A2C3A01}" type="slidenum">
              <a:rPr lang="en-US" sz="1200"/>
              <a:pPr eaLnBrk="1" hangingPunct="1"/>
              <a:t>41</a:t>
            </a:fld>
            <a:endParaRPr lang="en-US" sz="1200"/>
          </a:p>
        </p:txBody>
      </p:sp>
      <p:sp>
        <p:nvSpPr>
          <p:cNvPr id="135170"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8D51661-8429-104E-AC3C-4E22026F3BBE}" type="slidenum">
              <a:rPr lang="en-US" sz="1200"/>
              <a:pPr algn="r" eaLnBrk="1" hangingPunct="1"/>
              <a:t>41</a:t>
            </a:fld>
            <a:endParaRPr lang="en-US" sz="1200"/>
          </a:p>
        </p:txBody>
      </p:sp>
      <p:sp>
        <p:nvSpPr>
          <p:cNvPr id="135171" name="Rectangle 2"/>
          <p:cNvSpPr>
            <a:spLocks noGrp="1" noRot="1" noChangeAspect="1" noChangeArrowheads="1" noTextEdit="1"/>
          </p:cNvSpPr>
          <p:nvPr>
            <p:ph type="sldImg"/>
          </p:nvPr>
        </p:nvSpPr>
        <p:spPr bwMode="auto">
          <a:xfrm>
            <a:off x="1106488" y="698500"/>
            <a:ext cx="4646612" cy="34861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5172" name="Rectangle 3"/>
          <p:cNvSpPr>
            <a:spLocks noGrp="1" noChangeArrowheads="1"/>
          </p:cNvSpPr>
          <p:nvPr>
            <p:ph type="body" idx="1"/>
          </p:nvPr>
        </p:nvSpPr>
        <p:spPr bwMode="auto">
          <a:xfrm>
            <a:off x="914400" y="4416425"/>
            <a:ext cx="5029200" cy="4181475"/>
          </a:xfrm>
          <a:solidFill>
            <a:srgbClr val="FFFFFF"/>
          </a:solidFill>
          <a:ln>
            <a:solidFill>
              <a:srgbClr val="000000"/>
            </a:solidFill>
            <a:miter lim="800000"/>
            <a:headEnd/>
            <a:tailEnd/>
          </a:ln>
        </p:spPr>
        <p:txBody>
          <a:bodyPr wrap="square" lIns="87308" tIns="43654" rIns="87308" bIns="43654"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-These identified challenges, or hurdles, are a summary from the literature.</a:t>
            </a:r>
          </a:p>
          <a:p>
            <a:pPr eaLnBrk="1" hangingPunct="1"/>
            <a:r>
              <a:rPr lang="en-US">
                <a:latin typeface="Arial" charset="0"/>
                <a:ea typeface="ＭＳ Ｐゴシック" charset="0"/>
                <a:cs typeface="ＭＳ Ｐゴシック" charset="0"/>
              </a:rPr>
              <a:t>-They demonstrate that challenges are similar for both families and educators. </a:t>
            </a:r>
          </a:p>
          <a:p>
            <a:pPr eaLnBrk="1" hangingPunct="1"/>
            <a:r>
              <a:rPr lang="en-US">
                <a:latin typeface="Arial" charset="0"/>
                <a:ea typeface="ＭＳ Ｐゴシック" charset="0"/>
                <a:cs typeface="ＭＳ Ｐゴシック" charset="0"/>
              </a:rPr>
              <a:t>-Each can be addressed by discussing and problem-solving. </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Ideas to Consider:</a:t>
            </a:r>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If using as a component of Activity #5, discuss how individual or team</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list compares to these.</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158D67-9A80-584E-BFCD-05FBC97B1BE1}" type="slidenum">
              <a:rPr lang="en-US" sz="1200"/>
              <a:pPr eaLnBrk="1" hangingPunct="1"/>
              <a:t>42</a:t>
            </a:fld>
            <a:endParaRPr lang="en-US" sz="1200"/>
          </a:p>
        </p:txBody>
      </p:sp>
      <p:sp>
        <p:nvSpPr>
          <p:cNvPr id="137218"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411B769-121C-F249-9D2A-F0F30BAC434E}" type="slidenum">
              <a:rPr lang="en-US" sz="1200"/>
              <a:pPr algn="r" eaLnBrk="1" hangingPunct="1"/>
              <a:t>42</a:t>
            </a:fld>
            <a:endParaRPr lang="en-US" sz="1200"/>
          </a:p>
        </p:txBody>
      </p:sp>
      <p:sp>
        <p:nvSpPr>
          <p:cNvPr id="1372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7220" name="Rectangle 3"/>
          <p:cNvSpPr>
            <a:spLocks noGrp="1" noChangeArrowheads="1"/>
          </p:cNvSpPr>
          <p:nvPr>
            <p:ph type="body" idx="1"/>
          </p:nvPr>
        </p:nvSpPr>
        <p:spPr bwMode="auto">
          <a:xfrm>
            <a:off x="914400" y="4416425"/>
            <a:ext cx="5029200" cy="41814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Activity #6 Answer: What are Your Solutions?</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Materials: </a:t>
            </a:r>
            <a:r>
              <a:rPr lang="en-US">
                <a:latin typeface="Arial" charset="0"/>
                <a:ea typeface="ＭＳ Ｐゴシック" charset="0"/>
                <a:cs typeface="ＭＳ Ｐゴシック" charset="0"/>
              </a:rPr>
              <a:t>Copies of Challenges/Solutions Chart for Each Participant and One for Table; Writing Utensils </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Outcome: </a:t>
            </a:r>
            <a:r>
              <a:rPr lang="en-US">
                <a:latin typeface="Arial" charset="0"/>
                <a:ea typeface="ＭＳ Ｐゴシック" charset="0"/>
                <a:cs typeface="ＭＳ Ｐゴシック" charset="0"/>
              </a:rPr>
              <a:t>Participants will generate possible solutions to their previously identified challenges. This component will hopefully result in some brainstorming,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out-of-the-box</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thinking about shifting time, resources, and people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at the table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Instructions: </a:t>
            </a:r>
            <a:r>
              <a:rPr lang="en-US">
                <a:latin typeface="Arial" charset="0"/>
                <a:ea typeface="ＭＳ Ｐゴシック" charset="0"/>
                <a:cs typeface="ＭＳ Ｐゴシック" charset="0"/>
              </a:rPr>
              <a:t>Please take a minute and generate possible solutions for your challenges with your team. It is helpful to think of at least two solutions for each prioritized challenge. Check out the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Thinking About Solutions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ideas in next slide.</a:t>
            </a:r>
          </a:p>
          <a:p>
            <a:pPr eaLnBrk="1" hangingPunct="1"/>
            <a:r>
              <a:rPr lang="en-US">
                <a:latin typeface="Arial" charset="0"/>
                <a:ea typeface="ＭＳ Ｐゴシック" charset="0"/>
                <a:cs typeface="ＭＳ Ｐゴシック" charset="0"/>
              </a:rPr>
              <a:t> </a:t>
            </a:r>
          </a:p>
          <a:p>
            <a:pPr eaLnBrk="1" hangingPunct="1"/>
            <a:r>
              <a:rPr lang="en-US" b="1">
                <a:latin typeface="Arial" charset="0"/>
                <a:ea typeface="ＭＳ Ｐゴシック" charset="0"/>
                <a:cs typeface="ＭＳ Ｐゴシック" charset="0"/>
              </a:rPr>
              <a:t>Conclusion: </a:t>
            </a:r>
            <a:r>
              <a:rPr lang="en-US">
                <a:latin typeface="Arial" charset="0"/>
                <a:ea typeface="ＭＳ Ｐゴシック" charset="0"/>
                <a:cs typeface="ＭＳ Ｐゴシック" charset="0"/>
              </a:rPr>
              <a:t>Teams can keep these brainstorming results to use in future planning and work. They can assess ideas for realistic implementation.</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B24D74-A764-5C4B-A384-89AC0FEEB259}" type="slidenum">
              <a:rPr lang="en-US" sz="1200"/>
              <a:pPr eaLnBrk="1" hangingPunct="1"/>
              <a:t>43</a:t>
            </a:fld>
            <a:endParaRPr lang="en-US" sz="1200"/>
          </a:p>
        </p:txBody>
      </p:sp>
      <p:sp>
        <p:nvSpPr>
          <p:cNvPr id="139266" name="Rectangle 7"/>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2" tIns="46151" rIns="92302" bIns="46151" anchor="b"/>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8528879-56E6-BB42-87A6-CB7BE21BD348}" type="slidenum">
              <a:rPr lang="en-US" sz="1200"/>
              <a:pPr algn="r" eaLnBrk="1" hangingPunct="1"/>
              <a:t>43</a:t>
            </a:fld>
            <a:endParaRPr lang="en-US" sz="1200"/>
          </a:p>
        </p:txBody>
      </p:sp>
      <p:sp>
        <p:nvSpPr>
          <p:cNvPr id="139267" name="Rectangle 2"/>
          <p:cNvSpPr>
            <a:spLocks noGrp="1" noRot="1" noChangeAspect="1" noChangeArrowheads="1" noTextEdit="1"/>
          </p:cNvSpPr>
          <p:nvPr>
            <p:ph type="sldImg"/>
          </p:nvPr>
        </p:nvSpPr>
        <p:spPr bwMode="auto">
          <a:xfrm>
            <a:off x="1106488" y="698500"/>
            <a:ext cx="4646612" cy="34861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92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7308" tIns="43654" rIns="87308" bIns="43654"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-Planning for hurdles involves generating solutions &amp; measuring effectiveness.</a:t>
            </a:r>
          </a:p>
          <a:p>
            <a:pPr eaLnBrk="1" hangingPunct="1"/>
            <a:r>
              <a:rPr lang="en-US">
                <a:latin typeface="Arial" charset="0"/>
                <a:ea typeface="ＭＳ Ｐゴシック" charset="0"/>
                <a:cs typeface="ＭＳ Ｐゴシック" charset="0"/>
              </a:rPr>
              <a:t>-The ideas above have been generated by workshop participants, professionals involved in the field &amp; families.</a:t>
            </a:r>
          </a:p>
          <a:p>
            <a:pPr eaLnBrk="1" hangingPunct="1"/>
            <a:r>
              <a:rPr lang="en-US">
                <a:latin typeface="Arial" charset="0"/>
                <a:ea typeface="ＭＳ Ｐゴシック" charset="0"/>
                <a:cs typeface="ＭＳ Ｐゴシック" charset="0"/>
              </a:rPr>
              <a:t>-It is important to look at your challenges and target solutions accordingly</a:t>
            </a:r>
          </a:p>
          <a:p>
            <a:pPr eaLnBrk="1" hangingPunct="1"/>
            <a:r>
              <a:rPr lang="en-US">
                <a:latin typeface="Arial" charset="0"/>
                <a:ea typeface="ＭＳ Ｐゴシック" charset="0"/>
                <a:cs typeface="ＭＳ Ｐゴシック" charset="0"/>
              </a:rPr>
              <a:t>-Often more than one solution is needed for a challenge.</a:t>
            </a:r>
          </a:p>
          <a:p>
            <a:pPr eaLnBrk="1" hangingPunct="1"/>
            <a:r>
              <a:rPr lang="en-US">
                <a:latin typeface="Arial" charset="0"/>
                <a:ea typeface="ＭＳ Ｐゴシック" charset="0"/>
                <a:cs typeface="ＭＳ Ｐゴシック" charset="0"/>
              </a:rPr>
              <a:t>-Most of the suggestions require a shift in thinking, time, &amp; resources—but not increases in budget or staff. They are using existing resources in new ways.</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Ideas to Consider: </a:t>
            </a:r>
          </a:p>
          <a:p>
            <a:pPr eaLnBrk="1" hangingPunct="1"/>
            <a:r>
              <a:rPr lang="en-US">
                <a:latin typeface="Arial" charset="0"/>
                <a:ea typeface="ＭＳ Ｐゴシック" charset="0"/>
                <a:cs typeface="ＭＳ Ｐゴシック" charset="0"/>
              </a:rPr>
              <a:t>-What are the solutions you might have to your challenges? </a:t>
            </a:r>
          </a:p>
          <a:p>
            <a:pPr eaLnBrk="1" hangingPunct="1"/>
            <a:r>
              <a:rPr lang="en-US">
                <a:latin typeface="Arial" charset="0"/>
                <a:ea typeface="ＭＳ Ｐゴシック" charset="0"/>
                <a:cs typeface="ＭＳ Ｐゴシック" charset="0"/>
              </a:rPr>
              <a:t>-Discuss with various stakeholders in your community.</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472980-7221-F045-AFA6-8248A38BE477}" type="slidenum">
              <a:rPr lang="en-US" sz="1200"/>
              <a:pPr eaLnBrk="1" hangingPunct="1"/>
              <a:t>44</a:t>
            </a:fld>
            <a:endParaRPr lang="en-US" sz="1200"/>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63"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-Section is about three tiers &amp; how partnering can be thought of in tiers</a:t>
            </a:r>
          </a:p>
          <a:p>
            <a:pPr eaLnBrk="1" hangingPunct="1"/>
            <a:r>
              <a:rPr lang="en-US">
                <a:latin typeface="Arial" charset="0"/>
                <a:ea typeface="ＭＳ Ｐゴシック" charset="0"/>
                <a:cs typeface="ＭＳ Ｐゴシック" charset="0"/>
              </a:rPr>
              <a:t>-How to smartly &amp; efficiently support all families &amp; educators working together for student success.</a:t>
            </a:r>
          </a:p>
          <a:p>
            <a:pPr eaLnBrk="1" hangingPunct="1"/>
            <a:r>
              <a:rPr lang="en-US">
                <a:latin typeface="Arial" charset="0"/>
                <a:ea typeface="ＭＳ Ｐゴシック" charset="0"/>
                <a:cs typeface="ＭＳ Ｐゴシック" charset="0"/>
              </a:rPr>
              <a:t>-Each tier has specific roles, responsibilities, &amp; resources - for families, educators, &amp; community partners.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C110E4-2471-C04B-A520-BEC6DD27E29C}" type="slidenum">
              <a:rPr lang="en-US" sz="1200"/>
              <a:pPr eaLnBrk="1" hangingPunct="1"/>
              <a:t>45</a:t>
            </a:fld>
            <a:endParaRPr lang="en-US" sz="1200"/>
          </a:p>
        </p:txBody>
      </p:sp>
      <p:sp>
        <p:nvSpPr>
          <p:cNvPr id="14541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bwMode="auto">
          <a:xfrm>
            <a:off x="914400" y="4416425"/>
            <a:ext cx="5029200" cy="41814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-Families, educators &amp; community resources all want school success for their students.</a:t>
            </a:r>
          </a:p>
          <a:p>
            <a:pPr eaLnBrk="1" hangingPunct="1"/>
            <a:r>
              <a:rPr lang="en-US">
                <a:latin typeface="Arial" charset="0"/>
                <a:ea typeface="ＭＳ Ｐゴシック" charset="0"/>
                <a:cs typeface="ＭＳ Ｐゴシック" charset="0"/>
              </a:rPr>
              <a:t>-Each person, including student, has specific responsibility which is unique &amp; special.</a:t>
            </a:r>
          </a:p>
          <a:p>
            <a:pPr eaLnBrk="1" hangingPunct="1"/>
            <a:r>
              <a:rPr lang="en-US">
                <a:latin typeface="Arial" charset="0"/>
                <a:ea typeface="ＭＳ Ｐゴシック" charset="0"/>
                <a:cs typeface="ＭＳ Ｐゴシック" charset="0"/>
              </a:rPr>
              <a:t>-Best possible outcome obtained when individuals &amp; teams practice, respect each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player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&amp; share goals.</a:t>
            </a:r>
          </a:p>
          <a:p>
            <a:pPr eaLnBrk="1" hangingPunct="1"/>
            <a:r>
              <a:rPr lang="en-US" altLang="ja-JP">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Ideas to Consider: </a:t>
            </a:r>
          </a:p>
          <a:p>
            <a:pPr eaLnBrk="1" hangingPunct="1"/>
            <a:r>
              <a:rPr lang="en-US">
                <a:latin typeface="Arial" charset="0"/>
                <a:ea typeface="ＭＳ Ｐゴシック" charset="0"/>
                <a:cs typeface="ＭＳ Ｐゴシック" charset="0"/>
              </a:rPr>
              <a:t>-Use this analogy to help staff, families, and students discuss their responsibilities, including ongoing communication around successes and concerns.  Personalize with school teams or activities.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FBF3D7-766B-9440-BACA-45DFB315D213}" type="slidenum">
              <a:rPr lang="en-US" sz="1200"/>
              <a:pPr eaLnBrk="1" hangingPunct="1"/>
              <a:t>46</a:t>
            </a:fld>
            <a:endParaRPr lang="en-US" sz="1200"/>
          </a:p>
        </p:txBody>
      </p:sp>
      <p:sp>
        <p:nvSpPr>
          <p:cNvPr id="14745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bwMode="auto">
          <a:xfrm>
            <a:off x="914400" y="4416425"/>
            <a:ext cx="5029200" cy="41814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-Families, students, educators &amp; community resources all have same mission &amp; equal voices at table.</a:t>
            </a:r>
          </a:p>
          <a:p>
            <a:pPr eaLnBrk="1" hangingPunct="1"/>
            <a:r>
              <a:rPr lang="en-US">
                <a:latin typeface="Arial" charset="0"/>
                <a:ea typeface="ＭＳ Ｐゴシック" charset="0"/>
                <a:cs typeface="ＭＳ Ｐゴシック" charset="0"/>
              </a:rPr>
              <a:t>-Goal is positive outcomes for all.</a:t>
            </a:r>
          </a:p>
          <a:p>
            <a:pPr eaLnBrk="1" hangingPunct="1"/>
            <a:r>
              <a:rPr lang="en-US">
                <a:latin typeface="Arial" charset="0"/>
                <a:ea typeface="ＭＳ Ｐゴシック" charset="0"/>
                <a:cs typeface="ＭＳ Ｐゴシック" charset="0"/>
              </a:rPr>
              <a:t>-Focus is on student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success.</a:t>
            </a:r>
          </a:p>
          <a:p>
            <a:pPr eaLnBrk="1" hangingPunct="1"/>
            <a:endParaRPr lang="en-US" altLang="ja-JP">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-Discuss the school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tables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Do all parties (including students, families &amp; community resources) have a place? Who has a voice? How are differences resolved? What would an observer see? How many tables do you have? </a:t>
            </a:r>
            <a:endParaRPr lang="en-US">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F4A766-FBF9-BA4B-92BB-2DBB1587A596}" type="slidenum">
              <a:rPr lang="en-US" sz="1200"/>
              <a:pPr eaLnBrk="1" hangingPunct="1"/>
              <a:t>47</a:t>
            </a:fld>
            <a:endParaRPr lang="en-US" sz="1200"/>
          </a:p>
        </p:txBody>
      </p:sp>
      <p:sp>
        <p:nvSpPr>
          <p:cNvPr id="1495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bwMode="auto">
          <a:xfrm>
            <a:off x="914400" y="4416425"/>
            <a:ext cx="5029200" cy="44989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-Family-school-community partnering in tiers aligns time &amp; resources effectively; responsibilities &amp; expertise can be utilized according to need.</a:t>
            </a:r>
          </a:p>
          <a:p>
            <a:pPr eaLnBrk="1" hangingPunct="1"/>
            <a:r>
              <a:rPr lang="en-US">
                <a:latin typeface="Arial" charset="0"/>
                <a:ea typeface="ＭＳ Ｐゴシック" charset="0"/>
                <a:cs typeface="ＭＳ Ｐゴシック" charset="0"/>
              </a:rPr>
              <a:t>-Each tier includes previous one, but provides additional support or focus.</a:t>
            </a:r>
          </a:p>
          <a:p>
            <a:pPr eaLnBrk="1" hangingPunct="1"/>
            <a:r>
              <a:rPr lang="en-US">
                <a:latin typeface="Arial" charset="0"/>
                <a:ea typeface="ＭＳ Ｐゴシック" charset="0"/>
                <a:cs typeface="ＭＳ Ｐゴシック" charset="0"/>
              </a:rPr>
              <a:t>-Partnering may be different across time or situation for any stakeholder as circumstances &amp; expectations change.</a:t>
            </a:r>
          </a:p>
          <a:p>
            <a:pPr eaLnBrk="1" hangingPunct="1"/>
            <a:r>
              <a:rPr lang="en-US">
                <a:latin typeface="Arial" charset="0"/>
                <a:ea typeface="ＭＳ Ｐゴシック" charset="0"/>
                <a:cs typeface="ＭＳ Ｐゴシック" charset="0"/>
              </a:rPr>
              <a:t>-Universal Tier similar to core curriculum: more consistently &amp; broadly implemented the more effective it will be.</a:t>
            </a:r>
          </a:p>
          <a:p>
            <a:pPr eaLnBrk="1" hangingPunct="1"/>
            <a:r>
              <a:rPr lang="en-US">
                <a:latin typeface="Arial" charset="0"/>
                <a:ea typeface="ＭＳ Ｐゴシック" charset="0"/>
                <a:cs typeface="ＭＳ Ｐゴシック" charset="0"/>
              </a:rPr>
              <a:t>-Can be applied to entire districts, communities, sites, classrooms, &amp;/or special programs. </a:t>
            </a:r>
          </a:p>
          <a:p>
            <a:pPr eaLnBrk="1" hangingPunct="1"/>
            <a:r>
              <a:rPr lang="en-US">
                <a:latin typeface="Arial" charset="0"/>
                <a:ea typeface="ＭＳ Ｐゴシック" charset="0"/>
                <a:cs typeface="ＭＳ Ｐゴシック" charset="0"/>
              </a:rPr>
              <a:t>-Percentages used as guidelines in any setting in thinking through time &amp; resources in each situation. </a:t>
            </a:r>
          </a:p>
          <a:p>
            <a:pPr eaLnBrk="1" hangingPunct="1"/>
            <a:r>
              <a:rPr lang="en-US">
                <a:latin typeface="Arial" charset="0"/>
                <a:ea typeface="ＭＳ Ｐゴシック" charset="0"/>
                <a:cs typeface="ＭＳ Ｐゴシック" charset="0"/>
              </a:rPr>
              <a:t>-Example: classroom of 30 students, 3 student/ families may need targeted or intensive support. </a:t>
            </a:r>
          </a:p>
          <a:p>
            <a:pPr eaLnBrk="1" hangingPunct="1"/>
            <a:r>
              <a:rPr lang="en-US">
                <a:latin typeface="Arial" charset="0"/>
                <a:ea typeface="ＭＳ Ｐゴシック" charset="0"/>
                <a:cs typeface="ＭＳ Ｐゴシック" charset="0"/>
              </a:rPr>
              <a:t>-Important to use data in making decisions.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-Discuss specific site tiers.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EE7602E1-E745-F64F-9450-97C4E833331C}" type="slidenum">
              <a:rPr lang="en-US"/>
              <a:pPr>
                <a:defRPr/>
              </a:pPr>
              <a:t>48</a:t>
            </a:fld>
            <a:endParaRPr lang="en-US"/>
          </a:p>
        </p:txBody>
      </p:sp>
      <p:sp>
        <p:nvSpPr>
          <p:cNvPr id="614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6147" name="Notes Placeholder 2"/>
          <p:cNvSpPr>
            <a:spLocks noGrp="1"/>
          </p:cNvSpPr>
          <p:nvPr>
            <p:ph type="body" idx="1"/>
          </p:nvPr>
        </p:nvSpPr>
        <p:spPr/>
        <p:txBody>
          <a:bodyPr/>
          <a:lstStyle/>
          <a:p>
            <a:pPr eaLnBrk="1" hangingPunct="1">
              <a:spcBef>
                <a:spcPct val="0"/>
              </a:spcBef>
              <a:defRPr/>
            </a:pPr>
            <a:r>
              <a:rPr lang="en-US" smtClean="0">
                <a:latin typeface="Times New Roman" charset="0"/>
                <a:cs typeface="+mn-cs"/>
              </a:rPr>
              <a:t>A student does not </a:t>
            </a:r>
            <a:r>
              <a:rPr lang="ja-JP" altLang="en-US" smtClean="0">
                <a:latin typeface="Times New Roman" charset="0"/>
                <a:cs typeface="+mn-cs"/>
              </a:rPr>
              <a:t>“</a:t>
            </a:r>
            <a:r>
              <a:rPr lang="en-US" smtClean="0">
                <a:latin typeface="Times New Roman" charset="0"/>
                <a:cs typeface="+mn-cs"/>
              </a:rPr>
              <a:t>live</a:t>
            </a:r>
            <a:r>
              <a:rPr lang="ja-JP" altLang="en-US" smtClean="0">
                <a:latin typeface="Times New Roman" charset="0"/>
                <a:cs typeface="+mn-cs"/>
              </a:rPr>
              <a:t>”</a:t>
            </a:r>
            <a:r>
              <a:rPr lang="en-US" smtClean="0">
                <a:latin typeface="Times New Roman" charset="0"/>
                <a:cs typeface="+mn-cs"/>
              </a:rPr>
              <a:t> in one area – they have skills that span the continuum of interventions and needs. </a:t>
            </a:r>
            <a:endParaRPr lang="en-US" smtClean="0">
              <a:cs typeface="+mn-cs"/>
            </a:endParaRPr>
          </a:p>
          <a:p>
            <a:pPr eaLnBrk="1" hangingPunct="1">
              <a:spcBef>
                <a:spcPct val="0"/>
              </a:spcBef>
              <a:defRPr/>
            </a:pPr>
            <a:endParaRPr lang="en-US" smtClean="0">
              <a:latin typeface="Times New Roman" charset="0"/>
              <a:cs typeface="+mn-cs"/>
            </a:endParaRPr>
          </a:p>
          <a:p>
            <a:pPr eaLnBrk="1" hangingPunct="1">
              <a:spcBef>
                <a:spcPct val="0"/>
              </a:spcBef>
              <a:defRPr/>
            </a:pPr>
            <a:r>
              <a:rPr lang="en-US" smtClean="0">
                <a:latin typeface="Times New Roman" charset="0"/>
                <a:cs typeface="+mn-cs"/>
              </a:rPr>
              <a:t>Another reminder and correction:  Label behavior…not people.  We</a:t>
            </a:r>
            <a:r>
              <a:rPr lang="ja-JP" altLang="en-US" smtClean="0">
                <a:latin typeface="Times New Roman" charset="0"/>
                <a:cs typeface="+mn-cs"/>
              </a:rPr>
              <a:t>’</a:t>
            </a:r>
            <a:r>
              <a:rPr lang="en-US" smtClean="0">
                <a:latin typeface="Times New Roman" charset="0"/>
                <a:cs typeface="+mn-cs"/>
              </a:rPr>
              <a:t>ve gotten into the habit or had a </a:t>
            </a:r>
            <a:r>
              <a:rPr lang="ja-JP" altLang="en-US" smtClean="0">
                <a:latin typeface="Times New Roman" charset="0"/>
                <a:cs typeface="+mn-cs"/>
              </a:rPr>
              <a:t>“</a:t>
            </a:r>
            <a:r>
              <a:rPr lang="en-US" smtClean="0">
                <a:latin typeface="Times New Roman" charset="0"/>
                <a:cs typeface="+mn-cs"/>
              </a:rPr>
              <a:t>lethal mutation</a:t>
            </a:r>
            <a:r>
              <a:rPr lang="ja-JP" altLang="en-US" smtClean="0">
                <a:latin typeface="Times New Roman" charset="0"/>
                <a:cs typeface="+mn-cs"/>
              </a:rPr>
              <a:t>”</a:t>
            </a:r>
            <a:r>
              <a:rPr lang="en-US" smtClean="0">
                <a:latin typeface="Times New Roman" charset="0"/>
                <a:cs typeface="+mn-cs"/>
              </a:rPr>
              <a:t> (Kent McIntosh) where we</a:t>
            </a:r>
            <a:r>
              <a:rPr lang="ja-JP" altLang="en-US" smtClean="0">
                <a:latin typeface="Times New Roman" charset="0"/>
                <a:cs typeface="+mn-cs"/>
              </a:rPr>
              <a:t>’</a:t>
            </a:r>
            <a:r>
              <a:rPr lang="en-US" smtClean="0">
                <a:latin typeface="Times New Roman" charset="0"/>
                <a:cs typeface="+mn-cs"/>
              </a:rPr>
              <a:t>ve started labeling students according to the triangle – </a:t>
            </a:r>
            <a:r>
              <a:rPr lang="ja-JP" altLang="en-US" smtClean="0">
                <a:latin typeface="Times New Roman" charset="0"/>
                <a:cs typeface="+mn-cs"/>
              </a:rPr>
              <a:t>“</a:t>
            </a:r>
            <a:r>
              <a:rPr lang="en-US" smtClean="0">
                <a:latin typeface="Times New Roman" charset="0"/>
                <a:cs typeface="+mn-cs"/>
              </a:rPr>
              <a:t>That</a:t>
            </a:r>
            <a:r>
              <a:rPr lang="ja-JP" altLang="en-US" smtClean="0">
                <a:latin typeface="Times New Roman" charset="0"/>
                <a:cs typeface="+mn-cs"/>
              </a:rPr>
              <a:t>’</a:t>
            </a:r>
            <a:r>
              <a:rPr lang="en-US" smtClean="0">
                <a:latin typeface="Times New Roman" charset="0"/>
                <a:cs typeface="+mn-cs"/>
              </a:rPr>
              <a:t>s our red-zone student…..</a:t>
            </a:r>
            <a:r>
              <a:rPr lang="ja-JP" altLang="en-US" smtClean="0">
                <a:latin typeface="Times New Roman" charset="0"/>
                <a:cs typeface="+mn-cs"/>
              </a:rPr>
              <a:t>”</a:t>
            </a:r>
            <a:r>
              <a:rPr lang="en-US" smtClean="0">
                <a:latin typeface="Times New Roman" charset="0"/>
                <a:cs typeface="+mn-cs"/>
              </a:rPr>
              <a:t>   </a:t>
            </a:r>
            <a:r>
              <a:rPr lang="en-US" smtClean="0">
                <a:cs typeface="+mn-cs"/>
              </a:rPr>
              <a:t>Just because a student needs intensive intervention for reading, does not mean they need intensive support for all academic content areas – in fact, they will probably be very successful in other areas! </a:t>
            </a:r>
            <a:r>
              <a:rPr lang="en-US" smtClean="0">
                <a:latin typeface="Times New Roman" charset="0"/>
                <a:cs typeface="+mn-cs"/>
              </a:rPr>
              <a:t> Instead, we need to shift our language to labeling the type of supports the student needs.  </a:t>
            </a:r>
          </a:p>
          <a:p>
            <a:pPr eaLnBrk="1" hangingPunct="1">
              <a:spcBef>
                <a:spcPct val="0"/>
              </a:spcBef>
              <a:defRPr/>
            </a:pPr>
            <a:endParaRPr lang="en-US" smtClean="0">
              <a:latin typeface="Times New Roman" charset="0"/>
              <a:cs typeface="+mn-cs"/>
            </a:endParaRPr>
          </a:p>
        </p:txBody>
      </p:sp>
      <p:sp>
        <p:nvSpPr>
          <p:cNvPr id="4100"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F4F3B4B-ADC1-A842-B107-15FDEB4802AA}" type="slidenum">
              <a:rPr lang="en-US" sz="1200">
                <a:solidFill>
                  <a:srgbClr val="000000"/>
                </a:solidFill>
              </a:rPr>
              <a:pPr algn="r" eaLnBrk="1" hangingPunct="1"/>
              <a:t>48</a:t>
            </a:fld>
            <a:endParaRPr lang="en-US" sz="12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5D44D2-8BD8-6240-A3A0-6DD660E00935}" type="slidenum">
              <a:rPr lang="en-US" sz="1200"/>
              <a:pPr eaLnBrk="1" hangingPunct="1"/>
              <a:t>49</a:t>
            </a:fld>
            <a:endParaRPr lang="en-US" sz="1200"/>
          </a:p>
        </p:txBody>
      </p:sp>
      <p:sp>
        <p:nvSpPr>
          <p:cNvPr id="151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bwMode="auto">
          <a:xfrm>
            <a:off x="914400" y="4416425"/>
            <a:ext cx="5029200" cy="41814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z="1300">
                <a:latin typeface="Arial" charset="0"/>
                <a:ea typeface="ＭＳ Ｐゴシック" charset="0"/>
                <a:cs typeface="ＭＳ Ｐゴシック" charset="0"/>
              </a:rPr>
              <a:t>Activity #7 Multi-Tiered Family &amp; Community Checklist</a:t>
            </a:r>
          </a:p>
          <a:p>
            <a:pPr eaLnBrk="1" hangingPunct="1"/>
            <a:endParaRPr lang="en-US" sz="1300">
              <a:latin typeface="Arial" charset="0"/>
              <a:ea typeface="ＭＳ Ｐゴシック" charset="0"/>
              <a:cs typeface="ＭＳ Ｐゴシック" charset="0"/>
            </a:endParaRPr>
          </a:p>
          <a:p>
            <a:pPr eaLnBrk="1" hangingPunct="1"/>
            <a:r>
              <a:rPr lang="en-US" sz="1300" b="1">
                <a:latin typeface="Arial" charset="0"/>
                <a:ea typeface="ＭＳ Ｐゴシック" charset="0"/>
                <a:cs typeface="ＭＳ Ｐゴシック" charset="0"/>
              </a:rPr>
              <a:t>Materials: </a:t>
            </a:r>
            <a:r>
              <a:rPr lang="en-US" sz="1300">
                <a:latin typeface="Arial" charset="0"/>
                <a:ea typeface="ＭＳ Ｐゴシック" charset="0"/>
                <a:cs typeface="ＭＳ Ｐゴシック" charset="0"/>
              </a:rPr>
              <a:t>Copy of </a:t>
            </a:r>
            <a:r>
              <a:rPr lang="en-US" sz="1300" i="1">
                <a:latin typeface="Arial" charset="0"/>
                <a:ea typeface="ＭＳ Ｐゴシック" charset="0"/>
                <a:cs typeface="ＭＳ Ｐゴシック" charset="0"/>
              </a:rPr>
              <a:t>Multi-Tiered Family &amp; Community Partnering Checklist </a:t>
            </a:r>
            <a:r>
              <a:rPr lang="en-US" sz="1300">
                <a:latin typeface="Arial" charset="0"/>
                <a:ea typeface="ＭＳ Ｐゴシック" charset="0"/>
                <a:cs typeface="ＭＳ Ｐゴシック" charset="0"/>
              </a:rPr>
              <a:t>and next Slides #73, 74; </a:t>
            </a:r>
            <a:r>
              <a:rPr lang="en-US" sz="1300" i="1">
                <a:latin typeface="Arial" charset="0"/>
                <a:ea typeface="ＭＳ Ｐゴシック" charset="0"/>
                <a:cs typeface="ＭＳ Ｐゴシック" charset="0"/>
              </a:rPr>
              <a:t> </a:t>
            </a:r>
            <a:r>
              <a:rPr lang="en-US" sz="1300">
                <a:latin typeface="Arial" charset="0"/>
                <a:ea typeface="ＭＳ Ｐゴシック" charset="0"/>
                <a:cs typeface="ＭＳ Ｐゴシック" charset="0"/>
              </a:rPr>
              <a:t>Writing Utensils</a:t>
            </a:r>
            <a:endParaRPr lang="en-US" sz="1300" b="1">
              <a:latin typeface="Arial" charset="0"/>
              <a:ea typeface="ＭＳ Ｐゴシック" charset="0"/>
              <a:cs typeface="ＭＳ Ｐゴシック" charset="0"/>
            </a:endParaRPr>
          </a:p>
          <a:p>
            <a:pPr eaLnBrk="1" hangingPunct="1"/>
            <a:endParaRPr lang="en-US" sz="1300" b="1">
              <a:latin typeface="Arial" charset="0"/>
              <a:ea typeface="ＭＳ Ｐゴシック" charset="0"/>
              <a:cs typeface="ＭＳ Ｐゴシック" charset="0"/>
            </a:endParaRPr>
          </a:p>
          <a:p>
            <a:pPr eaLnBrk="1" hangingPunct="1"/>
            <a:r>
              <a:rPr lang="en-US" sz="1300" b="1">
                <a:latin typeface="Arial" charset="0"/>
                <a:ea typeface="ＭＳ Ｐゴシック" charset="0"/>
                <a:cs typeface="ＭＳ Ｐゴシック" charset="0"/>
              </a:rPr>
              <a:t>Outcome: </a:t>
            </a:r>
            <a:r>
              <a:rPr lang="en-US" sz="1300">
                <a:latin typeface="Arial" charset="0"/>
                <a:ea typeface="ＭＳ Ｐゴシック" charset="0"/>
                <a:cs typeface="ＭＳ Ｐゴシック" charset="0"/>
              </a:rPr>
              <a:t>Participants will identify the tiered partnering practices in place at their site. </a:t>
            </a:r>
          </a:p>
          <a:p>
            <a:pPr eaLnBrk="1" hangingPunct="1"/>
            <a:endParaRPr lang="en-US" sz="1300" b="1">
              <a:latin typeface="Arial" charset="0"/>
              <a:ea typeface="ＭＳ Ｐゴシック" charset="0"/>
              <a:cs typeface="ＭＳ Ｐゴシック" charset="0"/>
            </a:endParaRPr>
          </a:p>
          <a:p>
            <a:pPr eaLnBrk="1" hangingPunct="1"/>
            <a:r>
              <a:rPr lang="en-US" sz="1300" b="1">
                <a:latin typeface="Arial" charset="0"/>
                <a:ea typeface="ＭＳ Ｐゴシック" charset="0"/>
                <a:cs typeface="ＭＳ Ｐゴシック" charset="0"/>
              </a:rPr>
              <a:t>Instructions: </a:t>
            </a:r>
            <a:r>
              <a:rPr lang="en-US" sz="1300">
                <a:latin typeface="Arial" charset="0"/>
                <a:ea typeface="ＭＳ Ｐゴシック" charset="0"/>
                <a:cs typeface="ＭＳ Ｐゴシック" charset="0"/>
              </a:rPr>
              <a:t>Please take a minute and check the practices that are routinely occurring at your school/district after reviewing tier descriptions. Add comments or other actions</a:t>
            </a:r>
          </a:p>
          <a:p>
            <a:pPr eaLnBrk="1" hangingPunct="1"/>
            <a:endParaRPr lang="en-US" sz="1300" b="1">
              <a:latin typeface="Arial" charset="0"/>
              <a:ea typeface="ＭＳ Ｐゴシック" charset="0"/>
              <a:cs typeface="ＭＳ Ｐゴシック" charset="0"/>
            </a:endParaRPr>
          </a:p>
          <a:p>
            <a:pPr eaLnBrk="1" hangingPunct="1"/>
            <a:r>
              <a:rPr lang="en-US" sz="1300" b="1">
                <a:latin typeface="Arial" charset="0"/>
                <a:ea typeface="ＭＳ Ｐゴシック" charset="0"/>
                <a:cs typeface="ＭＳ Ｐゴシック" charset="0"/>
              </a:rPr>
              <a:t>Conclusion: </a:t>
            </a:r>
            <a:r>
              <a:rPr lang="en-US" sz="1300">
                <a:latin typeface="Arial" charset="0"/>
                <a:ea typeface="ＭＳ Ｐゴシック" charset="0"/>
                <a:cs typeface="ＭＳ Ｐゴシック" charset="0"/>
              </a:rPr>
              <a:t>Team can celebrate successes and discuss, plan how to implement those not yet actionable. Other actions can be added or tiered developed for specific frameworks or initiatives, such as PBIS or dropout prevention.</a:t>
            </a:r>
            <a:endParaRPr lang="en-US" sz="1300" b="1">
              <a:latin typeface="Arial" charset="0"/>
              <a:ea typeface="ＭＳ Ｐゴシック" charset="0"/>
              <a:cs typeface="ＭＳ Ｐゴシック" charset="0"/>
            </a:endParaRPr>
          </a:p>
          <a:p>
            <a:pPr eaLnBrk="1" hangingPunct="1"/>
            <a:endParaRPr lang="en-US" sz="1300" b="1">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EA52F2-0327-3842-AA64-4F42DB16D411}" type="slidenum">
              <a:rPr lang="en-US" sz="1200"/>
              <a:pPr eaLnBrk="1" hangingPunct="1"/>
              <a:t>5</a:t>
            </a:fld>
            <a:endParaRPr lang="en-US" sz="1200"/>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-Entire RtI Family &amp; Community Engagement Module was developed for easy navigation.  </a:t>
            </a:r>
          </a:p>
          <a:p>
            <a:pPr eaLnBrk="1" hangingPunct="1"/>
            <a:r>
              <a:rPr lang="en-US">
                <a:latin typeface="Arial" charset="0"/>
                <a:ea typeface="ＭＳ Ｐゴシック" charset="0"/>
                <a:cs typeface="ＭＳ Ｐゴシック" charset="0"/>
              </a:rPr>
              <a:t>-Can be adapted to individual sites and stakeholder needs.</a:t>
            </a:r>
          </a:p>
          <a:p>
            <a:pPr eaLnBrk="1" hangingPunct="1"/>
            <a:r>
              <a:rPr lang="en-US">
                <a:latin typeface="Arial" charset="0"/>
                <a:ea typeface="ＭＳ Ｐゴシック" charset="0"/>
                <a:cs typeface="ＭＳ Ｐゴシック" charset="0"/>
              </a:rPr>
              <a:t>-Material to be accessed flexibly.</a:t>
            </a:r>
          </a:p>
          <a:p>
            <a:pPr eaLnBrk="1" hangingPunct="1"/>
            <a:r>
              <a:rPr lang="en-US">
                <a:latin typeface="Arial" charset="0"/>
                <a:ea typeface="ＭＳ Ｐゴシック" charset="0"/>
                <a:cs typeface="ＭＳ Ｐゴシック" charset="0"/>
              </a:rPr>
              <a:t>-Time is our most valuable resource.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E31011-C6B7-3043-8F66-2917BBF162CD}" type="slidenum">
              <a:rPr lang="en-US" sz="1200"/>
              <a:pPr eaLnBrk="1" hangingPunct="1"/>
              <a:t>50</a:t>
            </a:fld>
            <a:endParaRPr lang="en-US" sz="1200"/>
          </a:p>
        </p:txBody>
      </p:sp>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-In tiered partnering framework, students, families or teachers may need more support or focused opportunities to successfully support school success.</a:t>
            </a:r>
          </a:p>
          <a:p>
            <a:pPr eaLnBrk="1" hangingPunct="1"/>
            <a:r>
              <a:rPr lang="en-US">
                <a:latin typeface="Arial" charset="0"/>
                <a:ea typeface="ＭＳ Ｐゴシック" charset="0"/>
                <a:cs typeface="ＭＳ Ｐゴシック" charset="0"/>
              </a:rPr>
              <a:t>-Examples include: student at-risk in reading achievement, teacher unsure about how best to help a child having difficulty completing assignments, family suddenly homeless &amp; unable to access school transportation, or difficulty communicating between home &amp; school. </a:t>
            </a:r>
          </a:p>
          <a:p>
            <a:pPr eaLnBrk="1" hangingPunct="1"/>
            <a:r>
              <a:rPr lang="en-US">
                <a:latin typeface="Arial" charset="0"/>
                <a:ea typeface="ＭＳ Ｐゴシック" charset="0"/>
                <a:cs typeface="ＭＳ Ｐゴシック" charset="0"/>
              </a:rPr>
              <a:t>-Important to recognize sometimes need for more targeted or intensive support so that there is acceptance &amp; access to appropriate resources.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-Think about your school community. How does a student, family, or teacher access additional opportunities in helping a student succeed?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4CB1E-0E59-BD48-AC64-F834BFB792C2}" type="slidenum">
              <a:rPr lang="en-US" sz="1200"/>
              <a:pPr eaLnBrk="1" hangingPunct="1"/>
              <a:t>51</a:t>
            </a:fld>
            <a:endParaRPr lang="en-US" sz="1200"/>
          </a:p>
        </p:txBody>
      </p:sp>
      <p:sp>
        <p:nvSpPr>
          <p:cNvPr id="172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bwMode="auto">
          <a:xfrm>
            <a:off x="76200" y="4416425"/>
            <a:ext cx="6781800" cy="4181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defRPr/>
            </a:pPr>
            <a:r>
              <a:rPr lang="en-US" dirty="0">
                <a:latin typeface="Arial" charset="0"/>
                <a:ea typeface="ＭＳ Ｐゴシック" charset="0"/>
                <a:cs typeface="ＭＳ Ｐゴシック" charset="0"/>
              </a:rPr>
              <a:t>Key Points: </a:t>
            </a:r>
          </a:p>
          <a:p>
            <a:pPr eaLnBrk="1" hangingPunct="1">
              <a:defRPr/>
            </a:pPr>
            <a:r>
              <a:rPr lang="en-US" dirty="0">
                <a:latin typeface="Arial" charset="0"/>
                <a:ea typeface="ＭＳ Ｐゴシック" charset="0"/>
                <a:cs typeface="ＭＳ Ｐゴシック" charset="0"/>
              </a:rPr>
              <a:t>-Process referred to in Colorado Rules (and taken from the Federal Register: 2.08 (6) (b) (ii) (B) </a:t>
            </a:r>
            <a:r>
              <a:rPr lang="ja-JP" altLang="en-US" i="1" dirty="0">
                <a:latin typeface="Arial" charset="0"/>
                <a:ea typeface="ＭＳ Ｐゴシック" charset="0"/>
                <a:cs typeface="ＭＳ Ｐゴシック" charset="0"/>
              </a:rPr>
              <a:t>“</a:t>
            </a:r>
            <a:r>
              <a:rPr lang="en-US" altLang="ja-JP" i="1" dirty="0">
                <a:latin typeface="Arial" charset="0"/>
                <a:ea typeface="ＭＳ Ｐゴシック" charset="0"/>
                <a:cs typeface="ＭＳ Ｐゴシック" charset="0"/>
              </a:rPr>
              <a:t>The child does not make sufficient progress to meet age or state-approved grade-level standards in one or more of the areas identified in section 2.08(6)(b)(I) when using a PROCESS based on the child</a:t>
            </a:r>
            <a:r>
              <a:rPr lang="ja-JP" altLang="en-US" i="1" dirty="0">
                <a:latin typeface="Arial" charset="0"/>
                <a:ea typeface="ＭＳ Ｐゴシック" charset="0"/>
                <a:cs typeface="ＭＳ Ｐゴシック" charset="0"/>
              </a:rPr>
              <a:t>’</a:t>
            </a:r>
            <a:r>
              <a:rPr lang="en-US" altLang="ja-JP" i="1" dirty="0">
                <a:latin typeface="Arial" charset="0"/>
                <a:ea typeface="ＭＳ Ｐゴシック" charset="0"/>
                <a:cs typeface="ＭＳ Ｐゴシック" charset="0"/>
              </a:rPr>
              <a:t>s response to scientific, research-based intervention as determined by a body of evidence demonstrating:  2.08(6)(b)(ii)B(I) Academic skill deficit(s); and 2.08(6)(b)(ii)(B) (II) Insufficient progress in response to scientific, research-based intervention.</a:t>
            </a:r>
          </a:p>
          <a:p>
            <a:pPr eaLnBrk="1" hangingPunct="1">
              <a:defRPr/>
            </a:pPr>
            <a:r>
              <a:rPr lang="en-US" i="1" dirty="0">
                <a:latin typeface="Arial" charset="0"/>
                <a:ea typeface="ＭＳ Ｐゴシック" charset="0"/>
                <a:cs typeface="ＭＳ Ｐゴシック" charset="0"/>
              </a:rPr>
              <a:t>This process is the </a:t>
            </a:r>
            <a:r>
              <a:rPr lang="ja-JP" altLang="en-US" i="1" dirty="0">
                <a:latin typeface="Arial" charset="0"/>
                <a:ea typeface="ＭＳ Ｐゴシック" charset="0"/>
                <a:cs typeface="ＭＳ Ｐゴシック" charset="0"/>
              </a:rPr>
              <a:t>“</a:t>
            </a:r>
            <a:r>
              <a:rPr lang="en-US" altLang="ja-JP" i="1" dirty="0">
                <a:latin typeface="Arial" charset="0"/>
                <a:ea typeface="ＭＳ Ｐゴシック" charset="0"/>
                <a:cs typeface="ＭＳ Ｐゴシック" charset="0"/>
              </a:rPr>
              <a:t>motor or elevator</a:t>
            </a:r>
            <a:r>
              <a:rPr lang="ja-JP" altLang="en-US" i="1" dirty="0">
                <a:latin typeface="Arial" charset="0"/>
                <a:ea typeface="ＭＳ Ｐゴシック" charset="0"/>
                <a:cs typeface="ＭＳ Ｐゴシック" charset="0"/>
              </a:rPr>
              <a:t>”</a:t>
            </a:r>
            <a:r>
              <a:rPr lang="en-US" altLang="ja-JP" i="1" dirty="0">
                <a:latin typeface="Arial" charset="0"/>
                <a:ea typeface="ＭＳ Ｐゴシック" charset="0"/>
                <a:cs typeface="ＭＳ Ｐゴシック" charset="0"/>
              </a:rPr>
              <a:t> that moves interventions up and down the tiers.</a:t>
            </a:r>
            <a:endParaRPr lang="en-US" altLang="ja-JP"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-Process occurs &amp; should occur outside of actual meeting; Steps 1 and 2 addressed with teachers, family members &amp; in collecting/analyzing existing data. </a:t>
            </a:r>
          </a:p>
          <a:p>
            <a:pPr eaLnBrk="1" hangingPunct="1">
              <a:defRPr/>
            </a:pPr>
            <a:r>
              <a:rPr lang="en-US" dirty="0">
                <a:latin typeface="Arial" charset="0"/>
                <a:ea typeface="ＭＳ Ｐゴシック" charset="0"/>
                <a:cs typeface="ＭＳ Ｐゴシック" charset="0"/>
              </a:rPr>
              <a:t>-Actual meetings are efficient &amp; focused on </a:t>
            </a:r>
            <a:r>
              <a:rPr lang="en-US" dirty="0" smtClean="0">
                <a:latin typeface="Arial" charset="0"/>
                <a:ea typeface="ＭＳ Ｐゴシック" charset="0"/>
                <a:cs typeface="ＭＳ Ｐゴシック" charset="0"/>
              </a:rPr>
              <a:t>data.</a:t>
            </a: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-Family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high-fiving</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teacher is a symbol of the partnership in this process; all adults partnering for student success - family, general, special education &amp; </a:t>
            </a:r>
            <a:r>
              <a:rPr lang="en-US" altLang="ja-JP" dirty="0" smtClean="0">
                <a:latin typeface="Arial" charset="0"/>
                <a:ea typeface="ＭＳ Ｐゴシック" charset="0"/>
                <a:cs typeface="ＭＳ Ｐゴシック" charset="0"/>
              </a:rPr>
              <a:t>administration.</a:t>
            </a:r>
            <a:endParaRPr lang="en-US" altLang="ja-JP"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-Problem-solving process must be implemented consistently &amp; with fidelity; process must be clear, transparent &amp; </a:t>
            </a:r>
            <a:r>
              <a:rPr lang="en-US" dirty="0" smtClean="0">
                <a:latin typeface="Arial" charset="0"/>
                <a:ea typeface="ＭＳ Ｐゴシック" charset="0"/>
                <a:cs typeface="ＭＳ Ｐゴシック" charset="0"/>
              </a:rPr>
              <a:t>defensible.</a:t>
            </a: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-Process is circular showing it is continuous &amp; there is continual evaluation &amp; adjustment according to </a:t>
            </a:r>
            <a:r>
              <a:rPr lang="en-US" dirty="0" smtClean="0">
                <a:latin typeface="Arial" charset="0"/>
                <a:ea typeface="ＭＳ Ｐゴシック" charset="0"/>
                <a:cs typeface="ＭＳ Ｐゴシック" charset="0"/>
              </a:rPr>
              <a:t>responsiveness.</a:t>
            </a: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-Must be measurable goals &amp; specific monitoring </a:t>
            </a:r>
            <a:r>
              <a:rPr lang="en-US" dirty="0" smtClean="0">
                <a:latin typeface="Arial" charset="0"/>
                <a:ea typeface="ＭＳ Ｐゴシック" charset="0"/>
                <a:cs typeface="ＭＳ Ｐゴシック" charset="0"/>
              </a:rPr>
              <a:t>tools.</a:t>
            </a: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-Helpful, according to those working with process, to have trained staff, familiar in process &amp; </a:t>
            </a:r>
            <a:r>
              <a:rPr lang="en-US" dirty="0" smtClean="0">
                <a:latin typeface="Arial" charset="0"/>
                <a:ea typeface="ＭＳ Ｐゴシック" charset="0"/>
                <a:cs typeface="ＭＳ Ｐゴシック" charset="0"/>
              </a:rPr>
              <a:t>interventions. </a:t>
            </a:r>
            <a:endParaRPr lang="en-US" dirty="0">
              <a:latin typeface="Arial"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A554CD-F919-9F43-ADD1-E36F9458D0B6}" type="slidenum">
              <a:rPr lang="en-US" sz="1200"/>
              <a:pPr eaLnBrk="1" hangingPunct="1"/>
              <a:t>52</a:t>
            </a:fld>
            <a:endParaRPr lang="en-US" sz="1200"/>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-Key responsibilities for families.</a:t>
            </a:r>
          </a:p>
          <a:p>
            <a:pPr eaLnBrk="1" hangingPunct="1"/>
            <a:r>
              <a:rPr lang="en-US">
                <a:latin typeface="Arial" charset="0"/>
                <a:ea typeface="ＭＳ Ｐゴシック" charset="0"/>
                <a:cs typeface="ＭＳ Ｐゴシック" charset="0"/>
              </a:rPr>
              <a:t>-Best practice to share family roles with all in advance of a problem-solving meeting so all can prepare and understand how to participate.</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-Tailoring these to a specific site, with school process identified.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DE17BE-7EF7-0049-B5EE-9856E68BFB92}" type="slidenum">
              <a:rPr lang="en-US" sz="1200"/>
              <a:pPr eaLnBrk="1" hangingPunct="1"/>
              <a:t>53</a:t>
            </a:fld>
            <a:endParaRPr lang="en-US" sz="1200"/>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-In RtI &amp; problem-solving, essential that measurable goal, outcome or target set &amp; that this emerges from present level of performance, or baseline.</a:t>
            </a:r>
          </a:p>
          <a:p>
            <a:pPr eaLnBrk="1" hangingPunct="1"/>
            <a:r>
              <a:rPr lang="en-US">
                <a:latin typeface="Arial" charset="0"/>
                <a:ea typeface="ＭＳ Ｐゴシック" charset="0"/>
                <a:cs typeface="ＭＳ Ｐゴシック" charset="0"/>
              </a:rPr>
              <a:t>-Measurability or numerical quality is mandated.</a:t>
            </a:r>
          </a:p>
          <a:p>
            <a:pPr eaLnBrk="1" hangingPunct="1"/>
            <a:r>
              <a:rPr lang="en-US">
                <a:latin typeface="Arial" charset="0"/>
                <a:ea typeface="ＭＳ Ｐゴシック" charset="0"/>
                <a:cs typeface="ＭＳ Ｐゴシック" charset="0"/>
              </a:rPr>
              <a:t>-New skill or way of thinking for teachers &amp; families, important to explain &amp; practice.</a:t>
            </a:r>
          </a:p>
          <a:p>
            <a:pPr eaLnBrk="1" hangingPunct="1"/>
            <a:r>
              <a:rPr lang="en-US">
                <a:latin typeface="Arial" charset="0"/>
                <a:ea typeface="ＭＳ Ｐゴシック" charset="0"/>
                <a:cs typeface="ＭＳ Ｐゴシック" charset="0"/>
              </a:rPr>
              <a:t>-Students respond well to clear, measurable goals - should be aware &amp; included in process.</a:t>
            </a:r>
          </a:p>
          <a:p>
            <a:pPr eaLnBrk="1" hangingPunct="1"/>
            <a:r>
              <a:rPr lang="en-US">
                <a:latin typeface="Arial" charset="0"/>
                <a:ea typeface="ＭＳ Ｐゴシック" charset="0"/>
                <a:cs typeface="ＭＳ Ｐゴシック" charset="0"/>
              </a:rPr>
              <a:t>-Goals reasonable, ambitious, challenging, need to be attempted. </a:t>
            </a:r>
          </a:p>
          <a:p>
            <a:pPr eaLnBrk="1" hangingPunct="1"/>
            <a:r>
              <a:rPr lang="en-US">
                <a:latin typeface="Arial" charset="0"/>
                <a:ea typeface="ＭＳ Ｐゴシック" charset="0"/>
                <a:cs typeface="ＭＳ Ｐゴシック" charset="0"/>
              </a:rPr>
              <a:t>-Normed benchmarks &amp; expectations important to consider if available - often are, but may not be readily apparent or used.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826258-0CA5-164F-97D6-A4CFA55BC89D}" type="slidenum">
              <a:rPr lang="en-US" sz="1200"/>
              <a:pPr eaLnBrk="1" hangingPunct="1"/>
              <a:t>54</a:t>
            </a:fld>
            <a:endParaRPr lang="en-US" sz="1200"/>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-Full definition: A research-based instructional practice or intervention is: one found to be reliable, trustworthy, and valid based on evidence to suggest that when the program is used with a particular group of children, the children can be expected to make adequate gains in achievement. Ongoing documentation and analysis of student outcomes helps to define effective practice. In the absence of evidence, the instruction/intervention must be considered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best practices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based on available research and professional literature.</a:t>
            </a:r>
          </a:p>
          <a:p>
            <a:pPr eaLnBrk="1" hangingPunct="1"/>
            <a:r>
              <a:rPr lang="en-US">
                <a:latin typeface="Arial" charset="0"/>
                <a:ea typeface="ＭＳ Ｐゴシック" charset="0"/>
                <a:cs typeface="ＭＳ Ｐゴシック" charset="0"/>
              </a:rPr>
              <a:t>-NCLB cites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research-based</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many times as a requirement for instruction. It is also a legally cited component of RtI. </a:t>
            </a:r>
          </a:p>
          <a:p>
            <a:pPr eaLnBrk="1" hangingPunct="1"/>
            <a:r>
              <a:rPr lang="en-US">
                <a:latin typeface="Arial" charset="0"/>
                <a:ea typeface="ＭＳ Ｐゴシック" charset="0"/>
                <a:cs typeface="ＭＳ Ｐゴシック" charset="0"/>
              </a:rPr>
              <a:t>-Many areas of instruction where research has not yet identified proven programs and methodology; in these situations, schools follow best instructional practices &amp; evaluate effectiveness frequently to adjust instruction according to data.</a:t>
            </a:r>
          </a:p>
          <a:p>
            <a:pPr eaLnBrk="1" hangingPunct="1"/>
            <a:r>
              <a:rPr lang="en-US">
                <a:latin typeface="Arial" charset="0"/>
                <a:ea typeface="ＭＳ Ｐゴシック" charset="0"/>
                <a:cs typeface="ＭＳ Ｐゴシック" charset="0"/>
              </a:rPr>
              <a:t>-Schools must use interventions that are available &amp; can be implemented with fidelity by personnel.</a:t>
            </a:r>
          </a:p>
          <a:p>
            <a:pPr eaLnBrk="1" hangingPunct="1"/>
            <a:r>
              <a:rPr lang="en-US">
                <a:latin typeface="Arial" charset="0"/>
                <a:ea typeface="ＭＳ Ｐゴシック" charset="0"/>
                <a:cs typeface="ＭＳ Ｐゴシック" charset="0"/>
              </a:rPr>
              <a:t>-Important to recognize many schools working on developing continuum of interventions, but reviewing, purchasing, &amp; training demands resources over time.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B80EAA-5CE9-DF45-B2B8-A55D29A3FD2E}" type="slidenum">
              <a:rPr lang="en-US" sz="1200"/>
              <a:pPr eaLnBrk="1" hangingPunct="1"/>
              <a:t>55</a:t>
            </a:fld>
            <a:endParaRPr lang="en-US" sz="1200"/>
          </a:p>
        </p:txBody>
      </p:sp>
      <p:sp>
        <p:nvSpPr>
          <p:cNvPr id="180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0227"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-Progress monitoring is monitoring progress! </a:t>
            </a:r>
          </a:p>
          <a:p>
            <a:pPr eaLnBrk="1" hangingPunct="1"/>
            <a:r>
              <a:rPr lang="en-US">
                <a:latin typeface="Arial" charset="0"/>
                <a:ea typeface="ＭＳ Ｐゴシック" charset="0"/>
                <a:cs typeface="ＭＳ Ｐゴシック" charset="0"/>
              </a:rPr>
              <a:t>-2 key concepts are crucial to remember: </a:t>
            </a:r>
          </a:p>
          <a:p>
            <a:pPr eaLnBrk="1" hangingPunct="1"/>
            <a:r>
              <a:rPr lang="en-US">
                <a:latin typeface="Arial" charset="0"/>
                <a:ea typeface="ＭＳ Ｐゴシック" charset="0"/>
                <a:cs typeface="ＭＳ Ｐゴシック" charset="0"/>
              </a:rPr>
              <a:t>1) Frequency of monitoring increases with intensity of the intervention.</a:t>
            </a:r>
          </a:p>
          <a:p>
            <a:pPr eaLnBrk="1" hangingPunct="1"/>
            <a:r>
              <a:rPr lang="en-US">
                <a:latin typeface="Arial" charset="0"/>
                <a:ea typeface="ＭＳ Ｐゴシック" charset="0"/>
                <a:cs typeface="ＭＳ Ｐゴシック" charset="0"/>
              </a:rPr>
              <a:t>2) The same tool must be used over time and be measuring the specific variable identified in the goal. </a:t>
            </a:r>
          </a:p>
          <a:p>
            <a:pPr eaLnBrk="1" hangingPunct="1"/>
            <a:r>
              <a:rPr lang="en-US">
                <a:latin typeface="Arial" charset="0"/>
                <a:ea typeface="ＭＳ Ｐゴシック" charset="0"/>
                <a:cs typeface="ＭＳ Ｐゴシック" charset="0"/>
              </a:rPr>
              <a:t>-Self-monitoring by students is an effective strategy.</a:t>
            </a:r>
          </a:p>
          <a:p>
            <a:pPr eaLnBrk="1" hangingPunct="1"/>
            <a:r>
              <a:rPr lang="en-US">
                <a:latin typeface="Arial" charset="0"/>
                <a:ea typeface="ＭＳ Ｐゴシック" charset="0"/>
                <a:cs typeface="ＭＳ Ｐゴシック" charset="0"/>
              </a:rPr>
              <a:t>-Visual displays of progress-monitoring data help all stakeholders understand progress; leads to shared decision-making.</a:t>
            </a:r>
          </a:p>
          <a:p>
            <a:pPr eaLnBrk="1" hangingPunct="1"/>
            <a:r>
              <a:rPr lang="en-US">
                <a:latin typeface="Arial" charset="0"/>
                <a:ea typeface="ＭＳ Ｐゴシック" charset="0"/>
                <a:cs typeface="ＭＳ Ｐゴシック" charset="0"/>
              </a:rPr>
              <a:t>-In problem-solving process, families provided copies of progress-monitoring data.</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-Discuss what and how progress-monitoring data are shared with families and students.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70A58F-C6A1-BB42-9D87-FCAD40DDFF38}" type="slidenum">
              <a:rPr lang="en-US" sz="1200"/>
              <a:pPr eaLnBrk="1" hangingPunct="1"/>
              <a:t>56</a:t>
            </a:fld>
            <a:endParaRPr lang="en-US" sz="1200"/>
          </a:p>
        </p:txBody>
      </p:sp>
      <p:sp>
        <p:nvSpPr>
          <p:cNvPr id="188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14" tIns="45358" rIns="90714" bIns="45358"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-Visual data displays provide same information to all parties &amp; makes information understandable to all parties.</a:t>
            </a:r>
          </a:p>
          <a:p>
            <a:pPr eaLnBrk="1" hangingPunct="1"/>
            <a:r>
              <a:rPr lang="en-US">
                <a:latin typeface="Arial" charset="0"/>
                <a:ea typeface="ＭＳ Ｐゴシック" charset="0"/>
                <a:cs typeface="ＭＳ Ｐゴシック" charset="0"/>
              </a:rPr>
              <a:t>-Visual data help students understand own learning.</a:t>
            </a:r>
          </a:p>
          <a:p>
            <a:pPr eaLnBrk="1" hangingPunct="1"/>
            <a:r>
              <a:rPr lang="en-US">
                <a:latin typeface="Arial" charset="0"/>
                <a:ea typeface="ＭＳ Ｐゴシック" charset="0"/>
                <a:cs typeface="ＭＳ Ｐゴシック" charset="0"/>
              </a:rPr>
              <a:t>-Important families &amp; educators share common understanding of terms: baseline, target, aimline.</a:t>
            </a:r>
          </a:p>
          <a:p>
            <a:pPr eaLnBrk="1" hangingPunct="1"/>
            <a:r>
              <a:rPr lang="en-US">
                <a:latin typeface="Arial" charset="0"/>
                <a:ea typeface="ＭＳ Ｐゴシック" charset="0"/>
                <a:cs typeface="ＭＳ Ｐゴシック" charset="0"/>
              </a:rPr>
              <a:t>-Data then graphed in comparison to assess progress &amp; response to intervention.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-There are numerous graphing programs and tools available, both online and in existing technology.  How might families and students learn about these, as well as educators?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1">
                <a:latin typeface="Arial" charset="0"/>
                <a:ea typeface="ＭＳ Ｐゴシック" charset="0"/>
                <a:cs typeface="ＭＳ Ｐゴシック" charset="0"/>
              </a:rPr>
              <a:t>Materials:</a:t>
            </a:r>
            <a:r>
              <a:rPr lang="en-US">
                <a:latin typeface="Arial" charset="0"/>
                <a:ea typeface="ＭＳ Ｐゴシック" charset="0"/>
                <a:cs typeface="ＭＳ Ｐゴシック" charset="0"/>
              </a:rPr>
              <a:t> Chart Paper for Each Job Description; Copies of Sample Job Descriptions; Blank Paper; Writing Utensils</a:t>
            </a:r>
          </a:p>
          <a:p>
            <a:pPr eaLnBrk="1" hangingPunct="1">
              <a:lnSpc>
                <a:spcPct val="90000"/>
              </a:lnSpc>
              <a:spcBef>
                <a:spcPct val="0"/>
              </a:spcBef>
            </a:pPr>
            <a:r>
              <a:rPr lang="en-US">
                <a:latin typeface="Arial" charset="0"/>
                <a:ea typeface="ＭＳ Ｐゴシック" charset="0"/>
                <a:cs typeface="ＭＳ Ｐゴシック" charset="0"/>
              </a:rPr>
              <a:t> </a:t>
            </a:r>
          </a:p>
          <a:p>
            <a:pPr eaLnBrk="1" hangingPunct="1">
              <a:lnSpc>
                <a:spcPct val="90000"/>
              </a:lnSpc>
              <a:spcBef>
                <a:spcPct val="0"/>
              </a:spcBef>
            </a:pPr>
            <a:r>
              <a:rPr lang="en-US" b="1">
                <a:latin typeface="Arial" charset="0"/>
                <a:ea typeface="ＭＳ Ｐゴシック" charset="0"/>
                <a:cs typeface="ＭＳ Ｐゴシック" charset="0"/>
              </a:rPr>
              <a:t>Outcome:</a:t>
            </a:r>
            <a:r>
              <a:rPr lang="en-US">
                <a:latin typeface="Arial" charset="0"/>
                <a:ea typeface="ＭＳ Ｐゴシック" charset="0"/>
                <a:cs typeface="ＭＳ Ｐゴシック" charset="0"/>
              </a:rPr>
              <a:t> Participants will have the opportunity to create family-school-community partnering job descriptions for various school staff roles and families, community resources.  Then there can be a comparison with what currently exists in their sites and future thinking about what might be helpful to define into explicit expectations. </a:t>
            </a:r>
          </a:p>
          <a:p>
            <a:pPr eaLnBrk="1" hangingPunct="1">
              <a:lnSpc>
                <a:spcPct val="90000"/>
              </a:lnSpc>
              <a:spcBef>
                <a:spcPct val="0"/>
              </a:spcBef>
            </a:pPr>
            <a:r>
              <a:rPr lang="en-US">
                <a:latin typeface="Arial" charset="0"/>
                <a:ea typeface="ＭＳ Ｐゴシック" charset="0"/>
                <a:cs typeface="ＭＳ Ｐゴシック" charset="0"/>
              </a:rPr>
              <a:t> </a:t>
            </a:r>
          </a:p>
          <a:p>
            <a:pPr eaLnBrk="1" hangingPunct="1">
              <a:lnSpc>
                <a:spcPct val="90000"/>
              </a:lnSpc>
              <a:spcBef>
                <a:spcPct val="0"/>
              </a:spcBef>
            </a:pPr>
            <a:r>
              <a:rPr lang="en-US" b="1">
                <a:latin typeface="Arial" charset="0"/>
                <a:ea typeface="ＭＳ Ｐゴシック" charset="0"/>
                <a:cs typeface="ＭＳ Ｐゴシック" charset="0"/>
              </a:rPr>
              <a:t>Instructions:</a:t>
            </a:r>
            <a:r>
              <a:rPr lang="en-US">
                <a:latin typeface="Arial" charset="0"/>
                <a:ea typeface="ＭＳ Ｐゴシック" charset="0"/>
                <a:cs typeface="ＭＳ Ｐゴシック" charset="0"/>
              </a:rPr>
              <a:t> Please take a few minutes to walk around the room and add your thoughts to the charts on the wall for each of the above roles (or sit at your table and write down ideas for the roles on a sheet of paper). It is not necessary to write on each, but please do so on the ones you feel are most relevant to your position and/or you feel you have the strongest ideas about their possible responsibilities. Then return to your seat and review the samples at your table and compare your thoughts.  The group ideas will then be shared from the charts with all participants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input (or individuals can discuss the job descriptions from sheets at table). Sample job descriptions from the module toolkit can be used for ideas or in discussions. </a:t>
            </a:r>
          </a:p>
          <a:p>
            <a:pPr eaLnBrk="1" hangingPunct="1">
              <a:lnSpc>
                <a:spcPct val="90000"/>
              </a:lnSpc>
              <a:spcBef>
                <a:spcPct val="0"/>
              </a:spcBef>
            </a:pPr>
            <a:r>
              <a:rPr lang="en-US">
                <a:latin typeface="Arial" charset="0"/>
                <a:ea typeface="ＭＳ Ｐゴシック" charset="0"/>
                <a:cs typeface="ＭＳ Ｐゴシック" charset="0"/>
              </a:rPr>
              <a:t> </a:t>
            </a:r>
          </a:p>
          <a:p>
            <a:pPr eaLnBrk="1" hangingPunct="1">
              <a:lnSpc>
                <a:spcPct val="90000"/>
              </a:lnSpc>
              <a:spcBef>
                <a:spcPct val="0"/>
              </a:spcBef>
            </a:pPr>
            <a:r>
              <a:rPr lang="en-US" b="1">
                <a:latin typeface="Arial" charset="0"/>
                <a:ea typeface="ＭＳ Ｐゴシック" charset="0"/>
                <a:cs typeface="ＭＳ Ｐゴシック" charset="0"/>
              </a:rPr>
              <a:t>Conclusion:</a:t>
            </a:r>
            <a:r>
              <a:rPr lang="en-US">
                <a:latin typeface="Arial" charset="0"/>
                <a:ea typeface="ＭＳ Ｐゴシック" charset="0"/>
                <a:cs typeface="ＭＳ Ｐゴシック" charset="0"/>
              </a:rPr>
              <a:t> Participants will have ideas to share about partnering roles and responsibilities. Many may already have specifically defined partnering as part of performance appraisal procedures, supervision, professional learning communities and these practices can be shared with others. </a:t>
            </a:r>
          </a:p>
          <a:p>
            <a:pPr eaLnBrk="1" hangingPunct="1">
              <a:lnSpc>
                <a:spcPct val="90000"/>
              </a:lnSpc>
            </a:pPr>
            <a:endParaRPr lang="en-US">
              <a:latin typeface="Arial" charset="0"/>
              <a:ea typeface="ＭＳ Ｐゴシック" charset="0"/>
              <a:cs typeface="ＭＳ Ｐゴシック" charset="0"/>
            </a:endParaRPr>
          </a:p>
        </p:txBody>
      </p:sp>
      <p:sp>
        <p:nvSpPr>
          <p:cNvPr id="163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1DFF41-DF36-3141-A79C-B6A0BB5464F9}" type="slidenum">
              <a:rPr lang="en-US" sz="1200"/>
              <a:pPr eaLnBrk="1" hangingPunct="1"/>
              <a:t>57</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041C47-E210-4646-B893-48232AB17FE4}" type="slidenum">
              <a:rPr lang="en-US" sz="1200"/>
              <a:pPr eaLnBrk="1" hangingPunct="1"/>
              <a:t>58</a:t>
            </a:fld>
            <a:endParaRPr lang="en-US" sz="1200"/>
          </a:p>
        </p:txBody>
      </p:sp>
      <p:sp>
        <p:nvSpPr>
          <p:cNvPr id="202754" name="Rectangle 2"/>
          <p:cNvSpPr>
            <a:spLocks noGrp="1" noRot="1" noChangeAspect="1" noChangeArrowheads="1"/>
          </p:cNvSpPr>
          <p:nvPr>
            <p:ph type="sldImg"/>
          </p:nvPr>
        </p:nvSpPr>
        <p:spPr bwMode="auto">
          <a:xfrm>
            <a:off x="1106488" y="696913"/>
            <a:ext cx="4646612" cy="34861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2755"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-Next slides present general conceptualization of possible referral to special education in RtI framework.</a:t>
            </a:r>
          </a:p>
          <a:p>
            <a:pPr eaLnBrk="1" hangingPunct="1"/>
            <a:r>
              <a:rPr lang="en-US">
                <a:latin typeface="Arial" charset="0"/>
                <a:ea typeface="ＭＳ Ｐゴシック" charset="0"/>
                <a:cs typeface="ＭＳ Ｐゴシック" charset="0"/>
              </a:rPr>
              <a:t>-The </a:t>
            </a:r>
            <a:r>
              <a:rPr lang="en-US" i="1">
                <a:latin typeface="Arial" charset="0"/>
                <a:ea typeface="ＭＳ Ｐゴシック" charset="0"/>
                <a:cs typeface="ＭＳ Ｐゴシック" charset="0"/>
              </a:rPr>
              <a:t>Guidelines for Identifying Students with Specific Learning Disabilities </a:t>
            </a:r>
            <a:r>
              <a:rPr lang="en-US">
                <a:latin typeface="Arial" charset="0"/>
                <a:ea typeface="ＭＳ Ｐゴシック" charset="0"/>
                <a:cs typeface="ＭＳ Ｐゴシック" charset="0"/>
              </a:rPr>
              <a:t>(CDE, 2008a) should be used by teams in making decisions.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-Video clip, available at given link, describes family participation in RtI problem-solving process when decision to pursue special education eligibility made.</a:t>
            </a:r>
          </a:p>
          <a:p>
            <a:pPr eaLnBrk="1" hangingPunct="1"/>
            <a:r>
              <a:rPr lang="en-US">
                <a:latin typeface="Arial" charset="0"/>
                <a:ea typeface="ＭＳ Ｐゴシック" charset="0"/>
                <a:cs typeface="ＭＳ Ｐゴシック" charset="0"/>
              </a:rPr>
              <a:t>-Experienced educator &amp; parent provide information.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-Show this clip to school staff and families as the problem-solving process is initiated for a student or give out for stakeholders to view on their own, with explanation.</a:t>
            </a:r>
          </a:p>
          <a:p>
            <a:pPr eaLnBrk="1" hangingPunct="1"/>
            <a:r>
              <a:rPr lang="en-US">
                <a:latin typeface="Arial" charset="0"/>
                <a:ea typeface="ＭＳ Ｐゴシック" charset="0"/>
                <a:cs typeface="ＭＳ Ｐゴシック" charset="0"/>
              </a:rPr>
              <a:t>-Discuss differences in how both families and staff might view special education referral through the RtI problem-solving vs. traditional process, based on this educator’</a:t>
            </a:r>
            <a:r>
              <a:rPr lang="en-US" altLang="ja-JP">
                <a:latin typeface="Arial" charset="0"/>
                <a:ea typeface="ＭＳ Ｐゴシック" charset="0"/>
                <a:cs typeface="ＭＳ Ｐゴシック" charset="0"/>
              </a:rPr>
              <a:t>s story. </a:t>
            </a:r>
          </a:p>
          <a:p>
            <a:endParaRPr lang="en-US">
              <a:latin typeface="Arial" charset="0"/>
              <a:ea typeface="ＭＳ Ｐゴシック" charset="0"/>
              <a:cs typeface="Arial" charset="0"/>
            </a:endParaRPr>
          </a:p>
        </p:txBody>
      </p:sp>
      <p:sp>
        <p:nvSpPr>
          <p:cNvPr id="204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4A506A-109F-E149-914D-EF3FB09E4162}" type="slidenum">
              <a:rPr lang="en-US" sz="1200"/>
              <a:pPr eaLnBrk="1" hangingPunct="1"/>
              <a:t>59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ＭＳ Ｐゴシック" charset="0"/>
                <a:cs typeface="Arial" charset="0"/>
              </a:rPr>
              <a:t>Key Points: </a:t>
            </a:r>
          </a:p>
          <a:p>
            <a:r>
              <a:rPr lang="en-US">
                <a:latin typeface="Arial" charset="0"/>
                <a:ea typeface="ＭＳ Ｐゴシック" charset="0"/>
                <a:cs typeface="Arial" charset="0"/>
              </a:rPr>
              <a:t>-The national language is shifting to combining RtI, PBIS, and other tiered systems of support into one framework, MTSS or Multi-Tiered System of Supports.</a:t>
            </a:r>
          </a:p>
          <a:p>
            <a:endParaRPr lang="en-US">
              <a:latin typeface="Arial" charset="0"/>
              <a:ea typeface="ＭＳ Ｐゴシック" charset="0"/>
              <a:cs typeface="Arial" charset="0"/>
            </a:endParaRPr>
          </a:p>
          <a:p>
            <a:r>
              <a:rPr lang="en-US">
                <a:latin typeface="Arial" charset="0"/>
                <a:ea typeface="ＭＳ Ｐゴシック" charset="0"/>
                <a:cs typeface="Arial" charset="0"/>
              </a:rPr>
              <a:t>Ideas to Consider:</a:t>
            </a:r>
          </a:p>
          <a:p>
            <a:r>
              <a:rPr lang="en-US">
                <a:latin typeface="Arial" charset="0"/>
                <a:ea typeface="ＭＳ Ｐゴシック" charset="0"/>
                <a:cs typeface="Arial" charset="0"/>
              </a:rPr>
              <a:t>-Identify the various tiered supports in your site and how families participate.</a:t>
            </a:r>
          </a:p>
          <a:p>
            <a:r>
              <a:rPr lang="en-US">
                <a:latin typeface="Calibri" charset="0"/>
                <a:ea typeface="ＭＳ Ｐゴシック" charset="0"/>
                <a:cs typeface="ＭＳ Ｐゴシック" charset="0"/>
              </a:rPr>
              <a:t>        </a:t>
            </a:r>
          </a:p>
          <a:p>
            <a:endParaRPr lang="en-US">
              <a:latin typeface="Calibri" charset="0"/>
              <a:ea typeface="ＭＳ Ｐゴシック" charset="0"/>
              <a:cs typeface="ＭＳ Ｐゴシック"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B2082E-A6BD-9643-893D-900B84566B48}" type="slidenum">
              <a:rPr lang="en-US" sz="1200"/>
              <a:pPr eaLnBrk="1" hangingPunct="1"/>
              <a:t>6</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2DCA27-292E-1947-800A-82360A0C248A}" type="slidenum">
              <a:rPr lang="en-US" sz="1200"/>
              <a:pPr eaLnBrk="1" hangingPunct="1"/>
              <a:t>60</a:t>
            </a:fld>
            <a:endParaRPr lang="en-US" sz="1200"/>
          </a:p>
        </p:txBody>
      </p:sp>
      <p:sp>
        <p:nvSpPr>
          <p:cNvPr id="206850" name="Rectangle 2"/>
          <p:cNvSpPr>
            <a:spLocks noGrp="1" noRot="1" noChangeAspect="1" noChangeArrowheads="1" noTextEdit="1"/>
          </p:cNvSpPr>
          <p:nvPr>
            <p:ph type="sldImg"/>
          </p:nvPr>
        </p:nvSpPr>
        <p:spPr bwMode="auto">
          <a:xfrm>
            <a:off x="1106488" y="696913"/>
            <a:ext cx="4646612" cy="34861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-Simplified chart showing targeted intervention not resulting in progress &amp; an intensive intervention resulting in sufficient progress (gap is closing); note the change in colors. </a:t>
            </a:r>
          </a:p>
          <a:p>
            <a:pPr eaLnBrk="1" hangingPunct="1"/>
            <a:r>
              <a:rPr lang="en-US">
                <a:latin typeface="Arial" charset="0"/>
                <a:ea typeface="ＭＳ Ｐゴシック" charset="0"/>
                <a:cs typeface="ＭＳ Ｐゴシック" charset="0"/>
              </a:rPr>
              <a:t>-Decision would probably be to continue with intervention.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9B7E8F-B3F0-4744-9BE8-20A655BB8399}" type="slidenum">
              <a:rPr lang="en-US" sz="1200"/>
              <a:pPr eaLnBrk="1" hangingPunct="1"/>
              <a:t>61</a:t>
            </a:fld>
            <a:endParaRPr lang="en-US" sz="1200"/>
          </a:p>
        </p:txBody>
      </p:sp>
      <p:sp>
        <p:nvSpPr>
          <p:cNvPr id="208898" name="Rectangle 2"/>
          <p:cNvSpPr>
            <a:spLocks noGrp="1" noRot="1" noChangeAspect="1" noChangeArrowheads="1" noTextEdit="1"/>
          </p:cNvSpPr>
          <p:nvPr>
            <p:ph type="sldImg"/>
          </p:nvPr>
        </p:nvSpPr>
        <p:spPr bwMode="auto">
          <a:xfrm>
            <a:off x="1106488" y="696913"/>
            <a:ext cx="4646612" cy="34861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-Simplified chart -- in practice, may have been more than two interventions implemented.</a:t>
            </a:r>
          </a:p>
          <a:p>
            <a:pPr eaLnBrk="1" hangingPunct="1"/>
            <a:r>
              <a:rPr lang="en-US">
                <a:latin typeface="Arial" charset="0"/>
                <a:ea typeface="ＭＳ Ｐゴシック" charset="0"/>
                <a:cs typeface="ＭＳ Ｐゴシック" charset="0"/>
              </a:rPr>
              <a:t>-Illustrates insufficient progress that may inform need for special education referral or ultimately, a determination of SLD (evidence of insufficient progress).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7F4356-B850-A245-A0BC-8CE9317588E6}" type="slidenum">
              <a:rPr lang="en-US" sz="1200"/>
              <a:pPr eaLnBrk="1" hangingPunct="1"/>
              <a:t>62</a:t>
            </a:fld>
            <a:endParaRPr lang="en-US" sz="1200"/>
          </a:p>
        </p:txBody>
      </p:sp>
      <p:sp>
        <p:nvSpPr>
          <p:cNvPr id="210946" name="Rectangle 2"/>
          <p:cNvSpPr>
            <a:spLocks noGrp="1" noRot="1" noChangeAspect="1" noChangeArrowheads="1"/>
          </p:cNvSpPr>
          <p:nvPr>
            <p:ph type="sldImg"/>
          </p:nvPr>
        </p:nvSpPr>
        <p:spPr bwMode="auto">
          <a:xfrm>
            <a:off x="1106488" y="696913"/>
            <a:ext cx="4646612" cy="34861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lIns="91429" tIns="45714" rIns="91429" bIns="45714"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-Summary of special education referral process in RtI framework.</a:t>
            </a:r>
          </a:p>
          <a:p>
            <a:pPr eaLnBrk="1" hangingPunct="1"/>
            <a:r>
              <a:rPr lang="en-US">
                <a:latin typeface="Arial" charset="0"/>
                <a:ea typeface="ＭＳ Ｐゴシック" charset="0"/>
                <a:cs typeface="ＭＳ Ｐゴシック" charset="0"/>
              </a:rPr>
              <a:t>-Families &amp; classroom teachers are team members in eligibility decisions, representing a change from previous SLD aptitude-achievement discrepancy eligibility process, when decision was made by a team of specialists based on numerical data.</a:t>
            </a:r>
          </a:p>
          <a:p>
            <a:pPr eaLnBrk="1" hangingPunct="1"/>
            <a:r>
              <a:rPr lang="en-US">
                <a:latin typeface="Arial" charset="0"/>
                <a:ea typeface="ＭＳ Ｐゴシック" charset="0"/>
                <a:cs typeface="ＭＳ Ｐゴシック" charset="0"/>
              </a:rPr>
              <a:t>-It is essential to refer a student for special education eligibility when a disability is suspected.</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-Use these process points as a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check</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for your team in referring a student for special education consideration. </a:t>
            </a:r>
            <a:endParaRPr lang="en-US">
              <a:latin typeface="Arial"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7D27DB-1D69-904F-BF46-5FD316E4CFC6}" type="slidenum">
              <a:rPr lang="en-US" sz="1200"/>
              <a:pPr eaLnBrk="1" hangingPunct="1"/>
              <a:t>63</a:t>
            </a:fld>
            <a:endParaRPr lang="en-US" sz="1200"/>
          </a:p>
        </p:txBody>
      </p:sp>
      <p:sp>
        <p:nvSpPr>
          <p:cNvPr id="212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2995"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-Data-based planning guides efficient &amp; effective partnering practices.</a:t>
            </a:r>
          </a:p>
          <a:p>
            <a:pPr eaLnBrk="1" hangingPunct="1"/>
            <a:r>
              <a:rPr lang="en-US">
                <a:latin typeface="Arial" charset="0"/>
                <a:ea typeface="ＭＳ Ｐゴシック" charset="0"/>
                <a:cs typeface="ＭＳ Ｐゴシック" charset="0"/>
              </a:rPr>
              <a:t>-Important to know baseline/PLOP, target/goal, &amp; how to progress monitor efforts—to use language of RtI.</a:t>
            </a:r>
          </a:p>
          <a:p>
            <a:pPr eaLnBrk="1" hangingPunct="1"/>
            <a:r>
              <a:rPr lang="en-US">
                <a:latin typeface="Arial" charset="0"/>
                <a:ea typeface="ＭＳ Ｐゴシック" charset="0"/>
                <a:cs typeface="ＭＳ Ｐゴシック" charset="0"/>
              </a:rPr>
              <a:t>-Planning should not be time-consuming or complicated; use KISS method - keep it small &amp; simple -Planning should not involve completing pages of documents to be put in files -should be active, living, breathing &amp; integrated into existing structures, meetings. </a:t>
            </a:r>
          </a:p>
          <a:p>
            <a:pPr eaLnBrk="1" hangingPunct="1"/>
            <a:r>
              <a:rPr lang="en-US">
                <a:latin typeface="Arial" charset="0"/>
                <a:ea typeface="ＭＳ Ｐゴシック" charset="0"/>
                <a:cs typeface="ＭＳ Ｐゴシック" charset="0"/>
              </a:rPr>
              <a:t>-Always ask: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where are we now?</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Where are we going?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How are we getting there?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How will we know we are there?</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-Quantity &amp; quality of partnering efforts are both important.</a:t>
            </a:r>
          </a:p>
          <a:p>
            <a:pPr eaLnBrk="1" hangingPunct="1"/>
            <a:r>
              <a:rPr lang="en-US">
                <a:latin typeface="Arial" charset="0"/>
                <a:ea typeface="ＭＳ Ｐゴシック" charset="0"/>
                <a:cs typeface="ＭＳ Ｐゴシック" charset="0"/>
              </a:rPr>
              <a:t>-Data collection is  necessary, not optional, but doable.</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-Who are leaders in this area? Who are family champions?  Is there interest in partnering/already actively engaged in being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on the team and at the table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What are the existing meetings and structures?</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BBDCB5-05EC-594C-8F2D-5A299B02B9FF}" type="slidenum">
              <a:rPr lang="en-US" sz="1200"/>
              <a:pPr eaLnBrk="1" hangingPunct="1"/>
              <a:t>64</a:t>
            </a:fld>
            <a:endParaRPr lang="en-US" sz="1200"/>
          </a:p>
        </p:txBody>
      </p:sp>
      <p:sp>
        <p:nvSpPr>
          <p:cNvPr id="215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43"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-All listed areas incorporate families, schools, &amp; communities to some extent; important to link, apply partnering practices throughout a system. </a:t>
            </a:r>
          </a:p>
          <a:p>
            <a:pPr eaLnBrk="1" hangingPunct="1"/>
            <a:r>
              <a:rPr lang="en-US">
                <a:latin typeface="Arial" charset="0"/>
                <a:ea typeface="ＭＳ Ｐゴシック" charset="0"/>
                <a:cs typeface="ＭＳ Ｐゴシック" charset="0"/>
              </a:rPr>
              <a:t>-Can be on everyone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agenda, so becomes component of the infrastructure.</a:t>
            </a:r>
          </a:p>
          <a:p>
            <a:pPr eaLnBrk="1" hangingPunct="1"/>
            <a:r>
              <a:rPr lang="en-US">
                <a:latin typeface="Arial" charset="0"/>
                <a:ea typeface="ＭＳ Ｐゴシック" charset="0"/>
                <a:cs typeface="ＭＳ Ｐゴシック" charset="0"/>
              </a:rPr>
              <a:t>-A tiered model, defined partnering job descriptions, &amp; some joint training &amp; discussion opportunities can help allocate resources &amp; time within existing venues.</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Ideas to Consider: </a:t>
            </a:r>
          </a:p>
          <a:p>
            <a:pPr eaLnBrk="1" hangingPunct="1"/>
            <a:r>
              <a:rPr lang="en-US">
                <a:latin typeface="Arial" charset="0"/>
                <a:ea typeface="ＭＳ Ｐゴシック" charset="0"/>
                <a:cs typeface="ＭＳ Ｐゴシック" charset="0"/>
              </a:rPr>
              <a:t>-Think about how all stakeholders can hear about tiered family &amp; community partnering. Think about clear, consistent messages about expectations and responsibilities.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A6AE65-1F27-7F4B-A1A8-91ED475938BC}" type="slidenum">
              <a:rPr lang="en-US" sz="1200"/>
              <a:pPr eaLnBrk="1" hangingPunct="1"/>
              <a:t>65</a:t>
            </a:fld>
            <a:endParaRPr lang="en-US" sz="1200"/>
          </a:p>
        </p:txBody>
      </p:sp>
      <p:sp>
        <p:nvSpPr>
          <p:cNvPr id="217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-Sample partnering materials and data tools are available online in the </a:t>
            </a:r>
            <a:r>
              <a:rPr lang="en-US" i="1">
                <a:latin typeface="Arial" charset="0"/>
                <a:ea typeface="ＭＳ Ｐゴシック" charset="0"/>
                <a:cs typeface="ＭＳ Ｐゴシック" charset="0"/>
              </a:rPr>
              <a:t>RtI Family &amp; Community Partnering; “On the Team and At the Table” Toolki</a:t>
            </a:r>
            <a:r>
              <a:rPr lang="en-US">
                <a:latin typeface="Arial" charset="0"/>
                <a:ea typeface="ＭＳ Ｐゴシック" charset="0"/>
                <a:cs typeface="ＭＳ Ｐゴシック" charset="0"/>
              </a:rPr>
              <a:t>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852918-511F-3940-89E1-756BCDFB6098}" type="slidenum">
              <a:rPr lang="en-US" sz="1200"/>
              <a:pPr eaLnBrk="1" hangingPunct="1"/>
              <a:t>66</a:t>
            </a:fld>
            <a:endParaRPr lang="en-US" sz="1200"/>
          </a:p>
        </p:txBody>
      </p:sp>
      <p:sp>
        <p:nvSpPr>
          <p:cNvPr id="219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9139"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 </a:t>
            </a:r>
          </a:p>
          <a:p>
            <a:pPr eaLnBrk="1" hangingPunct="1">
              <a:spcBef>
                <a:spcPct val="0"/>
              </a:spcBef>
            </a:pPr>
            <a:r>
              <a:rPr lang="en-US">
                <a:latin typeface="Arial" charset="0"/>
                <a:ea typeface="ＭＳ Ｐゴシック" charset="0"/>
                <a:cs typeface="ＭＳ Ｐゴシック" charset="0"/>
              </a:rPr>
              <a:t>-These three action planning steps can help guide individuals (family members and teachers), teams, organizations, schools, and districts in planning and implementing school, family &amp; community partnering.</a:t>
            </a:r>
          </a:p>
          <a:p>
            <a:pPr eaLnBrk="1" hangingPunct="1">
              <a:spcBef>
                <a:spcPct val="0"/>
              </a:spcBef>
            </a:pPr>
            <a:r>
              <a:rPr lang="en-US">
                <a:latin typeface="Arial" charset="0"/>
                <a:ea typeface="ＭＳ Ｐゴシック" charset="0"/>
                <a:cs typeface="ＭＳ Ｐゴシック" charset="0"/>
              </a:rPr>
              <a:t>-Step #1 is necessary for shared understanding of the shift from traditional parent involvement to family-school partnering with shared responsibility for student success. </a:t>
            </a:r>
          </a:p>
          <a:p>
            <a:pPr eaLnBrk="1" hangingPunct="1">
              <a:spcBef>
                <a:spcPct val="0"/>
              </a:spcBef>
            </a:pPr>
            <a:r>
              <a:rPr lang="en-US">
                <a:latin typeface="Arial" charset="0"/>
                <a:ea typeface="ＭＳ Ｐゴシック" charset="0"/>
                <a:cs typeface="ＭＳ Ｐゴシック" charset="0"/>
              </a:rPr>
              <a:t>-Step #2 is necessary to inventory what is already in place, “hurdles” that need to be addressed, and missing information.</a:t>
            </a:r>
          </a:p>
          <a:p>
            <a:pPr eaLnBrk="1" hangingPunct="1">
              <a:spcBef>
                <a:spcPct val="0"/>
              </a:spcBef>
            </a:pPr>
            <a:r>
              <a:rPr lang="en-US">
                <a:latin typeface="Arial" charset="0"/>
                <a:ea typeface="ＭＳ Ｐゴシック" charset="0"/>
                <a:cs typeface="ＭＳ Ｐゴシック" charset="0"/>
              </a:rPr>
              <a:t>-Step #3 is necessary for data-based planning, implementation, and evaluation; applying data-based decision making to partnering initiatives so can be effective and continuously improving.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1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ＭＳ Ｐゴシック" charset="0"/>
                <a:cs typeface="Arial" charset="0"/>
              </a:rPr>
              <a:t>Key Points:</a:t>
            </a:r>
          </a:p>
          <a:p>
            <a:r>
              <a:rPr lang="en-US">
                <a:latin typeface="Arial" charset="0"/>
                <a:ea typeface="ＭＳ Ｐゴシック" charset="0"/>
                <a:cs typeface="Arial" charset="0"/>
              </a:rPr>
              <a:t>-These are sample data and planning tools that are in the</a:t>
            </a:r>
            <a:r>
              <a:rPr lang="en-US" i="1">
                <a:latin typeface="Arial" charset="0"/>
                <a:ea typeface="ＭＳ Ｐゴシック" charset="0"/>
                <a:cs typeface="Arial" charset="0"/>
              </a:rPr>
              <a:t> RtI Family &amp; Community Partnering: “On the Team and At the Table”.</a:t>
            </a:r>
          </a:p>
          <a:p>
            <a:r>
              <a:rPr lang="en-US">
                <a:latin typeface="Arial" charset="0"/>
                <a:ea typeface="ＭＳ Ｐゴシック" charset="0"/>
                <a:cs typeface="Arial" charset="0"/>
              </a:rPr>
              <a:t>-These tools all can be implemented as activities; see Stakeholder Training Slides and Activities.</a:t>
            </a:r>
          </a:p>
          <a:p>
            <a:endParaRPr lang="en-US">
              <a:latin typeface="Arial" charset="0"/>
              <a:ea typeface="ＭＳ Ｐゴシック" charset="0"/>
              <a:cs typeface="Arial" charset="0"/>
            </a:endParaRPr>
          </a:p>
        </p:txBody>
      </p:sp>
      <p:sp>
        <p:nvSpPr>
          <p:cNvPr id="221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0D0BF7-3AC7-C149-B2C4-62D31159EC70}" type="slidenum">
              <a:rPr lang="en-US" sz="1200"/>
              <a:pPr eaLnBrk="1" hangingPunct="1"/>
              <a:t>67</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3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ＭＳ Ｐゴシック" charset="0"/>
                <a:cs typeface="Arial" charset="0"/>
              </a:rPr>
              <a:t>Key Points:</a:t>
            </a:r>
          </a:p>
          <a:p>
            <a:r>
              <a:rPr lang="en-US">
                <a:latin typeface="Arial" charset="0"/>
                <a:ea typeface="ＭＳ Ｐゴシック" charset="0"/>
                <a:cs typeface="Arial" charset="0"/>
              </a:rPr>
              <a:t>-These are possible existing data and planning sources to establish current status of partnering practices and future goals.</a:t>
            </a:r>
          </a:p>
          <a:p>
            <a:r>
              <a:rPr lang="en-US">
                <a:latin typeface="Arial" charset="0"/>
                <a:ea typeface="ＭＳ Ｐゴシック" charset="0"/>
                <a:cs typeface="Arial" charset="0"/>
              </a:rPr>
              <a:t>-It is important to understand what is already working and where/what to prioritize in planning.</a:t>
            </a:r>
          </a:p>
        </p:txBody>
      </p:sp>
      <p:sp>
        <p:nvSpPr>
          <p:cNvPr id="223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D818B2-09DA-2D4A-99C3-A04BEC3120DC}" type="slidenum">
              <a:rPr lang="en-US" sz="1200"/>
              <a:pPr eaLnBrk="1" hangingPunct="1"/>
              <a:t>68</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ＭＳ Ｐゴシック" charset="0"/>
                <a:cs typeface="Arial" charset="0"/>
              </a:rPr>
              <a:t>Key Points:</a:t>
            </a:r>
          </a:p>
          <a:p>
            <a:r>
              <a:rPr lang="en-US">
                <a:latin typeface="Arial" charset="0"/>
                <a:ea typeface="ＭＳ Ｐゴシック" charset="0"/>
                <a:cs typeface="Arial" charset="0"/>
              </a:rPr>
              <a:t>-These are possible existing data and planning sources to establish current status of partnering practices and future goals.</a:t>
            </a:r>
          </a:p>
          <a:p>
            <a:r>
              <a:rPr lang="en-US">
                <a:latin typeface="Arial" charset="0"/>
                <a:ea typeface="ＭＳ Ｐゴシック" charset="0"/>
                <a:cs typeface="Arial" charset="0"/>
              </a:rPr>
              <a:t>-it is important to understand what is already working and where/what to prioritize in planning.</a:t>
            </a:r>
          </a:p>
          <a:p>
            <a:endParaRPr lang="en-US">
              <a:latin typeface="Arial" charset="0"/>
              <a:ea typeface="ＭＳ Ｐゴシック" charset="0"/>
              <a:cs typeface="Arial" charset="0"/>
            </a:endParaRPr>
          </a:p>
        </p:txBody>
      </p:sp>
      <p:sp>
        <p:nvSpPr>
          <p:cNvPr id="225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E0948A-A57B-D644-841B-273B5F01A6F2}" type="slidenum">
              <a:rPr lang="en-US" sz="1200"/>
              <a:pPr eaLnBrk="1" hangingPunct="1"/>
              <a:t>69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33BE19-B9F1-3544-8EC9-9040BC57FCF9}" type="slidenum">
              <a:rPr lang="en-US" sz="1200"/>
              <a:pPr eaLnBrk="1" hangingPunct="1"/>
              <a:t>7</a:t>
            </a:fld>
            <a:endParaRPr lang="en-US" sz="120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-RtI is a multi-tiered model.</a:t>
            </a:r>
          </a:p>
          <a:p>
            <a:pPr eaLnBrk="1" hangingPunct="1"/>
            <a:r>
              <a:rPr lang="en-US">
                <a:latin typeface="Arial" charset="0"/>
                <a:ea typeface="ＭＳ Ｐゴシック" charset="0"/>
                <a:cs typeface="ＭＳ Ｐゴシック" charset="0"/>
              </a:rPr>
              <a:t>-Read tier descriptions &amp; percentages.</a:t>
            </a:r>
          </a:p>
          <a:p>
            <a:pPr eaLnBrk="1" hangingPunct="1"/>
            <a:r>
              <a:rPr lang="en-US">
                <a:latin typeface="Arial" charset="0"/>
                <a:ea typeface="ＭＳ Ｐゴシック" charset="0"/>
                <a:cs typeface="ＭＳ Ｐゴシック" charset="0"/>
              </a:rPr>
              <a:t>-In Colorado, tiers represent both behavior &amp; academic learning.</a:t>
            </a:r>
          </a:p>
          <a:p>
            <a:pPr eaLnBrk="1" hangingPunct="1"/>
            <a:r>
              <a:rPr lang="en-US">
                <a:latin typeface="Arial" charset="0"/>
                <a:ea typeface="ＭＳ Ｐゴシック" charset="0"/>
                <a:cs typeface="ＭＳ Ｐゴシック" charset="0"/>
              </a:rPr>
              <a:t>-Students move up &amp; down tiers as needed for learning. </a:t>
            </a:r>
          </a:p>
          <a:p>
            <a:pPr eaLnBrk="1" hangingPunct="1"/>
            <a:r>
              <a:rPr lang="en-US">
                <a:latin typeface="Arial" charset="0"/>
                <a:ea typeface="ＭＳ Ｐゴシック" charset="0"/>
                <a:cs typeface="ＭＳ Ｐゴシック" charset="0"/>
              </a:rPr>
              <a:t>-Progress monitoring data drives this process.</a:t>
            </a:r>
          </a:p>
          <a:p>
            <a:pPr eaLnBrk="1" hangingPunct="1"/>
            <a:r>
              <a:rPr lang="en-US">
                <a:latin typeface="Arial" charset="0"/>
                <a:ea typeface="ＭＳ Ｐゴシック" charset="0"/>
                <a:cs typeface="ＭＳ Ｐゴシック" charset="0"/>
              </a:rPr>
              <a:t>-As students move up tiers, provide more intense &amp; specialized instruction.  </a:t>
            </a:r>
          </a:p>
          <a:p>
            <a:pPr eaLnBrk="1" hangingPunct="1"/>
            <a:r>
              <a:rPr lang="en-US">
                <a:latin typeface="Arial" charset="0"/>
                <a:ea typeface="ＭＳ Ｐゴシック" charset="0"/>
                <a:cs typeface="ＭＳ Ｐゴシック" charset="0"/>
              </a:rPr>
              <a:t>-Problem-solving process is the circle in the middle, interventions prescribed &amp; monitored by team.</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-Does your site and/or district have a multi-tiered model for student interventions?  </a:t>
            </a:r>
          </a:p>
          <a:p>
            <a:pPr eaLnBrk="1" hangingPunct="1"/>
            <a:r>
              <a:rPr lang="en-US">
                <a:latin typeface="Arial" charset="0"/>
                <a:ea typeface="ＭＳ Ｐゴシック" charset="0"/>
                <a:cs typeface="ＭＳ Ｐゴシック" charset="0"/>
              </a:rPr>
              <a:t>-If so, what are some of the specific components?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4D2EEF-B79B-F24C-8D70-9DB571231EC1}" type="slidenum">
              <a:rPr lang="en-US" sz="1200"/>
              <a:pPr eaLnBrk="1" hangingPunct="1"/>
              <a:t>70</a:t>
            </a:fld>
            <a:endParaRPr lang="en-US" sz="1200"/>
          </a:p>
        </p:txBody>
      </p:sp>
      <p:sp>
        <p:nvSpPr>
          <p:cNvPr id="204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xfrm>
            <a:off x="914400" y="4416425"/>
            <a:ext cx="5029200" cy="41814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buFontTx/>
              <a:buChar char="•"/>
            </a:pPr>
            <a:r>
              <a:rPr lang="en-US">
                <a:latin typeface="Arial" charset="0"/>
                <a:ea typeface="ＭＳ Ｐゴシック" charset="0"/>
                <a:cs typeface="ＭＳ Ｐゴシック" charset="0"/>
              </a:rPr>
              <a:t> This video is remind everyone to speak up if they have something to say  - both during the presentation and at their places of work - about family-school-community partnering. </a:t>
            </a:r>
          </a:p>
          <a:p>
            <a:pPr eaLnBrk="1" hangingPunct="1">
              <a:buFontTx/>
              <a:buChar char="•"/>
            </a:pPr>
            <a:endParaRPr lang="en-US">
              <a:latin typeface="Arial"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AB46F7-034F-F24D-98CD-0F88C86855F6}" type="slidenum">
              <a:rPr lang="en-US" sz="1200"/>
              <a:pPr eaLnBrk="1" hangingPunct="1"/>
              <a:t>71</a:t>
            </a:fld>
            <a:endParaRPr lang="en-US" sz="1200"/>
          </a:p>
        </p:txBody>
      </p:sp>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-Quotation highlights result of people from different perspectives, backgrounds, training &amp; roles involving each other in common mission.</a:t>
            </a:r>
          </a:p>
          <a:p>
            <a:pPr eaLnBrk="1" hangingPunct="1"/>
            <a:r>
              <a:rPr lang="en-US">
                <a:latin typeface="Arial" charset="0"/>
                <a:ea typeface="ＭＳ Ｐゴシック" charset="0"/>
                <a:cs typeface="ＭＳ Ｐゴシック" charset="0"/>
              </a:rPr>
              <a:t>-Learning that comes with truly living an experience deeper &amp; more lasting when involved vs. just being told or being shown.  </a:t>
            </a:r>
          </a:p>
          <a:p>
            <a:pPr eaLnBrk="1" hangingPunct="1"/>
            <a:r>
              <a:rPr lang="en-US">
                <a:latin typeface="Arial" charset="0"/>
                <a:ea typeface="ＭＳ Ｐゴシック" charset="0"/>
                <a:cs typeface="ＭＳ Ｐゴシック" charset="0"/>
              </a:rPr>
              <a:t>-Walking in another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moccasins another way share message.</a:t>
            </a:r>
          </a:p>
          <a:p>
            <a:pPr eaLnBrk="1" hangingPunct="1"/>
            <a:r>
              <a:rPr lang="en-US">
                <a:latin typeface="Arial" charset="0"/>
                <a:ea typeface="ＭＳ Ｐゴシック" charset="0"/>
                <a:cs typeface="ＭＳ Ｐゴシック" charset="0"/>
              </a:rPr>
              <a:t>-Words imply teachers &amp; families will understand more by collaborating in students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education, each learning to understand.</a:t>
            </a:r>
          </a:p>
          <a:p>
            <a:pPr eaLnBrk="1" hangingPunct="1"/>
            <a:r>
              <a:rPr lang="en-US">
                <a:latin typeface="Arial" charset="0"/>
                <a:ea typeface="ＭＳ Ｐゴシック" charset="0"/>
                <a:cs typeface="ＭＳ Ｐゴシック" charset="0"/>
              </a:rPr>
              <a:t>-Proverb also chosen because of importance in teaching how to genuinely learn the culture of the school &amp; culture of home.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-Do you have a mission or vision statement in your school community? Or a favorite quotation that is seen in many places, publications around families and schools partnering?</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CFA585-CCD9-7343-84D0-8CD42F3A29E0}" type="slidenum">
              <a:rPr lang="en-US" sz="1200"/>
              <a:pPr eaLnBrk="1" hangingPunct="1"/>
              <a:t>72</a:t>
            </a:fld>
            <a:endParaRPr lang="en-US" sz="1200"/>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 </a:t>
            </a:r>
          </a:p>
          <a:p>
            <a:pPr eaLnBrk="1" hangingPunct="1"/>
            <a:r>
              <a:rPr lang="en-US">
                <a:latin typeface="Arial" charset="0"/>
                <a:ea typeface="ＭＳ Ｐゴシック" charset="0"/>
                <a:cs typeface="ＭＳ Ｐゴシック" charset="0"/>
              </a:rPr>
              <a:t>-Families &amp; educators worked together on slides &amp; entire module. </a:t>
            </a:r>
          </a:p>
          <a:p>
            <a:pPr eaLnBrk="1" hangingPunct="1"/>
            <a:r>
              <a:rPr lang="en-US">
                <a:latin typeface="Arial" charset="0"/>
                <a:ea typeface="ＭＳ Ｐゴシック" charset="0"/>
                <a:cs typeface="ＭＳ Ｐゴシック" charset="0"/>
              </a:rPr>
              <a:t>-Preview sessions &amp; feedback opportunities occurred.</a:t>
            </a:r>
          </a:p>
          <a:p>
            <a:pPr eaLnBrk="1" hangingPunct="1"/>
            <a:r>
              <a:rPr lang="en-US">
                <a:latin typeface="Arial" charset="0"/>
                <a:ea typeface="ＭＳ Ｐゴシック" charset="0"/>
                <a:cs typeface="ＭＳ Ｐゴシック" charset="0"/>
              </a:rPr>
              <a:t>-Much thanks to all...</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85A22B-EF4C-5D44-A431-E0C0C9AC4639}" type="slidenum">
              <a:rPr lang="en-US" sz="1200"/>
              <a:pPr eaLnBrk="1" hangingPunct="1"/>
              <a:t>73</a:t>
            </a:fld>
            <a:endParaRPr lang="en-US" sz="1200"/>
          </a:p>
        </p:txBody>
      </p:sp>
      <p:sp>
        <p:nvSpPr>
          <p:cNvPr id="231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3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33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28610A-47EF-474F-A964-23EFD1E15FB3}" type="slidenum">
              <a:rPr lang="en-US" sz="1200"/>
              <a:pPr eaLnBrk="1" hangingPunct="1"/>
              <a:t>74</a:t>
            </a:fld>
            <a:endParaRPr 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35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9B55DD-3DE4-4D40-9FA8-692CB2296C64}" type="slidenum">
              <a:rPr lang="en-US" sz="1200"/>
              <a:pPr eaLnBrk="1" hangingPunct="1"/>
              <a:t>75</a:t>
            </a:fld>
            <a:endParaRPr 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7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ea typeface="ＭＳ Ｐゴシック" charset="0"/>
                <a:cs typeface="Arial" charset="0"/>
              </a:rPr>
              <a:t>Key Points:</a:t>
            </a:r>
          </a:p>
          <a:p>
            <a:r>
              <a:rPr lang="en-US">
                <a:latin typeface="Arial" charset="0"/>
                <a:ea typeface="ＭＳ Ｐゴシック" charset="0"/>
                <a:cs typeface="Arial" charset="0"/>
              </a:rPr>
              <a:t>-These are suggested text resources.</a:t>
            </a:r>
          </a:p>
          <a:p>
            <a:endParaRPr lang="en-US">
              <a:latin typeface="Arial" charset="0"/>
              <a:ea typeface="ＭＳ Ｐゴシック" charset="0"/>
              <a:cs typeface="Arial" charset="0"/>
            </a:endParaRPr>
          </a:p>
          <a:p>
            <a:r>
              <a:rPr lang="en-US">
                <a:latin typeface="Arial" charset="0"/>
                <a:ea typeface="ＭＳ Ｐゴシック" charset="0"/>
                <a:cs typeface="Arial" charset="0"/>
              </a:rPr>
              <a:t>Ideas to Consider:</a:t>
            </a:r>
          </a:p>
          <a:p>
            <a:r>
              <a:rPr lang="en-US">
                <a:latin typeface="Arial" charset="0"/>
                <a:ea typeface="ＭＳ Ｐゴシック" charset="0"/>
                <a:cs typeface="Arial" charset="0"/>
              </a:rPr>
              <a:t>-Choosing and reading a book by a team or group, such as  “book club” as a shared learning activity to develop common understanding about family-school partnering.  </a:t>
            </a:r>
          </a:p>
        </p:txBody>
      </p:sp>
      <p:sp>
        <p:nvSpPr>
          <p:cNvPr id="237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F76929-FDE8-F340-A0D6-E2E511F49231}" type="slidenum">
              <a:rPr lang="en-US" sz="1200"/>
              <a:pPr eaLnBrk="1" hangingPunct="1"/>
              <a:t>76</a:t>
            </a:fld>
            <a:endParaRPr 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46E490-90EE-6041-9467-E2A89D99CC33}" type="slidenum">
              <a:rPr lang="en-US" sz="1200"/>
              <a:pPr eaLnBrk="1" hangingPunct="1"/>
              <a:t>77</a:t>
            </a:fld>
            <a:endParaRPr lang="en-US" sz="1200"/>
          </a:p>
        </p:txBody>
      </p:sp>
      <p:sp>
        <p:nvSpPr>
          <p:cNvPr id="239618" name="Rectangle 2"/>
          <p:cNvSpPr>
            <a:spLocks noGrp="1" noRot="1" noChangeAspect="1" noChangeArrowheads="1" noTextEdit="1"/>
          </p:cNvSpPr>
          <p:nvPr>
            <p:ph type="sldImg"/>
          </p:nvPr>
        </p:nvSpPr>
        <p:spPr bwMode="auto">
          <a:xfrm>
            <a:off x="1106488" y="696913"/>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9619"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75" tIns="43238" rIns="86475" bIns="43238"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-These are the works cited throughout the presentation slides.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886538-B5DD-7E4C-9B2D-8C5CE9C40A3A}" type="slidenum">
              <a:rPr lang="en-US" sz="1200"/>
              <a:pPr eaLnBrk="1" hangingPunct="1"/>
              <a:t>78</a:t>
            </a:fld>
            <a:endParaRPr lang="en-US" sz="1200"/>
          </a:p>
        </p:txBody>
      </p:sp>
      <p:sp>
        <p:nvSpPr>
          <p:cNvPr id="241666" name="Rectangle 2"/>
          <p:cNvSpPr>
            <a:spLocks noGrp="1" noRot="1" noChangeAspect="1" noChangeArrowheads="1" noTextEdit="1"/>
          </p:cNvSpPr>
          <p:nvPr>
            <p:ph type="sldImg"/>
          </p:nvPr>
        </p:nvSpPr>
        <p:spPr bwMode="auto">
          <a:xfrm>
            <a:off x="1106488" y="696913"/>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1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75" tIns="43238" rIns="86475" bIns="43238"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-These are the works cited throughout the presentation slides.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733436-BB63-184A-851C-462B41C857EF}" type="slidenum">
              <a:rPr lang="en-US" sz="1200"/>
              <a:pPr eaLnBrk="1" hangingPunct="1"/>
              <a:t>79</a:t>
            </a:fld>
            <a:endParaRPr lang="en-US" sz="1200"/>
          </a:p>
        </p:txBody>
      </p:sp>
      <p:sp>
        <p:nvSpPr>
          <p:cNvPr id="243714" name="Rectangle 2"/>
          <p:cNvSpPr>
            <a:spLocks noGrp="1" noRot="1" noChangeAspect="1" noChangeArrowheads="1" noTextEdit="1"/>
          </p:cNvSpPr>
          <p:nvPr>
            <p:ph type="sldImg"/>
          </p:nvPr>
        </p:nvSpPr>
        <p:spPr bwMode="auto">
          <a:xfrm>
            <a:off x="1106488" y="696913"/>
            <a:ext cx="46466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3715" name="Rectangle 3"/>
          <p:cNvSpPr>
            <a:spLocks noGrp="1" noChangeArrowheads="1"/>
          </p:cNvSpPr>
          <p:nvPr>
            <p:ph type="body" idx="1"/>
          </p:nvPr>
        </p:nvSpPr>
        <p:spPr bwMode="auto">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75" tIns="43238" rIns="86475" bIns="43238"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Key Points:</a:t>
            </a:r>
          </a:p>
          <a:p>
            <a:pPr eaLnBrk="1" hangingPunct="1">
              <a:spcBef>
                <a:spcPct val="0"/>
              </a:spcBef>
            </a:pPr>
            <a:r>
              <a:rPr lang="en-US">
                <a:latin typeface="Arial" charset="0"/>
                <a:ea typeface="ＭＳ Ｐゴシック" charset="0"/>
                <a:cs typeface="ＭＳ Ｐゴシック" charset="0"/>
              </a:rPr>
              <a:t>-These are the works cited throughout the presentation slides.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F1AE34-AA9A-0641-A4E8-E117D92B7274}" type="slidenum">
              <a:rPr lang="en-US" sz="1200"/>
              <a:pPr eaLnBrk="1" hangingPunct="1"/>
              <a:t>8</a:t>
            </a:fld>
            <a:endParaRPr lang="en-US" sz="1200"/>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-Core principles developed by state-wide task force on RtI.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Ideas to Consider:</a:t>
            </a:r>
          </a:p>
          <a:p>
            <a:pPr eaLnBrk="1" hangingPunct="1"/>
            <a:r>
              <a:rPr lang="en-US">
                <a:latin typeface="Arial" charset="0"/>
                <a:ea typeface="ＭＳ Ｐゴシック" charset="0"/>
                <a:cs typeface="ＭＳ Ｐゴシック" charset="0"/>
              </a:rPr>
              <a:t>-Discuss how these relate to your site, situation. Would you add or change any?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5DEA62-CE5B-F14E-8D0E-0AD32EB6D95D}" type="slidenum">
              <a:rPr lang="en-US" sz="1200"/>
              <a:pPr eaLnBrk="1" hangingPunct="1"/>
              <a:t>9</a:t>
            </a:fld>
            <a:endParaRPr lang="en-US"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xfrm>
            <a:off x="914400" y="4416425"/>
            <a:ext cx="50292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Key Points:</a:t>
            </a:r>
          </a:p>
          <a:p>
            <a:pPr eaLnBrk="1" hangingPunct="1"/>
            <a:r>
              <a:rPr lang="en-US">
                <a:latin typeface="Arial" charset="0"/>
                <a:ea typeface="ＭＳ Ｐゴシック" charset="0"/>
                <a:cs typeface="ＭＳ Ｐゴシック" charset="0"/>
              </a:rPr>
              <a:t>-Highlighted principles relate specifically to families, schools &amp; communities partnering for student success.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76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88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52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068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40386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282430"/>
      </p:ext>
    </p:extLst>
  </p:cSld>
  <p:clrMapOvr>
    <a:masterClrMapping/>
  </p:clrMapOvr>
  <p:transition xmlns:p14="http://schemas.microsoft.com/office/powerpoint/2010/mai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40386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4400" y="1600200"/>
            <a:ext cx="40386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714599"/>
      </p:ext>
    </p:extLst>
  </p:cSld>
  <p:clrMapOvr>
    <a:masterClrMapping/>
  </p:clrMapOvr>
  <p:transition xmlns:p14="http://schemas.microsoft.com/office/powerpoint/2010/mai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87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187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6328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18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057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833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9898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98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4035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5937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7141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979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408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352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76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7669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65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32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7231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8" descr="PPTemplate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16" r:id="rId13"/>
    <p:sldLayoutId id="2147483917"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25" charset="-128"/>
          <a:cs typeface="ＭＳ Ｐゴシック" pitchFamily="25" charset="-128"/>
        </a:defRPr>
      </a:lvl1pPr>
      <a:lvl2pPr algn="ctr" rtl="0" eaLnBrk="0" fontAlgn="base" hangingPunct="0">
        <a:spcBef>
          <a:spcPct val="0"/>
        </a:spcBef>
        <a:spcAft>
          <a:spcPct val="0"/>
        </a:spcAft>
        <a:defRPr sz="4400">
          <a:solidFill>
            <a:schemeClr val="tx2"/>
          </a:solidFill>
          <a:latin typeface="Arial" pitchFamily="25" charset="0"/>
          <a:ea typeface="ＭＳ Ｐゴシック" pitchFamily="25" charset="-128"/>
          <a:cs typeface="ＭＳ Ｐゴシック" pitchFamily="25" charset="-128"/>
        </a:defRPr>
      </a:lvl2pPr>
      <a:lvl3pPr algn="ctr" rtl="0" eaLnBrk="0" fontAlgn="base" hangingPunct="0">
        <a:spcBef>
          <a:spcPct val="0"/>
        </a:spcBef>
        <a:spcAft>
          <a:spcPct val="0"/>
        </a:spcAft>
        <a:defRPr sz="4400">
          <a:solidFill>
            <a:schemeClr val="tx2"/>
          </a:solidFill>
          <a:latin typeface="Arial" pitchFamily="25" charset="0"/>
          <a:ea typeface="ＭＳ Ｐゴシック" pitchFamily="25" charset="-128"/>
          <a:cs typeface="ＭＳ Ｐゴシック" pitchFamily="25" charset="-128"/>
        </a:defRPr>
      </a:lvl3pPr>
      <a:lvl4pPr algn="ctr" rtl="0" eaLnBrk="0" fontAlgn="base" hangingPunct="0">
        <a:spcBef>
          <a:spcPct val="0"/>
        </a:spcBef>
        <a:spcAft>
          <a:spcPct val="0"/>
        </a:spcAft>
        <a:defRPr sz="4400">
          <a:solidFill>
            <a:schemeClr val="tx2"/>
          </a:solidFill>
          <a:latin typeface="Arial" pitchFamily="25" charset="0"/>
          <a:ea typeface="ＭＳ Ｐゴシック" pitchFamily="25" charset="-128"/>
          <a:cs typeface="ＭＳ Ｐゴシック" pitchFamily="25" charset="-128"/>
        </a:defRPr>
      </a:lvl4pPr>
      <a:lvl5pPr algn="ctr" rtl="0" eaLnBrk="0" fontAlgn="base" hangingPunct="0">
        <a:spcBef>
          <a:spcPct val="0"/>
        </a:spcBef>
        <a:spcAft>
          <a:spcPct val="0"/>
        </a:spcAft>
        <a:defRPr sz="4400">
          <a:solidFill>
            <a:schemeClr val="tx2"/>
          </a:solidFill>
          <a:latin typeface="Arial" pitchFamily="25" charset="0"/>
          <a:ea typeface="ＭＳ Ｐゴシック" pitchFamily="25" charset="-128"/>
          <a:cs typeface="ＭＳ Ｐゴシック" pitchFamily="25" charset="-128"/>
        </a:defRPr>
      </a:lvl5pPr>
      <a:lvl6pPr marL="457200" algn="ctr" rtl="0" fontAlgn="base">
        <a:spcBef>
          <a:spcPct val="0"/>
        </a:spcBef>
        <a:spcAft>
          <a:spcPct val="0"/>
        </a:spcAft>
        <a:defRPr sz="4400">
          <a:solidFill>
            <a:schemeClr val="tx2"/>
          </a:solidFill>
          <a:latin typeface="Arial" pitchFamily="25" charset="0"/>
        </a:defRPr>
      </a:lvl6pPr>
      <a:lvl7pPr marL="914400" algn="ctr" rtl="0" fontAlgn="base">
        <a:spcBef>
          <a:spcPct val="0"/>
        </a:spcBef>
        <a:spcAft>
          <a:spcPct val="0"/>
        </a:spcAft>
        <a:defRPr sz="4400">
          <a:solidFill>
            <a:schemeClr val="tx2"/>
          </a:solidFill>
          <a:latin typeface="Arial" pitchFamily="25" charset="0"/>
        </a:defRPr>
      </a:lvl7pPr>
      <a:lvl8pPr marL="1371600" algn="ctr" rtl="0" fontAlgn="base">
        <a:spcBef>
          <a:spcPct val="0"/>
        </a:spcBef>
        <a:spcAft>
          <a:spcPct val="0"/>
        </a:spcAft>
        <a:defRPr sz="4400">
          <a:solidFill>
            <a:schemeClr val="tx2"/>
          </a:solidFill>
          <a:latin typeface="Arial" pitchFamily="25" charset="0"/>
        </a:defRPr>
      </a:lvl8pPr>
      <a:lvl9pPr marL="1828800" algn="ctr" rtl="0" fontAlgn="base">
        <a:spcBef>
          <a:spcPct val="0"/>
        </a:spcBef>
        <a:spcAft>
          <a:spcPct val="0"/>
        </a:spcAft>
        <a:defRPr sz="4400">
          <a:solidFill>
            <a:schemeClr val="tx2"/>
          </a:solidFill>
          <a:latin typeface="Arial" pitchFamily="2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5" charset="-128"/>
          <a:cs typeface="ＭＳ Ｐゴシック" pitchFamily="2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2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2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2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2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2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2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2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cdelogo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29600" y="6210300"/>
            <a:ext cx="7397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9"/>
          <p:cNvSpPr txBox="1">
            <a:spLocks noChangeArrowheads="1"/>
          </p:cNvSpPr>
          <p:nvPr userDrawn="1"/>
        </p:nvSpPr>
        <p:spPr bwMode="auto">
          <a:xfrm>
            <a:off x="6991350" y="6477000"/>
            <a:ext cx="207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900" b="1" smtClean="0"/>
              <a:t>Colorado Department of Education</a:t>
            </a: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5" charset="-128"/>
          <a:cs typeface="ＭＳ Ｐゴシック" pitchFamily="25" charset="-128"/>
        </a:defRPr>
      </a:lvl1pPr>
      <a:lvl2pPr algn="ctr" rtl="0" eaLnBrk="0" fontAlgn="base" hangingPunct="0">
        <a:spcBef>
          <a:spcPct val="0"/>
        </a:spcBef>
        <a:spcAft>
          <a:spcPct val="0"/>
        </a:spcAft>
        <a:defRPr sz="4400">
          <a:solidFill>
            <a:schemeClr val="tx2"/>
          </a:solidFill>
          <a:latin typeface="Arial" pitchFamily="25" charset="0"/>
          <a:ea typeface="ＭＳ Ｐゴシック" pitchFamily="25" charset="-128"/>
          <a:cs typeface="ＭＳ Ｐゴシック" pitchFamily="25" charset="-128"/>
        </a:defRPr>
      </a:lvl2pPr>
      <a:lvl3pPr algn="ctr" rtl="0" eaLnBrk="0" fontAlgn="base" hangingPunct="0">
        <a:spcBef>
          <a:spcPct val="0"/>
        </a:spcBef>
        <a:spcAft>
          <a:spcPct val="0"/>
        </a:spcAft>
        <a:defRPr sz="4400">
          <a:solidFill>
            <a:schemeClr val="tx2"/>
          </a:solidFill>
          <a:latin typeface="Arial" pitchFamily="25" charset="0"/>
          <a:ea typeface="ＭＳ Ｐゴシック" pitchFamily="25" charset="-128"/>
          <a:cs typeface="ＭＳ Ｐゴシック" pitchFamily="25" charset="-128"/>
        </a:defRPr>
      </a:lvl3pPr>
      <a:lvl4pPr algn="ctr" rtl="0" eaLnBrk="0" fontAlgn="base" hangingPunct="0">
        <a:spcBef>
          <a:spcPct val="0"/>
        </a:spcBef>
        <a:spcAft>
          <a:spcPct val="0"/>
        </a:spcAft>
        <a:defRPr sz="4400">
          <a:solidFill>
            <a:schemeClr val="tx2"/>
          </a:solidFill>
          <a:latin typeface="Arial" pitchFamily="25" charset="0"/>
          <a:ea typeface="ＭＳ Ｐゴシック" pitchFamily="25" charset="-128"/>
          <a:cs typeface="ＭＳ Ｐゴシック" pitchFamily="25" charset="-128"/>
        </a:defRPr>
      </a:lvl4pPr>
      <a:lvl5pPr algn="ctr" rtl="0" eaLnBrk="0" fontAlgn="base" hangingPunct="0">
        <a:spcBef>
          <a:spcPct val="0"/>
        </a:spcBef>
        <a:spcAft>
          <a:spcPct val="0"/>
        </a:spcAft>
        <a:defRPr sz="4400">
          <a:solidFill>
            <a:schemeClr val="tx2"/>
          </a:solidFill>
          <a:latin typeface="Arial" pitchFamily="25" charset="0"/>
          <a:ea typeface="ＭＳ Ｐゴシック" pitchFamily="25" charset="-128"/>
          <a:cs typeface="ＭＳ Ｐゴシック" pitchFamily="25" charset="-128"/>
        </a:defRPr>
      </a:lvl5pPr>
      <a:lvl6pPr marL="457200" algn="ctr" rtl="0" fontAlgn="base">
        <a:spcBef>
          <a:spcPct val="0"/>
        </a:spcBef>
        <a:spcAft>
          <a:spcPct val="0"/>
        </a:spcAft>
        <a:defRPr sz="4400">
          <a:solidFill>
            <a:schemeClr val="tx2"/>
          </a:solidFill>
          <a:latin typeface="Arial" pitchFamily="25" charset="0"/>
        </a:defRPr>
      </a:lvl6pPr>
      <a:lvl7pPr marL="914400" algn="ctr" rtl="0" fontAlgn="base">
        <a:spcBef>
          <a:spcPct val="0"/>
        </a:spcBef>
        <a:spcAft>
          <a:spcPct val="0"/>
        </a:spcAft>
        <a:defRPr sz="4400">
          <a:solidFill>
            <a:schemeClr val="tx2"/>
          </a:solidFill>
          <a:latin typeface="Arial" pitchFamily="25" charset="0"/>
        </a:defRPr>
      </a:lvl7pPr>
      <a:lvl8pPr marL="1371600" algn="ctr" rtl="0" fontAlgn="base">
        <a:spcBef>
          <a:spcPct val="0"/>
        </a:spcBef>
        <a:spcAft>
          <a:spcPct val="0"/>
        </a:spcAft>
        <a:defRPr sz="4400">
          <a:solidFill>
            <a:schemeClr val="tx2"/>
          </a:solidFill>
          <a:latin typeface="Arial" pitchFamily="25" charset="0"/>
        </a:defRPr>
      </a:lvl8pPr>
      <a:lvl9pPr marL="1828800" algn="ctr" rtl="0" fontAlgn="base">
        <a:spcBef>
          <a:spcPct val="0"/>
        </a:spcBef>
        <a:spcAft>
          <a:spcPct val="0"/>
        </a:spcAft>
        <a:defRPr sz="4400">
          <a:solidFill>
            <a:schemeClr val="tx2"/>
          </a:solidFill>
          <a:latin typeface="Arial" pitchFamily="2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5" charset="-128"/>
          <a:cs typeface="ＭＳ Ｐゴシック" pitchFamily="2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2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2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2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2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2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2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2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cdegen/RTI.htm" TargetMode="External"/><Relationship Id="rId4"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gif"/></Relationships>
</file>

<file path=ppt/slides/_rels/slide25.xml.rels><?xml version="1.0" encoding="UTF-8" standalone="yes"?>
<Relationships xmlns="http://schemas.openxmlformats.org/package/2006/relationships"><Relationship Id="rId3" Type="http://schemas.openxmlformats.org/officeDocument/2006/relationships/hyperlink" Target="http://www.cde.state.co.us/cdeprevention/pi_parent_school_partnerships.htm" TargetMode="External"/><Relationship Id="rId4" Type="http://schemas.openxmlformats.org/officeDocument/2006/relationships/image" Target="../media/image15.png"/><Relationship Id="rId5" Type="http://schemas.openxmlformats.org/officeDocument/2006/relationships/image" Target="../media/image16.wmf"/><Relationship Id="rId6" Type="http://schemas.openxmlformats.org/officeDocument/2006/relationships/image" Target="../media/image17.wm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www.cde.state.co.us/cdegen/RTI.htm" TargetMode="External"/><Relationship Id="rId4"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0.gif"/><Relationship Id="rId5" Type="http://schemas.openxmlformats.org/officeDocument/2006/relationships/image" Target="../media/image9.emf"/><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0.jpeg"/></Relationships>
</file>

<file path=ppt/slides/_rels/slide48.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gi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bin"/><Relationship Id="rId5"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hyperlink" Target="http://www.nrcld.org/rti_practices/parent.html" TargetMode="External"/><Relationship Id="rId4" Type="http://schemas.openxmlformats.org/officeDocument/2006/relationships/hyperlink" Target="http://www.cde.state.co.us/cdegen/RTI.htm" TargetMode="External"/><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2.bin"/><Relationship Id="rId5" Type="http://schemas.openxmlformats.org/officeDocument/2006/relationships/oleObject" Target="../embeddings/Microsoft_Excel_97_-_2004_Worksheet1.xls"/><Relationship Id="rId6" Type="http://schemas.openxmlformats.org/officeDocument/2006/relationships/image" Target="../media/image3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3.bin"/><Relationship Id="rId5" Type="http://schemas.openxmlformats.org/officeDocument/2006/relationships/oleObject" Target="../embeddings/Microsoft_Excel_97_-_2004_Worksheet2.xls"/><Relationship Id="rId6" Type="http://schemas.openxmlformats.org/officeDocument/2006/relationships/image" Target="../media/image3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emf"/><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10.gif"/><Relationship Id="rId1" Type="http://schemas.openxmlformats.org/officeDocument/2006/relationships/slideLayout" Target="../slideLayouts/slideLayout1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9.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hyperlink" Target="mailto:thouse@claytonearlylearningcenter.org" TargetMode="External"/><Relationship Id="rId4"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3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hyperlink" Target="http://www.cde.state.co.us/" TargetMode="External"/><Relationship Id="rId4" Type="http://schemas.openxmlformats.org/officeDocument/2006/relationships/hyperlink" Target="mailto:dascher_@cde.state.us" TargetMode="External"/><Relationship Id="rId5" Type="http://schemas.openxmlformats.org/officeDocument/2006/relationships/hyperlink" Target="mailto:clines1@comcast.net" TargetMode="External"/><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hyperlink" Target="http://www.cpirc.org/" TargetMode="External"/><Relationship Id="rId4" Type="http://schemas.openxmlformats.org/officeDocument/2006/relationships/hyperlink" Target="http://www.denvermetrocprc.org/" TargetMode="External"/><Relationship Id="rId5" Type="http://schemas.openxmlformats.org/officeDocument/2006/relationships/hyperlink" Target="http://www.peakparent.org/" TargetMode="External"/><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hyperlink" Target="http://www.cde.state.co.us/RtI/" TargetMode="External"/><Relationship Id="rId4" Type="http://schemas.openxmlformats.org/officeDocument/2006/relationships/hyperlink" Target="http://www.cde.state.co.us/pbis/" TargetMode="External"/><Relationship Id="rId5" Type="http://schemas.openxmlformats.org/officeDocument/2006/relationships/hyperlink" Target="http://www.cde.state.co.us/cdesped/SD-SLD.asp" TargetMode="External"/><Relationship Id="rId6" Type="http://schemas.openxmlformats.org/officeDocument/2006/relationships/hyperlink" Target="http://www.cde.state.co.us/RtI/spdg/Family.htm" TargetMode="External"/><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hyperlink" Target="http://www.civicenterprises.net/reports/on_the_front_lines_of_schools.pdf" TargetMode="External"/><Relationship Id="rId4" Type="http://schemas.openxmlformats.org/officeDocument/2006/relationships/hyperlink" Target="http://www.nasponline.org/resources/handouts/rtiprimer.pdf" TargetMode="External"/><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hyperlink" Target="http://tellcolorado.org/sites/default/files/attachments/Colorado_TELL--finalreport.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pta.org/Documents/National_Standards_Implementation_Guide_2009.pdf" TargetMode="External"/><Relationship Id="rId4" Type="http://schemas.openxmlformats.org/officeDocument/2006/relationships/hyperlink" Target="http://tellcolorado.org/sites/default/files/attachments/CO11_brief_general_trends.pdf" TargetMode="External"/><Relationship Id="rId5" Type="http://schemas.openxmlformats.org/officeDocument/2006/relationships/hyperlink" Target="http://www.nrcld.org/topics/parents.html" TargetMode="External"/><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bwMode="auto">
          <a:xfrm>
            <a:off x="838200" y="381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eaLnBrk="1" hangingPunct="1"/>
            <a:endParaRPr lang="en-US">
              <a:solidFill>
                <a:schemeClr val="tx1"/>
              </a:solidFill>
              <a:latin typeface="Century Gothic" charset="0"/>
              <a:ea typeface="ＭＳ Ｐゴシック" charset="0"/>
              <a:cs typeface="ＭＳ Ｐゴシック" charset="0"/>
            </a:endParaRPr>
          </a:p>
        </p:txBody>
      </p:sp>
      <p:sp>
        <p:nvSpPr>
          <p:cNvPr id="5122" name="Rectangle 3"/>
          <p:cNvSpPr>
            <a:spLocks noGrp="1" noChangeArrowheads="1"/>
          </p:cNvSpPr>
          <p:nvPr>
            <p:ph type="subTitle" idx="1"/>
          </p:nvPr>
        </p:nvSpPr>
        <p:spPr bwMode="auto">
          <a:xfrm>
            <a:off x="1524000" y="914400"/>
            <a:ext cx="6324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 typeface="Wingdings 2" charset="0"/>
              <a:buNone/>
            </a:pPr>
            <a:r>
              <a:rPr lang="en-US" b="1" dirty="0">
                <a:latin typeface="Century Gothic" charset="0"/>
                <a:ea typeface="ＭＳ Ｐゴシック" charset="0"/>
                <a:cs typeface="ＭＳ Ｐゴシック" charset="0"/>
              </a:rPr>
              <a:t>Multi-Tiered Family, School &amp;  Community Partnering: </a:t>
            </a:r>
          </a:p>
          <a:p>
            <a:pPr eaLnBrk="1" hangingPunct="1">
              <a:buFont typeface="Wingdings 2" charset="0"/>
              <a:buNone/>
            </a:pPr>
            <a:r>
              <a:rPr lang="ja-JP" altLang="en-US" b="1" dirty="0">
                <a:latin typeface="Century Gothic" charset="0"/>
                <a:ea typeface="ＭＳ Ｐゴシック" charset="0"/>
                <a:cs typeface="ＭＳ Ｐゴシック" charset="0"/>
              </a:rPr>
              <a:t>“</a:t>
            </a:r>
            <a:r>
              <a:rPr lang="en-US" altLang="ja-JP" b="1" dirty="0">
                <a:latin typeface="Century Gothic" charset="0"/>
                <a:ea typeface="ＭＳ Ｐゴシック" charset="0"/>
                <a:cs typeface="ＭＳ Ｐゴシック" charset="0"/>
              </a:rPr>
              <a:t>On the Team and At the Table</a:t>
            </a:r>
            <a:r>
              <a:rPr lang="ja-JP" altLang="en-US" b="1" dirty="0">
                <a:latin typeface="Century Gothic" charset="0"/>
                <a:ea typeface="ＭＳ Ｐゴシック" charset="0"/>
                <a:cs typeface="ＭＳ Ｐゴシック" charset="0"/>
              </a:rPr>
              <a:t>”</a:t>
            </a:r>
            <a:endParaRPr lang="en-US" altLang="ja-JP" b="1" dirty="0">
              <a:latin typeface="Century Gothic" charset="0"/>
              <a:ea typeface="ＭＳ Ｐゴシック" charset="0"/>
              <a:cs typeface="ＭＳ Ｐゴシック" charset="0"/>
            </a:endParaRPr>
          </a:p>
          <a:p>
            <a:pPr eaLnBrk="1" hangingPunct="1">
              <a:buFont typeface="Wingdings 2" charset="0"/>
              <a:buNone/>
            </a:pPr>
            <a:endParaRPr lang="en-US" dirty="0">
              <a:latin typeface="Century Gothic" charset="0"/>
              <a:ea typeface="ＭＳ Ｐゴシック" charset="0"/>
              <a:cs typeface="ＭＳ Ｐゴシック" charset="0"/>
            </a:endParaRPr>
          </a:p>
          <a:p>
            <a:pPr eaLnBrk="1" hangingPunct="1">
              <a:buFont typeface="Wingdings 2" charset="0"/>
              <a:buNone/>
            </a:pPr>
            <a:r>
              <a:rPr lang="en-US" dirty="0" smtClean="0">
                <a:latin typeface="Century Gothic" charset="0"/>
                <a:ea typeface="ＭＳ Ｐゴシック" charset="0"/>
                <a:cs typeface="ＭＳ Ｐゴシック" charset="0"/>
              </a:rPr>
              <a:t>MTSS(</a:t>
            </a:r>
            <a:r>
              <a:rPr lang="en-US" dirty="0" err="1" smtClean="0">
                <a:latin typeface="Century Gothic" charset="0"/>
                <a:ea typeface="ＭＳ Ｐゴシック" charset="0"/>
                <a:cs typeface="ＭＳ Ｐゴシック" charset="0"/>
              </a:rPr>
              <a:t>RtI</a:t>
            </a:r>
            <a:r>
              <a:rPr lang="en-US" dirty="0" smtClean="0">
                <a:latin typeface="Century Gothic" charset="0"/>
                <a:ea typeface="ＭＳ Ｐゴシック" charset="0"/>
                <a:cs typeface="ＭＳ Ｐゴシック" charset="0"/>
              </a:rPr>
              <a:t>) Mini-Grant Summit:</a:t>
            </a:r>
          </a:p>
          <a:p>
            <a:pPr eaLnBrk="1" hangingPunct="1">
              <a:buFont typeface="Wingdings 2" charset="0"/>
              <a:buNone/>
            </a:pPr>
            <a:r>
              <a:rPr lang="en-US" dirty="0" smtClean="0">
                <a:latin typeface="Century Gothic" charset="0"/>
                <a:ea typeface="ＭＳ Ｐゴシック" charset="0"/>
                <a:cs typeface="ＭＳ Ｐゴシック" charset="0"/>
              </a:rPr>
              <a:t>FSCP Toolkit </a:t>
            </a:r>
            <a:r>
              <a:rPr lang="en-US" dirty="0">
                <a:latin typeface="Century Gothic" charset="0"/>
                <a:ea typeface="ＭＳ Ｐゴシック" charset="0"/>
                <a:cs typeface="ＭＳ Ｐゴシック" charset="0"/>
              </a:rPr>
              <a:t>Training</a:t>
            </a:r>
          </a:p>
          <a:p>
            <a:pPr eaLnBrk="1" hangingPunct="1">
              <a:buFont typeface="Wingdings 2" charset="0"/>
              <a:buNone/>
            </a:pPr>
            <a:r>
              <a:rPr lang="en-US" dirty="0">
                <a:latin typeface="Century Gothic" charset="0"/>
                <a:ea typeface="ＭＳ Ｐゴシック" charset="0"/>
                <a:cs typeface="ＭＳ Ｐゴシック" charset="0"/>
              </a:rPr>
              <a:t>June 28</a:t>
            </a:r>
            <a:r>
              <a:rPr lang="en-US" dirty="0" smtClean="0">
                <a:latin typeface="Century Gothic" charset="0"/>
                <a:ea typeface="ＭＳ Ｐゴシック" charset="0"/>
                <a:cs typeface="ＭＳ Ｐゴシック" charset="0"/>
              </a:rPr>
              <a:t>, </a:t>
            </a:r>
            <a:r>
              <a:rPr lang="en-US" dirty="0">
                <a:latin typeface="Century Gothic" charset="0"/>
                <a:ea typeface="ＭＳ Ｐゴシック" charset="0"/>
                <a:cs typeface="ＭＳ Ｐゴシック" charset="0"/>
              </a:rPr>
              <a:t>2012</a:t>
            </a:r>
          </a:p>
        </p:txBody>
      </p:sp>
      <p:pic>
        <p:nvPicPr>
          <p:cNvPr id="5123" name="Picture 4" descr="StateSeal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76800"/>
            <a:ext cx="16668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6"/>
          <p:cNvSpPr>
            <a:spLocks noChangeArrowheads="1"/>
          </p:cNvSpPr>
          <p:nvPr/>
        </p:nvSpPr>
        <p:spPr bwMode="auto">
          <a:xfrm flipH="1">
            <a:off x="7391400" y="5181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125" name="Rectangle 7"/>
          <p:cNvSpPr>
            <a:spLocks noChangeArrowheads="1"/>
          </p:cNvSpPr>
          <p:nvPr/>
        </p:nvSpPr>
        <p:spPr bwMode="auto">
          <a:xfrm>
            <a:off x="7459663" y="5130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6" name="Picture 6" descr="CPIR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953000"/>
            <a:ext cx="7143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410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411788"/>
            <a:ext cx="14652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Six Essential Components of Colorado RtI</a:t>
            </a:r>
          </a:p>
        </p:txBody>
      </p:sp>
      <p:sp>
        <p:nvSpPr>
          <p:cNvPr id="29698" name="Rectangle 7"/>
          <p:cNvSpPr>
            <a:spLocks noGrp="1" noChangeArrowheads="1"/>
          </p:cNvSpPr>
          <p:nvPr>
            <p:ph type="body" idx="1"/>
          </p:nvPr>
        </p:nvSpPr>
        <p:spPr bwMode="auto">
          <a:xfrm>
            <a:off x="457200" y="1600200"/>
            <a:ext cx="8229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atin typeface="Century Gothic" charset="0"/>
                <a:ea typeface="ＭＳ Ｐゴシック" charset="0"/>
                <a:cs typeface="ＭＳ Ｐゴシック" charset="0"/>
              </a:rPr>
              <a:t>Leadership</a:t>
            </a:r>
          </a:p>
          <a:p>
            <a:pPr eaLnBrk="1" hangingPunct="1"/>
            <a:r>
              <a:rPr lang="en-US">
                <a:latin typeface="Century Gothic" charset="0"/>
                <a:ea typeface="ＭＳ Ｐゴシック" charset="0"/>
                <a:cs typeface="ＭＳ Ｐゴシック" charset="0"/>
              </a:rPr>
              <a:t>Curriculum &amp; Instruction</a:t>
            </a:r>
          </a:p>
          <a:p>
            <a:pPr eaLnBrk="1" hangingPunct="1"/>
            <a:r>
              <a:rPr lang="en-US">
                <a:latin typeface="Century Gothic" charset="0"/>
                <a:ea typeface="ＭＳ Ｐゴシック" charset="0"/>
                <a:cs typeface="ＭＳ Ｐゴシック" charset="0"/>
              </a:rPr>
              <a:t>Problem-Solving Process</a:t>
            </a:r>
          </a:p>
          <a:p>
            <a:pPr eaLnBrk="1" hangingPunct="1"/>
            <a:r>
              <a:rPr lang="en-US">
                <a:latin typeface="Century Gothic" charset="0"/>
                <a:ea typeface="ＭＳ Ｐゴシック" charset="0"/>
                <a:cs typeface="ＭＳ Ｐゴシック" charset="0"/>
              </a:rPr>
              <a:t>Progress Monitoring</a:t>
            </a:r>
          </a:p>
          <a:p>
            <a:pPr eaLnBrk="1" hangingPunct="1"/>
            <a:r>
              <a:rPr lang="en-US">
                <a:latin typeface="Century Gothic" charset="0"/>
                <a:ea typeface="ＭＳ Ｐゴシック" charset="0"/>
                <a:cs typeface="ＭＳ Ｐゴシック" charset="0"/>
              </a:rPr>
              <a:t>School Culture &amp; Climate</a:t>
            </a:r>
            <a:endParaRPr lang="en-US">
              <a:solidFill>
                <a:srgbClr val="369A67"/>
              </a:solidFill>
              <a:latin typeface="Century Gothic" charset="0"/>
              <a:ea typeface="ＭＳ Ｐゴシック" charset="0"/>
              <a:cs typeface="ＭＳ Ｐゴシック" charset="0"/>
            </a:endParaRPr>
          </a:p>
          <a:p>
            <a:pPr eaLnBrk="1" hangingPunct="1"/>
            <a:r>
              <a:rPr lang="en-US" b="1">
                <a:solidFill>
                  <a:srgbClr val="369A67"/>
                </a:solidFill>
                <a:latin typeface="Century Gothic" charset="0"/>
                <a:ea typeface="ＭＳ Ｐゴシック" charset="0"/>
                <a:cs typeface="ＭＳ Ｐゴシック" charset="0"/>
              </a:rPr>
              <a:t>Family and Community Partnering</a:t>
            </a:r>
          </a:p>
          <a:p>
            <a:pPr eaLnBrk="1" hangingPunct="1"/>
            <a:endParaRPr lang="en-US" b="1">
              <a:latin typeface="Century Gothic" charset="0"/>
              <a:ea typeface="ＭＳ Ｐゴシック" charset="0"/>
              <a:cs typeface="ＭＳ Ｐゴシック" charset="0"/>
            </a:endParaRPr>
          </a:p>
          <a:p>
            <a:pPr eaLnBrk="1" hangingPunct="1">
              <a:buFont typeface="Wingdings 2" charset="0"/>
              <a:buNone/>
            </a:pPr>
            <a:r>
              <a:rPr lang="en-US" sz="1800" b="1">
                <a:latin typeface="Century Gothic" charset="0"/>
                <a:ea typeface="ＭＳ Ｐゴシック" charset="0"/>
                <a:cs typeface="ＭＳ Ｐゴシック" charset="0"/>
              </a:rPr>
              <a:t>(</a:t>
            </a:r>
            <a:r>
              <a:rPr lang="en-US" sz="1800">
                <a:latin typeface="Century Gothic" charset="0"/>
                <a:ea typeface="ＭＳ Ｐゴシック" charset="0"/>
                <a:cs typeface="ＭＳ Ｐゴシック" charset="0"/>
              </a:rPr>
              <a:t>CDE, 2008b)</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a:solidFill>
                  <a:schemeClr val="tx1"/>
                </a:solidFill>
                <a:latin typeface="Arial" charset="0"/>
                <a:ea typeface="ＭＳ Ｐゴシック" charset="0"/>
                <a:cs typeface="ＭＳ Ｐゴシック" charset="0"/>
              </a:rPr>
              <a:t>SLD Criteria: State/Public Agency Requirements (Federal Rule 300.307, 2006)</a:t>
            </a:r>
            <a:endParaRPr lang="en-US" sz="2800">
              <a:solidFill>
                <a:srgbClr val="FFFF00"/>
              </a:solidFill>
              <a:latin typeface="Arial" charset="0"/>
              <a:ea typeface="ＭＳ Ｐゴシック" charset="0"/>
              <a:cs typeface="ＭＳ Ｐゴシック" charset="0"/>
            </a:endParaRPr>
          </a:p>
        </p:txBody>
      </p:sp>
      <p:sp>
        <p:nvSpPr>
          <p:cNvPr id="31746" name="Rectangle 3"/>
          <p:cNvSpPr>
            <a:spLocks noGrp="1" noChangeArrowheads="1"/>
          </p:cNvSpPr>
          <p:nvPr>
            <p:ph type="body" idx="1"/>
          </p:nvPr>
        </p:nvSpPr>
        <p:spPr bwMode="auto">
          <a:xfrm>
            <a:off x="0" y="1752600"/>
            <a:ext cx="9144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96875" indent="-396875" eaLnBrk="1" hangingPunct="1">
              <a:buClr>
                <a:schemeClr val="tx1"/>
              </a:buClr>
              <a:buFont typeface="Wingdings" charset="0"/>
              <a:buChar char="§"/>
            </a:pPr>
            <a:r>
              <a:rPr lang="en-US" sz="2400">
                <a:latin typeface="Arial" charset="0"/>
                <a:ea typeface="ＭＳ Ｐゴシック" charset="0"/>
                <a:cs typeface="ＭＳ Ｐゴシック" charset="0"/>
              </a:rPr>
              <a:t>A State must adopt … criteria for determining whether a child has a specific learning disability.</a:t>
            </a:r>
            <a:br>
              <a:rPr lang="en-US" sz="2400">
                <a:latin typeface="Arial" charset="0"/>
                <a:ea typeface="ＭＳ Ｐゴシック" charset="0"/>
                <a:cs typeface="ＭＳ Ｐゴシック" charset="0"/>
              </a:rPr>
            </a:br>
            <a:endParaRPr lang="en-US" sz="2400">
              <a:latin typeface="Arial" charset="0"/>
              <a:ea typeface="ＭＳ Ｐゴシック" charset="0"/>
              <a:cs typeface="ＭＳ Ｐゴシック" charset="0"/>
            </a:endParaRPr>
          </a:p>
          <a:p>
            <a:pPr marL="396875" indent="-396875" eaLnBrk="1" hangingPunct="1">
              <a:buClr>
                <a:schemeClr val="tx1"/>
              </a:buClr>
              <a:buFont typeface="Wingdings" charset="0"/>
              <a:buChar char="§"/>
            </a:pPr>
            <a:r>
              <a:rPr lang="en-US" sz="2400">
                <a:latin typeface="Arial" charset="0"/>
                <a:ea typeface="ＭＳ Ｐゴシック" charset="0"/>
                <a:cs typeface="ＭＳ Ｐゴシック" charset="0"/>
              </a:rPr>
              <a:t>The criteria must not require the use of a severe discrepancy between intellectual ability and achievement.</a:t>
            </a:r>
            <a:br>
              <a:rPr lang="en-US" sz="2400">
                <a:latin typeface="Arial" charset="0"/>
                <a:ea typeface="ＭＳ Ｐゴシック" charset="0"/>
                <a:cs typeface="ＭＳ Ｐゴシック" charset="0"/>
              </a:rPr>
            </a:br>
            <a:endParaRPr lang="en-US" sz="2400">
              <a:latin typeface="Arial" charset="0"/>
              <a:ea typeface="ＭＳ Ｐゴシック" charset="0"/>
              <a:cs typeface="ＭＳ Ｐゴシック" charset="0"/>
            </a:endParaRPr>
          </a:p>
          <a:p>
            <a:pPr marL="396875" indent="-396875" eaLnBrk="1" hangingPunct="1">
              <a:buClr>
                <a:schemeClr val="tx1"/>
              </a:buClr>
              <a:buFont typeface="Wingdings" charset="0"/>
              <a:buChar char="§"/>
            </a:pPr>
            <a:r>
              <a:rPr lang="en-US" sz="2400">
                <a:latin typeface="Arial" charset="0"/>
                <a:ea typeface="ＭＳ Ｐゴシック" charset="0"/>
                <a:cs typeface="ＭＳ Ｐゴシック" charset="0"/>
              </a:rPr>
              <a:t>The criteria must permit the use of a process based on the child</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s </a:t>
            </a:r>
            <a:r>
              <a:rPr lang="en-US" altLang="ja-JP" sz="2400" b="1">
                <a:solidFill>
                  <a:srgbClr val="369A67"/>
                </a:solidFill>
                <a:latin typeface="Arial" charset="0"/>
                <a:ea typeface="ＭＳ Ｐゴシック" charset="0"/>
                <a:cs typeface="ＭＳ Ｐゴシック" charset="0"/>
              </a:rPr>
              <a:t>response to scientific, research-based   interventions.</a:t>
            </a:r>
            <a:r>
              <a:rPr lang="en-US" altLang="ja-JP" sz="2400">
                <a:latin typeface="Arial" charset="0"/>
                <a:ea typeface="ＭＳ Ｐゴシック" charset="0"/>
                <a:cs typeface="ＭＳ Ｐゴシック" charset="0"/>
              </a:rPr>
              <a:t/>
            </a:r>
            <a:br>
              <a:rPr lang="en-US" altLang="ja-JP" sz="2400">
                <a:latin typeface="Arial" charset="0"/>
                <a:ea typeface="ＭＳ Ｐゴシック" charset="0"/>
                <a:cs typeface="ＭＳ Ｐゴシック" charset="0"/>
              </a:rPr>
            </a:br>
            <a:endParaRPr lang="en-US" altLang="ja-JP" sz="2400">
              <a:solidFill>
                <a:srgbClr val="A40831"/>
              </a:solidFill>
              <a:latin typeface="Arial" charset="0"/>
              <a:ea typeface="ＭＳ Ｐゴシック" charset="0"/>
              <a:cs typeface="ＭＳ Ｐゴシック" charset="0"/>
            </a:endParaRPr>
          </a:p>
          <a:p>
            <a:pPr marL="396875" indent="-396875" eaLnBrk="1" hangingPunct="1">
              <a:buClr>
                <a:schemeClr val="tx1"/>
              </a:buClr>
              <a:buFont typeface="Wingdings" charset="0"/>
              <a:buChar char="§"/>
            </a:pPr>
            <a:r>
              <a:rPr lang="en-US" sz="2400">
                <a:solidFill>
                  <a:srgbClr val="A40831"/>
                </a:solidFill>
                <a:latin typeface="Arial" charset="0"/>
                <a:ea typeface="ＭＳ Ｐゴシック" charset="0"/>
                <a:cs typeface="ＭＳ Ｐゴシック" charset="0"/>
              </a:rPr>
              <a:t>A public agency must use the State criteria adopted.</a:t>
            </a:r>
            <a:endParaRPr lang="en-US" sz="2000">
              <a:latin typeface="Arial" charset="0"/>
              <a:ea typeface="ＭＳ Ｐゴシック" charset="0"/>
              <a:cs typeface="ＭＳ Ｐゴシック" charset="0"/>
            </a:endParaRPr>
          </a:p>
          <a:p>
            <a:pPr marL="396875" indent="-396875" eaLnBrk="1" hangingPunct="1">
              <a:buFont typeface="Wingdings 2" charset="0"/>
              <a:buNone/>
            </a:pPr>
            <a:endParaRPr lang="en-US" sz="2000">
              <a:latin typeface="Arial" charset="0"/>
              <a:ea typeface="ＭＳ Ｐゴシック" charset="0"/>
              <a:cs typeface="ＭＳ Ｐゴシック" charset="0"/>
            </a:endParaRPr>
          </a:p>
          <a:p>
            <a:pPr marL="396875" indent="-396875" eaLnBrk="1" hangingPunct="1">
              <a:buFont typeface="Wingdings 2" charset="0"/>
              <a:buNone/>
            </a:pPr>
            <a:endParaRPr lang="en-US" sz="1800">
              <a:latin typeface="Arial" charset="0"/>
              <a:ea typeface="ＭＳ Ｐゴシック" charset="0"/>
              <a:cs typeface="ＭＳ Ｐゴシック" charset="0"/>
            </a:endParaRPr>
          </a:p>
          <a:p>
            <a:pPr marL="396875" indent="-396875" eaLnBrk="1" hangingPunct="1"/>
            <a:endParaRPr lang="en-US" sz="2000">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bwMode="auto">
          <a:xfrm>
            <a:off x="381000" y="457200"/>
            <a:ext cx="8382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chemeClr val="tx1"/>
                </a:solidFill>
                <a:latin typeface="Arial" charset="0"/>
                <a:ea typeface="ＭＳ Ｐゴシック" charset="0"/>
                <a:cs typeface="ＭＳ Ｐゴシック" charset="0"/>
              </a:rPr>
              <a:t>  Amended Rules for the Administration of Colorado ECEA</a:t>
            </a:r>
            <a:endParaRPr lang="en-US" sz="4800">
              <a:latin typeface="Arial" charset="0"/>
              <a:ea typeface="ＭＳ Ｐゴシック" charset="0"/>
              <a:cs typeface="ＭＳ Ｐゴシック" charset="0"/>
            </a:endParaRPr>
          </a:p>
        </p:txBody>
      </p:sp>
      <p:sp>
        <p:nvSpPr>
          <p:cNvPr id="35842" name="Rectangle 3"/>
          <p:cNvSpPr>
            <a:spLocks noGrp="1" noChangeArrowheads="1"/>
          </p:cNvSpPr>
          <p:nvPr>
            <p:ph type="body" idx="1"/>
          </p:nvPr>
        </p:nvSpPr>
        <p:spPr bwMode="auto">
          <a:xfrm>
            <a:off x="685800" y="1295400"/>
            <a:ext cx="82296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spcBef>
                <a:spcPct val="50000"/>
              </a:spcBef>
              <a:buFont typeface="Wingdings" charset="0"/>
              <a:buNone/>
            </a:pPr>
            <a:endParaRPr lang="en-US" sz="2800">
              <a:latin typeface="Century Gothic" charset="0"/>
              <a:ea typeface="ＭＳ Ｐゴシック" charset="0"/>
              <a:cs typeface="ＭＳ Ｐゴシック" charset="0"/>
            </a:endParaRPr>
          </a:p>
          <a:p>
            <a:pPr eaLnBrk="1" hangingPunct="1">
              <a:lnSpc>
                <a:spcPct val="80000"/>
              </a:lnSpc>
              <a:spcBef>
                <a:spcPct val="50000"/>
              </a:spcBef>
              <a:buFont typeface="Wingdings" charset="0"/>
              <a:buChar char="ü"/>
            </a:pPr>
            <a:r>
              <a:rPr lang="en-US" sz="2800">
                <a:latin typeface="Arial" charset="0"/>
                <a:ea typeface="ＭＳ Ｐゴシック" charset="0"/>
                <a:cs typeface="ＭＳ Ｐゴシック" charset="0"/>
              </a:rPr>
              <a:t>Final approval by State Board of Education – November 8, 2007.</a:t>
            </a:r>
          </a:p>
          <a:p>
            <a:pPr eaLnBrk="1" hangingPunct="1">
              <a:lnSpc>
                <a:spcPct val="80000"/>
              </a:lnSpc>
              <a:spcBef>
                <a:spcPct val="50000"/>
              </a:spcBef>
              <a:buFont typeface="Wingdings" charset="0"/>
              <a:buNone/>
            </a:pPr>
            <a:endParaRPr lang="en-US" sz="2800">
              <a:latin typeface="Arial" charset="0"/>
              <a:ea typeface="ＭＳ Ｐゴシック" charset="0"/>
              <a:cs typeface="ＭＳ Ｐゴシック" charset="0"/>
            </a:endParaRPr>
          </a:p>
          <a:p>
            <a:pPr eaLnBrk="1" hangingPunct="1">
              <a:lnSpc>
                <a:spcPct val="80000"/>
              </a:lnSpc>
              <a:spcBef>
                <a:spcPct val="50000"/>
              </a:spcBef>
              <a:buFont typeface="Wingdings" charset="0"/>
              <a:buChar char="ü"/>
            </a:pPr>
            <a:r>
              <a:rPr lang="en-US" sz="2800">
                <a:latin typeface="Arial" charset="0"/>
                <a:ea typeface="ＭＳ Ｐゴシック" charset="0"/>
                <a:cs typeface="ＭＳ Ｐゴシック" charset="0"/>
              </a:rPr>
              <a:t>Effective date following final approval by Attorney General and publication in the Colorado Register – December 30, 2007.</a:t>
            </a:r>
          </a:p>
          <a:p>
            <a:pPr eaLnBrk="1" hangingPunct="1">
              <a:lnSpc>
                <a:spcPct val="80000"/>
              </a:lnSpc>
              <a:spcBef>
                <a:spcPct val="50000"/>
              </a:spcBef>
              <a:buFont typeface="Wingdings" charset="0"/>
              <a:buNone/>
            </a:pPr>
            <a:endParaRPr lang="en-US" sz="2800">
              <a:latin typeface="Arial" charset="0"/>
              <a:ea typeface="ＭＳ Ｐゴシック" charset="0"/>
              <a:cs typeface="ＭＳ Ｐゴシック" charset="0"/>
            </a:endParaRPr>
          </a:p>
          <a:p>
            <a:pPr eaLnBrk="1" hangingPunct="1">
              <a:lnSpc>
                <a:spcPct val="80000"/>
              </a:lnSpc>
              <a:spcBef>
                <a:spcPct val="50000"/>
              </a:spcBef>
              <a:buFont typeface="Wingdings" charset="0"/>
              <a:buChar char=""/>
            </a:pPr>
            <a:r>
              <a:rPr lang="en-US" sz="2800">
                <a:latin typeface="Arial" charset="0"/>
                <a:ea typeface="ＭＳ Ｐゴシック" charset="0"/>
                <a:cs typeface="ＭＳ Ｐゴシック" charset="0"/>
              </a:rPr>
              <a:t>Date by which all Administrative Units must implement the new SLD Criteria – August 15, 2009.</a:t>
            </a:r>
          </a:p>
          <a:p>
            <a:pPr eaLnBrk="1" hangingPunct="1">
              <a:lnSpc>
                <a:spcPct val="80000"/>
              </a:lnSpc>
              <a:spcBef>
                <a:spcPct val="50000"/>
              </a:spcBef>
              <a:buFont typeface="Wingdings" charset="0"/>
              <a:buNone/>
            </a:pPr>
            <a:endParaRPr lang="en-US" sz="280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Verdana" charset="0"/>
                <a:ea typeface="ＭＳ Ｐゴシック" charset="0"/>
                <a:cs typeface="ＭＳ Ｐゴシック" charset="0"/>
              </a:rPr>
              <a:t>Colorado READ Act (2012)</a:t>
            </a:r>
          </a:p>
        </p:txBody>
      </p:sp>
      <p:sp>
        <p:nvSpPr>
          <p:cNvPr id="66562" name="Content Placeholder 2"/>
          <p:cNvSpPr>
            <a:spLocks noGrp="1"/>
          </p:cNvSpPr>
          <p:nvPr>
            <p:ph idx="1"/>
          </p:nvPr>
        </p:nvSpPr>
        <p:spPr bwMode="auto">
          <a:xfrm>
            <a:off x="457200" y="990600"/>
            <a:ext cx="8229600" cy="513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dirty="0" smtClean="0">
              <a:latin typeface="Verdana" charset="0"/>
              <a:ea typeface="ＭＳ Ｐゴシック" charset="0"/>
              <a:cs typeface="ＭＳ Ｐゴシック" charset="0"/>
            </a:endParaRPr>
          </a:p>
          <a:p>
            <a:r>
              <a:rPr lang="en-US" dirty="0" smtClean="0">
                <a:latin typeface="Verdana" charset="0"/>
                <a:ea typeface="ＭＳ Ｐゴシック" charset="0"/>
                <a:cs typeface="ＭＳ Ｐゴシック" charset="0"/>
              </a:rPr>
              <a:t>If a student’s reading skills are below grade level expectations…the local education provider shall </a:t>
            </a:r>
            <a:r>
              <a:rPr lang="en-US" dirty="0">
                <a:latin typeface="Verdana" charset="0"/>
                <a:ea typeface="ＭＳ Ｐゴシック" charset="0"/>
                <a:cs typeface="ＭＳ Ｐゴシック" charset="0"/>
              </a:rPr>
              <a:t>e</a:t>
            </a:r>
            <a:r>
              <a:rPr lang="en-US" dirty="0" smtClean="0">
                <a:latin typeface="Verdana" charset="0"/>
                <a:ea typeface="ＭＳ Ｐゴシック" charset="0"/>
                <a:cs typeface="ＭＳ Ｐゴシック" charset="0"/>
              </a:rPr>
              <a:t>nsure that the student receives appropriate interventions </a:t>
            </a:r>
            <a:r>
              <a:rPr lang="en-US" dirty="0" smtClean="0">
                <a:latin typeface="Verdana" charset="0"/>
                <a:ea typeface="ＭＳ Ｐゴシック" charset="0"/>
                <a:cs typeface="ＭＳ Ｐゴシック" charset="0"/>
              </a:rPr>
              <a:t>through an </a:t>
            </a:r>
            <a:r>
              <a:rPr lang="en-US" dirty="0" err="1" smtClean="0">
                <a:latin typeface="Verdana" charset="0"/>
                <a:ea typeface="ＭＳ Ｐゴシック" charset="0"/>
                <a:cs typeface="ＭＳ Ｐゴシック" charset="0"/>
              </a:rPr>
              <a:t>RtI</a:t>
            </a:r>
            <a:r>
              <a:rPr lang="en-US" dirty="0" smtClean="0">
                <a:latin typeface="Verdana" charset="0"/>
                <a:ea typeface="ＭＳ Ｐゴシック" charset="0"/>
                <a:cs typeface="ＭＳ Ｐゴシック" charset="0"/>
              </a:rPr>
              <a:t> (or comparable) </a:t>
            </a:r>
            <a:r>
              <a:rPr lang="en-US" dirty="0">
                <a:latin typeface="Verdana" charset="0"/>
                <a:ea typeface="ＭＳ Ｐゴシック" charset="0"/>
                <a:cs typeface="ＭＳ Ｐゴシック" charset="0"/>
              </a:rPr>
              <a:t>f</a:t>
            </a:r>
            <a:r>
              <a:rPr lang="en-US" dirty="0" smtClean="0">
                <a:latin typeface="Verdana" charset="0"/>
                <a:ea typeface="ＭＳ Ｐゴシック" charset="0"/>
                <a:cs typeface="ＭＳ Ｐゴシック" charset="0"/>
              </a:rPr>
              <a:t>ramework</a:t>
            </a:r>
            <a:r>
              <a:rPr lang="en-US" dirty="0" smtClean="0">
                <a:latin typeface="Verdana" charset="0"/>
                <a:ea typeface="ＭＳ Ｐゴシック" charset="0"/>
                <a:cs typeface="ＭＳ Ｐゴシック" charset="0"/>
              </a:rPr>
              <a:t>…</a:t>
            </a:r>
            <a:endParaRPr lang="en-US" dirty="0">
              <a:latin typeface="Verdana"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3505200" y="4724400"/>
            <a:ext cx="2971800" cy="1854200"/>
          </a:xfrm>
          <a:prstGeom prst="rect">
            <a:avLst/>
          </a:prstGeom>
        </p:spPr>
      </p:pic>
    </p:spTree>
    <p:extLst>
      <p:ext uri="{BB962C8B-B14F-4D97-AF65-F5344CB8AC3E}">
        <p14:creationId xmlns:p14="http://schemas.microsoft.com/office/powerpoint/2010/main" val="24987527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chor="t">
            <a:normAutofit fontScale="90000"/>
          </a:bodyPr>
          <a:lstStyle/>
          <a:p>
            <a:pPr eaLnBrk="1" fontAlgn="auto" hangingPunct="1">
              <a:spcAft>
                <a:spcPts val="0"/>
              </a:spcAft>
              <a:defRPr/>
            </a:pPr>
            <a:r>
              <a:rPr lang="en-US" dirty="0" smtClean="0">
                <a:solidFill>
                  <a:srgbClr val="000000"/>
                </a:solidFill>
                <a:latin typeface="Calibri" pitchFamily="34" charset="0"/>
                <a:ea typeface="+mj-ea"/>
                <a:cs typeface="+mj-cs"/>
              </a:rPr>
              <a:t>Eight Guiding Practices of </a:t>
            </a:r>
            <a:br>
              <a:rPr lang="en-US" dirty="0" smtClean="0">
                <a:solidFill>
                  <a:srgbClr val="000000"/>
                </a:solidFill>
                <a:latin typeface="Calibri" pitchFamily="34" charset="0"/>
                <a:ea typeface="+mj-ea"/>
                <a:cs typeface="+mj-cs"/>
              </a:rPr>
            </a:br>
            <a:r>
              <a:rPr lang="en-US" dirty="0" smtClean="0">
                <a:solidFill>
                  <a:srgbClr val="000000"/>
                </a:solidFill>
                <a:latin typeface="Calibri" pitchFamily="34" charset="0"/>
                <a:ea typeface="+mj-ea"/>
                <a:cs typeface="+mj-cs"/>
              </a:rPr>
              <a:t>School-wide PBIS</a:t>
            </a:r>
          </a:p>
        </p:txBody>
      </p:sp>
      <p:sp>
        <p:nvSpPr>
          <p:cNvPr id="44034" name="Rectangle 3"/>
          <p:cNvSpPr>
            <a:spLocks noGrp="1" noChangeArrowheads="1"/>
          </p:cNvSpPr>
          <p:nvPr>
            <p:ph idx="1"/>
          </p:nvPr>
        </p:nvSpPr>
        <p:spPr bwMode="auto">
          <a:xfrm>
            <a:off x="533400" y="1447800"/>
            <a:ext cx="8001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609600" indent="-609600" eaLnBrk="1" hangingPunct="1">
              <a:buFont typeface="Wingdings" charset="0"/>
              <a:buAutoNum type="arabicPeriod"/>
            </a:pPr>
            <a:r>
              <a:rPr lang="en-US" sz="2800">
                <a:solidFill>
                  <a:srgbClr val="000000"/>
                </a:solidFill>
                <a:latin typeface="Calibri" charset="0"/>
                <a:ea typeface="ＭＳ Ｐゴシック" charset="0"/>
                <a:cs typeface="ＭＳ Ｐゴシック" charset="0"/>
              </a:rPr>
              <a:t>Administrative Leadership</a:t>
            </a:r>
          </a:p>
          <a:p>
            <a:pPr marL="609600" indent="-609600" eaLnBrk="1" hangingPunct="1">
              <a:buFont typeface="Wingdings" charset="0"/>
              <a:buAutoNum type="arabicPeriod"/>
            </a:pPr>
            <a:r>
              <a:rPr lang="en-US" sz="2800">
                <a:solidFill>
                  <a:srgbClr val="000000"/>
                </a:solidFill>
                <a:latin typeface="Calibri" charset="0"/>
                <a:ea typeface="ＭＳ Ｐゴシック" charset="0"/>
                <a:cs typeface="ＭＳ Ｐゴシック" charset="0"/>
              </a:rPr>
              <a:t>Team Implementation</a:t>
            </a:r>
          </a:p>
          <a:p>
            <a:pPr marL="609600" indent="-609600" eaLnBrk="1" hangingPunct="1">
              <a:buFont typeface="Wingdings" charset="0"/>
              <a:buAutoNum type="arabicPeriod"/>
            </a:pPr>
            <a:r>
              <a:rPr lang="en-US" sz="2800">
                <a:solidFill>
                  <a:srgbClr val="000000"/>
                </a:solidFill>
                <a:latin typeface="Calibri" charset="0"/>
                <a:ea typeface="ＭＳ Ｐゴシック" charset="0"/>
                <a:cs typeface="ＭＳ Ｐゴシック" charset="0"/>
              </a:rPr>
              <a:t>Define Concrete Expectations</a:t>
            </a:r>
          </a:p>
          <a:p>
            <a:pPr marL="609600" indent="-609600" eaLnBrk="1" hangingPunct="1">
              <a:buFont typeface="Wingdings" charset="0"/>
              <a:buAutoNum type="arabicPeriod"/>
            </a:pPr>
            <a:r>
              <a:rPr lang="en-US" sz="2800">
                <a:solidFill>
                  <a:srgbClr val="000000"/>
                </a:solidFill>
                <a:latin typeface="Calibri" charset="0"/>
                <a:ea typeface="ＭＳ Ｐゴシック" charset="0"/>
                <a:cs typeface="ＭＳ Ｐゴシック" charset="0"/>
              </a:rPr>
              <a:t>Teach Behavior Expectations</a:t>
            </a:r>
          </a:p>
          <a:p>
            <a:pPr marL="609600" indent="-609600" eaLnBrk="1" hangingPunct="1">
              <a:buFont typeface="Wingdings" charset="0"/>
              <a:buAutoNum type="arabicPeriod"/>
            </a:pPr>
            <a:r>
              <a:rPr lang="en-US" sz="2800">
                <a:solidFill>
                  <a:srgbClr val="000000"/>
                </a:solidFill>
                <a:latin typeface="Calibri" charset="0"/>
                <a:ea typeface="ＭＳ Ｐゴシック" charset="0"/>
                <a:cs typeface="ＭＳ Ｐゴシック" charset="0"/>
              </a:rPr>
              <a:t>Acknowledge and Reward Positive Behavior</a:t>
            </a:r>
          </a:p>
          <a:p>
            <a:pPr marL="609600" indent="-609600" eaLnBrk="1" hangingPunct="1">
              <a:buFont typeface="Wingdings" charset="0"/>
              <a:buAutoNum type="arabicPeriod"/>
            </a:pPr>
            <a:r>
              <a:rPr lang="en-US" sz="2800">
                <a:solidFill>
                  <a:srgbClr val="000000"/>
                </a:solidFill>
                <a:latin typeface="Calibri" charset="0"/>
                <a:ea typeface="ＭＳ Ｐゴシック" charset="0"/>
                <a:cs typeface="ＭＳ Ｐゴシック" charset="0"/>
              </a:rPr>
              <a:t>Monitor and Correct Behavior</a:t>
            </a:r>
          </a:p>
          <a:p>
            <a:pPr marL="609600" indent="-609600" eaLnBrk="1" hangingPunct="1">
              <a:buFont typeface="Wingdings" charset="0"/>
              <a:buAutoNum type="arabicPeriod"/>
            </a:pPr>
            <a:r>
              <a:rPr lang="en-US" sz="2800">
                <a:solidFill>
                  <a:srgbClr val="000000"/>
                </a:solidFill>
                <a:latin typeface="Calibri" charset="0"/>
                <a:ea typeface="ＭＳ Ｐゴシック" charset="0"/>
                <a:cs typeface="ＭＳ Ｐゴシック" charset="0"/>
              </a:rPr>
              <a:t>Use Data for Decision Making</a:t>
            </a:r>
            <a:endParaRPr lang="en-US" sz="2800" b="1">
              <a:solidFill>
                <a:srgbClr val="008000"/>
              </a:solidFill>
              <a:latin typeface="Calibri" charset="0"/>
              <a:ea typeface="ＭＳ Ｐゴシック" charset="0"/>
              <a:cs typeface="ＭＳ Ｐゴシック" charset="0"/>
            </a:endParaRPr>
          </a:p>
          <a:p>
            <a:pPr marL="609600" indent="-609600" eaLnBrk="1" hangingPunct="1">
              <a:buFont typeface="Wingdings" charset="0"/>
              <a:buAutoNum type="arabicPeriod"/>
            </a:pPr>
            <a:r>
              <a:rPr lang="en-US" b="1">
                <a:solidFill>
                  <a:srgbClr val="008000"/>
                </a:solidFill>
                <a:latin typeface="Calibri" charset="0"/>
                <a:ea typeface="ＭＳ Ｐゴシック" charset="0"/>
                <a:cs typeface="ＭＳ Ｐゴシック" charset="0"/>
              </a:rPr>
              <a:t>FAMILY AND COMMUNITY PARTNERSHIPS</a:t>
            </a:r>
          </a:p>
          <a:p>
            <a:pPr marL="609600" indent="-609600" eaLnBrk="1" hangingPunct="1">
              <a:buFont typeface="Wingdings" charset="0"/>
              <a:buNone/>
            </a:pPr>
            <a:endParaRPr lang="en-US" sz="2800">
              <a:solidFill>
                <a:srgbClr val="000000"/>
              </a:solidFill>
              <a:latin typeface="Calibri"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ctrTitle"/>
          </p:nvPr>
        </p:nvSpPr>
        <p:spPr bwMode="auto">
          <a:xfrm>
            <a:off x="685800" y="1066800"/>
            <a:ext cx="77724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Colorado RtI Video</a:t>
            </a:r>
            <a:br>
              <a:rPr lang="en-US">
                <a:solidFill>
                  <a:schemeClr val="tx1"/>
                </a:solidFill>
                <a:latin typeface="Century Gothic" charset="0"/>
                <a:ea typeface="ＭＳ Ｐゴシック" charset="0"/>
                <a:cs typeface="ＭＳ Ｐゴシック" charset="0"/>
              </a:rPr>
            </a:br>
            <a:r>
              <a:rPr lang="en-US" sz="3200">
                <a:solidFill>
                  <a:schemeClr val="tx1"/>
                </a:solidFill>
                <a:latin typeface="Century Gothic" charset="0"/>
                <a:ea typeface="ＭＳ Ｐゴシック" charset="0"/>
                <a:cs typeface="ＭＳ Ｐゴシック" charset="0"/>
              </a:rPr>
              <a:t/>
            </a:r>
            <a:br>
              <a:rPr lang="en-US" sz="3200">
                <a:solidFill>
                  <a:schemeClr val="tx1"/>
                </a:solidFill>
                <a:latin typeface="Century Gothic" charset="0"/>
                <a:ea typeface="ＭＳ Ｐゴシック" charset="0"/>
                <a:cs typeface="ＭＳ Ｐゴシック" charset="0"/>
              </a:rPr>
            </a:br>
            <a:r>
              <a:rPr lang="en-US" sz="3200">
                <a:solidFill>
                  <a:schemeClr val="tx1"/>
                </a:solidFill>
                <a:latin typeface="Century Gothic" charset="0"/>
                <a:ea typeface="ＭＳ Ｐゴシック" charset="0"/>
                <a:cs typeface="ＭＳ Ｐゴシック" charset="0"/>
              </a:rPr>
              <a:t>Secondary Implementation</a:t>
            </a:r>
            <a:r>
              <a:rPr lang="en-US" sz="2400">
                <a:solidFill>
                  <a:schemeClr val="tx1"/>
                </a:solidFill>
                <a:latin typeface="Century Gothic" charset="0"/>
                <a:ea typeface="ＭＳ Ｐゴシック" charset="0"/>
                <a:cs typeface="ＭＳ Ｐゴシック" charset="0"/>
              </a:rPr>
              <a:t/>
            </a:r>
            <a:br>
              <a:rPr lang="en-US" sz="2400">
                <a:solidFill>
                  <a:schemeClr val="tx1"/>
                </a:solidFill>
                <a:latin typeface="Century Gothic" charset="0"/>
                <a:ea typeface="ＭＳ Ｐゴシック" charset="0"/>
                <a:cs typeface="ＭＳ Ｐゴシック" charset="0"/>
              </a:rPr>
            </a:br>
            <a:r>
              <a:rPr lang="en-US" sz="2400">
                <a:solidFill>
                  <a:schemeClr val="tx1"/>
                </a:solidFill>
                <a:latin typeface="Century Gothic" charset="0"/>
                <a:ea typeface="ＭＳ Ｐゴシック" charset="0"/>
                <a:cs typeface="ＭＳ Ｐゴシック" charset="0"/>
              </a:rPr>
              <a:t/>
            </a:r>
            <a:br>
              <a:rPr lang="en-US" sz="2400">
                <a:solidFill>
                  <a:schemeClr val="tx1"/>
                </a:solidFill>
                <a:latin typeface="Century Gothic" charset="0"/>
                <a:ea typeface="ＭＳ Ｐゴシック" charset="0"/>
                <a:cs typeface="ＭＳ Ｐゴシック" charset="0"/>
              </a:rPr>
            </a:br>
            <a:r>
              <a:rPr lang="en-US" sz="2400">
                <a:solidFill>
                  <a:schemeClr val="tx1"/>
                </a:solidFill>
                <a:latin typeface="Century Gothic" charset="0"/>
                <a:ea typeface="ＭＳ Ｐゴシック" charset="0"/>
                <a:cs typeface="ＭＳ Ｐゴシック" charset="0"/>
              </a:rPr>
              <a:t>http://www.cde.state.co.us/media/rti/training01/rtivideo03.html</a:t>
            </a:r>
            <a:br>
              <a:rPr lang="en-US" sz="2400">
                <a:solidFill>
                  <a:schemeClr val="tx1"/>
                </a:solidFill>
                <a:latin typeface="Century Gothic" charset="0"/>
                <a:ea typeface="ＭＳ Ｐゴシック" charset="0"/>
                <a:cs typeface="ＭＳ Ｐゴシック" charset="0"/>
              </a:rPr>
            </a:br>
            <a:endParaRPr lang="en-US" sz="2400">
              <a:solidFill>
                <a:schemeClr val="tx1"/>
              </a:solidFill>
              <a:latin typeface="Century Gothic" charset="0"/>
              <a:ea typeface="ＭＳ Ｐゴシック" charset="0"/>
              <a:cs typeface="ＭＳ Ｐゴシック" charset="0"/>
            </a:endParaRPr>
          </a:p>
        </p:txBody>
      </p:sp>
      <p:pic>
        <p:nvPicPr>
          <p:cNvPr id="103426" name="Picture 3" descr="j0291016">
            <a:hlinkClick r:id="rId3" action="ppaction://hlinkfile"/>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bwMode="auto">
          <a:xfrm>
            <a:off x="3810000" y="4191000"/>
            <a:ext cx="1693863"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1757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Definition</a:t>
            </a:r>
          </a:p>
        </p:txBody>
      </p:sp>
      <p:pic>
        <p:nvPicPr>
          <p:cNvPr id="48130" name="Picture 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1920875" y="3276600"/>
            <a:ext cx="5394325" cy="383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9"/>
          <p:cNvSpPr>
            <a:spLocks noChangeArrowheads="1"/>
          </p:cNvSpPr>
          <p:nvPr/>
        </p:nvSpPr>
        <p:spPr bwMode="auto">
          <a:xfrm>
            <a:off x="533400" y="1524000"/>
            <a:ext cx="8153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dirty="0"/>
              <a:t>“</a:t>
            </a:r>
            <a:r>
              <a:rPr lang="en-US" altLang="ja-JP" sz="2400" dirty="0"/>
              <a:t>Partnering is a relationship involving close cooperation between parties having joint rights and responsibilities.</a:t>
            </a:r>
            <a:r>
              <a:rPr lang="ja-JP" altLang="en-US" sz="2400" dirty="0"/>
              <a:t>”</a:t>
            </a:r>
            <a:r>
              <a:rPr lang="en-US" altLang="ja-JP" sz="2400" dirty="0"/>
              <a:t/>
            </a:r>
            <a:br>
              <a:rPr lang="en-US" altLang="ja-JP" sz="2400" dirty="0"/>
            </a:br>
            <a:r>
              <a:rPr lang="en-US" altLang="ja-JP" sz="1400" dirty="0"/>
              <a:t/>
            </a:r>
            <a:br>
              <a:rPr lang="en-US" altLang="ja-JP" sz="1400" dirty="0"/>
            </a:br>
            <a:r>
              <a:rPr lang="en-US" altLang="ja-JP" sz="1400" dirty="0"/>
              <a:t>(Christenson &amp; Sheridan, 2001)</a:t>
            </a:r>
            <a:endParaRPr lang="en-US" sz="1400" dirty="0"/>
          </a:p>
        </p:txBody>
      </p:sp>
      <p:pic>
        <p:nvPicPr>
          <p:cNvPr id="5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1"/>
            <a:ext cx="1210699" cy="12191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Cj043161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04800"/>
            <a:ext cx="1267971"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bwMode="auto">
          <a:xfrm>
            <a:off x="990600" y="274638"/>
            <a:ext cx="7696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chemeClr val="tx1"/>
                </a:solidFill>
                <a:latin typeface="Century Gothic" charset="0"/>
                <a:ea typeface="ＭＳ Ｐゴシック" charset="0"/>
                <a:cs typeface="ＭＳ Ｐゴシック" charset="0"/>
              </a:rPr>
              <a:t>Activity #1</a:t>
            </a:r>
          </a:p>
        </p:txBody>
      </p:sp>
      <p:sp>
        <p:nvSpPr>
          <p:cNvPr id="50178" name="Rectangle 3"/>
          <p:cNvSpPr>
            <a:spLocks noGrp="1" noChangeArrowheads="1"/>
          </p:cNvSpPr>
          <p:nvPr>
            <p:ph type="body" idx="4294967295"/>
          </p:nvPr>
        </p:nvSpPr>
        <p:spPr bwMode="auto">
          <a:xfrm>
            <a:off x="533400" y="1600200"/>
            <a:ext cx="82296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entury Gothic" charset="0"/>
                <a:ea typeface="ＭＳ Ｐゴシック" charset="0"/>
                <a:cs typeface="ＭＳ Ｐゴシック" charset="0"/>
              </a:rPr>
              <a:t>What is your definition of partnering? </a:t>
            </a:r>
          </a:p>
          <a:p>
            <a:pPr eaLnBrk="1" hangingPunct="1"/>
            <a:endParaRPr lang="en-US">
              <a:latin typeface="Century Gothic" charset="0"/>
              <a:ea typeface="ＭＳ Ｐゴシック" charset="0"/>
              <a:cs typeface="ＭＳ Ｐゴシック" charset="0"/>
            </a:endParaRPr>
          </a:p>
          <a:p>
            <a:pPr eaLnBrk="1" hangingPunct="1">
              <a:buFont typeface="Wingdings 2" charset="0"/>
              <a:buNone/>
            </a:pPr>
            <a:r>
              <a:rPr lang="en-US">
                <a:latin typeface="Century Gothic" charset="0"/>
                <a:ea typeface="ＭＳ Ｐゴシック" charset="0"/>
                <a:cs typeface="ＭＳ Ｐゴシック" charset="0"/>
              </a:rPr>
              <a:t>Partnering is ______________________.</a:t>
            </a:r>
          </a:p>
          <a:p>
            <a:pPr eaLnBrk="1" hangingPunct="1">
              <a:buFont typeface="Wingdings 2" charset="0"/>
              <a:buNone/>
            </a:pPr>
            <a:endParaRPr lang="en-US">
              <a:latin typeface="Century Gothic" charset="0"/>
              <a:ea typeface="ＭＳ Ｐゴシック" charset="0"/>
              <a:cs typeface="ＭＳ Ｐゴシック" charset="0"/>
            </a:endParaRPr>
          </a:p>
          <a:p>
            <a:pPr eaLnBrk="1" hangingPunct="1">
              <a:buFont typeface="Wingdings 2" charset="0"/>
              <a:buNone/>
            </a:pPr>
            <a:r>
              <a:rPr lang="en-US">
                <a:latin typeface="Century Gothic" charset="0"/>
                <a:ea typeface="ＭＳ Ｐゴシック" charset="0"/>
                <a:cs typeface="ＭＳ Ｐゴシック" charset="0"/>
              </a:rPr>
              <a:t>Please share with your team. </a:t>
            </a:r>
          </a:p>
          <a:p>
            <a:pPr eaLnBrk="1" hangingPunct="1"/>
            <a:endParaRPr lang="en-US">
              <a:latin typeface="Century Gothic" charset="0"/>
              <a:ea typeface="ＭＳ Ｐゴシック" charset="0"/>
              <a:cs typeface="ＭＳ Ｐゴシック" charset="0"/>
            </a:endParaRPr>
          </a:p>
          <a:p>
            <a:pPr eaLnBrk="1" hangingPunct="1">
              <a:buFont typeface="Wingdings 2" charset="0"/>
              <a:buNone/>
            </a:pPr>
            <a:endParaRPr lang="en-US">
              <a:latin typeface="Century Gothic" charset="0"/>
              <a:ea typeface="ＭＳ Ｐゴシック" charset="0"/>
              <a:cs typeface="ＭＳ Ｐゴシック" charset="0"/>
            </a:endParaRPr>
          </a:p>
        </p:txBody>
      </p:sp>
      <p:sp>
        <p:nvSpPr>
          <p:cNvPr id="50179" name="Rectangle 4"/>
          <p:cNvSpPr>
            <a:spLocks noChangeArrowheads="1"/>
          </p:cNvSpPr>
          <p:nvPr/>
        </p:nvSpPr>
        <p:spPr bwMode="auto">
          <a:xfrm>
            <a:off x="-650875" y="3548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solidFill>
                  <a:srgbClr val="000000"/>
                </a:solidFill>
                <a:latin typeface="Verdana" charset="0"/>
                <a:ea typeface="ＭＳ Ｐゴシック" charset="0"/>
                <a:cs typeface="ＭＳ Ｐゴシック" charset="0"/>
              </a:rPr>
              <a:t> Partnering Principles</a:t>
            </a:r>
          </a:p>
        </p:txBody>
      </p:sp>
      <p:sp>
        <p:nvSpPr>
          <p:cNvPr id="64514" name="Rectangle 6"/>
          <p:cNvSpPr>
            <a:spLocks noGrp="1" noChangeArrowheads="1"/>
          </p:cNvSpPr>
          <p:nvPr>
            <p:ph type="body" idx="1"/>
          </p:nvPr>
        </p:nvSpPr>
        <p:spPr bwMode="auto">
          <a:xfrm>
            <a:off x="457200" y="1447800"/>
            <a:ext cx="82296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2800" dirty="0">
                <a:solidFill>
                  <a:srgbClr val="000000"/>
                </a:solidFill>
                <a:latin typeface="Verdana" charset="0"/>
                <a:ea typeface="ＭＳ Ｐゴシック" charset="0"/>
                <a:cs typeface="ＭＳ Ｐゴシック" charset="0"/>
              </a:rPr>
              <a:t>The focus is always on </a:t>
            </a:r>
            <a:r>
              <a:rPr lang="en-US" sz="2800" b="1" dirty="0">
                <a:solidFill>
                  <a:srgbClr val="000000"/>
                </a:solidFill>
                <a:latin typeface="Verdana" charset="0"/>
                <a:ea typeface="ＭＳ Ｐゴシック" charset="0"/>
                <a:cs typeface="ＭＳ Ｐゴシック" charset="0"/>
              </a:rPr>
              <a:t>student success</a:t>
            </a:r>
            <a:r>
              <a:rPr lang="en-US" sz="2800" dirty="0">
                <a:solidFill>
                  <a:srgbClr val="000000"/>
                </a:solidFill>
                <a:latin typeface="Verdana" charset="0"/>
                <a:ea typeface="ＭＳ Ｐゴシック" charset="0"/>
                <a:cs typeface="ＭＳ Ｐゴシック" charset="0"/>
              </a:rPr>
              <a:t> – </a:t>
            </a:r>
            <a:r>
              <a:rPr lang="en-US" sz="2800" dirty="0" smtClean="0">
                <a:solidFill>
                  <a:srgbClr val="000000"/>
                </a:solidFill>
                <a:latin typeface="Verdana" charset="0"/>
                <a:ea typeface="ＭＳ Ｐゴシック" charset="0"/>
                <a:cs typeface="ＭＳ Ｐゴシック" charset="0"/>
              </a:rPr>
              <a:t>every </a:t>
            </a:r>
            <a:r>
              <a:rPr lang="en-US" sz="2800" dirty="0">
                <a:solidFill>
                  <a:srgbClr val="000000"/>
                </a:solidFill>
                <a:latin typeface="Verdana" charset="0"/>
                <a:ea typeface="ＭＳ Ｐゴシック" charset="0"/>
                <a:cs typeface="ＭＳ Ｐゴシック" charset="0"/>
              </a:rPr>
              <a:t>student, measurable goals, progress data and doing what works. (Lines et al., 2011)</a:t>
            </a:r>
          </a:p>
          <a:p>
            <a:pPr eaLnBrk="1" hangingPunct="1">
              <a:lnSpc>
                <a:spcPct val="80000"/>
              </a:lnSpc>
            </a:pPr>
            <a:endParaRPr lang="en-US" sz="2800" dirty="0">
              <a:solidFill>
                <a:srgbClr val="000000"/>
              </a:solidFill>
              <a:latin typeface="Verdana" charset="0"/>
              <a:ea typeface="ＭＳ Ｐゴシック" charset="0"/>
              <a:cs typeface="ＭＳ Ｐゴシック" charset="0"/>
            </a:endParaRPr>
          </a:p>
          <a:p>
            <a:pPr eaLnBrk="1" hangingPunct="1">
              <a:lnSpc>
                <a:spcPct val="80000"/>
              </a:lnSpc>
            </a:pPr>
            <a:r>
              <a:rPr lang="en-US" sz="2800" dirty="0" smtClean="0">
                <a:solidFill>
                  <a:srgbClr val="000000"/>
                </a:solidFill>
                <a:latin typeface="Verdana" charset="0"/>
                <a:ea typeface="ＭＳ Ｐゴシック" charset="0"/>
                <a:cs typeface="ＭＳ Ｐゴシック" charset="0"/>
              </a:rPr>
              <a:t>The key is to </a:t>
            </a:r>
            <a:r>
              <a:rPr lang="en-US" sz="2800" b="1" dirty="0" smtClean="0">
                <a:solidFill>
                  <a:srgbClr val="000000"/>
                </a:solidFill>
                <a:latin typeface="Verdana" charset="0"/>
                <a:ea typeface="ＭＳ Ｐゴシック" charset="0"/>
                <a:cs typeface="ＭＳ Ｐゴシック" charset="0"/>
              </a:rPr>
              <a:t>coordinate learning</a:t>
            </a:r>
            <a:r>
              <a:rPr lang="en-US" sz="2800" dirty="0" smtClean="0">
                <a:solidFill>
                  <a:srgbClr val="000000"/>
                </a:solidFill>
                <a:latin typeface="Verdana" charset="0"/>
                <a:ea typeface="ＭＳ Ｐゴシック" charset="0"/>
                <a:cs typeface="ＭＳ Ｐゴシック" charset="0"/>
              </a:rPr>
              <a:t> between home and school, sharing responsibility and data.(Weiss et al.,2009) </a:t>
            </a:r>
          </a:p>
          <a:p>
            <a:pPr eaLnBrk="1" hangingPunct="1">
              <a:lnSpc>
                <a:spcPct val="80000"/>
              </a:lnSpc>
              <a:buFontTx/>
              <a:buNone/>
            </a:pPr>
            <a:endParaRPr lang="en-US" sz="2800" dirty="0" smtClean="0">
              <a:solidFill>
                <a:srgbClr val="000000"/>
              </a:solidFill>
              <a:latin typeface="Verdana" charset="0"/>
              <a:ea typeface="ＭＳ Ｐゴシック" charset="0"/>
              <a:cs typeface="ＭＳ Ｐゴシック" charset="0"/>
            </a:endParaRPr>
          </a:p>
          <a:p>
            <a:pPr eaLnBrk="1" hangingPunct="1">
              <a:lnSpc>
                <a:spcPct val="80000"/>
              </a:lnSpc>
            </a:pPr>
            <a:r>
              <a:rPr lang="en-US" sz="2800" dirty="0" smtClean="0">
                <a:solidFill>
                  <a:srgbClr val="000000"/>
                </a:solidFill>
                <a:latin typeface="Verdana" charset="0"/>
                <a:ea typeface="ＭＳ Ｐゴシック" charset="0"/>
                <a:cs typeface="ＭＳ Ｐゴシック" charset="0"/>
              </a:rPr>
              <a:t>Students are </a:t>
            </a:r>
            <a:r>
              <a:rPr lang="ja-JP" altLang="en-US" sz="2800" dirty="0" smtClean="0">
                <a:solidFill>
                  <a:srgbClr val="000000"/>
                </a:solidFill>
                <a:latin typeface="Verdana" charset="0"/>
                <a:ea typeface="ＭＳ Ｐゴシック" charset="0"/>
                <a:cs typeface="ＭＳ Ｐゴシック" charset="0"/>
              </a:rPr>
              <a:t>“</a:t>
            </a:r>
            <a:r>
              <a:rPr lang="en-US" altLang="ja-JP" sz="2800" b="1" dirty="0" smtClean="0">
                <a:solidFill>
                  <a:srgbClr val="000000"/>
                </a:solidFill>
                <a:latin typeface="Verdana" charset="0"/>
                <a:ea typeface="ＭＳ Ｐゴシック" charset="0"/>
                <a:cs typeface="ＭＳ Ｐゴシック" charset="0"/>
              </a:rPr>
              <a:t>main actors</a:t>
            </a:r>
            <a:r>
              <a:rPr lang="en-US" altLang="ja-JP" sz="2800" dirty="0" smtClean="0">
                <a:solidFill>
                  <a:srgbClr val="000000"/>
                </a:solidFill>
                <a:latin typeface="Verdana" charset="0"/>
                <a:ea typeface="ＭＳ Ｐゴシック" charset="0"/>
                <a:cs typeface="ＭＳ Ｐゴシック" charset="0"/>
              </a:rPr>
              <a:t> in their own education</a:t>
            </a:r>
            <a:r>
              <a:rPr lang="ja-JP" altLang="en-US" sz="2800" dirty="0" smtClean="0">
                <a:solidFill>
                  <a:srgbClr val="000000"/>
                </a:solidFill>
                <a:latin typeface="Verdana" charset="0"/>
                <a:ea typeface="ＭＳ Ｐゴシック" charset="0"/>
                <a:cs typeface="ＭＳ Ｐゴシック" charset="0"/>
              </a:rPr>
              <a:t>”</a:t>
            </a:r>
            <a:r>
              <a:rPr lang="en-US" altLang="ja-JP" sz="2800" dirty="0" smtClean="0">
                <a:solidFill>
                  <a:srgbClr val="000000"/>
                </a:solidFill>
                <a:latin typeface="Verdana" charset="0"/>
                <a:ea typeface="ＭＳ Ｐゴシック" charset="0"/>
                <a:cs typeface="ＭＳ Ｐゴシック" charset="0"/>
              </a:rPr>
              <a:t> (Epstein et al, 2002). Students link home and school. </a:t>
            </a:r>
          </a:p>
          <a:p>
            <a:pPr eaLnBrk="1" hangingPunct="1">
              <a:lnSpc>
                <a:spcPct val="80000"/>
              </a:lnSpc>
            </a:pPr>
            <a:endParaRPr lang="en-US" sz="2800" dirty="0">
              <a:solidFill>
                <a:srgbClr val="000000"/>
              </a:solidFill>
              <a:latin typeface="Verdana"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p:cNvSpPr>
            <a:spLocks noGrp="1" noChangeArrowheads="1"/>
          </p:cNvSpPr>
          <p:nvPr>
            <p:ph type="title"/>
          </p:nvPr>
        </p:nvSpPr>
        <p:spPr bwMode="auto">
          <a:xfrm>
            <a:off x="838200" y="228600"/>
            <a:ext cx="7696200" cy="118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solidFill>
                  <a:srgbClr val="000000"/>
                </a:solidFill>
                <a:latin typeface="Verdana" charset="0"/>
                <a:ea typeface="ＭＳ Ｐゴシック" charset="0"/>
                <a:cs typeface="ＭＳ Ｐゴシック" charset="0"/>
              </a:rPr>
              <a:t> Partnering Principles</a:t>
            </a:r>
          </a:p>
        </p:txBody>
      </p:sp>
      <p:sp>
        <p:nvSpPr>
          <p:cNvPr id="66562" name="Rectangle 6"/>
          <p:cNvSpPr>
            <a:spLocks noGrp="1" noChangeArrowheads="1"/>
          </p:cNvSpPr>
          <p:nvPr>
            <p:ph type="body" idx="1"/>
          </p:nvPr>
        </p:nvSpPr>
        <p:spPr bwMode="auto">
          <a:xfrm>
            <a:off x="457200" y="914400"/>
            <a:ext cx="8229600" cy="521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dirty="0">
                <a:solidFill>
                  <a:srgbClr val="000000"/>
                </a:solidFill>
                <a:latin typeface="Verdana" charset="0"/>
                <a:ea typeface="ＭＳ Ｐゴシック" charset="0"/>
                <a:cs typeface="ＭＳ Ｐゴシック" charset="0"/>
              </a:rPr>
              <a:t>Money is not needed (or not much) - </a:t>
            </a:r>
            <a:r>
              <a:rPr lang="en-US" sz="2800" b="1" dirty="0">
                <a:solidFill>
                  <a:srgbClr val="000000"/>
                </a:solidFill>
                <a:latin typeface="Verdana" charset="0"/>
                <a:ea typeface="ＭＳ Ｐゴシック" charset="0"/>
                <a:cs typeface="ＭＳ Ｐゴシック" charset="0"/>
              </a:rPr>
              <a:t>just a shift </a:t>
            </a:r>
            <a:r>
              <a:rPr lang="en-US" sz="2800" dirty="0">
                <a:solidFill>
                  <a:srgbClr val="000000"/>
                </a:solidFill>
                <a:latin typeface="Verdana" charset="0"/>
                <a:ea typeface="ＭＳ Ｐゴシック" charset="0"/>
                <a:cs typeface="ＭＳ Ｐゴシック" charset="0"/>
              </a:rPr>
              <a:t>in time, conversations, resources and everyday practices; teachers, students, families, and community resources are all available.</a:t>
            </a:r>
          </a:p>
          <a:p>
            <a:pPr eaLnBrk="1" hangingPunct="1">
              <a:buFontTx/>
              <a:buNone/>
            </a:pPr>
            <a:endParaRPr lang="en-US" sz="1200" dirty="0">
              <a:solidFill>
                <a:srgbClr val="000000"/>
              </a:solidFill>
              <a:latin typeface="Verdana" charset="0"/>
              <a:ea typeface="ＭＳ Ｐゴシック" charset="0"/>
              <a:cs typeface="ＭＳ Ｐゴシック" charset="0"/>
            </a:endParaRPr>
          </a:p>
          <a:p>
            <a:pPr eaLnBrk="1" hangingPunct="1"/>
            <a:r>
              <a:rPr lang="en-US" sz="2800" dirty="0">
                <a:solidFill>
                  <a:srgbClr val="000000"/>
                </a:solidFill>
                <a:latin typeface="Verdana" charset="0"/>
                <a:ea typeface="ＭＳ Ｐゴシック" charset="0"/>
                <a:cs typeface="ＭＳ Ｐゴシック" charset="0"/>
              </a:rPr>
              <a:t>Partnering is a </a:t>
            </a:r>
            <a:r>
              <a:rPr lang="en-US" sz="2800" b="1" dirty="0">
                <a:solidFill>
                  <a:srgbClr val="000000"/>
                </a:solidFill>
                <a:latin typeface="Verdana" charset="0"/>
                <a:ea typeface="ＭＳ Ｐゴシック" charset="0"/>
                <a:cs typeface="ＭＳ Ｐゴシック" charset="0"/>
              </a:rPr>
              <a:t>transparent process</a:t>
            </a:r>
            <a:r>
              <a:rPr lang="en-US" sz="2800" dirty="0">
                <a:solidFill>
                  <a:srgbClr val="000000"/>
                </a:solidFill>
                <a:latin typeface="Verdana" charset="0"/>
                <a:ea typeface="ＭＳ Ｐゴシック" charset="0"/>
                <a:cs typeface="ＭＳ Ｐゴシック" charset="0"/>
              </a:rPr>
              <a:t> for families, students, educators and community resources.</a:t>
            </a:r>
          </a:p>
          <a:p>
            <a:pPr eaLnBrk="1" hangingPunct="1">
              <a:buFontTx/>
              <a:buNone/>
            </a:pPr>
            <a:endParaRPr lang="en-US" sz="1200" dirty="0">
              <a:solidFill>
                <a:srgbClr val="000000"/>
              </a:solidFill>
              <a:latin typeface="Verdana" charset="0"/>
              <a:ea typeface="ＭＳ Ｐゴシック" charset="0"/>
              <a:cs typeface="ＭＳ Ｐゴシック" charset="0"/>
            </a:endParaRPr>
          </a:p>
          <a:p>
            <a:pPr eaLnBrk="1" hangingPunct="1"/>
            <a:r>
              <a:rPr lang="en-US" sz="2800" b="1" dirty="0">
                <a:solidFill>
                  <a:srgbClr val="000000"/>
                </a:solidFill>
                <a:latin typeface="Verdana" charset="0"/>
                <a:ea typeface="ＭＳ Ｐゴシック" charset="0"/>
                <a:cs typeface="ＭＳ Ｐゴシック" charset="0"/>
              </a:rPr>
              <a:t>Mutual accountability</a:t>
            </a:r>
            <a:r>
              <a:rPr lang="en-US" sz="2800" dirty="0">
                <a:solidFill>
                  <a:srgbClr val="000000"/>
                </a:solidFill>
                <a:latin typeface="Verdana" charset="0"/>
                <a:ea typeface="ＭＳ Ｐゴシック" charset="0"/>
                <a:cs typeface="ＭＳ Ｐゴシック" charset="0"/>
              </a:rPr>
              <a:t> for student success is created between home and school.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3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Introductions</a:t>
            </a:r>
          </a:p>
        </p:txBody>
      </p:sp>
      <p:pic>
        <p:nvPicPr>
          <p:cNvPr id="9218" name="Picture 1039"/>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2819400" y="3357563"/>
            <a:ext cx="3422650" cy="2662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028"/>
          <p:cNvSpPr>
            <a:spLocks noChangeArrowheads="1"/>
          </p:cNvSpPr>
          <p:nvPr/>
        </p:nvSpPr>
        <p:spPr bwMode="auto">
          <a:xfrm>
            <a:off x="1951038" y="720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2400">
              <a:latin typeface="Garamond" charset="0"/>
            </a:endParaRPr>
          </a:p>
        </p:txBody>
      </p:sp>
      <p:sp>
        <p:nvSpPr>
          <p:cNvPr id="9220" name="Rectangle 1035"/>
          <p:cNvSpPr>
            <a:spLocks noChangeArrowheads="1"/>
          </p:cNvSpPr>
          <p:nvPr/>
        </p:nvSpPr>
        <p:spPr bwMode="auto">
          <a:xfrm>
            <a:off x="990600" y="1981200"/>
            <a:ext cx="7543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t>Who are you? Who are we?</a:t>
            </a:r>
            <a:br>
              <a:rPr lang="en-US" sz="2800"/>
            </a:br>
            <a:r>
              <a:rPr lang="en-US" sz="2800"/>
              <a:t>How many of you are parents?</a:t>
            </a:r>
            <a:br>
              <a:rPr lang="en-US" sz="2800"/>
            </a:br>
            <a:r>
              <a:rPr lang="en-US" sz="2800"/>
              <a:t>What is important for you to hear today?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rgbClr val="000000"/>
                </a:solidFill>
                <a:latin typeface="Verdana" charset="0"/>
                <a:ea typeface="ＭＳ Ｐゴシック" charset="0"/>
                <a:cs typeface="ＭＳ Ｐゴシック" charset="0"/>
              </a:rPr>
              <a:t>Partnering Principles</a:t>
            </a:r>
          </a:p>
        </p:txBody>
      </p:sp>
      <p:sp>
        <p:nvSpPr>
          <p:cNvPr id="70658" name="Rectangle 9"/>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rgbClr val="000000"/>
                </a:solidFill>
                <a:latin typeface="Verdana" charset="0"/>
                <a:ea typeface="ＭＳ Ｐゴシック" charset="0"/>
                <a:cs typeface="ＭＳ Ｐゴシック" charset="0"/>
              </a:rPr>
              <a:t>Cultural and linguistic differences are directly addressed because:</a:t>
            </a:r>
          </a:p>
          <a:p>
            <a:pPr eaLnBrk="1" hangingPunct="1">
              <a:buFontTx/>
              <a:buNone/>
            </a:pPr>
            <a:endParaRPr lang="en-US">
              <a:solidFill>
                <a:srgbClr val="000000"/>
              </a:solidFill>
              <a:latin typeface="Verdana" charset="0"/>
              <a:ea typeface="ＭＳ Ｐゴシック" charset="0"/>
              <a:cs typeface="ＭＳ Ｐゴシック" charset="0"/>
            </a:endParaRPr>
          </a:p>
          <a:p>
            <a:pPr lvl="1" eaLnBrk="1" hangingPunct="1"/>
            <a:r>
              <a:rPr lang="en-US">
                <a:solidFill>
                  <a:srgbClr val="000000"/>
                </a:solidFill>
                <a:latin typeface="Verdana" charset="0"/>
                <a:ea typeface="ＭＳ Ｐゴシック" charset="0"/>
              </a:rPr>
              <a:t>partnering creates common ground; </a:t>
            </a:r>
          </a:p>
          <a:p>
            <a:pPr lvl="1" eaLnBrk="1" hangingPunct="1"/>
            <a:r>
              <a:rPr lang="en-US">
                <a:solidFill>
                  <a:srgbClr val="000000"/>
                </a:solidFill>
                <a:latin typeface="Verdana" charset="0"/>
                <a:ea typeface="ＭＳ Ｐゴシック" charset="0"/>
              </a:rPr>
              <a:t>students see their worlds working together;</a:t>
            </a:r>
          </a:p>
          <a:p>
            <a:pPr lvl="1" eaLnBrk="1" hangingPunct="1"/>
            <a:r>
              <a:rPr lang="en-US">
                <a:solidFill>
                  <a:srgbClr val="000000"/>
                </a:solidFill>
                <a:latin typeface="Verdana" charset="0"/>
                <a:ea typeface="ＭＳ Ｐゴシック" charset="0"/>
              </a:rPr>
              <a:t>there is a forum to understand the culture of the family and the culture of the school.                    </a:t>
            </a:r>
            <a:r>
              <a:rPr lang="en-US" sz="1600">
                <a:solidFill>
                  <a:srgbClr val="000000"/>
                </a:solidFill>
                <a:latin typeface="Verdana" charset="0"/>
                <a:ea typeface="ＭＳ Ｐゴシック" charset="0"/>
              </a:rPr>
              <a:t>(Coll &amp; Chatman,2005)</a:t>
            </a:r>
            <a:r>
              <a:rPr lang="en-US" sz="2000">
                <a:solidFill>
                  <a:srgbClr val="000000"/>
                </a:solidFill>
                <a:latin typeface="Verdana" charset="0"/>
                <a:ea typeface="ＭＳ Ｐゴシック" charset="0"/>
              </a:rPr>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Partnering Vocabulary</a:t>
            </a:r>
          </a:p>
        </p:txBody>
      </p:sp>
      <p:sp>
        <p:nvSpPr>
          <p:cNvPr id="72706"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pPr>
            <a:r>
              <a:rPr lang="en-US" sz="2800" b="1">
                <a:latin typeface="Century Gothic" charset="0"/>
                <a:ea typeface="ＭＳ Ｐゴシック" charset="0"/>
                <a:cs typeface="ＭＳ Ｐゴシック" charset="0"/>
              </a:rPr>
              <a:t>Words:</a:t>
            </a:r>
            <a:r>
              <a:rPr lang="ja-JP" altLang="en-US" sz="2800" b="1">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WE</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 </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OUR</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 </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US</a:t>
            </a:r>
            <a:r>
              <a:rPr lang="ja-JP" altLang="en-US" sz="2800">
                <a:latin typeface="Century Gothic" charset="0"/>
                <a:ea typeface="ＭＳ Ｐゴシック" charset="0"/>
                <a:cs typeface="ＭＳ Ｐゴシック" charset="0"/>
              </a:rPr>
              <a:t>”</a:t>
            </a:r>
            <a:endParaRPr lang="en-US" altLang="ja-JP" sz="2800">
              <a:latin typeface="Century Gothic" charset="0"/>
              <a:ea typeface="ＭＳ Ｐゴシック" charset="0"/>
              <a:cs typeface="ＭＳ Ｐゴシック" charset="0"/>
            </a:endParaRPr>
          </a:p>
          <a:p>
            <a:pPr eaLnBrk="1" hangingPunct="1">
              <a:lnSpc>
                <a:spcPct val="80000"/>
              </a:lnSpc>
            </a:pPr>
            <a:r>
              <a:rPr lang="en-US" sz="2800" b="1">
                <a:latin typeface="Century Gothic" charset="0"/>
                <a:ea typeface="ＭＳ Ｐゴシック" charset="0"/>
                <a:cs typeface="ＭＳ Ｐゴシック" charset="0"/>
              </a:rPr>
              <a:t>Goals:</a:t>
            </a:r>
            <a:r>
              <a:rPr lang="en-US" sz="2800">
                <a:latin typeface="Century Gothic" charset="0"/>
                <a:ea typeface="ＭＳ Ｐゴシック" charset="0"/>
                <a:cs typeface="ＭＳ Ｐゴシック" charset="0"/>
              </a:rPr>
              <a:t> What do we want to ACHIEVE TOGETHER?</a:t>
            </a:r>
          </a:p>
          <a:p>
            <a:pPr eaLnBrk="1" hangingPunct="1">
              <a:lnSpc>
                <a:spcPct val="80000"/>
              </a:lnSpc>
            </a:pPr>
            <a:r>
              <a:rPr lang="en-US" sz="2800" b="1">
                <a:latin typeface="Century Gothic" charset="0"/>
                <a:ea typeface="ＭＳ Ｐゴシック" charset="0"/>
                <a:cs typeface="ＭＳ Ｐゴシック" charset="0"/>
              </a:rPr>
              <a:t>Roles:</a:t>
            </a:r>
            <a:r>
              <a:rPr lang="en-US" sz="2800">
                <a:latin typeface="Century Gothic" charset="0"/>
                <a:ea typeface="ＭＳ Ｐゴシック" charset="0"/>
                <a:cs typeface="ＭＳ Ｐゴシック" charset="0"/>
              </a:rPr>
              <a:t> How can WE PARTNER around that?</a:t>
            </a:r>
          </a:p>
          <a:p>
            <a:pPr eaLnBrk="1" hangingPunct="1">
              <a:lnSpc>
                <a:spcPct val="80000"/>
              </a:lnSpc>
            </a:pPr>
            <a:r>
              <a:rPr lang="en-US" sz="2800" b="1">
                <a:latin typeface="Century Gothic" charset="0"/>
                <a:ea typeface="ＭＳ Ｐゴシック" charset="0"/>
                <a:cs typeface="ＭＳ Ｐゴシック" charset="0"/>
              </a:rPr>
              <a:t>Data:</a:t>
            </a:r>
            <a:r>
              <a:rPr lang="en-US" sz="2800">
                <a:latin typeface="Century Gothic" charset="0"/>
                <a:ea typeface="ＭＳ Ｐゴシック" charset="0"/>
                <a:cs typeface="ＭＳ Ｐゴシック" charset="0"/>
              </a:rPr>
              <a:t> How will WE KNOW it is working?</a:t>
            </a:r>
          </a:p>
          <a:p>
            <a:pPr eaLnBrk="1" hangingPunct="1">
              <a:lnSpc>
                <a:spcPct val="80000"/>
              </a:lnSpc>
            </a:pPr>
            <a:r>
              <a:rPr lang="en-US" sz="2800" b="1">
                <a:latin typeface="Century Gothic" charset="0"/>
                <a:ea typeface="ＭＳ Ｐゴシック" charset="0"/>
                <a:cs typeface="ＭＳ Ｐゴシック" charset="0"/>
              </a:rPr>
              <a:t>Input:</a:t>
            </a:r>
            <a:r>
              <a:rPr lang="en-US" sz="2800">
                <a:latin typeface="Century Gothic" charset="0"/>
                <a:ea typeface="ＭＳ Ｐゴシック" charset="0"/>
                <a:cs typeface="ＭＳ Ｐゴシック" charset="0"/>
              </a:rPr>
              <a:t> What does the family or school or community resource THINK, FEEL, KNOW?</a:t>
            </a:r>
          </a:p>
          <a:p>
            <a:pPr eaLnBrk="1" hangingPunct="1">
              <a:lnSpc>
                <a:spcPct val="80000"/>
              </a:lnSpc>
            </a:pPr>
            <a:r>
              <a:rPr lang="en-US" sz="2800" b="1">
                <a:latin typeface="Century Gothic" charset="0"/>
                <a:ea typeface="ＭＳ Ｐゴシック" charset="0"/>
                <a:cs typeface="ＭＳ Ｐゴシック" charset="0"/>
              </a:rPr>
              <a:t>Decisions:</a:t>
            </a:r>
            <a:r>
              <a:rPr lang="en-US" sz="2800">
                <a:latin typeface="Century Gothic" charset="0"/>
                <a:ea typeface="ＭＳ Ｐゴシック" charset="0"/>
                <a:cs typeface="ＭＳ Ｐゴシック" charset="0"/>
              </a:rPr>
              <a:t> WE ALL are </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at the table</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 and </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on the team</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 </a:t>
            </a:r>
          </a:p>
          <a:p>
            <a:pPr eaLnBrk="1" hangingPunct="1">
              <a:lnSpc>
                <a:spcPct val="80000"/>
              </a:lnSpc>
            </a:pPr>
            <a:r>
              <a:rPr lang="en-US" sz="2800" b="1">
                <a:latin typeface="Century Gothic" charset="0"/>
                <a:ea typeface="ＭＳ Ｐゴシック" charset="0"/>
                <a:cs typeface="ＭＳ Ｐゴシック" charset="0"/>
              </a:rPr>
              <a:t>Responsibilities:</a:t>
            </a:r>
            <a:r>
              <a:rPr lang="en-US" sz="2800">
                <a:latin typeface="Century Gothic" charset="0"/>
                <a:ea typeface="ＭＳ Ｐゴシック" charset="0"/>
                <a:cs typeface="ＭＳ Ｐゴシック" charset="0"/>
              </a:rPr>
              <a:t> What are WE EACH doing?</a:t>
            </a:r>
          </a:p>
          <a:p>
            <a:pPr eaLnBrk="1" hangingPunct="1">
              <a:lnSpc>
                <a:spcPct val="80000"/>
              </a:lnSpc>
            </a:pPr>
            <a:r>
              <a:rPr lang="en-US" sz="2800" b="1">
                <a:latin typeface="Century Gothic" charset="0"/>
                <a:ea typeface="ＭＳ Ｐゴシック" charset="0"/>
                <a:cs typeface="ＭＳ Ｐゴシック" charset="0"/>
              </a:rPr>
              <a:t>Students:</a:t>
            </a:r>
            <a:r>
              <a:rPr lang="en-US" sz="2800">
                <a:latin typeface="Century Gothic" charset="0"/>
                <a:ea typeface="ＭＳ Ｐゴシック" charset="0"/>
                <a:cs typeface="ＭＳ Ｐゴシック" charset="0"/>
              </a:rPr>
              <a:t> What is BEST for OUR student?</a:t>
            </a:r>
          </a:p>
        </p:txBody>
      </p:sp>
      <p:pic>
        <p:nvPicPr>
          <p:cNvPr id="72707" name="Picture 8"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28600"/>
            <a:ext cx="11255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Rationale</a:t>
            </a:r>
          </a:p>
        </p:txBody>
      </p:sp>
      <p:pic>
        <p:nvPicPr>
          <p:cNvPr id="78850" name="Picture 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1828800" y="2819400"/>
            <a:ext cx="5707063"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7"/>
          <p:cNvSpPr>
            <a:spLocks noChangeArrowheads="1"/>
          </p:cNvSpPr>
          <p:nvPr/>
        </p:nvSpPr>
        <p:spPr bwMode="auto">
          <a:xfrm>
            <a:off x="457200" y="1676400"/>
            <a:ext cx="83058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3200" dirty="0"/>
              <a:t>“</a:t>
            </a:r>
            <a:r>
              <a:rPr lang="en-US" altLang="ja-JP" sz="3200" dirty="0"/>
              <a:t>…parents are a child</a:t>
            </a:r>
            <a:r>
              <a:rPr lang="ja-JP" altLang="en-US" sz="3200" dirty="0"/>
              <a:t>’</a:t>
            </a:r>
            <a:r>
              <a:rPr lang="en-US" altLang="ja-JP" sz="3200" dirty="0"/>
              <a:t>s first teachers…</a:t>
            </a:r>
            <a:r>
              <a:rPr lang="ja-JP" altLang="en-US" sz="3200" dirty="0"/>
              <a:t>”</a:t>
            </a:r>
            <a:r>
              <a:rPr lang="en-US" altLang="ja-JP" sz="3200" dirty="0"/>
              <a:t/>
            </a:r>
            <a:br>
              <a:rPr lang="en-US" altLang="ja-JP" sz="3200" dirty="0"/>
            </a:br>
            <a:r>
              <a:rPr lang="en-US" altLang="ja-JP" sz="1400" dirty="0"/>
              <a:t>(Adams et al., 2003)</a:t>
            </a:r>
            <a:br>
              <a:rPr lang="en-US" altLang="ja-JP" sz="1400" dirty="0"/>
            </a:br>
            <a:r>
              <a:rPr lang="en-US" altLang="ja-JP" dirty="0"/>
              <a:t/>
            </a:r>
            <a:br>
              <a:rPr lang="en-US" altLang="ja-JP" dirty="0"/>
            </a:br>
            <a:r>
              <a:rPr lang="en-US" altLang="ja-JP"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3200" dirty="0"/>
              <a:t>Research, Law, and the Shift</a:t>
            </a:r>
            <a:br>
              <a:rPr lang="en-US" sz="3200" dirty="0"/>
            </a:br>
            <a:endParaRPr lang="en-US" sz="3200" dirty="0"/>
          </a:p>
        </p:txBody>
      </p:sp>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201756" cy="1210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Cj043161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81000"/>
            <a:ext cx="1267971"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i="1">
                <a:solidFill>
                  <a:schemeClr val="tx1"/>
                </a:solidFill>
                <a:latin typeface="Verdana" charset="0"/>
                <a:ea typeface="ＭＳ Ｐゴシック" charset="0"/>
                <a:cs typeface="ＭＳ Ｐゴシック" charset="0"/>
              </a:rPr>
              <a:t/>
            </a:r>
            <a:br>
              <a:rPr lang="en-US" sz="2800" i="1">
                <a:solidFill>
                  <a:schemeClr val="tx1"/>
                </a:solidFill>
                <a:latin typeface="Verdana" charset="0"/>
                <a:ea typeface="ＭＳ Ｐゴシック" charset="0"/>
                <a:cs typeface="ＭＳ Ｐゴシック" charset="0"/>
              </a:rPr>
            </a:br>
            <a:r>
              <a:rPr lang="en-US" sz="3200">
                <a:solidFill>
                  <a:schemeClr val="tx1"/>
                </a:solidFill>
                <a:latin typeface="Verdana" charset="0"/>
                <a:ea typeface="ＭＳ Ｐゴシック" charset="0"/>
                <a:cs typeface="ＭＳ Ｐゴシック" charset="0"/>
              </a:rPr>
              <a:t> </a:t>
            </a:r>
            <a:r>
              <a:rPr lang="en-US" sz="3200">
                <a:solidFill>
                  <a:srgbClr val="000000"/>
                </a:solidFill>
                <a:latin typeface="Verdana" charset="0"/>
                <a:ea typeface="ＭＳ Ｐゴシック" charset="0"/>
                <a:cs typeface="ＭＳ Ｐゴシック" charset="0"/>
              </a:rPr>
              <a:t>The Research: Summary of 40 Years</a:t>
            </a:r>
          </a:p>
        </p:txBody>
      </p:sp>
      <p:sp>
        <p:nvSpPr>
          <p:cNvPr id="11267" name="Rectangle 6"/>
          <p:cNvSpPr>
            <a:spLocks noGrp="1" noChangeArrowheads="1"/>
          </p:cNvSpPr>
          <p:nvPr>
            <p:ph type="body" idx="1"/>
          </p:nvPr>
        </p:nvSpPr>
        <p:spPr>
          <a:xfrm>
            <a:off x="685800" y="1600200"/>
            <a:ext cx="8229600" cy="4953000"/>
          </a:xfrm>
        </p:spPr>
        <p:txBody>
          <a:bodyPr/>
          <a:lstStyle/>
          <a:p>
            <a:pPr eaLnBrk="1" hangingPunct="1">
              <a:lnSpc>
                <a:spcPct val="80000"/>
              </a:lnSpc>
              <a:buFont typeface="Wingdings 2" pitchFamily="-65" charset="2"/>
              <a:buChar char=""/>
              <a:defRPr/>
            </a:pPr>
            <a:r>
              <a:rPr lang="en-US" sz="2400" dirty="0" smtClean="0">
                <a:solidFill>
                  <a:srgbClr val="000000"/>
                </a:solidFill>
                <a:ea typeface="ＭＳ Ｐゴシック" pitchFamily="-111" charset="-128"/>
              </a:rPr>
              <a:t>For Students: </a:t>
            </a:r>
          </a:p>
          <a:p>
            <a:pPr lvl="1" eaLnBrk="1" hangingPunct="1">
              <a:lnSpc>
                <a:spcPct val="80000"/>
              </a:lnSpc>
              <a:buFont typeface="Wingdings 2" pitchFamily="-65" charset="2"/>
              <a:buChar char=""/>
              <a:defRPr/>
            </a:pPr>
            <a:r>
              <a:rPr lang="en-US" sz="2000" dirty="0" smtClean="0">
                <a:solidFill>
                  <a:srgbClr val="000000"/>
                </a:solidFill>
                <a:ea typeface="ＭＳ Ｐゴシック" pitchFamily="-111" charset="-128"/>
              </a:rPr>
              <a:t>Higher achievement, more homework completion, come to school more and stay in school longer, observing more similarities between home and school</a:t>
            </a:r>
          </a:p>
          <a:p>
            <a:pPr lvl="1" eaLnBrk="1" hangingPunct="1">
              <a:lnSpc>
                <a:spcPct val="80000"/>
              </a:lnSpc>
              <a:buFont typeface="Wingdings 2" pitchFamily="-65" charset="2"/>
              <a:buChar char=""/>
              <a:defRPr/>
            </a:pPr>
            <a:endParaRPr lang="en-US" sz="2000" dirty="0" smtClean="0">
              <a:solidFill>
                <a:srgbClr val="000000"/>
              </a:solidFill>
              <a:ea typeface="ＭＳ Ｐゴシック" pitchFamily="-111" charset="-128"/>
            </a:endParaRPr>
          </a:p>
          <a:p>
            <a:pPr eaLnBrk="1" hangingPunct="1">
              <a:lnSpc>
                <a:spcPct val="80000"/>
              </a:lnSpc>
              <a:buFont typeface="Wingdings 2" pitchFamily="-65" charset="2"/>
              <a:buChar char=""/>
              <a:defRPr/>
            </a:pPr>
            <a:r>
              <a:rPr lang="en-US" sz="2400" dirty="0" smtClean="0">
                <a:solidFill>
                  <a:srgbClr val="000000"/>
                </a:solidFill>
                <a:ea typeface="ＭＳ Ｐゴシック" pitchFamily="-111" charset="-128"/>
              </a:rPr>
              <a:t>For Families: </a:t>
            </a:r>
          </a:p>
          <a:p>
            <a:pPr lvl="1" eaLnBrk="1" hangingPunct="1">
              <a:lnSpc>
                <a:spcPct val="80000"/>
              </a:lnSpc>
              <a:buFont typeface="Wingdings 2" pitchFamily="-65" charset="2"/>
              <a:buChar char=""/>
              <a:defRPr/>
            </a:pPr>
            <a:r>
              <a:rPr lang="en-US" sz="2000" dirty="0" smtClean="0">
                <a:solidFill>
                  <a:srgbClr val="000000"/>
                </a:solidFill>
                <a:ea typeface="ＭＳ Ｐゴシック" pitchFamily="-111" charset="-128"/>
              </a:rPr>
              <a:t>Becoming more supportive of child and teachers, becoming more confident in how to help child learn, learning more about education programs</a:t>
            </a:r>
          </a:p>
          <a:p>
            <a:pPr lvl="1" eaLnBrk="1" hangingPunct="1">
              <a:lnSpc>
                <a:spcPct val="80000"/>
              </a:lnSpc>
              <a:buFont typeface="Wingdings 2" pitchFamily="-65" charset="2"/>
              <a:buChar char=""/>
              <a:defRPr/>
            </a:pPr>
            <a:endParaRPr lang="en-US" sz="2000" dirty="0" smtClean="0">
              <a:solidFill>
                <a:srgbClr val="000000"/>
              </a:solidFill>
              <a:ea typeface="ＭＳ Ｐゴシック" pitchFamily="-111" charset="-128"/>
            </a:endParaRPr>
          </a:p>
          <a:p>
            <a:pPr eaLnBrk="1" hangingPunct="1">
              <a:lnSpc>
                <a:spcPct val="80000"/>
              </a:lnSpc>
              <a:buFont typeface="Wingdings 2" pitchFamily="-65" charset="2"/>
              <a:buChar char=""/>
              <a:defRPr/>
            </a:pPr>
            <a:r>
              <a:rPr lang="en-US" sz="2400" dirty="0" smtClean="0">
                <a:solidFill>
                  <a:srgbClr val="000000"/>
                </a:solidFill>
                <a:ea typeface="ＭＳ Ｐゴシック" pitchFamily="-111" charset="-128"/>
              </a:rPr>
              <a:t>For Teachers and Schools:</a:t>
            </a:r>
          </a:p>
          <a:p>
            <a:pPr lvl="1" eaLnBrk="1" hangingPunct="1">
              <a:lnSpc>
                <a:spcPct val="80000"/>
              </a:lnSpc>
              <a:buFont typeface="Wingdings 2" pitchFamily="-65" charset="2"/>
              <a:buChar char=""/>
              <a:defRPr/>
            </a:pPr>
            <a:r>
              <a:rPr lang="en-US" sz="2000" dirty="0" smtClean="0">
                <a:solidFill>
                  <a:srgbClr val="000000"/>
                </a:solidFill>
                <a:ea typeface="ＭＳ Ｐゴシック" pitchFamily="-111" charset="-128"/>
              </a:rPr>
              <a:t>Improved teacher morale, higher ratings of teachers by parents, parents support schools and bond issues </a:t>
            </a:r>
          </a:p>
          <a:p>
            <a:pPr marL="457200" lvl="1" algn="r" eaLnBrk="1" hangingPunct="1">
              <a:lnSpc>
                <a:spcPct val="80000"/>
              </a:lnSpc>
              <a:buFont typeface="Wingdings 2" pitchFamily="-111" charset="2"/>
              <a:buNone/>
              <a:defRPr/>
            </a:pPr>
            <a:endParaRPr lang="en-US" sz="1400" dirty="0" smtClean="0">
              <a:solidFill>
                <a:srgbClr val="000000"/>
              </a:solidFill>
              <a:ea typeface="ＭＳ Ｐゴシック" pitchFamily="-111" charset="-128"/>
            </a:endParaRPr>
          </a:p>
          <a:p>
            <a:pPr marL="285750" lvl="1" eaLnBrk="1" hangingPunct="1">
              <a:lnSpc>
                <a:spcPct val="80000"/>
              </a:lnSpc>
              <a:buFont typeface="Wingdings 2" pitchFamily="-111" charset="2"/>
              <a:buNone/>
              <a:defRPr/>
            </a:pPr>
            <a:r>
              <a:rPr lang="en-US" sz="1600" dirty="0" smtClean="0">
                <a:solidFill>
                  <a:srgbClr val="000000"/>
                </a:solidFill>
                <a:ea typeface="ＭＳ Ｐゴシック" pitchFamily="-111" charset="-128"/>
              </a:rPr>
              <a:t>(Christenson &amp; Sheridan, 2001; Epstein et al, 2002; Henderson &amp; </a:t>
            </a:r>
            <a:r>
              <a:rPr lang="en-US" sz="1600" dirty="0" err="1" smtClean="0">
                <a:solidFill>
                  <a:srgbClr val="000000"/>
                </a:solidFill>
                <a:ea typeface="ＭＳ Ｐゴシック" pitchFamily="-111" charset="-128"/>
              </a:rPr>
              <a:t>Mapp</a:t>
            </a:r>
            <a:r>
              <a:rPr lang="en-US" sz="1600" dirty="0" smtClean="0">
                <a:solidFill>
                  <a:srgbClr val="000000"/>
                </a:solidFill>
                <a:ea typeface="ＭＳ Ｐゴシック" pitchFamily="-111" charset="-128"/>
              </a:rPr>
              <a:t>, 2002</a:t>
            </a:r>
            <a:r>
              <a:rPr lang="en-US" sz="1600" dirty="0" smtClean="0">
                <a:ea typeface="ＭＳ Ｐゴシック" pitchFamily="-111" charset="-128"/>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chemeClr val="tx1"/>
                </a:solidFill>
                <a:latin typeface="Verdana" charset="0"/>
                <a:ea typeface="ＭＳ Ｐゴシック" charset="0"/>
                <a:cs typeface="ＭＳ Ｐゴシック" charset="0"/>
              </a:rPr>
              <a:t/>
            </a:r>
            <a:br>
              <a:rPr lang="en-US" sz="3200">
                <a:solidFill>
                  <a:schemeClr val="tx1"/>
                </a:solidFill>
                <a:latin typeface="Verdana" charset="0"/>
                <a:ea typeface="ＭＳ Ｐゴシック" charset="0"/>
                <a:cs typeface="ＭＳ Ｐゴシック" charset="0"/>
              </a:rPr>
            </a:br>
            <a:r>
              <a:rPr lang="en-US" sz="3200">
                <a:solidFill>
                  <a:schemeClr val="tx1"/>
                </a:solidFill>
                <a:latin typeface="Verdana" charset="0"/>
                <a:ea typeface="ＭＳ Ｐゴシック" charset="0"/>
                <a:cs typeface="ＭＳ Ｐゴシック" charset="0"/>
              </a:rPr>
              <a:t>Time</a:t>
            </a:r>
          </a:p>
        </p:txBody>
      </p:sp>
      <p:sp>
        <p:nvSpPr>
          <p:cNvPr id="84994" name="Rectangle 7"/>
          <p:cNvSpPr>
            <a:spLocks noGrp="1" noChangeArrowheads="1"/>
          </p:cNvSpPr>
          <p:nvPr>
            <p:ph type="body" idx="1"/>
          </p:nvPr>
        </p:nvSpPr>
        <p:spPr bwMode="auto">
          <a:xfrm>
            <a:off x="457200" y="2057400"/>
            <a:ext cx="8229600"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a:solidFill>
                  <a:srgbClr val="000000"/>
                </a:solidFill>
                <a:latin typeface="Verdana" charset="0"/>
                <a:ea typeface="ＭＳ Ｐゴシック" charset="0"/>
                <a:cs typeface="ＭＳ Ｐゴシック" charset="0"/>
              </a:rPr>
              <a:t>In the US, students spend 91% of their time from birth - 18 outside of school; once in school, they spend 70% of their waking hours outside of school (Clarke, 1990).</a:t>
            </a:r>
          </a:p>
          <a:p>
            <a:pPr eaLnBrk="1" hangingPunct="1">
              <a:buFont typeface="Wingdings 2" charset="0"/>
              <a:buNone/>
            </a:pPr>
            <a:endParaRPr lang="en-US" sz="2800">
              <a:latin typeface="Verdana" charset="0"/>
              <a:ea typeface="ＭＳ Ｐゴシック" charset="0"/>
              <a:cs typeface="ＭＳ Ｐゴシック" charset="0"/>
            </a:endParaRPr>
          </a:p>
        </p:txBody>
      </p:sp>
      <p:pic>
        <p:nvPicPr>
          <p:cNvPr id="84995" name="Picture 11" descr="j03367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43836">
            <a:off x="762000" y="400050"/>
            <a:ext cx="838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838200" y="609600"/>
            <a:ext cx="71643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a:solidFill>
                  <a:srgbClr val="FF0000"/>
                </a:solidFill>
                <a:latin typeface="Times New Roman" charset="0"/>
              </a:rPr>
              <a:t>Factors Influencing Achievement</a:t>
            </a:r>
          </a:p>
        </p:txBody>
      </p:sp>
      <p:pic>
        <p:nvPicPr>
          <p:cNvPr id="87042" name="Picture 3" descr="Click To Download">
            <a:hlinkClick r:id="rId3" tooltip="Click To Download"/>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52600"/>
            <a:ext cx="598488" cy="622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7043" name="Rectangle 4"/>
          <p:cNvSpPr>
            <a:spLocks noChangeArrowheads="1"/>
          </p:cNvSpPr>
          <p:nvPr/>
        </p:nvSpPr>
        <p:spPr bwMode="auto">
          <a:xfrm>
            <a:off x="1752600" y="2498725"/>
            <a:ext cx="838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i="1">
                <a:solidFill>
                  <a:srgbClr val="FF0000"/>
                </a:solidFill>
              </a:rPr>
              <a:t> School</a:t>
            </a:r>
          </a:p>
        </p:txBody>
      </p:sp>
      <p:pic>
        <p:nvPicPr>
          <p:cNvPr id="87044" name="Picture 5" descr="ED00312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200400"/>
            <a:ext cx="7540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ectangle 6"/>
          <p:cNvSpPr>
            <a:spLocks noChangeArrowheads="1"/>
          </p:cNvSpPr>
          <p:nvPr/>
        </p:nvSpPr>
        <p:spPr bwMode="auto">
          <a:xfrm>
            <a:off x="1828800" y="4114800"/>
            <a:ext cx="990600" cy="307975"/>
          </a:xfrm>
          <a:prstGeom prst="rect">
            <a:avLst/>
          </a:prstGeom>
          <a:solidFill>
            <a:srgbClr val="FFDD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i="1">
                <a:solidFill>
                  <a:srgbClr val="FF0000"/>
                </a:solidFill>
              </a:rPr>
              <a:t>Teacher</a:t>
            </a:r>
          </a:p>
        </p:txBody>
      </p:sp>
      <p:pic>
        <p:nvPicPr>
          <p:cNvPr id="87046" name="Picture 7" descr="PE06640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572000"/>
            <a:ext cx="693738"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Text Box 8"/>
          <p:cNvSpPr txBox="1">
            <a:spLocks noChangeArrowheads="1"/>
          </p:cNvSpPr>
          <p:nvPr/>
        </p:nvSpPr>
        <p:spPr bwMode="auto">
          <a:xfrm>
            <a:off x="1905000" y="5567363"/>
            <a:ext cx="990600" cy="3048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400" b="1" i="1">
                <a:solidFill>
                  <a:srgbClr val="FF0000"/>
                </a:solidFill>
                <a:latin typeface="Century Gothic" charset="0"/>
              </a:rPr>
              <a:t> Student</a:t>
            </a:r>
            <a:endParaRPr lang="en-US" sz="1400" i="1">
              <a:latin typeface="Century Gothic" charset="0"/>
            </a:endParaRPr>
          </a:p>
        </p:txBody>
      </p:sp>
      <p:sp>
        <p:nvSpPr>
          <p:cNvPr id="87048" name="Text Box 9"/>
          <p:cNvSpPr txBox="1">
            <a:spLocks noChangeArrowheads="1"/>
          </p:cNvSpPr>
          <p:nvPr/>
        </p:nvSpPr>
        <p:spPr bwMode="auto">
          <a:xfrm>
            <a:off x="2590800" y="1295400"/>
            <a:ext cx="59436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spcBef>
                <a:spcPct val="50000"/>
              </a:spcBef>
            </a:pPr>
            <a:r>
              <a:rPr lang="en-US" sz="1400" b="1">
                <a:latin typeface="Century Gothic" charset="0"/>
              </a:rPr>
              <a:t>	</a:t>
            </a:r>
            <a:r>
              <a:rPr lang="en-US" sz="1800" b="1">
                <a:latin typeface="Century Gothic" charset="0"/>
              </a:rPr>
              <a:t>1. Guaranteed and Viable Curriculum                       2. Challenging Goals/Effective Feedback</a:t>
            </a:r>
            <a:r>
              <a:rPr lang="en-US" sz="1800" b="1">
                <a:solidFill>
                  <a:srgbClr val="FFFF00"/>
                </a:solidFill>
                <a:latin typeface="Century Gothic" charset="0"/>
              </a:rPr>
              <a:t>         </a:t>
            </a:r>
            <a:endParaRPr lang="en-US" sz="2000" b="1">
              <a:solidFill>
                <a:srgbClr val="FFFF00"/>
              </a:solidFill>
              <a:latin typeface="Century Gothic" charset="0"/>
            </a:endParaRPr>
          </a:p>
          <a:p>
            <a:pPr eaLnBrk="1" hangingPunct="1">
              <a:lnSpc>
                <a:spcPct val="150000"/>
              </a:lnSpc>
              <a:spcBef>
                <a:spcPct val="50000"/>
              </a:spcBef>
            </a:pPr>
            <a:r>
              <a:rPr lang="en-US" sz="2000" b="1">
                <a:solidFill>
                  <a:srgbClr val="FFFF00"/>
                </a:solidFill>
                <a:latin typeface="Century Gothic" charset="0"/>
              </a:rPr>
              <a:t>	</a:t>
            </a:r>
            <a:r>
              <a:rPr lang="en-US" sz="1800" b="1">
                <a:solidFill>
                  <a:srgbClr val="FF0000"/>
                </a:solidFill>
                <a:latin typeface="Century Gothic" charset="0"/>
              </a:rPr>
              <a:t>3. Parent and Community Involvement </a:t>
            </a:r>
            <a:r>
              <a:rPr lang="en-US" sz="1800" b="1">
                <a:solidFill>
                  <a:srgbClr val="FFFF00"/>
                </a:solidFill>
                <a:latin typeface="Century Gothic" charset="0"/>
              </a:rPr>
              <a:t>                    </a:t>
            </a:r>
            <a:r>
              <a:rPr lang="en-US" sz="1800" b="1">
                <a:solidFill>
                  <a:schemeClr val="tx2"/>
                </a:solidFill>
                <a:latin typeface="Century Gothic" charset="0"/>
              </a:rPr>
              <a:t>4. Safe and Orderly Environment                              5. Collegiality and Professionalism</a:t>
            </a:r>
          </a:p>
          <a:p>
            <a:pPr eaLnBrk="1" hangingPunct="1">
              <a:lnSpc>
                <a:spcPct val="150000"/>
              </a:lnSpc>
              <a:spcBef>
                <a:spcPct val="50000"/>
              </a:spcBef>
            </a:pPr>
            <a:endParaRPr lang="en-US" sz="1800" b="1">
              <a:solidFill>
                <a:schemeClr val="tx2"/>
              </a:solidFill>
              <a:latin typeface="Century Gothic" charset="0"/>
            </a:endParaRPr>
          </a:p>
          <a:p>
            <a:pPr eaLnBrk="1" hangingPunct="1">
              <a:lnSpc>
                <a:spcPct val="150000"/>
              </a:lnSpc>
              <a:spcBef>
                <a:spcPct val="50000"/>
              </a:spcBef>
            </a:pPr>
            <a:endParaRPr lang="en-US" sz="1800" b="1">
              <a:solidFill>
                <a:schemeClr val="tx2"/>
              </a:solidFill>
              <a:latin typeface="Century Gothic" charset="0"/>
            </a:endParaRPr>
          </a:p>
          <a:p>
            <a:pPr eaLnBrk="1" hangingPunct="1">
              <a:lnSpc>
                <a:spcPct val="150000"/>
              </a:lnSpc>
              <a:spcBef>
                <a:spcPct val="50000"/>
              </a:spcBef>
            </a:pPr>
            <a:endParaRPr lang="en-US" sz="1400" b="1">
              <a:solidFill>
                <a:srgbClr val="FFFF00"/>
              </a:solidFill>
              <a:latin typeface="Century Gothic" charset="0"/>
            </a:endParaRPr>
          </a:p>
        </p:txBody>
      </p:sp>
      <p:sp>
        <p:nvSpPr>
          <p:cNvPr id="87049" name="Text Box 10"/>
          <p:cNvSpPr txBox="1">
            <a:spLocks noChangeArrowheads="1"/>
          </p:cNvSpPr>
          <p:nvPr/>
        </p:nvSpPr>
        <p:spPr bwMode="auto">
          <a:xfrm>
            <a:off x="2971800" y="3505200"/>
            <a:ext cx="40386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45000"/>
              </a:lnSpc>
            </a:pPr>
            <a:r>
              <a:rPr lang="en-US" sz="1800" b="1">
                <a:latin typeface="Century Gothic" charset="0"/>
              </a:rPr>
              <a:t>6. Instructional Strategies       </a:t>
            </a:r>
          </a:p>
          <a:p>
            <a:pPr eaLnBrk="1" hangingPunct="1">
              <a:lnSpc>
                <a:spcPct val="145000"/>
              </a:lnSpc>
            </a:pPr>
            <a:r>
              <a:rPr lang="en-US" sz="1800" b="1">
                <a:solidFill>
                  <a:srgbClr val="FF0000"/>
                </a:solidFill>
                <a:latin typeface="Century Gothic" charset="0"/>
              </a:rPr>
              <a:t>7. Classroom Management</a:t>
            </a:r>
            <a:endParaRPr lang="en-US" sz="1800" b="1">
              <a:latin typeface="Century Gothic" charset="0"/>
            </a:endParaRPr>
          </a:p>
          <a:p>
            <a:pPr eaLnBrk="1" hangingPunct="1">
              <a:lnSpc>
                <a:spcPct val="145000"/>
              </a:lnSpc>
            </a:pPr>
            <a:r>
              <a:rPr lang="en-US" sz="1800" b="1">
                <a:latin typeface="Century Gothic" charset="0"/>
              </a:rPr>
              <a:t>8. Classroom Curricula Design</a:t>
            </a:r>
            <a:endParaRPr lang="en-US" sz="1400" b="1">
              <a:solidFill>
                <a:srgbClr val="FFFF00"/>
              </a:solidFill>
              <a:latin typeface="Century Gothic" charset="0"/>
            </a:endParaRPr>
          </a:p>
        </p:txBody>
      </p:sp>
      <p:sp>
        <p:nvSpPr>
          <p:cNvPr id="87050" name="Text Box 11"/>
          <p:cNvSpPr txBox="1">
            <a:spLocks noChangeArrowheads="1"/>
          </p:cNvSpPr>
          <p:nvPr/>
        </p:nvSpPr>
        <p:spPr bwMode="auto">
          <a:xfrm>
            <a:off x="2971800" y="4343400"/>
            <a:ext cx="5638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b="1">
              <a:solidFill>
                <a:srgbClr val="FF0000"/>
              </a:solidFill>
              <a:latin typeface="Century Gothic" charset="0"/>
            </a:endParaRPr>
          </a:p>
          <a:p>
            <a:pPr eaLnBrk="1" hangingPunct="1">
              <a:spcBef>
                <a:spcPct val="50000"/>
              </a:spcBef>
            </a:pPr>
            <a:r>
              <a:rPr lang="en-US" sz="1800" b="1">
                <a:solidFill>
                  <a:srgbClr val="FF0000"/>
                </a:solidFill>
                <a:latin typeface="Century Gothic" charset="0"/>
              </a:rPr>
              <a:t>9. Home Environment</a:t>
            </a:r>
            <a:endParaRPr lang="en-US" sz="1800" b="1">
              <a:latin typeface="Century Gothic" charset="0"/>
            </a:endParaRPr>
          </a:p>
          <a:p>
            <a:pPr eaLnBrk="1" hangingPunct="1">
              <a:spcBef>
                <a:spcPct val="50000"/>
              </a:spcBef>
            </a:pPr>
            <a:r>
              <a:rPr lang="en-US" sz="1800" b="1">
                <a:solidFill>
                  <a:srgbClr val="FF0000"/>
                </a:solidFill>
                <a:latin typeface="Century Gothic" charset="0"/>
              </a:rPr>
              <a:t>10.Learned Intelligence/ Background Knowledge</a:t>
            </a:r>
          </a:p>
          <a:p>
            <a:pPr eaLnBrk="1" hangingPunct="1">
              <a:spcBef>
                <a:spcPct val="50000"/>
              </a:spcBef>
            </a:pPr>
            <a:r>
              <a:rPr lang="en-US" sz="1800" b="1">
                <a:solidFill>
                  <a:srgbClr val="FF0000"/>
                </a:solidFill>
                <a:latin typeface="Century Gothic" charset="0"/>
              </a:rPr>
              <a:t>11. Motivation</a:t>
            </a:r>
            <a:endParaRPr lang="en-US" sz="1400" b="1">
              <a:solidFill>
                <a:srgbClr val="FFFF00"/>
              </a:solidFill>
              <a:latin typeface="Century Gothic" charset="0"/>
            </a:endParaRPr>
          </a:p>
        </p:txBody>
      </p:sp>
      <p:sp>
        <p:nvSpPr>
          <p:cNvPr id="87051" name="Rectangle 12"/>
          <p:cNvSpPr>
            <a:spLocks noChangeArrowheads="1"/>
          </p:cNvSpPr>
          <p:nvPr/>
        </p:nvSpPr>
        <p:spPr bwMode="auto">
          <a:xfrm>
            <a:off x="685800" y="685800"/>
            <a:ext cx="7848600" cy="55086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3"/>
          <p:cNvGrpSpPr>
            <a:grpSpLocks/>
          </p:cNvGrpSpPr>
          <p:nvPr/>
        </p:nvGrpSpPr>
        <p:grpSpPr bwMode="auto">
          <a:xfrm>
            <a:off x="3175" y="-944563"/>
            <a:ext cx="9140825" cy="7802563"/>
            <a:chOff x="480" y="-595"/>
            <a:chExt cx="4683" cy="4915"/>
          </a:xfrm>
        </p:grpSpPr>
        <p:sp>
          <p:nvSpPr>
            <p:cNvPr id="87055" name="Text Box 14"/>
            <p:cNvSpPr txBox="1">
              <a:spLocks noChangeArrowheads="1"/>
            </p:cNvSpPr>
            <p:nvPr/>
          </p:nvSpPr>
          <p:spPr bwMode="auto">
            <a:xfrm>
              <a:off x="480" y="0"/>
              <a:ext cx="4656" cy="36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latin typeface="Century Gothic" charset="0"/>
                </a:rPr>
                <a:t>Student Achievement</a:t>
              </a:r>
              <a:r>
                <a:rPr lang="en-US" sz="3200" b="1">
                  <a:solidFill>
                    <a:srgbClr val="006666"/>
                  </a:solidFill>
                  <a:latin typeface="Century Gothic" charset="0"/>
                </a:rPr>
                <a:t> </a:t>
              </a:r>
            </a:p>
          </p:txBody>
        </p:sp>
        <p:sp>
          <p:nvSpPr>
            <p:cNvPr id="87056" name="Text Box 15"/>
            <p:cNvSpPr txBox="1">
              <a:spLocks noChangeArrowheads="1"/>
            </p:cNvSpPr>
            <p:nvPr/>
          </p:nvSpPr>
          <p:spPr bwMode="auto">
            <a:xfrm rot="5400000">
              <a:off x="2855" y="2009"/>
              <a:ext cx="4320" cy="29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rgbClr val="006666"/>
                  </a:solidFill>
                  <a:latin typeface="Century Gothic" charset="0"/>
                </a:rPr>
                <a:t>RESEARCH</a:t>
              </a:r>
            </a:p>
          </p:txBody>
        </p:sp>
        <p:sp>
          <p:nvSpPr>
            <p:cNvPr id="87057" name="Text Box 16"/>
            <p:cNvSpPr txBox="1">
              <a:spLocks noChangeArrowheads="1"/>
            </p:cNvSpPr>
            <p:nvPr/>
          </p:nvSpPr>
          <p:spPr bwMode="auto">
            <a:xfrm>
              <a:off x="480" y="3955"/>
              <a:ext cx="4656" cy="36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rgbClr val="006666"/>
                  </a:solidFill>
                  <a:latin typeface="Century Gothic" charset="0"/>
                </a:rPr>
                <a:t>RESEARCH</a:t>
              </a:r>
            </a:p>
          </p:txBody>
        </p:sp>
        <p:sp>
          <p:nvSpPr>
            <p:cNvPr id="87058" name="Text Box 17"/>
            <p:cNvSpPr txBox="1">
              <a:spLocks noChangeArrowheads="1"/>
            </p:cNvSpPr>
            <p:nvPr/>
          </p:nvSpPr>
          <p:spPr bwMode="auto">
            <a:xfrm rot="-5400000">
              <a:off x="-1529" y="1419"/>
              <a:ext cx="4327" cy="3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a:solidFill>
                    <a:srgbClr val="006666"/>
                  </a:solidFill>
                  <a:latin typeface="Century Gothic" charset="0"/>
                </a:rPr>
                <a:t>RESEARCH</a:t>
              </a:r>
            </a:p>
          </p:txBody>
        </p:sp>
      </p:grpSp>
      <p:sp>
        <p:nvSpPr>
          <p:cNvPr id="87053" name="Text Box 18"/>
          <p:cNvSpPr txBox="1">
            <a:spLocks noChangeArrowheads="1"/>
          </p:cNvSpPr>
          <p:nvPr/>
        </p:nvSpPr>
        <p:spPr bwMode="auto">
          <a:xfrm>
            <a:off x="7086600" y="65532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00"/>
                </a:solidFill>
                <a:latin typeface="Arial Narrow" charset="0"/>
              </a:rPr>
              <a:t>(Marzano, 2003)</a:t>
            </a:r>
          </a:p>
        </p:txBody>
      </p:sp>
      <p:sp>
        <p:nvSpPr>
          <p:cNvPr id="87054" name="Rectangle 20"/>
          <p:cNvSpPr>
            <a:spLocks noChangeArrowheads="1"/>
          </p:cNvSpPr>
          <p:nvPr/>
        </p:nvSpPr>
        <p:spPr bwMode="auto">
          <a:xfrm>
            <a:off x="0" y="5257800"/>
            <a:ext cx="609600" cy="10668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5"/>
          <p:cNvSpPr>
            <a:spLocks noGrp="1" noChangeArrowheads="1"/>
          </p:cNvSpPr>
          <p:nvPr>
            <p:ph type="title"/>
          </p:nvPr>
        </p:nvSpPr>
        <p:spPr bwMode="auto">
          <a:xfrm>
            <a:off x="990600" y="381000"/>
            <a:ext cx="7696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chemeClr val="tx1"/>
                </a:solidFill>
                <a:latin typeface="Verdana" charset="0"/>
                <a:ea typeface="ＭＳ Ｐゴシック" charset="0"/>
                <a:cs typeface="ＭＳ Ｐゴシック" charset="0"/>
              </a:rPr>
              <a:t>Student Achievement</a:t>
            </a:r>
            <a:br>
              <a:rPr lang="en-US" sz="3200">
                <a:solidFill>
                  <a:schemeClr val="tx1"/>
                </a:solidFill>
                <a:latin typeface="Verdana" charset="0"/>
                <a:ea typeface="ＭＳ Ｐゴシック" charset="0"/>
                <a:cs typeface="ＭＳ Ｐゴシック" charset="0"/>
              </a:rPr>
            </a:br>
            <a:r>
              <a:rPr lang="en-US" sz="2800">
                <a:solidFill>
                  <a:schemeClr val="tx1"/>
                </a:solidFill>
                <a:latin typeface="Verdana" charset="0"/>
                <a:ea typeface="ＭＳ Ｐゴシック" charset="0"/>
                <a:cs typeface="ＭＳ Ｐゴシック" charset="0"/>
              </a:rPr>
              <a:t>Home Environment Components That WORK AT ALL LEVELS - Supporting School at Home</a:t>
            </a:r>
          </a:p>
        </p:txBody>
      </p:sp>
      <p:sp>
        <p:nvSpPr>
          <p:cNvPr id="99331" name="Rectangle 6"/>
          <p:cNvSpPr>
            <a:spLocks noGrp="1" noChangeArrowheads="1"/>
          </p:cNvSpPr>
          <p:nvPr>
            <p:ph type="body" idx="1"/>
          </p:nvPr>
        </p:nvSpPr>
        <p:spPr>
          <a:xfrm>
            <a:off x="533400" y="1828800"/>
            <a:ext cx="8229600" cy="4419600"/>
          </a:xfrm>
        </p:spPr>
        <p:txBody>
          <a:bodyPr>
            <a:normAutofit lnSpcReduction="10000"/>
          </a:bodyPr>
          <a:lstStyle/>
          <a:p>
            <a:pPr eaLnBrk="1" hangingPunct="1">
              <a:lnSpc>
                <a:spcPct val="80000"/>
              </a:lnSpc>
              <a:buFontTx/>
              <a:buNone/>
              <a:defRPr/>
            </a:pPr>
            <a:endParaRPr lang="en-US" sz="2400" dirty="0" smtClean="0">
              <a:latin typeface="Verdana" pitchFamily="-111" charset="0"/>
              <a:ea typeface="ＭＳ Ｐゴシック" pitchFamily="-111" charset="-128"/>
            </a:endParaRPr>
          </a:p>
          <a:p>
            <a:pPr eaLnBrk="1" hangingPunct="1">
              <a:lnSpc>
                <a:spcPct val="80000"/>
              </a:lnSpc>
              <a:buFontTx/>
              <a:buNone/>
              <a:defRPr/>
            </a:pPr>
            <a:endParaRPr lang="en-US" sz="2400" dirty="0" smtClean="0">
              <a:latin typeface="Verdana" pitchFamily="-111" charset="0"/>
              <a:ea typeface="ＭＳ Ｐゴシック" pitchFamily="-111" charset="-128"/>
            </a:endParaRPr>
          </a:p>
          <a:p>
            <a:pPr eaLnBrk="1" hangingPunct="1">
              <a:lnSpc>
                <a:spcPct val="80000"/>
              </a:lnSpc>
              <a:buFont typeface="Wingdings 2" pitchFamily="-111" charset="2"/>
              <a:buNone/>
              <a:defRPr/>
            </a:pPr>
            <a:r>
              <a:rPr lang="en-US" sz="2400" dirty="0" smtClean="0">
                <a:latin typeface="Verdana" pitchFamily="-111" charset="0"/>
                <a:ea typeface="ＭＳ Ｐゴシック" pitchFamily="-111" charset="-128"/>
              </a:rPr>
              <a:t>1. Communication About School</a:t>
            </a:r>
          </a:p>
          <a:p>
            <a:pPr lvl="1" eaLnBrk="1" hangingPunct="1">
              <a:lnSpc>
                <a:spcPct val="80000"/>
              </a:lnSpc>
              <a:buFont typeface="Wingdings 2" pitchFamily="-65" charset="2"/>
              <a:buChar char=""/>
              <a:defRPr/>
            </a:pPr>
            <a:r>
              <a:rPr lang="en-US" sz="2400" dirty="0" smtClean="0">
                <a:latin typeface="Verdana" pitchFamily="-111" charset="0"/>
                <a:ea typeface="ＭＳ Ｐゴシック" pitchFamily="-111" charset="-128"/>
              </a:rPr>
              <a:t>Frequent and systematic discussions with child about school</a:t>
            </a:r>
          </a:p>
          <a:p>
            <a:pPr lvl="1" eaLnBrk="1" hangingPunct="1">
              <a:lnSpc>
                <a:spcPct val="80000"/>
              </a:lnSpc>
              <a:buFont typeface="Wingdings 2" pitchFamily="-65" charset="2"/>
              <a:buChar char=""/>
              <a:defRPr/>
            </a:pPr>
            <a:r>
              <a:rPr lang="en-US" sz="2400" dirty="0" smtClean="0">
                <a:latin typeface="Verdana" pitchFamily="-111" charset="0"/>
                <a:ea typeface="ＭＳ Ｐゴシック" pitchFamily="-111" charset="-128"/>
              </a:rPr>
              <a:t>Parents encouraging their children regarding schoolwork</a:t>
            </a:r>
          </a:p>
          <a:p>
            <a:pPr lvl="1" eaLnBrk="1" hangingPunct="1">
              <a:lnSpc>
                <a:spcPct val="80000"/>
              </a:lnSpc>
              <a:buFont typeface="Wingdings 2" pitchFamily="-65" charset="2"/>
              <a:buChar char=""/>
              <a:defRPr/>
            </a:pPr>
            <a:r>
              <a:rPr lang="en-US" sz="2400" dirty="0" smtClean="0">
                <a:latin typeface="Verdana" pitchFamily="-111" charset="0"/>
                <a:ea typeface="ＭＳ Ｐゴシック" pitchFamily="-111" charset="-128"/>
              </a:rPr>
              <a:t>Parents providing resources to help child do schoolwork (including community partnering)</a:t>
            </a:r>
          </a:p>
          <a:p>
            <a:pPr lvl="1" eaLnBrk="1" hangingPunct="1">
              <a:lnSpc>
                <a:spcPct val="80000"/>
              </a:lnSpc>
              <a:buFont typeface="Wingdings 2" pitchFamily="-65" charset="2"/>
              <a:buChar char=""/>
              <a:defRPr/>
            </a:pPr>
            <a:endParaRPr lang="en-US" sz="2400" dirty="0" smtClean="0">
              <a:latin typeface="Verdana" pitchFamily="-111" charset="0"/>
              <a:ea typeface="ＭＳ Ｐゴシック" pitchFamily="-111" charset="-128"/>
            </a:endParaRPr>
          </a:p>
          <a:p>
            <a:pPr eaLnBrk="1" hangingPunct="1">
              <a:lnSpc>
                <a:spcPct val="80000"/>
              </a:lnSpc>
              <a:buFont typeface="Wingdings 2" pitchFamily="-111" charset="2"/>
              <a:buNone/>
              <a:defRPr/>
            </a:pPr>
            <a:r>
              <a:rPr lang="en-US" sz="2400" dirty="0" smtClean="0">
                <a:latin typeface="Verdana" pitchFamily="-111" charset="0"/>
                <a:ea typeface="ＭＳ Ｐゴシック" pitchFamily="-111" charset="-128"/>
              </a:rPr>
              <a:t>2. Supervision of homework, TV viewing, after-school activities (including community partnering)</a:t>
            </a:r>
          </a:p>
          <a:p>
            <a:pPr eaLnBrk="1" hangingPunct="1">
              <a:lnSpc>
                <a:spcPct val="80000"/>
              </a:lnSpc>
              <a:buFont typeface="Wingdings 2" pitchFamily="-111" charset="2"/>
              <a:buNone/>
              <a:defRPr/>
            </a:pPr>
            <a:endParaRPr lang="en-US" sz="2400" dirty="0" smtClean="0">
              <a:latin typeface="Verdana" pitchFamily="-111" charset="0"/>
              <a:ea typeface="ＭＳ Ｐゴシック" pitchFamily="-111" charset="-128"/>
            </a:endParaRPr>
          </a:p>
          <a:p>
            <a:pPr algn="r" eaLnBrk="1" hangingPunct="1">
              <a:lnSpc>
                <a:spcPct val="80000"/>
              </a:lnSpc>
              <a:buFont typeface="Wingdings 2" pitchFamily="-111" charset="2"/>
              <a:buNone/>
              <a:defRPr/>
            </a:pPr>
            <a:r>
              <a:rPr lang="en-US" sz="1600" dirty="0" smtClean="0">
                <a:latin typeface="Verdana" pitchFamily="-111" charset="0"/>
                <a:ea typeface="ＭＳ Ｐゴシック" pitchFamily="-111" charset="-128"/>
              </a:rPr>
              <a:t>(</a:t>
            </a:r>
            <a:r>
              <a:rPr lang="en-US" sz="1600" dirty="0" err="1" smtClean="0">
                <a:latin typeface="Verdana" pitchFamily="-111" charset="0"/>
                <a:ea typeface="ＭＳ Ｐゴシック" pitchFamily="-111" charset="-128"/>
              </a:rPr>
              <a:t>Marzano</a:t>
            </a:r>
            <a:r>
              <a:rPr lang="en-US" sz="1600" dirty="0" smtClean="0">
                <a:latin typeface="Verdana" pitchFamily="-111" charset="0"/>
                <a:ea typeface="ＭＳ Ｐゴシック" pitchFamily="-111" charset="-128"/>
              </a:rPr>
              <a:t>, 2003)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bwMode="auto">
          <a:xfrm>
            <a:off x="0" y="-228600"/>
            <a:ext cx="9144000" cy="1646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rgbClr val="000000"/>
                </a:solidFill>
                <a:latin typeface="Verdana" charset="0"/>
                <a:ea typeface="ＭＳ Ｐゴシック" charset="0"/>
                <a:cs typeface="ＭＳ Ｐゴシック" charset="0"/>
              </a:rPr>
              <a:t/>
            </a:r>
            <a:br>
              <a:rPr lang="en-US" sz="3200">
                <a:solidFill>
                  <a:srgbClr val="000000"/>
                </a:solidFill>
                <a:latin typeface="Verdana" charset="0"/>
                <a:ea typeface="ＭＳ Ｐゴシック" charset="0"/>
                <a:cs typeface="ＭＳ Ｐゴシック" charset="0"/>
              </a:rPr>
            </a:br>
            <a:r>
              <a:rPr lang="en-US" sz="3200">
                <a:solidFill>
                  <a:srgbClr val="000000"/>
                </a:solidFill>
                <a:latin typeface="Verdana" charset="0"/>
                <a:ea typeface="ＭＳ Ｐゴシック" charset="0"/>
                <a:cs typeface="ＭＳ Ｐゴシック" charset="0"/>
              </a:rPr>
              <a:t>Student Achievement</a:t>
            </a:r>
            <a:br>
              <a:rPr lang="en-US" sz="3200">
                <a:solidFill>
                  <a:srgbClr val="000000"/>
                </a:solidFill>
                <a:latin typeface="Verdana" charset="0"/>
                <a:ea typeface="ＭＳ Ｐゴシック" charset="0"/>
                <a:cs typeface="ＭＳ Ｐゴシック" charset="0"/>
              </a:rPr>
            </a:br>
            <a:r>
              <a:rPr lang="en-US" sz="2400">
                <a:solidFill>
                  <a:srgbClr val="000000"/>
                </a:solidFill>
                <a:latin typeface="Verdana" charset="0"/>
                <a:ea typeface="ＭＳ Ｐゴシック" charset="0"/>
                <a:cs typeface="ＭＳ Ｐゴシック" charset="0"/>
              </a:rPr>
              <a:t>Why Family-School Partnering Works? </a:t>
            </a:r>
            <a:br>
              <a:rPr lang="en-US" sz="2400">
                <a:solidFill>
                  <a:srgbClr val="000000"/>
                </a:solidFill>
                <a:latin typeface="Verdana" charset="0"/>
                <a:ea typeface="ＭＳ Ｐゴシック" charset="0"/>
                <a:cs typeface="ＭＳ Ｐゴシック" charset="0"/>
              </a:rPr>
            </a:br>
            <a:r>
              <a:rPr lang="en-US" sz="2400">
                <a:solidFill>
                  <a:srgbClr val="000000"/>
                </a:solidFill>
                <a:latin typeface="Verdana" charset="0"/>
                <a:ea typeface="ＭＳ Ｐゴシック" charset="0"/>
                <a:cs typeface="ＭＳ Ｐゴシック" charset="0"/>
              </a:rPr>
              <a:t>The C</a:t>
            </a:r>
            <a:r>
              <a:rPr lang="ja-JP" altLang="en-US" sz="2400">
                <a:solidFill>
                  <a:srgbClr val="000000"/>
                </a:solidFill>
                <a:latin typeface="Verdana" charset="0"/>
                <a:ea typeface="ＭＳ Ｐゴシック" charset="0"/>
                <a:cs typeface="ＭＳ Ｐゴシック" charset="0"/>
              </a:rPr>
              <a:t>’</a:t>
            </a:r>
            <a:r>
              <a:rPr lang="en-US" altLang="ja-JP" sz="2400">
                <a:solidFill>
                  <a:srgbClr val="000000"/>
                </a:solidFill>
                <a:latin typeface="Verdana" charset="0"/>
                <a:ea typeface="ＭＳ Ｐゴシック" charset="0"/>
                <a:cs typeface="ＭＳ Ｐゴシック" charset="0"/>
              </a:rPr>
              <a:t>s: </a:t>
            </a:r>
            <a:r>
              <a:rPr lang="en-US" altLang="ja-JP" sz="2400" i="1">
                <a:solidFill>
                  <a:srgbClr val="000000"/>
                </a:solidFill>
                <a:latin typeface="Verdana" charset="0"/>
                <a:ea typeface="ＭＳ Ｐゴシック" charset="0"/>
                <a:cs typeface="ＭＳ Ｐゴシック" charset="0"/>
              </a:rPr>
              <a:t>Coordinated</a:t>
            </a:r>
            <a:r>
              <a:rPr lang="en-US" altLang="ja-JP" sz="2400">
                <a:solidFill>
                  <a:srgbClr val="000000"/>
                </a:solidFill>
                <a:latin typeface="Verdana" charset="0"/>
                <a:ea typeface="ＭＳ Ｐゴシック" charset="0"/>
                <a:cs typeface="ＭＳ Ｐゴシック" charset="0"/>
              </a:rPr>
              <a:t> or </a:t>
            </a:r>
            <a:r>
              <a:rPr lang="en-US" altLang="ja-JP" sz="2400" i="1">
                <a:solidFill>
                  <a:srgbClr val="000000"/>
                </a:solidFill>
                <a:latin typeface="Verdana" charset="0"/>
                <a:ea typeface="ＭＳ Ｐゴシック" charset="0"/>
                <a:cs typeface="ＭＳ Ｐゴシック" charset="0"/>
              </a:rPr>
              <a:t>Connected</a:t>
            </a:r>
            <a:r>
              <a:rPr lang="en-US" altLang="ja-JP" sz="2400">
                <a:solidFill>
                  <a:srgbClr val="000000"/>
                </a:solidFill>
                <a:latin typeface="Verdana" charset="0"/>
                <a:ea typeface="ＭＳ Ｐゴシック" charset="0"/>
                <a:cs typeface="ＭＳ Ｐゴシック" charset="0"/>
              </a:rPr>
              <a:t> or </a:t>
            </a:r>
            <a:r>
              <a:rPr lang="en-US" altLang="ja-JP" sz="2400" i="1">
                <a:solidFill>
                  <a:srgbClr val="000000"/>
                </a:solidFill>
                <a:latin typeface="Verdana" charset="0"/>
                <a:ea typeface="ＭＳ Ｐゴシック" charset="0"/>
                <a:cs typeface="ＭＳ Ｐゴシック" charset="0"/>
              </a:rPr>
              <a:t>Continuous</a:t>
            </a:r>
            <a:r>
              <a:rPr lang="en-US" altLang="ja-JP" sz="2400">
                <a:solidFill>
                  <a:srgbClr val="000000"/>
                </a:solidFill>
                <a:latin typeface="Verdana" charset="0"/>
                <a:ea typeface="ＭＳ Ｐゴシック" charset="0"/>
                <a:cs typeface="ＭＳ Ｐゴシック" charset="0"/>
              </a:rPr>
              <a:t> or </a:t>
            </a:r>
            <a:r>
              <a:rPr lang="en-US" altLang="ja-JP" sz="2400" i="1">
                <a:solidFill>
                  <a:srgbClr val="000000"/>
                </a:solidFill>
                <a:latin typeface="Verdana" charset="0"/>
                <a:ea typeface="ＭＳ Ｐゴシック" charset="0"/>
                <a:cs typeface="ＭＳ Ｐゴシック" charset="0"/>
              </a:rPr>
              <a:t>Complementary or Congruent</a:t>
            </a:r>
            <a:r>
              <a:rPr lang="en-US" altLang="ja-JP" sz="2400">
                <a:solidFill>
                  <a:srgbClr val="000000"/>
                </a:solidFill>
                <a:latin typeface="Verdana" charset="0"/>
                <a:ea typeface="ＭＳ Ｐゴシック" charset="0"/>
                <a:cs typeface="ＭＳ Ｐゴシック" charset="0"/>
              </a:rPr>
              <a:t> or </a:t>
            </a:r>
            <a:r>
              <a:rPr lang="en-US" altLang="ja-JP" sz="2400" i="1">
                <a:solidFill>
                  <a:srgbClr val="000000"/>
                </a:solidFill>
                <a:latin typeface="Verdana" charset="0"/>
                <a:ea typeface="ＭＳ Ｐゴシック" charset="0"/>
                <a:cs typeface="ＭＳ Ｐゴシック" charset="0"/>
              </a:rPr>
              <a:t>Consistent</a:t>
            </a:r>
            <a:r>
              <a:rPr lang="en-US" altLang="ja-JP" sz="2400">
                <a:solidFill>
                  <a:srgbClr val="000000"/>
                </a:solidFill>
                <a:latin typeface="Verdana" charset="0"/>
                <a:ea typeface="ＭＳ Ｐゴシック" charset="0"/>
                <a:cs typeface="ＭＳ Ｐゴシック" charset="0"/>
              </a:rPr>
              <a:t> Learning</a:t>
            </a:r>
            <a:endParaRPr lang="en-US" sz="2400">
              <a:solidFill>
                <a:srgbClr val="000000"/>
              </a:solidFill>
              <a:latin typeface="Verdana" charset="0"/>
              <a:ea typeface="ＭＳ Ｐゴシック" charset="0"/>
              <a:cs typeface="ＭＳ Ｐゴシック" charset="0"/>
            </a:endParaRPr>
          </a:p>
        </p:txBody>
      </p:sp>
      <p:sp>
        <p:nvSpPr>
          <p:cNvPr id="91138" name="Rectangle 3"/>
          <p:cNvSpPr>
            <a:spLocks noGrp="1" noChangeArrowheads="1"/>
          </p:cNvSpPr>
          <p:nvPr>
            <p:ph type="body" idx="1"/>
          </p:nvPr>
        </p:nvSpPr>
        <p:spPr bwMode="auto">
          <a:xfrm>
            <a:off x="685800" y="2057400"/>
            <a:ext cx="7772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1800">
                <a:solidFill>
                  <a:srgbClr val="000000"/>
                </a:solidFill>
                <a:latin typeface="Verdana" charset="0"/>
                <a:ea typeface="ＭＳ Ｐゴシック" charset="0"/>
                <a:cs typeface="ＭＳ Ｐゴシック" charset="0"/>
              </a:rPr>
              <a:t>Students learn and retain skills more effectively.  (Sheridan, 1997)</a:t>
            </a:r>
          </a:p>
          <a:p>
            <a:pPr eaLnBrk="1" hangingPunct="1">
              <a:lnSpc>
                <a:spcPct val="90000"/>
              </a:lnSpc>
            </a:pPr>
            <a:endParaRPr lang="en-US" sz="1800">
              <a:solidFill>
                <a:srgbClr val="000000"/>
              </a:solidFill>
              <a:latin typeface="Verdana" charset="0"/>
              <a:ea typeface="ＭＳ Ｐゴシック" charset="0"/>
              <a:cs typeface="ＭＳ Ｐゴシック" charset="0"/>
            </a:endParaRPr>
          </a:p>
          <a:p>
            <a:pPr eaLnBrk="1" hangingPunct="1">
              <a:lnSpc>
                <a:spcPct val="90000"/>
              </a:lnSpc>
            </a:pPr>
            <a:r>
              <a:rPr lang="en-US" sz="1800">
                <a:solidFill>
                  <a:srgbClr val="000000"/>
                </a:solidFill>
                <a:latin typeface="Verdana" charset="0"/>
                <a:ea typeface="ＭＳ Ｐゴシック" charset="0"/>
                <a:cs typeface="ＭＳ Ｐゴシック" charset="0"/>
              </a:rPr>
              <a:t>Practice increases memory traces and fluency. (Gage &amp; Berliner, 1991)</a:t>
            </a:r>
          </a:p>
          <a:p>
            <a:pPr eaLnBrk="1" hangingPunct="1">
              <a:lnSpc>
                <a:spcPct val="90000"/>
              </a:lnSpc>
              <a:buFontTx/>
              <a:buNone/>
            </a:pPr>
            <a:endParaRPr lang="en-US" sz="1800">
              <a:solidFill>
                <a:srgbClr val="000000"/>
              </a:solidFill>
              <a:latin typeface="Verdana" charset="0"/>
              <a:ea typeface="ＭＳ Ｐゴシック" charset="0"/>
              <a:cs typeface="ＭＳ Ｐゴシック" charset="0"/>
            </a:endParaRPr>
          </a:p>
          <a:p>
            <a:pPr eaLnBrk="1" hangingPunct="1">
              <a:lnSpc>
                <a:spcPct val="90000"/>
              </a:lnSpc>
            </a:pPr>
            <a:r>
              <a:rPr lang="en-US" sz="1800">
                <a:solidFill>
                  <a:srgbClr val="000000"/>
                </a:solidFill>
                <a:latin typeface="Verdana" charset="0"/>
                <a:ea typeface="ＭＳ Ｐゴシック" charset="0"/>
                <a:cs typeface="ＭＳ Ｐゴシック" charset="0"/>
              </a:rPr>
              <a:t>Applying learned knowledge in the real world reinforces  concepts. (Gage &amp; Berliner, 1991)</a:t>
            </a:r>
          </a:p>
          <a:p>
            <a:pPr eaLnBrk="1" hangingPunct="1">
              <a:lnSpc>
                <a:spcPct val="90000"/>
              </a:lnSpc>
              <a:buFontTx/>
              <a:buNone/>
            </a:pPr>
            <a:endParaRPr lang="en-US" sz="1800">
              <a:solidFill>
                <a:srgbClr val="000000"/>
              </a:solidFill>
              <a:latin typeface="Verdana" charset="0"/>
              <a:ea typeface="ＭＳ Ｐゴシック" charset="0"/>
              <a:cs typeface="ＭＳ Ｐゴシック" charset="0"/>
            </a:endParaRPr>
          </a:p>
          <a:p>
            <a:pPr eaLnBrk="1" hangingPunct="1">
              <a:lnSpc>
                <a:spcPct val="90000"/>
              </a:lnSpc>
            </a:pPr>
            <a:r>
              <a:rPr lang="en-US" sz="1800">
                <a:solidFill>
                  <a:srgbClr val="000000"/>
                </a:solidFill>
                <a:latin typeface="Verdana" charset="0"/>
                <a:ea typeface="ＭＳ Ｐゴシック" charset="0"/>
                <a:cs typeface="ＭＳ Ｐゴシック" charset="0"/>
              </a:rPr>
              <a:t>Summarizing information forces more in-depth processing. (Gage and Berliner, 1991)</a:t>
            </a:r>
          </a:p>
          <a:p>
            <a:pPr eaLnBrk="1" hangingPunct="1">
              <a:lnSpc>
                <a:spcPct val="90000"/>
              </a:lnSpc>
              <a:buFontTx/>
              <a:buNone/>
            </a:pPr>
            <a:endParaRPr lang="en-US" sz="1800">
              <a:solidFill>
                <a:srgbClr val="000000"/>
              </a:solidFill>
              <a:latin typeface="Verdana" charset="0"/>
              <a:ea typeface="ＭＳ Ｐゴシック" charset="0"/>
              <a:cs typeface="ＭＳ Ｐゴシック" charset="0"/>
            </a:endParaRPr>
          </a:p>
          <a:p>
            <a:pPr eaLnBrk="1" hangingPunct="1">
              <a:lnSpc>
                <a:spcPct val="90000"/>
              </a:lnSpc>
            </a:pPr>
            <a:r>
              <a:rPr lang="en-US" sz="1800">
                <a:solidFill>
                  <a:srgbClr val="000000"/>
                </a:solidFill>
                <a:latin typeface="Verdana" charset="0"/>
                <a:ea typeface="ＭＳ Ｐゴシック" charset="0"/>
                <a:cs typeface="ＭＳ Ｐゴシック" charset="0"/>
              </a:rPr>
              <a:t>Adults who care make an emotional and motivational difference! (Pianta et al.,1996)</a:t>
            </a:r>
          </a:p>
          <a:p>
            <a:pPr eaLnBrk="1" hangingPunct="1">
              <a:lnSpc>
                <a:spcPct val="90000"/>
              </a:lnSpc>
              <a:buFontTx/>
              <a:buNone/>
            </a:pPr>
            <a:r>
              <a:rPr lang="en-US" sz="2000">
                <a:solidFill>
                  <a:srgbClr val="000000"/>
                </a:solidFill>
                <a:latin typeface="Verdana" charset="0"/>
                <a:ea typeface="ＭＳ Ｐゴシック" charset="0"/>
                <a:cs typeface="ＭＳ Ｐゴシック" charset="0"/>
              </a:rPr>
              <a:t> </a:t>
            </a:r>
          </a:p>
          <a:p>
            <a:pPr eaLnBrk="1" hangingPunct="1">
              <a:lnSpc>
                <a:spcPct val="90000"/>
              </a:lnSpc>
            </a:pPr>
            <a:endParaRPr lang="en-US" sz="2400">
              <a:solidFill>
                <a:srgbClr val="000000"/>
              </a:solidFill>
              <a:latin typeface="Verdana" charset="0"/>
              <a:ea typeface="ＭＳ Ｐゴシック" charset="0"/>
              <a:cs typeface="ＭＳ Ｐゴシック" charset="0"/>
            </a:endParaRPr>
          </a:p>
          <a:p>
            <a:pPr eaLnBrk="1" hangingPunct="1">
              <a:lnSpc>
                <a:spcPct val="90000"/>
              </a:lnSpc>
              <a:buFont typeface="Wingdings 2" charset="0"/>
              <a:buNone/>
            </a:pPr>
            <a:endParaRPr lang="en-US" sz="2400">
              <a:solidFill>
                <a:srgbClr val="000000"/>
              </a:solidFill>
              <a:latin typeface="Verdana"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5"/>
          <p:cNvSpPr>
            <a:spLocks noGrp="1" noChangeArrowheads="1"/>
          </p:cNvSpPr>
          <p:nvPr>
            <p:ph type="title"/>
          </p:nvPr>
        </p:nvSpPr>
        <p:spPr bwMode="auto">
          <a:xfrm>
            <a:off x="304800" y="274638"/>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rgbClr val="000000"/>
                </a:solidFill>
                <a:latin typeface="Verdana" charset="0"/>
                <a:ea typeface="ＭＳ Ｐゴシック" charset="0"/>
                <a:cs typeface="ＭＳ Ｐゴシック" charset="0"/>
              </a:rPr>
              <a:t>Every Family, Every Student</a:t>
            </a:r>
            <a:r>
              <a:rPr lang="en-US" sz="3200" b="1">
                <a:solidFill>
                  <a:srgbClr val="000000"/>
                </a:solidFill>
                <a:latin typeface="Verdana" charset="0"/>
                <a:ea typeface="ＭＳ Ｐゴシック" charset="0"/>
                <a:cs typeface="ＭＳ Ｐゴシック" charset="0"/>
              </a:rPr>
              <a:t/>
            </a:r>
            <a:br>
              <a:rPr lang="en-US" sz="3200" b="1">
                <a:solidFill>
                  <a:srgbClr val="000000"/>
                </a:solidFill>
                <a:latin typeface="Verdana" charset="0"/>
                <a:ea typeface="ＭＳ Ｐゴシック" charset="0"/>
                <a:cs typeface="ＭＳ Ｐゴシック" charset="0"/>
              </a:rPr>
            </a:br>
            <a:r>
              <a:rPr lang="en-US" sz="2800">
                <a:solidFill>
                  <a:srgbClr val="000000"/>
                </a:solidFill>
                <a:latin typeface="Verdana" charset="0"/>
                <a:ea typeface="ＭＳ Ｐゴシック" charset="0"/>
                <a:cs typeface="ＭＳ Ｐゴシック" charset="0"/>
              </a:rPr>
              <a:t>Diversity in Learning, Culture, Language, Age </a:t>
            </a:r>
            <a:endParaRPr lang="en-US" sz="3200" b="1">
              <a:solidFill>
                <a:srgbClr val="000000"/>
              </a:solidFill>
              <a:latin typeface="Verdana" charset="0"/>
              <a:ea typeface="ＭＳ Ｐゴシック" charset="0"/>
              <a:cs typeface="ＭＳ Ｐゴシック" charset="0"/>
            </a:endParaRPr>
          </a:p>
        </p:txBody>
      </p:sp>
      <p:sp>
        <p:nvSpPr>
          <p:cNvPr id="93186" name="Rectangle 6"/>
          <p:cNvSpPr>
            <a:spLocks noGrp="1" noChangeArrowheads="1"/>
          </p:cNvSpPr>
          <p:nvPr>
            <p:ph type="body" idx="1"/>
          </p:nvPr>
        </p:nvSpPr>
        <p:spPr bwMode="auto">
          <a:xfrm>
            <a:off x="457200" y="1219200"/>
            <a:ext cx="82296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 typeface="Wingdings 2" charset="0"/>
              <a:buNone/>
            </a:pPr>
            <a:endParaRPr lang="en-US" sz="1600">
              <a:solidFill>
                <a:srgbClr val="000000"/>
              </a:solidFill>
              <a:latin typeface="Verdana" charset="0"/>
              <a:ea typeface="ＭＳ Ｐゴシック" charset="0"/>
              <a:cs typeface="ＭＳ Ｐゴシック" charset="0"/>
            </a:endParaRPr>
          </a:p>
          <a:p>
            <a:pPr eaLnBrk="1" hangingPunct="1">
              <a:lnSpc>
                <a:spcPct val="90000"/>
              </a:lnSpc>
            </a:pPr>
            <a:r>
              <a:rPr lang="en-US" sz="2000">
                <a:solidFill>
                  <a:srgbClr val="000000"/>
                </a:solidFill>
                <a:latin typeface="Verdana" charset="0"/>
                <a:ea typeface="ＭＳ Ｐゴシック" charset="0"/>
                <a:cs typeface="ＭＳ Ｐゴシック" charset="0"/>
              </a:rPr>
              <a:t>School practices (such as frequent communication and having meaningful roles for parents) are a stronger predictor of parent involvement than parents</a:t>
            </a:r>
            <a:r>
              <a:rPr lang="ja-JP" altLang="en-US" sz="2000">
                <a:solidFill>
                  <a:srgbClr val="000000"/>
                </a:solidFill>
                <a:latin typeface="Verdana" charset="0"/>
                <a:ea typeface="ＭＳ Ｐゴシック" charset="0"/>
                <a:cs typeface="ＭＳ Ｐゴシック" charset="0"/>
              </a:rPr>
              <a:t>’</a:t>
            </a:r>
            <a:r>
              <a:rPr lang="en-US" altLang="ja-JP" sz="2000">
                <a:solidFill>
                  <a:srgbClr val="000000"/>
                </a:solidFill>
                <a:latin typeface="Verdana" charset="0"/>
                <a:ea typeface="ＭＳ Ｐゴシック" charset="0"/>
                <a:cs typeface="ＭＳ Ｐゴシック" charset="0"/>
              </a:rPr>
              <a:t> educational level, income status, or ethnic background. (Epstein, 1991)</a:t>
            </a:r>
          </a:p>
          <a:p>
            <a:pPr eaLnBrk="1" hangingPunct="1">
              <a:lnSpc>
                <a:spcPct val="90000"/>
              </a:lnSpc>
            </a:pPr>
            <a:endParaRPr lang="en-US" sz="1600">
              <a:solidFill>
                <a:srgbClr val="000000"/>
              </a:solidFill>
              <a:latin typeface="Verdana" charset="0"/>
              <a:ea typeface="ＭＳ Ｐゴシック" charset="0"/>
              <a:cs typeface="ＭＳ Ｐゴシック" charset="0"/>
            </a:endParaRPr>
          </a:p>
          <a:p>
            <a:pPr eaLnBrk="1" hangingPunct="1">
              <a:lnSpc>
                <a:spcPct val="90000"/>
              </a:lnSpc>
            </a:pPr>
            <a:r>
              <a:rPr lang="en-US" sz="2000">
                <a:solidFill>
                  <a:srgbClr val="000000"/>
                </a:solidFill>
                <a:latin typeface="Verdana" charset="0"/>
                <a:ea typeface="ＭＳ Ｐゴシック" charset="0"/>
                <a:cs typeface="ＭＳ Ｐゴシック" charset="0"/>
              </a:rPr>
              <a:t>Parents, regardless of educational level, income status, or ethnic background, want their children to be successful in school. Across groups, parents want information about how schools function, children</a:t>
            </a:r>
            <a:r>
              <a:rPr lang="ja-JP" altLang="en-US" sz="2000">
                <a:solidFill>
                  <a:srgbClr val="000000"/>
                </a:solidFill>
                <a:latin typeface="Verdana" charset="0"/>
                <a:ea typeface="ＭＳ Ｐゴシック" charset="0"/>
                <a:cs typeface="ＭＳ Ｐゴシック" charset="0"/>
              </a:rPr>
              <a:t>’</a:t>
            </a:r>
            <a:r>
              <a:rPr lang="en-US" altLang="ja-JP" sz="2000">
                <a:solidFill>
                  <a:srgbClr val="000000"/>
                </a:solidFill>
                <a:latin typeface="Verdana" charset="0"/>
                <a:ea typeface="ＭＳ Ｐゴシック" charset="0"/>
                <a:cs typeface="ＭＳ Ｐゴシック" charset="0"/>
              </a:rPr>
              <a:t>s development/learning, &amp; parents</a:t>
            </a:r>
            <a:r>
              <a:rPr lang="ja-JP" altLang="en-US" sz="2000">
                <a:solidFill>
                  <a:srgbClr val="000000"/>
                </a:solidFill>
                <a:latin typeface="Verdana" charset="0"/>
                <a:ea typeface="ＭＳ Ｐゴシック" charset="0"/>
                <a:cs typeface="ＭＳ Ｐゴシック" charset="0"/>
              </a:rPr>
              <a:t>’</a:t>
            </a:r>
            <a:r>
              <a:rPr lang="en-US" altLang="ja-JP" sz="2000">
                <a:solidFill>
                  <a:srgbClr val="000000"/>
                </a:solidFill>
                <a:latin typeface="Verdana" charset="0"/>
                <a:ea typeface="ＭＳ Ｐゴシック" charset="0"/>
                <a:cs typeface="ＭＳ Ｐゴシック" charset="0"/>
              </a:rPr>
              <a:t> roles in supporting their children. (Christenson, 1995)</a:t>
            </a:r>
          </a:p>
          <a:p>
            <a:pPr eaLnBrk="1" hangingPunct="1">
              <a:lnSpc>
                <a:spcPct val="90000"/>
              </a:lnSpc>
            </a:pPr>
            <a:r>
              <a:rPr lang="en-US" sz="2000">
                <a:solidFill>
                  <a:srgbClr val="000000"/>
                </a:solidFill>
                <a:latin typeface="Verdana" charset="0"/>
                <a:ea typeface="ＭＳ Ｐゴシック" charset="0"/>
                <a:cs typeface="ＭＳ Ｐゴシック" charset="0"/>
              </a:rPr>
              <a:t>All students benefit from family-school partnering, including those who are at the secondary level and those who experience differences in culture, learning, and economic status. (Jeynes, 2005, 2007)</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chemeClr val="tx1"/>
                </a:solidFill>
                <a:latin typeface="Century Gothic" charset="0"/>
                <a:ea typeface="ＭＳ Ｐゴシック" charset="0"/>
                <a:cs typeface="ＭＳ Ｐゴシック" charset="0"/>
              </a:rPr>
              <a:t>Secondary School Research</a:t>
            </a:r>
            <a:br>
              <a:rPr lang="en-US" sz="3200">
                <a:solidFill>
                  <a:schemeClr val="tx1"/>
                </a:solidFill>
                <a:latin typeface="Century Gothic" charset="0"/>
                <a:ea typeface="ＭＳ Ｐゴシック" charset="0"/>
                <a:cs typeface="ＭＳ Ｐゴシック" charset="0"/>
              </a:rPr>
            </a:br>
            <a:r>
              <a:rPr lang="en-US" sz="3200">
                <a:solidFill>
                  <a:schemeClr val="tx1"/>
                </a:solidFill>
                <a:latin typeface="Century Gothic" charset="0"/>
                <a:ea typeface="ＭＳ Ｐゴシック" charset="0"/>
                <a:cs typeface="ＭＳ Ｐゴシック" charset="0"/>
              </a:rPr>
              <a:t>on Family-School Partnerships</a:t>
            </a:r>
          </a:p>
        </p:txBody>
      </p:sp>
      <p:sp>
        <p:nvSpPr>
          <p:cNvPr id="97282"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2400">
                <a:latin typeface="Century Gothic" charset="0"/>
                <a:ea typeface="ＭＳ Ｐゴシック" charset="0"/>
                <a:cs typeface="ＭＳ Ｐゴシック" charset="0"/>
              </a:rPr>
              <a:t>There are more challenges in secondary schools: </a:t>
            </a:r>
          </a:p>
          <a:p>
            <a:pPr lvl="1" eaLnBrk="1" hangingPunct="1">
              <a:lnSpc>
                <a:spcPct val="90000"/>
              </a:lnSpc>
            </a:pPr>
            <a:r>
              <a:rPr lang="en-US" sz="2000">
                <a:latin typeface="Century Gothic" charset="0"/>
                <a:ea typeface="ＭＳ Ｐゴシック" charset="0"/>
              </a:rPr>
              <a:t>Teachers have more students for lesser time, families live farther away</a:t>
            </a:r>
          </a:p>
          <a:p>
            <a:pPr lvl="1" eaLnBrk="1" hangingPunct="1">
              <a:lnSpc>
                <a:spcPct val="90000"/>
              </a:lnSpc>
            </a:pPr>
            <a:r>
              <a:rPr lang="en-US" sz="2000">
                <a:latin typeface="Century Gothic" charset="0"/>
                <a:ea typeface="ＭＳ Ｐゴシック" charset="0"/>
              </a:rPr>
              <a:t>Teachers tend to be </a:t>
            </a:r>
            <a:r>
              <a:rPr lang="ja-JP" altLang="en-US" sz="2000">
                <a:latin typeface="Century Gothic" charset="0"/>
                <a:ea typeface="ＭＳ Ｐゴシック" charset="0"/>
              </a:rPr>
              <a:t>“</a:t>
            </a:r>
            <a:r>
              <a:rPr lang="en-US" altLang="ja-JP" sz="2000">
                <a:latin typeface="Century Gothic" charset="0"/>
                <a:ea typeface="ＭＳ Ｐゴシック" charset="0"/>
              </a:rPr>
              <a:t>academic specialists</a:t>
            </a:r>
            <a:r>
              <a:rPr lang="ja-JP" altLang="en-US" sz="2000">
                <a:latin typeface="Century Gothic" charset="0"/>
                <a:ea typeface="ＭＳ Ｐゴシック" charset="0"/>
              </a:rPr>
              <a:t>”</a:t>
            </a:r>
            <a:r>
              <a:rPr lang="en-US" altLang="ja-JP" sz="2000">
                <a:latin typeface="Century Gothic" charset="0"/>
                <a:ea typeface="ＭＳ Ｐゴシック" charset="0"/>
              </a:rPr>
              <a:t> and have not typically been involved with families</a:t>
            </a:r>
          </a:p>
          <a:p>
            <a:pPr lvl="1" eaLnBrk="1" hangingPunct="1">
              <a:lnSpc>
                <a:spcPct val="90000"/>
              </a:lnSpc>
            </a:pPr>
            <a:r>
              <a:rPr lang="en-US" sz="2000">
                <a:latin typeface="Century Gothic" charset="0"/>
                <a:ea typeface="ＭＳ Ｐゴシック" charset="0"/>
              </a:rPr>
              <a:t>Students are balancing independence and need for guidance and support</a:t>
            </a:r>
          </a:p>
          <a:p>
            <a:pPr lvl="1" eaLnBrk="1" hangingPunct="1">
              <a:lnSpc>
                <a:spcPct val="90000"/>
              </a:lnSpc>
            </a:pPr>
            <a:r>
              <a:rPr lang="en-US" sz="2000">
                <a:latin typeface="Century Gothic" charset="0"/>
                <a:ea typeface="ＭＳ Ｐゴシック" charset="0"/>
              </a:rPr>
              <a:t>Subject matter, instruction and systems are more complex</a:t>
            </a:r>
          </a:p>
          <a:p>
            <a:pPr lvl="1" eaLnBrk="1" hangingPunct="1">
              <a:lnSpc>
                <a:spcPct val="90000"/>
              </a:lnSpc>
            </a:pPr>
            <a:r>
              <a:rPr lang="en-US" sz="2000">
                <a:latin typeface="Century Gothic" charset="0"/>
                <a:ea typeface="ＭＳ Ｐゴシック" charset="0"/>
              </a:rPr>
              <a:t>Parents need more guidance in supporting school and postsecondary success</a:t>
            </a:r>
          </a:p>
          <a:p>
            <a:pPr eaLnBrk="1" hangingPunct="1">
              <a:lnSpc>
                <a:spcPct val="90000"/>
              </a:lnSpc>
            </a:pPr>
            <a:r>
              <a:rPr lang="en-US" sz="2400">
                <a:latin typeface="Century Gothic" charset="0"/>
                <a:ea typeface="ＭＳ Ｐゴシック" charset="0"/>
                <a:cs typeface="ＭＳ Ｐゴシック" charset="0"/>
              </a:rPr>
              <a:t>Typically, family involvement drops off in secondary schools unless intentional, strategic partner planning is in place.</a:t>
            </a:r>
          </a:p>
          <a:p>
            <a:pPr eaLnBrk="1" hangingPunct="1">
              <a:lnSpc>
                <a:spcPct val="90000"/>
              </a:lnSpc>
              <a:buFont typeface="Wingdings 2" charset="0"/>
              <a:buNone/>
            </a:pPr>
            <a:r>
              <a:rPr lang="en-US" sz="2400">
                <a:latin typeface="Century Gothic" charset="0"/>
                <a:ea typeface="ＭＳ Ｐゴシック" charset="0"/>
                <a:cs typeface="ＭＳ Ｐゴシック" charset="0"/>
              </a:rPr>
              <a:t>						</a:t>
            </a:r>
            <a:r>
              <a:rPr lang="en-US" sz="1600">
                <a:latin typeface="Century Gothic" charset="0"/>
                <a:ea typeface="ＭＳ Ｐゴシック" charset="0"/>
                <a:cs typeface="ＭＳ Ｐゴシック" charset="0"/>
              </a:rPr>
              <a:t>(Epstein et al, 2002)</a:t>
            </a:r>
            <a:endParaRPr lang="en-US" sz="2400">
              <a:latin typeface="Century Gothic" charset="0"/>
              <a:ea typeface="ＭＳ Ｐゴシック" charset="0"/>
              <a:cs typeface="ＭＳ Ｐゴシック" charset="0"/>
            </a:endParaRPr>
          </a:p>
        </p:txBody>
      </p:sp>
      <p:pic>
        <p:nvPicPr>
          <p:cNvPr id="972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211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solidFill>
                  <a:schemeClr val="tx1"/>
                </a:solidFill>
                <a:latin typeface="Century Gothic" charset="0"/>
                <a:ea typeface="ＭＳ Ｐゴシック" charset="0"/>
                <a:cs typeface="ＭＳ Ｐゴシック" charset="0"/>
              </a:rPr>
              <a:t>Outcomes</a:t>
            </a:r>
          </a:p>
        </p:txBody>
      </p:sp>
      <p:sp>
        <p:nvSpPr>
          <p:cNvPr id="13314" name="Rectangle 8"/>
          <p:cNvSpPr>
            <a:spLocks noGrp="1" noChangeArrowheads="1"/>
          </p:cNvSpPr>
          <p:nvPr>
            <p:ph type="body" idx="1"/>
          </p:nvPr>
        </p:nvSpPr>
        <p:spPr bwMode="auto">
          <a:xfrm>
            <a:off x="533400" y="914400"/>
            <a:ext cx="82296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 typeface="Wingdings 2" charset="0"/>
              <a:buNone/>
            </a:pPr>
            <a:r>
              <a:rPr lang="en-US" sz="2800" dirty="0">
                <a:latin typeface="Century Gothic" charset="0"/>
                <a:ea typeface="ＭＳ Ｐゴシック" charset="0"/>
                <a:cs typeface="ＭＳ Ｐゴシック" charset="0"/>
              </a:rPr>
              <a:t> </a:t>
            </a:r>
            <a:endParaRPr lang="en-US" sz="2800" dirty="0" smtClean="0">
              <a:latin typeface="Century Gothic" charset="0"/>
              <a:ea typeface="ＭＳ Ｐゴシック" charset="0"/>
              <a:cs typeface="ＭＳ Ｐゴシック" charset="0"/>
            </a:endParaRPr>
          </a:p>
          <a:p>
            <a:pPr eaLnBrk="1" hangingPunct="1">
              <a:lnSpc>
                <a:spcPct val="90000"/>
              </a:lnSpc>
              <a:buFont typeface="Wingdings 2" charset="0"/>
              <a:buNone/>
            </a:pPr>
            <a:r>
              <a:rPr lang="en-US" sz="2800" b="1" dirty="0" smtClean="0">
                <a:solidFill>
                  <a:srgbClr val="008000"/>
                </a:solidFill>
                <a:latin typeface="Century Gothic" charset="0"/>
                <a:ea typeface="ＭＳ Ｐゴシック" charset="0"/>
                <a:cs typeface="ＭＳ Ｐゴシック" charset="0"/>
              </a:rPr>
              <a:t> </a:t>
            </a:r>
            <a:r>
              <a:rPr lang="en-US" sz="2800" b="1" dirty="0">
                <a:solidFill>
                  <a:srgbClr val="008000"/>
                </a:solidFill>
                <a:latin typeface="Century Gothic" charset="0"/>
                <a:ea typeface="ＭＳ Ｐゴシック" charset="0"/>
                <a:cs typeface="ＭＳ Ｐゴシック" charset="0"/>
              </a:rPr>
              <a:t>Participants will:</a:t>
            </a:r>
            <a:r>
              <a:rPr lang="en-US" sz="2400" dirty="0">
                <a:latin typeface="Century Gothic" charset="0"/>
                <a:ea typeface="ＭＳ Ｐゴシック" charset="0"/>
                <a:cs typeface="ＭＳ Ｐゴシック" charset="0"/>
              </a:rPr>
              <a:t> </a:t>
            </a:r>
            <a:endParaRPr lang="en-US" sz="2400" dirty="0" smtClean="0">
              <a:latin typeface="Century Gothic" charset="0"/>
              <a:ea typeface="ＭＳ Ｐゴシック" charset="0"/>
              <a:cs typeface="ＭＳ Ｐゴシック" charset="0"/>
            </a:endParaRPr>
          </a:p>
          <a:p>
            <a:pPr eaLnBrk="1" hangingPunct="1">
              <a:lnSpc>
                <a:spcPct val="90000"/>
              </a:lnSpc>
              <a:buFont typeface="Wingdings 2" charset="0"/>
              <a:buNone/>
            </a:pPr>
            <a:endParaRPr lang="en-US" sz="2400" dirty="0">
              <a:latin typeface="Century Gothic" charset="0"/>
              <a:ea typeface="ＭＳ Ｐゴシック" charset="0"/>
              <a:cs typeface="ＭＳ Ｐゴシック" charset="0"/>
            </a:endParaRPr>
          </a:p>
          <a:p>
            <a:pPr marL="457200" indent="-457200" eaLnBrk="1" hangingPunct="1">
              <a:lnSpc>
                <a:spcPct val="90000"/>
              </a:lnSpc>
              <a:buFont typeface="Wingdings 2" charset="0"/>
              <a:buAutoNum type="arabicPeriod"/>
            </a:pPr>
            <a:r>
              <a:rPr lang="en-US" sz="2400" dirty="0" smtClean="0">
                <a:latin typeface="Century Gothic" charset="0"/>
                <a:ea typeface="ＭＳ Ｐゴシック" charset="0"/>
                <a:cs typeface="ＭＳ Ｐゴシック" charset="0"/>
              </a:rPr>
              <a:t>Know about key family, school &amp; community partnering implementation components (</a:t>
            </a:r>
            <a:r>
              <a:rPr lang="en-US" sz="2400" dirty="0" err="1" smtClean="0">
                <a:latin typeface="Century Gothic" charset="0"/>
                <a:ea typeface="ＭＳ Ｐゴシック" charset="0"/>
                <a:cs typeface="ＭＳ Ｐゴシック" charset="0"/>
              </a:rPr>
              <a:t>RtI</a:t>
            </a:r>
            <a:r>
              <a:rPr lang="en-US" sz="2400" dirty="0" smtClean="0">
                <a:latin typeface="Century Gothic" charset="0"/>
                <a:ea typeface="ＭＳ Ｐゴシック" charset="0"/>
                <a:cs typeface="ＭＳ Ｐゴシック" charset="0"/>
              </a:rPr>
              <a:t> Rubric): </a:t>
            </a:r>
            <a:r>
              <a:rPr lang="en-US" sz="2400" dirty="0" smtClean="0">
                <a:latin typeface="Century Gothic" charset="0"/>
                <a:ea typeface="ＭＳ Ｐゴシック" charset="0"/>
              </a:rPr>
              <a:t> definition, </a:t>
            </a:r>
            <a:r>
              <a:rPr lang="en-US" sz="2400" dirty="0">
                <a:latin typeface="Century Gothic" charset="0"/>
                <a:ea typeface="ＭＳ Ｐゴシック" charset="0"/>
              </a:rPr>
              <a:t>research, legal mandates, challenges and </a:t>
            </a:r>
            <a:r>
              <a:rPr lang="en-US" sz="2400" dirty="0" smtClean="0">
                <a:latin typeface="Century Gothic" charset="0"/>
                <a:ea typeface="ＭＳ Ｐゴシック" charset="0"/>
              </a:rPr>
              <a:t>solutions, tiers, roles and responsibilities </a:t>
            </a:r>
            <a:endParaRPr lang="en-US" sz="2400" dirty="0">
              <a:latin typeface="Century Gothic" charset="0"/>
              <a:ea typeface="ＭＳ Ｐゴシック" charset="0"/>
            </a:endParaRPr>
          </a:p>
          <a:p>
            <a:pPr marL="457200" indent="-457200" eaLnBrk="1" hangingPunct="1">
              <a:lnSpc>
                <a:spcPct val="90000"/>
              </a:lnSpc>
              <a:buFont typeface="Wingdings 2" charset="0"/>
              <a:buAutoNum type="arabicPeriod"/>
            </a:pPr>
            <a:endParaRPr lang="en-US" sz="2400" dirty="0">
              <a:latin typeface="Century Gothic" charset="0"/>
              <a:ea typeface="ＭＳ Ｐゴシック" charset="0"/>
            </a:endParaRPr>
          </a:p>
          <a:p>
            <a:pPr marL="457200" indent="-457200" eaLnBrk="1" hangingPunct="1">
              <a:lnSpc>
                <a:spcPct val="90000"/>
              </a:lnSpc>
              <a:buFont typeface="Wingdings 2" charset="0"/>
              <a:buAutoNum type="arabicPeriod"/>
            </a:pPr>
            <a:r>
              <a:rPr lang="en-US" sz="2400" dirty="0" smtClean="0">
                <a:latin typeface="Century Gothic" charset="0"/>
                <a:ea typeface="ＭＳ Ｐゴシック" charset="0"/>
              </a:rPr>
              <a:t>Gain exposure to tools and resources</a:t>
            </a:r>
            <a:endParaRPr lang="en-US" sz="2400" dirty="0">
              <a:latin typeface="Century Gothic" charset="0"/>
              <a:ea typeface="ＭＳ Ｐゴシック" charset="0"/>
            </a:endParaRPr>
          </a:p>
          <a:p>
            <a:pPr marL="457200" indent="-457200" eaLnBrk="1" hangingPunct="1">
              <a:lnSpc>
                <a:spcPct val="90000"/>
              </a:lnSpc>
              <a:buFont typeface="Wingdings 2" charset="0"/>
              <a:buAutoNum type="arabicPeriod"/>
            </a:pPr>
            <a:endParaRPr lang="en-US" sz="2400" dirty="0">
              <a:latin typeface="Century Gothic" charset="0"/>
              <a:ea typeface="ＭＳ Ｐゴシック" charset="0"/>
            </a:endParaRPr>
          </a:p>
          <a:p>
            <a:pPr marL="457200" indent="-457200" eaLnBrk="1" hangingPunct="1">
              <a:lnSpc>
                <a:spcPct val="90000"/>
              </a:lnSpc>
              <a:buFont typeface="+mj-lt"/>
              <a:buAutoNum type="arabicPeriod"/>
            </a:pPr>
            <a:r>
              <a:rPr lang="en-US" sz="2400" dirty="0" smtClean="0">
                <a:latin typeface="Century Gothic" charset="0"/>
                <a:ea typeface="ＭＳ Ｐゴシック" charset="0"/>
              </a:rPr>
              <a:t>Think about a data-based action </a:t>
            </a:r>
            <a:r>
              <a:rPr lang="en-US" sz="2400" dirty="0">
                <a:latin typeface="Century Gothic" charset="0"/>
                <a:ea typeface="ＭＳ Ｐゴシック" charset="0"/>
              </a:rPr>
              <a:t>plan for tiered </a:t>
            </a:r>
            <a:r>
              <a:rPr lang="en-US" sz="2400" dirty="0" smtClean="0">
                <a:latin typeface="Century Gothic" charset="0"/>
                <a:ea typeface="ＭＳ Ｐゴシック" charset="0"/>
              </a:rPr>
              <a:t>partnering</a:t>
            </a:r>
            <a:endParaRPr lang="en-US" sz="2400" dirty="0">
              <a:latin typeface="Century Gothic" charset="0"/>
              <a:ea typeface="ＭＳ Ｐゴシック" charset="0"/>
            </a:endParaRPr>
          </a:p>
          <a:p>
            <a:pPr lvl="1" eaLnBrk="1" hangingPunct="1">
              <a:lnSpc>
                <a:spcPct val="90000"/>
              </a:lnSpc>
            </a:pPr>
            <a:endParaRPr lang="en-US" sz="2000" dirty="0">
              <a:latin typeface="Century Gothic" charset="0"/>
              <a:ea typeface="ＭＳ Ｐゴシック" charset="0"/>
            </a:endParaRPr>
          </a:p>
        </p:txBody>
      </p:sp>
      <p:pic>
        <p:nvPicPr>
          <p:cNvPr id="13315" name="Picture 5"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14800"/>
            <a:ext cx="1295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1905000"/>
            <a:ext cx="1201756" cy="1210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a:solidFill>
                  <a:schemeClr val="tx1"/>
                </a:solidFill>
                <a:latin typeface="Century Gothic" charset="0"/>
                <a:ea typeface="ＭＳ Ｐゴシック" charset="0"/>
                <a:cs typeface="ＭＳ Ｐゴシック" charset="0"/>
              </a:rPr>
              <a:t>The Law: No Child Left Behind</a:t>
            </a:r>
            <a:br>
              <a:rPr lang="en-US" sz="3200">
                <a:solidFill>
                  <a:schemeClr val="tx1"/>
                </a:solidFill>
                <a:latin typeface="Century Gothic" charset="0"/>
                <a:ea typeface="ＭＳ Ｐゴシック" charset="0"/>
                <a:cs typeface="ＭＳ Ｐゴシック" charset="0"/>
              </a:rPr>
            </a:br>
            <a:r>
              <a:rPr lang="en-US" sz="2000">
                <a:solidFill>
                  <a:schemeClr val="tx1"/>
                </a:solidFill>
                <a:latin typeface="Century Gothic" charset="0"/>
                <a:ea typeface="ＭＳ Ｐゴシック" charset="0"/>
                <a:cs typeface="ＭＳ Ｐゴシック" charset="0"/>
              </a:rPr>
              <a:t>(First Statutory Definition in Elementary and Secondary Education Act ESEA)</a:t>
            </a:r>
          </a:p>
        </p:txBody>
      </p:sp>
      <p:sp>
        <p:nvSpPr>
          <p:cNvPr id="105474" name="Rectangle 8"/>
          <p:cNvSpPr>
            <a:spLocks noGrp="1" noChangeArrowheads="1"/>
          </p:cNvSpPr>
          <p:nvPr>
            <p:ph type="body"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2" charset="0"/>
              <a:buNone/>
            </a:pPr>
            <a:r>
              <a:rPr lang="en-US" sz="2800">
                <a:latin typeface="Century Gothic" charset="0"/>
                <a:ea typeface="ＭＳ Ｐゴシック" charset="0"/>
                <a:cs typeface="ＭＳ Ｐゴシック" charset="0"/>
              </a:rPr>
              <a:t>Defines parent involvement as:</a:t>
            </a:r>
          </a:p>
          <a:p>
            <a:pPr eaLnBrk="1" hangingPunct="1"/>
            <a:r>
              <a:rPr lang="en-US" sz="2800">
                <a:latin typeface="Century Gothic" charset="0"/>
                <a:ea typeface="ＭＳ Ｐゴシック" charset="0"/>
                <a:cs typeface="ＭＳ Ｐゴシック" charset="0"/>
              </a:rPr>
              <a:t>Regular, two-way and meaningful  communication</a:t>
            </a:r>
          </a:p>
          <a:p>
            <a:pPr eaLnBrk="1" hangingPunct="1"/>
            <a:r>
              <a:rPr lang="en-US" sz="2800">
                <a:latin typeface="Century Gothic" charset="0"/>
                <a:ea typeface="ＭＳ Ｐゴシック" charset="0"/>
                <a:cs typeface="ＭＳ Ｐゴシック" charset="0"/>
              </a:rPr>
              <a:t>An integral role in assisting with their child</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s learning</a:t>
            </a:r>
          </a:p>
          <a:p>
            <a:pPr eaLnBrk="1" hangingPunct="1"/>
            <a:r>
              <a:rPr lang="en-US" sz="2800">
                <a:latin typeface="Century Gothic" charset="0"/>
                <a:ea typeface="ＭＳ Ｐゴシック" charset="0"/>
                <a:cs typeface="ＭＳ Ｐゴシック" charset="0"/>
              </a:rPr>
              <a:t>Full partners in their child</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s education </a:t>
            </a:r>
            <a:endParaRPr lang="en-US" sz="2800">
              <a:latin typeface="Century Gothic" charset="0"/>
              <a:ea typeface="ＭＳ Ｐゴシック" charset="0"/>
              <a:cs typeface="ＭＳ Ｐゴシック" charset="0"/>
            </a:endParaRPr>
          </a:p>
        </p:txBody>
      </p:sp>
      <p:sp>
        <p:nvSpPr>
          <p:cNvPr id="105475" name="Rectangle 9"/>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endParaRPr lang="en-US" sz="2800">
              <a:latin typeface="Century Gothic" charset="0"/>
              <a:ea typeface="ＭＳ Ｐゴシック" charset="0"/>
              <a:cs typeface="ＭＳ Ｐゴシック" charset="0"/>
            </a:endParaRPr>
          </a:p>
        </p:txBody>
      </p:sp>
      <p:pic>
        <p:nvPicPr>
          <p:cNvPr id="323588" name="Picture 4"/>
          <p:cNvPicPr>
            <a:picLocks noGrp="1" noChangeAspect="1" noChangeArrowheads="1"/>
          </p:cNvPicPr>
          <p:nvPr>
            <p:ph type="body" sz="half" idx="4294967295"/>
          </p:nvPr>
        </p:nvPicPr>
        <p:blipFill>
          <a:blip r:embed="rId3"/>
          <a:srcRect/>
          <a:stretch>
            <a:fillRect/>
          </a:stretch>
        </p:blipFill>
        <p:spPr>
          <a:xfrm>
            <a:off x="4724400" y="1741488"/>
            <a:ext cx="3810000" cy="3440112"/>
          </a:xfrm>
          <a:prstGeom prst="rect">
            <a:avLst/>
          </a:prstGeom>
          <a:effectLst>
            <a:outerShdw blurRad="63500" dist="107763" dir="13500000" algn="ctr" rotWithShape="0">
              <a:schemeClr val="bg2">
                <a:alpha val="74998"/>
              </a:schemeClr>
            </a:outerShdw>
          </a:effectLst>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bwMode="auto">
          <a:xfrm>
            <a:off x="838200" y="457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The Law:</a:t>
            </a:r>
            <a:br>
              <a:rPr lang="en-US">
                <a:solidFill>
                  <a:schemeClr val="tx1"/>
                </a:solidFill>
                <a:latin typeface="Century Gothic" charset="0"/>
                <a:ea typeface="ＭＳ Ｐゴシック" charset="0"/>
                <a:cs typeface="ＭＳ Ｐゴシック" charset="0"/>
              </a:rPr>
            </a:br>
            <a:r>
              <a:rPr lang="en-US" sz="2400">
                <a:solidFill>
                  <a:schemeClr val="tx1"/>
                </a:solidFill>
                <a:latin typeface="Century Gothic" charset="0"/>
                <a:ea typeface="ＭＳ Ｐゴシック" charset="0"/>
                <a:cs typeface="ＭＳ Ｐゴシック" charset="0"/>
              </a:rPr>
              <a:t>Individuals with Disabilities Education Act (IDEA 2004)</a:t>
            </a:r>
            <a:endParaRPr lang="en-US">
              <a:solidFill>
                <a:schemeClr val="tx1"/>
              </a:solidFill>
              <a:latin typeface="Century Gothic" charset="0"/>
              <a:ea typeface="ＭＳ Ｐゴシック" charset="0"/>
              <a:cs typeface="ＭＳ Ｐゴシック" charset="0"/>
            </a:endParaRPr>
          </a:p>
        </p:txBody>
      </p:sp>
      <p:sp>
        <p:nvSpPr>
          <p:cNvPr id="107522" name="Rectangle 3"/>
          <p:cNvSpPr>
            <a:spLocks noGrp="1" noChangeArrowheads="1"/>
          </p:cNvSpPr>
          <p:nvPr>
            <p:ph type="body" idx="1"/>
          </p:nvPr>
        </p:nvSpPr>
        <p:spPr bwMode="auto">
          <a:xfrm>
            <a:off x="533400" y="1524000"/>
            <a:ext cx="8077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endParaRPr lang="en-US">
              <a:latin typeface="Century Gothic" charset="0"/>
              <a:ea typeface="ＭＳ Ｐゴシック" charset="0"/>
              <a:cs typeface="ＭＳ Ｐゴシック" charset="0"/>
            </a:endParaRPr>
          </a:p>
          <a:p>
            <a:pPr eaLnBrk="1" hangingPunct="1">
              <a:lnSpc>
                <a:spcPct val="90000"/>
              </a:lnSpc>
            </a:pPr>
            <a:r>
              <a:rPr lang="en-US">
                <a:latin typeface="Century Gothic" charset="0"/>
                <a:ea typeface="ＭＳ Ｐゴシック" charset="0"/>
                <a:cs typeface="ＭＳ Ｐゴシック" charset="0"/>
              </a:rPr>
              <a:t>IDEA 2004, Congress stressed: </a:t>
            </a:r>
            <a:r>
              <a:rPr lang="ja-JP" altLang="en-US">
                <a:latin typeface="Century Gothic" charset="0"/>
                <a:ea typeface="ＭＳ Ｐゴシック" charset="0"/>
                <a:cs typeface="ＭＳ Ｐゴシック" charset="0"/>
              </a:rPr>
              <a:t>“</a:t>
            </a:r>
            <a:r>
              <a:rPr lang="en-US" altLang="ja-JP">
                <a:latin typeface="Century Gothic" charset="0"/>
                <a:ea typeface="ＭＳ Ｐゴシック" charset="0"/>
                <a:cs typeface="ＭＳ Ｐゴシック" charset="0"/>
              </a:rPr>
              <a:t>strengthening the role and responsibility of parents and ensuring that families of such children have meaningful opportunities to participate in the education of their children at school and at home.</a:t>
            </a:r>
            <a:r>
              <a:rPr lang="ja-JP" altLang="en-US">
                <a:latin typeface="Century Gothic" charset="0"/>
                <a:ea typeface="ＭＳ Ｐゴシック" charset="0"/>
                <a:cs typeface="ＭＳ Ｐゴシック" charset="0"/>
              </a:rPr>
              <a:t>”</a:t>
            </a:r>
            <a:r>
              <a:rPr lang="en-US" altLang="ja-JP">
                <a:latin typeface="Century Gothic" charset="0"/>
                <a:ea typeface="ＭＳ Ｐゴシック" charset="0"/>
                <a:cs typeface="ＭＳ Ｐゴシック" charset="0"/>
              </a:rPr>
              <a:t> 20 U.S.C. 1401( c)(5)(B)</a:t>
            </a:r>
            <a:endParaRPr lang="en-US">
              <a:latin typeface="Century Gothic"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Multi Tiered 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03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Rectangle 27"/>
          <p:cNvSpPr>
            <a:spLocks noGrp="1" noChangeArrowheads="1"/>
          </p:cNvSpPr>
          <p:nvPr>
            <p:ph type="title"/>
          </p:nvPr>
        </p:nvSpPr>
        <p:spPr bwMode="auto">
          <a:xfrm>
            <a:off x="990600" y="274638"/>
            <a:ext cx="76962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000">
                <a:latin typeface="Century Gothic" charset="0"/>
                <a:ea typeface="ＭＳ Ｐゴシック" charset="0"/>
                <a:cs typeface="ＭＳ Ｐゴシック" charset="0"/>
              </a:rPr>
              <a:t> </a:t>
            </a:r>
            <a:endParaRPr lang="en-US" sz="2000">
              <a:solidFill>
                <a:schemeClr val="tx1"/>
              </a:solidFill>
              <a:latin typeface="Century Gothic" charset="0"/>
              <a:ea typeface="ＭＳ Ｐゴシック" charset="0"/>
              <a:cs typeface="ＭＳ Ｐゴシック" charset="0"/>
            </a:endParaRPr>
          </a:p>
        </p:txBody>
      </p:sp>
      <p:sp>
        <p:nvSpPr>
          <p:cNvPr id="109571" name="Text Box 29"/>
          <p:cNvSpPr txBox="1">
            <a:spLocks noChangeArrowheads="1"/>
          </p:cNvSpPr>
          <p:nvPr/>
        </p:nvSpPr>
        <p:spPr bwMode="auto">
          <a:xfrm>
            <a:off x="2955925" y="175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latin typeface="Century Gothic" charset="0"/>
            </a:endParaRPr>
          </a:p>
        </p:txBody>
      </p:sp>
      <p:sp>
        <p:nvSpPr>
          <p:cNvPr id="109572" name="TextBox 8"/>
          <p:cNvSpPr txBox="1">
            <a:spLocks noChangeArrowheads="1"/>
          </p:cNvSpPr>
          <p:nvPr/>
        </p:nvSpPr>
        <p:spPr bwMode="auto">
          <a:xfrm>
            <a:off x="4114800" y="304800"/>
            <a:ext cx="48006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Century Gothic" charset="0"/>
              </a:rPr>
              <a:t>The Law: Response to Intervention (RtI)</a:t>
            </a:r>
          </a:p>
          <a:p>
            <a:pPr eaLnBrk="1" hangingPunct="1"/>
            <a:endParaRPr lang="en-US" sz="1800">
              <a:latin typeface="Century Gothic" charset="0"/>
            </a:endParaRPr>
          </a:p>
          <a:p>
            <a:pPr eaLnBrk="1" hangingPunct="1">
              <a:buFont typeface="Arial" charset="0"/>
              <a:buChar char="•"/>
            </a:pPr>
            <a:r>
              <a:rPr lang="en-US" sz="1800">
                <a:latin typeface="Century Gothic" charset="0"/>
              </a:rPr>
              <a:t>RtI is a required criterion in Colorado for identifying students with specific learning disabilities (ECEA, 2007) and must be implemented in every school.</a:t>
            </a:r>
          </a:p>
          <a:p>
            <a:pPr eaLnBrk="1" hangingPunct="1">
              <a:buFont typeface="Arial" charset="0"/>
              <a:buChar char="•"/>
            </a:pPr>
            <a:endParaRPr lang="en-US" sz="1800">
              <a:latin typeface="Century Gothic" charset="0"/>
            </a:endParaRPr>
          </a:p>
          <a:p>
            <a:pPr eaLnBrk="1" hangingPunct="1">
              <a:buFont typeface="Arial" charset="0"/>
              <a:buChar char="•"/>
            </a:pPr>
            <a:r>
              <a:rPr lang="en-US" sz="1800">
                <a:latin typeface="Century Gothic" charset="0"/>
              </a:rPr>
              <a:t> The child does not make sufficient progress …when using a process based on the child</a:t>
            </a:r>
            <a:r>
              <a:rPr lang="ja-JP" altLang="en-US" sz="1800">
                <a:latin typeface="Century Gothic" charset="0"/>
              </a:rPr>
              <a:t>’</a:t>
            </a:r>
            <a:r>
              <a:rPr lang="en-US" altLang="ja-JP" sz="1800">
                <a:latin typeface="Century Gothic" charset="0"/>
              </a:rPr>
              <a:t>s response to scientific, research-based intervention (RtI) as determined by a body of evidence.</a:t>
            </a:r>
          </a:p>
          <a:p>
            <a:pPr lvl="1" eaLnBrk="1" hangingPunct="1">
              <a:lnSpc>
                <a:spcPct val="80000"/>
              </a:lnSpc>
            </a:pPr>
            <a:endParaRPr lang="en-US" sz="1800">
              <a:latin typeface="Century Gothic" charset="0"/>
            </a:endParaRPr>
          </a:p>
          <a:p>
            <a:pPr eaLnBrk="1" hangingPunct="1">
              <a:lnSpc>
                <a:spcPct val="80000"/>
              </a:lnSpc>
              <a:buFont typeface="Arial" charset="0"/>
              <a:buChar char="•"/>
            </a:pPr>
            <a:r>
              <a:rPr lang="en-US" sz="1800">
                <a:latin typeface="Century Gothic" charset="0"/>
              </a:rPr>
              <a:t> Parents must receive information about:</a:t>
            </a:r>
          </a:p>
          <a:p>
            <a:pPr lvl="1" eaLnBrk="1" hangingPunct="1">
              <a:lnSpc>
                <a:spcPct val="80000"/>
              </a:lnSpc>
            </a:pPr>
            <a:endParaRPr lang="en-US" sz="1600">
              <a:latin typeface="Century Gothic" charset="0"/>
            </a:endParaRPr>
          </a:p>
          <a:p>
            <a:pPr lvl="1" eaLnBrk="1" hangingPunct="1">
              <a:lnSpc>
                <a:spcPct val="80000"/>
              </a:lnSpc>
              <a:buFont typeface="Arial" charset="0"/>
              <a:buChar char="•"/>
            </a:pPr>
            <a:r>
              <a:rPr lang="en-US" sz="1600">
                <a:latin typeface="Century Gothic" charset="0"/>
              </a:rPr>
              <a:t> Amount and nature of data collected; </a:t>
            </a:r>
          </a:p>
          <a:p>
            <a:pPr lvl="1" eaLnBrk="1" hangingPunct="1">
              <a:lnSpc>
                <a:spcPct val="80000"/>
              </a:lnSpc>
              <a:buFont typeface="Arial" charset="0"/>
              <a:buChar char="•"/>
            </a:pPr>
            <a:r>
              <a:rPr lang="en-US" sz="1600">
                <a:latin typeface="Century Gothic" charset="0"/>
              </a:rPr>
              <a:t> Strategies for increasing the child</a:t>
            </a:r>
            <a:r>
              <a:rPr lang="ja-JP" altLang="en-US" sz="1600">
                <a:latin typeface="Century Gothic" charset="0"/>
              </a:rPr>
              <a:t>’</a:t>
            </a:r>
            <a:r>
              <a:rPr lang="en-US" altLang="ja-JP" sz="1600">
                <a:latin typeface="Century Gothic" charset="0"/>
              </a:rPr>
              <a:t>s rate   </a:t>
            </a:r>
          </a:p>
          <a:p>
            <a:pPr lvl="1" eaLnBrk="1" hangingPunct="1">
              <a:lnSpc>
                <a:spcPct val="80000"/>
              </a:lnSpc>
            </a:pPr>
            <a:r>
              <a:rPr lang="en-US" sz="1600">
                <a:latin typeface="Century Gothic" charset="0"/>
              </a:rPr>
              <a:t>  of learning</a:t>
            </a:r>
          </a:p>
          <a:p>
            <a:pPr lvl="1" eaLnBrk="1" hangingPunct="1">
              <a:lnSpc>
                <a:spcPct val="80000"/>
              </a:lnSpc>
              <a:buFont typeface="Arial" charset="0"/>
              <a:buChar char="•"/>
            </a:pPr>
            <a:r>
              <a:rPr lang="en-US" sz="1600">
                <a:latin typeface="Century Gothic" charset="0"/>
              </a:rPr>
              <a:t>Results of repeated assessment of child</a:t>
            </a:r>
            <a:r>
              <a:rPr lang="ja-JP" altLang="en-US" sz="1600">
                <a:latin typeface="Century Gothic" charset="0"/>
              </a:rPr>
              <a:t>’</a:t>
            </a:r>
            <a:r>
              <a:rPr lang="en-US" altLang="ja-JP" sz="1600">
                <a:latin typeface="Century Gothic" charset="0"/>
              </a:rPr>
              <a:t>s </a:t>
            </a:r>
          </a:p>
          <a:p>
            <a:pPr lvl="1" eaLnBrk="1" hangingPunct="1">
              <a:lnSpc>
                <a:spcPct val="80000"/>
              </a:lnSpc>
            </a:pPr>
            <a:r>
              <a:rPr lang="en-US" sz="1600">
                <a:latin typeface="Century Gothic" charset="0"/>
              </a:rPr>
              <a:t>  progress.  </a:t>
            </a:r>
          </a:p>
          <a:p>
            <a:pPr lvl="1" eaLnBrk="1" hangingPunct="1">
              <a:lnSpc>
                <a:spcPct val="80000"/>
              </a:lnSpc>
            </a:pPr>
            <a:r>
              <a:rPr lang="en-US" sz="1600">
                <a:latin typeface="Century Gothic" charset="0"/>
              </a:rPr>
              <a:t>                                               </a:t>
            </a:r>
          </a:p>
          <a:p>
            <a:pPr lvl="1" algn="r" eaLnBrk="1" hangingPunct="1">
              <a:lnSpc>
                <a:spcPct val="80000"/>
              </a:lnSpc>
            </a:pPr>
            <a:r>
              <a:rPr lang="en-US" sz="1600">
                <a:latin typeface="Century Gothic" charset="0"/>
              </a:rPr>
              <a:t> </a:t>
            </a:r>
            <a:r>
              <a:rPr lang="en-US" sz="1600">
                <a:solidFill>
                  <a:schemeClr val="tx2"/>
                </a:solidFill>
                <a:latin typeface="Century Gothic" charset="0"/>
              </a:rPr>
              <a:t>(CDE, 2007; CDE, 2008b)</a:t>
            </a:r>
          </a:p>
          <a:p>
            <a:pPr lvl="1" eaLnBrk="1" hangingPunct="1">
              <a:lnSpc>
                <a:spcPct val="80000"/>
              </a:lnSpc>
            </a:pPr>
            <a:endParaRPr lang="en-US" sz="1600">
              <a:latin typeface="Century Gothic" charset="0"/>
            </a:endParaRPr>
          </a:p>
          <a:p>
            <a:pPr eaLnBrk="1" hangingPunct="1">
              <a:buFontTx/>
              <a:buChar char="-"/>
            </a:pPr>
            <a:endParaRPr lang="en-US" sz="1800">
              <a:latin typeface="Century Gothic" charset="0"/>
            </a:endParaRPr>
          </a:p>
        </p:txBody>
      </p:sp>
      <p:sp>
        <p:nvSpPr>
          <p:cNvPr id="109573" name="TextBox 6"/>
          <p:cNvSpPr txBox="1">
            <a:spLocks noChangeArrowheads="1"/>
          </p:cNvSpPr>
          <p:nvPr/>
        </p:nvSpPr>
        <p:spPr bwMode="auto">
          <a:xfrm>
            <a:off x="0" y="5334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latin typeface="Century Gothic" charset="0"/>
              </a:rPr>
              <a:t> </a:t>
            </a:r>
            <a:r>
              <a:rPr lang="en-US" sz="1400" i="1">
                <a:latin typeface="Century Gothic" charset="0"/>
              </a:rPr>
              <a:t>Family and Community Partnering </a:t>
            </a:r>
            <a:r>
              <a:rPr lang="en-US" sz="1400">
                <a:latin typeface="Century Gothic" charset="0"/>
              </a:rPr>
              <a:t>is one of the six RtI components in Colorado.</a:t>
            </a:r>
            <a:r>
              <a:rPr lang="en-US" sz="1400" i="1">
                <a:latin typeface="Century Gothic" charset="0"/>
              </a:rPr>
              <a:t> </a:t>
            </a:r>
            <a:endParaRPr lang="en-US" sz="1400">
              <a:latin typeface="Century Gothic"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686800" cy="1143000"/>
          </a:xfrm>
        </p:spPr>
        <p:txBody>
          <a:bodyPr/>
          <a:lstStyle/>
          <a:p>
            <a:r>
              <a:rPr lang="en-US" sz="3600" dirty="0" smtClean="0"/>
              <a:t>The Law: Colorado READ Act (2012)</a:t>
            </a:r>
            <a:endParaRPr lang="en-US" sz="3600" dirty="0"/>
          </a:p>
        </p:txBody>
      </p:sp>
      <p:sp>
        <p:nvSpPr>
          <p:cNvPr id="4" name="Content Placeholder 3"/>
          <p:cNvSpPr>
            <a:spLocks noGrp="1"/>
          </p:cNvSpPr>
          <p:nvPr>
            <p:ph idx="1"/>
          </p:nvPr>
        </p:nvSpPr>
        <p:spPr>
          <a:xfrm>
            <a:off x="457200" y="1066800"/>
            <a:ext cx="8229600" cy="5059363"/>
          </a:xfrm>
        </p:spPr>
        <p:txBody>
          <a:bodyPr/>
          <a:lstStyle/>
          <a:p>
            <a:endParaRPr lang="en-US" sz="2400" dirty="0" smtClean="0">
              <a:latin typeface="Verdana" charset="0"/>
              <a:ea typeface="ＭＳ Ｐゴシック" charset="0"/>
              <a:cs typeface="ＭＳ Ｐゴシック" charset="0"/>
            </a:endParaRPr>
          </a:p>
          <a:p>
            <a:endParaRPr lang="en-US" sz="2400" dirty="0">
              <a:latin typeface="Verdana" charset="0"/>
              <a:ea typeface="ＭＳ Ｐゴシック" charset="0"/>
              <a:cs typeface="ＭＳ Ｐゴシック" charset="0"/>
            </a:endParaRPr>
          </a:p>
          <a:p>
            <a:r>
              <a:rPr lang="en-US" sz="2400" dirty="0" smtClean="0">
                <a:latin typeface="Verdana" charset="0"/>
                <a:ea typeface="ＭＳ Ｐゴシック" charset="0"/>
                <a:cs typeface="ＭＳ Ｐゴシック" charset="0"/>
              </a:rPr>
              <a:t>The </a:t>
            </a:r>
            <a:r>
              <a:rPr lang="en-US" sz="2400" dirty="0">
                <a:latin typeface="Verdana" charset="0"/>
                <a:ea typeface="ＭＳ Ｐゴシック" charset="0"/>
                <a:cs typeface="ＭＳ Ｐゴシック" charset="0"/>
              </a:rPr>
              <a:t>parent plays a </a:t>
            </a:r>
            <a:r>
              <a:rPr lang="en-US" sz="2400" b="1" dirty="0">
                <a:latin typeface="Verdana" charset="0"/>
                <a:ea typeface="ＭＳ Ｐゴシック" charset="0"/>
                <a:cs typeface="ＭＳ Ｐゴシック" charset="0"/>
              </a:rPr>
              <a:t>central</a:t>
            </a:r>
            <a:r>
              <a:rPr lang="en-US" sz="2400" dirty="0">
                <a:latin typeface="Verdana" charset="0"/>
                <a:ea typeface="ＭＳ Ｐゴシック" charset="0"/>
                <a:cs typeface="ＭＳ Ｐゴシック" charset="0"/>
              </a:rPr>
              <a:t> role in supporting the student’s efforts…the parent is </a:t>
            </a:r>
            <a:r>
              <a:rPr lang="en-US" sz="2400" b="1" dirty="0">
                <a:latin typeface="Verdana" charset="0"/>
                <a:ea typeface="ＭＳ Ｐゴシック" charset="0"/>
                <a:cs typeface="ＭＳ Ｐゴシック" charset="0"/>
              </a:rPr>
              <a:t>strongly encouraged</a:t>
            </a:r>
            <a:r>
              <a:rPr lang="en-US" sz="2400" dirty="0">
                <a:latin typeface="Verdana" charset="0"/>
                <a:ea typeface="ＭＳ Ｐゴシック" charset="0"/>
                <a:cs typeface="ＭＳ Ｐゴシック" charset="0"/>
              </a:rPr>
              <a:t> to work with the student’s teacher in implementing the READ </a:t>
            </a:r>
            <a:r>
              <a:rPr lang="en-US" sz="2400" dirty="0" smtClean="0">
                <a:latin typeface="Verdana" charset="0"/>
                <a:ea typeface="ＭＳ Ｐゴシック" charset="0"/>
                <a:cs typeface="ＭＳ Ｐゴシック" charset="0"/>
              </a:rPr>
              <a:t>Plan </a:t>
            </a:r>
            <a:r>
              <a:rPr lang="en-US" sz="2400" dirty="0">
                <a:latin typeface="Verdana" charset="0"/>
                <a:ea typeface="ＭＳ Ｐゴシック" charset="0"/>
                <a:cs typeface="ＭＳ Ｐゴシック" charset="0"/>
              </a:rPr>
              <a:t>and to </a:t>
            </a:r>
            <a:r>
              <a:rPr lang="en-US" sz="2400" b="1" dirty="0">
                <a:latin typeface="Verdana" charset="0"/>
                <a:ea typeface="ＭＳ Ｐゴシック" charset="0"/>
                <a:cs typeface="ＭＳ Ｐゴシック" charset="0"/>
              </a:rPr>
              <a:t>supplement the intervention instruction</a:t>
            </a:r>
            <a:r>
              <a:rPr lang="en-US" sz="2400" dirty="0">
                <a:latin typeface="Verdana" charset="0"/>
                <a:ea typeface="ＭＳ Ｐゴシック" charset="0"/>
                <a:cs typeface="ＭＳ Ｐゴシック" charset="0"/>
              </a:rPr>
              <a:t> the student receives in school, the READ plan will </a:t>
            </a:r>
            <a:r>
              <a:rPr lang="en-US" sz="2400" b="1" dirty="0">
                <a:latin typeface="Verdana" charset="0"/>
                <a:ea typeface="ＭＳ Ｐゴシック" charset="0"/>
                <a:cs typeface="ＭＳ Ｐゴシック" charset="0"/>
              </a:rPr>
              <a:t>include strategies the parent is encouraged to use at home</a:t>
            </a:r>
            <a:r>
              <a:rPr lang="en-US" sz="2400" dirty="0">
                <a:latin typeface="Verdana" charset="0"/>
                <a:ea typeface="ＭＳ Ｐゴシック" charset="0"/>
                <a:cs typeface="ＭＳ Ｐゴシック" charset="0"/>
              </a:rPr>
              <a:t> to support the student’s reading success</a:t>
            </a:r>
            <a:r>
              <a:rPr lang="en-US" sz="2400" dirty="0" smtClean="0">
                <a:latin typeface="Verdana" charset="0"/>
                <a:ea typeface="ＭＳ Ｐゴシック" charset="0"/>
                <a:cs typeface="ＭＳ Ｐゴシック" charset="0"/>
              </a:rPr>
              <a:t>…</a:t>
            </a:r>
          </a:p>
          <a:p>
            <a:pPr marL="0" indent="0">
              <a:buNone/>
            </a:pPr>
            <a:endParaRPr lang="en-US" sz="2400" dirty="0">
              <a:latin typeface="Verdana" charset="0"/>
              <a:ea typeface="ＭＳ Ｐゴシック" charset="0"/>
              <a:cs typeface="ＭＳ Ｐゴシック" charset="0"/>
            </a:endParaRPr>
          </a:p>
          <a:p>
            <a:pPr marL="0" indent="0">
              <a:buNone/>
            </a:pPr>
            <a:endParaRPr lang="en-US" sz="2400" dirty="0"/>
          </a:p>
        </p:txBody>
      </p:sp>
    </p:spTree>
    <p:extLst>
      <p:ext uri="{BB962C8B-B14F-4D97-AF65-F5344CB8AC3E}">
        <p14:creationId xmlns:p14="http://schemas.microsoft.com/office/powerpoint/2010/main" val="283576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800" i="1">
                <a:solidFill>
                  <a:srgbClr val="000000"/>
                </a:solidFill>
                <a:latin typeface="Verdana" charset="0"/>
                <a:ea typeface="ＭＳ Ｐゴシック" charset="0"/>
                <a:cs typeface="ＭＳ Ｐゴシック" charset="0"/>
              </a:rPr>
              <a:t/>
            </a:r>
            <a:br>
              <a:rPr lang="en-US" sz="2800" i="1">
                <a:solidFill>
                  <a:srgbClr val="000000"/>
                </a:solidFill>
                <a:latin typeface="Verdana" charset="0"/>
                <a:ea typeface="ＭＳ Ｐゴシック" charset="0"/>
                <a:cs typeface="ＭＳ Ｐゴシック" charset="0"/>
              </a:rPr>
            </a:br>
            <a:r>
              <a:rPr lang="en-US" sz="2800">
                <a:solidFill>
                  <a:srgbClr val="000000"/>
                </a:solidFill>
                <a:latin typeface="Verdana" charset="0"/>
                <a:ea typeface="ＭＳ Ｐゴシック" charset="0"/>
                <a:cs typeface="ＭＳ Ｐゴシック" charset="0"/>
              </a:rPr>
              <a:t> A National Shift Based on the Law and Research</a:t>
            </a:r>
            <a:endParaRPr lang="en-US" sz="2800" i="1">
              <a:solidFill>
                <a:srgbClr val="000000"/>
              </a:solidFill>
              <a:latin typeface="Verdana" charset="0"/>
              <a:ea typeface="ＭＳ Ｐゴシック" charset="0"/>
              <a:cs typeface="ＭＳ Ｐゴシック" charset="0"/>
            </a:endParaRPr>
          </a:p>
        </p:txBody>
      </p:sp>
      <p:sp>
        <p:nvSpPr>
          <p:cNvPr id="115714" name="Content Placeholder 2"/>
          <p:cNvSpPr>
            <a:spLocks noGrp="1"/>
          </p:cNvSpPr>
          <p:nvPr>
            <p:ph sz="half" idx="1"/>
          </p:nvPr>
        </p:nvSpPr>
        <p:spPr bwMode="auto">
          <a:xfrm>
            <a:off x="457200" y="1295400"/>
            <a:ext cx="40386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Tx/>
              <a:buNone/>
            </a:pPr>
            <a:endParaRPr lang="en-US" sz="2000" b="1">
              <a:solidFill>
                <a:srgbClr val="000000"/>
              </a:solidFill>
              <a:latin typeface="Verdana" charset="0"/>
              <a:ea typeface="ＭＳ Ｐゴシック" charset="0"/>
              <a:cs typeface="ＭＳ Ｐゴシック" charset="0"/>
            </a:endParaRPr>
          </a:p>
          <a:p>
            <a:pPr>
              <a:buFontTx/>
              <a:buNone/>
            </a:pPr>
            <a:r>
              <a:rPr lang="en-US" sz="2000" b="1">
                <a:solidFill>
                  <a:srgbClr val="000000"/>
                </a:solidFill>
                <a:latin typeface="Verdana" charset="0"/>
                <a:ea typeface="ＭＳ Ｐゴシック" charset="0"/>
                <a:cs typeface="ＭＳ Ｐゴシック" charset="0"/>
              </a:rPr>
              <a:t>The Six Types of Parent Involvement (Epstein, 1995)</a:t>
            </a:r>
          </a:p>
          <a:p>
            <a:pPr>
              <a:buFontTx/>
              <a:buNone/>
            </a:pPr>
            <a:endParaRPr lang="en-US" sz="1600" b="1">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Parenting</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Communicating</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Volunteering</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Learning at Home</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Decision-Making</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Collaborating with Community</a:t>
            </a:r>
          </a:p>
          <a:p>
            <a:endParaRPr lang="en-US" sz="2000">
              <a:solidFill>
                <a:srgbClr val="000000"/>
              </a:solidFill>
              <a:latin typeface="Century Gothic" charset="0"/>
              <a:ea typeface="ＭＳ Ｐゴシック" charset="0"/>
              <a:cs typeface="ＭＳ Ｐゴシック" charset="0"/>
            </a:endParaRPr>
          </a:p>
          <a:p>
            <a:endParaRPr lang="en-US" sz="2000">
              <a:solidFill>
                <a:srgbClr val="000000"/>
              </a:solidFill>
              <a:latin typeface="Century Gothic" charset="0"/>
              <a:ea typeface="ＭＳ Ｐゴシック" charset="0"/>
              <a:cs typeface="ＭＳ Ｐゴシック" charset="0"/>
            </a:endParaRPr>
          </a:p>
          <a:p>
            <a:endParaRPr lang="en-US" sz="2000">
              <a:solidFill>
                <a:srgbClr val="000000"/>
              </a:solidFill>
              <a:latin typeface="Century Gothic" charset="0"/>
              <a:ea typeface="ＭＳ Ｐゴシック" charset="0"/>
              <a:cs typeface="ＭＳ Ｐゴシック" charset="0"/>
            </a:endParaRPr>
          </a:p>
          <a:p>
            <a:endParaRPr lang="en-US" sz="2000">
              <a:solidFill>
                <a:srgbClr val="000000"/>
              </a:solidFill>
              <a:latin typeface="Century Gothic" charset="0"/>
              <a:ea typeface="ＭＳ Ｐゴシック" charset="0"/>
              <a:cs typeface="ＭＳ Ｐゴシック" charset="0"/>
            </a:endParaRPr>
          </a:p>
        </p:txBody>
      </p:sp>
      <p:sp>
        <p:nvSpPr>
          <p:cNvPr id="115715" name="Content Placeholder 3"/>
          <p:cNvSpPr>
            <a:spLocks noGrp="1"/>
          </p:cNvSpPr>
          <p:nvPr>
            <p:ph sz="half" idx="2"/>
          </p:nvPr>
        </p:nvSpPr>
        <p:spPr bwMode="auto">
          <a:xfrm>
            <a:off x="4648200" y="1295400"/>
            <a:ext cx="4038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Tx/>
              <a:buNone/>
            </a:pPr>
            <a:endParaRPr lang="en-US" sz="1800" b="1">
              <a:solidFill>
                <a:srgbClr val="000000"/>
              </a:solidFill>
              <a:latin typeface="Verdana" charset="0"/>
              <a:ea typeface="ＭＳ Ｐゴシック" charset="0"/>
              <a:cs typeface="ＭＳ Ｐゴシック" charset="0"/>
            </a:endParaRPr>
          </a:p>
          <a:p>
            <a:pPr>
              <a:buFontTx/>
              <a:buNone/>
            </a:pPr>
            <a:r>
              <a:rPr lang="en-US" sz="2000" b="1">
                <a:solidFill>
                  <a:srgbClr val="000000"/>
                </a:solidFill>
                <a:latin typeface="Verdana" charset="0"/>
                <a:ea typeface="ＭＳ Ｐゴシック" charset="0"/>
                <a:cs typeface="ＭＳ Ｐゴシック" charset="0"/>
              </a:rPr>
              <a:t>National Standards for Family-School Partnerships(PTA,2009)</a:t>
            </a:r>
          </a:p>
          <a:p>
            <a:pPr>
              <a:buFontTx/>
              <a:buNone/>
            </a:pPr>
            <a:endParaRPr lang="en-US" sz="16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Welcoming All Families</a:t>
            </a:r>
          </a:p>
          <a:p>
            <a:pPr>
              <a:buFontTx/>
              <a:buNone/>
            </a:pPr>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Communicating Effectively</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Supporting Student Success</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Speaking Up for Every Child</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Sharing Power</a:t>
            </a:r>
          </a:p>
          <a:p>
            <a:endParaRPr lang="en-US" sz="1400">
              <a:solidFill>
                <a:srgbClr val="000000"/>
              </a:solidFill>
              <a:latin typeface="Verdana" charset="0"/>
              <a:ea typeface="ＭＳ Ｐゴシック" charset="0"/>
              <a:cs typeface="ＭＳ Ｐゴシック" charset="0"/>
            </a:endParaRPr>
          </a:p>
          <a:p>
            <a:r>
              <a:rPr lang="en-US" sz="1800">
                <a:solidFill>
                  <a:srgbClr val="000000"/>
                </a:solidFill>
                <a:latin typeface="Verdana" charset="0"/>
                <a:ea typeface="ＭＳ Ｐゴシック" charset="0"/>
                <a:cs typeface="ＭＳ Ｐゴシック" charset="0"/>
              </a:rPr>
              <a:t>Collaborating with Community</a:t>
            </a:r>
          </a:p>
          <a:p>
            <a:endParaRPr lang="en-US" sz="2000">
              <a:solidFill>
                <a:srgbClr val="000000"/>
              </a:solidFill>
              <a:latin typeface="Century Gothic" charset="0"/>
              <a:ea typeface="ＭＳ Ｐゴシック" charset="0"/>
              <a:cs typeface="ＭＳ Ｐゴシック" charset="0"/>
            </a:endParaRPr>
          </a:p>
          <a:p>
            <a:endParaRPr lang="en-US" sz="2000">
              <a:solidFill>
                <a:srgbClr val="000000"/>
              </a:solidFill>
              <a:latin typeface="Verdana"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What is the Shift?</a:t>
            </a:r>
          </a:p>
        </p:txBody>
      </p:sp>
      <p:sp>
        <p:nvSpPr>
          <p:cNvPr id="117762" name="Rectangle 7"/>
          <p:cNvSpPr>
            <a:spLocks noGrp="1" noChangeArrowheads="1"/>
          </p:cNvSpPr>
          <p:nvPr>
            <p:ph type="body"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buFont typeface="Wingdings 2" charset="0"/>
              <a:buNone/>
            </a:pPr>
            <a:r>
              <a:rPr lang="en-US" sz="2400" b="1">
                <a:solidFill>
                  <a:schemeClr val="accent2"/>
                </a:solidFill>
                <a:latin typeface="Century Gothic" charset="0"/>
                <a:ea typeface="ＭＳ Ｐゴシック" charset="0"/>
                <a:cs typeface="ＭＳ Ｐゴシック" charset="0"/>
              </a:rPr>
              <a:t>Traditional Parent Involvement</a:t>
            </a:r>
          </a:p>
          <a:p>
            <a:pPr eaLnBrk="1" hangingPunct="1">
              <a:lnSpc>
                <a:spcPct val="80000"/>
              </a:lnSpc>
            </a:pPr>
            <a:r>
              <a:rPr lang="en-US" sz="2400">
                <a:latin typeface="Century Gothic" charset="0"/>
                <a:ea typeface="ＭＳ Ｐゴシック" charset="0"/>
                <a:cs typeface="ＭＳ Ｐゴシック" charset="0"/>
              </a:rPr>
              <a:t>Parents only</a:t>
            </a:r>
          </a:p>
          <a:p>
            <a:pPr eaLnBrk="1" hangingPunct="1">
              <a:lnSpc>
                <a:spcPct val="80000"/>
              </a:lnSpc>
              <a:buFont typeface="Wingdings 2" charset="0"/>
              <a:buNone/>
            </a:pPr>
            <a:endParaRPr lang="en-US" sz="2400">
              <a:latin typeface="Century Gothic" charset="0"/>
              <a:ea typeface="ＭＳ Ｐゴシック" charset="0"/>
              <a:cs typeface="ＭＳ Ｐゴシック" charset="0"/>
            </a:endParaRPr>
          </a:p>
          <a:p>
            <a:pPr eaLnBrk="1" hangingPunct="1">
              <a:lnSpc>
                <a:spcPct val="80000"/>
              </a:lnSpc>
              <a:buFont typeface="Wingdings 2" charset="0"/>
              <a:buNone/>
            </a:pPr>
            <a:endParaRPr lang="en-US" sz="2400">
              <a:latin typeface="Century Gothic" charset="0"/>
              <a:ea typeface="ＭＳ Ｐゴシック" charset="0"/>
              <a:cs typeface="ＭＳ Ｐゴシック" charset="0"/>
            </a:endParaRPr>
          </a:p>
          <a:p>
            <a:pPr eaLnBrk="1" hangingPunct="1">
              <a:lnSpc>
                <a:spcPct val="80000"/>
              </a:lnSpc>
            </a:pPr>
            <a:r>
              <a:rPr lang="en-US" sz="2400">
                <a:latin typeface="Century Gothic" charset="0"/>
                <a:ea typeface="ＭＳ Ｐゴシック" charset="0"/>
                <a:cs typeface="ＭＳ Ｐゴシック" charset="0"/>
              </a:rPr>
              <a:t>Schools have the primary responsibility for educating students</a:t>
            </a:r>
          </a:p>
          <a:p>
            <a:pPr eaLnBrk="1" hangingPunct="1">
              <a:lnSpc>
                <a:spcPct val="80000"/>
              </a:lnSpc>
              <a:buFont typeface="Wingdings 2" charset="0"/>
              <a:buNone/>
            </a:pPr>
            <a:endParaRPr lang="en-US" sz="2400">
              <a:latin typeface="Century Gothic" charset="0"/>
              <a:ea typeface="ＭＳ Ｐゴシック" charset="0"/>
              <a:cs typeface="ＭＳ Ｐゴシック" charset="0"/>
            </a:endParaRPr>
          </a:p>
          <a:p>
            <a:pPr eaLnBrk="1" hangingPunct="1">
              <a:lnSpc>
                <a:spcPct val="80000"/>
              </a:lnSpc>
            </a:pPr>
            <a:r>
              <a:rPr lang="en-US" sz="2400">
                <a:latin typeface="Century Gothic" charset="0"/>
                <a:ea typeface="ＭＳ Ｐゴシック" charset="0"/>
                <a:cs typeface="ＭＳ Ｐゴシック" charset="0"/>
              </a:rPr>
              <a:t>School initiated, formal activities and meetings</a:t>
            </a:r>
          </a:p>
        </p:txBody>
      </p:sp>
      <p:sp>
        <p:nvSpPr>
          <p:cNvPr id="117763" name="Rectangle 8"/>
          <p:cNvSpPr>
            <a:spLocks noGrp="1" noChangeArrowheads="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buFont typeface="Wingdings 2" charset="0"/>
              <a:buNone/>
            </a:pPr>
            <a:r>
              <a:rPr lang="en-US" sz="2400" b="1">
                <a:solidFill>
                  <a:schemeClr val="accent2"/>
                </a:solidFill>
                <a:latin typeface="Century Gothic" charset="0"/>
                <a:ea typeface="ＭＳ Ｐゴシック" charset="0"/>
                <a:cs typeface="ＭＳ Ｐゴシック" charset="0"/>
              </a:rPr>
              <a:t>Family Partnering</a:t>
            </a:r>
          </a:p>
          <a:p>
            <a:pPr eaLnBrk="1" hangingPunct="1">
              <a:lnSpc>
                <a:spcPct val="80000"/>
              </a:lnSpc>
            </a:pPr>
            <a:r>
              <a:rPr lang="en-US" sz="2400">
                <a:latin typeface="Century Gothic" charset="0"/>
                <a:ea typeface="ＭＳ Ｐゴシック" charset="0"/>
                <a:cs typeface="ＭＳ Ｐゴシック" charset="0"/>
              </a:rPr>
              <a:t>Family  = student, parents and/or other caregivers in a child</a:t>
            </a:r>
            <a:r>
              <a:rPr lang="ja-JP" altLang="en-US" sz="2400">
                <a:latin typeface="Century Gothic" charset="0"/>
                <a:ea typeface="ＭＳ Ｐゴシック" charset="0"/>
                <a:cs typeface="ＭＳ Ｐゴシック" charset="0"/>
              </a:rPr>
              <a:t>’</a:t>
            </a:r>
            <a:r>
              <a:rPr lang="en-US" altLang="ja-JP" sz="2400">
                <a:latin typeface="Century Gothic" charset="0"/>
                <a:ea typeface="ＭＳ Ｐゴシック" charset="0"/>
                <a:cs typeface="ＭＳ Ｐゴシック" charset="0"/>
              </a:rPr>
              <a:t>s life</a:t>
            </a:r>
          </a:p>
          <a:p>
            <a:pPr eaLnBrk="1" hangingPunct="1">
              <a:lnSpc>
                <a:spcPct val="80000"/>
              </a:lnSpc>
            </a:pPr>
            <a:r>
              <a:rPr lang="en-US" sz="2400">
                <a:latin typeface="Century Gothic" charset="0"/>
                <a:ea typeface="ＭＳ Ｐゴシック" charset="0"/>
                <a:cs typeface="ＭＳ Ｐゴシック" charset="0"/>
              </a:rPr>
              <a:t>Families and schools share responsibility for  a child</a:t>
            </a:r>
            <a:r>
              <a:rPr lang="ja-JP" altLang="en-US" sz="2400">
                <a:latin typeface="Century Gothic" charset="0"/>
                <a:ea typeface="ＭＳ Ｐゴシック" charset="0"/>
                <a:cs typeface="ＭＳ Ｐゴシック" charset="0"/>
              </a:rPr>
              <a:t>’</a:t>
            </a:r>
            <a:r>
              <a:rPr lang="en-US" altLang="ja-JP" sz="2400">
                <a:latin typeface="Century Gothic" charset="0"/>
                <a:ea typeface="ＭＳ Ｐゴシック" charset="0"/>
                <a:cs typeface="ＭＳ Ｐゴシック" charset="0"/>
              </a:rPr>
              <a:t>s education; each has unique knowledge and skills</a:t>
            </a:r>
          </a:p>
          <a:p>
            <a:pPr eaLnBrk="1" hangingPunct="1">
              <a:lnSpc>
                <a:spcPct val="80000"/>
              </a:lnSpc>
            </a:pPr>
            <a:r>
              <a:rPr lang="en-US" sz="2400">
                <a:latin typeface="Century Gothic" charset="0"/>
                <a:ea typeface="ＭＳ Ｐゴシック" charset="0"/>
                <a:cs typeface="ＭＳ Ｐゴシック" charset="0"/>
              </a:rPr>
              <a:t>Flexible hours and meeting venues; ongoing sustainable relationship-building</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What is the Shift?</a:t>
            </a:r>
          </a:p>
        </p:txBody>
      </p:sp>
      <p:sp>
        <p:nvSpPr>
          <p:cNvPr id="119810" name="Rectangle 7"/>
          <p:cNvSpPr>
            <a:spLocks noGrp="1" noChangeArrowheads="1"/>
          </p:cNvSpPr>
          <p:nvPr>
            <p:ph type="body"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buFont typeface="Wingdings 2" charset="0"/>
              <a:buNone/>
            </a:pPr>
            <a:r>
              <a:rPr lang="en-US" sz="2000" b="1">
                <a:solidFill>
                  <a:schemeClr val="accent2"/>
                </a:solidFill>
                <a:latin typeface="Century Gothic" charset="0"/>
                <a:ea typeface="ＭＳ Ｐゴシック" charset="0"/>
                <a:cs typeface="ＭＳ Ｐゴシック" charset="0"/>
              </a:rPr>
              <a:t>Traditional Parent Involvement</a:t>
            </a:r>
          </a:p>
          <a:p>
            <a:pPr eaLnBrk="1" hangingPunct="1">
              <a:lnSpc>
                <a:spcPct val="80000"/>
              </a:lnSpc>
            </a:pPr>
            <a:r>
              <a:rPr lang="en-US" sz="2000">
                <a:latin typeface="Century Gothic" charset="0"/>
                <a:ea typeface="ＭＳ Ｐゴシック" charset="0"/>
                <a:cs typeface="ＭＳ Ｐゴシック" charset="0"/>
              </a:rPr>
              <a:t>School initiated, one-way information sharing, often about problems</a:t>
            </a:r>
          </a:p>
          <a:p>
            <a:pPr eaLnBrk="1" hangingPunct="1">
              <a:lnSpc>
                <a:spcPct val="80000"/>
              </a:lnSpc>
            </a:pPr>
            <a:endParaRPr lang="en-US" sz="2000">
              <a:latin typeface="Century Gothic" charset="0"/>
              <a:ea typeface="ＭＳ Ｐゴシック" charset="0"/>
              <a:cs typeface="ＭＳ Ｐゴシック" charset="0"/>
            </a:endParaRPr>
          </a:p>
          <a:p>
            <a:pPr eaLnBrk="1" hangingPunct="1">
              <a:lnSpc>
                <a:spcPct val="80000"/>
              </a:lnSpc>
              <a:buFont typeface="Wingdings 2" charset="0"/>
              <a:buNone/>
            </a:pPr>
            <a:endParaRPr lang="en-US" sz="2000">
              <a:latin typeface="Century Gothic" charset="0"/>
              <a:ea typeface="ＭＳ Ｐゴシック" charset="0"/>
              <a:cs typeface="ＭＳ Ｐゴシック" charset="0"/>
            </a:endParaRPr>
          </a:p>
          <a:p>
            <a:pPr eaLnBrk="1" hangingPunct="1">
              <a:lnSpc>
                <a:spcPct val="80000"/>
              </a:lnSpc>
            </a:pPr>
            <a:r>
              <a:rPr lang="en-US" sz="2000">
                <a:latin typeface="Century Gothic" charset="0"/>
                <a:ea typeface="ＭＳ Ｐゴシック" charset="0"/>
                <a:cs typeface="ＭＳ Ｐゴシック" charset="0"/>
              </a:rPr>
              <a:t>Educational plans developed and implemented by school and shared with parents; parents give consent</a:t>
            </a:r>
          </a:p>
          <a:p>
            <a:pPr eaLnBrk="1" hangingPunct="1">
              <a:lnSpc>
                <a:spcPct val="80000"/>
              </a:lnSpc>
            </a:pPr>
            <a:endParaRPr lang="en-US" sz="2000">
              <a:latin typeface="Century Gothic" charset="0"/>
              <a:ea typeface="ＭＳ Ｐゴシック" charset="0"/>
              <a:cs typeface="ＭＳ Ｐゴシック" charset="0"/>
            </a:endParaRPr>
          </a:p>
          <a:p>
            <a:pPr eaLnBrk="1" hangingPunct="1">
              <a:lnSpc>
                <a:spcPct val="80000"/>
              </a:lnSpc>
            </a:pPr>
            <a:r>
              <a:rPr lang="en-US" sz="2000">
                <a:latin typeface="Century Gothic" charset="0"/>
                <a:ea typeface="ＭＳ Ｐゴシック" charset="0"/>
                <a:cs typeface="ＭＳ Ｐゴシック" charset="0"/>
              </a:rPr>
              <a:t>Structured volunteering at school (usually fundraisers, events) with a small group of parents</a:t>
            </a:r>
          </a:p>
        </p:txBody>
      </p:sp>
      <p:sp>
        <p:nvSpPr>
          <p:cNvPr id="119811" name="Rectangle 8"/>
          <p:cNvSpPr>
            <a:spLocks noGrp="1" noChangeArrowheads="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buFont typeface="Wingdings 2" charset="0"/>
              <a:buNone/>
            </a:pPr>
            <a:r>
              <a:rPr lang="en-US" sz="2000" b="1">
                <a:solidFill>
                  <a:schemeClr val="accent2"/>
                </a:solidFill>
                <a:latin typeface="Century Gothic" charset="0"/>
                <a:ea typeface="ＭＳ Ｐゴシック" charset="0"/>
                <a:cs typeface="ＭＳ Ｐゴシック" charset="0"/>
              </a:rPr>
              <a:t>Family Partnering</a:t>
            </a:r>
          </a:p>
          <a:p>
            <a:pPr eaLnBrk="1" hangingPunct="1">
              <a:lnSpc>
                <a:spcPct val="80000"/>
              </a:lnSpc>
            </a:pPr>
            <a:r>
              <a:rPr lang="en-US" sz="2000">
                <a:latin typeface="Century Gothic" charset="0"/>
                <a:ea typeface="ＭＳ Ｐゴシック" charset="0"/>
                <a:cs typeface="ＭＳ Ｐゴシック" charset="0"/>
              </a:rPr>
              <a:t>Ongoing, two-way communication about successes, concerns, information</a:t>
            </a:r>
          </a:p>
          <a:p>
            <a:pPr eaLnBrk="1" hangingPunct="1">
              <a:lnSpc>
                <a:spcPct val="80000"/>
              </a:lnSpc>
            </a:pPr>
            <a:endParaRPr lang="en-US" sz="2000">
              <a:latin typeface="Century Gothic" charset="0"/>
              <a:ea typeface="ＭＳ Ｐゴシック" charset="0"/>
              <a:cs typeface="ＭＳ Ｐゴシック" charset="0"/>
            </a:endParaRPr>
          </a:p>
          <a:p>
            <a:pPr eaLnBrk="1" hangingPunct="1">
              <a:lnSpc>
                <a:spcPct val="80000"/>
              </a:lnSpc>
            </a:pPr>
            <a:r>
              <a:rPr lang="en-US" sz="2000">
                <a:latin typeface="Century Gothic" charset="0"/>
                <a:ea typeface="ＭＳ Ｐゴシック" charset="0"/>
                <a:cs typeface="ＭＳ Ｐゴシック" charset="0"/>
              </a:rPr>
              <a:t>Educational plans developed and delivered conjointly by schools and families including RtI, ILP,ALP, FBA/BIP, and IEP</a:t>
            </a:r>
          </a:p>
          <a:p>
            <a:pPr eaLnBrk="1" hangingPunct="1">
              <a:lnSpc>
                <a:spcPct val="80000"/>
              </a:lnSpc>
            </a:pPr>
            <a:endParaRPr lang="en-US" sz="2000">
              <a:latin typeface="Century Gothic" charset="0"/>
              <a:ea typeface="ＭＳ Ｐゴシック" charset="0"/>
              <a:cs typeface="ＭＳ Ｐゴシック" charset="0"/>
            </a:endParaRPr>
          </a:p>
          <a:p>
            <a:pPr eaLnBrk="1" hangingPunct="1">
              <a:lnSpc>
                <a:spcPct val="80000"/>
              </a:lnSpc>
            </a:pPr>
            <a:r>
              <a:rPr lang="en-US" sz="2000">
                <a:latin typeface="Century Gothic" charset="0"/>
                <a:ea typeface="ＭＳ Ｐゴシック" charset="0"/>
                <a:cs typeface="ＭＳ Ｐゴシック" charset="0"/>
              </a:rPr>
              <a:t>Supporting learning at home and school for all families</a:t>
            </a:r>
          </a:p>
        </p:txBody>
      </p:sp>
    </p:spTree>
  </p:cSld>
  <p:clrMapOvr>
    <a:masterClrMapping/>
  </p:clrMapOvr>
  <p:transition xmlns:p14="http://schemas.microsoft.com/office/powerpoint/2010/mai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What is the Shift?</a:t>
            </a:r>
          </a:p>
        </p:txBody>
      </p:sp>
      <p:sp>
        <p:nvSpPr>
          <p:cNvPr id="121858" name="Rectangle 7"/>
          <p:cNvSpPr>
            <a:spLocks noGrp="1" noChangeArrowheads="1"/>
          </p:cNvSpPr>
          <p:nvPr>
            <p:ph type="body" sz="half" idx="1"/>
          </p:nvPr>
        </p:nvSpPr>
        <p:spPr bwMode="auto">
          <a:xfrm>
            <a:off x="533400" y="1295400"/>
            <a:ext cx="4038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 typeface="Wingdings 2" charset="0"/>
              <a:buNone/>
            </a:pPr>
            <a:r>
              <a:rPr lang="en-US" sz="2400" b="1">
                <a:solidFill>
                  <a:schemeClr val="accent2"/>
                </a:solidFill>
                <a:latin typeface="Century Gothic" charset="0"/>
                <a:ea typeface="ＭＳ Ｐゴシック" charset="0"/>
                <a:cs typeface="ＭＳ Ｐゴシック" charset="0"/>
              </a:rPr>
              <a:t>Traditional Parent Involvement</a:t>
            </a:r>
          </a:p>
          <a:p>
            <a:pPr eaLnBrk="1" hangingPunct="1">
              <a:lnSpc>
                <a:spcPct val="90000"/>
              </a:lnSpc>
              <a:buFont typeface="Wingdings 2" charset="0"/>
              <a:buNone/>
            </a:pPr>
            <a:endParaRPr lang="en-US" sz="2400" b="1">
              <a:solidFill>
                <a:schemeClr val="accent2"/>
              </a:solidFill>
              <a:latin typeface="Century Gothic" charset="0"/>
              <a:ea typeface="ＭＳ Ｐゴシック" charset="0"/>
              <a:cs typeface="ＭＳ Ｐゴシック" charset="0"/>
            </a:endParaRPr>
          </a:p>
          <a:p>
            <a:pPr eaLnBrk="1" hangingPunct="1">
              <a:lnSpc>
                <a:spcPct val="90000"/>
              </a:lnSpc>
            </a:pPr>
            <a:r>
              <a:rPr lang="en-US" sz="2400">
                <a:latin typeface="Century Gothic" charset="0"/>
                <a:ea typeface="ＭＳ Ｐゴシック" charset="0"/>
                <a:cs typeface="ＭＳ Ｐゴシック" charset="0"/>
              </a:rPr>
              <a:t>When a student struggles, teachers tend to </a:t>
            </a:r>
            <a:r>
              <a:rPr lang="ja-JP" altLang="en-US" sz="2400">
                <a:latin typeface="Century Gothic" charset="0"/>
                <a:ea typeface="ＭＳ Ｐゴシック" charset="0"/>
                <a:cs typeface="ＭＳ Ｐゴシック" charset="0"/>
              </a:rPr>
              <a:t>“</a:t>
            </a:r>
            <a:r>
              <a:rPr lang="en-US" altLang="ja-JP" sz="2400">
                <a:latin typeface="Century Gothic" charset="0"/>
                <a:ea typeface="ＭＳ Ｐゴシック" charset="0"/>
                <a:cs typeface="ＭＳ Ｐゴシック" charset="0"/>
              </a:rPr>
              <a:t>go it alone</a:t>
            </a:r>
            <a:r>
              <a:rPr lang="ja-JP" altLang="en-US" sz="2400">
                <a:latin typeface="Century Gothic" charset="0"/>
                <a:ea typeface="ＭＳ Ｐゴシック" charset="0"/>
                <a:cs typeface="ＭＳ Ｐゴシック" charset="0"/>
              </a:rPr>
              <a:t>”</a:t>
            </a:r>
            <a:r>
              <a:rPr lang="en-US" altLang="ja-JP" sz="2400">
                <a:latin typeface="Century Gothic" charset="0"/>
                <a:ea typeface="ＭＳ Ｐゴシック" charset="0"/>
                <a:cs typeface="ＭＳ Ｐゴシック" charset="0"/>
              </a:rPr>
              <a:t>, then refer to  child study group/special education if continuing problems; families </a:t>
            </a:r>
            <a:r>
              <a:rPr lang="ja-JP" altLang="en-US" sz="2400">
                <a:latin typeface="Century Gothic" charset="0"/>
                <a:ea typeface="ＭＳ Ｐゴシック" charset="0"/>
                <a:cs typeface="ＭＳ Ｐゴシック" charset="0"/>
              </a:rPr>
              <a:t>“</a:t>
            </a:r>
            <a:r>
              <a:rPr lang="en-US" altLang="ja-JP" sz="2400">
                <a:latin typeface="Century Gothic" charset="0"/>
                <a:ea typeface="ＭＳ Ｐゴシック" charset="0"/>
                <a:cs typeface="ＭＳ Ｐゴシック" charset="0"/>
              </a:rPr>
              <a:t>sign consent</a:t>
            </a:r>
            <a:r>
              <a:rPr lang="ja-JP" altLang="en-US" sz="2400">
                <a:latin typeface="Century Gothic" charset="0"/>
                <a:ea typeface="ＭＳ Ｐゴシック" charset="0"/>
                <a:cs typeface="ＭＳ Ｐゴシック" charset="0"/>
              </a:rPr>
              <a:t>”</a:t>
            </a:r>
            <a:r>
              <a:rPr lang="en-US" altLang="ja-JP" sz="2400">
                <a:latin typeface="Century Gothic" charset="0"/>
                <a:ea typeface="ＭＳ Ｐゴシック" charset="0"/>
                <a:cs typeface="ＭＳ Ｐゴシック" charset="0"/>
              </a:rPr>
              <a:t>  and the special education team tests for eligibility.</a:t>
            </a:r>
            <a:endParaRPr lang="en-US" sz="2400">
              <a:latin typeface="Century Gothic" charset="0"/>
              <a:ea typeface="ＭＳ Ｐゴシック" charset="0"/>
              <a:cs typeface="ＭＳ Ｐゴシック" charset="0"/>
            </a:endParaRPr>
          </a:p>
        </p:txBody>
      </p:sp>
      <p:sp>
        <p:nvSpPr>
          <p:cNvPr id="121859" name="Rectangle 8"/>
          <p:cNvSpPr>
            <a:spLocks noGrp="1" noChangeArrowheads="1"/>
          </p:cNvSpPr>
          <p:nvPr>
            <p:ph type="body" sz="half" idx="2"/>
          </p:nvPr>
        </p:nvSpPr>
        <p:spPr bwMode="auto">
          <a:xfrm>
            <a:off x="4724400" y="1219200"/>
            <a:ext cx="403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 typeface="Wingdings 2" charset="0"/>
              <a:buNone/>
            </a:pPr>
            <a:r>
              <a:rPr lang="en-US" sz="2400" b="1">
                <a:solidFill>
                  <a:schemeClr val="accent2"/>
                </a:solidFill>
                <a:latin typeface="Century Gothic" charset="0"/>
                <a:ea typeface="ＭＳ Ｐゴシック" charset="0"/>
                <a:cs typeface="ＭＳ Ｐゴシック" charset="0"/>
              </a:rPr>
              <a:t>Family Partnering</a:t>
            </a:r>
          </a:p>
          <a:p>
            <a:pPr eaLnBrk="1" hangingPunct="1">
              <a:lnSpc>
                <a:spcPct val="90000"/>
              </a:lnSpc>
              <a:buFont typeface="Wingdings 2" charset="0"/>
              <a:buNone/>
            </a:pPr>
            <a:endParaRPr lang="en-US" sz="2400" b="1">
              <a:solidFill>
                <a:schemeClr val="accent2"/>
              </a:solidFill>
              <a:latin typeface="Century Gothic" charset="0"/>
              <a:ea typeface="ＭＳ Ｐゴシック" charset="0"/>
              <a:cs typeface="ＭＳ Ｐゴシック" charset="0"/>
            </a:endParaRPr>
          </a:p>
          <a:p>
            <a:pPr eaLnBrk="1" hangingPunct="1">
              <a:lnSpc>
                <a:spcPct val="90000"/>
              </a:lnSpc>
              <a:buFont typeface="Wingdings 2" charset="0"/>
              <a:buNone/>
            </a:pPr>
            <a:endParaRPr lang="en-US" sz="2400">
              <a:latin typeface="Century Gothic" charset="0"/>
              <a:ea typeface="ＭＳ Ｐゴシック" charset="0"/>
              <a:cs typeface="ＭＳ Ｐゴシック" charset="0"/>
            </a:endParaRPr>
          </a:p>
          <a:p>
            <a:pPr eaLnBrk="1" hangingPunct="1">
              <a:lnSpc>
                <a:spcPct val="90000"/>
              </a:lnSpc>
            </a:pPr>
            <a:r>
              <a:rPr lang="en-US" sz="2400">
                <a:latin typeface="Century Gothic" charset="0"/>
                <a:ea typeface="ＭＳ Ｐゴシック" charset="0"/>
                <a:cs typeface="ＭＳ Ｐゴシック" charset="0"/>
              </a:rPr>
              <a:t>When a student struggles, families and teachers work together, then refer to the RtI problem-solving team if concerns continue; the team, including families and teachers, prescribes interventions and monitors progress.</a:t>
            </a:r>
          </a:p>
        </p:txBody>
      </p:sp>
    </p:spTree>
  </p:cSld>
  <p:clrMapOvr>
    <a:masterClrMapping/>
  </p:clrMapOvr>
  <p:transition xmlns:p14="http://schemas.microsoft.com/office/powerpoint/2010/mai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atin typeface="Century Gothic" charset="0"/>
                <a:ea typeface="ＭＳ Ｐゴシック" charset="0"/>
                <a:cs typeface="ＭＳ Ｐゴシック" charset="0"/>
              </a:rPr>
              <a:t> </a:t>
            </a:r>
            <a:r>
              <a:rPr lang="en-US">
                <a:solidFill>
                  <a:schemeClr val="tx1"/>
                </a:solidFill>
                <a:latin typeface="Century Gothic" charset="0"/>
                <a:ea typeface="ＭＳ Ｐゴシック" charset="0"/>
                <a:cs typeface="ＭＳ Ｐゴシック" charset="0"/>
              </a:rPr>
              <a:t>Challenges and Solutions</a:t>
            </a:r>
          </a:p>
        </p:txBody>
      </p:sp>
      <p:sp>
        <p:nvSpPr>
          <p:cNvPr id="130050" name="Rectangle 8"/>
          <p:cNvSpPr>
            <a:spLocks noGrp="1" noChangeArrowheads="1"/>
          </p:cNvSpPr>
          <p:nvPr>
            <p:ph type="body" idx="1"/>
          </p:nvPr>
        </p:nvSpPr>
        <p:spPr bwMode="auto">
          <a:xfrm>
            <a:off x="457200" y="1600201"/>
            <a:ext cx="78486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 typeface="Wingdings 2" charset="0"/>
              <a:buNone/>
            </a:pPr>
            <a:r>
              <a:rPr lang="ja-JP" altLang="en-US" dirty="0">
                <a:latin typeface="Century Gothic" charset="0"/>
                <a:ea typeface="ＭＳ Ｐゴシック" charset="0"/>
                <a:cs typeface="ＭＳ Ｐゴシック" charset="0"/>
              </a:rPr>
              <a:t>“</a:t>
            </a:r>
            <a:r>
              <a:rPr lang="en-US" altLang="ja-JP" dirty="0">
                <a:latin typeface="Century Gothic" charset="0"/>
                <a:ea typeface="ＭＳ Ｐゴシック" charset="0"/>
                <a:cs typeface="ＭＳ Ｐゴシック" charset="0"/>
              </a:rPr>
              <a:t>Hurdlers know there will be several obstacles…they plan ahead as to how to overcome. With a little foresight…there can be successful navigation</a:t>
            </a:r>
            <a:r>
              <a:rPr lang="ja-JP" altLang="en-US" dirty="0">
                <a:latin typeface="Century Gothic" charset="0"/>
                <a:ea typeface="ＭＳ Ｐゴシック" charset="0"/>
                <a:cs typeface="ＭＳ Ｐゴシック" charset="0"/>
              </a:rPr>
              <a:t>”</a:t>
            </a:r>
            <a:r>
              <a:rPr lang="en-US" altLang="ja-JP" dirty="0">
                <a:latin typeface="Century Gothic" charset="0"/>
                <a:ea typeface="ＭＳ Ｐゴシック" charset="0"/>
                <a:cs typeface="ＭＳ Ｐゴシック" charset="0"/>
              </a:rPr>
              <a:t>. </a:t>
            </a:r>
          </a:p>
          <a:p>
            <a:pPr algn="r" eaLnBrk="1" hangingPunct="1">
              <a:lnSpc>
                <a:spcPct val="90000"/>
              </a:lnSpc>
              <a:buFont typeface="Wingdings 2" charset="0"/>
              <a:buNone/>
            </a:pPr>
            <a:endParaRPr lang="en-US" sz="1400" dirty="0">
              <a:latin typeface="Century Gothic" charset="0"/>
              <a:ea typeface="ＭＳ Ｐゴシック" charset="0"/>
              <a:cs typeface="ＭＳ Ｐゴシック" charset="0"/>
            </a:endParaRPr>
          </a:p>
          <a:p>
            <a:pPr algn="r" eaLnBrk="1" hangingPunct="1">
              <a:lnSpc>
                <a:spcPct val="90000"/>
              </a:lnSpc>
              <a:buFont typeface="Wingdings 2" charset="0"/>
              <a:buNone/>
            </a:pPr>
            <a:endParaRPr lang="en-US" sz="1400" dirty="0">
              <a:latin typeface="Century Gothic" charset="0"/>
              <a:ea typeface="ＭＳ Ｐゴシック" charset="0"/>
              <a:cs typeface="ＭＳ Ｐゴシック" charset="0"/>
            </a:endParaRPr>
          </a:p>
          <a:p>
            <a:pPr algn="r" eaLnBrk="1" hangingPunct="1">
              <a:lnSpc>
                <a:spcPct val="90000"/>
              </a:lnSpc>
              <a:buFont typeface="Wingdings 2" charset="0"/>
              <a:buNone/>
            </a:pPr>
            <a:endParaRPr lang="en-US" sz="1400" dirty="0">
              <a:latin typeface="Century Gothic" charset="0"/>
              <a:ea typeface="ＭＳ Ｐゴシック" charset="0"/>
              <a:cs typeface="ＭＳ Ｐゴシック" charset="0"/>
            </a:endParaRPr>
          </a:p>
          <a:p>
            <a:pPr algn="r" eaLnBrk="1" hangingPunct="1">
              <a:lnSpc>
                <a:spcPct val="90000"/>
              </a:lnSpc>
              <a:buFont typeface="Wingdings 2" charset="0"/>
              <a:buNone/>
            </a:pPr>
            <a:endParaRPr lang="en-US" sz="1400" dirty="0">
              <a:latin typeface="Century Gothic" charset="0"/>
              <a:ea typeface="ＭＳ Ｐゴシック" charset="0"/>
              <a:cs typeface="ＭＳ Ｐゴシック" charset="0"/>
            </a:endParaRPr>
          </a:p>
          <a:p>
            <a:pPr algn="r" eaLnBrk="1" hangingPunct="1">
              <a:lnSpc>
                <a:spcPct val="90000"/>
              </a:lnSpc>
              <a:buFont typeface="Wingdings 2" charset="0"/>
              <a:buNone/>
            </a:pPr>
            <a:endParaRPr lang="en-US" sz="1400" dirty="0">
              <a:latin typeface="Century Gothic" charset="0"/>
              <a:ea typeface="ＭＳ Ｐゴシック" charset="0"/>
              <a:cs typeface="ＭＳ Ｐゴシック" charset="0"/>
            </a:endParaRPr>
          </a:p>
          <a:p>
            <a:pPr algn="r" eaLnBrk="1" hangingPunct="1">
              <a:lnSpc>
                <a:spcPct val="90000"/>
              </a:lnSpc>
              <a:buFont typeface="Wingdings 2" charset="0"/>
              <a:buNone/>
            </a:pPr>
            <a:endParaRPr lang="en-US" sz="1400" dirty="0">
              <a:latin typeface="Century Gothic" charset="0"/>
              <a:ea typeface="ＭＳ Ｐゴシック" charset="0"/>
              <a:cs typeface="ＭＳ Ｐゴシック" charset="0"/>
            </a:endParaRPr>
          </a:p>
          <a:p>
            <a:pPr algn="r" eaLnBrk="1" hangingPunct="1">
              <a:lnSpc>
                <a:spcPct val="90000"/>
              </a:lnSpc>
              <a:buFont typeface="Wingdings 2" charset="0"/>
              <a:buNone/>
            </a:pPr>
            <a:endParaRPr lang="en-US" sz="1400" dirty="0">
              <a:latin typeface="Century Gothic" charset="0"/>
              <a:ea typeface="ＭＳ Ｐゴシック" charset="0"/>
              <a:cs typeface="ＭＳ Ｐゴシック" charset="0"/>
            </a:endParaRPr>
          </a:p>
          <a:p>
            <a:pPr algn="r" eaLnBrk="1" hangingPunct="1">
              <a:lnSpc>
                <a:spcPct val="90000"/>
              </a:lnSpc>
              <a:buFont typeface="Wingdings 2" charset="0"/>
              <a:buNone/>
            </a:pPr>
            <a:endParaRPr lang="en-US" sz="1400" dirty="0">
              <a:latin typeface="Century Gothic" charset="0"/>
              <a:ea typeface="ＭＳ Ｐゴシック" charset="0"/>
              <a:cs typeface="ＭＳ Ｐゴシック" charset="0"/>
            </a:endParaRPr>
          </a:p>
          <a:p>
            <a:pPr algn="r" eaLnBrk="1" hangingPunct="1">
              <a:lnSpc>
                <a:spcPct val="90000"/>
              </a:lnSpc>
              <a:buFont typeface="Wingdings 2" charset="0"/>
              <a:buNone/>
            </a:pPr>
            <a:r>
              <a:rPr lang="en-US" sz="1400" dirty="0">
                <a:latin typeface="Century Gothic" charset="0"/>
                <a:ea typeface="ＭＳ Ｐゴシック" charset="0"/>
                <a:cs typeface="ＭＳ Ｐゴシック" charset="0"/>
              </a:rPr>
              <a:t>(adapted from Ellis and Hughes, 2002)</a:t>
            </a:r>
            <a:endParaRPr lang="en-US" dirty="0">
              <a:latin typeface="Century Gothic" charset="0"/>
              <a:ea typeface="ＭＳ Ｐゴシック" charset="0"/>
              <a:cs typeface="ＭＳ Ｐゴシック" charset="0"/>
            </a:endParaRPr>
          </a:p>
        </p:txBody>
      </p:sp>
      <p:pic>
        <p:nvPicPr>
          <p:cNvPr id="130051" name="Picture 4" descr="j04396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7338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9" descr="MCj043161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570" y="533400"/>
            <a:ext cx="984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5" y="304800"/>
            <a:ext cx="1201756" cy="1210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ctrTitle"/>
          </p:nvPr>
        </p:nvSpPr>
        <p:spPr bwMode="auto">
          <a:xfrm>
            <a:off x="152400" y="-152400"/>
            <a:ext cx="82296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
            </a:r>
            <a:br>
              <a:rPr lang="en-US">
                <a:solidFill>
                  <a:schemeClr val="tx1"/>
                </a:solidFill>
                <a:latin typeface="Century Gothic" charset="0"/>
                <a:ea typeface="ＭＳ Ｐゴシック" charset="0"/>
                <a:cs typeface="ＭＳ Ｐゴシック" charset="0"/>
              </a:rPr>
            </a:br>
            <a:r>
              <a:rPr lang="en-US">
                <a:solidFill>
                  <a:schemeClr val="tx1"/>
                </a:solidFill>
                <a:latin typeface="Century Gothic" charset="0"/>
                <a:ea typeface="ＭＳ Ｐゴシック" charset="0"/>
                <a:cs typeface="ＭＳ Ｐゴシック" charset="0"/>
              </a:rPr>
              <a:t>Escalator Video: </a:t>
            </a:r>
            <a:r>
              <a:rPr lang="ja-JP" altLang="en-US">
                <a:solidFill>
                  <a:schemeClr val="tx1"/>
                </a:solidFill>
                <a:latin typeface="Century Gothic" charset="0"/>
                <a:ea typeface="ＭＳ Ｐゴシック" charset="0"/>
                <a:cs typeface="ＭＳ Ｐゴシック" charset="0"/>
              </a:rPr>
              <a:t>“</a:t>
            </a:r>
            <a:r>
              <a:rPr lang="en-US" altLang="ja-JP">
                <a:solidFill>
                  <a:schemeClr val="tx1"/>
                </a:solidFill>
                <a:latin typeface="Century Gothic" charset="0"/>
                <a:ea typeface="ＭＳ Ｐゴシック" charset="0"/>
                <a:cs typeface="ＭＳ Ｐゴシック" charset="0"/>
              </a:rPr>
              <a:t>Don</a:t>
            </a:r>
            <a:r>
              <a:rPr lang="ja-JP" altLang="en-US">
                <a:solidFill>
                  <a:schemeClr val="tx1"/>
                </a:solidFill>
                <a:latin typeface="Century Gothic" charset="0"/>
                <a:ea typeface="ＭＳ Ｐゴシック" charset="0"/>
                <a:cs typeface="ＭＳ Ｐゴシック" charset="0"/>
              </a:rPr>
              <a:t>’</a:t>
            </a:r>
            <a:r>
              <a:rPr lang="en-US" altLang="ja-JP">
                <a:solidFill>
                  <a:schemeClr val="tx1"/>
                </a:solidFill>
                <a:latin typeface="Century Gothic" charset="0"/>
                <a:ea typeface="ＭＳ Ｐゴシック" charset="0"/>
                <a:cs typeface="ＭＳ Ｐゴシック" charset="0"/>
              </a:rPr>
              <a:t>t Panic And Think About What You Already Have In Place!</a:t>
            </a:r>
            <a:r>
              <a:rPr lang="ja-JP" altLang="en-US">
                <a:solidFill>
                  <a:schemeClr val="tx1"/>
                </a:solidFill>
                <a:latin typeface="Century Gothic" charset="0"/>
                <a:ea typeface="ＭＳ Ｐゴシック" charset="0"/>
                <a:cs typeface="ＭＳ Ｐゴシック" charset="0"/>
              </a:rPr>
              <a:t>”</a:t>
            </a:r>
            <a:r>
              <a:rPr lang="en-US" altLang="ja-JP">
                <a:solidFill>
                  <a:schemeClr val="tx1"/>
                </a:solidFill>
                <a:latin typeface="Century Gothic" charset="0"/>
                <a:ea typeface="ＭＳ Ｐゴシック" charset="0"/>
                <a:cs typeface="ＭＳ Ｐゴシック" charset="0"/>
              </a:rPr>
              <a:t> </a:t>
            </a:r>
            <a:br>
              <a:rPr lang="en-US" altLang="ja-JP">
                <a:solidFill>
                  <a:schemeClr val="tx1"/>
                </a:solidFill>
                <a:latin typeface="Century Gothic" charset="0"/>
                <a:ea typeface="ＭＳ Ｐゴシック" charset="0"/>
                <a:cs typeface="ＭＳ Ｐゴシック" charset="0"/>
              </a:rPr>
            </a:br>
            <a:r>
              <a:rPr lang="en-US" altLang="ja-JP">
                <a:solidFill>
                  <a:schemeClr val="tx1"/>
                </a:solidFill>
                <a:latin typeface="Century Gothic" charset="0"/>
                <a:ea typeface="ＭＳ Ｐゴシック" charset="0"/>
                <a:cs typeface="ＭＳ Ｐゴシック" charset="0"/>
              </a:rPr>
              <a:t/>
            </a:r>
            <a:br>
              <a:rPr lang="en-US" altLang="ja-JP">
                <a:solidFill>
                  <a:schemeClr val="tx1"/>
                </a:solidFill>
                <a:latin typeface="Century Gothic" charset="0"/>
                <a:ea typeface="ＭＳ Ｐゴシック" charset="0"/>
                <a:cs typeface="ＭＳ Ｐゴシック" charset="0"/>
              </a:rPr>
            </a:br>
            <a:r>
              <a:rPr lang="en-US" altLang="ja-JP">
                <a:solidFill>
                  <a:schemeClr val="tx1"/>
                </a:solidFill>
                <a:latin typeface="Century Gothic" charset="0"/>
                <a:ea typeface="ＭＳ Ｐゴシック" charset="0"/>
                <a:cs typeface="ＭＳ Ｐゴシック" charset="0"/>
              </a:rPr>
              <a:t/>
            </a:r>
            <a:br>
              <a:rPr lang="en-US" altLang="ja-JP">
                <a:solidFill>
                  <a:schemeClr val="tx1"/>
                </a:solidFill>
                <a:latin typeface="Century Gothic" charset="0"/>
                <a:ea typeface="ＭＳ Ｐゴシック" charset="0"/>
                <a:cs typeface="ＭＳ Ｐゴシック" charset="0"/>
              </a:rPr>
            </a:br>
            <a:r>
              <a:rPr lang="en-US" altLang="ja-JP">
                <a:solidFill>
                  <a:schemeClr val="tx1"/>
                </a:solidFill>
                <a:latin typeface="Century Gothic" charset="0"/>
                <a:ea typeface="ＭＳ Ｐゴシック" charset="0"/>
                <a:cs typeface="ＭＳ Ｐゴシック" charset="0"/>
              </a:rPr>
              <a:t/>
            </a:r>
            <a:br>
              <a:rPr lang="en-US" altLang="ja-JP">
                <a:solidFill>
                  <a:schemeClr val="tx1"/>
                </a:solidFill>
                <a:latin typeface="Century Gothic" charset="0"/>
                <a:ea typeface="ＭＳ Ｐゴシック" charset="0"/>
                <a:cs typeface="ＭＳ Ｐゴシック" charset="0"/>
              </a:rPr>
            </a:br>
            <a:r>
              <a:rPr lang="en-US" altLang="ja-JP">
                <a:solidFill>
                  <a:schemeClr val="tx1"/>
                </a:solidFill>
                <a:latin typeface="Century Gothic" charset="0"/>
                <a:ea typeface="ＭＳ Ｐゴシック" charset="0"/>
                <a:cs typeface="ＭＳ Ｐゴシック" charset="0"/>
              </a:rPr>
              <a:t>http://www.youtube.com/watch?v=47rQkTPWW2I</a:t>
            </a:r>
            <a:br>
              <a:rPr lang="en-US" altLang="ja-JP">
                <a:solidFill>
                  <a:schemeClr val="tx1"/>
                </a:solidFill>
                <a:latin typeface="Century Gothic" charset="0"/>
                <a:ea typeface="ＭＳ Ｐゴシック" charset="0"/>
                <a:cs typeface="ＭＳ Ｐゴシック" charset="0"/>
              </a:rPr>
            </a:br>
            <a:r>
              <a:rPr lang="en-US" altLang="ja-JP">
                <a:solidFill>
                  <a:schemeClr val="tx1"/>
                </a:solidFill>
                <a:latin typeface="Century Gothic" charset="0"/>
                <a:ea typeface="ＭＳ Ｐゴシック" charset="0"/>
                <a:cs typeface="ＭＳ Ｐゴシック" charset="0"/>
              </a:rPr>
              <a:t/>
            </a:r>
            <a:br>
              <a:rPr lang="en-US" altLang="ja-JP">
                <a:solidFill>
                  <a:schemeClr val="tx1"/>
                </a:solidFill>
                <a:latin typeface="Century Gothic" charset="0"/>
                <a:ea typeface="ＭＳ Ｐゴシック" charset="0"/>
                <a:cs typeface="ＭＳ Ｐゴシック" charset="0"/>
              </a:rPr>
            </a:br>
            <a:r>
              <a:rPr lang="en-US" altLang="ja-JP">
                <a:solidFill>
                  <a:schemeClr val="tx1"/>
                </a:solidFill>
                <a:latin typeface="Century Gothic" charset="0"/>
                <a:ea typeface="ＭＳ Ｐゴシック" charset="0"/>
                <a:cs typeface="ＭＳ Ｐゴシック" charset="0"/>
              </a:rPr>
              <a:t/>
            </a:r>
            <a:br>
              <a:rPr lang="en-US" altLang="ja-JP">
                <a:solidFill>
                  <a:schemeClr val="tx1"/>
                </a:solidFill>
                <a:latin typeface="Century Gothic" charset="0"/>
                <a:ea typeface="ＭＳ Ｐゴシック" charset="0"/>
                <a:cs typeface="ＭＳ Ｐゴシック" charset="0"/>
              </a:rPr>
            </a:br>
            <a:endParaRPr lang="en-US">
              <a:latin typeface="Century Gothic" charset="0"/>
              <a:ea typeface="ＭＳ Ｐゴシック" charset="0"/>
              <a:cs typeface="ＭＳ Ｐゴシック" charset="0"/>
            </a:endParaRPr>
          </a:p>
        </p:txBody>
      </p:sp>
      <p:pic>
        <p:nvPicPr>
          <p:cNvPr id="140290" name="Picture 3" descr="j0291016">
            <a:hlinkClick r:id="rId3" action="ppaction://hlinkfile"/>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bwMode="auto">
          <a:xfrm>
            <a:off x="3505200" y="2743200"/>
            <a:ext cx="1981200" cy="204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Rectangle 5"/>
          <p:cNvSpPr>
            <a:spLocks noChangeArrowheads="1"/>
          </p:cNvSpPr>
          <p:nvPr/>
        </p:nvSpPr>
        <p:spPr bwMode="auto">
          <a:xfrm>
            <a:off x="10017125" y="436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title"/>
          </p:nvPr>
        </p:nvSpPr>
        <p:spPr bwMode="auto">
          <a:xfrm>
            <a:off x="457200" y="457200"/>
            <a:ext cx="85344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ja-JP" dirty="0">
                <a:solidFill>
                  <a:schemeClr val="tx1"/>
                </a:solidFill>
                <a:latin typeface="Century Gothic" charset="0"/>
                <a:ea typeface="ＭＳ Ｐゴシック" charset="0"/>
                <a:cs typeface="ＭＳ Ｐゴシック" charset="0"/>
              </a:rPr>
              <a:t/>
            </a:r>
            <a:br>
              <a:rPr lang="en-US" altLang="ja-JP" dirty="0">
                <a:solidFill>
                  <a:schemeClr val="tx1"/>
                </a:solidFill>
                <a:latin typeface="Century Gothic" charset="0"/>
                <a:ea typeface="ＭＳ Ｐゴシック" charset="0"/>
                <a:cs typeface="ＭＳ Ｐゴシック" charset="0"/>
              </a:rPr>
            </a:br>
            <a:r>
              <a:rPr lang="en-US" altLang="ja-JP" dirty="0" smtClean="0">
                <a:solidFill>
                  <a:schemeClr val="tx1"/>
                </a:solidFill>
                <a:latin typeface="Century Gothic" charset="0"/>
                <a:ea typeface="ＭＳ Ｐゴシック" charset="0"/>
                <a:cs typeface="ＭＳ Ｐゴシック" charset="0"/>
              </a:rPr>
              <a:t/>
            </a:r>
            <a:br>
              <a:rPr lang="en-US" altLang="ja-JP" dirty="0" smtClean="0">
                <a:solidFill>
                  <a:schemeClr val="tx1"/>
                </a:solidFill>
                <a:latin typeface="Century Gothic" charset="0"/>
                <a:ea typeface="ＭＳ Ｐゴシック" charset="0"/>
                <a:cs typeface="ＭＳ Ｐゴシック" charset="0"/>
              </a:rPr>
            </a:br>
            <a:r>
              <a:rPr lang="en-US" altLang="ja-JP" dirty="0">
                <a:solidFill>
                  <a:schemeClr val="tx1"/>
                </a:solidFill>
                <a:latin typeface="Century Gothic" charset="0"/>
                <a:ea typeface="ＭＳ Ｐゴシック" charset="0"/>
                <a:cs typeface="ＭＳ Ｐゴシック" charset="0"/>
              </a:rPr>
              <a:t/>
            </a:r>
            <a:br>
              <a:rPr lang="en-US" altLang="ja-JP" dirty="0">
                <a:solidFill>
                  <a:schemeClr val="tx1"/>
                </a:solidFill>
                <a:latin typeface="Century Gothic" charset="0"/>
                <a:ea typeface="ＭＳ Ｐゴシック" charset="0"/>
                <a:cs typeface="ＭＳ Ｐゴシック" charset="0"/>
              </a:rPr>
            </a:br>
            <a:r>
              <a:rPr lang="en-US" altLang="ja-JP" dirty="0" smtClean="0">
                <a:solidFill>
                  <a:schemeClr val="tx1"/>
                </a:solidFill>
                <a:latin typeface="Century Gothic" charset="0"/>
                <a:ea typeface="ＭＳ Ｐゴシック" charset="0"/>
                <a:cs typeface="ＭＳ Ｐゴシック" charset="0"/>
              </a:rPr>
              <a:t>“Time </a:t>
            </a:r>
            <a:r>
              <a:rPr lang="en-US" altLang="ja-JP" dirty="0">
                <a:solidFill>
                  <a:schemeClr val="tx1"/>
                </a:solidFill>
                <a:latin typeface="Century Gothic" charset="0"/>
                <a:ea typeface="ＭＳ Ｐゴシック" charset="0"/>
                <a:cs typeface="ＭＳ Ｐゴシック" charset="0"/>
              </a:rPr>
              <a:t>is Our </a:t>
            </a:r>
            <a:r>
              <a:rPr lang="en-US" altLang="ja-JP" dirty="0" smtClean="0">
                <a:solidFill>
                  <a:schemeClr val="tx1"/>
                </a:solidFill>
                <a:latin typeface="Century Gothic" charset="0"/>
                <a:ea typeface="ＭＳ Ｐゴシック" charset="0"/>
                <a:cs typeface="ＭＳ Ｐゴシック" charset="0"/>
              </a:rPr>
              <a:t>Currency</a:t>
            </a:r>
            <a:r>
              <a:rPr lang="ja-JP" altLang="en-US" dirty="0">
                <a:solidFill>
                  <a:schemeClr val="tx1"/>
                </a:solidFill>
                <a:latin typeface="Century Gothic" charset="0"/>
                <a:ea typeface="ＭＳ Ｐゴシック" charset="0"/>
                <a:cs typeface="ＭＳ Ｐゴシック" charset="0"/>
              </a:rPr>
              <a:t>”</a:t>
            </a:r>
            <a:r>
              <a:rPr lang="en-US" altLang="ja-JP" dirty="0">
                <a:solidFill>
                  <a:schemeClr val="tx1"/>
                </a:solidFill>
                <a:latin typeface="Century Gothic" charset="0"/>
                <a:ea typeface="ＭＳ Ｐゴシック" charset="0"/>
                <a:cs typeface="ＭＳ Ｐゴシック" charset="0"/>
              </a:rPr>
              <a:t/>
            </a:r>
            <a:br>
              <a:rPr lang="en-US" altLang="ja-JP" dirty="0">
                <a:solidFill>
                  <a:schemeClr val="tx1"/>
                </a:solidFill>
                <a:latin typeface="Century Gothic" charset="0"/>
                <a:ea typeface="ＭＳ Ｐゴシック" charset="0"/>
                <a:cs typeface="ＭＳ Ｐゴシック" charset="0"/>
              </a:rPr>
            </a:br>
            <a:r>
              <a:rPr lang="en-US" altLang="ja-JP" dirty="0">
                <a:solidFill>
                  <a:schemeClr val="tx1"/>
                </a:solidFill>
                <a:latin typeface="Century Gothic" charset="0"/>
                <a:ea typeface="ＭＳ Ｐゴシック" charset="0"/>
                <a:cs typeface="ＭＳ Ｐゴシック" charset="0"/>
              </a:rPr>
              <a:t>				</a:t>
            </a:r>
            <a:r>
              <a:rPr lang="en-US" altLang="ja-JP" dirty="0" smtClean="0">
                <a:solidFill>
                  <a:schemeClr val="tx1"/>
                </a:solidFill>
                <a:latin typeface="Century Gothic" charset="0"/>
                <a:ea typeface="ＭＳ Ｐゴシック" charset="0"/>
                <a:cs typeface="ＭＳ Ｐゴシック" charset="0"/>
              </a:rPr>
              <a:t>            </a:t>
            </a:r>
            <a:r>
              <a:rPr lang="en-US" altLang="ja-JP" sz="2800" dirty="0" smtClean="0">
                <a:solidFill>
                  <a:schemeClr val="tx1"/>
                </a:solidFill>
                <a:latin typeface="Century Gothic" charset="0"/>
                <a:ea typeface="ＭＳ Ｐゴシック" charset="0"/>
                <a:cs typeface="ＭＳ Ｐゴシック" charset="0"/>
              </a:rPr>
              <a:t>George </a:t>
            </a:r>
            <a:r>
              <a:rPr lang="en-US" altLang="ja-JP" sz="2800" dirty="0" err="1" smtClean="0">
                <a:solidFill>
                  <a:schemeClr val="tx1"/>
                </a:solidFill>
                <a:latin typeface="Century Gothic" charset="0"/>
                <a:ea typeface="ＭＳ Ｐゴシック" charset="0"/>
                <a:cs typeface="ＭＳ Ｐゴシック" charset="0"/>
              </a:rPr>
              <a:t>Batsch</a:t>
            </a:r>
            <a:r>
              <a:rPr lang="en-US" altLang="ja-JP" sz="2800" dirty="0" err="1">
                <a:solidFill>
                  <a:schemeClr val="tx1"/>
                </a:solidFill>
                <a:latin typeface="Century Gothic" charset="0"/>
                <a:ea typeface="ＭＳ Ｐゴシック" charset="0"/>
                <a:cs typeface="ＭＳ Ｐゴシック" charset="0"/>
              </a:rPr>
              <a:t>e</a:t>
            </a:r>
            <a:endParaRPr lang="en-US" dirty="0">
              <a:solidFill>
                <a:schemeClr val="tx1"/>
              </a:solidFill>
              <a:latin typeface="Century Gothic" charset="0"/>
              <a:ea typeface="ＭＳ Ｐゴシック" charset="0"/>
              <a:cs typeface="ＭＳ Ｐゴシック" charset="0"/>
            </a:endParaRPr>
          </a:p>
        </p:txBody>
      </p:sp>
      <p:sp>
        <p:nvSpPr>
          <p:cNvPr id="15362" name="Rectangle 7"/>
          <p:cNvSpPr>
            <a:spLocks noGrp="1" noChangeArrowheads="1"/>
          </p:cNvSpPr>
          <p:nvPr>
            <p:ph type="body" idx="1"/>
          </p:nvPr>
        </p:nvSpPr>
        <p:spPr bwMode="auto">
          <a:xfrm>
            <a:off x="533400" y="4343400"/>
            <a:ext cx="82296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None/>
            </a:pPr>
            <a:r>
              <a:rPr lang="en-US" sz="2800" dirty="0" smtClean="0">
                <a:latin typeface="Century Gothic" charset="0"/>
                <a:ea typeface="ＭＳ Ｐゴシック" charset="0"/>
                <a:cs typeface="ＭＳ Ｐゴシック" charset="0"/>
              </a:rPr>
              <a:t>“</a:t>
            </a:r>
            <a:endParaRPr lang="en-US" sz="2800" dirty="0">
              <a:latin typeface="Century Gothic" charset="0"/>
              <a:ea typeface="ＭＳ Ｐゴシック" charset="0"/>
              <a:cs typeface="ＭＳ Ｐゴシック" charset="0"/>
            </a:endParaRPr>
          </a:p>
        </p:txBody>
      </p:sp>
      <p:pic>
        <p:nvPicPr>
          <p:cNvPr id="15363" name="Picture 9" descr="j03367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43836">
            <a:off x="4411174" y="4117304"/>
            <a:ext cx="1250798" cy="147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MCj043161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810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362039" cy="1371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44" name="Group 32"/>
          <p:cNvGraphicFramePr>
            <a:graphicFrameLocks noGrp="1"/>
          </p:cNvGraphicFramePr>
          <p:nvPr>
            <p:ph idx="4294967295"/>
            <p:extLst>
              <p:ext uri="{D42A27DB-BD31-4B8C-83A1-F6EECF244321}">
                <p14:modId xmlns:p14="http://schemas.microsoft.com/office/powerpoint/2010/main" val="1619576000"/>
              </p:ext>
            </p:extLst>
          </p:nvPr>
        </p:nvGraphicFramePr>
        <p:xfrm>
          <a:off x="685800" y="1524000"/>
          <a:ext cx="7924800" cy="4191001"/>
        </p:xfrm>
        <a:graphic>
          <a:graphicData uri="http://schemas.openxmlformats.org/drawingml/2006/table">
            <a:tbl>
              <a:tblPr/>
              <a:tblGrid>
                <a:gridCol w="1865313"/>
                <a:gridCol w="2951162"/>
                <a:gridCol w="3108325"/>
              </a:tblGrid>
              <a:tr h="6270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a:ln>
                          <a:noFill/>
                        </a:ln>
                        <a:solidFill>
                          <a:schemeClr val="bg2"/>
                        </a:solidFill>
                        <a:effectLst/>
                        <a:latin typeface="Century Gothic"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800" b="0" i="0" u="none" strike="noStrike" cap="none" normalizeH="0" baseline="0">
                          <a:ln>
                            <a:noFill/>
                          </a:ln>
                          <a:solidFill>
                            <a:schemeClr val="accent2"/>
                          </a:solidFill>
                          <a:effectLst/>
                          <a:latin typeface="Century Gothic" charset="0"/>
                          <a:ea typeface="ＭＳ Ｐゴシック" charset="0"/>
                          <a:cs typeface="ＭＳ Ｐゴシック" charset="0"/>
                        </a:rPr>
                        <a:t>Challenges</a:t>
                      </a:r>
                      <a:endParaRPr kumimoji="0" lang="en-US" sz="2800" b="0" i="0" u="none" strike="noStrike" cap="none" normalizeH="0" baseline="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C2A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800" b="0" i="0" u="none" strike="noStrike" cap="none" normalizeH="0" baseline="0">
                          <a:ln>
                            <a:noFill/>
                          </a:ln>
                          <a:solidFill>
                            <a:schemeClr val="accent2"/>
                          </a:solidFill>
                          <a:effectLst/>
                          <a:latin typeface="Century Gothic" charset="0"/>
                          <a:ea typeface="ＭＳ Ｐゴシック" charset="0"/>
                          <a:cs typeface="ＭＳ Ｐゴシック" charset="0"/>
                        </a:rPr>
                        <a:t>Solutions</a:t>
                      </a:r>
                      <a:endParaRPr kumimoji="0" lang="en-US" sz="2800" b="0" i="0" u="none" strike="noStrike" cap="none" normalizeH="0" baseline="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C2A0"/>
                    </a:solidFill>
                  </a:tcPr>
                </a:tc>
              </a:tr>
              <a:tr h="17795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400" b="0" i="0" u="none" strike="noStrike" cap="none" normalizeH="0" baseline="0">
                          <a:ln>
                            <a:noFill/>
                          </a:ln>
                          <a:solidFill>
                            <a:schemeClr val="tx1"/>
                          </a:solidFill>
                          <a:effectLst/>
                          <a:latin typeface="Century Gothic" charset="0"/>
                          <a:ea typeface="ＭＳ Ｐゴシック" charset="0"/>
                          <a:cs typeface="ＭＳ Ｐゴシック" charset="0"/>
                        </a:rPr>
                        <a:t>Educators</a:t>
                      </a:r>
                      <a:endParaRPr kumimoji="0" lang="en-US" sz="2400" b="0" i="0" u="none" strike="noStrike" cap="none" normalizeH="0" baseline="0">
                        <a:ln>
                          <a:noFill/>
                        </a:ln>
                        <a:solidFill>
                          <a:schemeClr val="bg2"/>
                        </a:solidFill>
                        <a:effectLst/>
                        <a:latin typeface="Century Gothic"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800" b="1" i="0" u="none" strike="noStrike" cap="none" normalizeH="0" baseline="0" dirty="0" smtClean="0">
                          <a:ln>
                            <a:noFill/>
                          </a:ln>
                          <a:solidFill>
                            <a:srgbClr val="000000"/>
                          </a:solidFill>
                          <a:effectLst/>
                          <a:latin typeface="Century Gothic" charset="0"/>
                          <a:ea typeface="ＭＳ Ｐゴシック" charset="0"/>
                          <a:cs typeface="ＭＳ Ｐゴシック" charset="0"/>
                        </a:rPr>
                        <a:t>1.</a:t>
                      </a:r>
                      <a:r>
                        <a:rPr kumimoji="0" lang="en-US" sz="2800" b="0" i="0" u="none" strike="noStrike" cap="none" normalizeH="0" baseline="0" dirty="0" smtClean="0">
                          <a:ln>
                            <a:noFill/>
                          </a:ln>
                          <a:solidFill>
                            <a:schemeClr val="bg2"/>
                          </a:solidFill>
                          <a:effectLst/>
                          <a:latin typeface="Century Gothic" charset="0"/>
                          <a:ea typeface="ＭＳ Ｐゴシック" charset="0"/>
                          <a:cs typeface="ＭＳ Ｐゴシック" charset="0"/>
                        </a:rPr>
                        <a:t> </a:t>
                      </a: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1AE9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435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400" b="0" i="0" u="none" strike="noStrike" cap="none" normalizeH="0" baseline="0" dirty="0">
                          <a:ln>
                            <a:noFill/>
                          </a:ln>
                          <a:solidFill>
                            <a:schemeClr val="tx1"/>
                          </a:solidFill>
                          <a:effectLst/>
                          <a:latin typeface="Century Gothic" charset="0"/>
                          <a:ea typeface="ＭＳ Ｐゴシック" charset="0"/>
                          <a:cs typeface="ＭＳ Ｐゴシック" charset="0"/>
                        </a:rPr>
                        <a:t>Families</a:t>
                      </a:r>
                      <a:r>
                        <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800" b="1" i="0" u="none" strike="noStrike" cap="none" normalizeH="0" baseline="0" dirty="0" smtClean="0">
                          <a:ln>
                            <a:noFill/>
                          </a:ln>
                          <a:solidFill>
                            <a:srgbClr val="000000"/>
                          </a:solidFill>
                          <a:effectLst/>
                          <a:latin typeface="Century Gothic" charset="0"/>
                          <a:ea typeface="ＭＳ Ｐゴシック" charset="0"/>
                          <a:cs typeface="ＭＳ Ｐゴシック" charset="0"/>
                        </a:rPr>
                        <a:t>1. </a:t>
                      </a:r>
                      <a:endParaRPr kumimoji="0" lang="en-US" sz="2800" b="1" i="0" u="none" strike="noStrike" cap="none" normalizeH="0" baseline="0" dirty="0">
                        <a:ln>
                          <a:noFill/>
                        </a:ln>
                        <a:solidFill>
                          <a:srgbClr val="000000"/>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1AE9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5" name="Rectangle 20"/>
          <p:cNvSpPr>
            <a:spLocks noGrp="1" noChangeArrowheads="1"/>
          </p:cNvSpPr>
          <p:nvPr>
            <p:ph type="title" idx="4294967295"/>
          </p:nvPr>
        </p:nvSpPr>
        <p:spPr bwMode="auto">
          <a:xfrm>
            <a:off x="152400" y="304800"/>
            <a:ext cx="85344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400" dirty="0">
                <a:solidFill>
                  <a:schemeClr val="tx1"/>
                </a:solidFill>
                <a:latin typeface="Century Gothic" charset="0"/>
                <a:ea typeface="ＭＳ Ｐゴシック" charset="0"/>
                <a:cs typeface="ＭＳ Ｐゴシック" charset="0"/>
              </a:rPr>
              <a:t>Activity #5</a:t>
            </a:r>
            <a:r>
              <a:rPr lang="en-US" dirty="0">
                <a:latin typeface="Century Gothic" charset="0"/>
                <a:ea typeface="ＭＳ Ｐゴシック" charset="0"/>
                <a:cs typeface="ＭＳ Ｐゴシック" charset="0"/>
              </a:rPr>
              <a:t/>
            </a:r>
            <a:br>
              <a:rPr lang="en-US" dirty="0">
                <a:latin typeface="Century Gothic" charset="0"/>
                <a:ea typeface="ＭＳ Ｐゴシック" charset="0"/>
                <a:cs typeface="ＭＳ Ｐゴシック" charset="0"/>
              </a:rPr>
            </a:br>
            <a:r>
              <a:rPr lang="en-US" sz="2000" dirty="0">
                <a:solidFill>
                  <a:schemeClr val="tx1"/>
                </a:solidFill>
                <a:latin typeface="Century Gothic" charset="0"/>
                <a:ea typeface="ＭＳ Ｐゴシック" charset="0"/>
                <a:cs typeface="ＭＳ Ｐゴシック" charset="0"/>
              </a:rPr>
              <a:t>What Are Your</a:t>
            </a:r>
            <a:r>
              <a:rPr lang="en-US" sz="2000" dirty="0">
                <a:latin typeface="Century Gothic" charset="0"/>
                <a:ea typeface="ＭＳ Ｐゴシック" charset="0"/>
                <a:cs typeface="ＭＳ Ｐゴシック" charset="0"/>
              </a:rPr>
              <a:t> </a:t>
            </a:r>
            <a:r>
              <a:rPr lang="en-US" sz="2000" b="1" dirty="0">
                <a:solidFill>
                  <a:srgbClr val="A40831"/>
                </a:solidFill>
                <a:latin typeface="Century Gothic" charset="0"/>
                <a:ea typeface="ＭＳ Ｐゴシック" charset="0"/>
                <a:cs typeface="ＭＳ Ｐゴシック" charset="0"/>
              </a:rPr>
              <a:t>Challenges</a:t>
            </a:r>
            <a:r>
              <a:rPr lang="en-US" sz="2000" dirty="0">
                <a:solidFill>
                  <a:schemeClr val="tx1"/>
                </a:solidFill>
                <a:latin typeface="Century Gothic" charset="0"/>
                <a:ea typeface="ＭＳ Ｐゴシック" charset="0"/>
                <a:cs typeface="ＭＳ Ｐゴシック" charset="0"/>
              </a:rPr>
              <a:t>?</a:t>
            </a:r>
            <a:r>
              <a:rPr lang="en-US" sz="2000" dirty="0">
                <a:latin typeface="Century Gothic" charset="0"/>
                <a:ea typeface="ＭＳ Ｐゴシック" charset="0"/>
                <a:cs typeface="ＭＳ Ｐゴシック" charset="0"/>
              </a:rPr>
              <a:t> </a:t>
            </a:r>
            <a:r>
              <a:rPr lang="en-US" sz="2000" dirty="0">
                <a:solidFill>
                  <a:schemeClr val="tx1"/>
                </a:solidFill>
                <a:latin typeface="Century Gothic" charset="0"/>
                <a:ea typeface="ＭＳ Ｐゴシック" charset="0"/>
                <a:cs typeface="ＭＳ Ｐゴシック" charset="0"/>
              </a:rPr>
              <a:t>Prioritize </a:t>
            </a:r>
            <a:r>
              <a:rPr lang="en-US" sz="2000" dirty="0" smtClean="0">
                <a:solidFill>
                  <a:schemeClr val="tx1"/>
                </a:solidFill>
                <a:latin typeface="Century Gothic" charset="0"/>
                <a:ea typeface="ＭＳ Ｐゴシック" charset="0"/>
                <a:cs typeface="ＭＳ Ｐゴシック" charset="0"/>
              </a:rPr>
              <a:t>ONE for Educators and ONE for Families. </a:t>
            </a:r>
            <a:endParaRPr lang="en-US" dirty="0">
              <a:latin typeface="Century Gothic"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bwMode="auto">
          <a:xfrm>
            <a:off x="990600" y="-152400"/>
            <a:ext cx="7696200" cy="167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800">
                <a:solidFill>
                  <a:schemeClr val="tx1"/>
                </a:solidFill>
                <a:latin typeface="Century Gothic" charset="0"/>
                <a:ea typeface="ＭＳ Ｐゴシック" charset="0"/>
                <a:cs typeface="ＭＳ Ｐゴシック" charset="0"/>
              </a:rPr>
              <a:t/>
            </a:r>
            <a:br>
              <a:rPr lang="en-US" sz="2800">
                <a:solidFill>
                  <a:schemeClr val="tx1"/>
                </a:solidFill>
                <a:latin typeface="Century Gothic" charset="0"/>
                <a:ea typeface="ＭＳ Ｐゴシック" charset="0"/>
                <a:cs typeface="ＭＳ Ｐゴシック" charset="0"/>
              </a:rPr>
            </a:br>
            <a:r>
              <a:rPr lang="en-US" sz="2000">
                <a:solidFill>
                  <a:schemeClr val="tx1"/>
                </a:solidFill>
                <a:latin typeface="Century Gothic" charset="0"/>
                <a:ea typeface="ＭＳ Ｐゴシック" charset="0"/>
                <a:cs typeface="ＭＳ Ｐゴシック" charset="0"/>
              </a:rPr>
              <a:t>Activity #5:</a:t>
            </a:r>
            <a:r>
              <a:rPr lang="en-US" sz="2800">
                <a:solidFill>
                  <a:schemeClr val="tx1"/>
                </a:solidFill>
                <a:latin typeface="Century Gothic" charset="0"/>
                <a:ea typeface="ＭＳ Ｐゴシック" charset="0"/>
                <a:cs typeface="ＭＳ Ｐゴシック" charset="0"/>
              </a:rPr>
              <a:t/>
            </a:r>
            <a:br>
              <a:rPr lang="en-US" sz="2800">
                <a:solidFill>
                  <a:schemeClr val="tx1"/>
                </a:solidFill>
                <a:latin typeface="Century Gothic" charset="0"/>
                <a:ea typeface="ＭＳ Ｐゴシック" charset="0"/>
                <a:cs typeface="ＭＳ Ｐゴシック" charset="0"/>
              </a:rPr>
            </a:br>
            <a:r>
              <a:rPr lang="en-US" sz="2800">
                <a:solidFill>
                  <a:schemeClr val="tx1"/>
                </a:solidFill>
                <a:latin typeface="Century Gothic" charset="0"/>
                <a:ea typeface="ＭＳ Ｐゴシック" charset="0"/>
                <a:cs typeface="ＭＳ Ｐゴシック" charset="0"/>
              </a:rPr>
              <a:t>Research Summary of Challenges for  Educators AND Families</a:t>
            </a:r>
            <a:endParaRPr lang="en-US" sz="3200">
              <a:solidFill>
                <a:schemeClr val="tx1"/>
              </a:solidFill>
              <a:latin typeface="Century Gothic" charset="0"/>
              <a:ea typeface="ＭＳ Ｐゴシック" charset="0"/>
              <a:cs typeface="ＭＳ Ｐゴシック" charset="0"/>
            </a:endParaRPr>
          </a:p>
        </p:txBody>
      </p:sp>
      <p:sp>
        <p:nvSpPr>
          <p:cNvPr id="134146" name="Rectangle 3"/>
          <p:cNvSpPr>
            <a:spLocks noGrp="1" noChangeArrowheads="1"/>
          </p:cNvSpPr>
          <p:nvPr>
            <p:ph type="body" idx="4294967295"/>
          </p:nvPr>
        </p:nvSpPr>
        <p:spPr bwMode="auto">
          <a:xfrm>
            <a:off x="457200" y="1798638"/>
            <a:ext cx="8229600"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2800">
                <a:latin typeface="Century Gothic" charset="0"/>
                <a:ea typeface="ＭＳ Ｐゴシック" charset="0"/>
                <a:cs typeface="ＭＳ Ｐゴシック" charset="0"/>
              </a:rPr>
              <a:t>Limited time to build trust, relationships, ongoing two-way communication</a:t>
            </a:r>
          </a:p>
          <a:p>
            <a:pPr eaLnBrk="1" hangingPunct="1">
              <a:lnSpc>
                <a:spcPct val="80000"/>
              </a:lnSpc>
            </a:pPr>
            <a:r>
              <a:rPr lang="en-US" sz="2800">
                <a:latin typeface="Century Gothic" charset="0"/>
                <a:ea typeface="ＭＳ Ｐゴシック" charset="0"/>
                <a:cs typeface="ＭＳ Ｐゴシック" charset="0"/>
              </a:rPr>
              <a:t>Limited skills and knowledge in how to partner</a:t>
            </a:r>
          </a:p>
          <a:p>
            <a:pPr eaLnBrk="1" hangingPunct="1">
              <a:lnSpc>
                <a:spcPct val="80000"/>
              </a:lnSpc>
            </a:pPr>
            <a:r>
              <a:rPr lang="en-US" sz="2800">
                <a:latin typeface="Century Gothic" charset="0"/>
                <a:ea typeface="ＭＳ Ｐゴシック" charset="0"/>
                <a:cs typeface="ＭＳ Ｐゴシック" charset="0"/>
              </a:rPr>
              <a:t>Fear of inadequacy, conflict, </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reliving</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 negative experiences</a:t>
            </a:r>
          </a:p>
          <a:p>
            <a:pPr eaLnBrk="1" hangingPunct="1">
              <a:lnSpc>
                <a:spcPct val="80000"/>
              </a:lnSpc>
            </a:pPr>
            <a:r>
              <a:rPr lang="en-US" sz="2800">
                <a:latin typeface="Century Gothic" charset="0"/>
                <a:ea typeface="ＭＳ Ｐゴシック" charset="0"/>
                <a:cs typeface="ＭＳ Ｐゴシック" charset="0"/>
              </a:rPr>
              <a:t>Cultural and linguistic differences between families and schools</a:t>
            </a:r>
          </a:p>
          <a:p>
            <a:pPr eaLnBrk="1" hangingPunct="1">
              <a:lnSpc>
                <a:spcPct val="80000"/>
              </a:lnSpc>
            </a:pPr>
            <a:r>
              <a:rPr lang="en-US" sz="2800">
                <a:latin typeface="Century Gothic" charset="0"/>
                <a:ea typeface="ＭＳ Ｐゴシック" charset="0"/>
                <a:cs typeface="ＭＳ Ｐゴシック" charset="0"/>
              </a:rPr>
              <a:t>Lack of clearly stated partnering beliefs, expectations of shared responsibility, and role descriptions</a:t>
            </a:r>
          </a:p>
          <a:p>
            <a:pPr eaLnBrk="1" hangingPunct="1">
              <a:lnSpc>
                <a:spcPct val="80000"/>
              </a:lnSpc>
              <a:buFont typeface="Wingdings 2" charset="0"/>
              <a:buNone/>
            </a:pPr>
            <a:r>
              <a:rPr lang="en-US" sz="1400">
                <a:latin typeface="Century Gothic" charset="0"/>
                <a:ea typeface="ＭＳ Ｐゴシック" charset="0"/>
                <a:cs typeface="ＭＳ Ｐゴシック" charset="0"/>
              </a:rPr>
              <a:t>(Esler, Godber, &amp; Christenson, 2008)</a:t>
            </a:r>
          </a:p>
        </p:txBody>
      </p:sp>
    </p:spTree>
  </p:cSld>
  <p:clrMapOvr>
    <a:masterClrMapping/>
  </p:clrMapOvr>
  <p:transition xmlns:p14="http://schemas.microsoft.com/office/powerpoint/2010/mai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664" name="Group 24"/>
          <p:cNvGraphicFramePr>
            <a:graphicFrameLocks noGrp="1"/>
          </p:cNvGraphicFramePr>
          <p:nvPr>
            <p:ph idx="4294967295"/>
            <p:extLst>
              <p:ext uri="{D42A27DB-BD31-4B8C-83A1-F6EECF244321}">
                <p14:modId xmlns:p14="http://schemas.microsoft.com/office/powerpoint/2010/main" val="3716789108"/>
              </p:ext>
            </p:extLst>
          </p:nvPr>
        </p:nvGraphicFramePr>
        <p:xfrm>
          <a:off x="685800" y="1524000"/>
          <a:ext cx="7924800" cy="4191001"/>
        </p:xfrm>
        <a:graphic>
          <a:graphicData uri="http://schemas.openxmlformats.org/drawingml/2006/table">
            <a:tbl>
              <a:tblPr/>
              <a:tblGrid>
                <a:gridCol w="1865313"/>
                <a:gridCol w="2951162"/>
                <a:gridCol w="3108325"/>
              </a:tblGrid>
              <a:tr h="6270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a:ln>
                          <a:noFill/>
                        </a:ln>
                        <a:solidFill>
                          <a:schemeClr val="bg2"/>
                        </a:solidFill>
                        <a:effectLst/>
                        <a:latin typeface="Century Gothic"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800" b="0" i="0" u="none" strike="noStrike" cap="none" normalizeH="0" baseline="0">
                          <a:ln>
                            <a:noFill/>
                          </a:ln>
                          <a:solidFill>
                            <a:schemeClr val="accent2"/>
                          </a:solidFill>
                          <a:effectLst/>
                          <a:latin typeface="Century Gothic" charset="0"/>
                          <a:ea typeface="ＭＳ Ｐゴシック" charset="0"/>
                          <a:cs typeface="ＭＳ Ｐゴシック" charset="0"/>
                        </a:rPr>
                        <a:t>Challenges</a:t>
                      </a:r>
                      <a:endParaRPr kumimoji="0" lang="en-US" sz="2800" b="1" i="0" u="none" strike="noStrike" cap="none" normalizeH="0" baseline="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C2A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800" b="0" i="0" u="none" strike="noStrike" cap="none" normalizeH="0" baseline="0">
                          <a:ln>
                            <a:noFill/>
                          </a:ln>
                          <a:solidFill>
                            <a:schemeClr val="accent2"/>
                          </a:solidFill>
                          <a:effectLst/>
                          <a:latin typeface="Century Gothic" charset="0"/>
                          <a:ea typeface="ＭＳ Ｐゴシック" charset="0"/>
                          <a:cs typeface="ＭＳ Ｐゴシック" charset="0"/>
                        </a:rPr>
                        <a:t>Solutions</a:t>
                      </a:r>
                      <a:endParaRPr kumimoji="0" lang="en-US" sz="2800" b="1" i="0" u="none" strike="noStrike" cap="none" normalizeH="0" baseline="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C2A0"/>
                    </a:solidFill>
                  </a:tcPr>
                </a:tc>
              </a:tr>
              <a:tr h="17795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400" b="0" i="0" u="none" strike="noStrike" cap="none" normalizeH="0" baseline="0">
                          <a:ln>
                            <a:noFill/>
                          </a:ln>
                          <a:solidFill>
                            <a:schemeClr val="tx1"/>
                          </a:solidFill>
                          <a:effectLst/>
                          <a:latin typeface="Century Gothic" charset="0"/>
                          <a:ea typeface="ＭＳ Ｐゴシック" charset="0"/>
                          <a:cs typeface="ＭＳ Ｐゴシック" charset="0"/>
                        </a:rPr>
                        <a:t>Educators</a:t>
                      </a:r>
                      <a:endParaRPr kumimoji="0" lang="en-US" sz="2400" b="0" i="0" u="none" strike="noStrike" cap="none" normalizeH="0" baseline="0">
                        <a:ln>
                          <a:noFill/>
                        </a:ln>
                        <a:solidFill>
                          <a:schemeClr val="bg2"/>
                        </a:solidFill>
                        <a:effectLst/>
                        <a:latin typeface="Century Gothic" charset="0"/>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dirty="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800" b="1" i="0" u="none" strike="noStrike" cap="none" normalizeH="0" baseline="0" dirty="0" smtClean="0">
                          <a:ln>
                            <a:noFill/>
                          </a:ln>
                          <a:solidFill>
                            <a:srgbClr val="000000"/>
                          </a:solidFill>
                          <a:effectLst/>
                          <a:latin typeface="Century Gothic" charset="0"/>
                          <a:ea typeface="ＭＳ Ｐゴシック" charset="0"/>
                          <a:cs typeface="ＭＳ Ｐゴシック" charset="0"/>
                        </a:rPr>
                        <a:t>1. </a:t>
                      </a:r>
                      <a:endParaRPr kumimoji="0" lang="en-US" sz="2800" b="1" i="0" u="none" strike="noStrike" cap="none" normalizeH="0" baseline="0" dirty="0">
                        <a:ln>
                          <a:noFill/>
                        </a:ln>
                        <a:solidFill>
                          <a:srgbClr val="000000"/>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1AE90"/>
                    </a:solidFill>
                  </a:tcPr>
                </a:tc>
              </a:tr>
              <a:tr h="178435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400" b="0" i="0" u="none" strike="noStrike" cap="none" normalizeH="0" baseline="0">
                          <a:ln>
                            <a:noFill/>
                          </a:ln>
                          <a:solidFill>
                            <a:schemeClr val="tx1"/>
                          </a:solidFill>
                          <a:effectLst/>
                          <a:latin typeface="Century Gothic" charset="0"/>
                          <a:ea typeface="ＭＳ Ｐゴシック" charset="0"/>
                          <a:cs typeface="ＭＳ Ｐゴシック" charset="0"/>
                        </a:rPr>
                        <a:t>Families</a:t>
                      </a:r>
                      <a:r>
                        <a:rPr kumimoji="0" lang="en-US" sz="2800" b="0" i="0" u="none" strike="noStrike" cap="none" normalizeH="0" baseline="0">
                          <a:ln>
                            <a:noFill/>
                          </a:ln>
                          <a:solidFill>
                            <a:schemeClr val="bg2"/>
                          </a:solidFill>
                          <a:effectLst/>
                          <a:latin typeface="Century Gothic" charset="0"/>
                          <a:ea typeface="ＭＳ Ｐゴシック" charset="0"/>
                          <a:cs typeface="ＭＳ Ｐゴシック"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a:ln>
                          <a:noFill/>
                        </a:ln>
                        <a:solidFill>
                          <a:schemeClr val="bg2"/>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a:ln>
                          <a:noFill/>
                        </a:ln>
                        <a:solidFill>
                          <a:schemeClr val="bg2"/>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endParaRPr kumimoji="0" lang="en-US" sz="2800" b="0" i="0" u="none" strike="noStrike" cap="none" normalizeH="0" baseline="0">
                        <a:ln>
                          <a:noFill/>
                        </a:ln>
                        <a:solidFill>
                          <a:schemeClr val="bg2"/>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2800" b="1" i="0" u="none" strike="noStrike" cap="none" normalizeH="0" baseline="0" dirty="0" smtClean="0">
                          <a:ln>
                            <a:noFill/>
                          </a:ln>
                          <a:solidFill>
                            <a:srgbClr val="000000"/>
                          </a:solidFill>
                          <a:effectLst/>
                          <a:latin typeface="Century Gothic" charset="0"/>
                          <a:ea typeface="ＭＳ Ｐゴシック" charset="0"/>
                          <a:cs typeface="ＭＳ Ｐゴシック" charset="0"/>
                        </a:rPr>
                        <a:t>1.</a:t>
                      </a:r>
                      <a:endParaRPr kumimoji="0" lang="en-US" sz="2800" b="1" i="0" u="none" strike="noStrike" cap="none" normalizeH="0" baseline="0" dirty="0">
                        <a:ln>
                          <a:noFill/>
                        </a:ln>
                        <a:solidFill>
                          <a:srgbClr val="000000"/>
                        </a:solidFill>
                        <a:effectLst/>
                        <a:latin typeface="Century Gothic"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1AE90"/>
                    </a:solidFill>
                  </a:tcPr>
                </a:tc>
              </a:tr>
            </a:tbl>
          </a:graphicData>
        </a:graphic>
      </p:graphicFrame>
      <p:sp>
        <p:nvSpPr>
          <p:cNvPr id="136211" name="Rectangle 20"/>
          <p:cNvSpPr>
            <a:spLocks noGrp="1" noChangeArrowheads="1"/>
          </p:cNvSpPr>
          <p:nvPr>
            <p:ph type="title" idx="4294967295"/>
          </p:nvPr>
        </p:nvSpPr>
        <p:spPr bwMode="auto">
          <a:xfrm>
            <a:off x="152400" y="304800"/>
            <a:ext cx="85344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400" dirty="0">
                <a:solidFill>
                  <a:schemeClr val="tx1"/>
                </a:solidFill>
                <a:latin typeface="Century Gothic" charset="0"/>
                <a:ea typeface="ＭＳ Ｐゴシック" charset="0"/>
                <a:cs typeface="ＭＳ Ｐゴシック" charset="0"/>
              </a:rPr>
              <a:t>Activity #</a:t>
            </a:r>
            <a:r>
              <a:rPr lang="en-US" sz="2400" dirty="0" smtClean="0">
                <a:solidFill>
                  <a:schemeClr val="tx1"/>
                </a:solidFill>
                <a:latin typeface="Century Gothic" charset="0"/>
                <a:ea typeface="ＭＳ Ｐゴシック" charset="0"/>
                <a:cs typeface="ＭＳ Ｐゴシック" charset="0"/>
              </a:rPr>
              <a:t>6</a:t>
            </a:r>
            <a:r>
              <a:rPr lang="en-US" dirty="0" smtClean="0">
                <a:latin typeface="Century Gothic" charset="0"/>
                <a:ea typeface="ＭＳ Ｐゴシック" charset="0"/>
                <a:cs typeface="ＭＳ Ｐゴシック" charset="0"/>
              </a:rPr>
              <a:t/>
            </a:r>
            <a:br>
              <a:rPr lang="en-US" dirty="0" smtClean="0">
                <a:latin typeface="Century Gothic" charset="0"/>
                <a:ea typeface="ＭＳ Ｐゴシック" charset="0"/>
                <a:cs typeface="ＭＳ Ｐゴシック" charset="0"/>
              </a:rPr>
            </a:br>
            <a:r>
              <a:rPr lang="en-US" sz="2000" dirty="0" smtClean="0">
                <a:solidFill>
                  <a:schemeClr val="tx1"/>
                </a:solidFill>
                <a:latin typeface="Century Gothic" charset="0"/>
                <a:ea typeface="ＭＳ Ｐゴシック" charset="0"/>
                <a:cs typeface="ＭＳ Ｐゴシック" charset="0"/>
              </a:rPr>
              <a:t>What </a:t>
            </a:r>
            <a:r>
              <a:rPr lang="en-US" sz="2000" dirty="0">
                <a:solidFill>
                  <a:schemeClr val="tx1"/>
                </a:solidFill>
                <a:latin typeface="Century Gothic" charset="0"/>
                <a:ea typeface="ＭＳ Ｐゴシック" charset="0"/>
                <a:cs typeface="ＭＳ Ｐゴシック" charset="0"/>
              </a:rPr>
              <a:t>Are Your</a:t>
            </a:r>
            <a:r>
              <a:rPr lang="en-US" sz="2000" dirty="0">
                <a:latin typeface="Century Gothic" charset="0"/>
                <a:ea typeface="ＭＳ Ｐゴシック" charset="0"/>
                <a:cs typeface="ＭＳ Ｐゴシック" charset="0"/>
              </a:rPr>
              <a:t> </a:t>
            </a:r>
            <a:r>
              <a:rPr lang="en-US" sz="2000" b="1" dirty="0">
                <a:solidFill>
                  <a:srgbClr val="A40831"/>
                </a:solidFill>
                <a:latin typeface="Century Gothic" charset="0"/>
                <a:ea typeface="ＭＳ Ｐゴシック" charset="0"/>
                <a:cs typeface="ＭＳ Ｐゴシック" charset="0"/>
              </a:rPr>
              <a:t>Solutions</a:t>
            </a:r>
            <a:r>
              <a:rPr lang="en-US" sz="2000" dirty="0">
                <a:solidFill>
                  <a:schemeClr val="tx1"/>
                </a:solidFill>
                <a:latin typeface="Century Gothic" charset="0"/>
                <a:ea typeface="ＭＳ Ｐゴシック" charset="0"/>
                <a:cs typeface="ＭＳ Ｐゴシック" charset="0"/>
              </a:rPr>
              <a:t>? </a:t>
            </a:r>
            <a:r>
              <a:rPr lang="en-US" sz="2000" dirty="0" smtClean="0">
                <a:solidFill>
                  <a:schemeClr val="tx1"/>
                </a:solidFill>
                <a:latin typeface="Century Gothic" charset="0"/>
                <a:ea typeface="ＭＳ Ｐゴシック" charset="0"/>
                <a:cs typeface="ＭＳ Ｐゴシック" charset="0"/>
              </a:rPr>
              <a:t>Find One for Your Educator Challenge and One for Your Family Challenge.</a:t>
            </a:r>
            <a:endParaRPr lang="en-US" dirty="0">
              <a:latin typeface="Century Gothic" charset="0"/>
              <a:ea typeface="ＭＳ Ｐゴシック" charset="0"/>
              <a:cs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bwMode="auto">
          <a:xfrm>
            <a:off x="990600" y="0"/>
            <a:ext cx="7620000"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800">
                <a:solidFill>
                  <a:schemeClr val="tx1"/>
                </a:solidFill>
                <a:latin typeface="Century Gothic" charset="0"/>
                <a:ea typeface="ＭＳ Ｐゴシック" charset="0"/>
                <a:cs typeface="ＭＳ Ｐゴシック" charset="0"/>
              </a:rPr>
              <a:t/>
            </a:r>
            <a:br>
              <a:rPr lang="en-US" sz="2800">
                <a:solidFill>
                  <a:schemeClr val="tx1"/>
                </a:solidFill>
                <a:latin typeface="Century Gothic" charset="0"/>
                <a:ea typeface="ＭＳ Ｐゴシック" charset="0"/>
                <a:cs typeface="ＭＳ Ｐゴシック" charset="0"/>
              </a:rPr>
            </a:br>
            <a:r>
              <a:rPr lang="en-US" sz="2800">
                <a:solidFill>
                  <a:schemeClr val="tx1"/>
                </a:solidFill>
                <a:latin typeface="Century Gothic" charset="0"/>
                <a:ea typeface="ＭＳ Ｐゴシック" charset="0"/>
                <a:cs typeface="ＭＳ Ｐゴシック" charset="0"/>
              </a:rPr>
              <a:t>Activity #6</a:t>
            </a:r>
            <a:br>
              <a:rPr lang="en-US" sz="2800">
                <a:solidFill>
                  <a:schemeClr val="tx1"/>
                </a:solidFill>
                <a:latin typeface="Century Gothic" charset="0"/>
                <a:ea typeface="ＭＳ Ｐゴシック" charset="0"/>
                <a:cs typeface="ＭＳ Ｐゴシック" charset="0"/>
              </a:rPr>
            </a:br>
            <a:r>
              <a:rPr lang="en-US" sz="2800">
                <a:solidFill>
                  <a:schemeClr val="tx1"/>
                </a:solidFill>
                <a:latin typeface="Century Gothic" charset="0"/>
                <a:ea typeface="ＭＳ Ｐゴシック" charset="0"/>
                <a:cs typeface="ＭＳ Ｐゴシック" charset="0"/>
              </a:rPr>
              <a:t>Thinking About Solutions…</a:t>
            </a:r>
            <a:endParaRPr lang="en-US" sz="2000">
              <a:latin typeface="Century Gothic" charset="0"/>
              <a:ea typeface="ＭＳ Ｐゴシック" charset="0"/>
              <a:cs typeface="ＭＳ Ｐゴシック" charset="0"/>
            </a:endParaRPr>
          </a:p>
        </p:txBody>
      </p:sp>
      <p:sp>
        <p:nvSpPr>
          <p:cNvPr id="138242" name="Rectangle 3"/>
          <p:cNvSpPr>
            <a:spLocks noGrp="1" noChangeArrowheads="1"/>
          </p:cNvSpPr>
          <p:nvPr>
            <p:ph type="body" idx="4294967295"/>
          </p:nvPr>
        </p:nvSpPr>
        <p:spPr bwMode="auto">
          <a:xfrm>
            <a:off x="533400" y="1447800"/>
            <a:ext cx="822960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1800" b="1">
                <a:latin typeface="Century Gothic" charset="0"/>
                <a:ea typeface="ＭＳ Ｐゴシック" charset="0"/>
                <a:cs typeface="ＭＳ Ｐゴシック" charset="0"/>
              </a:rPr>
              <a:t>Flexible Hours</a:t>
            </a:r>
            <a:r>
              <a:rPr lang="en-US" sz="1800">
                <a:latin typeface="Century Gothic" charset="0"/>
                <a:ea typeface="ＭＳ Ｐゴシック" charset="0"/>
                <a:cs typeface="ＭＳ Ｐゴシック" charset="0"/>
              </a:rPr>
              <a:t>: Come in early or stay late once a week with </a:t>
            </a:r>
            <a:r>
              <a:rPr lang="ja-JP" altLang="en-US" sz="1800">
                <a:latin typeface="Century Gothic" charset="0"/>
                <a:ea typeface="ＭＳ Ｐゴシック" charset="0"/>
                <a:cs typeface="ＭＳ Ｐゴシック" charset="0"/>
              </a:rPr>
              <a:t>“</a:t>
            </a:r>
            <a:r>
              <a:rPr lang="en-US" altLang="ja-JP" sz="1800">
                <a:latin typeface="Century Gothic" charset="0"/>
                <a:ea typeface="ＭＳ Ｐゴシック" charset="0"/>
                <a:cs typeface="ＭＳ Ｐゴシック" charset="0"/>
              </a:rPr>
              <a:t>comp time</a:t>
            </a:r>
            <a:r>
              <a:rPr lang="ja-JP" altLang="en-US" sz="1800">
                <a:latin typeface="Century Gothic" charset="0"/>
                <a:ea typeface="ＭＳ Ｐゴシック" charset="0"/>
                <a:cs typeface="ＭＳ Ｐゴシック" charset="0"/>
              </a:rPr>
              <a:t>”</a:t>
            </a:r>
            <a:r>
              <a:rPr lang="en-US" altLang="ja-JP" sz="1800">
                <a:latin typeface="Century Gothic" charset="0"/>
                <a:ea typeface="ＭＳ Ｐゴシック" charset="0"/>
                <a:cs typeface="ＭＳ Ｐゴシック" charset="0"/>
              </a:rPr>
              <a:t> </a:t>
            </a:r>
          </a:p>
          <a:p>
            <a:pPr eaLnBrk="1" hangingPunct="1">
              <a:lnSpc>
                <a:spcPct val="90000"/>
              </a:lnSpc>
            </a:pPr>
            <a:r>
              <a:rPr lang="en-US" sz="1800" b="1">
                <a:latin typeface="Century Gothic" charset="0"/>
                <a:ea typeface="ＭＳ Ｐゴシック" charset="0"/>
                <a:cs typeface="ＭＳ Ｐゴシック" charset="0"/>
              </a:rPr>
              <a:t>Stated Beliefs and Expectations</a:t>
            </a:r>
            <a:r>
              <a:rPr lang="en-US" sz="1800">
                <a:latin typeface="Century Gothic" charset="0"/>
                <a:ea typeface="ＭＳ Ｐゴシック" charset="0"/>
                <a:cs typeface="ＭＳ Ｐゴシック" charset="0"/>
              </a:rPr>
              <a:t>: Partnering plan, shared responsibility, equal partners, homework, behavior</a:t>
            </a:r>
            <a:endParaRPr lang="en-US" sz="1800" b="1">
              <a:latin typeface="Century Gothic" charset="0"/>
              <a:ea typeface="ＭＳ Ｐゴシック" charset="0"/>
              <a:cs typeface="ＭＳ Ｐゴシック" charset="0"/>
            </a:endParaRPr>
          </a:p>
          <a:p>
            <a:pPr eaLnBrk="1" hangingPunct="1">
              <a:lnSpc>
                <a:spcPct val="90000"/>
              </a:lnSpc>
            </a:pPr>
            <a:r>
              <a:rPr lang="en-US" sz="1800" b="1">
                <a:latin typeface="Century Gothic" charset="0"/>
                <a:ea typeface="ＭＳ Ｐゴシック" charset="0"/>
                <a:cs typeface="ＭＳ Ｐゴシック" charset="0"/>
              </a:rPr>
              <a:t>Creative Communication</a:t>
            </a:r>
            <a:r>
              <a:rPr lang="en-US" sz="1800">
                <a:latin typeface="Century Gothic" charset="0"/>
                <a:ea typeface="ＭＳ Ｐゴシック" charset="0"/>
                <a:cs typeface="ＭＳ Ｐゴシック" charset="0"/>
              </a:rPr>
              <a:t>: Texting, emailing, list serves copied to students, voice mailing, websites, breakfasts, lunches, meeting at school day cares</a:t>
            </a:r>
          </a:p>
          <a:p>
            <a:pPr eaLnBrk="1" hangingPunct="1">
              <a:lnSpc>
                <a:spcPct val="90000"/>
              </a:lnSpc>
            </a:pPr>
            <a:r>
              <a:rPr lang="en-US" sz="1800" b="1">
                <a:latin typeface="Century Gothic" charset="0"/>
                <a:ea typeface="ＭＳ Ｐゴシック" charset="0"/>
                <a:cs typeface="ＭＳ Ｐゴシック" charset="0"/>
              </a:rPr>
              <a:t>Joint </a:t>
            </a:r>
            <a:r>
              <a:rPr lang="ja-JP" altLang="en-US" sz="1800" b="1">
                <a:latin typeface="Century Gothic" charset="0"/>
                <a:ea typeface="ＭＳ Ｐゴシック" charset="0"/>
                <a:cs typeface="ＭＳ Ｐゴシック" charset="0"/>
              </a:rPr>
              <a:t>“</a:t>
            </a:r>
            <a:r>
              <a:rPr lang="en-US" altLang="ja-JP" sz="1800" b="1">
                <a:latin typeface="Century Gothic" charset="0"/>
                <a:ea typeface="ＭＳ Ｐゴシック" charset="0"/>
                <a:cs typeface="ＭＳ Ｐゴシック" charset="0"/>
              </a:rPr>
              <a:t>Professional Development</a:t>
            </a:r>
            <a:r>
              <a:rPr lang="ja-JP" altLang="en-US" sz="1800" b="1">
                <a:latin typeface="Century Gothic" charset="0"/>
                <a:ea typeface="ＭＳ Ｐゴシック" charset="0"/>
                <a:cs typeface="ＭＳ Ｐゴシック" charset="0"/>
              </a:rPr>
              <a:t>”</a:t>
            </a:r>
            <a:r>
              <a:rPr lang="en-US" altLang="ja-JP" sz="1800">
                <a:latin typeface="Century Gothic" charset="0"/>
                <a:ea typeface="ＭＳ Ｐゴシック" charset="0"/>
                <a:cs typeface="ＭＳ Ｐゴシック" charset="0"/>
              </a:rPr>
              <a:t>: Families, educators, and community resources learning together, online opportunities</a:t>
            </a:r>
          </a:p>
          <a:p>
            <a:pPr eaLnBrk="1" hangingPunct="1">
              <a:lnSpc>
                <a:spcPct val="90000"/>
              </a:lnSpc>
            </a:pPr>
            <a:r>
              <a:rPr lang="en-US" sz="1800" b="1">
                <a:latin typeface="Century Gothic" charset="0"/>
                <a:ea typeface="ＭＳ Ｐゴシック" charset="0"/>
                <a:cs typeface="ＭＳ Ｐゴシック" charset="0"/>
              </a:rPr>
              <a:t>Small Gatherings with Families and Students</a:t>
            </a:r>
            <a:r>
              <a:rPr lang="en-US" sz="1800">
                <a:latin typeface="Century Gothic" charset="0"/>
                <a:ea typeface="ＭＳ Ｐゴシック" charset="0"/>
                <a:cs typeface="ＭＳ Ｐゴシック" charset="0"/>
              </a:rPr>
              <a:t>: Class open houses at various times, drop-in centers</a:t>
            </a:r>
          </a:p>
          <a:p>
            <a:pPr eaLnBrk="1" hangingPunct="1">
              <a:lnSpc>
                <a:spcPct val="90000"/>
              </a:lnSpc>
            </a:pPr>
            <a:r>
              <a:rPr lang="en-US" sz="1800" b="1">
                <a:latin typeface="Century Gothic" charset="0"/>
                <a:ea typeface="ＭＳ Ｐゴシック" charset="0"/>
                <a:cs typeface="ＭＳ Ｐゴシック" charset="0"/>
              </a:rPr>
              <a:t>Interactive Homework</a:t>
            </a:r>
            <a:r>
              <a:rPr lang="en-US" sz="1800">
                <a:latin typeface="Century Gothic" charset="0"/>
                <a:ea typeface="ＭＳ Ｐゴシック" charset="0"/>
                <a:cs typeface="ＭＳ Ｐゴシック" charset="0"/>
              </a:rPr>
              <a:t>: Families participate and provide feedback </a:t>
            </a:r>
            <a:endParaRPr lang="en-US" sz="1800" b="1">
              <a:latin typeface="Century Gothic" charset="0"/>
              <a:ea typeface="ＭＳ Ｐゴシック" charset="0"/>
              <a:cs typeface="ＭＳ Ｐゴシック" charset="0"/>
            </a:endParaRPr>
          </a:p>
          <a:p>
            <a:pPr eaLnBrk="1" hangingPunct="1">
              <a:lnSpc>
                <a:spcPct val="90000"/>
              </a:lnSpc>
            </a:pPr>
            <a:r>
              <a:rPr lang="en-US" sz="1800" b="1">
                <a:latin typeface="Century Gothic" charset="0"/>
                <a:ea typeface="ＭＳ Ｐゴシック" charset="0"/>
                <a:cs typeface="ＭＳ Ｐゴシック" charset="0"/>
              </a:rPr>
              <a:t>Student Ambassadors</a:t>
            </a:r>
            <a:r>
              <a:rPr lang="en-US" sz="1800">
                <a:latin typeface="Century Gothic" charset="0"/>
                <a:ea typeface="ＭＳ Ｐゴシック" charset="0"/>
                <a:cs typeface="ＭＳ Ｐゴシック" charset="0"/>
              </a:rPr>
              <a:t>: Assigning home and school communication tasks, teaching parents, calling all parents to invite to school</a:t>
            </a:r>
          </a:p>
          <a:p>
            <a:pPr eaLnBrk="1" hangingPunct="1">
              <a:lnSpc>
                <a:spcPct val="90000"/>
              </a:lnSpc>
            </a:pPr>
            <a:r>
              <a:rPr lang="en-US" sz="1800" b="1">
                <a:latin typeface="Century Gothic" charset="0"/>
                <a:ea typeface="ＭＳ Ｐゴシック" charset="0"/>
                <a:cs typeface="ＭＳ Ｐゴシック" charset="0"/>
              </a:rPr>
              <a:t>Cultural and Language Liaisons</a:t>
            </a:r>
            <a:r>
              <a:rPr lang="en-US" sz="1800">
                <a:latin typeface="Century Gothic" charset="0"/>
                <a:ea typeface="ＭＳ Ｐゴシック" charset="0"/>
                <a:cs typeface="ＭＳ Ｐゴシック" charset="0"/>
              </a:rPr>
              <a:t>: Family to family, home and community visits</a:t>
            </a:r>
          </a:p>
          <a:p>
            <a:pPr eaLnBrk="1" hangingPunct="1">
              <a:lnSpc>
                <a:spcPct val="90000"/>
              </a:lnSpc>
              <a:buFont typeface="Wingdings 2" charset="0"/>
              <a:buNone/>
            </a:pPr>
            <a:r>
              <a:rPr lang="en-US" sz="1800">
                <a:latin typeface="Century Gothic" charset="0"/>
                <a:ea typeface="ＭＳ Ｐゴシック" charset="0"/>
                <a:cs typeface="ＭＳ Ｐゴシック" charset="0"/>
              </a:rPr>
              <a:t>(Suggestions from the field)</a:t>
            </a:r>
          </a:p>
        </p:txBody>
      </p:sp>
      <p:pic>
        <p:nvPicPr>
          <p:cNvPr id="138243" name="Picture 4"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0"/>
            <a:ext cx="984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6"/>
          <p:cNvSpPr>
            <a:spLocks noChangeArrowheads="1"/>
          </p:cNvSpPr>
          <p:nvPr/>
        </p:nvSpPr>
        <p:spPr bwMode="auto">
          <a:xfrm>
            <a:off x="533400" y="1541463"/>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3200" dirty="0"/>
              <a:t>“</a:t>
            </a:r>
            <a:r>
              <a:rPr lang="en-US" altLang="ja-JP" sz="3200" dirty="0"/>
              <a:t>On the Team and At the Table</a:t>
            </a:r>
            <a:r>
              <a:rPr lang="ja-JP" altLang="en-US" sz="3200" dirty="0"/>
              <a:t>”</a:t>
            </a:r>
            <a:r>
              <a:rPr lang="en-US" altLang="ja-JP" sz="3200" dirty="0"/>
              <a:t> </a:t>
            </a:r>
          </a:p>
          <a:p>
            <a:pPr algn="ctr"/>
            <a:r>
              <a:rPr lang="en-US" altLang="ja-JP" sz="3200" dirty="0" smtClean="0"/>
              <a:t>Roles and Responsibilities</a:t>
            </a:r>
            <a:r>
              <a:rPr lang="en-US" altLang="ja-JP" sz="3200" dirty="0"/>
              <a:t/>
            </a:r>
            <a:br>
              <a:rPr lang="en-US" altLang="ja-JP" sz="3200" dirty="0"/>
            </a:br>
            <a:r>
              <a:rPr lang="en-US" altLang="ja-JP" sz="3200" dirty="0"/>
              <a:t/>
            </a:r>
            <a:br>
              <a:rPr lang="en-US" altLang="ja-JP" sz="3200" dirty="0"/>
            </a:br>
            <a:r>
              <a:rPr lang="en-US" altLang="ja-JP" sz="3200" dirty="0"/>
              <a:t/>
            </a:r>
            <a:br>
              <a:rPr lang="en-US" altLang="ja-JP" sz="3200" dirty="0"/>
            </a:br>
            <a:r>
              <a:rPr lang="en-US" altLang="ja-JP" sz="3200" dirty="0"/>
              <a:t/>
            </a:r>
            <a:br>
              <a:rPr lang="en-US" altLang="ja-JP" sz="3200" dirty="0"/>
            </a:br>
            <a:endParaRPr lang="en-US" altLang="ja-JP" sz="3200" dirty="0"/>
          </a:p>
          <a:p>
            <a:pPr algn="ctr"/>
            <a:endParaRPr lang="en-US" sz="3200" dirty="0"/>
          </a:p>
          <a:p>
            <a:pPr algn="ctr"/>
            <a:endParaRPr lang="en-US" sz="3200" dirty="0"/>
          </a:p>
          <a:p>
            <a:pPr algn="ctr"/>
            <a:r>
              <a:rPr lang="en-US" sz="3200" dirty="0"/>
              <a:t>Universal, Targeted, Intensive</a:t>
            </a:r>
          </a:p>
        </p:txBody>
      </p:sp>
      <p:sp>
        <p:nvSpPr>
          <p:cNvPr id="142338"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solidFill>
                  <a:schemeClr val="tx1"/>
                </a:solidFill>
                <a:latin typeface="Century Gothic" charset="0"/>
                <a:ea typeface="ＭＳ Ｐゴシック" charset="0"/>
                <a:cs typeface="ＭＳ Ｐゴシック" charset="0"/>
              </a:rPr>
              <a:t>Multi-Tiered Partnering</a:t>
            </a:r>
          </a:p>
        </p:txBody>
      </p:sp>
      <p:pic>
        <p:nvPicPr>
          <p:cNvPr id="142339"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1371600" y="2590800"/>
            <a:ext cx="6537325"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7" descr="j033673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43836">
            <a:off x="4369898" y="4497361"/>
            <a:ext cx="838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200"/>
            <a:ext cx="1201756" cy="12101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Cj0431613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0430" y="304800"/>
            <a:ext cx="1267971"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000">
                <a:solidFill>
                  <a:schemeClr val="tx1"/>
                </a:solidFill>
                <a:latin typeface="Century Gothic" charset="0"/>
                <a:ea typeface="ＭＳ Ｐゴシック" charset="0"/>
                <a:cs typeface="ＭＳ Ｐゴシック" charset="0"/>
              </a:rPr>
              <a:t/>
            </a:r>
            <a:br>
              <a:rPr lang="en-US" sz="2000">
                <a:solidFill>
                  <a:schemeClr val="tx1"/>
                </a:solidFill>
                <a:latin typeface="Century Gothic" charset="0"/>
                <a:ea typeface="ＭＳ Ｐゴシック" charset="0"/>
                <a:cs typeface="ＭＳ Ｐゴシック" charset="0"/>
              </a:rPr>
            </a:br>
            <a:r>
              <a:rPr lang="en-US" sz="2000">
                <a:solidFill>
                  <a:schemeClr val="tx1"/>
                </a:solidFill>
                <a:latin typeface="Century Gothic" charset="0"/>
                <a:ea typeface="ＭＳ Ｐゴシック" charset="0"/>
                <a:cs typeface="ＭＳ Ｐゴシック" charset="0"/>
              </a:rPr>
              <a:t>Educators, Families, Students and Community Resources:</a:t>
            </a:r>
            <a:br>
              <a:rPr lang="en-US" sz="2000">
                <a:solidFill>
                  <a:schemeClr val="tx1"/>
                </a:solidFill>
                <a:latin typeface="Century Gothic" charset="0"/>
                <a:ea typeface="ＭＳ Ｐゴシック" charset="0"/>
                <a:cs typeface="ＭＳ Ｐゴシック" charset="0"/>
              </a:rPr>
            </a:br>
            <a:r>
              <a:rPr lang="ja-JP" altLang="en-US" sz="3200">
                <a:solidFill>
                  <a:schemeClr val="tx1"/>
                </a:solidFill>
                <a:latin typeface="Century Gothic" charset="0"/>
                <a:ea typeface="ＭＳ Ｐゴシック" charset="0"/>
                <a:cs typeface="ＭＳ Ｐゴシック" charset="0"/>
              </a:rPr>
              <a:t>“</a:t>
            </a:r>
            <a:r>
              <a:rPr lang="en-US" altLang="ja-JP" sz="3200">
                <a:solidFill>
                  <a:schemeClr val="tx1"/>
                </a:solidFill>
                <a:latin typeface="Century Gothic" charset="0"/>
                <a:ea typeface="ＭＳ Ｐゴシック" charset="0"/>
                <a:cs typeface="ＭＳ Ｐゴシック" charset="0"/>
              </a:rPr>
              <a:t>On the Team</a:t>
            </a:r>
            <a:r>
              <a:rPr lang="ja-JP" altLang="en-US" sz="3200">
                <a:solidFill>
                  <a:schemeClr val="tx1"/>
                </a:solidFill>
                <a:latin typeface="Century Gothic" charset="0"/>
                <a:ea typeface="ＭＳ Ｐゴシック" charset="0"/>
                <a:cs typeface="ＭＳ Ｐゴシック" charset="0"/>
              </a:rPr>
              <a:t>”</a:t>
            </a:r>
            <a:endParaRPr lang="en-US" sz="3200">
              <a:solidFill>
                <a:schemeClr val="tx1"/>
              </a:solidFill>
              <a:latin typeface="Century Gothic" charset="0"/>
              <a:ea typeface="ＭＳ Ｐゴシック" charset="0"/>
              <a:cs typeface="ＭＳ Ｐゴシック" charset="0"/>
            </a:endParaRPr>
          </a:p>
        </p:txBody>
      </p:sp>
      <p:sp>
        <p:nvSpPr>
          <p:cNvPr id="144386" name="Rectangle 3"/>
          <p:cNvSpPr>
            <a:spLocks noGrp="1" noChangeArrowheads="1"/>
          </p:cNvSpPr>
          <p:nvPr>
            <p:ph type="body" idx="1"/>
          </p:nvPr>
        </p:nvSpPr>
        <p:spPr bwMode="auto">
          <a:xfrm>
            <a:off x="457200" y="1295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 typeface="Wingdings 2" charset="0"/>
              <a:buNone/>
            </a:pPr>
            <a:r>
              <a:rPr lang="en-US" sz="2400">
                <a:latin typeface="Century Gothic" charset="0"/>
                <a:ea typeface="ＭＳ Ｐゴシック" charset="0"/>
                <a:cs typeface="ＭＳ Ｐゴシック" charset="0"/>
              </a:rPr>
              <a:t>    On a football team, every player has a job to do and a role to play.  Each player is respected for his/her unique expertise. Each player practices and works to become better at executing personal responsibilities. The team works together to obtain the best results possible.</a:t>
            </a:r>
          </a:p>
        </p:txBody>
      </p:sp>
      <p:pic>
        <p:nvPicPr>
          <p:cNvPr id="144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7338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000">
                <a:solidFill>
                  <a:schemeClr val="tx1"/>
                </a:solidFill>
                <a:latin typeface="Century Gothic" charset="0"/>
                <a:ea typeface="ＭＳ Ｐゴシック" charset="0"/>
                <a:cs typeface="ＭＳ Ｐゴシック" charset="0"/>
              </a:rPr>
              <a:t/>
            </a:r>
            <a:br>
              <a:rPr lang="en-US" sz="2000">
                <a:solidFill>
                  <a:schemeClr val="tx1"/>
                </a:solidFill>
                <a:latin typeface="Century Gothic" charset="0"/>
                <a:ea typeface="ＭＳ Ｐゴシック" charset="0"/>
                <a:cs typeface="ＭＳ Ｐゴシック" charset="0"/>
              </a:rPr>
            </a:br>
            <a:r>
              <a:rPr lang="en-US" sz="2000">
                <a:solidFill>
                  <a:schemeClr val="tx1"/>
                </a:solidFill>
                <a:latin typeface="Century Gothic" charset="0"/>
                <a:ea typeface="ＭＳ Ｐゴシック" charset="0"/>
                <a:cs typeface="ＭＳ Ｐゴシック" charset="0"/>
              </a:rPr>
              <a:t>Educators, Families, Students and Community Resources:</a:t>
            </a:r>
            <a:r>
              <a:rPr lang="en-US" sz="3200">
                <a:solidFill>
                  <a:schemeClr val="tx1"/>
                </a:solidFill>
                <a:latin typeface="Century Gothic" charset="0"/>
                <a:ea typeface="ＭＳ Ｐゴシック" charset="0"/>
                <a:cs typeface="ＭＳ Ｐゴシック" charset="0"/>
              </a:rPr>
              <a:t/>
            </a:r>
            <a:br>
              <a:rPr lang="en-US" sz="3200">
                <a:solidFill>
                  <a:schemeClr val="tx1"/>
                </a:solidFill>
                <a:latin typeface="Century Gothic" charset="0"/>
                <a:ea typeface="ＭＳ Ｐゴシック" charset="0"/>
                <a:cs typeface="ＭＳ Ｐゴシック" charset="0"/>
              </a:rPr>
            </a:br>
            <a:r>
              <a:rPr lang="ja-JP" altLang="en-US" sz="3200">
                <a:solidFill>
                  <a:schemeClr val="tx1"/>
                </a:solidFill>
                <a:latin typeface="Century Gothic" charset="0"/>
                <a:ea typeface="ＭＳ Ｐゴシック" charset="0"/>
                <a:cs typeface="ＭＳ Ｐゴシック" charset="0"/>
              </a:rPr>
              <a:t>“</a:t>
            </a:r>
            <a:r>
              <a:rPr lang="en-US" altLang="ja-JP" sz="3200">
                <a:solidFill>
                  <a:schemeClr val="tx1"/>
                </a:solidFill>
                <a:latin typeface="Century Gothic" charset="0"/>
                <a:ea typeface="ＭＳ Ｐゴシック" charset="0"/>
                <a:cs typeface="ＭＳ Ｐゴシック" charset="0"/>
              </a:rPr>
              <a:t>At the Table</a:t>
            </a:r>
            <a:r>
              <a:rPr lang="ja-JP" altLang="en-US" sz="3200">
                <a:solidFill>
                  <a:schemeClr val="tx1"/>
                </a:solidFill>
                <a:latin typeface="Century Gothic" charset="0"/>
                <a:ea typeface="ＭＳ Ｐゴシック" charset="0"/>
                <a:cs typeface="ＭＳ Ｐゴシック" charset="0"/>
              </a:rPr>
              <a:t>”</a:t>
            </a:r>
            <a:endParaRPr lang="en-US" sz="3200">
              <a:solidFill>
                <a:schemeClr val="tx1"/>
              </a:solidFill>
              <a:latin typeface="Century Gothic" charset="0"/>
              <a:ea typeface="ＭＳ Ｐゴシック" charset="0"/>
              <a:cs typeface="ＭＳ Ｐゴシック" charset="0"/>
            </a:endParaRPr>
          </a:p>
        </p:txBody>
      </p:sp>
      <p:sp>
        <p:nvSpPr>
          <p:cNvPr id="1464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 typeface="Wingdings 2" charset="0"/>
              <a:buNone/>
            </a:pPr>
            <a:r>
              <a:rPr lang="en-US" sz="2400" dirty="0">
                <a:latin typeface="Century Gothic" charset="0"/>
                <a:ea typeface="ＭＳ Ｐゴシック" charset="0"/>
                <a:cs typeface="ＭＳ Ｐゴシック" charset="0"/>
              </a:rPr>
              <a:t>Picture a table where people are discussing a problem.</a:t>
            </a:r>
          </a:p>
          <a:p>
            <a:pPr lvl="1" eaLnBrk="1" hangingPunct="1"/>
            <a:r>
              <a:rPr lang="en-US" sz="2000" dirty="0">
                <a:latin typeface="Century Gothic" charset="0"/>
                <a:ea typeface="ＭＳ Ｐゴシック" charset="0"/>
              </a:rPr>
              <a:t>Respecting and listening</a:t>
            </a:r>
          </a:p>
          <a:p>
            <a:pPr lvl="1" eaLnBrk="1" hangingPunct="1"/>
            <a:r>
              <a:rPr lang="en-US" sz="2000" dirty="0">
                <a:latin typeface="Century Gothic" charset="0"/>
                <a:ea typeface="ＭＳ Ｐゴシック" charset="0"/>
              </a:rPr>
              <a:t>Understanding different perspectives </a:t>
            </a:r>
          </a:p>
          <a:p>
            <a:pPr lvl="1" eaLnBrk="1" hangingPunct="1"/>
            <a:r>
              <a:rPr lang="en-US" sz="2000" dirty="0">
                <a:latin typeface="Century Gothic" charset="0"/>
                <a:ea typeface="ＭＳ Ｐゴシック" charset="0"/>
              </a:rPr>
              <a:t>Focusing on positive outcomes</a:t>
            </a:r>
          </a:p>
          <a:p>
            <a:pPr lvl="1" eaLnBrk="1" hangingPunct="1"/>
            <a:r>
              <a:rPr lang="en-US" sz="2000" dirty="0">
                <a:latin typeface="Century Gothic" charset="0"/>
                <a:ea typeface="ＭＳ Ｐゴシック" charset="0"/>
              </a:rPr>
              <a:t>Disagreeing at times </a:t>
            </a:r>
          </a:p>
          <a:p>
            <a:pPr lvl="1" eaLnBrk="1" hangingPunct="1"/>
            <a:r>
              <a:rPr lang="en-US" sz="2000" dirty="0">
                <a:latin typeface="Century Gothic" charset="0"/>
                <a:ea typeface="ＭＳ Ｐゴシック" charset="0"/>
              </a:rPr>
              <a:t>Intentionally working to  compromise</a:t>
            </a:r>
          </a:p>
          <a:p>
            <a:pPr lvl="1" eaLnBrk="1" hangingPunct="1">
              <a:buFont typeface="Wingdings 2" charset="0"/>
              <a:buNone/>
            </a:pPr>
            <a:r>
              <a:rPr lang="en-US" sz="2000" dirty="0">
                <a:latin typeface="Century Gothic" charset="0"/>
                <a:ea typeface="ＭＳ Ｐゴシック" charset="0"/>
              </a:rPr>
              <a:t>Each involved party has a place </a:t>
            </a:r>
            <a:r>
              <a:rPr lang="ja-JP" altLang="en-US" sz="2000" dirty="0">
                <a:latin typeface="Century Gothic" charset="0"/>
                <a:ea typeface="ＭＳ Ｐゴシック" charset="0"/>
              </a:rPr>
              <a:t>“</a:t>
            </a:r>
            <a:r>
              <a:rPr lang="en-US" altLang="ja-JP" sz="2000" dirty="0">
                <a:latin typeface="Century Gothic" charset="0"/>
                <a:ea typeface="ＭＳ Ｐゴシック" charset="0"/>
              </a:rPr>
              <a:t>at the table</a:t>
            </a:r>
            <a:r>
              <a:rPr lang="ja-JP" altLang="en-US" sz="2000" dirty="0">
                <a:latin typeface="Century Gothic" charset="0"/>
                <a:ea typeface="ＭＳ Ｐゴシック" charset="0"/>
              </a:rPr>
              <a:t>”</a:t>
            </a:r>
            <a:r>
              <a:rPr lang="en-US" altLang="ja-JP" sz="2000" dirty="0">
                <a:latin typeface="Century Gothic" charset="0"/>
                <a:ea typeface="ＭＳ Ｐゴシック" charset="0"/>
              </a:rPr>
              <a:t>, even if he/she can</a:t>
            </a:r>
            <a:r>
              <a:rPr lang="ja-JP" altLang="en-US" sz="2000" dirty="0">
                <a:latin typeface="Century Gothic" charset="0"/>
                <a:ea typeface="ＭＳ Ｐゴシック" charset="0"/>
              </a:rPr>
              <a:t>’</a:t>
            </a:r>
            <a:r>
              <a:rPr lang="en-US" altLang="ja-JP" sz="2000" dirty="0">
                <a:latin typeface="Century Gothic" charset="0"/>
                <a:ea typeface="ＭＳ Ｐゴシック" charset="0"/>
              </a:rPr>
              <a:t>t attend. All voices are heard. </a:t>
            </a:r>
            <a:endParaRPr lang="en-US" sz="2000" dirty="0">
              <a:latin typeface="Century Gothic" charset="0"/>
              <a:ea typeface="ＭＳ Ｐゴシック" charset="0"/>
            </a:endParaRPr>
          </a:p>
        </p:txBody>
      </p:sp>
      <p:pic>
        <p:nvPicPr>
          <p:cNvPr id="146435" name="Picture 4" descr="P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876800"/>
            <a:ext cx="2667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Multi Tiered 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524000"/>
            <a:ext cx="27479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0307" name="Group 3"/>
          <p:cNvGraphicFramePr>
            <a:graphicFrameLocks noGrp="1"/>
          </p:cNvGraphicFramePr>
          <p:nvPr/>
        </p:nvGraphicFramePr>
        <p:xfrm>
          <a:off x="3124200" y="2667000"/>
          <a:ext cx="5257800" cy="1316219"/>
        </p:xfrm>
        <a:graphic>
          <a:graphicData uri="http://schemas.openxmlformats.org/drawingml/2006/table">
            <a:tbl>
              <a:tblPr/>
              <a:tblGrid>
                <a:gridCol w="5257800"/>
              </a:tblGrid>
              <a:tr h="58487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1800" b="1" i="0" u="none" strike="noStrike" cap="none" normalizeH="0" baseline="0">
                          <a:ln>
                            <a:noFill/>
                          </a:ln>
                          <a:solidFill>
                            <a:srgbClr val="E7C42D"/>
                          </a:solidFill>
                          <a:effectLst/>
                          <a:latin typeface="Century Gothic" charset="0"/>
                          <a:ea typeface="ＭＳ Ｐゴシック" charset="0"/>
                          <a:cs typeface="ＭＳ Ｐゴシック" charset="0"/>
                        </a:rPr>
                        <a:t>Targeted Tier 5-15%</a:t>
                      </a:r>
                      <a:endParaRPr kumimoji="0" lang="en-US" sz="1800" b="1" i="0" u="none" strike="noStrike" cap="none" normalizeH="0" baseline="0">
                        <a:ln>
                          <a:noFill/>
                        </a:ln>
                        <a:solidFill>
                          <a:schemeClr val="bg2"/>
                        </a:solidFill>
                        <a:effectLst/>
                        <a:latin typeface="Century Gothic"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1200" b="1" i="0" u="none" strike="noStrike" cap="none" normalizeH="0" baseline="0">
                          <a:ln>
                            <a:noFill/>
                          </a:ln>
                          <a:solidFill>
                            <a:schemeClr val="tx1"/>
                          </a:solidFill>
                          <a:effectLst/>
                          <a:latin typeface="Century Gothic" charset="0"/>
                          <a:ea typeface="ＭＳ Ｐゴシック" charset="0"/>
                          <a:cs typeface="ＭＳ Ｐゴシック" charset="0"/>
                        </a:rPr>
                        <a:t>(includes all Universal)</a:t>
                      </a:r>
                    </a:p>
                  </a:txBody>
                  <a:tcPr marT="45591" marB="4559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E"/>
                    </a:solidFill>
                  </a:tcPr>
                </a:tc>
              </a:tr>
              <a:tr h="731159">
                <a:tc>
                  <a:txBody>
                    <a:bodyPr/>
                    <a:lstStyle/>
                    <a:p>
                      <a:pPr marL="0" marR="0" lvl="0" indent="0" algn="l" defTabSz="914400" rtl="0" eaLnBrk="0" fontAlgn="base" latinLnBrk="0" hangingPunct="0">
                        <a:lnSpc>
                          <a:spcPct val="100000"/>
                        </a:lnSpc>
                        <a:spcBef>
                          <a:spcPct val="50000"/>
                        </a:spcBef>
                        <a:spcAft>
                          <a:spcPct val="0"/>
                        </a:spcAft>
                        <a:buClr>
                          <a:schemeClr val="accent2"/>
                        </a:buClr>
                        <a:buSzPct val="75000"/>
                        <a:buFont typeface="Wingdings 2" charset="0"/>
                        <a:buNone/>
                        <a:tabLst/>
                      </a:pPr>
                      <a:r>
                        <a:rPr kumimoji="0" lang="en-US" sz="1400" b="1" i="0" u="none" strike="noStrike" cap="none" normalizeH="0" baseline="0">
                          <a:ln>
                            <a:noFill/>
                          </a:ln>
                          <a:solidFill>
                            <a:schemeClr val="tx1"/>
                          </a:solidFill>
                          <a:effectLst/>
                          <a:latin typeface="Century Gothic" charset="0"/>
                          <a:ea typeface="ＭＳ Ｐゴシック" charset="0"/>
                          <a:cs typeface="ＭＳ Ｐゴシック" charset="0"/>
                        </a:rPr>
                        <a:t>Focused  school/community outreach and problem-solving  partnering for some families, students and school staff.</a:t>
                      </a:r>
                      <a:endParaRPr kumimoji="0" lang="en-US" sz="2000" b="1" i="0" u="none" strike="noStrike" cap="none" normalizeH="0" baseline="0">
                        <a:ln>
                          <a:noFill/>
                        </a:ln>
                        <a:solidFill>
                          <a:schemeClr val="tx1"/>
                        </a:solidFill>
                        <a:effectLst/>
                        <a:latin typeface="Century Gothic" charset="0"/>
                        <a:ea typeface="ＭＳ Ｐゴシック" charset="0"/>
                        <a:cs typeface="ＭＳ Ｐゴシック" charset="0"/>
                      </a:endParaRPr>
                    </a:p>
                  </a:txBody>
                  <a:tcPr marT="45591" marB="4559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0315" name="Group 11"/>
          <p:cNvGraphicFramePr>
            <a:graphicFrameLocks noGrp="1"/>
          </p:cNvGraphicFramePr>
          <p:nvPr/>
        </p:nvGraphicFramePr>
        <p:xfrm>
          <a:off x="3124200" y="1524000"/>
          <a:ext cx="5257800" cy="1144588"/>
        </p:xfrm>
        <a:graphic>
          <a:graphicData uri="http://schemas.openxmlformats.org/drawingml/2006/table">
            <a:tbl>
              <a:tblPr/>
              <a:tblGrid>
                <a:gridCol w="5257800"/>
              </a:tblGrid>
              <a:tr h="58550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800" b="1" i="0" u="none" strike="noStrike" cap="none" normalizeH="0" baseline="0">
                          <a:ln>
                            <a:noFill/>
                          </a:ln>
                          <a:solidFill>
                            <a:srgbClr val="910B1E"/>
                          </a:solidFill>
                          <a:effectLst/>
                          <a:latin typeface="Century Gothic" pitchFamily="-112" charset="0"/>
                        </a:rPr>
                        <a:t>Intensive Tier 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200" b="1" i="0" u="none" strike="noStrike" cap="none" normalizeH="0" baseline="0">
                          <a:ln>
                            <a:noFill/>
                          </a:ln>
                          <a:solidFill>
                            <a:schemeClr val="tx1"/>
                          </a:solidFill>
                          <a:effectLst/>
                          <a:latin typeface="Century Gothic" pitchFamily="-112" charset="0"/>
                        </a:rPr>
                        <a:t>(includes all Universal, Targeted)</a:t>
                      </a:r>
                    </a:p>
                  </a:txBody>
                  <a:tcPr marT="45743" marB="457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E"/>
                    </a:solidFill>
                  </a:tcPr>
                </a:tc>
              </a:tr>
              <a:tr h="55907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400" b="1" i="0" u="none" strike="noStrike" cap="none" normalizeH="0" baseline="0">
                          <a:ln>
                            <a:noFill/>
                          </a:ln>
                          <a:solidFill>
                            <a:schemeClr val="tx1"/>
                          </a:solidFill>
                          <a:effectLst/>
                          <a:latin typeface="Century Gothic" pitchFamily="-112" charset="0"/>
                        </a:rPr>
                        <a:t>Individualized school and community partnering for a few families, students and school staff.</a:t>
                      </a:r>
                      <a:r>
                        <a:rPr kumimoji="0" lang="en-US" sz="1600" b="1" i="0" u="none" strike="noStrike" cap="none" normalizeH="0" baseline="0">
                          <a:ln>
                            <a:noFill/>
                          </a:ln>
                          <a:solidFill>
                            <a:schemeClr val="tx1"/>
                          </a:solidFill>
                          <a:effectLst/>
                          <a:latin typeface="Century Gothic" pitchFamily="-112" charset="0"/>
                        </a:rPr>
                        <a:t> </a:t>
                      </a:r>
                    </a:p>
                  </a:txBody>
                  <a:tcPr marT="45743" marB="457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0323" name="Group 19"/>
          <p:cNvGraphicFramePr>
            <a:graphicFrameLocks noGrp="1"/>
          </p:cNvGraphicFramePr>
          <p:nvPr/>
        </p:nvGraphicFramePr>
        <p:xfrm>
          <a:off x="3124200" y="3962400"/>
          <a:ext cx="5257800" cy="2028825"/>
        </p:xfrm>
        <a:graphic>
          <a:graphicData uri="http://schemas.openxmlformats.org/drawingml/2006/table">
            <a:tbl>
              <a:tblPr/>
              <a:tblGrid>
                <a:gridCol w="5257800"/>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1800" b="1" i="0" u="none" strike="noStrike" cap="none" normalizeH="0" baseline="0">
                          <a:ln>
                            <a:noFill/>
                          </a:ln>
                          <a:solidFill>
                            <a:srgbClr val="25802D"/>
                          </a:solidFill>
                          <a:effectLst/>
                          <a:latin typeface="Century Gothic" charset="0"/>
                          <a:ea typeface="ＭＳ Ｐゴシック" charset="0"/>
                          <a:cs typeface="ＭＳ Ｐゴシック" charset="0"/>
                        </a:rPr>
                        <a:t>Universal Tier 80-90%</a:t>
                      </a:r>
                      <a:endParaRPr kumimoji="0" lang="en-US" sz="1400" b="0" i="0" u="none" strike="noStrike" cap="none" normalizeH="0" baseline="0">
                        <a:ln>
                          <a:noFill/>
                        </a:ln>
                        <a:solidFill>
                          <a:schemeClr val="bg2"/>
                        </a:solidFill>
                        <a:effectLst/>
                        <a:latin typeface="Century Gothic"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E"/>
                    </a:solidFill>
                  </a:tcPr>
                </a:tc>
              </a:tr>
              <a:tr h="1647825">
                <a:tc>
                  <a:txBody>
                    <a:bodyPr/>
                    <a:lstStyle/>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400" b="1" i="0" u="none" strike="noStrike" cap="none" normalizeH="0" baseline="0">
                          <a:ln>
                            <a:noFill/>
                          </a:ln>
                          <a:solidFill>
                            <a:schemeClr val="tx1"/>
                          </a:solidFill>
                          <a:effectLst/>
                          <a:latin typeface="Century Gothic" charset="0"/>
                          <a:ea typeface="ＭＳ Ｐゴシック" charset="0"/>
                          <a:cs typeface="ＭＳ Ｐゴシック" charset="0"/>
                        </a:rPr>
                        <a:t>Positive school climate with school-wide efforts to welcome, include, and  support ALL families, students, and school community members; Stated beliefs that: </a:t>
                      </a:r>
                      <a:r>
                        <a:rPr kumimoji="0" lang="en-US" sz="1400" b="1" i="1" u="none" strike="noStrike" cap="none" normalizeH="0" baseline="0">
                          <a:ln>
                            <a:noFill/>
                          </a:ln>
                          <a:solidFill>
                            <a:schemeClr val="tx1"/>
                          </a:solidFill>
                          <a:effectLst/>
                          <a:latin typeface="Century Gothic" charset="0"/>
                          <a:ea typeface="ＭＳ Ｐゴシック" charset="0"/>
                          <a:cs typeface="ＭＳ Ｐゴシック" charset="0"/>
                        </a:rPr>
                        <a:t>(1) education is a shared responsibility between families and  schools;</a:t>
                      </a:r>
                      <a:r>
                        <a:rPr kumimoji="0" lang="en-US" sz="1400" b="1" i="0" u="none" strike="noStrike" cap="none" normalizeH="0" baseline="0">
                          <a:ln>
                            <a:noFill/>
                          </a:ln>
                          <a:solidFill>
                            <a:schemeClr val="tx1"/>
                          </a:solidFill>
                          <a:effectLst/>
                          <a:latin typeface="Century Gothic" charset="0"/>
                          <a:ea typeface="ＭＳ Ｐゴシック" charset="0"/>
                          <a:cs typeface="ＭＳ Ｐゴシック" charset="0"/>
                        </a:rPr>
                        <a:t> </a:t>
                      </a:r>
                      <a:r>
                        <a:rPr kumimoji="0" lang="en-US" sz="1400" b="1" i="1" u="none" strike="noStrike" cap="none" normalizeH="0" baseline="0">
                          <a:ln>
                            <a:noFill/>
                          </a:ln>
                          <a:solidFill>
                            <a:schemeClr val="tx1"/>
                          </a:solidFill>
                          <a:effectLst/>
                          <a:latin typeface="Century Gothic" charset="0"/>
                          <a:ea typeface="ＭＳ Ｐゴシック" charset="0"/>
                          <a:cs typeface="ＭＳ Ｐゴシック" charset="0"/>
                        </a:rPr>
                        <a:t>(2) families are equal partners; (3) students achieve more when families and schools work together; (4) community participation supports school success.</a:t>
                      </a:r>
                      <a:r>
                        <a:rPr kumimoji="0" lang="en-US" sz="1400" b="1" i="0" u="none" strike="noStrike" cap="none" normalizeH="0" baseline="0">
                          <a:ln>
                            <a:noFill/>
                          </a:ln>
                          <a:solidFill>
                            <a:schemeClr val="tx1"/>
                          </a:solidFill>
                          <a:effectLst/>
                          <a:latin typeface="Century Gothic" charset="0"/>
                          <a:ea typeface="ＭＳ Ｐゴシック" charset="0"/>
                          <a:cs typeface="ＭＳ Ｐゴシック" charset="0"/>
                        </a:rPr>
                        <a:t> </a:t>
                      </a:r>
                      <a:endParaRPr kumimoji="0" lang="en-US" sz="1600" b="1" i="0" u="none" strike="noStrike" cap="none" normalizeH="0" baseline="0">
                        <a:ln>
                          <a:noFill/>
                        </a:ln>
                        <a:solidFill>
                          <a:schemeClr val="tx1"/>
                        </a:solidFill>
                        <a:effectLst/>
                        <a:latin typeface="Century Gothic"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8506" name="Rectangle 27"/>
          <p:cNvSpPr>
            <a:spLocks noGrp="1" noChangeArrowheads="1"/>
          </p:cNvSpPr>
          <p:nvPr>
            <p:ph type="title"/>
          </p:nvPr>
        </p:nvSpPr>
        <p:spPr bwMode="auto">
          <a:xfrm>
            <a:off x="990600" y="274638"/>
            <a:ext cx="76962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000" dirty="0">
                <a:latin typeface="Century Gothic" charset="0"/>
                <a:ea typeface="ＭＳ Ｐゴシック" charset="0"/>
                <a:cs typeface="ＭＳ Ｐゴシック" charset="0"/>
              </a:rPr>
              <a:t> </a:t>
            </a:r>
            <a:r>
              <a:rPr lang="en-US" sz="2400" b="1" dirty="0">
                <a:latin typeface="Century Gothic" charset="0"/>
                <a:ea typeface="ＭＳ Ｐゴシック" charset="0"/>
                <a:cs typeface="ＭＳ Ｐゴシック" charset="0"/>
              </a:rPr>
              <a:t/>
            </a:r>
            <a:br>
              <a:rPr lang="en-US" sz="2400" b="1" dirty="0">
                <a:latin typeface="Century Gothic" charset="0"/>
                <a:ea typeface="ＭＳ Ｐゴシック" charset="0"/>
                <a:cs typeface="ＭＳ Ｐゴシック" charset="0"/>
              </a:rPr>
            </a:br>
            <a:r>
              <a:rPr lang="en-US" sz="2400" b="1" dirty="0">
                <a:solidFill>
                  <a:schemeClr val="tx1"/>
                </a:solidFill>
                <a:latin typeface="Century Gothic" charset="0"/>
                <a:ea typeface="ＭＳ Ｐゴシック" charset="0"/>
                <a:cs typeface="ＭＳ Ｐゴシック" charset="0"/>
              </a:rPr>
              <a:t>Multi-Tiered Family &amp; Community Partnering:</a:t>
            </a:r>
            <a:br>
              <a:rPr lang="en-US" sz="2400" b="1" dirty="0">
                <a:solidFill>
                  <a:schemeClr val="tx1"/>
                </a:solidFill>
                <a:latin typeface="Century Gothic" charset="0"/>
                <a:ea typeface="ＭＳ Ｐゴシック" charset="0"/>
                <a:cs typeface="ＭＳ Ｐゴシック" charset="0"/>
              </a:rPr>
            </a:br>
            <a:r>
              <a:rPr lang="en-US" sz="2400" b="1" dirty="0">
                <a:solidFill>
                  <a:schemeClr val="tx1"/>
                </a:solidFill>
                <a:latin typeface="Century Gothic" charset="0"/>
                <a:ea typeface="ＭＳ Ｐゴシック" charset="0"/>
                <a:cs typeface="ＭＳ Ｐゴシック" charset="0"/>
              </a:rPr>
              <a:t>Respecting Time and Resources</a:t>
            </a:r>
          </a:p>
        </p:txBody>
      </p:sp>
      <p:sp>
        <p:nvSpPr>
          <p:cNvPr id="148507" name="Rectangle 28"/>
          <p:cNvSpPr>
            <a:spLocks noChangeArrowheads="1"/>
          </p:cNvSpPr>
          <p:nvPr/>
        </p:nvSpPr>
        <p:spPr bwMode="auto">
          <a:xfrm>
            <a:off x="1143000" y="6324600"/>
            <a:ext cx="2505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200">
                <a:solidFill>
                  <a:schemeClr val="tx2"/>
                </a:solidFill>
              </a:rPr>
              <a:t>( CDE, 2008b; Epstein et al, 2002)</a:t>
            </a:r>
          </a:p>
        </p:txBody>
      </p:sp>
      <p:sp>
        <p:nvSpPr>
          <p:cNvPr id="148508" name="Text Box 29"/>
          <p:cNvSpPr txBox="1">
            <a:spLocks noChangeArrowheads="1"/>
          </p:cNvSpPr>
          <p:nvPr/>
        </p:nvSpPr>
        <p:spPr bwMode="auto">
          <a:xfrm>
            <a:off x="2955925" y="175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latin typeface="Century Gothic"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2600" y="6858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75" name="TextBox 13"/>
          <p:cNvSpPr txBox="1">
            <a:spLocks noChangeArrowheads="1"/>
          </p:cNvSpPr>
          <p:nvPr/>
        </p:nvSpPr>
        <p:spPr bwMode="auto">
          <a:xfrm>
            <a:off x="5638800" y="228600"/>
            <a:ext cx="33528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dirty="0">
                <a:solidFill>
                  <a:srgbClr val="0000FF"/>
                </a:solidFill>
                <a:cs typeface="Arial" charset="0"/>
              </a:rPr>
              <a:t>Continuum of Support for </a:t>
            </a:r>
            <a:r>
              <a:rPr lang="en-US" sz="3600" dirty="0" smtClean="0">
                <a:solidFill>
                  <a:srgbClr val="0000FF"/>
                </a:solidFill>
                <a:cs typeface="Arial" charset="0"/>
              </a:rPr>
              <a:t>Every Student</a:t>
            </a:r>
            <a:endParaRPr lang="en-US" sz="3600" dirty="0">
              <a:solidFill>
                <a:srgbClr val="0000FF"/>
              </a:solidFill>
              <a:cs typeface="Arial" charset="0"/>
            </a:endParaRPr>
          </a:p>
        </p:txBody>
      </p:sp>
      <p:sp>
        <p:nvSpPr>
          <p:cNvPr id="9" name="5-Point Star 8"/>
          <p:cNvSpPr/>
          <p:nvPr/>
        </p:nvSpPr>
        <p:spPr>
          <a:xfrm>
            <a:off x="8458200" y="-1066800"/>
            <a:ext cx="6858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FF0000"/>
              </a:solidFill>
            </a:endParaRPr>
          </a:p>
        </p:txBody>
      </p:sp>
      <p:cxnSp>
        <p:nvCxnSpPr>
          <p:cNvPr id="20" name="Straight Connector 19"/>
          <p:cNvCxnSpPr>
            <a:cxnSpLocks noChangeShapeType="1"/>
          </p:cNvCxnSpPr>
          <p:nvPr/>
        </p:nvCxnSpPr>
        <p:spPr bwMode="auto">
          <a:xfrm rot="16200000" flipH="1">
            <a:off x="2667000" y="4876800"/>
            <a:ext cx="1371600" cy="304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rot="5400000" flipH="1" flipV="1">
            <a:off x="2400300" y="4152900"/>
            <a:ext cx="2667000"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rot="16200000" flipH="1">
            <a:off x="3695700" y="3314700"/>
            <a:ext cx="914400" cy="381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rot="5400000" flipH="1" flipV="1">
            <a:off x="3238500" y="2705100"/>
            <a:ext cx="23622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rot="5400000" flipH="1" flipV="1">
            <a:off x="4533900" y="1181100"/>
            <a:ext cx="5334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rot="5400000">
            <a:off x="4305301" y="4381500"/>
            <a:ext cx="2362200" cy="31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rot="5400000" flipH="1" flipV="1">
            <a:off x="4800600" y="4419600"/>
            <a:ext cx="1828800"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rot="16200000" flipH="1">
            <a:off x="4991100" y="4686300"/>
            <a:ext cx="2438400" cy="533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rot="16200000" flipH="1">
            <a:off x="4076700" y="2400300"/>
            <a:ext cx="22098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flipV="1">
            <a:off x="4495800" y="1524000"/>
            <a:ext cx="228600" cy="76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rot="5400000" flipH="1" flipV="1">
            <a:off x="5181600" y="3276600"/>
            <a:ext cx="381000" cy="228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rot="16200000" flipV="1">
            <a:off x="4800600" y="1066800"/>
            <a:ext cx="381000" cy="228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2" name="TextBox 21"/>
          <p:cNvSpPr txBox="1">
            <a:spLocks noChangeArrowheads="1"/>
          </p:cNvSpPr>
          <p:nvPr/>
        </p:nvSpPr>
        <p:spPr bwMode="auto">
          <a:xfrm>
            <a:off x="3414853" y="1524000"/>
            <a:ext cx="19285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000000"/>
                </a:solidFill>
                <a:latin typeface="Times New Roman" charset="0"/>
                <a:cs typeface="Arial" charset="0"/>
              </a:rPr>
              <a:t>Homelessness</a:t>
            </a:r>
            <a:endParaRPr lang="en-US" dirty="0">
              <a:solidFill>
                <a:srgbClr val="000000"/>
              </a:solidFill>
              <a:latin typeface="Times New Roman" charset="0"/>
              <a:cs typeface="Arial" charset="0"/>
            </a:endParaRPr>
          </a:p>
        </p:txBody>
      </p:sp>
      <p:sp>
        <p:nvSpPr>
          <p:cNvPr id="23" name="TextBox 22"/>
          <p:cNvSpPr txBox="1">
            <a:spLocks noChangeArrowheads="1"/>
          </p:cNvSpPr>
          <p:nvPr/>
        </p:nvSpPr>
        <p:spPr bwMode="auto">
          <a:xfrm>
            <a:off x="3028493" y="5562600"/>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000000"/>
                </a:solidFill>
                <a:latin typeface="Times New Roman" charset="0"/>
                <a:cs typeface="Arial" charset="0"/>
              </a:rPr>
              <a:t>Literacy</a:t>
            </a:r>
            <a:endParaRPr lang="en-US" dirty="0">
              <a:solidFill>
                <a:srgbClr val="000000"/>
              </a:solidFill>
              <a:latin typeface="Times New Roman" charset="0"/>
              <a:cs typeface="Arial" charset="0"/>
            </a:endParaRPr>
          </a:p>
        </p:txBody>
      </p:sp>
      <p:sp>
        <p:nvSpPr>
          <p:cNvPr id="25" name="TextBox 24"/>
          <p:cNvSpPr txBox="1">
            <a:spLocks noChangeArrowheads="1"/>
          </p:cNvSpPr>
          <p:nvPr/>
        </p:nvSpPr>
        <p:spPr bwMode="auto">
          <a:xfrm>
            <a:off x="3293812" y="3657600"/>
            <a:ext cx="1937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000000"/>
                </a:solidFill>
                <a:latin typeface="Times New Roman" charset="0"/>
                <a:cs typeface="Arial" charset="0"/>
              </a:rPr>
              <a:t>Family Illness</a:t>
            </a:r>
            <a:endParaRPr lang="en-US" dirty="0">
              <a:solidFill>
                <a:srgbClr val="000000"/>
              </a:solidFill>
              <a:latin typeface="Times New Roman" charset="0"/>
              <a:cs typeface="Arial" charset="0"/>
            </a:endParaRPr>
          </a:p>
        </p:txBody>
      </p:sp>
      <p:sp>
        <p:nvSpPr>
          <p:cNvPr id="27" name="TextBox 26"/>
          <p:cNvSpPr txBox="1">
            <a:spLocks noChangeArrowheads="1"/>
          </p:cNvSpPr>
          <p:nvPr/>
        </p:nvSpPr>
        <p:spPr bwMode="auto">
          <a:xfrm>
            <a:off x="4452938" y="685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000000"/>
                </a:solidFill>
                <a:latin typeface="Times New Roman" charset="0"/>
                <a:cs typeface="Arial" charset="0"/>
              </a:rPr>
              <a:t>Math</a:t>
            </a:r>
          </a:p>
        </p:txBody>
      </p:sp>
      <p:sp>
        <p:nvSpPr>
          <p:cNvPr id="29" name="TextBox 28"/>
          <p:cNvSpPr txBox="1">
            <a:spLocks noChangeArrowheads="1"/>
          </p:cNvSpPr>
          <p:nvPr/>
        </p:nvSpPr>
        <p:spPr bwMode="auto">
          <a:xfrm>
            <a:off x="4953000" y="4572000"/>
            <a:ext cx="137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000000"/>
                </a:solidFill>
                <a:latin typeface="Times New Roman" charset="0"/>
                <a:cs typeface="Arial" charset="0"/>
              </a:rPr>
              <a:t>Soc skills</a:t>
            </a:r>
          </a:p>
        </p:txBody>
      </p:sp>
      <p:sp>
        <p:nvSpPr>
          <p:cNvPr id="31" name="TextBox 30"/>
          <p:cNvSpPr txBox="1">
            <a:spLocks noChangeArrowheads="1"/>
          </p:cNvSpPr>
          <p:nvPr/>
        </p:nvSpPr>
        <p:spPr bwMode="auto">
          <a:xfrm>
            <a:off x="4724400" y="5562600"/>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000000"/>
                </a:solidFill>
                <a:latin typeface="Times New Roman" charset="0"/>
                <a:cs typeface="Arial" charset="0"/>
              </a:rPr>
              <a:t>Language Differences</a:t>
            </a:r>
            <a:endParaRPr lang="en-US" dirty="0">
              <a:solidFill>
                <a:srgbClr val="000000"/>
              </a:solidFill>
              <a:latin typeface="Times New Roman" charset="0"/>
              <a:cs typeface="Arial" charset="0"/>
            </a:endParaRPr>
          </a:p>
        </p:txBody>
      </p:sp>
      <p:sp>
        <p:nvSpPr>
          <p:cNvPr id="33" name="TextBox 32"/>
          <p:cNvSpPr txBox="1">
            <a:spLocks noChangeArrowheads="1"/>
          </p:cNvSpPr>
          <p:nvPr/>
        </p:nvSpPr>
        <p:spPr bwMode="auto">
          <a:xfrm>
            <a:off x="5334000" y="2819400"/>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000000"/>
                </a:solidFill>
                <a:latin typeface="Times New Roman" charset="0"/>
                <a:cs typeface="Arial" charset="0"/>
              </a:rPr>
              <a:t>Sports</a:t>
            </a:r>
            <a:endParaRPr lang="en-US" dirty="0">
              <a:solidFill>
                <a:srgbClr val="000000"/>
              </a:solidFill>
              <a:latin typeface="Times New Roman" charset="0"/>
              <a:cs typeface="Arial" charset="0"/>
            </a:endParaRPr>
          </a:p>
        </p:txBody>
      </p:sp>
      <p:sp>
        <p:nvSpPr>
          <p:cNvPr id="35" name="Rounded Rectangle 34"/>
          <p:cNvSpPr>
            <a:spLocks noChangeArrowheads="1"/>
          </p:cNvSpPr>
          <p:nvPr/>
        </p:nvSpPr>
        <p:spPr bwMode="auto">
          <a:xfrm>
            <a:off x="0" y="6096000"/>
            <a:ext cx="9144000" cy="762000"/>
          </a:xfrm>
          <a:prstGeom prst="roundRect">
            <a:avLst>
              <a:gd name="adj" fmla="val 16667"/>
            </a:avLst>
          </a:prstGeom>
          <a:solidFill>
            <a:srgbClr val="FFFF00"/>
          </a:solidFill>
          <a:ln w="9525">
            <a:solidFill>
              <a:schemeClr val="tx1"/>
            </a:solidFill>
            <a:round/>
            <a:headEnd/>
            <a:tailEnd/>
          </a:ln>
        </p:spPr>
        <p:txBody>
          <a:bodyPr anchor="ctr"/>
          <a:lstStyle/>
          <a:p>
            <a:pPr algn="ctr"/>
            <a:r>
              <a:rPr lang="en-US" sz="3600" dirty="0" smtClean="0">
                <a:solidFill>
                  <a:srgbClr val="000000"/>
                </a:solidFill>
                <a:latin typeface="Calibri" charset="0"/>
              </a:rPr>
              <a:t>Tiers are Fluid, Focusing on Student Success…</a:t>
            </a:r>
            <a:endParaRPr lang="en-US" sz="3600" dirty="0">
              <a:solidFill>
                <a:srgbClr val="000000"/>
              </a:solidFill>
              <a:latin typeface="Calibri" charset="0"/>
            </a:endParaRPr>
          </a:p>
        </p:txBody>
      </p:sp>
    </p:spTree>
    <p:extLst>
      <p:ext uri="{BB962C8B-B14F-4D97-AF65-F5344CB8AC3E}">
        <p14:creationId xmlns:p14="http://schemas.microsoft.com/office/powerpoint/2010/main" val="3201081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linds(horizontal)">
                                      <p:cBhvr>
                                        <p:cTn id="87" dur="500"/>
                                        <p:tgtEl>
                                          <p:spTgt spid="3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29" grpId="0"/>
      <p:bldP spid="31" grpId="0"/>
      <p:bldP spid="33" grpId="0"/>
      <p:bldP spid="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2387" name="Group 35"/>
          <p:cNvGraphicFramePr>
            <a:graphicFrameLocks noGrp="1"/>
          </p:cNvGraphicFramePr>
          <p:nvPr/>
        </p:nvGraphicFramePr>
        <p:xfrm>
          <a:off x="228600" y="1676400"/>
          <a:ext cx="8686800" cy="1981200"/>
        </p:xfrm>
        <a:graphic>
          <a:graphicData uri="http://schemas.openxmlformats.org/drawingml/2006/table">
            <a:tbl>
              <a:tblPr/>
              <a:tblGrid>
                <a:gridCol w="8686800"/>
              </a:tblGrid>
              <a:tr h="33526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1600" b="1" i="0" u="none" strike="noStrike" cap="none" normalizeH="0" baseline="0">
                          <a:ln>
                            <a:noFill/>
                          </a:ln>
                          <a:solidFill>
                            <a:srgbClr val="E7C42D"/>
                          </a:solidFill>
                          <a:effectLst/>
                          <a:latin typeface="Century Gothic" charset="0"/>
                          <a:ea typeface="ＭＳ Ｐゴシック" charset="0"/>
                          <a:cs typeface="ＭＳ Ｐゴシック" charset="0"/>
                        </a:rPr>
                        <a:t>Targeted Tier</a:t>
                      </a:r>
                      <a:r>
                        <a:rPr kumimoji="0" lang="en-US" sz="1600" b="1" i="0" u="none" strike="noStrike" cap="none" normalizeH="0" baseline="0">
                          <a:ln>
                            <a:noFill/>
                          </a:ln>
                          <a:solidFill>
                            <a:schemeClr val="bg2"/>
                          </a:solidFill>
                          <a:effectLst/>
                          <a:latin typeface="Century Gothic" charset="0"/>
                          <a:ea typeface="ＭＳ Ｐゴシック" charset="0"/>
                          <a:cs typeface="ＭＳ Ｐゴシック" charset="0"/>
                        </a:rPr>
                        <a:t> </a:t>
                      </a:r>
                      <a:r>
                        <a:rPr kumimoji="0" lang="en-US" sz="1600" b="1" i="0" u="none" strike="noStrike" cap="none" normalizeH="0" baseline="0">
                          <a:ln>
                            <a:noFill/>
                          </a:ln>
                          <a:solidFill>
                            <a:schemeClr val="tx1"/>
                          </a:solidFill>
                          <a:effectLst/>
                          <a:latin typeface="Century Gothic" charset="0"/>
                          <a:ea typeface="ＭＳ Ｐゴシック" charset="0"/>
                          <a:cs typeface="ＭＳ Ｐゴシック" charset="0"/>
                        </a:rPr>
                        <a:t>-</a:t>
                      </a:r>
                      <a:r>
                        <a:rPr kumimoji="0" lang="en-US" sz="1600" b="1" i="0" u="none" strike="noStrike" cap="none" normalizeH="0" baseline="0">
                          <a:ln>
                            <a:noFill/>
                          </a:ln>
                          <a:solidFill>
                            <a:schemeClr val="bg2"/>
                          </a:solidFill>
                          <a:effectLst/>
                          <a:latin typeface="Century Gothic" charset="0"/>
                          <a:ea typeface="ＭＳ Ｐゴシック" charset="0"/>
                          <a:cs typeface="ＭＳ Ｐゴシック" charset="0"/>
                        </a:rPr>
                        <a:t>  </a:t>
                      </a:r>
                      <a:r>
                        <a:rPr kumimoji="0" lang="en-US" sz="1600" b="1" i="0" u="none" strike="noStrike" cap="none" normalizeH="0" baseline="0">
                          <a:ln>
                            <a:noFill/>
                          </a:ln>
                          <a:solidFill>
                            <a:srgbClr val="E7C42D"/>
                          </a:solidFill>
                          <a:effectLst/>
                          <a:latin typeface="Century Gothic" charset="0"/>
                          <a:ea typeface="ＭＳ Ｐゴシック" charset="0"/>
                          <a:cs typeface="ＭＳ Ｐゴシック" charset="0"/>
                        </a:rPr>
                        <a:t>SOME </a:t>
                      </a:r>
                      <a:r>
                        <a:rPr kumimoji="0" lang="en-US" sz="1600" b="1" i="0" u="none" strike="noStrike" cap="none" normalizeH="0" baseline="0">
                          <a:ln>
                            <a:noFill/>
                          </a:ln>
                          <a:solidFill>
                            <a:schemeClr val="bg2"/>
                          </a:solidFill>
                          <a:effectLst/>
                          <a:latin typeface="Century Gothic" charset="0"/>
                          <a:ea typeface="ＭＳ Ｐゴシック" charset="0"/>
                          <a:cs typeface="ＭＳ Ｐゴシック" charset="0"/>
                        </a:rPr>
                        <a:t> </a:t>
                      </a:r>
                      <a:r>
                        <a:rPr kumimoji="0" lang="en-US" sz="1600" b="1" i="0" u="none" strike="noStrike" cap="none" normalizeH="0" baseline="0">
                          <a:ln>
                            <a:noFill/>
                          </a:ln>
                          <a:solidFill>
                            <a:schemeClr val="tx1"/>
                          </a:solidFill>
                          <a:effectLst/>
                          <a:latin typeface="Century Gothic" charset="0"/>
                          <a:ea typeface="ＭＳ Ｐゴシック" charset="0"/>
                          <a:cs typeface="ＭＳ Ｐゴシック" charset="0"/>
                        </a:rPr>
                        <a:t>Families/Staff</a:t>
                      </a: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E"/>
                    </a:solidFill>
                  </a:tcPr>
                </a:tc>
              </a:tr>
              <a:tr h="1645936">
                <a:tc>
                  <a:txBody>
                    <a:bodyPr/>
                    <a:lstStyle/>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a:ln>
                            <a:noFill/>
                          </a:ln>
                          <a:solidFill>
                            <a:schemeClr val="tx1"/>
                          </a:solidFill>
                          <a:effectLst/>
                          <a:latin typeface="Century Gothic" charset="0"/>
                          <a:ea typeface="ＭＳ Ｐゴシック" charset="0"/>
                          <a:cs typeface="ＭＳ Ｐゴシック" charset="0"/>
                        </a:rPr>
                        <a:t>___Designate people and process to reach out individually to encourage families and staff who may be hesitant or                                                                         </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a:ln>
                            <a:noFill/>
                          </a:ln>
                          <a:solidFill>
                            <a:schemeClr val="tx1"/>
                          </a:solidFill>
                          <a:effectLst/>
                          <a:latin typeface="Century Gothic" charset="0"/>
                          <a:ea typeface="ＭＳ Ｐゴシック" charset="0"/>
                          <a:cs typeface="ＭＳ Ｐゴシック" charset="0"/>
                        </a:rPr>
                        <a:t>      uncomfortable. </a:t>
                      </a:r>
                    </a:p>
                    <a:p>
                      <a:pPr marL="0" marR="0" lvl="0" indent="0" algn="l" defTabSz="914400" rtl="0" eaLnBrk="0" fontAlgn="base" latinLnBrk="0" hangingPunct="0">
                        <a:lnSpc>
                          <a:spcPct val="100000"/>
                        </a:lnSpc>
                        <a:spcBef>
                          <a:spcPct val="50000"/>
                        </a:spcBef>
                        <a:spcAft>
                          <a:spcPct val="0"/>
                        </a:spcAft>
                        <a:buClr>
                          <a:schemeClr val="accent2"/>
                        </a:buClr>
                        <a:buSzPct val="75000"/>
                        <a:buFont typeface="Wingdings 2" charset="0"/>
                        <a:buNone/>
                        <a:tabLst/>
                      </a:pPr>
                      <a:r>
                        <a:rPr kumimoji="0" lang="en-US" sz="1100" b="0" i="0" u="none" strike="noStrike" cap="none" normalizeH="0" baseline="0">
                          <a:ln>
                            <a:noFill/>
                          </a:ln>
                          <a:solidFill>
                            <a:schemeClr val="tx1"/>
                          </a:solidFill>
                          <a:effectLst/>
                          <a:latin typeface="Century Gothic" charset="0"/>
                          <a:ea typeface="ＭＳ Ｐゴシック" charset="0"/>
                          <a:cs typeface="ＭＳ Ｐゴシック" charset="0"/>
                        </a:rPr>
                        <a:t>___Include families as equal partners throughout the RtI Problem-Solving Process; provide support and information.</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a:ln>
                            <a:noFill/>
                          </a:ln>
                          <a:solidFill>
                            <a:schemeClr val="tx1"/>
                          </a:solidFill>
                          <a:effectLst/>
                          <a:latin typeface="Century Gothic" charset="0"/>
                          <a:ea typeface="ＭＳ Ｐゴシック" charset="0"/>
                          <a:cs typeface="ＭＳ Ｐゴシック" charset="0"/>
                        </a:rPr>
                        <a:t>___Support teachers and families in mutually developing and implementing individual student plans; coordinate interventions </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a:ln>
                            <a:noFill/>
                          </a:ln>
                          <a:solidFill>
                            <a:schemeClr val="tx1"/>
                          </a:solidFill>
                          <a:effectLst/>
                          <a:latin typeface="Century Gothic" charset="0"/>
                          <a:ea typeface="ＭＳ Ｐゴシック" charset="0"/>
                          <a:cs typeface="ＭＳ Ｐゴシック" charset="0"/>
                        </a:rPr>
                        <a:t>      between home and family. (Examples: ALP, IEP, BIP, ILP)</a:t>
                      </a:r>
                    </a:p>
                    <a:p>
                      <a:pPr marL="0" marR="0" lvl="0" indent="0" algn="l" defTabSz="914400" rtl="0" eaLnBrk="0" fontAlgn="base" latinLnBrk="0" hangingPunct="0">
                        <a:lnSpc>
                          <a:spcPct val="100000"/>
                        </a:lnSpc>
                        <a:spcBef>
                          <a:spcPct val="50000"/>
                        </a:spcBef>
                        <a:spcAft>
                          <a:spcPct val="0"/>
                        </a:spcAft>
                        <a:buClr>
                          <a:schemeClr val="accent2"/>
                        </a:buClr>
                        <a:buSzPct val="75000"/>
                        <a:buFont typeface="Wingdings 2" charset="0"/>
                        <a:buNone/>
                        <a:tabLst/>
                      </a:pPr>
                      <a:r>
                        <a:rPr kumimoji="0" lang="en-US" sz="1100" b="0" i="0" u="none" strike="noStrike" cap="none" normalizeH="0" baseline="0">
                          <a:ln>
                            <a:noFill/>
                          </a:ln>
                          <a:solidFill>
                            <a:schemeClr val="tx1"/>
                          </a:solidFill>
                          <a:effectLst/>
                          <a:latin typeface="Century Gothic" charset="0"/>
                          <a:ea typeface="ＭＳ Ｐゴシック" charset="0"/>
                          <a:cs typeface="ＭＳ Ｐゴシック" charset="0"/>
                        </a:rPr>
                        <a:t>__Provide support/education  groups and targeted resources for families and/or teachers.  </a:t>
                      </a:r>
                    </a:p>
                    <a:p>
                      <a:pPr marL="0" marR="0" lvl="0" indent="0" algn="l" defTabSz="914400" rtl="0" eaLnBrk="0" fontAlgn="base" latinLnBrk="0" hangingPunct="0">
                        <a:lnSpc>
                          <a:spcPct val="100000"/>
                        </a:lnSpc>
                        <a:spcBef>
                          <a:spcPct val="50000"/>
                        </a:spcBef>
                        <a:spcAft>
                          <a:spcPct val="0"/>
                        </a:spcAft>
                        <a:buClr>
                          <a:schemeClr val="accent2"/>
                        </a:buClr>
                        <a:buSzPct val="75000"/>
                        <a:buFont typeface="Wingdings 2" charset="0"/>
                        <a:buNone/>
                        <a:tabLst/>
                      </a:pPr>
                      <a:r>
                        <a:rPr kumimoji="0" lang="en-US" sz="1100" b="0" i="0" u="none" strike="noStrike" cap="none" normalizeH="0" baseline="0">
                          <a:ln>
                            <a:noFill/>
                          </a:ln>
                          <a:solidFill>
                            <a:schemeClr val="tx1"/>
                          </a:solidFill>
                          <a:effectLst/>
                          <a:latin typeface="Century Gothic" charset="0"/>
                          <a:ea typeface="ＭＳ Ｐゴシック" charset="0"/>
                          <a:cs typeface="ＭＳ Ｐゴシック" charset="0"/>
                        </a:rPr>
                        <a:t>__Link with community resources.</a:t>
                      </a:r>
                      <a:endParaRPr kumimoji="0" lang="en-US" sz="1100" b="1" i="0" u="none" strike="noStrike" cap="none" normalizeH="0" baseline="0">
                        <a:ln>
                          <a:noFill/>
                        </a:ln>
                        <a:solidFill>
                          <a:schemeClr val="tx1"/>
                        </a:solidFill>
                        <a:effectLst/>
                        <a:latin typeface="Century Gothic" charset="0"/>
                        <a:ea typeface="ＭＳ Ｐゴシック" charset="0"/>
                        <a:cs typeface="ＭＳ Ｐゴシック" charset="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2362" name="Group 10"/>
          <p:cNvGraphicFramePr>
            <a:graphicFrameLocks noGrp="1"/>
          </p:cNvGraphicFramePr>
          <p:nvPr/>
        </p:nvGraphicFramePr>
        <p:xfrm>
          <a:off x="228600" y="609600"/>
          <a:ext cx="8686800" cy="1162050"/>
        </p:xfrm>
        <a:graphic>
          <a:graphicData uri="http://schemas.openxmlformats.org/drawingml/2006/table">
            <a:tbl>
              <a:tblPr/>
              <a:tblGrid>
                <a:gridCol w="868680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600" b="1" i="0" u="none" strike="noStrike" cap="none" normalizeH="0" baseline="0">
                          <a:ln>
                            <a:noFill/>
                          </a:ln>
                          <a:solidFill>
                            <a:srgbClr val="910B1E"/>
                          </a:solidFill>
                          <a:effectLst/>
                          <a:latin typeface="Century Gothic" pitchFamily="-112" charset="0"/>
                        </a:rPr>
                        <a:t>Intensive Tier</a:t>
                      </a:r>
                      <a:r>
                        <a:rPr kumimoji="0" lang="en-US" sz="1600" b="1" i="0" u="none" strike="noStrike" cap="none" normalizeH="0" baseline="0">
                          <a:ln>
                            <a:noFill/>
                          </a:ln>
                          <a:solidFill>
                            <a:schemeClr val="bg2"/>
                          </a:solidFill>
                          <a:effectLst/>
                          <a:latin typeface="Century Gothic" pitchFamily="-112" charset="0"/>
                        </a:rPr>
                        <a:t> </a:t>
                      </a:r>
                      <a:r>
                        <a:rPr kumimoji="0" lang="en-US" sz="1600" b="1" i="0" u="none" strike="noStrike" cap="none" normalizeH="0" baseline="0">
                          <a:ln>
                            <a:noFill/>
                          </a:ln>
                          <a:solidFill>
                            <a:schemeClr val="tx1"/>
                          </a:solidFill>
                          <a:effectLst/>
                          <a:latin typeface="Century Gothic" pitchFamily="-112" charset="0"/>
                        </a:rPr>
                        <a:t>- A</a:t>
                      </a:r>
                      <a:r>
                        <a:rPr kumimoji="0" lang="en-US" sz="1600" b="1" i="0" u="none" strike="noStrike" cap="none" normalizeH="0" baseline="0">
                          <a:ln>
                            <a:noFill/>
                          </a:ln>
                          <a:solidFill>
                            <a:schemeClr val="bg2"/>
                          </a:solidFill>
                          <a:effectLst/>
                          <a:latin typeface="Century Gothic" pitchFamily="-112" charset="0"/>
                        </a:rPr>
                        <a:t> </a:t>
                      </a:r>
                      <a:r>
                        <a:rPr kumimoji="0" lang="en-US" sz="1600" b="1" i="0" u="none" strike="noStrike" cap="none" normalizeH="0" baseline="0">
                          <a:ln>
                            <a:noFill/>
                          </a:ln>
                          <a:solidFill>
                            <a:srgbClr val="910B1E"/>
                          </a:solidFill>
                          <a:effectLst/>
                          <a:latin typeface="Century Gothic" pitchFamily="-112" charset="0"/>
                        </a:rPr>
                        <a:t>FEW</a:t>
                      </a:r>
                      <a:r>
                        <a:rPr kumimoji="0" lang="en-US" sz="1600" b="1" i="0" u="none" strike="noStrike" cap="none" normalizeH="0" baseline="0">
                          <a:ln>
                            <a:noFill/>
                          </a:ln>
                          <a:solidFill>
                            <a:schemeClr val="bg2"/>
                          </a:solidFill>
                          <a:effectLst/>
                          <a:latin typeface="Century Gothic" pitchFamily="-112" charset="0"/>
                        </a:rPr>
                        <a:t> </a:t>
                      </a:r>
                      <a:r>
                        <a:rPr kumimoji="0" lang="en-US" sz="1600" b="1" i="0" u="none" strike="noStrike" cap="none" normalizeH="0" baseline="0">
                          <a:ln>
                            <a:noFill/>
                          </a:ln>
                          <a:solidFill>
                            <a:schemeClr val="tx1"/>
                          </a:solidFill>
                          <a:effectLst/>
                          <a:latin typeface="Century Gothic" pitchFamily="-112" charset="0"/>
                        </a:rPr>
                        <a:t>Families/Staff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E"/>
                    </a:solidFill>
                  </a:tcPr>
                </a:tc>
              </a:tr>
              <a:tr h="7048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100" b="0" i="0" u="none" strike="noStrike" cap="none" normalizeH="0" baseline="0" dirty="0">
                          <a:ln>
                            <a:noFill/>
                          </a:ln>
                          <a:solidFill>
                            <a:schemeClr val="tx1"/>
                          </a:solidFill>
                          <a:effectLst/>
                          <a:latin typeface="Century Gothic" pitchFamily="-112" charset="0"/>
                        </a:rPr>
                        <a:t>___Individualize family-school partnering plans when needed (Examples: home visits, daily communication) </a:t>
                      </a:r>
                      <a:endParaRPr kumimoji="0" lang="en-US" sz="1100" b="1" i="0" u="none" strike="noStrike" cap="none" normalizeH="0" baseline="0" dirty="0">
                        <a:ln>
                          <a:noFill/>
                        </a:ln>
                        <a:solidFill>
                          <a:schemeClr val="tx1"/>
                        </a:solidFill>
                        <a:effectLst/>
                        <a:latin typeface="Century Gothic" pitchFamily="-112"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100" b="0" i="0" u="none" strike="noStrike" cap="none" normalizeH="0" baseline="0" dirty="0">
                          <a:ln>
                            <a:noFill/>
                          </a:ln>
                          <a:solidFill>
                            <a:schemeClr val="tx1"/>
                          </a:solidFill>
                          <a:effectLst/>
                          <a:latin typeface="Century Gothic" pitchFamily="-112" charset="0"/>
                        </a:rPr>
                        <a:t>___ Provide school, family, and community wraparound when needed.</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2" pitchFamily="-112" charset="2"/>
                        <a:buNone/>
                        <a:tabLst/>
                      </a:pPr>
                      <a:r>
                        <a:rPr kumimoji="0" lang="en-US" sz="1100" b="0" i="0" u="none" strike="noStrike" cap="none" normalizeH="0" baseline="0" dirty="0">
                          <a:ln>
                            <a:noFill/>
                          </a:ln>
                          <a:solidFill>
                            <a:schemeClr val="tx1"/>
                          </a:solidFill>
                          <a:effectLst/>
                          <a:latin typeface="Century Gothic" pitchFamily="-112" charset="0"/>
                        </a:rPr>
                        <a:t>___Provide conflict resolution support and process when needed.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2370" name="Group 18"/>
          <p:cNvGraphicFramePr>
            <a:graphicFrameLocks noGrp="1"/>
          </p:cNvGraphicFramePr>
          <p:nvPr>
            <p:extLst>
              <p:ext uri="{D42A27DB-BD31-4B8C-83A1-F6EECF244321}">
                <p14:modId xmlns:p14="http://schemas.microsoft.com/office/powerpoint/2010/main" val="121422596"/>
              </p:ext>
            </p:extLst>
          </p:nvPr>
        </p:nvGraphicFramePr>
        <p:xfrm>
          <a:off x="228600" y="3657600"/>
          <a:ext cx="8686800" cy="3200400"/>
        </p:xfrm>
        <a:graphic>
          <a:graphicData uri="http://schemas.openxmlformats.org/drawingml/2006/table">
            <a:tbl>
              <a:tblPr/>
              <a:tblGrid>
                <a:gridCol w="8686800"/>
              </a:tblGrid>
              <a:tr h="38253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2" charset="0"/>
                        <a:buNone/>
                        <a:tabLst/>
                      </a:pPr>
                      <a:r>
                        <a:rPr kumimoji="0" lang="en-US" sz="1600" b="1" i="0" u="none" strike="noStrike" cap="none" normalizeH="0" baseline="0">
                          <a:ln>
                            <a:noFill/>
                          </a:ln>
                          <a:solidFill>
                            <a:srgbClr val="25802D"/>
                          </a:solidFill>
                          <a:effectLst/>
                          <a:latin typeface="Century Gothic" charset="0"/>
                          <a:ea typeface="ＭＳ Ｐゴシック" charset="0"/>
                          <a:cs typeface="ＭＳ Ｐゴシック" charset="0"/>
                        </a:rPr>
                        <a:t>Universal Tier</a:t>
                      </a:r>
                      <a:r>
                        <a:rPr kumimoji="0" lang="en-US" sz="1600" b="1" i="0" u="none" strike="noStrike" cap="none" normalizeH="0" baseline="0">
                          <a:ln>
                            <a:noFill/>
                          </a:ln>
                          <a:solidFill>
                            <a:schemeClr val="bg2"/>
                          </a:solidFill>
                          <a:effectLst/>
                          <a:latin typeface="Century Gothic" charset="0"/>
                          <a:ea typeface="ＭＳ Ｐゴシック" charset="0"/>
                          <a:cs typeface="ＭＳ Ｐゴシック" charset="0"/>
                        </a:rPr>
                        <a:t>  - </a:t>
                      </a:r>
                      <a:r>
                        <a:rPr kumimoji="0" lang="en-US" sz="1600" b="1" i="0" u="none" strike="noStrike" cap="none" normalizeH="0" baseline="0">
                          <a:ln>
                            <a:noFill/>
                          </a:ln>
                          <a:solidFill>
                            <a:srgbClr val="25802D"/>
                          </a:solidFill>
                          <a:effectLst/>
                          <a:latin typeface="Century Gothic" charset="0"/>
                          <a:ea typeface="ＭＳ Ｐゴシック" charset="0"/>
                          <a:cs typeface="ＭＳ Ｐゴシック" charset="0"/>
                        </a:rPr>
                        <a:t>ALL</a:t>
                      </a:r>
                      <a:r>
                        <a:rPr kumimoji="0" lang="en-US" sz="1600" b="1" i="0" u="none" strike="noStrike" cap="none" normalizeH="0" baseline="0">
                          <a:ln>
                            <a:noFill/>
                          </a:ln>
                          <a:solidFill>
                            <a:schemeClr val="bg2"/>
                          </a:solidFill>
                          <a:effectLst/>
                          <a:latin typeface="Century Gothic" charset="0"/>
                          <a:ea typeface="ＭＳ Ｐゴシック" charset="0"/>
                          <a:cs typeface="ＭＳ Ｐゴシック" charset="0"/>
                        </a:rPr>
                        <a:t> </a:t>
                      </a:r>
                      <a:r>
                        <a:rPr kumimoji="0" lang="en-US" sz="1600" b="1" i="0" u="none" strike="noStrike" cap="none" normalizeH="0" baseline="0">
                          <a:ln>
                            <a:noFill/>
                          </a:ln>
                          <a:solidFill>
                            <a:schemeClr val="tx1"/>
                          </a:solidFill>
                          <a:effectLst/>
                          <a:latin typeface="Century Gothic" charset="0"/>
                          <a:ea typeface="ＭＳ Ｐゴシック" charset="0"/>
                          <a:cs typeface="ＭＳ Ｐゴシック" charset="0"/>
                        </a:rPr>
                        <a:t>Families/Staff</a:t>
                      </a:r>
                      <a:endParaRPr kumimoji="0" lang="en-US" sz="1600" b="0" i="0" u="none" strike="noStrike" cap="none" normalizeH="0" baseline="0">
                        <a:ln>
                          <a:noFill/>
                        </a:ln>
                        <a:solidFill>
                          <a:schemeClr val="tx1"/>
                        </a:solidFill>
                        <a:effectLst/>
                        <a:latin typeface="Century Gothic" charset="0"/>
                        <a:ea typeface="ＭＳ Ｐゴシック" charset="0"/>
                        <a:cs typeface="ＭＳ Ｐゴシック" charset="0"/>
                      </a:endParaRPr>
                    </a:p>
                  </a:txBody>
                  <a:tcPr marT="45649" marB="4564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E"/>
                    </a:solidFill>
                  </a:tcPr>
                </a:tc>
              </a:tr>
              <a:tr h="2817867">
                <a:tc>
                  <a:txBody>
                    <a:bodyPr/>
                    <a:lstStyle/>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200" b="1" i="0" u="none" strike="noStrike" cap="none" normalizeH="0" baseline="0" dirty="0">
                          <a:ln>
                            <a:noFill/>
                          </a:ln>
                          <a:solidFill>
                            <a:schemeClr val="tx1"/>
                          </a:solidFill>
                          <a:effectLst/>
                          <a:latin typeface="Century Gothic" charset="0"/>
                          <a:ea typeface="ＭＳ Ｐゴシック" charset="0"/>
                          <a:cs typeface="ＭＳ Ｐゴシック" charset="0"/>
                        </a:rPr>
                        <a:t>SCHOOL</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___Communicate beliefs: </a:t>
                      </a:r>
                      <a:r>
                        <a:rPr kumimoji="0" lang="en-US" sz="1100" b="0" i="1" u="none" strike="noStrike" cap="none" normalizeH="0" baseline="0" dirty="0">
                          <a:ln>
                            <a:noFill/>
                          </a:ln>
                          <a:solidFill>
                            <a:schemeClr val="tx1"/>
                          </a:solidFill>
                          <a:effectLst/>
                          <a:latin typeface="Century Gothic" charset="0"/>
                          <a:ea typeface="ＭＳ Ｐゴシック" charset="0"/>
                          <a:cs typeface="ＭＳ Ｐゴシック" charset="0"/>
                        </a:rPr>
                        <a:t>1. Education is a shared responsibility between home and school; (2) Families are equal partners; </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1" u="none" strike="noStrike" cap="none" normalizeH="0" baseline="0" dirty="0">
                          <a:ln>
                            <a:noFill/>
                          </a:ln>
                          <a:solidFill>
                            <a:schemeClr val="tx1"/>
                          </a:solidFill>
                          <a:effectLst/>
                          <a:latin typeface="Century Gothic" charset="0"/>
                          <a:ea typeface="ＭＳ Ｐゴシック" charset="0"/>
                          <a:cs typeface="ＭＳ Ｐゴシック" charset="0"/>
                        </a:rPr>
                        <a:t>     (3) Students achieve more when families and schools work together; (4) Community participation supports  school success. </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___Share </a:t>
                      </a:r>
                      <a:r>
                        <a:rPr kumimoji="0" lang="en-US" sz="1100" b="0" i="0" u="none" strike="noStrike" cap="none" normalizeH="0" baseline="0" dirty="0" err="1">
                          <a:ln>
                            <a:noFill/>
                          </a:ln>
                          <a:solidFill>
                            <a:schemeClr val="tx1"/>
                          </a:solidFill>
                          <a:effectLst/>
                          <a:latin typeface="Century Gothic" charset="0"/>
                          <a:ea typeface="ＭＳ Ｐゴシック" charset="0"/>
                          <a:cs typeface="ＭＳ Ｐゴシック" charset="0"/>
                        </a:rPr>
                        <a:t>RtI</a:t>
                      </a: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 process with all staff, family, and community resources.</a:t>
                      </a:r>
                      <a:endParaRPr kumimoji="0" lang="en-US" sz="1100" b="0" i="1" u="none" strike="noStrike" cap="none" normalizeH="0" baseline="0" dirty="0">
                        <a:ln>
                          <a:noFill/>
                        </a:ln>
                        <a:solidFill>
                          <a:schemeClr val="tx1"/>
                        </a:solidFill>
                        <a:effectLst/>
                        <a:latin typeface="Century Gothic"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___Create caring, culturally responsive climate for all families; provide culture and language liaisons. ( family volunteers)</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___Provide parenting education, </a:t>
                      </a:r>
                      <a:r>
                        <a:rPr kumimoji="0" lang="ja-JP" alt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learning at home</a:t>
                      </a:r>
                      <a:r>
                        <a:rPr kumimoji="0" lang="ja-JP" alt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a:t>
                      </a: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 and volunteer opportunities; contact families personally whenever </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      possible. (Example: family to family)</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___Make school and classroom visiting available.</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___Involve families in school decision-making.</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200" b="1" i="0" u="none" strike="noStrike" cap="none" normalizeH="0" baseline="0" dirty="0">
                          <a:ln>
                            <a:noFill/>
                          </a:ln>
                          <a:solidFill>
                            <a:schemeClr val="tx1"/>
                          </a:solidFill>
                          <a:effectLst/>
                          <a:latin typeface="Century Gothic" charset="0"/>
                          <a:ea typeface="ＭＳ Ｐゴシック" charset="0"/>
                          <a:cs typeface="ＭＳ Ｐゴシック" charset="0"/>
                        </a:rPr>
                        <a:t>CLASSROOM</a:t>
                      </a:r>
                      <a:endParaRPr kumimoji="0" lang="en-US" sz="1200" b="0" i="0" u="none" strike="noStrike" cap="none" normalizeH="0" baseline="0" dirty="0">
                        <a:ln>
                          <a:noFill/>
                        </a:ln>
                        <a:solidFill>
                          <a:schemeClr val="tx1"/>
                        </a:solidFill>
                        <a:effectLst/>
                        <a:latin typeface="Century Gothic"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___Contact every family to create ongoing, two-way communication.</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___Ensure  each family, including students, understands school/class rules  and homework expectations. </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___Plan and explain how families and teachers will partner if a student struggles.</a:t>
                      </a:r>
                    </a:p>
                    <a:p>
                      <a:pPr marL="0" marR="0" lvl="0" indent="0" algn="l" defTabSz="914400" rtl="0" eaLnBrk="0" fontAlgn="base" latinLnBrk="0" hangingPunct="0">
                        <a:lnSpc>
                          <a:spcPct val="100000"/>
                        </a:lnSpc>
                        <a:spcBef>
                          <a:spcPct val="0"/>
                        </a:spcBef>
                        <a:spcAft>
                          <a:spcPct val="0"/>
                        </a:spcAft>
                        <a:buClr>
                          <a:schemeClr val="accent2"/>
                        </a:buClr>
                        <a:buSzPct val="75000"/>
                        <a:buFont typeface="Wingdings 2" charset="0"/>
                        <a:buNone/>
                        <a:tabLst/>
                      </a:pPr>
                      <a:r>
                        <a:rPr kumimoji="0" lang="en-US" sz="1100" b="0" i="0" u="none" strike="noStrike" cap="none" normalizeH="0" baseline="0" dirty="0">
                          <a:ln>
                            <a:noFill/>
                          </a:ln>
                          <a:solidFill>
                            <a:schemeClr val="tx1"/>
                          </a:solidFill>
                          <a:effectLst/>
                          <a:latin typeface="Century Gothic" charset="0"/>
                          <a:ea typeface="ＭＳ Ｐゴシック" charset="0"/>
                          <a:cs typeface="ＭＳ Ｐゴシック" charset="0"/>
                        </a:rPr>
                        <a:t>___Tell students that school and home are working together to support their success. </a:t>
                      </a:r>
                    </a:p>
                  </a:txBody>
                  <a:tcPr marT="45649" marB="4564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0553" name="Rectangle 26"/>
          <p:cNvSpPr>
            <a:spLocks noGrp="1" noChangeArrowheads="1"/>
          </p:cNvSpPr>
          <p:nvPr>
            <p:ph type="title"/>
          </p:nvPr>
        </p:nvSpPr>
        <p:spPr bwMode="auto">
          <a:xfrm>
            <a:off x="0" y="76200"/>
            <a:ext cx="9144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1400" b="1">
                <a:latin typeface="Century Gothic" charset="0"/>
                <a:ea typeface="ＭＳ Ｐゴシック" charset="0"/>
                <a:cs typeface="ＭＳ Ｐゴシック" charset="0"/>
              </a:rPr>
              <a:t>           </a:t>
            </a:r>
            <a:br>
              <a:rPr lang="en-US" sz="1400" b="1">
                <a:latin typeface="Century Gothic" charset="0"/>
                <a:ea typeface="ＭＳ Ｐゴシック" charset="0"/>
                <a:cs typeface="ＭＳ Ｐゴシック" charset="0"/>
              </a:rPr>
            </a:br>
            <a:r>
              <a:rPr lang="en-US" sz="1400" b="1">
                <a:latin typeface="Century Gothic" charset="0"/>
                <a:ea typeface="ＭＳ Ｐゴシック" charset="0"/>
                <a:cs typeface="ＭＳ Ｐゴシック" charset="0"/>
              </a:rPr>
              <a:t> </a:t>
            </a:r>
            <a:r>
              <a:rPr lang="en-US" sz="1400" b="1">
                <a:solidFill>
                  <a:srgbClr val="000000"/>
                </a:solidFill>
                <a:latin typeface="Century Gothic" charset="0"/>
                <a:ea typeface="ＭＳ Ｐゴシック" charset="0"/>
                <a:cs typeface="ＭＳ Ｐゴシック" charset="0"/>
              </a:rPr>
              <a:t>ACTIVITY #7 </a:t>
            </a:r>
            <a:r>
              <a:rPr lang="en-US" sz="1400" b="1">
                <a:solidFill>
                  <a:schemeClr val="tx1"/>
                </a:solidFill>
                <a:latin typeface="Century Gothic" charset="0"/>
                <a:ea typeface="ＭＳ Ｐゴシック" charset="0"/>
                <a:cs typeface="ＭＳ Ｐゴシック" charset="0"/>
              </a:rPr>
              <a:t>Multi-Tiered Family &amp; Community Partnering Checklist</a:t>
            </a:r>
            <a:endParaRPr lang="en-US" sz="1000" b="1">
              <a:solidFill>
                <a:schemeClr val="tx1"/>
              </a:solidFill>
              <a:latin typeface="Century Gothic" charset="0"/>
              <a:ea typeface="ＭＳ Ｐゴシック" charset="0"/>
              <a:cs typeface="ＭＳ Ｐゴシック" charset="0"/>
            </a:endParaRPr>
          </a:p>
        </p:txBody>
      </p:sp>
      <p:sp>
        <p:nvSpPr>
          <p:cNvPr id="150554" name="Rectangle 27"/>
          <p:cNvSpPr>
            <a:spLocks noChangeArrowheads="1"/>
          </p:cNvSpPr>
          <p:nvPr/>
        </p:nvSpPr>
        <p:spPr bwMode="auto">
          <a:xfrm>
            <a:off x="152400" y="6613525"/>
            <a:ext cx="2867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000">
                <a:solidFill>
                  <a:schemeClr val="tx2"/>
                </a:solidFill>
              </a:rPr>
              <a:t>(adapted from CDE, 2008b; Epstein et al, 2002)</a:t>
            </a:r>
          </a:p>
        </p:txBody>
      </p:sp>
      <p:pic>
        <p:nvPicPr>
          <p:cNvPr id="150555" name="Picture 29"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0"/>
            <a:ext cx="819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5129"/>
            <a:ext cx="755625" cy="760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title"/>
          </p:nvPr>
        </p:nvSpPr>
        <p:spPr bwMode="auto">
          <a:xfrm>
            <a:off x="990600" y="381000"/>
            <a:ext cx="7696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chemeClr val="tx1"/>
                </a:solidFill>
                <a:latin typeface="Century Gothic" charset="0"/>
                <a:ea typeface="ＭＳ Ｐゴシック" charset="0"/>
                <a:cs typeface="ＭＳ Ｐゴシック" charset="0"/>
              </a:rPr>
              <a:t>Presentation At A Glance</a:t>
            </a:r>
            <a:br>
              <a:rPr lang="en-US" sz="3200">
                <a:solidFill>
                  <a:schemeClr val="tx1"/>
                </a:solidFill>
                <a:latin typeface="Century Gothic" charset="0"/>
                <a:ea typeface="ＭＳ Ｐゴシック" charset="0"/>
                <a:cs typeface="ＭＳ Ｐゴシック" charset="0"/>
              </a:rPr>
            </a:br>
            <a:r>
              <a:rPr lang="ja-JP" altLang="en-US" sz="3200">
                <a:solidFill>
                  <a:schemeClr val="tx1"/>
                </a:solidFill>
                <a:latin typeface="Century Gothic" charset="0"/>
                <a:ea typeface="ＭＳ Ｐゴシック" charset="0"/>
                <a:cs typeface="ＭＳ Ｐゴシック" charset="0"/>
              </a:rPr>
              <a:t>“</a:t>
            </a:r>
            <a:r>
              <a:rPr lang="en-US" altLang="ja-JP" sz="3200">
                <a:solidFill>
                  <a:schemeClr val="tx1"/>
                </a:solidFill>
                <a:latin typeface="Century Gothic" charset="0"/>
                <a:ea typeface="ＭＳ Ｐゴシック" charset="0"/>
                <a:cs typeface="ＭＳ Ｐゴシック" charset="0"/>
              </a:rPr>
              <a:t>Honoring Your Time</a:t>
            </a:r>
            <a:r>
              <a:rPr lang="ja-JP" altLang="en-US" sz="3200">
                <a:solidFill>
                  <a:schemeClr val="tx1"/>
                </a:solidFill>
                <a:latin typeface="Century Gothic" charset="0"/>
                <a:ea typeface="ＭＳ Ｐゴシック" charset="0"/>
                <a:cs typeface="ＭＳ Ｐゴシック" charset="0"/>
              </a:rPr>
              <a:t>”</a:t>
            </a:r>
            <a:endParaRPr lang="en-US" sz="3200">
              <a:solidFill>
                <a:schemeClr val="tx1"/>
              </a:solidFill>
              <a:latin typeface="Century Gothic" charset="0"/>
              <a:ea typeface="ＭＳ Ｐゴシック" charset="0"/>
              <a:cs typeface="ＭＳ Ｐゴシック" charset="0"/>
            </a:endParaRPr>
          </a:p>
        </p:txBody>
      </p:sp>
      <p:sp>
        <p:nvSpPr>
          <p:cNvPr id="17410" name="Rectangle 8"/>
          <p:cNvSpPr>
            <a:spLocks noGrp="1" noChangeArrowheads="1"/>
          </p:cNvSpPr>
          <p:nvPr>
            <p:ph type="body" idx="1"/>
          </p:nvPr>
        </p:nvSpPr>
        <p:spPr bwMode="auto">
          <a:xfrm>
            <a:off x="0" y="1447800"/>
            <a:ext cx="91440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dirty="0">
                <a:latin typeface="Century Gothic" charset="0"/>
                <a:ea typeface="ＭＳ Ｐゴシック" charset="0"/>
                <a:cs typeface="ＭＳ Ｐゴシック" charset="0"/>
              </a:rPr>
              <a:t>Presentation Topics</a:t>
            </a:r>
          </a:p>
          <a:p>
            <a:pPr lvl="1" eaLnBrk="1" hangingPunct="1"/>
            <a:r>
              <a:rPr lang="en-US" dirty="0">
                <a:latin typeface="Century Gothic" charset="0"/>
                <a:ea typeface="ＭＳ Ｐゴシック" charset="0"/>
              </a:rPr>
              <a:t>Definition</a:t>
            </a:r>
          </a:p>
          <a:p>
            <a:pPr lvl="1" eaLnBrk="1" hangingPunct="1"/>
            <a:r>
              <a:rPr lang="en-US" dirty="0">
                <a:latin typeface="Century Gothic" charset="0"/>
                <a:ea typeface="ＭＳ Ｐゴシック" charset="0"/>
              </a:rPr>
              <a:t>Rationale</a:t>
            </a:r>
          </a:p>
          <a:p>
            <a:pPr lvl="1" eaLnBrk="1" hangingPunct="1"/>
            <a:r>
              <a:rPr lang="en-US" dirty="0">
                <a:latin typeface="Century Gothic" charset="0"/>
                <a:ea typeface="ＭＳ Ｐゴシック" charset="0"/>
              </a:rPr>
              <a:t>Challenges and Solutions</a:t>
            </a:r>
          </a:p>
          <a:p>
            <a:pPr lvl="1" eaLnBrk="1" hangingPunct="1"/>
            <a:r>
              <a:rPr lang="en-US" dirty="0" smtClean="0">
                <a:latin typeface="Century Gothic" charset="0"/>
                <a:ea typeface="ＭＳ Ｐゴシック" charset="0"/>
              </a:rPr>
              <a:t>Multi-Tiered Partnering, Roles and Responsibilities</a:t>
            </a:r>
            <a:endParaRPr lang="en-US" dirty="0">
              <a:latin typeface="Century Gothic" charset="0"/>
              <a:ea typeface="ＭＳ Ｐゴシック" charset="0"/>
            </a:endParaRPr>
          </a:p>
          <a:p>
            <a:pPr lvl="1" eaLnBrk="1" hangingPunct="1"/>
            <a:r>
              <a:rPr lang="en-US" dirty="0">
                <a:latin typeface="Century Gothic" charset="0"/>
                <a:ea typeface="ＭＳ Ｐゴシック" charset="0"/>
              </a:rPr>
              <a:t>Data-Based Action Planning</a:t>
            </a:r>
          </a:p>
          <a:p>
            <a:pPr eaLnBrk="1" hangingPunct="1"/>
            <a:r>
              <a:rPr lang="en-US" dirty="0">
                <a:latin typeface="Century Gothic" charset="0"/>
                <a:ea typeface="ＭＳ Ｐゴシック" charset="0"/>
                <a:cs typeface="ＭＳ Ｐゴシック" charset="0"/>
              </a:rPr>
              <a:t>Activities</a:t>
            </a:r>
          </a:p>
          <a:p>
            <a:pPr eaLnBrk="1" hangingPunct="1"/>
            <a:r>
              <a:rPr lang="en-US" dirty="0">
                <a:latin typeface="Century Gothic" charset="0"/>
                <a:ea typeface="ＭＳ Ｐゴシック" charset="0"/>
                <a:cs typeface="ＭＳ Ｐゴシック" charset="0"/>
              </a:rPr>
              <a:t>Tiered Toolkit </a:t>
            </a:r>
          </a:p>
        </p:txBody>
      </p:sp>
      <p:sp>
        <p:nvSpPr>
          <p:cNvPr id="17411" name="Rectangle 4"/>
          <p:cNvSpPr>
            <a:spLocks noChangeArrowheads="1"/>
          </p:cNvSpPr>
          <p:nvPr/>
        </p:nvSpPr>
        <p:spPr bwMode="auto">
          <a:xfrm>
            <a:off x="-1193800" y="2968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7412" name="Picture 9"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181600"/>
            <a:ext cx="1096372" cy="66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0"/>
          <p:cNvSpPr>
            <a:spLocks noChangeArrowheads="1"/>
          </p:cNvSpPr>
          <p:nvPr/>
        </p:nvSpPr>
        <p:spPr bwMode="auto">
          <a:xfrm>
            <a:off x="6718300" y="2070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7414" name="Picture 12" descr="j033673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43836">
            <a:off x="1219200" y="381000"/>
            <a:ext cx="838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339" y="1752600"/>
            <a:ext cx="763062" cy="768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5"/>
          <p:cNvSpPr>
            <a:spLocks noGrp="1" noChangeArrowheads="1"/>
          </p:cNvSpPr>
          <p:nvPr>
            <p:ph type="title"/>
          </p:nvPr>
        </p:nvSpPr>
        <p:spPr bwMode="auto">
          <a:xfrm>
            <a:off x="990600" y="533400"/>
            <a:ext cx="7696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chemeClr val="tx1"/>
                </a:solidFill>
                <a:latin typeface="Century Gothic" charset="0"/>
                <a:ea typeface="ＭＳ Ｐゴシック" charset="0"/>
                <a:cs typeface="ＭＳ Ｐゴシック" charset="0"/>
              </a:rPr>
              <a:t>Why Might A Teacher or Family or Community Resource Move to the Targeted or Intensive Tier?</a:t>
            </a:r>
          </a:p>
        </p:txBody>
      </p:sp>
      <p:sp>
        <p:nvSpPr>
          <p:cNvPr id="168962" name="Rectangle 6"/>
          <p:cNvSpPr>
            <a:spLocks noGrp="1" noChangeArrowheads="1"/>
          </p:cNvSpPr>
          <p:nvPr>
            <p:ph type="body" idx="1"/>
          </p:nvPr>
        </p:nvSpPr>
        <p:spPr bwMode="auto">
          <a:xfrm>
            <a:off x="533400" y="2743200"/>
            <a:ext cx="8229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atin typeface="Century Gothic" charset="0"/>
                <a:ea typeface="ＭＳ Ｐゴシック" charset="0"/>
                <a:cs typeface="ＭＳ Ｐゴシック" charset="0"/>
              </a:rPr>
              <a:t>Student is struggling</a:t>
            </a:r>
          </a:p>
          <a:p>
            <a:pPr eaLnBrk="1" hangingPunct="1"/>
            <a:r>
              <a:rPr lang="en-US">
                <a:latin typeface="Century Gothic" charset="0"/>
                <a:ea typeface="ＭＳ Ｐゴシック" charset="0"/>
                <a:cs typeface="ＭＳ Ｐゴシック" charset="0"/>
              </a:rPr>
              <a:t>Teacher is struggling		</a:t>
            </a:r>
          </a:p>
          <a:p>
            <a:pPr eaLnBrk="1" hangingPunct="1"/>
            <a:r>
              <a:rPr lang="en-US">
                <a:latin typeface="Century Gothic" charset="0"/>
                <a:ea typeface="ＭＳ Ｐゴシック" charset="0"/>
                <a:cs typeface="ＭＳ Ｐゴシック" charset="0"/>
              </a:rPr>
              <a:t>Family is struggling</a:t>
            </a:r>
          </a:p>
          <a:p>
            <a:pPr eaLnBrk="1" hangingPunct="1"/>
            <a:r>
              <a:rPr lang="en-US">
                <a:latin typeface="Century Gothic" charset="0"/>
                <a:ea typeface="ＭＳ Ｐゴシック" charset="0"/>
                <a:cs typeface="ＭＳ Ｐゴシック" charset="0"/>
              </a:rPr>
              <a:t>Communication or partnering needs more support</a:t>
            </a:r>
          </a:p>
        </p:txBody>
      </p:sp>
      <p:pic>
        <p:nvPicPr>
          <p:cNvPr id="7171" name="Picture 3"/>
          <p:cNvPicPr>
            <a:picLocks noChangeAspect="1" noChangeArrowheads="1"/>
          </p:cNvPicPr>
          <p:nvPr/>
        </p:nvPicPr>
        <p:blipFill>
          <a:blip r:embed="rId3"/>
          <a:srcRect/>
          <a:stretch>
            <a:fillRect/>
          </a:stretch>
        </p:blipFill>
        <p:spPr bwMode="auto">
          <a:xfrm>
            <a:off x="5867400" y="2743200"/>
            <a:ext cx="1672050" cy="1679323"/>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971812913"/>
      </p:ext>
    </p:extLst>
  </p:cSld>
  <p:clrMapOvr>
    <a:masterClrMapping/>
  </p:clrMapOvr>
  <p:transition xmlns:p14="http://schemas.microsoft.com/office/powerpoint/2010/mai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bwMode="auto">
          <a:xfrm>
            <a:off x="976313" y="457200"/>
            <a:ext cx="7339012"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b="1" dirty="0" smtClean="0">
                <a:solidFill>
                  <a:schemeClr val="tx1"/>
                </a:solidFill>
                <a:latin typeface="Century Gothic" charset="0"/>
                <a:ea typeface="ＭＳ Ｐゴシック" charset="0"/>
                <a:cs typeface="ＭＳ Ｐゴシック" charset="0"/>
              </a:rPr>
              <a:t>Individual Problem</a:t>
            </a:r>
            <a:r>
              <a:rPr lang="en-US" sz="3200" b="1" dirty="0">
                <a:solidFill>
                  <a:schemeClr val="tx1"/>
                </a:solidFill>
                <a:latin typeface="Century Gothic" charset="0"/>
                <a:ea typeface="ＭＳ Ｐゴシック" charset="0"/>
                <a:cs typeface="ＭＳ Ｐゴシック" charset="0"/>
              </a:rPr>
              <a:t>-Solving Process</a:t>
            </a:r>
          </a:p>
        </p:txBody>
      </p:sp>
      <p:pic>
        <p:nvPicPr>
          <p:cNvPr id="171010" name="Picture 3" descr="Snapshot 2008-07-13 18-07-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Text Box 4"/>
          <p:cNvSpPr txBox="1">
            <a:spLocks noChangeArrowheads="1"/>
          </p:cNvSpPr>
          <p:nvPr/>
        </p:nvSpPr>
        <p:spPr bwMode="auto">
          <a:xfrm>
            <a:off x="2438400" y="11430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latin typeface="Century Gothic" charset="0"/>
              </a:rPr>
              <a:t>DEFINE</a:t>
            </a:r>
            <a:endParaRPr lang="en-US" sz="1800" b="1">
              <a:latin typeface="Century Gothic" charset="0"/>
            </a:endParaRPr>
          </a:p>
          <a:p>
            <a:pPr algn="ctr">
              <a:spcBef>
                <a:spcPct val="50000"/>
              </a:spcBef>
            </a:pPr>
            <a:r>
              <a:rPr lang="en-US" sz="1600">
                <a:latin typeface="Century Gothic" charset="0"/>
              </a:rPr>
              <a:t>Directly Measure Behavior/Skill</a:t>
            </a:r>
            <a:endParaRPr lang="en-US" sz="1800" b="1">
              <a:latin typeface="Century Gothic" charset="0"/>
            </a:endParaRPr>
          </a:p>
        </p:txBody>
      </p:sp>
      <p:sp>
        <p:nvSpPr>
          <p:cNvPr id="171012" name="Text Box 5"/>
          <p:cNvSpPr txBox="1">
            <a:spLocks noChangeArrowheads="1"/>
          </p:cNvSpPr>
          <p:nvPr/>
        </p:nvSpPr>
        <p:spPr bwMode="auto">
          <a:xfrm>
            <a:off x="6096000" y="2514600"/>
            <a:ext cx="2590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b="1">
                <a:latin typeface="Century Gothic" charset="0"/>
              </a:rPr>
              <a:t>ANALYZE</a:t>
            </a:r>
            <a:r>
              <a:rPr lang="en-US" sz="1800" b="1">
                <a:latin typeface="Century Gothic" charset="0"/>
              </a:rPr>
              <a:t> </a:t>
            </a:r>
          </a:p>
          <a:p>
            <a:pPr algn="r">
              <a:spcBef>
                <a:spcPct val="50000"/>
              </a:spcBef>
            </a:pPr>
            <a:r>
              <a:rPr lang="en-US" sz="1600">
                <a:latin typeface="Century Gothic" charset="0"/>
              </a:rPr>
              <a:t>Validate Problem</a:t>
            </a:r>
          </a:p>
          <a:p>
            <a:pPr algn="r">
              <a:spcBef>
                <a:spcPct val="50000"/>
              </a:spcBef>
            </a:pPr>
            <a:r>
              <a:rPr lang="en-US" sz="1600">
                <a:latin typeface="Century Gothic" charset="0"/>
              </a:rPr>
              <a:t>Identify Contributing Variables</a:t>
            </a:r>
          </a:p>
        </p:txBody>
      </p:sp>
      <p:sp>
        <p:nvSpPr>
          <p:cNvPr id="171013" name="Text Box 6"/>
          <p:cNvSpPr txBox="1">
            <a:spLocks noChangeArrowheads="1"/>
          </p:cNvSpPr>
          <p:nvPr/>
        </p:nvSpPr>
        <p:spPr bwMode="auto">
          <a:xfrm>
            <a:off x="2209800" y="4800600"/>
            <a:ext cx="434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a:latin typeface="Century Gothic" charset="0"/>
              </a:rPr>
              <a:t>	    IMPLEMENT</a:t>
            </a:r>
            <a:endParaRPr lang="en-US" sz="1800">
              <a:latin typeface="Century Gothic" charset="0"/>
            </a:endParaRPr>
          </a:p>
          <a:p>
            <a:pPr algn="ctr">
              <a:spcBef>
                <a:spcPct val="50000"/>
              </a:spcBef>
            </a:pPr>
            <a:r>
              <a:rPr lang="en-US" sz="1600">
                <a:latin typeface="Century Gothic" charset="0"/>
              </a:rPr>
              <a:t>Develop Plan and Implement as Intended</a:t>
            </a:r>
          </a:p>
          <a:p>
            <a:pPr>
              <a:spcBef>
                <a:spcPct val="50000"/>
              </a:spcBef>
            </a:pPr>
            <a:r>
              <a:rPr lang="en-US" sz="1600">
                <a:latin typeface="Century Gothic" charset="0"/>
              </a:rPr>
              <a:t>Progress Monitor and Modify as Necessary</a:t>
            </a:r>
            <a:endParaRPr lang="en-US" sz="1800" b="1">
              <a:latin typeface="Century Gothic" charset="0"/>
            </a:endParaRPr>
          </a:p>
        </p:txBody>
      </p:sp>
      <p:sp>
        <p:nvSpPr>
          <p:cNvPr id="171014" name="Text Box 7"/>
          <p:cNvSpPr txBox="1">
            <a:spLocks noChangeArrowheads="1"/>
          </p:cNvSpPr>
          <p:nvPr/>
        </p:nvSpPr>
        <p:spPr bwMode="auto">
          <a:xfrm>
            <a:off x="609600" y="2362200"/>
            <a:ext cx="1828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a:latin typeface="Century Gothic" charset="0"/>
              </a:rPr>
              <a:t>EVALUATE</a:t>
            </a:r>
            <a:endParaRPr lang="en-US" sz="1600">
              <a:latin typeface="Century Gothic" charset="0"/>
            </a:endParaRPr>
          </a:p>
          <a:p>
            <a:pPr>
              <a:spcBef>
                <a:spcPct val="50000"/>
              </a:spcBef>
            </a:pPr>
            <a:r>
              <a:rPr lang="en-US" sz="1600">
                <a:latin typeface="Century Gothic" charset="0"/>
              </a:rPr>
              <a:t>Response to Intervention</a:t>
            </a:r>
            <a:endParaRPr lang="en-US" sz="1800" b="1">
              <a:latin typeface="Century Gothic"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title"/>
          </p:nvPr>
        </p:nvSpPr>
        <p:spPr bwMode="auto">
          <a:xfrm>
            <a:off x="0" y="4572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4000">
                <a:solidFill>
                  <a:schemeClr val="tx1"/>
                </a:solidFill>
                <a:latin typeface="Century Gothic" charset="0"/>
                <a:ea typeface="ＭＳ Ｐゴシック" charset="0"/>
                <a:cs typeface="ＭＳ Ｐゴシック" charset="0"/>
              </a:rPr>
              <a:t>Family Role in Problem-Solving Process</a:t>
            </a:r>
            <a:br>
              <a:rPr lang="en-US" sz="4000">
                <a:solidFill>
                  <a:schemeClr val="tx1"/>
                </a:solidFill>
                <a:latin typeface="Century Gothic" charset="0"/>
                <a:ea typeface="ＭＳ Ｐゴシック" charset="0"/>
                <a:cs typeface="ＭＳ Ｐゴシック" charset="0"/>
              </a:rPr>
            </a:br>
            <a:endParaRPr lang="en-US" sz="4000">
              <a:solidFill>
                <a:schemeClr val="tx1"/>
              </a:solidFill>
              <a:latin typeface="Century Gothic" charset="0"/>
              <a:ea typeface="ＭＳ Ｐゴシック" charset="0"/>
              <a:cs typeface="ＭＳ Ｐゴシック" charset="0"/>
            </a:endParaRPr>
          </a:p>
        </p:txBody>
      </p:sp>
      <p:sp>
        <p:nvSpPr>
          <p:cNvPr id="173058" name="Rectangle 6"/>
          <p:cNvSpPr>
            <a:spLocks noGrp="1" noChangeArrowheads="1"/>
          </p:cNvSpPr>
          <p:nvPr>
            <p:ph type="body" idx="1"/>
          </p:nvPr>
        </p:nvSpPr>
        <p:spPr bwMode="auto">
          <a:xfrm>
            <a:off x="457200" y="2057400"/>
            <a:ext cx="8229600"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400">
                <a:latin typeface="Century Gothic" charset="0"/>
                <a:ea typeface="ＭＳ Ｐゴシック" charset="0"/>
                <a:cs typeface="ＭＳ Ｐゴシック" charset="0"/>
              </a:rPr>
              <a:t>Share responsibility as an equal partner.</a:t>
            </a:r>
          </a:p>
          <a:p>
            <a:pPr eaLnBrk="1" hangingPunct="1"/>
            <a:r>
              <a:rPr lang="en-US" sz="2400">
                <a:latin typeface="Century Gothic" charset="0"/>
                <a:ea typeface="ＭＳ Ｐゴシック" charset="0"/>
                <a:cs typeface="ＭＳ Ｐゴシック" charset="0"/>
              </a:rPr>
              <a:t>Collaborate &amp; communicate with teachers about student.</a:t>
            </a:r>
          </a:p>
          <a:p>
            <a:pPr eaLnBrk="1" hangingPunct="1"/>
            <a:r>
              <a:rPr lang="en-US" sz="2400">
                <a:latin typeface="Century Gothic" charset="0"/>
                <a:ea typeface="ＭＳ Ｐゴシック" charset="0"/>
                <a:cs typeface="ＭＳ Ｐゴシック" charset="0"/>
              </a:rPr>
              <a:t>Support student learning at home.</a:t>
            </a:r>
          </a:p>
          <a:p>
            <a:pPr eaLnBrk="1" hangingPunct="1"/>
            <a:r>
              <a:rPr lang="en-US" sz="2400">
                <a:latin typeface="Century Gothic" charset="0"/>
                <a:ea typeface="ＭＳ Ｐゴシック" charset="0"/>
                <a:cs typeface="ＭＳ Ｐゴシック" charset="0"/>
              </a:rPr>
              <a:t>Attend problem-solving team meeting, if possible. If attending isn’</a:t>
            </a:r>
            <a:r>
              <a:rPr lang="en-US" altLang="ja-JP" sz="2400">
                <a:latin typeface="Century Gothic" charset="0"/>
                <a:ea typeface="ＭＳ Ｐゴシック" charset="0"/>
                <a:cs typeface="ＭＳ Ｐゴシック" charset="0"/>
              </a:rPr>
              <a:t>t possible, it is important to communicate before and after a meeting. </a:t>
            </a:r>
          </a:p>
          <a:p>
            <a:pPr eaLnBrk="1" hangingPunct="1"/>
            <a:r>
              <a:rPr lang="en-US" sz="2400">
                <a:latin typeface="Century Gothic" charset="0"/>
                <a:ea typeface="ＭＳ Ｐゴシック" charset="0"/>
                <a:cs typeface="ＭＳ Ｐゴシック" charset="0"/>
              </a:rPr>
              <a:t>Partner in intervention planning and monitoring.</a:t>
            </a:r>
          </a:p>
          <a:p>
            <a:pPr eaLnBrk="1" hangingPunct="1"/>
            <a:r>
              <a:rPr lang="en-US" sz="2400">
                <a:latin typeface="Century Gothic" charset="0"/>
                <a:ea typeface="ＭＳ Ｐゴシック" charset="0"/>
                <a:cs typeface="ＭＳ Ｐゴシック" charset="0"/>
              </a:rPr>
              <a:t>Participate in decisions for any assessment and/or referral for special education evaluation. </a:t>
            </a:r>
            <a:r>
              <a:rPr lang="en-US" sz="1600">
                <a:latin typeface="Century Gothic" charset="0"/>
                <a:ea typeface="ＭＳ Ｐゴシック" charset="0"/>
                <a:cs typeface="ＭＳ Ｐゴシック" charset="0"/>
              </a:rPr>
              <a:t>(CDE,  2008,b)</a:t>
            </a:r>
            <a:endParaRPr lang="en-US" sz="2400">
              <a:latin typeface="Century Gothic" charset="0"/>
              <a:ea typeface="ＭＳ Ｐゴシック" charset="0"/>
              <a:cs typeface="ＭＳ Ｐゴシック" charset="0"/>
            </a:endParaRPr>
          </a:p>
        </p:txBody>
      </p:sp>
    </p:spTree>
  </p:cSld>
  <p:clrMapOvr>
    <a:masterClrMapping/>
  </p:clrMapOvr>
  <p:transition xmlns:p14="http://schemas.microsoft.com/office/powerpoint/2010/mai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Baselines (PLAAFP) and Goals</a:t>
            </a:r>
          </a:p>
        </p:txBody>
      </p:sp>
      <p:sp>
        <p:nvSpPr>
          <p:cNvPr id="175106"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a:latin typeface="Century Gothic" charset="0"/>
                <a:ea typeface="ＭＳ Ｐゴシック" charset="0"/>
                <a:cs typeface="ＭＳ Ｐゴシック" charset="0"/>
              </a:rPr>
              <a:t>What is the baseline, present level of academic achievement and functional performance, current status?</a:t>
            </a:r>
          </a:p>
          <a:p>
            <a:pPr lvl="1" eaLnBrk="1" hangingPunct="1"/>
            <a:r>
              <a:rPr lang="en-US" sz="2400">
                <a:latin typeface="Century Gothic" charset="0"/>
                <a:ea typeface="ＭＳ Ｐゴシック" charset="0"/>
              </a:rPr>
              <a:t>What is the number?</a:t>
            </a:r>
          </a:p>
          <a:p>
            <a:pPr eaLnBrk="1" hangingPunct="1"/>
            <a:r>
              <a:rPr lang="en-US" sz="2800">
                <a:latin typeface="Century Gothic" charset="0"/>
                <a:ea typeface="ＭＳ Ｐゴシック" charset="0"/>
                <a:cs typeface="ＭＳ Ｐゴシック" charset="0"/>
              </a:rPr>
              <a:t>What is OUR measurable goal, outcome, target?</a:t>
            </a:r>
          </a:p>
          <a:p>
            <a:pPr lvl="1" eaLnBrk="1" hangingPunct="1"/>
            <a:r>
              <a:rPr lang="en-US" sz="2400">
                <a:latin typeface="Century Gothic" charset="0"/>
                <a:ea typeface="ＭＳ Ｐゴシック" charset="0"/>
              </a:rPr>
              <a:t>Is the goal observable?</a:t>
            </a:r>
          </a:p>
          <a:p>
            <a:pPr lvl="1" eaLnBrk="1" hangingPunct="1"/>
            <a:r>
              <a:rPr lang="en-US" sz="2400">
                <a:latin typeface="Century Gothic" charset="0"/>
                <a:ea typeface="ＭＳ Ｐゴシック" charset="0"/>
              </a:rPr>
              <a:t>Is the goal measurable/quantifiable? Can it be counted?</a:t>
            </a:r>
          </a:p>
          <a:p>
            <a:pPr lvl="1" eaLnBrk="1" hangingPunct="1"/>
            <a:r>
              <a:rPr lang="en-US" sz="2400">
                <a:latin typeface="Century Gothic" charset="0"/>
                <a:ea typeface="ＭＳ Ｐゴシック" charset="0"/>
              </a:rPr>
              <a:t>Is the goal  both ambitious and realistic? </a:t>
            </a:r>
          </a:p>
        </p:txBody>
      </p:sp>
      <p:pic>
        <p:nvPicPr>
          <p:cNvPr id="175107" name="Picture 4" descr="j01412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581400"/>
            <a:ext cx="18288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Prescribing Interventions</a:t>
            </a:r>
          </a:p>
        </p:txBody>
      </p:sp>
      <p:sp>
        <p:nvSpPr>
          <p:cNvPr id="177154"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pPr>
            <a:r>
              <a:rPr lang="en-US" sz="2800">
                <a:latin typeface="Century Gothic" charset="0"/>
                <a:ea typeface="ＭＳ Ｐゴシック" charset="0"/>
                <a:cs typeface="ＭＳ Ｐゴシック" charset="0"/>
              </a:rPr>
              <a:t>Interventions are prescribed based on data and resource availability. </a:t>
            </a:r>
          </a:p>
          <a:p>
            <a:pPr eaLnBrk="1" hangingPunct="1">
              <a:lnSpc>
                <a:spcPct val="80000"/>
              </a:lnSpc>
            </a:pPr>
            <a:r>
              <a:rPr lang="en-US" sz="2800">
                <a:latin typeface="Century Gothic" charset="0"/>
                <a:ea typeface="ＭＳ Ｐゴシック" charset="0"/>
                <a:cs typeface="ＭＳ Ｐゴシック" charset="0"/>
              </a:rPr>
              <a:t>About research-based instructional practice or interventions: </a:t>
            </a:r>
          </a:p>
          <a:p>
            <a:pPr lvl="1" eaLnBrk="1" hangingPunct="1">
              <a:lnSpc>
                <a:spcPct val="80000"/>
              </a:lnSpc>
            </a:pPr>
            <a:r>
              <a:rPr lang="en-US" sz="2400">
                <a:latin typeface="Century Gothic" charset="0"/>
                <a:ea typeface="ＭＳ Ｐゴシック" charset="0"/>
              </a:rPr>
              <a:t>are found to be reliable, trustworthy and valid based on evidence </a:t>
            </a:r>
          </a:p>
          <a:p>
            <a:pPr lvl="1" eaLnBrk="1" hangingPunct="1">
              <a:lnSpc>
                <a:spcPct val="80000"/>
              </a:lnSpc>
            </a:pPr>
            <a:r>
              <a:rPr lang="en-US" sz="2400">
                <a:latin typeface="Century Gothic" charset="0"/>
                <a:ea typeface="ＭＳ Ｐゴシック" charset="0"/>
              </a:rPr>
              <a:t>ongoing documentation and analysis of student outcomes helps to define effective practice</a:t>
            </a:r>
          </a:p>
          <a:p>
            <a:pPr lvl="1" eaLnBrk="1" hangingPunct="1">
              <a:lnSpc>
                <a:spcPct val="80000"/>
              </a:lnSpc>
            </a:pPr>
            <a:r>
              <a:rPr lang="en-US" sz="2400">
                <a:latin typeface="Century Gothic" charset="0"/>
                <a:ea typeface="ＭＳ Ｐゴシック" charset="0"/>
              </a:rPr>
              <a:t>in the absence of evidence, the instruction/intervention must be considered </a:t>
            </a:r>
            <a:r>
              <a:rPr lang="ja-JP" altLang="en-US" sz="2400">
                <a:latin typeface="Century Gothic" charset="0"/>
                <a:ea typeface="ＭＳ Ｐゴシック" charset="0"/>
              </a:rPr>
              <a:t>“</a:t>
            </a:r>
            <a:r>
              <a:rPr lang="en-US" altLang="ja-JP" sz="2400">
                <a:latin typeface="Century Gothic" charset="0"/>
                <a:ea typeface="ＭＳ Ｐゴシック" charset="0"/>
              </a:rPr>
              <a:t>best practices</a:t>
            </a:r>
            <a:r>
              <a:rPr lang="ja-JP" altLang="en-US" sz="2400">
                <a:latin typeface="Century Gothic" charset="0"/>
                <a:ea typeface="ＭＳ Ｐゴシック" charset="0"/>
              </a:rPr>
              <a:t>”</a:t>
            </a:r>
            <a:r>
              <a:rPr lang="en-US" altLang="ja-JP" sz="2400">
                <a:latin typeface="Century Gothic" charset="0"/>
                <a:ea typeface="ＭＳ Ｐゴシック" charset="0"/>
              </a:rPr>
              <a:t> based on available research and professional literature.</a:t>
            </a:r>
          </a:p>
          <a:p>
            <a:pPr algn="r" eaLnBrk="1" hangingPunct="1">
              <a:lnSpc>
                <a:spcPct val="80000"/>
              </a:lnSpc>
              <a:buFont typeface="Wingdings 2" charset="0"/>
              <a:buNone/>
            </a:pPr>
            <a:r>
              <a:rPr lang="en-US" sz="1400">
                <a:latin typeface="Century Gothic" charset="0"/>
                <a:ea typeface="ＭＳ Ｐゴシック" charset="0"/>
                <a:cs typeface="ＭＳ Ｐゴシック" charset="0"/>
              </a:rPr>
              <a:t>(CDE, 2008b)</a:t>
            </a:r>
          </a:p>
        </p:txBody>
      </p:sp>
      <p:pic>
        <p:nvPicPr>
          <p:cNvPr id="177155" name="Picture 4" descr="j03043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791200"/>
            <a:ext cx="17526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Monitoring Progress</a:t>
            </a:r>
          </a:p>
        </p:txBody>
      </p:sp>
      <p:sp>
        <p:nvSpPr>
          <p:cNvPr id="179202"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a:latin typeface="Century Gothic" charset="0"/>
                <a:ea typeface="ＭＳ Ｐゴシック" charset="0"/>
                <a:cs typeface="ＭＳ Ｐゴシック" charset="0"/>
              </a:rPr>
              <a:t>Progress monitoring is a research-based practice that regularly (weekly, biweekly, or monthly) measures students</a:t>
            </a:r>
            <a:r>
              <a:rPr lang="ja-JP" altLang="en-US" sz="2800">
                <a:latin typeface="Century Gothic" charset="0"/>
                <a:ea typeface="ＭＳ Ｐゴシック" charset="0"/>
                <a:cs typeface="ＭＳ Ｐゴシック" charset="0"/>
              </a:rPr>
              <a:t>’</a:t>
            </a:r>
            <a:r>
              <a:rPr lang="en-US" altLang="ja-JP" sz="2800">
                <a:latin typeface="Century Gothic" charset="0"/>
                <a:ea typeface="ＭＳ Ｐゴシック" charset="0"/>
                <a:cs typeface="ＭＳ Ｐゴシック" charset="0"/>
              </a:rPr>
              <a:t> academic or behavioral progress in order to evaluate the effectiveness of teaching practices and to make informed instructional decisions. Progress monitoring becomes more frequent with the intensity of the intervention. The same tool is used over time.</a:t>
            </a:r>
            <a:endParaRPr lang="en-US" sz="2800">
              <a:latin typeface="Century Gothic" charset="0"/>
              <a:ea typeface="ＭＳ Ｐゴシック" charset="0"/>
              <a:cs typeface="ＭＳ Ｐゴシック" charset="0"/>
            </a:endParaRPr>
          </a:p>
        </p:txBody>
      </p:sp>
      <p:pic>
        <p:nvPicPr>
          <p:cNvPr id="179203" name="Picture 4" descr="MPj043837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69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3" name="Object 2"/>
          <p:cNvGraphicFramePr>
            <a:graphicFrameLocks noChangeAspect="1"/>
          </p:cNvGraphicFramePr>
          <p:nvPr/>
        </p:nvGraphicFramePr>
        <p:xfrm>
          <a:off x="990600" y="2366963"/>
          <a:ext cx="7010400" cy="4184650"/>
        </p:xfrm>
        <a:graphic>
          <a:graphicData uri="http://schemas.openxmlformats.org/presentationml/2006/ole">
            <mc:AlternateContent xmlns:mc="http://schemas.openxmlformats.org/markup-compatibility/2006">
              <mc:Choice xmlns:v="urn:schemas-microsoft-com:vml" Requires="v">
                <p:oleObj spid="_x0000_s187434" name="Chart" r:id="rId4" imgW="6858000" imgH="4064000" progId="MSGraph.Chart.8">
                  <p:embed followColorScheme="full"/>
                </p:oleObj>
              </mc:Choice>
              <mc:Fallback>
                <p:oleObj name="Chart" r:id="rId4" imgW="6858000" imgH="40640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366963"/>
                        <a:ext cx="7010400" cy="4184650"/>
                      </a:xfrm>
                      <a:prstGeom prst="rect">
                        <a:avLst/>
                      </a:prstGeom>
                      <a:noFill/>
                      <a:ln>
                        <a:noFill/>
                      </a:ln>
                      <a:effectLst/>
                      <a:extLst>
                        <a:ext uri="{909E8E84-426E-40dd-AFC4-6F175D3DCCD1}">
                          <a14:hiddenFill xmlns:a14="http://schemas.microsoft.com/office/drawing/2010/main">
                            <a:solidFill>
                              <a:srgbClr val="369A6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7394" name="Text Box 3"/>
          <p:cNvSpPr txBox="1">
            <a:spLocks noChangeArrowheads="1"/>
          </p:cNvSpPr>
          <p:nvPr/>
        </p:nvSpPr>
        <p:spPr bwMode="auto">
          <a:xfrm>
            <a:off x="1676400" y="3736975"/>
            <a:ext cx="106680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a:latin typeface="Century Gothic" charset="0"/>
              </a:rPr>
              <a:t>Base Line</a:t>
            </a:r>
          </a:p>
        </p:txBody>
      </p:sp>
      <p:sp>
        <p:nvSpPr>
          <p:cNvPr id="187395" name="AutoShape 4"/>
          <p:cNvSpPr>
            <a:spLocks noChangeArrowheads="1"/>
          </p:cNvSpPr>
          <p:nvPr/>
        </p:nvSpPr>
        <p:spPr bwMode="auto">
          <a:xfrm flipH="1">
            <a:off x="2057400" y="4038600"/>
            <a:ext cx="304800" cy="6096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187396" name="Text Box 5"/>
          <p:cNvSpPr txBox="1">
            <a:spLocks noChangeArrowheads="1"/>
          </p:cNvSpPr>
          <p:nvPr/>
        </p:nvSpPr>
        <p:spPr bwMode="auto">
          <a:xfrm>
            <a:off x="5791200" y="2239963"/>
            <a:ext cx="652463" cy="274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latin typeface="Century Gothic" charset="0"/>
              </a:rPr>
              <a:t>Target</a:t>
            </a:r>
          </a:p>
        </p:txBody>
      </p:sp>
      <p:sp>
        <p:nvSpPr>
          <p:cNvPr id="187397" name="AutoShape 6"/>
          <p:cNvSpPr>
            <a:spLocks noChangeArrowheads="1"/>
          </p:cNvSpPr>
          <p:nvPr/>
        </p:nvSpPr>
        <p:spPr bwMode="auto">
          <a:xfrm flipH="1">
            <a:off x="6096000" y="2590800"/>
            <a:ext cx="228600" cy="533400"/>
          </a:xfrm>
          <a:prstGeom prst="down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
        <p:nvSpPr>
          <p:cNvPr id="187398" name="Text Box 7"/>
          <p:cNvSpPr txBox="1">
            <a:spLocks noChangeArrowheads="1"/>
          </p:cNvSpPr>
          <p:nvPr/>
        </p:nvSpPr>
        <p:spPr bwMode="auto">
          <a:xfrm>
            <a:off x="3962400" y="2667000"/>
            <a:ext cx="72390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latin typeface="Century Gothic" charset="0"/>
              </a:rPr>
              <a:t>Aimline</a:t>
            </a:r>
          </a:p>
        </p:txBody>
      </p:sp>
      <p:sp>
        <p:nvSpPr>
          <p:cNvPr id="187399" name="AutoShape 8"/>
          <p:cNvSpPr>
            <a:spLocks noChangeArrowheads="1"/>
          </p:cNvSpPr>
          <p:nvPr/>
        </p:nvSpPr>
        <p:spPr bwMode="auto">
          <a:xfrm>
            <a:off x="4267200" y="3051175"/>
            <a:ext cx="228600" cy="762000"/>
          </a:xfrm>
          <a:prstGeom prst="down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lang="en-US"/>
          </a:p>
        </p:txBody>
      </p:sp>
      <p:sp>
        <p:nvSpPr>
          <p:cNvPr id="187400" name="Rectangle 9"/>
          <p:cNvSpPr>
            <a:spLocks noGrp="1" noChangeArrowheads="1"/>
          </p:cNvSpPr>
          <p:nvPr>
            <p:ph type="title"/>
          </p:nvPr>
        </p:nvSpPr>
        <p:spPr bwMode="auto">
          <a:xfrm>
            <a:off x="990600" y="381000"/>
            <a:ext cx="77724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000" b="1">
                <a:solidFill>
                  <a:schemeClr val="tx1"/>
                </a:solidFill>
                <a:latin typeface="Century Gothic" charset="0"/>
                <a:ea typeface="ＭＳ Ｐゴシック" charset="0"/>
                <a:cs typeface="ＭＳ Ｐゴシック" charset="0"/>
              </a:rPr>
              <a:t>Visual Data Displays</a:t>
            </a:r>
            <a:br>
              <a:rPr lang="en-US" sz="2000" b="1">
                <a:solidFill>
                  <a:schemeClr val="tx1"/>
                </a:solidFill>
                <a:latin typeface="Century Gothic" charset="0"/>
                <a:ea typeface="ＭＳ Ｐゴシック" charset="0"/>
                <a:cs typeface="ＭＳ Ｐゴシック" charset="0"/>
              </a:rPr>
            </a:br>
            <a:r>
              <a:rPr lang="en-US" sz="2000">
                <a:solidFill>
                  <a:schemeClr val="tx1"/>
                </a:solidFill>
                <a:latin typeface="Century Gothic" charset="0"/>
                <a:ea typeface="ＭＳ Ｐゴシック" charset="0"/>
                <a:cs typeface="ＭＳ Ｐゴシック" charset="0"/>
              </a:rPr>
              <a:t>Visual data show the same information to all partners so  can equally share in  decision-making. This lessons conflicts and biases. Visual data help in creating common understanding</a:t>
            </a:r>
            <a:r>
              <a:rPr lang="en-US" sz="1600">
                <a:solidFill>
                  <a:schemeClr val="tx1"/>
                </a:solidFill>
                <a:latin typeface="Century Gothic" charset="0"/>
                <a:ea typeface="ＭＳ Ｐゴシック" charset="0"/>
                <a:cs typeface="ＭＳ Ｐゴシック" charset="0"/>
              </a:rPr>
              <a:t>.</a:t>
            </a:r>
            <a:r>
              <a:rPr lang="en-US" sz="1600" b="1">
                <a:solidFill>
                  <a:schemeClr val="tx1"/>
                </a:solidFill>
                <a:latin typeface="Century Gothic" charset="0"/>
                <a:ea typeface="ＭＳ Ｐゴシック" charset="0"/>
                <a:cs typeface="ＭＳ Ｐゴシック" charset="0"/>
              </a:rPr>
              <a:t/>
            </a:r>
            <a:br>
              <a:rPr lang="en-US" sz="1600" b="1">
                <a:solidFill>
                  <a:schemeClr val="tx1"/>
                </a:solidFill>
                <a:latin typeface="Century Gothic" charset="0"/>
                <a:ea typeface="ＭＳ Ｐゴシック" charset="0"/>
                <a:cs typeface="ＭＳ Ｐゴシック" charset="0"/>
              </a:rPr>
            </a:br>
            <a:endParaRPr lang="en-US" sz="2000" b="1">
              <a:solidFill>
                <a:srgbClr val="CC3300"/>
              </a:solidFill>
              <a:latin typeface="Century Gothic"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95400" y="1447800"/>
          <a:ext cx="6096000" cy="4572000"/>
        </p:xfrm>
        <a:graphic>
          <a:graphicData uri="http://schemas.openxmlformats.org/drawingml/2006/table">
            <a:tbl>
              <a:tblPr/>
              <a:tblGrid>
                <a:gridCol w="3048000"/>
                <a:gridCol w="3048000"/>
              </a:tblGrid>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bl>
          </a:graphicData>
        </a:graphic>
      </p:graphicFrame>
      <p:sp>
        <p:nvSpPr>
          <p:cNvPr id="162828" name="TextBox 3"/>
          <p:cNvSpPr txBox="1">
            <a:spLocks noChangeArrowheads="1"/>
          </p:cNvSpPr>
          <p:nvPr/>
        </p:nvSpPr>
        <p:spPr bwMode="auto">
          <a:xfrm>
            <a:off x="0" y="457200"/>
            <a:ext cx="9144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Verdana" charset="0"/>
              </a:rPr>
              <a:t>ACTIVITY #</a:t>
            </a:r>
            <a:r>
              <a:rPr lang="en-US" dirty="0" smtClean="0">
                <a:latin typeface="Verdana" charset="0"/>
              </a:rPr>
              <a:t>9</a:t>
            </a:r>
          </a:p>
          <a:p>
            <a:pPr algn="ctr" eaLnBrk="1" hangingPunct="1"/>
            <a:r>
              <a:rPr lang="en-US" dirty="0" smtClean="0">
                <a:latin typeface="Verdana" charset="0"/>
              </a:rPr>
              <a:t>Define Family-School Partnering </a:t>
            </a:r>
            <a:r>
              <a:rPr lang="en-US" dirty="0">
                <a:latin typeface="Verdana" charset="0"/>
              </a:rPr>
              <a:t>Roles and </a:t>
            </a:r>
            <a:r>
              <a:rPr lang="en-US" dirty="0" smtClean="0">
                <a:latin typeface="Verdana" charset="0"/>
              </a:rPr>
              <a:t>Responsibilities: Choose One and Name a “Job”</a:t>
            </a:r>
            <a:endParaRPr lang="en-US" dirty="0">
              <a:latin typeface="Verdana" charset="0"/>
            </a:endParaRPr>
          </a:p>
        </p:txBody>
      </p:sp>
      <p:graphicFrame>
        <p:nvGraphicFramePr>
          <p:cNvPr id="7" name="Table 6"/>
          <p:cNvGraphicFramePr>
            <a:graphicFrameLocks noGrp="1"/>
          </p:cNvGraphicFramePr>
          <p:nvPr/>
        </p:nvGraphicFramePr>
        <p:xfrm>
          <a:off x="1447800" y="2743200"/>
          <a:ext cx="6096000" cy="2225676"/>
        </p:xfrm>
        <a:graphic>
          <a:graphicData uri="http://schemas.openxmlformats.org/drawingml/2006/table">
            <a:tbl>
              <a:tblPr firstRow="1" bandRow="1">
                <a:tableStyleId>{1FECB4D8-DB02-4DC6-A0A2-4F2EBAE1DC90}</a:tableStyleId>
              </a:tblPr>
              <a:tblGrid>
                <a:gridCol w="3048000"/>
                <a:gridCol w="3048000"/>
              </a:tblGrid>
              <a:tr h="370946">
                <a:tc>
                  <a:txBody>
                    <a:bodyPr/>
                    <a:lstStyle/>
                    <a:p>
                      <a:endParaRPr lang="en-US" sz="1800" dirty="0"/>
                    </a:p>
                  </a:txBody>
                  <a:tcPr marT="45733" marB="45733"/>
                </a:tc>
                <a:tc>
                  <a:txBody>
                    <a:bodyPr/>
                    <a:lstStyle/>
                    <a:p>
                      <a:endParaRPr lang="en-US" sz="1800" dirty="0"/>
                    </a:p>
                  </a:txBody>
                  <a:tcPr marT="45733" marB="45733"/>
                </a:tc>
              </a:tr>
              <a:tr h="370946">
                <a:tc>
                  <a:txBody>
                    <a:bodyPr/>
                    <a:lstStyle/>
                    <a:p>
                      <a:endParaRPr lang="en-US" sz="1800" dirty="0"/>
                    </a:p>
                  </a:txBody>
                  <a:tcPr marT="45733" marB="45733"/>
                </a:tc>
                <a:tc>
                  <a:txBody>
                    <a:bodyPr/>
                    <a:lstStyle/>
                    <a:p>
                      <a:endParaRPr lang="en-US" sz="1800" dirty="0"/>
                    </a:p>
                  </a:txBody>
                  <a:tcPr marT="45733" marB="45733"/>
                </a:tc>
              </a:tr>
              <a:tr h="370946">
                <a:tc>
                  <a:txBody>
                    <a:bodyPr/>
                    <a:lstStyle/>
                    <a:p>
                      <a:endParaRPr lang="en-US" sz="1800" dirty="0"/>
                    </a:p>
                  </a:txBody>
                  <a:tcPr marT="45733" marB="45733"/>
                </a:tc>
                <a:tc>
                  <a:txBody>
                    <a:bodyPr/>
                    <a:lstStyle/>
                    <a:p>
                      <a:endParaRPr lang="en-US" sz="1800" dirty="0"/>
                    </a:p>
                  </a:txBody>
                  <a:tcPr marT="45733" marB="45733"/>
                </a:tc>
              </a:tr>
              <a:tr h="370946">
                <a:tc>
                  <a:txBody>
                    <a:bodyPr/>
                    <a:lstStyle/>
                    <a:p>
                      <a:endParaRPr lang="en-US" sz="1800" dirty="0"/>
                    </a:p>
                  </a:txBody>
                  <a:tcPr marT="45733" marB="45733"/>
                </a:tc>
                <a:tc>
                  <a:txBody>
                    <a:bodyPr/>
                    <a:lstStyle/>
                    <a:p>
                      <a:endParaRPr lang="en-US" sz="1800" dirty="0"/>
                    </a:p>
                  </a:txBody>
                  <a:tcPr marT="45733" marB="45733"/>
                </a:tc>
              </a:tr>
              <a:tr h="370946">
                <a:tc>
                  <a:txBody>
                    <a:bodyPr/>
                    <a:lstStyle/>
                    <a:p>
                      <a:endParaRPr lang="en-US" sz="1800" dirty="0"/>
                    </a:p>
                  </a:txBody>
                  <a:tcPr marT="45733" marB="45733"/>
                </a:tc>
                <a:tc>
                  <a:txBody>
                    <a:bodyPr/>
                    <a:lstStyle/>
                    <a:p>
                      <a:endParaRPr lang="en-US" sz="1800" dirty="0"/>
                    </a:p>
                  </a:txBody>
                  <a:tcPr marT="45733" marB="45733"/>
                </a:tc>
              </a:tr>
              <a:tr h="370946">
                <a:tc>
                  <a:txBody>
                    <a:bodyPr/>
                    <a:lstStyle/>
                    <a:p>
                      <a:endParaRPr lang="en-US" sz="1800" dirty="0"/>
                    </a:p>
                  </a:txBody>
                  <a:tcPr marT="45733" marB="45733"/>
                </a:tc>
                <a:tc>
                  <a:txBody>
                    <a:bodyPr/>
                    <a:lstStyle/>
                    <a:p>
                      <a:endParaRPr lang="en-US" sz="1800" dirty="0"/>
                    </a:p>
                  </a:txBody>
                  <a:tcPr marT="45733" marB="45733"/>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49541854"/>
              </p:ext>
            </p:extLst>
          </p:nvPr>
        </p:nvGraphicFramePr>
        <p:xfrm>
          <a:off x="1371600" y="1905000"/>
          <a:ext cx="6096000" cy="4952999"/>
        </p:xfrm>
        <a:graphic>
          <a:graphicData uri="http://schemas.openxmlformats.org/drawingml/2006/table">
            <a:tbl>
              <a:tblPr bandRow="1"/>
              <a:tblGrid>
                <a:gridCol w="2971800"/>
                <a:gridCol w="3124200"/>
              </a:tblGrid>
              <a:tr h="41966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Verdana" charset="0"/>
                          <a:ea typeface="ＭＳ Ｐゴシック" charset="0"/>
                          <a:cs typeface="ＭＳ Ｐゴシック" charset="0"/>
                        </a:rPr>
                        <a:t>SCHOOL</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Verdana" charset="0"/>
                          <a:ea typeface="ＭＳ Ｐゴシック" charset="0"/>
                          <a:cs typeface="ＭＳ Ｐゴシック" charset="0"/>
                        </a:rPr>
                        <a:t>HOME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6456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rPr>
                        <a:t>Principal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rPr>
                        <a:t>Family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87162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rPr>
                        <a:t>Teacher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rPr>
                        <a:t>Student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11298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charset="0"/>
                          <a:ea typeface="ＭＳ Ｐゴシック" charset="0"/>
                          <a:cs typeface="ＭＳ Ｐゴシック" charset="0"/>
                        </a:rPr>
                        <a:t>Specialist/School Mental Health</a:t>
                      </a:r>
                      <a:endPar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ＭＳ Ｐゴシック" charset="0"/>
                          <a:cs typeface="ＭＳ Ｐゴシック" charset="0"/>
                        </a:rPr>
                        <a:t>Community Members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r h="9086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Verdana" charset="0"/>
                          <a:ea typeface="ＭＳ Ｐゴシック" charset="0"/>
                          <a:cs typeface="ＭＳ Ｐゴシック" charset="0"/>
                        </a:rPr>
                        <a:t>“</a:t>
                      </a:r>
                      <a:r>
                        <a:rPr kumimoji="0" lang="en-US" sz="1600" b="0" i="0" u="none" strike="noStrike" cap="none" normalizeH="0" baseline="0" dirty="0" smtClean="0">
                          <a:ln>
                            <a:noFill/>
                          </a:ln>
                          <a:solidFill>
                            <a:srgbClr val="000000"/>
                          </a:solidFill>
                          <a:effectLst/>
                          <a:latin typeface="Verdana" charset="0"/>
                          <a:ea typeface="ＭＳ Ｐゴシック" charset="0"/>
                          <a:cs typeface="ＭＳ Ｐゴシック" charset="0"/>
                        </a:rPr>
                        <a:t>Front Line Staff</a:t>
                      </a:r>
                      <a:r>
                        <a:rPr kumimoji="0" lang="ja-JP" altLang="en-US" sz="1600" b="0" i="0" u="none" strike="noStrike" cap="none" normalizeH="0" baseline="0" dirty="0" smtClean="0">
                          <a:ln>
                            <a:noFill/>
                          </a:ln>
                          <a:solidFill>
                            <a:srgbClr val="000000"/>
                          </a:solidFill>
                          <a:effectLst/>
                          <a:latin typeface="Verdana" charset="0"/>
                          <a:ea typeface="ＭＳ Ｐゴシック" charset="0"/>
                          <a:cs typeface="ＭＳ Ｐゴシック" charset="0"/>
                        </a:rPr>
                        <a:t>”</a:t>
                      </a:r>
                      <a:endParaRPr kumimoji="0" lang="en-US" sz="1600" b="0" i="0" u="none" strike="noStrike" cap="none" normalizeH="0" baseline="0" dirty="0" smtClean="0">
                        <a:ln>
                          <a:noFill/>
                        </a:ln>
                        <a:solidFill>
                          <a:srgbClr val="000000"/>
                        </a:solidFill>
                        <a:effectLst/>
                        <a:latin typeface="Verdana"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charset="0"/>
                          <a:ea typeface="ＭＳ Ｐゴシック" charset="0"/>
                          <a:cs typeface="ＭＳ Ｐゴシック" charset="0"/>
                        </a:rPr>
                        <a:t>(Clerical, other, etc.)</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Verdana" charset="0"/>
                          <a:ea typeface="ＭＳ Ｐゴシック" charset="0"/>
                          <a:cs typeface="ＭＳ Ｐゴシック" charset="0"/>
                        </a:rPr>
                        <a:t>PTA/PTO</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9775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charset="0"/>
                          <a:ea typeface="ＭＳ Ｐゴシック" charset="0"/>
                          <a:cs typeface="ＭＳ Ｐゴシック" charset="0"/>
                        </a:rPr>
                        <a:t>School Accountability Committee (SAC)</a:t>
                      </a:r>
                      <a:endPar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charset="0"/>
                          <a:ea typeface="ＭＳ Ｐゴシック" charset="0"/>
                          <a:cs typeface="ＭＳ Ｐゴシック" charset="0"/>
                        </a:rPr>
                        <a:t>School Accountability Committee (SAC)</a:t>
                      </a:r>
                      <a:endParaRPr kumimoji="0" lang="en-US" sz="1600" b="0" i="0" u="none" strike="noStrike" cap="none" normalizeH="0" baseline="0" dirty="0">
                        <a:ln>
                          <a:noFill/>
                        </a:ln>
                        <a:solidFill>
                          <a:srgbClr val="000000"/>
                        </a:solidFill>
                        <a:effectLst/>
                        <a:latin typeface="Verdana" charset="0"/>
                        <a:ea typeface="ＭＳ Ｐゴシック" charset="0"/>
                        <a:cs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3F4"/>
                    </a:solidFill>
                  </a:tcPr>
                </a:tc>
              </a:tr>
            </a:tbl>
          </a:graphicData>
        </a:graphic>
      </p:graphicFrame>
      <p:sp>
        <p:nvSpPr>
          <p:cNvPr id="162874" name="TextBox 5"/>
          <p:cNvSpPr txBox="1">
            <a:spLocks noChangeArrowheads="1"/>
          </p:cNvSpPr>
          <p:nvPr/>
        </p:nvSpPr>
        <p:spPr bwMode="auto">
          <a:xfrm>
            <a:off x="7772400" y="5791200"/>
            <a:ext cx="1570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latin typeface="Verdana" charset="0"/>
              </a:rPr>
              <a:t>(CDE, 2009)</a:t>
            </a:r>
          </a:p>
        </p:txBody>
      </p:sp>
      <p:pic>
        <p:nvPicPr>
          <p:cNvPr id="9" name="Picture 4"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430" y="0"/>
            <a:ext cx="1267971"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8" y="12165"/>
            <a:ext cx="1201756" cy="1210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Text Box 3"/>
          <p:cNvSpPr txBox="1">
            <a:spLocks noChangeArrowheads="1"/>
          </p:cNvSpPr>
          <p:nvPr/>
        </p:nvSpPr>
        <p:spPr bwMode="auto">
          <a:xfrm>
            <a:off x="3767138" y="457200"/>
            <a:ext cx="53768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Century Gothic" charset="0"/>
              </a:rPr>
              <a:t>Referral for Special Education Evaluation</a:t>
            </a:r>
            <a:endParaRPr lang="en-US" sz="3600"/>
          </a:p>
        </p:txBody>
      </p:sp>
      <p:pic>
        <p:nvPicPr>
          <p:cNvPr id="201731" name="Picture 4" descr="cde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324600"/>
            <a:ext cx="8382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2" name="Text Box 5"/>
          <p:cNvSpPr txBox="1">
            <a:spLocks noChangeArrowheads="1"/>
          </p:cNvSpPr>
          <p:nvPr/>
        </p:nvSpPr>
        <p:spPr bwMode="auto">
          <a:xfrm>
            <a:off x="2971800" y="3189288"/>
            <a:ext cx="55626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Clr>
                <a:schemeClr val="accent2"/>
              </a:buClr>
              <a:buSzPct val="75000"/>
              <a:buFont typeface="Wingdings 2" charset="0"/>
              <a:buNone/>
            </a:pPr>
            <a:endParaRPr lang="en-US">
              <a:latin typeface="Century Gothic" charset="0"/>
            </a:endParaRPr>
          </a:p>
          <a:p>
            <a:pPr eaLnBrk="1" hangingPunct="1">
              <a:lnSpc>
                <a:spcPct val="90000"/>
              </a:lnSpc>
              <a:spcBef>
                <a:spcPct val="20000"/>
              </a:spcBef>
              <a:buClr>
                <a:schemeClr val="accent2"/>
              </a:buClr>
              <a:buSzPct val="75000"/>
              <a:buFont typeface="Wingdings 2" charset="0"/>
              <a:buNone/>
            </a:pPr>
            <a:r>
              <a:rPr lang="en-US" sz="1600">
                <a:latin typeface="Century Gothic" charset="0"/>
              </a:rPr>
              <a:t>Please refer to </a:t>
            </a:r>
            <a:r>
              <a:rPr lang="en-US" sz="1600" i="1">
                <a:latin typeface="Century Gothic" charset="0"/>
              </a:rPr>
              <a:t>Guidelines for Identifying</a:t>
            </a:r>
          </a:p>
          <a:p>
            <a:pPr eaLnBrk="1" hangingPunct="1">
              <a:lnSpc>
                <a:spcPct val="90000"/>
              </a:lnSpc>
              <a:spcBef>
                <a:spcPct val="20000"/>
              </a:spcBef>
              <a:buClr>
                <a:schemeClr val="accent2"/>
              </a:buClr>
              <a:buSzPct val="75000"/>
              <a:buFont typeface="Wingdings 2" charset="0"/>
              <a:buNone/>
            </a:pPr>
            <a:r>
              <a:rPr lang="en-US" sz="1600" i="1">
                <a:latin typeface="Century Gothic" charset="0"/>
              </a:rPr>
              <a:t> Students with Specific Learning Disabilities. </a:t>
            </a:r>
            <a:r>
              <a:rPr lang="en-US" sz="1600">
                <a:latin typeface="Century Gothic" charset="0"/>
              </a:rPr>
              <a:t>(CDE, 2008a)</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latin typeface="Century Gothic" charset="0"/>
              <a:ea typeface="ＭＳ Ｐゴシック" charset="0"/>
              <a:cs typeface="ＭＳ Ｐゴシック" charset="0"/>
            </a:endParaRPr>
          </a:p>
        </p:txBody>
      </p:sp>
      <p:sp>
        <p:nvSpPr>
          <p:cNvPr id="20377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Font typeface="Wingdings 2" charset="0"/>
              <a:buNone/>
            </a:pPr>
            <a:r>
              <a:rPr lang="en-US" sz="4400">
                <a:latin typeface="Century Gothic" charset="0"/>
                <a:ea typeface="ＭＳ Ｐゴシック" charset="0"/>
                <a:cs typeface="ＭＳ Ｐゴシック" charset="0"/>
              </a:rPr>
              <a:t>What is the Role of the Parents in the RtI Process?</a:t>
            </a:r>
          </a:p>
          <a:p>
            <a:pPr marL="0" indent="0" algn="ctr">
              <a:buFont typeface="Wingdings 2" charset="0"/>
              <a:buNone/>
            </a:pPr>
            <a:endParaRPr lang="en-US" sz="4400">
              <a:latin typeface="Century Gothic" charset="0"/>
              <a:ea typeface="ＭＳ Ｐゴシック" charset="0"/>
              <a:cs typeface="ＭＳ Ｐゴシック" charset="0"/>
            </a:endParaRPr>
          </a:p>
          <a:p>
            <a:pPr marL="0" indent="0" algn="ctr">
              <a:buFont typeface="Wingdings 2" charset="0"/>
              <a:buNone/>
            </a:pPr>
            <a:endParaRPr lang="en-US" sz="4400">
              <a:latin typeface="Century Gothic" charset="0"/>
              <a:ea typeface="ＭＳ Ｐゴシック" charset="0"/>
              <a:cs typeface="ＭＳ Ｐゴシック" charset="0"/>
            </a:endParaRPr>
          </a:p>
          <a:p>
            <a:pPr marL="0" indent="0" algn="ctr">
              <a:buFont typeface="Wingdings 2" charset="0"/>
              <a:buNone/>
            </a:pPr>
            <a:r>
              <a:rPr lang="en-US" sz="4400" u="sng">
                <a:solidFill>
                  <a:srgbClr val="000000"/>
                </a:solidFill>
                <a:latin typeface="Century Gothic" charset="0"/>
                <a:ea typeface="ＭＳ Ｐゴシック" charset="0"/>
                <a:cs typeface="ＭＳ Ｐゴシック" charset="0"/>
                <a:hlinkClick r:id="rId3"/>
              </a:rPr>
              <a:t>http://www.nrcld.org/rti_practices/parent.html</a:t>
            </a:r>
            <a:endParaRPr lang="en-US" sz="4400">
              <a:solidFill>
                <a:srgbClr val="000000"/>
              </a:solidFill>
              <a:latin typeface="Century Gothic" charset="0"/>
              <a:ea typeface="ＭＳ Ｐゴシック" charset="0"/>
              <a:cs typeface="ＭＳ Ｐゴシック" charset="0"/>
            </a:endParaRPr>
          </a:p>
          <a:p>
            <a:pPr marL="0" indent="0" algn="ctr">
              <a:buFont typeface="Wingdings 2" charset="0"/>
              <a:buNone/>
            </a:pPr>
            <a:endParaRPr lang="en-US" sz="4400">
              <a:latin typeface="Century Gothic" charset="0"/>
              <a:ea typeface="ＭＳ Ｐゴシック" charset="0"/>
              <a:cs typeface="ＭＳ Ｐゴシック" charset="0"/>
            </a:endParaRPr>
          </a:p>
        </p:txBody>
      </p:sp>
      <p:pic>
        <p:nvPicPr>
          <p:cNvPr id="203779" name="Picture 3" descr="j0291016">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124200"/>
            <a:ext cx="16938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b="1">
                <a:solidFill>
                  <a:schemeClr val="tx1"/>
                </a:solidFill>
                <a:latin typeface="Century Gothic" charset="0"/>
                <a:ea typeface="ＭＳ Ｐゴシック" charset="0"/>
                <a:cs typeface="ＭＳ Ｐゴシック" charset="0"/>
              </a:rPr>
              <a:t>Multi-Tiered System of Supports</a:t>
            </a:r>
          </a:p>
        </p:txBody>
      </p:sp>
      <p:sp>
        <p:nvSpPr>
          <p:cNvPr id="21506" name="Content Placeholder 2"/>
          <p:cNvSpPr>
            <a:spLocks noGrp="1"/>
          </p:cNvSpPr>
          <p:nvPr>
            <p:ph idx="1"/>
          </p:nvPr>
        </p:nvSpPr>
        <p:spPr bwMode="auto">
          <a:xfrm>
            <a:off x="609600" y="1676400"/>
            <a:ext cx="8229600"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defRPr/>
            </a:pPr>
            <a:endParaRPr lang="en-US" dirty="0">
              <a:latin typeface="Century Gothic" charset="0"/>
              <a:ea typeface="ＭＳ Ｐゴシック" charset="0"/>
              <a:cs typeface="ＭＳ Ｐゴシック" charset="0"/>
            </a:endParaRPr>
          </a:p>
          <a:p>
            <a:pPr marL="0" indent="0">
              <a:buFontTx/>
              <a:buNone/>
              <a:defRPr/>
            </a:pPr>
            <a:endParaRPr lang="en-US" dirty="0">
              <a:latin typeface="Century Gothic" charset="0"/>
              <a:ea typeface="ＭＳ Ｐゴシック" charset="0"/>
              <a:cs typeface="ＭＳ Ｐゴシック" charset="0"/>
            </a:endParaRPr>
          </a:p>
        </p:txBody>
      </p:sp>
      <p:grpSp>
        <p:nvGrpSpPr>
          <p:cNvPr id="21507" name="Group 3"/>
          <p:cNvGrpSpPr>
            <a:grpSpLocks/>
          </p:cNvGrpSpPr>
          <p:nvPr/>
        </p:nvGrpSpPr>
        <p:grpSpPr bwMode="auto">
          <a:xfrm>
            <a:off x="1828800" y="1905000"/>
            <a:ext cx="1981200" cy="1371600"/>
            <a:chOff x="358676" y="421"/>
            <a:chExt cx="650577" cy="650577"/>
          </a:xfrm>
        </p:grpSpPr>
        <p:sp>
          <p:nvSpPr>
            <p:cNvPr id="17" name="Oval 16"/>
            <p:cNvSpPr/>
            <p:nvPr/>
          </p:nvSpPr>
          <p:spPr>
            <a:xfrm>
              <a:off x="358676" y="421"/>
              <a:ext cx="650577" cy="6505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454073" y="96050"/>
              <a:ext cx="459783" cy="459319"/>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en-US" sz="3600" b="1" dirty="0" err="1">
                  <a:solidFill>
                    <a:schemeClr val="tx1"/>
                  </a:solidFill>
                </a:rPr>
                <a:t>RtI</a:t>
              </a:r>
              <a:endParaRPr lang="en-US" sz="3600" b="1" dirty="0">
                <a:solidFill>
                  <a:schemeClr val="tx1"/>
                </a:solidFill>
              </a:endParaRPr>
            </a:p>
          </p:txBody>
        </p:sp>
      </p:grpSp>
      <p:grpSp>
        <p:nvGrpSpPr>
          <p:cNvPr id="21508" name="Group 4"/>
          <p:cNvGrpSpPr>
            <a:grpSpLocks/>
          </p:cNvGrpSpPr>
          <p:nvPr/>
        </p:nvGrpSpPr>
        <p:grpSpPr bwMode="auto">
          <a:xfrm>
            <a:off x="2590800" y="3352800"/>
            <a:ext cx="377825" cy="377825"/>
            <a:chOff x="495297" y="703825"/>
            <a:chExt cx="377334" cy="377334"/>
          </a:xfrm>
        </p:grpSpPr>
        <p:sp>
          <p:nvSpPr>
            <p:cNvPr id="15" name="Plus 14"/>
            <p:cNvSpPr/>
            <p:nvPr/>
          </p:nvSpPr>
          <p:spPr>
            <a:xfrm>
              <a:off x="495297" y="703825"/>
              <a:ext cx="377334" cy="377334"/>
            </a:xfrm>
            <a:prstGeom prst="mathPlus">
              <a:avLst/>
            </a:prstGeom>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Plus 6"/>
            <p:cNvSpPr/>
            <p:nvPr/>
          </p:nvSpPr>
          <p:spPr>
            <a:xfrm>
              <a:off x="546031" y="848100"/>
              <a:ext cx="275866" cy="8878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266700">
                <a:lnSpc>
                  <a:spcPct val="90000"/>
                </a:lnSpc>
                <a:spcAft>
                  <a:spcPct val="35000"/>
                </a:spcAft>
                <a:defRPr/>
              </a:pPr>
              <a:endParaRPr lang="en-US" sz="600">
                <a:solidFill>
                  <a:srgbClr val="000000"/>
                </a:solidFill>
              </a:endParaRPr>
            </a:p>
          </p:txBody>
        </p:sp>
      </p:grpSp>
      <p:grpSp>
        <p:nvGrpSpPr>
          <p:cNvPr id="21509" name="Group 5"/>
          <p:cNvGrpSpPr>
            <a:grpSpLocks/>
          </p:cNvGrpSpPr>
          <p:nvPr/>
        </p:nvGrpSpPr>
        <p:grpSpPr bwMode="auto">
          <a:xfrm>
            <a:off x="1676400" y="3810000"/>
            <a:ext cx="2070100" cy="1358900"/>
            <a:chOff x="358676" y="1133986"/>
            <a:chExt cx="650577" cy="650577"/>
          </a:xfrm>
        </p:grpSpPr>
        <p:sp>
          <p:nvSpPr>
            <p:cNvPr id="13" name="Oval 12"/>
            <p:cNvSpPr/>
            <p:nvPr/>
          </p:nvSpPr>
          <p:spPr>
            <a:xfrm>
              <a:off x="358676" y="1133986"/>
              <a:ext cx="650577" cy="65057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8"/>
            <p:cNvSpPr/>
            <p:nvPr/>
          </p:nvSpPr>
          <p:spPr>
            <a:xfrm>
              <a:off x="453968" y="1228989"/>
              <a:ext cx="459994" cy="460572"/>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en-US" sz="3600" b="1" dirty="0">
                  <a:solidFill>
                    <a:srgbClr val="000000"/>
                  </a:solidFill>
                </a:rPr>
                <a:t>PBIS</a:t>
              </a:r>
            </a:p>
          </p:txBody>
        </p:sp>
      </p:grpSp>
      <p:grpSp>
        <p:nvGrpSpPr>
          <p:cNvPr id="21510" name="Group 6"/>
          <p:cNvGrpSpPr>
            <a:grpSpLocks/>
          </p:cNvGrpSpPr>
          <p:nvPr/>
        </p:nvGrpSpPr>
        <p:grpSpPr bwMode="auto">
          <a:xfrm>
            <a:off x="4149725" y="3200400"/>
            <a:ext cx="803275" cy="349250"/>
            <a:chOff x="1106839" y="771485"/>
            <a:chExt cx="206883" cy="242014"/>
          </a:xfrm>
        </p:grpSpPr>
        <p:sp>
          <p:nvSpPr>
            <p:cNvPr id="11" name="Right Arrow 10"/>
            <p:cNvSpPr/>
            <p:nvPr/>
          </p:nvSpPr>
          <p:spPr>
            <a:xfrm>
              <a:off x="1106839" y="771485"/>
              <a:ext cx="206883" cy="242014"/>
            </a:xfrm>
            <a:prstGeom prst="righ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Right Arrow 10"/>
            <p:cNvSpPr/>
            <p:nvPr/>
          </p:nvSpPr>
          <p:spPr>
            <a:xfrm>
              <a:off x="1106839" y="819888"/>
              <a:ext cx="144736" cy="14520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500">
                <a:lnSpc>
                  <a:spcPct val="90000"/>
                </a:lnSpc>
                <a:spcAft>
                  <a:spcPct val="35000"/>
                </a:spcAft>
                <a:defRPr/>
              </a:pPr>
              <a:endParaRPr lang="en-US" sz="1000"/>
            </a:p>
          </p:txBody>
        </p:sp>
      </p:grpSp>
      <p:grpSp>
        <p:nvGrpSpPr>
          <p:cNvPr id="21511" name="Group 7"/>
          <p:cNvGrpSpPr>
            <a:grpSpLocks/>
          </p:cNvGrpSpPr>
          <p:nvPr/>
        </p:nvGrpSpPr>
        <p:grpSpPr bwMode="auto">
          <a:xfrm>
            <a:off x="5181600" y="2362200"/>
            <a:ext cx="3200400" cy="2133600"/>
            <a:chOff x="1399599" y="241915"/>
            <a:chExt cx="1301154" cy="1301154"/>
          </a:xfrm>
        </p:grpSpPr>
        <p:sp>
          <p:nvSpPr>
            <p:cNvPr id="9" name="Oval 8"/>
            <p:cNvSpPr/>
            <p:nvPr/>
          </p:nvSpPr>
          <p:spPr>
            <a:xfrm>
              <a:off x="1399599" y="241915"/>
              <a:ext cx="1301154" cy="13011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12"/>
            <p:cNvSpPr/>
            <p:nvPr/>
          </p:nvSpPr>
          <p:spPr>
            <a:xfrm>
              <a:off x="1589996" y="432635"/>
              <a:ext cx="920360" cy="919715"/>
            </a:xfrm>
            <a:prstGeom prst="rect">
              <a:avLst/>
            </a:prstGeom>
          </p:spPr>
          <p:style>
            <a:lnRef idx="0">
              <a:scrgbClr r="0" g="0" b="0"/>
            </a:lnRef>
            <a:fillRef idx="0">
              <a:scrgbClr r="0" g="0" b="0"/>
            </a:fillRef>
            <a:effectRef idx="0">
              <a:scrgbClr r="0" g="0" b="0"/>
            </a:effectRef>
            <a:fontRef idx="minor">
              <a:schemeClr val="lt1"/>
            </a:fontRef>
          </p:style>
          <p:txBody>
            <a:bodyPr lIns="36830" tIns="36830" rIns="36830" bIns="36830" spcCol="1270" anchor="ctr"/>
            <a:lstStyle/>
            <a:p>
              <a:pPr algn="ctr" defTabSz="1289050">
                <a:lnSpc>
                  <a:spcPct val="90000"/>
                </a:lnSpc>
                <a:spcAft>
                  <a:spcPct val="35000"/>
                </a:spcAft>
                <a:defRPr/>
              </a:pPr>
              <a:r>
                <a:rPr lang="en-US" sz="4400" b="1" dirty="0">
                  <a:solidFill>
                    <a:srgbClr val="000000"/>
                  </a:solidFill>
                </a:rPr>
                <a:t>MTSS</a:t>
              </a: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5" name="Object 2"/>
          <p:cNvGraphicFramePr>
            <a:graphicFrameLocks noGrp="1"/>
          </p:cNvGraphicFramePr>
          <p:nvPr>
            <p:ph idx="1"/>
          </p:nvPr>
        </p:nvGraphicFramePr>
        <p:xfrm>
          <a:off x="995363" y="1143000"/>
          <a:ext cx="7386637" cy="4241800"/>
        </p:xfrm>
        <a:graphic>
          <a:graphicData uri="http://schemas.openxmlformats.org/presentationml/2006/ole">
            <mc:AlternateContent xmlns:mc="http://schemas.openxmlformats.org/markup-compatibility/2006">
              <mc:Choice xmlns:v="urn:schemas-microsoft-com:vml" Requires="v">
                <p:oleObj spid="_x0000_s205861" name="Chart" r:id="rId5" imgW="5346700" imgH="3149600" progId="Excel.Chart.8">
                  <p:embed/>
                </p:oleObj>
              </mc:Choice>
              <mc:Fallback>
                <p:oleObj name="Chart" r:id="rId5" imgW="5346700" imgH="3149600" progId="Excel.Char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363" y="1143000"/>
                        <a:ext cx="7386637" cy="4241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05826" name="Rectangle 3"/>
          <p:cNvSpPr>
            <a:spLocks noGrp="1" noChangeArrowheads="1"/>
          </p:cNvSpPr>
          <p:nvPr>
            <p:ph type="title"/>
          </p:nvPr>
        </p:nvSpPr>
        <p:spPr bwMode="auto">
          <a:xfrm>
            <a:off x="9906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eaLnBrk="1" hangingPunct="1"/>
            <a:r>
              <a:rPr lang="en-US" sz="2800">
                <a:solidFill>
                  <a:schemeClr val="tx1"/>
                </a:solidFill>
                <a:latin typeface="Century Gothic" charset="0"/>
                <a:ea typeface="ＭＳ Ｐゴシック" charset="0"/>
                <a:cs typeface="ＭＳ Ｐゴシック" charset="0"/>
              </a:rPr>
              <a:t>Sufficient Progress with Intense Intervention</a:t>
            </a:r>
            <a:endParaRPr lang="en-US" sz="2400">
              <a:solidFill>
                <a:schemeClr val="tx1"/>
              </a:solidFill>
              <a:latin typeface="Century Gothic" charset="0"/>
              <a:ea typeface="ＭＳ Ｐゴシック" charset="0"/>
              <a:cs typeface="ＭＳ Ｐゴシック" charset="0"/>
            </a:endParaRPr>
          </a:p>
        </p:txBody>
      </p:sp>
      <p:sp>
        <p:nvSpPr>
          <p:cNvPr id="205827" name="Rectangle 5"/>
          <p:cNvSpPr>
            <a:spLocks noChangeArrowheads="1"/>
          </p:cNvSpPr>
          <p:nvPr/>
        </p:nvSpPr>
        <p:spPr bwMode="auto">
          <a:xfrm>
            <a:off x="228600" y="5410200"/>
            <a:ext cx="891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accent2"/>
              </a:buClr>
              <a:buSzPct val="75000"/>
              <a:buFont typeface="Wingdings 2" charset="0"/>
              <a:buNone/>
            </a:pPr>
            <a:r>
              <a:rPr lang="en-US" sz="1600"/>
              <a:t>Please refer to </a:t>
            </a:r>
            <a:r>
              <a:rPr lang="en-US" sz="1600" i="1"/>
              <a:t>Guidelines for Identifying Students with Specific Learning Disabilities. </a:t>
            </a:r>
            <a:r>
              <a:rPr lang="en-US" sz="1600"/>
              <a:t>(CDE, 2008a)</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3" name="Object 2"/>
          <p:cNvGraphicFramePr>
            <a:graphicFrameLocks noGrp="1"/>
          </p:cNvGraphicFramePr>
          <p:nvPr>
            <p:ph idx="1"/>
          </p:nvPr>
        </p:nvGraphicFramePr>
        <p:xfrm>
          <a:off x="995363" y="1092200"/>
          <a:ext cx="7386637" cy="4241800"/>
        </p:xfrm>
        <a:graphic>
          <a:graphicData uri="http://schemas.openxmlformats.org/presentationml/2006/ole">
            <mc:AlternateContent xmlns:mc="http://schemas.openxmlformats.org/markup-compatibility/2006">
              <mc:Choice xmlns:v="urn:schemas-microsoft-com:vml" Requires="v">
                <p:oleObj spid="_x0000_s207909" name="Chart" r:id="rId5" imgW="5270500" imgH="2832100" progId="Excel.Chart.8">
                  <p:embed/>
                </p:oleObj>
              </mc:Choice>
              <mc:Fallback>
                <p:oleObj name="Chart" r:id="rId5" imgW="5270500" imgH="2832100" progId="Excel.Char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363" y="1092200"/>
                        <a:ext cx="7386637"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07874" name="Rectangle 3"/>
          <p:cNvSpPr>
            <a:spLocks noGrp="1" noChangeArrowheads="1"/>
          </p:cNvSpPr>
          <p:nvPr>
            <p:ph type="title"/>
          </p:nvPr>
        </p:nvSpPr>
        <p:spPr bwMode="auto">
          <a:xfrm>
            <a:off x="381000" y="304800"/>
            <a:ext cx="838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a:solidFill>
                  <a:schemeClr val="tx1"/>
                </a:solidFill>
                <a:latin typeface="Century Gothic" charset="0"/>
                <a:ea typeface="ＭＳ Ｐゴシック" charset="0"/>
                <a:cs typeface="ＭＳ Ｐゴシック" charset="0"/>
              </a:rPr>
              <a:t>Insufficient Progress With Intense Intervention</a:t>
            </a:r>
            <a:r>
              <a:rPr lang="en-US" sz="2400">
                <a:solidFill>
                  <a:schemeClr val="tx1"/>
                </a:solidFill>
                <a:latin typeface="Century Gothic" charset="0"/>
                <a:ea typeface="ＭＳ Ｐゴシック" charset="0"/>
                <a:cs typeface="ＭＳ Ｐゴシック" charset="0"/>
              </a:rPr>
              <a:t>  </a:t>
            </a:r>
          </a:p>
        </p:txBody>
      </p:sp>
      <p:sp>
        <p:nvSpPr>
          <p:cNvPr id="207875" name="Rectangle 5"/>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Possible SPED Referral/Determination or More Intervention</a:t>
            </a:r>
            <a:endParaRPr lang="en-US" sz="2400"/>
          </a:p>
          <a:p>
            <a:pPr algn="ctr">
              <a:lnSpc>
                <a:spcPct val="90000"/>
              </a:lnSpc>
              <a:spcBef>
                <a:spcPct val="20000"/>
              </a:spcBef>
              <a:buClr>
                <a:schemeClr val="accent2"/>
              </a:buClr>
              <a:buSzPct val="75000"/>
              <a:buFont typeface="Wingdings 2" charset="0"/>
              <a:buNone/>
            </a:pPr>
            <a:r>
              <a:rPr lang="en-US" sz="1400"/>
              <a:t>Please refer to </a:t>
            </a:r>
            <a:r>
              <a:rPr lang="en-US" sz="1400" i="1"/>
              <a:t>Guidelines for Identifying Students with Specific Learning Disabilities. </a:t>
            </a:r>
            <a:r>
              <a:rPr lang="en-US" sz="1400"/>
              <a:t>(CDE, 2008a)</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bwMode="auto">
          <a:xfrm>
            <a:off x="838200" y="381000"/>
            <a:ext cx="8153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a:solidFill>
                  <a:schemeClr val="tx1"/>
                </a:solidFill>
                <a:latin typeface="Century Gothic" charset="0"/>
                <a:ea typeface="ＭＳ Ｐゴシック" charset="0"/>
                <a:cs typeface="ＭＳ Ｐゴシック" charset="0"/>
              </a:rPr>
              <a:t>Special Education Referral Process</a:t>
            </a:r>
            <a:endParaRPr lang="en-US">
              <a:solidFill>
                <a:schemeClr val="tx1"/>
              </a:solidFill>
              <a:latin typeface="Century Gothic" charset="0"/>
              <a:ea typeface="ＭＳ Ｐゴシック" charset="0"/>
              <a:cs typeface="ＭＳ Ｐゴシック" charset="0"/>
            </a:endParaRPr>
          </a:p>
        </p:txBody>
      </p:sp>
      <p:sp>
        <p:nvSpPr>
          <p:cNvPr id="209922" name="Rectangle 3"/>
          <p:cNvSpPr>
            <a:spLocks noGrp="1" noChangeArrowheads="1"/>
          </p:cNvSpPr>
          <p:nvPr>
            <p:ph type="body" idx="1"/>
          </p:nvPr>
        </p:nvSpPr>
        <p:spPr bwMode="auto">
          <a:xfrm>
            <a:off x="685800" y="1295400"/>
            <a:ext cx="8001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pPr>
            <a:r>
              <a:rPr lang="en-US" sz="2400" dirty="0">
                <a:latin typeface="Century Gothic" charset="0"/>
                <a:ea typeface="ＭＳ Ｐゴシック" charset="0"/>
                <a:cs typeface="ＭＳ Ｐゴシック" charset="0"/>
              </a:rPr>
              <a:t>Referral when a </a:t>
            </a:r>
            <a:r>
              <a:rPr lang="en-US" sz="2400" b="1" dirty="0">
                <a:latin typeface="Century Gothic" charset="0"/>
                <a:ea typeface="ＭＳ Ｐゴシック" charset="0"/>
                <a:cs typeface="ＭＳ Ｐゴシック" charset="0"/>
              </a:rPr>
              <a:t>disability is suspected</a:t>
            </a:r>
            <a:r>
              <a:rPr lang="en-US" sz="2400" dirty="0">
                <a:latin typeface="Century Gothic" charset="0"/>
                <a:ea typeface="ＭＳ Ｐゴシック" charset="0"/>
                <a:cs typeface="ＭＳ Ｐゴシック" charset="0"/>
              </a:rPr>
              <a:t> made by</a:t>
            </a:r>
          </a:p>
          <a:p>
            <a:pPr lvl="1" eaLnBrk="1" hangingPunct="1">
              <a:lnSpc>
                <a:spcPct val="80000"/>
              </a:lnSpc>
            </a:pPr>
            <a:r>
              <a:rPr lang="en-US" sz="2400" dirty="0">
                <a:latin typeface="Century Gothic" charset="0"/>
                <a:ea typeface="ＭＳ Ｐゴシック" charset="0"/>
              </a:rPr>
              <a:t>problem-solving team (including parent)</a:t>
            </a:r>
          </a:p>
          <a:p>
            <a:pPr lvl="1" eaLnBrk="1" hangingPunct="1">
              <a:lnSpc>
                <a:spcPct val="80000"/>
              </a:lnSpc>
            </a:pPr>
            <a:r>
              <a:rPr lang="en-US" sz="2400" dirty="0">
                <a:latin typeface="Century Gothic" charset="0"/>
                <a:ea typeface="ＭＳ Ｐゴシック" charset="0"/>
              </a:rPr>
              <a:t>parent</a:t>
            </a:r>
          </a:p>
          <a:p>
            <a:pPr eaLnBrk="1" hangingPunct="1">
              <a:lnSpc>
                <a:spcPct val="80000"/>
              </a:lnSpc>
            </a:pPr>
            <a:r>
              <a:rPr lang="en-US" sz="2400" dirty="0">
                <a:latin typeface="Century Gothic" charset="0"/>
                <a:ea typeface="ＭＳ Ｐゴシック" charset="0"/>
                <a:cs typeface="ＭＳ Ｐゴシック" charset="0"/>
              </a:rPr>
              <a:t>Inform parent of intent to refer (if not involved in decision)</a:t>
            </a:r>
          </a:p>
          <a:p>
            <a:pPr eaLnBrk="1" hangingPunct="1">
              <a:lnSpc>
                <a:spcPct val="80000"/>
              </a:lnSpc>
            </a:pPr>
            <a:r>
              <a:rPr lang="en-US" sz="2400" dirty="0">
                <a:latin typeface="Century Gothic" charset="0"/>
                <a:ea typeface="ＭＳ Ｐゴシック" charset="0"/>
                <a:cs typeface="ＭＳ Ｐゴシック" charset="0"/>
              </a:rPr>
              <a:t>Review existing data (with disability criteria)</a:t>
            </a:r>
          </a:p>
          <a:p>
            <a:pPr eaLnBrk="1" hangingPunct="1">
              <a:lnSpc>
                <a:spcPct val="80000"/>
              </a:lnSpc>
            </a:pPr>
            <a:r>
              <a:rPr lang="en-US" sz="2400" dirty="0">
                <a:latin typeface="Century Gothic" charset="0"/>
                <a:ea typeface="ＭＳ Ｐゴシック" charset="0"/>
                <a:cs typeface="ＭＳ Ｐゴシック" charset="0"/>
              </a:rPr>
              <a:t>Obtain informed parental consent &amp; provide and explain procedural rights</a:t>
            </a:r>
          </a:p>
          <a:p>
            <a:pPr eaLnBrk="1" hangingPunct="1">
              <a:lnSpc>
                <a:spcPct val="80000"/>
              </a:lnSpc>
            </a:pPr>
            <a:r>
              <a:rPr lang="en-US" sz="2400" dirty="0">
                <a:latin typeface="Century Gothic" charset="0"/>
                <a:ea typeface="ＭＳ Ｐゴシック" charset="0"/>
                <a:cs typeface="ＭＳ Ｐゴシック" charset="0"/>
              </a:rPr>
              <a:t>Develop evaluation plan with parent input</a:t>
            </a:r>
          </a:p>
          <a:p>
            <a:pPr eaLnBrk="1" hangingPunct="1">
              <a:lnSpc>
                <a:spcPct val="80000"/>
              </a:lnSpc>
            </a:pPr>
            <a:r>
              <a:rPr lang="en-US" sz="2400" dirty="0">
                <a:latin typeface="Century Gothic" charset="0"/>
                <a:ea typeface="ＭＳ Ｐゴシック" charset="0"/>
                <a:cs typeface="ＭＳ Ｐゴシック" charset="0"/>
              </a:rPr>
              <a:t>Multidisciplinary team, including parents and classroom teachers, reviews data and criteria; decides whether eligibility criteria for a disability are met. </a:t>
            </a:r>
            <a:endParaRPr lang="en-US" sz="2000" dirty="0">
              <a:latin typeface="Century Gothic" charset="0"/>
              <a:ea typeface="ＭＳ Ｐゴシック" charset="0"/>
              <a:cs typeface="ＭＳ Ｐゴシック" charset="0"/>
            </a:endParaRPr>
          </a:p>
          <a:p>
            <a:pPr eaLnBrk="1" hangingPunct="1">
              <a:buFont typeface="Wingdings 2" charset="0"/>
              <a:buNone/>
            </a:pPr>
            <a:r>
              <a:rPr lang="en-US" sz="1600" dirty="0">
                <a:latin typeface="Century Gothic" charset="0"/>
                <a:ea typeface="ＭＳ Ｐゴシック" charset="0"/>
                <a:cs typeface="ＭＳ Ｐゴシック" charset="0"/>
              </a:rPr>
              <a:t>Please refer to </a:t>
            </a:r>
            <a:r>
              <a:rPr lang="en-US" sz="1600" i="1" dirty="0">
                <a:latin typeface="Century Gothic" charset="0"/>
                <a:ea typeface="ＭＳ Ｐゴシック" charset="0"/>
                <a:cs typeface="ＭＳ Ｐゴシック" charset="0"/>
              </a:rPr>
              <a:t>Guidelines for Identifying Students with Specific Learning Disabilities. </a:t>
            </a:r>
            <a:r>
              <a:rPr lang="en-US" sz="1600" dirty="0">
                <a:latin typeface="Century Gothic" charset="0"/>
                <a:ea typeface="ＭＳ Ｐゴシック" charset="0"/>
                <a:cs typeface="ＭＳ Ｐゴシック" charset="0"/>
              </a:rPr>
              <a:t>(CDE, 2008a)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6"/>
          <p:cNvSpPr>
            <a:spLocks noGrp="1" noChangeArrowheads="1"/>
          </p:cNvSpPr>
          <p:nvPr>
            <p:ph type="title"/>
          </p:nvPr>
        </p:nvSpPr>
        <p:spPr bwMode="auto">
          <a:xfrm>
            <a:off x="457200" y="762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4000" dirty="0">
                <a:solidFill>
                  <a:schemeClr val="tx1"/>
                </a:solidFill>
                <a:latin typeface="Century Gothic" charset="0"/>
                <a:ea typeface="ＭＳ Ｐゴシック" charset="0"/>
                <a:cs typeface="ＭＳ Ｐゴシック" charset="0"/>
              </a:rPr>
              <a:t>Data-Based Action Planning</a:t>
            </a:r>
          </a:p>
        </p:txBody>
      </p:sp>
      <p:sp>
        <p:nvSpPr>
          <p:cNvPr id="211970" name="Rectangle 3"/>
          <p:cNvSpPr>
            <a:spLocks noGrp="1" noChangeArrowheads="1"/>
          </p:cNvSpPr>
          <p:nvPr>
            <p:ph type="body" idx="4294967295"/>
          </p:nvPr>
        </p:nvSpPr>
        <p:spPr bwMode="auto">
          <a:xfrm>
            <a:off x="304800" y="1600200"/>
            <a:ext cx="8839200" cy="4616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2" charset="0"/>
              <a:buNone/>
            </a:pPr>
            <a:endParaRPr lang="en-US">
              <a:latin typeface="Century Gothic" charset="0"/>
              <a:ea typeface="ＭＳ Ｐゴシック" charset="0"/>
              <a:cs typeface="ＭＳ Ｐゴシック" charset="0"/>
            </a:endParaRPr>
          </a:p>
          <a:p>
            <a:pPr eaLnBrk="1" hangingPunct="1"/>
            <a:endParaRPr lang="en-US">
              <a:latin typeface="Century Gothic" charset="0"/>
              <a:ea typeface="ＭＳ Ｐゴシック" charset="0"/>
              <a:cs typeface="ＭＳ Ｐゴシック" charset="0"/>
            </a:endParaRPr>
          </a:p>
          <a:p>
            <a:pPr eaLnBrk="1" hangingPunct="1"/>
            <a:endParaRPr lang="en-US">
              <a:latin typeface="Century Gothic" charset="0"/>
              <a:ea typeface="ＭＳ Ｐゴシック" charset="0"/>
              <a:cs typeface="ＭＳ Ｐゴシック" charset="0"/>
            </a:endParaRPr>
          </a:p>
          <a:p>
            <a:pPr eaLnBrk="1" hangingPunct="1"/>
            <a:endParaRPr lang="en-US">
              <a:latin typeface="Century Gothic" charset="0"/>
              <a:ea typeface="ＭＳ Ｐゴシック" charset="0"/>
              <a:cs typeface="ＭＳ Ｐゴシック" charset="0"/>
            </a:endParaRPr>
          </a:p>
        </p:txBody>
      </p:sp>
      <p:pic>
        <p:nvPicPr>
          <p:cNvPr id="211971" name="Picture 4" descr="j04396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81400"/>
            <a:ext cx="4191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Rectangle 8"/>
          <p:cNvSpPr>
            <a:spLocks noChangeArrowheads="1"/>
          </p:cNvSpPr>
          <p:nvPr/>
        </p:nvSpPr>
        <p:spPr bwMode="auto">
          <a:xfrm>
            <a:off x="533400" y="1752600"/>
            <a:ext cx="8153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dirty="0"/>
              <a:t> </a:t>
            </a:r>
          </a:p>
          <a:p>
            <a:r>
              <a:rPr lang="en-US" sz="2800" dirty="0"/>
              <a:t> Data are necessary to calibrate perceptions. The collection of data informs continual improvement efforts. (Wellman &amp; Lipton, 2004) </a:t>
            </a:r>
          </a:p>
          <a:p>
            <a:endParaRPr lang="en-US" sz="2400" dirty="0"/>
          </a:p>
          <a:p>
            <a:endParaRPr lang="en-US" sz="2400" dirty="0"/>
          </a:p>
          <a:p>
            <a:endParaRPr lang="en-US" sz="2400" dirty="0"/>
          </a:p>
          <a:p>
            <a:endParaRPr lang="en-US" sz="2400" dirty="0"/>
          </a:p>
          <a:p>
            <a:endParaRPr lang="en-US" sz="2400" dirty="0"/>
          </a:p>
          <a:p>
            <a:pPr algn="ctr"/>
            <a:r>
              <a:rPr lang="en-US" sz="2400" dirty="0"/>
              <a:t>Toolkit, Data Sources, Ongoing Planning, and Implementation</a:t>
            </a:r>
          </a:p>
        </p:txBody>
      </p:sp>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751"/>
            <a:ext cx="1201756" cy="12101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Cj0431613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0430" y="0"/>
            <a:ext cx="1267971"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bwMode="auto">
          <a:xfrm>
            <a:off x="533400" y="457200"/>
            <a:ext cx="41910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a:solidFill>
                  <a:schemeClr val="tx1"/>
                </a:solidFill>
                <a:latin typeface="Century Gothic" charset="0"/>
                <a:ea typeface="ＭＳ Ｐゴシック" charset="0"/>
                <a:cs typeface="ＭＳ Ｐゴシック" charset="0"/>
              </a:rPr>
              <a:t>Tarzan Principle: Link It Altogether and Move Away from </a:t>
            </a:r>
            <a:r>
              <a:rPr lang="ja-JP" altLang="en-US" sz="2400">
                <a:solidFill>
                  <a:schemeClr val="tx1"/>
                </a:solidFill>
                <a:latin typeface="Century Gothic" charset="0"/>
                <a:ea typeface="ＭＳ Ｐゴシック" charset="0"/>
                <a:cs typeface="ＭＳ Ｐゴシック" charset="0"/>
              </a:rPr>
              <a:t>“</a:t>
            </a:r>
            <a:r>
              <a:rPr lang="en-US" altLang="ja-JP" sz="2400">
                <a:solidFill>
                  <a:schemeClr val="tx1"/>
                </a:solidFill>
                <a:latin typeface="Century Gothic" charset="0"/>
                <a:ea typeface="ＭＳ Ｐゴシック" charset="0"/>
                <a:cs typeface="ＭＳ Ｐゴシック" charset="0"/>
              </a:rPr>
              <a:t>Random Acts</a:t>
            </a:r>
            <a:r>
              <a:rPr lang="ja-JP" altLang="en-US" sz="2400">
                <a:solidFill>
                  <a:schemeClr val="tx1"/>
                </a:solidFill>
                <a:latin typeface="Century Gothic" charset="0"/>
                <a:ea typeface="ＭＳ Ｐゴシック" charset="0"/>
                <a:cs typeface="ＭＳ Ｐゴシック" charset="0"/>
              </a:rPr>
              <a:t>”</a:t>
            </a:r>
            <a:r>
              <a:rPr lang="en-US" altLang="ja-JP" sz="2400">
                <a:solidFill>
                  <a:schemeClr val="tx1"/>
                </a:solidFill>
                <a:latin typeface="Century Gothic" charset="0"/>
                <a:ea typeface="ＭＳ Ｐゴシック" charset="0"/>
                <a:cs typeface="ＭＳ Ｐゴシック" charset="0"/>
              </a:rPr>
              <a:t> of Partnering to Intentional Practices</a:t>
            </a:r>
            <a:endParaRPr lang="en-US" sz="2400">
              <a:solidFill>
                <a:schemeClr val="tx1"/>
              </a:solidFill>
              <a:latin typeface="Century Gothic" charset="0"/>
              <a:ea typeface="ＭＳ Ｐゴシック" charset="0"/>
              <a:cs typeface="ＭＳ Ｐゴシック" charset="0"/>
            </a:endParaRPr>
          </a:p>
        </p:txBody>
      </p:sp>
      <p:sp>
        <p:nvSpPr>
          <p:cNvPr id="214018" name="Rectangle 3"/>
          <p:cNvSpPr>
            <a:spLocks noGrp="1" noChangeArrowheads="1"/>
          </p:cNvSpPr>
          <p:nvPr>
            <p:ph type="body" sz="half" idx="2"/>
          </p:nvPr>
        </p:nvSpPr>
        <p:spPr bwMode="auto">
          <a:xfrm>
            <a:off x="4724400" y="457200"/>
            <a:ext cx="40386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10000"/>
              </a:spcBef>
              <a:spcAft>
                <a:spcPct val="10000"/>
              </a:spcAft>
            </a:pPr>
            <a:r>
              <a:rPr lang="en-US" sz="1700" dirty="0" smtClean="0">
                <a:latin typeface="Century Gothic" charset="0"/>
                <a:ea typeface="ＭＳ Ｐゴシック" charset="0"/>
                <a:cs typeface="ＭＳ Ｐゴシック" charset="0"/>
              </a:rPr>
              <a:t>School </a:t>
            </a:r>
            <a:r>
              <a:rPr lang="en-US" sz="1700" dirty="0">
                <a:latin typeface="Century Gothic" charset="0"/>
                <a:ea typeface="ＭＳ Ｐゴシック" charset="0"/>
                <a:cs typeface="ＭＳ Ｐゴシック" charset="0"/>
              </a:rPr>
              <a:t>Engagement/Dropout Prevention; Postsecondary Readiness</a:t>
            </a:r>
          </a:p>
          <a:p>
            <a:pPr eaLnBrk="1" hangingPunct="1">
              <a:spcBef>
                <a:spcPct val="10000"/>
              </a:spcBef>
              <a:spcAft>
                <a:spcPct val="10000"/>
              </a:spcAft>
              <a:buFont typeface="Wingdings 2" charset="0"/>
              <a:buNone/>
            </a:pPr>
            <a:endParaRPr lang="en-US" sz="1700" dirty="0">
              <a:latin typeface="Century Gothic" charset="0"/>
              <a:ea typeface="ＭＳ Ｐゴシック" charset="0"/>
              <a:cs typeface="ＭＳ Ｐゴシック" charset="0"/>
            </a:endParaRPr>
          </a:p>
          <a:p>
            <a:pPr eaLnBrk="1" hangingPunct="1">
              <a:spcBef>
                <a:spcPct val="10000"/>
              </a:spcBef>
              <a:spcAft>
                <a:spcPct val="10000"/>
              </a:spcAft>
            </a:pPr>
            <a:r>
              <a:rPr lang="en-US" sz="1700" dirty="0">
                <a:latin typeface="Century Gothic" charset="0"/>
                <a:ea typeface="ＭＳ Ｐゴシック" charset="0"/>
                <a:cs typeface="ＭＳ Ｐゴシック" charset="0"/>
              </a:rPr>
              <a:t>ICAP</a:t>
            </a:r>
          </a:p>
          <a:p>
            <a:pPr eaLnBrk="1" hangingPunct="1">
              <a:spcBef>
                <a:spcPct val="10000"/>
              </a:spcBef>
              <a:spcAft>
                <a:spcPct val="10000"/>
              </a:spcAft>
              <a:buFont typeface="Wingdings 2" charset="0"/>
              <a:buNone/>
            </a:pPr>
            <a:endParaRPr lang="en-US" sz="1700" dirty="0">
              <a:latin typeface="Century Gothic" charset="0"/>
              <a:ea typeface="ＭＳ Ｐゴシック" charset="0"/>
              <a:cs typeface="ＭＳ Ｐゴシック" charset="0"/>
            </a:endParaRPr>
          </a:p>
          <a:p>
            <a:pPr eaLnBrk="1" hangingPunct="1">
              <a:spcBef>
                <a:spcPct val="10000"/>
              </a:spcBef>
              <a:spcAft>
                <a:spcPct val="10000"/>
              </a:spcAft>
            </a:pPr>
            <a:r>
              <a:rPr lang="en-US" sz="1700" dirty="0">
                <a:latin typeface="Century Gothic" charset="0"/>
                <a:ea typeface="ＭＳ Ｐゴシック" charset="0"/>
                <a:cs typeface="ＭＳ Ｐゴシック" charset="0"/>
              </a:rPr>
              <a:t>UIP</a:t>
            </a:r>
          </a:p>
          <a:p>
            <a:pPr eaLnBrk="1" hangingPunct="1">
              <a:spcBef>
                <a:spcPct val="10000"/>
              </a:spcBef>
              <a:spcAft>
                <a:spcPct val="10000"/>
              </a:spcAft>
              <a:buFont typeface="Wingdings 2" charset="0"/>
              <a:buNone/>
            </a:pPr>
            <a:endParaRPr lang="en-US" sz="1700" dirty="0">
              <a:latin typeface="Century Gothic" charset="0"/>
              <a:ea typeface="ＭＳ Ｐゴシック" charset="0"/>
              <a:cs typeface="ＭＳ Ｐゴシック" charset="0"/>
            </a:endParaRPr>
          </a:p>
          <a:p>
            <a:pPr eaLnBrk="1" hangingPunct="1">
              <a:spcBef>
                <a:spcPct val="10000"/>
              </a:spcBef>
              <a:spcAft>
                <a:spcPct val="10000"/>
              </a:spcAft>
            </a:pPr>
            <a:r>
              <a:rPr lang="en-US" sz="1700" dirty="0">
                <a:latin typeface="Century Gothic" charset="0"/>
                <a:ea typeface="ＭＳ Ｐゴシック" charset="0"/>
                <a:cs typeface="ＭＳ Ｐゴシック" charset="0"/>
              </a:rPr>
              <a:t>District and School Accountability Committees; PTO/PTA</a:t>
            </a:r>
          </a:p>
          <a:p>
            <a:pPr eaLnBrk="1" hangingPunct="1">
              <a:spcBef>
                <a:spcPct val="10000"/>
              </a:spcBef>
              <a:spcAft>
                <a:spcPct val="10000"/>
              </a:spcAft>
              <a:buFont typeface="Wingdings 2" charset="0"/>
              <a:buNone/>
            </a:pPr>
            <a:endParaRPr lang="en-US" sz="1700" dirty="0">
              <a:latin typeface="Century Gothic" charset="0"/>
              <a:ea typeface="ＭＳ Ｐゴシック" charset="0"/>
              <a:cs typeface="ＭＳ Ｐゴシック" charset="0"/>
            </a:endParaRPr>
          </a:p>
          <a:p>
            <a:pPr eaLnBrk="1" hangingPunct="1">
              <a:spcBef>
                <a:spcPct val="10000"/>
              </a:spcBef>
              <a:spcAft>
                <a:spcPct val="10000"/>
              </a:spcAft>
            </a:pPr>
            <a:r>
              <a:rPr lang="en-US" sz="1700" dirty="0" smtClean="0">
                <a:latin typeface="Century Gothic" charset="0"/>
                <a:ea typeface="ＭＳ Ｐゴシック" charset="0"/>
                <a:cs typeface="ＭＳ Ｐゴシック" charset="0"/>
              </a:rPr>
              <a:t> MTSS - </a:t>
            </a:r>
            <a:r>
              <a:rPr lang="en-US" sz="1700" dirty="0" err="1" smtClean="0">
                <a:latin typeface="Century Gothic" charset="0"/>
                <a:ea typeface="ＭＳ Ｐゴシック" charset="0"/>
                <a:cs typeface="ＭＳ Ｐゴシック" charset="0"/>
              </a:rPr>
              <a:t>RtI</a:t>
            </a:r>
            <a:r>
              <a:rPr lang="en-US" sz="1700" dirty="0">
                <a:latin typeface="Century Gothic" charset="0"/>
                <a:ea typeface="ＭＳ Ｐゴシック" charset="0"/>
                <a:cs typeface="ＭＳ Ｐゴシック" charset="0"/>
              </a:rPr>
              <a:t>,  Special Education, PBIS</a:t>
            </a:r>
          </a:p>
          <a:p>
            <a:pPr eaLnBrk="1" hangingPunct="1">
              <a:spcBef>
                <a:spcPct val="10000"/>
              </a:spcBef>
              <a:spcAft>
                <a:spcPct val="10000"/>
              </a:spcAft>
            </a:pPr>
            <a:endParaRPr lang="en-US" sz="1700" dirty="0">
              <a:latin typeface="Century Gothic" charset="0"/>
              <a:ea typeface="ＭＳ Ｐゴシック" charset="0"/>
              <a:cs typeface="ＭＳ Ｐゴシック" charset="0"/>
            </a:endParaRPr>
          </a:p>
          <a:p>
            <a:pPr eaLnBrk="1" hangingPunct="1">
              <a:spcBef>
                <a:spcPct val="10000"/>
              </a:spcBef>
              <a:spcAft>
                <a:spcPct val="10000"/>
              </a:spcAft>
            </a:pPr>
            <a:r>
              <a:rPr lang="en-US" sz="1700" dirty="0">
                <a:latin typeface="Century Gothic" charset="0"/>
                <a:ea typeface="ＭＳ Ｐゴシック" charset="0"/>
                <a:cs typeface="ＭＳ Ｐゴシック" charset="0"/>
              </a:rPr>
              <a:t>Educator Effectiveness</a:t>
            </a:r>
          </a:p>
          <a:p>
            <a:pPr eaLnBrk="1" hangingPunct="1">
              <a:spcBef>
                <a:spcPct val="10000"/>
              </a:spcBef>
              <a:spcAft>
                <a:spcPct val="10000"/>
              </a:spcAft>
              <a:buFont typeface="Wingdings 2" charset="0"/>
              <a:buNone/>
            </a:pPr>
            <a:endParaRPr lang="en-US" sz="1700" dirty="0">
              <a:latin typeface="Century Gothic" charset="0"/>
              <a:ea typeface="ＭＳ Ｐゴシック" charset="0"/>
              <a:cs typeface="ＭＳ Ｐゴシック" charset="0"/>
            </a:endParaRPr>
          </a:p>
          <a:p>
            <a:pPr eaLnBrk="1" hangingPunct="1">
              <a:spcBef>
                <a:spcPct val="10000"/>
              </a:spcBef>
              <a:spcAft>
                <a:spcPct val="10000"/>
              </a:spcAft>
            </a:pPr>
            <a:r>
              <a:rPr lang="en-US" sz="1700" dirty="0">
                <a:latin typeface="Century Gothic" charset="0"/>
                <a:ea typeface="ＭＳ Ｐゴシック" charset="0"/>
                <a:cs typeface="ＭＳ Ｐゴシック" charset="0"/>
              </a:rPr>
              <a:t>Colorado Growth Model and New Content Standards</a:t>
            </a:r>
          </a:p>
          <a:p>
            <a:pPr eaLnBrk="1" hangingPunct="1">
              <a:spcBef>
                <a:spcPct val="10000"/>
              </a:spcBef>
              <a:spcAft>
                <a:spcPct val="10000"/>
              </a:spcAft>
            </a:pPr>
            <a:endParaRPr lang="en-US" sz="1700" dirty="0">
              <a:latin typeface="Century Gothic" charset="0"/>
              <a:ea typeface="ＭＳ Ｐゴシック" charset="0"/>
              <a:cs typeface="ＭＳ Ｐゴシック" charset="0"/>
            </a:endParaRPr>
          </a:p>
        </p:txBody>
      </p:sp>
      <p:pic>
        <p:nvPicPr>
          <p:cNvPr id="214019" name="Picture 5" descr="Tarza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52500" y="2438400"/>
            <a:ext cx="3200400" cy="352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0" name="Picture 6" descr="j033673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43836">
            <a:off x="103188" y="438150"/>
            <a:ext cx="61436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bwMode="auto">
          <a:xfrm>
            <a:off x="457200" y="274638"/>
            <a:ext cx="8229600" cy="574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dirty="0">
                <a:solidFill>
                  <a:schemeClr val="tx1"/>
                </a:solidFill>
                <a:latin typeface="Century Gothic" charset="0"/>
                <a:ea typeface="ＭＳ Ｐゴシック" charset="0"/>
                <a:cs typeface="ＭＳ Ｐゴシック" charset="0"/>
              </a:rPr>
              <a:t>Family &amp; Community Partnering:</a:t>
            </a:r>
            <a:br>
              <a:rPr lang="en-US" sz="3200" dirty="0">
                <a:solidFill>
                  <a:schemeClr val="tx1"/>
                </a:solidFill>
                <a:latin typeface="Century Gothic" charset="0"/>
                <a:ea typeface="ＭＳ Ｐゴシック" charset="0"/>
                <a:cs typeface="ＭＳ Ｐゴシック" charset="0"/>
              </a:rPr>
            </a:br>
            <a:r>
              <a:rPr lang="ja-JP" altLang="en-US" sz="3200" dirty="0">
                <a:solidFill>
                  <a:schemeClr val="tx1"/>
                </a:solidFill>
                <a:latin typeface="Century Gothic" charset="0"/>
                <a:ea typeface="ＭＳ Ｐゴシック" charset="0"/>
                <a:cs typeface="ＭＳ Ｐゴシック" charset="0"/>
              </a:rPr>
              <a:t>“</a:t>
            </a:r>
            <a:r>
              <a:rPr lang="en-US" altLang="ja-JP" sz="3200" dirty="0">
                <a:solidFill>
                  <a:schemeClr val="tx1"/>
                </a:solidFill>
                <a:latin typeface="Century Gothic" charset="0"/>
                <a:ea typeface="ＭＳ Ｐゴシック" charset="0"/>
                <a:cs typeface="ＭＳ Ｐゴシック" charset="0"/>
              </a:rPr>
              <a:t>On the Team and at the Table</a:t>
            </a:r>
            <a:r>
              <a:rPr lang="ja-JP" altLang="en-US" sz="3200" dirty="0" smtClean="0">
                <a:solidFill>
                  <a:schemeClr val="tx1"/>
                </a:solidFill>
                <a:latin typeface="Century Gothic" charset="0"/>
                <a:ea typeface="ＭＳ Ｐゴシック" charset="0"/>
                <a:cs typeface="ＭＳ Ｐゴシック" charset="0"/>
              </a:rPr>
              <a:t>”</a:t>
            </a:r>
            <a:r>
              <a:rPr lang="en-US" altLang="ja-JP" sz="3200" dirty="0" smtClean="0">
                <a:solidFill>
                  <a:schemeClr val="tx1"/>
                </a:solidFill>
                <a:latin typeface="Century Gothic" charset="0"/>
                <a:ea typeface="ＭＳ Ｐゴシック" charset="0"/>
                <a:cs typeface="ＭＳ Ｐゴシック" charset="0"/>
              </a:rPr>
              <a:t> Toolkit</a:t>
            </a:r>
            <a:br>
              <a:rPr lang="en-US" altLang="ja-JP" sz="3200" dirty="0" smtClean="0">
                <a:solidFill>
                  <a:schemeClr val="tx1"/>
                </a:solidFill>
                <a:latin typeface="Century Gothic" charset="0"/>
                <a:ea typeface="ＭＳ Ｐゴシック" charset="0"/>
                <a:cs typeface="ＭＳ Ｐゴシック" charset="0"/>
              </a:rPr>
            </a:br>
            <a:r>
              <a:rPr lang="en-US" altLang="ja-JP" sz="3200" dirty="0">
                <a:solidFill>
                  <a:schemeClr val="tx1"/>
                </a:solidFill>
                <a:latin typeface="Century Gothic" charset="0"/>
                <a:ea typeface="ＭＳ Ｐゴシック" charset="0"/>
                <a:cs typeface="ＭＳ Ｐゴシック" charset="0"/>
              </a:rPr>
              <a:t/>
            </a:r>
            <a:br>
              <a:rPr lang="en-US" altLang="ja-JP" sz="3200" dirty="0">
                <a:solidFill>
                  <a:schemeClr val="tx1"/>
                </a:solidFill>
                <a:latin typeface="Century Gothic" charset="0"/>
                <a:ea typeface="ＭＳ Ｐゴシック" charset="0"/>
                <a:cs typeface="ＭＳ Ｐゴシック" charset="0"/>
              </a:rPr>
            </a:br>
            <a:endParaRPr lang="en-US" sz="3200" dirty="0">
              <a:latin typeface="Century Gothic" charset="0"/>
              <a:ea typeface="ＭＳ Ｐゴシック" charset="0"/>
              <a:cs typeface="ＭＳ Ｐゴシック" charset="0"/>
            </a:endParaRPr>
          </a:p>
        </p:txBody>
      </p:sp>
      <p:sp>
        <p:nvSpPr>
          <p:cNvPr id="216067" name="Text Box 5"/>
          <p:cNvSpPr txBox="1">
            <a:spLocks noChangeArrowheads="1"/>
          </p:cNvSpPr>
          <p:nvPr/>
        </p:nvSpPr>
        <p:spPr bwMode="auto">
          <a:xfrm>
            <a:off x="0" y="544353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entury Gothic" charset="0"/>
              </a:rPr>
              <a:t>        </a:t>
            </a:r>
            <a:endParaRPr lang="en-US" sz="1800" dirty="0" smtClean="0">
              <a:latin typeface="Century Gothic" charset="0"/>
            </a:endParaRPr>
          </a:p>
          <a:p>
            <a:pPr eaLnBrk="1" hangingPunct="1"/>
            <a:r>
              <a:rPr lang="en-US" sz="1800" dirty="0" smtClean="0">
                <a:latin typeface="Century Gothic" charset="0"/>
              </a:rPr>
              <a:t>Available </a:t>
            </a:r>
            <a:r>
              <a:rPr lang="en-US" sz="1800" dirty="0">
                <a:latin typeface="Century Gothic" charset="0"/>
              </a:rPr>
              <a:t>online at </a:t>
            </a:r>
            <a:r>
              <a:rPr lang="en-US" sz="1800" dirty="0"/>
              <a:t>http://</a:t>
            </a:r>
            <a:r>
              <a:rPr lang="en-US" sz="1800" dirty="0" err="1"/>
              <a:t>www.cde.state.co.us</a:t>
            </a:r>
            <a:r>
              <a:rPr lang="en-US" sz="1800" dirty="0"/>
              <a:t>/</a:t>
            </a:r>
            <a:r>
              <a:rPr lang="en-US" sz="1800" dirty="0" err="1"/>
              <a:t>rti</a:t>
            </a:r>
            <a:r>
              <a:rPr lang="en-US" sz="1800" dirty="0"/>
              <a:t>/</a:t>
            </a:r>
            <a:r>
              <a:rPr lang="en-US" sz="1800" dirty="0" err="1"/>
              <a:t>FamilyCommunityToolkit.htm</a:t>
            </a:r>
            <a:r>
              <a:rPr lang="en-US" sz="1800" dirty="0">
                <a:latin typeface="Century Gothic" charset="0"/>
              </a:rPr>
              <a:t> </a:t>
            </a:r>
          </a:p>
        </p:txBody>
      </p:sp>
      <p:sp>
        <p:nvSpPr>
          <p:cNvPr id="4" name="Content Placeholder 3"/>
          <p:cNvSpPr>
            <a:spLocks noGrp="1"/>
          </p:cNvSpPr>
          <p:nvPr>
            <p:ph idx="1"/>
          </p:nvPr>
        </p:nvSpPr>
        <p:spPr>
          <a:xfrm>
            <a:off x="838200" y="1447800"/>
            <a:ext cx="7848600" cy="4678363"/>
          </a:xfrm>
        </p:spPr>
        <p:txBody>
          <a:bodyPr/>
          <a:lstStyle/>
          <a:p>
            <a:pPr marL="0" indent="0" algn="ctr">
              <a:buNone/>
            </a:pPr>
            <a:r>
              <a:rPr lang="en-US" sz="2800" dirty="0" smtClean="0"/>
              <a:t>Table of Contents</a:t>
            </a:r>
            <a:endParaRPr lang="en-US" sz="2400" dirty="0" smtClean="0"/>
          </a:p>
          <a:p>
            <a:pPr marL="514350" indent="-514350">
              <a:buAutoNum type="romanUcPeriod"/>
            </a:pPr>
            <a:r>
              <a:rPr lang="en-US" sz="2400" dirty="0" smtClean="0"/>
              <a:t>Training Materials</a:t>
            </a:r>
          </a:p>
          <a:p>
            <a:pPr marL="514350" indent="-514350">
              <a:buAutoNum type="romanUcPeriod"/>
            </a:pPr>
            <a:r>
              <a:rPr lang="en-US" sz="2400" dirty="0" smtClean="0"/>
              <a:t>Universal Tier: Tools and Resources</a:t>
            </a:r>
          </a:p>
          <a:p>
            <a:pPr marL="914400" lvl="1" indent="-514350"/>
            <a:r>
              <a:rPr lang="en-US" sz="2000" dirty="0" smtClean="0"/>
              <a:t>School</a:t>
            </a:r>
          </a:p>
          <a:p>
            <a:pPr marL="914400" lvl="1" indent="-514350"/>
            <a:r>
              <a:rPr lang="en-US" sz="2000" dirty="0" smtClean="0"/>
              <a:t>Classroom</a:t>
            </a:r>
          </a:p>
          <a:p>
            <a:pPr marL="0" indent="0">
              <a:buNone/>
            </a:pPr>
            <a:r>
              <a:rPr lang="en-US" sz="2400" dirty="0" smtClean="0"/>
              <a:t>III. Targeted/Intensive Tiers: Tools and Resources</a:t>
            </a:r>
          </a:p>
          <a:p>
            <a:pPr marL="0" indent="0">
              <a:buNone/>
            </a:pPr>
            <a:r>
              <a:rPr lang="en-US" sz="2400" dirty="0" smtClean="0"/>
              <a:t>IV. Planning and Evaluation: Tools and Resources</a:t>
            </a:r>
          </a:p>
          <a:p>
            <a:pPr marL="0" indent="0">
              <a:buNone/>
            </a:pPr>
            <a:r>
              <a:rPr lang="en-US" sz="2400" dirty="0" smtClean="0"/>
              <a:t>V.  Web and Text Resources</a:t>
            </a:r>
          </a:p>
          <a:p>
            <a:pPr marL="0" indent="0">
              <a:buNone/>
            </a:pPr>
            <a:r>
              <a:rPr lang="en-US" sz="2400" dirty="0" smtClean="0"/>
              <a:t>VI. References</a:t>
            </a:r>
            <a:endParaRPr lang="en-US" sz="2400" dirty="0"/>
          </a:p>
        </p:txBody>
      </p:sp>
      <p:pic>
        <p:nvPicPr>
          <p:cNvPr id="8" name="Picture 8"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9050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8"/>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dirty="0">
                <a:solidFill>
                  <a:schemeClr val="tx1"/>
                </a:solidFill>
                <a:latin typeface="Verdana" charset="0"/>
                <a:ea typeface="ＭＳ Ｐゴシック" charset="0"/>
                <a:cs typeface="ＭＳ Ｐゴシック" charset="0"/>
              </a:rPr>
              <a:t/>
            </a:r>
            <a:br>
              <a:rPr lang="en-US" sz="3200" dirty="0">
                <a:solidFill>
                  <a:schemeClr val="tx1"/>
                </a:solidFill>
                <a:latin typeface="Verdana" charset="0"/>
                <a:ea typeface="ＭＳ Ｐゴシック" charset="0"/>
                <a:cs typeface="ＭＳ Ｐゴシック" charset="0"/>
              </a:rPr>
            </a:br>
            <a:r>
              <a:rPr lang="en-US" sz="3200" dirty="0">
                <a:solidFill>
                  <a:schemeClr val="tx1"/>
                </a:solidFill>
                <a:latin typeface="Verdana" charset="0"/>
                <a:ea typeface="ＭＳ Ｐゴシック" charset="0"/>
                <a:cs typeface="ＭＳ Ｐゴシック" charset="0"/>
              </a:rPr>
              <a:t/>
            </a:r>
            <a:br>
              <a:rPr lang="en-US" sz="3200" dirty="0">
                <a:solidFill>
                  <a:schemeClr val="tx1"/>
                </a:solidFill>
                <a:latin typeface="Verdana" charset="0"/>
                <a:ea typeface="ＭＳ Ｐゴシック" charset="0"/>
                <a:cs typeface="ＭＳ Ｐゴシック" charset="0"/>
              </a:rPr>
            </a:br>
            <a:r>
              <a:rPr lang="en-US" sz="3200" dirty="0">
                <a:solidFill>
                  <a:schemeClr val="tx1"/>
                </a:solidFill>
                <a:latin typeface="Verdana" charset="0"/>
                <a:ea typeface="ＭＳ Ｐゴシック" charset="0"/>
                <a:cs typeface="ＭＳ Ｐゴシック" charset="0"/>
              </a:rPr>
              <a:t>Action Planning </a:t>
            </a:r>
            <a:r>
              <a:rPr lang="en-US" sz="3200" dirty="0" smtClean="0">
                <a:solidFill>
                  <a:schemeClr val="tx1"/>
                </a:solidFill>
                <a:latin typeface="Verdana" charset="0"/>
                <a:ea typeface="ＭＳ Ｐゴシック" charset="0"/>
                <a:cs typeface="ＭＳ Ｐゴシック" charset="0"/>
              </a:rPr>
              <a:t>Steps (Rubric)</a:t>
            </a:r>
            <a:endParaRPr lang="en-US" sz="3200" dirty="0">
              <a:solidFill>
                <a:schemeClr val="tx1"/>
              </a:solidFill>
              <a:latin typeface="Verdana" charset="0"/>
              <a:ea typeface="ＭＳ Ｐゴシック" charset="0"/>
              <a:cs typeface="ＭＳ Ｐゴシック" charset="0"/>
            </a:endParaRPr>
          </a:p>
        </p:txBody>
      </p:sp>
      <p:sp>
        <p:nvSpPr>
          <p:cNvPr id="218114" name="Rectangle 9"/>
          <p:cNvSpPr>
            <a:spLocks noGrp="1" noChangeArrowheads="1"/>
          </p:cNvSpPr>
          <p:nvPr>
            <p:ph type="body" idx="1"/>
          </p:nvPr>
        </p:nvSpPr>
        <p:spPr bwMode="auto">
          <a:xfrm>
            <a:off x="304800" y="1295400"/>
            <a:ext cx="84582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Tx/>
              <a:buNone/>
            </a:pPr>
            <a:r>
              <a:rPr lang="en-US" sz="1400" dirty="0">
                <a:latin typeface="Verdana" charset="0"/>
                <a:ea typeface="ＭＳ Ｐゴシック" charset="0"/>
                <a:cs typeface="ＭＳ Ｐゴシック" charset="0"/>
              </a:rPr>
              <a:t> </a:t>
            </a:r>
          </a:p>
          <a:p>
            <a:pPr eaLnBrk="1" hangingPunct="1">
              <a:lnSpc>
                <a:spcPct val="90000"/>
              </a:lnSpc>
              <a:buFontTx/>
              <a:buNone/>
            </a:pPr>
            <a:endParaRPr lang="en-US" sz="1400" dirty="0">
              <a:latin typeface="Verdana" charset="0"/>
              <a:ea typeface="ＭＳ Ｐゴシック" charset="0"/>
              <a:cs typeface="ＭＳ Ｐゴシック" charset="0"/>
            </a:endParaRPr>
          </a:p>
          <a:p>
            <a:pPr marL="857250" lvl="1" indent="-457200" eaLnBrk="1" hangingPunct="1">
              <a:lnSpc>
                <a:spcPct val="90000"/>
              </a:lnSpc>
              <a:buFontTx/>
              <a:buAutoNum type="arabicPeriod"/>
            </a:pPr>
            <a:r>
              <a:rPr lang="en-US" sz="2000" b="1" dirty="0">
                <a:solidFill>
                  <a:srgbClr val="000000"/>
                </a:solidFill>
                <a:latin typeface="Verdana" charset="0"/>
                <a:ea typeface="ＭＳ Ｐゴシック" charset="0"/>
                <a:cs typeface="ＭＳ Ｐゴシック" charset="0"/>
              </a:rPr>
              <a:t>Insure Shared Knowledge</a:t>
            </a:r>
            <a:r>
              <a:rPr lang="en-US" sz="2000" dirty="0">
                <a:solidFill>
                  <a:srgbClr val="000000"/>
                </a:solidFill>
                <a:latin typeface="Verdana" charset="0"/>
                <a:ea typeface="ＭＳ Ｐゴシック" charset="0"/>
                <a:cs typeface="ＭＳ Ｐゴシック" charset="0"/>
              </a:rPr>
              <a:t>: Provide research, rationale, and definition for family-school partnering to families, students, educators, community in multiple ways</a:t>
            </a:r>
          </a:p>
          <a:p>
            <a:pPr marL="857250" lvl="1" indent="-457200" eaLnBrk="1" hangingPunct="1">
              <a:lnSpc>
                <a:spcPct val="90000"/>
              </a:lnSpc>
              <a:buFontTx/>
              <a:buAutoNum type="arabicPeriod"/>
            </a:pPr>
            <a:endParaRPr lang="en-US" sz="2000" dirty="0">
              <a:solidFill>
                <a:srgbClr val="000000"/>
              </a:solidFill>
              <a:latin typeface="Verdana" charset="0"/>
              <a:ea typeface="ＭＳ Ｐゴシック" charset="0"/>
              <a:cs typeface="ＭＳ Ｐゴシック" charset="0"/>
            </a:endParaRPr>
          </a:p>
          <a:p>
            <a:pPr marL="857250" lvl="1" indent="-457200" eaLnBrk="1" hangingPunct="1">
              <a:lnSpc>
                <a:spcPct val="90000"/>
              </a:lnSpc>
              <a:buFontTx/>
              <a:buNone/>
            </a:pPr>
            <a:endParaRPr lang="en-US" sz="2000" dirty="0">
              <a:solidFill>
                <a:srgbClr val="000000"/>
              </a:solidFill>
              <a:latin typeface="Verdana" charset="0"/>
              <a:ea typeface="ＭＳ Ｐゴシック" charset="0"/>
              <a:cs typeface="ＭＳ Ｐゴシック" charset="0"/>
            </a:endParaRPr>
          </a:p>
          <a:p>
            <a:pPr marL="857250" lvl="1" indent="-457200" eaLnBrk="1" hangingPunct="1">
              <a:lnSpc>
                <a:spcPct val="90000"/>
              </a:lnSpc>
              <a:buFontTx/>
              <a:buAutoNum type="arabicPeriod"/>
            </a:pPr>
            <a:r>
              <a:rPr lang="en-US" sz="2000" b="1" dirty="0">
                <a:solidFill>
                  <a:srgbClr val="000000"/>
                </a:solidFill>
                <a:latin typeface="Verdana" charset="0"/>
                <a:ea typeface="ＭＳ Ｐゴシック" charset="0"/>
                <a:cs typeface="ＭＳ Ｐゴシック" charset="0"/>
              </a:rPr>
              <a:t>Identify Existing Practices</a:t>
            </a:r>
            <a:r>
              <a:rPr lang="en-US" sz="2000" dirty="0">
                <a:solidFill>
                  <a:srgbClr val="000000"/>
                </a:solidFill>
                <a:latin typeface="Verdana" charset="0"/>
                <a:ea typeface="ＭＳ Ｐゴシック" charset="0"/>
                <a:cs typeface="ＭＳ Ｐゴシック" charset="0"/>
              </a:rPr>
              <a:t>: Assess current multi-tier practices, challenges, and resources; use multiple data sources; collect any needed data</a:t>
            </a:r>
          </a:p>
          <a:p>
            <a:pPr marL="857250" lvl="1" indent="-457200" eaLnBrk="1" hangingPunct="1">
              <a:lnSpc>
                <a:spcPct val="90000"/>
              </a:lnSpc>
              <a:buFontTx/>
              <a:buAutoNum type="arabicPeriod"/>
            </a:pPr>
            <a:endParaRPr lang="en-US" sz="2000" dirty="0">
              <a:solidFill>
                <a:srgbClr val="000000"/>
              </a:solidFill>
              <a:latin typeface="Verdana" charset="0"/>
              <a:ea typeface="ＭＳ Ｐゴシック" charset="0"/>
              <a:cs typeface="ＭＳ Ｐゴシック" charset="0"/>
            </a:endParaRPr>
          </a:p>
          <a:p>
            <a:pPr marL="857250" lvl="1" indent="-457200" eaLnBrk="1" hangingPunct="1">
              <a:lnSpc>
                <a:spcPct val="90000"/>
              </a:lnSpc>
              <a:buFontTx/>
              <a:buAutoNum type="arabicPeriod"/>
            </a:pPr>
            <a:endParaRPr lang="en-US" sz="2000" dirty="0">
              <a:solidFill>
                <a:srgbClr val="000000"/>
              </a:solidFill>
              <a:latin typeface="Verdana" charset="0"/>
              <a:ea typeface="ＭＳ Ｐゴシック" charset="0"/>
              <a:cs typeface="ＭＳ Ｐゴシック" charset="0"/>
            </a:endParaRPr>
          </a:p>
          <a:p>
            <a:pPr marL="857250" lvl="1" indent="-457200" eaLnBrk="1" hangingPunct="1">
              <a:lnSpc>
                <a:spcPct val="90000"/>
              </a:lnSpc>
              <a:buFontTx/>
              <a:buAutoNum type="arabicPeriod"/>
            </a:pPr>
            <a:r>
              <a:rPr lang="en-US" sz="2000" b="1" dirty="0">
                <a:solidFill>
                  <a:srgbClr val="000000"/>
                </a:solidFill>
                <a:latin typeface="Verdana" charset="0"/>
                <a:ea typeface="ＭＳ Ｐゴシック" charset="0"/>
                <a:cs typeface="ＭＳ Ｐゴシック" charset="0"/>
              </a:rPr>
              <a:t>Implement Ongoing Actions</a:t>
            </a:r>
            <a:r>
              <a:rPr lang="en-US" sz="2000" dirty="0">
                <a:solidFill>
                  <a:srgbClr val="000000"/>
                </a:solidFill>
                <a:latin typeface="Verdana" charset="0"/>
                <a:ea typeface="ＭＳ Ｐゴシック" charset="0"/>
                <a:cs typeface="ＭＳ Ｐゴシック" charset="0"/>
              </a:rPr>
              <a:t>: Action plan by aligning initiatives, using data, setting measurable goals, assigning actions with resources and tools, following plan, and </a:t>
            </a:r>
            <a:r>
              <a:rPr lang="en-US" sz="2000" dirty="0" smtClean="0">
                <a:solidFill>
                  <a:srgbClr val="000000"/>
                </a:solidFill>
                <a:latin typeface="Verdana" charset="0"/>
                <a:ea typeface="ＭＳ Ｐゴシック" charset="0"/>
                <a:cs typeface="ＭＳ Ｐゴシック" charset="0"/>
              </a:rPr>
              <a:t>evaluating; USE AND SHARE DATA!</a:t>
            </a:r>
            <a:endParaRPr lang="en-US" sz="2000" dirty="0">
              <a:solidFill>
                <a:srgbClr val="000000"/>
              </a:solidFill>
              <a:latin typeface="Verdana" charset="0"/>
              <a:ea typeface="ＭＳ Ｐゴシック" charset="0"/>
              <a:cs typeface="ＭＳ Ｐゴシック" charset="0"/>
            </a:endParaRPr>
          </a:p>
          <a:p>
            <a:pPr marL="857250" lvl="1" indent="-457200" eaLnBrk="1" hangingPunct="1">
              <a:lnSpc>
                <a:spcPct val="90000"/>
              </a:lnSpc>
              <a:buFontTx/>
              <a:buAutoNum type="arabicPeriod"/>
            </a:pPr>
            <a:endParaRPr lang="en-US" sz="2000" dirty="0">
              <a:latin typeface="Verdana" charset="0"/>
              <a:ea typeface="ＭＳ Ｐゴシック" charset="0"/>
              <a:cs typeface="ＭＳ Ｐゴシック" charset="0"/>
            </a:endParaRPr>
          </a:p>
          <a:p>
            <a:pPr eaLnBrk="1" hangingPunct="1">
              <a:lnSpc>
                <a:spcPct val="90000"/>
              </a:lnSpc>
              <a:buFontTx/>
              <a:buAutoNum type="arabicPeriod"/>
            </a:pPr>
            <a:endParaRPr lang="en-US" sz="2400" dirty="0">
              <a:latin typeface="Verdana" charset="0"/>
              <a:ea typeface="ＭＳ Ｐゴシック" charset="0"/>
              <a:cs typeface="ＭＳ Ｐゴシック" charset="0"/>
            </a:endParaRPr>
          </a:p>
          <a:p>
            <a:pPr eaLnBrk="1" hangingPunct="1">
              <a:lnSpc>
                <a:spcPct val="90000"/>
              </a:lnSpc>
              <a:buFontTx/>
              <a:buAutoNum type="arabicPeriod"/>
            </a:pPr>
            <a:endParaRPr lang="en-US" sz="2400" dirty="0">
              <a:latin typeface="Verdana" charset="0"/>
              <a:ea typeface="ＭＳ Ｐゴシック" charset="0"/>
              <a:cs typeface="ＭＳ Ｐゴシック" charset="0"/>
            </a:endParaRPr>
          </a:p>
          <a:p>
            <a:pPr eaLnBrk="1" hangingPunct="1">
              <a:lnSpc>
                <a:spcPct val="90000"/>
              </a:lnSpc>
              <a:buFontTx/>
              <a:buAutoNum type="arabicPeriod"/>
            </a:pPr>
            <a:endParaRPr lang="en-US" sz="2400" dirty="0">
              <a:latin typeface="Verdana" charset="0"/>
              <a:ea typeface="ＭＳ Ｐゴシック" charset="0"/>
              <a:cs typeface="ＭＳ Ｐゴシック"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860"/>
            <a:ext cx="1201756" cy="1210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solidFill>
                  <a:srgbClr val="000000"/>
                </a:solidFill>
                <a:latin typeface="Century Gothic" charset="0"/>
                <a:ea typeface="ＭＳ Ｐゴシック" charset="0"/>
                <a:cs typeface="ＭＳ Ｐゴシック" charset="0"/>
              </a:rPr>
              <a:t>Today’s Toolkit Data Sources</a:t>
            </a:r>
            <a:endParaRPr lang="en-US" dirty="0">
              <a:solidFill>
                <a:srgbClr val="000000"/>
              </a:solidFill>
              <a:latin typeface="Century Gothic" charset="0"/>
              <a:ea typeface="ＭＳ Ｐゴシック" charset="0"/>
              <a:cs typeface="ＭＳ Ｐゴシック" charset="0"/>
            </a:endParaRPr>
          </a:p>
        </p:txBody>
      </p:sp>
      <p:sp>
        <p:nvSpPr>
          <p:cNvPr id="220162" name="Content Placeholder 2"/>
          <p:cNvSpPr>
            <a:spLocks noGrp="1"/>
          </p:cNvSpPr>
          <p:nvPr>
            <p:ph idx="1"/>
          </p:nvPr>
        </p:nvSpPr>
        <p:spPr bwMode="auto">
          <a:xfrm>
            <a:off x="457200" y="1295400"/>
            <a:ext cx="82296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dirty="0" smtClean="0">
                <a:solidFill>
                  <a:srgbClr val="000000"/>
                </a:solidFill>
                <a:latin typeface="Century Gothic" charset="0"/>
                <a:ea typeface="ＭＳ Ｐゴシック" charset="0"/>
                <a:cs typeface="ＭＳ Ｐゴシック" charset="0"/>
              </a:rPr>
              <a:t> All Tiers</a:t>
            </a:r>
          </a:p>
          <a:p>
            <a:pPr marL="0" indent="0" algn="ctr">
              <a:buNone/>
            </a:pPr>
            <a:endParaRPr lang="en-US" dirty="0" smtClean="0">
              <a:solidFill>
                <a:srgbClr val="000000"/>
              </a:solidFill>
              <a:latin typeface="Century Gothic" charset="0"/>
              <a:ea typeface="ＭＳ Ｐゴシック" charset="0"/>
              <a:cs typeface="ＭＳ Ｐゴシック" charset="0"/>
            </a:endParaRPr>
          </a:p>
          <a:p>
            <a:r>
              <a:rPr lang="en-US" dirty="0" smtClean="0">
                <a:solidFill>
                  <a:srgbClr val="000000"/>
                </a:solidFill>
                <a:latin typeface="Century Gothic" charset="0"/>
                <a:ea typeface="ＭＳ Ｐゴシック" charset="0"/>
                <a:cs typeface="ＭＳ Ｐゴシック" charset="0"/>
              </a:rPr>
              <a:t>Partnering Definition</a:t>
            </a:r>
            <a:endParaRPr lang="en-US" dirty="0">
              <a:solidFill>
                <a:srgbClr val="000000"/>
              </a:solidFill>
              <a:latin typeface="Century Gothic" charset="0"/>
              <a:ea typeface="ＭＳ Ｐゴシック" charset="0"/>
              <a:cs typeface="ＭＳ Ｐゴシック" charset="0"/>
            </a:endParaRPr>
          </a:p>
          <a:p>
            <a:r>
              <a:rPr lang="en-US" dirty="0">
                <a:solidFill>
                  <a:srgbClr val="000000"/>
                </a:solidFill>
                <a:latin typeface="Century Gothic" charset="0"/>
                <a:ea typeface="ＭＳ Ｐゴシック" charset="0"/>
                <a:cs typeface="ＭＳ Ｐゴシック" charset="0"/>
              </a:rPr>
              <a:t>Challenges and Solutions</a:t>
            </a:r>
          </a:p>
          <a:p>
            <a:r>
              <a:rPr lang="en-US" dirty="0">
                <a:solidFill>
                  <a:srgbClr val="000000"/>
                </a:solidFill>
                <a:latin typeface="Century Gothic" charset="0"/>
                <a:ea typeface="ＭＳ Ｐゴシック" charset="0"/>
                <a:cs typeface="ＭＳ Ｐゴシック" charset="0"/>
              </a:rPr>
              <a:t>Tiered </a:t>
            </a:r>
            <a:r>
              <a:rPr lang="en-US" dirty="0" smtClean="0">
                <a:solidFill>
                  <a:srgbClr val="000000"/>
                </a:solidFill>
                <a:latin typeface="Century Gothic" charset="0"/>
                <a:ea typeface="ＭＳ Ｐゴシック" charset="0"/>
                <a:cs typeface="ＭＳ Ｐゴシック" charset="0"/>
              </a:rPr>
              <a:t>Partnering Practices</a:t>
            </a:r>
            <a:endParaRPr lang="en-US" dirty="0">
              <a:solidFill>
                <a:srgbClr val="000000"/>
              </a:solidFill>
              <a:latin typeface="Century Gothic" charset="0"/>
              <a:ea typeface="ＭＳ Ｐゴシック" charset="0"/>
              <a:cs typeface="ＭＳ Ｐゴシック" charset="0"/>
            </a:endParaRPr>
          </a:p>
          <a:p>
            <a:r>
              <a:rPr lang="en-US" dirty="0">
                <a:solidFill>
                  <a:srgbClr val="000000"/>
                </a:solidFill>
                <a:latin typeface="Century Gothic" charset="0"/>
                <a:ea typeface="ＭＳ Ｐゴシック" charset="0"/>
                <a:cs typeface="ＭＳ Ｐゴシック" charset="0"/>
              </a:rPr>
              <a:t>Roles and </a:t>
            </a:r>
            <a:r>
              <a:rPr lang="en-US" dirty="0" smtClean="0">
                <a:solidFill>
                  <a:srgbClr val="000000"/>
                </a:solidFill>
                <a:latin typeface="Century Gothic" charset="0"/>
                <a:ea typeface="ＭＳ Ｐゴシック" charset="0"/>
                <a:cs typeface="ＭＳ Ｐゴシック" charset="0"/>
              </a:rPr>
              <a:t>Responsibilities/Job Descriptions</a:t>
            </a:r>
          </a:p>
          <a:p>
            <a:pPr marL="0" indent="0">
              <a:buNone/>
            </a:pPr>
            <a:endParaRPr lang="en-US" sz="2400" dirty="0" smtClean="0">
              <a:solidFill>
                <a:srgbClr val="000000"/>
              </a:solidFill>
              <a:latin typeface="Century Gothic" charset="0"/>
              <a:ea typeface="ＭＳ Ｐゴシック" charset="0"/>
              <a:cs typeface="ＭＳ Ｐゴシック" charset="0"/>
            </a:endParaRPr>
          </a:p>
        </p:txBody>
      </p:sp>
      <p:pic>
        <p:nvPicPr>
          <p:cNvPr id="220163" name="Picture 8"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6482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solidFill>
                  <a:srgbClr val="000000"/>
                </a:solidFill>
                <a:latin typeface="Verdana" charset="0"/>
                <a:ea typeface="ＭＳ Ｐゴシック" charset="0"/>
                <a:cs typeface="ＭＳ Ｐゴシック" charset="0"/>
              </a:rPr>
              <a:t> Other Data Sources</a:t>
            </a:r>
          </a:p>
        </p:txBody>
      </p:sp>
      <p:sp>
        <p:nvSpPr>
          <p:cNvPr id="222210" name="Content Placeholder 3"/>
          <p:cNvSpPr>
            <a:spLocks noGrp="1"/>
          </p:cNvSpPr>
          <p:nvPr>
            <p:ph idx="1"/>
          </p:nvPr>
        </p:nvSpPr>
        <p:spPr bwMode="auto">
          <a:xfrm>
            <a:off x="457200" y="914400"/>
            <a:ext cx="8686800" cy="521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800" b="1" dirty="0">
                <a:solidFill>
                  <a:srgbClr val="000000"/>
                </a:solidFill>
                <a:latin typeface="Verdana" charset="0"/>
                <a:ea typeface="ＭＳ Ｐゴシック" charset="0"/>
                <a:cs typeface="ＭＳ Ｐゴシック" charset="0"/>
              </a:rPr>
              <a:t>Document </a:t>
            </a:r>
            <a:r>
              <a:rPr lang="en-US" sz="2800" b="1" dirty="0" smtClean="0">
                <a:solidFill>
                  <a:srgbClr val="000000"/>
                </a:solidFill>
                <a:latin typeface="Verdana" charset="0"/>
                <a:ea typeface="ＭＳ Ｐゴシック" charset="0"/>
                <a:cs typeface="ＭＳ Ｐゴシック" charset="0"/>
              </a:rPr>
              <a:t>Review (Word Count, Consistency)</a:t>
            </a:r>
            <a:endParaRPr lang="en-US" sz="2800" b="1" dirty="0">
              <a:solidFill>
                <a:srgbClr val="000000"/>
              </a:solidFill>
              <a:latin typeface="Verdana" charset="0"/>
              <a:ea typeface="ＭＳ Ｐゴシック" charset="0"/>
              <a:cs typeface="ＭＳ Ｐゴシック" charset="0"/>
            </a:endParaRPr>
          </a:p>
          <a:p>
            <a:pPr lvl="1"/>
            <a:r>
              <a:rPr lang="en-US" sz="2400" dirty="0">
                <a:solidFill>
                  <a:srgbClr val="000000"/>
                </a:solidFill>
                <a:latin typeface="Verdana" charset="0"/>
                <a:ea typeface="ＭＳ Ｐゴシック" charset="0"/>
              </a:rPr>
              <a:t>Partner language, family input</a:t>
            </a:r>
            <a:r>
              <a:rPr lang="en-US" sz="2400" dirty="0" smtClean="0">
                <a:solidFill>
                  <a:srgbClr val="000000"/>
                </a:solidFill>
                <a:latin typeface="Verdana" charset="0"/>
                <a:ea typeface="ＭＳ Ｐゴシック" charset="0"/>
              </a:rPr>
              <a:t>, “two</a:t>
            </a:r>
            <a:r>
              <a:rPr lang="en-US" sz="2400" dirty="0">
                <a:solidFill>
                  <a:srgbClr val="000000"/>
                </a:solidFill>
                <a:latin typeface="Verdana" charset="0"/>
                <a:ea typeface="ＭＳ Ｐゴシック" charset="0"/>
              </a:rPr>
              <a:t>-</a:t>
            </a:r>
            <a:r>
              <a:rPr lang="en-US" sz="2400" dirty="0" smtClean="0">
                <a:solidFill>
                  <a:srgbClr val="000000"/>
                </a:solidFill>
                <a:latin typeface="Verdana" charset="0"/>
                <a:ea typeface="ＭＳ Ｐゴシック" charset="0"/>
              </a:rPr>
              <a:t>way”</a:t>
            </a:r>
          </a:p>
          <a:p>
            <a:pPr marL="457200" lvl="1" indent="0">
              <a:buNone/>
            </a:pPr>
            <a:endParaRPr lang="en-US" sz="2400" dirty="0">
              <a:solidFill>
                <a:srgbClr val="000000"/>
              </a:solidFill>
              <a:latin typeface="Verdana" charset="0"/>
              <a:ea typeface="ＭＳ Ｐゴシック" charset="0"/>
            </a:endParaRPr>
          </a:p>
          <a:p>
            <a:r>
              <a:rPr lang="en-US" sz="2800" b="1" dirty="0">
                <a:solidFill>
                  <a:srgbClr val="000000"/>
                </a:solidFill>
                <a:latin typeface="Verdana" charset="0"/>
                <a:ea typeface="ＭＳ Ｐゴシック" charset="0"/>
                <a:cs typeface="ＭＳ Ｐゴシック" charset="0"/>
              </a:rPr>
              <a:t>Committees/Teams Agenda </a:t>
            </a:r>
            <a:r>
              <a:rPr lang="en-US" sz="2800" b="1" dirty="0" smtClean="0">
                <a:solidFill>
                  <a:srgbClr val="000000"/>
                </a:solidFill>
                <a:latin typeface="Verdana" charset="0"/>
                <a:ea typeface="ＭＳ Ｐゴシック" charset="0"/>
                <a:cs typeface="ＭＳ Ｐゴシック" charset="0"/>
              </a:rPr>
              <a:t>Items (Percentages of Meetings)</a:t>
            </a:r>
            <a:endParaRPr lang="en-US" sz="2800" b="1" dirty="0">
              <a:solidFill>
                <a:srgbClr val="000000"/>
              </a:solidFill>
              <a:latin typeface="Verdana" charset="0"/>
              <a:ea typeface="ＭＳ Ｐゴシック" charset="0"/>
              <a:cs typeface="ＭＳ Ｐゴシック" charset="0"/>
            </a:endParaRPr>
          </a:p>
          <a:p>
            <a:pPr lvl="1"/>
            <a:r>
              <a:rPr lang="en-US" sz="2400" dirty="0">
                <a:solidFill>
                  <a:srgbClr val="000000"/>
                </a:solidFill>
                <a:latin typeface="Verdana" charset="0"/>
                <a:ea typeface="ＭＳ Ｐゴシック" charset="0"/>
              </a:rPr>
              <a:t>Leadership, instructional, professional learning communities discussing </a:t>
            </a:r>
            <a:r>
              <a:rPr lang="en-US" sz="2400" dirty="0" smtClean="0">
                <a:solidFill>
                  <a:srgbClr val="000000"/>
                </a:solidFill>
                <a:latin typeface="Verdana" charset="0"/>
                <a:ea typeface="ＭＳ Ｐゴシック" charset="0"/>
              </a:rPr>
              <a:t>partnering</a:t>
            </a:r>
          </a:p>
          <a:p>
            <a:pPr marL="457200" lvl="1" indent="0">
              <a:buNone/>
            </a:pPr>
            <a:endParaRPr lang="en-US" sz="2400" dirty="0">
              <a:solidFill>
                <a:srgbClr val="000000"/>
              </a:solidFill>
              <a:latin typeface="Verdana" charset="0"/>
              <a:ea typeface="ＭＳ Ｐゴシック" charset="0"/>
            </a:endParaRPr>
          </a:p>
          <a:p>
            <a:r>
              <a:rPr lang="en-US" sz="2800" b="1" dirty="0">
                <a:solidFill>
                  <a:srgbClr val="000000"/>
                </a:solidFill>
                <a:latin typeface="Verdana" charset="0"/>
                <a:ea typeface="ＭＳ Ｐゴシック" charset="0"/>
                <a:cs typeface="ＭＳ Ｐゴシック" charset="0"/>
              </a:rPr>
              <a:t>Event </a:t>
            </a:r>
            <a:r>
              <a:rPr lang="en-US" sz="2800" b="1" dirty="0" smtClean="0">
                <a:solidFill>
                  <a:srgbClr val="000000"/>
                </a:solidFill>
                <a:latin typeface="Verdana" charset="0"/>
                <a:ea typeface="ＭＳ Ｐゴシック" charset="0"/>
                <a:cs typeface="ＭＳ Ｐゴシック" charset="0"/>
              </a:rPr>
              <a:t>Participation (Percentages)</a:t>
            </a:r>
            <a:endParaRPr lang="en-US" sz="2800" b="1" dirty="0">
              <a:solidFill>
                <a:srgbClr val="000000"/>
              </a:solidFill>
              <a:latin typeface="Verdana" charset="0"/>
              <a:ea typeface="ＭＳ Ｐゴシック" charset="0"/>
              <a:cs typeface="ＭＳ Ｐゴシック" charset="0"/>
            </a:endParaRPr>
          </a:p>
          <a:p>
            <a:pPr lvl="1"/>
            <a:r>
              <a:rPr lang="en-US" sz="2400" dirty="0" smtClean="0">
                <a:solidFill>
                  <a:srgbClr val="000000"/>
                </a:solidFill>
                <a:latin typeface="Verdana" charset="0"/>
                <a:ea typeface="ＭＳ Ｐゴシック" charset="0"/>
              </a:rPr>
              <a:t>Disaggregated </a:t>
            </a:r>
            <a:r>
              <a:rPr lang="en-US" sz="2400" dirty="0">
                <a:solidFill>
                  <a:srgbClr val="000000"/>
                </a:solidFill>
                <a:latin typeface="Verdana" charset="0"/>
                <a:ea typeface="ＭＳ Ｐゴシック" charset="0"/>
              </a:rPr>
              <a:t>for conferences, volunteering, student </a:t>
            </a:r>
            <a:r>
              <a:rPr lang="en-US" sz="2400" dirty="0" smtClean="0">
                <a:solidFill>
                  <a:srgbClr val="000000"/>
                </a:solidFill>
                <a:latin typeface="Verdana" charset="0"/>
                <a:ea typeface="ＭＳ Ｐゴシック" charset="0"/>
              </a:rPr>
              <a:t>performances</a:t>
            </a:r>
            <a:endParaRPr lang="en-US" sz="2400" dirty="0">
              <a:solidFill>
                <a:srgbClr val="000000"/>
              </a:solidFill>
              <a:latin typeface="Verdana" charset="0"/>
              <a:ea typeface="ＭＳ Ｐゴシック" charset="0"/>
            </a:endParaRPr>
          </a:p>
          <a:p>
            <a:pPr lvl="1"/>
            <a:endParaRPr lang="en-US" dirty="0">
              <a:solidFill>
                <a:srgbClr val="000000"/>
              </a:solidFill>
              <a:latin typeface="Verdana" charset="0"/>
              <a:ea typeface="ＭＳ Ｐゴシック" charset="0"/>
            </a:endParaRPr>
          </a:p>
          <a:p>
            <a:endParaRPr lang="en-US" dirty="0">
              <a:solidFill>
                <a:srgbClr val="000000"/>
              </a:solidFill>
              <a:latin typeface="Verdana" charset="0"/>
              <a:ea typeface="ＭＳ Ｐゴシック" charset="0"/>
              <a:cs typeface="ＭＳ Ｐゴシック" charset="0"/>
            </a:endParaRPr>
          </a:p>
          <a:p>
            <a:pPr lvl="1"/>
            <a:endParaRPr lang="en-US" dirty="0">
              <a:solidFill>
                <a:srgbClr val="000000"/>
              </a:solidFill>
              <a:latin typeface="Verdana" charset="0"/>
              <a:ea typeface="ＭＳ Ｐゴシック" charset="0"/>
            </a:endParaRPr>
          </a:p>
          <a:p>
            <a:endParaRPr lang="en-US" dirty="0">
              <a:solidFill>
                <a:srgbClr val="000000"/>
              </a:solidFill>
              <a:latin typeface="Verdana" charset="0"/>
              <a:ea typeface="ＭＳ Ｐゴシック" charset="0"/>
              <a:cs typeface="ＭＳ Ｐゴシック" charset="0"/>
            </a:endParaRPr>
          </a:p>
        </p:txBody>
      </p:sp>
    </p:spTree>
  </p:cSld>
  <p:clrMapOvr>
    <a:masterClrMapping/>
  </p:clrMapOvr>
  <p:transition xmlns:p14="http://schemas.microsoft.com/office/powerpoint/2010/mai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solidFill>
                  <a:srgbClr val="000000"/>
                </a:solidFill>
                <a:latin typeface="Verdana" charset="0"/>
                <a:ea typeface="ＭＳ Ｐゴシック" charset="0"/>
                <a:cs typeface="ＭＳ Ｐゴシック" charset="0"/>
              </a:rPr>
              <a:t>Other Data Sources</a:t>
            </a:r>
          </a:p>
        </p:txBody>
      </p:sp>
      <p:sp>
        <p:nvSpPr>
          <p:cNvPr id="224258" name="Content Placeholder 2"/>
          <p:cNvSpPr>
            <a:spLocks noGrp="1"/>
          </p:cNvSpPr>
          <p:nvPr>
            <p:ph idx="1"/>
          </p:nvPr>
        </p:nvSpPr>
        <p:spPr bwMode="auto">
          <a:xfrm>
            <a:off x="0" y="1066800"/>
            <a:ext cx="8991600" cy="505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800" b="1" dirty="0">
                <a:solidFill>
                  <a:srgbClr val="000000"/>
                </a:solidFill>
                <a:latin typeface="Verdana" charset="0"/>
                <a:ea typeface="ＭＳ Ｐゴシック" charset="0"/>
                <a:cs typeface="ＭＳ Ｐゴシック" charset="0"/>
              </a:rPr>
              <a:t>Teacher-Family Two-Way </a:t>
            </a:r>
            <a:r>
              <a:rPr lang="en-US" sz="2800" b="1" dirty="0" smtClean="0">
                <a:solidFill>
                  <a:srgbClr val="000000"/>
                </a:solidFill>
                <a:latin typeface="Verdana" charset="0"/>
                <a:ea typeface="ＭＳ Ｐゴシック" charset="0"/>
                <a:cs typeface="ＭＳ Ｐゴシック" charset="0"/>
              </a:rPr>
              <a:t>Contacts (Percentages)</a:t>
            </a:r>
            <a:endParaRPr lang="en-US" sz="2800" b="1" dirty="0">
              <a:solidFill>
                <a:srgbClr val="000000"/>
              </a:solidFill>
              <a:latin typeface="Verdana" charset="0"/>
              <a:ea typeface="ＭＳ Ｐゴシック" charset="0"/>
              <a:cs typeface="ＭＳ Ｐゴシック" charset="0"/>
            </a:endParaRPr>
          </a:p>
          <a:p>
            <a:pPr lvl="1"/>
            <a:r>
              <a:rPr lang="en-US" sz="2400" dirty="0">
                <a:solidFill>
                  <a:srgbClr val="000000"/>
                </a:solidFill>
                <a:latin typeface="Verdana" charset="0"/>
                <a:ea typeface="ＭＳ Ｐゴシック" charset="0"/>
              </a:rPr>
              <a:t>First-of-year personal outreach, </a:t>
            </a:r>
            <a:r>
              <a:rPr lang="en-US" sz="2400" dirty="0" smtClean="0">
                <a:solidFill>
                  <a:srgbClr val="000000"/>
                </a:solidFill>
                <a:latin typeface="Verdana" charset="0"/>
                <a:ea typeface="ＭＳ Ｐゴシック" charset="0"/>
              </a:rPr>
              <a:t>homework completion, </a:t>
            </a:r>
            <a:r>
              <a:rPr lang="en-US" sz="2400" dirty="0">
                <a:solidFill>
                  <a:srgbClr val="000000"/>
                </a:solidFill>
                <a:latin typeface="Verdana" charset="0"/>
                <a:ea typeface="ＭＳ Ｐゴシック" charset="0"/>
              </a:rPr>
              <a:t>positive celebrations, problem-solving; email, voice mail, texting, podcasts, websites</a:t>
            </a:r>
          </a:p>
          <a:p>
            <a:r>
              <a:rPr lang="en-US" sz="2800" b="1" dirty="0" smtClean="0">
                <a:solidFill>
                  <a:srgbClr val="000000"/>
                </a:solidFill>
                <a:latin typeface="Verdana" charset="0"/>
                <a:ea typeface="ＭＳ Ｐゴシック" charset="0"/>
                <a:cs typeface="ＭＳ Ｐゴシック" charset="0"/>
              </a:rPr>
              <a:t>Student </a:t>
            </a:r>
            <a:r>
              <a:rPr lang="en-US" sz="2800" b="1" dirty="0">
                <a:solidFill>
                  <a:srgbClr val="000000"/>
                </a:solidFill>
                <a:latin typeface="Verdana" charset="0"/>
                <a:ea typeface="ＭＳ Ｐゴシック" charset="0"/>
                <a:cs typeface="ＭＳ Ｐゴシック" charset="0"/>
              </a:rPr>
              <a:t>Planning Team </a:t>
            </a:r>
            <a:r>
              <a:rPr lang="en-US" sz="2800" b="1" dirty="0" smtClean="0">
                <a:solidFill>
                  <a:srgbClr val="000000"/>
                </a:solidFill>
                <a:latin typeface="Verdana" charset="0"/>
                <a:ea typeface="ＭＳ Ｐゴシック" charset="0"/>
                <a:cs typeface="ＭＳ Ｐゴシック" charset="0"/>
              </a:rPr>
              <a:t>– Planning and Intervention Participation (Percentages)</a:t>
            </a:r>
            <a:endParaRPr lang="en-US" sz="2400" b="1" dirty="0">
              <a:solidFill>
                <a:srgbClr val="000000"/>
              </a:solidFill>
              <a:latin typeface="Verdana" charset="0"/>
              <a:ea typeface="ＭＳ Ｐゴシック" charset="0"/>
              <a:cs typeface="ＭＳ Ｐゴシック" charset="0"/>
            </a:endParaRPr>
          </a:p>
          <a:p>
            <a:pPr lvl="1"/>
            <a:r>
              <a:rPr lang="en-US" sz="2400" dirty="0">
                <a:solidFill>
                  <a:srgbClr val="000000"/>
                </a:solidFill>
                <a:latin typeface="Verdana" charset="0"/>
                <a:ea typeface="ＭＳ Ｐゴシック" charset="0"/>
              </a:rPr>
              <a:t>IEP, ALP, </a:t>
            </a:r>
            <a:r>
              <a:rPr lang="en-US" sz="2400" dirty="0" err="1">
                <a:solidFill>
                  <a:srgbClr val="000000"/>
                </a:solidFill>
                <a:latin typeface="Verdana" charset="0"/>
                <a:ea typeface="ＭＳ Ｐゴシック" charset="0"/>
              </a:rPr>
              <a:t>RtI</a:t>
            </a:r>
            <a:r>
              <a:rPr lang="en-US" sz="2400" dirty="0">
                <a:solidFill>
                  <a:srgbClr val="000000"/>
                </a:solidFill>
                <a:latin typeface="Verdana" charset="0"/>
                <a:ea typeface="ＭＳ Ｐゴシック" charset="0"/>
              </a:rPr>
              <a:t>, Behavior, Other</a:t>
            </a:r>
          </a:p>
          <a:p>
            <a:r>
              <a:rPr lang="en-US" sz="2800" b="1" dirty="0">
                <a:solidFill>
                  <a:srgbClr val="000000"/>
                </a:solidFill>
                <a:latin typeface="Verdana" charset="0"/>
                <a:ea typeface="ＭＳ Ｐゴシック" charset="0"/>
                <a:cs typeface="ＭＳ Ｐゴシック" charset="0"/>
              </a:rPr>
              <a:t>Surveys, Monitoring</a:t>
            </a:r>
          </a:p>
          <a:p>
            <a:pPr lvl="1"/>
            <a:r>
              <a:rPr lang="en-US" dirty="0" smtClean="0">
                <a:solidFill>
                  <a:srgbClr val="000000"/>
                </a:solidFill>
                <a:latin typeface="Verdana" charset="0"/>
                <a:ea typeface="ＭＳ Ｐゴシック" charset="0"/>
              </a:rPr>
              <a:t>Educator </a:t>
            </a:r>
            <a:r>
              <a:rPr lang="en-US" dirty="0">
                <a:solidFill>
                  <a:srgbClr val="000000"/>
                </a:solidFill>
                <a:latin typeface="Verdana" charset="0"/>
                <a:ea typeface="ＭＳ Ｐゴシック" charset="0"/>
              </a:rPr>
              <a:t>Effectiveness, Event Feedback, </a:t>
            </a:r>
            <a:r>
              <a:rPr lang="en-US" dirty="0" smtClean="0">
                <a:solidFill>
                  <a:srgbClr val="000000"/>
                </a:solidFill>
                <a:latin typeface="Verdana" charset="0"/>
                <a:ea typeface="ＭＳ Ｐゴシック" charset="0"/>
              </a:rPr>
              <a:t>TELL </a:t>
            </a:r>
            <a:endParaRPr lang="en-US" dirty="0">
              <a:solidFill>
                <a:srgbClr val="000000"/>
              </a:solidFill>
              <a:latin typeface="Verdana" charset="0"/>
              <a:ea typeface="ＭＳ Ｐゴシック" charset="0"/>
            </a:endParaRPr>
          </a:p>
          <a:p>
            <a:endParaRPr lang="en-US" sz="2800" dirty="0">
              <a:solidFill>
                <a:srgbClr val="000000"/>
              </a:solidFill>
              <a:latin typeface="Verdana" charset="0"/>
              <a:ea typeface="ＭＳ Ｐゴシック" charset="0"/>
              <a:cs typeface="ＭＳ Ｐゴシック" charset="0"/>
            </a:endParaRPr>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685800"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eaLnBrk="1" hangingPunct="1"/>
            <a:endParaRPr lang="en-US">
              <a:latin typeface="Century Gothic" charset="0"/>
              <a:ea typeface="ＭＳ Ｐゴシック" charset="0"/>
              <a:cs typeface="ＭＳ Ｐゴシック" charset="0"/>
            </a:endParaRPr>
          </a:p>
        </p:txBody>
      </p:sp>
      <p:sp>
        <p:nvSpPr>
          <p:cNvPr id="23554" name="Rectangle 3"/>
          <p:cNvSpPr>
            <a:spLocks noGrp="1" noChangeArrowheads="1"/>
          </p:cNvSpPr>
          <p:nvPr>
            <p:ph type="body" idx="1"/>
          </p:nvPr>
        </p:nvSpPr>
        <p:spPr bwMode="auto">
          <a:xfrm>
            <a:off x="762000" y="1990725"/>
            <a:ext cx="7772400" cy="422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eaLnBrk="1" hangingPunct="1"/>
            <a:endParaRPr lang="en-US">
              <a:latin typeface="Century Gothic" charset="0"/>
              <a:ea typeface="ＭＳ Ｐゴシック" charset="0"/>
              <a:cs typeface="ＭＳ Ｐゴシック" charset="0"/>
            </a:endParaRPr>
          </a:p>
        </p:txBody>
      </p:sp>
      <p:pic>
        <p:nvPicPr>
          <p:cNvPr id="23555" name="Picture 4" descr="MultiTiered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70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de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6542088"/>
            <a:ext cx="8382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bwMode="auto">
          <a:xfrm>
            <a:off x="685800" y="1143000"/>
            <a:ext cx="7772400"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Speak Up…</a:t>
            </a:r>
            <a:br>
              <a:rPr lang="en-US">
                <a:solidFill>
                  <a:schemeClr val="tx1"/>
                </a:solidFill>
                <a:latin typeface="Century Gothic" charset="0"/>
                <a:ea typeface="ＭＳ Ｐゴシック" charset="0"/>
                <a:cs typeface="ＭＳ Ｐゴシック" charset="0"/>
              </a:rPr>
            </a:br>
            <a:r>
              <a:rPr lang="en-US">
                <a:solidFill>
                  <a:schemeClr val="tx1"/>
                </a:solidFill>
                <a:latin typeface="Century Gothic" charset="0"/>
                <a:ea typeface="ＭＳ Ｐゴシック" charset="0"/>
                <a:cs typeface="ＭＳ Ｐゴシック" charset="0"/>
              </a:rPr>
              <a:t/>
            </a:r>
            <a:br>
              <a:rPr lang="en-US">
                <a:solidFill>
                  <a:schemeClr val="tx1"/>
                </a:solidFill>
                <a:latin typeface="Century Gothic" charset="0"/>
                <a:ea typeface="ＭＳ Ｐゴシック" charset="0"/>
                <a:cs typeface="ＭＳ Ｐゴシック" charset="0"/>
              </a:rPr>
            </a:br>
            <a:r>
              <a:rPr lang="en-US">
                <a:solidFill>
                  <a:schemeClr val="tx1"/>
                </a:solidFill>
                <a:latin typeface="Century Gothic" charset="0"/>
                <a:ea typeface="ＭＳ Ｐゴシック" charset="0"/>
                <a:cs typeface="ＭＳ Ｐゴシック" charset="0"/>
              </a:rPr>
              <a:t>http://www.youtube.com/watch?v=v-FKs2RWtGQ</a:t>
            </a:r>
            <a:br>
              <a:rPr lang="en-US">
                <a:solidFill>
                  <a:schemeClr val="tx1"/>
                </a:solidFill>
                <a:latin typeface="Century Gothic" charset="0"/>
                <a:ea typeface="ＭＳ Ｐゴシック" charset="0"/>
                <a:cs typeface="ＭＳ Ｐゴシック" charset="0"/>
              </a:rPr>
            </a:br>
            <a:endParaRPr lang="en-US">
              <a:latin typeface="Century Gothic" charset="0"/>
              <a:ea typeface="ＭＳ Ｐゴシック" charset="0"/>
              <a:cs typeface="ＭＳ Ｐゴシック" charset="0"/>
            </a:endParaRPr>
          </a:p>
        </p:txBody>
      </p:sp>
      <p:pic>
        <p:nvPicPr>
          <p:cNvPr id="19458" name="Picture 3" descr="j0291016">
            <a:hlinkClick r:id="rId3" action="ppaction://hlinkfile"/>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bwMode="auto">
          <a:xfrm>
            <a:off x="3810000" y="3962400"/>
            <a:ext cx="1693863"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349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bwMode="auto">
          <a:xfrm>
            <a:off x="990600" y="914400"/>
            <a:ext cx="7696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ja-JP" altLang="en-US">
                <a:solidFill>
                  <a:schemeClr val="tx1"/>
                </a:solidFill>
                <a:latin typeface="Century Gothic" charset="0"/>
                <a:ea typeface="ＭＳ Ｐゴシック" charset="0"/>
                <a:cs typeface="ＭＳ Ｐゴシック" charset="0"/>
              </a:rPr>
              <a:t>“</a:t>
            </a:r>
            <a:r>
              <a:rPr lang="en-US" altLang="ja-JP">
                <a:solidFill>
                  <a:schemeClr val="tx1"/>
                </a:solidFill>
                <a:latin typeface="Century Gothic" charset="0"/>
                <a:ea typeface="ＭＳ Ｐゴシック" charset="0"/>
                <a:cs typeface="ＭＳ Ｐゴシック" charset="0"/>
              </a:rPr>
              <a:t>Tell Me I Forget. Show Me I Remember. Involve Me I Understand.</a:t>
            </a:r>
            <a:r>
              <a:rPr lang="ja-JP" altLang="en-US">
                <a:solidFill>
                  <a:schemeClr val="tx1"/>
                </a:solidFill>
                <a:latin typeface="Century Gothic" charset="0"/>
                <a:ea typeface="ＭＳ Ｐゴシック" charset="0"/>
                <a:cs typeface="ＭＳ Ｐゴシック" charset="0"/>
              </a:rPr>
              <a:t>”</a:t>
            </a:r>
            <a:r>
              <a:rPr lang="en-US" altLang="ja-JP">
                <a:solidFill>
                  <a:schemeClr val="tx1"/>
                </a:solidFill>
                <a:latin typeface="Century Gothic" charset="0"/>
                <a:ea typeface="ＭＳ Ｐゴシック" charset="0"/>
                <a:cs typeface="ＭＳ Ｐゴシック" charset="0"/>
              </a:rPr>
              <a:t/>
            </a:r>
            <a:br>
              <a:rPr lang="en-US" altLang="ja-JP">
                <a:solidFill>
                  <a:schemeClr val="tx1"/>
                </a:solidFill>
                <a:latin typeface="Century Gothic" charset="0"/>
                <a:ea typeface="ＭＳ Ｐゴシック" charset="0"/>
                <a:cs typeface="ＭＳ Ｐゴシック" charset="0"/>
              </a:rPr>
            </a:br>
            <a:r>
              <a:rPr lang="en-US" altLang="ja-JP" sz="2000">
                <a:solidFill>
                  <a:schemeClr val="tx1"/>
                </a:solidFill>
                <a:latin typeface="Century Gothic" charset="0"/>
                <a:ea typeface="ＭＳ Ｐゴシック" charset="0"/>
                <a:cs typeface="ＭＳ Ｐゴシック" charset="0"/>
              </a:rPr>
              <a:t>Chinese Proverb</a:t>
            </a:r>
            <a:endParaRPr lang="en-US">
              <a:solidFill>
                <a:schemeClr val="tx1"/>
              </a:solidFill>
              <a:latin typeface="Century Gothic" charset="0"/>
              <a:ea typeface="ＭＳ Ｐゴシック" charset="0"/>
              <a:cs typeface="ＭＳ Ｐゴシック" charset="0"/>
            </a:endParaRPr>
          </a:p>
        </p:txBody>
      </p:sp>
      <p:pic>
        <p:nvPicPr>
          <p:cNvPr id="7170" name="Picture 3" descr="MPj04068100000[1]"/>
          <p:cNvPicPr>
            <a:picLocks noGrp="1" noChangeAspect="1" noChangeArrowheads="1"/>
          </p:cNvPicPr>
          <p:nvPr>
            <p:ph type="subTitle" idx="4294967295"/>
          </p:nvPr>
        </p:nvPicPr>
        <p:blipFill>
          <a:blip r:embed="rId3">
            <a:extLst>
              <a:ext uri="{28A0092B-C50C-407E-A947-70E740481C1C}">
                <a14:useLocalDpi xmlns:a14="http://schemas.microsoft.com/office/drawing/2010/main" val="0"/>
              </a:ext>
            </a:extLst>
          </a:blip>
          <a:srcRect/>
          <a:stretch>
            <a:fillRect/>
          </a:stretch>
        </p:blipFill>
        <p:spPr bwMode="auto">
          <a:xfrm>
            <a:off x="2667000" y="3962400"/>
            <a:ext cx="4167187" cy="200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5196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a:solidFill>
                  <a:schemeClr val="tx1"/>
                </a:solidFill>
                <a:latin typeface="Century Gothic" charset="0"/>
                <a:ea typeface="ＭＳ Ｐゴシック" charset="0"/>
                <a:cs typeface="ＭＳ Ｐゴシック" charset="0"/>
              </a:rPr>
              <a:t>Thanks to the Following Partners for Their Time &amp; Input in Developing This Module</a:t>
            </a:r>
          </a:p>
        </p:txBody>
      </p:sp>
      <p:sp>
        <p:nvSpPr>
          <p:cNvPr id="11266" name="Rectangle 9"/>
          <p:cNvSpPr>
            <a:spLocks noGrp="1" noChangeArrowheads="1"/>
          </p:cNvSpPr>
          <p:nvPr>
            <p:ph type="body" idx="1"/>
          </p:nvPr>
        </p:nvSpPr>
        <p:spPr bwMode="auto">
          <a:xfrm>
            <a:off x="533400" y="1676400"/>
            <a:ext cx="8229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2000">
                <a:latin typeface="Century Gothic" charset="0"/>
                <a:ea typeface="ＭＳ Ｐゴシック" charset="0"/>
                <a:cs typeface="ＭＳ Ｐゴシック" charset="0"/>
              </a:rPr>
              <a:t>Colorado Department of Education</a:t>
            </a:r>
          </a:p>
          <a:p>
            <a:pPr lvl="1" eaLnBrk="1" hangingPunct="1">
              <a:lnSpc>
                <a:spcPct val="90000"/>
              </a:lnSpc>
            </a:pPr>
            <a:r>
              <a:rPr lang="en-US" sz="2000">
                <a:latin typeface="Century Gothic" charset="0"/>
                <a:ea typeface="ＭＳ Ｐゴシック" charset="0"/>
              </a:rPr>
              <a:t>Exceptional Student Services Unit</a:t>
            </a:r>
          </a:p>
          <a:p>
            <a:pPr lvl="1" eaLnBrk="1" hangingPunct="1">
              <a:lnSpc>
                <a:spcPct val="90000"/>
              </a:lnSpc>
            </a:pPr>
            <a:r>
              <a:rPr lang="en-US" sz="2000">
                <a:latin typeface="Century Gothic" charset="0"/>
                <a:ea typeface="ＭＳ Ｐゴシック" charset="0"/>
              </a:rPr>
              <a:t>Early Childhood Unit, Office of Teaching and Learning</a:t>
            </a:r>
          </a:p>
          <a:p>
            <a:pPr lvl="1" eaLnBrk="1" hangingPunct="1">
              <a:lnSpc>
                <a:spcPct val="90000"/>
              </a:lnSpc>
            </a:pPr>
            <a:r>
              <a:rPr lang="en-US" sz="2000">
                <a:latin typeface="Century Gothic" charset="0"/>
                <a:ea typeface="ＭＳ Ｐゴシック" charset="0"/>
              </a:rPr>
              <a:t>Gifted Education Unit</a:t>
            </a:r>
          </a:p>
          <a:p>
            <a:pPr lvl="1" eaLnBrk="1" hangingPunct="1">
              <a:lnSpc>
                <a:spcPct val="90000"/>
              </a:lnSpc>
            </a:pPr>
            <a:r>
              <a:rPr lang="en-US" sz="2000">
                <a:latin typeface="Century Gothic" charset="0"/>
                <a:ea typeface="ＭＳ Ｐゴシック" charset="0"/>
              </a:rPr>
              <a:t>Language, Culture and Equity Unit</a:t>
            </a:r>
          </a:p>
          <a:p>
            <a:pPr lvl="1" eaLnBrk="1" hangingPunct="1">
              <a:lnSpc>
                <a:spcPct val="90000"/>
              </a:lnSpc>
            </a:pPr>
            <a:r>
              <a:rPr lang="en-US" sz="2000">
                <a:latin typeface="Century Gothic" charset="0"/>
                <a:ea typeface="ＭＳ Ｐゴシック" charset="0"/>
              </a:rPr>
              <a:t>Prevention Initiatives</a:t>
            </a:r>
          </a:p>
          <a:p>
            <a:pPr eaLnBrk="1" hangingPunct="1">
              <a:lnSpc>
                <a:spcPct val="90000"/>
              </a:lnSpc>
            </a:pPr>
            <a:r>
              <a:rPr lang="en-US" sz="2000">
                <a:latin typeface="Century Gothic" charset="0"/>
                <a:ea typeface="ＭＳ Ｐゴシック" charset="0"/>
                <a:cs typeface="ＭＳ Ｐゴシック" charset="0"/>
              </a:rPr>
              <a:t>Colorado Parent Information and Resource Center (CPIRC)</a:t>
            </a:r>
          </a:p>
          <a:p>
            <a:pPr eaLnBrk="1" hangingPunct="1">
              <a:lnSpc>
                <a:spcPct val="90000"/>
              </a:lnSpc>
            </a:pPr>
            <a:r>
              <a:rPr lang="en-US" sz="2000">
                <a:latin typeface="Century Gothic" charset="0"/>
                <a:ea typeface="ＭＳ Ｐゴシック" charset="0"/>
                <a:cs typeface="ＭＳ Ｐゴシック" charset="0"/>
              </a:rPr>
              <a:t>Colorado Special Education Advisory Committee (CSEAC)</a:t>
            </a:r>
          </a:p>
          <a:p>
            <a:pPr eaLnBrk="1" hangingPunct="1">
              <a:lnSpc>
                <a:spcPct val="90000"/>
              </a:lnSpc>
            </a:pPr>
            <a:r>
              <a:rPr lang="en-US" sz="2000">
                <a:latin typeface="Century Gothic" charset="0"/>
                <a:ea typeface="ＭＳ Ｐゴシック" charset="0"/>
                <a:cs typeface="ＭＳ Ｐゴシック" charset="0"/>
              </a:rPr>
              <a:t> Denver Metro Community Parent Resource Center (Denver Metro CPRC)</a:t>
            </a:r>
          </a:p>
          <a:p>
            <a:pPr eaLnBrk="1" hangingPunct="1">
              <a:lnSpc>
                <a:spcPct val="90000"/>
              </a:lnSpc>
            </a:pPr>
            <a:r>
              <a:rPr lang="en-US" sz="2000">
                <a:latin typeface="Century Gothic" charset="0"/>
                <a:ea typeface="ＭＳ Ｐゴシック" charset="0"/>
                <a:cs typeface="ＭＳ Ｐゴシック" charset="0"/>
              </a:rPr>
              <a:t>PEAK Parent Training and Information Center (PTI)</a:t>
            </a:r>
          </a:p>
          <a:p>
            <a:pPr eaLnBrk="1" hangingPunct="1">
              <a:lnSpc>
                <a:spcPct val="90000"/>
              </a:lnSpc>
            </a:pPr>
            <a:r>
              <a:rPr lang="en-US" sz="2000">
                <a:latin typeface="Century Gothic" charset="0"/>
                <a:ea typeface="ＭＳ Ｐゴシック" charset="0"/>
                <a:cs typeface="ＭＳ Ｐゴシック" charset="0"/>
              </a:rPr>
              <a:t>Numerous family advocates, professionals, other interested individuals</a:t>
            </a:r>
          </a:p>
        </p:txBody>
      </p:sp>
    </p:spTree>
    <p:extLst>
      <p:ext uri="{BB962C8B-B14F-4D97-AF65-F5344CB8AC3E}">
        <p14:creationId xmlns:p14="http://schemas.microsoft.com/office/powerpoint/2010/main" val="5763690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bwMode="auto">
          <a:xfrm>
            <a:off x="304800" y="274638"/>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400" b="1">
                <a:solidFill>
                  <a:schemeClr val="tx1"/>
                </a:solidFill>
                <a:latin typeface="Century Gothic" charset="0"/>
                <a:ea typeface="ＭＳ Ｐゴシック" charset="0"/>
                <a:cs typeface="ＭＳ Ｐゴシック" charset="0"/>
              </a:rPr>
              <a:t/>
            </a:r>
            <a:br>
              <a:rPr lang="en-US" sz="2400" b="1">
                <a:solidFill>
                  <a:schemeClr val="tx1"/>
                </a:solidFill>
                <a:latin typeface="Century Gothic" charset="0"/>
                <a:ea typeface="ＭＳ Ｐゴシック" charset="0"/>
                <a:cs typeface="ＭＳ Ｐゴシック" charset="0"/>
              </a:rPr>
            </a:br>
            <a:r>
              <a:rPr lang="en-US" sz="2400" b="1">
                <a:solidFill>
                  <a:schemeClr val="tx1"/>
                </a:solidFill>
                <a:latin typeface="Century Gothic" charset="0"/>
                <a:ea typeface="ＭＳ Ｐゴシック" charset="0"/>
                <a:cs typeface="ＭＳ Ｐゴシック" charset="0"/>
              </a:rPr>
              <a:t>Thanks for Coming Today! Please Share</a:t>
            </a:r>
            <a:br>
              <a:rPr lang="en-US" sz="2400" b="1">
                <a:solidFill>
                  <a:schemeClr val="tx1"/>
                </a:solidFill>
                <a:latin typeface="Century Gothic" charset="0"/>
                <a:ea typeface="ＭＳ Ｐゴシック" charset="0"/>
                <a:cs typeface="ＭＳ Ｐゴシック" charset="0"/>
              </a:rPr>
            </a:br>
            <a:r>
              <a:rPr lang="en-US" sz="2400" b="1">
                <a:solidFill>
                  <a:schemeClr val="tx1"/>
                </a:solidFill>
                <a:latin typeface="Century Gothic" charset="0"/>
                <a:ea typeface="ＭＳ Ｐゴシック" charset="0"/>
                <a:cs typeface="ＭＳ Ｐゴシック" charset="0"/>
              </a:rPr>
              <a:t>Your Feedback and  Contact Us for More Information</a:t>
            </a:r>
            <a:endParaRPr lang="en-US" sz="2400">
              <a:solidFill>
                <a:schemeClr val="tx1"/>
              </a:solidFill>
              <a:latin typeface="Century Gothic" charset="0"/>
              <a:ea typeface="ＭＳ Ｐゴシック" charset="0"/>
              <a:cs typeface="ＭＳ Ｐゴシック" charset="0"/>
            </a:endParaRPr>
          </a:p>
        </p:txBody>
      </p:sp>
      <p:sp>
        <p:nvSpPr>
          <p:cNvPr id="230402" name="Rectangle 3"/>
          <p:cNvSpPr>
            <a:spLocks noGrp="1" noChangeArrowheads="1"/>
          </p:cNvSpPr>
          <p:nvPr>
            <p:ph type="body" idx="1"/>
          </p:nvPr>
        </p:nvSpPr>
        <p:spPr bwMode="auto">
          <a:xfrm>
            <a:off x="533400" y="1981200"/>
            <a:ext cx="82296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2400">
                <a:latin typeface="Century Gothic" charset="0"/>
                <a:ea typeface="ＭＳ Ｐゴシック" charset="0"/>
                <a:cs typeface="ＭＳ Ｐゴシック" charset="0"/>
              </a:rPr>
              <a:t>Cindy Dascher, Parent and Family Consultant Exceptional Student Services Unit</a:t>
            </a:r>
          </a:p>
          <a:p>
            <a:pPr eaLnBrk="1" hangingPunct="1">
              <a:lnSpc>
                <a:spcPct val="90000"/>
              </a:lnSpc>
              <a:buFont typeface="Wingdings 2" charset="0"/>
              <a:buNone/>
            </a:pPr>
            <a:r>
              <a:rPr lang="en-US" sz="2400">
                <a:latin typeface="Century Gothic" charset="0"/>
                <a:ea typeface="ＭＳ Ｐゴシック" charset="0"/>
                <a:cs typeface="ＭＳ Ｐゴシック" charset="0"/>
              </a:rPr>
              <a:t>	Colorado Department of Education</a:t>
            </a:r>
          </a:p>
          <a:p>
            <a:pPr eaLnBrk="1" hangingPunct="1">
              <a:lnSpc>
                <a:spcPct val="90000"/>
              </a:lnSpc>
              <a:buFont typeface="Wingdings 2" charset="0"/>
              <a:buNone/>
            </a:pPr>
            <a:r>
              <a:rPr lang="en-US" sz="2400">
                <a:latin typeface="Century Gothic" charset="0"/>
                <a:ea typeface="ＭＳ Ｐゴシック" charset="0"/>
                <a:cs typeface="ＭＳ Ｐゴシック" charset="0"/>
              </a:rPr>
              <a:t>    </a:t>
            </a:r>
            <a:r>
              <a:rPr lang="en-US" sz="2400">
                <a:latin typeface="Century Gothic" charset="0"/>
                <a:ea typeface="ＭＳ Ｐゴシック" charset="0"/>
                <a:cs typeface="ＭＳ Ｐゴシック" charset="0"/>
                <a:hlinkClick r:id="rId3"/>
              </a:rPr>
              <a:t>http://www.cde.state.co.us/</a:t>
            </a:r>
            <a:endParaRPr lang="en-US" sz="2400">
              <a:latin typeface="Century Gothic" charset="0"/>
              <a:ea typeface="ＭＳ Ｐゴシック" charset="0"/>
              <a:cs typeface="ＭＳ Ｐゴシック" charset="0"/>
            </a:endParaRPr>
          </a:p>
          <a:p>
            <a:pPr eaLnBrk="1" hangingPunct="1">
              <a:lnSpc>
                <a:spcPct val="90000"/>
              </a:lnSpc>
              <a:buFont typeface="Wingdings 2" charset="0"/>
              <a:buNone/>
            </a:pPr>
            <a:r>
              <a:rPr lang="en-US" sz="2400">
                <a:latin typeface="Century Gothic" charset="0"/>
                <a:ea typeface="ＭＳ Ｐゴシック" charset="0"/>
                <a:cs typeface="ＭＳ Ｐゴシック" charset="0"/>
              </a:rPr>
              <a:t>    </a:t>
            </a:r>
            <a:r>
              <a:rPr lang="en-US" sz="2400">
                <a:latin typeface="Century Gothic" charset="0"/>
                <a:ea typeface="ＭＳ Ｐゴシック" charset="0"/>
                <a:cs typeface="ＭＳ Ｐゴシック" charset="0"/>
                <a:hlinkClick r:id="rId4"/>
              </a:rPr>
              <a:t>dascher_@cde.state.us</a:t>
            </a:r>
            <a:endParaRPr lang="en-US" sz="2400">
              <a:latin typeface="Century Gothic" charset="0"/>
              <a:ea typeface="ＭＳ Ｐゴシック" charset="0"/>
              <a:cs typeface="ＭＳ Ｐゴシック" charset="0"/>
            </a:endParaRPr>
          </a:p>
          <a:p>
            <a:pPr eaLnBrk="1" hangingPunct="1">
              <a:lnSpc>
                <a:spcPct val="90000"/>
              </a:lnSpc>
              <a:buFont typeface="Wingdings 2" charset="0"/>
              <a:buNone/>
            </a:pPr>
            <a:r>
              <a:rPr lang="en-US" sz="2400">
                <a:latin typeface="Century Gothic" charset="0"/>
                <a:ea typeface="ＭＳ Ｐゴシック" charset="0"/>
                <a:cs typeface="ＭＳ Ｐゴシック" charset="0"/>
              </a:rPr>
              <a:t>     303-866-6767</a:t>
            </a:r>
          </a:p>
          <a:p>
            <a:pPr eaLnBrk="1" hangingPunct="1">
              <a:lnSpc>
                <a:spcPct val="90000"/>
              </a:lnSpc>
              <a:buFont typeface="Wingdings 2" charset="0"/>
              <a:buNone/>
            </a:pPr>
            <a:endParaRPr lang="en-US" sz="2400">
              <a:latin typeface="Century Gothic" charset="0"/>
              <a:ea typeface="ＭＳ Ｐゴシック" charset="0"/>
              <a:cs typeface="ＭＳ Ｐゴシック" charset="0"/>
            </a:endParaRPr>
          </a:p>
          <a:p>
            <a:pPr eaLnBrk="1" hangingPunct="1">
              <a:lnSpc>
                <a:spcPct val="90000"/>
              </a:lnSpc>
            </a:pPr>
            <a:r>
              <a:rPr lang="en-US" sz="2400">
                <a:latin typeface="Century Gothic" charset="0"/>
                <a:ea typeface="ＭＳ Ｐゴシック" charset="0"/>
                <a:cs typeface="ＭＳ Ｐゴシック" charset="0"/>
              </a:rPr>
              <a:t>Cathy Lines, RtI Consultant</a:t>
            </a:r>
          </a:p>
          <a:p>
            <a:pPr eaLnBrk="1" hangingPunct="1">
              <a:lnSpc>
                <a:spcPct val="90000"/>
              </a:lnSpc>
              <a:buFont typeface="Wingdings 2" charset="0"/>
              <a:buNone/>
            </a:pPr>
            <a:r>
              <a:rPr lang="en-US" sz="2400">
                <a:latin typeface="Century Gothic" charset="0"/>
                <a:ea typeface="ＭＳ Ｐゴシック" charset="0"/>
                <a:cs typeface="ＭＳ Ｐゴシック" charset="0"/>
              </a:rPr>
              <a:t>     </a:t>
            </a:r>
            <a:r>
              <a:rPr lang="en-US" sz="2400">
                <a:latin typeface="Century Gothic" charset="0"/>
                <a:ea typeface="ＭＳ Ｐゴシック" charset="0"/>
                <a:cs typeface="ＭＳ Ｐゴシック" charset="0"/>
                <a:hlinkClick r:id="rId5"/>
              </a:rPr>
              <a:t>clines1@comcast.net</a:t>
            </a:r>
            <a:endParaRPr lang="en-US" sz="2400">
              <a:latin typeface="Century Gothic" charset="0"/>
              <a:ea typeface="ＭＳ Ｐゴシック" charset="0"/>
              <a:cs typeface="ＭＳ Ｐゴシック" charset="0"/>
            </a:endParaRPr>
          </a:p>
          <a:p>
            <a:pPr eaLnBrk="1" hangingPunct="1">
              <a:lnSpc>
                <a:spcPct val="90000"/>
              </a:lnSpc>
              <a:buFont typeface="Wingdings 2" charset="0"/>
              <a:buNone/>
            </a:pPr>
            <a:r>
              <a:rPr lang="en-US" sz="2400">
                <a:latin typeface="Century Gothic" charset="0"/>
                <a:ea typeface="ＭＳ Ｐゴシック" charset="0"/>
                <a:cs typeface="ＭＳ Ｐゴシック" charset="0"/>
              </a:rPr>
              <a:t>     303-506-0484</a:t>
            </a:r>
          </a:p>
          <a:p>
            <a:pPr eaLnBrk="1" hangingPunct="1">
              <a:lnSpc>
                <a:spcPct val="90000"/>
              </a:lnSpc>
              <a:buFont typeface="Wingdings 2" charset="0"/>
              <a:buNone/>
            </a:pPr>
            <a:endParaRPr lang="en-US" sz="2400">
              <a:latin typeface="Century Gothic" charset="0"/>
              <a:ea typeface="ＭＳ Ｐゴシック" charset="0"/>
              <a:cs typeface="ＭＳ Ｐゴシック" charset="0"/>
            </a:endParaRPr>
          </a:p>
          <a:p>
            <a:pPr eaLnBrk="1" hangingPunct="1">
              <a:lnSpc>
                <a:spcPct val="90000"/>
              </a:lnSpc>
              <a:buFont typeface="Wingdings 2" charset="0"/>
              <a:buNone/>
            </a:pPr>
            <a:endParaRPr lang="en-US" sz="2400">
              <a:latin typeface="Century Gothic" charset="0"/>
              <a:ea typeface="ＭＳ Ｐゴシック" charset="0"/>
              <a:cs typeface="ＭＳ Ｐゴシック" charset="0"/>
            </a:endParaRPr>
          </a:p>
          <a:p>
            <a:pPr eaLnBrk="1" hangingPunct="1">
              <a:lnSpc>
                <a:spcPct val="90000"/>
              </a:lnSpc>
              <a:buFont typeface="Wingdings 2" charset="0"/>
              <a:buNone/>
            </a:pPr>
            <a:r>
              <a:rPr lang="en-US" sz="2400">
                <a:latin typeface="Century Gothic" charset="0"/>
                <a:ea typeface="ＭＳ Ｐゴシック" charset="0"/>
                <a:cs typeface="ＭＳ Ｐゴシック" charset="0"/>
              </a:rPr>
              <a:t>     </a:t>
            </a:r>
          </a:p>
        </p:txBody>
      </p:sp>
    </p:spTree>
  </p:cSld>
  <p:clrMapOvr>
    <a:masterClrMapping/>
  </p:clrMapOvr>
  <p:transition xmlns:p14="http://schemas.microsoft.com/office/powerpoint/2010/mai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bwMode="auto">
          <a:xfrm>
            <a:off x="990600" y="457200"/>
            <a:ext cx="7696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b="1">
                <a:solidFill>
                  <a:schemeClr val="tx1"/>
                </a:solidFill>
                <a:latin typeface="Century Gothic" charset="0"/>
                <a:ea typeface="ＭＳ Ｐゴシック" charset="0"/>
                <a:cs typeface="ＭＳ Ｐゴシック" charset="0"/>
              </a:rPr>
              <a:t>Thanks for Coming Today! Please Share Your Feedback and Contact Us for More Information</a:t>
            </a:r>
            <a:endParaRPr lang="en-US" sz="2400">
              <a:latin typeface="Century Gothic" charset="0"/>
              <a:ea typeface="ＭＳ Ｐゴシック" charset="0"/>
              <a:cs typeface="ＭＳ Ｐゴシック" charset="0"/>
            </a:endParaRPr>
          </a:p>
        </p:txBody>
      </p:sp>
      <p:sp>
        <p:nvSpPr>
          <p:cNvPr id="232450" name="Content Placeholder 2"/>
          <p:cNvSpPr>
            <a:spLocks noGrp="1"/>
          </p:cNvSpPr>
          <p:nvPr>
            <p:ph idx="1"/>
          </p:nvPr>
        </p:nvSpPr>
        <p:spPr bwMode="auto">
          <a:xfrm>
            <a:off x="533400" y="13716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2000">
                <a:latin typeface="Century Gothic" charset="0"/>
                <a:ea typeface="ＭＳ Ｐゴシック" charset="0"/>
                <a:cs typeface="ＭＳ Ｐゴシック" charset="0"/>
              </a:rPr>
              <a:t>Tina House,  CPIRC, Co-Chair, State Advisory Council for Parent Involvement in Education (SACPIE) </a:t>
            </a:r>
            <a:r>
              <a:rPr lang="en-US" sz="2000">
                <a:latin typeface="Century Gothic" charset="0"/>
                <a:ea typeface="ＭＳ Ｐゴシック" charset="0"/>
                <a:cs typeface="ＭＳ Ｐゴシック" charset="0"/>
                <a:hlinkClick r:id="rId3"/>
              </a:rPr>
              <a:t>http://www.cpirc.org/</a:t>
            </a:r>
            <a:endParaRPr lang="en-US" sz="2000">
              <a:latin typeface="Century Gothic" charset="0"/>
              <a:ea typeface="ＭＳ Ｐゴシック" charset="0"/>
              <a:cs typeface="ＭＳ Ｐゴシック" charset="0"/>
            </a:endParaRPr>
          </a:p>
          <a:p>
            <a:pPr eaLnBrk="1" hangingPunct="1">
              <a:lnSpc>
                <a:spcPct val="90000"/>
              </a:lnSpc>
              <a:buFont typeface="Wingdings 2" charset="0"/>
              <a:buNone/>
            </a:pPr>
            <a:r>
              <a:rPr lang="en-US" sz="2000">
                <a:latin typeface="Century Gothic" charset="0"/>
                <a:ea typeface="ＭＳ Ｐゴシック" charset="0"/>
                <a:cs typeface="ＭＳ Ｐゴシック" charset="0"/>
              </a:rPr>
              <a:t>     thouse@claytonearlylearningcenter.org</a:t>
            </a:r>
          </a:p>
          <a:p>
            <a:pPr eaLnBrk="1" hangingPunct="1">
              <a:lnSpc>
                <a:spcPct val="90000"/>
              </a:lnSpc>
              <a:buFont typeface="Wingdings 2" charset="0"/>
              <a:buNone/>
            </a:pPr>
            <a:r>
              <a:rPr lang="en-US" sz="2000">
                <a:solidFill>
                  <a:srgbClr val="000000"/>
                </a:solidFill>
                <a:latin typeface="Century Gothic" charset="0"/>
                <a:ea typeface="ＭＳ Ｐゴシック" charset="0"/>
                <a:cs typeface="ＭＳ Ｐゴシック" charset="0"/>
              </a:rPr>
              <a:t>     303-355-5487</a:t>
            </a:r>
          </a:p>
          <a:p>
            <a:pPr eaLnBrk="1" hangingPunct="1">
              <a:lnSpc>
                <a:spcPct val="90000"/>
              </a:lnSpc>
              <a:buFont typeface="Wingdings 2" charset="0"/>
              <a:buNone/>
            </a:pPr>
            <a:endParaRPr lang="en-US" sz="2000">
              <a:solidFill>
                <a:srgbClr val="000000"/>
              </a:solidFill>
              <a:latin typeface="Century Gothic" charset="0"/>
              <a:ea typeface="ＭＳ Ｐゴシック" charset="0"/>
              <a:cs typeface="ＭＳ Ｐゴシック" charset="0"/>
            </a:endParaRPr>
          </a:p>
          <a:p>
            <a:pPr eaLnBrk="1" hangingPunct="1">
              <a:lnSpc>
                <a:spcPct val="90000"/>
              </a:lnSpc>
            </a:pPr>
            <a:r>
              <a:rPr lang="en-US" sz="2000">
                <a:solidFill>
                  <a:srgbClr val="000000"/>
                </a:solidFill>
                <a:latin typeface="Century Gothic" charset="0"/>
                <a:ea typeface="ＭＳ Ｐゴシック" charset="0"/>
                <a:cs typeface="ＭＳ Ｐゴシック" charset="0"/>
              </a:rPr>
              <a:t>Yvette Plummer, Denver Metro CPRC </a:t>
            </a:r>
            <a:r>
              <a:rPr lang="en-US" sz="2000">
                <a:solidFill>
                  <a:srgbClr val="000000"/>
                </a:solidFill>
                <a:latin typeface="Century Gothic" charset="0"/>
                <a:ea typeface="ＭＳ Ｐゴシック" charset="0"/>
                <a:cs typeface="ＭＳ Ｐゴシック" charset="0"/>
                <a:hlinkClick r:id="rId4"/>
              </a:rPr>
              <a:t>http://www.denvermetrocprc.org/</a:t>
            </a:r>
            <a:endParaRPr lang="en-US" sz="2000">
              <a:solidFill>
                <a:srgbClr val="000000"/>
              </a:solidFill>
              <a:latin typeface="Century Gothic" charset="0"/>
              <a:ea typeface="ＭＳ Ｐゴシック" charset="0"/>
              <a:cs typeface="ＭＳ Ｐゴシック" charset="0"/>
            </a:endParaRPr>
          </a:p>
          <a:p>
            <a:pPr eaLnBrk="1" hangingPunct="1">
              <a:lnSpc>
                <a:spcPct val="90000"/>
              </a:lnSpc>
              <a:buFont typeface="Wingdings 2" charset="0"/>
              <a:buNone/>
            </a:pPr>
            <a:r>
              <a:rPr lang="en-US" sz="2000">
                <a:solidFill>
                  <a:srgbClr val="000000"/>
                </a:solidFill>
                <a:latin typeface="Century Gothic" charset="0"/>
                <a:ea typeface="ＭＳ Ｐゴシック" charset="0"/>
                <a:cs typeface="ＭＳ Ｐゴシック" charset="0"/>
              </a:rPr>
              <a:t>     yvettep@denvermetrocprc.org</a:t>
            </a:r>
          </a:p>
          <a:p>
            <a:pPr eaLnBrk="1" hangingPunct="1">
              <a:lnSpc>
                <a:spcPct val="90000"/>
              </a:lnSpc>
              <a:buFont typeface="Wingdings 2" charset="0"/>
              <a:buNone/>
            </a:pPr>
            <a:r>
              <a:rPr lang="en-US" sz="2000">
                <a:solidFill>
                  <a:srgbClr val="000000"/>
                </a:solidFill>
                <a:latin typeface="Century Gothic" charset="0"/>
                <a:ea typeface="ＭＳ Ｐゴシック" charset="0"/>
                <a:cs typeface="ＭＳ Ｐゴシック" charset="0"/>
              </a:rPr>
              <a:t>     303-365-2772</a:t>
            </a:r>
          </a:p>
          <a:p>
            <a:pPr eaLnBrk="1" hangingPunct="1">
              <a:lnSpc>
                <a:spcPct val="90000"/>
              </a:lnSpc>
              <a:buFont typeface="Wingdings 2" charset="0"/>
              <a:buNone/>
            </a:pPr>
            <a:endParaRPr lang="en-US" sz="2000">
              <a:solidFill>
                <a:srgbClr val="000000"/>
              </a:solidFill>
              <a:latin typeface="Century Gothic" charset="0"/>
              <a:ea typeface="ＭＳ Ｐゴシック" charset="0"/>
              <a:cs typeface="ＭＳ Ｐゴシック" charset="0"/>
            </a:endParaRPr>
          </a:p>
          <a:p>
            <a:pPr eaLnBrk="1" hangingPunct="1">
              <a:lnSpc>
                <a:spcPct val="90000"/>
              </a:lnSpc>
            </a:pPr>
            <a:r>
              <a:rPr lang="en-US" sz="2000">
                <a:solidFill>
                  <a:srgbClr val="000000"/>
                </a:solidFill>
                <a:latin typeface="Century Gothic" charset="0"/>
                <a:ea typeface="ＭＳ Ｐゴシック" charset="0"/>
                <a:cs typeface="ＭＳ Ｐゴシック" charset="0"/>
              </a:rPr>
              <a:t>Beth Schaffner, PEAK Parent Center</a:t>
            </a:r>
          </a:p>
          <a:p>
            <a:pPr eaLnBrk="1" hangingPunct="1">
              <a:lnSpc>
                <a:spcPct val="90000"/>
              </a:lnSpc>
              <a:buFont typeface="Wingdings 2" charset="0"/>
              <a:buNone/>
            </a:pPr>
            <a:r>
              <a:rPr lang="en-US" sz="2000">
                <a:solidFill>
                  <a:srgbClr val="000000"/>
                </a:solidFill>
                <a:latin typeface="Century Gothic" charset="0"/>
                <a:ea typeface="ＭＳ Ｐゴシック" charset="0"/>
                <a:cs typeface="ＭＳ Ｐゴシック" charset="0"/>
              </a:rPr>
              <a:t>     </a:t>
            </a:r>
            <a:r>
              <a:rPr lang="en-US" sz="2000">
                <a:solidFill>
                  <a:srgbClr val="000000"/>
                </a:solidFill>
                <a:latin typeface="Century Gothic" charset="0"/>
                <a:ea typeface="ＭＳ Ｐゴシック" charset="0"/>
                <a:cs typeface="ＭＳ Ｐゴシック" charset="0"/>
                <a:hlinkClick r:id="rId5"/>
              </a:rPr>
              <a:t>http://www.peakparent.org/</a:t>
            </a:r>
            <a:endParaRPr lang="en-US" sz="2000">
              <a:solidFill>
                <a:srgbClr val="000000"/>
              </a:solidFill>
              <a:latin typeface="Century Gothic" charset="0"/>
              <a:ea typeface="ＭＳ Ｐゴシック" charset="0"/>
              <a:cs typeface="ＭＳ Ｐゴシック" charset="0"/>
            </a:endParaRPr>
          </a:p>
          <a:p>
            <a:pPr eaLnBrk="1" hangingPunct="1">
              <a:lnSpc>
                <a:spcPct val="90000"/>
              </a:lnSpc>
              <a:buFont typeface="Wingdings 2" charset="0"/>
              <a:buNone/>
            </a:pPr>
            <a:r>
              <a:rPr lang="en-US" sz="2000">
                <a:solidFill>
                  <a:srgbClr val="000000"/>
                </a:solidFill>
                <a:latin typeface="Century Gothic" charset="0"/>
                <a:ea typeface="ＭＳ Ｐゴシック" charset="0"/>
                <a:cs typeface="ＭＳ Ｐゴシック" charset="0"/>
              </a:rPr>
              <a:t>     bschaffner@peakparent.org</a:t>
            </a:r>
          </a:p>
          <a:p>
            <a:pPr eaLnBrk="1" hangingPunct="1">
              <a:lnSpc>
                <a:spcPct val="90000"/>
              </a:lnSpc>
              <a:buFont typeface="Wingdings 2" charset="0"/>
              <a:buNone/>
            </a:pPr>
            <a:r>
              <a:rPr lang="en-US" sz="2000">
                <a:solidFill>
                  <a:srgbClr val="000000"/>
                </a:solidFill>
                <a:latin typeface="Century Gothic" charset="0"/>
                <a:ea typeface="ＭＳ Ｐゴシック" charset="0"/>
                <a:cs typeface="ＭＳ Ｐゴシック" charset="0"/>
              </a:rPr>
              <a:t>     719-531-9400</a:t>
            </a:r>
          </a:p>
          <a:p>
            <a:pPr eaLnBrk="1" hangingPunct="1">
              <a:lnSpc>
                <a:spcPct val="90000"/>
              </a:lnSpc>
              <a:buFont typeface="Wingdings 2" charset="0"/>
              <a:buNone/>
            </a:pPr>
            <a:endParaRPr lang="en-US" sz="2000">
              <a:solidFill>
                <a:srgbClr val="000000"/>
              </a:solidFill>
              <a:latin typeface="Century Gothic" charset="0"/>
              <a:ea typeface="ＭＳ Ｐゴシック" charset="0"/>
              <a:cs typeface="ＭＳ Ｐゴシック" charset="0"/>
            </a:endParaRPr>
          </a:p>
          <a:p>
            <a:pPr eaLnBrk="1" hangingPunct="1">
              <a:lnSpc>
                <a:spcPct val="90000"/>
              </a:lnSpc>
              <a:buFont typeface="Wingdings 2" charset="0"/>
              <a:buNone/>
            </a:pPr>
            <a:endParaRPr lang="en-US" sz="2400">
              <a:solidFill>
                <a:srgbClr val="000000"/>
              </a:solidFill>
              <a:latin typeface="Century Gothic" charset="0"/>
              <a:ea typeface="ＭＳ Ｐゴシック" charset="0"/>
              <a:cs typeface="ＭＳ Ｐゴシック" charset="0"/>
            </a:endParaRPr>
          </a:p>
          <a:p>
            <a:pPr eaLnBrk="1" hangingPunct="1">
              <a:lnSpc>
                <a:spcPct val="90000"/>
              </a:lnSpc>
              <a:buFont typeface="Wingdings 2" charset="0"/>
              <a:buNone/>
            </a:pPr>
            <a:endParaRPr lang="en-US" sz="2400">
              <a:solidFill>
                <a:srgbClr val="000000"/>
              </a:solidFill>
              <a:latin typeface="Century Gothic" charset="0"/>
              <a:ea typeface="ＭＳ Ｐゴシック" charset="0"/>
              <a:cs typeface="ＭＳ Ｐゴシック" charset="0"/>
            </a:endParaRPr>
          </a:p>
          <a:p>
            <a:pPr eaLnBrk="1" hangingPunct="1">
              <a:lnSpc>
                <a:spcPct val="90000"/>
              </a:lnSpc>
              <a:buFont typeface="Wingdings 2" charset="0"/>
              <a:buNone/>
            </a:pPr>
            <a:endParaRPr lang="en-US" sz="2400">
              <a:solidFill>
                <a:srgbClr val="000000"/>
              </a:solidFill>
              <a:latin typeface="Century Gothic" charset="0"/>
              <a:ea typeface="ＭＳ Ｐゴシック" charset="0"/>
              <a:cs typeface="ＭＳ Ｐゴシック" charset="0"/>
            </a:endParaRPr>
          </a:p>
          <a:p>
            <a:pPr eaLnBrk="1" hangingPunct="1">
              <a:lnSpc>
                <a:spcPct val="90000"/>
              </a:lnSpc>
              <a:buFont typeface="Wingdings 2" charset="0"/>
              <a:buNone/>
            </a:pPr>
            <a:r>
              <a:rPr lang="en-US" sz="2400">
                <a:solidFill>
                  <a:srgbClr val="000000"/>
                </a:solidFill>
                <a:latin typeface="Century Gothic" charset="0"/>
                <a:ea typeface="ＭＳ Ｐゴシック" charset="0"/>
                <a:cs typeface="ＭＳ Ｐゴシック" charset="0"/>
              </a:rPr>
              <a:t>    </a:t>
            </a:r>
          </a:p>
          <a:p>
            <a:pPr eaLnBrk="1" hangingPunct="1">
              <a:lnSpc>
                <a:spcPct val="90000"/>
              </a:lnSpc>
            </a:pPr>
            <a:endParaRPr lang="en-US" sz="2400">
              <a:solidFill>
                <a:srgbClr val="000000"/>
              </a:solidFill>
              <a:latin typeface="Century Gothic" charset="0"/>
              <a:ea typeface="ＭＳ Ｐゴシック" charset="0"/>
              <a:cs typeface="ＭＳ Ｐゴシック" charset="0"/>
            </a:endParaRPr>
          </a:p>
          <a:p>
            <a:pPr eaLnBrk="1" hangingPunct="1">
              <a:lnSpc>
                <a:spcPct val="90000"/>
              </a:lnSpc>
              <a:buFont typeface="Wingdings 2" charset="0"/>
              <a:buNone/>
            </a:pPr>
            <a:endParaRPr lang="en-US" sz="2400">
              <a:latin typeface="Century Gothic" charset="0"/>
              <a:ea typeface="ＭＳ Ｐゴシック" charset="0"/>
              <a:cs typeface="ＭＳ Ｐゴシック" charset="0"/>
            </a:endParaRPr>
          </a:p>
          <a:p>
            <a:pPr eaLnBrk="1" hangingPunct="1">
              <a:lnSpc>
                <a:spcPct val="90000"/>
              </a:lnSpc>
              <a:buFont typeface="Wingdings 2" charset="0"/>
              <a:buNone/>
            </a:pPr>
            <a:r>
              <a:rPr lang="en-US" sz="2400">
                <a:latin typeface="Century Gothic" charset="0"/>
                <a:ea typeface="ＭＳ Ｐゴシック" charset="0"/>
                <a:cs typeface="ＭＳ Ｐゴシック" charset="0"/>
              </a:rPr>
              <a:t> </a:t>
            </a:r>
          </a:p>
        </p:txBody>
      </p:sp>
    </p:spTree>
  </p:cSld>
  <p:clrMapOvr>
    <a:masterClrMapping/>
  </p:clrMapOvr>
  <p:transition xmlns:p14="http://schemas.microsoft.com/office/powerpoint/2010/mai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bwMode="auto">
          <a:xfrm>
            <a:off x="152400" y="274638"/>
            <a:ext cx="8991600" cy="102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rgbClr val="000000"/>
                </a:solidFill>
                <a:latin typeface="Century Gothic" charset="0"/>
                <a:ea typeface="ＭＳ Ｐゴシック" charset="0"/>
                <a:cs typeface="ＭＳ Ｐゴシック" charset="0"/>
              </a:rPr>
              <a:t>CDE MTSS and SLD Information</a:t>
            </a:r>
          </a:p>
        </p:txBody>
      </p:sp>
      <p:sp>
        <p:nvSpPr>
          <p:cNvPr id="223234" name="Content Placeholder 2"/>
          <p:cNvSpPr>
            <a:spLocks noGrp="1"/>
          </p:cNvSpPr>
          <p:nvPr>
            <p:ph idx="1"/>
          </p:nvPr>
        </p:nvSpPr>
        <p:spPr bwMode="auto">
          <a:xfrm>
            <a:off x="533400" y="990600"/>
            <a:ext cx="8229600"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US" sz="2400" dirty="0">
                <a:solidFill>
                  <a:srgbClr val="000000"/>
                </a:solidFill>
                <a:latin typeface="Century Gothic" charset="0"/>
                <a:ea typeface="ＭＳ Ｐゴシック" charset="0"/>
                <a:cs typeface="ＭＳ Ｐゴシック" charset="0"/>
              </a:rPr>
              <a:t>RTI (Response-to-Intervention)</a:t>
            </a:r>
          </a:p>
          <a:p>
            <a:pPr eaLnBrk="1" hangingPunct="1">
              <a:buFont typeface="Wingdings 2" charset="0"/>
              <a:buNone/>
              <a:defRPr/>
            </a:pPr>
            <a:r>
              <a:rPr lang="en-US" sz="2400" dirty="0">
                <a:solidFill>
                  <a:srgbClr val="000000"/>
                </a:solidFill>
                <a:latin typeface="Century Gothic" charset="0"/>
                <a:ea typeface="ＭＳ Ｐゴシック" charset="0"/>
                <a:cs typeface="ＭＳ Ｐゴシック" charset="0"/>
                <a:hlinkClick r:id="rId3"/>
              </a:rPr>
              <a:t>http://www.cde.state.co.us/RtI/</a:t>
            </a:r>
            <a:endParaRPr lang="en-US" sz="2400" dirty="0">
              <a:solidFill>
                <a:srgbClr val="000000"/>
              </a:solidFill>
              <a:latin typeface="Century Gothic" charset="0"/>
              <a:ea typeface="ＭＳ Ｐゴシック" charset="0"/>
              <a:cs typeface="ＭＳ Ｐゴシック" charset="0"/>
            </a:endParaRPr>
          </a:p>
          <a:p>
            <a:pPr eaLnBrk="1" hangingPunct="1">
              <a:buFont typeface="Wingdings 2" charset="0"/>
              <a:buNone/>
              <a:defRPr/>
            </a:pPr>
            <a:endParaRPr lang="en-US" sz="2400" dirty="0">
              <a:solidFill>
                <a:srgbClr val="000000"/>
              </a:solidFill>
              <a:latin typeface="Century Gothic" charset="0"/>
              <a:ea typeface="ＭＳ Ｐゴシック" charset="0"/>
              <a:cs typeface="ＭＳ Ｐゴシック" charset="0"/>
            </a:endParaRPr>
          </a:p>
          <a:p>
            <a:pPr eaLnBrk="1" hangingPunct="1">
              <a:defRPr/>
            </a:pPr>
            <a:r>
              <a:rPr lang="en-US" sz="2400" dirty="0">
                <a:solidFill>
                  <a:srgbClr val="000000"/>
                </a:solidFill>
                <a:latin typeface="Century Gothic" charset="0"/>
                <a:ea typeface="ＭＳ Ｐゴシック" charset="0"/>
                <a:cs typeface="ＭＳ Ｐゴシック" charset="0"/>
              </a:rPr>
              <a:t>PBIS (Positive Behavior Interventions and Supports)</a:t>
            </a:r>
          </a:p>
          <a:p>
            <a:pPr marL="0" indent="0" eaLnBrk="1" hangingPunct="1">
              <a:buFontTx/>
              <a:buNone/>
              <a:defRPr/>
            </a:pPr>
            <a:r>
              <a:rPr lang="en-US" sz="2400" dirty="0" smtClean="0">
                <a:solidFill>
                  <a:srgbClr val="000000"/>
                </a:solidFill>
                <a:latin typeface="Century Gothic" charset="0"/>
                <a:ea typeface="ＭＳ Ｐゴシック" charset="0"/>
                <a:cs typeface="ＭＳ Ｐゴシック" charset="0"/>
                <a:hlinkClick r:id="rId4"/>
              </a:rPr>
              <a:t>http</a:t>
            </a:r>
            <a:r>
              <a:rPr lang="en-US" sz="2400" dirty="0">
                <a:solidFill>
                  <a:srgbClr val="000000"/>
                </a:solidFill>
                <a:latin typeface="Century Gothic" charset="0"/>
                <a:ea typeface="ＭＳ Ｐゴシック" charset="0"/>
                <a:cs typeface="ＭＳ Ｐゴシック" charset="0"/>
                <a:hlinkClick r:id="rId4"/>
              </a:rPr>
              <a:t>://www.cde.state.co.us/pbis/</a:t>
            </a:r>
            <a:endParaRPr lang="en-US" sz="2400" dirty="0">
              <a:solidFill>
                <a:srgbClr val="000000"/>
              </a:solidFill>
              <a:latin typeface="Century Gothic" charset="0"/>
              <a:ea typeface="ＭＳ Ｐゴシック" charset="0"/>
              <a:cs typeface="ＭＳ Ｐゴシック" charset="0"/>
            </a:endParaRPr>
          </a:p>
          <a:p>
            <a:pPr eaLnBrk="1" hangingPunct="1">
              <a:buFont typeface="Wingdings 2" charset="0"/>
              <a:buNone/>
              <a:defRPr/>
            </a:pPr>
            <a:endParaRPr lang="en-US" sz="2400" dirty="0">
              <a:solidFill>
                <a:srgbClr val="000000"/>
              </a:solidFill>
              <a:latin typeface="Century Gothic" charset="0"/>
              <a:ea typeface="ＭＳ Ｐゴシック" charset="0"/>
              <a:cs typeface="ＭＳ Ｐゴシック" charset="0"/>
            </a:endParaRPr>
          </a:p>
          <a:p>
            <a:pPr eaLnBrk="1" hangingPunct="1">
              <a:defRPr/>
            </a:pPr>
            <a:r>
              <a:rPr lang="en-US" sz="2400" dirty="0">
                <a:solidFill>
                  <a:srgbClr val="000000"/>
                </a:solidFill>
                <a:latin typeface="Century Gothic" charset="0"/>
                <a:ea typeface="ＭＳ Ｐゴシック" charset="0"/>
                <a:cs typeface="ＭＳ Ｐゴシック" charset="0"/>
              </a:rPr>
              <a:t>SLD (Specific Learning </a:t>
            </a:r>
            <a:r>
              <a:rPr lang="en-US" sz="2400" dirty="0" smtClean="0">
                <a:solidFill>
                  <a:srgbClr val="000000"/>
                </a:solidFill>
                <a:latin typeface="Century Gothic" charset="0"/>
                <a:ea typeface="ＭＳ Ｐゴシック" charset="0"/>
                <a:cs typeface="ＭＳ Ｐゴシック" charset="0"/>
              </a:rPr>
              <a:t>Disabilities</a:t>
            </a:r>
          </a:p>
          <a:p>
            <a:pPr marL="0" indent="0" eaLnBrk="1" hangingPunct="1">
              <a:buFontTx/>
              <a:buNone/>
              <a:defRPr/>
            </a:pPr>
            <a:r>
              <a:rPr lang="en-US" sz="2400" dirty="0">
                <a:solidFill>
                  <a:srgbClr val="000000"/>
                </a:solidFill>
                <a:latin typeface="Century Gothic" charset="0"/>
                <a:ea typeface="ＭＳ Ｐゴシック" charset="0"/>
                <a:cs typeface="ＭＳ Ｐゴシック" charset="0"/>
                <a:hlinkClick r:id="rId5"/>
              </a:rPr>
              <a:t>http://www.cde.state.co.us/cdesped/SD-SLD.asp</a:t>
            </a:r>
            <a:endParaRPr lang="en-US" sz="2400" dirty="0" smtClean="0">
              <a:solidFill>
                <a:srgbClr val="000000"/>
              </a:solidFill>
              <a:latin typeface="Century Gothic" charset="0"/>
              <a:ea typeface="ＭＳ Ｐゴシック" charset="0"/>
              <a:cs typeface="ＭＳ Ｐゴシック" charset="0"/>
            </a:endParaRPr>
          </a:p>
          <a:p>
            <a:pPr eaLnBrk="1" hangingPunct="1">
              <a:defRPr/>
            </a:pPr>
            <a:endParaRPr lang="en-US" sz="2400" dirty="0">
              <a:solidFill>
                <a:srgbClr val="000000"/>
              </a:solidFill>
              <a:latin typeface="Century Gothic" charset="0"/>
              <a:ea typeface="ＭＳ Ｐゴシック" charset="0"/>
              <a:cs typeface="ＭＳ Ｐゴシック" charset="0"/>
            </a:endParaRPr>
          </a:p>
          <a:p>
            <a:pPr eaLnBrk="1" hangingPunct="1">
              <a:defRPr/>
            </a:pPr>
            <a:r>
              <a:rPr lang="en-US" sz="2400" dirty="0" smtClean="0">
                <a:solidFill>
                  <a:srgbClr val="000000"/>
                </a:solidFill>
                <a:latin typeface="Century Gothic" charset="0"/>
                <a:ea typeface="ＭＳ Ｐゴシック" charset="0"/>
                <a:cs typeface="ＭＳ Ｐゴシック" charset="0"/>
              </a:rPr>
              <a:t>State Personnel Development Grant (School, Family &amp; Community Partnering </a:t>
            </a:r>
          </a:p>
          <a:p>
            <a:pPr marL="0" indent="0" eaLnBrk="1" hangingPunct="1">
              <a:buFontTx/>
              <a:buNone/>
              <a:defRPr/>
            </a:pPr>
            <a:r>
              <a:rPr lang="en-US" sz="2400" dirty="0">
                <a:solidFill>
                  <a:srgbClr val="000000"/>
                </a:solidFill>
                <a:latin typeface="Century Gothic" charset="0"/>
                <a:ea typeface="ＭＳ Ｐゴシック" charset="0"/>
                <a:cs typeface="ＭＳ Ｐゴシック" charset="0"/>
                <a:hlinkClick r:id="rId6"/>
              </a:rPr>
              <a:t>http://www.cde.state.co.us/RtI/spdg/</a:t>
            </a:r>
            <a:r>
              <a:rPr lang="en-US" sz="2400" dirty="0" smtClean="0">
                <a:solidFill>
                  <a:srgbClr val="000000"/>
                </a:solidFill>
                <a:latin typeface="Century Gothic" charset="0"/>
                <a:ea typeface="ＭＳ Ｐゴシック" charset="0"/>
                <a:cs typeface="ＭＳ Ｐゴシック" charset="0"/>
                <a:hlinkClick r:id="rId6"/>
              </a:rPr>
              <a:t>Family.htm</a:t>
            </a:r>
            <a:endParaRPr lang="en-US" sz="2400" dirty="0" smtClean="0">
              <a:solidFill>
                <a:srgbClr val="000000"/>
              </a:solidFill>
              <a:latin typeface="Century Gothic" charset="0"/>
              <a:ea typeface="ＭＳ Ｐゴシック" charset="0"/>
              <a:cs typeface="ＭＳ Ｐゴシック" charset="0"/>
            </a:endParaRPr>
          </a:p>
          <a:p>
            <a:pPr marL="0" indent="0" eaLnBrk="1" hangingPunct="1">
              <a:buFontTx/>
              <a:buNone/>
              <a:defRPr/>
            </a:pPr>
            <a:endParaRPr lang="en-US" sz="2400" dirty="0">
              <a:solidFill>
                <a:srgbClr val="000000"/>
              </a:solidFill>
              <a:latin typeface="Century Gothic" charset="0"/>
              <a:ea typeface="ＭＳ Ｐゴシック" charset="0"/>
              <a:cs typeface="ＭＳ Ｐゴシック" charset="0"/>
            </a:endParaRPr>
          </a:p>
        </p:txBody>
      </p:sp>
    </p:spTree>
  </p:cSld>
  <p:clrMapOvr>
    <a:masterClrMapping/>
  </p:clrMapOvr>
  <p:transition xmlns:p14="http://schemas.microsoft.com/office/powerpoint/2010/mai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a:latin typeface="Verdana" charset="0"/>
                <a:ea typeface="ＭＳ Ｐゴシック" charset="0"/>
                <a:cs typeface="ＭＳ Ｐゴシック" charset="0"/>
              </a:rPr>
              <a:t>Additional Resources</a:t>
            </a:r>
          </a:p>
        </p:txBody>
      </p:sp>
      <p:sp>
        <p:nvSpPr>
          <p:cNvPr id="236546" name="Content Placeholder 2"/>
          <p:cNvSpPr>
            <a:spLocks noGrp="1"/>
          </p:cNvSpPr>
          <p:nvPr>
            <p:ph idx="1"/>
          </p:nvPr>
        </p:nvSpPr>
        <p:spPr bwMode="auto">
          <a:xfrm>
            <a:off x="457200" y="990600"/>
            <a:ext cx="8229600" cy="513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400">
                <a:latin typeface="Verdana" charset="0"/>
                <a:ea typeface="ＭＳ Ｐゴシック" charset="0"/>
                <a:cs typeface="ＭＳ Ｐゴシック" charset="0"/>
              </a:rPr>
              <a:t>Constantino, S.M., (2008). </a:t>
            </a:r>
            <a:r>
              <a:rPr lang="en-US" sz="1400" i="1">
                <a:latin typeface="Verdana" charset="0"/>
                <a:ea typeface="ＭＳ Ｐゴシック" charset="0"/>
                <a:cs typeface="ＭＳ Ｐゴシック" charset="0"/>
              </a:rPr>
              <a:t>101 ways to create real family engagement</a:t>
            </a:r>
            <a:r>
              <a:rPr lang="en-US" sz="1400">
                <a:latin typeface="Verdana" charset="0"/>
                <a:ea typeface="ＭＳ Ｐゴシック" charset="0"/>
                <a:cs typeface="ＭＳ Ｐゴシック" charset="0"/>
              </a:rPr>
              <a:t>. Galax, VA: ENGAGE! Press.</a:t>
            </a:r>
          </a:p>
          <a:p>
            <a:pPr>
              <a:buFontTx/>
              <a:buNone/>
            </a:pPr>
            <a:endParaRPr lang="en-US" sz="1400">
              <a:latin typeface="Verdana" charset="0"/>
              <a:ea typeface="ＭＳ Ｐゴシック" charset="0"/>
              <a:cs typeface="ＭＳ Ｐゴシック" charset="0"/>
            </a:endParaRPr>
          </a:p>
          <a:p>
            <a:r>
              <a:rPr lang="en-US" sz="1400">
                <a:latin typeface="Verdana" charset="0"/>
                <a:ea typeface="ＭＳ Ｐゴシック" charset="0"/>
                <a:cs typeface="ＭＳ Ｐゴシック" charset="0"/>
              </a:rPr>
              <a:t>Constantino, S.M. (2003). </a:t>
            </a:r>
            <a:r>
              <a:rPr lang="en-US" sz="1400" i="1">
                <a:latin typeface="Verdana" charset="0"/>
                <a:ea typeface="ＭＳ Ｐゴシック" charset="0"/>
                <a:cs typeface="ＭＳ Ｐゴシック" charset="0"/>
              </a:rPr>
              <a:t>Engaging all families: Creating a positive school culture by putting research into practice.</a:t>
            </a:r>
            <a:r>
              <a:rPr lang="en-US" sz="1400">
                <a:latin typeface="Verdana" charset="0"/>
                <a:ea typeface="ＭＳ Ｐゴシック" charset="0"/>
                <a:cs typeface="ＭＳ Ｐゴシック" charset="0"/>
              </a:rPr>
              <a:t> Lanham, MD: Scarecrow Education.</a:t>
            </a:r>
          </a:p>
          <a:p>
            <a:pPr>
              <a:buFontTx/>
              <a:buNone/>
            </a:pPr>
            <a:endParaRPr lang="en-US" sz="1400">
              <a:latin typeface="Verdana" charset="0"/>
              <a:ea typeface="ＭＳ Ｐゴシック" charset="0"/>
              <a:cs typeface="ＭＳ Ｐゴシック" charset="0"/>
            </a:endParaRPr>
          </a:p>
          <a:p>
            <a:r>
              <a:rPr lang="en-US" sz="1400">
                <a:latin typeface="Verdana" charset="0"/>
                <a:ea typeface="ＭＳ Ｐゴシック" charset="0"/>
                <a:cs typeface="ＭＳ Ｐゴシック" charset="0"/>
              </a:rPr>
              <a:t>Epstein, J.L., Sanders, M.V., Simon, B.S., Salinas, K.C., Jansorn, N.R.,  &amp; Van Voorhis, F.L. (2002). </a:t>
            </a:r>
            <a:r>
              <a:rPr lang="en-US" sz="1400" i="1">
                <a:latin typeface="Verdana" charset="0"/>
                <a:ea typeface="ＭＳ Ｐゴシック" charset="0"/>
                <a:cs typeface="ＭＳ Ｐゴシック" charset="0"/>
              </a:rPr>
              <a:t>School, family, and community partnerships: Your handbook for action. </a:t>
            </a:r>
            <a:r>
              <a:rPr lang="en-US" sz="1400">
                <a:latin typeface="Verdana" charset="0"/>
                <a:ea typeface="ＭＳ Ｐゴシック" charset="0"/>
                <a:cs typeface="ＭＳ Ｐゴシック" charset="0"/>
              </a:rPr>
              <a:t>Thousands Oaks, CA: Corwin Press.</a:t>
            </a:r>
          </a:p>
          <a:p>
            <a:endParaRPr lang="en-US" sz="1400">
              <a:latin typeface="Verdana" charset="0"/>
              <a:ea typeface="ＭＳ Ｐゴシック" charset="0"/>
              <a:cs typeface="ＭＳ Ｐゴシック" charset="0"/>
            </a:endParaRPr>
          </a:p>
          <a:p>
            <a:r>
              <a:rPr lang="en-US" sz="1400">
                <a:latin typeface="Verdana" charset="0"/>
                <a:ea typeface="ＭＳ Ｐゴシック" charset="0"/>
                <a:cs typeface="ＭＳ Ｐゴシック" charset="0"/>
              </a:rPr>
              <a:t>Jenkins, T. (2007). </a:t>
            </a:r>
            <a:r>
              <a:rPr lang="en-US" sz="1400" i="1">
                <a:latin typeface="Verdana" charset="0"/>
                <a:ea typeface="ＭＳ Ｐゴシック" charset="0"/>
                <a:cs typeface="ＭＳ Ｐゴシック" charset="0"/>
              </a:rPr>
              <a:t>When a child struggles in school. </a:t>
            </a:r>
            <a:r>
              <a:rPr lang="en-US" sz="1400">
                <a:latin typeface="Verdana" charset="0"/>
                <a:ea typeface="ＭＳ Ｐゴシック" charset="0"/>
                <a:cs typeface="ＭＳ Ｐゴシック" charset="0"/>
              </a:rPr>
              <a:t>Charleston, SC: Advantage </a:t>
            </a:r>
          </a:p>
          <a:p>
            <a:pPr>
              <a:buFontTx/>
              <a:buNone/>
            </a:pPr>
            <a:r>
              <a:rPr lang="en-US" sz="1400">
                <a:latin typeface="Verdana" charset="0"/>
                <a:ea typeface="ＭＳ Ｐゴシック" charset="0"/>
                <a:cs typeface="ＭＳ Ｐゴシック" charset="0"/>
              </a:rPr>
              <a:t> </a:t>
            </a:r>
          </a:p>
          <a:p>
            <a:r>
              <a:rPr lang="en-US" sz="1400">
                <a:latin typeface="Verdana" charset="0"/>
                <a:ea typeface="ＭＳ Ｐゴシック" charset="0"/>
                <a:cs typeface="ＭＳ Ｐゴシック" charset="0"/>
              </a:rPr>
              <a:t>Henderson, A.T., Mapp, K.L., Johnson, V.R., &amp; Davies, D.  (2007). </a:t>
            </a:r>
            <a:r>
              <a:rPr lang="en-US" sz="1400" i="1">
                <a:latin typeface="Verdana" charset="0"/>
                <a:ea typeface="ＭＳ Ｐゴシック" charset="0"/>
                <a:cs typeface="ＭＳ Ｐゴシック" charset="0"/>
              </a:rPr>
              <a:t>Beyond the bake sale: The essential guide to family-school partnerships. </a:t>
            </a:r>
            <a:r>
              <a:rPr lang="en-US" sz="1400">
                <a:latin typeface="Verdana" charset="0"/>
                <a:ea typeface="ＭＳ Ｐゴシック" charset="0"/>
                <a:cs typeface="ＭＳ Ｐゴシック" charset="0"/>
              </a:rPr>
              <a:t>New York: The New Press.</a:t>
            </a:r>
          </a:p>
          <a:p>
            <a:endParaRPr lang="en-US" sz="1400">
              <a:latin typeface="Verdana" charset="0"/>
              <a:ea typeface="ＭＳ Ｐゴシック" charset="0"/>
              <a:cs typeface="ＭＳ Ｐゴシック" charset="0"/>
            </a:endParaRPr>
          </a:p>
          <a:p>
            <a:r>
              <a:rPr lang="en-US" sz="1400">
                <a:latin typeface="Verdana" charset="0"/>
                <a:ea typeface="ＭＳ Ｐゴシック" charset="0"/>
                <a:cs typeface="ＭＳ Ｐゴシック" charset="0"/>
              </a:rPr>
              <a:t>Lines, C.L., Miller, G.L.,&amp; Arthur-Stanley, A.(2011). </a:t>
            </a:r>
            <a:r>
              <a:rPr lang="en-US" sz="1400" i="1">
                <a:latin typeface="Verdana" charset="0"/>
                <a:ea typeface="ＭＳ Ｐゴシック" charset="0"/>
                <a:cs typeface="ＭＳ Ｐゴシック" charset="0"/>
              </a:rPr>
              <a:t>The power of family-school partnering: A practical guide for mental health professionals and educators. </a:t>
            </a:r>
            <a:r>
              <a:rPr lang="en-US" sz="1400">
                <a:latin typeface="Verdana" charset="0"/>
                <a:ea typeface="ＭＳ Ｐゴシック" charset="0"/>
                <a:cs typeface="ＭＳ Ｐゴシック" charset="0"/>
              </a:rPr>
              <a:t>New York: Routledge.</a:t>
            </a:r>
          </a:p>
          <a:p>
            <a:pPr>
              <a:buFontTx/>
              <a:buNone/>
            </a:pPr>
            <a:r>
              <a:rPr lang="en-US" sz="1400" b="1">
                <a:latin typeface="Verdana" charset="0"/>
                <a:ea typeface="ＭＳ Ｐゴシック" charset="0"/>
                <a:cs typeface="ＭＳ Ｐゴシック" charset="0"/>
              </a:rPr>
              <a:t> </a:t>
            </a:r>
            <a:endParaRPr lang="en-US" sz="1400">
              <a:latin typeface="Verdana" charset="0"/>
              <a:ea typeface="ＭＳ Ｐゴシック" charset="0"/>
              <a:cs typeface="ＭＳ Ｐゴシック" charset="0"/>
            </a:endParaRPr>
          </a:p>
          <a:p>
            <a:r>
              <a:rPr lang="en-US" sz="1400">
                <a:latin typeface="Verdana" charset="0"/>
                <a:ea typeface="ＭＳ Ｐゴシック" charset="0"/>
                <a:cs typeface="ＭＳ Ｐゴシック" charset="0"/>
              </a:rPr>
              <a:t>Lawrence-Lightfoot, S. (2002). </a:t>
            </a:r>
            <a:r>
              <a:rPr lang="en-US" sz="1400" i="1">
                <a:latin typeface="Verdana" charset="0"/>
                <a:ea typeface="ＭＳ Ｐゴシック" charset="0"/>
                <a:cs typeface="ＭＳ Ｐゴシック" charset="0"/>
              </a:rPr>
              <a:t>The essential conversation: What parents and teachers can learn from each other. </a:t>
            </a:r>
            <a:r>
              <a:rPr lang="en-US" sz="1400">
                <a:latin typeface="Verdana" charset="0"/>
                <a:ea typeface="ＭＳ Ｐゴシック" charset="0"/>
                <a:cs typeface="ＭＳ Ｐゴシック" charset="0"/>
              </a:rPr>
              <a:t>New York: Random House.</a:t>
            </a:r>
          </a:p>
          <a:p>
            <a:endParaRPr lang="en-US" sz="1400">
              <a:latin typeface="Verdana" charset="0"/>
              <a:ea typeface="ＭＳ Ｐゴシック" charset="0"/>
              <a:cs typeface="ＭＳ Ｐゴシック" charset="0"/>
            </a:endParaRPr>
          </a:p>
          <a:p>
            <a:endParaRPr lang="en-US" sz="1400">
              <a:latin typeface="Verdana" charset="0"/>
              <a:ea typeface="ＭＳ Ｐゴシック" charset="0"/>
              <a:cs typeface="ＭＳ Ｐゴシック" charset="0"/>
            </a:endParaRPr>
          </a:p>
        </p:txBody>
      </p:sp>
    </p:spTree>
  </p:cSld>
  <p:clrMapOvr>
    <a:masterClrMapping/>
  </p:clrMapOvr>
  <p:transition xmlns:p14="http://schemas.microsoft.com/office/powerpoint/2010/mai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p:nvPr>
        </p:nvSpPr>
        <p:spPr bwMode="auto">
          <a:xfrm>
            <a:off x="457200" y="228600"/>
            <a:ext cx="8229600" cy="118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Verdana" charset="0"/>
                <a:ea typeface="ＭＳ Ｐゴシック" charset="0"/>
                <a:cs typeface="ＭＳ Ｐゴシック" charset="0"/>
              </a:rPr>
              <a:t>References</a:t>
            </a:r>
            <a:br>
              <a:rPr lang="en-US">
                <a:solidFill>
                  <a:schemeClr val="tx1"/>
                </a:solidFill>
                <a:latin typeface="Verdana" charset="0"/>
                <a:ea typeface="ＭＳ Ｐゴシック" charset="0"/>
                <a:cs typeface="ＭＳ Ｐゴシック" charset="0"/>
              </a:rPr>
            </a:br>
            <a:endParaRPr lang="en-US">
              <a:solidFill>
                <a:schemeClr val="tx1"/>
              </a:solidFill>
              <a:latin typeface="Verdana" charset="0"/>
              <a:ea typeface="ＭＳ Ｐゴシック" charset="0"/>
              <a:cs typeface="ＭＳ Ｐゴシック" charset="0"/>
            </a:endParaRPr>
          </a:p>
        </p:txBody>
      </p:sp>
      <p:sp>
        <p:nvSpPr>
          <p:cNvPr id="238594" name="Rectangle 3"/>
          <p:cNvSpPr>
            <a:spLocks noGrp="1" noChangeArrowheads="1"/>
          </p:cNvSpPr>
          <p:nvPr>
            <p:ph type="body" idx="1"/>
          </p:nvPr>
        </p:nvSpPr>
        <p:spPr bwMode="auto">
          <a:xfrm>
            <a:off x="533400" y="914400"/>
            <a:ext cx="86106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400">
                <a:latin typeface="Century Gothic" charset="0"/>
                <a:ea typeface="ＭＳ Ｐゴシック" charset="0"/>
                <a:cs typeface="ＭＳ Ｐゴシック" charset="0"/>
              </a:rPr>
              <a:t>Bridgeland, J.M., Diliulio, J.J., &amp; Balfanz, R. (2009). </a:t>
            </a:r>
            <a:r>
              <a:rPr lang="en-US" sz="1400" i="1">
                <a:latin typeface="Century Gothic" charset="0"/>
                <a:ea typeface="ＭＳ Ｐゴシック" charset="0"/>
                <a:cs typeface="ＭＳ Ｐゴシック" charset="0"/>
              </a:rPr>
              <a:t>On the frontlines of schools: Perspectives of teachers and principals on the high school dropout problem. </a:t>
            </a:r>
            <a:r>
              <a:rPr lang="en-US" sz="1400">
                <a:latin typeface="Century Gothic" charset="0"/>
                <a:ea typeface="ＭＳ Ｐゴシック" charset="0"/>
                <a:cs typeface="ＭＳ Ｐゴシック" charset="0"/>
              </a:rPr>
              <a:t>Washington, DC: Civic Enterprises, LLC. Retrieved from </a:t>
            </a:r>
            <a:r>
              <a:rPr lang="en-US" sz="1400" u="sng">
                <a:latin typeface="Century Gothic" charset="0"/>
                <a:ea typeface="ＭＳ Ｐゴシック" charset="0"/>
                <a:cs typeface="ＭＳ Ｐゴシック" charset="0"/>
                <a:hlinkClick r:id="rId3"/>
              </a:rPr>
              <a:t>http://www.civicenterprises.net/reports/on_the_front_lines_of_schools.pdf</a:t>
            </a:r>
            <a:endParaRPr lang="en-US" sz="1400">
              <a:latin typeface="Verdana" charset="0"/>
              <a:ea typeface="ＭＳ Ｐゴシック" charset="0"/>
              <a:cs typeface="ＭＳ Ｐゴシック" charset="0"/>
            </a:endParaRPr>
          </a:p>
          <a:p>
            <a:pPr eaLnBrk="1" hangingPunct="1">
              <a:lnSpc>
                <a:spcPct val="70000"/>
              </a:lnSpc>
            </a:pPr>
            <a:r>
              <a:rPr lang="en-US" sz="1400">
                <a:latin typeface="Verdana" charset="0"/>
                <a:ea typeface="ＭＳ Ｐゴシック" charset="0"/>
                <a:cs typeface="ＭＳ Ｐゴシック" charset="0"/>
              </a:rPr>
              <a:t>Christenson, S. L. (1995</a:t>
            </a:r>
            <a:r>
              <a:rPr lang="en-US" sz="1400" i="1">
                <a:latin typeface="Verdana" charset="0"/>
                <a:ea typeface="ＭＳ Ｐゴシック" charset="0"/>
                <a:cs typeface="ＭＳ Ｐゴシック" charset="0"/>
              </a:rPr>
              <a:t>). Families and schools: What is the role of the school psychologist? 	</a:t>
            </a:r>
            <a:r>
              <a:rPr lang="en-US" sz="1400">
                <a:latin typeface="Verdana" charset="0"/>
                <a:ea typeface="ＭＳ Ｐゴシック" charset="0"/>
                <a:cs typeface="ＭＳ Ｐゴシック" charset="0"/>
              </a:rPr>
              <a:t>School Psychology Quarterly, 10, 118-132</a:t>
            </a:r>
            <a:r>
              <a:rPr lang="en-US" sz="1400" i="1">
                <a:latin typeface="Verdana" charset="0"/>
                <a:ea typeface="ＭＳ Ｐゴシック" charset="0"/>
                <a:cs typeface="ＭＳ Ｐゴシック" charset="0"/>
              </a:rPr>
              <a:t>.</a:t>
            </a:r>
          </a:p>
          <a:p>
            <a:pPr eaLnBrk="1" hangingPunct="1">
              <a:lnSpc>
                <a:spcPct val="70000"/>
              </a:lnSpc>
            </a:pPr>
            <a:r>
              <a:rPr lang="en-US" sz="1400">
                <a:latin typeface="Verdana" charset="0"/>
                <a:ea typeface="ＭＳ Ｐゴシック" charset="0"/>
                <a:cs typeface="ＭＳ Ｐゴシック" charset="0"/>
              </a:rPr>
              <a:t>Christenson, S. L., &amp; Sheridan, S. M. (2001). </a:t>
            </a:r>
            <a:r>
              <a:rPr lang="en-US" sz="1400" i="1">
                <a:latin typeface="Verdana" charset="0"/>
                <a:ea typeface="ＭＳ Ｐゴシック" charset="0"/>
                <a:cs typeface="ＭＳ Ｐゴシック" charset="0"/>
              </a:rPr>
              <a:t>Schools and families: Creating essential connections for learning</a:t>
            </a:r>
            <a:r>
              <a:rPr lang="en-US" sz="1400">
                <a:latin typeface="Verdana" charset="0"/>
                <a:ea typeface="ＭＳ Ｐゴシック" charset="0"/>
                <a:cs typeface="ＭＳ Ｐゴシック" charset="0"/>
              </a:rPr>
              <a:t>. New York: Guilford Press.</a:t>
            </a:r>
          </a:p>
          <a:p>
            <a:pPr eaLnBrk="1" hangingPunct="1">
              <a:lnSpc>
                <a:spcPct val="70000"/>
              </a:lnSpc>
            </a:pPr>
            <a:r>
              <a:rPr lang="en-US" sz="1400">
                <a:latin typeface="Verdana" charset="0"/>
                <a:ea typeface="ＭＳ Ｐゴシック" charset="0"/>
                <a:cs typeface="ＭＳ Ｐゴシック" charset="0"/>
              </a:rPr>
              <a:t>Clark, R.M. (1990). </a:t>
            </a:r>
            <a:r>
              <a:rPr lang="en-US" sz="1400" i="1">
                <a:latin typeface="Verdana" charset="0"/>
                <a:ea typeface="ＭＳ Ｐゴシック" charset="0"/>
                <a:cs typeface="ＭＳ Ｐゴシック" charset="0"/>
              </a:rPr>
              <a:t>Why disadvantaged students succeed: What happens outside of school	is critical.  </a:t>
            </a:r>
            <a:r>
              <a:rPr lang="en-US" sz="1400">
                <a:latin typeface="Verdana" charset="0"/>
                <a:ea typeface="ＭＳ Ｐゴシック" charset="0"/>
                <a:cs typeface="ＭＳ Ｐゴシック" charset="0"/>
              </a:rPr>
              <a:t>Public Welfare</a:t>
            </a:r>
            <a:r>
              <a:rPr lang="en-US" sz="1400" i="1">
                <a:latin typeface="Verdana" charset="0"/>
                <a:ea typeface="ＭＳ Ｐゴシック" charset="0"/>
                <a:cs typeface="ＭＳ Ｐゴシック" charset="0"/>
              </a:rPr>
              <a:t>, (17-23).</a:t>
            </a:r>
          </a:p>
          <a:p>
            <a:pPr eaLnBrk="1" hangingPunct="1">
              <a:lnSpc>
                <a:spcPct val="70000"/>
              </a:lnSpc>
            </a:pPr>
            <a:r>
              <a:rPr lang="en-US" sz="1400">
                <a:latin typeface="Verdana" charset="0"/>
                <a:ea typeface="ＭＳ Ｐゴシック" charset="0"/>
                <a:cs typeface="ＭＳ Ｐゴシック" charset="0"/>
              </a:rPr>
              <a:t>Colorado Department of Education. (2007). </a:t>
            </a:r>
            <a:r>
              <a:rPr lang="en-US" sz="1400" i="1">
                <a:latin typeface="Verdana" charset="0"/>
                <a:ea typeface="ＭＳ Ｐゴシック" charset="0"/>
                <a:cs typeface="ＭＳ Ｐゴシック" charset="0"/>
              </a:rPr>
              <a:t>ECEA rules</a:t>
            </a:r>
            <a:r>
              <a:rPr lang="en-US" sz="1400">
                <a:latin typeface="Verdana" charset="0"/>
                <a:ea typeface="ＭＳ Ｐゴシック" charset="0"/>
                <a:cs typeface="ＭＳ Ｐゴシック" charset="0"/>
              </a:rPr>
              <a:t>. Retrieved from </a:t>
            </a:r>
            <a:r>
              <a:rPr lang="en-US" sz="1400">
                <a:latin typeface="Verdana" charset="0"/>
                <a:ea typeface="ＭＳ Ｐゴシック" charset="0"/>
                <a:cs typeface="ＭＳ Ｐゴシック" charset="0"/>
                <a:hlinkClick r:id="rId4"/>
              </a:rPr>
              <a:t>http://www.cde.state.co.us/cdesped/download/pdf/ECEARules_Effective12-30-07.pdf</a:t>
            </a:r>
            <a:r>
              <a:rPr lang="en-US" sz="1400">
                <a:latin typeface="Verdana" charset="0"/>
                <a:ea typeface="ＭＳ Ｐゴシック" charset="0"/>
                <a:cs typeface="ＭＳ Ｐゴシック" charset="0"/>
              </a:rPr>
              <a:t>, September 10, 2008.</a:t>
            </a:r>
          </a:p>
          <a:p>
            <a:pPr eaLnBrk="1" hangingPunct="1">
              <a:lnSpc>
                <a:spcPct val="70000"/>
              </a:lnSpc>
            </a:pPr>
            <a:r>
              <a:rPr lang="en-US" sz="1400">
                <a:latin typeface="Verdana" charset="0"/>
                <a:ea typeface="ＭＳ Ｐゴシック" charset="0"/>
                <a:cs typeface="ＭＳ Ｐゴシック" charset="0"/>
              </a:rPr>
              <a:t>Colorado Department of Education. (2008a). </a:t>
            </a:r>
            <a:r>
              <a:rPr lang="en-US" sz="1400" i="1">
                <a:latin typeface="Verdana" charset="0"/>
                <a:ea typeface="ＭＳ Ｐゴシック" charset="0"/>
                <a:cs typeface="ＭＳ Ｐゴシック" charset="0"/>
              </a:rPr>
              <a:t>Family involvement in schools: Engaging parents of at-risk youth. </a:t>
            </a:r>
            <a:r>
              <a:rPr lang="en-US" sz="1400">
                <a:latin typeface="Verdana" charset="0"/>
                <a:ea typeface="ＭＳ Ｐゴシック" charset="0"/>
                <a:cs typeface="ＭＳ Ｐゴシック" charset="0"/>
              </a:rPr>
              <a:t>Denver, CO: Author.</a:t>
            </a:r>
          </a:p>
          <a:p>
            <a:pPr eaLnBrk="1" hangingPunct="1">
              <a:lnSpc>
                <a:spcPct val="70000"/>
              </a:lnSpc>
            </a:pPr>
            <a:r>
              <a:rPr lang="en-US" sz="1400">
                <a:latin typeface="Verdana" charset="0"/>
                <a:ea typeface="ＭＳ Ｐゴシック" charset="0"/>
                <a:cs typeface="ＭＳ Ｐゴシック" charset="0"/>
              </a:rPr>
              <a:t>Colorado Department of Education. (2008b). </a:t>
            </a:r>
            <a:r>
              <a:rPr lang="en-US" sz="1400" i="1">
                <a:latin typeface="Verdana" charset="0"/>
                <a:ea typeface="ＭＳ Ｐゴシック" charset="0"/>
                <a:cs typeface="ＭＳ Ｐゴシック" charset="0"/>
              </a:rPr>
              <a:t>Guidelines for identifying students with Specific Learning Disabilities</a:t>
            </a:r>
            <a:r>
              <a:rPr lang="en-US" sz="1400">
                <a:latin typeface="Verdana" charset="0"/>
                <a:ea typeface="ＭＳ Ｐゴシック" charset="0"/>
                <a:cs typeface="ＭＳ Ｐゴシック" charset="0"/>
              </a:rPr>
              <a:t>. Denver, CO: Author.</a:t>
            </a:r>
          </a:p>
          <a:p>
            <a:pPr eaLnBrk="1" hangingPunct="1">
              <a:lnSpc>
                <a:spcPct val="70000"/>
              </a:lnSpc>
            </a:pPr>
            <a:r>
              <a:rPr lang="en-US" sz="1400">
                <a:latin typeface="Verdana" charset="0"/>
                <a:ea typeface="ＭＳ Ｐゴシック" charset="0"/>
                <a:cs typeface="ＭＳ Ｐゴシック" charset="0"/>
              </a:rPr>
              <a:t>Colorado Department of Education. (2008c). </a:t>
            </a:r>
            <a:r>
              <a:rPr lang="en-US" sz="1400" i="1">
                <a:latin typeface="Verdana" charset="0"/>
                <a:ea typeface="ＭＳ Ｐゴシック" charset="0"/>
                <a:cs typeface="ＭＳ Ｐゴシック" charset="0"/>
              </a:rPr>
              <a:t>Response to intervention (RtI): A practitioner</a:t>
            </a:r>
            <a:r>
              <a:rPr lang="ja-JP" altLang="en-US" sz="1400" i="1">
                <a:latin typeface="Verdana" charset="0"/>
                <a:ea typeface="ＭＳ Ｐゴシック" charset="0"/>
                <a:cs typeface="ＭＳ Ｐゴシック" charset="0"/>
              </a:rPr>
              <a:t>’</a:t>
            </a:r>
            <a:r>
              <a:rPr lang="en-US" altLang="ja-JP" sz="1400" i="1">
                <a:latin typeface="Verdana" charset="0"/>
                <a:ea typeface="ＭＳ Ｐゴシック" charset="0"/>
                <a:cs typeface="ＭＳ Ｐゴシック" charset="0"/>
              </a:rPr>
              <a:t>s guide to implementation</a:t>
            </a:r>
            <a:r>
              <a:rPr lang="en-US" altLang="ja-JP" sz="1400">
                <a:latin typeface="Verdana" charset="0"/>
                <a:ea typeface="ＭＳ Ｐゴシック" charset="0"/>
                <a:cs typeface="ＭＳ Ｐゴシック" charset="0"/>
              </a:rPr>
              <a:t>. Denver, CO: Author.</a:t>
            </a:r>
          </a:p>
          <a:p>
            <a:pPr eaLnBrk="1" hangingPunct="1">
              <a:lnSpc>
                <a:spcPct val="70000"/>
              </a:lnSpc>
            </a:pPr>
            <a:r>
              <a:rPr lang="en-US" sz="1400">
                <a:latin typeface="Verdana" charset="0"/>
                <a:ea typeface="ＭＳ Ｐゴシック" charset="0"/>
                <a:cs typeface="ＭＳ Ｐゴシック" charset="0"/>
              </a:rPr>
              <a:t>Colorado Department of Education (2009). </a:t>
            </a:r>
            <a:r>
              <a:rPr lang="en-US" sz="1400" i="1">
                <a:latin typeface="Verdana" charset="0"/>
                <a:ea typeface="ＭＳ Ｐゴシック" charset="0"/>
                <a:cs typeface="ＭＳ Ｐゴシック" charset="0"/>
              </a:rPr>
              <a:t>Response to intervention (RtI): Family &amp; community partnering: </a:t>
            </a:r>
            <a:r>
              <a:rPr lang="ja-JP" altLang="en-US" sz="1400" i="1">
                <a:latin typeface="Verdana" charset="0"/>
                <a:ea typeface="ＭＳ Ｐゴシック" charset="0"/>
                <a:cs typeface="ＭＳ Ｐゴシック" charset="0"/>
              </a:rPr>
              <a:t>“</a:t>
            </a:r>
            <a:r>
              <a:rPr lang="en-US" altLang="ja-JP" sz="1400" i="1">
                <a:latin typeface="Verdana" charset="0"/>
                <a:ea typeface="ＭＳ Ｐゴシック" charset="0"/>
                <a:cs typeface="ＭＳ Ｐゴシック" charset="0"/>
              </a:rPr>
              <a:t>On the team and qt the table</a:t>
            </a:r>
            <a:r>
              <a:rPr lang="ja-JP" altLang="en-US" sz="1400" i="1">
                <a:latin typeface="Verdana" charset="0"/>
                <a:ea typeface="ＭＳ Ｐゴシック" charset="0"/>
                <a:cs typeface="ＭＳ Ｐゴシック" charset="0"/>
              </a:rPr>
              <a:t>”</a:t>
            </a:r>
            <a:r>
              <a:rPr lang="en-US" altLang="ja-JP" sz="1400" i="1">
                <a:latin typeface="Verdana" charset="0"/>
                <a:ea typeface="ＭＳ Ｐゴシック" charset="0"/>
                <a:cs typeface="ＭＳ Ｐゴシック" charset="0"/>
              </a:rPr>
              <a:t> toolkit: </a:t>
            </a:r>
            <a:r>
              <a:rPr lang="en-US" altLang="ja-JP" sz="1400">
                <a:latin typeface="Verdana" charset="0"/>
                <a:ea typeface="ＭＳ Ｐゴシック" charset="0"/>
                <a:cs typeface="ＭＳ Ｐゴシック" charset="0"/>
              </a:rPr>
              <a:t>Denver, CO: Author.</a:t>
            </a:r>
          </a:p>
          <a:p>
            <a:pPr eaLnBrk="1" hangingPunct="1">
              <a:lnSpc>
                <a:spcPct val="70000"/>
              </a:lnSpc>
            </a:pPr>
            <a:r>
              <a:rPr lang="en-US" sz="1400">
                <a:latin typeface="Verdana" charset="0"/>
                <a:ea typeface="ＭＳ Ｐゴシック" charset="0"/>
                <a:cs typeface="ＭＳ Ｐゴシック" charset="0"/>
              </a:rPr>
              <a:t>Colorado Department of Education (2010). </a:t>
            </a:r>
            <a:r>
              <a:rPr lang="en-US" sz="1400" i="1">
                <a:latin typeface="Verdana" charset="0"/>
                <a:ea typeface="ＭＳ Ｐゴシック" charset="0"/>
                <a:cs typeface="ＭＳ Ｐゴシック" charset="0"/>
              </a:rPr>
              <a:t>District accountability handbook. </a:t>
            </a:r>
            <a:r>
              <a:rPr lang="en-US" sz="1400">
                <a:latin typeface="Verdana" charset="0"/>
                <a:ea typeface="ＭＳ Ｐゴシック" charset="0"/>
                <a:cs typeface="ＭＳ Ｐゴシック" charset="0"/>
              </a:rPr>
              <a:t>Denver, CO: Author.</a:t>
            </a:r>
          </a:p>
          <a:p>
            <a:pPr eaLnBrk="1" hangingPunct="1">
              <a:lnSpc>
                <a:spcPct val="70000"/>
              </a:lnSpc>
            </a:pPr>
            <a:r>
              <a:rPr lang="en-US" sz="1400">
                <a:latin typeface="Verdana" charset="0"/>
                <a:ea typeface="ＭＳ Ｐゴシック" charset="0"/>
                <a:cs typeface="ＭＳ Ｐゴシック" charset="0"/>
              </a:rPr>
              <a:t>Colorado Department of Education (2011). </a:t>
            </a:r>
            <a:r>
              <a:rPr lang="en-US" sz="1400" i="1">
                <a:latin typeface="Verdana" charset="0"/>
                <a:ea typeface="ＭＳ Ｐゴシック" charset="0"/>
                <a:cs typeface="ＭＳ Ｐゴシック" charset="0"/>
              </a:rPr>
              <a:t>Commissioner</a:t>
            </a:r>
            <a:r>
              <a:rPr lang="ja-JP" altLang="en-US" sz="1400" i="1">
                <a:latin typeface="Verdana" charset="0"/>
                <a:ea typeface="ＭＳ Ｐゴシック" charset="0"/>
                <a:cs typeface="ＭＳ Ｐゴシック" charset="0"/>
              </a:rPr>
              <a:t>’</a:t>
            </a:r>
            <a:r>
              <a:rPr lang="en-US" altLang="ja-JP" sz="1400" i="1">
                <a:latin typeface="Verdana" charset="0"/>
                <a:ea typeface="ＭＳ Ｐゴシック" charset="0"/>
                <a:cs typeface="ＭＳ Ｐゴシック" charset="0"/>
              </a:rPr>
              <a:t>s report to the state board of education: Dropout prevention and student engagement unit.</a:t>
            </a:r>
            <a:endParaRPr lang="en-US" altLang="ja-JP" sz="1400">
              <a:latin typeface="Verdana" charset="0"/>
              <a:ea typeface="ＭＳ Ｐゴシック" charset="0"/>
              <a:cs typeface="ＭＳ Ｐゴシック" charset="0"/>
            </a:endParaRPr>
          </a:p>
          <a:p>
            <a:pPr eaLnBrk="1" hangingPunct="1">
              <a:lnSpc>
                <a:spcPct val="80000"/>
              </a:lnSpc>
            </a:pPr>
            <a:r>
              <a:rPr lang="en-US" sz="1400">
                <a:latin typeface="Verdana" charset="0"/>
                <a:ea typeface="ＭＳ Ｐゴシック" charset="0"/>
                <a:cs typeface="ＭＳ Ｐゴシック" charset="0"/>
              </a:rPr>
              <a:t>Epstein, J.L. (1991</a:t>
            </a:r>
            <a:r>
              <a:rPr lang="en-US" sz="1400" i="1">
                <a:latin typeface="Verdana" charset="0"/>
                <a:ea typeface="ＭＳ Ｐゴシック" charset="0"/>
                <a:cs typeface="ＭＳ Ｐゴシック" charset="0"/>
              </a:rPr>
              <a:t>). Paths to partnership:  What can we learn from federal, state, district, and school initiatives. </a:t>
            </a:r>
            <a:r>
              <a:rPr lang="en-US" sz="1400">
                <a:latin typeface="Verdana" charset="0"/>
                <a:ea typeface="ＭＳ Ｐゴシック" charset="0"/>
                <a:cs typeface="ＭＳ Ｐゴシック" charset="0"/>
              </a:rPr>
              <a:t>Phi Delta Kappan</a:t>
            </a:r>
            <a:r>
              <a:rPr lang="en-US" sz="1400" i="1">
                <a:latin typeface="Verdana" charset="0"/>
                <a:ea typeface="ＭＳ Ｐゴシック" charset="0"/>
                <a:cs typeface="ＭＳ Ｐゴシック" charset="0"/>
              </a:rPr>
              <a:t>, 72 (5).</a:t>
            </a:r>
          </a:p>
          <a:p>
            <a:pPr eaLnBrk="1" hangingPunct="1">
              <a:lnSpc>
                <a:spcPct val="80000"/>
              </a:lnSpc>
            </a:pPr>
            <a:r>
              <a:rPr lang="en-US" sz="1400">
                <a:latin typeface="Verdana" charset="0"/>
                <a:ea typeface="ＭＳ Ｐゴシック" charset="0"/>
                <a:cs typeface="ＭＳ Ｐゴシック" charset="0"/>
              </a:rPr>
              <a:t>Epstein, J.L. (1995). </a:t>
            </a:r>
            <a:r>
              <a:rPr lang="en-US" sz="1400" i="1">
                <a:latin typeface="Verdana" charset="0"/>
                <a:ea typeface="ＭＳ Ｐゴシック" charset="0"/>
                <a:cs typeface="ＭＳ Ｐゴシック" charset="0"/>
              </a:rPr>
              <a:t>School/family/community partnerships: Caring for the children we share. </a:t>
            </a:r>
            <a:r>
              <a:rPr lang="en-US" sz="1400">
                <a:latin typeface="Verdana" charset="0"/>
                <a:ea typeface="ＭＳ Ｐゴシック" charset="0"/>
                <a:cs typeface="ＭＳ Ｐゴシック" charset="0"/>
              </a:rPr>
              <a:t>Phi Delta Kappa, </a:t>
            </a:r>
            <a:r>
              <a:rPr lang="en-US" sz="1400" i="1">
                <a:latin typeface="Verdana" charset="0"/>
                <a:ea typeface="ＭＳ Ｐゴシック" charset="0"/>
                <a:cs typeface="ＭＳ Ｐゴシック" charset="0"/>
              </a:rPr>
              <a:t>76 </a:t>
            </a:r>
            <a:r>
              <a:rPr lang="en-US" sz="1400">
                <a:latin typeface="Verdana" charset="0"/>
                <a:ea typeface="ＭＳ Ｐゴシック" charset="0"/>
                <a:cs typeface="ＭＳ Ｐゴシック" charset="0"/>
              </a:rPr>
              <a:t>(9)</a:t>
            </a:r>
            <a:r>
              <a:rPr lang="en-US" sz="1400" i="1">
                <a:latin typeface="Verdana" charset="0"/>
                <a:ea typeface="ＭＳ Ｐゴシック" charset="0"/>
                <a:cs typeface="ＭＳ Ｐゴシック" charset="0"/>
              </a:rPr>
              <a:t>, </a:t>
            </a:r>
            <a:r>
              <a:rPr lang="en-US" sz="1400">
                <a:latin typeface="Verdana" charset="0"/>
                <a:ea typeface="ＭＳ Ｐゴシック" charset="0"/>
                <a:cs typeface="ＭＳ Ｐゴシック" charset="0"/>
              </a:rPr>
              <a:t>701-702</a:t>
            </a:r>
            <a:r>
              <a:rPr lang="en-US" sz="1400" i="1">
                <a:latin typeface="Verdana" charset="0"/>
                <a:ea typeface="ＭＳ Ｐゴシック" charset="0"/>
                <a:cs typeface="ＭＳ Ｐゴシック" charset="0"/>
              </a:rPr>
              <a:t> </a:t>
            </a:r>
            <a:endParaRPr lang="en-US" sz="1400">
              <a:latin typeface="Verdana" charset="0"/>
              <a:ea typeface="ＭＳ Ｐゴシック" charset="0"/>
              <a:cs typeface="ＭＳ Ｐゴシック" charset="0"/>
            </a:endParaRPr>
          </a:p>
          <a:p>
            <a:pPr eaLnBrk="1" hangingPunct="1">
              <a:lnSpc>
                <a:spcPct val="70000"/>
              </a:lnSpc>
            </a:pPr>
            <a:endParaRPr lang="en-US" sz="1400">
              <a:latin typeface="Verdana" charset="0"/>
              <a:ea typeface="ＭＳ Ｐゴシック" charset="0"/>
              <a:cs typeface="ＭＳ Ｐゴシック" charset="0"/>
            </a:endParaRPr>
          </a:p>
          <a:p>
            <a:pPr eaLnBrk="1" hangingPunct="1">
              <a:lnSpc>
                <a:spcPct val="70000"/>
              </a:lnSpc>
            </a:pPr>
            <a:endParaRPr lang="en-US" sz="1400">
              <a:latin typeface="Verdana" charset="0"/>
              <a:ea typeface="ＭＳ Ｐゴシック" charset="0"/>
              <a:cs typeface="ＭＳ Ｐゴシック" charset="0"/>
            </a:endParaRPr>
          </a:p>
          <a:p>
            <a:pPr eaLnBrk="1" hangingPunct="1">
              <a:lnSpc>
                <a:spcPct val="70000"/>
              </a:lnSpc>
            </a:pPr>
            <a:endParaRPr lang="en-US" sz="1400">
              <a:latin typeface="Verdana" charset="0"/>
              <a:ea typeface="ＭＳ Ｐゴシック" charset="0"/>
              <a:cs typeface="ＭＳ Ｐゴシック" charset="0"/>
            </a:endParaRPr>
          </a:p>
          <a:p>
            <a:pPr lvl="1" eaLnBrk="1" hangingPunct="1">
              <a:lnSpc>
                <a:spcPct val="70000"/>
              </a:lnSpc>
              <a:buFontTx/>
              <a:buNone/>
            </a:pPr>
            <a:endParaRPr lang="en-US" sz="1600">
              <a:latin typeface="Verdana" charset="0"/>
              <a:ea typeface="ＭＳ Ｐゴシック" charset="0"/>
            </a:endParaRPr>
          </a:p>
          <a:p>
            <a:pPr eaLnBrk="1" hangingPunct="1">
              <a:lnSpc>
                <a:spcPct val="80000"/>
              </a:lnSpc>
              <a:buFontTx/>
              <a:buNone/>
            </a:pPr>
            <a:endParaRPr lang="en-US" sz="1400">
              <a:latin typeface="Verdana" charset="0"/>
              <a:ea typeface="ＭＳ Ｐゴシック" charset="0"/>
              <a:cs typeface="ＭＳ Ｐゴシック" charset="0"/>
            </a:endParaRPr>
          </a:p>
          <a:p>
            <a:pPr eaLnBrk="1" hangingPunct="1">
              <a:lnSpc>
                <a:spcPct val="80000"/>
              </a:lnSpc>
            </a:pPr>
            <a:endParaRPr lang="en-US" sz="1400">
              <a:latin typeface="Verdana"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Verdana" charset="0"/>
                <a:ea typeface="ＭＳ Ｐゴシック" charset="0"/>
                <a:cs typeface="ＭＳ Ｐゴシック" charset="0"/>
              </a:rPr>
              <a:t>References</a:t>
            </a:r>
          </a:p>
        </p:txBody>
      </p:sp>
      <p:sp>
        <p:nvSpPr>
          <p:cNvPr id="240642" name="Rectangle 3"/>
          <p:cNvSpPr>
            <a:spLocks noGrp="1" noChangeArrowheads="1"/>
          </p:cNvSpPr>
          <p:nvPr>
            <p:ph type="body" idx="1"/>
          </p:nvPr>
        </p:nvSpPr>
        <p:spPr bwMode="auto">
          <a:xfrm>
            <a:off x="533400" y="838200"/>
            <a:ext cx="82296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pPr>
            <a:r>
              <a:rPr lang="en-US" sz="1400">
                <a:latin typeface="Verdana" charset="0"/>
                <a:ea typeface="ＭＳ Ｐゴシック" charset="0"/>
                <a:cs typeface="ＭＳ Ｐゴシック" charset="0"/>
              </a:rPr>
              <a:t>Epstein, J.L., Sanders, M.V., Simon, B.S., Salinas, K.C., Jansorn, N.R.,  &amp; Van Voorhis, F.L. (2002</a:t>
            </a:r>
            <a:r>
              <a:rPr lang="en-US" sz="1400" i="1">
                <a:latin typeface="Verdana" charset="0"/>
                <a:ea typeface="ＭＳ Ｐゴシック" charset="0"/>
                <a:cs typeface="ＭＳ Ｐゴシック" charset="0"/>
              </a:rPr>
              <a:t>) School</a:t>
            </a:r>
            <a:r>
              <a:rPr lang="en-US" sz="1400">
                <a:latin typeface="Verdana" charset="0"/>
                <a:ea typeface="ＭＳ Ｐゴシック" charset="0"/>
                <a:cs typeface="ＭＳ Ｐゴシック" charset="0"/>
              </a:rPr>
              <a:t>, </a:t>
            </a:r>
            <a:r>
              <a:rPr lang="en-US" sz="1400" i="1">
                <a:latin typeface="Verdana" charset="0"/>
                <a:ea typeface="ＭＳ Ｐゴシック" charset="0"/>
                <a:cs typeface="ＭＳ Ｐゴシック" charset="0"/>
              </a:rPr>
              <a:t>family, and community partnerships: Your handbook for action</a:t>
            </a:r>
            <a:r>
              <a:rPr lang="en-US" sz="1400">
                <a:latin typeface="Verdana" charset="0"/>
                <a:ea typeface="ＭＳ Ｐゴシック" charset="0"/>
                <a:cs typeface="ＭＳ Ｐゴシック" charset="0"/>
              </a:rPr>
              <a:t>. Thousands Oaks, CA: Corwin Press.</a:t>
            </a:r>
          </a:p>
          <a:p>
            <a:pPr eaLnBrk="1" hangingPunct="1">
              <a:lnSpc>
                <a:spcPct val="80000"/>
              </a:lnSpc>
            </a:pPr>
            <a:r>
              <a:rPr lang="en-US" sz="1400">
                <a:latin typeface="Verdana" charset="0"/>
                <a:ea typeface="ＭＳ Ｐゴシック" charset="0"/>
                <a:cs typeface="ＭＳ Ｐゴシック" charset="0"/>
              </a:rPr>
              <a:t>Esler A.N., Godber Y., &amp; Christenson, S. L.(2008). </a:t>
            </a:r>
            <a:r>
              <a:rPr lang="en-US" sz="1400" i="1">
                <a:latin typeface="Verdana" charset="0"/>
                <a:ea typeface="ＭＳ Ｐゴシック" charset="0"/>
                <a:cs typeface="ＭＳ Ｐゴシック" charset="0"/>
              </a:rPr>
              <a:t>Best practices in supporting home-school collaboration. </a:t>
            </a:r>
            <a:r>
              <a:rPr lang="en-US" sz="1400">
                <a:latin typeface="Verdana" charset="0"/>
                <a:ea typeface="ＭＳ Ｐゴシック" charset="0"/>
                <a:cs typeface="ＭＳ Ｐゴシック" charset="0"/>
              </a:rPr>
              <a:t>In A. Thomas &amp; J. Grimes (Eds.), </a:t>
            </a:r>
            <a:r>
              <a:rPr lang="en-US" sz="1400" i="1">
                <a:latin typeface="Verdana" charset="0"/>
                <a:ea typeface="ＭＳ Ｐゴシック" charset="0"/>
                <a:cs typeface="ＭＳ Ｐゴシック" charset="0"/>
              </a:rPr>
              <a:t>Best practices in school psychology V </a:t>
            </a:r>
            <a:r>
              <a:rPr lang="en-US" sz="1400">
                <a:latin typeface="Verdana" charset="0"/>
                <a:ea typeface="ＭＳ Ｐゴシック" charset="0"/>
                <a:cs typeface="ＭＳ Ｐゴシック" charset="0"/>
              </a:rPr>
              <a:t>(pp. 917-936)). Bethesda, MD: National Association of School Psychologists. </a:t>
            </a:r>
          </a:p>
          <a:p>
            <a:pPr eaLnBrk="1" hangingPunct="1">
              <a:lnSpc>
                <a:spcPct val="80000"/>
              </a:lnSpc>
            </a:pPr>
            <a:r>
              <a:rPr lang="en-US" sz="1400">
                <a:latin typeface="Verdana" charset="0"/>
                <a:ea typeface="ＭＳ Ｐゴシック" charset="0"/>
                <a:cs typeface="ＭＳ Ｐゴシック" charset="0"/>
              </a:rPr>
              <a:t>Gage, N.L. &amp; Berliner, D.C. (1991). </a:t>
            </a:r>
            <a:r>
              <a:rPr lang="en-US" sz="1400" i="1">
                <a:latin typeface="Verdana" charset="0"/>
                <a:ea typeface="ＭＳ Ｐゴシック" charset="0"/>
                <a:cs typeface="ＭＳ Ｐゴシック" charset="0"/>
              </a:rPr>
              <a:t>Educational psychology (5</a:t>
            </a:r>
            <a:r>
              <a:rPr lang="en-US" sz="1400" i="1" baseline="30000">
                <a:latin typeface="Verdana" charset="0"/>
                <a:ea typeface="ＭＳ Ｐゴシック" charset="0"/>
                <a:cs typeface="ＭＳ Ｐゴシック" charset="0"/>
              </a:rPr>
              <a:t>th</a:t>
            </a:r>
            <a:r>
              <a:rPr lang="en-US" sz="1400" i="1">
                <a:latin typeface="Verdana" charset="0"/>
                <a:ea typeface="ＭＳ Ｐゴシック" charset="0"/>
                <a:cs typeface="ＭＳ Ｐゴシック" charset="0"/>
              </a:rPr>
              <a:t> ed.). </a:t>
            </a:r>
            <a:r>
              <a:rPr lang="en-US" sz="1400">
                <a:latin typeface="Verdana" charset="0"/>
                <a:ea typeface="ＭＳ Ｐゴシック" charset="0"/>
                <a:cs typeface="ＭＳ Ｐゴシック" charset="0"/>
              </a:rPr>
              <a:t>Boston: Houghton-Mifflin. </a:t>
            </a:r>
          </a:p>
          <a:p>
            <a:pPr eaLnBrk="1" hangingPunct="1">
              <a:lnSpc>
                <a:spcPct val="80000"/>
              </a:lnSpc>
            </a:pPr>
            <a:r>
              <a:rPr lang="en-US" sz="1400">
                <a:latin typeface="Verdana" charset="0"/>
                <a:ea typeface="ＭＳ Ｐゴシック" charset="0"/>
                <a:cs typeface="ＭＳ Ｐゴシック" charset="0"/>
              </a:rPr>
              <a:t>Garcia Coll, C., &amp; Chatman, C. (2005). </a:t>
            </a:r>
            <a:r>
              <a:rPr lang="en-US" sz="1400" i="1">
                <a:latin typeface="Verdana" charset="0"/>
                <a:ea typeface="ＭＳ Ｐゴシック" charset="0"/>
                <a:cs typeface="ＭＳ Ｐゴシック" charset="0"/>
              </a:rPr>
              <a:t>Ethnic and racial diversity</a:t>
            </a:r>
            <a:r>
              <a:rPr lang="en-US" sz="1400">
                <a:latin typeface="Verdana" charset="0"/>
                <a:ea typeface="ＭＳ Ｐゴシック" charset="0"/>
                <a:cs typeface="ＭＳ Ｐゴシック" charset="0"/>
              </a:rPr>
              <a:t>. In H. Weiss, H. Kreider, M.E. Lopez, &amp; C. Chapman (Eds.),</a:t>
            </a:r>
            <a:r>
              <a:rPr lang="en-US" sz="1400" i="1">
                <a:latin typeface="Verdana" charset="0"/>
                <a:ea typeface="ＭＳ Ｐゴシック" charset="0"/>
                <a:cs typeface="ＭＳ Ｐゴシック" charset="0"/>
              </a:rPr>
              <a:t> Preparing educators to involve families: From 	theory to practice </a:t>
            </a:r>
            <a:r>
              <a:rPr lang="en-US" sz="1400">
                <a:latin typeface="Verdana" charset="0"/>
                <a:ea typeface="ＭＳ Ｐゴシック" charset="0"/>
                <a:cs typeface="ＭＳ Ｐゴシック" charset="0"/>
              </a:rPr>
              <a:t>(pp. 135-142). Thousand Oaks, CA: Sage Publications. </a:t>
            </a:r>
          </a:p>
          <a:p>
            <a:pPr eaLnBrk="1" hangingPunct="1">
              <a:lnSpc>
                <a:spcPct val="80000"/>
              </a:lnSpc>
            </a:pPr>
            <a:r>
              <a:rPr lang="en-US" sz="1400">
                <a:latin typeface="Verdana" charset="0"/>
                <a:ea typeface="ＭＳ Ｐゴシック" charset="0"/>
                <a:cs typeface="ＭＳ Ｐゴシック" charset="0"/>
              </a:rPr>
              <a:t>Henderson, A.T., Mapp, K.L., Johnson, V.R., &amp; Davies, D.  (2007).</a:t>
            </a:r>
            <a:r>
              <a:rPr lang="en-US" sz="1400" i="1">
                <a:latin typeface="Verdana" charset="0"/>
                <a:ea typeface="ＭＳ Ｐゴシック" charset="0"/>
                <a:cs typeface="ＭＳ Ｐゴシック" charset="0"/>
              </a:rPr>
              <a:t> Beyond the bake sale: 	The essential guide to family-school partnerships</a:t>
            </a:r>
            <a:r>
              <a:rPr lang="en-US" sz="1400">
                <a:latin typeface="Verdana" charset="0"/>
                <a:ea typeface="ＭＳ Ｐゴシック" charset="0"/>
                <a:cs typeface="ＭＳ Ｐゴシック" charset="0"/>
              </a:rPr>
              <a:t>. New York: The New Press.</a:t>
            </a:r>
          </a:p>
          <a:p>
            <a:pPr eaLnBrk="1" hangingPunct="1">
              <a:lnSpc>
                <a:spcPct val="90000"/>
              </a:lnSpc>
            </a:pPr>
            <a:r>
              <a:rPr lang="en-US" sz="1400">
                <a:latin typeface="Verdana" charset="0"/>
                <a:ea typeface="ＭＳ Ｐゴシック" charset="0"/>
                <a:cs typeface="ＭＳ Ｐゴシック" charset="0"/>
              </a:rPr>
              <a:t>Henderson, A. &amp; Mapp, K. (2002). </a:t>
            </a:r>
            <a:r>
              <a:rPr lang="en-US" sz="1400" i="1">
                <a:latin typeface="Verdana" charset="0"/>
                <a:ea typeface="ＭＳ Ｐゴシック" charset="0"/>
                <a:cs typeface="ＭＳ Ｐゴシック" charset="0"/>
              </a:rPr>
              <a:t>A new wave of evidence: The impact of school, family, and community connections on achievement. </a:t>
            </a:r>
            <a:r>
              <a:rPr lang="en-US" sz="1400">
                <a:latin typeface="Verdana" charset="0"/>
                <a:ea typeface="ＭＳ Ｐゴシック" charset="0"/>
                <a:cs typeface="ＭＳ Ｐゴシック" charset="0"/>
              </a:rPr>
              <a:t>Austin, TX: National Center for Family &amp; Community Connections with Schools.</a:t>
            </a:r>
          </a:p>
          <a:p>
            <a:pPr eaLnBrk="1" hangingPunct="1">
              <a:lnSpc>
                <a:spcPct val="90000"/>
              </a:lnSpc>
            </a:pPr>
            <a:r>
              <a:rPr lang="en-US" sz="1400">
                <a:latin typeface="Verdana" charset="0"/>
                <a:ea typeface="ＭＳ Ｐゴシック" charset="0"/>
                <a:cs typeface="ＭＳ Ｐゴシック" charset="0"/>
              </a:rPr>
              <a:t>Hirsch, E., Sioberg, A., &amp; Germuth, A. (2009). </a:t>
            </a:r>
            <a:r>
              <a:rPr lang="en-US" sz="1400" i="1">
                <a:latin typeface="Verdana" charset="0"/>
                <a:ea typeface="ＭＳ Ｐゴシック" charset="0"/>
                <a:cs typeface="ＭＳ Ｐゴシック" charset="0"/>
              </a:rPr>
              <a:t>TELL Colorado: Creating supportive school environments to enhance teacher effectiveness. </a:t>
            </a:r>
            <a:r>
              <a:rPr lang="en-US" sz="1400">
                <a:latin typeface="Verdana" charset="0"/>
                <a:ea typeface="ＭＳ Ｐゴシック" charset="0"/>
                <a:cs typeface="ＭＳ Ｐゴシック" charset="0"/>
              </a:rPr>
              <a:t>Retrieved from </a:t>
            </a:r>
            <a:r>
              <a:rPr lang="en-US" sz="1400">
                <a:latin typeface="Verdana" charset="0"/>
                <a:ea typeface="ＭＳ Ｐゴシック" charset="0"/>
                <a:cs typeface="ＭＳ Ｐゴシック" charset="0"/>
                <a:hlinkClick r:id="rId3"/>
              </a:rPr>
              <a:t>http://tellcolorado.org/sites/default/files/attachments/Colorado_TELL--finalreport.pdf</a:t>
            </a:r>
            <a:endParaRPr lang="en-US" sz="1400">
              <a:latin typeface="Verdana" charset="0"/>
              <a:ea typeface="ＭＳ Ｐゴシック" charset="0"/>
              <a:cs typeface="ＭＳ Ｐゴシック" charset="0"/>
            </a:endParaRPr>
          </a:p>
          <a:p>
            <a:pPr eaLnBrk="1" hangingPunct="1">
              <a:lnSpc>
                <a:spcPct val="90000"/>
              </a:lnSpc>
              <a:buFontTx/>
              <a:buNone/>
            </a:pPr>
            <a:r>
              <a:rPr lang="en-US" sz="1400">
                <a:latin typeface="Verdana" charset="0"/>
                <a:ea typeface="ＭＳ Ｐゴシック" charset="0"/>
                <a:cs typeface="ＭＳ Ｐゴシック" charset="0"/>
              </a:rPr>
              <a:t>      May 30, 2011.</a:t>
            </a:r>
          </a:p>
          <a:p>
            <a:pPr eaLnBrk="1" hangingPunct="1">
              <a:lnSpc>
                <a:spcPct val="90000"/>
              </a:lnSpc>
            </a:pPr>
            <a:r>
              <a:rPr lang="en-US" sz="1400">
                <a:latin typeface="Verdana" charset="0"/>
                <a:ea typeface="ＭＳ Ｐゴシック" charset="0"/>
                <a:cs typeface="ＭＳ Ｐゴシック" charset="0"/>
              </a:rPr>
              <a:t>Hoover-Dempsey, K.V., Whitaker, M.C., &amp; Ice, C.L.(2010). Movtivation and commitment to family-school partnerships. In S.L. Christenson &amp; A.L. Reschly (Eds.), </a:t>
            </a:r>
            <a:r>
              <a:rPr lang="en-US" sz="1400" i="1">
                <a:latin typeface="Verdana" charset="0"/>
                <a:ea typeface="ＭＳ Ｐゴシック" charset="0"/>
                <a:cs typeface="ＭＳ Ｐゴシック" charset="0"/>
              </a:rPr>
              <a:t>Handbook of school-family partnerships (pp. 30-60). </a:t>
            </a:r>
            <a:r>
              <a:rPr lang="en-US" sz="1400">
                <a:latin typeface="Verdana" charset="0"/>
                <a:ea typeface="ＭＳ Ｐゴシック" charset="0"/>
                <a:cs typeface="ＭＳ Ｐゴシック" charset="0"/>
              </a:rPr>
              <a:t>New York: Routledge.</a:t>
            </a:r>
          </a:p>
          <a:p>
            <a:pPr eaLnBrk="1" hangingPunct="1">
              <a:lnSpc>
                <a:spcPct val="90000"/>
              </a:lnSpc>
            </a:pPr>
            <a:r>
              <a:rPr lang="en-US" sz="1400">
                <a:latin typeface="Verdana" charset="0"/>
                <a:ea typeface="ＭＳ Ｐゴシック" charset="0"/>
                <a:cs typeface="ＭＳ Ｐゴシック" charset="0"/>
              </a:rPr>
              <a:t>Lines, C., Miller, G.L., Arthur-Stanley, A. (2011). </a:t>
            </a:r>
            <a:r>
              <a:rPr lang="en-US" sz="1400" i="1">
                <a:latin typeface="Verdana" charset="0"/>
                <a:ea typeface="ＭＳ Ｐゴシック" charset="0"/>
                <a:cs typeface="ＭＳ Ｐゴシック" charset="0"/>
              </a:rPr>
              <a:t>The power of family-school partnering: A practical guide for school mental health professionals and educators. </a:t>
            </a:r>
            <a:r>
              <a:rPr lang="en-US" sz="1400">
                <a:latin typeface="Verdana" charset="0"/>
                <a:ea typeface="ＭＳ Ｐゴシック" charset="0"/>
                <a:cs typeface="ＭＳ Ｐゴシック" charset="0"/>
              </a:rPr>
              <a:t>New York: Routledge.</a:t>
            </a:r>
          </a:p>
          <a:p>
            <a:pPr eaLnBrk="1" hangingPunct="1">
              <a:lnSpc>
                <a:spcPct val="90000"/>
              </a:lnSpc>
              <a:buFontTx/>
              <a:buNone/>
            </a:pPr>
            <a:endParaRPr lang="en-US" sz="1400">
              <a:latin typeface="Verdana" charset="0"/>
              <a:ea typeface="ＭＳ Ｐゴシック" charset="0"/>
              <a:cs typeface="ＭＳ Ｐゴシック" charset="0"/>
            </a:endParaRPr>
          </a:p>
          <a:p>
            <a:pPr eaLnBrk="1" hangingPunct="1">
              <a:lnSpc>
                <a:spcPct val="90000"/>
              </a:lnSpc>
              <a:buFont typeface="Wingdings 2" charset="0"/>
              <a:buNone/>
            </a:pPr>
            <a:endParaRPr lang="en-US" sz="1400" u="sng">
              <a:latin typeface="Verdana"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bwMode="auto">
          <a:xfrm>
            <a:off x="990600" y="304800"/>
            <a:ext cx="7696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Verdana" charset="0"/>
                <a:ea typeface="ＭＳ Ｐゴシック" charset="0"/>
                <a:cs typeface="ＭＳ Ｐゴシック" charset="0"/>
              </a:rPr>
              <a:t>References</a:t>
            </a:r>
          </a:p>
        </p:txBody>
      </p:sp>
      <p:sp>
        <p:nvSpPr>
          <p:cNvPr id="242690" name="Rectangle 3"/>
          <p:cNvSpPr>
            <a:spLocks noGrp="1" noChangeArrowheads="1"/>
          </p:cNvSpPr>
          <p:nvPr>
            <p:ph type="body" idx="1"/>
          </p:nvPr>
        </p:nvSpPr>
        <p:spPr bwMode="auto">
          <a:xfrm>
            <a:off x="457200" y="990600"/>
            <a:ext cx="8382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1400">
                <a:latin typeface="Verdana" charset="0"/>
                <a:ea typeface="ＭＳ Ｐゴシック" charset="0"/>
                <a:cs typeface="ＭＳ Ｐゴシック" charset="0"/>
              </a:rPr>
              <a:t>Marzano, R. J. (2003). </a:t>
            </a:r>
            <a:r>
              <a:rPr lang="en-US" sz="1400" i="1">
                <a:latin typeface="Verdana" charset="0"/>
                <a:ea typeface="ＭＳ Ｐゴシック" charset="0"/>
                <a:cs typeface="ＭＳ Ｐゴシック" charset="0"/>
              </a:rPr>
              <a:t>What works in schools: Translating research into action. </a:t>
            </a:r>
            <a:r>
              <a:rPr lang="en-US" sz="1400">
                <a:latin typeface="Verdana" charset="0"/>
                <a:ea typeface="ＭＳ Ｐゴシック" charset="0"/>
                <a:cs typeface="ＭＳ Ｐゴシック" charset="0"/>
              </a:rPr>
              <a:t>Alexandria, VA: 	Association for Supervision and Curriculum Development.</a:t>
            </a:r>
          </a:p>
          <a:p>
            <a:pPr eaLnBrk="1" hangingPunct="1">
              <a:lnSpc>
                <a:spcPct val="90000"/>
              </a:lnSpc>
            </a:pPr>
            <a:r>
              <a:rPr lang="en-US" sz="1400">
                <a:latin typeface="Verdana" charset="0"/>
                <a:ea typeface="ＭＳ Ｐゴシック" charset="0"/>
                <a:cs typeface="ＭＳ Ｐゴシック" charset="0"/>
              </a:rPr>
              <a:t>National Parent Teachers Association (2009). </a:t>
            </a:r>
            <a:r>
              <a:rPr lang="en-US" sz="1400" i="1">
                <a:latin typeface="Verdana" charset="0"/>
                <a:ea typeface="ＭＳ Ｐゴシック" charset="0"/>
                <a:cs typeface="ＭＳ Ｐゴシック" charset="0"/>
              </a:rPr>
              <a:t>PTA national standards for family-school partnerships: An implementation guide</a:t>
            </a:r>
            <a:r>
              <a:rPr lang="en-US" sz="1400">
                <a:latin typeface="Verdana" charset="0"/>
                <a:ea typeface="ＭＳ Ｐゴシック" charset="0"/>
                <a:cs typeface="ＭＳ Ｐゴシック" charset="0"/>
              </a:rPr>
              <a:t>. Retrieved December 6, 2009, from </a:t>
            </a:r>
            <a:r>
              <a:rPr lang="en-US" sz="1400" u="sng">
                <a:latin typeface="Verdana" charset="0"/>
                <a:ea typeface="ＭＳ Ｐゴシック" charset="0"/>
                <a:cs typeface="ＭＳ Ｐゴシック" charset="0"/>
                <a:hlinkClick r:id="rId3"/>
              </a:rPr>
              <a:t>http://www.pta.org/Documents/National_Standards_Implementation_Guide_2009.pdf</a:t>
            </a:r>
            <a:r>
              <a:rPr lang="en-US" sz="1400">
                <a:latin typeface="Verdana" charset="0"/>
                <a:ea typeface="ＭＳ Ｐゴシック" charset="0"/>
                <a:cs typeface="ＭＳ Ｐゴシック" charset="0"/>
              </a:rPr>
              <a:t>.</a:t>
            </a:r>
          </a:p>
          <a:p>
            <a:pPr eaLnBrk="1" hangingPunct="1">
              <a:lnSpc>
                <a:spcPct val="90000"/>
              </a:lnSpc>
            </a:pPr>
            <a:r>
              <a:rPr lang="en-US" sz="1400">
                <a:latin typeface="Verdana" charset="0"/>
                <a:ea typeface="ＭＳ Ｐゴシック" charset="0"/>
                <a:cs typeface="ＭＳ Ｐゴシック" charset="0"/>
              </a:rPr>
              <a:t>New Teacher Center. (2011). </a:t>
            </a:r>
            <a:r>
              <a:rPr lang="en-US" sz="1400" i="1">
                <a:latin typeface="Verdana" charset="0"/>
                <a:ea typeface="ＭＳ Ｐゴシック" charset="0"/>
                <a:cs typeface="ＭＳ Ｐゴシック" charset="0"/>
              </a:rPr>
              <a:t>What are the voices of Colorado</a:t>
            </a:r>
            <a:r>
              <a:rPr lang="ja-JP" altLang="en-US" sz="1400" i="1">
                <a:latin typeface="Verdana" charset="0"/>
                <a:ea typeface="ＭＳ Ｐゴシック" charset="0"/>
                <a:cs typeface="ＭＳ Ｐゴシック" charset="0"/>
              </a:rPr>
              <a:t>’</a:t>
            </a:r>
            <a:r>
              <a:rPr lang="en-US" altLang="ja-JP" sz="1400" i="1">
                <a:latin typeface="Verdana" charset="0"/>
                <a:ea typeface="ＭＳ Ｐゴシック" charset="0"/>
                <a:cs typeface="ＭＳ Ｐゴシック" charset="0"/>
              </a:rPr>
              <a:t>s teachers telling us? </a:t>
            </a:r>
            <a:r>
              <a:rPr lang="en-US" altLang="ja-JP" sz="1400">
                <a:latin typeface="Verdana" charset="0"/>
                <a:ea typeface="ＭＳ Ｐゴシック" charset="0"/>
                <a:cs typeface="ＭＳ Ｐゴシック" charset="0"/>
              </a:rPr>
              <a:t>Retrieved May 30,201,1 from </a:t>
            </a:r>
            <a:r>
              <a:rPr lang="en-US" altLang="ja-JP" sz="1400">
                <a:latin typeface="Verdana" charset="0"/>
                <a:ea typeface="ＭＳ Ｐゴシック" charset="0"/>
                <a:cs typeface="ＭＳ Ｐゴシック" charset="0"/>
                <a:hlinkClick r:id="rId4"/>
              </a:rPr>
              <a:t>http://tellcolorado.org/sites/default/files/attachments/CO11_brief_general_trends.pdf</a:t>
            </a:r>
            <a:endParaRPr lang="en-US" altLang="ja-JP" sz="1400">
              <a:latin typeface="Verdana" charset="0"/>
              <a:ea typeface="ＭＳ Ｐゴシック" charset="0"/>
              <a:cs typeface="ＭＳ Ｐゴシック" charset="0"/>
            </a:endParaRPr>
          </a:p>
          <a:p>
            <a:pPr eaLnBrk="1" hangingPunct="1">
              <a:lnSpc>
                <a:spcPct val="90000"/>
              </a:lnSpc>
            </a:pPr>
            <a:r>
              <a:rPr lang="es-MX" sz="1400">
                <a:latin typeface="Verdana" charset="0"/>
                <a:ea typeface="ＭＳ Ｐゴシック" charset="0"/>
                <a:cs typeface="ＭＳ Ｐゴシック" charset="0"/>
              </a:rPr>
              <a:t>Pianta, R. &amp; Walsh, D. B. (1996). </a:t>
            </a:r>
            <a:r>
              <a:rPr lang="es-MX" sz="1400" i="1">
                <a:latin typeface="Verdana" charset="0"/>
                <a:ea typeface="ＭＳ Ｐゴシック" charset="0"/>
                <a:cs typeface="ＭＳ Ｐゴシック" charset="0"/>
              </a:rPr>
              <a:t>High-risk children in schools:</a:t>
            </a:r>
            <a:r>
              <a:rPr lang="es-MX" sz="1400">
                <a:latin typeface="Verdana" charset="0"/>
                <a:ea typeface="ＭＳ Ｐゴシック" charset="0"/>
                <a:cs typeface="ＭＳ Ｐゴシック" charset="0"/>
              </a:rPr>
              <a:t> </a:t>
            </a:r>
            <a:r>
              <a:rPr lang="es-MX" sz="1400" i="1">
                <a:latin typeface="Verdana" charset="0"/>
                <a:ea typeface="ＭＳ Ｐゴシック" charset="0"/>
                <a:cs typeface="ＭＳ Ｐゴシック" charset="0"/>
              </a:rPr>
              <a:t>Constructing sustaining relationships. </a:t>
            </a:r>
            <a:r>
              <a:rPr lang="es-MX" sz="1400">
                <a:latin typeface="Verdana" charset="0"/>
                <a:ea typeface="ＭＳ Ｐゴシック" charset="0"/>
                <a:cs typeface="ＭＳ Ｐゴシック" charset="0"/>
              </a:rPr>
              <a:t>New York, NY: Routledge.</a:t>
            </a:r>
            <a:endParaRPr lang="en-US" sz="1400">
              <a:latin typeface="Verdana" charset="0"/>
              <a:ea typeface="ＭＳ Ｐゴシック" charset="0"/>
              <a:cs typeface="ＭＳ Ｐゴシック" charset="0"/>
            </a:endParaRPr>
          </a:p>
          <a:p>
            <a:pPr eaLnBrk="1" hangingPunct="1">
              <a:lnSpc>
                <a:spcPct val="80000"/>
              </a:lnSpc>
            </a:pPr>
            <a:r>
              <a:rPr lang="en-US" sz="1400">
                <a:latin typeface="Verdana" charset="0"/>
                <a:ea typeface="ＭＳ Ｐゴシック" charset="0"/>
                <a:cs typeface="ＭＳ Ｐゴシック" charset="0"/>
              </a:rPr>
              <a:t>Sheridan, S.M. (1997). </a:t>
            </a:r>
            <a:r>
              <a:rPr lang="en-US" sz="1400" i="1">
                <a:latin typeface="Verdana" charset="0"/>
                <a:ea typeface="ＭＳ Ｐゴシック" charset="0"/>
                <a:cs typeface="ＭＳ Ｐゴシック" charset="0"/>
              </a:rPr>
              <a:t>Conceptual and empirical bases of conjoint behavioral consultation.  </a:t>
            </a:r>
            <a:r>
              <a:rPr lang="en-US" sz="1400">
                <a:latin typeface="Verdana" charset="0"/>
                <a:ea typeface="ＭＳ Ｐゴシック" charset="0"/>
                <a:cs typeface="ＭＳ Ｐゴシック" charset="0"/>
              </a:rPr>
              <a:t>School Psychology Quarterly, 12, 119-133.</a:t>
            </a:r>
            <a:endParaRPr lang="en-US" sz="1400" i="1">
              <a:latin typeface="Verdana" charset="0"/>
              <a:ea typeface="ＭＳ Ｐゴシック" charset="0"/>
              <a:cs typeface="ＭＳ Ｐゴシック" charset="0"/>
            </a:endParaRPr>
          </a:p>
          <a:p>
            <a:pPr eaLnBrk="1" hangingPunct="1">
              <a:lnSpc>
                <a:spcPct val="90000"/>
              </a:lnSpc>
            </a:pPr>
            <a:r>
              <a:rPr lang="en-US" sz="1400">
                <a:latin typeface="Verdana" charset="0"/>
                <a:ea typeface="ＭＳ Ｐゴシック" charset="0"/>
                <a:cs typeface="ＭＳ Ｐゴシック" charset="0"/>
              </a:rPr>
              <a:t>Simon, B.S. (2001). </a:t>
            </a:r>
            <a:r>
              <a:rPr lang="en-US" sz="1400" i="1">
                <a:latin typeface="Verdana" charset="0"/>
                <a:ea typeface="ＭＳ Ｐゴシック" charset="0"/>
                <a:cs typeface="ＭＳ Ｐゴシック" charset="0"/>
              </a:rPr>
              <a:t>Family involvement in high school: Predictors and effects</a:t>
            </a:r>
            <a:r>
              <a:rPr lang="en-US" sz="1400">
                <a:latin typeface="Verdana" charset="0"/>
                <a:ea typeface="ＭＳ Ｐゴシック" charset="0"/>
                <a:cs typeface="ＭＳ Ｐゴシック" charset="0"/>
              </a:rPr>
              <a:t>. NASSP Bulletin, 85 (627), 8-19.</a:t>
            </a:r>
          </a:p>
          <a:p>
            <a:pPr eaLnBrk="1" hangingPunct="1">
              <a:lnSpc>
                <a:spcPct val="90000"/>
              </a:lnSpc>
            </a:pPr>
            <a:r>
              <a:rPr lang="en-US" sz="1400">
                <a:latin typeface="Verdana" charset="0"/>
                <a:ea typeface="ＭＳ Ｐゴシック" charset="0"/>
                <a:cs typeface="ＭＳ Ｐゴシック" charset="0"/>
              </a:rPr>
              <a:t>Wellman, B. &amp; Lipton, L. (2004). </a:t>
            </a:r>
            <a:r>
              <a:rPr lang="en-US" sz="1400" i="1">
                <a:latin typeface="Verdana" charset="0"/>
                <a:ea typeface="ＭＳ Ｐゴシック" charset="0"/>
                <a:cs typeface="ＭＳ Ｐゴシック" charset="0"/>
              </a:rPr>
              <a:t>Data-driven dialogue: A facilitator</a:t>
            </a:r>
            <a:r>
              <a:rPr lang="ja-JP" altLang="en-US" sz="1400" i="1">
                <a:latin typeface="Verdana" charset="0"/>
                <a:ea typeface="ＭＳ Ｐゴシック" charset="0"/>
                <a:cs typeface="ＭＳ Ｐゴシック" charset="0"/>
              </a:rPr>
              <a:t>’</a:t>
            </a:r>
            <a:r>
              <a:rPr lang="en-US" altLang="ja-JP" sz="1400" i="1">
                <a:latin typeface="Verdana" charset="0"/>
                <a:ea typeface="ＭＳ Ｐゴシック" charset="0"/>
                <a:cs typeface="ＭＳ Ｐゴシック" charset="0"/>
              </a:rPr>
              <a:t>s guide to collaborative inquiry. </a:t>
            </a:r>
            <a:r>
              <a:rPr lang="en-US" altLang="ja-JP" sz="1400">
                <a:latin typeface="Verdana" charset="0"/>
                <a:ea typeface="ＭＳ Ｐゴシック" charset="0"/>
                <a:cs typeface="ＭＳ Ｐゴシック" charset="0"/>
              </a:rPr>
              <a:t>Sherman, CT: MiraVia. </a:t>
            </a:r>
          </a:p>
          <a:p>
            <a:pPr eaLnBrk="1" hangingPunct="1">
              <a:lnSpc>
                <a:spcPct val="80000"/>
              </a:lnSpc>
            </a:pPr>
            <a:r>
              <a:rPr lang="en-US" sz="1400">
                <a:latin typeface="Verdana" charset="0"/>
                <a:ea typeface="ＭＳ Ｐゴシック" charset="0"/>
                <a:cs typeface="ＭＳ Ｐゴシック" charset="0"/>
              </a:rPr>
              <a:t>United States Bureau of the Census (2004). </a:t>
            </a:r>
            <a:r>
              <a:rPr lang="en-US" sz="1400" i="1">
                <a:latin typeface="Verdana" charset="0"/>
                <a:ea typeface="ＭＳ Ｐゴシック" charset="0"/>
                <a:cs typeface="ＭＳ Ｐゴシック" charset="0"/>
              </a:rPr>
              <a:t>Population predictions</a:t>
            </a:r>
            <a:r>
              <a:rPr lang="en-US" sz="1400">
                <a:latin typeface="Verdana" charset="0"/>
                <a:ea typeface="ＭＳ Ｐゴシック" charset="0"/>
                <a:cs typeface="ＭＳ Ｐゴシック" charset="0"/>
              </a:rPr>
              <a:t>. Retrieved </a:t>
            </a:r>
          </a:p>
          <a:p>
            <a:pPr eaLnBrk="1" hangingPunct="1">
              <a:lnSpc>
                <a:spcPct val="80000"/>
              </a:lnSpc>
              <a:buFont typeface="Wingdings 2" charset="0"/>
              <a:buNone/>
            </a:pPr>
            <a:r>
              <a:rPr lang="en-US" sz="1400">
                <a:latin typeface="Verdana" charset="0"/>
                <a:ea typeface="ＭＳ Ｐゴシック" charset="0"/>
                <a:cs typeface="ＭＳ Ｐゴシック" charset="0"/>
              </a:rPr>
              <a:t>	May 17,2008, from  </a:t>
            </a:r>
            <a:r>
              <a:rPr lang="en-US" sz="1400">
                <a:latin typeface="Verdana" charset="0"/>
                <a:ea typeface="ＭＳ Ｐゴシック" charset="0"/>
                <a:cs typeface="ＭＳ Ｐゴシック" charset="0"/>
                <a:hlinkClick r:id="rId5"/>
              </a:rPr>
              <a:t>http://www.census.gov/ipc/www/usinterimproj/</a:t>
            </a:r>
            <a:endParaRPr lang="en-US" sz="1400">
              <a:latin typeface="Verdana" charset="0"/>
              <a:ea typeface="ＭＳ Ｐゴシック" charset="0"/>
              <a:cs typeface="ＭＳ Ｐゴシック" charset="0"/>
            </a:endParaRPr>
          </a:p>
          <a:p>
            <a:r>
              <a:rPr lang="en-US" sz="1400">
                <a:latin typeface="Verdana" charset="0"/>
                <a:ea typeface="ＭＳ Ｐゴシック" charset="0"/>
                <a:cs typeface="ＭＳ Ｐゴシック" charset="0"/>
              </a:rPr>
              <a:t>United States Department of Education. </a:t>
            </a:r>
            <a:r>
              <a:rPr lang="en-US" sz="1400" i="1">
                <a:latin typeface="Verdana" charset="0"/>
                <a:ea typeface="ＭＳ Ｐゴシック" charset="0"/>
                <a:cs typeface="ＭＳ Ｐゴシック" charset="0"/>
              </a:rPr>
              <a:t>2006.Assistance to states for the education of children with disabilities and preschool grants for children with disabilities. Final Rule. </a:t>
            </a:r>
            <a:r>
              <a:rPr lang="en-US" sz="1400">
                <a:latin typeface="Verdana" charset="0"/>
                <a:ea typeface="ＭＳ Ｐゴシック" charset="0"/>
                <a:cs typeface="ＭＳ Ｐゴシック" charset="0"/>
              </a:rPr>
              <a:t>Federal Register, 71.  </a:t>
            </a:r>
          </a:p>
          <a:p>
            <a:r>
              <a:rPr lang="en-US" sz="1400">
                <a:latin typeface="Verdana" charset="0"/>
                <a:ea typeface="ＭＳ Ｐゴシック" charset="0"/>
                <a:cs typeface="ＭＳ Ｐゴシック" charset="0"/>
              </a:rPr>
              <a:t>Weiss, H., Little, P., Bouffard, S., Deschenes, S.,  &amp; Malone, H. (2009). </a:t>
            </a:r>
            <a:r>
              <a:rPr lang="en-US" sz="1400" i="1">
                <a:latin typeface="Verdana" charset="0"/>
                <a:ea typeface="ＭＳ Ｐゴシック" charset="0"/>
                <a:cs typeface="ＭＳ Ｐゴシック" charset="0"/>
              </a:rPr>
              <a:t>Strengthen</a:t>
            </a:r>
            <a:r>
              <a:rPr lang="en-US" sz="1600" i="1">
                <a:latin typeface="Verdana" charset="0"/>
                <a:ea typeface="ＭＳ Ｐゴシック" charset="0"/>
                <a:cs typeface="ＭＳ Ｐゴシック" charset="0"/>
              </a:rPr>
              <a:t> what 	</a:t>
            </a:r>
            <a:r>
              <a:rPr lang="en-US" sz="1400" i="1">
                <a:latin typeface="Verdana" charset="0"/>
                <a:ea typeface="ＭＳ Ｐゴシック" charset="0"/>
                <a:cs typeface="ＭＳ Ｐゴシック" charset="0"/>
              </a:rPr>
              <a:t>happens outside of school to improve what happens inside</a:t>
            </a:r>
            <a:r>
              <a:rPr lang="en-US" sz="1400" b="1" i="1">
                <a:latin typeface="Verdana" charset="0"/>
                <a:ea typeface="ＭＳ Ｐゴシック" charset="0"/>
                <a:cs typeface="ＭＳ Ｐゴシック" charset="0"/>
              </a:rPr>
              <a:t>.</a:t>
            </a:r>
            <a:r>
              <a:rPr lang="en-US" sz="1400" i="1">
                <a:latin typeface="Verdana" charset="0"/>
                <a:ea typeface="ＭＳ Ｐゴシック" charset="0"/>
                <a:cs typeface="ＭＳ Ｐゴシック" charset="0"/>
              </a:rPr>
              <a:t> </a:t>
            </a:r>
            <a:r>
              <a:rPr lang="en-US" sz="1400">
                <a:latin typeface="Verdana" charset="0"/>
                <a:ea typeface="ＭＳ Ｐゴシック" charset="0"/>
                <a:cs typeface="ＭＳ Ｐゴシック" charset="0"/>
              </a:rPr>
              <a:t>Phi Delta Kappan, 90(8), 592-596.</a:t>
            </a:r>
          </a:p>
          <a:p>
            <a:pPr eaLnBrk="1" hangingPunct="1">
              <a:lnSpc>
                <a:spcPct val="80000"/>
              </a:lnSpc>
            </a:pPr>
            <a:endParaRPr lang="en-US" sz="1600">
              <a:latin typeface="Verdana" charset="0"/>
              <a:ea typeface="ＭＳ Ｐゴシック" charset="0"/>
              <a:cs typeface="ＭＳ Ｐゴシック" charset="0"/>
            </a:endParaRPr>
          </a:p>
          <a:p>
            <a:pPr eaLnBrk="1" hangingPunct="1">
              <a:lnSpc>
                <a:spcPct val="80000"/>
              </a:lnSpc>
            </a:pPr>
            <a:endParaRPr lang="en-US" sz="1600">
              <a:latin typeface="Verdana"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Core Colorado RtI Principles</a:t>
            </a:r>
          </a:p>
        </p:txBody>
      </p:sp>
      <p:sp>
        <p:nvSpPr>
          <p:cNvPr id="25602"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spcAft>
                <a:spcPct val="20000"/>
              </a:spcAft>
              <a:buFont typeface="Wingdings 2" charset="0"/>
              <a:buNone/>
            </a:pPr>
            <a:r>
              <a:rPr lang="en-US" sz="1800" b="1">
                <a:latin typeface="Century Gothic" charset="0"/>
                <a:ea typeface="ＭＳ Ｐゴシック" charset="0"/>
                <a:cs typeface="ＭＳ Ｐゴシック" charset="0"/>
              </a:rPr>
              <a:t>We Believe…</a:t>
            </a:r>
          </a:p>
          <a:p>
            <a:pPr eaLnBrk="1" hangingPunct="1">
              <a:lnSpc>
                <a:spcPct val="80000"/>
              </a:lnSpc>
              <a:spcAft>
                <a:spcPct val="20000"/>
              </a:spcAft>
            </a:pPr>
            <a:r>
              <a:rPr lang="en-US" sz="1800">
                <a:latin typeface="Century Gothic" charset="0"/>
                <a:ea typeface="ＭＳ Ｐゴシック" charset="0"/>
                <a:cs typeface="ＭＳ Ｐゴシック" charset="0"/>
              </a:rPr>
              <a:t>ALL children can learn and achieve high standards as a result of effective teaching.</a:t>
            </a:r>
          </a:p>
          <a:p>
            <a:pPr eaLnBrk="1" hangingPunct="1">
              <a:lnSpc>
                <a:spcPct val="80000"/>
              </a:lnSpc>
              <a:spcAft>
                <a:spcPct val="20000"/>
              </a:spcAft>
            </a:pPr>
            <a:r>
              <a:rPr lang="en-US" sz="1800">
                <a:latin typeface="Century Gothic" charset="0"/>
                <a:ea typeface="ＭＳ Ｐゴシック" charset="0"/>
                <a:cs typeface="ＭＳ Ｐゴシック" charset="0"/>
              </a:rPr>
              <a:t>All students must have access to a rigorous, standards-based curriculum and research-based instruction. </a:t>
            </a:r>
          </a:p>
          <a:p>
            <a:pPr eaLnBrk="1" hangingPunct="1">
              <a:lnSpc>
                <a:spcPct val="80000"/>
              </a:lnSpc>
              <a:spcAft>
                <a:spcPct val="20000"/>
              </a:spcAft>
            </a:pPr>
            <a:r>
              <a:rPr lang="en-US" sz="1800">
                <a:latin typeface="Century Gothic" charset="0"/>
                <a:ea typeface="ＭＳ Ｐゴシック" charset="0"/>
                <a:cs typeface="ＭＳ Ｐゴシック" charset="0"/>
              </a:rPr>
              <a:t>Intervening at the earliest indication of need is necessary for student success (Pre K-12). </a:t>
            </a:r>
          </a:p>
          <a:p>
            <a:pPr eaLnBrk="1" hangingPunct="1">
              <a:lnSpc>
                <a:spcPct val="80000"/>
              </a:lnSpc>
              <a:spcAft>
                <a:spcPct val="20000"/>
              </a:spcAft>
            </a:pPr>
            <a:r>
              <a:rPr lang="en-US" sz="1800">
                <a:latin typeface="Century Gothic" charset="0"/>
                <a:ea typeface="ＭＳ Ｐゴシック" charset="0"/>
                <a:cs typeface="ＭＳ Ｐゴシック" charset="0"/>
              </a:rPr>
              <a:t>A comprehensive system of tiered interventions is essential for addressing the full range of student needs.</a:t>
            </a:r>
          </a:p>
          <a:p>
            <a:pPr eaLnBrk="1" hangingPunct="1">
              <a:lnSpc>
                <a:spcPct val="80000"/>
              </a:lnSpc>
              <a:spcAft>
                <a:spcPct val="20000"/>
              </a:spcAft>
            </a:pPr>
            <a:r>
              <a:rPr lang="en-US" sz="1800">
                <a:latin typeface="Century Gothic" charset="0"/>
                <a:ea typeface="ＭＳ Ｐゴシック" charset="0"/>
                <a:cs typeface="ＭＳ Ｐゴシック" charset="0"/>
              </a:rPr>
              <a:t>Student results are improved when ongoing academic and behavioral performance data are used to inform instructional decisions.</a:t>
            </a:r>
          </a:p>
          <a:p>
            <a:pPr eaLnBrk="1" hangingPunct="1">
              <a:lnSpc>
                <a:spcPct val="80000"/>
              </a:lnSpc>
              <a:spcAft>
                <a:spcPct val="20000"/>
              </a:spcAft>
            </a:pPr>
            <a:endParaRPr lang="en-US" sz="1800">
              <a:latin typeface="Century Gothic" charset="0"/>
              <a:ea typeface="ＭＳ Ｐゴシック" charset="0"/>
              <a:cs typeface="ＭＳ Ｐゴシック" charset="0"/>
            </a:endParaRPr>
          </a:p>
          <a:p>
            <a:pPr eaLnBrk="1" hangingPunct="1">
              <a:lnSpc>
                <a:spcPct val="80000"/>
              </a:lnSpc>
              <a:spcAft>
                <a:spcPct val="20000"/>
              </a:spcAft>
            </a:pPr>
            <a:endParaRPr lang="en-US" sz="1800">
              <a:latin typeface="Century Gothic" charset="0"/>
              <a:ea typeface="ＭＳ Ｐゴシック" charset="0"/>
              <a:cs typeface="ＭＳ Ｐゴシック" charset="0"/>
            </a:endParaRPr>
          </a:p>
          <a:p>
            <a:pPr eaLnBrk="1" hangingPunct="1">
              <a:lnSpc>
                <a:spcPct val="80000"/>
              </a:lnSpc>
              <a:spcAft>
                <a:spcPct val="20000"/>
              </a:spcAft>
              <a:buFont typeface="Wingdings 2" charset="0"/>
              <a:buNone/>
            </a:pPr>
            <a:endParaRPr lang="en-US" sz="1800">
              <a:latin typeface="Century Gothic" charset="0"/>
              <a:ea typeface="ＭＳ Ｐゴシック" charset="0"/>
              <a:cs typeface="ＭＳ Ｐゴシック" charset="0"/>
            </a:endParaRPr>
          </a:p>
          <a:p>
            <a:pPr eaLnBrk="1" hangingPunct="1">
              <a:lnSpc>
                <a:spcPct val="80000"/>
              </a:lnSpc>
              <a:spcAft>
                <a:spcPct val="20000"/>
              </a:spcAft>
              <a:buFont typeface="Wingdings 2" charset="0"/>
              <a:buNone/>
            </a:pPr>
            <a:r>
              <a:rPr lang="en-US" sz="1600">
                <a:latin typeface="Century Gothic" charset="0"/>
                <a:ea typeface="ＭＳ Ｐゴシック" charset="0"/>
                <a:cs typeface="ＭＳ Ｐゴシック" charset="0"/>
              </a:rPr>
              <a:t>(CDE, 2008b)</a:t>
            </a:r>
            <a:endParaRPr lang="en-US" sz="1800">
              <a:latin typeface="Century Gothic"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solidFill>
                  <a:schemeClr val="tx1"/>
                </a:solidFill>
                <a:latin typeface="Century Gothic" charset="0"/>
                <a:ea typeface="ＭＳ Ｐゴシック" charset="0"/>
                <a:cs typeface="ＭＳ Ｐゴシック" charset="0"/>
              </a:rPr>
              <a:t>Core Colorado RtI  Principles</a:t>
            </a:r>
          </a:p>
        </p:txBody>
      </p:sp>
      <p:sp>
        <p:nvSpPr>
          <p:cNvPr id="27650"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spcAft>
                <a:spcPct val="20000"/>
              </a:spcAft>
            </a:pPr>
            <a:r>
              <a:rPr lang="en-US" sz="2400" b="1">
                <a:solidFill>
                  <a:srgbClr val="369A67"/>
                </a:solidFill>
                <a:latin typeface="Century Gothic" charset="0"/>
                <a:ea typeface="ＭＳ Ｐゴシック" charset="0"/>
                <a:cs typeface="ＭＳ Ｐゴシック" charset="0"/>
              </a:rPr>
              <a:t>Collaboration among educators, families, and community members is the foundation to effective problem-solving and instructional decision-making</a:t>
            </a:r>
          </a:p>
          <a:p>
            <a:pPr eaLnBrk="1" hangingPunct="1">
              <a:lnSpc>
                <a:spcPct val="90000"/>
              </a:lnSpc>
              <a:spcAft>
                <a:spcPct val="20000"/>
              </a:spcAft>
            </a:pPr>
            <a:r>
              <a:rPr lang="en-US" sz="2400" b="1">
                <a:solidFill>
                  <a:srgbClr val="369A67"/>
                </a:solidFill>
                <a:latin typeface="Century Gothic" charset="0"/>
                <a:ea typeface="ＭＳ Ｐゴシック" charset="0"/>
                <a:cs typeface="ＭＳ Ｐゴシック" charset="0"/>
              </a:rPr>
              <a:t>Ongoing and meaningful involvement of families increases student success</a:t>
            </a:r>
          </a:p>
          <a:p>
            <a:pPr eaLnBrk="1" hangingPunct="1">
              <a:lnSpc>
                <a:spcPct val="90000"/>
              </a:lnSpc>
              <a:spcAft>
                <a:spcPct val="20000"/>
              </a:spcAft>
            </a:pPr>
            <a:r>
              <a:rPr lang="en-US" sz="2000">
                <a:latin typeface="Century Gothic" charset="0"/>
                <a:ea typeface="ＭＳ Ｐゴシック" charset="0"/>
                <a:cs typeface="ＭＳ Ｐゴシック" charset="0"/>
              </a:rPr>
              <a:t>All members of the school community must continue to gain knowledge and develop expertise in order to build capacity and sustainability.</a:t>
            </a:r>
          </a:p>
          <a:p>
            <a:pPr eaLnBrk="1" hangingPunct="1">
              <a:lnSpc>
                <a:spcPct val="90000"/>
              </a:lnSpc>
              <a:spcAft>
                <a:spcPct val="20000"/>
              </a:spcAft>
            </a:pPr>
            <a:r>
              <a:rPr lang="en-US" sz="2000">
                <a:latin typeface="Century Gothic" charset="0"/>
                <a:ea typeface="ＭＳ Ｐゴシック" charset="0"/>
                <a:cs typeface="ＭＳ Ｐゴシック" charset="0"/>
              </a:rPr>
              <a:t>Effective leadership at all levels is crucial for the implementation of RtI.</a:t>
            </a:r>
          </a:p>
          <a:p>
            <a:pPr eaLnBrk="1" hangingPunct="1">
              <a:lnSpc>
                <a:spcPct val="90000"/>
              </a:lnSpc>
              <a:spcAft>
                <a:spcPct val="20000"/>
              </a:spcAft>
              <a:buFont typeface="Wingdings 2" charset="0"/>
              <a:buNone/>
            </a:pPr>
            <a:endParaRPr lang="en-US" sz="2000">
              <a:latin typeface="Century Gothic" charset="0"/>
              <a:ea typeface="ＭＳ Ｐゴシック" charset="0"/>
              <a:cs typeface="ＭＳ Ｐゴシック" charset="0"/>
            </a:endParaRPr>
          </a:p>
          <a:p>
            <a:pPr eaLnBrk="1" hangingPunct="1">
              <a:lnSpc>
                <a:spcPct val="90000"/>
              </a:lnSpc>
              <a:spcAft>
                <a:spcPct val="20000"/>
              </a:spcAft>
              <a:buFont typeface="Wingdings 2" charset="0"/>
              <a:buNone/>
            </a:pPr>
            <a:r>
              <a:rPr lang="en-US" sz="1600">
                <a:latin typeface="Century Gothic" charset="0"/>
                <a:ea typeface="ＭＳ Ｐゴシック" charset="0"/>
                <a:cs typeface="ＭＳ Ｐゴシック" charset="0"/>
              </a:rPr>
              <a:t>(CDE, 2008b)</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4654</TotalTime>
  <Words>10870</Words>
  <Application>Microsoft Macintosh PowerPoint</Application>
  <PresentationFormat>On-screen Show (4:3)</PresentationFormat>
  <Paragraphs>1211</Paragraphs>
  <Slides>79</Slides>
  <Notes>79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82" baseType="lpstr">
      <vt:lpstr>Default Design</vt:lpstr>
      <vt:lpstr>Custom Design</vt:lpstr>
      <vt:lpstr>Chart</vt:lpstr>
      <vt:lpstr>PowerPoint Presentation</vt:lpstr>
      <vt:lpstr>Introductions</vt:lpstr>
      <vt:lpstr>Outcomes</vt:lpstr>
      <vt:lpstr>   “Time is Our Currency”                 George Batsche</vt:lpstr>
      <vt:lpstr>Presentation At A Glance “Honoring Your Time”</vt:lpstr>
      <vt:lpstr>Multi-Tiered System of Supports</vt:lpstr>
      <vt:lpstr>PowerPoint Presentation</vt:lpstr>
      <vt:lpstr>Core Colorado RtI Principles</vt:lpstr>
      <vt:lpstr>Core Colorado RtI  Principles</vt:lpstr>
      <vt:lpstr>Six Essential Components of Colorado RtI</vt:lpstr>
      <vt:lpstr>SLD Criteria: State/Public Agency Requirements (Federal Rule 300.307, 2006)</vt:lpstr>
      <vt:lpstr>  Amended Rules for the Administration of Colorado ECEA</vt:lpstr>
      <vt:lpstr>Colorado READ Act (2012)</vt:lpstr>
      <vt:lpstr>Eight Guiding Practices of  School-wide PBIS</vt:lpstr>
      <vt:lpstr>Colorado RtI Video  Secondary Implementation  http://www.cde.state.co.us/media/rti/training01/rtivideo03.html </vt:lpstr>
      <vt:lpstr>Definition</vt:lpstr>
      <vt:lpstr>Activity #1</vt:lpstr>
      <vt:lpstr> Partnering Principles</vt:lpstr>
      <vt:lpstr> Partnering Principles</vt:lpstr>
      <vt:lpstr>Partnering Principles</vt:lpstr>
      <vt:lpstr>Partnering Vocabulary</vt:lpstr>
      <vt:lpstr>Rationale</vt:lpstr>
      <vt:lpstr>  The Research: Summary of 40 Years</vt:lpstr>
      <vt:lpstr> Time</vt:lpstr>
      <vt:lpstr>PowerPoint Presentation</vt:lpstr>
      <vt:lpstr>Student Achievement Home Environment Components That WORK AT ALL LEVELS - Supporting School at Home</vt:lpstr>
      <vt:lpstr> Student Achievement Why Family-School Partnering Works?  The C’s: Coordinated or Connected or Continuous or Complementary or Congruent or Consistent Learning</vt:lpstr>
      <vt:lpstr>Every Family, Every Student Diversity in Learning, Culture, Language, Age </vt:lpstr>
      <vt:lpstr>Secondary School Research on Family-School Partnerships</vt:lpstr>
      <vt:lpstr>The Law: No Child Left Behind (First Statutory Definition in Elementary and Secondary Education Act ESEA)</vt:lpstr>
      <vt:lpstr>The Law: Individuals with Disabilities Education Act (IDEA 2004)</vt:lpstr>
      <vt:lpstr> </vt:lpstr>
      <vt:lpstr>The Law: Colorado READ Act (2012)</vt:lpstr>
      <vt:lpstr>  A National Shift Based on the Law and Research</vt:lpstr>
      <vt:lpstr>What is the Shift?</vt:lpstr>
      <vt:lpstr>What is the Shift?</vt:lpstr>
      <vt:lpstr>What is the Shift?</vt:lpstr>
      <vt:lpstr> Challenges and Solutions</vt:lpstr>
      <vt:lpstr> Escalator Video: “Don’t Panic And Think About What You Already Have In Place!”     http://www.youtube.com/watch?v=47rQkTPWW2I   </vt:lpstr>
      <vt:lpstr>Activity #5 What Are Your Challenges? Prioritize ONE for Educators and ONE for Families. </vt:lpstr>
      <vt:lpstr> Activity #5: Research Summary of Challenges for  Educators AND Families</vt:lpstr>
      <vt:lpstr>Activity #6 What Are Your Solutions? Find One for Your Educator Challenge and One for Your Family Challenge.</vt:lpstr>
      <vt:lpstr> Activity #6 Thinking About Solutions…</vt:lpstr>
      <vt:lpstr>Multi-Tiered Partnering</vt:lpstr>
      <vt:lpstr> Educators, Families, Students and Community Resources: “On the Team”</vt:lpstr>
      <vt:lpstr> Educators, Families, Students and Community Resources: “At the Table”</vt:lpstr>
      <vt:lpstr>  Multi-Tiered Family &amp; Community Partnering: Respecting Time and Resources</vt:lpstr>
      <vt:lpstr>PowerPoint Presentation</vt:lpstr>
      <vt:lpstr>             ACTIVITY #7 Multi-Tiered Family &amp; Community Partnering Checklist</vt:lpstr>
      <vt:lpstr>Why Might A Teacher or Family or Community Resource Move to the Targeted or Intensive Tier?</vt:lpstr>
      <vt:lpstr>Individual Problem-Solving Process</vt:lpstr>
      <vt:lpstr>Family Role in Problem-Solving Process </vt:lpstr>
      <vt:lpstr>Baselines (PLAAFP) and Goals</vt:lpstr>
      <vt:lpstr>Prescribing Interventions</vt:lpstr>
      <vt:lpstr>Monitoring Progress</vt:lpstr>
      <vt:lpstr>Visual Data Displays Visual data show the same information to all partners so  can equally share in  decision-making. This lessons conflicts and biases. Visual data help in creating common understanding. </vt:lpstr>
      <vt:lpstr>PowerPoint Presentation</vt:lpstr>
      <vt:lpstr>PowerPoint Presentation</vt:lpstr>
      <vt:lpstr>PowerPoint Presentation</vt:lpstr>
      <vt:lpstr>Sufficient Progress with Intense Intervention</vt:lpstr>
      <vt:lpstr>Insufficient Progress With Intense Intervention  </vt:lpstr>
      <vt:lpstr>Special Education Referral Process</vt:lpstr>
      <vt:lpstr>Data-Based Action Planning</vt:lpstr>
      <vt:lpstr>Tarzan Principle: Link It Altogether and Move Away from “Random Acts” of Partnering to Intentional Practices</vt:lpstr>
      <vt:lpstr>Family &amp; Community Partnering: “On the Team and at the Table” Toolkit  </vt:lpstr>
      <vt:lpstr>  Action Planning Steps (Rubric)</vt:lpstr>
      <vt:lpstr>Today’s Toolkit Data Sources</vt:lpstr>
      <vt:lpstr> Other Data Sources</vt:lpstr>
      <vt:lpstr>Other Data Sources</vt:lpstr>
      <vt:lpstr>Speak Up…  http://www.youtube.com/watch?v=v-FKs2RWtGQ </vt:lpstr>
      <vt:lpstr>“Tell Me I Forget. Show Me I Remember. Involve Me I Understand.” Chinese Proverb</vt:lpstr>
      <vt:lpstr>Thanks to the Following Partners for Their Time &amp; Input in Developing This Module</vt:lpstr>
      <vt:lpstr> Thanks for Coming Today! Please Share Your Feedback and  Contact Us for More Information</vt:lpstr>
      <vt:lpstr>Thanks for Coming Today! Please Share Your Feedback and Contact Us for More Information</vt:lpstr>
      <vt:lpstr>CDE MTSS and SLD Information</vt:lpstr>
      <vt:lpstr>Additional Resources</vt:lpstr>
      <vt:lpstr>References </vt:lpstr>
      <vt:lpstr>References</vt:lpstr>
      <vt:lpstr>References</vt:lpstr>
    </vt:vector>
  </TitlesOfParts>
  <Company>CDE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johnstone_m</dc:creator>
  <cp:lastModifiedBy>Cathy Lines</cp:lastModifiedBy>
  <cp:revision>259</cp:revision>
  <cp:lastPrinted>2012-06-02T18:45:49Z</cp:lastPrinted>
  <dcterms:created xsi:type="dcterms:W3CDTF">2011-10-13T11:47:46Z</dcterms:created>
  <dcterms:modified xsi:type="dcterms:W3CDTF">2012-08-20T21:50:34Z</dcterms:modified>
</cp:coreProperties>
</file>